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316" r:id="rId4"/>
    <p:sldId id="317" r:id="rId5"/>
    <p:sldId id="318" r:id="rId6"/>
    <p:sldId id="258" r:id="rId7"/>
    <p:sldId id="259" r:id="rId8"/>
    <p:sldId id="260" r:id="rId9"/>
    <p:sldId id="31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21" r:id="rId25"/>
    <p:sldId id="275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9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19" r:id="rId56"/>
    <p:sldId id="320" r:id="rId57"/>
    <p:sldId id="313" r:id="rId5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316"/>
            <p14:sldId id="317"/>
            <p14:sldId id="318"/>
            <p14:sldId id="258"/>
            <p14:sldId id="259"/>
            <p14:sldId id="260"/>
            <p14:sldId id="315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321"/>
            <p14:sldId id="275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9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9"/>
            <p14:sldId id="320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FF66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3/25/2016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E8B7DC-2384-48E9-920A-7F61E12839ED}" type="datetime1">
              <a:rPr lang="en-US" smtClean="0"/>
              <a:t>3/25/2016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E308-3715-48B3-9CDB-82DD478BA5C3}" type="datetime1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EA1144-773E-4E2B-8C29-2F9C18B81FC2}" type="datetime1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F223-EEBA-4660-AC0E-E1AA07C4E004}" type="datetime1">
              <a:rPr lang="en-US" smtClean="0"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0F58-CF6E-42D7-9C45-021AFE374691}" type="datetime1">
              <a:rPr lang="en-US" smtClean="0"/>
              <a:t>3/25/2016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8EB4F0F-E1EF-4D07-84C7-9082FCFC6CDC}" type="datetime1">
              <a:rPr lang="en-US" smtClean="0"/>
              <a:t>3/25/2016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91911A7-E66D-449F-AD32-4F1D48A9518F}" type="datetime1">
              <a:rPr lang="en-US" smtClean="0"/>
              <a:t>3/25/2016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5E92-FF7B-4224-8A9E-43BB5C43E0CB}" type="datetime1">
              <a:rPr lang="en-US" smtClean="0"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9B89-2807-41F3-877F-657446C32DBA}" type="datetime1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AD66-6C9B-4E9B-BAB0-3DFC26EDFF84}" type="datetime1">
              <a:rPr lang="en-US" smtClean="0"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065978-8379-4ACA-A92F-A5ACB03213AC}" type="datetime1">
              <a:rPr lang="en-US" smtClean="0"/>
              <a:t>3/25/2016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F9A951-84A3-4307-9DB0-5265587E56DA}" type="datetime1">
              <a:rPr lang="en-US" smtClean="0"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CS5412: </a:t>
            </a:r>
            <a:br>
              <a:rPr lang="en-US" smtClean="0"/>
            </a:br>
            <a:r>
              <a:rPr lang="en-US" smtClean="0"/>
              <a:t>Transactions (I)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Ken Birman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XVI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 in the real world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cs5142 lectures, transactions are treated at the same level as other techniques</a:t>
            </a:r>
          </a:p>
          <a:p>
            <a:r>
              <a:rPr lang="en-US" dirty="0" smtClean="0"/>
              <a:t>But in the real world, transactions represent a huge chunk (in $ value) of the existing market for distributed systems!</a:t>
            </a:r>
          </a:p>
          <a:p>
            <a:pPr lvl="1"/>
            <a:r>
              <a:rPr lang="en-US" dirty="0" smtClean="0"/>
              <a:t>The web is gradually starting to shift the balance (not by reducing the size of the transaction market but by growing so fast that it is catching up)</a:t>
            </a:r>
          </a:p>
          <a:p>
            <a:pPr lvl="1"/>
            <a:r>
              <a:rPr lang="en-US" dirty="0" smtClean="0"/>
              <a:t>On the web, we use transactions when we buy products</a:t>
            </a:r>
          </a:p>
          <a:p>
            <a:r>
              <a:rPr lang="en-US" dirty="0" smtClean="0"/>
              <a:t>So the real reason we don’t emphasize them is this issue of them not working well in the first tier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447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transactional model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Applications are coded in a stylized way:</a:t>
            </a:r>
          </a:p>
          <a:p>
            <a:pPr lvl="2"/>
            <a:r>
              <a:rPr lang="en-US" smtClean="0"/>
              <a:t>begin transaction</a:t>
            </a:r>
          </a:p>
          <a:p>
            <a:pPr lvl="2"/>
            <a:r>
              <a:rPr lang="en-US" smtClean="0"/>
              <a:t>Perform a series of read, update operations</a:t>
            </a:r>
          </a:p>
          <a:p>
            <a:pPr lvl="2"/>
            <a:r>
              <a:rPr lang="en-US" smtClean="0"/>
              <a:t>Terminate by commit or abort.  </a:t>
            </a:r>
          </a:p>
          <a:p>
            <a:r>
              <a:rPr lang="en-US" smtClean="0"/>
              <a:t>Terminology</a:t>
            </a:r>
          </a:p>
          <a:p>
            <a:pPr lvl="1"/>
            <a:r>
              <a:rPr lang="en-US" smtClean="0"/>
              <a:t>The application is the transaction manager</a:t>
            </a:r>
          </a:p>
          <a:p>
            <a:pPr lvl="1"/>
            <a:r>
              <a:rPr lang="en-US" smtClean="0"/>
              <a:t>The data manager is presented with operations from concurrently active transactions</a:t>
            </a:r>
          </a:p>
          <a:p>
            <a:pPr lvl="1"/>
            <a:r>
              <a:rPr lang="en-US" smtClean="0"/>
              <a:t>It schedules them in an interleaved but serializable order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91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side remark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Each transaction is built up incrementally</a:t>
            </a:r>
          </a:p>
          <a:p>
            <a:pPr lvl="1"/>
            <a:r>
              <a:rPr lang="en-US" smtClean="0"/>
              <a:t>Application runs</a:t>
            </a:r>
          </a:p>
          <a:p>
            <a:pPr lvl="1"/>
            <a:r>
              <a:rPr lang="en-US" smtClean="0"/>
              <a:t>And as it runs, it issues operations</a:t>
            </a:r>
          </a:p>
          <a:p>
            <a:pPr lvl="1"/>
            <a:r>
              <a:rPr lang="en-US" smtClean="0"/>
              <a:t>The data manager sees them one by one</a:t>
            </a:r>
          </a:p>
          <a:p>
            <a:r>
              <a:rPr lang="en-US" smtClean="0"/>
              <a:t>But often we talk as if we knew the whole thing at one time</a:t>
            </a:r>
          </a:p>
          <a:p>
            <a:pPr lvl="1"/>
            <a:r>
              <a:rPr lang="en-US" smtClean="0"/>
              <a:t>We’re careful to do this in ways that make sense</a:t>
            </a:r>
          </a:p>
          <a:p>
            <a:pPr lvl="1"/>
            <a:r>
              <a:rPr lang="en-US" smtClean="0"/>
              <a:t>In any case, we usually don’t need to say anything until a “commit” is issued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and Data Managers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4572000" y="2995613"/>
            <a:ext cx="1981200" cy="1435100"/>
            <a:chOff x="2880" y="1780"/>
            <a:chExt cx="1248" cy="904"/>
          </a:xfrm>
        </p:grpSpPr>
        <p:sp>
          <p:nvSpPr>
            <p:cNvPr id="11282" name="Oval 4"/>
            <p:cNvSpPr>
              <a:spLocks noChangeArrowheads="1"/>
            </p:cNvSpPr>
            <p:nvPr/>
          </p:nvSpPr>
          <p:spPr bwMode="auto">
            <a:xfrm>
              <a:off x="2884" y="2452"/>
              <a:ext cx="1240" cy="2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Rectangle 5"/>
            <p:cNvSpPr>
              <a:spLocks noChangeArrowheads="1"/>
            </p:cNvSpPr>
            <p:nvPr/>
          </p:nvSpPr>
          <p:spPr bwMode="auto">
            <a:xfrm>
              <a:off x="2880" y="1872"/>
              <a:ext cx="1248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Oval 6"/>
            <p:cNvSpPr>
              <a:spLocks noChangeArrowheads="1"/>
            </p:cNvSpPr>
            <p:nvPr/>
          </p:nvSpPr>
          <p:spPr bwMode="auto">
            <a:xfrm>
              <a:off x="2884" y="1780"/>
              <a:ext cx="1240" cy="2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8" name="Group 7"/>
          <p:cNvGrpSpPr>
            <a:grpSpLocks/>
          </p:cNvGrpSpPr>
          <p:nvPr/>
        </p:nvGrpSpPr>
        <p:grpSpPr bwMode="auto">
          <a:xfrm>
            <a:off x="6705600" y="2995613"/>
            <a:ext cx="1981200" cy="1435100"/>
            <a:chOff x="4224" y="1780"/>
            <a:chExt cx="1248" cy="904"/>
          </a:xfrm>
        </p:grpSpPr>
        <p:sp>
          <p:nvSpPr>
            <p:cNvPr id="11279" name="Oval 8"/>
            <p:cNvSpPr>
              <a:spLocks noChangeArrowheads="1"/>
            </p:cNvSpPr>
            <p:nvPr/>
          </p:nvSpPr>
          <p:spPr bwMode="auto">
            <a:xfrm>
              <a:off x="4228" y="2452"/>
              <a:ext cx="1240" cy="2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9"/>
            <p:cNvSpPr>
              <a:spLocks noChangeArrowheads="1"/>
            </p:cNvSpPr>
            <p:nvPr/>
          </p:nvSpPr>
          <p:spPr bwMode="auto">
            <a:xfrm>
              <a:off x="4224" y="1872"/>
              <a:ext cx="1248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10"/>
            <p:cNvSpPr>
              <a:spLocks noChangeArrowheads="1"/>
            </p:cNvSpPr>
            <p:nvPr/>
          </p:nvSpPr>
          <p:spPr bwMode="auto">
            <a:xfrm>
              <a:off x="4228" y="1780"/>
              <a:ext cx="1240" cy="23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9" name="Line 11"/>
          <p:cNvSpPr>
            <a:spLocks noChangeShapeType="1"/>
          </p:cNvSpPr>
          <p:nvPr/>
        </p:nvSpPr>
        <p:spPr bwMode="auto">
          <a:xfrm>
            <a:off x="990600" y="2455863"/>
            <a:ext cx="0" cy="350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>
            <a:off x="2286000" y="2455863"/>
            <a:ext cx="0" cy="350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458788" y="1924050"/>
            <a:ext cx="2206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Transactions</a:t>
            </a:r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>
            <a:off x="2286000" y="2913063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5"/>
          <p:cNvSpPr>
            <a:spLocks noChangeShapeType="1"/>
          </p:cNvSpPr>
          <p:nvPr/>
        </p:nvSpPr>
        <p:spPr bwMode="auto">
          <a:xfrm>
            <a:off x="2286000" y="3751263"/>
            <a:ext cx="1295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>
            <a:off x="990600" y="3294063"/>
            <a:ext cx="2590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7"/>
          <p:cNvSpPr>
            <a:spLocks noChangeShapeType="1"/>
          </p:cNvSpPr>
          <p:nvPr/>
        </p:nvSpPr>
        <p:spPr bwMode="auto">
          <a:xfrm>
            <a:off x="990600" y="4208463"/>
            <a:ext cx="2590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Rectangle 18"/>
          <p:cNvSpPr>
            <a:spLocks noChangeArrowheads="1"/>
          </p:cNvSpPr>
          <p:nvPr/>
        </p:nvSpPr>
        <p:spPr bwMode="auto">
          <a:xfrm>
            <a:off x="3506788" y="3067050"/>
            <a:ext cx="15208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update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update</a:t>
            </a:r>
          </a:p>
        </p:txBody>
      </p:sp>
      <p:sp>
        <p:nvSpPr>
          <p:cNvPr id="11277" name="Rectangle 19"/>
          <p:cNvSpPr>
            <a:spLocks noChangeArrowheads="1"/>
          </p:cNvSpPr>
          <p:nvPr/>
        </p:nvSpPr>
        <p:spPr bwMode="auto">
          <a:xfrm>
            <a:off x="382588" y="5886450"/>
            <a:ext cx="7616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transactions are stateful: transaction “knows” about database contents and updates</a:t>
            </a:r>
          </a:p>
        </p:txBody>
      </p:sp>
      <p:sp>
        <p:nvSpPr>
          <p:cNvPr id="11278" name="Rectangle 20"/>
          <p:cNvSpPr>
            <a:spLocks noChangeArrowheads="1"/>
          </p:cNvSpPr>
          <p:nvPr/>
        </p:nvSpPr>
        <p:spPr bwMode="auto">
          <a:xfrm>
            <a:off x="4573588" y="2381250"/>
            <a:ext cx="4340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Data (and Lock) Managers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263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transactional program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begin transaction;</a:t>
            </a:r>
          </a:p>
          <a:p>
            <a:pPr marL="0" indent="0">
              <a:buNone/>
            </a:pPr>
            <a:r>
              <a:rPr lang="en-US" smtClean="0"/>
              <a:t>     x = read(“x-values”, ....);</a:t>
            </a:r>
          </a:p>
          <a:p>
            <a:pPr marL="0" indent="0">
              <a:buNone/>
            </a:pPr>
            <a:r>
              <a:rPr lang="en-US" smtClean="0"/>
              <a:t>     y = read(“y-values”, ....);</a:t>
            </a:r>
          </a:p>
          <a:p>
            <a:pPr marL="0" indent="0">
              <a:buNone/>
            </a:pPr>
            <a:r>
              <a:rPr lang="en-US" smtClean="0"/>
              <a:t>     z = x+y;</a:t>
            </a:r>
          </a:p>
          <a:p>
            <a:pPr marL="0" indent="0">
              <a:buNone/>
            </a:pPr>
            <a:r>
              <a:rPr lang="en-US" smtClean="0"/>
              <a:t>     write(“z-values”, z, ....);</a:t>
            </a:r>
          </a:p>
          <a:p>
            <a:pPr marL="0" indent="0">
              <a:buNone/>
            </a:pPr>
            <a:r>
              <a:rPr lang="en-US" smtClean="0"/>
              <a:t>commit transaction;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6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locks?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Unlike some other kinds of distributed systems, transactional systems typically lock the data they access</a:t>
            </a:r>
          </a:p>
          <a:p>
            <a:r>
              <a:rPr lang="en-US" smtClean="0"/>
              <a:t>They obtain these locks as they run:</a:t>
            </a:r>
          </a:p>
          <a:p>
            <a:pPr lvl="1"/>
            <a:r>
              <a:rPr lang="en-US" smtClean="0"/>
              <a:t>Before accessing “x” get a lock on “x”</a:t>
            </a:r>
          </a:p>
          <a:p>
            <a:pPr lvl="1"/>
            <a:r>
              <a:rPr lang="en-US" smtClean="0"/>
              <a:t>Usually we assume that the application knows enough to get the right kind of lock.  It is not good to get a read lock if you’ll later need to update the object</a:t>
            </a:r>
          </a:p>
          <a:p>
            <a:r>
              <a:rPr lang="en-US" smtClean="0"/>
              <a:t>In clever applications, one lock will often cover many objects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Locking rule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Suppose that transaction T will access object x.</a:t>
            </a:r>
          </a:p>
          <a:p>
            <a:pPr lvl="1"/>
            <a:r>
              <a:rPr lang="en-US" smtClean="0"/>
              <a:t>We need to know that first, T gets a lock that “covers” x</a:t>
            </a:r>
          </a:p>
          <a:p>
            <a:r>
              <a:rPr lang="en-US" smtClean="0"/>
              <a:t>What does coverage entail?</a:t>
            </a:r>
          </a:p>
          <a:p>
            <a:pPr lvl="1"/>
            <a:r>
              <a:rPr lang="en-US" smtClean="0"/>
              <a:t>We need to know that if any other transaction T’ tries to access x it will attempt to get the same lock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4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lock coverage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We could have one lock per object</a:t>
            </a:r>
          </a:p>
          <a:p>
            <a:r>
              <a:rPr lang="en-US" smtClean="0"/>
              <a:t>… or one lock for the whole database</a:t>
            </a:r>
          </a:p>
          <a:p>
            <a:r>
              <a:rPr lang="en-US" smtClean="0"/>
              <a:t>… or one lock for a category of objects </a:t>
            </a:r>
          </a:p>
          <a:p>
            <a:pPr lvl="1"/>
            <a:r>
              <a:rPr lang="en-US" smtClean="0"/>
              <a:t>In a tree, we could have one lock for the whole tree associated with the root</a:t>
            </a:r>
          </a:p>
          <a:p>
            <a:pPr lvl="1"/>
            <a:r>
              <a:rPr lang="en-US" smtClean="0"/>
              <a:t>In a table we could have one lock for row, or one for each column, or one for the whole table</a:t>
            </a:r>
          </a:p>
          <a:p>
            <a:r>
              <a:rPr lang="en-US" smtClean="0"/>
              <a:t>All transactions must use the same rules!</a:t>
            </a:r>
          </a:p>
          <a:p>
            <a:r>
              <a:rPr lang="en-US" smtClean="0"/>
              <a:t>And if you will update the object, the lock must be a “write” lock, not a “read” lock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Transactional Execution Log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 the transaction runs, it creates a history of its actions.  Suppose we were to write down the sequence of operations it performs.</a:t>
            </a:r>
          </a:p>
          <a:p>
            <a:r>
              <a:rPr lang="en-US" smtClean="0"/>
              <a:t>Data manager does this, one by one</a:t>
            </a:r>
          </a:p>
          <a:p>
            <a:r>
              <a:rPr lang="en-US" smtClean="0"/>
              <a:t>This yields a “schedule” </a:t>
            </a:r>
          </a:p>
          <a:p>
            <a:pPr lvl="1"/>
            <a:r>
              <a:rPr lang="en-US" smtClean="0"/>
              <a:t>Operations and order they executed</a:t>
            </a:r>
          </a:p>
          <a:p>
            <a:pPr lvl="1"/>
            <a:r>
              <a:rPr lang="en-US" smtClean="0"/>
              <a:t>Can infer order in which transactions ran</a:t>
            </a:r>
          </a:p>
          <a:p>
            <a:r>
              <a:rPr lang="en-US" smtClean="0"/>
              <a:t>Scheduling is called “concurrency control”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547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 runs “by itself”, doesn’t talk to others</a:t>
            </a:r>
          </a:p>
          <a:p>
            <a:r>
              <a:rPr lang="en-US" smtClean="0"/>
              <a:t>All the work is done in one program, in straight-line fashion.  If an application requires running several programs, like a C compilation, it would run as several separate transactions!</a:t>
            </a:r>
          </a:p>
          <a:p>
            <a:r>
              <a:rPr lang="en-US" smtClean="0"/>
              <a:t>The persistent data is maintained in files or database relations external to the application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54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widely used reliability technology, despite the BASE methodology we use in the first tier</a:t>
            </a:r>
          </a:p>
          <a:p>
            <a:r>
              <a:rPr lang="en-US" dirty="0" smtClean="0"/>
              <a:t>Goal for this lecture and the next one: in-depth examination of topic</a:t>
            </a:r>
          </a:p>
          <a:p>
            <a:pPr lvl="1"/>
            <a:r>
              <a:rPr lang="en-US" dirty="0" smtClean="0"/>
              <a:t>How transactional systems really work</a:t>
            </a:r>
          </a:p>
          <a:p>
            <a:pPr lvl="1"/>
            <a:r>
              <a:rPr lang="en-US" dirty="0" smtClean="0"/>
              <a:t>Implementation considerations</a:t>
            </a:r>
          </a:p>
          <a:p>
            <a:pPr lvl="1"/>
            <a:r>
              <a:rPr lang="en-US" dirty="0" smtClean="0"/>
              <a:t>Limitations and performance challenges</a:t>
            </a:r>
          </a:p>
          <a:p>
            <a:pPr lvl="1"/>
            <a:r>
              <a:rPr lang="en-US" dirty="0" smtClean="0"/>
              <a:t>Scalability of transactional systems</a:t>
            </a:r>
          </a:p>
          <a:p>
            <a:r>
              <a:rPr lang="en-US" dirty="0" smtClean="0"/>
              <a:t>Transactions live “deeper” in the cloud, not tier1/2.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Serializability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Means that effect of the interleaved execution is indistinguishable from some possible serial execution of the committed transactions</a:t>
            </a:r>
          </a:p>
          <a:p>
            <a:r>
              <a:rPr lang="en-US" smtClean="0"/>
              <a:t>For example: T1 and T2 are interleaved but it “looks like” T2  ran before T1</a:t>
            </a:r>
          </a:p>
          <a:p>
            <a:r>
              <a:rPr lang="en-US" smtClean="0"/>
              <a:t>Idea is that transactions can be coded to be correct if run in isolation, and yet will run correctly when executed concurrently (and hence gain a speedup)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247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for serializable execution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4267200" y="3208338"/>
            <a:ext cx="0" cy="1066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2588" y="5337175"/>
            <a:ext cx="8531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Data manager interleaves operations to improve concurrency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2209800" y="4343400"/>
            <a:ext cx="4343400" cy="276225"/>
            <a:chOff x="1847" y="2736"/>
            <a:chExt cx="2688" cy="174"/>
          </a:xfrm>
        </p:grpSpPr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2105" y="2736"/>
              <a:ext cx="2359" cy="17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Rectangle 7"/>
            <p:cNvSpPr>
              <a:spLocks noChangeArrowheads="1"/>
            </p:cNvSpPr>
            <p:nvPr/>
          </p:nvSpPr>
          <p:spPr bwMode="auto">
            <a:xfrm>
              <a:off x="1847" y="2769"/>
              <a:ext cx="26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DB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:    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</a:t>
              </a:r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</a:t>
              </a:r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(Y) W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</a:t>
              </a:r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(Y)</a:t>
              </a:r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 baseline="-250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9462" name="Group 10"/>
          <p:cNvGrpSpPr>
            <a:grpSpLocks/>
          </p:cNvGrpSpPr>
          <p:nvPr/>
        </p:nvGrpSpPr>
        <p:grpSpPr bwMode="auto">
          <a:xfrm>
            <a:off x="2895600" y="2209800"/>
            <a:ext cx="2468563" cy="473075"/>
            <a:chOff x="0" y="0"/>
            <a:chExt cx="20000" cy="20000"/>
          </a:xfrm>
        </p:grpSpPr>
        <p:sp>
          <p:nvSpPr>
            <p:cNvPr id="19466" name="Rectangle 11"/>
            <p:cNvSpPr>
              <a:spLocks noChangeArrowheads="1"/>
            </p:cNvSpPr>
            <p:nvPr/>
          </p:nvSpPr>
          <p:spPr bwMode="auto">
            <a:xfrm>
              <a:off x="2856" y="0"/>
              <a:ext cx="16192" cy="20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Rectangle 12"/>
            <p:cNvSpPr>
              <a:spLocks noChangeArrowheads="1"/>
            </p:cNvSpPr>
            <p:nvPr/>
          </p:nvSpPr>
          <p:spPr bwMode="auto">
            <a:xfrm>
              <a:off x="0" y="3464"/>
              <a:ext cx="20000" cy="1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>
                  <a:solidFill>
                    <a:srgbClr val="D92727"/>
                  </a:solidFill>
                  <a:latin typeface="Times New Roman" pitchFamily="18" charset="0"/>
                </a:rPr>
                <a:t>T</a:t>
              </a:r>
              <a:r>
                <a:rPr lang="en-US" sz="1200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>
                  <a:solidFill>
                    <a:srgbClr val="D92727"/>
                  </a:solidFill>
                  <a:latin typeface="Times New Roman" pitchFamily="18" charset="0"/>
                </a:rPr>
                <a:t>: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  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(Y)  W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</a:t>
              </a:r>
              <a:r>
                <a:rPr lang="en-US" sz="1200" b="1" i="1">
                  <a:solidFill>
                    <a:srgbClr val="D92727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19463" name="Group 13"/>
          <p:cNvGrpSpPr>
            <a:grpSpLocks/>
          </p:cNvGrpSpPr>
          <p:nvPr/>
        </p:nvGrpSpPr>
        <p:grpSpPr bwMode="auto">
          <a:xfrm>
            <a:off x="2895600" y="2667000"/>
            <a:ext cx="2468563" cy="473075"/>
            <a:chOff x="0" y="0"/>
            <a:chExt cx="20000" cy="20000"/>
          </a:xfrm>
        </p:grpSpPr>
        <p:sp>
          <p:nvSpPr>
            <p:cNvPr id="19464" name="Rectangle 14"/>
            <p:cNvSpPr>
              <a:spLocks noChangeArrowheads="1"/>
            </p:cNvSpPr>
            <p:nvPr/>
          </p:nvSpPr>
          <p:spPr bwMode="auto">
            <a:xfrm>
              <a:off x="2856" y="0"/>
              <a:ext cx="16192" cy="20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Rectangle 15"/>
            <p:cNvSpPr>
              <a:spLocks noChangeArrowheads="1"/>
            </p:cNvSpPr>
            <p:nvPr/>
          </p:nvSpPr>
          <p:spPr bwMode="auto">
            <a:xfrm>
              <a:off x="0" y="3464"/>
              <a:ext cx="20000" cy="1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</a:t>
              </a:r>
              <a:r>
                <a:rPr lang="en-US" sz="1200">
                  <a:solidFill>
                    <a:srgbClr val="0000CC"/>
                  </a:solidFill>
                  <a:latin typeface="Times New Roman" pitchFamily="18" charset="0"/>
                </a:rPr>
                <a:t>T</a:t>
              </a:r>
              <a:r>
                <a:rPr lang="en-US" sz="1200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(Y)  commit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79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 serializable execution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2588" y="5368925"/>
            <a:ext cx="85312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Problem: transactions may “interfere”.  Here, T</a:t>
            </a:r>
            <a:r>
              <a:rPr lang="en-US" b="1" i="1" baseline="-25000">
                <a:latin typeface="Times New Roman" pitchFamily="18" charset="0"/>
              </a:rPr>
              <a:t>2 </a:t>
            </a:r>
            <a:r>
              <a:rPr lang="en-US" b="1" i="1">
                <a:latin typeface="Times New Roman" pitchFamily="18" charset="0"/>
              </a:rPr>
              <a:t> changes x, hence T</a:t>
            </a:r>
            <a:r>
              <a:rPr lang="en-US" b="1" i="1" baseline="-25000">
                <a:latin typeface="Times New Roman" pitchFamily="18" charset="0"/>
              </a:rPr>
              <a:t>1 </a:t>
            </a:r>
            <a:r>
              <a:rPr lang="en-US" b="1" i="1">
                <a:latin typeface="Times New Roman" pitchFamily="18" charset="0"/>
              </a:rPr>
              <a:t>should have either run first (read </a:t>
            </a:r>
            <a:r>
              <a:rPr lang="en-US" b="1" i="1" u="sng">
                <a:latin typeface="Times New Roman" pitchFamily="18" charset="0"/>
              </a:rPr>
              <a:t>and </a:t>
            </a:r>
            <a:r>
              <a:rPr lang="en-US" b="1" i="1">
                <a:latin typeface="Times New Roman" pitchFamily="18" charset="0"/>
              </a:rPr>
              <a:t>write) or after (reading the changed value).  </a:t>
            </a:r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3429000" y="4191000"/>
            <a:ext cx="609600" cy="609600"/>
            <a:chOff x="2016" y="2544"/>
            <a:chExt cx="624" cy="624"/>
          </a:xfrm>
        </p:grpSpPr>
        <p:sp>
          <p:nvSpPr>
            <p:cNvPr id="20496" name="Line 5"/>
            <p:cNvSpPr>
              <a:spLocks noChangeShapeType="1"/>
            </p:cNvSpPr>
            <p:nvPr/>
          </p:nvSpPr>
          <p:spPr bwMode="auto">
            <a:xfrm>
              <a:off x="2064" y="2544"/>
              <a:ext cx="576" cy="576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6"/>
            <p:cNvSpPr>
              <a:spLocks noChangeShapeType="1"/>
            </p:cNvSpPr>
            <p:nvPr/>
          </p:nvSpPr>
          <p:spPr bwMode="auto">
            <a:xfrm flipH="1">
              <a:off x="2016" y="2592"/>
              <a:ext cx="624" cy="576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954588" y="4911725"/>
            <a:ext cx="4035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Unsafe!  Not serializable</a:t>
            </a:r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>
            <a:off x="4267200" y="3208338"/>
            <a:ext cx="0" cy="1066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7" name="Group 15"/>
          <p:cNvGrpSpPr>
            <a:grpSpLocks/>
          </p:cNvGrpSpPr>
          <p:nvPr/>
        </p:nvGrpSpPr>
        <p:grpSpPr bwMode="auto">
          <a:xfrm>
            <a:off x="2209800" y="4343400"/>
            <a:ext cx="4343400" cy="276225"/>
            <a:chOff x="1847" y="2736"/>
            <a:chExt cx="2688" cy="174"/>
          </a:xfrm>
        </p:grpSpPr>
        <p:sp>
          <p:nvSpPr>
            <p:cNvPr id="20494" name="Rectangle 16"/>
            <p:cNvSpPr>
              <a:spLocks noChangeArrowheads="1"/>
            </p:cNvSpPr>
            <p:nvPr/>
          </p:nvSpPr>
          <p:spPr bwMode="auto">
            <a:xfrm>
              <a:off x="2105" y="2736"/>
              <a:ext cx="2359" cy="17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Rectangle 17"/>
            <p:cNvSpPr>
              <a:spLocks noChangeArrowheads="1"/>
            </p:cNvSpPr>
            <p:nvPr/>
          </p:nvSpPr>
          <p:spPr bwMode="auto">
            <a:xfrm>
              <a:off x="1847" y="2769"/>
              <a:ext cx="26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DB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:    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 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(Y) W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(Y) commit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0488" name="Group 18"/>
          <p:cNvGrpSpPr>
            <a:grpSpLocks/>
          </p:cNvGrpSpPr>
          <p:nvPr/>
        </p:nvGrpSpPr>
        <p:grpSpPr bwMode="auto">
          <a:xfrm>
            <a:off x="2895600" y="2209800"/>
            <a:ext cx="2468563" cy="473075"/>
            <a:chOff x="0" y="0"/>
            <a:chExt cx="20000" cy="20000"/>
          </a:xfrm>
        </p:grpSpPr>
        <p:sp>
          <p:nvSpPr>
            <p:cNvPr id="20492" name="Rectangle 19"/>
            <p:cNvSpPr>
              <a:spLocks noChangeArrowheads="1"/>
            </p:cNvSpPr>
            <p:nvPr/>
          </p:nvSpPr>
          <p:spPr bwMode="auto">
            <a:xfrm>
              <a:off x="2856" y="0"/>
              <a:ext cx="16192" cy="20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Rectangle 20"/>
            <p:cNvSpPr>
              <a:spLocks noChangeArrowheads="1"/>
            </p:cNvSpPr>
            <p:nvPr/>
          </p:nvSpPr>
          <p:spPr bwMode="auto">
            <a:xfrm>
              <a:off x="0" y="3464"/>
              <a:ext cx="20000" cy="1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solidFill>
                    <a:srgbClr val="D92727"/>
                  </a:solidFill>
                  <a:latin typeface="Times New Roman" pitchFamily="18" charset="0"/>
                </a:rPr>
                <a:t> T</a:t>
              </a:r>
              <a:r>
                <a:rPr lang="en-US" sz="1200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:    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  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(Y)  W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</a:t>
              </a:r>
              <a:r>
                <a:rPr lang="en-US" sz="1200" b="1" i="1">
                  <a:solidFill>
                    <a:srgbClr val="D92727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0489" name="Group 21"/>
          <p:cNvGrpSpPr>
            <a:grpSpLocks/>
          </p:cNvGrpSpPr>
          <p:nvPr/>
        </p:nvGrpSpPr>
        <p:grpSpPr bwMode="auto">
          <a:xfrm>
            <a:off x="2895600" y="2667000"/>
            <a:ext cx="2468563" cy="473075"/>
            <a:chOff x="0" y="0"/>
            <a:chExt cx="20000" cy="20000"/>
          </a:xfrm>
        </p:grpSpPr>
        <p:sp>
          <p:nvSpPr>
            <p:cNvPr id="20490" name="Rectangle 22"/>
            <p:cNvSpPr>
              <a:spLocks noChangeArrowheads="1"/>
            </p:cNvSpPr>
            <p:nvPr/>
          </p:nvSpPr>
          <p:spPr bwMode="auto">
            <a:xfrm>
              <a:off x="2856" y="0"/>
              <a:ext cx="16192" cy="20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Rectangle 23"/>
            <p:cNvSpPr>
              <a:spLocks noChangeArrowheads="1"/>
            </p:cNvSpPr>
            <p:nvPr/>
          </p:nvSpPr>
          <p:spPr bwMode="auto">
            <a:xfrm>
              <a:off x="0" y="3464"/>
              <a:ext cx="20000" cy="1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solidFill>
                    <a:srgbClr val="0000CC"/>
                  </a:solidFill>
                  <a:latin typeface="Times New Roman" pitchFamily="18" charset="0"/>
                </a:rPr>
                <a:t> T</a:t>
              </a:r>
              <a:r>
                <a:rPr lang="en-US" sz="1200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(Y)  commit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15041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Serializable execution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2588" y="5368925"/>
            <a:ext cx="853122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 dirty="0">
                <a:latin typeface="Times New Roman" pitchFamily="18" charset="0"/>
              </a:rPr>
              <a:t>Data manager interleaves operations to improve concurrency but schedules them so that it looks as if one transaction ran at a time.  This schedule “looks” like T</a:t>
            </a:r>
            <a:r>
              <a:rPr lang="en-US" b="1" i="1" baseline="-25000" dirty="0">
                <a:latin typeface="Times New Roman" pitchFamily="18" charset="0"/>
              </a:rPr>
              <a:t>2</a:t>
            </a:r>
            <a:r>
              <a:rPr lang="en-US" b="1" i="1" dirty="0">
                <a:latin typeface="Times New Roman" pitchFamily="18" charset="0"/>
              </a:rPr>
              <a:t> ran </a:t>
            </a:r>
            <a:r>
              <a:rPr lang="en-US" b="1" i="1" dirty="0" smtClean="0">
                <a:latin typeface="Times New Roman" pitchFamily="18" charset="0"/>
              </a:rPr>
              <a:t>first.</a:t>
            </a:r>
            <a:endParaRPr lang="en-US" b="1" i="1" dirty="0">
              <a:latin typeface="Times New Roman" pitchFamily="18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209800" y="4343400"/>
            <a:ext cx="4343400" cy="276225"/>
            <a:chOff x="1847" y="2736"/>
            <a:chExt cx="2688" cy="174"/>
          </a:xfrm>
        </p:grpSpPr>
        <p:sp>
          <p:nvSpPr>
            <p:cNvPr id="21516" name="Rectangle 5"/>
            <p:cNvSpPr>
              <a:spLocks noChangeArrowheads="1"/>
            </p:cNvSpPr>
            <p:nvPr/>
          </p:nvSpPr>
          <p:spPr bwMode="auto">
            <a:xfrm>
              <a:off x="2105" y="2736"/>
              <a:ext cx="2359" cy="17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Rectangle 6"/>
            <p:cNvSpPr>
              <a:spLocks noChangeArrowheads="1"/>
            </p:cNvSpPr>
            <p:nvPr/>
          </p:nvSpPr>
          <p:spPr bwMode="auto">
            <a:xfrm>
              <a:off x="1847" y="2769"/>
              <a:ext cx="26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dirty="0">
                  <a:latin typeface="Times New Roman" pitchFamily="18" charset="0"/>
                </a:rPr>
                <a:t> DB</a:t>
              </a: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</a:rPr>
                <a:t>:     </a:t>
              </a:r>
              <a:r>
                <a:rPr lang="en-US" sz="1200" b="1" dirty="0">
                  <a:solidFill>
                    <a:srgbClr val="0000CC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 dirty="0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 dirty="0">
                  <a:solidFill>
                    <a:srgbClr val="0000CC"/>
                  </a:solidFill>
                  <a:latin typeface="Times New Roman" pitchFamily="18" charset="0"/>
                </a:rPr>
                <a:t>(X) </a:t>
              </a:r>
              <a:r>
                <a:rPr lang="en-US" sz="1200" b="1" dirty="0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 dirty="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 dirty="0">
                  <a:solidFill>
                    <a:srgbClr val="D92727"/>
                  </a:solidFill>
                  <a:latin typeface="Times New Roman" pitchFamily="18" charset="0"/>
                </a:rPr>
                <a:t>(X) </a:t>
              </a:r>
              <a:r>
                <a:rPr lang="en-US" sz="1200" b="1" dirty="0">
                  <a:solidFill>
                    <a:srgbClr val="0000CC"/>
                  </a:solidFill>
                  <a:latin typeface="Times New Roman" pitchFamily="18" charset="0"/>
                </a:rPr>
                <a:t>W</a:t>
              </a:r>
              <a:r>
                <a:rPr lang="en-US" sz="12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 dirty="0">
                  <a:solidFill>
                    <a:srgbClr val="0000CC"/>
                  </a:solidFill>
                  <a:latin typeface="Times New Roman" pitchFamily="18" charset="0"/>
                </a:rPr>
                <a:t>(Y) </a:t>
              </a:r>
              <a:r>
                <a:rPr lang="en-US" sz="1200" b="1" dirty="0" smtClean="0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 dirty="0" smtClean="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 dirty="0" smtClean="0">
                  <a:solidFill>
                    <a:srgbClr val="D92727"/>
                  </a:solidFill>
                  <a:latin typeface="Times New Roman" pitchFamily="18" charset="0"/>
                </a:rPr>
                <a:t>(Y</a:t>
              </a:r>
              <a:r>
                <a:rPr lang="en-US" sz="1200" b="1" dirty="0" smtClean="0">
                  <a:solidFill>
                    <a:srgbClr val="D92727"/>
                  </a:solidFill>
                  <a:latin typeface="Times New Roman" pitchFamily="18" charset="0"/>
                </a:rPr>
                <a:t>)</a:t>
              </a:r>
              <a:r>
                <a:rPr lang="en-US" sz="12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1200" b="1" dirty="0" smtClean="0">
                  <a:solidFill>
                    <a:srgbClr val="D92727"/>
                  </a:solidFill>
                  <a:latin typeface="Times New Roman" pitchFamily="18" charset="0"/>
                </a:rPr>
                <a:t>W</a:t>
              </a:r>
              <a:r>
                <a:rPr lang="en-US" sz="1200" b="1" baseline="-25000" dirty="0" smtClean="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 dirty="0" smtClean="0">
                  <a:solidFill>
                    <a:srgbClr val="D92727"/>
                  </a:solidFill>
                  <a:latin typeface="Times New Roman" pitchFamily="18" charset="0"/>
                </a:rPr>
                <a:t>(X</a:t>
              </a:r>
              <a:r>
                <a:rPr lang="en-US" sz="1200" b="1" dirty="0" smtClean="0">
                  <a:solidFill>
                    <a:srgbClr val="D92727"/>
                  </a:solidFill>
                  <a:latin typeface="Times New Roman" pitchFamily="18" charset="0"/>
                </a:rPr>
                <a:t>)</a:t>
              </a:r>
              <a:r>
                <a:rPr lang="en-US" sz="1200" b="1" dirty="0" smtClean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en-US" sz="1200" b="1" dirty="0">
                  <a:solidFill>
                    <a:srgbClr val="0000CC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en-US" sz="1200" b="1" dirty="0">
                  <a:solidFill>
                    <a:srgbClr val="D92727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 dirty="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21509" name="Line 13"/>
          <p:cNvSpPr>
            <a:spLocks noChangeShapeType="1"/>
          </p:cNvSpPr>
          <p:nvPr/>
        </p:nvSpPr>
        <p:spPr bwMode="auto">
          <a:xfrm>
            <a:off x="4267200" y="3208338"/>
            <a:ext cx="0" cy="1066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0" name="Group 14"/>
          <p:cNvGrpSpPr>
            <a:grpSpLocks/>
          </p:cNvGrpSpPr>
          <p:nvPr/>
        </p:nvGrpSpPr>
        <p:grpSpPr bwMode="auto">
          <a:xfrm>
            <a:off x="2895600" y="2209800"/>
            <a:ext cx="2468563" cy="473075"/>
            <a:chOff x="0" y="0"/>
            <a:chExt cx="20000" cy="20000"/>
          </a:xfrm>
        </p:grpSpPr>
        <p:sp>
          <p:nvSpPr>
            <p:cNvPr id="21514" name="Rectangle 15"/>
            <p:cNvSpPr>
              <a:spLocks noChangeArrowheads="1"/>
            </p:cNvSpPr>
            <p:nvPr/>
          </p:nvSpPr>
          <p:spPr bwMode="auto">
            <a:xfrm>
              <a:off x="2856" y="0"/>
              <a:ext cx="16192" cy="20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Rectangle 16"/>
            <p:cNvSpPr>
              <a:spLocks noChangeArrowheads="1"/>
            </p:cNvSpPr>
            <p:nvPr/>
          </p:nvSpPr>
          <p:spPr bwMode="auto">
            <a:xfrm>
              <a:off x="0" y="3464"/>
              <a:ext cx="20000" cy="1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200">
                  <a:solidFill>
                    <a:srgbClr val="D92727"/>
                  </a:solidFill>
                  <a:latin typeface="Times New Roman" pitchFamily="18" charset="0"/>
                </a:rPr>
                <a:t>T</a:t>
              </a:r>
              <a:r>
                <a:rPr lang="en-US" sz="1200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:    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  R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(Y)  W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(X)</a:t>
              </a:r>
              <a:r>
                <a:rPr lang="en-US" sz="1200" b="1" i="1">
                  <a:solidFill>
                    <a:srgbClr val="D92727"/>
                  </a:solidFill>
                  <a:latin typeface="Times New Roman" pitchFamily="18" charset="0"/>
                </a:rPr>
                <a:t> </a:t>
              </a:r>
              <a:r>
                <a:rPr lang="en-US" sz="1200" b="1">
                  <a:solidFill>
                    <a:srgbClr val="D92727"/>
                  </a:solidFill>
                  <a:latin typeface="Times New Roman" pitchFamily="18" charset="0"/>
                </a:rPr>
                <a:t>commit</a:t>
              </a:r>
              <a:r>
                <a:rPr lang="en-US" sz="1200" b="1" baseline="-25000">
                  <a:solidFill>
                    <a:srgbClr val="D92727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1511" name="Group 17"/>
          <p:cNvGrpSpPr>
            <a:grpSpLocks/>
          </p:cNvGrpSpPr>
          <p:nvPr/>
        </p:nvGrpSpPr>
        <p:grpSpPr bwMode="auto">
          <a:xfrm>
            <a:off x="2895600" y="2667000"/>
            <a:ext cx="2468563" cy="473075"/>
            <a:chOff x="0" y="0"/>
            <a:chExt cx="20000" cy="20000"/>
          </a:xfrm>
        </p:grpSpPr>
        <p:sp>
          <p:nvSpPr>
            <p:cNvPr id="21512" name="Rectangle 18"/>
            <p:cNvSpPr>
              <a:spLocks noChangeArrowheads="1"/>
            </p:cNvSpPr>
            <p:nvPr/>
          </p:nvSpPr>
          <p:spPr bwMode="auto">
            <a:xfrm>
              <a:off x="2856" y="0"/>
              <a:ext cx="16192" cy="2000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Rectangle 19"/>
            <p:cNvSpPr>
              <a:spLocks noChangeArrowheads="1"/>
            </p:cNvSpPr>
            <p:nvPr/>
          </p:nvSpPr>
          <p:spPr bwMode="auto">
            <a:xfrm>
              <a:off x="0" y="3464"/>
              <a:ext cx="20000" cy="1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</a:t>
              </a:r>
              <a:r>
                <a:rPr lang="en-US" sz="1200">
                  <a:solidFill>
                    <a:srgbClr val="0000CC"/>
                  </a:solidFill>
                  <a:latin typeface="Times New Roman" pitchFamily="18" charset="0"/>
                </a:rPr>
                <a:t>T</a:t>
              </a:r>
              <a:r>
                <a:rPr lang="en-US" sz="1200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R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(X) W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  <a:r>
                <a:rPr lang="en-US" sz="1200" b="1">
                  <a:solidFill>
                    <a:srgbClr val="0000CC"/>
                  </a:solidFill>
                  <a:latin typeface="Times New Roman" pitchFamily="18" charset="0"/>
                </a:rPr>
                <a:t>(Y)  commit</a:t>
              </a:r>
              <a:r>
                <a:rPr lang="en-US" sz="1200" b="1" baseline="-25000">
                  <a:solidFill>
                    <a:srgbClr val="0000CC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10714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our serializable example has issues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7895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Our serializable example shows T</a:t>
            </a:r>
            <a:r>
              <a:rPr lang="en-US" baseline="-25000" dirty="0" smtClean="0"/>
              <a:t>1</a:t>
            </a:r>
            <a:r>
              <a:rPr lang="en-US" dirty="0" smtClean="0"/>
              <a:t> reading from T</a:t>
            </a:r>
            <a:r>
              <a:rPr lang="en-US" baseline="-25000" dirty="0" smtClean="0"/>
              <a:t>2</a:t>
            </a:r>
            <a:r>
              <a:rPr lang="en-US" dirty="0" smtClean="0"/>
              <a:t> before T</a:t>
            </a:r>
            <a:r>
              <a:rPr lang="en-US" baseline="-25000" dirty="0" smtClean="0"/>
              <a:t>2</a:t>
            </a:r>
            <a:r>
              <a:rPr lang="en-US" dirty="0" smtClean="0"/>
              <a:t> commits.</a:t>
            </a:r>
          </a:p>
          <a:p>
            <a:pPr lvl="1"/>
            <a:r>
              <a:rPr lang="en-US" dirty="0" smtClean="0"/>
              <a:t>In practice, if T</a:t>
            </a:r>
            <a:r>
              <a:rPr lang="en-US" baseline="-25000" dirty="0" smtClean="0"/>
              <a:t>2</a:t>
            </a:r>
            <a:r>
              <a:rPr lang="en-US" dirty="0" smtClean="0"/>
              <a:t> had aborted, T</a:t>
            </a:r>
            <a:r>
              <a:rPr lang="en-US" baseline="-25000" dirty="0" smtClean="0"/>
              <a:t>1</a:t>
            </a:r>
            <a:r>
              <a:rPr lang="en-US" dirty="0" smtClean="0"/>
              <a:t> would also have to abort, so T</a:t>
            </a:r>
            <a:r>
              <a:rPr lang="en-US" baseline="-25000" dirty="0" smtClean="0"/>
              <a:t>1</a:t>
            </a:r>
            <a:r>
              <a:rPr lang="en-US" dirty="0" smtClean="0"/>
              <a:t> can’t commit until we learn the outcome for 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We say that T</a:t>
            </a:r>
            <a:r>
              <a:rPr lang="en-US" baseline="-25000" dirty="0" smtClean="0"/>
              <a:t>2</a:t>
            </a:r>
            <a:r>
              <a:rPr lang="en-US" dirty="0" smtClean="0"/>
              <a:t> has become “dependent” on T</a:t>
            </a:r>
            <a:r>
              <a:rPr lang="en-US" baseline="-25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In general, database systems that are aggressive about allowing interleaving can make their commit decisions complex.</a:t>
            </a:r>
          </a:p>
          <a:p>
            <a:r>
              <a:rPr lang="en-US" dirty="0" smtClean="0"/>
              <a:t>Are there simple ways to allow interleaved executions but also be sure it will be easy to commit?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Atomicity considerations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If application (“transaction manager”) crashes, treat as an abort</a:t>
            </a:r>
          </a:p>
          <a:p>
            <a:r>
              <a:rPr lang="en-US" smtClean="0"/>
              <a:t>If data manager crashes, abort any non-committed transactions, but committed state is persistent </a:t>
            </a:r>
          </a:p>
          <a:p>
            <a:pPr lvl="1"/>
            <a:r>
              <a:rPr lang="en-US" smtClean="0"/>
              <a:t>Aborted transactions leave no effect, either in database itself or in terms of indirect side-effects</a:t>
            </a:r>
          </a:p>
          <a:p>
            <a:pPr lvl="1"/>
            <a:r>
              <a:rPr lang="en-US" smtClean="0"/>
              <a:t>Only need to consider committed operations in determining serializability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498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Components of transactional system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Runtime environment: responsible for assigning transaction id’s and labeling each operation with the correct id.</a:t>
            </a:r>
          </a:p>
          <a:p>
            <a:r>
              <a:rPr lang="en-US" smtClean="0"/>
              <a:t>Concurrency control subsystem: responsible for scheduling operations so that outcome will be serializable</a:t>
            </a:r>
          </a:p>
          <a:p>
            <a:r>
              <a:rPr lang="en-US" smtClean="0"/>
              <a:t>Data manager: responsible for implementing the database storage and retrieval functions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016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 at a “single” database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Normally use 2-phase locking or timestamps for concurrency control</a:t>
            </a:r>
          </a:p>
          <a:p>
            <a:r>
              <a:rPr lang="en-US" smtClean="0"/>
              <a:t>Intentions list tracks “intended updates” for each active transaction</a:t>
            </a:r>
          </a:p>
          <a:p>
            <a:r>
              <a:rPr lang="en-US" smtClean="0"/>
              <a:t>Write-ahead log used to ensure all-or-nothing aspect of commit operations</a:t>
            </a:r>
          </a:p>
          <a:p>
            <a:r>
              <a:rPr lang="en-US" smtClean="0"/>
              <a:t>Can achieve thousands of transactions per second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83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Strict two-phase locking: how it 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Transaction must have a lock on each data item it will access.  </a:t>
            </a:r>
          </a:p>
          <a:p>
            <a:pPr lvl="1"/>
            <a:r>
              <a:rPr lang="en-US" smtClean="0"/>
              <a:t>Gets a “write lock” if it will (ever) update the item</a:t>
            </a:r>
          </a:p>
          <a:p>
            <a:pPr lvl="1"/>
            <a:r>
              <a:rPr lang="en-US" smtClean="0"/>
              <a:t>Use “read lock” if it will (only) read the item.  Can’t change its mind!</a:t>
            </a:r>
          </a:p>
          <a:p>
            <a:r>
              <a:rPr lang="en-US" smtClean="0"/>
              <a:t>Obtains all the locks it needs while it runs and hold onto them even if no longer needed</a:t>
            </a:r>
          </a:p>
          <a:p>
            <a:r>
              <a:rPr lang="en-US" smtClean="0"/>
              <a:t>Releases locks only after making commit/abort decision and only after updates are persistent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93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do we call it “Strict” two phase?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2-phase locking: Locks only acquired during the ‘growing’ phase, only released during the ‘shrinking’ phase.</a:t>
            </a:r>
          </a:p>
          <a:p>
            <a:r>
              <a:rPr lang="en-US" smtClean="0"/>
              <a:t>Strict: Locks are only released after the commit decision</a:t>
            </a:r>
          </a:p>
          <a:p>
            <a:pPr lvl="1"/>
            <a:r>
              <a:rPr lang="en-US" smtClean="0"/>
              <a:t>Read locks don’t conflict with each other (hence T’ can read x even if T holds a read lock on x)</a:t>
            </a:r>
          </a:p>
          <a:p>
            <a:pPr lvl="1"/>
            <a:r>
              <a:rPr lang="en-US" smtClean="0"/>
              <a:t>Update locks conflict with everything (are “exclusive”)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8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3-Tier Architecture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question of terminology</a:t>
            </a:r>
          </a:p>
          <a:p>
            <a:pPr lvl="1"/>
            <a:r>
              <a:rPr lang="en-US" b="1" dirty="0" smtClean="0"/>
              <a:t>Client</a:t>
            </a:r>
            <a:r>
              <a:rPr lang="en-US" dirty="0" smtClean="0"/>
              <a:t> application: Runs on a smart phone, etc.</a:t>
            </a:r>
          </a:p>
          <a:p>
            <a:pPr lvl="1"/>
            <a:r>
              <a:rPr lang="en-US" b="1" dirty="0" smtClean="0"/>
              <a:t>Tier1: </a:t>
            </a:r>
            <a:r>
              <a:rPr lang="en-US" dirty="0" smtClean="0"/>
              <a:t>Your code that receives client system requests.</a:t>
            </a:r>
          </a:p>
          <a:p>
            <a:pPr lvl="2"/>
            <a:r>
              <a:rPr lang="en-US" dirty="0" smtClean="0"/>
              <a:t>Those requests are customized by you: a procedure-call API</a:t>
            </a:r>
          </a:p>
          <a:p>
            <a:pPr lvl="2"/>
            <a:r>
              <a:rPr lang="en-US" dirty="0" smtClean="0"/>
              <a:t>So you provide tier1 logic to carry out those requests</a:t>
            </a:r>
          </a:p>
          <a:p>
            <a:pPr lvl="1"/>
            <a:r>
              <a:rPr lang="en-US" b="1" dirty="0" smtClean="0"/>
              <a:t>Tier2: </a:t>
            </a:r>
            <a:r>
              <a:rPr lang="en-US" dirty="0" smtClean="0"/>
              <a:t>Services tightly bound to tier1 code that often run as libraries right in the tier1 program’s address space.  Examples: </a:t>
            </a:r>
            <a:r>
              <a:rPr lang="en-US" dirty="0" err="1" smtClean="0"/>
              <a:t>Vsync</a:t>
            </a:r>
            <a:r>
              <a:rPr lang="en-US" dirty="0" smtClean="0"/>
              <a:t>, Dynamo, Cassandra</a:t>
            </a:r>
          </a:p>
          <a:p>
            <a:r>
              <a:rPr lang="en-US" b="1" dirty="0" smtClean="0"/>
              <a:t>Tier3: </a:t>
            </a:r>
            <a:r>
              <a:rPr lang="en-US" dirty="0" smtClean="0"/>
              <a:t>global file system and transactional services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636" r="8345" b="16525"/>
          <a:stretch/>
        </p:blipFill>
        <p:spPr>
          <a:xfrm rot="985397">
            <a:off x="8042052" y="1701553"/>
            <a:ext cx="817087" cy="763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22" y="3124200"/>
            <a:ext cx="985756" cy="821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700774"/>
            <a:ext cx="826483" cy="1016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891" y="5700774"/>
            <a:ext cx="826483" cy="1016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578" y="5700773"/>
            <a:ext cx="826483" cy="10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1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Strict Two-phase Locking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4795698"/>
            <a:ext cx="8153400" cy="13003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very simple rule: no lock can be released by a transaction until all locks have been acquired</a:t>
            </a:r>
          </a:p>
          <a:p>
            <a:r>
              <a:rPr lang="en-US" dirty="0" smtClean="0"/>
              <a:t>Limits concurrency but easy to implement, so popular</a:t>
            </a:r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3357" y="1820042"/>
            <a:ext cx="456882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T</a:t>
            </a:r>
            <a:r>
              <a:rPr lang="en-US" b="1" baseline="-25000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begin read(x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)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read(y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)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write(x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</a:rPr>
              <a:t>)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</a:rPr>
              <a:t>commit</a:t>
            </a:r>
            <a:endParaRPr 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343400" y="2546350"/>
            <a:ext cx="457200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D92727"/>
                </a:solidFill>
                <a:latin typeface="Times New Roman" pitchFamily="18" charset="0"/>
              </a:rPr>
              <a:t>T</a:t>
            </a:r>
            <a:r>
              <a:rPr lang="en-US" b="1" baseline="-25000" dirty="0">
                <a:solidFill>
                  <a:srgbClr val="D92727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D92727"/>
                </a:solidFill>
                <a:latin typeface="Times New Roman" pitchFamily="18" charset="0"/>
              </a:rPr>
              <a:t>: </a:t>
            </a:r>
            <a:r>
              <a:rPr lang="en-US" b="1" dirty="0" smtClean="0">
                <a:solidFill>
                  <a:srgbClr val="D92727"/>
                </a:solidFill>
                <a:latin typeface="Times New Roman" pitchFamily="18" charset="0"/>
              </a:rPr>
              <a:t>begin read(x</a:t>
            </a:r>
            <a:r>
              <a:rPr lang="en-US" b="1" dirty="0">
                <a:solidFill>
                  <a:srgbClr val="D92727"/>
                </a:solidFill>
                <a:latin typeface="Times New Roman" pitchFamily="18" charset="0"/>
              </a:rPr>
              <a:t>) </a:t>
            </a:r>
            <a:r>
              <a:rPr lang="en-US" b="1" dirty="0" smtClean="0">
                <a:solidFill>
                  <a:srgbClr val="D92727"/>
                </a:solidFill>
                <a:latin typeface="Times New Roman" pitchFamily="18" charset="0"/>
              </a:rPr>
              <a:t>write(x</a:t>
            </a:r>
            <a:r>
              <a:rPr lang="en-US" b="1" dirty="0">
                <a:solidFill>
                  <a:srgbClr val="D92727"/>
                </a:solidFill>
                <a:latin typeface="Times New Roman" pitchFamily="18" charset="0"/>
              </a:rPr>
              <a:t>) </a:t>
            </a:r>
            <a:r>
              <a:rPr lang="en-US" b="1" dirty="0" smtClean="0">
                <a:solidFill>
                  <a:srgbClr val="D92727"/>
                </a:solidFill>
                <a:latin typeface="Times New Roman" pitchFamily="18" charset="0"/>
              </a:rPr>
              <a:t>write(y</a:t>
            </a:r>
            <a:r>
              <a:rPr lang="en-US" b="1" dirty="0">
                <a:solidFill>
                  <a:srgbClr val="D92727"/>
                </a:solidFill>
                <a:latin typeface="Times New Roman" pitchFamily="18" charset="0"/>
              </a:rPr>
              <a:t>) </a:t>
            </a:r>
            <a:r>
              <a:rPr lang="en-US" b="1" dirty="0" smtClean="0">
                <a:solidFill>
                  <a:srgbClr val="D92727"/>
                </a:solidFill>
                <a:latin typeface="Times New Roman" pitchFamily="18" charset="0"/>
              </a:rPr>
              <a:t>commit</a:t>
            </a:r>
            <a:endParaRPr lang="en-US" b="1" dirty="0">
              <a:solidFill>
                <a:srgbClr val="D92727"/>
              </a:solidFill>
              <a:latin typeface="Times New Roman" pitchFamily="18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" y="2308225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286000" y="2994025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38200" y="39084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Acquires locks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 flipV="1">
            <a:off x="1447800" y="2384425"/>
            <a:ext cx="457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V="1">
            <a:off x="1905000" y="2890699"/>
            <a:ext cx="3657600" cy="101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105400" y="421322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Releases locks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3796936" y="2180589"/>
            <a:ext cx="1537064" cy="20326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6172200" y="3070225"/>
            <a:ext cx="2362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3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Notice that locks must be kept even if </a:t>
            </a:r>
            <a:r>
              <a:rPr lang="en-US" dirty="0" smtClean="0"/>
              <a:t>you are certain that the locked objects won’t be revisited </a:t>
            </a:r>
            <a:endParaRPr lang="en-US" dirty="0" smtClean="0"/>
          </a:p>
          <a:p>
            <a:pPr lvl="1"/>
            <a:r>
              <a:rPr lang="en-US" dirty="0" smtClean="0"/>
              <a:t>This can be a problem in long-running applications!</a:t>
            </a:r>
          </a:p>
          <a:p>
            <a:pPr lvl="1"/>
            <a:r>
              <a:rPr lang="en-US" dirty="0" smtClean="0"/>
              <a:t>Also becomes an issue in systems that crash and then recover</a:t>
            </a:r>
          </a:p>
          <a:p>
            <a:pPr lvl="2"/>
            <a:r>
              <a:rPr lang="en-US" dirty="0" smtClean="0"/>
              <a:t>Often, they “forget” locks when this happens</a:t>
            </a:r>
          </a:p>
          <a:p>
            <a:pPr lvl="2"/>
            <a:r>
              <a:rPr lang="en-US" dirty="0" smtClean="0"/>
              <a:t>Called “broken locks”.  We say that a crash may “break” current locks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The policy is conservative: the “serializable” interleaved execution from a few slides back wouldn’t be allowed because for T</a:t>
            </a:r>
            <a:r>
              <a:rPr lang="en-US" baseline="-25000" dirty="0" smtClean="0"/>
              <a:t>1</a:t>
            </a:r>
            <a:r>
              <a:rPr lang="en-US" dirty="0" smtClean="0"/>
              <a:t> to run while T</a:t>
            </a:r>
            <a:r>
              <a:rPr lang="en-US" baseline="-25000" dirty="0" smtClean="0"/>
              <a:t>2</a:t>
            </a:r>
            <a:r>
              <a:rPr lang="en-US" dirty="0" smtClean="0"/>
              <a:t> was still active, T</a:t>
            </a:r>
            <a:r>
              <a:rPr lang="en-US" baseline="-25000" dirty="0" smtClean="0"/>
              <a:t>1</a:t>
            </a:r>
            <a:r>
              <a:rPr lang="en-US" dirty="0" smtClean="0"/>
              <a:t> needed a lock that T</a:t>
            </a:r>
            <a:r>
              <a:rPr lang="en-US" baseline="-25000" dirty="0" smtClean="0"/>
              <a:t>2</a:t>
            </a:r>
            <a:r>
              <a:rPr lang="en-US" dirty="0" smtClean="0"/>
              <a:t> would still have been holding.  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38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Why does strict 2PL imply serializability?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that T’ will perform an operation that conflicts with an operation that T has done:</a:t>
            </a:r>
          </a:p>
          <a:p>
            <a:pPr lvl="1"/>
            <a:r>
              <a:rPr lang="en-US" dirty="0" smtClean="0"/>
              <a:t>T’ will update data item X that T read or updated</a:t>
            </a:r>
          </a:p>
          <a:p>
            <a:pPr lvl="1"/>
            <a:r>
              <a:rPr lang="en-US" dirty="0" smtClean="0"/>
              <a:t>T updated item Y and T’ will read or update it</a:t>
            </a:r>
          </a:p>
          <a:p>
            <a:r>
              <a:rPr lang="en-US" dirty="0" smtClean="0"/>
              <a:t>T must have had a lock on X/Y that conflicts with the lock that T’ wants</a:t>
            </a:r>
          </a:p>
          <a:p>
            <a:r>
              <a:rPr lang="en-US" dirty="0" smtClean="0"/>
              <a:t>T won’t release it until it commits or aborts</a:t>
            </a:r>
          </a:p>
          <a:p>
            <a:r>
              <a:rPr lang="en-US" dirty="0" smtClean="0"/>
              <a:t>So T’ will wait until T commits or aborts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23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sz="3600" smtClean="0"/>
              <a:t>Acyclic conflict graph implies serializability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represent conflicts between operations and between locks by a graph (e.g. first T1 reads x and then T2 writes x)</a:t>
            </a:r>
          </a:p>
          <a:p>
            <a:r>
              <a:rPr lang="en-US" smtClean="0"/>
              <a:t>If this graph is acyclic, can easily show that transactions are serializable</a:t>
            </a:r>
          </a:p>
          <a:p>
            <a:r>
              <a:rPr lang="en-US" smtClean="0"/>
              <a:t>Two-phase locking produces acyclic conflict graphs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1945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Two-phase locking is “pessimistic”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Acts to prevent non-serializable schedules from arising: pessimistically assumes conflicts are fairly likely</a:t>
            </a:r>
          </a:p>
          <a:p>
            <a:r>
              <a:rPr lang="en-US" smtClean="0"/>
              <a:t>Can deadlock, e.g. T1 reads x then writes y; T2 reads y then writes x.  This doesn’t always deadlock but it is capable of deadlocking</a:t>
            </a:r>
          </a:p>
          <a:p>
            <a:pPr lvl="1"/>
            <a:r>
              <a:rPr lang="en-US" smtClean="0"/>
              <a:t>Overcome by aborting if we wait for too long, </a:t>
            </a:r>
          </a:p>
          <a:p>
            <a:pPr lvl="1"/>
            <a:r>
              <a:rPr lang="en-US" smtClean="0"/>
              <a:t>Or by designing transactions to obtain locks in a known and agreed upon ordering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86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Contrast: Timestamped approach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Using a fine-grained clock, assign a “time” to each transaction, uniquely.  E.g. T1 is at time 1, T2 is at time 2</a:t>
            </a:r>
          </a:p>
          <a:p>
            <a:r>
              <a:rPr lang="en-US" smtClean="0"/>
              <a:t>Now data manager tracks temporal history of each data item, responds to requests as if they had occured at time given by timestamp</a:t>
            </a:r>
          </a:p>
          <a:p>
            <a:r>
              <a:rPr lang="en-US" smtClean="0"/>
              <a:t>At commit stage, make sure that commit is consistent with serializability and, if not, abort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553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when we abort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T1 runs, updates x, setting to 3</a:t>
            </a:r>
          </a:p>
          <a:p>
            <a:r>
              <a:rPr lang="en-US" smtClean="0"/>
              <a:t>T2 runs concurrently but has a larger timestamp.  It reads x=3 </a:t>
            </a:r>
          </a:p>
          <a:p>
            <a:r>
              <a:rPr lang="en-US" smtClean="0"/>
              <a:t>T1 eventually aborts</a:t>
            </a:r>
          </a:p>
          <a:p>
            <a:r>
              <a:rPr lang="en-US" smtClean="0"/>
              <a:t>... T2 must abort too, since it read a value of x that is no longer a committed value</a:t>
            </a:r>
          </a:p>
          <a:p>
            <a:pPr lvl="1"/>
            <a:r>
              <a:rPr lang="en-US" smtClean="0"/>
              <a:t>Called a cascaded abort since abort of T1 triggers abort of T2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3696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and cons of approaches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Locking scheme works best when conflicts between transactions are common and transactions are short-running</a:t>
            </a:r>
          </a:p>
          <a:p>
            <a:r>
              <a:rPr lang="en-US" smtClean="0"/>
              <a:t>Timestamped scheme works best when conflicts are rare and transactions are relatively long-running</a:t>
            </a:r>
          </a:p>
          <a:p>
            <a:r>
              <a:rPr lang="en-US" smtClean="0"/>
              <a:t>Weihl has suggested hybrid approaches but these are not common in real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172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Intentions list concept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is to separate persistent state of database from the updates that have yet to commit</a:t>
            </a:r>
          </a:p>
          <a:p>
            <a:pPr lvl="1"/>
            <a:r>
              <a:rPr lang="en-US" dirty="0" smtClean="0"/>
              <a:t>Many systems update in place, roll back on abort.  For these, a log of prior versions is needed.</a:t>
            </a:r>
          </a:p>
          <a:p>
            <a:pPr lvl="1"/>
            <a:r>
              <a:rPr lang="en-US" dirty="0" smtClean="0"/>
              <a:t>A few systems flip this and keep a list of what changes they intend to make.  Intensions list may simply be the in-memory cached database state (e.g. change a cached copy, but temporarily leave the disk copy).</a:t>
            </a:r>
          </a:p>
          <a:p>
            <a:r>
              <a:rPr lang="en-US" dirty="0" smtClean="0"/>
              <a:t>Either way, as a transaction runs it builds a set of updates that it intends to commit, if it commits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3568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write-ahead log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Used to save either old or new state of database to either permit abort by rollback (need old state) or to ensure that commit is all-or-nothing (by being able to repeat updates until all are completed)</a:t>
            </a:r>
          </a:p>
          <a:p>
            <a:r>
              <a:rPr lang="en-US" smtClean="0"/>
              <a:t>Rule is that log must be written before database is modified</a:t>
            </a:r>
          </a:p>
          <a:p>
            <a:r>
              <a:rPr lang="en-US" smtClean="0"/>
              <a:t>After commit record is persistently stored and all updates are done, can erase log 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458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could be a lot of clients, maybe millions </a:t>
            </a:r>
          </a:p>
          <a:p>
            <a:endParaRPr lang="en-US" dirty="0"/>
          </a:p>
          <a:p>
            <a:r>
              <a:rPr lang="en-US" dirty="0" smtClean="0"/>
              <a:t>There can be a lot of tier1/tier2 instances</a:t>
            </a:r>
          </a:p>
          <a:p>
            <a:pPr lvl="1"/>
            <a:r>
              <a:rPr lang="en-US" dirty="0" smtClean="0"/>
              <a:t>Lightweight, they run in the “soft state” layer of the cloud, it launches or shuts them down on demand</a:t>
            </a:r>
          </a:p>
          <a:p>
            <a:pPr lvl="1"/>
            <a:r>
              <a:rPr lang="en-US" dirty="0" smtClean="0"/>
              <a:t>As casual as starting or stopping a normal program</a:t>
            </a:r>
          </a:p>
          <a:p>
            <a:pPr lvl="1"/>
            <a:endParaRPr lang="en-US" dirty="0"/>
          </a:p>
          <a:p>
            <a:r>
              <a:rPr lang="en-US" dirty="0" smtClean="0"/>
              <a:t>Tier3: relatively few servers, they run continuously and don’t get launched or stopped so casually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062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248400" y="5486400"/>
            <a:ext cx="1219200" cy="685800"/>
          </a:xfrm>
          <a:prstGeom prst="flowChart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a transactional system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920750" y="1682750"/>
            <a:ext cx="520700" cy="1968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301750" y="3816350"/>
            <a:ext cx="2425700" cy="596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816350" y="3816350"/>
            <a:ext cx="2425700" cy="596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301750" y="4654550"/>
            <a:ext cx="2425700" cy="596900"/>
          </a:xfrm>
          <a:prstGeom prst="rect">
            <a:avLst/>
          </a:prstGeom>
          <a:solidFill>
            <a:srgbClr val="B760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3511550" y="5949950"/>
            <a:ext cx="18923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505200" y="5562600"/>
            <a:ext cx="1905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511550" y="5492750"/>
            <a:ext cx="18923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6248400" y="5638800"/>
            <a:ext cx="7620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1447800" y="2895600"/>
            <a:ext cx="9906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3505200" y="4419600"/>
            <a:ext cx="31242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2743200" y="44196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3276600" y="5334000"/>
            <a:ext cx="1143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533400" y="36576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609600" y="44958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1754188" y="2287588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application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1449388" y="3887788"/>
            <a:ext cx="510222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cache (volatile)          </a:t>
            </a:r>
            <a:r>
              <a:rPr lang="en-US" b="1" i="1" smtClean="0">
                <a:latin typeface="Times New Roman" pitchFamily="18" charset="0"/>
              </a:rPr>
              <a:t>        lock </a:t>
            </a:r>
            <a:r>
              <a:rPr lang="en-US" b="1" i="1">
                <a:latin typeface="Times New Roman" pitchFamily="18" charset="0"/>
              </a:rPr>
              <a:t>records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220788" y="4725988"/>
            <a:ext cx="3121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updates (persistent)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659188" y="5716588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  database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6478588" y="5487988"/>
            <a:ext cx="758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log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7200" y="3352800"/>
            <a:ext cx="6553200" cy="1524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5427617" y="2057399"/>
            <a:ext cx="3198812" cy="1182626"/>
          </a:xfrm>
          <a:prstGeom prst="borderCallout1">
            <a:avLst>
              <a:gd name="adj1" fmla="val 45758"/>
              <a:gd name="adj2" fmla="val 1053"/>
              <a:gd name="adj3" fmla="val 112500"/>
              <a:gd name="adj4" fmla="val -38333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“intentions list” is the intended updates and the associated locks.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87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Transactional data manager reboots</a:t>
            </a:r>
          </a:p>
          <a:p>
            <a:r>
              <a:rPr lang="en-US" smtClean="0"/>
              <a:t>It rescans the log</a:t>
            </a:r>
          </a:p>
          <a:p>
            <a:pPr lvl="1"/>
            <a:r>
              <a:rPr lang="en-US" smtClean="0"/>
              <a:t>Ignores non-committed transactions</a:t>
            </a:r>
          </a:p>
          <a:p>
            <a:pPr lvl="1"/>
            <a:r>
              <a:rPr lang="en-US" smtClean="0"/>
              <a:t>Reapplies any updates</a:t>
            </a:r>
          </a:p>
          <a:p>
            <a:pPr lvl="1"/>
            <a:r>
              <a:rPr lang="en-US" smtClean="0"/>
              <a:t>These must be “idempotent”</a:t>
            </a:r>
          </a:p>
          <a:p>
            <a:pPr lvl="2"/>
            <a:r>
              <a:rPr lang="en-US" smtClean="0"/>
              <a:t>Can be repeated many times with exactly the same effect as a single time</a:t>
            </a:r>
          </a:p>
          <a:p>
            <a:pPr lvl="2"/>
            <a:r>
              <a:rPr lang="en-US" smtClean="0"/>
              <a:t>E.g. x := 3, but not x := x.prev+1</a:t>
            </a:r>
          </a:p>
          <a:p>
            <a:r>
              <a:rPr lang="en-US" smtClean="0"/>
              <a:t>Then clears log records </a:t>
            </a:r>
          </a:p>
          <a:p>
            <a:r>
              <a:rPr lang="en-US" smtClean="0"/>
              <a:t>(In normal use, log records are deleted once transaction commits) </a:t>
            </a:r>
          </a:p>
          <a:p>
            <a:pPr lvl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 in distributed systems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Notice that client and data manager might not run on same computer</a:t>
            </a:r>
          </a:p>
          <a:p>
            <a:pPr lvl="1"/>
            <a:r>
              <a:rPr lang="en-US" smtClean="0"/>
              <a:t>Both may not fail at same time</a:t>
            </a:r>
          </a:p>
          <a:p>
            <a:pPr lvl="1"/>
            <a:r>
              <a:rPr lang="en-US" smtClean="0"/>
              <a:t>Also, either could timeout waiting for the other in normal situations</a:t>
            </a:r>
          </a:p>
          <a:p>
            <a:r>
              <a:rPr lang="en-US" smtClean="0"/>
              <a:t>When this happens, we normally abort the transaction</a:t>
            </a:r>
          </a:p>
          <a:p>
            <a:pPr lvl="1"/>
            <a:r>
              <a:rPr lang="en-US" smtClean="0"/>
              <a:t>Exception is a timeout that occurs while commit is being processed </a:t>
            </a:r>
          </a:p>
          <a:p>
            <a:pPr lvl="1"/>
            <a:r>
              <a:rPr lang="en-US" smtClean="0"/>
              <a:t>If server fails, one effect of crash is to break locks even for read-only access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 in distributed systems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if data is on multiple servers?</a:t>
            </a:r>
          </a:p>
          <a:p>
            <a:pPr lvl="1"/>
            <a:r>
              <a:rPr lang="en-US" smtClean="0"/>
              <a:t>In a non-distributed system, transactions run against a single database system</a:t>
            </a:r>
          </a:p>
          <a:p>
            <a:pPr lvl="2"/>
            <a:r>
              <a:rPr lang="en-US" smtClean="0"/>
              <a:t>Indeed, many systems structured to use just a single operation – a “one shot” transaction!</a:t>
            </a:r>
          </a:p>
          <a:p>
            <a:pPr lvl="1"/>
            <a:r>
              <a:rPr lang="en-US" smtClean="0"/>
              <a:t>In distributed systems may want one application to talk to multiple databases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6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 in distributed systems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Main issue that arises is that now we can have multiple database servers that are touched by one transaction</a:t>
            </a:r>
          </a:p>
          <a:p>
            <a:r>
              <a:rPr lang="en-US" smtClean="0"/>
              <a:t>Reasons?</a:t>
            </a:r>
          </a:p>
          <a:p>
            <a:pPr lvl="1"/>
            <a:r>
              <a:rPr lang="en-US" smtClean="0"/>
              <a:t>Data spread around: each owns subset</a:t>
            </a:r>
          </a:p>
          <a:p>
            <a:pPr lvl="1"/>
            <a:r>
              <a:rPr lang="en-US" smtClean="0"/>
              <a:t>Could have replicated some data object on multiple servers, e.g. to load-balance read access for large client set</a:t>
            </a:r>
          </a:p>
          <a:p>
            <a:pPr lvl="1"/>
            <a:r>
              <a:rPr lang="en-US" smtClean="0"/>
              <a:t>Might do this for high availability</a:t>
            </a:r>
          </a:p>
          <a:p>
            <a:r>
              <a:rPr lang="en-US" smtClean="0"/>
              <a:t>Solve using 2-phase commit protocol!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631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Unilateral abort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Any data manager can unilaterally abort a transaction until it has said “prepared”</a:t>
            </a:r>
          </a:p>
          <a:p>
            <a:r>
              <a:rPr lang="en-US" smtClean="0"/>
              <a:t>Useful if transaction manager seems to have failed</a:t>
            </a:r>
          </a:p>
          <a:p>
            <a:r>
              <a:rPr lang="en-US" smtClean="0"/>
              <a:t>Also arises if data manager crashes and restarts (hence will have lost any non-persistent intended updates and locks)</a:t>
            </a:r>
          </a:p>
          <a:p>
            <a:r>
              <a:rPr lang="en-US" smtClean="0"/>
              <a:t>Implication: even a data manager where only reads were done must participate in 2PC protocol!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4084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 on distributed objects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Idea was proposed by Liskov’s Argus group and then became popular again recently</a:t>
            </a:r>
          </a:p>
          <a:p>
            <a:r>
              <a:rPr lang="en-US" smtClean="0"/>
              <a:t>Each object translates an abstract set of operations into the concrete operations that implement it</a:t>
            </a:r>
          </a:p>
          <a:p>
            <a:r>
              <a:rPr lang="en-US" smtClean="0"/>
              <a:t>Result is that object invocations may “nest”:</a:t>
            </a:r>
          </a:p>
          <a:p>
            <a:pPr lvl="1"/>
            <a:r>
              <a:rPr lang="en-US" smtClean="0"/>
              <a:t>Library “update” operations, do</a:t>
            </a:r>
          </a:p>
          <a:p>
            <a:pPr lvl="1"/>
            <a:r>
              <a:rPr lang="en-US" smtClean="0"/>
              <a:t>A series of file read and write operations that do</a:t>
            </a:r>
          </a:p>
          <a:p>
            <a:pPr lvl="1"/>
            <a:r>
              <a:rPr lang="en-US" smtClean="0"/>
              <a:t>A series of accesses to the disk device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3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Nested transactions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Call the traditional style of flat transaction a “top level” transaction</a:t>
            </a:r>
          </a:p>
          <a:p>
            <a:pPr lvl="1"/>
            <a:r>
              <a:rPr lang="en-US" smtClean="0"/>
              <a:t>Argus short hand: “actions”</a:t>
            </a:r>
          </a:p>
          <a:p>
            <a:r>
              <a:rPr lang="en-US" smtClean="0"/>
              <a:t>The main program becomes the top level action</a:t>
            </a:r>
          </a:p>
          <a:p>
            <a:r>
              <a:rPr lang="en-US" smtClean="0"/>
              <a:t>Within it objects run as nested 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Arguments for nested transactions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It makes sense to treat each object invocation as a small transaction: begin when the invocation is done, and commit or abort when result is returned</a:t>
            </a:r>
          </a:p>
          <a:p>
            <a:pPr lvl="1"/>
            <a:r>
              <a:rPr lang="en-US" smtClean="0"/>
              <a:t>Can use abort as a “tool”: try something; if it doesn’t work just do an abort to back out of it.</a:t>
            </a:r>
          </a:p>
          <a:p>
            <a:pPr lvl="1"/>
            <a:r>
              <a:rPr lang="en-US" smtClean="0"/>
              <a:t>Turns out we can easily extend transactional model to accommodate nested transactions</a:t>
            </a:r>
          </a:p>
          <a:p>
            <a:r>
              <a:rPr lang="en-US" smtClean="0"/>
              <a:t>Liskov argues that in this approach we have a simple conceptual framework for distributed computing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4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Nested transactions: picture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068388" y="2135188"/>
            <a:ext cx="7693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</a:t>
            </a:r>
            <a:r>
              <a:rPr lang="en-US" b="1" baseline="-25000">
                <a:latin typeface="Times New Roman" pitchFamily="18" charset="0"/>
              </a:rPr>
              <a:t>1</a:t>
            </a:r>
            <a:r>
              <a:rPr lang="en-US" b="1">
                <a:latin typeface="Times New Roman" pitchFamily="18" charset="0"/>
              </a:rPr>
              <a:t>:  fetch(“ken”) .... set_salary(“ken”, 100000) ... commit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3588" y="3278188"/>
            <a:ext cx="7693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open_file ... seek... read     seek... write...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1143000" y="2438400"/>
            <a:ext cx="990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667000" y="25146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4572000" y="2514600"/>
            <a:ext cx="685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410200" y="2514600"/>
            <a:ext cx="914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457200" y="3657600"/>
            <a:ext cx="990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905000" y="3733800"/>
            <a:ext cx="10668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30188" y="4649788"/>
            <a:ext cx="4187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... </a:t>
            </a:r>
            <a:r>
              <a:rPr lang="en-US" b="1" i="1">
                <a:latin typeface="Times New Roman" pitchFamily="18" charset="0"/>
              </a:rPr>
              <a:t>lower level operations...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t1/t2 talk to t3?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 you know, when a client application talks to t1, it looks like a procedure call</a:t>
            </a:r>
          </a:p>
          <a:p>
            <a:pPr lvl="1"/>
            <a:r>
              <a:rPr lang="en-US" dirty="0" smtClean="0"/>
              <a:t>Under the surface request is encoded in a web page, sent via HTTP or HTTPS, then decoded.  Same for reply.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t1 code talks to t3, similar mechanisms are used.</a:t>
            </a:r>
          </a:p>
          <a:p>
            <a:pPr lvl="1"/>
            <a:r>
              <a:rPr lang="en-US" dirty="0" smtClean="0"/>
              <a:t>Requests don’t use a web page encoding, but they are put in a message that leaves the computer and crosses the data center network, and the reply similarly comes back</a:t>
            </a:r>
          </a:p>
          <a:p>
            <a:pPr lvl="1"/>
            <a:r>
              <a:rPr lang="en-US" dirty="0" smtClean="0"/>
              <a:t>This is somewhat costly and slower than calling a method in a library linked to your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30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number operations using the obvious notation</a:t>
            </a:r>
          </a:p>
          <a:p>
            <a:pPr lvl="1"/>
            <a:r>
              <a:rPr lang="en-US" smtClean="0"/>
              <a:t>T1, T1.2.1.....</a:t>
            </a:r>
          </a:p>
          <a:p>
            <a:r>
              <a:rPr lang="en-US" smtClean="0"/>
              <a:t>Subtransaction commit should make results visible to the parent transaction</a:t>
            </a:r>
          </a:p>
          <a:p>
            <a:r>
              <a:rPr lang="en-US" smtClean="0"/>
              <a:t>Subtransaction abort should return to state when subtransaction (not parent) was initiated</a:t>
            </a:r>
          </a:p>
          <a:p>
            <a:r>
              <a:rPr lang="en-US" smtClean="0"/>
              <a:t>Data managers maintain a stack of data versions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7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Stacking rule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Abstractly, when subtransaction starts, we push a new copy of each data item on top of the stack for that item</a:t>
            </a:r>
          </a:p>
          <a:p>
            <a:r>
              <a:rPr lang="en-US" smtClean="0"/>
              <a:t>When subtransaction aborts we pop the stack</a:t>
            </a:r>
          </a:p>
          <a:p>
            <a:r>
              <a:rPr lang="en-US" smtClean="0"/>
              <a:t>When subtransaction commits we pop two items and push top one back on again</a:t>
            </a:r>
          </a:p>
          <a:p>
            <a:r>
              <a:rPr lang="en-US" smtClean="0"/>
              <a:t>In practice, can implement this much more efficiently!!!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objects viewed as “stacks”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0" hangingPunct="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Transaction T</a:t>
            </a:r>
            <a:r>
              <a:rPr lang="en-US" sz="3200" baseline="-25000">
                <a:latin typeface="Times New Roman" pitchFamily="18" charset="0"/>
              </a:rPr>
              <a:t>0 </a:t>
            </a:r>
            <a:r>
              <a:rPr lang="en-US" sz="3200">
                <a:latin typeface="Times New Roman" pitchFamily="18" charset="0"/>
              </a:rPr>
              <a:t>wrote 6 into x</a:t>
            </a:r>
          </a:p>
          <a:p>
            <a:pPr eaLnBrk="0" hangingPunct="0">
              <a:spcBef>
                <a:spcPct val="50000"/>
              </a:spcBef>
              <a:buSzPct val="100000"/>
              <a:buFontTx/>
              <a:buChar char="•"/>
            </a:pPr>
            <a:r>
              <a:rPr lang="en-US" sz="3200">
                <a:latin typeface="Times New Roman" pitchFamily="18" charset="0"/>
              </a:rPr>
              <a:t> Transaction T</a:t>
            </a:r>
            <a:r>
              <a:rPr lang="en-US" sz="3200" baseline="-25000">
                <a:latin typeface="Times New Roman" pitchFamily="18" charset="0"/>
              </a:rPr>
              <a:t>1 </a:t>
            </a:r>
            <a:r>
              <a:rPr lang="en-US" sz="3200">
                <a:latin typeface="Times New Roman" pitchFamily="18" charset="0"/>
              </a:rPr>
              <a:t>spawned subtransactions that </a:t>
            </a:r>
            <a:r>
              <a:rPr lang="en-US" sz="3200" smtClean="0">
                <a:latin typeface="Times New Roman" pitchFamily="18" charset="0"/>
              </a:rPr>
              <a:t>wrote new </a:t>
            </a:r>
            <a:r>
              <a:rPr lang="en-US" sz="3200">
                <a:latin typeface="Times New Roman" pitchFamily="18" charset="0"/>
              </a:rPr>
              <a:t>values for y and z</a:t>
            </a:r>
          </a:p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28713" y="5489575"/>
            <a:ext cx="6378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 i="1">
                <a:latin typeface="Times New Roman" pitchFamily="18" charset="0"/>
              </a:rPr>
              <a:t>x                                      y                                      z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87350" y="4976812"/>
            <a:ext cx="1739900" cy="520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359150" y="3986212"/>
            <a:ext cx="17399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359150" y="4519612"/>
            <a:ext cx="17399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359150" y="5053012"/>
            <a:ext cx="1739900" cy="520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483350" y="5053012"/>
            <a:ext cx="1739900" cy="520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87350" y="4443412"/>
            <a:ext cx="1739900" cy="5207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915988" y="50482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17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915988" y="45148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6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963988" y="51244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887788" y="45148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13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887788" y="39814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-2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935788" y="51244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18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483350" y="4519612"/>
            <a:ext cx="17399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483350" y="3986212"/>
            <a:ext cx="1739900" cy="520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6935788" y="45910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30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935788" y="405765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15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2211388" y="4591050"/>
            <a:ext cx="606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5183188" y="4057650"/>
            <a:ext cx="987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1.1.1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8307388" y="4514850"/>
            <a:ext cx="7588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1.1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5183188" y="4591050"/>
            <a:ext cx="911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1.1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8154988" y="4057650"/>
            <a:ext cx="911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T</a:t>
            </a:r>
            <a:r>
              <a:rPr lang="en-US" b="1" i="1" baseline="-25000">
                <a:latin typeface="Times New Roman" pitchFamily="18" charset="0"/>
              </a:rPr>
              <a:t>1.1.1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77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Locking rules?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subtransaction requests lock, it should be able to obtain locks held by its parent</a:t>
            </a:r>
          </a:p>
          <a:p>
            <a:r>
              <a:rPr lang="en-US" smtClean="0"/>
              <a:t>Subtransaction aborts, locks return to “prior state”</a:t>
            </a:r>
          </a:p>
          <a:p>
            <a:r>
              <a:rPr lang="en-US" smtClean="0"/>
              <a:t>Subtransaction commits, locks retained by parent</a:t>
            </a:r>
          </a:p>
          <a:p>
            <a:r>
              <a:rPr lang="en-US" smtClean="0"/>
              <a:t>... Moss has shown that this extended version of 2-phase locking guarantees serializability of nested transactions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Relatively recent developments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cloud-computing solutions favor non-transactional tables to reduce delays even if consistency is much weaker</a:t>
            </a:r>
          </a:p>
          <a:p>
            <a:pPr lvl="1"/>
            <a:r>
              <a:rPr lang="en-US" dirty="0" smtClean="0"/>
              <a:t>Called the NoSQL movement: “Not SQL”</a:t>
            </a:r>
          </a:p>
          <a:p>
            <a:pPr lvl="1"/>
            <a:r>
              <a:rPr lang="en-US" dirty="0" smtClean="0"/>
              <a:t>Application must somehow cope with inconsistencies and failure issues.  E.g. your problem, not the platform’s.</a:t>
            </a:r>
          </a:p>
          <a:p>
            <a:pPr lvl="1"/>
            <a:endParaRPr lang="en-US" dirty="0"/>
          </a:p>
          <a:p>
            <a:r>
              <a:rPr lang="en-US" dirty="0" smtClean="0"/>
              <a:t>Also widely used: a model called “Snapshot isolation”.  Gives a form of consistency for reads and for updates, but not full </a:t>
            </a:r>
            <a:r>
              <a:rPr lang="en-US" dirty="0" err="1" smtClean="0"/>
              <a:t>serializability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21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NoSQL work?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saw this a few lectures back</a:t>
            </a:r>
          </a:p>
          <a:p>
            <a:endParaRPr lang="en-US" dirty="0"/>
          </a:p>
          <a:p>
            <a:r>
              <a:rPr lang="en-US" dirty="0" smtClean="0"/>
              <a:t>You take a transactional program but then try and break it down into a non-transactional one that can run against data in a DHT without locks or consistency guarantees.  Everything is a get/put, no joins or fancy database queries supported.</a:t>
            </a:r>
          </a:p>
          <a:p>
            <a:endParaRPr lang="en-US" dirty="0"/>
          </a:p>
          <a:p>
            <a:r>
              <a:rPr lang="en-US" dirty="0" smtClean="0"/>
              <a:t>Not always feasible, but if you pull it off, your code is much more scalable and faster.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80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snapshot isolation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for real database transactions</a:t>
            </a:r>
          </a:p>
          <a:p>
            <a:endParaRPr lang="en-US" dirty="0"/>
          </a:p>
          <a:p>
            <a:r>
              <a:rPr lang="en-US" dirty="0" smtClean="0"/>
              <a:t>Basically the idea is to have the database do the updates, but handle the read-only transactions from cached data in a clever way that avoids locking.</a:t>
            </a:r>
          </a:p>
          <a:p>
            <a:endParaRPr lang="en-US" dirty="0"/>
          </a:p>
          <a:p>
            <a:r>
              <a:rPr lang="en-US" dirty="0" smtClean="0"/>
              <a:t>The problem is that it can sometimes violate the ACID guarantees.  So it works pretty well but isn’t perfect and those mistakes could </a:t>
            </a:r>
            <a:r>
              <a:rPr lang="en-US" smtClean="0"/>
              <a:t>be costly!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98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Transactional model lets us deal with large databases or other large data stores</a:t>
            </a:r>
          </a:p>
          <a:p>
            <a:endParaRPr lang="en-US"/>
          </a:p>
          <a:p>
            <a:r>
              <a:rPr lang="en-US" smtClean="0"/>
              <a:t>Provides a model for achieving high concurrency</a:t>
            </a:r>
          </a:p>
          <a:p>
            <a:endParaRPr lang="en-US"/>
          </a:p>
          <a:p>
            <a:r>
              <a:rPr lang="en-US" smtClean="0"/>
              <a:t>Concurrent transactions won’t stumble over one-another because ACID model offers efficient ways to achieve required guarantees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several perspectives on how to achieve reliability</a:t>
            </a:r>
          </a:p>
          <a:p>
            <a:pPr lvl="1"/>
            <a:r>
              <a:rPr lang="en-US" smtClean="0"/>
              <a:t>We’ve talked at some length about non-transactional replication via multicast</a:t>
            </a:r>
          </a:p>
          <a:p>
            <a:pPr lvl="1"/>
            <a:r>
              <a:rPr lang="en-US" smtClean="0"/>
              <a:t>Another approach focuses on reliability of communication channels and leaves application-oriented issues to the client or server – “stateless”</a:t>
            </a:r>
          </a:p>
          <a:p>
            <a:pPr lvl="1"/>
            <a:r>
              <a:rPr lang="en-US" smtClean="0"/>
              <a:t>But many systems focus on the data managed by a system.  This yields transactional applications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909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Transactions on a single database: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a client/server architecture,</a:t>
            </a:r>
          </a:p>
          <a:p>
            <a:r>
              <a:rPr lang="en-US" smtClean="0"/>
              <a:t>A transaction is an execution of a single program of the application(client) at the server.</a:t>
            </a:r>
          </a:p>
          <a:p>
            <a:pPr lvl="1"/>
            <a:r>
              <a:rPr lang="en-US" smtClean="0"/>
              <a:t>Seen at the server as a series of reads and writes.</a:t>
            </a:r>
          </a:p>
          <a:p>
            <a:r>
              <a:rPr lang="en-US" smtClean="0"/>
              <a:t>We want this setup to work when</a:t>
            </a:r>
          </a:p>
          <a:p>
            <a:pPr lvl="1"/>
            <a:r>
              <a:rPr lang="en-US" smtClean="0"/>
              <a:t>There are multiple simultaneous client transactions running at the server.</a:t>
            </a:r>
          </a:p>
          <a:p>
            <a:pPr lvl="1"/>
            <a:r>
              <a:rPr lang="en-US" smtClean="0"/>
              <a:t>Client/Server could fail at any time.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ACID Properties: Reminder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Atomicity</a:t>
            </a:r>
          </a:p>
          <a:p>
            <a:pPr lvl="1"/>
            <a:r>
              <a:rPr lang="en-US" smtClean="0"/>
              <a:t>All or nothing.</a:t>
            </a:r>
          </a:p>
          <a:p>
            <a:r>
              <a:rPr lang="en-US" smtClean="0"/>
              <a:t>Consistency: </a:t>
            </a:r>
          </a:p>
          <a:p>
            <a:pPr lvl="1"/>
            <a:r>
              <a:rPr lang="en-US" smtClean="0"/>
              <a:t>Each transaction, if executed by itself, maintains the correctness of the database.</a:t>
            </a:r>
          </a:p>
          <a:p>
            <a:r>
              <a:rPr lang="en-US" smtClean="0"/>
              <a:t>Isolation (Serializability)</a:t>
            </a:r>
          </a:p>
          <a:p>
            <a:pPr lvl="1"/>
            <a:r>
              <a:rPr lang="en-US" smtClean="0"/>
              <a:t>Transactions won’t see partially completed results of other non-commited transactions</a:t>
            </a:r>
          </a:p>
          <a:p>
            <a:r>
              <a:rPr lang="en-US" smtClean="0"/>
              <a:t>Durability</a:t>
            </a:r>
          </a:p>
          <a:p>
            <a:pPr lvl="1"/>
            <a:r>
              <a:rPr lang="en-US" smtClean="0"/>
              <a:t>Once a transaction commits, future transactions see its results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2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conjecture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Brewer’s CAP theorem:  “you can’t use transactions at large scale in the cloud”.  </a:t>
            </a:r>
          </a:p>
          <a:p>
            <a:endParaRPr lang="en-US" dirty="0"/>
          </a:p>
          <a:p>
            <a:r>
              <a:rPr lang="en-US" dirty="0" smtClean="0"/>
              <a:t>We saw that the real issue is mostly in t1/t2: highly scalable and elastic outer tiers (“soft state tiers”).</a:t>
            </a:r>
          </a:p>
          <a:p>
            <a:endParaRPr lang="en-US" dirty="0"/>
          </a:p>
          <a:p>
            <a:r>
              <a:rPr lang="en-US" dirty="0" smtClean="0"/>
              <a:t>In fact cloud systems use transactions all the time, but they do so in the “back end”, and they shield that layer as much as they can to avoid overload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4726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031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3444</TotalTime>
  <Words>4198</Words>
  <Application>Microsoft Office PowerPoint</Application>
  <PresentationFormat>On-screen Show (4:3)</PresentationFormat>
  <Paragraphs>466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Calibri</vt:lpstr>
      <vt:lpstr>Times New Roman</vt:lpstr>
      <vt:lpstr>Tw Cen MT</vt:lpstr>
      <vt:lpstr>Wingdings</vt:lpstr>
      <vt:lpstr>Wingdings 2</vt:lpstr>
      <vt:lpstr>Median</vt:lpstr>
      <vt:lpstr>CS5412:  Transactions (I)</vt:lpstr>
      <vt:lpstr>Transactions</vt:lpstr>
      <vt:lpstr>3-Tier Architecture</vt:lpstr>
      <vt:lpstr>Things to notice</vt:lpstr>
      <vt:lpstr>How can t1/t2 talk to t3?</vt:lpstr>
      <vt:lpstr>Transactions</vt:lpstr>
      <vt:lpstr>Transactions on a single database:</vt:lpstr>
      <vt:lpstr>The ACID Properties: Reminder</vt:lpstr>
      <vt:lpstr>CAP conjecture</vt:lpstr>
      <vt:lpstr>Transactions in the real world</vt:lpstr>
      <vt:lpstr>The transactional model</vt:lpstr>
      <vt:lpstr>A side remark</vt:lpstr>
      <vt:lpstr>Transaction and Data Managers</vt:lpstr>
      <vt:lpstr>Typical transactional program</vt:lpstr>
      <vt:lpstr>What about locks?</vt:lpstr>
      <vt:lpstr>Locking rule</vt:lpstr>
      <vt:lpstr>Examples of lock coverage</vt:lpstr>
      <vt:lpstr>Transactional Execution Log</vt:lpstr>
      <vt:lpstr>Observations</vt:lpstr>
      <vt:lpstr>Serializability</vt:lpstr>
      <vt:lpstr>Need for serializable execution</vt:lpstr>
      <vt:lpstr>Non serializable execution</vt:lpstr>
      <vt:lpstr>Serializable execution</vt:lpstr>
      <vt:lpstr>But our serializable example has issues</vt:lpstr>
      <vt:lpstr>Atomicity considerations</vt:lpstr>
      <vt:lpstr>Components of transactional system</vt:lpstr>
      <vt:lpstr>Transactions at a “single” database</vt:lpstr>
      <vt:lpstr>Strict two-phase locking: how it works</vt:lpstr>
      <vt:lpstr>Why do we call it “Strict” two phase?</vt:lpstr>
      <vt:lpstr>Strict Two-phase Locking</vt:lpstr>
      <vt:lpstr>Notes</vt:lpstr>
      <vt:lpstr>Why does strict 2PL imply serializability?</vt:lpstr>
      <vt:lpstr>Acyclic conflict graph implies serializability</vt:lpstr>
      <vt:lpstr>Two-phase locking is “pessimistic”</vt:lpstr>
      <vt:lpstr>Contrast: Timestamped approach</vt:lpstr>
      <vt:lpstr>Example of when we abort</vt:lpstr>
      <vt:lpstr>Pros and cons of approaches</vt:lpstr>
      <vt:lpstr>Intentions list concept</vt:lpstr>
      <vt:lpstr>Role of write-ahead log</vt:lpstr>
      <vt:lpstr>Structure of a transactional system</vt:lpstr>
      <vt:lpstr>Recovery?</vt:lpstr>
      <vt:lpstr>Transactions in distributed systems</vt:lpstr>
      <vt:lpstr>Transactions in distributed systems</vt:lpstr>
      <vt:lpstr>Transactions in distributed systems</vt:lpstr>
      <vt:lpstr>Unilateral abort</vt:lpstr>
      <vt:lpstr>Transactions on distributed objects</vt:lpstr>
      <vt:lpstr>Nested transactions</vt:lpstr>
      <vt:lpstr>Arguments for nested transactions</vt:lpstr>
      <vt:lpstr>Nested transactions: picture</vt:lpstr>
      <vt:lpstr>Observations</vt:lpstr>
      <vt:lpstr>Stacking rule</vt:lpstr>
      <vt:lpstr>Data objects viewed as “stacks”</vt:lpstr>
      <vt:lpstr>Locking rules?</vt:lpstr>
      <vt:lpstr>Relatively recent developments</vt:lpstr>
      <vt:lpstr>How does NoSQL work?</vt:lpstr>
      <vt:lpstr>What about snapshot isolation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217</cp:revision>
  <cp:lastPrinted>2012-02-14T15:00:44Z</cp:lastPrinted>
  <dcterms:created xsi:type="dcterms:W3CDTF">2006-08-16T00:00:00Z</dcterms:created>
  <dcterms:modified xsi:type="dcterms:W3CDTF">2016-03-25T13:17:09Z</dcterms:modified>
</cp:coreProperties>
</file>