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3" r:id="rId3"/>
    <p:sldId id="304" r:id="rId4"/>
    <p:sldId id="305" r:id="rId5"/>
    <p:sldId id="306" r:id="rId6"/>
    <p:sldId id="257" r:id="rId7"/>
    <p:sldId id="302" r:id="rId8"/>
    <p:sldId id="258" r:id="rId9"/>
    <p:sldId id="259" r:id="rId10"/>
    <p:sldId id="260" r:id="rId11"/>
    <p:sldId id="261" r:id="rId12"/>
    <p:sldId id="262" r:id="rId13"/>
    <p:sldId id="267" r:id="rId14"/>
    <p:sldId id="269" r:id="rId15"/>
    <p:sldId id="307" r:id="rId16"/>
    <p:sldId id="270" r:id="rId17"/>
    <p:sldId id="308" r:id="rId18"/>
    <p:sldId id="290" r:id="rId19"/>
    <p:sldId id="295" r:id="rId20"/>
    <p:sldId id="292" r:id="rId21"/>
    <p:sldId id="293" r:id="rId22"/>
    <p:sldId id="294" r:id="rId23"/>
    <p:sldId id="296" r:id="rId24"/>
    <p:sldId id="309" r:id="rId25"/>
    <p:sldId id="274" r:id="rId26"/>
    <p:sldId id="271" r:id="rId27"/>
    <p:sldId id="272" r:id="rId28"/>
    <p:sldId id="273" r:id="rId29"/>
    <p:sldId id="277" r:id="rId30"/>
    <p:sldId id="281" r:id="rId31"/>
    <p:sldId id="297" r:id="rId32"/>
    <p:sldId id="282" r:id="rId33"/>
    <p:sldId id="283" r:id="rId34"/>
    <p:sldId id="284" r:id="rId35"/>
    <p:sldId id="285" r:id="rId36"/>
    <p:sldId id="286" r:id="rId37"/>
    <p:sldId id="299" r:id="rId38"/>
    <p:sldId id="298" r:id="rId39"/>
    <p:sldId id="291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E0D373-0740-4A07-B64F-5A74918F5DAB}">
          <p14:sldIdLst>
            <p14:sldId id="256"/>
            <p14:sldId id="303"/>
            <p14:sldId id="304"/>
            <p14:sldId id="305"/>
            <p14:sldId id="306"/>
            <p14:sldId id="257"/>
            <p14:sldId id="302"/>
            <p14:sldId id="258"/>
            <p14:sldId id="259"/>
            <p14:sldId id="260"/>
            <p14:sldId id="261"/>
            <p14:sldId id="262"/>
            <p14:sldId id="267"/>
            <p14:sldId id="269"/>
            <p14:sldId id="307"/>
            <p14:sldId id="270"/>
            <p14:sldId id="308"/>
            <p14:sldId id="290"/>
            <p14:sldId id="295"/>
            <p14:sldId id="292"/>
            <p14:sldId id="293"/>
            <p14:sldId id="294"/>
            <p14:sldId id="296"/>
            <p14:sldId id="309"/>
            <p14:sldId id="274"/>
            <p14:sldId id="271"/>
            <p14:sldId id="272"/>
            <p14:sldId id="273"/>
            <p14:sldId id="277"/>
            <p14:sldId id="281"/>
            <p14:sldId id="297"/>
            <p14:sldId id="282"/>
            <p14:sldId id="283"/>
            <p14:sldId id="284"/>
            <p14:sldId id="285"/>
            <p14:sldId id="286"/>
            <p14:sldId id="299"/>
            <p14:sldId id="298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642D"/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26458F9-C1F2-449A-8791-2370E00D77CE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AB676AF-9840-40C0-9F49-1DBBDEF09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676AF-9840-40C0-9F49-1DBBDEF098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C6316-866D-4A8B-9DC9-7F64EE9487F8}" type="slidenum">
              <a:rPr lang="fr-BE" smtClean="0"/>
              <a:pPr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506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B1F4-2BCC-42EA-9BF1-C630524618EE}" type="slidenum">
              <a:rPr lang="fr-BE" smtClean="0">
                <a:solidFill>
                  <a:prstClr val="black"/>
                </a:solidFill>
              </a:rPr>
              <a:pPr/>
              <a:t>25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5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97AB80C-19A4-431D-B6E3-8CB8E8930CB8}" type="datetime1">
              <a:rPr lang="en-US" smtClean="0"/>
              <a:t>3/22/2016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47B0-B0C3-477C-AA3F-973E930CD341}" type="datetime1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BF0C862-DC8E-4D42-98FE-D882023CF5E8}" type="datetime1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D0FAD-F762-4CB2-84AA-3C811C285F24}" type="datetime1">
              <a:rPr lang="en-US" smtClean="0"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3FCE-4572-4A6F-8480-B848BDF09CEC}" type="datetime1">
              <a:rPr lang="en-US" smtClean="0"/>
              <a:t>3/22/2016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FB1EDF0-C677-4218-8633-5342C4C0EA39}" type="datetime1">
              <a:rPr lang="en-US" smtClean="0"/>
              <a:t>3/22/2016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19EADA-D9DF-4AE7-834F-6DC069EB0A2B}" type="datetime1">
              <a:rPr lang="en-US" smtClean="0"/>
              <a:t>3/22/2016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8C11-547C-4E42-82DB-FF68BA3F22DA}" type="datetime1">
              <a:rPr lang="en-US" smtClean="0"/>
              <a:t>3/22/2016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E657A-D8F7-4C2B-B4AB-822EFBD40CB4}" type="datetime1">
              <a:rPr lang="en-US" smtClean="0"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B9C24-6CD3-4666-A230-A782165A26E3}" type="datetime1">
              <a:rPr lang="en-US" smtClean="0"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ABC9429-60BC-4F84-AFAC-BB51D1D7CC95}" type="datetime1">
              <a:rPr lang="en-US" smtClean="0"/>
              <a:t>3/22/2016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5118CE-B054-4577-B9FA-A6DACDAC6751}" type="datetime1">
              <a:rPr lang="en-US" smtClean="0"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38600"/>
            <a:ext cx="6629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CS5412: </a:t>
            </a:r>
            <a:br>
              <a:rPr lang="en-US" dirty="0" smtClean="0"/>
            </a:br>
            <a:r>
              <a:rPr lang="en-US" dirty="0" smtClean="0"/>
              <a:t>How Durable Should it Be?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Ken Birman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601980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Lecture XV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soft state?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Anything that was cached but “really” lives in a database or file server elsewhere in the cloud</a:t>
            </a:r>
          </a:p>
          <a:p>
            <a:pPr lvl="1"/>
            <a:r>
              <a:rPr lang="en-US" dirty="0" smtClean="0"/>
              <a:t>If you wake up with a cold cache, you just need to reload it with fresh data</a:t>
            </a:r>
          </a:p>
          <a:p>
            <a:r>
              <a:rPr lang="en-US" dirty="0" smtClean="0"/>
              <a:t>Monitoring parameters, control data that you need to get “fresh” in any case</a:t>
            </a:r>
          </a:p>
          <a:p>
            <a:pPr lvl="1"/>
            <a:r>
              <a:rPr lang="en-US" dirty="0" smtClean="0"/>
              <a:t>Includes data like “The current state of the air traffic control system” – for many applications, your old state is just not used when you resume after being offline</a:t>
            </a:r>
          </a:p>
          <a:p>
            <a:pPr lvl="1"/>
            <a:r>
              <a:rPr lang="en-US" dirty="0" smtClean="0"/>
              <a:t>Getting fresh, current information guarantees that you’ll be in sync with the other cloud components</a:t>
            </a:r>
          </a:p>
          <a:p>
            <a:r>
              <a:rPr lang="en-US" dirty="0" smtClean="0"/>
              <a:t>Information that gets reloaded in any case, e.g. sensor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it make sense to use Paxos?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definitely might want durability, but if applications are replicating data in tier1, </a:t>
            </a:r>
            <a:r>
              <a:rPr lang="en-US" dirty="0" err="1" smtClean="0"/>
              <a:t>Paxos</a:t>
            </a:r>
            <a:r>
              <a:rPr lang="en-US" dirty="0" smtClean="0"/>
              <a:t> is too costly: it works hard to provide a property that has no real meaning in tier1</a:t>
            </a:r>
          </a:p>
          <a:p>
            <a:endParaRPr lang="en-US" dirty="0"/>
          </a:p>
          <a:p>
            <a:r>
              <a:rPr lang="en-US" dirty="0" smtClean="0"/>
              <a:t>Any tier1 service that wants to persist data must do so by writing to files in a deeper layer of the cloud, like Amazon S3.  Local files aren’t persistent.</a:t>
            </a:r>
          </a:p>
          <a:p>
            <a:endParaRPr lang="en-US" dirty="0"/>
          </a:p>
          <a:p>
            <a:r>
              <a:rPr lang="en-US" dirty="0" smtClean="0"/>
              <a:t>Implication: no, you wouldn’t want </a:t>
            </a:r>
            <a:r>
              <a:rPr lang="en-US" dirty="0" err="1" smtClean="0"/>
              <a:t>Paxos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2164" y="401668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94563" y="477093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57669" y="4278846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63933" y="4463512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94564" y="4169088"/>
            <a:ext cx="2621796" cy="170739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smart power grid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Suppose that a cloud control system speaks with “two voices”</a:t>
            </a:r>
          </a:p>
          <a:p>
            <a:r>
              <a:rPr lang="en-US" dirty="0" smtClean="0"/>
              <a:t>In physical infrastructure settings, consequences can be very costly</a:t>
            </a:r>
          </a:p>
        </p:txBody>
      </p:sp>
      <p:pic>
        <p:nvPicPr>
          <p:cNvPr id="1026" name="Picture 2" descr="http://www02.abb.com/GLOBAL/GAD/GAD02181.NSF/4e128623f4b79832c1256a5d0049ce68/7646a8b7d8af17cec1256e21004ac89d/$FILE/PowerTransfor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07" y="3828081"/>
            <a:ext cx="29241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12648" y="5014419"/>
            <a:ext cx="4484589" cy="1275287"/>
            <a:chOff x="779727" y="5306282"/>
            <a:chExt cx="4484589" cy="1275287"/>
          </a:xfrm>
        </p:grpSpPr>
        <p:sp>
          <p:nvSpPr>
            <p:cNvPr id="14" name="TextBox 13"/>
            <p:cNvSpPr txBox="1"/>
            <p:nvPr/>
          </p:nvSpPr>
          <p:spPr>
            <a:xfrm>
              <a:off x="1412988" y="6212237"/>
              <a:ext cx="3851328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“</a:t>
              </a:r>
              <a:r>
                <a:rPr lang="en-US" i="1" dirty="0" smtClean="0"/>
                <a:t>Switch</a:t>
              </a:r>
              <a:r>
                <a:rPr lang="en-US" i="1" dirty="0"/>
                <a:t> on</a:t>
              </a:r>
              <a:r>
                <a:rPr lang="en-US" i="1" dirty="0" smtClean="0"/>
                <a:t> the </a:t>
              </a:r>
              <a:r>
                <a:rPr lang="en-US" i="1" dirty="0"/>
                <a:t>50KV Canadian </a:t>
              </a:r>
              <a:r>
                <a:rPr lang="en-US" i="1" dirty="0" smtClean="0"/>
                <a:t>bus”</a:t>
              </a:r>
              <a:endParaRPr lang="en-US" i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779727" y="5306282"/>
              <a:ext cx="1545021" cy="86206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402597" y="3905573"/>
            <a:ext cx="5153186" cy="1867546"/>
            <a:chOff x="1402597" y="3905573"/>
            <a:chExt cx="5153186" cy="1867546"/>
          </a:xfrm>
        </p:grpSpPr>
        <p:sp>
          <p:nvSpPr>
            <p:cNvPr id="5" name="TextBox 4"/>
            <p:cNvSpPr txBox="1"/>
            <p:nvPr/>
          </p:nvSpPr>
          <p:spPr>
            <a:xfrm>
              <a:off x="1402597" y="3905573"/>
              <a:ext cx="3851328" cy="36933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“</a:t>
              </a:r>
              <a:r>
                <a:rPr lang="en-US" i="1" dirty="0"/>
                <a:t>Canadian 50KV bus going </a:t>
              </a:r>
              <a:r>
                <a:rPr lang="en-US" i="1" dirty="0" smtClean="0"/>
                <a:t>offline”</a:t>
              </a:r>
              <a:endParaRPr lang="en-US" i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704686" y="4304633"/>
              <a:ext cx="2851097" cy="146848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44870" y="5336583"/>
            <a:ext cx="914400" cy="914400"/>
            <a:chOff x="5734372" y="5336583"/>
            <a:chExt cx="914400" cy="914400"/>
          </a:xfrm>
        </p:grpSpPr>
        <p:sp>
          <p:nvSpPr>
            <p:cNvPr id="15" name="Explosion 2 14"/>
            <p:cNvSpPr/>
            <p:nvPr/>
          </p:nvSpPr>
          <p:spPr>
            <a:xfrm>
              <a:off x="5734372" y="5336583"/>
              <a:ext cx="914400" cy="9144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91938" y="5669795"/>
              <a:ext cx="663845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i="1" dirty="0" smtClean="0">
                  <a:solidFill>
                    <a:srgbClr val="C00000"/>
                  </a:solidFill>
                </a:rPr>
                <a:t>Bang!</a:t>
              </a:r>
              <a:endParaRPr lang="en-US" sz="10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AutoShape 5"/>
          <p:cNvSpPr>
            <a:spLocks noChangeAspect="1" noChangeArrowheads="1" noTextEdit="1"/>
          </p:cNvSpPr>
          <p:nvPr/>
        </p:nvSpPr>
        <p:spPr bwMode="auto">
          <a:xfrm>
            <a:off x="3768725" y="2800350"/>
            <a:ext cx="1606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8744" name="Group 158743"/>
          <p:cNvGrpSpPr/>
          <p:nvPr/>
        </p:nvGrpSpPr>
        <p:grpSpPr>
          <a:xfrm>
            <a:off x="6585962" y="4225244"/>
            <a:ext cx="460375" cy="1073151"/>
            <a:chOff x="3798888" y="2819400"/>
            <a:chExt cx="460375" cy="1073151"/>
          </a:xfrm>
        </p:grpSpPr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7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8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35224" y="4392911"/>
            <a:ext cx="460375" cy="1073151"/>
            <a:chOff x="3798888" y="2819400"/>
            <a:chExt cx="460375" cy="1073151"/>
          </a:xfrm>
        </p:grpSpPr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58" name="Picture 34" descr="C:\Users\ken\AppData\Local\Microsoft\Windows\Temporary Internet Files\Content.IE5\DHQG3TJJ\MC9003186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5" y="3759200"/>
            <a:ext cx="1117182" cy="13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en\AppData\Local\Microsoft\Windows\Temporary Internet Files\Content.IE5\DHQG3TJJ\MC90031861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11" y="5280631"/>
            <a:ext cx="620498" cy="7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NTY8PUO3\MC90019791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31" y="4260509"/>
            <a:ext cx="647543" cy="8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 need consistency…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2362200"/>
            <a:ext cx="8302752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But </a:t>
            </a:r>
            <a:r>
              <a:rPr lang="en-US" dirty="0" err="1" smtClean="0"/>
              <a:t>Vsync</a:t>
            </a:r>
            <a:r>
              <a:rPr lang="en-US" dirty="0" smtClean="0"/>
              <a:t> offers consistency even for </a:t>
            </a:r>
            <a:r>
              <a:rPr lang="en-US" dirty="0" err="1" smtClean="0"/>
              <a:t>g.OrderedSend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a purpose like this, there is no need for anything fancier.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Consistency model: Virtual synchrony meets Paxos (and they live happily ever after…)</a:t>
            </a:r>
            <a:endParaRPr lang="fr-BE" sz="32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648200"/>
            <a:ext cx="8305800" cy="2057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Virtual synchrony is a “consistency” model: 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Synchronous  runs: </a:t>
            </a:r>
            <a:r>
              <a:rPr lang="en-US" b="1" i="1" dirty="0" smtClean="0"/>
              <a:t>indistinguishable from non-replicated object that saw the same updates (like </a:t>
            </a:r>
            <a:r>
              <a:rPr lang="en-US" b="1" i="1" dirty="0" err="1" smtClean="0"/>
              <a:t>Paxos</a:t>
            </a:r>
            <a:r>
              <a:rPr lang="en-US" b="1" i="1" dirty="0" smtClean="0"/>
              <a:t>)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Virtually synchronous runs </a:t>
            </a:r>
            <a:r>
              <a:rPr lang="en-US" b="1" i="1" dirty="0" smtClean="0"/>
              <a:t>are indistinguishable from synchronous runs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523667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0"/>
            <a:ext cx="3581400" cy="170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4572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68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Virtually 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3400" y="1676400"/>
            <a:ext cx="8153400" cy="76200"/>
          </a:xfrm>
          <a:prstGeom prst="straightConnector1">
            <a:avLst/>
          </a:prstGeom>
          <a:ln w="76200">
            <a:solidFill>
              <a:srgbClr val="FFA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67000" y="1752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Non-replicated reference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529834"/>
            <a:ext cx="685800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A=3</a:t>
            </a:r>
            <a:endParaRPr lang="fr-BE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81200" y="1529834"/>
            <a:ext cx="6858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B=7</a:t>
            </a:r>
            <a:endParaRPr lang="fr-BE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1529834"/>
            <a:ext cx="9906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 = B-A</a:t>
            </a:r>
            <a:endParaRPr lang="fr-BE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1524000"/>
            <a:ext cx="9144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A=A+1</a:t>
            </a:r>
            <a:endParaRPr lang="fr-BE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why does </a:t>
            </a:r>
            <a:r>
              <a:rPr lang="en-US" dirty="0" err="1" smtClean="0"/>
              <a:t>Vsync</a:t>
            </a:r>
            <a:r>
              <a:rPr lang="en-US" dirty="0" smtClean="0"/>
              <a:t> include </a:t>
            </a:r>
            <a:r>
              <a:rPr lang="en-US" dirty="0" err="1" smtClean="0"/>
              <a:t>Paxos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/>
          <a:lstStyle/>
          <a:p>
            <a:r>
              <a:rPr lang="en-US" dirty="0" smtClean="0"/>
              <a:t>Inside </a:t>
            </a:r>
            <a:r>
              <a:rPr lang="en-US" dirty="0" err="1" smtClean="0"/>
              <a:t>Vsync</a:t>
            </a:r>
            <a:r>
              <a:rPr lang="en-US" dirty="0" smtClean="0"/>
              <a:t>, </a:t>
            </a:r>
            <a:r>
              <a:rPr lang="en-US" dirty="0" err="1" smtClean="0"/>
              <a:t>Paxos</a:t>
            </a:r>
            <a:r>
              <a:rPr lang="en-US" dirty="0" smtClean="0"/>
              <a:t> is supported by </a:t>
            </a:r>
            <a:r>
              <a:rPr lang="en-US" dirty="0" err="1" smtClean="0"/>
              <a:t>g.SafeSend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more costly protocol that stores data into disk files</a:t>
            </a:r>
          </a:p>
          <a:p>
            <a:pPr lvl="1"/>
            <a:r>
              <a:rPr lang="en-US" dirty="0" smtClean="0"/>
              <a:t>Not intended for tier1 use!  This is for </a:t>
            </a:r>
            <a:r>
              <a:rPr lang="en-US" dirty="0" err="1" smtClean="0"/>
              <a:t>Vsync</a:t>
            </a:r>
            <a:r>
              <a:rPr lang="en-US" dirty="0" smtClean="0"/>
              <a:t> use deeper in the cloud, where a machine that restarts will still remember its files from before the crash</a:t>
            </a:r>
          </a:p>
          <a:p>
            <a:pPr lvl="1"/>
            <a:r>
              <a:rPr lang="en-US" dirty="0" err="1" smtClean="0"/>
              <a:t>Vsync</a:t>
            </a:r>
            <a:r>
              <a:rPr lang="en-US" dirty="0" smtClean="0"/>
              <a:t> is trying to be universal: use it anywhere, make smart choices matched to your use case!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2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SafeSend</a:t>
            </a:r>
            <a:r>
              <a:rPr lang="en-US" dirty="0" smtClean="0"/>
              <a:t> vs </a:t>
            </a:r>
            <a:r>
              <a:rPr lang="en-US" dirty="0" err="1" smtClean="0"/>
              <a:t>OrderedSend</a:t>
            </a:r>
            <a:r>
              <a:rPr lang="en-US" dirty="0" smtClean="0"/>
              <a:t> vs 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SafeSend</a:t>
            </a:r>
            <a:r>
              <a:rPr lang="en-US" dirty="0" smtClean="0"/>
              <a:t> is durable and totally ordered and never has any form of odd behavior.  Logs messages, replays them after a group shuts down and then later restarts.  == </a:t>
            </a:r>
            <a:r>
              <a:rPr lang="en-US" dirty="0" err="1" smtClean="0"/>
              <a:t>Paxos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OrderedSend</a:t>
            </a:r>
            <a:r>
              <a:rPr lang="en-US" dirty="0" smtClean="0"/>
              <a:t> is much faster but doesn’t log the messages (not durable) and also is “optimistic” in a sense we will discuss.  Sometimes must combine with Flush.</a:t>
            </a:r>
          </a:p>
          <a:p>
            <a:endParaRPr lang="en-US" dirty="0"/>
          </a:p>
          <a:p>
            <a:r>
              <a:rPr lang="en-US" dirty="0" smtClean="0"/>
              <a:t>Send is FIFO and optimistic, and also may need to be combined with Flush.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oddity: a weird crash case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one thing you need to be aware of with </a:t>
            </a:r>
            <a:r>
              <a:rPr lang="en-US" dirty="0" err="1" smtClean="0"/>
              <a:t>g.OrderedSend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To understand it, first think about writing data to files using </a:t>
            </a:r>
            <a:r>
              <a:rPr lang="en-US" dirty="0" err="1" smtClean="0"/>
              <a:t>printf</a:t>
            </a:r>
            <a:r>
              <a:rPr lang="en-US" dirty="0" smtClean="0"/>
              <a:t> in C or </a:t>
            </a:r>
            <a:r>
              <a:rPr lang="en-US" dirty="0" err="1" smtClean="0"/>
              <a:t>cout</a:t>
            </a:r>
            <a:r>
              <a:rPr lang="en-US" dirty="0" smtClean="0"/>
              <a:t> in C++.</a:t>
            </a:r>
          </a:p>
          <a:p>
            <a:pPr lvl="1"/>
            <a:r>
              <a:rPr lang="en-US" dirty="0" smtClean="0"/>
              <a:t>Have you ever noticed that if a program crashes, the tail end of the file might not be written?</a:t>
            </a:r>
          </a:p>
          <a:p>
            <a:pPr lvl="1"/>
            <a:r>
              <a:rPr lang="en-US" dirty="0" smtClean="0"/>
              <a:t>This is because data is buffered and written in </a:t>
            </a:r>
            <a:r>
              <a:rPr lang="en-US" i="1" dirty="0" smtClean="0"/>
              <a:t>blocks</a:t>
            </a:r>
            <a:endParaRPr lang="en-US" dirty="0" smtClean="0"/>
          </a:p>
          <a:p>
            <a:pPr lvl="1"/>
            <a:r>
              <a:rPr lang="en-US" dirty="0" smtClean="0"/>
              <a:t>With files, you need to call “flush” to be sure the data was output, and “</a:t>
            </a:r>
            <a:r>
              <a:rPr lang="en-US" dirty="0" err="1" smtClean="0"/>
              <a:t>fsync</a:t>
            </a:r>
            <a:r>
              <a:rPr lang="en-US" dirty="0" smtClean="0"/>
              <a:t>” to be sure it is on disk.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59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Analgous</a:t>
            </a:r>
            <a:r>
              <a:rPr lang="en-US" dirty="0" smtClean="0"/>
              <a:t> issue with </a:t>
            </a:r>
            <a:r>
              <a:rPr lang="en-US" dirty="0" err="1" smtClean="0"/>
              <a:t>g.OrderedSend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16711" y="1676400"/>
            <a:ext cx="7389089" cy="3864227"/>
            <a:chOff x="916711" y="1676400"/>
            <a:chExt cx="7389089" cy="3864227"/>
          </a:xfrm>
        </p:grpSpPr>
        <p:sp>
          <p:nvSpPr>
            <p:cNvPr id="9" name="Oval 8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533400" y="57150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Virtually synchronous execution “amnesia” example (Send but without calling Flush)</a:t>
            </a:r>
            <a:endParaRPr lang="fr-BE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made it odd?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this example a network partition occurred and, before anyone noticed, some messages were sent and delivered</a:t>
            </a:r>
          </a:p>
          <a:p>
            <a:pPr lvl="1"/>
            <a:r>
              <a:rPr lang="en-US" dirty="0" smtClean="0"/>
              <a:t>“Flush” would have blocked the caller, and </a:t>
            </a:r>
            <a:r>
              <a:rPr lang="en-US" dirty="0" err="1" smtClean="0"/>
              <a:t>SafeSend</a:t>
            </a:r>
            <a:r>
              <a:rPr lang="en-US" dirty="0" smtClean="0"/>
              <a:t> would not have delivered those messages</a:t>
            </a:r>
          </a:p>
          <a:p>
            <a:pPr lvl="1"/>
            <a:r>
              <a:rPr lang="en-US" dirty="0" smtClean="0"/>
              <a:t>Then the failure </a:t>
            </a:r>
            <a:r>
              <a:rPr lang="en-US" i="1" u="sng" dirty="0" smtClean="0"/>
              <a:t>erases</a:t>
            </a:r>
            <a:r>
              <a:rPr lang="en-US" dirty="0" smtClean="0"/>
              <a:t> the events in question: no evidence remains at all</a:t>
            </a:r>
          </a:p>
          <a:p>
            <a:pPr lvl="1"/>
            <a:r>
              <a:rPr lang="en-US" dirty="0" smtClean="0"/>
              <a:t>So was this bad?  OK?  A kind of transient internal inconsistency that repaired itself?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200" y="152400"/>
            <a:ext cx="2438400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45677" y="304800"/>
            <a:ext cx="2133600" cy="1295400"/>
            <a:chOff x="916711" y="1676400"/>
            <a:chExt cx="7389089" cy="3864227"/>
          </a:xfrm>
        </p:grpSpPr>
        <p:sp>
          <p:nvSpPr>
            <p:cNvPr id="7" name="Oval 6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2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Choices, choices…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system like </a:t>
            </a:r>
            <a:r>
              <a:rPr lang="en-US" dirty="0" err="1" smtClean="0"/>
              <a:t>Vsync</a:t>
            </a:r>
            <a:r>
              <a:rPr lang="en-US" dirty="0" smtClean="0"/>
              <a:t> </a:t>
            </a:r>
            <a:r>
              <a:rPr lang="en-US" dirty="0" smtClean="0"/>
              <a:t>lets you control message ordering, durability, while Paxos opts for strong guarantees.</a:t>
            </a:r>
          </a:p>
          <a:p>
            <a:endParaRPr lang="en-US" dirty="0"/>
          </a:p>
          <a:p>
            <a:r>
              <a:rPr lang="en-US" dirty="0" smtClean="0"/>
              <a:t>With </a:t>
            </a:r>
            <a:r>
              <a:rPr lang="en-US" dirty="0" err="1" smtClean="0"/>
              <a:t>Vsync</a:t>
            </a:r>
            <a:r>
              <a:rPr lang="en-US" dirty="0" smtClean="0"/>
              <a:t>, it works best to </a:t>
            </a:r>
            <a:r>
              <a:rPr lang="en-US" dirty="0" smtClean="0"/>
              <a:t>start with total order (</a:t>
            </a:r>
            <a:r>
              <a:rPr lang="en-US" dirty="0" err="1" smtClean="0"/>
              <a:t>g.OrderedSend</a:t>
            </a:r>
            <a:r>
              <a:rPr lang="en-US" dirty="0" smtClean="0"/>
              <a:t>) but then relax order to speed things up if no conflicts (inconsistency) would arise.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8" y="86159"/>
            <a:ext cx="1198201" cy="143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83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91200" cy="4999901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5864352" cy="5041784"/>
          </a:xfr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715000" cy="4858095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Paxos avoided the issue… at a price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, Paxos and other multi-phase protocols don’t deliver in the first round/phase</a:t>
            </a:r>
          </a:p>
          <a:p>
            <a:endParaRPr lang="en-US" dirty="0"/>
          </a:p>
          <a:p>
            <a:r>
              <a:rPr lang="en-US" dirty="0" smtClean="0"/>
              <a:t>This gives them stronger safety on a message by message basis, but also makes them slower and less scalable</a:t>
            </a:r>
          </a:p>
          <a:p>
            <a:endParaRPr lang="en-US" dirty="0"/>
          </a:p>
          <a:p>
            <a:r>
              <a:rPr lang="en-US" dirty="0" smtClean="0"/>
              <a:t>Is this a price we should pay for better speed?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recall our medical example?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Doctor updates the medical prescriptions for a patient: this is a kind of persistent database update</a:t>
            </a:r>
          </a:p>
          <a:p>
            <a:pPr lvl="1"/>
            <a:r>
              <a:rPr lang="en-US" dirty="0" smtClean="0"/>
              <a:t>So it needs </a:t>
            </a:r>
            <a:r>
              <a:rPr lang="en-US" dirty="0" err="1" smtClean="0"/>
              <a:t>Paxos</a:t>
            </a:r>
            <a:r>
              <a:rPr lang="en-US" dirty="0" smtClean="0"/>
              <a:t>, implement via </a:t>
            </a:r>
            <a:r>
              <a:rPr lang="en-US" dirty="0" err="1" smtClean="0"/>
              <a:t>g.SafeSend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Technician updates the online monitoring system</a:t>
            </a:r>
          </a:p>
          <a:p>
            <a:pPr lvl="1"/>
            <a:r>
              <a:rPr lang="en-US" dirty="0" smtClean="0"/>
              <a:t>Configuration of that system changes all the time</a:t>
            </a:r>
          </a:p>
          <a:p>
            <a:pPr lvl="1"/>
            <a:r>
              <a:rPr lang="en-US" dirty="0" smtClean="0"/>
              <a:t>If something crashes, on reboot it starts by asking “what should I be doing right now?”</a:t>
            </a:r>
          </a:p>
          <a:p>
            <a:pPr lvl="1"/>
            <a:r>
              <a:rPr lang="en-US" dirty="0" smtClean="0"/>
              <a:t>So </a:t>
            </a:r>
            <a:r>
              <a:rPr lang="en-US" dirty="0" err="1" smtClean="0"/>
              <a:t>g.OrderedSend</a:t>
            </a:r>
            <a:r>
              <a:rPr lang="en-US" dirty="0" smtClean="0"/>
              <a:t> or </a:t>
            </a:r>
            <a:r>
              <a:rPr lang="en-US" dirty="0" err="1" smtClean="0"/>
              <a:t>g.Send</a:t>
            </a:r>
            <a:r>
              <a:rPr lang="en-US" dirty="0" smtClean="0"/>
              <a:t> will suffice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1676399" y="1724995"/>
            <a:ext cx="6554235" cy="3990005"/>
            <a:chOff x="381000" y="1600200"/>
            <a:chExt cx="8305800" cy="48768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971800" y="2514600"/>
              <a:ext cx="2057400" cy="1143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981201" y="1600200"/>
              <a:ext cx="3581400" cy="1015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Update the monitoring and alarms criteria for Mrs. Marsh as follows…</a:t>
              </a:r>
              <a:endParaRPr lang="fr-BE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2514600" y="5562600"/>
              <a:ext cx="259080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43199" y="5410200"/>
              <a:ext cx="2057400" cy="41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prstClr val="black"/>
                  </a:solidFill>
                </a:rPr>
                <a:t>Confirmed</a:t>
              </a:r>
              <a:endParaRPr lang="fr-BE" sz="1600" i="1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105400" y="3810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105400" y="3810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105400" y="3810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76962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84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0010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105400" y="4191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5400" y="4191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05400" y="4191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05400" y="47244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105400" y="47244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105400" y="47244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Left Brace 34"/>
            <p:cNvSpPr/>
            <p:nvPr/>
          </p:nvSpPr>
          <p:spPr>
            <a:xfrm>
              <a:off x="2209800" y="2667000"/>
              <a:ext cx="304800" cy="3352800"/>
            </a:xfrm>
            <a:prstGeom prst="leftBrace">
              <a:avLst>
                <a:gd name="adj1" fmla="val 8333"/>
                <a:gd name="adj2" fmla="val 47222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000" y="3733800"/>
              <a:ext cx="1752600" cy="9401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prstClr val="black"/>
                  </a:solidFill>
                </a:rPr>
                <a:t>Response delay seen by end-user would also include </a:t>
              </a:r>
              <a:r>
                <a:rPr lang="en-US" sz="1100" b="1" i="1" smtClean="0">
                  <a:solidFill>
                    <a:prstClr val="black"/>
                  </a:solidFill>
                </a:rPr>
                <a:t>Internet latencies</a:t>
              </a:r>
              <a:endParaRPr lang="fr-BE" sz="1100" b="1" i="1" dirty="0">
                <a:solidFill>
                  <a:prstClr val="black"/>
                </a:solidFill>
              </a:endParaRP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4800600" y="3657600"/>
              <a:ext cx="228600" cy="1828800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29000" y="4191000"/>
              <a:ext cx="1447800" cy="6018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u="sng" dirty="0" smtClean="0">
                  <a:solidFill>
                    <a:prstClr val="black"/>
                  </a:solidFill>
                </a:rPr>
                <a:t>Local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 response</a:t>
              </a:r>
              <a:r>
                <a:rPr lang="en-US" sz="1400" b="1" i="1" dirty="0" smtClean="0">
                  <a:solidFill>
                    <a:prstClr val="black"/>
                  </a:solidFill>
                </a:rPr>
                <a:t> 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delay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105400" y="5334000"/>
              <a:ext cx="251460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81601" y="52578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flush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601" y="3581401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81601" y="39624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81601" y="4495799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>
              <a:off x="5448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4686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924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3162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867400" y="1905000"/>
              <a:ext cx="2362199" cy="56427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prstClr val="black"/>
                  </a:solidFill>
                </a:rPr>
                <a:t>Execution timeline for an individual  first-tier replica</a:t>
              </a:r>
              <a:endParaRPr lang="fr-BE" sz="1200" i="1" dirty="0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 flipV="1">
              <a:off x="5105400" y="2438400"/>
              <a:ext cx="1295400" cy="533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24400" y="3200400"/>
              <a:ext cx="3962400" cy="304800"/>
            </a:xfrm>
            <a:prstGeom prst="ellipse">
              <a:avLst/>
            </a:prstGeom>
            <a:ln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 dirty="0">
                <a:solidFill>
                  <a:prstClr val="black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10200" y="3200400"/>
              <a:ext cx="2971800" cy="376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white"/>
                  </a:solidFill>
                </a:rPr>
                <a:t>Soft-state first-tier service</a:t>
              </a:r>
              <a:endParaRPr lang="fr-BE" sz="1400" b="1" i="1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48200" y="2438400"/>
              <a:ext cx="2819400" cy="6395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black"/>
                  </a:solidFill>
                </a:rPr>
                <a:t>     A              B              C              D</a:t>
              </a:r>
              <a:endParaRPr lang="fr-BE" sz="1400" b="1" i="1" dirty="0">
                <a:solidFill>
                  <a:prstClr val="black"/>
                </a:solidFill>
              </a:endParaRPr>
            </a:p>
          </p:txBody>
        </p:sp>
        <p:pic>
          <p:nvPicPr>
            <p:cNvPr id="42" name="Picture 3" descr="C:\Program Files\Microsoft Expression\MEDIA\CAGCAT10\j0292020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1869034" cy="1773936"/>
            </a:xfrm>
            <a:prstGeom prst="rect">
              <a:avLst/>
            </a:prstGeom>
            <a:noFill/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5638800"/>
            <a:ext cx="81534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 </a:t>
            </a:r>
            <a:r>
              <a:rPr lang="en-US" sz="2400" u="sng" dirty="0" smtClean="0"/>
              <a:t>online</a:t>
            </a:r>
            <a:r>
              <a:rPr lang="en-US" sz="2400" dirty="0" smtClean="0"/>
              <a:t> </a:t>
            </a:r>
            <a:r>
              <a:rPr lang="en-US" sz="2400" u="sng" dirty="0" smtClean="0"/>
              <a:t>monitoring</a:t>
            </a:r>
            <a:r>
              <a:rPr lang="en-US" sz="2400" dirty="0" smtClean="0"/>
              <a:t> system might focus on real-time response and be less concerned with data durability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Medical monitoring </a:t>
            </a:r>
            <a:r>
              <a:rPr lang="en-US" dirty="0"/>
              <a:t>scenario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88896" tIns="50798" rIns="50798" bIns="50798">
            <a:normAutofit fontScale="90000"/>
          </a:bodyPr>
          <a:lstStyle/>
          <a:p>
            <a:pPr defTabSz="914145"/>
            <a:r>
              <a:rPr lang="fr-FR" dirty="0" err="1" smtClean="0"/>
              <a:t>Vsync</a:t>
            </a:r>
            <a:r>
              <a:rPr lang="fr-FR" dirty="0" smtClean="0"/>
              <a:t>: </a:t>
            </a:r>
            <a:r>
              <a:rPr lang="fr-FR" dirty="0" err="1" smtClean="0"/>
              <a:t>Send</a:t>
            </a:r>
            <a:r>
              <a:rPr lang="fr-FR" dirty="0" smtClean="0"/>
              <a:t> </a:t>
            </a:r>
            <a:r>
              <a:rPr lang="fr-FR" dirty="0" err="1" smtClean="0"/>
              <a:t>v.s</a:t>
            </a:r>
            <a:r>
              <a:rPr lang="fr-FR" dirty="0" smtClean="0"/>
              <a:t>. in-</a:t>
            </a:r>
            <a:r>
              <a:rPr lang="fr-FR" dirty="0" err="1" smtClean="0"/>
              <a:t>memory</a:t>
            </a:r>
            <a:r>
              <a:rPr lang="fr-FR" dirty="0" smtClean="0"/>
              <a:t> </a:t>
            </a:r>
            <a:r>
              <a:rPr lang="fr-FR" dirty="0" err="1" smtClean="0"/>
              <a:t>SafeSend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242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47457" y="2590800"/>
            <a:ext cx="4876800" cy="1676400"/>
            <a:chOff x="4147457" y="2590800"/>
            <a:chExt cx="4876800" cy="1676400"/>
          </a:xfrm>
        </p:grpSpPr>
        <p:sp>
          <p:nvSpPr>
            <p:cNvPr id="2" name="Cloud Callout 1"/>
            <p:cNvSpPr/>
            <p:nvPr/>
          </p:nvSpPr>
          <p:spPr>
            <a:xfrm>
              <a:off x="4147457" y="2590800"/>
              <a:ext cx="4876800" cy="1676400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56218" y="2971800"/>
              <a:ext cx="48592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Send scales best, but </a:t>
              </a:r>
              <a:r>
                <a:rPr lang="en-US" b="1" dirty="0" err="1">
                  <a:solidFill>
                    <a:srgbClr val="C00000"/>
                  </a:solidFill>
                </a:rPr>
                <a:t>SafeSend</a:t>
              </a:r>
              <a:r>
                <a:rPr lang="en-US" b="1" dirty="0">
                  <a:solidFill>
                    <a:srgbClr val="C00000"/>
                  </a:solidFill>
                </a:rPr>
                <a:t> with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in-memory 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(</a:t>
              </a:r>
              <a:r>
                <a:rPr lang="en-US" b="1" dirty="0">
                  <a:solidFill>
                    <a:srgbClr val="C00000"/>
                  </a:solidFill>
                </a:rPr>
                <a:t>rather than disk) logging </a:t>
              </a:r>
              <a:r>
                <a:rPr lang="en-US" b="1" dirty="0" smtClean="0">
                  <a:solidFill>
                    <a:srgbClr val="C00000"/>
                  </a:solidFill>
                </a:rPr>
                <a:t>and </a:t>
              </a:r>
              <a:r>
                <a:rPr lang="en-US" b="1" dirty="0">
                  <a:solidFill>
                    <a:srgbClr val="C00000"/>
                  </a:solidFill>
                </a:rPr>
                <a:t>small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numbers </a:t>
              </a:r>
              <a:r>
                <a:rPr lang="en-US" b="1" dirty="0">
                  <a:solidFill>
                    <a:srgbClr val="C00000"/>
                  </a:solidFill>
                </a:rPr>
                <a:t>of acceptors isn’t terrible.  </a:t>
              </a:r>
            </a:p>
            <a:p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7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Jitter: how “steady” are latencies?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10338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62400" y="1676400"/>
            <a:ext cx="4876800" cy="1782128"/>
            <a:chOff x="3962400" y="1676400"/>
            <a:chExt cx="4876800" cy="1782128"/>
          </a:xfrm>
        </p:grpSpPr>
        <p:sp>
          <p:nvSpPr>
            <p:cNvPr id="8" name="Cloud Callout 7"/>
            <p:cNvSpPr/>
            <p:nvPr/>
          </p:nvSpPr>
          <p:spPr>
            <a:xfrm>
              <a:off x="3962400" y="1676400"/>
              <a:ext cx="4876800" cy="1676400"/>
            </a:xfrm>
            <a:prstGeom prst="cloudCallout">
              <a:avLst>
                <a:gd name="adj1" fmla="val -34940"/>
                <a:gd name="adj2" fmla="val 214025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3286" y="1981200"/>
              <a:ext cx="461472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The “spread” of latencies is much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better (tighter) with Send: the 2-phase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SafeSend</a:t>
              </a:r>
              <a:r>
                <a:rPr lang="en-US" b="1" dirty="0" smtClean="0">
                  <a:solidFill>
                    <a:srgbClr val="C00000"/>
                  </a:solidFill>
                </a:rPr>
                <a:t> protocol is sensitive to 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scheduling delays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2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Flush delay as function of shard size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7029"/>
            <a:ext cx="66024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21013" y="1981202"/>
            <a:ext cx="4876800" cy="2130944"/>
            <a:chOff x="4147457" y="2590801"/>
            <a:chExt cx="4876800" cy="1676401"/>
          </a:xfrm>
        </p:grpSpPr>
        <p:sp>
          <p:nvSpPr>
            <p:cNvPr id="7" name="Cloud Callout 6"/>
            <p:cNvSpPr/>
            <p:nvPr/>
          </p:nvSpPr>
          <p:spPr>
            <a:xfrm>
              <a:off x="4147457" y="2590801"/>
              <a:ext cx="4876800" cy="1676401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9090" y="2847899"/>
              <a:ext cx="4133567" cy="1380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Flush is fairly fast if we only wait for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3-5 members, but is slow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if we wait for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all members.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After we saw this graph, we changed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Vsync</a:t>
              </a:r>
              <a:r>
                <a:rPr lang="en-US" b="1" dirty="0" smtClean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to let user</a:t>
              </a:r>
              <a:r>
                <a:rPr lang="en-US" b="1" dirty="0">
                  <a:solidFill>
                    <a:srgbClr val="C00000"/>
                  </a:solidFill>
                </a:rPr>
                <a:t>s</a:t>
              </a:r>
              <a:r>
                <a:rPr lang="en-US" b="1" dirty="0" smtClean="0">
                  <a:solidFill>
                    <a:srgbClr val="C00000"/>
                  </a:solidFill>
                </a:rPr>
                <a:t> set the threshold.  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9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smtClean="0"/>
              <a:t>[Ordered]</a:t>
            </a:r>
            <a:r>
              <a:rPr lang="en-US" dirty="0" err="1" smtClean="0"/>
              <a:t>Send+Flush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seems that way, but there is a counter-argument</a:t>
            </a:r>
          </a:p>
          <a:p>
            <a:endParaRPr lang="en-US" dirty="0"/>
          </a:p>
          <a:p>
            <a:r>
              <a:rPr lang="en-US" dirty="0" smtClean="0"/>
              <a:t>The problem centers on the Flush delay</a:t>
            </a:r>
          </a:p>
          <a:p>
            <a:pPr lvl="1"/>
            <a:r>
              <a:rPr lang="en-US" dirty="0" smtClean="0"/>
              <a:t>We pay it both on writes and on </a:t>
            </a:r>
            <a:r>
              <a:rPr lang="en-US" i="1" dirty="0" smtClean="0"/>
              <a:t>some reads</a:t>
            </a:r>
            <a:endParaRPr lang="en-US" dirty="0" smtClean="0"/>
          </a:p>
          <a:p>
            <a:pPr lvl="1"/>
            <a:r>
              <a:rPr lang="en-US" dirty="0" smtClean="0"/>
              <a:t>If a replica has been updated by an unstable multicast,  it can’t safely be read until a Flush occurs</a:t>
            </a:r>
          </a:p>
          <a:p>
            <a:pPr lvl="1"/>
            <a:r>
              <a:rPr lang="en-US" dirty="0" smtClean="0"/>
              <a:t>Thus need to call Flush prior to replying to client even in a read-only procedure</a:t>
            </a:r>
          </a:p>
          <a:p>
            <a:pPr lvl="2"/>
            <a:r>
              <a:rPr lang="en-US" dirty="0" smtClean="0"/>
              <a:t>Delay will occur </a:t>
            </a:r>
            <a:r>
              <a:rPr lang="en-US" i="1" dirty="0" smtClean="0"/>
              <a:t>only </a:t>
            </a:r>
            <a:r>
              <a:rPr lang="en-US" dirty="0" smtClean="0"/>
              <a:t>if there are pending unstable multicasts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ordering does it need?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 we have some group managing replicated data, using </a:t>
            </a:r>
            <a:r>
              <a:rPr lang="en-US" dirty="0" err="1" smtClean="0"/>
              <a:t>g.OrderedSend</a:t>
            </a:r>
            <a:r>
              <a:rPr lang="en-US" dirty="0" smtClean="0"/>
              <a:t>() for updates</a:t>
            </a:r>
          </a:p>
          <a:p>
            <a:endParaRPr lang="en-US" dirty="0"/>
          </a:p>
          <a:p>
            <a:r>
              <a:rPr lang="en-US" dirty="0" smtClean="0"/>
              <a:t>But perhaps only one group member is connected to the sensor that generates the updates</a:t>
            </a:r>
          </a:p>
          <a:p>
            <a:pPr lvl="1"/>
            <a:r>
              <a:rPr lang="en-US" dirty="0" smtClean="0"/>
              <a:t>With just one source of updates, </a:t>
            </a:r>
            <a:r>
              <a:rPr lang="en-US" dirty="0" err="1" smtClean="0"/>
              <a:t>g.Send</a:t>
            </a:r>
            <a:r>
              <a:rPr lang="en-US" dirty="0" smtClean="0"/>
              <a:t>() is faster</a:t>
            </a:r>
          </a:p>
          <a:p>
            <a:pPr lvl="1"/>
            <a:r>
              <a:rPr lang="en-US" dirty="0" err="1" smtClean="0"/>
              <a:t>Vsync</a:t>
            </a:r>
            <a:r>
              <a:rPr lang="en-US" dirty="0" smtClean="0"/>
              <a:t> </a:t>
            </a:r>
            <a:r>
              <a:rPr lang="en-US" dirty="0" smtClean="0"/>
              <a:t>will discover this simple case automatically, but in more complex situations, the application designer might need to </a:t>
            </a:r>
            <a:r>
              <a:rPr lang="en-US" dirty="0" err="1" smtClean="0"/>
              <a:t>explictly</a:t>
            </a:r>
            <a:r>
              <a:rPr lang="en-US" dirty="0" smtClean="0"/>
              <a:t> use </a:t>
            </a:r>
            <a:r>
              <a:rPr lang="en-US" dirty="0" err="1" smtClean="0"/>
              <a:t>g.Send</a:t>
            </a:r>
            <a:r>
              <a:rPr lang="en-US" dirty="0" smtClean="0"/>
              <a:t>() to be sure.</a:t>
            </a:r>
          </a:p>
        </p:txBody>
      </p:sp>
    </p:spTree>
    <p:extLst>
      <p:ext uri="{BB962C8B-B14F-4D97-AF65-F5344CB8AC3E}">
        <p14:creationId xmlns:p14="http://schemas.microsoft.com/office/powerpoint/2010/main" val="2759641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real option is to experiment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the cloud we often see questions that arise at</a:t>
            </a:r>
          </a:p>
          <a:p>
            <a:pPr lvl="1"/>
            <a:r>
              <a:rPr lang="en-US" dirty="0" smtClean="0"/>
              <a:t>Large scale,</a:t>
            </a:r>
          </a:p>
          <a:p>
            <a:pPr lvl="1"/>
            <a:r>
              <a:rPr lang="en-US" dirty="0" smtClean="0"/>
              <a:t>High event rates,</a:t>
            </a:r>
          </a:p>
          <a:p>
            <a:pPr lvl="1"/>
            <a:r>
              <a:rPr lang="en-US" dirty="0" smtClean="0"/>
              <a:t>… and where millisecond timings matter</a:t>
            </a:r>
          </a:p>
          <a:p>
            <a:pPr lvl="1"/>
            <a:endParaRPr lang="en-US" dirty="0"/>
          </a:p>
          <a:p>
            <a:r>
              <a:rPr lang="en-US" dirty="0" smtClean="0"/>
              <a:t>Best to use tools to help visualize performance</a:t>
            </a:r>
          </a:p>
          <a:p>
            <a:endParaRPr lang="en-US" dirty="0"/>
          </a:p>
          <a:p>
            <a:r>
              <a:rPr lang="en-US" dirty="0" smtClean="0"/>
              <a:t>Let’s see how one was used in developing </a:t>
            </a:r>
            <a:r>
              <a:rPr lang="en-US" dirty="0" err="1" smtClean="0"/>
              <a:t>Vsync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was… strangely slow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weren’t sure why or where</a:t>
            </a:r>
          </a:p>
          <a:p>
            <a:endParaRPr lang="en-US" dirty="0"/>
          </a:p>
          <a:p>
            <a:r>
              <a:rPr lang="en-US" dirty="0" smtClean="0"/>
              <a:t>Only saw it at high data rates in big shards</a:t>
            </a:r>
          </a:p>
          <a:p>
            <a:endParaRPr lang="en-US" dirty="0"/>
          </a:p>
          <a:p>
            <a:r>
              <a:rPr lang="en-US" dirty="0" smtClean="0"/>
              <a:t>So we ended up creating a visualization tool just to see how long the system needed from when a message was sent until it was delivered</a:t>
            </a:r>
          </a:p>
          <a:p>
            <a:endParaRPr lang="en-US" dirty="0"/>
          </a:p>
          <a:p>
            <a:r>
              <a:rPr lang="en-US" dirty="0" smtClean="0"/>
              <a:t>Here’s what we saw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4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Debugging: Stabilization bug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48member100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447800"/>
            <a:ext cx="8991600" cy="5410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257800" y="3810000"/>
            <a:ext cx="33528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Eventually it pauses.  The delay is similar to a Flush delay.  A backlog was forming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143000" y="37338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At first </a:t>
            </a:r>
            <a:r>
              <a:rPr lang="en-US" b="1" dirty="0" err="1" smtClean="0">
                <a:solidFill>
                  <a:srgbClr val="C00000"/>
                </a:solidFill>
              </a:rPr>
              <a:t>Vsync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is running very fast (as we later learned, too fast to sustain)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Debugging : Stabilization bug fixed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4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8022825" cy="490739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05000" y="35052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revised protocol is actually a tiny bit slower, but now we can sustain the rate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Debugging : 358-node run slowdown</a:t>
            </a:r>
            <a:endParaRPr lang="fr-B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 descr="358member1031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0974" y="1752600"/>
            <a:ext cx="6642052" cy="5105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89562"/>
              <a:gd name="adj2" fmla="val -1287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Original problem but at an even larger scale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Zoom in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 descr="35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00400" y="3695700"/>
            <a:ext cx="3048000" cy="1066800"/>
          </a:xfrm>
          <a:prstGeom prst="wedgeRoundRectCallout">
            <a:avLst>
              <a:gd name="adj1" fmla="val -74919"/>
              <a:gd name="adj2" fmla="val 22433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Hard to make sense of the situation: Too much data!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8member1031-filter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26" y="1752600"/>
            <a:ext cx="6705747" cy="5105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Filter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24562"/>
              <a:gd name="adj2" fmla="val 3029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Filtering is a necessary part of this kind of experimental performance debugging!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see?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28600" y="1774371"/>
            <a:ext cx="86868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Flow control is pretty important!</a:t>
            </a:r>
          </a:p>
          <a:p>
            <a:r>
              <a:rPr lang="en-US" dirty="0" smtClean="0"/>
              <a:t>With a good multicast flow control algorithm,</a:t>
            </a:r>
            <a:br>
              <a:rPr lang="en-US" dirty="0" smtClean="0"/>
            </a:br>
            <a:r>
              <a:rPr lang="en-US" dirty="0" smtClean="0"/>
              <a:t> we can garbage collect spare copies of our </a:t>
            </a:r>
            <a:br>
              <a:rPr lang="en-US" dirty="0" smtClean="0"/>
            </a:br>
            <a:r>
              <a:rPr lang="en-US" dirty="0" smtClean="0"/>
              <a:t>Send or </a:t>
            </a:r>
            <a:r>
              <a:rPr lang="en-US" dirty="0" err="1" smtClean="0"/>
              <a:t>OrderedSend</a:t>
            </a:r>
            <a:r>
              <a:rPr lang="en-US" dirty="0" smtClean="0"/>
              <a:t> messages before they </a:t>
            </a:r>
            <a:br>
              <a:rPr lang="en-US" dirty="0" smtClean="0"/>
            </a:br>
            <a:r>
              <a:rPr lang="en-US" dirty="0" smtClean="0"/>
              <a:t>pile up and stay in a kind of balance</a:t>
            </a:r>
          </a:p>
          <a:p>
            <a:pPr lvl="1"/>
            <a:r>
              <a:rPr lang="en-US" i="1" dirty="0" smtClean="0"/>
              <a:t>Why did we need spares?  </a:t>
            </a:r>
            <a:br>
              <a:rPr lang="en-US" i="1" dirty="0" smtClean="0"/>
            </a:br>
            <a:r>
              <a:rPr lang="en-US" i="1" dirty="0" smtClean="0"/>
              <a:t>… </a:t>
            </a:r>
            <a:r>
              <a:rPr lang="en-US" dirty="0"/>
              <a:t>T</a:t>
            </a:r>
            <a:r>
              <a:rPr lang="en-US" dirty="0" smtClean="0"/>
              <a:t>o resend if the sender fails.</a:t>
            </a:r>
          </a:p>
          <a:p>
            <a:pPr lvl="1"/>
            <a:r>
              <a:rPr lang="en-US" i="1" dirty="0" smtClean="0"/>
              <a:t>When can they be garbage collected?  </a:t>
            </a:r>
            <a:br>
              <a:rPr lang="en-US" i="1" dirty="0" smtClean="0"/>
            </a:br>
            <a:r>
              <a:rPr lang="en-US" i="1" dirty="0" smtClean="0"/>
              <a:t>… </a:t>
            </a:r>
            <a:r>
              <a:rPr lang="en-US" dirty="0" smtClean="0"/>
              <a:t>When they become stable</a:t>
            </a:r>
          </a:p>
          <a:p>
            <a:pPr lvl="1"/>
            <a:r>
              <a:rPr lang="en-US" i="1" dirty="0" smtClean="0"/>
              <a:t>How can the sender tell?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… Because it gets acknowledgements from recipients</a:t>
            </a:r>
          </a:p>
        </p:txBody>
      </p:sp>
      <p:pic>
        <p:nvPicPr>
          <p:cNvPr id="1026" name="Picture 2" descr="C:\Users\ken\AppData\Local\Microsoft\Windows\Temporary Internet Files\Content.IE5\P49LCFAZ\MC9003119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0"/>
            <a:ext cx="1906578" cy="16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OREY8D09\MC90044175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42" y="228600"/>
            <a:ext cx="1524000" cy="1524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9254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insight…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fact, </a:t>
            </a:r>
            <a:r>
              <a:rPr lang="en-US" b="1" i="1" dirty="0" smtClean="0">
                <a:solidFill>
                  <a:srgbClr val="C00000"/>
                </a:solidFill>
              </a:rPr>
              <a:t>most versions of </a:t>
            </a:r>
            <a:r>
              <a:rPr lang="en-US" b="1" i="1" dirty="0" err="1" smtClean="0">
                <a:solidFill>
                  <a:srgbClr val="C00000"/>
                </a:solidFill>
              </a:rPr>
              <a:t>Paxos</a:t>
            </a:r>
            <a:r>
              <a:rPr lang="en-US" b="1" i="1" dirty="0" smtClean="0">
                <a:solidFill>
                  <a:srgbClr val="C00000"/>
                </a:solidFill>
              </a:rPr>
              <a:t> will tend to be </a:t>
            </a:r>
            <a:r>
              <a:rPr lang="en-US" b="1" i="1" dirty="0" err="1" smtClean="0">
                <a:solidFill>
                  <a:srgbClr val="C00000"/>
                </a:solidFill>
              </a:rPr>
              <a:t>bursty</a:t>
            </a:r>
            <a:r>
              <a:rPr lang="en-US" b="1" i="1" dirty="0" smtClean="0">
                <a:solidFill>
                  <a:srgbClr val="C00000"/>
                </a:solidFill>
              </a:rPr>
              <a:t> too. . .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fastest Q</a:t>
            </a:r>
            <a:r>
              <a:rPr lang="en-US" baseline="-25000" dirty="0" smtClean="0"/>
              <a:t>W</a:t>
            </a:r>
            <a:r>
              <a:rPr lang="en-US" dirty="0" smtClean="0"/>
              <a:t> group members respond to a request before the slowest N-Q</a:t>
            </a:r>
            <a:r>
              <a:rPr lang="en-US" baseline="-25000" dirty="0" smtClean="0"/>
              <a:t>W</a:t>
            </a:r>
            <a:r>
              <a:rPr lang="en-US" dirty="0" smtClean="0"/>
              <a:t>, allowing them to advance while the laggards develop a backlog</a:t>
            </a:r>
          </a:p>
          <a:p>
            <a:pPr lvl="1"/>
            <a:r>
              <a:rPr lang="en-US" dirty="0" smtClean="0"/>
              <a:t>This lets </a:t>
            </a:r>
            <a:r>
              <a:rPr lang="en-US" dirty="0" err="1" smtClean="0"/>
              <a:t>Paxos</a:t>
            </a:r>
            <a:r>
              <a:rPr lang="en-US" dirty="0" smtClean="0"/>
              <a:t> surge ahead, but suppose that conditions change (remember, the cloud is a world of strange scheduling delays and load shifts).  One of those laggards will be needed to reestablish a quorum of size Q</a:t>
            </a:r>
            <a:r>
              <a:rPr lang="en-US" baseline="-25000" dirty="0" smtClean="0"/>
              <a:t>W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… but it may take a while for them to deal with the backlog and join the group!</a:t>
            </a:r>
          </a:p>
          <a:p>
            <a:r>
              <a:rPr lang="en-US" dirty="0" smtClean="0"/>
              <a:t>Hence </a:t>
            </a:r>
            <a:r>
              <a:rPr lang="en-US" dirty="0" err="1" smtClean="0"/>
              <a:t>Paxos</a:t>
            </a:r>
            <a:r>
              <a:rPr lang="en-US" dirty="0" smtClean="0"/>
              <a:t> (as normally implemented) will exhibit long delays, triggered when cloud-computing conditions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60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question like “how much durability do I need in the first tier of the cloud” is easy to ask…  harder to answer!</a:t>
            </a:r>
          </a:p>
          <a:p>
            <a:pPr lvl="1"/>
            <a:endParaRPr lang="en-US" dirty="0"/>
          </a:p>
          <a:p>
            <a:r>
              <a:rPr lang="en-US" dirty="0" smtClean="0"/>
              <a:t>Study of the choices reveals two basic options</a:t>
            </a:r>
          </a:p>
          <a:p>
            <a:pPr lvl="1"/>
            <a:r>
              <a:rPr lang="en-US" dirty="0" err="1" smtClean="0"/>
              <a:t>OrderedSend</a:t>
            </a:r>
            <a:r>
              <a:rPr lang="en-US" dirty="0" smtClean="0"/>
              <a:t> </a:t>
            </a:r>
            <a:r>
              <a:rPr lang="en-US" dirty="0" smtClean="0"/>
              <a:t>+ </a:t>
            </a:r>
            <a:r>
              <a:rPr lang="en-US" dirty="0" smtClean="0"/>
              <a:t>Flush, or Send + Flush</a:t>
            </a:r>
          </a:p>
          <a:p>
            <a:pPr lvl="2"/>
            <a:r>
              <a:rPr lang="en-US" dirty="0" smtClean="0"/>
              <a:t>In theory, </a:t>
            </a:r>
            <a:r>
              <a:rPr lang="en-US" dirty="0" err="1" smtClean="0"/>
              <a:t>OrderedSend</a:t>
            </a:r>
            <a:r>
              <a:rPr lang="en-US" dirty="0" smtClean="0"/>
              <a:t> will automatically notice that Send will suffice</a:t>
            </a:r>
          </a:p>
          <a:p>
            <a:pPr lvl="2"/>
            <a:r>
              <a:rPr lang="en-US" dirty="0" smtClean="0"/>
              <a:t>But if you know for sure and want to be sure it will be used, just say so</a:t>
            </a:r>
            <a:endParaRPr lang="en-US" dirty="0" smtClean="0"/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: </a:t>
            </a:r>
            <a:r>
              <a:rPr lang="en-US" dirty="0" err="1" smtClean="0"/>
              <a:t>Paxos</a:t>
            </a:r>
            <a:r>
              <a:rPr lang="en-US" dirty="0" smtClean="0"/>
              <a:t>, but this is overkill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Steadiness </a:t>
            </a:r>
            <a:r>
              <a:rPr lang="en-US" dirty="0" smtClean="0"/>
              <a:t>of the underlying flow of messages favors optimistic early delivery protocols such as Send and </a:t>
            </a:r>
            <a:r>
              <a:rPr lang="en-US" dirty="0" err="1" smtClean="0"/>
              <a:t>OrderedSend</a:t>
            </a:r>
            <a:r>
              <a:rPr lang="en-US" dirty="0" smtClean="0"/>
              <a:t>.  Classical versions of </a:t>
            </a:r>
            <a:r>
              <a:rPr lang="en-US" dirty="0" err="1" smtClean="0"/>
              <a:t>Paxos</a:t>
            </a:r>
            <a:r>
              <a:rPr lang="en-US" dirty="0" smtClean="0"/>
              <a:t> may be very </a:t>
            </a:r>
            <a:r>
              <a:rPr lang="en-US" dirty="0" err="1" smtClean="0"/>
              <a:t>bursty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Question: Why?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With one sender, everything is in “sender” or “FIFO” ordering: that sender sends x</a:t>
            </a:r>
            <a:r>
              <a:rPr lang="en-US" baseline="-25000" dirty="0" smtClean="0"/>
              <a:t>0 </a:t>
            </a:r>
            <a:r>
              <a:rPr lang="en-US" dirty="0" smtClean="0"/>
              <a:t>x</a:t>
            </a:r>
            <a:r>
              <a:rPr lang="en-US" baseline="-25000" dirty="0"/>
              <a:t>1</a:t>
            </a:r>
            <a:r>
              <a:rPr lang="en-US" baseline="-25000" dirty="0" smtClean="0"/>
              <a:t> </a:t>
            </a:r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 . . 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err="1" smtClean="0"/>
              <a:t>g.Send</a:t>
            </a:r>
            <a:r>
              <a:rPr lang="en-US" dirty="0" smtClean="0"/>
              <a:t> multicast keeps updates in sender order</a:t>
            </a:r>
          </a:p>
          <a:p>
            <a:endParaRPr lang="en-US" dirty="0"/>
          </a:p>
          <a:p>
            <a:r>
              <a:rPr lang="en-US" dirty="0" smtClean="0"/>
              <a:t>So </a:t>
            </a:r>
            <a:r>
              <a:rPr lang="en-US" dirty="0" err="1" smtClean="0"/>
              <a:t>g.OrderedSend</a:t>
            </a:r>
            <a:r>
              <a:rPr lang="en-US" dirty="0" smtClean="0"/>
              <a:t> and </a:t>
            </a:r>
            <a:r>
              <a:rPr lang="en-US" dirty="0" err="1" smtClean="0"/>
              <a:t>g.Send</a:t>
            </a:r>
            <a:r>
              <a:rPr lang="en-US" dirty="0" smtClean="0"/>
              <a:t> actually promise the identical thing!  </a:t>
            </a:r>
            <a:r>
              <a:rPr lang="en-US" dirty="0" err="1" smtClean="0"/>
              <a:t>g.OrderedSend</a:t>
            </a:r>
            <a:r>
              <a:rPr lang="en-US" dirty="0" smtClean="0"/>
              <a:t> has extra logic for a case that won’t arise, namely two conflicting updates from two different senders.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3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Vsync</a:t>
            </a:r>
            <a:r>
              <a:rPr lang="en-US" dirty="0" smtClean="0"/>
              <a:t> optimize this case?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Because this pattern is pretty common, </a:t>
            </a:r>
            <a:r>
              <a:rPr lang="en-US" dirty="0" err="1" smtClean="0"/>
              <a:t>Vsync</a:t>
            </a:r>
            <a:r>
              <a:rPr lang="en-US" dirty="0" smtClean="0"/>
              <a:t> has special logic for it.</a:t>
            </a:r>
          </a:p>
          <a:p>
            <a:pPr lvl="1"/>
            <a:r>
              <a:rPr lang="en-US" dirty="0" smtClean="0"/>
              <a:t>If a group starts up, it initially tries to use </a:t>
            </a:r>
            <a:r>
              <a:rPr lang="en-US" dirty="0" err="1" smtClean="0"/>
              <a:t>g.Send</a:t>
            </a:r>
            <a:r>
              <a:rPr lang="en-US" dirty="0" smtClean="0"/>
              <a:t> when you request </a:t>
            </a:r>
            <a:r>
              <a:rPr lang="en-US" dirty="0" err="1" smtClean="0"/>
              <a:t>g.OrderedSend</a:t>
            </a:r>
            <a:r>
              <a:rPr lang="en-US" dirty="0" smtClean="0"/>
              <a:t>… this is invisible to you but each call to </a:t>
            </a:r>
            <a:r>
              <a:rPr lang="en-US" dirty="0" err="1" smtClean="0"/>
              <a:t>g.OrderedSend</a:t>
            </a:r>
            <a:r>
              <a:rPr lang="en-US" dirty="0" smtClean="0"/>
              <a:t> “maps” to </a:t>
            </a:r>
            <a:r>
              <a:rPr lang="en-US" dirty="0" err="1" smtClean="0"/>
              <a:t>g.Send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Vsync</a:t>
            </a:r>
            <a:r>
              <a:rPr lang="en-US" dirty="0" smtClean="0"/>
              <a:t> automatically switches to the real </a:t>
            </a:r>
            <a:r>
              <a:rPr lang="en-US" dirty="0" err="1" smtClean="0"/>
              <a:t>g.OrderedSend</a:t>
            </a:r>
            <a:r>
              <a:rPr lang="en-US" dirty="0" smtClean="0"/>
              <a:t> mode automatically if a </a:t>
            </a:r>
            <a:r>
              <a:rPr lang="en-US" i="1" dirty="0" smtClean="0"/>
              <a:t>second</a:t>
            </a:r>
            <a:r>
              <a:rPr lang="en-US" dirty="0" smtClean="0"/>
              <a:t> sender issues a concurrent </a:t>
            </a:r>
            <a:r>
              <a:rPr lang="en-US" dirty="0" err="1" smtClean="0"/>
              <a:t>g.OrderedSend</a:t>
            </a:r>
            <a:r>
              <a:rPr lang="en-US" dirty="0" smtClean="0"/>
              <a:t> multicast.</a:t>
            </a:r>
          </a:p>
          <a:p>
            <a:r>
              <a:rPr lang="en-US" dirty="0" smtClean="0"/>
              <a:t>So </a:t>
            </a:r>
            <a:r>
              <a:rPr lang="en-US" dirty="0" err="1" smtClean="0"/>
              <a:t>g.OrderedSend</a:t>
            </a:r>
            <a:r>
              <a:rPr lang="en-US" dirty="0" smtClean="0"/>
              <a:t> is kind of a one-size-fits-all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0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a system accepts an update and won’t lose it, we say that event has become durable</a:t>
            </a:r>
          </a:p>
          <a:p>
            <a:endParaRPr lang="en-US" dirty="0"/>
          </a:p>
          <a:p>
            <a:r>
              <a:rPr lang="en-US" dirty="0" smtClean="0"/>
              <a:t>They say the cloud has a permanent memory </a:t>
            </a:r>
          </a:p>
          <a:p>
            <a:pPr lvl="1"/>
            <a:r>
              <a:rPr lang="en-US" dirty="0" smtClean="0"/>
              <a:t>Once data enters a cloud system, they rarely discard it</a:t>
            </a:r>
          </a:p>
          <a:p>
            <a:pPr lvl="1"/>
            <a:r>
              <a:rPr lang="en-US" dirty="0" smtClean="0"/>
              <a:t>More common to make lots of copies, index it…</a:t>
            </a:r>
          </a:p>
          <a:p>
            <a:pPr lvl="1"/>
            <a:endParaRPr lang="en-US" dirty="0"/>
          </a:p>
          <a:p>
            <a:r>
              <a:rPr lang="en-US" dirty="0" smtClean="0"/>
              <a:t>But loss of data due to a failure is an issue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Durability in real systems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Database components normally offer durability</a:t>
            </a:r>
          </a:p>
          <a:p>
            <a:endParaRPr lang="en-US" dirty="0"/>
          </a:p>
          <a:p>
            <a:r>
              <a:rPr lang="en-US" dirty="0" err="1" smtClean="0"/>
              <a:t>Paxos</a:t>
            </a:r>
            <a:r>
              <a:rPr lang="en-US" dirty="0" smtClean="0"/>
              <a:t> also has durability.</a:t>
            </a:r>
          </a:p>
          <a:p>
            <a:pPr lvl="1"/>
            <a:r>
              <a:rPr lang="en-US" dirty="0" smtClean="0"/>
              <a:t>Like a database of “messages” saved for replay into services that need consistent state</a:t>
            </a:r>
          </a:p>
          <a:p>
            <a:pPr lvl="1"/>
            <a:endParaRPr lang="en-US" dirty="0"/>
          </a:p>
          <a:p>
            <a:r>
              <a:rPr lang="en-US" dirty="0" smtClean="0"/>
              <a:t>Systems like </a:t>
            </a:r>
            <a:r>
              <a:rPr lang="en-US" dirty="0" err="1" smtClean="0"/>
              <a:t>Vsync</a:t>
            </a:r>
            <a:r>
              <a:rPr lang="en-US" dirty="0" smtClean="0"/>
              <a:t> </a:t>
            </a:r>
            <a:r>
              <a:rPr lang="en-US" dirty="0" smtClean="0"/>
              <a:t>focus on consistency for multicast and for these, durability is optional (and costly)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6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Should Consistency “require” Durability?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Paxos protocol guarantees durability to the extent that its command lists are durable</a:t>
            </a:r>
          </a:p>
          <a:p>
            <a:endParaRPr lang="en-US" dirty="0"/>
          </a:p>
          <a:p>
            <a:r>
              <a:rPr lang="en-US" dirty="0" smtClean="0"/>
              <a:t>Normally we run Paxos with the messages (the “list of commands”) on disk, and hence Paxos can survive any crash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Vsync</a:t>
            </a:r>
            <a:r>
              <a:rPr lang="en-US" dirty="0" smtClean="0"/>
              <a:t>, </a:t>
            </a:r>
            <a:r>
              <a:rPr lang="en-US" dirty="0" smtClean="0"/>
              <a:t>this is </a:t>
            </a:r>
            <a:r>
              <a:rPr lang="en-US" dirty="0" err="1" smtClean="0"/>
              <a:t>g.SafeSend</a:t>
            </a:r>
            <a:r>
              <a:rPr lang="en-US" dirty="0" smtClean="0"/>
              <a:t> with the “</a:t>
            </a:r>
            <a:r>
              <a:rPr lang="en-US" dirty="0" err="1" smtClean="0"/>
              <a:t>DiskLogger</a:t>
            </a:r>
            <a:r>
              <a:rPr lang="en-US" dirty="0" smtClean="0"/>
              <a:t>” active</a:t>
            </a:r>
          </a:p>
          <a:p>
            <a:pPr lvl="1"/>
            <a:r>
              <a:rPr lang="en-US" dirty="0" smtClean="0"/>
              <a:t>But doing so slows the protocol down compared to not logging messages so durably</a:t>
            </a:r>
          </a:p>
        </p:txBody>
      </p:sp>
    </p:spTree>
    <p:extLst>
      <p:ext uri="{BB962C8B-B14F-4D97-AF65-F5344CB8AC3E}">
        <p14:creationId xmlns:p14="http://schemas.microsoft.com/office/powerpoint/2010/main" val="23456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the first tier of the cloud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2016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Recall that applications in the first tier are limited to what Brewer calls “Soft State”</a:t>
            </a:r>
          </a:p>
          <a:p>
            <a:pPr lvl="1"/>
            <a:r>
              <a:rPr lang="en-US" dirty="0" smtClean="0"/>
              <a:t>They are basically prepositioned virtual machines that the cloud can launch or shutdown very elastically</a:t>
            </a:r>
          </a:p>
          <a:p>
            <a:pPr lvl="1"/>
            <a:r>
              <a:rPr lang="en-US" dirty="0" smtClean="0"/>
              <a:t>But when they shut down, lose their “state” including any temporary files</a:t>
            </a:r>
          </a:p>
          <a:p>
            <a:pPr lvl="1"/>
            <a:r>
              <a:rPr lang="en-US" dirty="0" smtClean="0"/>
              <a:t>Always restart in the initial state that was wrapped up in the VM when it was built: no durable disk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3228</TotalTime>
  <Words>2399</Words>
  <Application>Microsoft Office PowerPoint</Application>
  <PresentationFormat>On-screen Show (4:3)</PresentationFormat>
  <Paragraphs>284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Tw Cen MT</vt:lpstr>
      <vt:lpstr>Wingdings</vt:lpstr>
      <vt:lpstr>Wingdings 2</vt:lpstr>
      <vt:lpstr>Median</vt:lpstr>
      <vt:lpstr>CS5412:  How Durable Should it Be?</vt:lpstr>
      <vt:lpstr>Choices, choices… </vt:lpstr>
      <vt:lpstr>How much ordering does it need?</vt:lpstr>
      <vt:lpstr>Question: Why?</vt:lpstr>
      <vt:lpstr>How does Vsync optimize this case?</vt:lpstr>
      <vt:lpstr>Durability</vt:lpstr>
      <vt:lpstr>Durability in real systems</vt:lpstr>
      <vt:lpstr>Should Consistency “require” Durability?</vt:lpstr>
      <vt:lpstr>Consider the first tier of the cloud</vt:lpstr>
      <vt:lpstr>Examples of soft state?</vt:lpstr>
      <vt:lpstr>Would it make sense to use Paxos?</vt:lpstr>
      <vt:lpstr>Control of the smart power grid</vt:lpstr>
      <vt:lpstr>We do need consistency…</vt:lpstr>
      <vt:lpstr>Consistency model: Virtual synchrony meets Paxos (and they live happily ever after…)</vt:lpstr>
      <vt:lpstr>So why does Vsync include Paxos?</vt:lpstr>
      <vt:lpstr>SafeSend vs OrderedSend vs Send</vt:lpstr>
      <vt:lpstr>One oddity: a weird crash case</vt:lpstr>
      <vt:lpstr>Analgous issue with g.OrderedSend</vt:lpstr>
      <vt:lpstr>What made it odd?</vt:lpstr>
      <vt:lpstr>Looking closely at that “oddity”</vt:lpstr>
      <vt:lpstr>Looking closely at that “oddity”</vt:lpstr>
      <vt:lpstr>Looking closely at that “oddity”</vt:lpstr>
      <vt:lpstr>Paxos avoided the issue… at a price</vt:lpstr>
      <vt:lpstr>Do you recall our medical example?</vt:lpstr>
      <vt:lpstr>Medical monitoring scenario</vt:lpstr>
      <vt:lpstr>Vsync: Send v.s. in-memory SafeSend</vt:lpstr>
      <vt:lpstr>Jitter: how “steady” are latencies?</vt:lpstr>
      <vt:lpstr>Flush delay as function of shard size</vt:lpstr>
      <vt:lpstr>Advantage: [Ordered]Send+Flush?</vt:lpstr>
      <vt:lpstr>Only real option is to experiment</vt:lpstr>
      <vt:lpstr>Something was… strangely slow</vt:lpstr>
      <vt:lpstr>Debugging: Stabilization bug</vt:lpstr>
      <vt:lpstr>Debugging : Stabilization bug fixed</vt:lpstr>
      <vt:lpstr>Debugging : 358-node run slowdown</vt:lpstr>
      <vt:lpstr>358-node run slowdown: Zoom in</vt:lpstr>
      <vt:lpstr>358-node run slowdown: Filter</vt:lpstr>
      <vt:lpstr>What did we just see?</vt:lpstr>
      <vt:lpstr>Interesting insight…</vt:lpstr>
      <vt:lpstr>Conclusions?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CS5412: Lecture II How It Works</dc:title>
  <dc:creator>Anne</dc:creator>
  <cp:lastModifiedBy>Ken Birman</cp:lastModifiedBy>
  <cp:revision>196</cp:revision>
  <cp:lastPrinted>2012-02-14T15:00:44Z</cp:lastPrinted>
  <dcterms:created xsi:type="dcterms:W3CDTF">2006-08-16T00:00:00Z</dcterms:created>
  <dcterms:modified xsi:type="dcterms:W3CDTF">2016-03-22T13:07:58Z</dcterms:modified>
</cp:coreProperties>
</file>