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6" r:id="rId2"/>
    <p:sldId id="257" r:id="rId3"/>
    <p:sldId id="258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96" r:id="rId37"/>
    <p:sldId id="283" r:id="rId38"/>
    <p:sldId id="284" r:id="rId39"/>
    <p:sldId id="285" r:id="rId40"/>
    <p:sldId id="286" r:id="rId41"/>
    <p:sldId id="297" r:id="rId42"/>
    <p:sldId id="298" r:id="rId43"/>
    <p:sldId id="301" r:id="rId44"/>
    <p:sldId id="302" r:id="rId45"/>
    <p:sldId id="299" r:id="rId46"/>
    <p:sldId id="303" r:id="rId47"/>
    <p:sldId id="304" r:id="rId48"/>
    <p:sldId id="300" r:id="rId49"/>
    <p:sldId id="287" r:id="rId5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96"/>
            <p14:sldId id="283"/>
            <p14:sldId id="284"/>
            <p14:sldId id="285"/>
            <p14:sldId id="286"/>
            <p14:sldId id="297"/>
            <p14:sldId id="298"/>
            <p14:sldId id="301"/>
            <p14:sldId id="302"/>
            <p14:sldId id="299"/>
            <p14:sldId id="303"/>
            <p14:sldId id="304"/>
            <p14:sldId id="300"/>
            <p14:sldId id="28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  <a:srgbClr val="00642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D4ABAE-44EA-4936-892E-A29443FEB120}" type="slidenum">
              <a:rPr lang="en-US"/>
              <a:pPr/>
              <a:t>20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800600" cy="360045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4560570"/>
            <a:ext cx="5364480" cy="432054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Leiden; Dec 06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CS5412: </a:t>
            </a:r>
            <a:br>
              <a:rPr lang="en-US" smtClean="0"/>
            </a:br>
            <a:r>
              <a:rPr lang="en-US" smtClean="0"/>
              <a:t>Bimodal Multicast</a:t>
            </a:r>
            <a:br>
              <a:rPr lang="en-US" smtClean="0"/>
            </a:br>
            <a:r>
              <a:rPr lang="en-US" smtClean="0"/>
              <a:t>Astrolabe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Ken Birman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XIX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lpbcast variation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 this variation on Bimodal Multicast instead of gossiping with every node in a system, we modify the Bimodal Multicast protocol</a:t>
            </a:r>
          </a:p>
          <a:p>
            <a:pPr lvl="1"/>
            <a:r>
              <a:rPr lang="en-US" smtClean="0"/>
              <a:t>It maintains a “peer overlay”: each member only gossips with a smaller set of peers picked to be reachable with low round-trip times, plus a second small set of remote peers picked to ensure that the graph is very highly connected and has a small diameter</a:t>
            </a:r>
          </a:p>
          <a:p>
            <a:pPr lvl="1"/>
            <a:r>
              <a:rPr lang="en-US" smtClean="0"/>
              <a:t>Called a “small worlds” structure by Jon Kleinberg</a:t>
            </a:r>
          </a:p>
          <a:p>
            <a:r>
              <a:rPr lang="en-US" smtClean="0"/>
              <a:t>Lpbcast is often faster, but equally reliable!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3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Speculation... about speed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When we combine IP multicast with gossip we try to match the tool we’re using with the need</a:t>
            </a:r>
          </a:p>
          <a:p>
            <a:endParaRPr lang="en-US"/>
          </a:p>
          <a:p>
            <a:r>
              <a:rPr lang="en-US" smtClean="0"/>
              <a:t>Try to get the messages through fast...  but if loss occurs, try to have a very predictable recovery cost</a:t>
            </a:r>
          </a:p>
          <a:p>
            <a:pPr lvl="1"/>
            <a:r>
              <a:rPr lang="en-US" smtClean="0"/>
              <a:t>Gossip has a totally predictable worst-case load</a:t>
            </a:r>
          </a:p>
          <a:p>
            <a:pPr lvl="1"/>
            <a:r>
              <a:rPr lang="en-US" smtClean="0"/>
              <a:t>This is appealing at large scales</a:t>
            </a:r>
          </a:p>
          <a:p>
            <a:pPr lvl="1"/>
            <a:endParaRPr lang="en-US"/>
          </a:p>
          <a:p>
            <a:r>
              <a:rPr lang="en-US" smtClean="0"/>
              <a:t>How can we generalize this concept?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0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thought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What’s the best way to</a:t>
            </a:r>
          </a:p>
          <a:p>
            <a:pPr lvl="1"/>
            <a:r>
              <a:rPr lang="en-US" dirty="0" smtClean="0"/>
              <a:t>Count the number of nodes in a system?</a:t>
            </a:r>
          </a:p>
          <a:p>
            <a:pPr lvl="1"/>
            <a:r>
              <a:rPr lang="en-US" dirty="0" smtClean="0"/>
              <a:t>Compute the average load, or find the most loaded nodes, or least loaded nodes?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Options to consider</a:t>
            </a:r>
          </a:p>
          <a:p>
            <a:pPr lvl="1"/>
            <a:r>
              <a:rPr lang="en-US" dirty="0" smtClean="0"/>
              <a:t>Pure gossip solution</a:t>
            </a:r>
          </a:p>
          <a:p>
            <a:pPr lvl="1"/>
            <a:r>
              <a:rPr lang="en-US" dirty="0" smtClean="0"/>
              <a:t>Construct an overlay tree (via “flooding”, like in our consistent snapshot algorithm), then count nodes in the tree, or pull the answer from the leaves to the root…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 and the answer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Gossip isn’t very good for some of these tasks!</a:t>
            </a:r>
          </a:p>
          <a:p>
            <a:pPr lvl="1"/>
            <a:r>
              <a:rPr lang="en-US" dirty="0" smtClean="0"/>
              <a:t>There are gossip solutions for counting nodes, but they give approximate answers and run slowly</a:t>
            </a:r>
          </a:p>
          <a:p>
            <a:pPr lvl="1"/>
            <a:r>
              <a:rPr lang="en-US" dirty="0" smtClean="0"/>
              <a:t>Tricky to compute something like an average because of “re-counting” effect,  (best algorithm: </a:t>
            </a:r>
            <a:r>
              <a:rPr lang="en-US" dirty="0" err="1" smtClean="0"/>
              <a:t>Kempe</a:t>
            </a:r>
            <a:r>
              <a:rPr lang="en-US" dirty="0" smtClean="0"/>
              <a:t> </a:t>
            </a:r>
            <a:r>
              <a:rPr lang="en-US" i="1" dirty="0" smtClean="0"/>
              <a:t>et al)</a:t>
            </a:r>
          </a:p>
          <a:p>
            <a:r>
              <a:rPr lang="en-US" dirty="0" smtClean="0"/>
              <a:t>On the other hand, gossip works well for finding the </a:t>
            </a:r>
            <a:r>
              <a:rPr lang="en-US" i="1" dirty="0" smtClean="0"/>
              <a:t>c </a:t>
            </a:r>
            <a:r>
              <a:rPr lang="en-US" dirty="0" smtClean="0"/>
              <a:t>most loaded or least loaded nodes (constant 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Gossip solutions will usually run in time O(log N) and generally give probabilistic solutions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10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Yet with flooding… easy!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Recall how flooding works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Basically: we construct a tree by pushing data towards the leaves and linking a node to its parent when that node first learns of the flood</a:t>
            </a:r>
          </a:p>
          <a:p>
            <a:r>
              <a:rPr lang="en-US" dirty="0" smtClean="0"/>
              <a:t>Can do this with a fixed topology or in a gossip style by picking random next hops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905000" y="2819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1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429000" y="3505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91000" y="28194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10000" y="2286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3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14600" y="34290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667000" y="2362200"/>
            <a:ext cx="2286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2</a:t>
            </a:r>
            <a:endParaRPr lang="en-US" sz="1400" b="1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endCxn id="9" idx="3"/>
          </p:cNvCxnSpPr>
          <p:nvPr/>
        </p:nvCxnSpPr>
        <p:spPr>
          <a:xfrm flipV="1">
            <a:off x="2133600" y="2557322"/>
            <a:ext cx="566878" cy="3382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1"/>
          </p:cNvCxnSpPr>
          <p:nvPr/>
        </p:nvCxnSpPr>
        <p:spPr>
          <a:xfrm rot="16200000" flipH="1">
            <a:off x="2112239" y="3026639"/>
            <a:ext cx="457200" cy="4144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6" idx="3"/>
          </p:cNvCxnSpPr>
          <p:nvPr/>
        </p:nvCxnSpPr>
        <p:spPr>
          <a:xfrm flipV="1">
            <a:off x="2743200" y="3014522"/>
            <a:ext cx="1481278" cy="52415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895600" y="2438400"/>
            <a:ext cx="914400" cy="334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5" idx="2"/>
          </p:cNvCxnSpPr>
          <p:nvPr/>
        </p:nvCxnSpPr>
        <p:spPr>
          <a:xfrm>
            <a:off x="2743200" y="3538678"/>
            <a:ext cx="685800" cy="8082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76800" y="26670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Labels: distance of the node from the root</a:t>
            </a:r>
            <a:endParaRPr lang="en-US" i="1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 “spanning tree”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Once we have a spanning tree</a:t>
            </a:r>
          </a:p>
          <a:p>
            <a:pPr lvl="1"/>
            <a:r>
              <a:rPr lang="en-US" dirty="0" smtClean="0"/>
              <a:t>To count the nodes, just have leaves report 1 to their parents and inner nodes count the values from their children</a:t>
            </a:r>
          </a:p>
          <a:p>
            <a:pPr lvl="1"/>
            <a:r>
              <a:rPr lang="en-US" dirty="0" smtClean="0"/>
              <a:t>To compute an average, have the leaves report their value and the parent compute the sum, then divide by the count of nodes</a:t>
            </a:r>
          </a:p>
          <a:p>
            <a:pPr lvl="1"/>
            <a:r>
              <a:rPr lang="en-US" dirty="0" smtClean="0"/>
              <a:t>To find the least or most loaded node, inner nodes compute a min or max…</a:t>
            </a:r>
          </a:p>
          <a:p>
            <a:r>
              <a:rPr lang="en-US" dirty="0" smtClean="0"/>
              <a:t>Tree should have roughly log(N) depth, but once we build it, we can reuse it for a while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6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all logs are identical!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we say that a gossip protocol needs</a:t>
            </a:r>
            <a:br>
              <a:rPr lang="en-US" dirty="0" smtClean="0"/>
            </a:br>
            <a:r>
              <a:rPr lang="en-US" dirty="0" smtClean="0"/>
              <a:t>time log(N) to run, we mean log(N) rounds</a:t>
            </a:r>
          </a:p>
          <a:p>
            <a:pPr lvl="1"/>
            <a:r>
              <a:rPr lang="en-US" dirty="0" smtClean="0"/>
              <a:t>And a gossip protocol usually sends one message every five seconds or so, hence with 100,000 nodes, 60 </a:t>
            </a:r>
            <a:r>
              <a:rPr lang="en-US" dirty="0" err="1" smtClean="0"/>
              <a:t>secs</a:t>
            </a:r>
            <a:endParaRPr lang="en-US" dirty="0" smtClean="0"/>
          </a:p>
          <a:p>
            <a:r>
              <a:rPr lang="en-US" dirty="0" smtClean="0"/>
              <a:t>But our spanning tree protocol is constructed using a flooding algorithm that runs in a hurry</a:t>
            </a:r>
          </a:p>
          <a:p>
            <a:pPr lvl="1"/>
            <a:r>
              <a:rPr lang="en-US" dirty="0" smtClean="0"/>
              <a:t>Log(N) depth, but each “hop” takes perhaps a millisecond. </a:t>
            </a:r>
          </a:p>
          <a:p>
            <a:pPr lvl="1"/>
            <a:r>
              <a:rPr lang="en-US" dirty="0" smtClean="0"/>
              <a:t>So with 100,000 nodes we have our tree in 12 ms and answers in 24ms!  </a:t>
            </a:r>
          </a:p>
        </p:txBody>
      </p:sp>
      <p:pic>
        <p:nvPicPr>
          <p:cNvPr id="1026" name="Picture 2" descr="C:\Users\ken\AppData\Local\Microsoft\Windows\Temporary Internet Files\Content.IE5\VNUC6F0H\MCj021512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381000"/>
            <a:ext cx="1866523" cy="1984218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Gossip has time complexity O(log N) but the “constant” can be rather big (5000 times larger in our example)</a:t>
            </a:r>
          </a:p>
          <a:p>
            <a:r>
              <a:rPr lang="en-US" dirty="0" smtClean="0"/>
              <a:t>Spanning tree had same time complexity but a tiny constant in front</a:t>
            </a:r>
          </a:p>
          <a:p>
            <a:endParaRPr lang="en-US" dirty="0" smtClean="0"/>
          </a:p>
          <a:p>
            <a:r>
              <a:rPr lang="en-US" dirty="0" smtClean="0"/>
              <a:t>But network load for spanning tree was much higher</a:t>
            </a:r>
          </a:p>
          <a:p>
            <a:pPr lvl="1"/>
            <a:r>
              <a:rPr lang="en-US" dirty="0" smtClean="0"/>
              <a:t>In the last step, we may have reached roughly half the nodes in the system</a:t>
            </a:r>
          </a:p>
          <a:p>
            <a:pPr lvl="1"/>
            <a:r>
              <a:rPr lang="en-US" dirty="0" smtClean="0"/>
              <a:t>So 50,000 messages were sent all at the same time!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8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Gossip </a:t>
            </a:r>
            <a:r>
              <a:rPr lang="en-US" dirty="0" err="1" smtClean="0"/>
              <a:t>vs</a:t>
            </a:r>
            <a:r>
              <a:rPr lang="en-US" dirty="0" smtClean="0"/>
              <a:t> “Urgent”?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With gossip, we have a slow but steady story</a:t>
            </a:r>
          </a:p>
          <a:p>
            <a:pPr lvl="1"/>
            <a:r>
              <a:rPr lang="en-US" dirty="0" smtClean="0"/>
              <a:t>We know the speed and the cost, and both are low</a:t>
            </a:r>
          </a:p>
          <a:p>
            <a:pPr lvl="1"/>
            <a:r>
              <a:rPr lang="en-US" dirty="0" smtClean="0"/>
              <a:t>A constant, low-key, background cost</a:t>
            </a:r>
          </a:p>
          <a:p>
            <a:pPr lvl="1"/>
            <a:r>
              <a:rPr lang="en-US" dirty="0" smtClean="0"/>
              <a:t>And gossip is also very robust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Urgent protocols (like our flooding protocol, or 2PC, or reliable virtually synchronous multicast) </a:t>
            </a:r>
          </a:p>
          <a:p>
            <a:pPr lvl="1"/>
            <a:r>
              <a:rPr lang="en-US" dirty="0" smtClean="0"/>
              <a:t>Are way faster</a:t>
            </a:r>
          </a:p>
          <a:p>
            <a:pPr lvl="1"/>
            <a:r>
              <a:rPr lang="en-US" dirty="0" smtClean="0"/>
              <a:t>But produce load spikes</a:t>
            </a:r>
          </a:p>
          <a:p>
            <a:pPr lvl="1"/>
            <a:r>
              <a:rPr lang="en-US" dirty="0" smtClean="0"/>
              <a:t>And may be fragile, prone to broadcast storms, etc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6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issue with gossip is that the messages fill up</a:t>
            </a:r>
          </a:p>
          <a:p>
            <a:pPr lvl="1"/>
            <a:r>
              <a:rPr lang="en-US" dirty="0" smtClean="0"/>
              <a:t>With constant sized messages…</a:t>
            </a:r>
          </a:p>
          <a:p>
            <a:pPr lvl="1"/>
            <a:r>
              <a:rPr lang="en-US" dirty="0" smtClean="0"/>
              <a:t>… and constant rate of communication</a:t>
            </a:r>
          </a:p>
          <a:p>
            <a:pPr lvl="1"/>
            <a:r>
              <a:rPr lang="en-US" dirty="0" smtClean="0"/>
              <a:t>… we’ll inevitably reach the limit!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we </a:t>
            </a:r>
            <a:r>
              <a:rPr lang="en-US" dirty="0" err="1" smtClean="0"/>
              <a:t>inroduce</a:t>
            </a:r>
            <a:r>
              <a:rPr lang="en-US" dirty="0" smtClean="0"/>
              <a:t> hierarchy into gossip systems?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22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Gossip </a:t>
            </a:r>
            <a:r>
              <a:rPr lang="en-US" dirty="0" smtClean="0"/>
              <a:t>201</a:t>
            </a: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Recall from early in the semester that gossip </a:t>
            </a:r>
            <a:r>
              <a:rPr lang="en-US" dirty="0" smtClean="0"/>
              <a:t>spreads </a:t>
            </a:r>
            <a:r>
              <a:rPr lang="en-US" dirty="0"/>
              <a:t>in log(system size)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But is this actually “fast”?</a:t>
            </a:r>
            <a:endParaRPr lang="en-US" dirty="0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3733800" y="3759200"/>
            <a:ext cx="2971800" cy="21336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Freeform 5"/>
          <p:cNvSpPr>
            <a:spLocks/>
          </p:cNvSpPr>
          <p:nvPr/>
        </p:nvSpPr>
        <p:spPr bwMode="auto">
          <a:xfrm>
            <a:off x="3733800" y="3733800"/>
            <a:ext cx="2971800" cy="2159000"/>
          </a:xfrm>
          <a:custGeom>
            <a:avLst/>
            <a:gdLst/>
            <a:ahLst/>
            <a:cxnLst>
              <a:cxn ang="0">
                <a:pos x="0" y="1360"/>
              </a:cxn>
              <a:cxn ang="0">
                <a:pos x="336" y="1312"/>
              </a:cxn>
              <a:cxn ang="0">
                <a:pos x="528" y="1264"/>
              </a:cxn>
              <a:cxn ang="0">
                <a:pos x="816" y="928"/>
              </a:cxn>
              <a:cxn ang="0">
                <a:pos x="912" y="400"/>
              </a:cxn>
              <a:cxn ang="0">
                <a:pos x="1056" y="112"/>
              </a:cxn>
              <a:cxn ang="0">
                <a:pos x="1392" y="16"/>
              </a:cxn>
              <a:cxn ang="0">
                <a:pos x="1872" y="16"/>
              </a:cxn>
            </a:cxnLst>
            <a:rect l="0" t="0" r="r" b="b"/>
            <a:pathLst>
              <a:path w="1872" h="1360">
                <a:moveTo>
                  <a:pt x="0" y="1360"/>
                </a:moveTo>
                <a:cubicBezTo>
                  <a:pt x="124" y="1344"/>
                  <a:pt x="248" y="1328"/>
                  <a:pt x="336" y="1312"/>
                </a:cubicBezTo>
                <a:cubicBezTo>
                  <a:pt x="424" y="1296"/>
                  <a:pt x="448" y="1328"/>
                  <a:pt x="528" y="1264"/>
                </a:cubicBezTo>
                <a:cubicBezTo>
                  <a:pt x="608" y="1200"/>
                  <a:pt x="752" y="1072"/>
                  <a:pt x="816" y="928"/>
                </a:cubicBezTo>
                <a:cubicBezTo>
                  <a:pt x="880" y="784"/>
                  <a:pt x="872" y="536"/>
                  <a:pt x="912" y="400"/>
                </a:cubicBezTo>
                <a:cubicBezTo>
                  <a:pt x="952" y="264"/>
                  <a:pt x="976" y="176"/>
                  <a:pt x="1056" y="112"/>
                </a:cubicBezTo>
                <a:cubicBezTo>
                  <a:pt x="1136" y="48"/>
                  <a:pt x="1256" y="32"/>
                  <a:pt x="1392" y="16"/>
                </a:cubicBezTo>
                <a:cubicBezTo>
                  <a:pt x="1528" y="0"/>
                  <a:pt x="1700" y="8"/>
                  <a:pt x="1872" y="16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 rot="16200000">
            <a:off x="2659857" y="4528343"/>
            <a:ext cx="1447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% infected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200400" y="56642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/>
              <a:t>0.0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308350" y="3759200"/>
            <a:ext cx="395288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/>
              <a:t>1.0</a:t>
            </a: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495800" y="5892800"/>
            <a:ext cx="16764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Time </a:t>
            </a:r>
            <a:r>
              <a:rPr lang="en-US">
                <a:sym typeface="Symbol" pitchFamily="18" charset="2"/>
              </a:rPr>
              <a:t>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64081"/>
            <a:ext cx="5421083" cy="365125"/>
          </a:xfrm>
        </p:spPr>
        <p:txBody>
          <a:bodyPr/>
          <a:lstStyle/>
          <a:p>
            <a:r>
              <a:rPr lang="en-US" smtClean="0"/>
              <a:t>CS5412 Spring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0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 descr="Marin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599" y="1905000"/>
            <a:ext cx="2995159" cy="3200400"/>
          </a:xfrm>
          <a:prstGeom prst="rect">
            <a:avLst/>
          </a:prstGeom>
          <a:noFill/>
        </p:spPr>
      </p:pic>
      <p:sp>
        <p:nvSpPr>
          <p:cNvPr id="105475" name="Text Box 3"/>
          <p:cNvSpPr txBox="1">
            <a:spLocks noChangeArrowheads="1"/>
          </p:cNvSpPr>
          <p:nvPr/>
        </p:nvSpPr>
        <p:spPr bwMode="auto">
          <a:xfrm>
            <a:off x="5410200" y="228600"/>
            <a:ext cx="35052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6600" dirty="0">
                <a:solidFill>
                  <a:srgbClr val="F71717"/>
                </a:solidFill>
                <a:latin typeface="Old English Text MT" pitchFamily="66" charset="0"/>
              </a:rPr>
              <a:t>Astrolabe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752600"/>
            <a:ext cx="28956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latin typeface="Aharoni" pitchFamily="2" charset="-79"/>
                <a:cs typeface="Aharoni" pitchFamily="2" charset="-79"/>
              </a:rPr>
              <a:t>Intended </a:t>
            </a:r>
            <a:r>
              <a:rPr lang="en-US" sz="1600" dirty="0">
                <a:latin typeface="Aharoni" pitchFamily="2" charset="-79"/>
                <a:cs typeface="Aharoni" pitchFamily="2" charset="-79"/>
              </a:rPr>
              <a:t>as help for applications adrift in a sea of information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Structure emerges from a randomized gossip protocol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This approach is robust and scalable even under stress that cripples traditional systems</a:t>
            </a:r>
            <a:br>
              <a:rPr lang="en-US" sz="1600" dirty="0">
                <a:latin typeface="Aharoni" pitchFamily="2" charset="-79"/>
                <a:cs typeface="Aharoni" pitchFamily="2" charset="-79"/>
              </a:rPr>
            </a:br>
            <a:endParaRPr lang="en-US" sz="1600" dirty="0">
              <a:latin typeface="Aharoni" pitchFamily="2" charset="-79"/>
              <a:cs typeface="Aharoni" pitchFamily="2" charset="-79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Developed at RNS, Cornell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Aharoni" pitchFamily="2" charset="-79"/>
                <a:cs typeface="Aharoni" pitchFamily="2" charset="-79"/>
              </a:rPr>
              <a:t>By Robbert van Renesse, with many others helping…</a:t>
            </a:r>
          </a:p>
          <a:p>
            <a:pPr>
              <a:lnSpc>
                <a:spcPct val="90000"/>
              </a:lnSpc>
            </a:pPr>
            <a:r>
              <a:rPr lang="en-US" sz="1600" dirty="0" smtClean="0">
                <a:latin typeface="Aharoni" pitchFamily="2" charset="-79"/>
                <a:cs typeface="Aharoni" pitchFamily="2" charset="-79"/>
              </a:rPr>
              <a:t>Technology was adopted at Amazon.com (but they build their own solutions rather than using it in this form)</a:t>
            </a:r>
            <a:endParaRPr lang="en-US" sz="16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413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Astrolabe is a flexible monitoring overlay</a:t>
            </a:r>
          </a:p>
        </p:txBody>
      </p:sp>
      <p:graphicFrame>
        <p:nvGraphicFramePr>
          <p:cNvPr id="108547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584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08621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22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623" name="Text Box 79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08624" name="Text Box 80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08625" name="Text Box 81"/>
          <p:cNvSpPr txBox="1">
            <a:spLocks noChangeArrowheads="1"/>
          </p:cNvSpPr>
          <p:nvPr/>
        </p:nvSpPr>
        <p:spPr bwMode="auto">
          <a:xfrm>
            <a:off x="2971800" y="41910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/>
              <a:t>Periodically, pull data from monitored systems</a:t>
            </a:r>
          </a:p>
        </p:txBody>
      </p:sp>
      <p:sp>
        <p:nvSpPr>
          <p:cNvPr id="108626" name="AutoShape 82"/>
          <p:cNvSpPr>
            <a:spLocks noChangeArrowheads="1"/>
          </p:cNvSpPr>
          <p:nvPr/>
        </p:nvSpPr>
        <p:spPr bwMode="auto">
          <a:xfrm>
            <a:off x="2590800" y="3276600"/>
            <a:ext cx="533400" cy="257175"/>
          </a:xfrm>
          <a:prstGeom prst="rightArrow">
            <a:avLst>
              <a:gd name="adj1" fmla="val 50000"/>
              <a:gd name="adj2" fmla="val 5185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627" name="AutoShape 83"/>
          <p:cNvSpPr>
            <a:spLocks noChangeArrowheads="1"/>
          </p:cNvSpPr>
          <p:nvPr/>
        </p:nvSpPr>
        <p:spPr bwMode="auto">
          <a:xfrm>
            <a:off x="2590800" y="5638800"/>
            <a:ext cx="533400" cy="257175"/>
          </a:xfrm>
          <a:prstGeom prst="rightArrow">
            <a:avLst>
              <a:gd name="adj1" fmla="val 50000"/>
              <a:gd name="adj2" fmla="val 51852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8628" name="Group 84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665" name="Group 121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16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2500" fill="hold"/>
                                        <p:tgtEl>
                                          <p:spTgt spid="10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500" fill="hold"/>
                                        <p:tgtEl>
                                          <p:spTgt spid="10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3000" fill="hold"/>
                                        <p:tgtEl>
                                          <p:spTgt spid="10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3000" fill="hold"/>
                                        <p:tgtEl>
                                          <p:spTgt spid="10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626" grpId="0" animBg="1"/>
      <p:bldP spid="1086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Astrolabe in a single domain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Each node owns a single tuple, like the management information base (MIB)</a:t>
            </a:r>
          </a:p>
          <a:p>
            <a:pPr>
              <a:lnSpc>
                <a:spcPct val="90000"/>
              </a:lnSpc>
            </a:pPr>
            <a:r>
              <a:rPr lang="en-US"/>
              <a:t>Nodes discover one-another through a simple broadcast scheme (“anyone out there?”) and gossip about membership</a:t>
            </a:r>
          </a:p>
          <a:p>
            <a:pPr lvl="1">
              <a:lnSpc>
                <a:spcPct val="90000"/>
              </a:lnSpc>
            </a:pPr>
            <a:r>
              <a:rPr lang="en-US"/>
              <a:t>Nodes also keep replicas of one-another’s rows</a:t>
            </a:r>
          </a:p>
          <a:p>
            <a:pPr lvl="1">
              <a:lnSpc>
                <a:spcPct val="90000"/>
              </a:lnSpc>
            </a:pPr>
            <a:r>
              <a:rPr lang="en-US"/>
              <a:t>Periodically (uniformly at random) merge your state with some else…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0595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632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0669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70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71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2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3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0674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0675" name="Freeform 83"/>
          <p:cNvSpPr>
            <a:spLocks/>
          </p:cNvSpPr>
          <p:nvPr/>
        </p:nvSpPr>
        <p:spPr bwMode="auto">
          <a:xfrm>
            <a:off x="6934200" y="3429000"/>
            <a:ext cx="1536700" cy="2057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2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1619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656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1693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94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95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1696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1697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1698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1699" name="Freeform 83"/>
          <p:cNvSpPr>
            <a:spLocks/>
          </p:cNvSpPr>
          <p:nvPr/>
        </p:nvSpPr>
        <p:spPr bwMode="auto">
          <a:xfrm rot="-2961502">
            <a:off x="7270750" y="3016250"/>
            <a:ext cx="469900" cy="1295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rnd" cmpd="sng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11700" name="Group 84"/>
          <p:cNvGraphicFramePr>
            <a:graphicFrameLocks noGrp="1"/>
          </p:cNvGraphicFramePr>
          <p:nvPr/>
        </p:nvGraphicFramePr>
        <p:xfrm>
          <a:off x="7010400" y="4343400"/>
          <a:ext cx="1828800" cy="21336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</a:tblGrid>
              <a:tr h="149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1710" name="Group 94"/>
          <p:cNvGraphicFramePr>
            <a:graphicFrameLocks noGrp="1"/>
          </p:cNvGraphicFramePr>
          <p:nvPr/>
        </p:nvGraphicFramePr>
        <p:xfrm>
          <a:off x="7010400" y="4724400"/>
          <a:ext cx="1828800" cy="21336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sp>
        <p:nvSpPr>
          <p:cNvPr id="111720" name="Freeform 104"/>
          <p:cNvSpPr>
            <a:spLocks/>
          </p:cNvSpPr>
          <p:nvPr/>
        </p:nvSpPr>
        <p:spPr bwMode="auto">
          <a:xfrm rot="2961502" flipV="1">
            <a:off x="7353300" y="4914900"/>
            <a:ext cx="381000" cy="12192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rnd" cmpd="sng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7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State Merge: Core of Astrolabe epidemic</a:t>
            </a:r>
          </a:p>
        </p:txBody>
      </p:sp>
      <p:graphicFrame>
        <p:nvGraphicFramePr>
          <p:cNvPr id="112643" name="Group 3"/>
          <p:cNvGraphicFramePr>
            <a:graphicFrameLocks noGrp="1"/>
          </p:cNvGraphicFramePr>
          <p:nvPr/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680" name="Group 40"/>
          <p:cNvGraphicFramePr>
            <a:graphicFrameLocks noGrp="1"/>
          </p:cNvGraphicFramePr>
          <p:nvPr/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</a:tbl>
          </a:graphicData>
        </a:graphic>
      </p:graphicFrame>
      <p:pic>
        <p:nvPicPr>
          <p:cNvPr id="112717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8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9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0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2721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2722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Merge protocol has constant cost</a:t>
            </a:r>
          </a:p>
          <a:p>
            <a:pPr lvl="1">
              <a:lnSpc>
                <a:spcPct val="90000"/>
              </a:lnSpc>
            </a:pPr>
            <a:r>
              <a:rPr lang="en-US"/>
              <a:t>One message sent, received (on avg) per unit time.</a:t>
            </a:r>
          </a:p>
          <a:p>
            <a:pPr lvl="1">
              <a:lnSpc>
                <a:spcPct val="90000"/>
              </a:lnSpc>
            </a:pPr>
            <a:r>
              <a:rPr lang="en-US"/>
              <a:t>The data changes slowly, so no need to run it quickly – we usually run it every five seconds or so</a:t>
            </a:r>
          </a:p>
          <a:p>
            <a:pPr lvl="1">
              <a:lnSpc>
                <a:spcPct val="90000"/>
              </a:lnSpc>
            </a:pPr>
            <a:r>
              <a:rPr lang="en-US"/>
              <a:t>Information spreads in O(log N) time</a:t>
            </a:r>
          </a:p>
          <a:p>
            <a:pPr>
              <a:lnSpc>
                <a:spcPct val="90000"/>
              </a:lnSpc>
            </a:pPr>
            <a:r>
              <a:rPr lang="en-US"/>
              <a:t>But this assumes bounded region size</a:t>
            </a:r>
          </a:p>
          <a:p>
            <a:pPr lvl="1">
              <a:lnSpc>
                <a:spcPct val="90000"/>
              </a:lnSpc>
            </a:pPr>
            <a:r>
              <a:rPr lang="en-US"/>
              <a:t>In Astrolabe, we limit them to 50-100 rows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9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Big systems…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 big system could have </a:t>
            </a:r>
            <a:r>
              <a:rPr lang="en-US" i="1"/>
              <a:t>many</a:t>
            </a:r>
            <a:r>
              <a:rPr lang="en-US"/>
              <a:t> regions</a:t>
            </a:r>
          </a:p>
          <a:p>
            <a:pPr lvl="1"/>
            <a:r>
              <a:rPr lang="en-US"/>
              <a:t>Looks like a pile of spreadsheets</a:t>
            </a:r>
          </a:p>
          <a:p>
            <a:pPr lvl="1"/>
            <a:r>
              <a:rPr lang="en-US"/>
              <a:t>A node only replicates data from its neighbors within its own region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0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Scaling up… and up…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 a stack of domains, we don’t want every system to “see” every domain</a:t>
            </a:r>
          </a:p>
          <a:p>
            <a:pPr lvl="1"/>
            <a:r>
              <a:rPr lang="en-US"/>
              <a:t>Cost would be huge</a:t>
            </a:r>
          </a:p>
          <a:p>
            <a:r>
              <a:rPr lang="en-US"/>
              <a:t>So instead, we’ll see a summary</a:t>
            </a:r>
          </a:p>
        </p:txBody>
      </p:sp>
      <p:graphicFrame>
        <p:nvGraphicFramePr>
          <p:cNvPr id="115716" name="Group 4"/>
          <p:cNvGraphicFramePr>
            <a:graphicFrameLocks noGrp="1"/>
          </p:cNvGraphicFramePr>
          <p:nvPr/>
        </p:nvGraphicFramePr>
        <p:xfrm>
          <a:off x="2743200" y="43449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</a:tr>
            </a:tbl>
          </a:graphicData>
        </a:graphic>
      </p:graphicFrame>
      <p:pic>
        <p:nvPicPr>
          <p:cNvPr id="115753" name="Picture 41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54" name="Line 42"/>
          <p:cNvSpPr>
            <a:spLocks noChangeShapeType="1"/>
          </p:cNvSpPr>
          <p:nvPr/>
        </p:nvSpPr>
        <p:spPr bwMode="auto">
          <a:xfrm flipV="1">
            <a:off x="2743200" y="6173788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5755" name="Text Box 43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graphicFrame>
        <p:nvGraphicFramePr>
          <p:cNvPr id="115756" name="Group 44"/>
          <p:cNvGraphicFramePr>
            <a:graphicFrameLocks noGrp="1"/>
          </p:cNvGraphicFramePr>
          <p:nvPr/>
        </p:nvGraphicFramePr>
        <p:xfrm>
          <a:off x="2895600" y="44973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3C9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793" name="Group 81"/>
          <p:cNvGraphicFramePr>
            <a:graphicFrameLocks noGrp="1"/>
          </p:cNvGraphicFramePr>
          <p:nvPr/>
        </p:nvGraphicFramePr>
        <p:xfrm>
          <a:off x="3048000" y="46497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6F5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830" name="Group 118"/>
          <p:cNvGraphicFramePr>
            <a:graphicFrameLocks noGrp="1"/>
          </p:cNvGraphicFramePr>
          <p:nvPr/>
        </p:nvGraphicFramePr>
        <p:xfrm>
          <a:off x="3200400" y="48021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867" name="Group 155"/>
          <p:cNvGraphicFramePr>
            <a:graphicFrameLocks noGrp="1"/>
          </p:cNvGraphicFramePr>
          <p:nvPr/>
        </p:nvGraphicFramePr>
        <p:xfrm>
          <a:off x="3352800" y="49545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904" name="Group 192"/>
          <p:cNvGraphicFramePr>
            <a:graphicFrameLocks noGrp="1"/>
          </p:cNvGraphicFramePr>
          <p:nvPr/>
        </p:nvGraphicFramePr>
        <p:xfrm>
          <a:off x="3505200" y="51069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91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941" name="Group 229"/>
          <p:cNvGraphicFramePr>
            <a:graphicFrameLocks noGrp="1"/>
          </p:cNvGraphicFramePr>
          <p:nvPr/>
        </p:nvGraphicFramePr>
        <p:xfrm>
          <a:off x="3657600" y="5259388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D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0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738" name="Group 2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775" name="Group 39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812" name="Group 76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839" name="Rectangle 10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Astrolabe builds a hierarchy using a P2P protocol that “assembles the puzzle” without any servers</a:t>
            </a:r>
          </a:p>
        </p:txBody>
      </p:sp>
      <p:graphicFrame>
        <p:nvGraphicFramePr>
          <p:cNvPr id="116840" name="Group 10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877" name="Group 1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914" name="Group 1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941" name="Text Box 2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6942" name="Text Box 2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6943" name="Freeform 207"/>
          <p:cNvSpPr>
            <a:spLocks/>
          </p:cNvSpPr>
          <p:nvPr/>
        </p:nvSpPr>
        <p:spPr bwMode="auto">
          <a:xfrm>
            <a:off x="1828800" y="3352800"/>
            <a:ext cx="1066800" cy="9144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6944" name="Freeform 2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6945" name="Text Box 209"/>
          <p:cNvSpPr txBox="1">
            <a:spLocks noChangeArrowheads="1"/>
          </p:cNvSpPr>
          <p:nvPr/>
        </p:nvSpPr>
        <p:spPr bwMode="auto">
          <a:xfrm>
            <a:off x="6096000" y="2743200"/>
            <a:ext cx="2438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US" sz="2400"/>
              <a:t>SQL query “summarizes” data</a:t>
            </a:r>
          </a:p>
        </p:txBody>
      </p:sp>
      <p:sp>
        <p:nvSpPr>
          <p:cNvPr id="116946" name="Text Box 210"/>
          <p:cNvSpPr txBox="1">
            <a:spLocks noChangeArrowheads="1"/>
          </p:cNvSpPr>
          <p:nvPr/>
        </p:nvSpPr>
        <p:spPr bwMode="auto">
          <a:xfrm>
            <a:off x="990600" y="1981200"/>
            <a:ext cx="3810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Dynamically changing query output is visible system-wide</a:t>
            </a:r>
          </a:p>
        </p:txBody>
      </p:sp>
      <p:graphicFrame>
        <p:nvGraphicFramePr>
          <p:cNvPr id="116947" name="Group 211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150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984" name="Group 248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7021" name="Group 285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3000" fill="hold"/>
                                        <p:tgtEl>
                                          <p:spTgt spid="11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" dur="3000" fill="hold"/>
                                        <p:tgtEl>
                                          <p:spTgt spid="11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1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35" presetClass="emph" presetSubtype="0" repeatCount="indefinite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3000" fill="hold"/>
                                        <p:tgtEl>
                                          <p:spTgt spid="11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3000" fill="hold"/>
                                        <p:tgtEl>
                                          <p:spTgt spid="11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3000" fill="hold"/>
                                        <p:tgtEl>
                                          <p:spTgt spid="11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Gossip in distributed systems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Log(N) can be a very big number!</a:t>
            </a:r>
          </a:p>
          <a:p>
            <a:pPr lvl="1"/>
            <a:r>
              <a:rPr lang="en-US" dirty="0" smtClean="0"/>
              <a:t>With N=100,000, log(N) would be 12</a:t>
            </a:r>
          </a:p>
          <a:p>
            <a:pPr lvl="1"/>
            <a:r>
              <a:rPr lang="en-US" dirty="0" smtClean="0"/>
              <a:t>So with one gossip round per five seconds, information needs </a:t>
            </a:r>
            <a:r>
              <a:rPr lang="en-US" i="1" dirty="0" smtClean="0"/>
              <a:t>one minute </a:t>
            </a:r>
            <a:r>
              <a:rPr lang="en-US" dirty="0" smtClean="0"/>
              <a:t>to spread in a large system!</a:t>
            </a:r>
          </a:p>
          <a:p>
            <a:r>
              <a:rPr lang="en-US" dirty="0" smtClean="0"/>
              <a:t>Some gossip protocols combine pure gossip with an accelerator</a:t>
            </a:r>
          </a:p>
          <a:p>
            <a:pPr lvl="1"/>
            <a:r>
              <a:rPr lang="en-US" smtClean="0"/>
              <a:t>A good way to get the word out quickly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9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 scale: “fake” regions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These are</a:t>
            </a:r>
          </a:p>
          <a:p>
            <a:pPr lvl="1">
              <a:lnSpc>
                <a:spcPct val="90000"/>
              </a:lnSpc>
            </a:pPr>
            <a:r>
              <a:rPr lang="en-US"/>
              <a:t>Computed by queries that summarize a whole region as a single row</a:t>
            </a:r>
          </a:p>
          <a:p>
            <a:pPr lvl="1">
              <a:lnSpc>
                <a:spcPct val="90000"/>
              </a:lnSpc>
            </a:pPr>
            <a:r>
              <a:rPr lang="en-US"/>
              <a:t>Gossiped in a read-only manner within a leaf region</a:t>
            </a:r>
          </a:p>
          <a:p>
            <a:pPr>
              <a:lnSpc>
                <a:spcPct val="90000"/>
              </a:lnSpc>
            </a:pPr>
            <a:r>
              <a:rPr lang="en-US"/>
              <a:t>But who runs the gossip?</a:t>
            </a:r>
          </a:p>
          <a:p>
            <a:pPr lvl="1">
              <a:lnSpc>
                <a:spcPct val="90000"/>
              </a:lnSpc>
            </a:pPr>
            <a:r>
              <a:rPr lang="en-US"/>
              <a:t>Each region elects “k” members to run gossip at the next level up.</a:t>
            </a:r>
          </a:p>
          <a:p>
            <a:pPr lvl="1">
              <a:lnSpc>
                <a:spcPct val="90000"/>
              </a:lnSpc>
            </a:pPr>
            <a:r>
              <a:rPr lang="en-US"/>
              <a:t>Can play with selection criteria and “k”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3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Oval 2"/>
          <p:cNvSpPr>
            <a:spLocks noChangeArrowheads="1"/>
          </p:cNvSpPr>
          <p:nvPr/>
        </p:nvSpPr>
        <p:spPr bwMode="auto">
          <a:xfrm rot="19408269" flipH="1">
            <a:off x="-609600" y="1600200"/>
            <a:ext cx="8686800" cy="3886200"/>
          </a:xfrm>
          <a:prstGeom prst="ellipse">
            <a:avLst/>
          </a:prstGeom>
          <a:solidFill>
            <a:srgbClr val="FAFF5B">
              <a:alpha val="4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Hierarchy is virtual… data is replicated</a:t>
            </a:r>
          </a:p>
        </p:txBody>
      </p:sp>
      <p:graphicFrame>
        <p:nvGraphicFramePr>
          <p:cNvPr id="118788" name="Group 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825" name="Group 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8862" name="Group 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89" name="Text Box 1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8890" name="Text Box 1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8891" name="Freeform 107"/>
          <p:cNvSpPr>
            <a:spLocks/>
          </p:cNvSpPr>
          <p:nvPr/>
        </p:nvSpPr>
        <p:spPr bwMode="auto">
          <a:xfrm>
            <a:off x="16002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2" name="Freeform 1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3" name="Freeform 109"/>
          <p:cNvSpPr>
            <a:spLocks/>
          </p:cNvSpPr>
          <p:nvPr/>
        </p:nvSpPr>
        <p:spPr bwMode="auto">
          <a:xfrm rot="6383468" flipV="1">
            <a:off x="1870075" y="3586163"/>
            <a:ext cx="1066800" cy="685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4" name="Freeform 110"/>
          <p:cNvSpPr>
            <a:spLocks/>
          </p:cNvSpPr>
          <p:nvPr/>
        </p:nvSpPr>
        <p:spPr bwMode="auto">
          <a:xfrm flipH="1">
            <a:off x="58674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5" name="Line 111"/>
          <p:cNvSpPr>
            <a:spLocks noChangeShapeType="1"/>
          </p:cNvSpPr>
          <p:nvPr/>
        </p:nvSpPr>
        <p:spPr bwMode="auto">
          <a:xfrm flipH="1">
            <a:off x="41910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6" name="Line 112"/>
          <p:cNvSpPr>
            <a:spLocks noChangeShapeType="1"/>
          </p:cNvSpPr>
          <p:nvPr/>
        </p:nvSpPr>
        <p:spPr bwMode="auto">
          <a:xfrm flipH="1">
            <a:off x="44958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8897" name="AutoShape 113"/>
          <p:cNvSpPr>
            <a:spLocks noChangeArrowheads="1"/>
          </p:cNvSpPr>
          <p:nvPr/>
        </p:nvSpPr>
        <p:spPr bwMode="auto">
          <a:xfrm>
            <a:off x="4343400" y="1447800"/>
            <a:ext cx="4648200" cy="685800"/>
          </a:xfrm>
          <a:prstGeom prst="wedgeRectCallout">
            <a:avLst>
              <a:gd name="adj1" fmla="val -59458"/>
              <a:gd name="adj2" fmla="val 138194"/>
            </a:avLst>
          </a:prstGeom>
          <a:solidFill>
            <a:srgbClr val="FDFF97"/>
          </a:solid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FF97"/>
            </a:extrusionClr>
          </a:sp3d>
        </p:spPr>
        <p:txBody>
          <a:bodyPr>
            <a:flatTx/>
          </a:bodyPr>
          <a:lstStyle/>
          <a:p>
            <a:r>
              <a:rPr lang="en-US"/>
              <a:t>Yellow leaf node “sees” its neighbors and the domains on the path to the root.  </a:t>
            </a:r>
          </a:p>
        </p:txBody>
      </p:sp>
      <p:sp>
        <p:nvSpPr>
          <p:cNvPr id="118898" name="AutoShape 114"/>
          <p:cNvSpPr>
            <a:spLocks noChangeArrowheads="1"/>
          </p:cNvSpPr>
          <p:nvPr/>
        </p:nvSpPr>
        <p:spPr bwMode="auto">
          <a:xfrm>
            <a:off x="1828800" y="3810000"/>
            <a:ext cx="3352800" cy="685800"/>
          </a:xfrm>
          <a:prstGeom prst="wedgeRectCallout">
            <a:avLst>
              <a:gd name="adj1" fmla="val -54690"/>
              <a:gd name="adj2" fmla="val 118519"/>
            </a:avLst>
          </a:prstGeom>
          <a:solidFill>
            <a:srgbClr val="FDFF97"/>
          </a:solidFill>
          <a:ln w="2857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DFF97"/>
            </a:extrusionClr>
          </a:sp3d>
        </p:spPr>
        <p:txBody>
          <a:bodyPr>
            <a:flatTx/>
          </a:bodyPr>
          <a:lstStyle/>
          <a:p>
            <a:r>
              <a:rPr lang="en-US"/>
              <a:t>Falcon runs level 2 epidemic because it has lowest load</a:t>
            </a:r>
          </a:p>
        </p:txBody>
      </p:sp>
      <p:sp>
        <p:nvSpPr>
          <p:cNvPr id="118899" name="AutoShape 115"/>
          <p:cNvSpPr>
            <a:spLocks noChangeArrowheads="1"/>
          </p:cNvSpPr>
          <p:nvPr/>
        </p:nvSpPr>
        <p:spPr bwMode="auto">
          <a:xfrm>
            <a:off x="5638800" y="3352800"/>
            <a:ext cx="3352800" cy="685800"/>
          </a:xfrm>
          <a:prstGeom prst="wedgeRectCallout">
            <a:avLst>
              <a:gd name="adj1" fmla="val -46639"/>
              <a:gd name="adj2" fmla="val 211343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r>
              <a:rPr lang="en-US"/>
              <a:t>Gnu runs level 2 epidemic because it has lowest load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5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97" grpId="0" animBg="1"/>
      <p:bldP spid="118898" grpId="0" animBg="1"/>
      <p:bldP spid="118898" grpId="1" animBg="1"/>
      <p:bldP spid="118899" grpId="0" animBg="1"/>
      <p:bldP spid="118899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Oval 2"/>
          <p:cNvSpPr>
            <a:spLocks noChangeArrowheads="1"/>
          </p:cNvSpPr>
          <p:nvPr/>
        </p:nvSpPr>
        <p:spPr bwMode="auto">
          <a:xfrm rot="2191731">
            <a:off x="838200" y="1600200"/>
            <a:ext cx="8686800" cy="3886200"/>
          </a:xfrm>
          <a:prstGeom prst="ellipse">
            <a:avLst/>
          </a:prstGeom>
          <a:solidFill>
            <a:srgbClr val="00E4A8">
              <a:alpha val="4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Hierarchy is virtual… data is replicated</a:t>
            </a:r>
          </a:p>
        </p:txBody>
      </p:sp>
      <p:graphicFrame>
        <p:nvGraphicFramePr>
          <p:cNvPr id="119812" name="Group 4"/>
          <p:cNvGraphicFramePr>
            <a:graphicFrameLocks noGrp="1"/>
          </p:cNvGraphicFramePr>
          <p:nvPr/>
        </p:nvGraphicFramePr>
        <p:xfrm>
          <a:off x="7620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849" name="Group 41"/>
          <p:cNvGraphicFramePr>
            <a:graphicFrameLocks noGrp="1"/>
          </p:cNvGraphicFramePr>
          <p:nvPr/>
        </p:nvGraphicFramePr>
        <p:xfrm>
          <a:off x="4800600" y="4343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886" name="Group 78"/>
          <p:cNvGraphicFramePr>
            <a:graphicFrameLocks noGrp="1"/>
          </p:cNvGraphicFramePr>
          <p:nvPr/>
        </p:nvGraphicFramePr>
        <p:xfrm>
          <a:off x="2971800" y="2895600"/>
          <a:ext cx="28194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990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Avg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 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WL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 contact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123.45.61.17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NJ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127.16.77.11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Paris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14.66.71.12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9913" name="Text Box 105"/>
          <p:cNvSpPr txBox="1">
            <a:spLocks noChangeArrowheads="1"/>
          </p:cNvSpPr>
          <p:nvPr/>
        </p:nvSpPr>
        <p:spPr bwMode="auto">
          <a:xfrm>
            <a:off x="1600200" y="5486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San Francisco</a:t>
            </a:r>
          </a:p>
        </p:txBody>
      </p:sp>
      <p:sp>
        <p:nvSpPr>
          <p:cNvPr id="119914" name="Text Box 106"/>
          <p:cNvSpPr txBox="1">
            <a:spLocks noChangeArrowheads="1"/>
          </p:cNvSpPr>
          <p:nvPr/>
        </p:nvSpPr>
        <p:spPr bwMode="auto">
          <a:xfrm>
            <a:off x="5486400" y="5410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2400"/>
              <a:t>New Jersey</a:t>
            </a:r>
          </a:p>
        </p:txBody>
      </p:sp>
      <p:sp>
        <p:nvSpPr>
          <p:cNvPr id="119915" name="Freeform 107"/>
          <p:cNvSpPr>
            <a:spLocks/>
          </p:cNvSpPr>
          <p:nvPr/>
        </p:nvSpPr>
        <p:spPr bwMode="auto">
          <a:xfrm>
            <a:off x="16002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6" name="Freeform 108"/>
          <p:cNvSpPr>
            <a:spLocks/>
          </p:cNvSpPr>
          <p:nvPr/>
        </p:nvSpPr>
        <p:spPr bwMode="auto">
          <a:xfrm>
            <a:off x="5791200" y="3530600"/>
            <a:ext cx="1066800" cy="8128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528" y="80"/>
              </a:cxn>
              <a:cxn ang="0">
                <a:pos x="672" y="512"/>
              </a:cxn>
            </a:cxnLst>
            <a:rect l="0" t="0" r="r" b="b"/>
            <a:pathLst>
              <a:path w="672" h="512">
                <a:moveTo>
                  <a:pt x="0" y="32"/>
                </a:moveTo>
                <a:cubicBezTo>
                  <a:pt x="208" y="16"/>
                  <a:pt x="416" y="0"/>
                  <a:pt x="528" y="80"/>
                </a:cubicBezTo>
                <a:cubicBezTo>
                  <a:pt x="640" y="160"/>
                  <a:pt x="656" y="336"/>
                  <a:pt x="672" y="512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7" name="Freeform 109"/>
          <p:cNvSpPr>
            <a:spLocks/>
          </p:cNvSpPr>
          <p:nvPr/>
        </p:nvSpPr>
        <p:spPr bwMode="auto">
          <a:xfrm rot="6383468" flipV="1">
            <a:off x="1870075" y="3586163"/>
            <a:ext cx="1066800" cy="6858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8" name="Freeform 110"/>
          <p:cNvSpPr>
            <a:spLocks/>
          </p:cNvSpPr>
          <p:nvPr/>
        </p:nvSpPr>
        <p:spPr bwMode="auto">
          <a:xfrm flipH="1">
            <a:off x="5867400" y="3276600"/>
            <a:ext cx="1295400" cy="990600"/>
          </a:xfrm>
          <a:custGeom>
            <a:avLst/>
            <a:gdLst/>
            <a:ahLst/>
            <a:cxnLst>
              <a:cxn ang="0">
                <a:pos x="672" y="0"/>
              </a:cxn>
              <a:cxn ang="0">
                <a:pos x="144" y="144"/>
              </a:cxn>
              <a:cxn ang="0">
                <a:pos x="0" y="528"/>
              </a:cxn>
            </a:cxnLst>
            <a:rect l="0" t="0" r="r" b="b"/>
            <a:pathLst>
              <a:path w="672" h="528">
                <a:moveTo>
                  <a:pt x="672" y="0"/>
                </a:moveTo>
                <a:cubicBezTo>
                  <a:pt x="464" y="28"/>
                  <a:pt x="256" y="56"/>
                  <a:pt x="144" y="144"/>
                </a:cubicBezTo>
                <a:cubicBezTo>
                  <a:pt x="32" y="232"/>
                  <a:pt x="16" y="380"/>
                  <a:pt x="0" y="528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19" name="Line 111"/>
          <p:cNvSpPr>
            <a:spLocks noChangeShapeType="1"/>
          </p:cNvSpPr>
          <p:nvPr/>
        </p:nvSpPr>
        <p:spPr bwMode="auto">
          <a:xfrm flipH="1">
            <a:off x="41910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20" name="Line 112"/>
          <p:cNvSpPr>
            <a:spLocks noChangeShapeType="1"/>
          </p:cNvSpPr>
          <p:nvPr/>
        </p:nvSpPr>
        <p:spPr bwMode="auto">
          <a:xfrm flipH="1">
            <a:off x="4495800" y="2133600"/>
            <a:ext cx="838200" cy="6858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miter lim="800000"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9921" name="AutoShape 113"/>
          <p:cNvSpPr>
            <a:spLocks noChangeArrowheads="1"/>
          </p:cNvSpPr>
          <p:nvPr/>
        </p:nvSpPr>
        <p:spPr bwMode="auto">
          <a:xfrm>
            <a:off x="4343400" y="1447800"/>
            <a:ext cx="4648200" cy="685800"/>
          </a:xfrm>
          <a:prstGeom prst="wedgeRectCallout">
            <a:avLst>
              <a:gd name="adj1" fmla="val -59458"/>
              <a:gd name="adj2" fmla="val 138194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r>
              <a:rPr lang="en-US"/>
              <a:t>Green node sees different leaf domain but has a consistent view of the inner domain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Worst case load?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small number of nodes end up participating in O(log</a:t>
            </a:r>
            <a:r>
              <a:rPr lang="en-US" baseline="-25000"/>
              <a:t>fanout</a:t>
            </a:r>
            <a:r>
              <a:rPr lang="en-US"/>
              <a:t>N) epidemics</a:t>
            </a:r>
          </a:p>
          <a:p>
            <a:pPr lvl="1"/>
            <a:r>
              <a:rPr lang="en-US"/>
              <a:t>Here the fanout is something like 50</a:t>
            </a:r>
          </a:p>
          <a:p>
            <a:pPr lvl="1"/>
            <a:r>
              <a:rPr lang="en-US"/>
              <a:t>In each epidemic, a message is sent and received roughly every 5 seconds</a:t>
            </a:r>
          </a:p>
          <a:p>
            <a:r>
              <a:rPr lang="en-US"/>
              <a:t>We limit message size so even during periods of turbulence, no message can become huge.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0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uses </a:t>
            </a:r>
            <a:r>
              <a:rPr lang="en-US" dirty="0" smtClean="0"/>
              <a:t>Astrolabe?</a:t>
            </a:r>
            <a:endParaRPr lang="en-US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Amazon </a:t>
            </a:r>
            <a:r>
              <a:rPr lang="en-US" dirty="0" smtClean="0"/>
              <a:t>doesn’t use Astrolabe in this identical form, but they built gossip-based monitoring systems based on the same ideas.</a:t>
            </a:r>
          </a:p>
          <a:p>
            <a:r>
              <a:rPr lang="en-US" dirty="0" smtClean="0"/>
              <a:t>They deploy these in S3 and EC2: throughout </a:t>
            </a:r>
            <a:r>
              <a:rPr lang="en-US" dirty="0"/>
              <a:t>their big data centers!</a:t>
            </a:r>
          </a:p>
          <a:p>
            <a:pPr lvl="1"/>
            <a:r>
              <a:rPr lang="en-US" dirty="0"/>
              <a:t>For them, </a:t>
            </a:r>
            <a:r>
              <a:rPr lang="en-US" dirty="0" smtClean="0"/>
              <a:t>Astrolabe-like mechanisms track overall state of their system to diagnose performance issues</a:t>
            </a:r>
            <a:endParaRPr lang="en-US" dirty="0"/>
          </a:p>
          <a:p>
            <a:pPr lvl="1"/>
            <a:r>
              <a:rPr lang="en-US" dirty="0"/>
              <a:t>They </a:t>
            </a:r>
            <a:r>
              <a:rPr lang="en-US" dirty="0" smtClean="0"/>
              <a:t>also automate </a:t>
            </a:r>
            <a:r>
              <a:rPr lang="en-US" dirty="0"/>
              <a:t>reaction to temporary overloads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8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overload handling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service S is getting slow…</a:t>
            </a:r>
          </a:p>
          <a:p>
            <a:pPr lvl="1"/>
            <a:r>
              <a:rPr lang="en-US" dirty="0"/>
              <a:t>Astrolabe triggers a “system wide warning”</a:t>
            </a:r>
          </a:p>
          <a:p>
            <a:r>
              <a:rPr lang="en-US" dirty="0"/>
              <a:t>Everyone sees the picture</a:t>
            </a:r>
          </a:p>
          <a:p>
            <a:pPr lvl="1"/>
            <a:r>
              <a:rPr lang="en-US" dirty="0"/>
              <a:t>“Oops, S is getting overloaded and slow!”</a:t>
            </a:r>
          </a:p>
          <a:p>
            <a:pPr lvl="1"/>
            <a:r>
              <a:rPr lang="en-US" dirty="0"/>
              <a:t>So everyone tries to reduce their frequency of requests against service </a:t>
            </a:r>
            <a:r>
              <a:rPr lang="en-US" dirty="0" smtClean="0"/>
              <a:t>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about overload in Astrolabe </a:t>
            </a:r>
            <a:r>
              <a:rPr lang="en-US" i="1" dirty="0" smtClean="0"/>
              <a:t>itself?</a:t>
            </a:r>
            <a:endParaRPr lang="en-US" dirty="0" smtClean="0"/>
          </a:p>
          <a:p>
            <a:pPr lvl="1"/>
            <a:r>
              <a:rPr lang="en-US" dirty="0" smtClean="0"/>
              <a:t>Could everyone do a fair share of inner aggregation?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6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that one company had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Start with Astrolabe approach</a:t>
            </a:r>
          </a:p>
          <a:p>
            <a:endParaRPr lang="en-US" dirty="0"/>
          </a:p>
          <a:p>
            <a:r>
              <a:rPr lang="en-US" dirty="0" smtClean="0"/>
              <a:t>But instead of electing nodes to play inner roles, just assign them roles, left to right</a:t>
            </a:r>
          </a:p>
          <a:p>
            <a:endParaRPr lang="en-US" dirty="0"/>
          </a:p>
          <a:p>
            <a:r>
              <a:rPr lang="en-US" dirty="0" smtClean="0"/>
              <a:t>N-1 inner nodes, hence N-1 nodes play 2 </a:t>
            </a:r>
            <a:r>
              <a:rPr lang="en-US" dirty="0" err="1" smtClean="0"/>
              <a:t>aggre-gation</a:t>
            </a:r>
            <a:r>
              <a:rPr lang="en-US" dirty="0" smtClean="0"/>
              <a:t> roles and one lucky node just has one role</a:t>
            </a:r>
          </a:p>
          <a:p>
            <a:endParaRPr lang="en-US" dirty="0" smtClean="0"/>
          </a:p>
          <a:p>
            <a:r>
              <a:rPr lang="en-US" dirty="0" smtClean="0"/>
              <a:t>What impact will this have on Astrolabe?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 dirty="0"/>
          </a:p>
        </p:txBody>
      </p:sp>
      <p:sp>
        <p:nvSpPr>
          <p:cNvPr id="7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5921756-8890-467F-832B-DC6483FA7D16}" type="slidenum">
              <a:rPr lang="en-US"/>
              <a:pPr/>
              <a:t>37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05800" cy="819912"/>
          </a:xfrm>
        </p:spPr>
        <p:txBody>
          <a:bodyPr>
            <a:noAutofit/>
          </a:bodyPr>
          <a:lstStyle/>
          <a:p>
            <a:r>
              <a:rPr lang="en-US" sz="4000" dirty="0" smtClean="0"/>
              <a:t>World’s worst aggregation tree!</a:t>
            </a:r>
            <a:endParaRPr lang="en-US" sz="4000" dirty="0"/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 flipH="1">
            <a:off x="2895600" y="1981200"/>
            <a:ext cx="2133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7" name="Line 5"/>
          <p:cNvSpPr>
            <a:spLocks noChangeShapeType="1"/>
          </p:cNvSpPr>
          <p:nvPr/>
        </p:nvSpPr>
        <p:spPr bwMode="auto">
          <a:xfrm>
            <a:off x="5029200" y="1981200"/>
            <a:ext cx="1981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 flipH="1">
            <a:off x="1981200" y="22860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2895600" y="22860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 flipH="1">
            <a:off x="6019800" y="22860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1" name="Line 9"/>
          <p:cNvSpPr>
            <a:spLocks noChangeShapeType="1"/>
          </p:cNvSpPr>
          <p:nvPr/>
        </p:nvSpPr>
        <p:spPr bwMode="auto">
          <a:xfrm>
            <a:off x="6934200" y="22860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3" name="Line 11"/>
          <p:cNvSpPr>
            <a:spLocks noChangeShapeType="1"/>
          </p:cNvSpPr>
          <p:nvPr/>
        </p:nvSpPr>
        <p:spPr bwMode="auto">
          <a:xfrm flipH="1">
            <a:off x="16002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4" name="Line 12"/>
          <p:cNvSpPr>
            <a:spLocks noChangeShapeType="1"/>
          </p:cNvSpPr>
          <p:nvPr/>
        </p:nvSpPr>
        <p:spPr bwMode="auto">
          <a:xfrm>
            <a:off x="19812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5" name="Line 13"/>
          <p:cNvSpPr>
            <a:spLocks noChangeShapeType="1"/>
          </p:cNvSpPr>
          <p:nvPr/>
        </p:nvSpPr>
        <p:spPr bwMode="auto">
          <a:xfrm flipH="1">
            <a:off x="35052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6" name="Line 14"/>
          <p:cNvSpPr>
            <a:spLocks noChangeShapeType="1"/>
          </p:cNvSpPr>
          <p:nvPr/>
        </p:nvSpPr>
        <p:spPr bwMode="auto">
          <a:xfrm>
            <a:off x="38862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7" name="Line 15"/>
          <p:cNvSpPr>
            <a:spLocks noChangeShapeType="1"/>
          </p:cNvSpPr>
          <p:nvPr/>
        </p:nvSpPr>
        <p:spPr bwMode="auto">
          <a:xfrm flipH="1">
            <a:off x="56388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8" name="Line 16"/>
          <p:cNvSpPr>
            <a:spLocks noChangeShapeType="1"/>
          </p:cNvSpPr>
          <p:nvPr/>
        </p:nvSpPr>
        <p:spPr bwMode="auto">
          <a:xfrm>
            <a:off x="60198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89" name="Line 17"/>
          <p:cNvSpPr>
            <a:spLocks noChangeShapeType="1"/>
          </p:cNvSpPr>
          <p:nvPr/>
        </p:nvSpPr>
        <p:spPr bwMode="auto">
          <a:xfrm flipH="1">
            <a:off x="7543800" y="3124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0" name="Line 18"/>
          <p:cNvSpPr>
            <a:spLocks noChangeShapeType="1"/>
          </p:cNvSpPr>
          <p:nvPr/>
        </p:nvSpPr>
        <p:spPr bwMode="auto">
          <a:xfrm>
            <a:off x="7924800" y="3124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1" name="Text Box 19"/>
          <p:cNvSpPr txBox="1">
            <a:spLocks noChangeArrowheads="1"/>
          </p:cNvSpPr>
          <p:nvPr/>
        </p:nvSpPr>
        <p:spPr bwMode="auto">
          <a:xfrm>
            <a:off x="1371600" y="4191000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</p:txBody>
      </p:sp>
      <p:sp>
        <p:nvSpPr>
          <p:cNvPr id="156692" name="Line 20"/>
          <p:cNvSpPr>
            <a:spLocks noChangeShapeType="1"/>
          </p:cNvSpPr>
          <p:nvPr/>
        </p:nvSpPr>
        <p:spPr bwMode="auto">
          <a:xfrm flipH="1">
            <a:off x="1371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3" name="Line 21"/>
          <p:cNvSpPr>
            <a:spLocks noChangeShapeType="1"/>
          </p:cNvSpPr>
          <p:nvPr/>
        </p:nvSpPr>
        <p:spPr bwMode="auto">
          <a:xfrm>
            <a:off x="1600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4" name="Line 22"/>
          <p:cNvSpPr>
            <a:spLocks noChangeShapeType="1"/>
          </p:cNvSpPr>
          <p:nvPr/>
        </p:nvSpPr>
        <p:spPr bwMode="auto">
          <a:xfrm flipH="1">
            <a:off x="20574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5" name="Line 23"/>
          <p:cNvSpPr>
            <a:spLocks noChangeShapeType="1"/>
          </p:cNvSpPr>
          <p:nvPr/>
        </p:nvSpPr>
        <p:spPr bwMode="auto">
          <a:xfrm>
            <a:off x="2286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6" name="Line 24"/>
          <p:cNvSpPr>
            <a:spLocks noChangeShapeType="1"/>
          </p:cNvSpPr>
          <p:nvPr/>
        </p:nvSpPr>
        <p:spPr bwMode="auto">
          <a:xfrm flipH="1">
            <a:off x="3276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7" name="Line 25"/>
          <p:cNvSpPr>
            <a:spLocks noChangeShapeType="1"/>
          </p:cNvSpPr>
          <p:nvPr/>
        </p:nvSpPr>
        <p:spPr bwMode="auto">
          <a:xfrm>
            <a:off x="3505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8" name="Line 26"/>
          <p:cNvSpPr>
            <a:spLocks noChangeShapeType="1"/>
          </p:cNvSpPr>
          <p:nvPr/>
        </p:nvSpPr>
        <p:spPr bwMode="auto">
          <a:xfrm flipH="1">
            <a:off x="39624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699" name="Line 27"/>
          <p:cNvSpPr>
            <a:spLocks noChangeShapeType="1"/>
          </p:cNvSpPr>
          <p:nvPr/>
        </p:nvSpPr>
        <p:spPr bwMode="auto">
          <a:xfrm>
            <a:off x="4191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0" name="Line 28"/>
          <p:cNvSpPr>
            <a:spLocks noChangeShapeType="1"/>
          </p:cNvSpPr>
          <p:nvPr/>
        </p:nvSpPr>
        <p:spPr bwMode="auto">
          <a:xfrm flipH="1">
            <a:off x="7315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1" name="Line 29"/>
          <p:cNvSpPr>
            <a:spLocks noChangeShapeType="1"/>
          </p:cNvSpPr>
          <p:nvPr/>
        </p:nvSpPr>
        <p:spPr bwMode="auto">
          <a:xfrm>
            <a:off x="75438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2" name="Line 30"/>
          <p:cNvSpPr>
            <a:spLocks noChangeShapeType="1"/>
          </p:cNvSpPr>
          <p:nvPr/>
        </p:nvSpPr>
        <p:spPr bwMode="auto">
          <a:xfrm flipH="1">
            <a:off x="8001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3" name="Line 31"/>
          <p:cNvSpPr>
            <a:spLocks noChangeShapeType="1"/>
          </p:cNvSpPr>
          <p:nvPr/>
        </p:nvSpPr>
        <p:spPr bwMode="auto">
          <a:xfrm>
            <a:off x="8229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4" name="Line 32"/>
          <p:cNvSpPr>
            <a:spLocks noChangeShapeType="1"/>
          </p:cNvSpPr>
          <p:nvPr/>
        </p:nvSpPr>
        <p:spPr bwMode="auto">
          <a:xfrm flipH="1">
            <a:off x="54102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5" name="Line 33"/>
          <p:cNvSpPr>
            <a:spLocks noChangeShapeType="1"/>
          </p:cNvSpPr>
          <p:nvPr/>
        </p:nvSpPr>
        <p:spPr bwMode="auto">
          <a:xfrm>
            <a:off x="56388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6" name="Line 34"/>
          <p:cNvSpPr>
            <a:spLocks noChangeShapeType="1"/>
          </p:cNvSpPr>
          <p:nvPr/>
        </p:nvSpPr>
        <p:spPr bwMode="auto">
          <a:xfrm flipH="1">
            <a:off x="60960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7" name="Line 35"/>
          <p:cNvSpPr>
            <a:spLocks noChangeShapeType="1"/>
          </p:cNvSpPr>
          <p:nvPr/>
        </p:nvSpPr>
        <p:spPr bwMode="auto">
          <a:xfrm>
            <a:off x="6324600" y="4191000"/>
            <a:ext cx="228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08" name="Text Box 36"/>
          <p:cNvSpPr txBox="1">
            <a:spLocks noChangeArrowheads="1"/>
          </p:cNvSpPr>
          <p:nvPr/>
        </p:nvSpPr>
        <p:spPr bwMode="auto">
          <a:xfrm>
            <a:off x="1066800" y="51054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/>
              <a:t>  A    </a:t>
            </a:r>
            <a:r>
              <a:rPr lang="en-US" b="1" dirty="0" smtClean="0"/>
              <a:t> B  C      D          E      F  </a:t>
            </a:r>
            <a:r>
              <a:rPr lang="en-US" b="1" dirty="0"/>
              <a:t>G    </a:t>
            </a:r>
            <a:r>
              <a:rPr lang="en-US" b="1" dirty="0" smtClean="0"/>
              <a:t> H              I       J  </a:t>
            </a:r>
            <a:r>
              <a:rPr lang="en-US" b="1" dirty="0"/>
              <a:t>K     </a:t>
            </a:r>
            <a:r>
              <a:rPr lang="en-US" b="1" dirty="0" smtClean="0"/>
              <a:t> L         M      N O    P</a:t>
            </a:r>
            <a:endParaRPr lang="en-US" b="1" dirty="0"/>
          </a:p>
        </p:txBody>
      </p:sp>
      <p:sp>
        <p:nvSpPr>
          <p:cNvPr id="156709" name="Text Box 37"/>
          <p:cNvSpPr txBox="1">
            <a:spLocks noChangeArrowheads="1"/>
          </p:cNvSpPr>
          <p:nvPr/>
        </p:nvSpPr>
        <p:spPr bwMode="auto">
          <a:xfrm>
            <a:off x="12954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156710" name="Text Box 38"/>
          <p:cNvSpPr txBox="1">
            <a:spLocks noChangeArrowheads="1"/>
          </p:cNvSpPr>
          <p:nvPr/>
        </p:nvSpPr>
        <p:spPr bwMode="auto">
          <a:xfrm>
            <a:off x="19812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156711" name="Text Box 39"/>
          <p:cNvSpPr txBox="1">
            <a:spLocks noChangeArrowheads="1"/>
          </p:cNvSpPr>
          <p:nvPr/>
        </p:nvSpPr>
        <p:spPr bwMode="auto">
          <a:xfrm>
            <a:off x="32004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E</a:t>
            </a:r>
          </a:p>
        </p:txBody>
      </p:sp>
      <p:sp>
        <p:nvSpPr>
          <p:cNvPr id="156712" name="Text Box 40"/>
          <p:cNvSpPr txBox="1">
            <a:spLocks noChangeArrowheads="1"/>
          </p:cNvSpPr>
          <p:nvPr/>
        </p:nvSpPr>
        <p:spPr bwMode="auto">
          <a:xfrm>
            <a:off x="38862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G</a:t>
            </a:r>
          </a:p>
        </p:txBody>
      </p:sp>
      <p:sp>
        <p:nvSpPr>
          <p:cNvPr id="156713" name="Text Box 41"/>
          <p:cNvSpPr txBox="1">
            <a:spLocks noChangeArrowheads="1"/>
          </p:cNvSpPr>
          <p:nvPr/>
        </p:nvSpPr>
        <p:spPr bwMode="auto">
          <a:xfrm>
            <a:off x="5334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</a:t>
            </a:r>
          </a:p>
        </p:txBody>
      </p:sp>
      <p:sp>
        <p:nvSpPr>
          <p:cNvPr id="156714" name="Text Box 42"/>
          <p:cNvSpPr txBox="1">
            <a:spLocks noChangeArrowheads="1"/>
          </p:cNvSpPr>
          <p:nvPr/>
        </p:nvSpPr>
        <p:spPr bwMode="auto">
          <a:xfrm>
            <a:off x="6019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156715" name="Text Box 43"/>
          <p:cNvSpPr txBox="1">
            <a:spLocks noChangeArrowheads="1"/>
          </p:cNvSpPr>
          <p:nvPr/>
        </p:nvSpPr>
        <p:spPr bwMode="auto">
          <a:xfrm>
            <a:off x="72390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M</a:t>
            </a:r>
          </a:p>
        </p:txBody>
      </p:sp>
      <p:sp>
        <p:nvSpPr>
          <p:cNvPr id="156716" name="Text Box 44"/>
          <p:cNvSpPr txBox="1">
            <a:spLocks noChangeArrowheads="1"/>
          </p:cNvSpPr>
          <p:nvPr/>
        </p:nvSpPr>
        <p:spPr bwMode="auto">
          <a:xfrm>
            <a:off x="7924800" y="4038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</a:t>
            </a:r>
          </a:p>
        </p:txBody>
      </p:sp>
      <p:sp>
        <p:nvSpPr>
          <p:cNvPr id="156717" name="Text Box 45"/>
          <p:cNvSpPr txBox="1">
            <a:spLocks noChangeArrowheads="1"/>
          </p:cNvSpPr>
          <p:nvPr/>
        </p:nvSpPr>
        <p:spPr bwMode="auto">
          <a:xfrm>
            <a:off x="16764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156718" name="Text Box 46"/>
          <p:cNvSpPr txBox="1">
            <a:spLocks noChangeArrowheads="1"/>
          </p:cNvSpPr>
          <p:nvPr/>
        </p:nvSpPr>
        <p:spPr bwMode="auto">
          <a:xfrm>
            <a:off x="35814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156719" name="Text Box 47"/>
          <p:cNvSpPr txBox="1">
            <a:spLocks noChangeArrowheads="1"/>
          </p:cNvSpPr>
          <p:nvPr/>
        </p:nvSpPr>
        <p:spPr bwMode="auto">
          <a:xfrm>
            <a:off x="5791200" y="2895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J</a:t>
            </a:r>
          </a:p>
        </p:txBody>
      </p:sp>
      <p:sp>
        <p:nvSpPr>
          <p:cNvPr id="156720" name="Text Box 48"/>
          <p:cNvSpPr txBox="1">
            <a:spLocks noChangeArrowheads="1"/>
          </p:cNvSpPr>
          <p:nvPr/>
        </p:nvSpPr>
        <p:spPr bwMode="auto">
          <a:xfrm>
            <a:off x="7543800" y="2971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N</a:t>
            </a:r>
          </a:p>
        </p:txBody>
      </p:sp>
      <p:sp>
        <p:nvSpPr>
          <p:cNvPr id="156725" name="Text Box 53"/>
          <p:cNvSpPr txBox="1">
            <a:spLocks noChangeArrowheads="1"/>
          </p:cNvSpPr>
          <p:nvPr/>
        </p:nvSpPr>
        <p:spPr bwMode="auto">
          <a:xfrm>
            <a:off x="25146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156728" name="Text Box 56"/>
          <p:cNvSpPr txBox="1">
            <a:spLocks noChangeArrowheads="1"/>
          </p:cNvSpPr>
          <p:nvPr/>
        </p:nvSpPr>
        <p:spPr bwMode="auto">
          <a:xfrm>
            <a:off x="7010400" y="2057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L</a:t>
            </a:r>
          </a:p>
        </p:txBody>
      </p:sp>
      <p:sp>
        <p:nvSpPr>
          <p:cNvPr id="156729" name="Text Box 57"/>
          <p:cNvSpPr txBox="1">
            <a:spLocks noChangeArrowheads="1"/>
          </p:cNvSpPr>
          <p:nvPr/>
        </p:nvSpPr>
        <p:spPr bwMode="auto">
          <a:xfrm>
            <a:off x="4800600" y="1905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ym typeface="Symbol" pitchFamily="18" charset="2"/>
              </a:rPr>
              <a:t></a:t>
            </a:r>
          </a:p>
        </p:txBody>
      </p:sp>
      <p:sp>
        <p:nvSpPr>
          <p:cNvPr id="156730" name="AutoShape 58"/>
          <p:cNvSpPr>
            <a:spLocks noChangeArrowheads="1"/>
          </p:cNvSpPr>
          <p:nvPr/>
        </p:nvSpPr>
        <p:spPr bwMode="auto">
          <a:xfrm>
            <a:off x="4495800" y="4267200"/>
            <a:ext cx="1828800" cy="685800"/>
          </a:xfrm>
          <a:prstGeom prst="wedgeRectCallout">
            <a:avLst>
              <a:gd name="adj1" fmla="val -43750"/>
              <a:gd name="adj2" fmla="val 74537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An event </a:t>
            </a:r>
            <a:r>
              <a:rPr lang="en-US" u="sng"/>
              <a:t>e </a:t>
            </a:r>
            <a:r>
              <a:rPr lang="en-US"/>
              <a:t>occurs at H</a:t>
            </a:r>
          </a:p>
        </p:txBody>
      </p:sp>
      <p:sp>
        <p:nvSpPr>
          <p:cNvPr id="156731" name="Line 59"/>
          <p:cNvSpPr>
            <a:spLocks noChangeShapeType="1"/>
          </p:cNvSpPr>
          <p:nvPr/>
        </p:nvSpPr>
        <p:spPr bwMode="auto">
          <a:xfrm flipH="1">
            <a:off x="4114800" y="5249333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2" name="Line 60"/>
          <p:cNvSpPr>
            <a:spLocks noChangeShapeType="1"/>
          </p:cNvSpPr>
          <p:nvPr/>
        </p:nvSpPr>
        <p:spPr bwMode="auto">
          <a:xfrm flipH="1">
            <a:off x="35814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3" name="Line 61"/>
          <p:cNvSpPr>
            <a:spLocks noChangeShapeType="1"/>
          </p:cNvSpPr>
          <p:nvPr/>
        </p:nvSpPr>
        <p:spPr bwMode="auto">
          <a:xfrm>
            <a:off x="33528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5" name="Line 63"/>
          <p:cNvSpPr>
            <a:spLocks noChangeShapeType="1"/>
          </p:cNvSpPr>
          <p:nvPr/>
        </p:nvSpPr>
        <p:spPr bwMode="auto">
          <a:xfrm flipH="1">
            <a:off x="2133600" y="3124200"/>
            <a:ext cx="1524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7" name="Line 65"/>
          <p:cNvSpPr>
            <a:spLocks noChangeShapeType="1"/>
          </p:cNvSpPr>
          <p:nvPr/>
        </p:nvSpPr>
        <p:spPr bwMode="auto">
          <a:xfrm flipH="1">
            <a:off x="14478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8" name="Line 66"/>
          <p:cNvSpPr>
            <a:spLocks noChangeShapeType="1"/>
          </p:cNvSpPr>
          <p:nvPr/>
        </p:nvSpPr>
        <p:spPr bwMode="auto">
          <a:xfrm flipH="1">
            <a:off x="16764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39" name="Line 67"/>
          <p:cNvSpPr>
            <a:spLocks noChangeShapeType="1"/>
          </p:cNvSpPr>
          <p:nvPr/>
        </p:nvSpPr>
        <p:spPr bwMode="auto">
          <a:xfrm flipH="1">
            <a:off x="21336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0" name="Line 68"/>
          <p:cNvSpPr>
            <a:spLocks noChangeShapeType="1"/>
          </p:cNvSpPr>
          <p:nvPr/>
        </p:nvSpPr>
        <p:spPr bwMode="auto">
          <a:xfrm flipH="1">
            <a:off x="3048000" y="2286000"/>
            <a:ext cx="3733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1" name="Line 69"/>
          <p:cNvSpPr>
            <a:spLocks noChangeShapeType="1"/>
          </p:cNvSpPr>
          <p:nvPr/>
        </p:nvSpPr>
        <p:spPr bwMode="auto">
          <a:xfrm flipH="1">
            <a:off x="8153400" y="5257800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2" name="Line 70"/>
          <p:cNvSpPr>
            <a:spLocks noChangeShapeType="1"/>
          </p:cNvSpPr>
          <p:nvPr/>
        </p:nvSpPr>
        <p:spPr bwMode="auto">
          <a:xfrm flipH="1">
            <a:off x="76200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3" name="Line 71"/>
          <p:cNvSpPr>
            <a:spLocks noChangeShapeType="1"/>
          </p:cNvSpPr>
          <p:nvPr/>
        </p:nvSpPr>
        <p:spPr bwMode="auto">
          <a:xfrm>
            <a:off x="73914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4" name="Line 72"/>
          <p:cNvSpPr>
            <a:spLocks noChangeShapeType="1"/>
          </p:cNvSpPr>
          <p:nvPr/>
        </p:nvSpPr>
        <p:spPr bwMode="auto">
          <a:xfrm flipH="1">
            <a:off x="6172200" y="3124200"/>
            <a:ext cx="1524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5" name="Line 73"/>
          <p:cNvSpPr>
            <a:spLocks noChangeShapeType="1"/>
          </p:cNvSpPr>
          <p:nvPr/>
        </p:nvSpPr>
        <p:spPr bwMode="auto">
          <a:xfrm flipH="1">
            <a:off x="5562600" y="5249333"/>
            <a:ext cx="2286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6" name="Line 74"/>
          <p:cNvSpPr>
            <a:spLocks noChangeShapeType="1"/>
          </p:cNvSpPr>
          <p:nvPr/>
        </p:nvSpPr>
        <p:spPr bwMode="auto">
          <a:xfrm flipH="1">
            <a:off x="5715000" y="4191000"/>
            <a:ext cx="38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7" name="Line 75"/>
          <p:cNvSpPr>
            <a:spLocks noChangeShapeType="1"/>
          </p:cNvSpPr>
          <p:nvPr/>
        </p:nvSpPr>
        <p:spPr bwMode="auto">
          <a:xfrm flipH="1">
            <a:off x="6248400" y="5257800"/>
            <a:ext cx="3048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748" name="AutoShape 76"/>
          <p:cNvSpPr>
            <a:spLocks noChangeArrowheads="1"/>
          </p:cNvSpPr>
          <p:nvPr/>
        </p:nvSpPr>
        <p:spPr bwMode="auto">
          <a:xfrm>
            <a:off x="6629400" y="4267200"/>
            <a:ext cx="1828800" cy="685800"/>
          </a:xfrm>
          <a:prstGeom prst="wedgeRectCallout">
            <a:avLst>
              <a:gd name="adj1" fmla="val 46009"/>
              <a:gd name="adj2" fmla="val 84028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P learns O(N) time units later!</a:t>
            </a:r>
          </a:p>
        </p:txBody>
      </p:sp>
      <p:sp>
        <p:nvSpPr>
          <p:cNvPr id="156749" name="AutoShape 77"/>
          <p:cNvSpPr>
            <a:spLocks noChangeArrowheads="1"/>
          </p:cNvSpPr>
          <p:nvPr/>
        </p:nvSpPr>
        <p:spPr bwMode="auto">
          <a:xfrm>
            <a:off x="3886200" y="4343400"/>
            <a:ext cx="1828800" cy="685800"/>
          </a:xfrm>
          <a:prstGeom prst="wedgeRectCallout">
            <a:avLst>
              <a:gd name="adj1" fmla="val -43750"/>
              <a:gd name="adj2" fmla="val 74537"/>
            </a:avLst>
          </a:prstGeom>
          <a:solidFill>
            <a:srgbClr val="66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/>
            <a:r>
              <a:rPr lang="en-US"/>
              <a:t>G gossips with H and learns </a:t>
            </a:r>
            <a:r>
              <a:rPr lang="en-US" u="sng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766136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30" grpId="0" animBg="1"/>
      <p:bldP spid="156730" grpId="1" animBg="1"/>
      <p:bldP spid="156731" grpId="0" animBg="1"/>
      <p:bldP spid="156732" grpId="0" animBg="1"/>
      <p:bldP spid="156733" grpId="0" animBg="1"/>
      <p:bldP spid="156735" grpId="0" animBg="1"/>
      <p:bldP spid="156737" grpId="0" animBg="1"/>
      <p:bldP spid="156738" grpId="0" animBg="1"/>
      <p:bldP spid="156739" grpId="0" animBg="1"/>
      <p:bldP spid="156740" grpId="0" animBg="1"/>
      <p:bldP spid="156741" grpId="0" animBg="1"/>
      <p:bldP spid="156742" grpId="0" animBg="1"/>
      <p:bldP spid="156743" grpId="0" animBg="1"/>
      <p:bldP spid="156744" grpId="0" animBg="1"/>
      <p:bldP spid="156745" grpId="0" animBg="1"/>
      <p:bldP spid="156746" grpId="0" animBg="1"/>
      <p:bldP spid="156747" grpId="0" animBg="1"/>
      <p:bldP spid="156748" grpId="0" animBg="1"/>
      <p:bldP spid="156749" grpId="0" animBg="1"/>
      <p:bldP spid="156749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E345A6-1A42-4618-8A19-F68D579CB769}" type="slidenum">
              <a:rPr lang="en-US"/>
              <a:pPr/>
              <a:t>38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went wrong?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smtClean="0"/>
              <a:t>this horrendous </a:t>
            </a:r>
            <a:r>
              <a:rPr lang="en-US" dirty="0"/>
              <a:t>tree, each node has equal “work to do” but the information-space diameter is larger! </a:t>
            </a:r>
          </a:p>
          <a:p>
            <a:r>
              <a:rPr lang="en-US" dirty="0"/>
              <a:t>Astrolabe benefits from “instant” knowledge because the epidemic at each level is run </a:t>
            </a:r>
            <a:r>
              <a:rPr lang="en-US" u="sng" dirty="0"/>
              <a:t>by someone elected from the level below</a:t>
            </a:r>
          </a:p>
        </p:txBody>
      </p:sp>
    </p:spTree>
    <p:extLst>
      <p:ext uri="{BB962C8B-B14F-4D97-AF65-F5344CB8AC3E}">
        <p14:creationId xmlns:p14="http://schemas.microsoft.com/office/powerpoint/2010/main" val="214197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4E91E33-CE56-4E4A-889E-7BDBBF4CC371}" type="slidenum">
              <a:rPr lang="en-US"/>
              <a:pPr/>
              <a:t>39</a:t>
            </a:fld>
            <a:endParaRPr lang="en-US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Insight: Two kinds of shape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We’ve focused on the aggregation tree</a:t>
            </a:r>
          </a:p>
          <a:p>
            <a:r>
              <a:rPr lang="en-US"/>
              <a:t>But in fact should also think about the information flow tree</a:t>
            </a:r>
          </a:p>
        </p:txBody>
      </p:sp>
    </p:spTree>
    <p:extLst>
      <p:ext uri="{BB962C8B-B14F-4D97-AF65-F5344CB8AC3E}">
        <p14:creationId xmlns:p14="http://schemas.microsoft.com/office/powerpoint/2010/main" val="401691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Bimodal Multicast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To send a message, this protocol uses IP multicast</a:t>
            </a:r>
          </a:p>
          <a:p>
            <a:endParaRPr lang="en-US"/>
          </a:p>
          <a:p>
            <a:r>
              <a:rPr lang="en-US" smtClean="0"/>
              <a:t>We just transmit it without delay and we don’t expect any form of responses</a:t>
            </a:r>
          </a:p>
          <a:p>
            <a:pPr lvl="1"/>
            <a:r>
              <a:rPr lang="en-US" smtClean="0"/>
              <a:t>Not reliable, no acks </a:t>
            </a:r>
          </a:p>
          <a:p>
            <a:pPr lvl="1"/>
            <a:r>
              <a:rPr lang="en-US" smtClean="0"/>
              <a:t>No flow control (this can be an issue)</a:t>
            </a:r>
          </a:p>
          <a:p>
            <a:pPr lvl="1"/>
            <a:r>
              <a:rPr lang="en-US" smtClean="0"/>
              <a:t>In data centers that lack IP multicast, can simulate by sending UDP packets 1:1 without acks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0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6B45458-78A1-40D1-955C-F572CF28F1DB}" type="slidenum">
              <a:rPr lang="en-US"/>
              <a:pPr/>
              <a:t>40</a:t>
            </a:fld>
            <a:endParaRPr lang="en-US"/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space perspective</a:t>
            </a:r>
          </a:p>
        </p:txBody>
      </p:sp>
      <p:sp>
        <p:nvSpPr>
          <p:cNvPr id="159848" name="Rectangle 104"/>
          <p:cNvSpPr>
            <a:spLocks noGrp="1" noChangeArrowheads="1"/>
          </p:cNvSpPr>
          <p:nvPr>
            <p:ph type="body" idx="1"/>
          </p:nvPr>
        </p:nvSpPr>
        <p:spPr>
          <a:xfrm>
            <a:off x="1219200" y="2133600"/>
            <a:ext cx="7885113" cy="4114800"/>
          </a:xfrm>
        </p:spPr>
        <p:txBody>
          <a:bodyPr/>
          <a:lstStyle/>
          <a:p>
            <a:r>
              <a:rPr lang="en-US" dirty="0"/>
              <a:t>Bad aggregation graph: diameter O(n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Astrolabe version: </a:t>
            </a:r>
            <a:r>
              <a:rPr lang="en-US" dirty="0" err="1"/>
              <a:t>diameter</a:t>
            </a:r>
            <a:r>
              <a:rPr lang="en-US" dirty="0" err="1">
                <a:sym typeface="Symbol" pitchFamily="18" charset="2"/>
              </a:rPr>
              <a:t>O</a:t>
            </a:r>
            <a:r>
              <a:rPr lang="en-US" dirty="0">
                <a:sym typeface="Symbol" pitchFamily="18" charset="2"/>
              </a:rPr>
              <a:t>(</a:t>
            </a:r>
            <a:r>
              <a:rPr lang="en-US" dirty="0"/>
              <a:t>log(n))</a:t>
            </a:r>
          </a:p>
        </p:txBody>
      </p:sp>
      <p:sp>
        <p:nvSpPr>
          <p:cNvPr id="159847" name="Text Box 103"/>
          <p:cNvSpPr txBox="1">
            <a:spLocks noChangeArrowheads="1"/>
          </p:cNvSpPr>
          <p:nvPr/>
        </p:nvSpPr>
        <p:spPr bwMode="auto">
          <a:xfrm>
            <a:off x="3429000" y="3124200"/>
            <a:ext cx="556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H – G – E – F – B – A – C – D – L – K – I – J – N – M – O – P</a:t>
            </a:r>
          </a:p>
        </p:txBody>
      </p:sp>
      <p:pic>
        <p:nvPicPr>
          <p:cNvPr id="159849" name="Picture 1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648200"/>
            <a:ext cx="28956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22"/>
          <p:cNvGrpSpPr>
            <a:grpSpLocks/>
          </p:cNvGrpSpPr>
          <p:nvPr/>
        </p:nvGrpSpPr>
        <p:grpSpPr bwMode="auto">
          <a:xfrm rot="-5400000" flipH="1" flipV="1">
            <a:off x="4160838" y="4540250"/>
            <a:ext cx="1155700" cy="1828800"/>
            <a:chOff x="3064" y="2880"/>
            <a:chExt cx="728" cy="1152"/>
          </a:xfrm>
        </p:grpSpPr>
        <p:sp>
          <p:nvSpPr>
            <p:cNvPr id="159850" name="Text Box 106"/>
            <p:cNvSpPr txBox="1">
              <a:spLocks noChangeArrowheads="1"/>
            </p:cNvSpPr>
            <p:nvPr/>
          </p:nvSpPr>
          <p:spPr bwMode="auto">
            <a:xfrm>
              <a:off x="3264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 – B</a:t>
              </a:r>
            </a:p>
          </p:txBody>
        </p:sp>
        <p:sp>
          <p:nvSpPr>
            <p:cNvPr id="159851" name="Text Box 107"/>
            <p:cNvSpPr txBox="1">
              <a:spLocks noChangeArrowheads="1"/>
            </p:cNvSpPr>
            <p:nvPr/>
          </p:nvSpPr>
          <p:spPr bwMode="auto">
            <a:xfrm>
              <a:off x="3264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 – D</a:t>
              </a:r>
            </a:p>
          </p:txBody>
        </p:sp>
        <p:sp>
          <p:nvSpPr>
            <p:cNvPr id="159852" name="Text Box 108"/>
            <p:cNvSpPr txBox="1">
              <a:spLocks noChangeArrowheads="1"/>
            </p:cNvSpPr>
            <p:nvPr/>
          </p:nvSpPr>
          <p:spPr bwMode="auto">
            <a:xfrm>
              <a:off x="3312" y="356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E – F</a:t>
              </a:r>
            </a:p>
          </p:txBody>
        </p:sp>
        <p:sp>
          <p:nvSpPr>
            <p:cNvPr id="159853" name="Text Box 109"/>
            <p:cNvSpPr txBox="1">
              <a:spLocks noChangeArrowheads="1"/>
            </p:cNvSpPr>
            <p:nvPr/>
          </p:nvSpPr>
          <p:spPr bwMode="auto">
            <a:xfrm>
              <a:off x="3312" y="3801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 – H</a:t>
              </a:r>
            </a:p>
          </p:txBody>
        </p:sp>
        <p:sp>
          <p:nvSpPr>
            <p:cNvPr id="159858" name="Freeform 114"/>
            <p:cNvSpPr>
              <a:spLocks/>
            </p:cNvSpPr>
            <p:nvPr/>
          </p:nvSpPr>
          <p:spPr bwMode="auto">
            <a:xfrm>
              <a:off x="306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59" name="Freeform 115"/>
            <p:cNvSpPr>
              <a:spLocks/>
            </p:cNvSpPr>
            <p:nvPr/>
          </p:nvSpPr>
          <p:spPr bwMode="auto">
            <a:xfrm>
              <a:off x="321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2" name="Freeform 118"/>
            <p:cNvSpPr>
              <a:spLocks/>
            </p:cNvSpPr>
            <p:nvPr/>
          </p:nvSpPr>
          <p:spPr bwMode="auto">
            <a:xfrm>
              <a:off x="326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3"/>
          <p:cNvGrpSpPr>
            <a:grpSpLocks/>
          </p:cNvGrpSpPr>
          <p:nvPr/>
        </p:nvGrpSpPr>
        <p:grpSpPr bwMode="auto">
          <a:xfrm rot="16200000" flipH="1">
            <a:off x="6553994" y="4737894"/>
            <a:ext cx="1384300" cy="1814512"/>
            <a:chOff x="4024" y="2880"/>
            <a:chExt cx="872" cy="1143"/>
          </a:xfrm>
        </p:grpSpPr>
        <p:sp>
          <p:nvSpPr>
            <p:cNvPr id="159854" name="Text Box 110"/>
            <p:cNvSpPr txBox="1">
              <a:spLocks noChangeArrowheads="1"/>
            </p:cNvSpPr>
            <p:nvPr/>
          </p:nvSpPr>
          <p:spPr bwMode="auto">
            <a:xfrm>
              <a:off x="4272" y="288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I – J</a:t>
              </a:r>
            </a:p>
          </p:txBody>
        </p:sp>
        <p:sp>
          <p:nvSpPr>
            <p:cNvPr id="159855" name="Text Box 111"/>
            <p:cNvSpPr txBox="1">
              <a:spLocks noChangeArrowheads="1"/>
            </p:cNvSpPr>
            <p:nvPr/>
          </p:nvSpPr>
          <p:spPr bwMode="auto">
            <a:xfrm>
              <a:off x="4272" y="3120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K – L</a:t>
              </a:r>
            </a:p>
          </p:txBody>
        </p:sp>
        <p:sp>
          <p:nvSpPr>
            <p:cNvPr id="159856" name="Text Box 112"/>
            <p:cNvSpPr txBox="1">
              <a:spLocks noChangeArrowheads="1"/>
            </p:cNvSpPr>
            <p:nvPr/>
          </p:nvSpPr>
          <p:spPr bwMode="auto">
            <a:xfrm>
              <a:off x="4272" y="3552"/>
              <a:ext cx="6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 M – N</a:t>
              </a:r>
            </a:p>
          </p:txBody>
        </p:sp>
        <p:sp>
          <p:nvSpPr>
            <p:cNvPr id="159857" name="Text Box 113"/>
            <p:cNvSpPr txBox="1">
              <a:spLocks noChangeArrowheads="1"/>
            </p:cNvSpPr>
            <p:nvPr/>
          </p:nvSpPr>
          <p:spPr bwMode="auto">
            <a:xfrm>
              <a:off x="4272" y="379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O – P</a:t>
              </a:r>
            </a:p>
          </p:txBody>
        </p:sp>
        <p:sp>
          <p:nvSpPr>
            <p:cNvPr id="159860" name="Freeform 116"/>
            <p:cNvSpPr>
              <a:spLocks/>
            </p:cNvSpPr>
            <p:nvPr/>
          </p:nvSpPr>
          <p:spPr bwMode="auto">
            <a:xfrm>
              <a:off x="4024" y="2976"/>
              <a:ext cx="296" cy="720"/>
            </a:xfrm>
            <a:custGeom>
              <a:avLst/>
              <a:gdLst/>
              <a:ahLst/>
              <a:cxnLst>
                <a:cxn ang="0">
                  <a:pos x="248" y="0"/>
                </a:cxn>
                <a:cxn ang="0">
                  <a:pos x="8" y="336"/>
                </a:cxn>
                <a:cxn ang="0">
                  <a:pos x="296" y="720"/>
                </a:cxn>
              </a:cxnLst>
              <a:rect l="0" t="0" r="r" b="b"/>
              <a:pathLst>
                <a:path w="296" h="720">
                  <a:moveTo>
                    <a:pt x="248" y="0"/>
                  </a:moveTo>
                  <a:cubicBezTo>
                    <a:pt x="124" y="108"/>
                    <a:pt x="0" y="216"/>
                    <a:pt x="8" y="336"/>
                  </a:cubicBezTo>
                  <a:cubicBezTo>
                    <a:pt x="16" y="456"/>
                    <a:pt x="156" y="588"/>
                    <a:pt x="296" y="7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1" name="Freeform 117"/>
            <p:cNvSpPr>
              <a:spLocks/>
            </p:cNvSpPr>
            <p:nvPr/>
          </p:nvSpPr>
          <p:spPr bwMode="auto">
            <a:xfrm>
              <a:off x="4176" y="297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863" name="Freeform 119"/>
            <p:cNvSpPr>
              <a:spLocks/>
            </p:cNvSpPr>
            <p:nvPr/>
          </p:nvSpPr>
          <p:spPr bwMode="auto">
            <a:xfrm>
              <a:off x="4224" y="3696"/>
              <a:ext cx="96" cy="240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144"/>
                </a:cxn>
                <a:cxn ang="0">
                  <a:pos x="96" y="240"/>
                </a:cxn>
              </a:cxnLst>
              <a:rect l="0" t="0" r="r" b="b"/>
              <a:pathLst>
                <a:path w="96" h="240">
                  <a:moveTo>
                    <a:pt x="96" y="0"/>
                  </a:moveTo>
                  <a:cubicBezTo>
                    <a:pt x="48" y="52"/>
                    <a:pt x="0" y="104"/>
                    <a:pt x="0" y="144"/>
                  </a:cubicBezTo>
                  <a:cubicBezTo>
                    <a:pt x="0" y="184"/>
                    <a:pt x="48" y="212"/>
                    <a:pt x="96" y="24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9865" name="Freeform 121"/>
          <p:cNvSpPr>
            <a:spLocks/>
          </p:cNvSpPr>
          <p:nvPr/>
        </p:nvSpPr>
        <p:spPr bwMode="auto">
          <a:xfrm>
            <a:off x="5500688" y="4648200"/>
            <a:ext cx="990600" cy="685800"/>
          </a:xfrm>
          <a:custGeom>
            <a:avLst/>
            <a:gdLst/>
            <a:ahLst/>
            <a:cxnLst>
              <a:cxn ang="0">
                <a:pos x="0" y="248"/>
              </a:cxn>
              <a:cxn ang="0">
                <a:pos x="480" y="8"/>
              </a:cxn>
              <a:cxn ang="0">
                <a:pos x="912" y="296"/>
              </a:cxn>
            </a:cxnLst>
            <a:rect l="0" t="0" r="r" b="b"/>
            <a:pathLst>
              <a:path w="912" h="296">
                <a:moveTo>
                  <a:pt x="0" y="248"/>
                </a:moveTo>
                <a:cubicBezTo>
                  <a:pt x="164" y="124"/>
                  <a:pt x="328" y="0"/>
                  <a:pt x="480" y="8"/>
                </a:cubicBezTo>
                <a:cubicBezTo>
                  <a:pt x="632" y="16"/>
                  <a:pt x="772" y="156"/>
                  <a:pt x="912" y="296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9869" name="Picture 1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667000"/>
            <a:ext cx="286385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3688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will this approach go next?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Cornell research: Shared State Table (SST)</a:t>
            </a:r>
          </a:p>
          <a:p>
            <a:endParaRPr lang="en-US" dirty="0"/>
          </a:p>
          <a:p>
            <a:r>
              <a:rPr lang="en-US" dirty="0" smtClean="0"/>
              <a:t>Idea is to use RDMA to implement a super-fast </a:t>
            </a:r>
            <a:r>
              <a:rPr lang="en-US" dirty="0" smtClean="0"/>
              <a:t>shared state table for </a:t>
            </a:r>
            <a:r>
              <a:rPr lang="en-US" dirty="0" smtClean="0"/>
              <a:t>use in cloud data centers</a:t>
            </a:r>
          </a:p>
          <a:p>
            <a:endParaRPr lang="en-US" dirty="0"/>
          </a:p>
          <a:p>
            <a:r>
              <a:rPr lang="en-US" dirty="0" smtClean="0"/>
              <a:t>Tradeoff: simplified model but WAY faster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07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SST details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Starts like Astrolabe with a table for a region</a:t>
            </a:r>
          </a:p>
          <a:p>
            <a:pPr lvl="1"/>
            <a:r>
              <a:rPr lang="en-US" dirty="0" smtClean="0"/>
              <a:t>But no hierarchy, SST is like a “one level” Astrolabe</a:t>
            </a:r>
          </a:p>
          <a:p>
            <a:pPr lvl="1"/>
            <a:r>
              <a:rPr lang="en-US" dirty="0" smtClean="0"/>
              <a:t>And the implementation doesn’t use gossip….</a:t>
            </a:r>
          </a:p>
          <a:p>
            <a:pPr lvl="1"/>
            <a:endParaRPr lang="en-US" dirty="0"/>
          </a:p>
          <a:p>
            <a:r>
              <a:rPr lang="en-US" dirty="0" smtClean="0"/>
              <a:t>To understand SST, you need to know about RDMA</a:t>
            </a:r>
          </a:p>
          <a:p>
            <a:pPr lvl="1"/>
            <a:r>
              <a:rPr lang="en-US" dirty="0" smtClean="0"/>
              <a:t>This is a new kind of hardware</a:t>
            </a:r>
          </a:p>
          <a:p>
            <a:pPr lvl="1"/>
            <a:r>
              <a:rPr lang="en-US" dirty="0" smtClean="0"/>
              <a:t>Allows DMA transfers over the optical network from sender memory to receiver memory, at full network data rates which can be 10Gbps or even 100Gbpsm</a:t>
            </a:r>
            <a:endParaRPr lang="en-US" dirty="0"/>
          </a:p>
        </p:txBody>
      </p:sp>
      <p:graphicFrame>
        <p:nvGraphicFramePr>
          <p:cNvPr id="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900252"/>
              </p:ext>
            </p:extLst>
          </p:nvPr>
        </p:nvGraphicFramePr>
        <p:xfrm>
          <a:off x="5181600" y="152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685800"/>
                <a:gridCol w="4572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ahoma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gazelle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zebra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gnu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7096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RDMA Concept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RDMA is a new standard for Reliable DMA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438400"/>
            <a:ext cx="2286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172200" y="2438400"/>
            <a:ext cx="2286000" cy="3429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219200" y="5486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Sender Node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6553200" y="54980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Receiver Node</a:t>
            </a:r>
            <a:endParaRPr lang="en-US" i="1" dirty="0"/>
          </a:p>
        </p:txBody>
      </p:sp>
      <p:sp>
        <p:nvSpPr>
          <p:cNvPr id="10" name="Rectangle 9"/>
          <p:cNvSpPr/>
          <p:nvPr/>
        </p:nvSpPr>
        <p:spPr>
          <a:xfrm>
            <a:off x="2590800" y="2743200"/>
            <a:ext cx="381000" cy="1600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886700" y="2563057"/>
            <a:ext cx="381000" cy="1600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6695" y="2896969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Memory</a:t>
            </a:r>
            <a:br>
              <a:rPr lang="en-US" i="1" dirty="0" smtClean="0"/>
            </a:br>
            <a:r>
              <a:rPr lang="en-US" i="1" dirty="0" smtClean="0"/>
              <a:t>Region</a:t>
            </a:r>
            <a:endParaRPr lang="en-US" i="1" dirty="0"/>
          </a:p>
        </p:txBody>
      </p:sp>
      <p:sp>
        <p:nvSpPr>
          <p:cNvPr id="13" name="Freeform 12"/>
          <p:cNvSpPr/>
          <p:nvPr/>
        </p:nvSpPr>
        <p:spPr>
          <a:xfrm>
            <a:off x="2965142" y="3240350"/>
            <a:ext cx="4873841" cy="2967099"/>
          </a:xfrm>
          <a:custGeom>
            <a:avLst/>
            <a:gdLst>
              <a:gd name="connsiteX0" fmla="*/ 0 w 4873841"/>
              <a:gd name="connsiteY0" fmla="*/ 319596 h 2967099"/>
              <a:gd name="connsiteX1" fmla="*/ 772357 w 4873841"/>
              <a:gd name="connsiteY1" fmla="*/ 2574524 h 2967099"/>
              <a:gd name="connsiteX2" fmla="*/ 2876365 w 4873841"/>
              <a:gd name="connsiteY2" fmla="*/ 2716567 h 2967099"/>
              <a:gd name="connsiteX3" fmla="*/ 4873841 w 4873841"/>
              <a:gd name="connsiteY3" fmla="*/ 0 h 296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73841" h="2967099">
                <a:moveTo>
                  <a:pt x="0" y="319596"/>
                </a:moveTo>
                <a:cubicBezTo>
                  <a:pt x="146481" y="1247312"/>
                  <a:pt x="292963" y="2175029"/>
                  <a:pt x="772357" y="2574524"/>
                </a:cubicBezTo>
                <a:cubicBezTo>
                  <a:pt x="1251751" y="2974019"/>
                  <a:pt x="2192784" y="3145654"/>
                  <a:pt x="2876365" y="2716567"/>
                </a:cubicBezTo>
                <a:cubicBezTo>
                  <a:pt x="3559946" y="2287480"/>
                  <a:pt x="4216893" y="1143740"/>
                  <a:pt x="4873841" y="0"/>
                </a:cubicBezTo>
              </a:path>
            </a:pathLst>
          </a:custGeom>
          <a:noFill/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10000" y="5194012"/>
            <a:ext cx="220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Bits moved by the optical network directly from sender memory to receiver memory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5784406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RDMA acronyms: Enliven a party…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610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RDMA: Short for Remote Direct Memory Access.. Offers two modes: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Block transfers </a:t>
            </a:r>
            <a:r>
              <a:rPr lang="en-US" dirty="0" smtClean="0"/>
              <a:t>(can be very large): binary from sender to destination; sender specifies source and destination provides a receive buffer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One-sided read</a:t>
            </a:r>
            <a:r>
              <a:rPr lang="en-US" dirty="0" smtClean="0"/>
              <a:t>: Receiver allows sender to do a read from memory without any software action on receiver side.  </a:t>
            </a:r>
            <a:r>
              <a:rPr lang="en-US" dirty="0" smtClean="0">
                <a:solidFill>
                  <a:srgbClr val="7030A0"/>
                </a:solidFill>
              </a:rPr>
              <a:t>One-sided write</a:t>
            </a:r>
            <a:r>
              <a:rPr lang="en-US" dirty="0" smtClean="0"/>
              <a:t>: same idea, but allows writes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Three ways to obtain RDMA: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RDMA on </a:t>
            </a:r>
            <a:r>
              <a:rPr lang="en-US" dirty="0" err="1" smtClean="0">
                <a:solidFill>
                  <a:srgbClr val="7030A0"/>
                </a:solidFill>
              </a:rPr>
              <a:t>Infiniband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network hardware: popular in HPC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RDMA on fast Ethernet: </a:t>
            </a:r>
            <a:r>
              <a:rPr lang="en-US" dirty="0" smtClean="0"/>
              <a:t>also called RDMA/ROCE.  Very new and we need experience to know how well this will work.  Issue centers on a new approach to flow control.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RDMA in software: </a:t>
            </a:r>
            <a:r>
              <a:rPr lang="en-US" dirty="0" err="1" smtClean="0">
                <a:solidFill>
                  <a:srgbClr val="7030A0"/>
                </a:solidFill>
              </a:rPr>
              <a:t>SoftROCE</a:t>
            </a:r>
            <a:r>
              <a:rPr lang="en-US" dirty="0" smtClean="0">
                <a:solidFill>
                  <a:srgbClr val="7030A0"/>
                </a:solidFill>
              </a:rPr>
              <a:t>.  </a:t>
            </a:r>
            <a:r>
              <a:rPr lang="en-US" dirty="0" smtClean="0"/>
              <a:t>A fake RDMA for running RDMA code on old machines lacking RDMA hardware.   Tunnels on TCP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IB Verbs</a:t>
            </a:r>
            <a:r>
              <a:rPr lang="en-US" dirty="0" smtClean="0"/>
              <a:t>: this is the name for the software library used to access RDMA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83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SST uses RDMA to replicate rows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SST, when a node updates its row, RDMA is used to copy the row to other nodes</a:t>
            </a:r>
          </a:p>
          <a:p>
            <a:endParaRPr lang="en-US" dirty="0"/>
          </a:p>
          <a:p>
            <a:r>
              <a:rPr lang="en-US" dirty="0" smtClean="0"/>
              <a:t>Then the compute model offers predicates on the table, aggregation, and </a:t>
            </a:r>
            <a:r>
              <a:rPr lang="en-US" dirty="0" err="1" smtClean="0"/>
              <a:t>upcalls</a:t>
            </a:r>
            <a:r>
              <a:rPr lang="en-US" dirty="0" smtClean="0"/>
              <a:t> to event handlers</a:t>
            </a:r>
          </a:p>
          <a:p>
            <a:pPr lvl="1"/>
            <a:r>
              <a:rPr lang="en-US" dirty="0" smtClean="0"/>
              <a:t>As many as 1M or 2M, per node, per second</a:t>
            </a:r>
          </a:p>
          <a:p>
            <a:pPr lvl="1"/>
            <a:r>
              <a:rPr lang="en-US" dirty="0" smtClean="0"/>
              <a:t>This is so much faster than Astrolabe that comparison is kind of meaningless…  maybe 100,000x faster…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47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SST: Like Astrolabe, but one region, fast updates</a:t>
            </a:r>
            <a:endParaRPr lang="en-US" sz="3200" dirty="0"/>
          </a:p>
        </p:txBody>
      </p:sp>
      <p:graphicFrame>
        <p:nvGraphicFramePr>
          <p:cNvPr id="11059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760141"/>
              </p:ext>
            </p:extLst>
          </p:nvPr>
        </p:nvGraphicFramePr>
        <p:xfrm>
          <a:off x="3200400" y="48768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Check">
                      <a:fgClr>
                        <a:schemeClr val="bg1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Check">
                      <a:fgClr>
                        <a:schemeClr val="bg1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Check">
                      <a:fgClr>
                        <a:schemeClr val="bg1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Check">
                      <a:fgClr>
                        <a:schemeClr val="bg1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Check">
                      <a:fgClr>
                        <a:schemeClr val="bg1"/>
                      </a:fgClr>
                      <a:bgClr>
                        <a:srgbClr val="FF000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lgCheck">
                      <a:fgClr>
                        <a:schemeClr val="bg1"/>
                      </a:fgClr>
                      <a:bgClr>
                        <a:srgbClr val="FF0000"/>
                      </a:bgClr>
                    </a:patt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0632" name="Group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90936"/>
              </p:ext>
            </p:extLst>
          </p:nvPr>
        </p:nvGraphicFramePr>
        <p:xfrm>
          <a:off x="3200400" y="2819400"/>
          <a:ext cx="3657600" cy="9906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762000"/>
                <a:gridCol w="685800"/>
                <a:gridCol w="533400"/>
                <a:gridCol w="6096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Load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Weblogic?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SMTP?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Word Version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swift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falcon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1BF"/>
                    </a:solidFill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cardinal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rgbClr val="00B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rgbClr val="00B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rgbClr val="00B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rgbClr val="00B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rgbClr val="00B050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solidDmnd">
                      <a:fgClr>
                        <a:schemeClr val="bg1"/>
                      </a:fgClr>
                      <a:bgClr>
                        <a:srgbClr val="00B050"/>
                      </a:bgClr>
                    </a:pattFill>
                  </a:tcPr>
                </a:tc>
              </a:tr>
            </a:tbl>
          </a:graphicData>
        </a:graphic>
      </p:graphicFrame>
      <p:pic>
        <p:nvPicPr>
          <p:cNvPr id="110669" name="Picture 77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24384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70" name="Picture 78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45720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71" name="Line 79"/>
          <p:cNvSpPr>
            <a:spLocks noChangeShapeType="1"/>
          </p:cNvSpPr>
          <p:nvPr/>
        </p:nvSpPr>
        <p:spPr bwMode="auto">
          <a:xfrm>
            <a:off x="2514600" y="3352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2" name="Line 80"/>
          <p:cNvSpPr>
            <a:spLocks noChangeShapeType="1"/>
          </p:cNvSpPr>
          <p:nvPr/>
        </p:nvSpPr>
        <p:spPr bwMode="auto">
          <a:xfrm flipV="1">
            <a:off x="25908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10673" name="Text Box 81"/>
          <p:cNvSpPr txBox="1">
            <a:spLocks noChangeArrowheads="1"/>
          </p:cNvSpPr>
          <p:nvPr/>
        </p:nvSpPr>
        <p:spPr bwMode="auto">
          <a:xfrm>
            <a:off x="304800" y="41910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swift.cs.cornell.edu</a:t>
            </a:r>
          </a:p>
        </p:txBody>
      </p:sp>
      <p:sp>
        <p:nvSpPr>
          <p:cNvPr id="110674" name="Text Box 82"/>
          <p:cNvSpPr txBox="1">
            <a:spLocks noChangeArrowheads="1"/>
          </p:cNvSpPr>
          <p:nvPr/>
        </p:nvSpPr>
        <p:spPr bwMode="auto">
          <a:xfrm>
            <a:off x="304800" y="6324600"/>
            <a:ext cx="2286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spcBef>
                <a:spcPct val="50000"/>
              </a:spcBef>
            </a:pPr>
            <a:r>
              <a:rPr lang="en-US" sz="1200">
                <a:latin typeface="Arial Black" pitchFamily="34" charset="0"/>
              </a:rPr>
              <a:t>cardinal.cs.cornell.edu</a:t>
            </a:r>
          </a:p>
        </p:txBody>
      </p:sp>
      <p:sp>
        <p:nvSpPr>
          <p:cNvPr id="110675" name="Freeform 83"/>
          <p:cNvSpPr>
            <a:spLocks/>
          </p:cNvSpPr>
          <p:nvPr/>
        </p:nvSpPr>
        <p:spPr bwMode="auto">
          <a:xfrm>
            <a:off x="6964532" y="3733800"/>
            <a:ext cx="1536700" cy="2057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flat" cmpd="sng">
            <a:solidFill>
              <a:srgbClr val="00B050"/>
            </a:solidFill>
            <a:prstDash val="solid"/>
            <a:miter lim="800000"/>
            <a:headEnd type="triangle" w="med" len="med"/>
            <a:tailEnd type="non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4" name="Freeform 83"/>
          <p:cNvSpPr>
            <a:spLocks/>
          </p:cNvSpPr>
          <p:nvPr/>
        </p:nvSpPr>
        <p:spPr bwMode="auto">
          <a:xfrm>
            <a:off x="6873659" y="3243263"/>
            <a:ext cx="1536700" cy="2057400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960" y="720"/>
              </a:cxn>
              <a:cxn ang="0">
                <a:pos x="0" y="1296"/>
              </a:cxn>
            </a:cxnLst>
            <a:rect l="0" t="0" r="r" b="b"/>
            <a:pathLst>
              <a:path w="968" h="1296">
                <a:moveTo>
                  <a:pt x="48" y="0"/>
                </a:moveTo>
                <a:cubicBezTo>
                  <a:pt x="508" y="252"/>
                  <a:pt x="968" y="504"/>
                  <a:pt x="960" y="720"/>
                </a:cubicBezTo>
                <a:cubicBezTo>
                  <a:pt x="952" y="936"/>
                  <a:pt x="476" y="1116"/>
                  <a:pt x="0" y="1296"/>
                </a:cubicBezTo>
              </a:path>
            </a:pathLst>
          </a:cu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6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SST Predicate with </a:t>
            </a:r>
            <a:r>
              <a:rPr lang="en-US" dirty="0" err="1" smtClean="0"/>
              <a:t>Upcall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78952" cy="4495800"/>
          </a:xfrm>
        </p:spPr>
        <p:txBody>
          <a:bodyPr/>
          <a:lstStyle/>
          <a:p>
            <a:r>
              <a:rPr lang="en-US" dirty="0" smtClean="0"/>
              <a:t>Basically, each program registers code like this:</a:t>
            </a:r>
            <a:endParaRPr lang="en-US" dirty="0"/>
          </a:p>
          <a:p>
            <a:pPr marL="640080" lvl="2" indent="0">
              <a:buNone/>
            </a:pPr>
            <a:r>
              <a:rPr lang="en-US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i</a:t>
            </a:r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f (some-predicate-becomes true) </a:t>
            </a:r>
            <a:b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{</a:t>
            </a:r>
            <a:b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en-US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	</a:t>
            </a:r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do this “</a:t>
            </a:r>
            <a:r>
              <a:rPr lang="en-US" b="1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upcall</a:t>
            </a:r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” logic</a:t>
            </a:r>
            <a:b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en-US" b="1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}</a:t>
            </a:r>
          </a:p>
          <a:p>
            <a:pPr marL="502920" indent="-457200"/>
            <a:r>
              <a:rPr lang="en-US" dirty="0" smtClean="0"/>
              <a:t>SST evaluates predicates and issues </a:t>
            </a:r>
            <a:r>
              <a:rPr lang="en-US" dirty="0" err="1" smtClean="0"/>
              <a:t>upcalls</a:t>
            </a:r>
            <a:r>
              <a:rPr lang="en-US" dirty="0" smtClean="0"/>
              <a:t> in parallel, on all machines, achieving incredible speed</a:t>
            </a:r>
          </a:p>
          <a:p>
            <a:pPr marL="502920" indent="-457200"/>
            <a:r>
              <a:rPr lang="en-US" dirty="0" smtClean="0"/>
              <a:t>After machine A changes some value, a predicate on machine B might fire in 1us or less delay…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013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comparison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Kind of slow</a:t>
            </a:r>
          </a:p>
          <a:p>
            <a:r>
              <a:rPr lang="en-US" dirty="0" smtClean="0"/>
              <a:t>Used at large scale to monitor big data centers, for “data mining”</a:t>
            </a:r>
          </a:p>
          <a:p>
            <a:r>
              <a:rPr lang="en-US" dirty="0" smtClean="0"/>
              <a:t>Uses hierarchical structure to scale, gossip as its communication protocol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Crazy fast</a:t>
            </a:r>
          </a:p>
          <a:p>
            <a:r>
              <a:rPr lang="en-US" dirty="0" smtClean="0"/>
              <a:t>Used mostly at rack scale: maybe 64 or 128 nodes at a time</a:t>
            </a:r>
          </a:p>
          <a:p>
            <a:r>
              <a:rPr lang="en-US" dirty="0" smtClean="0"/>
              <a:t>Has a flat structure, and uses RDMA to transfer rows directly at optical network speeds of 10 or even 100Gbps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Astrolabe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8125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First we saw a way of using Gossip in a reliable multicast (although the reliability is probabilistic)</a:t>
            </a:r>
          </a:p>
          <a:p>
            <a:pPr lvl="1"/>
            <a:r>
              <a:rPr lang="en-US" dirty="0" smtClean="0"/>
              <a:t>Astrolabe uses Gossip </a:t>
            </a:r>
            <a:r>
              <a:rPr lang="en-US" dirty="0" smtClean="0"/>
              <a:t>for aggregation</a:t>
            </a:r>
          </a:p>
          <a:p>
            <a:pPr lvl="1"/>
            <a:r>
              <a:rPr lang="en-US" dirty="0" smtClean="0"/>
              <a:t>Pure gossip isn’t ideal for this… and competes poorly with flooding and other urgent protocols</a:t>
            </a:r>
          </a:p>
          <a:p>
            <a:pPr lvl="1"/>
            <a:r>
              <a:rPr lang="en-US" dirty="0" smtClean="0"/>
              <a:t>But Astrolabe introduces hierarchy and is an interesting option that gets used in at least one real cloud platform</a:t>
            </a:r>
          </a:p>
          <a:p>
            <a:r>
              <a:rPr lang="en-US" dirty="0" smtClean="0"/>
              <a:t>SST </a:t>
            </a:r>
            <a:r>
              <a:rPr lang="en-US" dirty="0" smtClean="0"/>
              <a:t>uses a </a:t>
            </a:r>
            <a:r>
              <a:rPr lang="en-US" dirty="0" smtClean="0"/>
              <a:t>similar model </a:t>
            </a:r>
            <a:r>
              <a:rPr lang="en-US" dirty="0" smtClean="0"/>
              <a:t>but </a:t>
            </a:r>
            <a:endParaRPr lang="en-US" dirty="0" smtClean="0"/>
          </a:p>
          <a:p>
            <a:pPr lvl="1"/>
            <a:r>
              <a:rPr lang="en-US" dirty="0" smtClean="0"/>
              <a:t>Implemented with one-sided RDMA reads, writes</a:t>
            </a:r>
          </a:p>
          <a:p>
            <a:pPr lvl="1"/>
            <a:r>
              <a:rPr lang="en-US" dirty="0" smtClean="0"/>
              <a:t>Less scalable, but runs 100,000x </a:t>
            </a:r>
            <a:r>
              <a:rPr lang="en-US" dirty="0" smtClean="0"/>
              <a:t>faster…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078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What’s the cost of an IP multicast?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In principle, each Bimodal Multicast packet traverses the relevant data center links and routers just once per message</a:t>
            </a:r>
          </a:p>
          <a:p>
            <a:endParaRPr lang="en-US"/>
          </a:p>
          <a:p>
            <a:r>
              <a:rPr lang="en-US" smtClean="0"/>
              <a:t>So this is extremely cheap... but how do we deal with systems that didn’t receive the multicast?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1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Making Bimodal Multicast reliable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We can use gossip!</a:t>
            </a:r>
          </a:p>
          <a:p>
            <a:endParaRPr lang="en-US"/>
          </a:p>
          <a:p>
            <a:r>
              <a:rPr lang="en-US" smtClean="0"/>
              <a:t>Every node tracks the membership of the target group (using gossip, just like with Kelips, the DHT we studied early in the semester)</a:t>
            </a:r>
          </a:p>
          <a:p>
            <a:pPr lvl="1"/>
            <a:r>
              <a:rPr lang="en-US" smtClean="0"/>
              <a:t>Bootstrap by learning “some node addresses” from some kind of a server or web page</a:t>
            </a:r>
          </a:p>
          <a:p>
            <a:pPr lvl="1"/>
            <a:r>
              <a:rPr lang="en-US" smtClean="0"/>
              <a:t>But then exchange of gossip used to improve accuracy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6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Making Bimodal Multicast reliable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Now, layer in a gossip mechanism that gossips about multicasts each node knows about</a:t>
            </a:r>
          </a:p>
          <a:p>
            <a:pPr lvl="1"/>
            <a:r>
              <a:rPr lang="en-US" smtClean="0"/>
              <a:t>Rather than sending the multicasts themselves, the gossip messages just talk about “digests”, which are lists </a:t>
            </a:r>
          </a:p>
          <a:p>
            <a:pPr lvl="2"/>
            <a:r>
              <a:rPr lang="en-US" smtClean="0"/>
              <a:t>Node A might send node B</a:t>
            </a:r>
          </a:p>
          <a:p>
            <a:pPr lvl="3"/>
            <a:r>
              <a:rPr lang="en-US" smtClean="0"/>
              <a:t>I have messages 1-18 from sender X</a:t>
            </a:r>
          </a:p>
          <a:p>
            <a:pPr lvl="3"/>
            <a:r>
              <a:rPr lang="en-US" smtClean="0"/>
              <a:t>I have message 11 from sender Y</a:t>
            </a:r>
          </a:p>
          <a:p>
            <a:pPr lvl="3"/>
            <a:r>
              <a:rPr lang="en-US" smtClean="0"/>
              <a:t>I have messages 14, 16 and 22-71 from sender Z</a:t>
            </a:r>
          </a:p>
          <a:p>
            <a:pPr lvl="2"/>
            <a:r>
              <a:rPr lang="en-US" smtClean="0"/>
              <a:t>Compactly represented...</a:t>
            </a:r>
          </a:p>
          <a:p>
            <a:pPr lvl="1"/>
            <a:r>
              <a:rPr lang="en-US" smtClean="0"/>
              <a:t>This is a form of “push” gossip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6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Making Bimodal Multicast reliable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On receiving such a gossip message, the recipient checks to see which messages it has that the gossip sender lacks, and vice versa</a:t>
            </a:r>
          </a:p>
          <a:p>
            <a:endParaRPr lang="en-US"/>
          </a:p>
          <a:p>
            <a:r>
              <a:rPr lang="en-US" smtClean="0"/>
              <a:t>Then it responds</a:t>
            </a:r>
          </a:p>
          <a:p>
            <a:pPr lvl="1"/>
            <a:r>
              <a:rPr lang="en-US" smtClean="0"/>
              <a:t>I have copies of messages M, M’and M’’ that you seem to lack</a:t>
            </a:r>
          </a:p>
          <a:p>
            <a:pPr lvl="1"/>
            <a:r>
              <a:rPr lang="en-US" smtClean="0"/>
              <a:t>I would like a copy of messages N, N’ and N’’ please</a:t>
            </a:r>
          </a:p>
          <a:p>
            <a:pPr lvl="1"/>
            <a:endParaRPr lang="en-US" smtClean="0"/>
          </a:p>
          <a:p>
            <a:r>
              <a:rPr lang="en-US" smtClean="0"/>
              <a:t>An exchange of the actual messages follows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Optimizations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Bimodal Multicast resends using IP multicast if there is “evidence” that a few nodes may be missing the same thing</a:t>
            </a:r>
          </a:p>
          <a:p>
            <a:pPr lvl="1"/>
            <a:r>
              <a:rPr lang="en-US" smtClean="0"/>
              <a:t>E.g. if two nodes ask for the same retransmission</a:t>
            </a:r>
          </a:p>
          <a:p>
            <a:pPr lvl="1"/>
            <a:r>
              <a:rPr lang="en-US" smtClean="0"/>
              <a:t>Or if a retransmission shows up from a very remote node (IP multicast doesn’t always work in WANs)</a:t>
            </a:r>
          </a:p>
          <a:p>
            <a:r>
              <a:rPr lang="en-US" smtClean="0"/>
              <a:t>It also prioritizes recent messages over old ones</a:t>
            </a:r>
          </a:p>
          <a:p>
            <a:r>
              <a:rPr lang="en-US" smtClean="0"/>
              <a:t>Reliability has a “bimodal” probability curve: either nobody gets a message or nearly everyone does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3712</TotalTime>
  <Words>3677</Words>
  <Application>Microsoft Office PowerPoint</Application>
  <PresentationFormat>On-screen Show (4:3)</PresentationFormat>
  <Paragraphs>1199</Paragraphs>
  <Slides>49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Median</vt:lpstr>
      <vt:lpstr>CS5412:  Bimodal Multicast Astrolabe</vt:lpstr>
      <vt:lpstr>Gossip 201</vt:lpstr>
      <vt:lpstr>Gossip in distributed systems</vt:lpstr>
      <vt:lpstr>Bimodal Multicast</vt:lpstr>
      <vt:lpstr>What’s the cost of an IP multicast?</vt:lpstr>
      <vt:lpstr>Making Bimodal Multicast reliable</vt:lpstr>
      <vt:lpstr>Making Bimodal Multicast reliable</vt:lpstr>
      <vt:lpstr>Making Bimodal Multicast reliable</vt:lpstr>
      <vt:lpstr>Optimizations</vt:lpstr>
      <vt:lpstr>lpbcast variation</vt:lpstr>
      <vt:lpstr>Speculation... about speed</vt:lpstr>
      <vt:lpstr>A thought question</vt:lpstr>
      <vt:lpstr>… and the answer is</vt:lpstr>
      <vt:lpstr>Yet with flooding… easy!</vt:lpstr>
      <vt:lpstr>This is a “spanning tree”</vt:lpstr>
      <vt:lpstr>Not all logs are identical!</vt:lpstr>
      <vt:lpstr>Insight?</vt:lpstr>
      <vt:lpstr>Gossip vs “Urgent”?</vt:lpstr>
      <vt:lpstr>Introducing hierarchy</vt:lpstr>
      <vt:lpstr>PowerPoint Presentation</vt:lpstr>
      <vt:lpstr>Astrolabe is a flexible monitoring overlay</vt:lpstr>
      <vt:lpstr>Astrolabe in a single domain</vt:lpstr>
      <vt:lpstr>State Merge: Core of Astrolabe epidemic</vt:lpstr>
      <vt:lpstr>State Merge: Core of Astrolabe epidemic</vt:lpstr>
      <vt:lpstr>State Merge: Core of Astrolabe epidemic</vt:lpstr>
      <vt:lpstr>Observations</vt:lpstr>
      <vt:lpstr>Big systems…</vt:lpstr>
      <vt:lpstr>Scaling up… and up…</vt:lpstr>
      <vt:lpstr>Astrolabe builds a hierarchy using a P2P protocol that “assembles the puzzle” without any servers</vt:lpstr>
      <vt:lpstr>Large scale: “fake” regions</vt:lpstr>
      <vt:lpstr>Hierarchy is virtual… data is replicated</vt:lpstr>
      <vt:lpstr>Hierarchy is virtual… data is replicated</vt:lpstr>
      <vt:lpstr>Worst case load?</vt:lpstr>
      <vt:lpstr>Who uses Astrolabe?</vt:lpstr>
      <vt:lpstr>Example of overload handling</vt:lpstr>
      <vt:lpstr>Idea that one company had</vt:lpstr>
      <vt:lpstr>World’s worst aggregation tree!</vt:lpstr>
      <vt:lpstr>What went wrong?</vt:lpstr>
      <vt:lpstr>Insight: Two kinds of shape</vt:lpstr>
      <vt:lpstr>Information space perspective</vt:lpstr>
      <vt:lpstr>Where will this approach go next?</vt:lpstr>
      <vt:lpstr>SST details</vt:lpstr>
      <vt:lpstr>RDMA Concept</vt:lpstr>
      <vt:lpstr>RDMA acronyms: Enliven a party…</vt:lpstr>
      <vt:lpstr>SST uses RDMA to replicate rows</vt:lpstr>
      <vt:lpstr>SST: Like Astrolabe, but one region, fast updates</vt:lpstr>
      <vt:lpstr>SST Predicate with Upcall</vt:lpstr>
      <vt:lpstr>Use case comparison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238</cp:revision>
  <cp:lastPrinted>2012-02-14T15:00:44Z</cp:lastPrinted>
  <dcterms:created xsi:type="dcterms:W3CDTF">2006-08-16T00:00:00Z</dcterms:created>
  <dcterms:modified xsi:type="dcterms:W3CDTF">2016-04-08T14:40:32Z</dcterms:modified>
</cp:coreProperties>
</file>