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7"/>
  </p:notesMasterIdLst>
  <p:sldIdLst>
    <p:sldId id="256" r:id="rId2"/>
    <p:sldId id="258" r:id="rId3"/>
    <p:sldId id="290" r:id="rId4"/>
    <p:sldId id="315" r:id="rId5"/>
    <p:sldId id="316" r:id="rId6"/>
    <p:sldId id="291" r:id="rId7"/>
    <p:sldId id="292" r:id="rId8"/>
    <p:sldId id="293" r:id="rId9"/>
    <p:sldId id="294" r:id="rId10"/>
    <p:sldId id="295" r:id="rId11"/>
    <p:sldId id="296" r:id="rId12"/>
    <p:sldId id="320" r:id="rId13"/>
    <p:sldId id="297" r:id="rId14"/>
    <p:sldId id="318" r:id="rId15"/>
    <p:sldId id="312" r:id="rId16"/>
    <p:sldId id="299" r:id="rId17"/>
    <p:sldId id="289" r:id="rId18"/>
    <p:sldId id="313" r:id="rId19"/>
    <p:sldId id="298" r:id="rId20"/>
    <p:sldId id="259" r:id="rId21"/>
    <p:sldId id="260" r:id="rId22"/>
    <p:sldId id="261" r:id="rId23"/>
    <p:sldId id="262" r:id="rId24"/>
    <p:sldId id="263" r:id="rId25"/>
    <p:sldId id="264" r:id="rId26"/>
    <p:sldId id="265" r:id="rId27"/>
    <p:sldId id="266" r:id="rId28"/>
    <p:sldId id="267" r:id="rId29"/>
    <p:sldId id="268" r:id="rId30"/>
    <p:sldId id="269" r:id="rId31"/>
    <p:sldId id="270" r:id="rId32"/>
    <p:sldId id="271" r:id="rId33"/>
    <p:sldId id="272" r:id="rId34"/>
    <p:sldId id="273" r:id="rId35"/>
    <p:sldId id="274" r:id="rId36"/>
    <p:sldId id="275" r:id="rId37"/>
    <p:sldId id="276" r:id="rId38"/>
    <p:sldId id="321" r:id="rId39"/>
    <p:sldId id="300" r:id="rId40"/>
    <p:sldId id="301" r:id="rId41"/>
    <p:sldId id="277" r:id="rId42"/>
    <p:sldId id="278" r:id="rId43"/>
    <p:sldId id="279" r:id="rId44"/>
    <p:sldId id="280" r:id="rId45"/>
    <p:sldId id="281" r:id="rId46"/>
    <p:sldId id="282" r:id="rId47"/>
    <p:sldId id="283" r:id="rId48"/>
    <p:sldId id="284" r:id="rId49"/>
    <p:sldId id="285" r:id="rId50"/>
    <p:sldId id="286" r:id="rId51"/>
    <p:sldId id="287" r:id="rId52"/>
    <p:sldId id="314" r:id="rId53"/>
    <p:sldId id="319" r:id="rId54"/>
    <p:sldId id="288" r:id="rId55"/>
    <p:sldId id="317" r:id="rId56"/>
    <p:sldId id="302" r:id="rId57"/>
    <p:sldId id="306" r:id="rId58"/>
    <p:sldId id="303" r:id="rId59"/>
    <p:sldId id="308" r:id="rId60"/>
    <p:sldId id="307" r:id="rId61"/>
    <p:sldId id="309" r:id="rId62"/>
    <p:sldId id="310" r:id="rId63"/>
    <p:sldId id="311" r:id="rId64"/>
    <p:sldId id="322" r:id="rId65"/>
    <p:sldId id="305" r:id="rId6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258"/>
            <p14:sldId id="290"/>
            <p14:sldId id="315"/>
            <p14:sldId id="316"/>
            <p14:sldId id="291"/>
            <p14:sldId id="292"/>
            <p14:sldId id="293"/>
            <p14:sldId id="294"/>
            <p14:sldId id="295"/>
            <p14:sldId id="296"/>
            <p14:sldId id="320"/>
            <p14:sldId id="297"/>
            <p14:sldId id="318"/>
            <p14:sldId id="312"/>
            <p14:sldId id="299"/>
            <p14:sldId id="289"/>
            <p14:sldId id="313"/>
            <p14:sldId id="29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321"/>
            <p14:sldId id="300"/>
            <p14:sldId id="301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314"/>
            <p14:sldId id="319"/>
            <p14:sldId id="288"/>
            <p14:sldId id="317"/>
            <p14:sldId id="302"/>
            <p14:sldId id="306"/>
            <p14:sldId id="303"/>
            <p14:sldId id="308"/>
            <p14:sldId id="307"/>
            <p14:sldId id="309"/>
            <p14:sldId id="310"/>
            <p14:sldId id="311"/>
            <p14:sldId id="322"/>
            <p14:sldId id="30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33CC"/>
    <a:srgbClr val="00642D"/>
    <a:srgbClr val="BF9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6458F9-C1F2-449A-8791-2370E00D77CE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FBC49-1BCF-4A77-A45B-CAE76B8D344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1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627BF00-66E7-4936-81DB-1CDE6CCA3A0E}" type="datetime1">
              <a:rPr lang="en-US" smtClean="0"/>
              <a:t>3/17/2016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0BF16-594F-4399-B43C-E15D4DADD808}" type="datetime1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20FCC99-64DB-44DD-AF13-CC08DBA965E8}" type="datetime1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621B-0AAD-4551-AA49-893F11D201A2}" type="datetime1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4D5BB-ADC5-485E-982F-5F187C9CECB9}" type="datetime1">
              <a:rPr lang="en-US" smtClean="0"/>
              <a:t>3/17/2016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A1BA965-0289-41D4-AD51-EC2800B3CAC7}" type="datetime1">
              <a:rPr lang="en-US" smtClean="0"/>
              <a:t>3/17/2016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F5DC13A-5F95-4238-A310-AB5A452EADB0}" type="datetime1">
              <a:rPr lang="en-US" smtClean="0"/>
              <a:t>3/17/2016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A8-EE49-4C81-97C3-0960206E4276}" type="datetime1">
              <a:rPr lang="en-US" smtClean="0"/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58A6-4D72-4423-B872-8D7030A99E4C}" type="datetime1">
              <a:rPr lang="en-US" smtClean="0"/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5F91-EB8F-4F8F-8184-723AD27FD85B}" type="datetime1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15D622D-26BF-402E-92B8-70E788066872}" type="datetime1">
              <a:rPr lang="en-US" smtClean="0"/>
              <a:t>3/17/2016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C40B6FA-CFAB-4B2B-B735-E43F0F9B59F9}" type="datetime1">
              <a:rPr lang="en-US" smtClean="0"/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CS5412: </a:t>
            </a:r>
            <a:br>
              <a:rPr lang="en-US" dirty="0" smtClean="0"/>
            </a:br>
            <a:r>
              <a:rPr lang="en-US" dirty="0" smtClean="0"/>
              <a:t>Virtual Synchrony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Birman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CS5412 Spring 2016 (Cloud Computing: Birman)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Lecture XIV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1773936"/>
            <a:ext cx="5715000" cy="4623816"/>
          </a:xfrm>
          <a:prstGeom prst="rect">
            <a:avLst/>
          </a:prstGeom>
          <a:solidFill>
            <a:srgbClr val="FFFF99"/>
          </a:solidFill>
        </p:spPr>
        <p:txBody>
          <a:bodyPr vert="horz">
            <a:normAutofit fontScale="700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/>
              <a:buNone/>
            </a:pPr>
            <a:r>
              <a:rPr lang="en-US" sz="2000" dirty="0" smtClean="0"/>
              <a:t>Group g = new Group(“</a:t>
            </a:r>
            <a:r>
              <a:rPr lang="en-US" sz="2000" dirty="0" err="1" smtClean="0"/>
              <a:t>myGroup</a:t>
            </a:r>
            <a:r>
              <a:rPr lang="en-US" sz="2000" dirty="0" smtClean="0"/>
              <a:t>”);</a:t>
            </a:r>
          </a:p>
          <a:p>
            <a:pPr>
              <a:buFont typeface="Wingdings"/>
              <a:buNone/>
            </a:pPr>
            <a:r>
              <a:rPr lang="en-US" sz="2000" dirty="0" smtClean="0"/>
              <a:t>Dictionary 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 Values = new Dictionary&lt;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&gt;();</a:t>
            </a:r>
          </a:p>
          <a:p>
            <a:pPr>
              <a:buFont typeface="Wingdings"/>
              <a:buNone/>
            </a:pPr>
            <a:r>
              <a:rPr lang="en-US" sz="2000" dirty="0" err="1" smtClean="0"/>
              <a:t>g.ViewHandlers</a:t>
            </a:r>
            <a:r>
              <a:rPr lang="en-US" sz="2000" dirty="0" smtClean="0"/>
              <a:t> += delegate(View v) {</a:t>
            </a:r>
          </a:p>
          <a:p>
            <a:pPr lvl="1">
              <a:buFont typeface="Wingdings 2"/>
              <a:buNone/>
            </a:pPr>
            <a:r>
              <a:rPr lang="en-US" sz="1800" dirty="0" err="1" smtClean="0"/>
              <a:t>Console.Title</a:t>
            </a:r>
            <a:r>
              <a:rPr lang="en-US" sz="1800" dirty="0" smtClean="0"/>
              <a:t> = “</a:t>
            </a:r>
            <a:r>
              <a:rPr lang="en-US" sz="1800" dirty="0" err="1" smtClean="0"/>
              <a:t>myGroup</a:t>
            </a:r>
            <a:r>
              <a:rPr lang="en-US" sz="1800" dirty="0" smtClean="0"/>
              <a:t> members: “+</a:t>
            </a:r>
            <a:r>
              <a:rPr lang="en-US" sz="1800" dirty="0" err="1" smtClean="0"/>
              <a:t>v.members</a:t>
            </a:r>
            <a:r>
              <a:rPr lang="en-US" sz="1800" dirty="0" smtClean="0"/>
              <a:t>;</a:t>
            </a:r>
          </a:p>
          <a:p>
            <a:pPr>
              <a:buFont typeface="Wingdings"/>
              <a:buNone/>
            </a:pPr>
            <a:r>
              <a:rPr lang="en-US" sz="2000" dirty="0" smtClean="0"/>
              <a:t>};</a:t>
            </a:r>
          </a:p>
          <a:p>
            <a:pPr>
              <a:buFont typeface="Wingdings"/>
              <a:buNone/>
            </a:pPr>
            <a:r>
              <a:rPr lang="en-US" sz="2000" b="1" dirty="0" err="1" smtClean="0"/>
              <a:t>g.Handlers</a:t>
            </a:r>
            <a:r>
              <a:rPr lang="en-US" sz="2000" b="1" dirty="0" smtClean="0"/>
              <a:t>[UPDATE] += delegate(string s, double v) {</a:t>
            </a:r>
          </a:p>
          <a:p>
            <a:pPr>
              <a:buFont typeface="Wingdings"/>
              <a:buNone/>
            </a:pPr>
            <a:r>
              <a:rPr lang="en-US" sz="2000" b="1" dirty="0" smtClean="0"/>
              <a:t>       Values[s] = v;</a:t>
            </a:r>
          </a:p>
          <a:p>
            <a:pPr>
              <a:buFont typeface="Wingdings"/>
              <a:buNone/>
            </a:pPr>
            <a:r>
              <a:rPr lang="en-US" sz="2000" b="1" dirty="0" smtClean="0"/>
              <a:t>};</a:t>
            </a:r>
          </a:p>
          <a:p>
            <a:pPr>
              <a:buFont typeface="Wingdings"/>
              <a:buNone/>
            </a:pPr>
            <a:r>
              <a:rPr lang="en-US" sz="2000" dirty="0" err="1" smtClean="0"/>
              <a:t>g.Handlers</a:t>
            </a:r>
            <a:r>
              <a:rPr lang="en-US" sz="2000" dirty="0" smtClean="0"/>
              <a:t>[LOOKUP] += delegate(string s) {</a:t>
            </a:r>
          </a:p>
          <a:p>
            <a:pPr>
              <a:buFont typeface="Wingdings"/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g.Reply</a:t>
            </a:r>
            <a:r>
              <a:rPr lang="en-US" sz="2000" dirty="0" smtClean="0"/>
              <a:t>(Values[s]);</a:t>
            </a:r>
          </a:p>
          <a:p>
            <a:pPr>
              <a:buFont typeface="Wingdings"/>
              <a:buNone/>
            </a:pPr>
            <a:r>
              <a:rPr lang="en-US" sz="2000" dirty="0" smtClean="0"/>
              <a:t>};</a:t>
            </a:r>
          </a:p>
          <a:p>
            <a:pPr>
              <a:buFont typeface="Wingdings"/>
              <a:buNone/>
            </a:pPr>
            <a:r>
              <a:rPr lang="en-US" sz="2000" dirty="0" err="1" smtClean="0"/>
              <a:t>g.Join</a:t>
            </a:r>
            <a:r>
              <a:rPr lang="en-US" sz="2000" dirty="0" smtClean="0"/>
              <a:t>();</a:t>
            </a:r>
          </a:p>
          <a:p>
            <a:pPr>
              <a:buFont typeface="Wingdings"/>
              <a:buNone/>
            </a:pPr>
            <a:endParaRPr lang="en-US" sz="2000" dirty="0" smtClean="0"/>
          </a:p>
          <a:p>
            <a:pPr>
              <a:buFont typeface="Wingdings"/>
              <a:buNone/>
            </a:pPr>
            <a:r>
              <a:rPr lang="en-US" sz="2000" b="1" dirty="0" err="1" smtClean="0"/>
              <a:t>g.OrderedSend</a:t>
            </a:r>
            <a:r>
              <a:rPr lang="en-US" sz="2000" b="1" dirty="0" smtClean="0"/>
              <a:t>(UPDATE, “Harry”, 20.75);</a:t>
            </a:r>
          </a:p>
          <a:p>
            <a:pPr>
              <a:buFont typeface="Wingdings"/>
              <a:buNone/>
            </a:pPr>
            <a:endParaRPr lang="en-US" sz="2000" dirty="0" smtClean="0"/>
          </a:p>
          <a:p>
            <a:pPr>
              <a:buFont typeface="Wingdings"/>
              <a:buNone/>
            </a:pPr>
            <a:r>
              <a:rPr lang="en-US" sz="2000" dirty="0" smtClean="0"/>
              <a:t>List&lt;double&gt;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 = new List&lt;double&gt;();</a:t>
            </a:r>
          </a:p>
          <a:p>
            <a:pPr>
              <a:buFont typeface="Wingdings"/>
              <a:buNone/>
            </a:pPr>
            <a:r>
              <a:rPr lang="en-US" sz="2000" dirty="0" smtClean="0"/>
              <a:t>nr = </a:t>
            </a:r>
            <a:r>
              <a:rPr lang="en-US" sz="2000" dirty="0" err="1" smtClean="0"/>
              <a:t>g.Query</a:t>
            </a:r>
            <a:r>
              <a:rPr lang="en-US" sz="2000" dirty="0" smtClean="0"/>
              <a:t>(ALL, LOOKUP, “Harry”, EOL,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);</a:t>
            </a:r>
            <a:endParaRPr lang="fr-BE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Vsync</a:t>
            </a:r>
            <a:r>
              <a:rPr lang="en-US" dirty="0" smtClean="0"/>
              <a:t> </a:t>
            </a:r>
            <a:r>
              <a:rPr lang="en-US" dirty="0"/>
              <a:t>makes developer’s life easier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791200" y="1676400"/>
            <a:ext cx="3352800" cy="4623816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First sets up group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Join makes this entity a member.  State transfer isn’t shown</a:t>
            </a:r>
          </a:p>
          <a:p>
            <a:endParaRPr lang="en-US" sz="1600" dirty="0" smtClean="0"/>
          </a:p>
          <a:p>
            <a:r>
              <a:rPr lang="en-US" sz="1600" b="1" dirty="0" smtClean="0"/>
              <a:t>Then can multicast, query.  Runtime callbacks to the “delegates” as events arrive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Easy to request security (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g.SetSecure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), persistence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“Consistency” model dictates the ordering seen for event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upcalls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and the assumptions user can make. User can tell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Vsync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how strong ordering needs to be.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3668486" y="3200400"/>
            <a:ext cx="2307805" cy="2057400"/>
          </a:xfrm>
          <a:custGeom>
            <a:avLst/>
            <a:gdLst>
              <a:gd name="connsiteX0" fmla="*/ 0 w 2307805"/>
              <a:gd name="connsiteY0" fmla="*/ 2057400 h 2057400"/>
              <a:gd name="connsiteX1" fmla="*/ 2307771 w 2307805"/>
              <a:gd name="connsiteY1" fmla="*/ 1186543 h 2057400"/>
              <a:gd name="connsiteX2" fmla="*/ 43543 w 2307805"/>
              <a:gd name="connsiteY2" fmla="*/ 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07805" h="2057400">
                <a:moveTo>
                  <a:pt x="0" y="2057400"/>
                </a:moveTo>
                <a:cubicBezTo>
                  <a:pt x="1150257" y="1793421"/>
                  <a:pt x="2300514" y="1529443"/>
                  <a:pt x="2307771" y="1186543"/>
                </a:cubicBezTo>
                <a:cubicBezTo>
                  <a:pt x="2315028" y="843643"/>
                  <a:pt x="1179285" y="421821"/>
                  <a:pt x="43543" y="0"/>
                </a:cubicBez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668486" y="4920343"/>
            <a:ext cx="2307805" cy="33745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657600" y="5089071"/>
            <a:ext cx="2514600" cy="16873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657600" y="5257801"/>
            <a:ext cx="2307805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200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73936"/>
            <a:ext cx="5715000" cy="4623816"/>
          </a:xfrm>
          <a:solidFill>
            <a:srgbClr val="FFFF99"/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000" dirty="0" smtClean="0"/>
              <a:t>Group g = new Group(“</a:t>
            </a:r>
            <a:r>
              <a:rPr lang="en-US" sz="2000" dirty="0" err="1" smtClean="0"/>
              <a:t>myGroup</a:t>
            </a:r>
            <a:r>
              <a:rPr lang="en-US" sz="2000" dirty="0" smtClean="0"/>
              <a:t>”);</a:t>
            </a:r>
          </a:p>
          <a:p>
            <a:pPr>
              <a:buNone/>
            </a:pPr>
            <a:r>
              <a:rPr lang="en-US" sz="2000" dirty="0" smtClean="0"/>
              <a:t>Dictionary 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 Values = new Dictionary&lt;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&gt;();</a:t>
            </a:r>
          </a:p>
          <a:p>
            <a:pPr>
              <a:buNone/>
            </a:pPr>
            <a:r>
              <a:rPr lang="en-US" sz="2000" dirty="0" err="1" smtClean="0"/>
              <a:t>g.ViewHandlers</a:t>
            </a:r>
            <a:r>
              <a:rPr lang="en-US" sz="2000" dirty="0" smtClean="0"/>
              <a:t> += delegate(View v) {</a:t>
            </a:r>
          </a:p>
          <a:p>
            <a:pPr lvl="1">
              <a:buNone/>
            </a:pPr>
            <a:r>
              <a:rPr lang="en-US" sz="1800" dirty="0" err="1" smtClean="0"/>
              <a:t>Console.Title</a:t>
            </a:r>
            <a:r>
              <a:rPr lang="en-US" sz="1800" dirty="0" smtClean="0"/>
              <a:t> = “</a:t>
            </a:r>
            <a:r>
              <a:rPr lang="en-US" sz="1800" dirty="0" err="1" smtClean="0"/>
              <a:t>myGroup</a:t>
            </a:r>
            <a:r>
              <a:rPr lang="en-US" sz="1800" dirty="0" smtClean="0"/>
              <a:t> members: “+</a:t>
            </a:r>
            <a:r>
              <a:rPr lang="en-US" sz="1800" dirty="0" err="1" smtClean="0"/>
              <a:t>v.members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};</a:t>
            </a:r>
          </a:p>
          <a:p>
            <a:pPr>
              <a:buNone/>
            </a:pPr>
            <a:r>
              <a:rPr lang="en-US" sz="2000" dirty="0" err="1" smtClean="0"/>
              <a:t>g.Handlers</a:t>
            </a:r>
            <a:r>
              <a:rPr lang="en-US" sz="2000" dirty="0" smtClean="0"/>
              <a:t>[UPDATE] += delegate(string s, double v) {</a:t>
            </a:r>
          </a:p>
          <a:p>
            <a:pPr>
              <a:buNone/>
            </a:pPr>
            <a:r>
              <a:rPr lang="en-US" sz="2000" dirty="0" smtClean="0"/>
              <a:t>       Values[s] = v;</a:t>
            </a:r>
          </a:p>
          <a:p>
            <a:pPr>
              <a:buNone/>
            </a:pPr>
            <a:r>
              <a:rPr lang="en-US" sz="2000" dirty="0" smtClean="0"/>
              <a:t>};</a:t>
            </a:r>
          </a:p>
          <a:p>
            <a:pPr>
              <a:buNone/>
            </a:pPr>
            <a:r>
              <a:rPr lang="en-US" sz="2000" b="1" dirty="0" err="1" smtClean="0"/>
              <a:t>g.Handlers</a:t>
            </a:r>
            <a:r>
              <a:rPr lang="en-US" sz="2000" b="1" dirty="0" smtClean="0"/>
              <a:t>[LOOKUP] += delegate(string s) {</a:t>
            </a:r>
          </a:p>
          <a:p>
            <a:pPr>
              <a:buNone/>
            </a:pPr>
            <a:r>
              <a:rPr lang="en-US" sz="2000" b="1" dirty="0" smtClean="0"/>
              <a:t>        </a:t>
            </a:r>
            <a:r>
              <a:rPr lang="en-US" sz="2000" b="1" dirty="0" err="1" smtClean="0"/>
              <a:t>g.Reply</a:t>
            </a:r>
            <a:r>
              <a:rPr lang="en-US" sz="2000" b="1" dirty="0" smtClean="0"/>
              <a:t>(Values[s]);</a:t>
            </a:r>
          </a:p>
          <a:p>
            <a:pPr>
              <a:buNone/>
            </a:pPr>
            <a:r>
              <a:rPr lang="en-US" sz="2000" b="1" dirty="0" smtClean="0"/>
              <a:t>};</a:t>
            </a:r>
          </a:p>
          <a:p>
            <a:pPr>
              <a:buNone/>
            </a:pPr>
            <a:r>
              <a:rPr lang="en-US" sz="2000" dirty="0" err="1" smtClean="0"/>
              <a:t>g.Join</a:t>
            </a:r>
            <a:r>
              <a:rPr lang="en-US" sz="2000" dirty="0" smtClean="0"/>
              <a:t>();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g.OrderedSend</a:t>
            </a:r>
            <a:r>
              <a:rPr lang="en-US" sz="2000" dirty="0" smtClean="0"/>
              <a:t>(UPDATE, “Harry”, 20.75);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List&lt;double&gt; </a:t>
            </a:r>
            <a:r>
              <a:rPr lang="en-US" sz="2000" b="1" dirty="0" err="1" smtClean="0"/>
              <a:t>resultlist</a:t>
            </a:r>
            <a:r>
              <a:rPr lang="en-US" sz="2000" b="1" dirty="0" smtClean="0"/>
              <a:t> = new List&lt;double&gt;();</a:t>
            </a:r>
          </a:p>
          <a:p>
            <a:pPr>
              <a:buNone/>
            </a:pPr>
            <a:r>
              <a:rPr lang="en-US" sz="2000" b="1" dirty="0" smtClean="0"/>
              <a:t>nr = </a:t>
            </a:r>
            <a:r>
              <a:rPr lang="en-US" sz="2000" b="1" dirty="0" err="1"/>
              <a:t>g.Query</a:t>
            </a:r>
            <a:r>
              <a:rPr lang="en-US" sz="2000" b="1" dirty="0"/>
              <a:t>(ALL, LOOKUP</a:t>
            </a:r>
            <a:r>
              <a:rPr lang="en-US" sz="2000" b="1" dirty="0" smtClean="0"/>
              <a:t>, “Harry”, EOL, </a:t>
            </a:r>
            <a:r>
              <a:rPr lang="en-US" sz="2000" b="1" dirty="0" err="1" smtClean="0"/>
              <a:t>resultlist</a:t>
            </a:r>
            <a:r>
              <a:rPr lang="en-US" sz="2000" b="1" dirty="0" smtClean="0"/>
              <a:t>);</a:t>
            </a:r>
            <a:endParaRPr lang="fr-BE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Vsync</a:t>
            </a:r>
            <a:r>
              <a:rPr lang="en-US" dirty="0" smtClean="0"/>
              <a:t> </a:t>
            </a:r>
            <a:r>
              <a:rPr lang="en-US" dirty="0"/>
              <a:t>makes developer’s life easier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791200" y="1676400"/>
            <a:ext cx="3352800" cy="4623816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First sets up group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Join makes this entity a member.  State transfer isn’t shown</a:t>
            </a:r>
          </a:p>
          <a:p>
            <a:endParaRPr lang="en-US" sz="1600" dirty="0" smtClean="0"/>
          </a:p>
          <a:p>
            <a:r>
              <a:rPr lang="en-US" sz="1600" b="1" dirty="0" smtClean="0"/>
              <a:t>Then can multicast, query.  Runtime callbacks to the “delegates” as events arrive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Easy to request security (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g.SetSecure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), persistence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“Consistency” model dictates the ordering seen for event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upcalls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and the assumptions user can make. User can tell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Vsync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how strong ordering needs to be.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 rot="21129821">
            <a:off x="4320995" y="3972494"/>
            <a:ext cx="1403017" cy="2002969"/>
          </a:xfrm>
          <a:custGeom>
            <a:avLst/>
            <a:gdLst>
              <a:gd name="connsiteX0" fmla="*/ 0 w 2307805"/>
              <a:gd name="connsiteY0" fmla="*/ 2057400 h 2057400"/>
              <a:gd name="connsiteX1" fmla="*/ 2307771 w 2307805"/>
              <a:gd name="connsiteY1" fmla="*/ 1186543 h 2057400"/>
              <a:gd name="connsiteX2" fmla="*/ 43543 w 2307805"/>
              <a:gd name="connsiteY2" fmla="*/ 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07805" h="2057400">
                <a:moveTo>
                  <a:pt x="0" y="2057400"/>
                </a:moveTo>
                <a:cubicBezTo>
                  <a:pt x="1150257" y="1793421"/>
                  <a:pt x="2300514" y="1529443"/>
                  <a:pt x="2307771" y="1186543"/>
                </a:cubicBezTo>
                <a:cubicBezTo>
                  <a:pt x="2315028" y="843643"/>
                  <a:pt x="1179285" y="421821"/>
                  <a:pt x="43543" y="0"/>
                </a:cubicBez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495800" y="5715000"/>
            <a:ext cx="1168903" cy="33745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482407" y="5872840"/>
            <a:ext cx="1273645" cy="16873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592679" y="6041570"/>
            <a:ext cx="1058631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0"/>
          <p:cNvSpPr/>
          <p:nvPr/>
        </p:nvSpPr>
        <p:spPr>
          <a:xfrm>
            <a:off x="2481943" y="4180114"/>
            <a:ext cx="2792325" cy="1828800"/>
          </a:xfrm>
          <a:custGeom>
            <a:avLst/>
            <a:gdLst>
              <a:gd name="connsiteX0" fmla="*/ 0 w 2792325"/>
              <a:gd name="connsiteY0" fmla="*/ 0 h 1828800"/>
              <a:gd name="connsiteX1" fmla="*/ 2699657 w 2792325"/>
              <a:gd name="connsiteY1" fmla="*/ 598715 h 1828800"/>
              <a:gd name="connsiteX2" fmla="*/ 1905000 w 2792325"/>
              <a:gd name="connsiteY2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92325" h="1828800">
                <a:moveTo>
                  <a:pt x="0" y="0"/>
                </a:moveTo>
                <a:cubicBezTo>
                  <a:pt x="1191078" y="146957"/>
                  <a:pt x="2382157" y="293915"/>
                  <a:pt x="2699657" y="598715"/>
                </a:cubicBezTo>
                <a:cubicBezTo>
                  <a:pt x="3017157" y="903515"/>
                  <a:pt x="2461078" y="1366157"/>
                  <a:pt x="1905000" y="1828800"/>
                </a:cubicBezTo>
              </a:path>
            </a:pathLst>
          </a:cu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495800" y="5486400"/>
            <a:ext cx="1321303" cy="52251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330008" y="5758543"/>
            <a:ext cx="1326816" cy="26125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799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 all the replies would be identical!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CS5412 Spring 2016 (Cloud Computing: Birman)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Good point…</a:t>
            </a:r>
          </a:p>
          <a:p>
            <a:endParaRPr lang="en-US" dirty="0"/>
          </a:p>
          <a:p>
            <a:r>
              <a:rPr lang="en-US" dirty="0" smtClean="0"/>
              <a:t>In practice, you might have each member do part of the work: 0’th “ranked” process does portion 1 of 4, next does portion 2 of 4.</a:t>
            </a:r>
          </a:p>
          <a:p>
            <a:endParaRPr lang="en-US" dirty="0"/>
          </a:p>
          <a:p>
            <a:r>
              <a:rPr lang="en-US" dirty="0" smtClean="0"/>
              <a:t>They saw identical views so they agree on this ranking.  The view has methods to request your rank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613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Vsync</a:t>
            </a:r>
            <a:r>
              <a:rPr lang="en-US" dirty="0" smtClean="0"/>
              <a:t> </a:t>
            </a:r>
            <a:r>
              <a:rPr lang="en-US" dirty="0"/>
              <a:t>makes developer’s life easier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791200" y="1676400"/>
            <a:ext cx="3352800" cy="4623816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First sets up group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Join makes this entity a member.  State transfer isn’t shown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Then can multicast, query.  Runtime callbacks to the “delegates” as events arrive</a:t>
            </a:r>
          </a:p>
          <a:p>
            <a:endParaRPr lang="en-US" sz="1600" dirty="0" smtClean="0"/>
          </a:p>
          <a:p>
            <a:r>
              <a:rPr lang="en-US" sz="1600" b="1" dirty="0" smtClean="0"/>
              <a:t>Easy to request security (</a:t>
            </a:r>
            <a:r>
              <a:rPr lang="en-US" sz="1600" b="1" dirty="0" err="1" smtClean="0"/>
              <a:t>g.SetSecure</a:t>
            </a:r>
            <a:r>
              <a:rPr lang="en-US" sz="1600" b="1" dirty="0" smtClean="0"/>
              <a:t>), persistence</a:t>
            </a:r>
          </a:p>
          <a:p>
            <a:endParaRPr lang="en-US" sz="1600" b="1" dirty="0" smtClean="0"/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“Consistency” model dictates the ordering seen for event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upcalls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and the assumptions user can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make. User can tell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Vsync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how strong ordering needs to be.</a:t>
            </a:r>
            <a:endParaRPr lang="fr-BE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fr-BE" sz="1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73936"/>
            <a:ext cx="5715000" cy="4623816"/>
          </a:xfrm>
          <a:solidFill>
            <a:srgbClr val="FFFF99"/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000" dirty="0" smtClean="0"/>
              <a:t>Group g = new Group(“</a:t>
            </a:r>
            <a:r>
              <a:rPr lang="en-US" sz="2000" dirty="0" err="1" smtClean="0"/>
              <a:t>myGroup</a:t>
            </a:r>
            <a:r>
              <a:rPr lang="en-US" sz="2000" dirty="0" smtClean="0"/>
              <a:t>”);</a:t>
            </a:r>
          </a:p>
          <a:p>
            <a:pPr>
              <a:buNone/>
            </a:pPr>
            <a:r>
              <a:rPr lang="en-US" sz="2000" dirty="0" smtClean="0"/>
              <a:t>Dictionary 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 Values = new Dictionary&lt;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&gt;();</a:t>
            </a:r>
          </a:p>
          <a:p>
            <a:pPr>
              <a:buNone/>
            </a:pPr>
            <a:r>
              <a:rPr lang="en-US" sz="2000" dirty="0" err="1" smtClean="0"/>
              <a:t>g.ViewHandlers</a:t>
            </a:r>
            <a:r>
              <a:rPr lang="en-US" sz="2000" dirty="0" smtClean="0"/>
              <a:t> += delegate(View v) {</a:t>
            </a:r>
          </a:p>
          <a:p>
            <a:pPr lvl="1">
              <a:buNone/>
            </a:pPr>
            <a:r>
              <a:rPr lang="en-US" sz="1800" dirty="0" err="1" smtClean="0"/>
              <a:t>Console.Title</a:t>
            </a:r>
            <a:r>
              <a:rPr lang="en-US" sz="1800" dirty="0" smtClean="0"/>
              <a:t> = “</a:t>
            </a:r>
            <a:r>
              <a:rPr lang="en-US" sz="1800" dirty="0" err="1" smtClean="0"/>
              <a:t>myGroup</a:t>
            </a:r>
            <a:r>
              <a:rPr lang="en-US" sz="1800" dirty="0" smtClean="0"/>
              <a:t> members: “+</a:t>
            </a:r>
            <a:r>
              <a:rPr lang="en-US" sz="1800" dirty="0" err="1" smtClean="0"/>
              <a:t>v.members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};</a:t>
            </a:r>
          </a:p>
          <a:p>
            <a:pPr>
              <a:buNone/>
            </a:pPr>
            <a:r>
              <a:rPr lang="en-US" sz="2000" dirty="0" err="1" smtClean="0"/>
              <a:t>g.Handlers</a:t>
            </a:r>
            <a:r>
              <a:rPr lang="en-US" sz="2000" dirty="0" smtClean="0"/>
              <a:t>[UPDATE] += delegate(string s, double v) {</a:t>
            </a:r>
          </a:p>
          <a:p>
            <a:pPr>
              <a:buNone/>
            </a:pPr>
            <a:r>
              <a:rPr lang="en-US" sz="2000" dirty="0" smtClean="0"/>
              <a:t>       Values[s] = v;</a:t>
            </a:r>
          </a:p>
          <a:p>
            <a:pPr>
              <a:buNone/>
            </a:pPr>
            <a:r>
              <a:rPr lang="en-US" sz="2000" dirty="0" smtClean="0"/>
              <a:t>};</a:t>
            </a:r>
          </a:p>
          <a:p>
            <a:pPr>
              <a:buNone/>
            </a:pPr>
            <a:r>
              <a:rPr lang="en-US" sz="2000" dirty="0" err="1" smtClean="0"/>
              <a:t>g.Handlers</a:t>
            </a:r>
            <a:r>
              <a:rPr lang="en-US" sz="2000" dirty="0" smtClean="0"/>
              <a:t>[LOOKUP] += delegate(string s) {</a:t>
            </a:r>
          </a:p>
          <a:p>
            <a:pPr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g.Reply</a:t>
            </a:r>
            <a:r>
              <a:rPr lang="en-US" sz="2000" dirty="0" smtClean="0"/>
              <a:t>(Values[s]);</a:t>
            </a:r>
          </a:p>
          <a:p>
            <a:pPr>
              <a:buNone/>
            </a:pPr>
            <a:r>
              <a:rPr lang="en-US" sz="2000" dirty="0" smtClean="0"/>
              <a:t>};</a:t>
            </a:r>
          </a:p>
          <a:p>
            <a:pPr>
              <a:buNone/>
            </a:pPr>
            <a:r>
              <a:rPr lang="en-US" sz="2000" dirty="0" err="1" smtClean="0"/>
              <a:t>g.Join</a:t>
            </a:r>
            <a:r>
              <a:rPr lang="en-US" sz="2000" dirty="0" smtClean="0"/>
              <a:t>();</a:t>
            </a:r>
          </a:p>
          <a:p>
            <a:pPr>
              <a:buNone/>
            </a:pPr>
            <a:r>
              <a:rPr lang="en-US" sz="2000" b="1" dirty="0" err="1" smtClean="0">
                <a:solidFill>
                  <a:srgbClr val="C00000"/>
                </a:solidFill>
              </a:rPr>
              <a:t>g.SetSecure</a:t>
            </a:r>
            <a:r>
              <a:rPr lang="en-US" sz="2000" b="1" dirty="0" smtClean="0">
                <a:solidFill>
                  <a:srgbClr val="C00000"/>
                </a:solidFill>
              </a:rPr>
              <a:t>(key);</a:t>
            </a:r>
          </a:p>
          <a:p>
            <a:pPr>
              <a:buNone/>
            </a:pPr>
            <a:r>
              <a:rPr lang="en-US" sz="2000" dirty="0" err="1" smtClean="0"/>
              <a:t>g.OrderedSend</a:t>
            </a:r>
            <a:r>
              <a:rPr lang="en-US" sz="2000" dirty="0" smtClean="0"/>
              <a:t>(UPDATE, “Harry”, 20.75);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List&lt;double&gt;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 = new List&lt;double&gt;();</a:t>
            </a:r>
          </a:p>
          <a:p>
            <a:pPr>
              <a:buNone/>
            </a:pPr>
            <a:r>
              <a:rPr lang="en-US" sz="2000" dirty="0" smtClean="0"/>
              <a:t>nr = </a:t>
            </a:r>
            <a:r>
              <a:rPr lang="en-US" sz="2000" dirty="0" err="1"/>
              <a:t>g.Query</a:t>
            </a:r>
            <a:r>
              <a:rPr lang="en-US" sz="2000" dirty="0"/>
              <a:t>(ALL, LOOKUP</a:t>
            </a:r>
            <a:r>
              <a:rPr lang="en-US" sz="2000" dirty="0" smtClean="0"/>
              <a:t>, “Harry”, EOL,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);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297606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Vsync</a:t>
            </a:r>
            <a:r>
              <a:rPr lang="en-US" dirty="0" smtClean="0"/>
              <a:t> </a:t>
            </a:r>
            <a:r>
              <a:rPr lang="en-US" dirty="0"/>
              <a:t>makes developer’s life easier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791200" y="1676400"/>
            <a:ext cx="3352800" cy="4623816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First sets up group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Join makes this entity a member.  State transfer isn’t shown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Then can multicast, query.  Runtime callbacks to the “delegates” as events arrive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Easy to request security (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g.SetSecure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), persistence</a:t>
            </a:r>
          </a:p>
          <a:p>
            <a:endParaRPr lang="en-US" sz="1600" b="1" dirty="0" smtClean="0"/>
          </a:p>
          <a:p>
            <a:r>
              <a:rPr lang="en-US" sz="1600" b="1" dirty="0" smtClean="0"/>
              <a:t>“Consistency” model dictates the ordering seen for event </a:t>
            </a:r>
            <a:r>
              <a:rPr lang="en-US" sz="1600" b="1" dirty="0" err="1" smtClean="0"/>
              <a:t>upcalls</a:t>
            </a:r>
            <a:r>
              <a:rPr lang="en-US" sz="1600" b="1" dirty="0" smtClean="0"/>
              <a:t> and the assumptions user can make.  User can tell </a:t>
            </a:r>
            <a:r>
              <a:rPr lang="en-US" sz="1600" b="1" dirty="0" err="1" smtClean="0"/>
              <a:t>Vsync</a:t>
            </a:r>
            <a:r>
              <a:rPr lang="en-US" sz="1600" b="1" dirty="0" smtClean="0"/>
              <a:t> how strong ordering needs to be.</a:t>
            </a:r>
            <a:endParaRPr lang="fr-BE" sz="1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73936"/>
            <a:ext cx="5715000" cy="4623816"/>
          </a:xfrm>
          <a:solidFill>
            <a:srgbClr val="FFFF99"/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000" dirty="0" smtClean="0"/>
              <a:t>Group g = new Group(“</a:t>
            </a:r>
            <a:r>
              <a:rPr lang="en-US" sz="2000" dirty="0" err="1" smtClean="0"/>
              <a:t>myGroup</a:t>
            </a:r>
            <a:r>
              <a:rPr lang="en-US" sz="2000" dirty="0" smtClean="0"/>
              <a:t>”);</a:t>
            </a:r>
          </a:p>
          <a:p>
            <a:pPr>
              <a:buNone/>
            </a:pPr>
            <a:r>
              <a:rPr lang="en-US" sz="2000" dirty="0" smtClean="0"/>
              <a:t>Dictionary 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 Values = new Dictionary&lt;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&gt;();</a:t>
            </a:r>
          </a:p>
          <a:p>
            <a:pPr>
              <a:buNone/>
            </a:pPr>
            <a:r>
              <a:rPr lang="en-US" sz="2000" dirty="0" err="1" smtClean="0"/>
              <a:t>g.ViewHandlers</a:t>
            </a:r>
            <a:r>
              <a:rPr lang="en-US" sz="2000" dirty="0" smtClean="0"/>
              <a:t> += delegate(View v) {</a:t>
            </a:r>
          </a:p>
          <a:p>
            <a:pPr lvl="1">
              <a:buNone/>
            </a:pPr>
            <a:r>
              <a:rPr lang="en-US" sz="1800" dirty="0" err="1" smtClean="0"/>
              <a:t>Console.Title</a:t>
            </a:r>
            <a:r>
              <a:rPr lang="en-US" sz="1800" dirty="0" smtClean="0"/>
              <a:t> = “</a:t>
            </a:r>
            <a:r>
              <a:rPr lang="en-US" sz="1800" dirty="0" err="1" smtClean="0"/>
              <a:t>myGroup</a:t>
            </a:r>
            <a:r>
              <a:rPr lang="en-US" sz="1800" dirty="0" smtClean="0"/>
              <a:t> members: “+</a:t>
            </a:r>
            <a:r>
              <a:rPr lang="en-US" sz="1800" dirty="0" err="1" smtClean="0"/>
              <a:t>v.members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};</a:t>
            </a:r>
          </a:p>
          <a:p>
            <a:pPr>
              <a:buNone/>
            </a:pPr>
            <a:r>
              <a:rPr lang="en-US" sz="2000" dirty="0" err="1" smtClean="0"/>
              <a:t>g.Handlers</a:t>
            </a:r>
            <a:r>
              <a:rPr lang="en-US" sz="2000" dirty="0" smtClean="0"/>
              <a:t>[UPDATE] += delegate(string s, double v) {</a:t>
            </a:r>
          </a:p>
          <a:p>
            <a:pPr>
              <a:buNone/>
            </a:pPr>
            <a:r>
              <a:rPr lang="en-US" sz="2000" dirty="0" smtClean="0"/>
              <a:t>       Values[s] = v;</a:t>
            </a:r>
          </a:p>
          <a:p>
            <a:pPr>
              <a:buNone/>
            </a:pPr>
            <a:r>
              <a:rPr lang="en-US" sz="2000" dirty="0" smtClean="0"/>
              <a:t>};</a:t>
            </a:r>
          </a:p>
          <a:p>
            <a:pPr>
              <a:buNone/>
            </a:pPr>
            <a:r>
              <a:rPr lang="en-US" sz="2000" dirty="0" err="1" smtClean="0"/>
              <a:t>g.Handlers</a:t>
            </a:r>
            <a:r>
              <a:rPr lang="en-US" sz="2000" dirty="0" smtClean="0"/>
              <a:t>[LOOKUP] += delegate(string s) {</a:t>
            </a:r>
          </a:p>
          <a:p>
            <a:pPr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g.Reply</a:t>
            </a:r>
            <a:r>
              <a:rPr lang="en-US" sz="2000" dirty="0" smtClean="0"/>
              <a:t>(Values[s]);</a:t>
            </a:r>
          </a:p>
          <a:p>
            <a:pPr>
              <a:buNone/>
            </a:pPr>
            <a:r>
              <a:rPr lang="en-US" sz="2000" dirty="0" smtClean="0"/>
              <a:t>};</a:t>
            </a:r>
          </a:p>
          <a:p>
            <a:pPr>
              <a:buNone/>
            </a:pPr>
            <a:r>
              <a:rPr lang="en-US" sz="2000" dirty="0" err="1" smtClean="0"/>
              <a:t>g.Join</a:t>
            </a:r>
            <a:r>
              <a:rPr lang="en-US" sz="2000" dirty="0" smtClean="0"/>
              <a:t>();</a:t>
            </a:r>
          </a:p>
          <a:p>
            <a:pPr>
              <a:buNone/>
            </a:pPr>
            <a:r>
              <a:rPr lang="en-US" sz="2000" dirty="0" err="1" smtClean="0"/>
              <a:t>g.SetSecure</a:t>
            </a:r>
            <a:r>
              <a:rPr lang="en-US" sz="2000" dirty="0" smtClean="0"/>
              <a:t>(key);</a:t>
            </a:r>
          </a:p>
          <a:p>
            <a:pPr>
              <a:buNone/>
            </a:pPr>
            <a:r>
              <a:rPr lang="en-US" sz="2000" b="1" dirty="0" err="1" smtClean="0">
                <a:solidFill>
                  <a:srgbClr val="C00000"/>
                </a:solidFill>
              </a:rPr>
              <a:t>g.Send</a:t>
            </a:r>
            <a:r>
              <a:rPr lang="en-US" sz="2000" dirty="0" smtClean="0"/>
              <a:t>(UPDATE, “Harry”, 20.75);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List&lt;double&gt;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 = new List&lt;double&gt;();</a:t>
            </a:r>
          </a:p>
          <a:p>
            <a:pPr>
              <a:buNone/>
            </a:pPr>
            <a:r>
              <a:rPr lang="en-US" sz="2000" dirty="0" smtClean="0"/>
              <a:t>nr = </a:t>
            </a:r>
            <a:r>
              <a:rPr lang="en-US" sz="2000" dirty="0" err="1"/>
              <a:t>g.Query</a:t>
            </a:r>
            <a:r>
              <a:rPr lang="en-US" sz="2000" dirty="0"/>
              <a:t>(ALL, LOOKUP</a:t>
            </a:r>
            <a:r>
              <a:rPr lang="en-US" sz="2000" dirty="0" smtClean="0"/>
              <a:t>, “Harry”, EOL,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);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163496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Concept: Query as a “multi-RPC”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48768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One member asks multiple group members to perform some action</a:t>
            </a:r>
          </a:p>
          <a:p>
            <a:r>
              <a:rPr lang="en-US" dirty="0" smtClean="0"/>
              <a:t>It could be doing this on behalf of an external client, and it might participate too</a:t>
            </a:r>
          </a:p>
          <a:p>
            <a:r>
              <a:rPr lang="en-US" dirty="0" smtClean="0"/>
              <a:t>Often group members subdivide the task (but there could be a fault-tolerance benefit to asking 2 or more to do the same work)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 rot="5400000">
            <a:off x="5981700" y="2525486"/>
            <a:ext cx="2057400" cy="2057400"/>
            <a:chOff x="5981700" y="2525486"/>
            <a:chExt cx="2057400" cy="2057400"/>
          </a:xfrm>
        </p:grpSpPr>
        <p:sp>
          <p:nvSpPr>
            <p:cNvPr id="7" name="Rectangle 44"/>
            <p:cNvSpPr>
              <a:spLocks noChangeArrowheads="1"/>
            </p:cNvSpPr>
            <p:nvPr/>
          </p:nvSpPr>
          <p:spPr bwMode="auto">
            <a:xfrm>
              <a:off x="5981700" y="2525486"/>
              <a:ext cx="2057400" cy="2057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6400800" y="2993572"/>
              <a:ext cx="1257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6400800" y="3450772"/>
              <a:ext cx="1257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6400800" y="3897086"/>
              <a:ext cx="1257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6438900" y="4330813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Oval 19"/>
            <p:cNvSpPr>
              <a:spLocks noChangeArrowheads="1"/>
            </p:cNvSpPr>
            <p:nvPr/>
          </p:nvSpPr>
          <p:spPr bwMode="auto">
            <a:xfrm>
              <a:off x="6286499" y="2677886"/>
              <a:ext cx="283029" cy="19050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38"/>
            <p:cNvSpPr>
              <a:spLocks noChangeShapeType="1"/>
            </p:cNvSpPr>
            <p:nvPr/>
          </p:nvSpPr>
          <p:spPr bwMode="auto">
            <a:xfrm flipV="1">
              <a:off x="6724650" y="3897086"/>
              <a:ext cx="95250" cy="4337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9"/>
            <p:cNvSpPr>
              <a:spLocks noChangeShapeType="1"/>
            </p:cNvSpPr>
            <p:nvPr/>
          </p:nvSpPr>
          <p:spPr bwMode="auto">
            <a:xfrm flipV="1">
              <a:off x="6629400" y="2982686"/>
              <a:ext cx="190500" cy="13481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43"/>
            <p:cNvSpPr>
              <a:spLocks noChangeShapeType="1"/>
            </p:cNvSpPr>
            <p:nvPr/>
          </p:nvSpPr>
          <p:spPr bwMode="auto">
            <a:xfrm>
              <a:off x="6896100" y="2982686"/>
              <a:ext cx="381000" cy="13481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 rot="16200000">
              <a:off x="6248401" y="3758973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endParaRPr lang="en-US" dirty="0"/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 rot="16200000">
              <a:off x="6264729" y="3296331"/>
              <a:ext cx="304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dirty="0"/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 rot="16200000">
              <a:off x="6248401" y="2810215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dirty="0"/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 flipV="1">
              <a:off x="6667500" y="3450771"/>
              <a:ext cx="152400" cy="8800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43"/>
            <p:cNvSpPr>
              <a:spLocks noChangeShapeType="1"/>
            </p:cNvSpPr>
            <p:nvPr/>
          </p:nvSpPr>
          <p:spPr bwMode="auto">
            <a:xfrm>
              <a:off x="6934200" y="3450771"/>
              <a:ext cx="381000" cy="8800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>
              <a:off x="6934200" y="3897086"/>
              <a:ext cx="342900" cy="4743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096000" y="27432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p    q     r      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5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8107238" y="4870304"/>
            <a:ext cx="566057" cy="736258"/>
            <a:chOff x="2056657" y="4390045"/>
            <a:chExt cx="566057" cy="736258"/>
          </a:xfrm>
        </p:grpSpPr>
        <p:sp>
          <p:nvSpPr>
            <p:cNvPr id="88" name="Oval 87"/>
            <p:cNvSpPr/>
            <p:nvPr/>
          </p:nvSpPr>
          <p:spPr>
            <a:xfrm>
              <a:off x="2056657" y="4390045"/>
              <a:ext cx="566057" cy="7362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2184048" y="4566029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2294602" y="4602970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2394007" y="4576547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</p:grpSp>
      <p:sp>
        <p:nvSpPr>
          <p:cNvPr id="76" name="Oval 75"/>
          <p:cNvSpPr/>
          <p:nvPr/>
        </p:nvSpPr>
        <p:spPr>
          <a:xfrm flipV="1">
            <a:off x="228600" y="5395385"/>
            <a:ext cx="6781800" cy="141013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"/>
          </a:p>
        </p:txBody>
      </p:sp>
      <p:sp>
        <p:nvSpPr>
          <p:cNvPr id="77" name="Rectangle 76"/>
          <p:cNvSpPr/>
          <p:nvPr/>
        </p:nvSpPr>
        <p:spPr>
          <a:xfrm flipV="1">
            <a:off x="152400" y="5334000"/>
            <a:ext cx="7010400" cy="938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8600" y="4228668"/>
            <a:ext cx="6781800" cy="141013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"/>
          </a:p>
        </p:txBody>
      </p:sp>
      <p:sp>
        <p:nvSpPr>
          <p:cNvPr id="42" name="Rectangle 41"/>
          <p:cNvSpPr/>
          <p:nvPr/>
        </p:nvSpPr>
        <p:spPr>
          <a:xfrm>
            <a:off x="152400" y="4929284"/>
            <a:ext cx="7010400" cy="938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It takes a “community”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69869"/>
            <a:ext cx="8153400" cy="1859131"/>
          </a:xfrm>
        </p:spPr>
        <p:txBody>
          <a:bodyPr>
            <a:normAutofit/>
          </a:bodyPr>
          <a:lstStyle/>
          <a:p>
            <a:r>
              <a:rPr lang="en-US" dirty="0" smtClean="0"/>
              <a:t>A lot of complexity lurks behind those simple APIs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Building one of your own would be hard</a:t>
            </a:r>
          </a:p>
          <a:p>
            <a:r>
              <a:rPr lang="en-US" dirty="0" err="1" smtClean="0">
                <a:sym typeface="Symbol"/>
              </a:rPr>
              <a:t>Vsync</a:t>
            </a:r>
            <a:r>
              <a:rPr lang="en-US" dirty="0" smtClean="0">
                <a:sym typeface="Symbol"/>
              </a:rPr>
              <a:t> took Ken &gt;3 years to implement &amp; debug</a:t>
            </a:r>
            <a:endParaRPr lang="en-US" dirty="0"/>
          </a:p>
        </p:txBody>
      </p:sp>
      <p:sp>
        <p:nvSpPr>
          <p:cNvPr id="4" name="Flowchart: Document 3"/>
          <p:cNvSpPr/>
          <p:nvPr/>
        </p:nvSpPr>
        <p:spPr>
          <a:xfrm>
            <a:off x="2438400" y="3539323"/>
            <a:ext cx="914400" cy="61264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rgbClr val="C00000"/>
                </a:solidFill>
              </a:rPr>
              <a:t>Vsync</a:t>
            </a:r>
            <a:r>
              <a:rPr lang="en-US" sz="1400" b="1" dirty="0" smtClean="0">
                <a:solidFill>
                  <a:srgbClr val="C00000"/>
                </a:solidFill>
              </a:rPr>
              <a:t> user object</a:t>
            </a:r>
            <a:endParaRPr lang="en-US" sz="1400" b="1" dirty="0">
              <a:solidFill>
                <a:srgbClr val="C000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663817" y="4390045"/>
            <a:ext cx="566057" cy="736258"/>
            <a:chOff x="2056657" y="4390045"/>
            <a:chExt cx="566057" cy="736258"/>
          </a:xfrm>
        </p:grpSpPr>
        <p:sp>
          <p:nvSpPr>
            <p:cNvPr id="7" name="Oval 6"/>
            <p:cNvSpPr/>
            <p:nvPr/>
          </p:nvSpPr>
          <p:spPr>
            <a:xfrm>
              <a:off x="2056657" y="4390045"/>
              <a:ext cx="566057" cy="7362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8" name="Freeform 7"/>
            <p:cNvSpPr/>
            <p:nvPr/>
          </p:nvSpPr>
          <p:spPr>
            <a:xfrm>
              <a:off x="2184048" y="4566029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9" name="Freeform 8"/>
            <p:cNvSpPr/>
            <p:nvPr/>
          </p:nvSpPr>
          <p:spPr>
            <a:xfrm>
              <a:off x="2294602" y="4602970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394007" y="4576547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</p:grpSp>
      <p:pic>
        <p:nvPicPr>
          <p:cNvPr id="13" name="Picture 2" descr="http://ts4.mm.bing.net/images/thumbnail.aspx?q=1535204598971&amp;id=0cf610390462919e01cbdf8c82ee49a2&amp;url=http%3a%2f%2fwww.clker.com%2fcliparts%2fB%2fj%2fI%2fF%2f9%2fV%2fbag-m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501798"/>
            <a:ext cx="451757" cy="5127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pic>
      <p:sp>
        <p:nvSpPr>
          <p:cNvPr id="25" name="Flowchart: Document 24"/>
          <p:cNvSpPr/>
          <p:nvPr/>
        </p:nvSpPr>
        <p:spPr>
          <a:xfrm>
            <a:off x="3581400" y="3511445"/>
            <a:ext cx="914400" cy="61264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rgbClr val="C00000"/>
                </a:solidFill>
              </a:rPr>
              <a:t>Vsync</a:t>
            </a:r>
            <a:r>
              <a:rPr lang="en-US" sz="1400" b="1" dirty="0" smtClean="0">
                <a:solidFill>
                  <a:srgbClr val="C00000"/>
                </a:solidFill>
              </a:rPr>
              <a:t> user object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26" name="Flowchart: Document 25"/>
          <p:cNvSpPr/>
          <p:nvPr/>
        </p:nvSpPr>
        <p:spPr>
          <a:xfrm>
            <a:off x="1347069" y="3580709"/>
            <a:ext cx="914400" cy="61264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rgbClr val="C00000"/>
                </a:solidFill>
              </a:rPr>
              <a:t>Vsync</a:t>
            </a:r>
            <a:r>
              <a:rPr lang="en-US" sz="1400" b="1" dirty="0" smtClean="0">
                <a:solidFill>
                  <a:srgbClr val="C00000"/>
                </a:solidFill>
              </a:rPr>
              <a:t> user object</a:t>
            </a:r>
            <a:endParaRPr lang="en-US" sz="1400" b="1" dirty="0">
              <a:solidFill>
                <a:srgbClr val="C00000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2383016" y="4390045"/>
            <a:ext cx="566057" cy="736258"/>
            <a:chOff x="2056657" y="4390045"/>
            <a:chExt cx="566057" cy="736258"/>
          </a:xfrm>
        </p:grpSpPr>
        <p:sp>
          <p:nvSpPr>
            <p:cNvPr id="30" name="Oval 29"/>
            <p:cNvSpPr/>
            <p:nvPr/>
          </p:nvSpPr>
          <p:spPr>
            <a:xfrm>
              <a:off x="2056657" y="4390045"/>
              <a:ext cx="566057" cy="7362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2184048" y="4566029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2294602" y="4602970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2394007" y="4576547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069771" y="4416468"/>
            <a:ext cx="566057" cy="736258"/>
            <a:chOff x="2056657" y="4390045"/>
            <a:chExt cx="566057" cy="736258"/>
          </a:xfrm>
        </p:grpSpPr>
        <p:sp>
          <p:nvSpPr>
            <p:cNvPr id="35" name="Oval 34"/>
            <p:cNvSpPr/>
            <p:nvPr/>
          </p:nvSpPr>
          <p:spPr>
            <a:xfrm>
              <a:off x="2056657" y="4390045"/>
              <a:ext cx="566057" cy="7362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2184048" y="4566029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2294602" y="4602970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2394007" y="4576547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5275456" y="4655736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Vsync</a:t>
            </a:r>
            <a:r>
              <a:rPr lang="en-US" dirty="0" smtClean="0"/>
              <a:t> library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484944" y="5153644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Group instances and multicast protocols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604447" y="5004343"/>
            <a:ext cx="1295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Flow Control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www.sacred-destinations.com/greece/delphi-photos/pythian-oracl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5699" y="3733800"/>
            <a:ext cx="679203" cy="590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TextBox 42"/>
          <p:cNvSpPr txBox="1"/>
          <p:nvPr/>
        </p:nvSpPr>
        <p:spPr>
          <a:xfrm>
            <a:off x="7467601" y="4324102"/>
            <a:ext cx="1295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Membership Oracle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33400" y="5715000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Large Group Layer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648200" y="5715000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Times New Roman" pitchFamily="18" charset="0"/>
                <a:cs typeface="Times New Roman" pitchFamily="18" charset="0"/>
              </a:rPr>
              <a:t>RDMA transfers</a:t>
            </a:r>
            <a:endParaRPr lang="en-US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905000" y="5715000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Dr. Multicast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68981" y="5715000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Security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371600" y="5410200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Reliable Sending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743200" y="5410200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Fragmentation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114800" y="5410200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Security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066801" y="6019800"/>
            <a:ext cx="16002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Sense Runtime Environment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467600" y="5899874"/>
            <a:ext cx="129540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Self-stabilizing</a:t>
            </a:r>
          </a:p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Bootstrap Protocol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743200" y="6017568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Socket Mgt/Send/Rcv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7666428" y="4561155"/>
            <a:ext cx="566057" cy="736258"/>
            <a:chOff x="2056657" y="4390045"/>
            <a:chExt cx="566057" cy="736258"/>
          </a:xfrm>
        </p:grpSpPr>
        <p:sp>
          <p:nvSpPr>
            <p:cNvPr id="79" name="Oval 78"/>
            <p:cNvSpPr/>
            <p:nvPr/>
          </p:nvSpPr>
          <p:spPr>
            <a:xfrm>
              <a:off x="2056657" y="4390045"/>
              <a:ext cx="566057" cy="7362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2184048" y="4566029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2294602" y="4602970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2394007" y="4576547"/>
              <a:ext cx="91652" cy="363255"/>
            </a:xfrm>
            <a:custGeom>
              <a:avLst/>
              <a:gdLst>
                <a:gd name="connsiteX0" fmla="*/ 38093 w 320783"/>
                <a:gd name="connsiteY0" fmla="*/ 0 h 1315844"/>
                <a:gd name="connsiteX1" fmla="*/ 320591 w 320783"/>
                <a:gd name="connsiteY1" fmla="*/ 394010 h 1315844"/>
                <a:gd name="connsiteX2" fmla="*/ 922 w 320783"/>
                <a:gd name="connsiteY2" fmla="*/ 840059 h 1315844"/>
                <a:gd name="connsiteX3" fmla="*/ 216512 w 320783"/>
                <a:gd name="connsiteY3" fmla="*/ 1315844 h 1315844"/>
                <a:gd name="connsiteX4" fmla="*/ 216512 w 320783"/>
                <a:gd name="connsiteY4" fmla="*/ 1315844 h 1315844"/>
                <a:gd name="connsiteX5" fmla="*/ 216512 w 320783"/>
                <a:gd name="connsiteY5" fmla="*/ 1315844 h 1315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783" h="1315844">
                  <a:moveTo>
                    <a:pt x="38093" y="0"/>
                  </a:moveTo>
                  <a:cubicBezTo>
                    <a:pt x="182439" y="127000"/>
                    <a:pt x="326786" y="254000"/>
                    <a:pt x="320591" y="394010"/>
                  </a:cubicBezTo>
                  <a:cubicBezTo>
                    <a:pt x="314396" y="534020"/>
                    <a:pt x="18268" y="686420"/>
                    <a:pt x="922" y="840059"/>
                  </a:cubicBezTo>
                  <a:cubicBezTo>
                    <a:pt x="-16425" y="993698"/>
                    <a:pt x="216512" y="1315844"/>
                    <a:pt x="216512" y="1315844"/>
                  </a:cubicBezTo>
                  <a:lnTo>
                    <a:pt x="216512" y="1315844"/>
                  </a:lnTo>
                  <a:lnTo>
                    <a:pt x="216512" y="1315844"/>
                  </a:ln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/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673217" y="4411347"/>
            <a:ext cx="9906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Send</a:t>
            </a:r>
            <a:br>
              <a:rPr lang="en-US" sz="9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CausalSend</a:t>
            </a:r>
            <a:br>
              <a:rPr lang="en-US" sz="9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OrderedSend</a:t>
            </a:r>
            <a:br>
              <a:rPr lang="en-US" sz="9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SafeSend</a:t>
            </a:r>
            <a:br>
              <a:rPr lang="en-US" sz="9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Query....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371600" y="6326832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Message Library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743200" y="6326832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“Wrapped” locks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114800" y="6324600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Bounded Buffers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467600" y="5572226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Oracle Membership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422516" y="5274404"/>
            <a:ext cx="12954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Group membership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4114800" y="6019800"/>
            <a:ext cx="1600200" cy="230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Report suspected failures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Left-Right Arrow 94"/>
          <p:cNvSpPr/>
          <p:nvPr/>
        </p:nvSpPr>
        <p:spPr>
          <a:xfrm>
            <a:off x="6172200" y="5505236"/>
            <a:ext cx="1200795" cy="423783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smtClean="0">
                <a:solidFill>
                  <a:srgbClr val="C00000"/>
                </a:solidFill>
              </a:rPr>
              <a:t>Views</a:t>
            </a:r>
            <a:endParaRPr lang="en-US" sz="1600" b="1">
              <a:solidFill>
                <a:srgbClr val="C00000"/>
              </a:solidFill>
            </a:endParaRPr>
          </a:p>
        </p:txBody>
      </p:sp>
      <p:sp>
        <p:nvSpPr>
          <p:cNvPr id="96" name="Oval 95"/>
          <p:cNvSpPr/>
          <p:nvPr/>
        </p:nvSpPr>
        <p:spPr>
          <a:xfrm>
            <a:off x="7162801" y="3429000"/>
            <a:ext cx="1905000" cy="341030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"/>
          </a:p>
        </p:txBody>
      </p:sp>
      <p:sp>
        <p:nvSpPr>
          <p:cNvPr id="98" name="Left-Right Arrow 97"/>
          <p:cNvSpPr/>
          <p:nvPr/>
        </p:nvSpPr>
        <p:spPr>
          <a:xfrm>
            <a:off x="3665124" y="4747171"/>
            <a:ext cx="251557" cy="135423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>
              <a:solidFill>
                <a:srgbClr val="C00000"/>
              </a:solidFill>
            </a:endParaRPr>
          </a:p>
        </p:txBody>
      </p:sp>
      <p:cxnSp>
        <p:nvCxnSpPr>
          <p:cNvPr id="99" name="Straight Arrow Connector 98"/>
          <p:cNvCxnSpPr/>
          <p:nvPr/>
        </p:nvCxnSpPr>
        <p:spPr>
          <a:xfrm flipV="1">
            <a:off x="4762500" y="3962400"/>
            <a:ext cx="533400" cy="36170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flipV="1">
            <a:off x="4767146" y="4124093"/>
            <a:ext cx="871654" cy="20001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 flipV="1">
            <a:off x="4800600" y="4224098"/>
            <a:ext cx="990600" cy="10000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V="1">
            <a:off x="4767146" y="4028951"/>
            <a:ext cx="719254" cy="290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val 114"/>
          <p:cNvSpPr/>
          <p:nvPr/>
        </p:nvSpPr>
        <p:spPr>
          <a:xfrm>
            <a:off x="5275456" y="3802901"/>
            <a:ext cx="457200" cy="183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5486400" y="3863649"/>
            <a:ext cx="457200" cy="183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5673183" y="3951557"/>
            <a:ext cx="457200" cy="183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5791200" y="4051599"/>
            <a:ext cx="457200" cy="183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Box 119"/>
          <p:cNvSpPr txBox="1"/>
          <p:nvPr/>
        </p:nvSpPr>
        <p:spPr>
          <a:xfrm>
            <a:off x="5697344" y="3673877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Other group</a:t>
            </a:r>
            <a:br>
              <a:rPr lang="en-US" sz="9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900" b="1" smtClean="0">
                <a:latin typeface="Times New Roman" pitchFamily="18" charset="0"/>
                <a:cs typeface="Times New Roman" pitchFamily="18" charset="0"/>
              </a:rPr>
              <a:t>members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1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What goes on down there?</a:t>
            </a:r>
          </a:p>
        </p:txBody>
      </p:sp>
      <p:sp>
        <p:nvSpPr>
          <p:cNvPr id="4099" name="Rectangle 41"/>
          <p:cNvSpPr>
            <a:spLocks noGrp="1" noChangeArrowheads="1"/>
          </p:cNvSpPr>
          <p:nvPr>
            <p:ph type="body" idx="1"/>
          </p:nvPr>
        </p:nvSpPr>
        <p:spPr>
          <a:xfrm>
            <a:off x="1182688" y="5181600"/>
            <a:ext cx="7772400" cy="9509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Terminology: group create, view, join with state transfer, multicast, client-to-group communication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This is the “dynamic” membership model: processes come &amp; go</a:t>
            </a:r>
          </a:p>
        </p:txBody>
      </p:sp>
      <p:sp>
        <p:nvSpPr>
          <p:cNvPr id="4100" name="Line 5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Line 6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7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Line 8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Line 9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10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Text Box 11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4107" name="Text Box 12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108" name="Text Box 13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109" name="Text Box 14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110" name="Text Box 15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t</a:t>
            </a:r>
          </a:p>
        </p:txBody>
      </p:sp>
      <p:sp>
        <p:nvSpPr>
          <p:cNvPr id="4111" name="Text Box 16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u</a:t>
            </a:r>
          </a:p>
        </p:txBody>
      </p:sp>
      <p:sp>
        <p:nvSpPr>
          <p:cNvPr id="4112" name="Oval 17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Oval 18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Oval 19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Oval 21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7" name="Oval 22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8" name="Line 23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9" name="Line 24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0" name="Line 25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1" name="Line 26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2" name="Line 27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3" name="Line 28"/>
          <p:cNvSpPr>
            <a:spLocks noChangeShapeType="1"/>
          </p:cNvSpPr>
          <p:nvPr/>
        </p:nvSpPr>
        <p:spPr bwMode="auto">
          <a:xfrm flipV="1">
            <a:off x="2667000" y="2514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4" name="Line 29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5" name="Line 30"/>
          <p:cNvSpPr>
            <a:spLocks noChangeShapeType="1"/>
          </p:cNvSpPr>
          <p:nvPr/>
        </p:nvSpPr>
        <p:spPr bwMode="auto">
          <a:xfrm>
            <a:off x="3581400" y="2514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6" name="Line 31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7" name="Line 32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8" name="Line 33"/>
          <p:cNvSpPr>
            <a:spLocks noChangeShapeType="1"/>
          </p:cNvSpPr>
          <p:nvPr/>
        </p:nvSpPr>
        <p:spPr bwMode="auto">
          <a:xfrm>
            <a:off x="5638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9" name="Line 34"/>
          <p:cNvSpPr>
            <a:spLocks noChangeShapeType="1"/>
          </p:cNvSpPr>
          <p:nvPr/>
        </p:nvSpPr>
        <p:spPr bwMode="auto">
          <a:xfrm>
            <a:off x="6019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0" name="Line 35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1" name="Line 36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2" name="Line 37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3" name="Line 38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4" name="Line 39"/>
          <p:cNvSpPr>
            <a:spLocks noChangeShapeType="1"/>
          </p:cNvSpPr>
          <p:nvPr/>
        </p:nvSpPr>
        <p:spPr bwMode="auto">
          <a:xfrm flipV="1">
            <a:off x="6096000" y="34290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Line 40"/>
          <p:cNvSpPr>
            <a:spLocks noChangeShapeType="1"/>
          </p:cNvSpPr>
          <p:nvPr/>
        </p:nvSpPr>
        <p:spPr bwMode="auto">
          <a:xfrm flipV="1">
            <a:off x="60960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6" name="Oval 42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2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Clients of a group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Applications linked to </a:t>
            </a:r>
            <a:r>
              <a:rPr lang="en-US" dirty="0" err="1" smtClean="0"/>
              <a:t>Vsync</a:t>
            </a:r>
            <a:r>
              <a:rPr lang="en-US" dirty="0" smtClean="0"/>
              <a:t> can access a group by joining it as a member, but can also issue requests as a “client” in RPC style</a:t>
            </a:r>
          </a:p>
          <a:p>
            <a:endParaRPr lang="en-US" dirty="0"/>
          </a:p>
          <a:p>
            <a:r>
              <a:rPr lang="en-US" dirty="0" smtClean="0"/>
              <a:t>One can also build a group that uses a web service standard (SOAP, WCF, REST) to accept requests from web clients that don’t use </a:t>
            </a:r>
            <a:r>
              <a:rPr lang="en-US" dirty="0" err="1" smtClean="0"/>
              <a:t>Vsync</a:t>
            </a:r>
            <a:r>
              <a:rPr lang="en-US" dirty="0" smtClean="0"/>
              <a:t> at all.  Many cloud services can automatically load balance such requests over the set of group members.</a:t>
            </a:r>
          </a:p>
          <a:p>
            <a:endParaRPr lang="en-US" dirty="0"/>
          </a:p>
          <a:p>
            <a:r>
              <a:rPr lang="en-US" dirty="0" smtClean="0"/>
              <a:t>The representative acts as a “proxy” for the client and can issue multicasts or queries on its behalf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45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build your program and link with </a:t>
            </a:r>
            <a:r>
              <a:rPr lang="en-US" dirty="0" err="1" smtClean="0"/>
              <a:t>Vsync</a:t>
            </a:r>
            <a:endParaRPr lang="en-US" dirty="0" smtClean="0"/>
          </a:p>
          <a:p>
            <a:r>
              <a:rPr lang="en-US" dirty="0" smtClean="0"/>
              <a:t>It starts the library (the new guy tracks down any active existing members)</a:t>
            </a:r>
          </a:p>
          <a:p>
            <a:r>
              <a:rPr lang="en-US" dirty="0" smtClean="0"/>
              <a:t>Then you can create and join groups, receive a “state transfer” to catch up, cooperate with others</a:t>
            </a:r>
          </a:p>
          <a:p>
            <a:r>
              <a:rPr lang="en-US" dirty="0" smtClean="0"/>
              <a:t>All kinds of events are reported via </a:t>
            </a:r>
            <a:r>
              <a:rPr lang="en-US" dirty="0" err="1" smtClean="0"/>
              <a:t>upcalls</a:t>
            </a:r>
            <a:endParaRPr lang="en-US" dirty="0" smtClean="0"/>
          </a:p>
          <a:p>
            <a:pPr lvl="1"/>
            <a:r>
              <a:rPr lang="en-US" dirty="0" smtClean="0"/>
              <a:t>New view: View object tells members what happened</a:t>
            </a:r>
          </a:p>
          <a:p>
            <a:pPr lvl="1"/>
            <a:r>
              <a:rPr lang="en-US" dirty="0" smtClean="0"/>
              <a:t>Incoming message: data fields extracted and passed as values to your handler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84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Group Communication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System supports a new abstraction (like an object)</a:t>
            </a:r>
          </a:p>
          <a:p>
            <a:pPr lvl="1"/>
            <a:r>
              <a:rPr lang="en-US" dirty="0" smtClean="0"/>
              <a:t>A “group” consisting of a set of processes (“members”) that join, leave and cooperate to replicate data or do parallel processing tasks</a:t>
            </a:r>
          </a:p>
          <a:p>
            <a:pPr lvl="1"/>
            <a:r>
              <a:rPr lang="en-US" dirty="0" smtClean="0"/>
              <a:t>A group has a name (like a filename) </a:t>
            </a:r>
          </a:p>
          <a:p>
            <a:pPr lvl="1"/>
            <a:r>
              <a:rPr lang="en-US" dirty="0" smtClean="0"/>
              <a:t>… and a state (the data that its members are maintaining)</a:t>
            </a:r>
          </a:p>
          <a:p>
            <a:pPr lvl="2"/>
            <a:r>
              <a:rPr lang="en-US" dirty="0" smtClean="0"/>
              <a:t>The state will often be </a:t>
            </a:r>
            <a:r>
              <a:rPr lang="en-US" i="1" dirty="0" smtClean="0"/>
              <a:t>replicated </a:t>
            </a:r>
            <a:r>
              <a:rPr lang="en-US" dirty="0" smtClean="0"/>
              <a:t>so each member has a copy</a:t>
            </a:r>
          </a:p>
          <a:p>
            <a:pPr lvl="2"/>
            <a:r>
              <a:rPr lang="en-US" dirty="0" smtClean="0"/>
              <a:t>Note that this is in contrast to Paxos where each member has a partial copy and we need to use a “learner algorithm” to extract the actual current state</a:t>
            </a:r>
          </a:p>
          <a:p>
            <a:pPr lvl="2"/>
            <a:r>
              <a:rPr lang="en-US" dirty="0" smtClean="0"/>
              <a:t>Think of state much as you think of the value of a variable, except that a group could track many variables at once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5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dirty="0" smtClean="0"/>
              <a:t>Recipe for a group communication system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Bake one pie shell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 dirty="0" smtClean="0"/>
              <a:t>Build a service that can track group membership and report “view changes”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Prepare 2 cups of basic pie filling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 dirty="0" smtClean="0"/>
              <a:t>Develop a simple fault-tolerant multicast protocol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Add flavoring of your choice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 dirty="0" smtClean="0"/>
              <a:t>Extend the multicast protocol to provide desired delivery ordering guarantees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Fill pie shell, chill, and serve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 dirty="0" smtClean="0"/>
              <a:t>Design an end-user “API”  or “toolkit”.  Clients will “serve themselves”, with various goals…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Role of GMS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We’ll add a new system service to our distributed system, like the Internet DNS but with a new role</a:t>
            </a:r>
          </a:p>
          <a:p>
            <a:pPr lvl="1" eaLnBrk="1" hangingPunct="1"/>
            <a:r>
              <a:rPr lang="en-US" smtClean="0"/>
              <a:t>Its job is to track membership of groups</a:t>
            </a:r>
          </a:p>
          <a:p>
            <a:pPr lvl="1" eaLnBrk="1" hangingPunct="1"/>
            <a:r>
              <a:rPr lang="en-US" smtClean="0"/>
              <a:t>To join a group a process will ask the GMS</a:t>
            </a:r>
          </a:p>
          <a:p>
            <a:pPr lvl="1" eaLnBrk="1" hangingPunct="1"/>
            <a:r>
              <a:rPr lang="en-US" smtClean="0"/>
              <a:t>The GMS will also monitor members and can use this to drop them from a group</a:t>
            </a:r>
          </a:p>
          <a:p>
            <a:pPr lvl="1" eaLnBrk="1" hangingPunct="1"/>
            <a:r>
              <a:rPr lang="en-US" smtClean="0"/>
              <a:t>And it will report membership changes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3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Group picture… with GMS</a:t>
            </a:r>
          </a:p>
        </p:txBody>
      </p:sp>
      <p:sp>
        <p:nvSpPr>
          <p:cNvPr id="7171" name="Line 4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Line 5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Line 6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7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8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9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7178" name="Text Box 11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7179" name="Text Box 12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7180" name="Text Box 13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7181" name="Text Box 14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t</a:t>
            </a:r>
          </a:p>
        </p:txBody>
      </p:sp>
      <p:sp>
        <p:nvSpPr>
          <p:cNvPr id="7182" name="Text Box 15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u</a:t>
            </a:r>
          </a:p>
        </p:txBody>
      </p:sp>
      <p:sp>
        <p:nvSpPr>
          <p:cNvPr id="7183" name="Oval 16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Oval 17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Oval 18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Oval 19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AutoShape 20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Oval 21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Line 22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0" name="Line 23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1" name="Line 24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2" name="Line 25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Line 26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4" name="Line 27"/>
          <p:cNvSpPr>
            <a:spLocks noChangeShapeType="1"/>
          </p:cNvSpPr>
          <p:nvPr/>
        </p:nvSpPr>
        <p:spPr bwMode="auto">
          <a:xfrm flipV="1">
            <a:off x="2667000" y="2514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5" name="Line 28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6" name="Line 29"/>
          <p:cNvSpPr>
            <a:spLocks noChangeShapeType="1"/>
          </p:cNvSpPr>
          <p:nvPr/>
        </p:nvSpPr>
        <p:spPr bwMode="auto">
          <a:xfrm>
            <a:off x="3581400" y="2514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7" name="Line 30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8" name="Line 31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9" name="Line 32"/>
          <p:cNvSpPr>
            <a:spLocks noChangeShapeType="1"/>
          </p:cNvSpPr>
          <p:nvPr/>
        </p:nvSpPr>
        <p:spPr bwMode="auto">
          <a:xfrm>
            <a:off x="5638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0" name="Line 33"/>
          <p:cNvSpPr>
            <a:spLocks noChangeShapeType="1"/>
          </p:cNvSpPr>
          <p:nvPr/>
        </p:nvSpPr>
        <p:spPr bwMode="auto">
          <a:xfrm>
            <a:off x="6019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1" name="Line 34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2" name="Line 35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3" name="Line 36"/>
          <p:cNvSpPr>
            <a:spLocks noChangeShapeType="1"/>
          </p:cNvSpPr>
          <p:nvPr/>
        </p:nvSpPr>
        <p:spPr bwMode="auto">
          <a:xfrm flipV="1">
            <a:off x="1600200" y="2514600"/>
            <a:ext cx="7620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4" name="Line 37"/>
          <p:cNvSpPr>
            <a:spLocks noChangeShapeType="1"/>
          </p:cNvSpPr>
          <p:nvPr/>
        </p:nvSpPr>
        <p:spPr bwMode="auto">
          <a:xfrm>
            <a:off x="2362200" y="2514600"/>
            <a:ext cx="990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5" name="Line 38"/>
          <p:cNvSpPr>
            <a:spLocks noChangeShapeType="1"/>
          </p:cNvSpPr>
          <p:nvPr/>
        </p:nvSpPr>
        <p:spPr bwMode="auto">
          <a:xfrm flipV="1">
            <a:off x="6096000" y="34290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6" name="Line 39"/>
          <p:cNvSpPr>
            <a:spLocks noChangeShapeType="1"/>
          </p:cNvSpPr>
          <p:nvPr/>
        </p:nvSpPr>
        <p:spPr bwMode="auto">
          <a:xfrm flipV="1">
            <a:off x="60960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7" name="Oval 40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8" name="Line 43"/>
          <p:cNvSpPr>
            <a:spLocks noChangeShapeType="1"/>
          </p:cNvSpPr>
          <p:nvPr/>
        </p:nvSpPr>
        <p:spPr bwMode="auto">
          <a:xfrm>
            <a:off x="990600" y="6019800"/>
            <a:ext cx="7239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9" name="Text Box 44"/>
          <p:cNvSpPr txBox="1">
            <a:spLocks noChangeArrowheads="1"/>
          </p:cNvSpPr>
          <p:nvPr/>
        </p:nvSpPr>
        <p:spPr bwMode="auto">
          <a:xfrm>
            <a:off x="228600" y="5805488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GMS</a:t>
            </a:r>
          </a:p>
        </p:txBody>
      </p:sp>
      <p:sp>
        <p:nvSpPr>
          <p:cNvPr id="263213" name="Line 45"/>
          <p:cNvSpPr>
            <a:spLocks noChangeShapeType="1"/>
          </p:cNvSpPr>
          <p:nvPr/>
        </p:nvSpPr>
        <p:spPr bwMode="auto">
          <a:xfrm>
            <a:off x="1371600" y="4343400"/>
            <a:ext cx="1524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14" name="Line 46"/>
          <p:cNvSpPr>
            <a:spLocks noChangeShapeType="1"/>
          </p:cNvSpPr>
          <p:nvPr/>
        </p:nvSpPr>
        <p:spPr bwMode="auto">
          <a:xfrm flipV="1">
            <a:off x="1524000" y="4343400"/>
            <a:ext cx="762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15" name="Line 47"/>
          <p:cNvSpPr>
            <a:spLocks noChangeShapeType="1"/>
          </p:cNvSpPr>
          <p:nvPr/>
        </p:nvSpPr>
        <p:spPr bwMode="auto">
          <a:xfrm>
            <a:off x="1066800" y="2514600"/>
            <a:ext cx="15240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16" name="Line 48"/>
          <p:cNvSpPr>
            <a:spLocks noChangeShapeType="1"/>
          </p:cNvSpPr>
          <p:nvPr/>
        </p:nvSpPr>
        <p:spPr bwMode="auto">
          <a:xfrm flipV="1">
            <a:off x="1219200" y="2514600"/>
            <a:ext cx="762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17" name="Line 49"/>
          <p:cNvSpPr>
            <a:spLocks noChangeShapeType="1"/>
          </p:cNvSpPr>
          <p:nvPr/>
        </p:nvSpPr>
        <p:spPr bwMode="auto">
          <a:xfrm>
            <a:off x="1752600" y="2971800"/>
            <a:ext cx="7620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18" name="Line 50"/>
          <p:cNvSpPr>
            <a:spLocks noChangeShapeType="1"/>
          </p:cNvSpPr>
          <p:nvPr/>
        </p:nvSpPr>
        <p:spPr bwMode="auto">
          <a:xfrm flipV="1">
            <a:off x="1828800" y="2971800"/>
            <a:ext cx="22860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19" name="Line 51"/>
          <p:cNvSpPr>
            <a:spLocks noChangeShapeType="1"/>
          </p:cNvSpPr>
          <p:nvPr/>
        </p:nvSpPr>
        <p:spPr bwMode="auto">
          <a:xfrm flipV="1">
            <a:off x="1828800" y="2514600"/>
            <a:ext cx="1524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0" name="Line 52"/>
          <p:cNvSpPr>
            <a:spLocks noChangeShapeType="1"/>
          </p:cNvSpPr>
          <p:nvPr/>
        </p:nvSpPr>
        <p:spPr bwMode="auto">
          <a:xfrm>
            <a:off x="2971800" y="34290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1" name="Line 53"/>
          <p:cNvSpPr>
            <a:spLocks noChangeShapeType="1"/>
          </p:cNvSpPr>
          <p:nvPr/>
        </p:nvSpPr>
        <p:spPr bwMode="auto">
          <a:xfrm flipV="1">
            <a:off x="2971800" y="2971800"/>
            <a:ext cx="22860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2" name="Line 54"/>
          <p:cNvSpPr>
            <a:spLocks noChangeShapeType="1"/>
          </p:cNvSpPr>
          <p:nvPr/>
        </p:nvSpPr>
        <p:spPr bwMode="auto">
          <a:xfrm flipV="1">
            <a:off x="2971800" y="2514600"/>
            <a:ext cx="3048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3" name="Line 55"/>
          <p:cNvSpPr>
            <a:spLocks noChangeShapeType="1"/>
          </p:cNvSpPr>
          <p:nvPr/>
        </p:nvSpPr>
        <p:spPr bwMode="auto">
          <a:xfrm flipV="1">
            <a:off x="2971800" y="3429000"/>
            <a:ext cx="3048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4" name="Line 56"/>
          <p:cNvSpPr>
            <a:spLocks noChangeShapeType="1"/>
          </p:cNvSpPr>
          <p:nvPr/>
        </p:nvSpPr>
        <p:spPr bwMode="auto">
          <a:xfrm>
            <a:off x="4800600" y="2971800"/>
            <a:ext cx="228600" cy="297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5" name="Line 57"/>
          <p:cNvSpPr>
            <a:spLocks noChangeShapeType="1"/>
          </p:cNvSpPr>
          <p:nvPr/>
        </p:nvSpPr>
        <p:spPr bwMode="auto">
          <a:xfrm flipV="1">
            <a:off x="5029200" y="3429000"/>
            <a:ext cx="762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6" name="Line 58"/>
          <p:cNvSpPr>
            <a:spLocks noChangeShapeType="1"/>
          </p:cNvSpPr>
          <p:nvPr/>
        </p:nvSpPr>
        <p:spPr bwMode="auto">
          <a:xfrm flipV="1">
            <a:off x="5029200" y="2514600"/>
            <a:ext cx="762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7" name="Line 59"/>
          <p:cNvSpPr>
            <a:spLocks noChangeShapeType="1"/>
          </p:cNvSpPr>
          <p:nvPr/>
        </p:nvSpPr>
        <p:spPr bwMode="auto">
          <a:xfrm>
            <a:off x="5943600" y="4800600"/>
            <a:ext cx="76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8" name="Line 60"/>
          <p:cNvSpPr>
            <a:spLocks noChangeShapeType="1"/>
          </p:cNvSpPr>
          <p:nvPr/>
        </p:nvSpPr>
        <p:spPr bwMode="auto">
          <a:xfrm flipV="1">
            <a:off x="6019800" y="4800600"/>
            <a:ext cx="76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29" name="Line 61"/>
          <p:cNvSpPr>
            <a:spLocks noChangeShapeType="1"/>
          </p:cNvSpPr>
          <p:nvPr/>
        </p:nvSpPr>
        <p:spPr bwMode="auto">
          <a:xfrm>
            <a:off x="6629400" y="3886200"/>
            <a:ext cx="152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30" name="Line 62"/>
          <p:cNvSpPr>
            <a:spLocks noChangeShapeType="1"/>
          </p:cNvSpPr>
          <p:nvPr/>
        </p:nvSpPr>
        <p:spPr bwMode="auto">
          <a:xfrm flipV="1">
            <a:off x="6781800" y="3886200"/>
            <a:ext cx="152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31" name="Line 63"/>
          <p:cNvSpPr>
            <a:spLocks noChangeShapeType="1"/>
          </p:cNvSpPr>
          <p:nvPr/>
        </p:nvSpPr>
        <p:spPr bwMode="auto">
          <a:xfrm flipV="1">
            <a:off x="6781800" y="3429000"/>
            <a:ext cx="1524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32" name="Line 64"/>
          <p:cNvSpPr>
            <a:spLocks noChangeShapeType="1"/>
          </p:cNvSpPr>
          <p:nvPr/>
        </p:nvSpPr>
        <p:spPr bwMode="auto">
          <a:xfrm flipV="1">
            <a:off x="6781800" y="2514600"/>
            <a:ext cx="2286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3233" name="AutoShape 65"/>
          <p:cNvSpPr>
            <a:spLocks noChangeArrowheads="1"/>
          </p:cNvSpPr>
          <p:nvPr/>
        </p:nvSpPr>
        <p:spPr bwMode="auto">
          <a:xfrm>
            <a:off x="1676400" y="2438400"/>
            <a:ext cx="2133600" cy="990600"/>
          </a:xfrm>
          <a:prstGeom prst="wedgeRectCallout">
            <a:avLst>
              <a:gd name="adj1" fmla="val -76264"/>
              <a:gd name="adj2" fmla="val 10256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dirty="0"/>
              <a:t>P requests: I wish to join or create group “X”.</a:t>
            </a:r>
          </a:p>
        </p:txBody>
      </p:sp>
      <p:sp>
        <p:nvSpPr>
          <p:cNvPr id="263234" name="AutoShape 66"/>
          <p:cNvSpPr>
            <a:spLocks noChangeArrowheads="1"/>
          </p:cNvSpPr>
          <p:nvPr/>
        </p:nvSpPr>
        <p:spPr bwMode="auto">
          <a:xfrm>
            <a:off x="2514600" y="1905000"/>
            <a:ext cx="2514600" cy="1066800"/>
          </a:xfrm>
          <a:prstGeom prst="wedgeRectCallout">
            <a:avLst>
              <a:gd name="adj1" fmla="val -99560"/>
              <a:gd name="adj2" fmla="val 15595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GMS responds: Group X created with you as the only member</a:t>
            </a:r>
          </a:p>
        </p:txBody>
      </p:sp>
      <p:sp>
        <p:nvSpPr>
          <p:cNvPr id="263235" name="AutoShape 67"/>
          <p:cNvSpPr>
            <a:spLocks noChangeArrowheads="1"/>
          </p:cNvSpPr>
          <p:nvPr/>
        </p:nvSpPr>
        <p:spPr bwMode="auto">
          <a:xfrm>
            <a:off x="2438400" y="1905000"/>
            <a:ext cx="2514600" cy="1066800"/>
          </a:xfrm>
          <a:prstGeom prst="wedgeRectCallout">
            <a:avLst>
              <a:gd name="adj1" fmla="val -93056"/>
              <a:gd name="adj2" fmla="val 1785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dirty="0"/>
              <a:t>T to GMS: What is current membership for group X?</a:t>
            </a:r>
          </a:p>
        </p:txBody>
      </p:sp>
      <p:sp>
        <p:nvSpPr>
          <p:cNvPr id="263238" name="AutoShape 70"/>
          <p:cNvSpPr>
            <a:spLocks noChangeArrowheads="1"/>
          </p:cNvSpPr>
          <p:nvPr/>
        </p:nvSpPr>
        <p:spPr bwMode="auto">
          <a:xfrm>
            <a:off x="3581400" y="3810000"/>
            <a:ext cx="2514600" cy="457200"/>
          </a:xfrm>
          <a:prstGeom prst="wedgeRectCallout">
            <a:avLst>
              <a:gd name="adj1" fmla="val -71843"/>
              <a:gd name="adj2" fmla="val 3156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r joins…</a:t>
            </a:r>
          </a:p>
        </p:txBody>
      </p:sp>
      <p:sp>
        <p:nvSpPr>
          <p:cNvPr id="263239" name="AutoShape 71"/>
          <p:cNvSpPr>
            <a:spLocks noChangeArrowheads="1"/>
          </p:cNvSpPr>
          <p:nvPr/>
        </p:nvSpPr>
        <p:spPr bwMode="auto">
          <a:xfrm>
            <a:off x="5562600" y="3048000"/>
            <a:ext cx="2514600" cy="1066800"/>
          </a:xfrm>
          <a:prstGeom prst="wedgeRectCallout">
            <a:avLst>
              <a:gd name="adj1" fmla="val -74051"/>
              <a:gd name="adj2" fmla="val 13571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GMS notices that q has failed (or q decides to leave)</a:t>
            </a:r>
          </a:p>
        </p:txBody>
      </p:sp>
      <p:sp>
        <p:nvSpPr>
          <p:cNvPr id="263237" name="AutoShape 69"/>
          <p:cNvSpPr>
            <a:spLocks noChangeArrowheads="1"/>
          </p:cNvSpPr>
          <p:nvPr/>
        </p:nvSpPr>
        <p:spPr bwMode="auto">
          <a:xfrm>
            <a:off x="2743200" y="3429000"/>
            <a:ext cx="3505200" cy="914400"/>
          </a:xfrm>
          <a:prstGeom prst="wedgeRectCallout">
            <a:avLst>
              <a:gd name="adj1" fmla="val -73231"/>
              <a:gd name="adj2" fmla="val 1100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Q joins, now X = {p,q}.  Since p is the oldest prior member, it does a state transfer to q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63236" name="AutoShape 68"/>
          <p:cNvSpPr>
            <a:spLocks noChangeArrowheads="1"/>
          </p:cNvSpPr>
          <p:nvPr/>
        </p:nvSpPr>
        <p:spPr bwMode="auto">
          <a:xfrm>
            <a:off x="1600200" y="3810000"/>
            <a:ext cx="2514600" cy="381000"/>
          </a:xfrm>
          <a:prstGeom prst="wedgeRectCallout">
            <a:avLst>
              <a:gd name="adj1" fmla="val -49810"/>
              <a:gd name="adj2" fmla="val 1620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GMS to T: X = {p}</a:t>
            </a:r>
          </a:p>
        </p:txBody>
      </p:sp>
    </p:spTree>
    <p:extLst>
      <p:ext uri="{BB962C8B-B14F-4D97-AF65-F5344CB8AC3E}">
        <p14:creationId xmlns:p14="http://schemas.microsoft.com/office/powerpoint/2010/main" val="15033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213" grpId="0" animBg="1"/>
      <p:bldP spid="263214" grpId="0" animBg="1"/>
      <p:bldP spid="263215" grpId="0" animBg="1"/>
      <p:bldP spid="263216" grpId="0" animBg="1"/>
      <p:bldP spid="263217" grpId="0" animBg="1"/>
      <p:bldP spid="263218" grpId="0" animBg="1"/>
      <p:bldP spid="263219" grpId="0" animBg="1"/>
      <p:bldP spid="263220" grpId="0" animBg="1"/>
      <p:bldP spid="263221" grpId="0" animBg="1"/>
      <p:bldP spid="263222" grpId="0" animBg="1"/>
      <p:bldP spid="263223" grpId="0" animBg="1"/>
      <p:bldP spid="263224" grpId="0" animBg="1"/>
      <p:bldP spid="263225" grpId="0" animBg="1"/>
      <p:bldP spid="263226" grpId="0" animBg="1"/>
      <p:bldP spid="263227" grpId="0" animBg="1"/>
      <p:bldP spid="263228" grpId="0" animBg="1"/>
      <p:bldP spid="263229" grpId="0" animBg="1"/>
      <p:bldP spid="263230" grpId="0" animBg="1"/>
      <p:bldP spid="263231" grpId="0" animBg="1"/>
      <p:bldP spid="263232" grpId="0" animBg="1"/>
      <p:bldP spid="263233" grpId="0" animBg="1"/>
      <p:bldP spid="263233" grpId="1" animBg="1"/>
      <p:bldP spid="263234" grpId="0" animBg="1"/>
      <p:bldP spid="263234" grpId="1" animBg="1"/>
      <p:bldP spid="263235" grpId="0" animBg="1"/>
      <p:bldP spid="263235" grpId="1" animBg="1"/>
      <p:bldP spid="263238" grpId="0" animBg="1"/>
      <p:bldP spid="263238" grpId="1" animBg="1"/>
      <p:bldP spid="263239" grpId="0" animBg="1"/>
      <p:bldP spid="263239" grpId="1" animBg="1"/>
      <p:bldP spid="263237" grpId="0" animBg="1"/>
      <p:bldP spid="263237" grpId="1" animBg="1"/>
      <p:bldP spid="263236" grpId="0" animBg="1"/>
      <p:bldP spid="263236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 membership service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Runs on some sensible place, like the first few machines that start up when you launch </a:t>
            </a:r>
            <a:r>
              <a:rPr lang="en-US" sz="2800" dirty="0" err="1" smtClean="0"/>
              <a:t>Vsync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Takes as input: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Process “join” events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Process “leave” events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Apparent failures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Output: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Membership views for group(s) to which those processes belong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Seen by the protocol “library” that the group members are using for communication support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2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Issues?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service </a:t>
            </a:r>
            <a:r>
              <a:rPr lang="en-US" i="1" dirty="0" smtClean="0"/>
              <a:t>itself</a:t>
            </a:r>
            <a:r>
              <a:rPr lang="en-US" dirty="0" smtClean="0"/>
              <a:t> needs to be fault-tolerant</a:t>
            </a:r>
          </a:p>
          <a:p>
            <a:pPr lvl="1" eaLnBrk="1" hangingPunct="1"/>
            <a:r>
              <a:rPr lang="en-US" dirty="0" smtClean="0"/>
              <a:t>Otherwise our entire system could be crippled by a single failure!</a:t>
            </a:r>
          </a:p>
          <a:p>
            <a:pPr eaLnBrk="1" hangingPunct="1"/>
            <a:r>
              <a:rPr lang="en-US" dirty="0" smtClean="0"/>
              <a:t>So we’ll run two or three copies of it</a:t>
            </a:r>
          </a:p>
          <a:p>
            <a:pPr lvl="1" eaLnBrk="1" hangingPunct="1"/>
            <a:r>
              <a:rPr lang="en-US" dirty="0" smtClean="0"/>
              <a:t>Hence Group Membership Service (GMS) must run some form of protocol (GMP)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3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Group picture… with GMS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t</a:t>
            </a:r>
          </a:p>
        </p:txBody>
      </p:sp>
      <p:sp>
        <p:nvSpPr>
          <p:cNvPr id="10254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Oval 18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AutoShape 19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Oval 20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Line 23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" name="Line 25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5" name="Line 26"/>
          <p:cNvSpPr>
            <a:spLocks noChangeShapeType="1"/>
          </p:cNvSpPr>
          <p:nvPr/>
        </p:nvSpPr>
        <p:spPr bwMode="auto">
          <a:xfrm flipV="1">
            <a:off x="2667000" y="2514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6" name="Line 27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Line 28"/>
          <p:cNvSpPr>
            <a:spLocks noChangeShapeType="1"/>
          </p:cNvSpPr>
          <p:nvPr/>
        </p:nvSpPr>
        <p:spPr bwMode="auto">
          <a:xfrm>
            <a:off x="3581400" y="2514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8" name="Line 29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9" name="Line 30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0" name="Line 31"/>
          <p:cNvSpPr>
            <a:spLocks noChangeShapeType="1"/>
          </p:cNvSpPr>
          <p:nvPr/>
        </p:nvSpPr>
        <p:spPr bwMode="auto">
          <a:xfrm>
            <a:off x="5638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1" name="Line 32"/>
          <p:cNvSpPr>
            <a:spLocks noChangeShapeType="1"/>
          </p:cNvSpPr>
          <p:nvPr/>
        </p:nvSpPr>
        <p:spPr bwMode="auto">
          <a:xfrm>
            <a:off x="6019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2" name="Line 33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3" name="Line 34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4" name="Line 35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5" name="Line 36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6" name="Line 37"/>
          <p:cNvSpPr>
            <a:spLocks noChangeShapeType="1"/>
          </p:cNvSpPr>
          <p:nvPr/>
        </p:nvSpPr>
        <p:spPr bwMode="auto">
          <a:xfrm flipV="1">
            <a:off x="6096000" y="34290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7" name="Line 38"/>
          <p:cNvSpPr>
            <a:spLocks noChangeShapeType="1"/>
          </p:cNvSpPr>
          <p:nvPr/>
        </p:nvSpPr>
        <p:spPr bwMode="auto">
          <a:xfrm flipV="1">
            <a:off x="60960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8" name="Oval 39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9" name="Line 40"/>
          <p:cNvSpPr>
            <a:spLocks noChangeShapeType="1"/>
          </p:cNvSpPr>
          <p:nvPr/>
        </p:nvSpPr>
        <p:spPr bwMode="auto">
          <a:xfrm>
            <a:off x="990600" y="6019800"/>
            <a:ext cx="7239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0" name="Text Box 41"/>
          <p:cNvSpPr txBox="1">
            <a:spLocks noChangeArrowheads="1"/>
          </p:cNvSpPr>
          <p:nvPr/>
        </p:nvSpPr>
        <p:spPr bwMode="auto">
          <a:xfrm>
            <a:off x="228600" y="5805488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GMS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9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Group picture… with GMS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t</a:t>
            </a:r>
          </a:p>
        </p:txBody>
      </p:sp>
      <p:sp>
        <p:nvSpPr>
          <p:cNvPr id="11278" name="Oval 14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Oval 15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Oval 16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Oval 17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AutoShape 18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Oval 19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 flipV="1">
            <a:off x="2667000" y="2514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>
            <a:off x="3581400" y="2514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>
            <a:off x="5638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6019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 flipV="1">
            <a:off x="6096000" y="34290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1" name="Line 37"/>
          <p:cNvSpPr>
            <a:spLocks noChangeShapeType="1"/>
          </p:cNvSpPr>
          <p:nvPr/>
        </p:nvSpPr>
        <p:spPr bwMode="auto">
          <a:xfrm flipV="1">
            <a:off x="60960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2" name="Oval 38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990600" y="6005513"/>
            <a:ext cx="7239000" cy="0"/>
          </a:xfrm>
          <a:prstGeom prst="line">
            <a:avLst/>
          </a:prstGeom>
          <a:noFill/>
          <a:ln w="28575">
            <a:solidFill>
              <a:srgbClr val="F41AD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4" name="Text Box 40"/>
          <p:cNvSpPr txBox="1">
            <a:spLocks noChangeArrowheads="1"/>
          </p:cNvSpPr>
          <p:nvPr/>
        </p:nvSpPr>
        <p:spPr bwMode="auto">
          <a:xfrm>
            <a:off x="228600" y="5791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folHlink"/>
                </a:solidFill>
              </a:rPr>
              <a:t>GMS</a:t>
            </a:r>
            <a:r>
              <a:rPr lang="en-US" sz="1600" baseline="-25000">
                <a:solidFill>
                  <a:schemeClr val="folHlink"/>
                </a:solidFill>
              </a:rPr>
              <a:t>0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11305" name="Line 41"/>
          <p:cNvSpPr>
            <a:spLocks noChangeShapeType="1"/>
          </p:cNvSpPr>
          <p:nvPr/>
        </p:nvSpPr>
        <p:spPr bwMode="auto">
          <a:xfrm>
            <a:off x="990600" y="6202363"/>
            <a:ext cx="7239000" cy="0"/>
          </a:xfrm>
          <a:prstGeom prst="line">
            <a:avLst/>
          </a:prstGeom>
          <a:noFill/>
          <a:ln w="28575">
            <a:solidFill>
              <a:srgbClr val="F41AD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228600" y="598805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folHlink"/>
                </a:solidFill>
              </a:rPr>
              <a:t>GMS</a:t>
            </a:r>
            <a:r>
              <a:rPr lang="en-US" sz="1600" baseline="-25000">
                <a:solidFill>
                  <a:schemeClr val="folHlink"/>
                </a:solidFill>
              </a:rPr>
              <a:t>1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11307" name="Line 43"/>
          <p:cNvSpPr>
            <a:spLocks noChangeShapeType="1"/>
          </p:cNvSpPr>
          <p:nvPr/>
        </p:nvSpPr>
        <p:spPr bwMode="auto">
          <a:xfrm>
            <a:off x="990600" y="6430963"/>
            <a:ext cx="7239000" cy="0"/>
          </a:xfrm>
          <a:prstGeom prst="line">
            <a:avLst/>
          </a:prstGeom>
          <a:noFill/>
          <a:ln w="28575">
            <a:solidFill>
              <a:srgbClr val="F41AD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228600" y="621665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folHlink"/>
                </a:solidFill>
              </a:rPr>
              <a:t>GMS</a:t>
            </a:r>
            <a:r>
              <a:rPr lang="en-US" sz="1600" baseline="-25000">
                <a:solidFill>
                  <a:schemeClr val="folHlink"/>
                </a:solidFill>
              </a:rPr>
              <a:t>2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11309" name="Oval 45"/>
          <p:cNvSpPr>
            <a:spLocks noChangeArrowheads="1"/>
          </p:cNvSpPr>
          <p:nvPr/>
        </p:nvSpPr>
        <p:spPr bwMode="auto">
          <a:xfrm>
            <a:off x="1066800" y="5791200"/>
            <a:ext cx="152400" cy="838200"/>
          </a:xfrm>
          <a:prstGeom prst="ellipse">
            <a:avLst/>
          </a:prstGeom>
          <a:solidFill>
            <a:srgbClr val="F41ADF"/>
          </a:solidFill>
          <a:ln w="9525">
            <a:solidFill>
              <a:srgbClr val="F41AD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6" name="AutoShape 46"/>
          <p:cNvSpPr>
            <a:spLocks noChangeArrowheads="1"/>
          </p:cNvSpPr>
          <p:nvPr/>
        </p:nvSpPr>
        <p:spPr bwMode="auto">
          <a:xfrm>
            <a:off x="3352800" y="2438400"/>
            <a:ext cx="5181600" cy="1752600"/>
          </a:xfrm>
          <a:prstGeom prst="wedgeRectCallout">
            <a:avLst>
              <a:gd name="adj1" fmla="val -90505"/>
              <a:gd name="adj2" fmla="val 1590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Let’s start by focusing on how GMS tracks </a:t>
            </a:r>
            <a:r>
              <a:rPr lang="en-US" i="1"/>
              <a:t>its own</a:t>
            </a:r>
            <a:r>
              <a:rPr lang="en-US"/>
              <a:t> membership.  Since it can’t just ask the GMS to do this it needs to have a special protocol for this purpose.  But only the GMS runs this special protocol, since other processes just rely on the GMS to do this job</a:t>
            </a:r>
          </a:p>
        </p:txBody>
      </p:sp>
      <p:sp>
        <p:nvSpPr>
          <p:cNvPr id="266287" name="AutoShape 47"/>
          <p:cNvSpPr>
            <a:spLocks noChangeArrowheads="1"/>
          </p:cNvSpPr>
          <p:nvPr/>
        </p:nvSpPr>
        <p:spPr bwMode="auto">
          <a:xfrm>
            <a:off x="2286000" y="4038600"/>
            <a:ext cx="5181600" cy="990600"/>
          </a:xfrm>
          <a:prstGeom prst="wedgeRectCallout">
            <a:avLst>
              <a:gd name="adj1" fmla="val -66546"/>
              <a:gd name="adj2" fmla="val 17259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In fact it will end up using those reliable multicast protocols to replicate membership information for other groups that rely on it</a:t>
            </a:r>
          </a:p>
        </p:txBody>
      </p:sp>
      <p:sp>
        <p:nvSpPr>
          <p:cNvPr id="266288" name="AutoShape 48"/>
          <p:cNvSpPr>
            <a:spLocks noChangeArrowheads="1"/>
          </p:cNvSpPr>
          <p:nvPr/>
        </p:nvSpPr>
        <p:spPr bwMode="auto">
          <a:xfrm>
            <a:off x="2286000" y="2971800"/>
            <a:ext cx="5181600" cy="990600"/>
          </a:xfrm>
          <a:prstGeom prst="wedgeRectCallout">
            <a:avLst>
              <a:gd name="adj1" fmla="val -70157"/>
              <a:gd name="adj2" fmla="val 2408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The GMS is a group too.  We’ll build it </a:t>
            </a:r>
            <a:r>
              <a:rPr lang="en-US" i="1"/>
              <a:t>first </a:t>
            </a:r>
            <a:r>
              <a:rPr lang="en-US"/>
              <a:t>and then will use it when building reliable multicast protocols.</a:t>
            </a:r>
          </a:p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890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6" grpId="0" animBg="1"/>
      <p:bldP spid="266287" grpId="0" animBg="1"/>
      <p:bldP spid="266287" grpId="1" animBg="1"/>
      <p:bldP spid="266288" grpId="0" animBg="1"/>
      <p:bldP spid="266288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Approach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Assume that GMS has members {</a:t>
            </a:r>
            <a:r>
              <a:rPr lang="en-US" dirty="0" err="1" smtClean="0"/>
              <a:t>p,q,r</a:t>
            </a:r>
            <a:r>
              <a:rPr lang="en-US" dirty="0" smtClean="0"/>
              <a:t>} at time t</a:t>
            </a:r>
          </a:p>
          <a:p>
            <a:pPr eaLnBrk="1" hangingPunct="1"/>
            <a:r>
              <a:rPr lang="en-US" dirty="0" smtClean="0"/>
              <a:t>Designate the “oldest” of these as the protocol “leader”</a:t>
            </a:r>
          </a:p>
          <a:p>
            <a:pPr lvl="1" eaLnBrk="1" hangingPunct="1"/>
            <a:r>
              <a:rPr lang="en-US" dirty="0" smtClean="0"/>
              <a:t>To initiate a change in GMS membership, leader will run the GMS</a:t>
            </a:r>
          </a:p>
          <a:p>
            <a:pPr lvl="1" eaLnBrk="1" hangingPunct="1"/>
            <a:r>
              <a:rPr lang="en-US" dirty="0" smtClean="0"/>
              <a:t>Others can’t run the GMS; they report events to the leader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GMS example</a:t>
            </a:r>
          </a:p>
        </p:txBody>
      </p:sp>
      <p:sp>
        <p:nvSpPr>
          <p:cNvPr id="13315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1182688" y="4343400"/>
            <a:ext cx="7772400" cy="1789113"/>
          </a:xfrm>
        </p:spPr>
        <p:txBody>
          <a:bodyPr/>
          <a:lstStyle/>
          <a:p>
            <a:pPr eaLnBrk="1" hangingPunct="1"/>
            <a:r>
              <a:rPr lang="en-US" smtClean="0"/>
              <a:t>Example:</a:t>
            </a:r>
          </a:p>
          <a:p>
            <a:pPr lvl="1" eaLnBrk="1" hangingPunct="1"/>
            <a:r>
              <a:rPr lang="en-US" smtClean="0"/>
              <a:t>Initially, GMS consists of {p,q,r}</a:t>
            </a:r>
          </a:p>
          <a:p>
            <a:pPr lvl="1" eaLnBrk="1" hangingPunct="1"/>
            <a:r>
              <a:rPr lang="en-US" smtClean="0"/>
              <a:t>Then q is believed to have crashed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914400" y="2971800"/>
            <a:ext cx="12954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914400" y="3429000"/>
            <a:ext cx="73152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Text Box 10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3320" name="Text Box 11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3321" name="Oval 18"/>
          <p:cNvSpPr>
            <a:spLocks noChangeArrowheads="1"/>
          </p:cNvSpPr>
          <p:nvPr/>
        </p:nvSpPr>
        <p:spPr bwMode="auto">
          <a:xfrm>
            <a:off x="10668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AutoShape 20"/>
          <p:cNvSpPr>
            <a:spLocks noChangeArrowheads="1"/>
          </p:cNvSpPr>
          <p:nvPr/>
        </p:nvSpPr>
        <p:spPr bwMode="auto">
          <a:xfrm>
            <a:off x="22098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23"/>
          <p:cNvSpPr>
            <a:spLocks noChangeShapeType="1"/>
          </p:cNvSpPr>
          <p:nvPr/>
        </p:nvSpPr>
        <p:spPr bwMode="auto">
          <a:xfrm>
            <a:off x="11811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Text Box 41"/>
          <p:cNvSpPr txBox="1">
            <a:spLocks noChangeArrowheads="1"/>
          </p:cNvSpPr>
          <p:nvPr/>
        </p:nvSpPr>
        <p:spPr bwMode="auto">
          <a:xfrm>
            <a:off x="609600" y="32146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1371" y="1752600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The GMS group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3268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Failure detection: may make mistakes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Recall that failures are hard to distinguish from network delay</a:t>
            </a:r>
          </a:p>
          <a:p>
            <a:pPr lvl="1" eaLnBrk="1" hangingPunct="1"/>
            <a:r>
              <a:rPr lang="en-US" smtClean="0"/>
              <a:t>So we accept risk of mistake</a:t>
            </a:r>
          </a:p>
          <a:p>
            <a:pPr lvl="1" eaLnBrk="1" hangingPunct="1"/>
            <a:r>
              <a:rPr lang="en-US" smtClean="0"/>
              <a:t>If p is running a protocol to exclude q because “q has failed”, all processes that hear from p will cut channels to q</a:t>
            </a:r>
          </a:p>
          <a:p>
            <a:pPr lvl="2" eaLnBrk="1" hangingPunct="1"/>
            <a:r>
              <a:rPr lang="en-US" smtClean="0"/>
              <a:t>Avoids “messages from the dead”</a:t>
            </a:r>
          </a:p>
          <a:p>
            <a:pPr lvl="1" eaLnBrk="1" hangingPunct="1"/>
            <a:r>
              <a:rPr lang="en-US" smtClean="0"/>
              <a:t>q must rejoin to participate in GMS again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2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communication Idea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members can send each other</a:t>
            </a:r>
          </a:p>
          <a:p>
            <a:pPr lvl="1"/>
            <a:r>
              <a:rPr lang="en-US" dirty="0" smtClean="0"/>
              <a:t>Point-to-point messages</a:t>
            </a:r>
          </a:p>
          <a:p>
            <a:pPr lvl="1"/>
            <a:r>
              <a:rPr lang="en-US" dirty="0" smtClean="0"/>
              <a:t>Multicasts that go from someone to </a:t>
            </a:r>
            <a:r>
              <a:rPr lang="en-US" i="1" dirty="0" smtClean="0"/>
              <a:t>all </a:t>
            </a:r>
            <a:r>
              <a:rPr lang="en-US" dirty="0" smtClean="0"/>
              <a:t>the members</a:t>
            </a:r>
          </a:p>
          <a:p>
            <a:r>
              <a:rPr lang="en-US" dirty="0" smtClean="0"/>
              <a:t>They can also do RPC style queries</a:t>
            </a:r>
          </a:p>
          <a:p>
            <a:pPr lvl="1"/>
            <a:r>
              <a:rPr lang="en-US" dirty="0" smtClean="0"/>
              <a:t>Query a single member</a:t>
            </a:r>
          </a:p>
          <a:p>
            <a:pPr lvl="1"/>
            <a:r>
              <a:rPr lang="en-US" dirty="0" smtClean="0"/>
              <a:t>Query the whole group, with all of them replying</a:t>
            </a:r>
          </a:p>
          <a:p>
            <a:pPr lvl="1"/>
            <a:endParaRPr lang="en-US" dirty="0"/>
          </a:p>
          <a:p>
            <a:r>
              <a:rPr lang="en-US" dirty="0" smtClean="0"/>
              <a:t>Example: The </a:t>
            </a:r>
            <a:r>
              <a:rPr lang="en-US" dirty="0" err="1" smtClean="0"/>
              <a:t>Vsync</a:t>
            </a:r>
            <a:r>
              <a:rPr lang="en-US" dirty="0" smtClean="0"/>
              <a:t> system (but there are many such systems)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7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Basic GMS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Someone reports that “q has failed”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Leader (process p) runs a 2-phase commit protocol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Announces a “proposed new GMS view”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Excludes q, or might add some members who are joining, or could do both at once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Waits until a </a:t>
            </a:r>
            <a:r>
              <a:rPr lang="en-US" u="sng" smtClean="0"/>
              <a:t>majority</a:t>
            </a:r>
            <a:r>
              <a:rPr lang="en-US" smtClean="0"/>
              <a:t> of members of current view have voted “ok”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Then commits the change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6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GMS example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4343400"/>
            <a:ext cx="7772400" cy="178911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Proposes new view: {</a:t>
            </a:r>
            <a:r>
              <a:rPr lang="en-US" sz="2800" dirty="0" err="1" smtClean="0"/>
              <a:t>p,r</a:t>
            </a:r>
            <a:r>
              <a:rPr lang="en-US" sz="2800" dirty="0" smtClean="0"/>
              <a:t>} [-q]: “</a:t>
            </a:r>
            <a:r>
              <a:rPr lang="en-US" sz="2800" i="1" dirty="0" smtClean="0"/>
              <a:t>p and r; q has left</a:t>
            </a:r>
            <a:r>
              <a:rPr lang="en-US" sz="2800" dirty="0" smtClean="0"/>
              <a:t>”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Needs majority consent: p itself, plus one more (“current” view had 3 members)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Can add members at the same time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914400" y="2971800"/>
            <a:ext cx="12954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914400" y="3429000"/>
            <a:ext cx="73152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10668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>
            <a:off x="22098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11811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609600" y="32146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2514600" y="25146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V="1">
            <a:off x="3352800" y="25146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1219200" y="2057400"/>
            <a:ext cx="2362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u="sng" dirty="0"/>
              <a:t>Proposed </a:t>
            </a:r>
            <a:r>
              <a:rPr lang="en-US" sz="1400" dirty="0"/>
              <a:t>V</a:t>
            </a:r>
            <a:r>
              <a:rPr lang="en-US" sz="1400" baseline="-25000" dirty="0"/>
              <a:t>1</a:t>
            </a:r>
            <a:r>
              <a:rPr lang="en-US" sz="1400" dirty="0"/>
              <a:t> = {</a:t>
            </a:r>
            <a:r>
              <a:rPr lang="en-US" sz="1400" dirty="0" err="1"/>
              <a:t>p,r</a:t>
            </a:r>
            <a:r>
              <a:rPr lang="en-US" sz="1400" dirty="0" smtClean="0"/>
              <a:t>}[-q]</a:t>
            </a:r>
            <a:endParaRPr lang="en-US" sz="1400" dirty="0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381000" y="37338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  <a:r>
              <a:rPr lang="en-US" baseline="-25000"/>
              <a:t>0</a:t>
            </a:r>
            <a:r>
              <a:rPr lang="en-US"/>
              <a:t> = {p,q,r}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2971800" y="3581400"/>
            <a:ext cx="533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i="1"/>
              <a:t>OK</a:t>
            </a:r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4191000" y="25146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3581400" y="2057400"/>
            <a:ext cx="10096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 u="sng"/>
              <a:t>Commit</a:t>
            </a:r>
            <a:r>
              <a:rPr lang="en-US" sz="1400"/>
              <a:t> V</a:t>
            </a:r>
            <a:r>
              <a:rPr lang="en-US" sz="1400" baseline="-25000"/>
              <a:t>1</a:t>
            </a:r>
            <a:endParaRPr lang="en-US" sz="1400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4495800" y="3733800"/>
            <a:ext cx="2667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V</a:t>
            </a:r>
            <a:r>
              <a:rPr lang="en-US" baseline="-25000" dirty="0"/>
              <a:t>1</a:t>
            </a:r>
            <a:r>
              <a:rPr lang="en-US" dirty="0"/>
              <a:t> = {</a:t>
            </a:r>
            <a:r>
              <a:rPr lang="en-US" dirty="0" err="1"/>
              <a:t>p,r</a:t>
            </a:r>
            <a:r>
              <a:rPr lang="en-US" dirty="0" smtClean="0"/>
              <a:t>}.  q failed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53142" y="1562100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The GMS group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4742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Special concerns?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if someone doesn’t respond?</a:t>
            </a:r>
          </a:p>
          <a:p>
            <a:pPr lvl="1" eaLnBrk="1" hangingPunct="1"/>
            <a:r>
              <a:rPr lang="en-US" smtClean="0"/>
              <a:t>P can tolerate failures of a minority of members of the current view</a:t>
            </a:r>
          </a:p>
          <a:p>
            <a:pPr lvl="2" eaLnBrk="1" hangingPunct="1"/>
            <a:r>
              <a:rPr lang="en-US" smtClean="0"/>
              <a:t>New first-round “overlaps” its commit:</a:t>
            </a:r>
          </a:p>
          <a:p>
            <a:pPr lvl="3" eaLnBrk="1" hangingPunct="1"/>
            <a:r>
              <a:rPr lang="en-US" smtClean="0"/>
              <a:t>“Commit that q has left.  Propose add s and drop r”</a:t>
            </a:r>
          </a:p>
          <a:p>
            <a:pPr lvl="1" eaLnBrk="1" hangingPunct="1"/>
            <a:r>
              <a:rPr lang="en-US" smtClean="0"/>
              <a:t>P must wait if it can’t contact a majority</a:t>
            </a:r>
          </a:p>
          <a:p>
            <a:pPr lvl="2" eaLnBrk="1" hangingPunct="1"/>
            <a:r>
              <a:rPr lang="en-US" smtClean="0"/>
              <a:t>Avoids risk of partitioning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if leader fails?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Here we do a 3-phase protocol</a:t>
            </a:r>
          </a:p>
          <a:p>
            <a:pPr lvl="1" eaLnBrk="1" hangingPunct="1"/>
            <a:r>
              <a:rPr lang="en-US" sz="2400" smtClean="0"/>
              <a:t>New leader identifies itself based on age ranking (oldest surviving process)</a:t>
            </a:r>
          </a:p>
          <a:p>
            <a:pPr lvl="1" eaLnBrk="1" hangingPunct="1"/>
            <a:r>
              <a:rPr lang="en-US" sz="2400" smtClean="0"/>
              <a:t>It runs an inquiry phase</a:t>
            </a:r>
          </a:p>
          <a:p>
            <a:pPr lvl="2" eaLnBrk="1" hangingPunct="1"/>
            <a:r>
              <a:rPr lang="en-US" sz="2000" smtClean="0"/>
              <a:t>“The adored leader has died.  Did he say anything to you before passing away?”</a:t>
            </a:r>
          </a:p>
          <a:p>
            <a:pPr lvl="2" eaLnBrk="1" hangingPunct="1"/>
            <a:r>
              <a:rPr lang="en-US" sz="2000" smtClean="0"/>
              <a:t>Note that this causes participants to cut connections to the adored previous leader</a:t>
            </a:r>
          </a:p>
          <a:p>
            <a:pPr lvl="1" eaLnBrk="1" hangingPunct="1"/>
            <a:r>
              <a:rPr lang="en-US" sz="2400" smtClean="0"/>
              <a:t>Then run normal 2-phase protocol but “terminate” any interrupted view changes leader had initiated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25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GMS example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4343400"/>
            <a:ext cx="7772400" cy="178911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New leader first sends an inquiry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Then proposes new view: {</a:t>
            </a:r>
            <a:r>
              <a:rPr lang="en-US" sz="2400" dirty="0" err="1" smtClean="0"/>
              <a:t>q,r</a:t>
            </a:r>
            <a:r>
              <a:rPr lang="en-US" sz="2400" dirty="0" smtClean="0"/>
              <a:t>} [-p]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Needs majority consent: q itself, plus one more (“current” view had 3 members)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Again, can add members at the same time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990600" y="2971800"/>
            <a:ext cx="72390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914400" y="2514600"/>
            <a:ext cx="12954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914400" y="3429000"/>
            <a:ext cx="73152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10668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7620000" y="2743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AutoShape 11"/>
          <p:cNvSpPr>
            <a:spLocks noChangeArrowheads="1"/>
          </p:cNvSpPr>
          <p:nvPr/>
        </p:nvSpPr>
        <p:spPr bwMode="auto">
          <a:xfrm>
            <a:off x="2209800" y="22860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11811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609600" y="32146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5257800" y="29718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V="1">
            <a:off x="5791200" y="2971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4495800" y="2667000"/>
            <a:ext cx="21145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u="sng" dirty="0"/>
              <a:t>Proposed </a:t>
            </a:r>
            <a:r>
              <a:rPr lang="en-US" sz="1400" dirty="0"/>
              <a:t>V</a:t>
            </a:r>
            <a:r>
              <a:rPr lang="en-US" sz="1400" baseline="-25000" dirty="0"/>
              <a:t>1</a:t>
            </a:r>
            <a:r>
              <a:rPr lang="en-US" sz="1400" dirty="0"/>
              <a:t> = </a:t>
            </a:r>
            <a:r>
              <a:rPr lang="en-US" sz="1400" dirty="0" smtClean="0"/>
              <a:t>{</a:t>
            </a:r>
            <a:r>
              <a:rPr lang="en-US" sz="1400" dirty="0" err="1" smtClean="0"/>
              <a:t>q,r</a:t>
            </a:r>
            <a:r>
              <a:rPr lang="en-US" sz="1400" dirty="0" smtClean="0"/>
              <a:t>}[-p]</a:t>
            </a:r>
            <a:endParaRPr lang="en-US" sz="1400" dirty="0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381000" y="37338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V</a:t>
            </a:r>
            <a:r>
              <a:rPr lang="en-US" baseline="-25000"/>
              <a:t>0</a:t>
            </a:r>
            <a:r>
              <a:rPr lang="en-US"/>
              <a:t> = {p,q,r}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5410200" y="3581400"/>
            <a:ext cx="533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i="1"/>
              <a:t>OK</a:t>
            </a:r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6400800" y="29718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6610350" y="2667000"/>
            <a:ext cx="10096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 u="sng"/>
              <a:t>Commit</a:t>
            </a:r>
            <a:r>
              <a:rPr lang="en-US" sz="1400"/>
              <a:t> V</a:t>
            </a:r>
            <a:r>
              <a:rPr lang="en-US" sz="1400" baseline="-25000"/>
              <a:t>1</a:t>
            </a:r>
            <a:endParaRPr lang="en-US" sz="1400"/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6934200" y="37338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V</a:t>
            </a:r>
            <a:r>
              <a:rPr lang="en-US" baseline="-25000" dirty="0"/>
              <a:t>1</a:t>
            </a:r>
            <a:r>
              <a:rPr lang="en-US" dirty="0"/>
              <a:t> = </a:t>
            </a:r>
            <a:r>
              <a:rPr lang="en-US" dirty="0" smtClean="0"/>
              <a:t>{</a:t>
            </a:r>
            <a:r>
              <a:rPr lang="en-US" dirty="0" err="1" smtClean="0"/>
              <a:t>q,r</a:t>
            </a:r>
            <a:r>
              <a:rPr lang="en-US" dirty="0" smtClean="0"/>
              <a:t>}[-p]</a:t>
            </a:r>
            <a:endParaRPr lang="en-US" dirty="0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3143250" y="29718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 flipV="1">
            <a:off x="3676650" y="2971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2514600" y="2667000"/>
            <a:ext cx="1828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u="sng"/>
              <a:t>Inquire </a:t>
            </a:r>
            <a:r>
              <a:rPr lang="en-US" sz="1400"/>
              <a:t> [-p]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3048000" y="3581400"/>
            <a:ext cx="1905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i="1"/>
              <a:t>OK: nothing was pending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53142" y="1562100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The GMS group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9080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Properties of GMS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378952" cy="4495800"/>
          </a:xfrm>
        </p:spPr>
        <p:txBody>
          <a:bodyPr/>
          <a:lstStyle/>
          <a:p>
            <a:pPr eaLnBrk="1" hangingPunct="1"/>
            <a:r>
              <a:rPr lang="en-US" dirty="0" smtClean="0"/>
              <a:t>We end up with a single service shared by the entire system</a:t>
            </a:r>
          </a:p>
          <a:p>
            <a:pPr lvl="1" eaLnBrk="1" hangingPunct="1"/>
            <a:r>
              <a:rPr lang="en-US" dirty="0" smtClean="0"/>
              <a:t>In fact every process can participate</a:t>
            </a:r>
          </a:p>
          <a:p>
            <a:pPr lvl="1" eaLnBrk="1" hangingPunct="1"/>
            <a:r>
              <a:rPr lang="en-US" dirty="0" smtClean="0"/>
              <a:t>But more often we just designate a few processes and they run the GMS</a:t>
            </a:r>
          </a:p>
          <a:p>
            <a:pPr eaLnBrk="1" hangingPunct="1"/>
            <a:r>
              <a:rPr lang="en-US" dirty="0" smtClean="0"/>
              <a:t>Typically the GMS runs the GMP and also uses replicated data to track membership of </a:t>
            </a:r>
            <a:r>
              <a:rPr lang="en-US" i="1" dirty="0" smtClean="0"/>
              <a:t>other </a:t>
            </a:r>
            <a:r>
              <a:rPr lang="en-US" dirty="0" smtClean="0"/>
              <a:t>groups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4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 of GMS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process t, not in the GMS, wants to join group </a:t>
            </a:r>
            <a:r>
              <a:rPr lang="en-US" dirty="0" smtClean="0"/>
              <a:t>“</a:t>
            </a:r>
            <a:r>
              <a:rPr lang="en-US" dirty="0" err="1" smtClean="0"/>
              <a:t>myGroup</a:t>
            </a:r>
            <a:r>
              <a:rPr lang="en-US" dirty="0" smtClean="0"/>
              <a:t>”</a:t>
            </a:r>
            <a:endParaRPr lang="en-US" dirty="0" smtClean="0"/>
          </a:p>
          <a:p>
            <a:pPr lvl="1" eaLnBrk="1" hangingPunct="1"/>
            <a:r>
              <a:rPr lang="en-US" dirty="0" smtClean="0"/>
              <a:t>It sends a request to the GMS</a:t>
            </a:r>
          </a:p>
          <a:p>
            <a:pPr lvl="1" eaLnBrk="1" hangingPunct="1"/>
            <a:r>
              <a:rPr lang="en-US" dirty="0" smtClean="0"/>
              <a:t>GMS updates the “membership of group </a:t>
            </a:r>
            <a:r>
              <a:rPr lang="en-US" dirty="0" err="1" smtClean="0"/>
              <a:t>myGroup</a:t>
            </a:r>
            <a:r>
              <a:rPr lang="en-US" dirty="0" smtClean="0"/>
              <a:t>” </a:t>
            </a:r>
            <a:r>
              <a:rPr lang="en-US" dirty="0" smtClean="0"/>
              <a:t>to add t</a:t>
            </a:r>
          </a:p>
          <a:p>
            <a:pPr lvl="1" eaLnBrk="1" hangingPunct="1"/>
            <a:r>
              <a:rPr lang="en-US" dirty="0" smtClean="0"/>
              <a:t>Reports the new view to the current members of the group, and to t</a:t>
            </a:r>
          </a:p>
          <a:p>
            <a:pPr lvl="1" eaLnBrk="1" hangingPunct="1"/>
            <a:r>
              <a:rPr lang="en-US" dirty="0" smtClean="0"/>
              <a:t>Begins to monitor t’s health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9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4"/>
          <p:cNvSpPr>
            <a:spLocks noChangeArrowheads="1"/>
          </p:cNvSpPr>
          <p:nvPr/>
        </p:nvSpPr>
        <p:spPr bwMode="auto">
          <a:xfrm>
            <a:off x="304800" y="1676400"/>
            <a:ext cx="8686800" cy="2438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Processes t and u “using” a GMS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5181600"/>
            <a:ext cx="8193088" cy="137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The GMS contains p, q, r (and later, s)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Processes t and u want to form some other group, but use the GMS to manage membership on their behalf</a:t>
            </a:r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5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6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7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9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Text Box 10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22540" name="Text Box 11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22541" name="Text Box 12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22542" name="Text Box 13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22543" name="Text Box 14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t</a:t>
            </a:r>
          </a:p>
        </p:txBody>
      </p:sp>
      <p:sp>
        <p:nvSpPr>
          <p:cNvPr id="22544" name="Text Box 15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u</a:t>
            </a:r>
          </a:p>
        </p:txBody>
      </p:sp>
      <p:sp>
        <p:nvSpPr>
          <p:cNvPr id="22545" name="Oval 16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Oval 17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Oval 18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8" name="Oval 19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AutoShape 20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1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2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23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24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5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32"/>
          <p:cNvSpPr>
            <a:spLocks noChangeShapeType="1"/>
          </p:cNvSpPr>
          <p:nvPr/>
        </p:nvSpPr>
        <p:spPr bwMode="auto">
          <a:xfrm>
            <a:off x="5638800" y="2514600"/>
            <a:ext cx="3810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36"/>
          <p:cNvSpPr>
            <a:spLocks noChangeShapeType="1"/>
          </p:cNvSpPr>
          <p:nvPr/>
        </p:nvSpPr>
        <p:spPr bwMode="auto">
          <a:xfrm flipV="1">
            <a:off x="1600200" y="2514600"/>
            <a:ext cx="7620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37"/>
          <p:cNvSpPr>
            <a:spLocks noChangeShapeType="1"/>
          </p:cNvSpPr>
          <p:nvPr/>
        </p:nvSpPr>
        <p:spPr bwMode="auto">
          <a:xfrm>
            <a:off x="2514600" y="2514600"/>
            <a:ext cx="838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Line 39"/>
          <p:cNvSpPr>
            <a:spLocks noChangeShapeType="1"/>
          </p:cNvSpPr>
          <p:nvPr/>
        </p:nvSpPr>
        <p:spPr bwMode="auto">
          <a:xfrm flipV="1">
            <a:off x="51054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Oval 40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1" name="Oval 41"/>
          <p:cNvSpPr>
            <a:spLocks noChangeArrowheads="1"/>
          </p:cNvSpPr>
          <p:nvPr/>
        </p:nvSpPr>
        <p:spPr bwMode="auto">
          <a:xfrm>
            <a:off x="3429000" y="4038600"/>
            <a:ext cx="152400" cy="609600"/>
          </a:xfrm>
          <a:prstGeom prst="ellipse">
            <a:avLst/>
          </a:prstGeom>
          <a:solidFill>
            <a:srgbClr val="FFA995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2" name="Oval 42"/>
          <p:cNvSpPr>
            <a:spLocks noChangeArrowheads="1"/>
          </p:cNvSpPr>
          <p:nvPr/>
        </p:nvSpPr>
        <p:spPr bwMode="auto">
          <a:xfrm>
            <a:off x="6400800" y="4114800"/>
            <a:ext cx="228600" cy="914400"/>
          </a:xfrm>
          <a:prstGeom prst="ellipse">
            <a:avLst/>
          </a:prstGeom>
          <a:solidFill>
            <a:srgbClr val="FFA995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3" name="Line 43"/>
          <p:cNvSpPr>
            <a:spLocks noChangeShapeType="1"/>
          </p:cNvSpPr>
          <p:nvPr/>
        </p:nvSpPr>
        <p:spPr bwMode="auto">
          <a:xfrm>
            <a:off x="5562600" y="2514600"/>
            <a:ext cx="1143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653142" y="1752600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The GMS group</a:t>
            </a:r>
            <a:endParaRPr lang="en-US" i="1" dirty="0"/>
          </a:p>
        </p:txBody>
      </p:sp>
      <p:sp>
        <p:nvSpPr>
          <p:cNvPr id="40" name="Line 32"/>
          <p:cNvSpPr>
            <a:spLocks noChangeShapeType="1"/>
          </p:cNvSpPr>
          <p:nvPr/>
        </p:nvSpPr>
        <p:spPr bwMode="auto">
          <a:xfrm>
            <a:off x="5644349" y="2483412"/>
            <a:ext cx="381000" cy="23481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407850" y="4518734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Join </a:t>
            </a:r>
            <a:r>
              <a:rPr lang="en-US" dirty="0" err="1" smtClean="0"/>
              <a:t>myGroup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615714" y="4901214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Join </a:t>
            </a:r>
            <a:r>
              <a:rPr lang="en-US" dirty="0" err="1" smtClean="0"/>
              <a:t>myGroup</a:t>
            </a:r>
            <a:endParaRPr lang="en-US" dirty="0"/>
          </a:p>
        </p:txBody>
      </p:sp>
      <p:sp>
        <p:nvSpPr>
          <p:cNvPr id="44" name="Line 23"/>
          <p:cNvSpPr>
            <a:spLocks noChangeShapeType="1"/>
          </p:cNvSpPr>
          <p:nvPr/>
        </p:nvSpPr>
        <p:spPr bwMode="auto">
          <a:xfrm>
            <a:off x="6502152" y="4252034"/>
            <a:ext cx="12947" cy="6477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7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GMS tracks its own membership using a Paxos-like protocol</a:t>
            </a:r>
          </a:p>
          <a:p>
            <a:endParaRPr lang="en-US" dirty="0"/>
          </a:p>
          <a:p>
            <a:r>
              <a:rPr lang="en-US" dirty="0" smtClean="0"/>
              <a:t>Then it replicates the state of the managed groups using that same protocol to also update those</a:t>
            </a:r>
          </a:p>
          <a:p>
            <a:endParaRPr lang="en-US" dirty="0"/>
          </a:p>
          <a:p>
            <a:r>
              <a:rPr lang="en-US" dirty="0" smtClean="0"/>
              <a:t>The group members are “slaves” to the GMS.  If they notice an apparent failure, they complain to the GMS and it updates membership.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440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 to Paxos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fact we’re doing something </a:t>
            </a:r>
            <a:r>
              <a:rPr lang="en-US" i="1" dirty="0" smtClean="0"/>
              <a:t>very </a:t>
            </a:r>
            <a:r>
              <a:rPr lang="en-US" dirty="0" smtClean="0"/>
              <a:t>similar to Paxos</a:t>
            </a:r>
          </a:p>
          <a:p>
            <a:pPr lvl="1"/>
            <a:r>
              <a:rPr lang="en-US" dirty="0" smtClean="0"/>
              <a:t>The “slot number” is the “view number”</a:t>
            </a:r>
          </a:p>
          <a:p>
            <a:pPr lvl="1"/>
            <a:r>
              <a:rPr lang="en-US" dirty="0" smtClean="0"/>
              <a:t>And the “ballot” is the current proposal for what the next view should be</a:t>
            </a:r>
          </a:p>
          <a:p>
            <a:pPr lvl="1"/>
            <a:r>
              <a:rPr lang="en-US" dirty="0" smtClean="0"/>
              <a:t>With Paxos proposers can actually talk about multiple future slots/commands (concurrency parameter </a:t>
            </a:r>
            <a:r>
              <a:rPr lang="en-US" dirty="0" smtClean="0">
                <a:sym typeface="Symbol"/>
              </a:rPr>
              <a:t>)</a:t>
            </a:r>
          </a:p>
          <a:p>
            <a:pPr lvl="1"/>
            <a:r>
              <a:rPr lang="en-US" dirty="0" smtClean="0">
                <a:sym typeface="Symbol"/>
              </a:rPr>
              <a:t>With GMS, we do that too!</a:t>
            </a:r>
          </a:p>
          <a:p>
            <a:pPr lvl="2"/>
            <a:r>
              <a:rPr lang="en-US" dirty="0" smtClean="0">
                <a:sym typeface="Symbol"/>
              </a:rPr>
              <a:t>A single proposal can actually propose multiple changes</a:t>
            </a:r>
          </a:p>
          <a:p>
            <a:pPr lvl="2"/>
            <a:r>
              <a:rPr lang="en-US" dirty="0" smtClean="0">
                <a:sym typeface="Symbol"/>
              </a:rPr>
              <a:t>First [add X], then [drop Y and Z], then [add A, B and C]…</a:t>
            </a:r>
          </a:p>
          <a:p>
            <a:pPr lvl="2"/>
            <a:r>
              <a:rPr lang="en-US" dirty="0" smtClean="0">
                <a:sym typeface="Symbol"/>
              </a:rPr>
              <a:t>In order… eventually 2PC succeeds and they all commit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53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Animation: A process joins a group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At first, P is just a normal program, with purely local private variables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 still has its own private variables, but now it is able to keep them aligned with track the versions at Q, R and S</a:t>
            </a:r>
          </a:p>
        </p:txBody>
      </p:sp>
      <p:sp>
        <p:nvSpPr>
          <p:cNvPr id="6" name="Oval 5"/>
          <p:cNvSpPr/>
          <p:nvPr/>
        </p:nvSpPr>
        <p:spPr>
          <a:xfrm>
            <a:off x="1524000" y="2895600"/>
            <a:ext cx="53340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14600" y="3124200"/>
            <a:ext cx="609600" cy="6096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8" name="Oval 7"/>
          <p:cNvSpPr/>
          <p:nvPr/>
        </p:nvSpPr>
        <p:spPr>
          <a:xfrm>
            <a:off x="3810000" y="3124200"/>
            <a:ext cx="609600" cy="6096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9" name="Oval 8"/>
          <p:cNvSpPr/>
          <p:nvPr/>
        </p:nvSpPr>
        <p:spPr>
          <a:xfrm>
            <a:off x="5029200" y="3124200"/>
            <a:ext cx="609600" cy="6096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0" name="Oval 9"/>
          <p:cNvSpPr/>
          <p:nvPr/>
        </p:nvSpPr>
        <p:spPr>
          <a:xfrm>
            <a:off x="7467600" y="3494314"/>
            <a:ext cx="609600" cy="6096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>
            <a:stCxn id="10" idx="4"/>
          </p:cNvCxnSpPr>
          <p:nvPr/>
        </p:nvCxnSpPr>
        <p:spPr>
          <a:xfrm>
            <a:off x="7772400" y="4103914"/>
            <a:ext cx="0" cy="191588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ular Callout 12"/>
          <p:cNvSpPr/>
          <p:nvPr/>
        </p:nvSpPr>
        <p:spPr>
          <a:xfrm flipH="1">
            <a:off x="838200" y="1539567"/>
            <a:ext cx="5529944" cy="1188066"/>
          </a:xfrm>
          <a:prstGeom prst="wedgeRectCallout">
            <a:avLst>
              <a:gd name="adj1" fmla="val -74561"/>
              <a:gd name="adj2" fmla="val 176556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 starts by creating an endpoint object, attaching </a:t>
            </a:r>
            <a:r>
              <a:rPr lang="en-US" b="1" dirty="0" err="1" smtClean="0">
                <a:solidFill>
                  <a:schemeClr val="tx1"/>
                </a:solidFill>
              </a:rPr>
              <a:t>upcall</a:t>
            </a:r>
            <a:r>
              <a:rPr lang="en-US" b="1" dirty="0" smtClean="0">
                <a:solidFill>
                  <a:schemeClr val="tx1"/>
                </a:solidFill>
              </a:rPr>
              <a:t> handlers to (later) react to events like membership changes and multicasts reporting updates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ular Callout 13"/>
          <p:cNvSpPr/>
          <p:nvPr/>
        </p:nvSpPr>
        <p:spPr>
          <a:xfrm>
            <a:off x="1578428" y="1942338"/>
            <a:ext cx="5529944" cy="1188066"/>
          </a:xfrm>
          <a:prstGeom prst="wedgeRectCallout">
            <a:avLst>
              <a:gd name="adj1" fmla="val 57565"/>
              <a:gd name="adj2" fmla="val 159697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Once the group endpoint is properly configured, S issues a “join” request.  </a:t>
            </a:r>
            <a:r>
              <a:rPr lang="en-US" b="1" dirty="0" err="1" smtClean="0">
                <a:solidFill>
                  <a:schemeClr val="tx1"/>
                </a:solidFill>
              </a:rPr>
              <a:t>Vsync</a:t>
            </a:r>
            <a:r>
              <a:rPr lang="en-US" b="1" dirty="0" smtClean="0">
                <a:solidFill>
                  <a:schemeClr val="tx1"/>
                </a:solidFill>
              </a:rPr>
              <a:t> checks to see if the group already exists.  If not, p can create a new instance, but in this case, the group is already active.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71600" y="3276600"/>
            <a:ext cx="76200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438400" y="3505200"/>
            <a:ext cx="609600" cy="6096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8" name="Oval 17"/>
          <p:cNvSpPr/>
          <p:nvPr/>
        </p:nvSpPr>
        <p:spPr>
          <a:xfrm>
            <a:off x="3733800" y="3505200"/>
            <a:ext cx="609600" cy="6096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19" name="Oval 18"/>
          <p:cNvSpPr/>
          <p:nvPr/>
        </p:nvSpPr>
        <p:spPr>
          <a:xfrm>
            <a:off x="4953000" y="3505200"/>
            <a:ext cx="609600" cy="6096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20" name="Oval 19"/>
          <p:cNvSpPr/>
          <p:nvPr/>
        </p:nvSpPr>
        <p:spPr>
          <a:xfrm>
            <a:off x="7467600" y="3494314"/>
            <a:ext cx="609600" cy="6096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Left Arrow 20"/>
          <p:cNvSpPr/>
          <p:nvPr/>
        </p:nvSpPr>
        <p:spPr>
          <a:xfrm flipH="1">
            <a:off x="5638800" y="3556798"/>
            <a:ext cx="1828800" cy="484632"/>
          </a:xfrm>
          <a:prstGeom prst="leftArrow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Initial state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66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3" grpId="1" animBg="1"/>
      <p:bldP spid="14" grpId="0" animBg="1"/>
      <p:bldP spid="14" grpId="1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this differ from Paxos?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8848" cy="4495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Details are clearly </a:t>
            </a:r>
            <a:r>
              <a:rPr lang="en-US" u="sng" dirty="0" smtClean="0"/>
              <a:t>not</a:t>
            </a:r>
            <a:r>
              <a:rPr lang="en-US" dirty="0" smtClean="0"/>
              <a:t> identical, and GMS state isn’t durable</a:t>
            </a:r>
          </a:p>
          <a:p>
            <a:endParaRPr lang="en-US" dirty="0"/>
          </a:p>
          <a:p>
            <a:r>
              <a:rPr lang="en-US" dirty="0" smtClean="0"/>
              <a:t>Runs with a well-defined leader; Paxos didn’t need one (in Paxos we often prefer to have a single leader but correctness is ensured with multiple coordinators)</a:t>
            </a:r>
          </a:p>
          <a:p>
            <a:endParaRPr lang="en-US" dirty="0"/>
          </a:p>
          <a:p>
            <a:r>
              <a:rPr lang="en-US" dirty="0" smtClean="0"/>
              <a:t>Very similar guarantees of ordering and if we added logging, durability too.  (</a:t>
            </a:r>
            <a:r>
              <a:rPr lang="en-US" dirty="0" err="1" smtClean="0"/>
              <a:t>Vsync</a:t>
            </a:r>
            <a:r>
              <a:rPr lang="en-US" dirty="0" smtClean="0"/>
              <a:t> </a:t>
            </a:r>
            <a:r>
              <a:rPr lang="en-US" dirty="0" err="1" smtClean="0"/>
              <a:t>SafeSend</a:t>
            </a:r>
            <a:r>
              <a:rPr lang="en-US" dirty="0" smtClean="0"/>
              <a:t> adds this logging)</a:t>
            </a:r>
          </a:p>
          <a:p>
            <a:endParaRPr lang="en-US" dirty="0"/>
          </a:p>
          <a:p>
            <a:r>
              <a:rPr lang="en-US" dirty="0" smtClean="0"/>
              <a:t>Isis GMS protocol predates Paxos.  It “</a:t>
            </a:r>
            <a:r>
              <a:rPr lang="en-US" dirty="0" err="1" smtClean="0"/>
              <a:t>bisimulates</a:t>
            </a:r>
            <a:r>
              <a:rPr lang="en-US" dirty="0" smtClean="0"/>
              <a:t>” Paxos, meaning that each can simulate the 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17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have our pie shell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Now we’ve got a group membership service that reports identical views to all members, tracks health</a:t>
            </a:r>
          </a:p>
          <a:p>
            <a:pPr eaLnBrk="1" hangingPunct="1"/>
            <a:r>
              <a:rPr lang="en-US" smtClean="0"/>
              <a:t>Can we build a reliable multicast?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5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Unreliable multicast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Suppose that to send a multicast, a process just uses an unreliable protocol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Perhaps IP multicast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Perhaps UDP point-to-point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Perhaps TCP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… some messages might get dropped.  If so it eventually finds out and resends them (various options for how to do it)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9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Concerns if sender crashes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Perhaps it sent some message and only one process has seen it</a:t>
            </a:r>
          </a:p>
          <a:p>
            <a:pPr eaLnBrk="1" hangingPunct="1"/>
            <a:r>
              <a:rPr lang="en-US" smtClean="0"/>
              <a:t>We would prefer to ensure that</a:t>
            </a:r>
          </a:p>
          <a:p>
            <a:pPr lvl="1" eaLnBrk="1" hangingPunct="1"/>
            <a:r>
              <a:rPr lang="en-US" smtClean="0"/>
              <a:t>All receivers, in “current view”</a:t>
            </a:r>
          </a:p>
          <a:p>
            <a:pPr lvl="1" eaLnBrk="1" hangingPunct="1"/>
            <a:r>
              <a:rPr lang="en-US" smtClean="0"/>
              <a:t>Receive any messages that </a:t>
            </a:r>
            <a:r>
              <a:rPr lang="en-US" u="sng" smtClean="0"/>
              <a:t>any</a:t>
            </a:r>
            <a:r>
              <a:rPr lang="en-US" smtClean="0"/>
              <a:t> receiver receives (unless the sender and all receivers crash, erasing evidence…)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4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An interrupted </a:t>
            </a:r>
            <a:r>
              <a:rPr lang="en-US" sz="4000" dirty="0" smtClean="0"/>
              <a:t>multicast (GMS not shown)</a:t>
            </a:r>
            <a:endParaRPr lang="en-US" sz="4000" dirty="0" smtClean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5181600"/>
            <a:ext cx="8193088" cy="1371600"/>
          </a:xfrm>
        </p:spPr>
        <p:txBody>
          <a:bodyPr/>
          <a:lstStyle/>
          <a:p>
            <a:pPr eaLnBrk="1" hangingPunct="1"/>
            <a:r>
              <a:rPr lang="en-US" smtClean="0"/>
              <a:t>A message from q to r was “dropped”</a:t>
            </a:r>
          </a:p>
          <a:p>
            <a:pPr eaLnBrk="1" hangingPunct="1"/>
            <a:r>
              <a:rPr lang="en-US" smtClean="0"/>
              <a:t>Since q has crashed, it won’t be resent</a:t>
            </a:r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Text Box 11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26633" name="Text Box 12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26634" name="Text Box 13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26635" name="Text Box 14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26636" name="Oval 17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Oval 18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Oval 19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Oval 20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0" name="AutoShape 21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Oval 22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Oval 32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3" name="Line 36"/>
          <p:cNvSpPr>
            <a:spLocks noChangeShapeType="1"/>
          </p:cNvSpPr>
          <p:nvPr/>
        </p:nvSpPr>
        <p:spPr bwMode="auto">
          <a:xfrm flipV="1">
            <a:off x="3581400" y="2971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37"/>
          <p:cNvSpPr>
            <a:spLocks noChangeShapeType="1"/>
          </p:cNvSpPr>
          <p:nvPr/>
        </p:nvSpPr>
        <p:spPr bwMode="auto">
          <a:xfrm flipV="1">
            <a:off x="3581400" y="25146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Line 38"/>
          <p:cNvSpPr>
            <a:spLocks noChangeShapeType="1"/>
          </p:cNvSpPr>
          <p:nvPr/>
        </p:nvSpPr>
        <p:spPr bwMode="auto">
          <a:xfrm>
            <a:off x="41148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6" name="Line 39"/>
          <p:cNvSpPr>
            <a:spLocks noChangeShapeType="1"/>
          </p:cNvSpPr>
          <p:nvPr/>
        </p:nvSpPr>
        <p:spPr bwMode="auto">
          <a:xfrm>
            <a:off x="4114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7" name="Line 40"/>
          <p:cNvSpPr>
            <a:spLocks noChangeShapeType="1"/>
          </p:cNvSpPr>
          <p:nvPr/>
        </p:nvSpPr>
        <p:spPr bwMode="auto">
          <a:xfrm flipV="1">
            <a:off x="46482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8" name="Line 41"/>
          <p:cNvSpPr>
            <a:spLocks noChangeShapeType="1"/>
          </p:cNvSpPr>
          <p:nvPr/>
        </p:nvSpPr>
        <p:spPr bwMode="auto">
          <a:xfrm>
            <a:off x="4648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17250" y="3200400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Join </a:t>
            </a:r>
            <a:r>
              <a:rPr lang="en-US" dirty="0" err="1" smtClean="0"/>
              <a:t>myGroup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98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Terminating an interrupted multicast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 say that a message is </a:t>
            </a:r>
            <a:r>
              <a:rPr lang="en-US" i="1" dirty="0" smtClean="0"/>
              <a:t>unstable</a:t>
            </a:r>
            <a:r>
              <a:rPr lang="en-US" dirty="0" smtClean="0"/>
              <a:t> if some receiver has it but (perhaps) others don’t</a:t>
            </a:r>
          </a:p>
          <a:p>
            <a:pPr lvl="1" eaLnBrk="1" hangingPunct="1"/>
            <a:r>
              <a:rPr lang="en-US" dirty="0" smtClean="0"/>
              <a:t>For example, q’s message is unstable at process r</a:t>
            </a:r>
          </a:p>
          <a:p>
            <a:pPr eaLnBrk="1" hangingPunct="1"/>
            <a:r>
              <a:rPr lang="en-US" dirty="0" smtClean="0"/>
              <a:t>If q fails we want to terminate unstable messages</a:t>
            </a:r>
          </a:p>
          <a:p>
            <a:pPr lvl="1"/>
            <a:r>
              <a:rPr lang="en-US" dirty="0" smtClean="0"/>
              <a:t>Finish delivering them (without duplicate deliveries)</a:t>
            </a:r>
          </a:p>
          <a:p>
            <a:pPr lvl="1"/>
            <a:r>
              <a:rPr lang="en-US" dirty="0" smtClean="0"/>
              <a:t>Masks the fact that the multicast wasn’t reliable and that the leader crashed before finishing up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0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do this?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Easy solution: all-to-all echo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When a new view is reported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All processes echo any unstable messages on all channels on which they haven’t received a copy of those messages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flurry of O(n</a:t>
            </a:r>
            <a:r>
              <a:rPr lang="en-US" sz="2800" baseline="30000" smtClean="0"/>
              <a:t>2</a:t>
            </a:r>
            <a:r>
              <a:rPr lang="en-US" sz="2800" smtClean="0"/>
              <a:t>) messages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i="1" smtClean="0"/>
              <a:t>Note: must do this for </a:t>
            </a:r>
            <a:r>
              <a:rPr lang="en-US" sz="2800" i="1" u="sng" smtClean="0"/>
              <a:t>all</a:t>
            </a:r>
            <a:r>
              <a:rPr lang="en-US" sz="2800" i="1" smtClean="0"/>
              <a:t> messages, not just those from the failed process.  This is because more failures could happen in future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35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An interrupted multicast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5181600"/>
            <a:ext cx="8193088" cy="1371600"/>
          </a:xfrm>
        </p:spPr>
        <p:txBody>
          <a:bodyPr/>
          <a:lstStyle/>
          <a:p>
            <a:pPr eaLnBrk="1" hangingPunct="1"/>
            <a:r>
              <a:rPr lang="en-US" smtClean="0"/>
              <a:t>p had an unstable message, so it echoed it when it saw the new view</a:t>
            </a: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29708" name="Oval 12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Oval 13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Oval 14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Oval 15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rgbClr val="FF33CC"/>
          </a:solidFill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AutoShape 16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Oval 17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Oval 18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 flipV="1">
            <a:off x="3581400" y="2971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 flipV="1">
            <a:off x="3581400" y="25146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41148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4114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 flipV="1">
            <a:off x="46482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4648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5257800" y="2514600"/>
            <a:ext cx="152400" cy="914400"/>
          </a:xfrm>
          <a:prstGeom prst="line">
            <a:avLst/>
          </a:prstGeom>
          <a:noFill/>
          <a:ln w="57150" cmpd="thinThick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28" name="Oval 15"/>
          <p:cNvSpPr>
            <a:spLocks noChangeArrowheads="1"/>
          </p:cNvSpPr>
          <p:nvPr/>
        </p:nvSpPr>
        <p:spPr bwMode="auto">
          <a:xfrm>
            <a:off x="5486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16"/>
          <p:cNvSpPr>
            <a:spLocks noChangeArrowheads="1"/>
          </p:cNvSpPr>
          <p:nvPr/>
        </p:nvSpPr>
        <p:spPr bwMode="auto">
          <a:xfrm>
            <a:off x="54864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ular Callout 3"/>
          <p:cNvSpPr/>
          <p:nvPr/>
        </p:nvSpPr>
        <p:spPr>
          <a:xfrm>
            <a:off x="6553200" y="609600"/>
            <a:ext cx="2133600" cy="993648"/>
          </a:xfrm>
          <a:prstGeom prst="wedgeRectCallout">
            <a:avLst>
              <a:gd name="adj1" fmla="val -114711"/>
              <a:gd name="adj2" fmla="val 12874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First an “internal” view shows up, triggers a flush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1" name="Rectangular Callout 30"/>
          <p:cNvSpPr/>
          <p:nvPr/>
        </p:nvSpPr>
        <p:spPr>
          <a:xfrm>
            <a:off x="6803571" y="1219200"/>
            <a:ext cx="2133600" cy="990600"/>
          </a:xfrm>
          <a:prstGeom prst="wedgeRectCallout">
            <a:avLst>
              <a:gd name="adj1" fmla="val -116752"/>
              <a:gd name="adj2" fmla="val 129627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Flush protocol finishes the multicast.  Now it looks reliable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2" name="Rectangular Callout 31"/>
          <p:cNvSpPr/>
          <p:nvPr/>
        </p:nvSpPr>
        <p:spPr>
          <a:xfrm>
            <a:off x="7162800" y="2286000"/>
            <a:ext cx="2133600" cy="1142999"/>
          </a:xfrm>
          <a:prstGeom prst="wedgeRectCallout">
            <a:avLst>
              <a:gd name="adj1" fmla="val -119303"/>
              <a:gd name="adj2" fmla="val 46480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Then “redeliver” the new view, this time visible to the application layer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82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1" grpId="0" animBg="1"/>
      <p:bldP spid="28" grpId="0" animBg="1"/>
      <p:bldP spid="29" grpId="0" animBg="1"/>
      <p:bldP spid="4" grpId="0" animBg="1"/>
      <p:bldP spid="4" grpId="2" animBg="1"/>
      <p:bldP spid="31" grpId="0" animBg="1"/>
      <p:bldP spid="31" grpId="1" animBg="1"/>
      <p:bldP spid="32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Event ordering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should </a:t>
            </a:r>
            <a:r>
              <a:rPr lang="en-US" i="1" smtClean="0"/>
              <a:t>first </a:t>
            </a:r>
            <a:r>
              <a:rPr lang="en-US" smtClean="0"/>
              <a:t>deliver the multicasts to the application layer and </a:t>
            </a:r>
            <a:r>
              <a:rPr lang="en-US" i="1" smtClean="0"/>
              <a:t>then </a:t>
            </a:r>
            <a:r>
              <a:rPr lang="en-US" smtClean="0"/>
              <a:t>report the new view</a:t>
            </a:r>
          </a:p>
          <a:p>
            <a:pPr eaLnBrk="1" hangingPunct="1"/>
            <a:r>
              <a:rPr lang="en-US" smtClean="0"/>
              <a:t>This way all replicas see the same messages delivered “in” the same view</a:t>
            </a:r>
          </a:p>
          <a:p>
            <a:pPr lvl="1" eaLnBrk="1" hangingPunct="1"/>
            <a:r>
              <a:rPr lang="en-US" smtClean="0"/>
              <a:t>Some call this “view synchrony”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5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State transfer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 the instant the new view is reported, a process already in the group makes a checkpoint</a:t>
            </a:r>
          </a:p>
          <a:p>
            <a:pPr eaLnBrk="1" hangingPunct="1"/>
            <a:r>
              <a:rPr lang="en-US" smtClean="0"/>
              <a:t>Sends point-to-point to new member(s)</a:t>
            </a:r>
          </a:p>
          <a:p>
            <a:pPr eaLnBrk="1" hangingPunct="1"/>
            <a:r>
              <a:rPr lang="en-US" smtClean="0"/>
              <a:t>It (they) initialize from the checkpoint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4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P’s endpoint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Just an object that is P’s “portal” for operations involving the group</a:t>
            </a:r>
          </a:p>
          <a:p>
            <a:endParaRPr lang="en-US" dirty="0"/>
          </a:p>
          <a:p>
            <a:r>
              <a:rPr lang="en-US" dirty="0" smtClean="0"/>
              <a:t>The endpoint lets P see events occurring in the group such as members joining, failing (detected slowly via timeout) or leaving (very fast notification), multicasts reporting updates or other events, queries, </a:t>
            </a:r>
            <a:r>
              <a:rPr lang="en-US" dirty="0" err="1" smtClean="0"/>
              <a:t>etc</a:t>
            </a:r>
            <a:endParaRPr lang="en-US" dirty="0" smtClean="0"/>
          </a:p>
          <a:p>
            <a:endParaRPr lang="en-US" dirty="0"/>
          </a:p>
          <a:p>
            <a:r>
              <a:rPr lang="en-US" i="1" dirty="0" smtClean="0"/>
              <a:t>But no data is automatically replicated</a:t>
            </a:r>
            <a:r>
              <a:rPr lang="en-US" dirty="0" smtClean="0"/>
              <a:t>.  P provides logic to maintain the data it associates with the group.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85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State transfer and reliable multicast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95800"/>
            <a:ext cx="8193088" cy="205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After re-ordering, it looks like each multicast is reliably delivered </a:t>
            </a:r>
            <a:r>
              <a:rPr lang="en-US" sz="2400" u="sng" smtClean="0"/>
              <a:t>in the same view</a:t>
            </a:r>
            <a:r>
              <a:rPr lang="en-US" sz="2400" smtClean="0"/>
              <a:t> at each receiver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Note: if sender </a:t>
            </a:r>
            <a:r>
              <a:rPr lang="en-US" sz="2400" i="1" smtClean="0"/>
              <a:t>and all receivers</a:t>
            </a:r>
            <a:r>
              <a:rPr lang="en-US" sz="2400" smtClean="0"/>
              <a:t> fails, unstable message can be “erased” even after delivery to an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This is a price we pay to gain higher speed</a:t>
            </a: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Text Box 11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32778" name="Text Box 12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32779" name="Text Box 13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32780" name="Text Box 14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32781" name="Oval 17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Oval 18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Oval 19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Oval 20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AutoShape 21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Oval 22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Line 23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4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5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Line 26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Oval 32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2" name="Line 36"/>
          <p:cNvSpPr>
            <a:spLocks noChangeShapeType="1"/>
          </p:cNvSpPr>
          <p:nvPr/>
        </p:nvSpPr>
        <p:spPr bwMode="auto">
          <a:xfrm>
            <a:off x="35814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Line 37"/>
          <p:cNvSpPr>
            <a:spLocks noChangeShapeType="1"/>
          </p:cNvSpPr>
          <p:nvPr/>
        </p:nvSpPr>
        <p:spPr bwMode="auto">
          <a:xfrm>
            <a:off x="35814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Line 38"/>
          <p:cNvSpPr>
            <a:spLocks noChangeShapeType="1"/>
          </p:cNvSpPr>
          <p:nvPr/>
        </p:nvSpPr>
        <p:spPr bwMode="auto">
          <a:xfrm flipV="1">
            <a:off x="4495800" y="2514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Line 39"/>
          <p:cNvSpPr>
            <a:spLocks noChangeShapeType="1"/>
          </p:cNvSpPr>
          <p:nvPr/>
        </p:nvSpPr>
        <p:spPr bwMode="auto">
          <a:xfrm>
            <a:off x="4495800" y="2971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6" name="Line 40"/>
          <p:cNvSpPr>
            <a:spLocks noChangeShapeType="1"/>
          </p:cNvSpPr>
          <p:nvPr/>
        </p:nvSpPr>
        <p:spPr bwMode="auto">
          <a:xfrm>
            <a:off x="5638800" y="25146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Line 41"/>
          <p:cNvSpPr>
            <a:spLocks noChangeShapeType="1"/>
          </p:cNvSpPr>
          <p:nvPr/>
        </p:nvSpPr>
        <p:spPr bwMode="auto">
          <a:xfrm flipV="1">
            <a:off x="5791200" y="25146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8" name="Line 42"/>
          <p:cNvSpPr>
            <a:spLocks noChangeShapeType="1"/>
          </p:cNvSpPr>
          <p:nvPr/>
        </p:nvSpPr>
        <p:spPr bwMode="auto">
          <a:xfrm flipV="1">
            <a:off x="71628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" y="3276600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Join </a:t>
            </a:r>
            <a:r>
              <a:rPr lang="en-US" dirty="0" err="1" smtClean="0"/>
              <a:t>myGroup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75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about ordering?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It is trivial to make our protocol FIFO </a:t>
            </a:r>
            <a:r>
              <a:rPr lang="en-US" sz="2800" dirty="0" err="1" smtClean="0"/>
              <a:t>wrt</a:t>
            </a:r>
            <a:r>
              <a:rPr lang="en-US" sz="2800" dirty="0" smtClean="0"/>
              <a:t> other messages from same sender</a:t>
            </a:r>
          </a:p>
          <a:p>
            <a:pPr lvl="1" eaLnBrk="1" hangingPunct="1"/>
            <a:r>
              <a:rPr lang="en-US" sz="2400" dirty="0" smtClean="0"/>
              <a:t>If we just number messages from each sender, they will “stay” in order </a:t>
            </a:r>
          </a:p>
          <a:p>
            <a:pPr eaLnBrk="1" hangingPunct="1"/>
            <a:r>
              <a:rPr lang="en-US" sz="2800" dirty="0" smtClean="0"/>
              <a:t>Concurrent messages are unordered</a:t>
            </a:r>
          </a:p>
          <a:p>
            <a:pPr lvl="1" eaLnBrk="1" hangingPunct="1"/>
            <a:r>
              <a:rPr lang="en-US" sz="2400" dirty="0" smtClean="0"/>
              <a:t>If sent by different senders, messages can be delivered in different orders at different receivers</a:t>
            </a:r>
          </a:p>
          <a:p>
            <a:pPr eaLnBrk="1" hangingPunct="1"/>
            <a:r>
              <a:rPr lang="en-US" sz="2800" dirty="0" smtClean="0"/>
              <a:t>This is the protocol called “Send”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2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is Send used?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protocol is very fast</a:t>
            </a:r>
          </a:p>
          <a:p>
            <a:pPr lvl="1"/>
            <a:r>
              <a:rPr lang="en-US" dirty="0" smtClean="0"/>
              <a:t>Useful if ordering really doesn’t matter</a:t>
            </a:r>
          </a:p>
          <a:p>
            <a:pPr lvl="1"/>
            <a:r>
              <a:rPr lang="en-US" dirty="0" smtClean="0"/>
              <a:t>Or if all the updates to some object are sent by the same process.  In this case FIFO is what we need</a:t>
            </a:r>
          </a:p>
          <a:p>
            <a:pPr lvl="1"/>
            <a:endParaRPr lang="en-US" dirty="0"/>
          </a:p>
          <a:p>
            <a:r>
              <a:rPr lang="en-US" dirty="0" smtClean="0"/>
              <a:t>Send is not the right choice if multiple members send concurrent, conflicting updates</a:t>
            </a:r>
          </a:p>
          <a:p>
            <a:pPr lvl="1"/>
            <a:r>
              <a:rPr lang="en-US" dirty="0" smtClean="0"/>
              <a:t>In that case use </a:t>
            </a:r>
            <a:r>
              <a:rPr lang="en-US" dirty="0" err="1" smtClean="0"/>
              <a:t>g.OrderedSend</a:t>
            </a:r>
            <a:r>
              <a:rPr lang="en-US" dirty="0" smtClean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11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options?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OrderedSend</a:t>
            </a:r>
            <a:r>
              <a:rPr lang="en-US" dirty="0" smtClean="0"/>
              <a:t>: used if there might be concurrent sends</a:t>
            </a:r>
          </a:p>
          <a:p>
            <a:endParaRPr lang="en-US" dirty="0"/>
          </a:p>
          <a:p>
            <a:r>
              <a:rPr lang="en-US" dirty="0" err="1" smtClean="0"/>
              <a:t>SafeSend</a:t>
            </a:r>
            <a:r>
              <a:rPr lang="en-US" dirty="0" smtClean="0"/>
              <a:t>: Most conservative but also quite costly.  A version of </a:t>
            </a:r>
            <a:r>
              <a:rPr lang="en-US" dirty="0" err="1" smtClean="0"/>
              <a:t>Paxos</a:t>
            </a:r>
            <a:r>
              <a:rPr lang="en-US" dirty="0" smtClean="0"/>
              <a:t> (topic of next lecture)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4851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does this give us?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dirty="0" smtClean="0"/>
              <a:t>A second way to implement state machine replication in which each member has a complete and correct state</a:t>
            </a:r>
          </a:p>
          <a:p>
            <a:pPr lvl="1"/>
            <a:r>
              <a:rPr lang="en-US" dirty="0" smtClean="0"/>
              <a:t>Notice contrast with Paxos where to learn the state you need to run a decision process that reads Q</a:t>
            </a:r>
            <a:r>
              <a:rPr lang="en-US" baseline="-25000" dirty="0" smtClean="0"/>
              <a:t>R</a:t>
            </a:r>
            <a:r>
              <a:rPr lang="en-US" dirty="0" smtClean="0"/>
              <a:t> copies</a:t>
            </a:r>
          </a:p>
          <a:p>
            <a:pPr lvl="1"/>
            <a:r>
              <a:rPr lang="en-US" dirty="0" err="1" smtClean="0"/>
              <a:t>Vsync</a:t>
            </a:r>
            <a:r>
              <a:rPr lang="en-US" dirty="0" smtClean="0"/>
              <a:t> replica is just a local object and you use it like any other object (with locking to prevent concurrent update)</a:t>
            </a:r>
          </a:p>
          <a:p>
            <a:pPr lvl="1"/>
            <a:r>
              <a:rPr lang="en-US" dirty="0" smtClean="0"/>
              <a:t>Paxos has replicated state but you need to read multiple process states to figure out the value</a:t>
            </a:r>
          </a:p>
          <a:p>
            <a:r>
              <a:rPr lang="en-US" dirty="0" smtClean="0"/>
              <a:t>This makes </a:t>
            </a:r>
            <a:r>
              <a:rPr lang="en-US" dirty="0" err="1" smtClean="0"/>
              <a:t>Vsync</a:t>
            </a:r>
            <a:r>
              <a:rPr lang="en-US" dirty="0" smtClean="0"/>
              <a:t> faster and cheaper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0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Vsync</a:t>
            </a:r>
            <a:r>
              <a:rPr lang="en-US" dirty="0" smtClean="0"/>
              <a:t> versus Paxos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Vsync</a:t>
            </a:r>
            <a:r>
              <a:rPr lang="en-US" i="1" dirty="0" smtClean="0"/>
              <a:t> </a:t>
            </a:r>
            <a:r>
              <a:rPr lang="en-US" dirty="0" smtClean="0"/>
              <a:t>offers control over message ordering and durability.  Paxos has just one option.</a:t>
            </a:r>
          </a:p>
          <a:p>
            <a:endParaRPr lang="en-US" dirty="0"/>
          </a:p>
          <a:p>
            <a:r>
              <a:rPr lang="en-US" dirty="0" smtClean="0"/>
              <a:t>By default, </a:t>
            </a:r>
            <a:r>
              <a:rPr lang="en-US" dirty="0" err="1" smtClean="0"/>
              <a:t>Vsync</a:t>
            </a:r>
            <a:r>
              <a:rPr lang="en-US" dirty="0" smtClean="0"/>
              <a:t> is a multicast layer that just delivers messages and doesn’t log them</a:t>
            </a:r>
          </a:p>
          <a:p>
            <a:endParaRPr lang="en-US" dirty="0"/>
          </a:p>
          <a:p>
            <a:r>
              <a:rPr lang="en-US" dirty="0" smtClean="0"/>
              <a:t>But you can log group states in various ways, including exactly what Paxos does.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6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</a:t>
            </a:r>
            <a:r>
              <a:rPr lang="en-US" dirty="0" err="1" smtClean="0"/>
              <a:t>Vsync</a:t>
            </a:r>
            <a:r>
              <a:rPr lang="en-US" dirty="0" smtClean="0"/>
              <a:t> offer Paxos?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Via the </a:t>
            </a:r>
            <a:r>
              <a:rPr lang="en-US" dirty="0" err="1" smtClean="0"/>
              <a:t>SafeSend</a:t>
            </a:r>
            <a:r>
              <a:rPr lang="en-US" dirty="0" smtClean="0"/>
              <a:t> API mentioned last time</a:t>
            </a:r>
          </a:p>
          <a:p>
            <a:pPr lvl="1"/>
            <a:r>
              <a:rPr lang="en-US" dirty="0" err="1" smtClean="0"/>
              <a:t>SafeSend</a:t>
            </a:r>
            <a:r>
              <a:rPr lang="en-US" dirty="0" smtClean="0"/>
              <a:t> is a genuine Paxos implementation</a:t>
            </a:r>
          </a:p>
          <a:p>
            <a:pPr lvl="1"/>
            <a:r>
              <a:rPr lang="en-US" dirty="0" smtClean="0"/>
              <a:t>But it does have some optimizations</a:t>
            </a:r>
          </a:p>
          <a:p>
            <a:pPr lvl="1"/>
            <a:r>
              <a:rPr lang="en-US" dirty="0" smtClean="0"/>
              <a:t>And it has an unlogged mode.  For Paxos durability you need to enable the logged feature.</a:t>
            </a:r>
          </a:p>
          <a:p>
            <a:pPr lvl="1"/>
            <a:endParaRPr lang="en-US" dirty="0"/>
          </a:p>
          <a:p>
            <a:r>
              <a:rPr lang="en-US" dirty="0" smtClean="0"/>
              <a:t>In normal Paxos we don’t have a GMS</a:t>
            </a:r>
          </a:p>
          <a:p>
            <a:pPr lvl="1"/>
            <a:r>
              <a:rPr lang="en-US" dirty="0" smtClean="0"/>
              <a:t>With a GMS the protocol simplifies slightly and we can relax the quorum rules</a:t>
            </a:r>
          </a:p>
          <a:p>
            <a:pPr lvl="1"/>
            <a:r>
              <a:rPr lang="en-US" dirty="0" err="1" smtClean="0"/>
              <a:t>SafeSend</a:t>
            </a:r>
            <a:r>
              <a:rPr lang="en-US" dirty="0" smtClean="0"/>
              <a:t> includes these performance enhancements but they don’t impact the correctness or properties of </a:t>
            </a:r>
            <a:r>
              <a:rPr lang="en-US" dirty="0" err="1" smtClean="0"/>
              <a:t>sol’n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75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Consistency model: Virtual synchrony meets Paxos (and they live happily ever after…)</a:t>
            </a:r>
            <a:endParaRPr lang="fr-BE" sz="32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648200"/>
            <a:ext cx="8305800" cy="2057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Virtual synchrony is a “consistency” model: </a:t>
            </a:r>
          </a:p>
          <a:p>
            <a:pPr lvl="1"/>
            <a:r>
              <a:rPr lang="en-US" b="1" i="1" dirty="0" smtClean="0">
                <a:solidFill>
                  <a:srgbClr val="C00000"/>
                </a:solidFill>
              </a:rPr>
              <a:t>Synchronous  runs: </a:t>
            </a:r>
            <a:r>
              <a:rPr lang="en-US" b="1" i="1" dirty="0" smtClean="0"/>
              <a:t>indistinguishable from non-replicated object that saw the same updates (like </a:t>
            </a:r>
            <a:r>
              <a:rPr lang="en-US" b="1" i="1" dirty="0" err="1" smtClean="0"/>
              <a:t>Paxos</a:t>
            </a:r>
            <a:r>
              <a:rPr lang="en-US" b="1" i="1" dirty="0" smtClean="0"/>
              <a:t>)</a:t>
            </a:r>
          </a:p>
          <a:p>
            <a:pPr lvl="1"/>
            <a:r>
              <a:rPr lang="en-US" b="1" i="1" dirty="0" smtClean="0">
                <a:solidFill>
                  <a:srgbClr val="C00000"/>
                </a:solidFill>
              </a:rPr>
              <a:t>Virtually synchronous runs </a:t>
            </a:r>
            <a:r>
              <a:rPr lang="en-US" b="1" i="1" dirty="0" smtClean="0"/>
              <a:t>are indistinguishable from synchronous runs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286000"/>
            <a:ext cx="3523667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286000"/>
            <a:ext cx="3581400" cy="1702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457200" y="41148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Synchronous execution</a:t>
            </a:r>
            <a:endParaRPr lang="fr-BE" b="1" i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76800" y="41148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Virtually synchronous execution</a:t>
            </a:r>
            <a:endParaRPr lang="fr-BE" b="1" i="1" dirty="0">
              <a:solidFill>
                <a:srgbClr val="C0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33400" y="1676400"/>
            <a:ext cx="8153400" cy="76200"/>
          </a:xfrm>
          <a:prstGeom prst="straightConnector1">
            <a:avLst/>
          </a:prstGeom>
          <a:ln w="76200">
            <a:solidFill>
              <a:srgbClr val="FFA7A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67000" y="17526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Non-replicated reference execution</a:t>
            </a:r>
            <a:endParaRPr lang="fr-BE" b="1" i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1529834"/>
            <a:ext cx="685800" cy="369332"/>
          </a:xfrm>
          <a:prstGeom prst="rect">
            <a:avLst/>
          </a:prstGeom>
          <a:solidFill>
            <a:srgbClr val="FFFFFF">
              <a:alpha val="38039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A=3</a:t>
            </a:r>
            <a:endParaRPr lang="fr-BE" b="1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1981200" y="1529834"/>
            <a:ext cx="685800" cy="369332"/>
          </a:xfrm>
          <a:prstGeom prst="rect">
            <a:avLst/>
          </a:prstGeom>
          <a:solidFill>
            <a:srgbClr val="FFFFFF">
              <a:alpha val="30196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B=7</a:t>
            </a:r>
            <a:endParaRPr lang="fr-BE" b="1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4648200" y="1529834"/>
            <a:ext cx="990600" cy="369332"/>
          </a:xfrm>
          <a:prstGeom prst="rect">
            <a:avLst/>
          </a:prstGeom>
          <a:solidFill>
            <a:srgbClr val="FFFFFF">
              <a:alpha val="30196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B = B-A</a:t>
            </a:r>
            <a:endParaRPr lang="fr-BE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7239000" y="1524000"/>
            <a:ext cx="914400" cy="369332"/>
          </a:xfrm>
          <a:prstGeom prst="rect">
            <a:avLst/>
          </a:prstGeom>
          <a:solidFill>
            <a:srgbClr val="FFFFFF">
              <a:alpha val="30196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A=A+1</a:t>
            </a:r>
            <a:endParaRPr lang="fr-BE" b="1" i="1" dirty="0"/>
          </a:p>
        </p:txBody>
      </p:sp>
    </p:spTree>
    <p:extLst>
      <p:ext uri="{BB962C8B-B14F-4D97-AF65-F5344CB8AC3E}">
        <p14:creationId xmlns:p14="http://schemas.microsoft.com/office/powerpoint/2010/main" val="21673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763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Is </a:t>
            </a:r>
            <a:r>
              <a:rPr lang="en-US" dirty="0" err="1" smtClean="0"/>
              <a:t>Vsync</a:t>
            </a:r>
            <a:r>
              <a:rPr lang="en-US" dirty="0" smtClean="0"/>
              <a:t> </a:t>
            </a:r>
            <a:r>
              <a:rPr lang="en-US" dirty="0" smtClean="0"/>
              <a:t>harder </a:t>
            </a:r>
            <a:r>
              <a:rPr lang="en-US" dirty="0" smtClean="0"/>
              <a:t>to use?  Paxos was hard…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mentioned that just sticking Paxos in front of a set of file or database replicas is tempting, but a mistake</a:t>
            </a:r>
          </a:p>
          <a:p>
            <a:pPr lvl="1"/>
            <a:r>
              <a:rPr lang="en-US" dirty="0" smtClean="0"/>
              <a:t>The protocol might “decide” something but this doesn’t mean the database has the updates</a:t>
            </a:r>
          </a:p>
          <a:p>
            <a:pPr lvl="1"/>
            <a:r>
              <a:rPr lang="en-US" dirty="0" smtClean="0"/>
              <a:t>Surprisingly tricky to ensure that we apply them all</a:t>
            </a:r>
          </a:p>
          <a:p>
            <a:r>
              <a:rPr lang="en-US" dirty="0" err="1" smtClean="0"/>
              <a:t>Vsync</a:t>
            </a:r>
            <a:r>
              <a:rPr lang="en-US" dirty="0" smtClean="0"/>
              <a:t>: apply update when multicast delivered</a:t>
            </a:r>
          </a:p>
          <a:p>
            <a:pPr lvl="1"/>
            <a:r>
              <a:rPr lang="en-US" dirty="0" smtClean="0"/>
              <a:t>This is safe and correct: all replicas do same thing</a:t>
            </a:r>
          </a:p>
          <a:p>
            <a:pPr lvl="1"/>
            <a:r>
              <a:rPr lang="en-US" dirty="0" smtClean="0"/>
              <a:t>But it does require a state transfer to add members: we need to make a new DB copy for each new member</a:t>
            </a:r>
          </a:p>
          <a:p>
            <a:pPr lvl="1"/>
            <a:r>
              <a:rPr lang="en-US" dirty="0" smtClean="0"/>
              <a:t>Can we do better?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9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Durability options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Normal configuration of </a:t>
            </a:r>
            <a:r>
              <a:rPr lang="en-US" dirty="0" err="1" smtClean="0"/>
              <a:t>Vsync</a:t>
            </a:r>
            <a:r>
              <a:rPr lang="en-US" dirty="0" smtClean="0"/>
              <a:t> is optimized for “in-memory” applications.</a:t>
            </a:r>
          </a:p>
          <a:p>
            <a:pPr lvl="1"/>
            <a:r>
              <a:rPr lang="en-US" dirty="0" smtClean="0"/>
              <a:t>State transfer: make a checkpoint, load it into a joining process, to initialize a joining group member</a:t>
            </a:r>
          </a:p>
          <a:p>
            <a:pPr lvl="1"/>
            <a:r>
              <a:rPr lang="en-US" dirty="0" smtClean="0"/>
              <a:t>Checkpoint/reload can be used to make an entire group remember its state across shutdowns</a:t>
            </a:r>
          </a:p>
          <a:p>
            <a:r>
              <a:rPr lang="en-US" dirty="0" err="1" smtClean="0"/>
              <a:t>SafeSend</a:t>
            </a:r>
            <a:r>
              <a:rPr lang="en-US" dirty="0" smtClean="0"/>
              <a:t>, the </a:t>
            </a:r>
            <a:r>
              <a:rPr lang="en-US" dirty="0" err="1" smtClean="0"/>
              <a:t>Vsync</a:t>
            </a:r>
            <a:r>
              <a:rPr lang="en-US" dirty="0" smtClean="0"/>
              <a:t> version of Paxos, can be asked to log messages.  This gives a stronger durability guarantee than with checkpoint/restart.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53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Vsync</a:t>
            </a:r>
            <a:r>
              <a:rPr lang="en-US" sz="3600" dirty="0" smtClean="0"/>
              <a:t> is a </a:t>
            </a:r>
            <a:r>
              <a:rPr lang="en-US" sz="3600" i="1" u="sng" dirty="0" smtClean="0"/>
              <a:t>library</a:t>
            </a:r>
            <a:r>
              <a:rPr lang="en-US" sz="3600" dirty="0" smtClean="0"/>
              <a:t> for group communication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533400" y="2438400"/>
            <a:ext cx="4038600" cy="3581400"/>
          </a:xfrm>
          <a:solidFill>
            <a:srgbClr val="FFFF99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Formal model permits us to achieve correctness</a:t>
            </a:r>
          </a:p>
          <a:p>
            <a:r>
              <a:rPr lang="en-US" dirty="0" err="1" smtClean="0"/>
              <a:t>Vsync</a:t>
            </a:r>
            <a:r>
              <a:rPr lang="en-US" dirty="0" smtClean="0"/>
              <a:t> is too complex to use formal methods as a development tool, but does facilitate debugging (model checking)</a:t>
            </a:r>
          </a:p>
          <a:p>
            <a:r>
              <a:rPr lang="en-US" dirty="0" smtClean="0"/>
              <a:t>Think of </a:t>
            </a:r>
            <a:r>
              <a:rPr lang="en-US" dirty="0" err="1" smtClean="0"/>
              <a:t>Vsync</a:t>
            </a:r>
            <a:r>
              <a:rPr lang="en-US" dirty="0" smtClean="0"/>
              <a:t> as a collection of modules, each with rigorously stated properties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724400" y="2438400"/>
            <a:ext cx="4038600" cy="3581400"/>
          </a:xfrm>
          <a:solidFill>
            <a:srgbClr val="FFFF99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Vsync</a:t>
            </a:r>
            <a:r>
              <a:rPr lang="en-US" dirty="0" smtClean="0"/>
              <a:t> implementation needs to be fast, lean, easy to use</a:t>
            </a:r>
          </a:p>
          <a:p>
            <a:r>
              <a:rPr lang="en-US" dirty="0" smtClean="0"/>
              <a:t>Developer must see it as easier to use </a:t>
            </a:r>
            <a:r>
              <a:rPr lang="en-US" dirty="0" err="1" smtClean="0"/>
              <a:t>Vsync</a:t>
            </a:r>
            <a:r>
              <a:rPr lang="en-US" dirty="0" smtClean="0"/>
              <a:t> than to build from scratch</a:t>
            </a:r>
          </a:p>
          <a:p>
            <a:r>
              <a:rPr lang="en-US" dirty="0" smtClean="0"/>
              <a:t>Seek great performance under “cloudy conditions”</a:t>
            </a:r>
            <a:endParaRPr lang="en-US" dirty="0"/>
          </a:p>
          <a:p>
            <a:r>
              <a:rPr lang="en-US" dirty="0" smtClean="0"/>
              <a:t>Forced to anticipate many styles of use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533400" y="1752600"/>
            <a:ext cx="4038600" cy="640080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It Uses a Formal model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724400" y="1752600"/>
            <a:ext cx="4038600" cy="640080"/>
          </a:xfr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It Reflects Sound Engineering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6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transfer worry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my database is just a few Mbytes… just send it</a:t>
            </a:r>
          </a:p>
          <a:p>
            <a:endParaRPr lang="en-US" dirty="0"/>
          </a:p>
          <a:p>
            <a:r>
              <a:rPr lang="en-US" dirty="0" smtClean="0"/>
              <a:t>But in the cloud we often see databases with tens of </a:t>
            </a:r>
            <a:r>
              <a:rPr lang="en-US" dirty="0" err="1" smtClean="0"/>
              <a:t>Gbytes</a:t>
            </a:r>
            <a:r>
              <a:rPr lang="en-US" dirty="0" smtClean="0"/>
              <a:t> of content!</a:t>
            </a:r>
          </a:p>
          <a:p>
            <a:endParaRPr lang="en-US" dirty="0"/>
          </a:p>
          <a:p>
            <a:r>
              <a:rPr lang="en-US" dirty="0" smtClean="0"/>
              <a:t>Copying them will be a very costly undertaking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2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Out-of-Band (OOB) technology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Allows copying big state by replication of memory-mapped files, very efficient</a:t>
            </a:r>
          </a:p>
          <a:p>
            <a:endParaRPr lang="en-US" dirty="0"/>
          </a:p>
          <a:p>
            <a:r>
              <a:rPr lang="en-US" dirty="0" smtClean="0"/>
              <a:t>There is a clever way to integrate OOB transfers with state transfer</a:t>
            </a:r>
          </a:p>
          <a:p>
            <a:endParaRPr lang="en-US" dirty="0"/>
          </a:p>
          <a:p>
            <a:r>
              <a:rPr lang="en-US" dirty="0" smtClean="0"/>
              <a:t>Effect is that with a bit more effort, </a:t>
            </a:r>
            <a:r>
              <a:rPr lang="en-US" dirty="0" err="1" smtClean="0"/>
              <a:t>Vsync</a:t>
            </a:r>
            <a:r>
              <a:rPr lang="en-US" dirty="0" smtClean="0"/>
              <a:t> won’t need to send big objects through its multicast layer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59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Vsync</a:t>
            </a:r>
            <a:r>
              <a:rPr lang="en-US" dirty="0" smtClean="0"/>
              <a:t> DHT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The system also has a fancy key-value store</a:t>
            </a:r>
          </a:p>
          <a:p>
            <a:pPr lvl="1"/>
            <a:r>
              <a:rPr lang="en-US" dirty="0" smtClean="0"/>
              <a:t>Runs in a group and shards the data</a:t>
            </a:r>
          </a:p>
          <a:p>
            <a:pPr lvl="1"/>
            <a:r>
              <a:rPr lang="en-US" dirty="0" smtClean="0"/>
              <a:t>One-hop get and put: no indirect routing needed!</a:t>
            </a:r>
          </a:p>
          <a:p>
            <a:pPr lvl="1"/>
            <a:r>
              <a:rPr lang="en-US" dirty="0" smtClean="0"/>
              <a:t>Can even put or get multiple key-value pairs at a time, and there is a way to request totally ordered, consistent get and put: gives a form of atomicity</a:t>
            </a:r>
          </a:p>
          <a:p>
            <a:pPr lvl="1"/>
            <a:endParaRPr lang="en-US" dirty="0"/>
          </a:p>
          <a:p>
            <a:r>
              <a:rPr lang="en-US" dirty="0" smtClean="0"/>
              <a:t>Then you can do “aggregated query” operations to leverage the resulting parallel computing opportunity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48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GridCloud</a:t>
            </a:r>
            <a:r>
              <a:rPr lang="en-US" dirty="0" smtClean="0"/>
              <a:t>: Example </a:t>
            </a:r>
            <a:r>
              <a:rPr lang="en-US" dirty="0" err="1" smtClean="0"/>
              <a:t>Vsync</a:t>
            </a:r>
            <a:r>
              <a:rPr lang="en-US" dirty="0" smtClean="0"/>
              <a:t> application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09" y="1480455"/>
            <a:ext cx="8926520" cy="5355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264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used </a:t>
            </a:r>
            <a:r>
              <a:rPr lang="en-US" dirty="0" err="1" smtClean="0"/>
              <a:t>Vsync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used it to build the </a:t>
            </a:r>
            <a:r>
              <a:rPr lang="en-US" dirty="0" err="1" smtClean="0"/>
              <a:t>GridCloud</a:t>
            </a:r>
            <a:r>
              <a:rPr lang="en-US" dirty="0" smtClean="0"/>
              <a:t> platform itself</a:t>
            </a:r>
          </a:p>
          <a:p>
            <a:pPr lvl="1"/>
            <a:r>
              <a:rPr lang="en-US" dirty="0" smtClean="0"/>
              <a:t>In particular, in a system management tool and in a special real-time file system</a:t>
            </a:r>
          </a:p>
          <a:p>
            <a:pPr lvl="1"/>
            <a:r>
              <a:rPr lang="en-US" dirty="0" smtClean="0"/>
              <a:t>But we used it internally to those solutions</a:t>
            </a:r>
          </a:p>
          <a:p>
            <a:pPr lvl="1"/>
            <a:endParaRPr lang="en-US" dirty="0"/>
          </a:p>
          <a:p>
            <a:r>
              <a:rPr lang="en-US" dirty="0" err="1" smtClean="0"/>
              <a:t>GridCloud</a:t>
            </a:r>
            <a:r>
              <a:rPr lang="en-US" dirty="0" smtClean="0"/>
              <a:t> users benefit from </a:t>
            </a:r>
            <a:r>
              <a:rPr lang="en-US" dirty="0" err="1" smtClean="0"/>
              <a:t>Vsync</a:t>
            </a:r>
            <a:r>
              <a:rPr lang="en-US" dirty="0" smtClean="0"/>
              <a:t> without directly needing to use </a:t>
            </a:r>
            <a:r>
              <a:rPr lang="en-US" dirty="0" err="1" smtClean="0"/>
              <a:t>Vsync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They just use the file system to store their data</a:t>
            </a:r>
          </a:p>
          <a:p>
            <a:pPr lvl="1"/>
            <a:r>
              <a:rPr lang="en-US" dirty="0" smtClean="0"/>
              <a:t>And their programs are automatically restarted if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89215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Group communication offers a nice way to replicate an application</a:t>
            </a:r>
          </a:p>
          <a:p>
            <a:pPr lvl="1"/>
            <a:r>
              <a:rPr lang="en-US" dirty="0" smtClean="0"/>
              <a:t>Replicated data (without the cost of quorums)</a:t>
            </a:r>
          </a:p>
          <a:p>
            <a:pPr lvl="1"/>
            <a:r>
              <a:rPr lang="en-US" dirty="0" smtClean="0"/>
              <a:t>Coordinated and replicated processing of requests</a:t>
            </a:r>
          </a:p>
          <a:p>
            <a:pPr lvl="1"/>
            <a:r>
              <a:rPr lang="en-US" dirty="0" smtClean="0"/>
              <a:t>Automatic leader election, member ranking</a:t>
            </a:r>
          </a:p>
          <a:p>
            <a:pPr lvl="1"/>
            <a:r>
              <a:rPr lang="en-US" dirty="0" smtClean="0"/>
              <a:t>Automated failure handling, help getting external database caught up after a crash</a:t>
            </a:r>
          </a:p>
          <a:p>
            <a:pPr lvl="1"/>
            <a:r>
              <a:rPr lang="en-US" smtClean="0"/>
              <a:t>Tools </a:t>
            </a:r>
            <a:r>
              <a:rPr lang="en-US" dirty="0" smtClean="0"/>
              <a:t>for security and other aspects that can be pretty hard to implement by hand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98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Vsync</a:t>
            </a:r>
            <a:r>
              <a:rPr lang="en-US" dirty="0" smtClean="0"/>
              <a:t> </a:t>
            </a:r>
            <a:r>
              <a:rPr lang="en-US" dirty="0"/>
              <a:t>makes developer’s life easier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73936"/>
            <a:ext cx="5715000" cy="4623816"/>
          </a:xfrm>
          <a:solidFill>
            <a:srgbClr val="FFFF99"/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000" dirty="0" smtClean="0"/>
              <a:t>Group g = new Group(“</a:t>
            </a:r>
            <a:r>
              <a:rPr lang="en-US" sz="2000" dirty="0" err="1" smtClean="0"/>
              <a:t>myGroup</a:t>
            </a:r>
            <a:r>
              <a:rPr lang="en-US" sz="2000" dirty="0" smtClean="0"/>
              <a:t>”);</a:t>
            </a:r>
          </a:p>
          <a:p>
            <a:pPr>
              <a:buNone/>
            </a:pPr>
            <a:r>
              <a:rPr lang="en-US" sz="2000" dirty="0" smtClean="0"/>
              <a:t>Dictionary 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 Values = new Dictionary&lt;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&gt;();</a:t>
            </a:r>
          </a:p>
          <a:p>
            <a:pPr>
              <a:buNone/>
            </a:pPr>
            <a:r>
              <a:rPr lang="en-US" sz="2000" dirty="0" err="1" smtClean="0"/>
              <a:t>g.ViewHandlers</a:t>
            </a:r>
            <a:r>
              <a:rPr lang="en-US" sz="2000" dirty="0" smtClean="0"/>
              <a:t> += delegate(View v) {</a:t>
            </a:r>
          </a:p>
          <a:p>
            <a:pPr lvl="1">
              <a:buNone/>
            </a:pPr>
            <a:r>
              <a:rPr lang="en-US" sz="1800" dirty="0" err="1" smtClean="0"/>
              <a:t>Console.Title</a:t>
            </a:r>
            <a:r>
              <a:rPr lang="en-US" sz="1800" dirty="0" smtClean="0"/>
              <a:t> = “</a:t>
            </a:r>
            <a:r>
              <a:rPr lang="en-US" sz="1800" dirty="0" err="1" smtClean="0"/>
              <a:t>myGroup</a:t>
            </a:r>
            <a:r>
              <a:rPr lang="en-US" sz="1800" dirty="0" smtClean="0"/>
              <a:t> members: “+</a:t>
            </a:r>
            <a:r>
              <a:rPr lang="en-US" sz="1800" dirty="0" err="1" smtClean="0"/>
              <a:t>v.members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};</a:t>
            </a:r>
          </a:p>
          <a:p>
            <a:pPr>
              <a:buNone/>
            </a:pPr>
            <a:r>
              <a:rPr lang="en-US" sz="2000" dirty="0" err="1" smtClean="0"/>
              <a:t>g.Handlers</a:t>
            </a:r>
            <a:r>
              <a:rPr lang="en-US" sz="2000" dirty="0" smtClean="0"/>
              <a:t>[UPDATE] += delegate(string s, double v) {</a:t>
            </a:r>
          </a:p>
          <a:p>
            <a:pPr>
              <a:buNone/>
            </a:pPr>
            <a:r>
              <a:rPr lang="en-US" sz="2000" dirty="0" smtClean="0"/>
              <a:t>       Values[s] = v;</a:t>
            </a:r>
          </a:p>
          <a:p>
            <a:pPr>
              <a:buNone/>
            </a:pPr>
            <a:r>
              <a:rPr lang="en-US" sz="2000" dirty="0" smtClean="0"/>
              <a:t>};</a:t>
            </a:r>
          </a:p>
          <a:p>
            <a:pPr>
              <a:buNone/>
            </a:pPr>
            <a:r>
              <a:rPr lang="en-US" sz="2000" dirty="0" err="1" smtClean="0"/>
              <a:t>g.Handlers</a:t>
            </a:r>
            <a:r>
              <a:rPr lang="en-US" sz="2000" dirty="0" smtClean="0"/>
              <a:t>[LOOKUP] += delegate(string s) {</a:t>
            </a:r>
          </a:p>
          <a:p>
            <a:pPr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g.Reply</a:t>
            </a:r>
            <a:r>
              <a:rPr lang="en-US" sz="2000" dirty="0" smtClean="0"/>
              <a:t>(Values[s]);</a:t>
            </a:r>
          </a:p>
          <a:p>
            <a:pPr>
              <a:buNone/>
            </a:pPr>
            <a:r>
              <a:rPr lang="en-US" sz="2000" dirty="0" smtClean="0"/>
              <a:t>};</a:t>
            </a:r>
          </a:p>
          <a:p>
            <a:pPr>
              <a:buNone/>
            </a:pPr>
            <a:r>
              <a:rPr lang="en-US" sz="2000" dirty="0" err="1" smtClean="0"/>
              <a:t>g.Join</a:t>
            </a:r>
            <a:r>
              <a:rPr lang="en-US" sz="2000" dirty="0" smtClean="0"/>
              <a:t>();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g.OrderedSend</a:t>
            </a:r>
            <a:r>
              <a:rPr lang="en-US" sz="2000" dirty="0" smtClean="0"/>
              <a:t>(UPDATE, “Harry”, 20.75);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List&lt;double&gt;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 = new List&lt;double&gt;();</a:t>
            </a:r>
          </a:p>
          <a:p>
            <a:pPr>
              <a:buNone/>
            </a:pPr>
            <a:r>
              <a:rPr lang="en-US" sz="2000" dirty="0" smtClean="0"/>
              <a:t>nr = </a:t>
            </a:r>
            <a:r>
              <a:rPr lang="en-US" sz="2000" dirty="0" err="1"/>
              <a:t>g.Query</a:t>
            </a:r>
            <a:r>
              <a:rPr lang="en-US" sz="2000" dirty="0"/>
              <a:t>(ALL, LOOKUP</a:t>
            </a:r>
            <a:r>
              <a:rPr lang="en-US" sz="2000" dirty="0" smtClean="0"/>
              <a:t>, “Harry”, EOL,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);</a:t>
            </a:r>
            <a:endParaRPr lang="fr-BE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791200" y="1676400"/>
            <a:ext cx="3200400" cy="4623816"/>
          </a:xfrm>
        </p:spPr>
        <p:txBody>
          <a:bodyPr>
            <a:noAutofit/>
          </a:bodyPr>
          <a:lstStyle/>
          <a:p>
            <a:r>
              <a:rPr lang="en-US" sz="1600" dirty="0" smtClean="0"/>
              <a:t>First sets up group</a:t>
            </a:r>
          </a:p>
          <a:p>
            <a:endParaRPr lang="en-US" sz="1600" dirty="0" smtClean="0"/>
          </a:p>
          <a:p>
            <a:r>
              <a:rPr lang="en-US" sz="1600" dirty="0" smtClean="0"/>
              <a:t>Join makes this entity a member.  State transfer isn’t shown</a:t>
            </a:r>
          </a:p>
          <a:p>
            <a:endParaRPr lang="en-US" sz="1600" dirty="0" smtClean="0"/>
          </a:p>
          <a:p>
            <a:r>
              <a:rPr lang="en-US" sz="1600" dirty="0" smtClean="0"/>
              <a:t>Then can multicast, query.  Runtime callbacks to the “delegates” as events arrive</a:t>
            </a:r>
          </a:p>
          <a:p>
            <a:endParaRPr lang="en-US" sz="1600" dirty="0" smtClean="0"/>
          </a:p>
          <a:p>
            <a:r>
              <a:rPr lang="en-US" sz="1600" dirty="0" smtClean="0"/>
              <a:t>Easy to request security (</a:t>
            </a:r>
            <a:r>
              <a:rPr lang="en-US" sz="1600" dirty="0" err="1" smtClean="0"/>
              <a:t>g.SetSecure</a:t>
            </a:r>
            <a:r>
              <a:rPr lang="en-US" sz="1600" dirty="0" smtClean="0"/>
              <a:t>), persistence</a:t>
            </a:r>
          </a:p>
          <a:p>
            <a:endParaRPr lang="en-US" sz="1600" dirty="0" smtClean="0"/>
          </a:p>
          <a:p>
            <a:r>
              <a:rPr lang="en-US" sz="1600" dirty="0"/>
              <a:t>“Consistency” model dictates the ordering seen for event </a:t>
            </a:r>
            <a:r>
              <a:rPr lang="en-US" sz="1600" dirty="0" err="1"/>
              <a:t>upcalls</a:t>
            </a:r>
            <a:r>
              <a:rPr lang="en-US" sz="1600" dirty="0"/>
              <a:t> and the assumptions user can make. User can tell </a:t>
            </a:r>
            <a:r>
              <a:rPr lang="en-US" sz="1600" dirty="0" err="1" smtClean="0"/>
              <a:t>Vsync</a:t>
            </a:r>
            <a:r>
              <a:rPr lang="en-US" sz="1600" dirty="0" smtClean="0"/>
              <a:t> </a:t>
            </a:r>
            <a:r>
              <a:rPr lang="en-US" sz="1600" dirty="0"/>
              <a:t>how strong ordering needs to be.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Vsync</a:t>
            </a:r>
            <a:r>
              <a:rPr lang="en-US" dirty="0" smtClean="0"/>
              <a:t> </a:t>
            </a:r>
            <a:r>
              <a:rPr lang="en-US" dirty="0"/>
              <a:t>makes developer’s life easier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791200" y="1676400"/>
            <a:ext cx="3200400" cy="4623816"/>
          </a:xfrm>
        </p:spPr>
        <p:txBody>
          <a:bodyPr>
            <a:noAutofit/>
          </a:bodyPr>
          <a:lstStyle/>
          <a:p>
            <a:r>
              <a:rPr lang="en-US" sz="1600" b="1" dirty="0" smtClean="0"/>
              <a:t>First sets up group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Join makes this entity a member.  State transfer isn’t shown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Then can multicast, query.  Runtime callbacks to the “delegates” as events arrive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Easy to request security (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g.SetSecure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), persistence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“Consistency” model dictates the ordering seen for event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upcalls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and the assumptions user can make. User can tell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Vsync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how strong ordering needs to be.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73936"/>
            <a:ext cx="5715000" cy="4623816"/>
          </a:xfrm>
          <a:solidFill>
            <a:srgbClr val="FFFF99"/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000" b="1" dirty="0" smtClean="0"/>
              <a:t>Group g = new Group(“</a:t>
            </a:r>
            <a:r>
              <a:rPr lang="en-US" sz="2000" b="1" dirty="0" err="1" smtClean="0"/>
              <a:t>myGroup</a:t>
            </a:r>
            <a:r>
              <a:rPr lang="en-US" sz="2000" b="1" dirty="0" smtClean="0"/>
              <a:t>”);</a:t>
            </a:r>
          </a:p>
          <a:p>
            <a:pPr>
              <a:buNone/>
            </a:pPr>
            <a:r>
              <a:rPr lang="en-US" sz="2000" b="1" dirty="0" smtClean="0"/>
              <a:t>Dictionary &lt;</a:t>
            </a:r>
            <a:r>
              <a:rPr lang="en-US" sz="2000" b="1" dirty="0" err="1" smtClean="0"/>
              <a:t>string,double</a:t>
            </a:r>
            <a:r>
              <a:rPr lang="en-US" sz="2000" b="1" dirty="0" smtClean="0"/>
              <a:t>&gt; Values = new Dictionary&lt;</a:t>
            </a:r>
            <a:r>
              <a:rPr lang="en-US" sz="2000" b="1" dirty="0" err="1" smtClean="0"/>
              <a:t>string,double</a:t>
            </a:r>
            <a:r>
              <a:rPr lang="en-US" sz="2000" b="1" dirty="0" smtClean="0"/>
              <a:t>&gt;();</a:t>
            </a:r>
          </a:p>
          <a:p>
            <a:pPr>
              <a:buNone/>
            </a:pPr>
            <a:r>
              <a:rPr lang="en-US" sz="2000" b="1" dirty="0" err="1" smtClean="0"/>
              <a:t>g.ViewHandlers</a:t>
            </a:r>
            <a:r>
              <a:rPr lang="en-US" sz="2000" b="1" dirty="0" smtClean="0"/>
              <a:t> += delegate(View v) {</a:t>
            </a:r>
          </a:p>
          <a:p>
            <a:pPr lvl="1">
              <a:buNone/>
            </a:pPr>
            <a:r>
              <a:rPr lang="en-US" sz="1800" b="1" dirty="0" err="1" smtClean="0"/>
              <a:t>Console.Title</a:t>
            </a:r>
            <a:r>
              <a:rPr lang="en-US" sz="1800" b="1" dirty="0" smtClean="0"/>
              <a:t> = “</a:t>
            </a:r>
            <a:r>
              <a:rPr lang="en-US" sz="1800" b="1" dirty="0" err="1" smtClean="0"/>
              <a:t>myGroup</a:t>
            </a:r>
            <a:r>
              <a:rPr lang="en-US" sz="1800" b="1" dirty="0" smtClean="0"/>
              <a:t> members: “+</a:t>
            </a:r>
            <a:r>
              <a:rPr lang="en-US" sz="1800" b="1" dirty="0" err="1" smtClean="0"/>
              <a:t>v.members</a:t>
            </a:r>
            <a:r>
              <a:rPr lang="en-US" sz="1800" b="1" dirty="0" smtClean="0"/>
              <a:t>;</a:t>
            </a:r>
          </a:p>
          <a:p>
            <a:pPr>
              <a:buNone/>
            </a:pPr>
            <a:r>
              <a:rPr lang="en-US" sz="2000" b="1" dirty="0" smtClean="0"/>
              <a:t>};</a:t>
            </a:r>
          </a:p>
          <a:p>
            <a:pPr>
              <a:buNone/>
            </a:pPr>
            <a:r>
              <a:rPr lang="en-US" sz="2000" b="1" dirty="0" err="1" smtClean="0"/>
              <a:t>g.Handlers</a:t>
            </a:r>
            <a:r>
              <a:rPr lang="en-US" sz="2000" b="1" dirty="0" smtClean="0"/>
              <a:t>[UPDATE] += delegate(string s, double v) {</a:t>
            </a:r>
          </a:p>
          <a:p>
            <a:pPr>
              <a:buNone/>
            </a:pPr>
            <a:r>
              <a:rPr lang="en-US" sz="2000" b="1" dirty="0" smtClean="0"/>
              <a:t>       Values[s] = v;</a:t>
            </a:r>
          </a:p>
          <a:p>
            <a:pPr>
              <a:buNone/>
            </a:pPr>
            <a:r>
              <a:rPr lang="en-US" sz="2000" b="1" dirty="0" smtClean="0"/>
              <a:t>};</a:t>
            </a:r>
          </a:p>
          <a:p>
            <a:pPr>
              <a:buNone/>
            </a:pPr>
            <a:r>
              <a:rPr lang="en-US" sz="2000" b="1" dirty="0" err="1" smtClean="0"/>
              <a:t>g.Handlers</a:t>
            </a:r>
            <a:r>
              <a:rPr lang="en-US" sz="2000" b="1" dirty="0" smtClean="0"/>
              <a:t>[LOOKUP] += delegate(string s) {</a:t>
            </a:r>
          </a:p>
          <a:p>
            <a:pPr>
              <a:buNone/>
            </a:pPr>
            <a:r>
              <a:rPr lang="en-US" sz="2000" b="1" dirty="0" smtClean="0"/>
              <a:t>        </a:t>
            </a:r>
            <a:r>
              <a:rPr lang="en-US" sz="2000" b="1" dirty="0" err="1" smtClean="0"/>
              <a:t>g.Reply</a:t>
            </a:r>
            <a:r>
              <a:rPr lang="en-US" sz="2000" b="1" dirty="0" smtClean="0"/>
              <a:t>(Values[s]);</a:t>
            </a:r>
          </a:p>
          <a:p>
            <a:pPr>
              <a:buNone/>
            </a:pPr>
            <a:r>
              <a:rPr lang="en-US" sz="2000" b="1" dirty="0" smtClean="0"/>
              <a:t>};</a:t>
            </a:r>
          </a:p>
          <a:p>
            <a:pPr>
              <a:buNone/>
            </a:pPr>
            <a:r>
              <a:rPr lang="en-US" sz="2000" b="1" dirty="0" err="1" smtClean="0"/>
              <a:t>g.Join</a:t>
            </a:r>
            <a:r>
              <a:rPr lang="en-US" sz="2000" b="1" dirty="0" smtClean="0"/>
              <a:t>();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g.OrderedSend</a:t>
            </a:r>
            <a:r>
              <a:rPr lang="en-US" sz="2000" dirty="0" smtClean="0"/>
              <a:t>(UPDATE, “Harry”, 20.75);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List&lt;double&gt;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 = new List&lt;double&gt;();</a:t>
            </a:r>
          </a:p>
          <a:p>
            <a:pPr>
              <a:buNone/>
            </a:pPr>
            <a:r>
              <a:rPr lang="en-US" sz="2000" dirty="0" smtClean="0"/>
              <a:t>nr = </a:t>
            </a:r>
            <a:r>
              <a:rPr lang="en-US" sz="2000" dirty="0" err="1"/>
              <a:t>g.Query</a:t>
            </a:r>
            <a:r>
              <a:rPr lang="en-US" sz="2000" dirty="0"/>
              <a:t>(ALL, LOOKUP</a:t>
            </a:r>
            <a:r>
              <a:rPr lang="en-US" sz="2000" dirty="0" smtClean="0"/>
              <a:t>, “Harry”, EOL,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);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24708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Vsync</a:t>
            </a:r>
            <a:r>
              <a:rPr lang="en-US" dirty="0" smtClean="0"/>
              <a:t> </a:t>
            </a:r>
            <a:r>
              <a:rPr lang="en-US" dirty="0"/>
              <a:t>makes developer’s life easier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791200" y="1676400"/>
            <a:ext cx="3200400" cy="4623816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First sets up group</a:t>
            </a:r>
          </a:p>
          <a:p>
            <a:endParaRPr lang="en-US" sz="1600" dirty="0" smtClean="0"/>
          </a:p>
          <a:p>
            <a:r>
              <a:rPr lang="en-US" sz="1600" b="1" dirty="0" smtClean="0"/>
              <a:t>Join makes this a member.  State transfer isn’t shown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Then can multicast, query.  Runtime callbacks to the “delegates” as events arrive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Easy to request security (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g.SetSecure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), persistence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“Consistency” model dictates the ordering seen for event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upcalls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and the assumptions user can make. User can tell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Vsync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how strong ordering needs to be.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773936"/>
            <a:ext cx="5715000" cy="4623816"/>
          </a:xfrm>
          <a:prstGeom prst="rect">
            <a:avLst/>
          </a:prstGeom>
          <a:solidFill>
            <a:srgbClr val="FFFF99"/>
          </a:solidFill>
        </p:spPr>
        <p:txBody>
          <a:bodyPr vert="horz">
            <a:normAutofit fontScale="700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/>
              <a:buNone/>
            </a:pPr>
            <a:r>
              <a:rPr lang="en-US" sz="2000" dirty="0" smtClean="0"/>
              <a:t>Group g = new Group(“</a:t>
            </a:r>
            <a:r>
              <a:rPr lang="en-US" sz="2000" dirty="0" err="1" smtClean="0"/>
              <a:t>myGroup</a:t>
            </a:r>
            <a:r>
              <a:rPr lang="en-US" sz="2000" dirty="0" smtClean="0"/>
              <a:t>”);</a:t>
            </a:r>
          </a:p>
          <a:p>
            <a:pPr>
              <a:buFont typeface="Wingdings"/>
              <a:buNone/>
            </a:pPr>
            <a:r>
              <a:rPr lang="en-US" sz="2000" dirty="0" smtClean="0"/>
              <a:t>Dictionary 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 Values = new Dictionary&lt;</a:t>
            </a:r>
            <a:r>
              <a:rPr lang="en-US" sz="2000" dirty="0" err="1" smtClean="0"/>
              <a:t>string,double</a:t>
            </a:r>
            <a:r>
              <a:rPr lang="en-US" sz="2000" dirty="0" smtClean="0"/>
              <a:t>&gt;();</a:t>
            </a:r>
          </a:p>
          <a:p>
            <a:pPr>
              <a:buFont typeface="Wingdings"/>
              <a:buNone/>
            </a:pPr>
            <a:r>
              <a:rPr lang="en-US" sz="2000" dirty="0" err="1" smtClean="0"/>
              <a:t>g.ViewHandlers</a:t>
            </a:r>
            <a:r>
              <a:rPr lang="en-US" sz="2000" dirty="0" smtClean="0"/>
              <a:t> += delegate(View v) {</a:t>
            </a:r>
          </a:p>
          <a:p>
            <a:pPr lvl="1">
              <a:buFont typeface="Wingdings 2"/>
              <a:buNone/>
            </a:pPr>
            <a:r>
              <a:rPr lang="en-US" sz="1800" dirty="0" err="1" smtClean="0"/>
              <a:t>Console.Title</a:t>
            </a:r>
            <a:r>
              <a:rPr lang="en-US" sz="1800" dirty="0" smtClean="0"/>
              <a:t> = “</a:t>
            </a:r>
            <a:r>
              <a:rPr lang="en-US" sz="1800" dirty="0" err="1" smtClean="0"/>
              <a:t>myGroup</a:t>
            </a:r>
            <a:r>
              <a:rPr lang="en-US" sz="1800" dirty="0" smtClean="0"/>
              <a:t> members: “+</a:t>
            </a:r>
            <a:r>
              <a:rPr lang="en-US" sz="1800" dirty="0" err="1" smtClean="0"/>
              <a:t>v.members</a:t>
            </a:r>
            <a:r>
              <a:rPr lang="en-US" sz="1800" dirty="0" smtClean="0"/>
              <a:t>;</a:t>
            </a:r>
          </a:p>
          <a:p>
            <a:pPr>
              <a:buFont typeface="Wingdings"/>
              <a:buNone/>
            </a:pPr>
            <a:r>
              <a:rPr lang="en-US" sz="2000" dirty="0" smtClean="0"/>
              <a:t>};</a:t>
            </a:r>
          </a:p>
          <a:p>
            <a:pPr>
              <a:buFont typeface="Wingdings"/>
              <a:buNone/>
            </a:pPr>
            <a:r>
              <a:rPr lang="en-US" sz="2000" dirty="0" err="1" smtClean="0"/>
              <a:t>g.Handlers</a:t>
            </a:r>
            <a:r>
              <a:rPr lang="en-US" sz="2000" dirty="0" smtClean="0"/>
              <a:t>[UPDATE] += delegate(string s, double v) {</a:t>
            </a:r>
          </a:p>
          <a:p>
            <a:pPr>
              <a:buFont typeface="Wingdings"/>
              <a:buNone/>
            </a:pPr>
            <a:r>
              <a:rPr lang="en-US" sz="2000" dirty="0" smtClean="0"/>
              <a:t>       Values[s] = v;</a:t>
            </a:r>
          </a:p>
          <a:p>
            <a:pPr>
              <a:buFont typeface="Wingdings"/>
              <a:buNone/>
            </a:pPr>
            <a:r>
              <a:rPr lang="en-US" sz="2000" dirty="0" smtClean="0"/>
              <a:t>};</a:t>
            </a:r>
          </a:p>
          <a:p>
            <a:pPr>
              <a:buFont typeface="Wingdings"/>
              <a:buNone/>
            </a:pPr>
            <a:r>
              <a:rPr lang="en-US" sz="2000" dirty="0" err="1" smtClean="0"/>
              <a:t>g.Handlers</a:t>
            </a:r>
            <a:r>
              <a:rPr lang="en-US" sz="2000" dirty="0" smtClean="0"/>
              <a:t>[LOOKUP] += delegate(string s) {</a:t>
            </a:r>
          </a:p>
          <a:p>
            <a:pPr>
              <a:buFont typeface="Wingdings"/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g.Reply</a:t>
            </a:r>
            <a:r>
              <a:rPr lang="en-US" sz="2000" dirty="0" smtClean="0"/>
              <a:t>(Values[s]);</a:t>
            </a:r>
          </a:p>
          <a:p>
            <a:pPr>
              <a:buFont typeface="Wingdings"/>
              <a:buNone/>
            </a:pPr>
            <a:r>
              <a:rPr lang="en-US" sz="2000" dirty="0" smtClean="0"/>
              <a:t>};</a:t>
            </a:r>
          </a:p>
          <a:p>
            <a:pPr>
              <a:buFont typeface="Wingdings"/>
              <a:buNone/>
            </a:pPr>
            <a:r>
              <a:rPr lang="en-US" sz="2000" b="1" dirty="0" err="1" smtClean="0"/>
              <a:t>g.Join</a:t>
            </a:r>
            <a:r>
              <a:rPr lang="en-US" sz="2000" b="1" dirty="0" smtClean="0"/>
              <a:t>();</a:t>
            </a:r>
          </a:p>
          <a:p>
            <a:pPr>
              <a:buFont typeface="Wingdings"/>
              <a:buNone/>
            </a:pPr>
            <a:endParaRPr lang="en-US" sz="2000" dirty="0" smtClean="0"/>
          </a:p>
          <a:p>
            <a:pPr>
              <a:buFont typeface="Wingdings"/>
              <a:buNone/>
            </a:pPr>
            <a:r>
              <a:rPr lang="en-US" sz="2000" dirty="0" err="1" smtClean="0"/>
              <a:t>g.OrderedSend</a:t>
            </a:r>
            <a:r>
              <a:rPr lang="en-US" sz="2000" dirty="0" smtClean="0"/>
              <a:t>(UPDATE, “Harry”, 20.75);</a:t>
            </a:r>
          </a:p>
          <a:p>
            <a:pPr>
              <a:buFont typeface="Wingdings"/>
              <a:buNone/>
            </a:pPr>
            <a:endParaRPr lang="en-US" sz="2000" dirty="0" smtClean="0"/>
          </a:p>
          <a:p>
            <a:pPr>
              <a:buFont typeface="Wingdings"/>
              <a:buNone/>
            </a:pPr>
            <a:r>
              <a:rPr lang="en-US" sz="2000" dirty="0" smtClean="0"/>
              <a:t>List&lt;double&gt;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 = new List&lt;double&gt;();</a:t>
            </a:r>
          </a:p>
          <a:p>
            <a:pPr>
              <a:buFont typeface="Wingdings"/>
              <a:buNone/>
            </a:pPr>
            <a:r>
              <a:rPr lang="en-US" sz="2000" dirty="0" smtClean="0"/>
              <a:t>nr = </a:t>
            </a:r>
            <a:r>
              <a:rPr lang="en-US" sz="2000" dirty="0" err="1" smtClean="0"/>
              <a:t>g.Query</a:t>
            </a:r>
            <a:r>
              <a:rPr lang="en-US" sz="2000" dirty="0" smtClean="0"/>
              <a:t>(ALL, LOOKUP, “Harry”, EOL, </a:t>
            </a:r>
            <a:r>
              <a:rPr lang="en-US" sz="2000" dirty="0" err="1" smtClean="0"/>
              <a:t>resultlist</a:t>
            </a:r>
            <a:r>
              <a:rPr lang="en-US" sz="2000" dirty="0" smtClean="0"/>
              <a:t>);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96575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3253</TotalTime>
  <Words>5425</Words>
  <Application>Microsoft Office PowerPoint</Application>
  <PresentationFormat>On-screen Show (4:3)</PresentationFormat>
  <Paragraphs>768</Paragraphs>
  <Slides>65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Median</vt:lpstr>
      <vt:lpstr>CS5412:  Virtual Synchrony</vt:lpstr>
      <vt:lpstr>Group Communication idea</vt:lpstr>
      <vt:lpstr>Group communication Idea</vt:lpstr>
      <vt:lpstr>Animation: A process joins a group</vt:lpstr>
      <vt:lpstr>P’s endpoint</vt:lpstr>
      <vt:lpstr>Vsync is a library for group communication</vt:lpstr>
      <vt:lpstr>Vsync makes developer’s life easier</vt:lpstr>
      <vt:lpstr>Vsync makes developer’s life easier</vt:lpstr>
      <vt:lpstr>Vsync makes developer’s life easier</vt:lpstr>
      <vt:lpstr>Vsync makes developer’s life easier</vt:lpstr>
      <vt:lpstr>Vsync makes developer’s life easier</vt:lpstr>
      <vt:lpstr>But all the replies would be identical!</vt:lpstr>
      <vt:lpstr>Vsync makes developer’s life easier</vt:lpstr>
      <vt:lpstr>Vsync makes developer’s life easier</vt:lpstr>
      <vt:lpstr>Concept: Query as a “multi-RPC”</vt:lpstr>
      <vt:lpstr>It takes a “community”</vt:lpstr>
      <vt:lpstr>What goes on down there?</vt:lpstr>
      <vt:lpstr>Clients of a group</vt:lpstr>
      <vt:lpstr>Concepts</vt:lpstr>
      <vt:lpstr>Recipe for a group communication system</vt:lpstr>
      <vt:lpstr>Role of GMS</vt:lpstr>
      <vt:lpstr>Group picture… with GMS</vt:lpstr>
      <vt:lpstr>Group membership service</vt:lpstr>
      <vt:lpstr>Issues?</vt:lpstr>
      <vt:lpstr>Group picture… with GMS</vt:lpstr>
      <vt:lpstr>Group picture… with GMS</vt:lpstr>
      <vt:lpstr>Approach</vt:lpstr>
      <vt:lpstr>GMS example</vt:lpstr>
      <vt:lpstr>Failure detection: may make mistakes</vt:lpstr>
      <vt:lpstr>Basic GMS</vt:lpstr>
      <vt:lpstr>GMS example</vt:lpstr>
      <vt:lpstr>Special concerns?</vt:lpstr>
      <vt:lpstr>What if leader fails?</vt:lpstr>
      <vt:lpstr>GMS example</vt:lpstr>
      <vt:lpstr>Properties of GMS</vt:lpstr>
      <vt:lpstr>Use of GMS</vt:lpstr>
      <vt:lpstr>Processes t and u “using” a GMS</vt:lpstr>
      <vt:lpstr>Key ideas</vt:lpstr>
      <vt:lpstr>Relate to Paxos</vt:lpstr>
      <vt:lpstr>How does this differ from Paxos?</vt:lpstr>
      <vt:lpstr>We have our pie shell</vt:lpstr>
      <vt:lpstr>Unreliable multicast</vt:lpstr>
      <vt:lpstr>Concerns if sender crashes</vt:lpstr>
      <vt:lpstr>An interrupted multicast (GMS not shown)</vt:lpstr>
      <vt:lpstr>Terminating an interrupted multicast</vt:lpstr>
      <vt:lpstr>How to do this?</vt:lpstr>
      <vt:lpstr>An interrupted multicast</vt:lpstr>
      <vt:lpstr>Event ordering</vt:lpstr>
      <vt:lpstr>State transfer</vt:lpstr>
      <vt:lpstr>State transfer and reliable multicast</vt:lpstr>
      <vt:lpstr>What about ordering?</vt:lpstr>
      <vt:lpstr>When is Send used?</vt:lpstr>
      <vt:lpstr>Other options?</vt:lpstr>
      <vt:lpstr>What does this give us?</vt:lpstr>
      <vt:lpstr>Vsync versus Paxos</vt:lpstr>
      <vt:lpstr>How can Vsync offer Paxos?</vt:lpstr>
      <vt:lpstr>Consistency model: Virtual synchrony meets Paxos (and they live happily ever after…)</vt:lpstr>
      <vt:lpstr>Is Vsync harder to use?  Paxos was hard…</vt:lpstr>
      <vt:lpstr>Durability options</vt:lpstr>
      <vt:lpstr>State transfer worry</vt:lpstr>
      <vt:lpstr>Out-of-Band (OOB) technology</vt:lpstr>
      <vt:lpstr>Vsync DHT</vt:lpstr>
      <vt:lpstr>GridCloud: Example Vsync application</vt:lpstr>
      <vt:lpstr>Who used Vsync?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 Birman</cp:lastModifiedBy>
  <cp:revision>192</cp:revision>
  <cp:lastPrinted>2012-02-14T15:00:44Z</cp:lastPrinted>
  <dcterms:created xsi:type="dcterms:W3CDTF">2006-08-16T00:00:00Z</dcterms:created>
  <dcterms:modified xsi:type="dcterms:W3CDTF">2016-03-17T20:36:38Z</dcterms:modified>
</cp:coreProperties>
</file>