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300" r:id="rId13"/>
    <p:sldId id="299" r:id="rId14"/>
    <p:sldId id="268" r:id="rId15"/>
    <p:sldId id="308" r:id="rId16"/>
    <p:sldId id="296" r:id="rId17"/>
    <p:sldId id="304" r:id="rId18"/>
    <p:sldId id="269" r:id="rId19"/>
    <p:sldId id="297" r:id="rId20"/>
    <p:sldId id="291" r:id="rId21"/>
    <p:sldId id="290" r:id="rId22"/>
    <p:sldId id="270" r:id="rId23"/>
    <p:sldId id="271" r:id="rId24"/>
    <p:sldId id="301" r:id="rId25"/>
    <p:sldId id="309" r:id="rId26"/>
    <p:sldId id="294" r:id="rId27"/>
    <p:sldId id="272" r:id="rId28"/>
    <p:sldId id="273" r:id="rId29"/>
    <p:sldId id="298" r:id="rId30"/>
    <p:sldId id="275" r:id="rId31"/>
    <p:sldId id="303" r:id="rId32"/>
    <p:sldId id="302" r:id="rId33"/>
    <p:sldId id="310" r:id="rId34"/>
    <p:sldId id="287" r:id="rId35"/>
    <p:sldId id="311" r:id="rId36"/>
    <p:sldId id="276" r:id="rId37"/>
    <p:sldId id="312" r:id="rId38"/>
    <p:sldId id="305" r:id="rId39"/>
    <p:sldId id="277" r:id="rId40"/>
    <p:sldId id="278" r:id="rId41"/>
    <p:sldId id="307" r:id="rId42"/>
    <p:sldId id="279" r:id="rId43"/>
    <p:sldId id="284" r:id="rId44"/>
    <p:sldId id="280" r:id="rId45"/>
    <p:sldId id="283" r:id="rId46"/>
    <p:sldId id="285" r:id="rId47"/>
    <p:sldId id="292" r:id="rId48"/>
    <p:sldId id="293" r:id="rId49"/>
    <p:sldId id="295" r:id="rId50"/>
    <p:sldId id="286" r:id="rId51"/>
    <p:sldId id="306" r:id="rId52"/>
    <p:sldId id="313" r:id="rId53"/>
    <p:sldId id="288" r:id="rId54"/>
    <p:sldId id="289" r:id="rId5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  <p14:sldId id="258"/>
            <p14:sldId id="260"/>
            <p14:sldId id="259"/>
            <p14:sldId id="261"/>
            <p14:sldId id="262"/>
            <p14:sldId id="263"/>
            <p14:sldId id="265"/>
            <p14:sldId id="266"/>
            <p14:sldId id="267"/>
            <p14:sldId id="300"/>
            <p14:sldId id="299"/>
            <p14:sldId id="268"/>
            <p14:sldId id="308"/>
            <p14:sldId id="296"/>
            <p14:sldId id="304"/>
            <p14:sldId id="269"/>
            <p14:sldId id="297"/>
            <p14:sldId id="291"/>
            <p14:sldId id="290"/>
            <p14:sldId id="270"/>
            <p14:sldId id="271"/>
            <p14:sldId id="301"/>
            <p14:sldId id="309"/>
            <p14:sldId id="294"/>
            <p14:sldId id="272"/>
            <p14:sldId id="273"/>
            <p14:sldId id="298"/>
            <p14:sldId id="275"/>
            <p14:sldId id="303"/>
            <p14:sldId id="302"/>
            <p14:sldId id="310"/>
            <p14:sldId id="287"/>
            <p14:sldId id="311"/>
            <p14:sldId id="276"/>
            <p14:sldId id="312"/>
            <p14:sldId id="305"/>
            <p14:sldId id="277"/>
            <p14:sldId id="278"/>
            <p14:sldId id="307"/>
            <p14:sldId id="279"/>
            <p14:sldId id="284"/>
            <p14:sldId id="280"/>
            <p14:sldId id="283"/>
            <p14:sldId id="285"/>
            <p14:sldId id="292"/>
            <p14:sldId id="293"/>
            <p14:sldId id="295"/>
            <p14:sldId id="286"/>
            <p14:sldId id="306"/>
            <p14:sldId id="313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FFFF66"/>
    <a:srgbClr val="BF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676AF-9840-40C0-9F49-1DBBDEF098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59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676AF-9840-40C0-9F49-1DBBDEF098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2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5537C8-DB27-4D5E-AD4F-46C55D1754E3}" type="slidenum">
              <a:rPr lang="he-IL"/>
              <a:pPr/>
              <a:t>34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53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E0ED5-4E14-42B1-A9C7-B46229127103}" type="slidenum">
              <a:rPr lang="he-IL"/>
              <a:pPr/>
              <a:t>53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15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8FBC5B-D945-4B13-AF85-209AE0A4AF59}" type="slidenum">
              <a:rPr lang="he-IL"/>
              <a:pPr/>
              <a:t>54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79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35D279D-214F-44BA-A060-44826BEF5F93}" type="datetime1">
              <a:rPr lang="en-US" smtClean="0"/>
              <a:t>3/15/2016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834D-A250-41E4-B91C-5F7CDED34BB2}" type="datetime1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4EC6E9F-11EE-476F-826E-A7C78E231512}" type="datetime1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8ACB-C049-40DF-BC4B-89143EB25C31}" type="datetime1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74B4-EEFA-4E00-B1E2-2D96D34ACD95}" type="datetime1">
              <a:rPr lang="en-US" smtClean="0"/>
              <a:t>3/15/2016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C4EEE1-2FA7-4243-B486-F3BB64C73894}" type="datetime1">
              <a:rPr lang="en-US" smtClean="0"/>
              <a:t>3/15/2016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94BB418-4398-4219-8EB2-D64F170C71A5}" type="datetime1">
              <a:rPr lang="en-US" smtClean="0"/>
              <a:t>3/15/2016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A69A1-B141-48B0-ADC2-D32F1EA0C1C8}" type="datetime1">
              <a:rPr lang="en-US" smtClean="0"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40A2-5E7E-498B-937A-D797FF9A208D}" type="datetime1">
              <a:rPr lang="en-US" smtClean="0"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D5128-FC8C-4B6A-91CA-641622512E31}" type="datetime1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F652EEA-DE58-4DB7-889C-40A0E526890C}" type="datetime1">
              <a:rPr lang="en-US" smtClean="0"/>
              <a:t>3/15/2016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7B7A3DD-FAE9-4826-9F5D-16915F306FD1}" type="datetime1">
              <a:rPr lang="en-US" smtClean="0"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CS5412: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Paxos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Lecture XIII</a:t>
            </a:r>
            <a:endParaRPr lang="en-US" dirty="0"/>
          </a:p>
        </p:txBody>
      </p:sp>
      <p:pic>
        <p:nvPicPr>
          <p:cNvPr id="2050" name="Picture 2" descr="http://www.planos.co.uk/p7hg_img_1/fullsize/paxos_ant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295400"/>
            <a:ext cx="42862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Paxos: Step by step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Paxos</a:t>
            </a:r>
            <a:r>
              <a:rPr lang="en-US" dirty="0" smtClean="0"/>
              <a:t> is designed to deal with systems that</a:t>
            </a:r>
          </a:p>
          <a:p>
            <a:pPr lvl="1"/>
            <a:r>
              <a:rPr lang="en-US" dirty="0" smtClean="0"/>
              <a:t>Reach </a:t>
            </a:r>
            <a:r>
              <a:rPr lang="en-US" b="1" i="1" u="sng" dirty="0" smtClean="0"/>
              <a:t>agreement</a:t>
            </a:r>
            <a:r>
              <a:rPr lang="en-US" dirty="0" smtClean="0"/>
              <a:t> on what “commands” to execute, and on the order in which to execute them in</a:t>
            </a:r>
          </a:p>
          <a:p>
            <a:pPr lvl="1"/>
            <a:r>
              <a:rPr lang="en-US" dirty="0" smtClean="0"/>
              <a:t>Ensure </a:t>
            </a:r>
            <a:r>
              <a:rPr lang="en-US" b="1" i="1" u="sng" dirty="0" smtClean="0"/>
              <a:t>durability</a:t>
            </a:r>
            <a:r>
              <a:rPr lang="en-US" dirty="0" smtClean="0"/>
              <a:t>: once a command becomes executable, the system will never forget the command.  In effect, the data ends up in a database that </a:t>
            </a:r>
            <a:r>
              <a:rPr lang="en-US" dirty="0" err="1" smtClean="0"/>
              <a:t>Paxos</a:t>
            </a:r>
            <a:r>
              <a:rPr lang="en-US" dirty="0"/>
              <a:t> </a:t>
            </a:r>
            <a:r>
              <a:rPr lang="en-US" dirty="0" smtClean="0"/>
              <a:t>is used to update.</a:t>
            </a:r>
          </a:p>
          <a:p>
            <a:pPr lvl="1"/>
            <a:r>
              <a:rPr lang="en-US" dirty="0" smtClean="0"/>
              <a:t>Durability usually means “persisted into non-volatile storage”</a:t>
            </a:r>
            <a:endParaRPr lang="en-US" dirty="0"/>
          </a:p>
          <a:p>
            <a:r>
              <a:rPr lang="en-US" dirty="0" smtClean="0"/>
              <a:t>The term command is </a:t>
            </a:r>
            <a:r>
              <a:rPr lang="en-US" dirty="0" err="1" smtClean="0"/>
              <a:t>interchangable</a:t>
            </a:r>
            <a:r>
              <a:rPr lang="en-US" dirty="0" smtClean="0"/>
              <a:t> with “message” and the term “execute” means “take action”</a:t>
            </a:r>
          </a:p>
          <a:p>
            <a:r>
              <a:rPr lang="en-US" dirty="0" err="1" smtClean="0"/>
              <a:t>Paxos</a:t>
            </a:r>
            <a:r>
              <a:rPr lang="en-US" dirty="0" smtClean="0"/>
              <a:t> </a:t>
            </a:r>
            <a:r>
              <a:rPr lang="en-US" dirty="0" smtClean="0"/>
              <a:t>is </a:t>
            </a:r>
            <a:r>
              <a:rPr lang="en-US" i="1" dirty="0" smtClean="0"/>
              <a:t>not </a:t>
            </a:r>
            <a:r>
              <a:rPr lang="en-US" dirty="0" smtClean="0"/>
              <a:t>a reliable multicast protocol.  It normally </a:t>
            </a:r>
            <a:r>
              <a:rPr lang="en-US" dirty="0" smtClean="0"/>
              <a:t>holds the entire state of the application and the front-end systems normally need to obtain (</a:t>
            </a:r>
            <a:r>
              <a:rPr lang="en-US" b="1" dirty="0" smtClean="0"/>
              <a:t>learn</a:t>
            </a:r>
            <a:r>
              <a:rPr lang="en-US" dirty="0" smtClean="0"/>
              <a:t>) state by querying </a:t>
            </a:r>
            <a:r>
              <a:rPr lang="en-US" dirty="0" err="1" smtClean="0"/>
              <a:t>Paxos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85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Terminology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 Paxos we distinguish several roles</a:t>
            </a:r>
          </a:p>
          <a:p>
            <a:pPr lvl="1"/>
            <a:r>
              <a:rPr lang="en-US" dirty="0" smtClean="0"/>
              <a:t>A single process might (often will) play more than one role at the same time</a:t>
            </a:r>
          </a:p>
          <a:p>
            <a:pPr lvl="1"/>
            <a:r>
              <a:rPr lang="en-US" dirty="0" smtClean="0"/>
              <a:t>The roles are a way of organizing the code and logic and thinking about the proof, not separate programs that run on separate </a:t>
            </a:r>
            <a:r>
              <a:rPr lang="en-US" dirty="0"/>
              <a:t>machines</a:t>
            </a:r>
          </a:p>
          <a:p>
            <a:pPr lvl="1"/>
            <a:r>
              <a:rPr lang="en-US" dirty="0"/>
              <a:t>Client.  Not “modelled” but is the application using </a:t>
            </a:r>
            <a:r>
              <a:rPr lang="en-US" dirty="0" err="1"/>
              <a:t>Paxos</a:t>
            </a:r>
            <a:r>
              <a:rPr lang="en-US" dirty="0"/>
              <a:t>.</a:t>
            </a:r>
          </a:p>
          <a:p>
            <a:pPr marL="365760" lvl="1" indent="0">
              <a:buNone/>
            </a:pPr>
            <a:endParaRPr lang="en-US" dirty="0" smtClean="0"/>
          </a:p>
          <a:p>
            <a:r>
              <a:rPr lang="en-US" dirty="0" smtClean="0"/>
              <a:t>These roles are: </a:t>
            </a:r>
            <a:endParaRPr lang="en-US" dirty="0" smtClean="0"/>
          </a:p>
          <a:p>
            <a:pPr lvl="1"/>
            <a:r>
              <a:rPr lang="en-US" dirty="0" smtClean="0"/>
              <a:t>Leader </a:t>
            </a:r>
            <a:r>
              <a:rPr lang="en-US" dirty="0" smtClean="0"/>
              <a:t>(a process that runs </a:t>
            </a:r>
            <a:r>
              <a:rPr lang="en-US" dirty="0" smtClean="0"/>
              <a:t>the update </a:t>
            </a:r>
            <a:r>
              <a:rPr lang="en-US" dirty="0" smtClean="0"/>
              <a:t>protocol),</a:t>
            </a:r>
          </a:p>
          <a:p>
            <a:pPr lvl="1"/>
            <a:r>
              <a:rPr lang="en-US" dirty="0" smtClean="0"/>
              <a:t>Acceptor (a participant), and </a:t>
            </a:r>
          </a:p>
          <a:p>
            <a:pPr lvl="1"/>
            <a:r>
              <a:rPr lang="en-US" dirty="0" smtClean="0"/>
              <a:t>Learner</a:t>
            </a:r>
            <a:r>
              <a:rPr lang="en-US" dirty="0"/>
              <a:t> </a:t>
            </a:r>
            <a:r>
              <a:rPr lang="en-US" dirty="0" smtClean="0"/>
              <a:t>(a protocol for obtaining the list of committed commands)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84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this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13657" y="3962400"/>
            <a:ext cx="8153400" cy="2438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client </a:t>
            </a:r>
            <a:r>
              <a:rPr lang="en-US" dirty="0" smtClean="0"/>
              <a:t>asks the leader for help: “I would like the </a:t>
            </a:r>
            <a:r>
              <a:rPr lang="en-US" dirty="0" err="1" smtClean="0"/>
              <a:t>Paxos</a:t>
            </a:r>
            <a:r>
              <a:rPr lang="en-US" dirty="0" smtClean="0"/>
              <a:t> </a:t>
            </a:r>
            <a:r>
              <a:rPr lang="en-US" dirty="0" smtClean="0"/>
              <a:t>system to </a:t>
            </a:r>
            <a:r>
              <a:rPr lang="en-US" dirty="0" smtClean="0"/>
              <a:t>accept </a:t>
            </a:r>
            <a:r>
              <a:rPr lang="en-US" dirty="0" smtClean="0"/>
              <a:t>this command.”  </a:t>
            </a:r>
            <a:r>
              <a:rPr lang="en-US" dirty="0" smtClean="0"/>
              <a:t>Paxos is like a “postal system”.  </a:t>
            </a:r>
            <a:r>
              <a:rPr lang="en-US" dirty="0" smtClean="0"/>
              <a:t>A leader passes the command in.</a:t>
            </a:r>
            <a:endParaRPr lang="en-US" dirty="0" smtClean="0"/>
          </a:p>
          <a:p>
            <a:r>
              <a:rPr lang="en-US" dirty="0" smtClean="0"/>
              <a:t>The leader and acceptors group “thinks” about the letter for a while (replicating the data and picking a delivery order)</a:t>
            </a:r>
          </a:p>
          <a:p>
            <a:r>
              <a:rPr lang="en-US" dirty="0" smtClean="0"/>
              <a:t>Once the commands and their ordering is “decided” </a:t>
            </a:r>
            <a:r>
              <a:rPr lang="en-US" dirty="0" smtClean="0"/>
              <a:t>it can be learned by running a learner protocol</a:t>
            </a:r>
          </a:p>
          <a:p>
            <a:r>
              <a:rPr lang="en-US" dirty="0" smtClean="0"/>
              <a:t>Usually the learners then take some action: they carry out the command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899557" y="1828800"/>
            <a:ext cx="5867400" cy="762000"/>
            <a:chOff x="1447800" y="4419600"/>
            <a:chExt cx="5867400" cy="762000"/>
          </a:xfrm>
        </p:grpSpPr>
        <p:sp>
          <p:nvSpPr>
            <p:cNvPr id="7" name="Oval 6"/>
            <p:cNvSpPr/>
            <p:nvPr/>
          </p:nvSpPr>
          <p:spPr>
            <a:xfrm>
              <a:off x="1447800" y="4419600"/>
              <a:ext cx="58674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590800" y="4572000"/>
              <a:ext cx="533400" cy="45720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R1</a:t>
              </a:r>
              <a:endParaRPr lang="en-US" sz="1200" b="1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4038600" y="4572000"/>
              <a:ext cx="533400" cy="457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R2</a:t>
              </a:r>
              <a:endParaRPr lang="en-US" sz="1200" b="1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5334000" y="4572000"/>
              <a:ext cx="533400" cy="457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R3</a:t>
              </a:r>
              <a:endParaRPr lang="en-US" sz="1200" b="1" dirty="0"/>
            </a:p>
          </p:txBody>
        </p:sp>
      </p:grpSp>
      <p:pic>
        <p:nvPicPr>
          <p:cNvPr id="3074" name="Picture 2" descr="C:\Users\ken\AppData\Local\Microsoft\Windows\Temporary Internet Files\Content.IE5\AC0OM6YO\MC900089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860" y="2829346"/>
            <a:ext cx="1563934" cy="103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14327" y="3339132"/>
            <a:ext cx="1224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learners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74914" y="2990785"/>
            <a:ext cx="1224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client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2099099" y="1471916"/>
            <a:ext cx="1224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leader</a:t>
            </a:r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09157" y="2602468"/>
            <a:ext cx="1224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Acceptor 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962400" y="2602468"/>
            <a:ext cx="1224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Acceptor </a:t>
            </a:r>
            <a:endParaRPr lang="en-US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328557" y="2602468"/>
            <a:ext cx="1224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Acceptor </a:t>
            </a:r>
            <a:endParaRPr lang="en-US" i="1" dirty="0"/>
          </a:p>
        </p:txBody>
      </p:sp>
      <p:grpSp>
        <p:nvGrpSpPr>
          <p:cNvPr id="3200" name="Group 3199"/>
          <p:cNvGrpSpPr/>
          <p:nvPr/>
        </p:nvGrpSpPr>
        <p:grpSpPr>
          <a:xfrm flipH="1">
            <a:off x="347267" y="1457745"/>
            <a:ext cx="1631950" cy="1854200"/>
            <a:chOff x="471488" y="1282700"/>
            <a:chExt cx="1631950" cy="1854200"/>
          </a:xfrm>
        </p:grpSpPr>
        <p:sp>
          <p:nvSpPr>
            <p:cNvPr id="18" name="AutoShape 6"/>
            <p:cNvSpPr>
              <a:spLocks noChangeAspect="1" noChangeArrowheads="1" noTextEdit="1"/>
            </p:cNvSpPr>
            <p:nvPr/>
          </p:nvSpPr>
          <p:spPr bwMode="auto">
            <a:xfrm>
              <a:off x="471488" y="1282700"/>
              <a:ext cx="1631950" cy="185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9"/>
            <p:cNvSpPr>
              <a:spLocks/>
            </p:cNvSpPr>
            <p:nvPr/>
          </p:nvSpPr>
          <p:spPr bwMode="auto">
            <a:xfrm>
              <a:off x="1123951" y="2259013"/>
              <a:ext cx="25400" cy="20638"/>
            </a:xfrm>
            <a:custGeom>
              <a:avLst/>
              <a:gdLst>
                <a:gd name="T0" fmla="*/ 0 w 33"/>
                <a:gd name="T1" fmla="*/ 12 h 25"/>
                <a:gd name="T2" fmla="*/ 13 w 33"/>
                <a:gd name="T3" fmla="*/ 25 h 25"/>
                <a:gd name="T4" fmla="*/ 25 w 33"/>
                <a:gd name="T5" fmla="*/ 24 h 25"/>
                <a:gd name="T6" fmla="*/ 33 w 33"/>
                <a:gd name="T7" fmla="*/ 9 h 25"/>
                <a:gd name="T8" fmla="*/ 21 w 33"/>
                <a:gd name="T9" fmla="*/ 0 h 25"/>
                <a:gd name="T10" fmla="*/ 10 w 33"/>
                <a:gd name="T11" fmla="*/ 2 h 25"/>
                <a:gd name="T12" fmla="*/ 0 w 33"/>
                <a:gd name="T13" fmla="*/ 1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25">
                  <a:moveTo>
                    <a:pt x="0" y="12"/>
                  </a:moveTo>
                  <a:lnTo>
                    <a:pt x="13" y="25"/>
                  </a:lnTo>
                  <a:lnTo>
                    <a:pt x="25" y="24"/>
                  </a:lnTo>
                  <a:lnTo>
                    <a:pt x="33" y="9"/>
                  </a:lnTo>
                  <a:lnTo>
                    <a:pt x="21" y="0"/>
                  </a:lnTo>
                  <a:lnTo>
                    <a:pt x="10" y="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"/>
            <p:cNvSpPr>
              <a:spLocks/>
            </p:cNvSpPr>
            <p:nvPr/>
          </p:nvSpPr>
          <p:spPr bwMode="auto">
            <a:xfrm>
              <a:off x="1123951" y="2270125"/>
              <a:ext cx="15875" cy="11113"/>
            </a:xfrm>
            <a:custGeom>
              <a:avLst/>
              <a:gdLst>
                <a:gd name="T0" fmla="*/ 0 w 20"/>
                <a:gd name="T1" fmla="*/ 0 h 15"/>
                <a:gd name="T2" fmla="*/ 15 w 20"/>
                <a:gd name="T3" fmla="*/ 0 h 15"/>
                <a:gd name="T4" fmla="*/ 20 w 20"/>
                <a:gd name="T5" fmla="*/ 14 h 15"/>
                <a:gd name="T6" fmla="*/ 13 w 20"/>
                <a:gd name="T7" fmla="*/ 15 h 15"/>
                <a:gd name="T8" fmla="*/ 0 w 20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5">
                  <a:moveTo>
                    <a:pt x="0" y="0"/>
                  </a:moveTo>
                  <a:lnTo>
                    <a:pt x="15" y="0"/>
                  </a:lnTo>
                  <a:lnTo>
                    <a:pt x="20" y="14"/>
                  </a:lnTo>
                  <a:lnTo>
                    <a:pt x="1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"/>
            <p:cNvSpPr>
              <a:spLocks/>
            </p:cNvSpPr>
            <p:nvPr/>
          </p:nvSpPr>
          <p:spPr bwMode="auto">
            <a:xfrm>
              <a:off x="1131888" y="2276475"/>
              <a:ext cx="12700" cy="28575"/>
            </a:xfrm>
            <a:custGeom>
              <a:avLst/>
              <a:gdLst>
                <a:gd name="T0" fmla="*/ 9 w 16"/>
                <a:gd name="T1" fmla="*/ 34 h 35"/>
                <a:gd name="T2" fmla="*/ 0 w 16"/>
                <a:gd name="T3" fmla="*/ 3 h 35"/>
                <a:gd name="T4" fmla="*/ 16 w 16"/>
                <a:gd name="T5" fmla="*/ 0 h 35"/>
                <a:gd name="T6" fmla="*/ 15 w 16"/>
                <a:gd name="T7" fmla="*/ 35 h 35"/>
                <a:gd name="T8" fmla="*/ 9 w 16"/>
                <a:gd name="T9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35">
                  <a:moveTo>
                    <a:pt x="9" y="34"/>
                  </a:moveTo>
                  <a:lnTo>
                    <a:pt x="0" y="3"/>
                  </a:lnTo>
                  <a:lnTo>
                    <a:pt x="16" y="0"/>
                  </a:lnTo>
                  <a:lnTo>
                    <a:pt x="15" y="35"/>
                  </a:lnTo>
                  <a:lnTo>
                    <a:pt x="9" y="34"/>
                  </a:lnTo>
                  <a:close/>
                </a:path>
              </a:pathLst>
            </a:custGeom>
            <a:solidFill>
              <a:srgbClr val="C47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"/>
            <p:cNvSpPr>
              <a:spLocks/>
            </p:cNvSpPr>
            <p:nvPr/>
          </p:nvSpPr>
          <p:spPr bwMode="auto">
            <a:xfrm>
              <a:off x="1093788" y="2301875"/>
              <a:ext cx="103188" cy="15875"/>
            </a:xfrm>
            <a:custGeom>
              <a:avLst/>
              <a:gdLst>
                <a:gd name="T0" fmla="*/ 0 w 129"/>
                <a:gd name="T1" fmla="*/ 21 h 21"/>
                <a:gd name="T2" fmla="*/ 3 w 129"/>
                <a:gd name="T3" fmla="*/ 18 h 21"/>
                <a:gd name="T4" fmla="*/ 11 w 129"/>
                <a:gd name="T5" fmla="*/ 14 h 21"/>
                <a:gd name="T6" fmla="*/ 22 w 129"/>
                <a:gd name="T7" fmla="*/ 8 h 21"/>
                <a:gd name="T8" fmla="*/ 38 w 129"/>
                <a:gd name="T9" fmla="*/ 3 h 21"/>
                <a:gd name="T10" fmla="*/ 58 w 129"/>
                <a:gd name="T11" fmla="*/ 0 h 21"/>
                <a:gd name="T12" fmla="*/ 80 w 129"/>
                <a:gd name="T13" fmla="*/ 0 h 21"/>
                <a:gd name="T14" fmla="*/ 104 w 129"/>
                <a:gd name="T15" fmla="*/ 6 h 21"/>
                <a:gd name="T16" fmla="*/ 129 w 129"/>
                <a:gd name="T17" fmla="*/ 17 h 21"/>
                <a:gd name="T18" fmla="*/ 0 w 129"/>
                <a:gd name="T1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9" h="21">
                  <a:moveTo>
                    <a:pt x="0" y="21"/>
                  </a:moveTo>
                  <a:lnTo>
                    <a:pt x="3" y="18"/>
                  </a:lnTo>
                  <a:lnTo>
                    <a:pt x="11" y="14"/>
                  </a:lnTo>
                  <a:lnTo>
                    <a:pt x="22" y="8"/>
                  </a:lnTo>
                  <a:lnTo>
                    <a:pt x="38" y="3"/>
                  </a:lnTo>
                  <a:lnTo>
                    <a:pt x="58" y="0"/>
                  </a:lnTo>
                  <a:lnTo>
                    <a:pt x="80" y="0"/>
                  </a:lnTo>
                  <a:lnTo>
                    <a:pt x="104" y="6"/>
                  </a:lnTo>
                  <a:lnTo>
                    <a:pt x="129" y="17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"/>
            <p:cNvSpPr>
              <a:spLocks/>
            </p:cNvSpPr>
            <p:nvPr/>
          </p:nvSpPr>
          <p:spPr bwMode="auto">
            <a:xfrm>
              <a:off x="1065213" y="2736850"/>
              <a:ext cx="889000" cy="400050"/>
            </a:xfrm>
            <a:custGeom>
              <a:avLst/>
              <a:gdLst>
                <a:gd name="T0" fmla="*/ 675 w 1119"/>
                <a:gd name="T1" fmla="*/ 7 h 505"/>
                <a:gd name="T2" fmla="*/ 671 w 1119"/>
                <a:gd name="T3" fmla="*/ 20 h 505"/>
                <a:gd name="T4" fmla="*/ 662 w 1119"/>
                <a:gd name="T5" fmla="*/ 37 h 505"/>
                <a:gd name="T6" fmla="*/ 645 w 1119"/>
                <a:gd name="T7" fmla="*/ 50 h 505"/>
                <a:gd name="T8" fmla="*/ 622 w 1119"/>
                <a:gd name="T9" fmla="*/ 52 h 505"/>
                <a:gd name="T10" fmla="*/ 579 w 1119"/>
                <a:gd name="T11" fmla="*/ 50 h 505"/>
                <a:gd name="T12" fmla="*/ 515 w 1119"/>
                <a:gd name="T13" fmla="*/ 47 h 505"/>
                <a:gd name="T14" fmla="*/ 435 w 1119"/>
                <a:gd name="T15" fmla="*/ 45 h 505"/>
                <a:gd name="T16" fmla="*/ 346 w 1119"/>
                <a:gd name="T17" fmla="*/ 46 h 505"/>
                <a:gd name="T18" fmla="*/ 255 w 1119"/>
                <a:gd name="T19" fmla="*/ 50 h 505"/>
                <a:gd name="T20" fmla="*/ 169 w 1119"/>
                <a:gd name="T21" fmla="*/ 59 h 505"/>
                <a:gd name="T22" fmla="*/ 93 w 1119"/>
                <a:gd name="T23" fmla="*/ 75 h 505"/>
                <a:gd name="T24" fmla="*/ 37 w 1119"/>
                <a:gd name="T25" fmla="*/ 98 h 505"/>
                <a:gd name="T26" fmla="*/ 7 w 1119"/>
                <a:gd name="T27" fmla="*/ 129 h 505"/>
                <a:gd name="T28" fmla="*/ 0 w 1119"/>
                <a:gd name="T29" fmla="*/ 164 h 505"/>
                <a:gd name="T30" fmla="*/ 10 w 1119"/>
                <a:gd name="T31" fmla="*/ 198 h 505"/>
                <a:gd name="T32" fmla="*/ 30 w 1119"/>
                <a:gd name="T33" fmla="*/ 233 h 505"/>
                <a:gd name="T34" fmla="*/ 54 w 1119"/>
                <a:gd name="T35" fmla="*/ 263 h 505"/>
                <a:gd name="T36" fmla="*/ 76 w 1119"/>
                <a:gd name="T37" fmla="*/ 286 h 505"/>
                <a:gd name="T38" fmla="*/ 90 w 1119"/>
                <a:gd name="T39" fmla="*/ 299 h 505"/>
                <a:gd name="T40" fmla="*/ 412 w 1119"/>
                <a:gd name="T41" fmla="*/ 396 h 505"/>
                <a:gd name="T42" fmla="*/ 383 w 1119"/>
                <a:gd name="T43" fmla="*/ 328 h 505"/>
                <a:gd name="T44" fmla="*/ 404 w 1119"/>
                <a:gd name="T45" fmla="*/ 328 h 505"/>
                <a:gd name="T46" fmla="*/ 440 w 1119"/>
                <a:gd name="T47" fmla="*/ 329 h 505"/>
                <a:gd name="T48" fmla="*/ 488 w 1119"/>
                <a:gd name="T49" fmla="*/ 329 h 505"/>
                <a:gd name="T50" fmla="*/ 543 w 1119"/>
                <a:gd name="T51" fmla="*/ 330 h 505"/>
                <a:gd name="T52" fmla="*/ 601 w 1119"/>
                <a:gd name="T53" fmla="*/ 331 h 505"/>
                <a:gd name="T54" fmla="*/ 659 w 1119"/>
                <a:gd name="T55" fmla="*/ 331 h 505"/>
                <a:gd name="T56" fmla="*/ 709 w 1119"/>
                <a:gd name="T57" fmla="*/ 332 h 505"/>
                <a:gd name="T58" fmla="*/ 752 w 1119"/>
                <a:gd name="T59" fmla="*/ 445 h 505"/>
                <a:gd name="T60" fmla="*/ 1071 w 1119"/>
                <a:gd name="T61" fmla="*/ 491 h 505"/>
                <a:gd name="T62" fmla="*/ 1088 w 1119"/>
                <a:gd name="T63" fmla="*/ 401 h 505"/>
                <a:gd name="T64" fmla="*/ 1110 w 1119"/>
                <a:gd name="T65" fmla="*/ 266 h 505"/>
                <a:gd name="T66" fmla="*/ 1119 w 1119"/>
                <a:gd name="T67" fmla="*/ 134 h 505"/>
                <a:gd name="T68" fmla="*/ 1104 w 1119"/>
                <a:gd name="T69" fmla="*/ 64 h 505"/>
                <a:gd name="T70" fmla="*/ 1064 w 1119"/>
                <a:gd name="T71" fmla="*/ 34 h 505"/>
                <a:gd name="T72" fmla="*/ 1001 w 1119"/>
                <a:gd name="T73" fmla="*/ 15 h 505"/>
                <a:gd name="T74" fmla="*/ 925 w 1119"/>
                <a:gd name="T75" fmla="*/ 5 h 505"/>
                <a:gd name="T76" fmla="*/ 845 w 1119"/>
                <a:gd name="T77" fmla="*/ 0 h 505"/>
                <a:gd name="T78" fmla="*/ 771 w 1119"/>
                <a:gd name="T79" fmla="*/ 0 h 505"/>
                <a:gd name="T80" fmla="*/ 713 w 1119"/>
                <a:gd name="T81" fmla="*/ 3 h 505"/>
                <a:gd name="T82" fmla="*/ 679 w 1119"/>
                <a:gd name="T83" fmla="*/ 5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19" h="505">
                  <a:moveTo>
                    <a:pt x="675" y="5"/>
                  </a:moveTo>
                  <a:lnTo>
                    <a:pt x="675" y="7"/>
                  </a:lnTo>
                  <a:lnTo>
                    <a:pt x="673" y="12"/>
                  </a:lnTo>
                  <a:lnTo>
                    <a:pt x="671" y="20"/>
                  </a:lnTo>
                  <a:lnTo>
                    <a:pt x="668" y="28"/>
                  </a:lnTo>
                  <a:lnTo>
                    <a:pt x="662" y="37"/>
                  </a:lnTo>
                  <a:lnTo>
                    <a:pt x="654" y="44"/>
                  </a:lnTo>
                  <a:lnTo>
                    <a:pt x="645" y="50"/>
                  </a:lnTo>
                  <a:lnTo>
                    <a:pt x="632" y="52"/>
                  </a:lnTo>
                  <a:lnTo>
                    <a:pt x="622" y="52"/>
                  </a:lnTo>
                  <a:lnTo>
                    <a:pt x="603" y="51"/>
                  </a:lnTo>
                  <a:lnTo>
                    <a:pt x="579" y="50"/>
                  </a:lnTo>
                  <a:lnTo>
                    <a:pt x="549" y="49"/>
                  </a:lnTo>
                  <a:lnTo>
                    <a:pt x="515" y="47"/>
                  </a:lnTo>
                  <a:lnTo>
                    <a:pt x="477" y="46"/>
                  </a:lnTo>
                  <a:lnTo>
                    <a:pt x="435" y="45"/>
                  </a:lnTo>
                  <a:lnTo>
                    <a:pt x="391" y="45"/>
                  </a:lnTo>
                  <a:lnTo>
                    <a:pt x="346" y="46"/>
                  </a:lnTo>
                  <a:lnTo>
                    <a:pt x="300" y="47"/>
                  </a:lnTo>
                  <a:lnTo>
                    <a:pt x="255" y="50"/>
                  </a:lnTo>
                  <a:lnTo>
                    <a:pt x="212" y="53"/>
                  </a:lnTo>
                  <a:lnTo>
                    <a:pt x="169" y="59"/>
                  </a:lnTo>
                  <a:lnTo>
                    <a:pt x="129" y="66"/>
                  </a:lnTo>
                  <a:lnTo>
                    <a:pt x="93" y="75"/>
                  </a:lnTo>
                  <a:lnTo>
                    <a:pt x="62" y="86"/>
                  </a:lnTo>
                  <a:lnTo>
                    <a:pt x="37" y="98"/>
                  </a:lnTo>
                  <a:lnTo>
                    <a:pt x="18" y="113"/>
                  </a:lnTo>
                  <a:lnTo>
                    <a:pt x="7" y="129"/>
                  </a:lnTo>
                  <a:lnTo>
                    <a:pt x="1" y="145"/>
                  </a:lnTo>
                  <a:lnTo>
                    <a:pt x="0" y="164"/>
                  </a:lnTo>
                  <a:lnTo>
                    <a:pt x="3" y="181"/>
                  </a:lnTo>
                  <a:lnTo>
                    <a:pt x="10" y="198"/>
                  </a:lnTo>
                  <a:lnTo>
                    <a:pt x="18" y="217"/>
                  </a:lnTo>
                  <a:lnTo>
                    <a:pt x="30" y="233"/>
                  </a:lnTo>
                  <a:lnTo>
                    <a:pt x="41" y="249"/>
                  </a:lnTo>
                  <a:lnTo>
                    <a:pt x="54" y="263"/>
                  </a:lnTo>
                  <a:lnTo>
                    <a:pt x="65" y="276"/>
                  </a:lnTo>
                  <a:lnTo>
                    <a:pt x="76" y="286"/>
                  </a:lnTo>
                  <a:lnTo>
                    <a:pt x="84" y="293"/>
                  </a:lnTo>
                  <a:lnTo>
                    <a:pt x="90" y="299"/>
                  </a:lnTo>
                  <a:lnTo>
                    <a:pt x="92" y="300"/>
                  </a:lnTo>
                  <a:lnTo>
                    <a:pt x="412" y="396"/>
                  </a:lnTo>
                  <a:lnTo>
                    <a:pt x="381" y="328"/>
                  </a:lnTo>
                  <a:lnTo>
                    <a:pt x="383" y="328"/>
                  </a:lnTo>
                  <a:lnTo>
                    <a:pt x="391" y="328"/>
                  </a:lnTo>
                  <a:lnTo>
                    <a:pt x="404" y="328"/>
                  </a:lnTo>
                  <a:lnTo>
                    <a:pt x="420" y="328"/>
                  </a:lnTo>
                  <a:lnTo>
                    <a:pt x="440" y="329"/>
                  </a:lnTo>
                  <a:lnTo>
                    <a:pt x="463" y="329"/>
                  </a:lnTo>
                  <a:lnTo>
                    <a:pt x="488" y="329"/>
                  </a:lnTo>
                  <a:lnTo>
                    <a:pt x="515" y="329"/>
                  </a:lnTo>
                  <a:lnTo>
                    <a:pt x="543" y="330"/>
                  </a:lnTo>
                  <a:lnTo>
                    <a:pt x="572" y="330"/>
                  </a:lnTo>
                  <a:lnTo>
                    <a:pt x="601" y="331"/>
                  </a:lnTo>
                  <a:lnTo>
                    <a:pt x="630" y="331"/>
                  </a:lnTo>
                  <a:lnTo>
                    <a:pt x="659" y="331"/>
                  </a:lnTo>
                  <a:lnTo>
                    <a:pt x="685" y="332"/>
                  </a:lnTo>
                  <a:lnTo>
                    <a:pt x="709" y="332"/>
                  </a:lnTo>
                  <a:lnTo>
                    <a:pt x="731" y="333"/>
                  </a:lnTo>
                  <a:lnTo>
                    <a:pt x="752" y="445"/>
                  </a:lnTo>
                  <a:lnTo>
                    <a:pt x="1067" y="505"/>
                  </a:lnTo>
                  <a:lnTo>
                    <a:pt x="1071" y="491"/>
                  </a:lnTo>
                  <a:lnTo>
                    <a:pt x="1078" y="455"/>
                  </a:lnTo>
                  <a:lnTo>
                    <a:pt x="1088" y="401"/>
                  </a:lnTo>
                  <a:lnTo>
                    <a:pt x="1100" y="337"/>
                  </a:lnTo>
                  <a:lnTo>
                    <a:pt x="1110" y="266"/>
                  </a:lnTo>
                  <a:lnTo>
                    <a:pt x="1117" y="197"/>
                  </a:lnTo>
                  <a:lnTo>
                    <a:pt x="1119" y="134"/>
                  </a:lnTo>
                  <a:lnTo>
                    <a:pt x="1113" y="83"/>
                  </a:lnTo>
                  <a:lnTo>
                    <a:pt x="1104" y="64"/>
                  </a:lnTo>
                  <a:lnTo>
                    <a:pt x="1087" y="47"/>
                  </a:lnTo>
                  <a:lnTo>
                    <a:pt x="1064" y="34"/>
                  </a:lnTo>
                  <a:lnTo>
                    <a:pt x="1034" y="23"/>
                  </a:lnTo>
                  <a:lnTo>
                    <a:pt x="1001" y="15"/>
                  </a:lnTo>
                  <a:lnTo>
                    <a:pt x="964" y="8"/>
                  </a:lnTo>
                  <a:lnTo>
                    <a:pt x="925" y="5"/>
                  </a:lnTo>
                  <a:lnTo>
                    <a:pt x="884" y="1"/>
                  </a:lnTo>
                  <a:lnTo>
                    <a:pt x="845" y="0"/>
                  </a:lnTo>
                  <a:lnTo>
                    <a:pt x="807" y="0"/>
                  </a:lnTo>
                  <a:lnTo>
                    <a:pt x="771" y="0"/>
                  </a:lnTo>
                  <a:lnTo>
                    <a:pt x="739" y="1"/>
                  </a:lnTo>
                  <a:lnTo>
                    <a:pt x="713" y="3"/>
                  </a:lnTo>
                  <a:lnTo>
                    <a:pt x="692" y="4"/>
                  </a:lnTo>
                  <a:lnTo>
                    <a:pt x="679" y="5"/>
                  </a:lnTo>
                  <a:lnTo>
                    <a:pt x="675" y="5"/>
                  </a:ln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4"/>
            <p:cNvSpPr>
              <a:spLocks/>
            </p:cNvSpPr>
            <p:nvPr/>
          </p:nvSpPr>
          <p:spPr bwMode="auto">
            <a:xfrm>
              <a:off x="1858963" y="2890838"/>
              <a:ext cx="33338" cy="236538"/>
            </a:xfrm>
            <a:custGeom>
              <a:avLst/>
              <a:gdLst>
                <a:gd name="T0" fmla="*/ 41 w 43"/>
                <a:gd name="T1" fmla="*/ 0 h 297"/>
                <a:gd name="T2" fmla="*/ 41 w 43"/>
                <a:gd name="T3" fmla="*/ 0 h 297"/>
                <a:gd name="T4" fmla="*/ 39 w 43"/>
                <a:gd name="T5" fmla="*/ 12 h 297"/>
                <a:gd name="T6" fmla="*/ 37 w 43"/>
                <a:gd name="T7" fmla="*/ 40 h 297"/>
                <a:gd name="T8" fmla="*/ 33 w 43"/>
                <a:gd name="T9" fmla="*/ 81 h 297"/>
                <a:gd name="T10" fmla="*/ 27 w 43"/>
                <a:gd name="T11" fmla="*/ 129 h 297"/>
                <a:gd name="T12" fmla="*/ 20 w 43"/>
                <a:gd name="T13" fmla="*/ 180 h 297"/>
                <a:gd name="T14" fmla="*/ 13 w 43"/>
                <a:gd name="T15" fmla="*/ 228 h 297"/>
                <a:gd name="T16" fmla="*/ 7 w 43"/>
                <a:gd name="T17" fmla="*/ 269 h 297"/>
                <a:gd name="T18" fmla="*/ 0 w 43"/>
                <a:gd name="T19" fmla="*/ 296 h 297"/>
                <a:gd name="T20" fmla="*/ 3 w 43"/>
                <a:gd name="T21" fmla="*/ 297 h 297"/>
                <a:gd name="T22" fmla="*/ 10 w 43"/>
                <a:gd name="T23" fmla="*/ 270 h 297"/>
                <a:gd name="T24" fmla="*/ 15 w 43"/>
                <a:gd name="T25" fmla="*/ 229 h 297"/>
                <a:gd name="T26" fmla="*/ 22 w 43"/>
                <a:gd name="T27" fmla="*/ 181 h 297"/>
                <a:gd name="T28" fmla="*/ 29 w 43"/>
                <a:gd name="T29" fmla="*/ 129 h 297"/>
                <a:gd name="T30" fmla="*/ 35 w 43"/>
                <a:gd name="T31" fmla="*/ 81 h 297"/>
                <a:gd name="T32" fmla="*/ 39 w 43"/>
                <a:gd name="T33" fmla="*/ 40 h 297"/>
                <a:gd name="T34" fmla="*/ 42 w 43"/>
                <a:gd name="T35" fmla="*/ 12 h 297"/>
                <a:gd name="T36" fmla="*/ 43 w 43"/>
                <a:gd name="T37" fmla="*/ 0 h 297"/>
                <a:gd name="T38" fmla="*/ 41 w 43"/>
                <a:gd name="T39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3" h="297">
                  <a:moveTo>
                    <a:pt x="41" y="0"/>
                  </a:moveTo>
                  <a:lnTo>
                    <a:pt x="41" y="0"/>
                  </a:lnTo>
                  <a:lnTo>
                    <a:pt x="39" y="12"/>
                  </a:lnTo>
                  <a:lnTo>
                    <a:pt x="37" y="40"/>
                  </a:lnTo>
                  <a:lnTo>
                    <a:pt x="33" y="81"/>
                  </a:lnTo>
                  <a:lnTo>
                    <a:pt x="27" y="129"/>
                  </a:lnTo>
                  <a:lnTo>
                    <a:pt x="20" y="180"/>
                  </a:lnTo>
                  <a:lnTo>
                    <a:pt x="13" y="228"/>
                  </a:lnTo>
                  <a:lnTo>
                    <a:pt x="7" y="269"/>
                  </a:lnTo>
                  <a:lnTo>
                    <a:pt x="0" y="296"/>
                  </a:lnTo>
                  <a:lnTo>
                    <a:pt x="3" y="297"/>
                  </a:lnTo>
                  <a:lnTo>
                    <a:pt x="10" y="270"/>
                  </a:lnTo>
                  <a:lnTo>
                    <a:pt x="15" y="229"/>
                  </a:lnTo>
                  <a:lnTo>
                    <a:pt x="22" y="181"/>
                  </a:lnTo>
                  <a:lnTo>
                    <a:pt x="29" y="129"/>
                  </a:lnTo>
                  <a:lnTo>
                    <a:pt x="35" y="81"/>
                  </a:lnTo>
                  <a:lnTo>
                    <a:pt x="39" y="40"/>
                  </a:lnTo>
                  <a:lnTo>
                    <a:pt x="42" y="12"/>
                  </a:lnTo>
                  <a:lnTo>
                    <a:pt x="43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5"/>
            <p:cNvSpPr>
              <a:spLocks/>
            </p:cNvSpPr>
            <p:nvPr/>
          </p:nvSpPr>
          <p:spPr bwMode="auto">
            <a:xfrm>
              <a:off x="1581151" y="2879725"/>
              <a:ext cx="66675" cy="120650"/>
            </a:xfrm>
            <a:custGeom>
              <a:avLst/>
              <a:gdLst>
                <a:gd name="T0" fmla="*/ 0 w 83"/>
                <a:gd name="T1" fmla="*/ 2 h 152"/>
                <a:gd name="T2" fmla="*/ 0 w 83"/>
                <a:gd name="T3" fmla="*/ 2 h 152"/>
                <a:gd name="T4" fmla="*/ 3 w 83"/>
                <a:gd name="T5" fmla="*/ 5 h 152"/>
                <a:gd name="T6" fmla="*/ 11 w 83"/>
                <a:gd name="T7" fmla="*/ 11 h 152"/>
                <a:gd name="T8" fmla="*/ 21 w 83"/>
                <a:gd name="T9" fmla="*/ 21 h 152"/>
                <a:gd name="T10" fmla="*/ 34 w 83"/>
                <a:gd name="T11" fmla="*/ 36 h 152"/>
                <a:gd name="T12" fmla="*/ 46 w 83"/>
                <a:gd name="T13" fmla="*/ 57 h 152"/>
                <a:gd name="T14" fmla="*/ 60 w 83"/>
                <a:gd name="T15" fmla="*/ 82 h 152"/>
                <a:gd name="T16" fmla="*/ 72 w 83"/>
                <a:gd name="T17" fmla="*/ 114 h 152"/>
                <a:gd name="T18" fmla="*/ 81 w 83"/>
                <a:gd name="T19" fmla="*/ 152 h 152"/>
                <a:gd name="T20" fmla="*/ 83 w 83"/>
                <a:gd name="T21" fmla="*/ 151 h 152"/>
                <a:gd name="T22" fmla="*/ 74 w 83"/>
                <a:gd name="T23" fmla="*/ 113 h 152"/>
                <a:gd name="T24" fmla="*/ 63 w 83"/>
                <a:gd name="T25" fmla="*/ 81 h 152"/>
                <a:gd name="T26" fmla="*/ 49 w 83"/>
                <a:gd name="T27" fmla="*/ 54 h 152"/>
                <a:gd name="T28" fmla="*/ 36 w 83"/>
                <a:gd name="T29" fmla="*/ 34 h 152"/>
                <a:gd name="T30" fmla="*/ 22 w 83"/>
                <a:gd name="T31" fmla="*/ 19 h 152"/>
                <a:gd name="T32" fmla="*/ 12 w 83"/>
                <a:gd name="T33" fmla="*/ 8 h 152"/>
                <a:gd name="T34" fmla="*/ 5 w 83"/>
                <a:gd name="T35" fmla="*/ 2 h 152"/>
                <a:gd name="T36" fmla="*/ 1 w 83"/>
                <a:gd name="T37" fmla="*/ 0 h 152"/>
                <a:gd name="T38" fmla="*/ 0 w 83"/>
                <a:gd name="T39" fmla="*/ 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3" h="152">
                  <a:moveTo>
                    <a:pt x="0" y="2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11" y="11"/>
                  </a:lnTo>
                  <a:lnTo>
                    <a:pt x="21" y="21"/>
                  </a:lnTo>
                  <a:lnTo>
                    <a:pt x="34" y="36"/>
                  </a:lnTo>
                  <a:lnTo>
                    <a:pt x="46" y="57"/>
                  </a:lnTo>
                  <a:lnTo>
                    <a:pt x="60" y="82"/>
                  </a:lnTo>
                  <a:lnTo>
                    <a:pt x="72" y="114"/>
                  </a:lnTo>
                  <a:lnTo>
                    <a:pt x="81" y="152"/>
                  </a:lnTo>
                  <a:lnTo>
                    <a:pt x="83" y="151"/>
                  </a:lnTo>
                  <a:lnTo>
                    <a:pt x="74" y="113"/>
                  </a:lnTo>
                  <a:lnTo>
                    <a:pt x="63" y="81"/>
                  </a:lnTo>
                  <a:lnTo>
                    <a:pt x="49" y="54"/>
                  </a:lnTo>
                  <a:lnTo>
                    <a:pt x="36" y="34"/>
                  </a:lnTo>
                  <a:lnTo>
                    <a:pt x="22" y="19"/>
                  </a:lnTo>
                  <a:lnTo>
                    <a:pt x="12" y="8"/>
                  </a:lnTo>
                  <a:lnTo>
                    <a:pt x="5" y="2"/>
                  </a:lnTo>
                  <a:lnTo>
                    <a:pt x="1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>
              <a:off x="1192213" y="2878138"/>
              <a:ext cx="176213" cy="119063"/>
            </a:xfrm>
            <a:custGeom>
              <a:avLst/>
              <a:gdLst>
                <a:gd name="T0" fmla="*/ 0 w 221"/>
                <a:gd name="T1" fmla="*/ 0 h 150"/>
                <a:gd name="T2" fmla="*/ 1 w 221"/>
                <a:gd name="T3" fmla="*/ 1 h 150"/>
                <a:gd name="T4" fmla="*/ 4 w 221"/>
                <a:gd name="T5" fmla="*/ 6 h 150"/>
                <a:gd name="T6" fmla="*/ 11 w 221"/>
                <a:gd name="T7" fmla="*/ 13 h 150"/>
                <a:gd name="T8" fmla="*/ 19 w 221"/>
                <a:gd name="T9" fmla="*/ 21 h 150"/>
                <a:gd name="T10" fmla="*/ 30 w 221"/>
                <a:gd name="T11" fmla="*/ 32 h 150"/>
                <a:gd name="T12" fmla="*/ 41 w 221"/>
                <a:gd name="T13" fmla="*/ 44 h 150"/>
                <a:gd name="T14" fmla="*/ 55 w 221"/>
                <a:gd name="T15" fmla="*/ 56 h 150"/>
                <a:gd name="T16" fmla="*/ 70 w 221"/>
                <a:gd name="T17" fmla="*/ 69 h 150"/>
                <a:gd name="T18" fmla="*/ 86 w 221"/>
                <a:gd name="T19" fmla="*/ 83 h 150"/>
                <a:gd name="T20" fmla="*/ 103 w 221"/>
                <a:gd name="T21" fmla="*/ 96 h 150"/>
                <a:gd name="T22" fmla="*/ 122 w 221"/>
                <a:gd name="T23" fmla="*/ 108 h 150"/>
                <a:gd name="T24" fmla="*/ 141 w 221"/>
                <a:gd name="T25" fmla="*/ 120 h 150"/>
                <a:gd name="T26" fmla="*/ 161 w 221"/>
                <a:gd name="T27" fmla="*/ 130 h 150"/>
                <a:gd name="T28" fmla="*/ 181 w 221"/>
                <a:gd name="T29" fmla="*/ 138 h 150"/>
                <a:gd name="T30" fmla="*/ 201 w 221"/>
                <a:gd name="T31" fmla="*/ 145 h 150"/>
                <a:gd name="T32" fmla="*/ 221 w 221"/>
                <a:gd name="T33" fmla="*/ 149 h 150"/>
                <a:gd name="T34" fmla="*/ 220 w 221"/>
                <a:gd name="T35" fmla="*/ 149 h 150"/>
                <a:gd name="T36" fmla="*/ 214 w 221"/>
                <a:gd name="T37" fmla="*/ 150 h 150"/>
                <a:gd name="T38" fmla="*/ 207 w 221"/>
                <a:gd name="T39" fmla="*/ 150 h 150"/>
                <a:gd name="T40" fmla="*/ 197 w 221"/>
                <a:gd name="T41" fmla="*/ 150 h 150"/>
                <a:gd name="T42" fmla="*/ 184 w 221"/>
                <a:gd name="T43" fmla="*/ 149 h 150"/>
                <a:gd name="T44" fmla="*/ 170 w 221"/>
                <a:gd name="T45" fmla="*/ 147 h 150"/>
                <a:gd name="T46" fmla="*/ 154 w 221"/>
                <a:gd name="T47" fmla="*/ 144 h 150"/>
                <a:gd name="T48" fmla="*/ 137 w 221"/>
                <a:gd name="T49" fmla="*/ 139 h 150"/>
                <a:gd name="T50" fmla="*/ 120 w 221"/>
                <a:gd name="T51" fmla="*/ 132 h 150"/>
                <a:gd name="T52" fmla="*/ 101 w 221"/>
                <a:gd name="T53" fmla="*/ 123 h 150"/>
                <a:gd name="T54" fmla="*/ 83 w 221"/>
                <a:gd name="T55" fmla="*/ 112 h 150"/>
                <a:gd name="T56" fmla="*/ 64 w 221"/>
                <a:gd name="T57" fmla="*/ 97 h 150"/>
                <a:gd name="T58" fmla="*/ 47 w 221"/>
                <a:gd name="T59" fmla="*/ 78 h 150"/>
                <a:gd name="T60" fmla="*/ 30 w 221"/>
                <a:gd name="T61" fmla="*/ 56 h 150"/>
                <a:gd name="T62" fmla="*/ 14 w 221"/>
                <a:gd name="T63" fmla="*/ 30 h 150"/>
                <a:gd name="T64" fmla="*/ 0 w 221"/>
                <a:gd name="T65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1" h="150">
                  <a:moveTo>
                    <a:pt x="0" y="0"/>
                  </a:moveTo>
                  <a:lnTo>
                    <a:pt x="1" y="1"/>
                  </a:lnTo>
                  <a:lnTo>
                    <a:pt x="4" y="6"/>
                  </a:lnTo>
                  <a:lnTo>
                    <a:pt x="11" y="13"/>
                  </a:lnTo>
                  <a:lnTo>
                    <a:pt x="19" y="21"/>
                  </a:lnTo>
                  <a:lnTo>
                    <a:pt x="30" y="32"/>
                  </a:lnTo>
                  <a:lnTo>
                    <a:pt x="41" y="44"/>
                  </a:lnTo>
                  <a:lnTo>
                    <a:pt x="55" y="56"/>
                  </a:lnTo>
                  <a:lnTo>
                    <a:pt x="70" y="69"/>
                  </a:lnTo>
                  <a:lnTo>
                    <a:pt x="86" y="83"/>
                  </a:lnTo>
                  <a:lnTo>
                    <a:pt x="103" y="96"/>
                  </a:lnTo>
                  <a:lnTo>
                    <a:pt x="122" y="108"/>
                  </a:lnTo>
                  <a:lnTo>
                    <a:pt x="141" y="120"/>
                  </a:lnTo>
                  <a:lnTo>
                    <a:pt x="161" y="130"/>
                  </a:lnTo>
                  <a:lnTo>
                    <a:pt x="181" y="138"/>
                  </a:lnTo>
                  <a:lnTo>
                    <a:pt x="201" y="145"/>
                  </a:lnTo>
                  <a:lnTo>
                    <a:pt x="221" y="149"/>
                  </a:lnTo>
                  <a:lnTo>
                    <a:pt x="220" y="149"/>
                  </a:lnTo>
                  <a:lnTo>
                    <a:pt x="214" y="150"/>
                  </a:lnTo>
                  <a:lnTo>
                    <a:pt x="207" y="150"/>
                  </a:lnTo>
                  <a:lnTo>
                    <a:pt x="197" y="150"/>
                  </a:lnTo>
                  <a:lnTo>
                    <a:pt x="184" y="149"/>
                  </a:lnTo>
                  <a:lnTo>
                    <a:pt x="170" y="147"/>
                  </a:lnTo>
                  <a:lnTo>
                    <a:pt x="154" y="144"/>
                  </a:lnTo>
                  <a:lnTo>
                    <a:pt x="137" y="139"/>
                  </a:lnTo>
                  <a:lnTo>
                    <a:pt x="120" y="132"/>
                  </a:lnTo>
                  <a:lnTo>
                    <a:pt x="101" y="123"/>
                  </a:lnTo>
                  <a:lnTo>
                    <a:pt x="83" y="112"/>
                  </a:lnTo>
                  <a:lnTo>
                    <a:pt x="64" y="97"/>
                  </a:lnTo>
                  <a:lnTo>
                    <a:pt x="47" y="78"/>
                  </a:lnTo>
                  <a:lnTo>
                    <a:pt x="30" y="56"/>
                  </a:lnTo>
                  <a:lnTo>
                    <a:pt x="14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2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>
              <a:off x="1411288" y="2332038"/>
              <a:ext cx="200025" cy="322263"/>
            </a:xfrm>
            <a:custGeom>
              <a:avLst/>
              <a:gdLst>
                <a:gd name="T0" fmla="*/ 97 w 251"/>
                <a:gd name="T1" fmla="*/ 0 h 406"/>
                <a:gd name="T2" fmla="*/ 96 w 251"/>
                <a:gd name="T3" fmla="*/ 2 h 406"/>
                <a:gd name="T4" fmla="*/ 92 w 251"/>
                <a:gd name="T5" fmla="*/ 9 h 406"/>
                <a:gd name="T6" fmla="*/ 86 w 251"/>
                <a:gd name="T7" fmla="*/ 19 h 406"/>
                <a:gd name="T8" fmla="*/ 81 w 251"/>
                <a:gd name="T9" fmla="*/ 32 h 406"/>
                <a:gd name="T10" fmla="*/ 74 w 251"/>
                <a:gd name="T11" fmla="*/ 47 h 406"/>
                <a:gd name="T12" fmla="*/ 68 w 251"/>
                <a:gd name="T13" fmla="*/ 63 h 406"/>
                <a:gd name="T14" fmla="*/ 63 w 251"/>
                <a:gd name="T15" fmla="*/ 79 h 406"/>
                <a:gd name="T16" fmla="*/ 61 w 251"/>
                <a:gd name="T17" fmla="*/ 96 h 406"/>
                <a:gd name="T18" fmla="*/ 55 w 251"/>
                <a:gd name="T19" fmla="*/ 122 h 406"/>
                <a:gd name="T20" fmla="*/ 47 w 251"/>
                <a:gd name="T21" fmla="*/ 144 h 406"/>
                <a:gd name="T22" fmla="*/ 38 w 251"/>
                <a:gd name="T23" fmla="*/ 162 h 406"/>
                <a:gd name="T24" fmla="*/ 28 w 251"/>
                <a:gd name="T25" fmla="*/ 176 h 406"/>
                <a:gd name="T26" fmla="*/ 17 w 251"/>
                <a:gd name="T27" fmla="*/ 187 h 406"/>
                <a:gd name="T28" fmla="*/ 8 w 251"/>
                <a:gd name="T29" fmla="*/ 193 h 406"/>
                <a:gd name="T30" fmla="*/ 2 w 251"/>
                <a:gd name="T31" fmla="*/ 197 h 406"/>
                <a:gd name="T32" fmla="*/ 0 w 251"/>
                <a:gd name="T33" fmla="*/ 198 h 406"/>
                <a:gd name="T34" fmla="*/ 5 w 251"/>
                <a:gd name="T35" fmla="*/ 207 h 406"/>
                <a:gd name="T36" fmla="*/ 15 w 251"/>
                <a:gd name="T37" fmla="*/ 230 h 406"/>
                <a:gd name="T38" fmla="*/ 31 w 251"/>
                <a:gd name="T39" fmla="*/ 264 h 406"/>
                <a:gd name="T40" fmla="*/ 51 w 251"/>
                <a:gd name="T41" fmla="*/ 302 h 406"/>
                <a:gd name="T42" fmla="*/ 70 w 251"/>
                <a:gd name="T43" fmla="*/ 340 h 406"/>
                <a:gd name="T44" fmla="*/ 90 w 251"/>
                <a:gd name="T45" fmla="*/ 373 h 406"/>
                <a:gd name="T46" fmla="*/ 107 w 251"/>
                <a:gd name="T47" fmla="*/ 397 h 406"/>
                <a:gd name="T48" fmla="*/ 119 w 251"/>
                <a:gd name="T49" fmla="*/ 406 h 406"/>
                <a:gd name="T50" fmla="*/ 128 w 251"/>
                <a:gd name="T51" fmla="*/ 403 h 406"/>
                <a:gd name="T52" fmla="*/ 135 w 251"/>
                <a:gd name="T53" fmla="*/ 397 h 406"/>
                <a:gd name="T54" fmla="*/ 141 w 251"/>
                <a:gd name="T55" fmla="*/ 391 h 406"/>
                <a:gd name="T56" fmla="*/ 145 w 251"/>
                <a:gd name="T57" fmla="*/ 382 h 406"/>
                <a:gd name="T58" fmla="*/ 149 w 251"/>
                <a:gd name="T59" fmla="*/ 373 h 406"/>
                <a:gd name="T60" fmla="*/ 151 w 251"/>
                <a:gd name="T61" fmla="*/ 366 h 406"/>
                <a:gd name="T62" fmla="*/ 153 w 251"/>
                <a:gd name="T63" fmla="*/ 362 h 406"/>
                <a:gd name="T64" fmla="*/ 153 w 251"/>
                <a:gd name="T65" fmla="*/ 359 h 406"/>
                <a:gd name="T66" fmla="*/ 251 w 251"/>
                <a:gd name="T67" fmla="*/ 130 h 406"/>
                <a:gd name="T68" fmla="*/ 97 w 251"/>
                <a:gd name="T69" fmla="*/ 0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51" h="406">
                  <a:moveTo>
                    <a:pt x="97" y="0"/>
                  </a:moveTo>
                  <a:lnTo>
                    <a:pt x="96" y="2"/>
                  </a:lnTo>
                  <a:lnTo>
                    <a:pt x="92" y="9"/>
                  </a:lnTo>
                  <a:lnTo>
                    <a:pt x="86" y="19"/>
                  </a:lnTo>
                  <a:lnTo>
                    <a:pt x="81" y="32"/>
                  </a:lnTo>
                  <a:lnTo>
                    <a:pt x="74" y="47"/>
                  </a:lnTo>
                  <a:lnTo>
                    <a:pt x="68" y="63"/>
                  </a:lnTo>
                  <a:lnTo>
                    <a:pt x="63" y="79"/>
                  </a:lnTo>
                  <a:lnTo>
                    <a:pt x="61" y="96"/>
                  </a:lnTo>
                  <a:lnTo>
                    <a:pt x="55" y="122"/>
                  </a:lnTo>
                  <a:lnTo>
                    <a:pt x="47" y="144"/>
                  </a:lnTo>
                  <a:lnTo>
                    <a:pt x="38" y="162"/>
                  </a:lnTo>
                  <a:lnTo>
                    <a:pt x="28" y="176"/>
                  </a:lnTo>
                  <a:lnTo>
                    <a:pt x="17" y="187"/>
                  </a:lnTo>
                  <a:lnTo>
                    <a:pt x="8" y="193"/>
                  </a:lnTo>
                  <a:lnTo>
                    <a:pt x="2" y="197"/>
                  </a:lnTo>
                  <a:lnTo>
                    <a:pt x="0" y="198"/>
                  </a:lnTo>
                  <a:lnTo>
                    <a:pt x="5" y="207"/>
                  </a:lnTo>
                  <a:lnTo>
                    <a:pt x="15" y="230"/>
                  </a:lnTo>
                  <a:lnTo>
                    <a:pt x="31" y="264"/>
                  </a:lnTo>
                  <a:lnTo>
                    <a:pt x="51" y="302"/>
                  </a:lnTo>
                  <a:lnTo>
                    <a:pt x="70" y="340"/>
                  </a:lnTo>
                  <a:lnTo>
                    <a:pt x="90" y="373"/>
                  </a:lnTo>
                  <a:lnTo>
                    <a:pt x="107" y="397"/>
                  </a:lnTo>
                  <a:lnTo>
                    <a:pt x="119" y="406"/>
                  </a:lnTo>
                  <a:lnTo>
                    <a:pt x="128" y="403"/>
                  </a:lnTo>
                  <a:lnTo>
                    <a:pt x="135" y="397"/>
                  </a:lnTo>
                  <a:lnTo>
                    <a:pt x="141" y="391"/>
                  </a:lnTo>
                  <a:lnTo>
                    <a:pt x="145" y="382"/>
                  </a:lnTo>
                  <a:lnTo>
                    <a:pt x="149" y="373"/>
                  </a:lnTo>
                  <a:lnTo>
                    <a:pt x="151" y="366"/>
                  </a:lnTo>
                  <a:lnTo>
                    <a:pt x="153" y="362"/>
                  </a:lnTo>
                  <a:lnTo>
                    <a:pt x="153" y="359"/>
                  </a:lnTo>
                  <a:lnTo>
                    <a:pt x="251" y="130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A56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8"/>
            <p:cNvSpPr>
              <a:spLocks/>
            </p:cNvSpPr>
            <p:nvPr/>
          </p:nvSpPr>
          <p:spPr bwMode="auto">
            <a:xfrm>
              <a:off x="1214438" y="2328863"/>
              <a:ext cx="323850" cy="325438"/>
            </a:xfrm>
            <a:custGeom>
              <a:avLst/>
              <a:gdLst>
                <a:gd name="T0" fmla="*/ 5 w 408"/>
                <a:gd name="T1" fmla="*/ 0 h 411"/>
                <a:gd name="T2" fmla="*/ 6 w 408"/>
                <a:gd name="T3" fmla="*/ 0 h 411"/>
                <a:gd name="T4" fmla="*/ 11 w 408"/>
                <a:gd name="T5" fmla="*/ 3 h 411"/>
                <a:gd name="T6" fmla="*/ 16 w 408"/>
                <a:gd name="T7" fmla="*/ 5 h 411"/>
                <a:gd name="T8" fmla="*/ 26 w 408"/>
                <a:gd name="T9" fmla="*/ 9 h 411"/>
                <a:gd name="T10" fmla="*/ 35 w 408"/>
                <a:gd name="T11" fmla="*/ 16 h 411"/>
                <a:gd name="T12" fmla="*/ 46 w 408"/>
                <a:gd name="T13" fmla="*/ 24 h 411"/>
                <a:gd name="T14" fmla="*/ 59 w 408"/>
                <a:gd name="T15" fmla="*/ 34 h 411"/>
                <a:gd name="T16" fmla="*/ 72 w 408"/>
                <a:gd name="T17" fmla="*/ 46 h 411"/>
                <a:gd name="T18" fmla="*/ 86 w 408"/>
                <a:gd name="T19" fmla="*/ 59 h 411"/>
                <a:gd name="T20" fmla="*/ 103 w 408"/>
                <a:gd name="T21" fmla="*/ 73 h 411"/>
                <a:gd name="T22" fmla="*/ 122 w 408"/>
                <a:gd name="T23" fmla="*/ 87 h 411"/>
                <a:gd name="T24" fmla="*/ 144 w 408"/>
                <a:gd name="T25" fmla="*/ 99 h 411"/>
                <a:gd name="T26" fmla="*/ 167 w 408"/>
                <a:gd name="T27" fmla="*/ 112 h 411"/>
                <a:gd name="T28" fmla="*/ 190 w 408"/>
                <a:gd name="T29" fmla="*/ 124 h 411"/>
                <a:gd name="T30" fmla="*/ 213 w 408"/>
                <a:gd name="T31" fmla="*/ 134 h 411"/>
                <a:gd name="T32" fmla="*/ 236 w 408"/>
                <a:gd name="T33" fmla="*/ 142 h 411"/>
                <a:gd name="T34" fmla="*/ 269 w 408"/>
                <a:gd name="T35" fmla="*/ 152 h 411"/>
                <a:gd name="T36" fmla="*/ 294 w 408"/>
                <a:gd name="T37" fmla="*/ 159 h 411"/>
                <a:gd name="T38" fmla="*/ 315 w 408"/>
                <a:gd name="T39" fmla="*/ 165 h 411"/>
                <a:gd name="T40" fmla="*/ 332 w 408"/>
                <a:gd name="T41" fmla="*/ 170 h 411"/>
                <a:gd name="T42" fmla="*/ 347 w 408"/>
                <a:gd name="T43" fmla="*/ 178 h 411"/>
                <a:gd name="T44" fmla="*/ 361 w 408"/>
                <a:gd name="T45" fmla="*/ 188 h 411"/>
                <a:gd name="T46" fmla="*/ 376 w 408"/>
                <a:gd name="T47" fmla="*/ 202 h 411"/>
                <a:gd name="T48" fmla="*/ 392 w 408"/>
                <a:gd name="T49" fmla="*/ 223 h 411"/>
                <a:gd name="T50" fmla="*/ 405 w 408"/>
                <a:gd name="T51" fmla="*/ 249 h 411"/>
                <a:gd name="T52" fmla="*/ 408 w 408"/>
                <a:gd name="T53" fmla="*/ 279 h 411"/>
                <a:gd name="T54" fmla="*/ 406 w 408"/>
                <a:gd name="T55" fmla="*/ 310 h 411"/>
                <a:gd name="T56" fmla="*/ 398 w 408"/>
                <a:gd name="T57" fmla="*/ 340 h 411"/>
                <a:gd name="T58" fmla="*/ 388 w 408"/>
                <a:gd name="T59" fmla="*/ 368 h 411"/>
                <a:gd name="T60" fmla="*/ 378 w 408"/>
                <a:gd name="T61" fmla="*/ 390 h 411"/>
                <a:gd name="T62" fmla="*/ 371 w 408"/>
                <a:gd name="T63" fmla="*/ 405 h 411"/>
                <a:gd name="T64" fmla="*/ 368 w 408"/>
                <a:gd name="T65" fmla="*/ 411 h 411"/>
                <a:gd name="T66" fmla="*/ 365 w 408"/>
                <a:gd name="T67" fmla="*/ 409 h 411"/>
                <a:gd name="T68" fmla="*/ 358 w 408"/>
                <a:gd name="T69" fmla="*/ 407 h 411"/>
                <a:gd name="T70" fmla="*/ 348 w 408"/>
                <a:gd name="T71" fmla="*/ 402 h 411"/>
                <a:gd name="T72" fmla="*/ 334 w 408"/>
                <a:gd name="T73" fmla="*/ 396 h 411"/>
                <a:gd name="T74" fmla="*/ 317 w 408"/>
                <a:gd name="T75" fmla="*/ 386 h 411"/>
                <a:gd name="T76" fmla="*/ 296 w 408"/>
                <a:gd name="T77" fmla="*/ 375 h 411"/>
                <a:gd name="T78" fmla="*/ 273 w 408"/>
                <a:gd name="T79" fmla="*/ 360 h 411"/>
                <a:gd name="T80" fmla="*/ 248 w 408"/>
                <a:gd name="T81" fmla="*/ 343 h 411"/>
                <a:gd name="T82" fmla="*/ 221 w 408"/>
                <a:gd name="T83" fmla="*/ 322 h 411"/>
                <a:gd name="T84" fmla="*/ 191 w 408"/>
                <a:gd name="T85" fmla="*/ 299 h 411"/>
                <a:gd name="T86" fmla="*/ 162 w 408"/>
                <a:gd name="T87" fmla="*/ 271 h 411"/>
                <a:gd name="T88" fmla="*/ 130 w 408"/>
                <a:gd name="T89" fmla="*/ 239 h 411"/>
                <a:gd name="T90" fmla="*/ 98 w 408"/>
                <a:gd name="T91" fmla="*/ 204 h 411"/>
                <a:gd name="T92" fmla="*/ 65 w 408"/>
                <a:gd name="T93" fmla="*/ 165 h 411"/>
                <a:gd name="T94" fmla="*/ 33 w 408"/>
                <a:gd name="T95" fmla="*/ 121 h 411"/>
                <a:gd name="T96" fmla="*/ 0 w 408"/>
                <a:gd name="T97" fmla="*/ 73 h 411"/>
                <a:gd name="T98" fmla="*/ 5 w 408"/>
                <a:gd name="T99" fmla="*/ 0 h 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08" h="411">
                  <a:moveTo>
                    <a:pt x="5" y="0"/>
                  </a:moveTo>
                  <a:lnTo>
                    <a:pt x="6" y="0"/>
                  </a:lnTo>
                  <a:lnTo>
                    <a:pt x="11" y="3"/>
                  </a:lnTo>
                  <a:lnTo>
                    <a:pt x="16" y="5"/>
                  </a:lnTo>
                  <a:lnTo>
                    <a:pt x="26" y="9"/>
                  </a:lnTo>
                  <a:lnTo>
                    <a:pt x="35" y="16"/>
                  </a:lnTo>
                  <a:lnTo>
                    <a:pt x="46" y="24"/>
                  </a:lnTo>
                  <a:lnTo>
                    <a:pt x="59" y="34"/>
                  </a:lnTo>
                  <a:lnTo>
                    <a:pt x="72" y="46"/>
                  </a:lnTo>
                  <a:lnTo>
                    <a:pt x="86" y="59"/>
                  </a:lnTo>
                  <a:lnTo>
                    <a:pt x="103" y="73"/>
                  </a:lnTo>
                  <a:lnTo>
                    <a:pt x="122" y="87"/>
                  </a:lnTo>
                  <a:lnTo>
                    <a:pt x="144" y="99"/>
                  </a:lnTo>
                  <a:lnTo>
                    <a:pt x="167" y="112"/>
                  </a:lnTo>
                  <a:lnTo>
                    <a:pt x="190" y="124"/>
                  </a:lnTo>
                  <a:lnTo>
                    <a:pt x="213" y="134"/>
                  </a:lnTo>
                  <a:lnTo>
                    <a:pt x="236" y="142"/>
                  </a:lnTo>
                  <a:lnTo>
                    <a:pt x="269" y="152"/>
                  </a:lnTo>
                  <a:lnTo>
                    <a:pt x="294" y="159"/>
                  </a:lnTo>
                  <a:lnTo>
                    <a:pt x="315" y="165"/>
                  </a:lnTo>
                  <a:lnTo>
                    <a:pt x="332" y="170"/>
                  </a:lnTo>
                  <a:lnTo>
                    <a:pt x="347" y="178"/>
                  </a:lnTo>
                  <a:lnTo>
                    <a:pt x="361" y="188"/>
                  </a:lnTo>
                  <a:lnTo>
                    <a:pt x="376" y="202"/>
                  </a:lnTo>
                  <a:lnTo>
                    <a:pt x="392" y="223"/>
                  </a:lnTo>
                  <a:lnTo>
                    <a:pt x="405" y="249"/>
                  </a:lnTo>
                  <a:lnTo>
                    <a:pt x="408" y="279"/>
                  </a:lnTo>
                  <a:lnTo>
                    <a:pt x="406" y="310"/>
                  </a:lnTo>
                  <a:lnTo>
                    <a:pt x="398" y="340"/>
                  </a:lnTo>
                  <a:lnTo>
                    <a:pt x="388" y="368"/>
                  </a:lnTo>
                  <a:lnTo>
                    <a:pt x="378" y="390"/>
                  </a:lnTo>
                  <a:lnTo>
                    <a:pt x="371" y="405"/>
                  </a:lnTo>
                  <a:lnTo>
                    <a:pt x="368" y="411"/>
                  </a:lnTo>
                  <a:lnTo>
                    <a:pt x="365" y="409"/>
                  </a:lnTo>
                  <a:lnTo>
                    <a:pt x="358" y="407"/>
                  </a:lnTo>
                  <a:lnTo>
                    <a:pt x="348" y="402"/>
                  </a:lnTo>
                  <a:lnTo>
                    <a:pt x="334" y="396"/>
                  </a:lnTo>
                  <a:lnTo>
                    <a:pt x="317" y="386"/>
                  </a:lnTo>
                  <a:lnTo>
                    <a:pt x="296" y="375"/>
                  </a:lnTo>
                  <a:lnTo>
                    <a:pt x="273" y="360"/>
                  </a:lnTo>
                  <a:lnTo>
                    <a:pt x="248" y="343"/>
                  </a:lnTo>
                  <a:lnTo>
                    <a:pt x="221" y="322"/>
                  </a:lnTo>
                  <a:lnTo>
                    <a:pt x="191" y="299"/>
                  </a:lnTo>
                  <a:lnTo>
                    <a:pt x="162" y="271"/>
                  </a:lnTo>
                  <a:lnTo>
                    <a:pt x="130" y="239"/>
                  </a:lnTo>
                  <a:lnTo>
                    <a:pt x="98" y="204"/>
                  </a:lnTo>
                  <a:lnTo>
                    <a:pt x="65" y="165"/>
                  </a:lnTo>
                  <a:lnTo>
                    <a:pt x="33" y="121"/>
                  </a:lnTo>
                  <a:lnTo>
                    <a:pt x="0" y="7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A56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9"/>
            <p:cNvSpPr>
              <a:spLocks/>
            </p:cNvSpPr>
            <p:nvPr/>
          </p:nvSpPr>
          <p:spPr bwMode="auto">
            <a:xfrm>
              <a:off x="1035051" y="2262188"/>
              <a:ext cx="80963" cy="111125"/>
            </a:xfrm>
            <a:custGeom>
              <a:avLst/>
              <a:gdLst>
                <a:gd name="T0" fmla="*/ 0 w 102"/>
                <a:gd name="T1" fmla="*/ 77 h 142"/>
                <a:gd name="T2" fmla="*/ 0 w 102"/>
                <a:gd name="T3" fmla="*/ 70 h 142"/>
                <a:gd name="T4" fmla="*/ 1 w 102"/>
                <a:gd name="T5" fmla="*/ 54 h 142"/>
                <a:gd name="T6" fmla="*/ 1 w 102"/>
                <a:gd name="T7" fmla="*/ 34 h 142"/>
                <a:gd name="T8" fmla="*/ 0 w 102"/>
                <a:gd name="T9" fmla="*/ 15 h 142"/>
                <a:gd name="T10" fmla="*/ 3 w 102"/>
                <a:gd name="T11" fmla="*/ 2 h 142"/>
                <a:gd name="T12" fmla="*/ 11 w 102"/>
                <a:gd name="T13" fmla="*/ 0 h 142"/>
                <a:gd name="T14" fmla="*/ 20 w 102"/>
                <a:gd name="T15" fmla="*/ 7 h 142"/>
                <a:gd name="T16" fmla="*/ 26 w 102"/>
                <a:gd name="T17" fmla="*/ 23 h 142"/>
                <a:gd name="T18" fmla="*/ 28 w 102"/>
                <a:gd name="T19" fmla="*/ 43 h 142"/>
                <a:gd name="T20" fmla="*/ 29 w 102"/>
                <a:gd name="T21" fmla="*/ 58 h 142"/>
                <a:gd name="T22" fmla="*/ 31 w 102"/>
                <a:gd name="T23" fmla="*/ 69 h 142"/>
                <a:gd name="T24" fmla="*/ 31 w 102"/>
                <a:gd name="T25" fmla="*/ 73 h 142"/>
                <a:gd name="T26" fmla="*/ 32 w 102"/>
                <a:gd name="T27" fmla="*/ 75 h 142"/>
                <a:gd name="T28" fmla="*/ 34 w 102"/>
                <a:gd name="T29" fmla="*/ 80 h 142"/>
                <a:gd name="T30" fmla="*/ 36 w 102"/>
                <a:gd name="T31" fmla="*/ 85 h 142"/>
                <a:gd name="T32" fmla="*/ 40 w 102"/>
                <a:gd name="T33" fmla="*/ 90 h 142"/>
                <a:gd name="T34" fmla="*/ 44 w 102"/>
                <a:gd name="T35" fmla="*/ 93 h 142"/>
                <a:gd name="T36" fmla="*/ 53 w 102"/>
                <a:gd name="T37" fmla="*/ 97 h 142"/>
                <a:gd name="T38" fmla="*/ 62 w 102"/>
                <a:gd name="T39" fmla="*/ 102 h 142"/>
                <a:gd name="T40" fmla="*/ 73 w 102"/>
                <a:gd name="T41" fmla="*/ 106 h 142"/>
                <a:gd name="T42" fmla="*/ 84 w 102"/>
                <a:gd name="T43" fmla="*/ 111 h 142"/>
                <a:gd name="T44" fmla="*/ 93 w 102"/>
                <a:gd name="T45" fmla="*/ 115 h 142"/>
                <a:gd name="T46" fmla="*/ 100 w 102"/>
                <a:gd name="T47" fmla="*/ 118 h 142"/>
                <a:gd name="T48" fmla="*/ 102 w 102"/>
                <a:gd name="T49" fmla="*/ 119 h 142"/>
                <a:gd name="T50" fmla="*/ 86 w 102"/>
                <a:gd name="T51" fmla="*/ 142 h 142"/>
                <a:gd name="T52" fmla="*/ 4 w 102"/>
                <a:gd name="T53" fmla="*/ 102 h 142"/>
                <a:gd name="T54" fmla="*/ 0 w 102"/>
                <a:gd name="T55" fmla="*/ 77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2" h="142">
                  <a:moveTo>
                    <a:pt x="0" y="77"/>
                  </a:moveTo>
                  <a:lnTo>
                    <a:pt x="0" y="70"/>
                  </a:lnTo>
                  <a:lnTo>
                    <a:pt x="1" y="54"/>
                  </a:lnTo>
                  <a:lnTo>
                    <a:pt x="1" y="34"/>
                  </a:lnTo>
                  <a:lnTo>
                    <a:pt x="0" y="15"/>
                  </a:lnTo>
                  <a:lnTo>
                    <a:pt x="3" y="2"/>
                  </a:lnTo>
                  <a:lnTo>
                    <a:pt x="11" y="0"/>
                  </a:lnTo>
                  <a:lnTo>
                    <a:pt x="20" y="7"/>
                  </a:lnTo>
                  <a:lnTo>
                    <a:pt x="26" y="23"/>
                  </a:lnTo>
                  <a:lnTo>
                    <a:pt x="28" y="43"/>
                  </a:lnTo>
                  <a:lnTo>
                    <a:pt x="29" y="58"/>
                  </a:lnTo>
                  <a:lnTo>
                    <a:pt x="31" y="69"/>
                  </a:lnTo>
                  <a:lnTo>
                    <a:pt x="31" y="73"/>
                  </a:lnTo>
                  <a:lnTo>
                    <a:pt x="32" y="75"/>
                  </a:lnTo>
                  <a:lnTo>
                    <a:pt x="34" y="80"/>
                  </a:lnTo>
                  <a:lnTo>
                    <a:pt x="36" y="85"/>
                  </a:lnTo>
                  <a:lnTo>
                    <a:pt x="40" y="90"/>
                  </a:lnTo>
                  <a:lnTo>
                    <a:pt x="44" y="93"/>
                  </a:lnTo>
                  <a:lnTo>
                    <a:pt x="53" y="97"/>
                  </a:lnTo>
                  <a:lnTo>
                    <a:pt x="62" y="102"/>
                  </a:lnTo>
                  <a:lnTo>
                    <a:pt x="73" y="106"/>
                  </a:lnTo>
                  <a:lnTo>
                    <a:pt x="84" y="111"/>
                  </a:lnTo>
                  <a:lnTo>
                    <a:pt x="93" y="115"/>
                  </a:lnTo>
                  <a:lnTo>
                    <a:pt x="100" y="118"/>
                  </a:lnTo>
                  <a:lnTo>
                    <a:pt x="102" y="119"/>
                  </a:lnTo>
                  <a:lnTo>
                    <a:pt x="86" y="142"/>
                  </a:lnTo>
                  <a:lnTo>
                    <a:pt x="4" y="102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A56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0"/>
            <p:cNvSpPr>
              <a:spLocks/>
            </p:cNvSpPr>
            <p:nvPr/>
          </p:nvSpPr>
          <p:spPr bwMode="auto">
            <a:xfrm>
              <a:off x="1576388" y="1709738"/>
              <a:ext cx="34925" cy="92075"/>
            </a:xfrm>
            <a:custGeom>
              <a:avLst/>
              <a:gdLst>
                <a:gd name="T0" fmla="*/ 42 w 42"/>
                <a:gd name="T1" fmla="*/ 0 h 116"/>
                <a:gd name="T2" fmla="*/ 39 w 42"/>
                <a:gd name="T3" fmla="*/ 2 h 116"/>
                <a:gd name="T4" fmla="*/ 31 w 42"/>
                <a:gd name="T5" fmla="*/ 8 h 116"/>
                <a:gd name="T6" fmla="*/ 20 w 42"/>
                <a:gd name="T7" fmla="*/ 17 h 116"/>
                <a:gd name="T8" fmla="*/ 10 w 42"/>
                <a:gd name="T9" fmla="*/ 30 h 116"/>
                <a:gd name="T10" fmla="*/ 2 w 42"/>
                <a:gd name="T11" fmla="*/ 47 h 116"/>
                <a:gd name="T12" fmla="*/ 0 w 42"/>
                <a:gd name="T13" fmla="*/ 67 h 116"/>
                <a:gd name="T14" fmla="*/ 6 w 42"/>
                <a:gd name="T15" fmla="*/ 90 h 116"/>
                <a:gd name="T16" fmla="*/ 23 w 42"/>
                <a:gd name="T17" fmla="*/ 116 h 116"/>
                <a:gd name="T18" fmla="*/ 42 w 42"/>
                <a:gd name="T1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116">
                  <a:moveTo>
                    <a:pt x="42" y="0"/>
                  </a:moveTo>
                  <a:lnTo>
                    <a:pt x="39" y="2"/>
                  </a:lnTo>
                  <a:lnTo>
                    <a:pt x="31" y="8"/>
                  </a:lnTo>
                  <a:lnTo>
                    <a:pt x="20" y="17"/>
                  </a:lnTo>
                  <a:lnTo>
                    <a:pt x="10" y="30"/>
                  </a:lnTo>
                  <a:lnTo>
                    <a:pt x="2" y="47"/>
                  </a:lnTo>
                  <a:lnTo>
                    <a:pt x="0" y="67"/>
                  </a:lnTo>
                  <a:lnTo>
                    <a:pt x="6" y="90"/>
                  </a:lnTo>
                  <a:lnTo>
                    <a:pt x="23" y="116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" name="Freeform 21"/>
            <p:cNvSpPr>
              <a:spLocks/>
            </p:cNvSpPr>
            <p:nvPr/>
          </p:nvSpPr>
          <p:spPr bwMode="auto">
            <a:xfrm>
              <a:off x="1625601" y="1765300"/>
              <a:ext cx="298450" cy="436563"/>
            </a:xfrm>
            <a:custGeom>
              <a:avLst/>
              <a:gdLst>
                <a:gd name="T0" fmla="*/ 215 w 375"/>
                <a:gd name="T1" fmla="*/ 0 h 550"/>
                <a:gd name="T2" fmla="*/ 215 w 375"/>
                <a:gd name="T3" fmla="*/ 12 h 550"/>
                <a:gd name="T4" fmla="*/ 216 w 375"/>
                <a:gd name="T5" fmla="*/ 42 h 550"/>
                <a:gd name="T6" fmla="*/ 218 w 375"/>
                <a:gd name="T7" fmla="*/ 85 h 550"/>
                <a:gd name="T8" fmla="*/ 223 w 375"/>
                <a:gd name="T9" fmla="*/ 135 h 550"/>
                <a:gd name="T10" fmla="*/ 230 w 375"/>
                <a:gd name="T11" fmla="*/ 188 h 550"/>
                <a:gd name="T12" fmla="*/ 239 w 375"/>
                <a:gd name="T13" fmla="*/ 238 h 550"/>
                <a:gd name="T14" fmla="*/ 251 w 375"/>
                <a:gd name="T15" fmla="*/ 279 h 550"/>
                <a:gd name="T16" fmla="*/ 267 w 375"/>
                <a:gd name="T17" fmla="*/ 306 h 550"/>
                <a:gd name="T18" fmla="*/ 284 w 375"/>
                <a:gd name="T19" fmla="*/ 322 h 550"/>
                <a:gd name="T20" fmla="*/ 303 w 375"/>
                <a:gd name="T21" fmla="*/ 336 h 550"/>
                <a:gd name="T22" fmla="*/ 321 w 375"/>
                <a:gd name="T23" fmla="*/ 347 h 550"/>
                <a:gd name="T24" fmla="*/ 338 w 375"/>
                <a:gd name="T25" fmla="*/ 358 h 550"/>
                <a:gd name="T26" fmla="*/ 353 w 375"/>
                <a:gd name="T27" fmla="*/ 366 h 550"/>
                <a:gd name="T28" fmla="*/ 365 w 375"/>
                <a:gd name="T29" fmla="*/ 372 h 550"/>
                <a:gd name="T30" fmla="*/ 373 w 375"/>
                <a:gd name="T31" fmla="*/ 375 h 550"/>
                <a:gd name="T32" fmla="*/ 375 w 375"/>
                <a:gd name="T33" fmla="*/ 376 h 550"/>
                <a:gd name="T34" fmla="*/ 374 w 375"/>
                <a:gd name="T35" fmla="*/ 377 h 550"/>
                <a:gd name="T36" fmla="*/ 368 w 375"/>
                <a:gd name="T37" fmla="*/ 383 h 550"/>
                <a:gd name="T38" fmla="*/ 361 w 375"/>
                <a:gd name="T39" fmla="*/ 390 h 550"/>
                <a:gd name="T40" fmla="*/ 351 w 375"/>
                <a:gd name="T41" fmla="*/ 399 h 550"/>
                <a:gd name="T42" fmla="*/ 338 w 375"/>
                <a:gd name="T43" fmla="*/ 412 h 550"/>
                <a:gd name="T44" fmla="*/ 324 w 375"/>
                <a:gd name="T45" fmla="*/ 425 h 550"/>
                <a:gd name="T46" fmla="*/ 308 w 375"/>
                <a:gd name="T47" fmla="*/ 438 h 550"/>
                <a:gd name="T48" fmla="*/ 290 w 375"/>
                <a:gd name="T49" fmla="*/ 453 h 550"/>
                <a:gd name="T50" fmla="*/ 271 w 375"/>
                <a:gd name="T51" fmla="*/ 468 h 550"/>
                <a:gd name="T52" fmla="*/ 251 w 375"/>
                <a:gd name="T53" fmla="*/ 485 h 550"/>
                <a:gd name="T54" fmla="*/ 230 w 375"/>
                <a:gd name="T55" fmla="*/ 498 h 550"/>
                <a:gd name="T56" fmla="*/ 209 w 375"/>
                <a:gd name="T57" fmla="*/ 512 h 550"/>
                <a:gd name="T58" fmla="*/ 187 w 375"/>
                <a:gd name="T59" fmla="*/ 525 h 550"/>
                <a:gd name="T60" fmla="*/ 165 w 375"/>
                <a:gd name="T61" fmla="*/ 535 h 550"/>
                <a:gd name="T62" fmla="*/ 145 w 375"/>
                <a:gd name="T63" fmla="*/ 544 h 550"/>
                <a:gd name="T64" fmla="*/ 124 w 375"/>
                <a:gd name="T65" fmla="*/ 550 h 550"/>
                <a:gd name="T66" fmla="*/ 98 w 375"/>
                <a:gd name="T67" fmla="*/ 550 h 550"/>
                <a:gd name="T68" fmla="*/ 72 w 375"/>
                <a:gd name="T69" fmla="*/ 541 h 550"/>
                <a:gd name="T70" fmla="*/ 50 w 375"/>
                <a:gd name="T71" fmla="*/ 524 h 550"/>
                <a:gd name="T72" fmla="*/ 32 w 375"/>
                <a:gd name="T73" fmla="*/ 502 h 550"/>
                <a:gd name="T74" fmla="*/ 17 w 375"/>
                <a:gd name="T75" fmla="*/ 479 h 550"/>
                <a:gd name="T76" fmla="*/ 7 w 375"/>
                <a:gd name="T77" fmla="*/ 457 h 550"/>
                <a:gd name="T78" fmla="*/ 1 w 375"/>
                <a:gd name="T79" fmla="*/ 438 h 550"/>
                <a:gd name="T80" fmla="*/ 0 w 375"/>
                <a:gd name="T81" fmla="*/ 428 h 550"/>
                <a:gd name="T82" fmla="*/ 7 w 375"/>
                <a:gd name="T83" fmla="*/ 415 h 550"/>
                <a:gd name="T84" fmla="*/ 17 w 375"/>
                <a:gd name="T85" fmla="*/ 406 h 550"/>
                <a:gd name="T86" fmla="*/ 31 w 375"/>
                <a:gd name="T87" fmla="*/ 400 h 550"/>
                <a:gd name="T88" fmla="*/ 43 w 375"/>
                <a:gd name="T89" fmla="*/ 396 h 550"/>
                <a:gd name="T90" fmla="*/ 57 w 375"/>
                <a:gd name="T91" fmla="*/ 391 h 550"/>
                <a:gd name="T92" fmla="*/ 69 w 375"/>
                <a:gd name="T93" fmla="*/ 387 h 550"/>
                <a:gd name="T94" fmla="*/ 78 w 375"/>
                <a:gd name="T95" fmla="*/ 381 h 550"/>
                <a:gd name="T96" fmla="*/ 84 w 375"/>
                <a:gd name="T97" fmla="*/ 372 h 550"/>
                <a:gd name="T98" fmla="*/ 84 w 375"/>
                <a:gd name="T99" fmla="*/ 358 h 550"/>
                <a:gd name="T100" fmla="*/ 79 w 375"/>
                <a:gd name="T101" fmla="*/ 336 h 550"/>
                <a:gd name="T102" fmla="*/ 73 w 375"/>
                <a:gd name="T103" fmla="*/ 314 h 550"/>
                <a:gd name="T104" fmla="*/ 68 w 375"/>
                <a:gd name="T105" fmla="*/ 294 h 550"/>
                <a:gd name="T106" fmla="*/ 61 w 375"/>
                <a:gd name="T107" fmla="*/ 271 h 550"/>
                <a:gd name="T108" fmla="*/ 54 w 375"/>
                <a:gd name="T109" fmla="*/ 245 h 550"/>
                <a:gd name="T110" fmla="*/ 47 w 375"/>
                <a:gd name="T111" fmla="*/ 224 h 550"/>
                <a:gd name="T112" fmla="*/ 45 w 375"/>
                <a:gd name="T113" fmla="*/ 215 h 550"/>
                <a:gd name="T114" fmla="*/ 215 w 375"/>
                <a:gd name="T115" fmla="*/ 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75" h="550">
                  <a:moveTo>
                    <a:pt x="215" y="0"/>
                  </a:moveTo>
                  <a:lnTo>
                    <a:pt x="215" y="12"/>
                  </a:lnTo>
                  <a:lnTo>
                    <a:pt x="216" y="42"/>
                  </a:lnTo>
                  <a:lnTo>
                    <a:pt x="218" y="85"/>
                  </a:lnTo>
                  <a:lnTo>
                    <a:pt x="223" y="135"/>
                  </a:lnTo>
                  <a:lnTo>
                    <a:pt x="230" y="188"/>
                  </a:lnTo>
                  <a:lnTo>
                    <a:pt x="239" y="238"/>
                  </a:lnTo>
                  <a:lnTo>
                    <a:pt x="251" y="279"/>
                  </a:lnTo>
                  <a:lnTo>
                    <a:pt x="267" y="306"/>
                  </a:lnTo>
                  <a:lnTo>
                    <a:pt x="284" y="322"/>
                  </a:lnTo>
                  <a:lnTo>
                    <a:pt x="303" y="336"/>
                  </a:lnTo>
                  <a:lnTo>
                    <a:pt x="321" y="347"/>
                  </a:lnTo>
                  <a:lnTo>
                    <a:pt x="338" y="358"/>
                  </a:lnTo>
                  <a:lnTo>
                    <a:pt x="353" y="366"/>
                  </a:lnTo>
                  <a:lnTo>
                    <a:pt x="365" y="372"/>
                  </a:lnTo>
                  <a:lnTo>
                    <a:pt x="373" y="375"/>
                  </a:lnTo>
                  <a:lnTo>
                    <a:pt x="375" y="376"/>
                  </a:lnTo>
                  <a:lnTo>
                    <a:pt x="374" y="377"/>
                  </a:lnTo>
                  <a:lnTo>
                    <a:pt x="368" y="383"/>
                  </a:lnTo>
                  <a:lnTo>
                    <a:pt x="361" y="390"/>
                  </a:lnTo>
                  <a:lnTo>
                    <a:pt x="351" y="399"/>
                  </a:lnTo>
                  <a:lnTo>
                    <a:pt x="338" y="412"/>
                  </a:lnTo>
                  <a:lnTo>
                    <a:pt x="324" y="425"/>
                  </a:lnTo>
                  <a:lnTo>
                    <a:pt x="308" y="438"/>
                  </a:lnTo>
                  <a:lnTo>
                    <a:pt x="290" y="453"/>
                  </a:lnTo>
                  <a:lnTo>
                    <a:pt x="271" y="468"/>
                  </a:lnTo>
                  <a:lnTo>
                    <a:pt x="251" y="485"/>
                  </a:lnTo>
                  <a:lnTo>
                    <a:pt x="230" y="498"/>
                  </a:lnTo>
                  <a:lnTo>
                    <a:pt x="209" y="512"/>
                  </a:lnTo>
                  <a:lnTo>
                    <a:pt x="187" y="525"/>
                  </a:lnTo>
                  <a:lnTo>
                    <a:pt x="165" y="535"/>
                  </a:lnTo>
                  <a:lnTo>
                    <a:pt x="145" y="544"/>
                  </a:lnTo>
                  <a:lnTo>
                    <a:pt x="124" y="550"/>
                  </a:lnTo>
                  <a:lnTo>
                    <a:pt x="98" y="550"/>
                  </a:lnTo>
                  <a:lnTo>
                    <a:pt x="72" y="541"/>
                  </a:lnTo>
                  <a:lnTo>
                    <a:pt x="50" y="524"/>
                  </a:lnTo>
                  <a:lnTo>
                    <a:pt x="32" y="502"/>
                  </a:lnTo>
                  <a:lnTo>
                    <a:pt x="17" y="479"/>
                  </a:lnTo>
                  <a:lnTo>
                    <a:pt x="7" y="457"/>
                  </a:lnTo>
                  <a:lnTo>
                    <a:pt x="1" y="438"/>
                  </a:lnTo>
                  <a:lnTo>
                    <a:pt x="0" y="428"/>
                  </a:lnTo>
                  <a:lnTo>
                    <a:pt x="7" y="415"/>
                  </a:lnTo>
                  <a:lnTo>
                    <a:pt x="17" y="406"/>
                  </a:lnTo>
                  <a:lnTo>
                    <a:pt x="31" y="400"/>
                  </a:lnTo>
                  <a:lnTo>
                    <a:pt x="43" y="396"/>
                  </a:lnTo>
                  <a:lnTo>
                    <a:pt x="57" y="391"/>
                  </a:lnTo>
                  <a:lnTo>
                    <a:pt x="69" y="387"/>
                  </a:lnTo>
                  <a:lnTo>
                    <a:pt x="78" y="381"/>
                  </a:lnTo>
                  <a:lnTo>
                    <a:pt x="84" y="372"/>
                  </a:lnTo>
                  <a:lnTo>
                    <a:pt x="84" y="358"/>
                  </a:lnTo>
                  <a:lnTo>
                    <a:pt x="79" y="336"/>
                  </a:lnTo>
                  <a:lnTo>
                    <a:pt x="73" y="314"/>
                  </a:lnTo>
                  <a:lnTo>
                    <a:pt x="68" y="294"/>
                  </a:lnTo>
                  <a:lnTo>
                    <a:pt x="61" y="271"/>
                  </a:lnTo>
                  <a:lnTo>
                    <a:pt x="54" y="245"/>
                  </a:lnTo>
                  <a:lnTo>
                    <a:pt x="47" y="224"/>
                  </a:lnTo>
                  <a:lnTo>
                    <a:pt x="45" y="215"/>
                  </a:lnTo>
                  <a:lnTo>
                    <a:pt x="215" y="0"/>
                  </a:lnTo>
                  <a:close/>
                </a:path>
              </a:pathLst>
            </a:custGeom>
            <a:solidFill>
              <a:srgbClr val="A56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3" name="Freeform 22"/>
            <p:cNvSpPr>
              <a:spLocks/>
            </p:cNvSpPr>
            <p:nvPr/>
          </p:nvSpPr>
          <p:spPr bwMode="auto">
            <a:xfrm>
              <a:off x="1531938" y="2017713"/>
              <a:ext cx="527050" cy="904875"/>
            </a:xfrm>
            <a:custGeom>
              <a:avLst/>
              <a:gdLst>
                <a:gd name="T0" fmla="*/ 282 w 664"/>
                <a:gd name="T1" fmla="*/ 110 h 1140"/>
                <a:gd name="T2" fmla="*/ 338 w 664"/>
                <a:gd name="T3" fmla="*/ 74 h 1140"/>
                <a:gd name="T4" fmla="*/ 383 w 664"/>
                <a:gd name="T5" fmla="*/ 34 h 1140"/>
                <a:gd name="T6" fmla="*/ 410 w 664"/>
                <a:gd name="T7" fmla="*/ 5 h 1140"/>
                <a:gd name="T8" fmla="*/ 660 w 664"/>
                <a:gd name="T9" fmla="*/ 127 h 1140"/>
                <a:gd name="T10" fmla="*/ 659 w 664"/>
                <a:gd name="T11" fmla="*/ 237 h 1140"/>
                <a:gd name="T12" fmla="*/ 632 w 664"/>
                <a:gd name="T13" fmla="*/ 363 h 1140"/>
                <a:gd name="T14" fmla="*/ 599 w 664"/>
                <a:gd name="T15" fmla="*/ 491 h 1140"/>
                <a:gd name="T16" fmla="*/ 577 w 664"/>
                <a:gd name="T17" fmla="*/ 605 h 1140"/>
                <a:gd name="T18" fmla="*/ 565 w 664"/>
                <a:gd name="T19" fmla="*/ 918 h 1140"/>
                <a:gd name="T20" fmla="*/ 562 w 664"/>
                <a:gd name="T21" fmla="*/ 1129 h 1140"/>
                <a:gd name="T22" fmla="*/ 478 w 664"/>
                <a:gd name="T23" fmla="*/ 1140 h 1140"/>
                <a:gd name="T24" fmla="*/ 392 w 664"/>
                <a:gd name="T25" fmla="*/ 1129 h 1140"/>
                <a:gd name="T26" fmla="*/ 306 w 664"/>
                <a:gd name="T27" fmla="*/ 1100 h 1140"/>
                <a:gd name="T28" fmla="*/ 227 w 664"/>
                <a:gd name="T29" fmla="*/ 1060 h 1140"/>
                <a:gd name="T30" fmla="*/ 158 w 664"/>
                <a:gd name="T31" fmla="*/ 1017 h 1140"/>
                <a:gd name="T32" fmla="*/ 103 w 664"/>
                <a:gd name="T33" fmla="*/ 978 h 1140"/>
                <a:gd name="T34" fmla="*/ 66 w 664"/>
                <a:gd name="T35" fmla="*/ 950 h 1140"/>
                <a:gd name="T36" fmla="*/ 53 w 664"/>
                <a:gd name="T37" fmla="*/ 938 h 1140"/>
                <a:gd name="T38" fmla="*/ 67 w 664"/>
                <a:gd name="T39" fmla="*/ 846 h 1140"/>
                <a:gd name="T40" fmla="*/ 72 w 664"/>
                <a:gd name="T41" fmla="*/ 725 h 1140"/>
                <a:gd name="T42" fmla="*/ 66 w 664"/>
                <a:gd name="T43" fmla="*/ 602 h 1140"/>
                <a:gd name="T44" fmla="*/ 47 w 664"/>
                <a:gd name="T45" fmla="*/ 505 h 1140"/>
                <a:gd name="T46" fmla="*/ 25 w 664"/>
                <a:gd name="T47" fmla="*/ 407 h 1140"/>
                <a:gd name="T48" fmla="*/ 10 w 664"/>
                <a:gd name="T49" fmla="*/ 289 h 1140"/>
                <a:gd name="T50" fmla="*/ 2 w 664"/>
                <a:gd name="T51" fmla="*/ 189 h 1140"/>
                <a:gd name="T52" fmla="*/ 0 w 664"/>
                <a:gd name="T53" fmla="*/ 148 h 1140"/>
                <a:gd name="T54" fmla="*/ 195 w 664"/>
                <a:gd name="T55" fmla="*/ 55 h 1140"/>
                <a:gd name="T56" fmla="*/ 197 w 664"/>
                <a:gd name="T57" fmla="*/ 90 h 1140"/>
                <a:gd name="T58" fmla="*/ 218 w 664"/>
                <a:gd name="T59" fmla="*/ 110 h 1140"/>
                <a:gd name="T60" fmla="*/ 242 w 664"/>
                <a:gd name="T61" fmla="*/ 118 h 1140"/>
                <a:gd name="T62" fmla="*/ 254 w 664"/>
                <a:gd name="T63" fmla="*/ 120 h 1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64" h="1140">
                  <a:moveTo>
                    <a:pt x="254" y="120"/>
                  </a:moveTo>
                  <a:lnTo>
                    <a:pt x="282" y="110"/>
                  </a:lnTo>
                  <a:lnTo>
                    <a:pt x="310" y="94"/>
                  </a:lnTo>
                  <a:lnTo>
                    <a:pt x="338" y="74"/>
                  </a:lnTo>
                  <a:lnTo>
                    <a:pt x="362" y="53"/>
                  </a:lnTo>
                  <a:lnTo>
                    <a:pt x="383" y="34"/>
                  </a:lnTo>
                  <a:lnTo>
                    <a:pt x="399" y="17"/>
                  </a:lnTo>
                  <a:lnTo>
                    <a:pt x="410" y="5"/>
                  </a:lnTo>
                  <a:lnTo>
                    <a:pt x="414" y="0"/>
                  </a:lnTo>
                  <a:lnTo>
                    <a:pt x="660" y="127"/>
                  </a:lnTo>
                  <a:lnTo>
                    <a:pt x="664" y="179"/>
                  </a:lnTo>
                  <a:lnTo>
                    <a:pt x="659" y="237"/>
                  </a:lnTo>
                  <a:lnTo>
                    <a:pt x="647" y="299"/>
                  </a:lnTo>
                  <a:lnTo>
                    <a:pt x="632" y="363"/>
                  </a:lnTo>
                  <a:lnTo>
                    <a:pt x="615" y="428"/>
                  </a:lnTo>
                  <a:lnTo>
                    <a:pt x="599" y="491"/>
                  </a:lnTo>
                  <a:lnTo>
                    <a:pt x="585" y="551"/>
                  </a:lnTo>
                  <a:lnTo>
                    <a:pt x="577" y="605"/>
                  </a:lnTo>
                  <a:lnTo>
                    <a:pt x="569" y="745"/>
                  </a:lnTo>
                  <a:lnTo>
                    <a:pt x="565" y="918"/>
                  </a:lnTo>
                  <a:lnTo>
                    <a:pt x="562" y="1066"/>
                  </a:lnTo>
                  <a:lnTo>
                    <a:pt x="562" y="1129"/>
                  </a:lnTo>
                  <a:lnTo>
                    <a:pt x="521" y="1138"/>
                  </a:lnTo>
                  <a:lnTo>
                    <a:pt x="478" y="1140"/>
                  </a:lnTo>
                  <a:lnTo>
                    <a:pt x="436" y="1137"/>
                  </a:lnTo>
                  <a:lnTo>
                    <a:pt x="392" y="1129"/>
                  </a:lnTo>
                  <a:lnTo>
                    <a:pt x="349" y="1116"/>
                  </a:lnTo>
                  <a:lnTo>
                    <a:pt x="306" y="1100"/>
                  </a:lnTo>
                  <a:lnTo>
                    <a:pt x="266" y="1080"/>
                  </a:lnTo>
                  <a:lnTo>
                    <a:pt x="227" y="1060"/>
                  </a:lnTo>
                  <a:lnTo>
                    <a:pt x="190" y="1039"/>
                  </a:lnTo>
                  <a:lnTo>
                    <a:pt x="158" y="1017"/>
                  </a:lnTo>
                  <a:lnTo>
                    <a:pt x="128" y="997"/>
                  </a:lnTo>
                  <a:lnTo>
                    <a:pt x="103" y="978"/>
                  </a:lnTo>
                  <a:lnTo>
                    <a:pt x="82" y="962"/>
                  </a:lnTo>
                  <a:lnTo>
                    <a:pt x="66" y="950"/>
                  </a:lnTo>
                  <a:lnTo>
                    <a:pt x="57" y="942"/>
                  </a:lnTo>
                  <a:lnTo>
                    <a:pt x="53" y="938"/>
                  </a:lnTo>
                  <a:lnTo>
                    <a:pt x="61" y="897"/>
                  </a:lnTo>
                  <a:lnTo>
                    <a:pt x="67" y="846"/>
                  </a:lnTo>
                  <a:lnTo>
                    <a:pt x="70" y="788"/>
                  </a:lnTo>
                  <a:lnTo>
                    <a:pt x="72" y="725"/>
                  </a:lnTo>
                  <a:lnTo>
                    <a:pt x="70" y="662"/>
                  </a:lnTo>
                  <a:lnTo>
                    <a:pt x="66" y="602"/>
                  </a:lnTo>
                  <a:lnTo>
                    <a:pt x="59" y="549"/>
                  </a:lnTo>
                  <a:lnTo>
                    <a:pt x="47" y="505"/>
                  </a:lnTo>
                  <a:lnTo>
                    <a:pt x="36" y="461"/>
                  </a:lnTo>
                  <a:lnTo>
                    <a:pt x="25" y="407"/>
                  </a:lnTo>
                  <a:lnTo>
                    <a:pt x="17" y="348"/>
                  </a:lnTo>
                  <a:lnTo>
                    <a:pt x="10" y="289"/>
                  </a:lnTo>
                  <a:lnTo>
                    <a:pt x="6" y="234"/>
                  </a:lnTo>
                  <a:lnTo>
                    <a:pt x="2" y="189"/>
                  </a:lnTo>
                  <a:lnTo>
                    <a:pt x="1" y="159"/>
                  </a:lnTo>
                  <a:lnTo>
                    <a:pt x="0" y="148"/>
                  </a:lnTo>
                  <a:lnTo>
                    <a:pt x="151" y="81"/>
                  </a:lnTo>
                  <a:lnTo>
                    <a:pt x="195" y="55"/>
                  </a:lnTo>
                  <a:lnTo>
                    <a:pt x="192" y="74"/>
                  </a:lnTo>
                  <a:lnTo>
                    <a:pt x="197" y="90"/>
                  </a:lnTo>
                  <a:lnTo>
                    <a:pt x="206" y="102"/>
                  </a:lnTo>
                  <a:lnTo>
                    <a:pt x="218" y="110"/>
                  </a:lnTo>
                  <a:lnTo>
                    <a:pt x="230" y="116"/>
                  </a:lnTo>
                  <a:lnTo>
                    <a:pt x="242" y="118"/>
                  </a:lnTo>
                  <a:lnTo>
                    <a:pt x="250" y="120"/>
                  </a:lnTo>
                  <a:lnTo>
                    <a:pt x="254" y="120"/>
                  </a:lnTo>
                  <a:close/>
                </a:path>
              </a:pathLst>
            </a:custGeom>
            <a:solidFill>
              <a:srgbClr val="FFE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7" name="Freeform 23"/>
            <p:cNvSpPr>
              <a:spLocks/>
            </p:cNvSpPr>
            <p:nvPr/>
          </p:nvSpPr>
          <p:spPr bwMode="auto">
            <a:xfrm>
              <a:off x="1576388" y="1684338"/>
              <a:ext cx="241300" cy="330200"/>
            </a:xfrm>
            <a:custGeom>
              <a:avLst/>
              <a:gdLst>
                <a:gd name="T0" fmla="*/ 302 w 304"/>
                <a:gd name="T1" fmla="*/ 159 h 416"/>
                <a:gd name="T2" fmla="*/ 292 w 304"/>
                <a:gd name="T3" fmla="*/ 209 h 416"/>
                <a:gd name="T4" fmla="*/ 289 w 304"/>
                <a:gd name="T5" fmla="*/ 247 h 416"/>
                <a:gd name="T6" fmla="*/ 271 w 304"/>
                <a:gd name="T7" fmla="*/ 277 h 416"/>
                <a:gd name="T8" fmla="*/ 246 w 304"/>
                <a:gd name="T9" fmla="*/ 313 h 416"/>
                <a:gd name="T10" fmla="*/ 223 w 304"/>
                <a:gd name="T11" fmla="*/ 343 h 416"/>
                <a:gd name="T12" fmla="*/ 206 w 304"/>
                <a:gd name="T13" fmla="*/ 363 h 416"/>
                <a:gd name="T14" fmla="*/ 186 w 304"/>
                <a:gd name="T15" fmla="*/ 380 h 416"/>
                <a:gd name="T16" fmla="*/ 182 w 304"/>
                <a:gd name="T17" fmla="*/ 384 h 416"/>
                <a:gd name="T18" fmla="*/ 177 w 304"/>
                <a:gd name="T19" fmla="*/ 391 h 416"/>
                <a:gd name="T20" fmla="*/ 167 w 304"/>
                <a:gd name="T21" fmla="*/ 401 h 416"/>
                <a:gd name="T22" fmla="*/ 154 w 304"/>
                <a:gd name="T23" fmla="*/ 410 h 416"/>
                <a:gd name="T24" fmla="*/ 139 w 304"/>
                <a:gd name="T25" fmla="*/ 415 h 416"/>
                <a:gd name="T26" fmla="*/ 127 w 304"/>
                <a:gd name="T27" fmla="*/ 416 h 416"/>
                <a:gd name="T28" fmla="*/ 115 w 304"/>
                <a:gd name="T29" fmla="*/ 416 h 416"/>
                <a:gd name="T30" fmla="*/ 103 w 304"/>
                <a:gd name="T31" fmla="*/ 415 h 416"/>
                <a:gd name="T32" fmla="*/ 82 w 304"/>
                <a:gd name="T33" fmla="*/ 414 h 416"/>
                <a:gd name="T34" fmla="*/ 62 w 304"/>
                <a:gd name="T35" fmla="*/ 411 h 416"/>
                <a:gd name="T36" fmla="*/ 50 w 304"/>
                <a:gd name="T37" fmla="*/ 408 h 416"/>
                <a:gd name="T38" fmla="*/ 44 w 304"/>
                <a:gd name="T39" fmla="*/ 403 h 416"/>
                <a:gd name="T40" fmla="*/ 32 w 304"/>
                <a:gd name="T41" fmla="*/ 384 h 416"/>
                <a:gd name="T42" fmla="*/ 26 w 304"/>
                <a:gd name="T43" fmla="*/ 334 h 416"/>
                <a:gd name="T44" fmla="*/ 25 w 304"/>
                <a:gd name="T45" fmla="*/ 321 h 416"/>
                <a:gd name="T46" fmla="*/ 18 w 304"/>
                <a:gd name="T47" fmla="*/ 301 h 416"/>
                <a:gd name="T48" fmla="*/ 10 w 304"/>
                <a:gd name="T49" fmla="*/ 268 h 416"/>
                <a:gd name="T50" fmla="*/ 2 w 304"/>
                <a:gd name="T51" fmla="*/ 245 h 416"/>
                <a:gd name="T52" fmla="*/ 0 w 304"/>
                <a:gd name="T53" fmla="*/ 215 h 416"/>
                <a:gd name="T54" fmla="*/ 12 w 304"/>
                <a:gd name="T55" fmla="*/ 189 h 416"/>
                <a:gd name="T56" fmla="*/ 9 w 304"/>
                <a:gd name="T57" fmla="*/ 154 h 416"/>
                <a:gd name="T58" fmla="*/ 6 w 304"/>
                <a:gd name="T59" fmla="*/ 149 h 416"/>
                <a:gd name="T60" fmla="*/ 5 w 304"/>
                <a:gd name="T61" fmla="*/ 128 h 416"/>
                <a:gd name="T62" fmla="*/ 12 w 304"/>
                <a:gd name="T63" fmla="*/ 94 h 416"/>
                <a:gd name="T64" fmla="*/ 36 w 304"/>
                <a:gd name="T65" fmla="*/ 44 h 416"/>
                <a:gd name="T66" fmla="*/ 70 w 304"/>
                <a:gd name="T67" fmla="*/ 14 h 416"/>
                <a:gd name="T68" fmla="*/ 116 w 304"/>
                <a:gd name="T69" fmla="*/ 1 h 416"/>
                <a:gd name="T70" fmla="*/ 161 w 304"/>
                <a:gd name="T71" fmla="*/ 0 h 416"/>
                <a:gd name="T72" fmla="*/ 192 w 304"/>
                <a:gd name="T73" fmla="*/ 3 h 416"/>
                <a:gd name="T74" fmla="*/ 216 w 304"/>
                <a:gd name="T75" fmla="*/ 9 h 416"/>
                <a:gd name="T76" fmla="*/ 243 w 304"/>
                <a:gd name="T77" fmla="*/ 18 h 416"/>
                <a:gd name="T78" fmla="*/ 267 w 304"/>
                <a:gd name="T79" fmla="*/ 30 h 416"/>
                <a:gd name="T80" fmla="*/ 281 w 304"/>
                <a:gd name="T81" fmla="*/ 43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04" h="416">
                  <a:moveTo>
                    <a:pt x="304" y="143"/>
                  </a:moveTo>
                  <a:lnTo>
                    <a:pt x="302" y="159"/>
                  </a:lnTo>
                  <a:lnTo>
                    <a:pt x="298" y="181"/>
                  </a:lnTo>
                  <a:lnTo>
                    <a:pt x="292" y="209"/>
                  </a:lnTo>
                  <a:lnTo>
                    <a:pt x="291" y="237"/>
                  </a:lnTo>
                  <a:lnTo>
                    <a:pt x="289" y="247"/>
                  </a:lnTo>
                  <a:lnTo>
                    <a:pt x="282" y="260"/>
                  </a:lnTo>
                  <a:lnTo>
                    <a:pt x="271" y="277"/>
                  </a:lnTo>
                  <a:lnTo>
                    <a:pt x="259" y="295"/>
                  </a:lnTo>
                  <a:lnTo>
                    <a:pt x="246" y="313"/>
                  </a:lnTo>
                  <a:lnTo>
                    <a:pt x="233" y="330"/>
                  </a:lnTo>
                  <a:lnTo>
                    <a:pt x="223" y="343"/>
                  </a:lnTo>
                  <a:lnTo>
                    <a:pt x="216" y="351"/>
                  </a:lnTo>
                  <a:lnTo>
                    <a:pt x="206" y="363"/>
                  </a:lnTo>
                  <a:lnTo>
                    <a:pt x="195" y="372"/>
                  </a:lnTo>
                  <a:lnTo>
                    <a:pt x="186" y="380"/>
                  </a:lnTo>
                  <a:lnTo>
                    <a:pt x="183" y="383"/>
                  </a:lnTo>
                  <a:lnTo>
                    <a:pt x="182" y="384"/>
                  </a:lnTo>
                  <a:lnTo>
                    <a:pt x="180" y="386"/>
                  </a:lnTo>
                  <a:lnTo>
                    <a:pt x="177" y="391"/>
                  </a:lnTo>
                  <a:lnTo>
                    <a:pt x="172" y="395"/>
                  </a:lnTo>
                  <a:lnTo>
                    <a:pt x="167" y="401"/>
                  </a:lnTo>
                  <a:lnTo>
                    <a:pt x="161" y="406"/>
                  </a:lnTo>
                  <a:lnTo>
                    <a:pt x="154" y="410"/>
                  </a:lnTo>
                  <a:lnTo>
                    <a:pt x="146" y="414"/>
                  </a:lnTo>
                  <a:lnTo>
                    <a:pt x="139" y="415"/>
                  </a:lnTo>
                  <a:lnTo>
                    <a:pt x="133" y="416"/>
                  </a:lnTo>
                  <a:lnTo>
                    <a:pt x="127" y="416"/>
                  </a:lnTo>
                  <a:lnTo>
                    <a:pt x="120" y="416"/>
                  </a:lnTo>
                  <a:lnTo>
                    <a:pt x="115" y="416"/>
                  </a:lnTo>
                  <a:lnTo>
                    <a:pt x="109" y="416"/>
                  </a:lnTo>
                  <a:lnTo>
                    <a:pt x="103" y="415"/>
                  </a:lnTo>
                  <a:lnTo>
                    <a:pt x="97" y="415"/>
                  </a:lnTo>
                  <a:lnTo>
                    <a:pt x="82" y="414"/>
                  </a:lnTo>
                  <a:lnTo>
                    <a:pt x="71" y="412"/>
                  </a:lnTo>
                  <a:lnTo>
                    <a:pt x="62" y="411"/>
                  </a:lnTo>
                  <a:lnTo>
                    <a:pt x="56" y="409"/>
                  </a:lnTo>
                  <a:lnTo>
                    <a:pt x="50" y="408"/>
                  </a:lnTo>
                  <a:lnTo>
                    <a:pt x="47" y="406"/>
                  </a:lnTo>
                  <a:lnTo>
                    <a:pt x="44" y="403"/>
                  </a:lnTo>
                  <a:lnTo>
                    <a:pt x="41" y="401"/>
                  </a:lnTo>
                  <a:lnTo>
                    <a:pt x="32" y="384"/>
                  </a:lnTo>
                  <a:lnTo>
                    <a:pt x="27" y="358"/>
                  </a:lnTo>
                  <a:lnTo>
                    <a:pt x="26" y="334"/>
                  </a:lnTo>
                  <a:lnTo>
                    <a:pt x="26" y="324"/>
                  </a:lnTo>
                  <a:lnTo>
                    <a:pt x="25" y="321"/>
                  </a:lnTo>
                  <a:lnTo>
                    <a:pt x="23" y="315"/>
                  </a:lnTo>
                  <a:lnTo>
                    <a:pt x="18" y="301"/>
                  </a:lnTo>
                  <a:lnTo>
                    <a:pt x="12" y="279"/>
                  </a:lnTo>
                  <a:lnTo>
                    <a:pt x="10" y="268"/>
                  </a:lnTo>
                  <a:lnTo>
                    <a:pt x="6" y="256"/>
                  </a:lnTo>
                  <a:lnTo>
                    <a:pt x="2" y="245"/>
                  </a:lnTo>
                  <a:lnTo>
                    <a:pt x="0" y="236"/>
                  </a:lnTo>
                  <a:lnTo>
                    <a:pt x="0" y="215"/>
                  </a:lnTo>
                  <a:lnTo>
                    <a:pt x="5" y="199"/>
                  </a:lnTo>
                  <a:lnTo>
                    <a:pt x="12" y="189"/>
                  </a:lnTo>
                  <a:lnTo>
                    <a:pt x="16" y="185"/>
                  </a:lnTo>
                  <a:lnTo>
                    <a:pt x="9" y="154"/>
                  </a:lnTo>
                  <a:lnTo>
                    <a:pt x="8" y="153"/>
                  </a:lnTo>
                  <a:lnTo>
                    <a:pt x="6" y="149"/>
                  </a:lnTo>
                  <a:lnTo>
                    <a:pt x="5" y="141"/>
                  </a:lnTo>
                  <a:lnTo>
                    <a:pt x="5" y="128"/>
                  </a:lnTo>
                  <a:lnTo>
                    <a:pt x="8" y="113"/>
                  </a:lnTo>
                  <a:lnTo>
                    <a:pt x="12" y="94"/>
                  </a:lnTo>
                  <a:lnTo>
                    <a:pt x="21" y="71"/>
                  </a:lnTo>
                  <a:lnTo>
                    <a:pt x="36" y="44"/>
                  </a:lnTo>
                  <a:lnTo>
                    <a:pt x="51" y="26"/>
                  </a:lnTo>
                  <a:lnTo>
                    <a:pt x="70" y="14"/>
                  </a:lnTo>
                  <a:lnTo>
                    <a:pt x="93" y="6"/>
                  </a:lnTo>
                  <a:lnTo>
                    <a:pt x="116" y="1"/>
                  </a:lnTo>
                  <a:lnTo>
                    <a:pt x="139" y="0"/>
                  </a:lnTo>
                  <a:lnTo>
                    <a:pt x="161" y="0"/>
                  </a:lnTo>
                  <a:lnTo>
                    <a:pt x="179" y="1"/>
                  </a:lnTo>
                  <a:lnTo>
                    <a:pt x="192" y="3"/>
                  </a:lnTo>
                  <a:lnTo>
                    <a:pt x="203" y="6"/>
                  </a:lnTo>
                  <a:lnTo>
                    <a:pt x="216" y="9"/>
                  </a:lnTo>
                  <a:lnTo>
                    <a:pt x="230" y="14"/>
                  </a:lnTo>
                  <a:lnTo>
                    <a:pt x="243" y="18"/>
                  </a:lnTo>
                  <a:lnTo>
                    <a:pt x="255" y="24"/>
                  </a:lnTo>
                  <a:lnTo>
                    <a:pt x="267" y="30"/>
                  </a:lnTo>
                  <a:lnTo>
                    <a:pt x="275" y="36"/>
                  </a:lnTo>
                  <a:lnTo>
                    <a:pt x="281" y="43"/>
                  </a:lnTo>
                  <a:lnTo>
                    <a:pt x="304" y="143"/>
                  </a:lnTo>
                  <a:close/>
                </a:path>
              </a:pathLst>
            </a:custGeom>
            <a:solidFill>
              <a:srgbClr val="A56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8" name="Freeform 24"/>
            <p:cNvSpPr>
              <a:spLocks/>
            </p:cNvSpPr>
            <p:nvPr/>
          </p:nvSpPr>
          <p:spPr bwMode="auto">
            <a:xfrm>
              <a:off x="1658938" y="1839913"/>
              <a:ext cx="44450" cy="11113"/>
            </a:xfrm>
            <a:custGeom>
              <a:avLst/>
              <a:gdLst>
                <a:gd name="T0" fmla="*/ 56 w 56"/>
                <a:gd name="T1" fmla="*/ 0 h 14"/>
                <a:gd name="T2" fmla="*/ 54 w 56"/>
                <a:gd name="T3" fmla="*/ 0 h 14"/>
                <a:gd name="T4" fmla="*/ 51 w 56"/>
                <a:gd name="T5" fmla="*/ 2 h 14"/>
                <a:gd name="T6" fmla="*/ 45 w 56"/>
                <a:gd name="T7" fmla="*/ 3 h 14"/>
                <a:gd name="T8" fmla="*/ 38 w 56"/>
                <a:gd name="T9" fmla="*/ 4 h 14"/>
                <a:gd name="T10" fmla="*/ 30 w 56"/>
                <a:gd name="T11" fmla="*/ 6 h 14"/>
                <a:gd name="T12" fmla="*/ 21 w 56"/>
                <a:gd name="T13" fmla="*/ 6 h 14"/>
                <a:gd name="T14" fmla="*/ 11 w 56"/>
                <a:gd name="T15" fmla="*/ 4 h 14"/>
                <a:gd name="T16" fmla="*/ 0 w 56"/>
                <a:gd name="T17" fmla="*/ 2 h 14"/>
                <a:gd name="T18" fmla="*/ 1 w 56"/>
                <a:gd name="T19" fmla="*/ 3 h 14"/>
                <a:gd name="T20" fmla="*/ 4 w 56"/>
                <a:gd name="T21" fmla="*/ 6 h 14"/>
                <a:gd name="T22" fmla="*/ 7 w 56"/>
                <a:gd name="T23" fmla="*/ 9 h 14"/>
                <a:gd name="T24" fmla="*/ 13 w 56"/>
                <a:gd name="T25" fmla="*/ 13 h 14"/>
                <a:gd name="T26" fmla="*/ 20 w 56"/>
                <a:gd name="T27" fmla="*/ 14 h 14"/>
                <a:gd name="T28" fmla="*/ 30 w 56"/>
                <a:gd name="T29" fmla="*/ 14 h 14"/>
                <a:gd name="T30" fmla="*/ 42 w 56"/>
                <a:gd name="T31" fmla="*/ 9 h 14"/>
                <a:gd name="T32" fmla="*/ 56 w 56"/>
                <a:gd name="T3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" h="14">
                  <a:moveTo>
                    <a:pt x="56" y="0"/>
                  </a:moveTo>
                  <a:lnTo>
                    <a:pt x="54" y="0"/>
                  </a:lnTo>
                  <a:lnTo>
                    <a:pt x="51" y="2"/>
                  </a:lnTo>
                  <a:lnTo>
                    <a:pt x="45" y="3"/>
                  </a:lnTo>
                  <a:lnTo>
                    <a:pt x="38" y="4"/>
                  </a:lnTo>
                  <a:lnTo>
                    <a:pt x="30" y="6"/>
                  </a:lnTo>
                  <a:lnTo>
                    <a:pt x="21" y="6"/>
                  </a:lnTo>
                  <a:lnTo>
                    <a:pt x="11" y="4"/>
                  </a:lnTo>
                  <a:lnTo>
                    <a:pt x="0" y="2"/>
                  </a:lnTo>
                  <a:lnTo>
                    <a:pt x="1" y="3"/>
                  </a:lnTo>
                  <a:lnTo>
                    <a:pt x="4" y="6"/>
                  </a:lnTo>
                  <a:lnTo>
                    <a:pt x="7" y="9"/>
                  </a:lnTo>
                  <a:lnTo>
                    <a:pt x="13" y="13"/>
                  </a:lnTo>
                  <a:lnTo>
                    <a:pt x="20" y="14"/>
                  </a:lnTo>
                  <a:lnTo>
                    <a:pt x="30" y="14"/>
                  </a:lnTo>
                  <a:lnTo>
                    <a:pt x="42" y="9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9" name="Freeform 25"/>
            <p:cNvSpPr>
              <a:spLocks/>
            </p:cNvSpPr>
            <p:nvPr/>
          </p:nvSpPr>
          <p:spPr bwMode="auto">
            <a:xfrm>
              <a:off x="1585913" y="1824038"/>
              <a:ext cx="20638" cy="15875"/>
            </a:xfrm>
            <a:custGeom>
              <a:avLst/>
              <a:gdLst>
                <a:gd name="T0" fmla="*/ 27 w 27"/>
                <a:gd name="T1" fmla="*/ 15 h 20"/>
                <a:gd name="T2" fmla="*/ 24 w 27"/>
                <a:gd name="T3" fmla="*/ 15 h 20"/>
                <a:gd name="T4" fmla="*/ 18 w 27"/>
                <a:gd name="T5" fmla="*/ 13 h 20"/>
                <a:gd name="T6" fmla="*/ 10 w 27"/>
                <a:gd name="T7" fmla="*/ 9 h 20"/>
                <a:gd name="T8" fmla="*/ 0 w 27"/>
                <a:gd name="T9" fmla="*/ 0 h 20"/>
                <a:gd name="T10" fmla="*/ 2 w 27"/>
                <a:gd name="T11" fmla="*/ 5 h 20"/>
                <a:gd name="T12" fmla="*/ 7 w 27"/>
                <a:gd name="T13" fmla="*/ 14 h 20"/>
                <a:gd name="T14" fmla="*/ 16 w 27"/>
                <a:gd name="T15" fmla="*/ 20 h 20"/>
                <a:gd name="T16" fmla="*/ 27 w 27"/>
                <a:gd name="T17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20">
                  <a:moveTo>
                    <a:pt x="27" y="15"/>
                  </a:moveTo>
                  <a:lnTo>
                    <a:pt x="24" y="15"/>
                  </a:lnTo>
                  <a:lnTo>
                    <a:pt x="18" y="13"/>
                  </a:lnTo>
                  <a:lnTo>
                    <a:pt x="10" y="9"/>
                  </a:lnTo>
                  <a:lnTo>
                    <a:pt x="0" y="0"/>
                  </a:lnTo>
                  <a:lnTo>
                    <a:pt x="2" y="5"/>
                  </a:lnTo>
                  <a:lnTo>
                    <a:pt x="7" y="14"/>
                  </a:lnTo>
                  <a:lnTo>
                    <a:pt x="16" y="20"/>
                  </a:lnTo>
                  <a:lnTo>
                    <a:pt x="27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0" name="Freeform 26"/>
            <p:cNvSpPr>
              <a:spLocks/>
            </p:cNvSpPr>
            <p:nvPr/>
          </p:nvSpPr>
          <p:spPr bwMode="auto">
            <a:xfrm>
              <a:off x="1614488" y="1947863"/>
              <a:ext cx="39688" cy="12700"/>
            </a:xfrm>
            <a:custGeom>
              <a:avLst/>
              <a:gdLst>
                <a:gd name="T0" fmla="*/ 49 w 49"/>
                <a:gd name="T1" fmla="*/ 1 h 16"/>
                <a:gd name="T2" fmla="*/ 48 w 49"/>
                <a:gd name="T3" fmla="*/ 1 h 16"/>
                <a:gd name="T4" fmla="*/ 46 w 49"/>
                <a:gd name="T5" fmla="*/ 2 h 16"/>
                <a:gd name="T6" fmla="*/ 41 w 49"/>
                <a:gd name="T7" fmla="*/ 4 h 16"/>
                <a:gd name="T8" fmla="*/ 35 w 49"/>
                <a:gd name="T9" fmla="*/ 6 h 16"/>
                <a:gd name="T10" fmla="*/ 29 w 49"/>
                <a:gd name="T11" fmla="*/ 6 h 16"/>
                <a:gd name="T12" fmla="*/ 19 w 49"/>
                <a:gd name="T13" fmla="*/ 6 h 16"/>
                <a:gd name="T14" fmla="*/ 10 w 49"/>
                <a:gd name="T15" fmla="*/ 3 h 16"/>
                <a:gd name="T16" fmla="*/ 0 w 49"/>
                <a:gd name="T17" fmla="*/ 0 h 16"/>
                <a:gd name="T18" fmla="*/ 1 w 49"/>
                <a:gd name="T19" fmla="*/ 1 h 16"/>
                <a:gd name="T20" fmla="*/ 3 w 49"/>
                <a:gd name="T21" fmla="*/ 4 h 16"/>
                <a:gd name="T22" fmla="*/ 8 w 49"/>
                <a:gd name="T23" fmla="*/ 9 h 16"/>
                <a:gd name="T24" fmla="*/ 14 w 49"/>
                <a:gd name="T25" fmla="*/ 14 h 16"/>
                <a:gd name="T26" fmla="*/ 21 w 49"/>
                <a:gd name="T27" fmla="*/ 16 h 16"/>
                <a:gd name="T28" fmla="*/ 29 w 49"/>
                <a:gd name="T29" fmla="*/ 15 h 16"/>
                <a:gd name="T30" fmla="*/ 39 w 49"/>
                <a:gd name="T31" fmla="*/ 11 h 16"/>
                <a:gd name="T32" fmla="*/ 49 w 49"/>
                <a:gd name="T33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9" h="16">
                  <a:moveTo>
                    <a:pt x="49" y="1"/>
                  </a:moveTo>
                  <a:lnTo>
                    <a:pt x="48" y="1"/>
                  </a:lnTo>
                  <a:lnTo>
                    <a:pt x="46" y="2"/>
                  </a:lnTo>
                  <a:lnTo>
                    <a:pt x="41" y="4"/>
                  </a:lnTo>
                  <a:lnTo>
                    <a:pt x="35" y="6"/>
                  </a:lnTo>
                  <a:lnTo>
                    <a:pt x="29" y="6"/>
                  </a:lnTo>
                  <a:lnTo>
                    <a:pt x="19" y="6"/>
                  </a:lnTo>
                  <a:lnTo>
                    <a:pt x="10" y="3"/>
                  </a:lnTo>
                  <a:lnTo>
                    <a:pt x="0" y="0"/>
                  </a:lnTo>
                  <a:lnTo>
                    <a:pt x="1" y="1"/>
                  </a:lnTo>
                  <a:lnTo>
                    <a:pt x="3" y="4"/>
                  </a:lnTo>
                  <a:lnTo>
                    <a:pt x="8" y="9"/>
                  </a:lnTo>
                  <a:lnTo>
                    <a:pt x="14" y="14"/>
                  </a:lnTo>
                  <a:lnTo>
                    <a:pt x="21" y="16"/>
                  </a:lnTo>
                  <a:lnTo>
                    <a:pt x="29" y="15"/>
                  </a:lnTo>
                  <a:lnTo>
                    <a:pt x="39" y="11"/>
                  </a:lnTo>
                  <a:lnTo>
                    <a:pt x="49" y="1"/>
                  </a:lnTo>
                  <a:close/>
                </a:path>
              </a:pathLst>
            </a:custGeom>
            <a:solidFill>
              <a:srgbClr val="7A1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1" name="Freeform 27"/>
            <p:cNvSpPr>
              <a:spLocks/>
            </p:cNvSpPr>
            <p:nvPr/>
          </p:nvSpPr>
          <p:spPr bwMode="auto">
            <a:xfrm>
              <a:off x="1604963" y="1916113"/>
              <a:ext cx="85725" cy="19050"/>
            </a:xfrm>
            <a:custGeom>
              <a:avLst/>
              <a:gdLst>
                <a:gd name="T0" fmla="*/ 0 w 110"/>
                <a:gd name="T1" fmla="*/ 9 h 26"/>
                <a:gd name="T2" fmla="*/ 2 w 110"/>
                <a:gd name="T3" fmla="*/ 10 h 26"/>
                <a:gd name="T4" fmla="*/ 8 w 110"/>
                <a:gd name="T5" fmla="*/ 13 h 26"/>
                <a:gd name="T6" fmla="*/ 19 w 110"/>
                <a:gd name="T7" fmla="*/ 17 h 26"/>
                <a:gd name="T8" fmla="*/ 31 w 110"/>
                <a:gd name="T9" fmla="*/ 19 h 26"/>
                <a:gd name="T10" fmla="*/ 47 w 110"/>
                <a:gd name="T11" fmla="*/ 20 h 26"/>
                <a:gd name="T12" fmla="*/ 66 w 110"/>
                <a:gd name="T13" fmla="*/ 18 h 26"/>
                <a:gd name="T14" fmla="*/ 86 w 110"/>
                <a:gd name="T15" fmla="*/ 12 h 26"/>
                <a:gd name="T16" fmla="*/ 110 w 110"/>
                <a:gd name="T17" fmla="*/ 0 h 26"/>
                <a:gd name="T18" fmla="*/ 106 w 110"/>
                <a:gd name="T19" fmla="*/ 3 h 26"/>
                <a:gd name="T20" fmla="*/ 98 w 110"/>
                <a:gd name="T21" fmla="*/ 9 h 26"/>
                <a:gd name="T22" fmla="*/ 85 w 110"/>
                <a:gd name="T23" fmla="*/ 14 h 26"/>
                <a:gd name="T24" fmla="*/ 69 w 110"/>
                <a:gd name="T25" fmla="*/ 21 h 26"/>
                <a:gd name="T26" fmla="*/ 52 w 110"/>
                <a:gd name="T27" fmla="*/ 26 h 26"/>
                <a:gd name="T28" fmla="*/ 34 w 110"/>
                <a:gd name="T29" fmla="*/ 26 h 26"/>
                <a:gd name="T30" fmla="*/ 16 w 110"/>
                <a:gd name="T31" fmla="*/ 21 h 26"/>
                <a:gd name="T32" fmla="*/ 0 w 110"/>
                <a:gd name="T33" fmla="*/ 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0" h="26">
                  <a:moveTo>
                    <a:pt x="0" y="9"/>
                  </a:moveTo>
                  <a:lnTo>
                    <a:pt x="2" y="10"/>
                  </a:lnTo>
                  <a:lnTo>
                    <a:pt x="8" y="13"/>
                  </a:lnTo>
                  <a:lnTo>
                    <a:pt x="19" y="17"/>
                  </a:lnTo>
                  <a:lnTo>
                    <a:pt x="31" y="19"/>
                  </a:lnTo>
                  <a:lnTo>
                    <a:pt x="47" y="20"/>
                  </a:lnTo>
                  <a:lnTo>
                    <a:pt x="66" y="18"/>
                  </a:lnTo>
                  <a:lnTo>
                    <a:pt x="86" y="12"/>
                  </a:lnTo>
                  <a:lnTo>
                    <a:pt x="110" y="0"/>
                  </a:lnTo>
                  <a:lnTo>
                    <a:pt x="106" y="3"/>
                  </a:lnTo>
                  <a:lnTo>
                    <a:pt x="98" y="9"/>
                  </a:lnTo>
                  <a:lnTo>
                    <a:pt x="85" y="14"/>
                  </a:lnTo>
                  <a:lnTo>
                    <a:pt x="69" y="21"/>
                  </a:lnTo>
                  <a:lnTo>
                    <a:pt x="52" y="26"/>
                  </a:lnTo>
                  <a:lnTo>
                    <a:pt x="34" y="26"/>
                  </a:lnTo>
                  <a:lnTo>
                    <a:pt x="16" y="21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7A1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" name="Freeform 28"/>
            <p:cNvSpPr>
              <a:spLocks/>
            </p:cNvSpPr>
            <p:nvPr/>
          </p:nvSpPr>
          <p:spPr bwMode="auto">
            <a:xfrm>
              <a:off x="1644651" y="1801813"/>
              <a:ext cx="82550" cy="38100"/>
            </a:xfrm>
            <a:custGeom>
              <a:avLst/>
              <a:gdLst>
                <a:gd name="T0" fmla="*/ 102 w 103"/>
                <a:gd name="T1" fmla="*/ 48 h 48"/>
                <a:gd name="T2" fmla="*/ 101 w 103"/>
                <a:gd name="T3" fmla="*/ 47 h 48"/>
                <a:gd name="T4" fmla="*/ 100 w 103"/>
                <a:gd name="T5" fmla="*/ 46 h 48"/>
                <a:gd name="T6" fmla="*/ 97 w 103"/>
                <a:gd name="T7" fmla="*/ 42 h 48"/>
                <a:gd name="T8" fmla="*/ 92 w 103"/>
                <a:gd name="T9" fmla="*/ 39 h 48"/>
                <a:gd name="T10" fmla="*/ 86 w 103"/>
                <a:gd name="T11" fmla="*/ 35 h 48"/>
                <a:gd name="T12" fmla="*/ 79 w 103"/>
                <a:gd name="T13" fmla="*/ 31 h 48"/>
                <a:gd name="T14" fmla="*/ 71 w 103"/>
                <a:gd name="T15" fmla="*/ 27 h 48"/>
                <a:gd name="T16" fmla="*/ 63 w 103"/>
                <a:gd name="T17" fmla="*/ 25 h 48"/>
                <a:gd name="T18" fmla="*/ 54 w 103"/>
                <a:gd name="T19" fmla="*/ 23 h 48"/>
                <a:gd name="T20" fmla="*/ 45 w 103"/>
                <a:gd name="T21" fmla="*/ 21 h 48"/>
                <a:gd name="T22" fmla="*/ 35 w 103"/>
                <a:gd name="T23" fmla="*/ 20 h 48"/>
                <a:gd name="T24" fmla="*/ 26 w 103"/>
                <a:gd name="T25" fmla="*/ 20 h 48"/>
                <a:gd name="T26" fmla="*/ 18 w 103"/>
                <a:gd name="T27" fmla="*/ 20 h 48"/>
                <a:gd name="T28" fmla="*/ 11 w 103"/>
                <a:gd name="T29" fmla="*/ 21 h 48"/>
                <a:gd name="T30" fmla="*/ 7 w 103"/>
                <a:gd name="T31" fmla="*/ 21 h 48"/>
                <a:gd name="T32" fmla="*/ 6 w 103"/>
                <a:gd name="T33" fmla="*/ 21 h 48"/>
                <a:gd name="T34" fmla="*/ 4 w 103"/>
                <a:gd name="T35" fmla="*/ 19 h 48"/>
                <a:gd name="T36" fmla="*/ 1 w 103"/>
                <a:gd name="T37" fmla="*/ 13 h 48"/>
                <a:gd name="T38" fmla="*/ 0 w 103"/>
                <a:gd name="T39" fmla="*/ 7 h 48"/>
                <a:gd name="T40" fmla="*/ 2 w 103"/>
                <a:gd name="T41" fmla="*/ 2 h 48"/>
                <a:gd name="T42" fmla="*/ 7 w 103"/>
                <a:gd name="T43" fmla="*/ 1 h 48"/>
                <a:gd name="T44" fmla="*/ 12 w 103"/>
                <a:gd name="T45" fmla="*/ 0 h 48"/>
                <a:gd name="T46" fmla="*/ 21 w 103"/>
                <a:gd name="T47" fmla="*/ 0 h 48"/>
                <a:gd name="T48" fmla="*/ 30 w 103"/>
                <a:gd name="T49" fmla="*/ 0 h 48"/>
                <a:gd name="T50" fmla="*/ 39 w 103"/>
                <a:gd name="T51" fmla="*/ 1 h 48"/>
                <a:gd name="T52" fmla="*/ 50 w 103"/>
                <a:gd name="T53" fmla="*/ 2 h 48"/>
                <a:gd name="T54" fmla="*/ 62 w 103"/>
                <a:gd name="T55" fmla="*/ 4 h 48"/>
                <a:gd name="T56" fmla="*/ 74 w 103"/>
                <a:gd name="T57" fmla="*/ 5 h 48"/>
                <a:gd name="T58" fmla="*/ 78 w 103"/>
                <a:gd name="T59" fmla="*/ 8 h 48"/>
                <a:gd name="T60" fmla="*/ 83 w 103"/>
                <a:gd name="T61" fmla="*/ 11 h 48"/>
                <a:gd name="T62" fmla="*/ 88 w 103"/>
                <a:gd name="T63" fmla="*/ 16 h 48"/>
                <a:gd name="T64" fmla="*/ 93 w 103"/>
                <a:gd name="T65" fmla="*/ 23 h 48"/>
                <a:gd name="T66" fmla="*/ 98 w 103"/>
                <a:gd name="T67" fmla="*/ 30 h 48"/>
                <a:gd name="T68" fmla="*/ 101 w 103"/>
                <a:gd name="T69" fmla="*/ 35 h 48"/>
                <a:gd name="T70" fmla="*/ 103 w 103"/>
                <a:gd name="T71" fmla="*/ 42 h 48"/>
                <a:gd name="T72" fmla="*/ 102 w 103"/>
                <a:gd name="T7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3" h="48">
                  <a:moveTo>
                    <a:pt x="102" y="48"/>
                  </a:moveTo>
                  <a:lnTo>
                    <a:pt x="101" y="47"/>
                  </a:lnTo>
                  <a:lnTo>
                    <a:pt x="100" y="46"/>
                  </a:lnTo>
                  <a:lnTo>
                    <a:pt x="97" y="42"/>
                  </a:lnTo>
                  <a:lnTo>
                    <a:pt x="92" y="39"/>
                  </a:lnTo>
                  <a:lnTo>
                    <a:pt x="86" y="35"/>
                  </a:lnTo>
                  <a:lnTo>
                    <a:pt x="79" y="31"/>
                  </a:lnTo>
                  <a:lnTo>
                    <a:pt x="71" y="27"/>
                  </a:lnTo>
                  <a:lnTo>
                    <a:pt x="63" y="25"/>
                  </a:lnTo>
                  <a:lnTo>
                    <a:pt x="54" y="23"/>
                  </a:lnTo>
                  <a:lnTo>
                    <a:pt x="45" y="21"/>
                  </a:lnTo>
                  <a:lnTo>
                    <a:pt x="35" y="20"/>
                  </a:lnTo>
                  <a:lnTo>
                    <a:pt x="26" y="20"/>
                  </a:lnTo>
                  <a:lnTo>
                    <a:pt x="18" y="20"/>
                  </a:lnTo>
                  <a:lnTo>
                    <a:pt x="11" y="21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4" y="19"/>
                  </a:lnTo>
                  <a:lnTo>
                    <a:pt x="1" y="13"/>
                  </a:lnTo>
                  <a:lnTo>
                    <a:pt x="0" y="7"/>
                  </a:lnTo>
                  <a:lnTo>
                    <a:pt x="2" y="2"/>
                  </a:lnTo>
                  <a:lnTo>
                    <a:pt x="7" y="1"/>
                  </a:lnTo>
                  <a:lnTo>
                    <a:pt x="12" y="0"/>
                  </a:lnTo>
                  <a:lnTo>
                    <a:pt x="21" y="0"/>
                  </a:lnTo>
                  <a:lnTo>
                    <a:pt x="30" y="0"/>
                  </a:lnTo>
                  <a:lnTo>
                    <a:pt x="39" y="1"/>
                  </a:lnTo>
                  <a:lnTo>
                    <a:pt x="50" y="2"/>
                  </a:lnTo>
                  <a:lnTo>
                    <a:pt x="62" y="4"/>
                  </a:lnTo>
                  <a:lnTo>
                    <a:pt x="74" y="5"/>
                  </a:lnTo>
                  <a:lnTo>
                    <a:pt x="78" y="8"/>
                  </a:lnTo>
                  <a:lnTo>
                    <a:pt x="83" y="11"/>
                  </a:lnTo>
                  <a:lnTo>
                    <a:pt x="88" y="16"/>
                  </a:lnTo>
                  <a:lnTo>
                    <a:pt x="93" y="23"/>
                  </a:lnTo>
                  <a:lnTo>
                    <a:pt x="98" y="30"/>
                  </a:lnTo>
                  <a:lnTo>
                    <a:pt x="101" y="35"/>
                  </a:lnTo>
                  <a:lnTo>
                    <a:pt x="103" y="42"/>
                  </a:lnTo>
                  <a:lnTo>
                    <a:pt x="102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3" name="Freeform 29"/>
            <p:cNvSpPr>
              <a:spLocks/>
            </p:cNvSpPr>
            <p:nvPr/>
          </p:nvSpPr>
          <p:spPr bwMode="auto">
            <a:xfrm>
              <a:off x="1581151" y="1793875"/>
              <a:ext cx="30163" cy="22225"/>
            </a:xfrm>
            <a:custGeom>
              <a:avLst/>
              <a:gdLst>
                <a:gd name="T0" fmla="*/ 36 w 37"/>
                <a:gd name="T1" fmla="*/ 15 h 29"/>
                <a:gd name="T2" fmla="*/ 37 w 37"/>
                <a:gd name="T3" fmla="*/ 17 h 29"/>
                <a:gd name="T4" fmla="*/ 37 w 37"/>
                <a:gd name="T5" fmla="*/ 23 h 29"/>
                <a:gd name="T6" fmla="*/ 37 w 37"/>
                <a:gd name="T7" fmla="*/ 29 h 29"/>
                <a:gd name="T8" fmla="*/ 34 w 37"/>
                <a:gd name="T9" fmla="*/ 29 h 29"/>
                <a:gd name="T10" fmla="*/ 28 w 37"/>
                <a:gd name="T11" fmla="*/ 25 h 29"/>
                <a:gd name="T12" fmla="*/ 20 w 37"/>
                <a:gd name="T13" fmla="*/ 22 h 29"/>
                <a:gd name="T14" fmla="*/ 12 w 37"/>
                <a:gd name="T15" fmla="*/ 21 h 29"/>
                <a:gd name="T16" fmla="*/ 6 w 37"/>
                <a:gd name="T17" fmla="*/ 22 h 29"/>
                <a:gd name="T18" fmla="*/ 3 w 37"/>
                <a:gd name="T19" fmla="*/ 21 h 29"/>
                <a:gd name="T20" fmla="*/ 0 w 37"/>
                <a:gd name="T21" fmla="*/ 15 h 29"/>
                <a:gd name="T22" fmla="*/ 0 w 37"/>
                <a:gd name="T23" fmla="*/ 8 h 29"/>
                <a:gd name="T24" fmla="*/ 0 w 37"/>
                <a:gd name="T25" fmla="*/ 2 h 29"/>
                <a:gd name="T26" fmla="*/ 1 w 37"/>
                <a:gd name="T27" fmla="*/ 1 h 29"/>
                <a:gd name="T28" fmla="*/ 5 w 37"/>
                <a:gd name="T29" fmla="*/ 0 h 29"/>
                <a:gd name="T30" fmla="*/ 10 w 37"/>
                <a:gd name="T31" fmla="*/ 0 h 29"/>
                <a:gd name="T32" fmla="*/ 15 w 37"/>
                <a:gd name="T33" fmla="*/ 1 h 29"/>
                <a:gd name="T34" fmla="*/ 21 w 37"/>
                <a:gd name="T35" fmla="*/ 4 h 29"/>
                <a:gd name="T36" fmla="*/ 27 w 37"/>
                <a:gd name="T37" fmla="*/ 6 h 29"/>
                <a:gd name="T38" fmla="*/ 33 w 37"/>
                <a:gd name="T39" fmla="*/ 9 h 29"/>
                <a:gd name="T40" fmla="*/ 36 w 37"/>
                <a:gd name="T41" fmla="*/ 1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7" h="29">
                  <a:moveTo>
                    <a:pt x="36" y="15"/>
                  </a:moveTo>
                  <a:lnTo>
                    <a:pt x="37" y="17"/>
                  </a:lnTo>
                  <a:lnTo>
                    <a:pt x="37" y="23"/>
                  </a:lnTo>
                  <a:lnTo>
                    <a:pt x="37" y="29"/>
                  </a:lnTo>
                  <a:lnTo>
                    <a:pt x="34" y="29"/>
                  </a:lnTo>
                  <a:lnTo>
                    <a:pt x="28" y="25"/>
                  </a:lnTo>
                  <a:lnTo>
                    <a:pt x="20" y="22"/>
                  </a:lnTo>
                  <a:lnTo>
                    <a:pt x="12" y="21"/>
                  </a:lnTo>
                  <a:lnTo>
                    <a:pt x="6" y="22"/>
                  </a:lnTo>
                  <a:lnTo>
                    <a:pt x="3" y="21"/>
                  </a:lnTo>
                  <a:lnTo>
                    <a:pt x="0" y="15"/>
                  </a:lnTo>
                  <a:lnTo>
                    <a:pt x="0" y="8"/>
                  </a:lnTo>
                  <a:lnTo>
                    <a:pt x="0" y="2"/>
                  </a:lnTo>
                  <a:lnTo>
                    <a:pt x="1" y="1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1"/>
                  </a:lnTo>
                  <a:lnTo>
                    <a:pt x="21" y="4"/>
                  </a:lnTo>
                  <a:lnTo>
                    <a:pt x="27" y="6"/>
                  </a:lnTo>
                  <a:lnTo>
                    <a:pt x="33" y="9"/>
                  </a:lnTo>
                  <a:lnTo>
                    <a:pt x="36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4" name="Freeform 30"/>
            <p:cNvSpPr>
              <a:spLocks/>
            </p:cNvSpPr>
            <p:nvPr/>
          </p:nvSpPr>
          <p:spPr bwMode="auto">
            <a:xfrm>
              <a:off x="1438276" y="2127250"/>
              <a:ext cx="217488" cy="314325"/>
            </a:xfrm>
            <a:custGeom>
              <a:avLst/>
              <a:gdLst>
                <a:gd name="T0" fmla="*/ 143 w 275"/>
                <a:gd name="T1" fmla="*/ 0 h 396"/>
                <a:gd name="T2" fmla="*/ 141 w 275"/>
                <a:gd name="T3" fmla="*/ 0 h 396"/>
                <a:gd name="T4" fmla="*/ 136 w 275"/>
                <a:gd name="T5" fmla="*/ 1 h 396"/>
                <a:gd name="T6" fmla="*/ 128 w 275"/>
                <a:gd name="T7" fmla="*/ 3 h 396"/>
                <a:gd name="T8" fmla="*/ 118 w 275"/>
                <a:gd name="T9" fmla="*/ 8 h 396"/>
                <a:gd name="T10" fmla="*/ 108 w 275"/>
                <a:gd name="T11" fmla="*/ 16 h 396"/>
                <a:gd name="T12" fmla="*/ 97 w 275"/>
                <a:gd name="T13" fmla="*/ 27 h 396"/>
                <a:gd name="T14" fmla="*/ 87 w 275"/>
                <a:gd name="T15" fmla="*/ 45 h 396"/>
                <a:gd name="T16" fmla="*/ 79 w 275"/>
                <a:gd name="T17" fmla="*/ 67 h 396"/>
                <a:gd name="T18" fmla="*/ 72 w 275"/>
                <a:gd name="T19" fmla="*/ 90 h 396"/>
                <a:gd name="T20" fmla="*/ 60 w 275"/>
                <a:gd name="T21" fmla="*/ 122 h 396"/>
                <a:gd name="T22" fmla="*/ 48 w 275"/>
                <a:gd name="T23" fmla="*/ 160 h 396"/>
                <a:gd name="T24" fmla="*/ 35 w 275"/>
                <a:gd name="T25" fmla="*/ 200 h 396"/>
                <a:gd name="T26" fmla="*/ 21 w 275"/>
                <a:gd name="T27" fmla="*/ 238 h 396"/>
                <a:gd name="T28" fmla="*/ 11 w 275"/>
                <a:gd name="T29" fmla="*/ 269 h 396"/>
                <a:gd name="T30" fmla="*/ 3 w 275"/>
                <a:gd name="T31" fmla="*/ 291 h 396"/>
                <a:gd name="T32" fmla="*/ 0 w 275"/>
                <a:gd name="T33" fmla="*/ 299 h 396"/>
                <a:gd name="T34" fmla="*/ 2 w 275"/>
                <a:gd name="T35" fmla="*/ 299 h 396"/>
                <a:gd name="T36" fmla="*/ 6 w 275"/>
                <a:gd name="T37" fmla="*/ 300 h 396"/>
                <a:gd name="T38" fmla="*/ 12 w 275"/>
                <a:gd name="T39" fmla="*/ 302 h 396"/>
                <a:gd name="T40" fmla="*/ 20 w 275"/>
                <a:gd name="T41" fmla="*/ 304 h 396"/>
                <a:gd name="T42" fmla="*/ 30 w 275"/>
                <a:gd name="T43" fmla="*/ 306 h 396"/>
                <a:gd name="T44" fmla="*/ 43 w 275"/>
                <a:gd name="T45" fmla="*/ 310 h 396"/>
                <a:gd name="T46" fmla="*/ 56 w 275"/>
                <a:gd name="T47" fmla="*/ 314 h 396"/>
                <a:gd name="T48" fmla="*/ 71 w 275"/>
                <a:gd name="T49" fmla="*/ 319 h 396"/>
                <a:gd name="T50" fmla="*/ 87 w 275"/>
                <a:gd name="T51" fmla="*/ 325 h 396"/>
                <a:gd name="T52" fmla="*/ 104 w 275"/>
                <a:gd name="T53" fmla="*/ 332 h 396"/>
                <a:gd name="T54" fmla="*/ 121 w 275"/>
                <a:gd name="T55" fmla="*/ 340 h 396"/>
                <a:gd name="T56" fmla="*/ 140 w 275"/>
                <a:gd name="T57" fmla="*/ 349 h 396"/>
                <a:gd name="T58" fmla="*/ 158 w 275"/>
                <a:gd name="T59" fmla="*/ 358 h 396"/>
                <a:gd name="T60" fmla="*/ 177 w 275"/>
                <a:gd name="T61" fmla="*/ 368 h 396"/>
                <a:gd name="T62" fmla="*/ 194 w 275"/>
                <a:gd name="T63" fmla="*/ 381 h 396"/>
                <a:gd name="T64" fmla="*/ 212 w 275"/>
                <a:gd name="T65" fmla="*/ 394 h 396"/>
                <a:gd name="T66" fmla="*/ 244 w 275"/>
                <a:gd name="T67" fmla="*/ 396 h 396"/>
                <a:gd name="T68" fmla="*/ 264 w 275"/>
                <a:gd name="T69" fmla="*/ 357 h 396"/>
                <a:gd name="T70" fmla="*/ 275 w 275"/>
                <a:gd name="T71" fmla="*/ 289 h 396"/>
                <a:gd name="T72" fmla="*/ 275 w 275"/>
                <a:gd name="T73" fmla="*/ 207 h 396"/>
                <a:gd name="T74" fmla="*/ 262 w 275"/>
                <a:gd name="T75" fmla="*/ 123 h 396"/>
                <a:gd name="T76" fmla="*/ 237 w 275"/>
                <a:gd name="T77" fmla="*/ 52 h 396"/>
                <a:gd name="T78" fmla="*/ 197 w 275"/>
                <a:gd name="T79" fmla="*/ 7 h 396"/>
                <a:gd name="T80" fmla="*/ 143 w 275"/>
                <a:gd name="T81" fmla="*/ 0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5" h="396">
                  <a:moveTo>
                    <a:pt x="143" y="0"/>
                  </a:moveTo>
                  <a:lnTo>
                    <a:pt x="141" y="0"/>
                  </a:lnTo>
                  <a:lnTo>
                    <a:pt x="136" y="1"/>
                  </a:lnTo>
                  <a:lnTo>
                    <a:pt x="128" y="3"/>
                  </a:lnTo>
                  <a:lnTo>
                    <a:pt x="118" y="8"/>
                  </a:lnTo>
                  <a:lnTo>
                    <a:pt x="108" y="16"/>
                  </a:lnTo>
                  <a:lnTo>
                    <a:pt x="97" y="27"/>
                  </a:lnTo>
                  <a:lnTo>
                    <a:pt x="87" y="45"/>
                  </a:lnTo>
                  <a:lnTo>
                    <a:pt x="79" y="67"/>
                  </a:lnTo>
                  <a:lnTo>
                    <a:pt x="72" y="90"/>
                  </a:lnTo>
                  <a:lnTo>
                    <a:pt x="60" y="122"/>
                  </a:lnTo>
                  <a:lnTo>
                    <a:pt x="48" y="160"/>
                  </a:lnTo>
                  <a:lnTo>
                    <a:pt x="35" y="200"/>
                  </a:lnTo>
                  <a:lnTo>
                    <a:pt x="21" y="238"/>
                  </a:lnTo>
                  <a:lnTo>
                    <a:pt x="11" y="269"/>
                  </a:lnTo>
                  <a:lnTo>
                    <a:pt x="3" y="291"/>
                  </a:lnTo>
                  <a:lnTo>
                    <a:pt x="0" y="299"/>
                  </a:lnTo>
                  <a:lnTo>
                    <a:pt x="2" y="299"/>
                  </a:lnTo>
                  <a:lnTo>
                    <a:pt x="6" y="300"/>
                  </a:lnTo>
                  <a:lnTo>
                    <a:pt x="12" y="302"/>
                  </a:lnTo>
                  <a:lnTo>
                    <a:pt x="20" y="304"/>
                  </a:lnTo>
                  <a:lnTo>
                    <a:pt x="30" y="306"/>
                  </a:lnTo>
                  <a:lnTo>
                    <a:pt x="43" y="310"/>
                  </a:lnTo>
                  <a:lnTo>
                    <a:pt x="56" y="314"/>
                  </a:lnTo>
                  <a:lnTo>
                    <a:pt x="71" y="319"/>
                  </a:lnTo>
                  <a:lnTo>
                    <a:pt x="87" y="325"/>
                  </a:lnTo>
                  <a:lnTo>
                    <a:pt x="104" y="332"/>
                  </a:lnTo>
                  <a:lnTo>
                    <a:pt x="121" y="340"/>
                  </a:lnTo>
                  <a:lnTo>
                    <a:pt x="140" y="349"/>
                  </a:lnTo>
                  <a:lnTo>
                    <a:pt x="158" y="358"/>
                  </a:lnTo>
                  <a:lnTo>
                    <a:pt x="177" y="368"/>
                  </a:lnTo>
                  <a:lnTo>
                    <a:pt x="194" y="381"/>
                  </a:lnTo>
                  <a:lnTo>
                    <a:pt x="212" y="394"/>
                  </a:lnTo>
                  <a:lnTo>
                    <a:pt x="244" y="396"/>
                  </a:lnTo>
                  <a:lnTo>
                    <a:pt x="264" y="357"/>
                  </a:lnTo>
                  <a:lnTo>
                    <a:pt x="275" y="289"/>
                  </a:lnTo>
                  <a:lnTo>
                    <a:pt x="275" y="207"/>
                  </a:lnTo>
                  <a:lnTo>
                    <a:pt x="262" y="123"/>
                  </a:lnTo>
                  <a:lnTo>
                    <a:pt x="237" y="52"/>
                  </a:lnTo>
                  <a:lnTo>
                    <a:pt x="197" y="7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FFE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5" name="Freeform 31"/>
            <p:cNvSpPr>
              <a:spLocks/>
            </p:cNvSpPr>
            <p:nvPr/>
          </p:nvSpPr>
          <p:spPr bwMode="auto">
            <a:xfrm>
              <a:off x="1528763" y="2173288"/>
              <a:ext cx="41275" cy="244475"/>
            </a:xfrm>
            <a:custGeom>
              <a:avLst/>
              <a:gdLst>
                <a:gd name="T0" fmla="*/ 16 w 51"/>
                <a:gd name="T1" fmla="*/ 0 h 308"/>
                <a:gd name="T2" fmla="*/ 16 w 51"/>
                <a:gd name="T3" fmla="*/ 9 h 308"/>
                <a:gd name="T4" fmla="*/ 18 w 51"/>
                <a:gd name="T5" fmla="*/ 29 h 308"/>
                <a:gd name="T6" fmla="*/ 20 w 51"/>
                <a:gd name="T7" fmla="*/ 62 h 308"/>
                <a:gd name="T8" fmla="*/ 24 w 51"/>
                <a:gd name="T9" fmla="*/ 102 h 308"/>
                <a:gd name="T10" fmla="*/ 29 w 51"/>
                <a:gd name="T11" fmla="*/ 149 h 308"/>
                <a:gd name="T12" fmla="*/ 35 w 51"/>
                <a:gd name="T13" fmla="*/ 201 h 308"/>
                <a:gd name="T14" fmla="*/ 42 w 51"/>
                <a:gd name="T15" fmla="*/ 255 h 308"/>
                <a:gd name="T16" fmla="*/ 51 w 51"/>
                <a:gd name="T17" fmla="*/ 308 h 308"/>
                <a:gd name="T18" fmla="*/ 48 w 51"/>
                <a:gd name="T19" fmla="*/ 300 h 308"/>
                <a:gd name="T20" fmla="*/ 39 w 51"/>
                <a:gd name="T21" fmla="*/ 279 h 308"/>
                <a:gd name="T22" fmla="*/ 26 w 51"/>
                <a:gd name="T23" fmla="*/ 247 h 308"/>
                <a:gd name="T24" fmla="*/ 14 w 51"/>
                <a:gd name="T25" fmla="*/ 207 h 308"/>
                <a:gd name="T26" fmla="*/ 4 w 51"/>
                <a:gd name="T27" fmla="*/ 160 h 308"/>
                <a:gd name="T28" fmla="*/ 0 w 51"/>
                <a:gd name="T29" fmla="*/ 108 h 308"/>
                <a:gd name="T30" fmla="*/ 2 w 51"/>
                <a:gd name="T31" fmla="*/ 53 h 308"/>
                <a:gd name="T32" fmla="*/ 16 w 51"/>
                <a:gd name="T33" fmla="*/ 0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1" h="308">
                  <a:moveTo>
                    <a:pt x="16" y="0"/>
                  </a:moveTo>
                  <a:lnTo>
                    <a:pt x="16" y="9"/>
                  </a:lnTo>
                  <a:lnTo>
                    <a:pt x="18" y="29"/>
                  </a:lnTo>
                  <a:lnTo>
                    <a:pt x="20" y="62"/>
                  </a:lnTo>
                  <a:lnTo>
                    <a:pt x="24" y="102"/>
                  </a:lnTo>
                  <a:lnTo>
                    <a:pt x="29" y="149"/>
                  </a:lnTo>
                  <a:lnTo>
                    <a:pt x="35" y="201"/>
                  </a:lnTo>
                  <a:lnTo>
                    <a:pt x="42" y="255"/>
                  </a:lnTo>
                  <a:lnTo>
                    <a:pt x="51" y="308"/>
                  </a:lnTo>
                  <a:lnTo>
                    <a:pt x="48" y="300"/>
                  </a:lnTo>
                  <a:lnTo>
                    <a:pt x="39" y="279"/>
                  </a:lnTo>
                  <a:lnTo>
                    <a:pt x="26" y="247"/>
                  </a:lnTo>
                  <a:lnTo>
                    <a:pt x="14" y="207"/>
                  </a:lnTo>
                  <a:lnTo>
                    <a:pt x="4" y="160"/>
                  </a:lnTo>
                  <a:lnTo>
                    <a:pt x="0" y="108"/>
                  </a:lnTo>
                  <a:lnTo>
                    <a:pt x="2" y="5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E8A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2" name="Freeform 128"/>
            <p:cNvSpPr>
              <a:spLocks/>
            </p:cNvSpPr>
            <p:nvPr/>
          </p:nvSpPr>
          <p:spPr bwMode="auto">
            <a:xfrm>
              <a:off x="1593851" y="1890713"/>
              <a:ext cx="31750" cy="20638"/>
            </a:xfrm>
            <a:custGeom>
              <a:avLst/>
              <a:gdLst>
                <a:gd name="T0" fmla="*/ 40 w 40"/>
                <a:gd name="T1" fmla="*/ 28 h 28"/>
                <a:gd name="T2" fmla="*/ 40 w 40"/>
                <a:gd name="T3" fmla="*/ 27 h 28"/>
                <a:gd name="T4" fmla="*/ 38 w 40"/>
                <a:gd name="T5" fmla="*/ 24 h 28"/>
                <a:gd name="T6" fmla="*/ 36 w 40"/>
                <a:gd name="T7" fmla="*/ 21 h 28"/>
                <a:gd name="T8" fmla="*/ 33 w 40"/>
                <a:gd name="T9" fmla="*/ 16 h 28"/>
                <a:gd name="T10" fmla="*/ 28 w 40"/>
                <a:gd name="T11" fmla="*/ 12 h 28"/>
                <a:gd name="T12" fmla="*/ 21 w 40"/>
                <a:gd name="T13" fmla="*/ 7 h 28"/>
                <a:gd name="T14" fmla="*/ 12 w 40"/>
                <a:gd name="T15" fmla="*/ 3 h 28"/>
                <a:gd name="T16" fmla="*/ 0 w 40"/>
                <a:gd name="T17" fmla="*/ 0 h 28"/>
                <a:gd name="T18" fmla="*/ 2 w 40"/>
                <a:gd name="T19" fmla="*/ 1 h 28"/>
                <a:gd name="T20" fmla="*/ 4 w 40"/>
                <a:gd name="T21" fmla="*/ 6 h 28"/>
                <a:gd name="T22" fmla="*/ 7 w 40"/>
                <a:gd name="T23" fmla="*/ 9 h 28"/>
                <a:gd name="T24" fmla="*/ 12 w 40"/>
                <a:gd name="T25" fmla="*/ 13 h 28"/>
                <a:gd name="T26" fmla="*/ 19 w 40"/>
                <a:gd name="T27" fmla="*/ 15 h 28"/>
                <a:gd name="T28" fmla="*/ 27 w 40"/>
                <a:gd name="T29" fmla="*/ 19 h 28"/>
                <a:gd name="T30" fmla="*/ 34 w 40"/>
                <a:gd name="T31" fmla="*/ 22 h 28"/>
                <a:gd name="T32" fmla="*/ 40 w 40"/>
                <a:gd name="T3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28">
                  <a:moveTo>
                    <a:pt x="40" y="28"/>
                  </a:moveTo>
                  <a:lnTo>
                    <a:pt x="40" y="27"/>
                  </a:lnTo>
                  <a:lnTo>
                    <a:pt x="38" y="24"/>
                  </a:lnTo>
                  <a:lnTo>
                    <a:pt x="36" y="21"/>
                  </a:lnTo>
                  <a:lnTo>
                    <a:pt x="33" y="16"/>
                  </a:lnTo>
                  <a:lnTo>
                    <a:pt x="28" y="12"/>
                  </a:lnTo>
                  <a:lnTo>
                    <a:pt x="21" y="7"/>
                  </a:lnTo>
                  <a:lnTo>
                    <a:pt x="12" y="3"/>
                  </a:lnTo>
                  <a:lnTo>
                    <a:pt x="0" y="0"/>
                  </a:lnTo>
                  <a:lnTo>
                    <a:pt x="2" y="1"/>
                  </a:lnTo>
                  <a:lnTo>
                    <a:pt x="4" y="6"/>
                  </a:lnTo>
                  <a:lnTo>
                    <a:pt x="7" y="9"/>
                  </a:lnTo>
                  <a:lnTo>
                    <a:pt x="12" y="13"/>
                  </a:lnTo>
                  <a:lnTo>
                    <a:pt x="19" y="15"/>
                  </a:lnTo>
                  <a:lnTo>
                    <a:pt x="27" y="19"/>
                  </a:lnTo>
                  <a:lnTo>
                    <a:pt x="34" y="22"/>
                  </a:lnTo>
                  <a:lnTo>
                    <a:pt x="40" y="28"/>
                  </a:lnTo>
                  <a:close/>
                </a:path>
              </a:pathLst>
            </a:custGeom>
            <a:solidFill>
              <a:srgbClr val="7A1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3" name="Freeform 129"/>
            <p:cNvSpPr>
              <a:spLocks/>
            </p:cNvSpPr>
            <p:nvPr/>
          </p:nvSpPr>
          <p:spPr bwMode="auto">
            <a:xfrm>
              <a:off x="1635126" y="1679575"/>
              <a:ext cx="209550" cy="233363"/>
            </a:xfrm>
            <a:custGeom>
              <a:avLst/>
              <a:gdLst>
                <a:gd name="T0" fmla="*/ 131 w 265"/>
                <a:gd name="T1" fmla="*/ 0 h 295"/>
                <a:gd name="T2" fmla="*/ 91 w 265"/>
                <a:gd name="T3" fmla="*/ 3 h 295"/>
                <a:gd name="T4" fmla="*/ 51 w 265"/>
                <a:gd name="T5" fmla="*/ 16 h 295"/>
                <a:gd name="T6" fmla="*/ 14 w 265"/>
                <a:gd name="T7" fmla="*/ 37 h 295"/>
                <a:gd name="T8" fmla="*/ 2 w 265"/>
                <a:gd name="T9" fmla="*/ 47 h 295"/>
                <a:gd name="T10" fmla="*/ 19 w 265"/>
                <a:gd name="T11" fmla="*/ 43 h 295"/>
                <a:gd name="T12" fmla="*/ 42 w 265"/>
                <a:gd name="T13" fmla="*/ 41 h 295"/>
                <a:gd name="T14" fmla="*/ 61 w 265"/>
                <a:gd name="T15" fmla="*/ 51 h 295"/>
                <a:gd name="T16" fmla="*/ 69 w 265"/>
                <a:gd name="T17" fmla="*/ 76 h 295"/>
                <a:gd name="T18" fmla="*/ 74 w 265"/>
                <a:gd name="T19" fmla="*/ 104 h 295"/>
                <a:gd name="T20" fmla="*/ 82 w 265"/>
                <a:gd name="T21" fmla="*/ 129 h 295"/>
                <a:gd name="T22" fmla="*/ 103 w 265"/>
                <a:gd name="T23" fmla="*/ 156 h 295"/>
                <a:gd name="T24" fmla="*/ 116 w 265"/>
                <a:gd name="T25" fmla="*/ 165 h 295"/>
                <a:gd name="T26" fmla="*/ 99 w 265"/>
                <a:gd name="T27" fmla="*/ 137 h 295"/>
                <a:gd name="T28" fmla="*/ 96 w 265"/>
                <a:gd name="T29" fmla="*/ 123 h 295"/>
                <a:gd name="T30" fmla="*/ 107 w 265"/>
                <a:gd name="T31" fmla="*/ 148 h 295"/>
                <a:gd name="T32" fmla="*/ 128 w 265"/>
                <a:gd name="T33" fmla="*/ 172 h 295"/>
                <a:gd name="T34" fmla="*/ 143 w 265"/>
                <a:gd name="T35" fmla="*/ 186 h 295"/>
                <a:gd name="T36" fmla="*/ 154 w 265"/>
                <a:gd name="T37" fmla="*/ 199 h 295"/>
                <a:gd name="T38" fmla="*/ 158 w 265"/>
                <a:gd name="T39" fmla="*/ 216 h 295"/>
                <a:gd name="T40" fmla="*/ 158 w 265"/>
                <a:gd name="T41" fmla="*/ 225 h 295"/>
                <a:gd name="T42" fmla="*/ 167 w 265"/>
                <a:gd name="T43" fmla="*/ 226 h 295"/>
                <a:gd name="T44" fmla="*/ 181 w 265"/>
                <a:gd name="T45" fmla="*/ 221 h 295"/>
                <a:gd name="T46" fmla="*/ 192 w 265"/>
                <a:gd name="T47" fmla="*/ 221 h 295"/>
                <a:gd name="T48" fmla="*/ 202 w 265"/>
                <a:gd name="T49" fmla="*/ 226 h 295"/>
                <a:gd name="T50" fmla="*/ 206 w 265"/>
                <a:gd name="T51" fmla="*/ 239 h 295"/>
                <a:gd name="T52" fmla="*/ 205 w 265"/>
                <a:gd name="T53" fmla="*/ 258 h 295"/>
                <a:gd name="T54" fmla="*/ 207 w 265"/>
                <a:gd name="T55" fmla="*/ 278 h 295"/>
                <a:gd name="T56" fmla="*/ 220 w 265"/>
                <a:gd name="T57" fmla="*/ 290 h 295"/>
                <a:gd name="T58" fmla="*/ 243 w 265"/>
                <a:gd name="T59" fmla="*/ 295 h 295"/>
                <a:gd name="T60" fmla="*/ 257 w 265"/>
                <a:gd name="T61" fmla="*/ 287 h 295"/>
                <a:gd name="T62" fmla="*/ 244 w 265"/>
                <a:gd name="T63" fmla="*/ 262 h 295"/>
                <a:gd name="T64" fmla="*/ 248 w 265"/>
                <a:gd name="T65" fmla="*/ 235 h 295"/>
                <a:gd name="T66" fmla="*/ 258 w 265"/>
                <a:gd name="T67" fmla="*/ 205 h 295"/>
                <a:gd name="T68" fmla="*/ 265 w 265"/>
                <a:gd name="T69" fmla="*/ 164 h 295"/>
                <a:gd name="T70" fmla="*/ 260 w 265"/>
                <a:gd name="T71" fmla="*/ 111 h 295"/>
                <a:gd name="T72" fmla="*/ 242 w 265"/>
                <a:gd name="T73" fmla="*/ 67 h 295"/>
                <a:gd name="T74" fmla="*/ 222 w 265"/>
                <a:gd name="T75" fmla="*/ 41 h 295"/>
                <a:gd name="T76" fmla="*/ 196 w 265"/>
                <a:gd name="T77" fmla="*/ 22 h 295"/>
                <a:gd name="T78" fmla="*/ 165 w 265"/>
                <a:gd name="T79" fmla="*/ 7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65" h="295">
                  <a:moveTo>
                    <a:pt x="149" y="2"/>
                  </a:moveTo>
                  <a:lnTo>
                    <a:pt x="131" y="0"/>
                  </a:lnTo>
                  <a:lnTo>
                    <a:pt x="112" y="0"/>
                  </a:lnTo>
                  <a:lnTo>
                    <a:pt x="91" y="3"/>
                  </a:lnTo>
                  <a:lnTo>
                    <a:pt x="70" y="8"/>
                  </a:lnTo>
                  <a:lnTo>
                    <a:pt x="51" y="16"/>
                  </a:lnTo>
                  <a:lnTo>
                    <a:pt x="31" y="25"/>
                  </a:lnTo>
                  <a:lnTo>
                    <a:pt x="14" y="37"/>
                  </a:lnTo>
                  <a:lnTo>
                    <a:pt x="0" y="48"/>
                  </a:lnTo>
                  <a:lnTo>
                    <a:pt x="2" y="47"/>
                  </a:lnTo>
                  <a:lnTo>
                    <a:pt x="9" y="45"/>
                  </a:lnTo>
                  <a:lnTo>
                    <a:pt x="19" y="43"/>
                  </a:lnTo>
                  <a:lnTo>
                    <a:pt x="30" y="41"/>
                  </a:lnTo>
                  <a:lnTo>
                    <a:pt x="42" y="41"/>
                  </a:lnTo>
                  <a:lnTo>
                    <a:pt x="52" y="44"/>
                  </a:lnTo>
                  <a:lnTo>
                    <a:pt x="61" y="51"/>
                  </a:lnTo>
                  <a:lnTo>
                    <a:pt x="67" y="62"/>
                  </a:lnTo>
                  <a:lnTo>
                    <a:pt x="69" y="76"/>
                  </a:lnTo>
                  <a:lnTo>
                    <a:pt x="72" y="90"/>
                  </a:lnTo>
                  <a:lnTo>
                    <a:pt x="74" y="104"/>
                  </a:lnTo>
                  <a:lnTo>
                    <a:pt x="76" y="116"/>
                  </a:lnTo>
                  <a:lnTo>
                    <a:pt x="82" y="129"/>
                  </a:lnTo>
                  <a:lnTo>
                    <a:pt x="90" y="142"/>
                  </a:lnTo>
                  <a:lnTo>
                    <a:pt x="103" y="156"/>
                  </a:lnTo>
                  <a:lnTo>
                    <a:pt x="120" y="169"/>
                  </a:lnTo>
                  <a:lnTo>
                    <a:pt x="116" y="165"/>
                  </a:lnTo>
                  <a:lnTo>
                    <a:pt x="107" y="153"/>
                  </a:lnTo>
                  <a:lnTo>
                    <a:pt x="99" y="137"/>
                  </a:lnTo>
                  <a:lnTo>
                    <a:pt x="95" y="119"/>
                  </a:lnTo>
                  <a:lnTo>
                    <a:pt x="96" y="123"/>
                  </a:lnTo>
                  <a:lnTo>
                    <a:pt x="99" y="134"/>
                  </a:lnTo>
                  <a:lnTo>
                    <a:pt x="107" y="148"/>
                  </a:lnTo>
                  <a:lnTo>
                    <a:pt x="120" y="164"/>
                  </a:lnTo>
                  <a:lnTo>
                    <a:pt x="128" y="172"/>
                  </a:lnTo>
                  <a:lnTo>
                    <a:pt x="136" y="179"/>
                  </a:lnTo>
                  <a:lnTo>
                    <a:pt x="143" y="186"/>
                  </a:lnTo>
                  <a:lnTo>
                    <a:pt x="149" y="192"/>
                  </a:lnTo>
                  <a:lnTo>
                    <a:pt x="154" y="199"/>
                  </a:lnTo>
                  <a:lnTo>
                    <a:pt x="157" y="207"/>
                  </a:lnTo>
                  <a:lnTo>
                    <a:pt x="158" y="216"/>
                  </a:lnTo>
                  <a:lnTo>
                    <a:pt x="157" y="225"/>
                  </a:lnTo>
                  <a:lnTo>
                    <a:pt x="158" y="225"/>
                  </a:lnTo>
                  <a:lnTo>
                    <a:pt x="161" y="226"/>
                  </a:lnTo>
                  <a:lnTo>
                    <a:pt x="167" y="226"/>
                  </a:lnTo>
                  <a:lnTo>
                    <a:pt x="176" y="224"/>
                  </a:lnTo>
                  <a:lnTo>
                    <a:pt x="181" y="221"/>
                  </a:lnTo>
                  <a:lnTo>
                    <a:pt x="187" y="221"/>
                  </a:lnTo>
                  <a:lnTo>
                    <a:pt x="192" y="221"/>
                  </a:lnTo>
                  <a:lnTo>
                    <a:pt x="198" y="224"/>
                  </a:lnTo>
                  <a:lnTo>
                    <a:pt x="202" y="226"/>
                  </a:lnTo>
                  <a:lnTo>
                    <a:pt x="205" y="232"/>
                  </a:lnTo>
                  <a:lnTo>
                    <a:pt x="206" y="239"/>
                  </a:lnTo>
                  <a:lnTo>
                    <a:pt x="206" y="248"/>
                  </a:lnTo>
                  <a:lnTo>
                    <a:pt x="205" y="258"/>
                  </a:lnTo>
                  <a:lnTo>
                    <a:pt x="205" y="269"/>
                  </a:lnTo>
                  <a:lnTo>
                    <a:pt x="207" y="278"/>
                  </a:lnTo>
                  <a:lnTo>
                    <a:pt x="213" y="285"/>
                  </a:lnTo>
                  <a:lnTo>
                    <a:pt x="220" y="290"/>
                  </a:lnTo>
                  <a:lnTo>
                    <a:pt x="230" y="294"/>
                  </a:lnTo>
                  <a:lnTo>
                    <a:pt x="243" y="295"/>
                  </a:lnTo>
                  <a:lnTo>
                    <a:pt x="260" y="292"/>
                  </a:lnTo>
                  <a:lnTo>
                    <a:pt x="257" y="287"/>
                  </a:lnTo>
                  <a:lnTo>
                    <a:pt x="250" y="277"/>
                  </a:lnTo>
                  <a:lnTo>
                    <a:pt x="244" y="262"/>
                  </a:lnTo>
                  <a:lnTo>
                    <a:pt x="244" y="245"/>
                  </a:lnTo>
                  <a:lnTo>
                    <a:pt x="248" y="235"/>
                  </a:lnTo>
                  <a:lnTo>
                    <a:pt x="254" y="222"/>
                  </a:lnTo>
                  <a:lnTo>
                    <a:pt x="258" y="205"/>
                  </a:lnTo>
                  <a:lnTo>
                    <a:pt x="263" y="186"/>
                  </a:lnTo>
                  <a:lnTo>
                    <a:pt x="265" y="164"/>
                  </a:lnTo>
                  <a:lnTo>
                    <a:pt x="265" y="138"/>
                  </a:lnTo>
                  <a:lnTo>
                    <a:pt x="260" y="111"/>
                  </a:lnTo>
                  <a:lnTo>
                    <a:pt x="250" y="82"/>
                  </a:lnTo>
                  <a:lnTo>
                    <a:pt x="242" y="67"/>
                  </a:lnTo>
                  <a:lnTo>
                    <a:pt x="233" y="54"/>
                  </a:lnTo>
                  <a:lnTo>
                    <a:pt x="222" y="41"/>
                  </a:lnTo>
                  <a:lnTo>
                    <a:pt x="210" y="31"/>
                  </a:lnTo>
                  <a:lnTo>
                    <a:pt x="196" y="22"/>
                  </a:lnTo>
                  <a:lnTo>
                    <a:pt x="181" y="14"/>
                  </a:lnTo>
                  <a:lnTo>
                    <a:pt x="165" y="7"/>
                  </a:lnTo>
                  <a:lnTo>
                    <a:pt x="149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4" name="Freeform 130"/>
            <p:cNvSpPr>
              <a:spLocks/>
            </p:cNvSpPr>
            <p:nvPr/>
          </p:nvSpPr>
          <p:spPr bwMode="auto">
            <a:xfrm>
              <a:off x="1557338" y="1676400"/>
              <a:ext cx="176213" cy="103188"/>
            </a:xfrm>
            <a:custGeom>
              <a:avLst/>
              <a:gdLst>
                <a:gd name="T0" fmla="*/ 97 w 222"/>
                <a:gd name="T1" fmla="*/ 51 h 131"/>
                <a:gd name="T2" fmla="*/ 96 w 222"/>
                <a:gd name="T3" fmla="*/ 50 h 131"/>
                <a:gd name="T4" fmla="*/ 94 w 222"/>
                <a:gd name="T5" fmla="*/ 49 h 131"/>
                <a:gd name="T6" fmla="*/ 90 w 222"/>
                <a:gd name="T7" fmla="*/ 48 h 131"/>
                <a:gd name="T8" fmla="*/ 84 w 222"/>
                <a:gd name="T9" fmla="*/ 47 h 131"/>
                <a:gd name="T10" fmla="*/ 76 w 222"/>
                <a:gd name="T11" fmla="*/ 48 h 131"/>
                <a:gd name="T12" fmla="*/ 67 w 222"/>
                <a:gd name="T13" fmla="*/ 51 h 131"/>
                <a:gd name="T14" fmla="*/ 54 w 222"/>
                <a:gd name="T15" fmla="*/ 58 h 131"/>
                <a:gd name="T16" fmla="*/ 41 w 222"/>
                <a:gd name="T17" fmla="*/ 70 h 131"/>
                <a:gd name="T18" fmla="*/ 27 w 222"/>
                <a:gd name="T19" fmla="*/ 83 h 131"/>
                <a:gd name="T20" fmla="*/ 18 w 222"/>
                <a:gd name="T21" fmla="*/ 94 h 131"/>
                <a:gd name="T22" fmla="*/ 13 w 222"/>
                <a:gd name="T23" fmla="*/ 102 h 131"/>
                <a:gd name="T24" fmla="*/ 11 w 222"/>
                <a:gd name="T25" fmla="*/ 110 h 131"/>
                <a:gd name="T26" fmla="*/ 11 w 222"/>
                <a:gd name="T27" fmla="*/ 117 h 131"/>
                <a:gd name="T28" fmla="*/ 13 w 222"/>
                <a:gd name="T29" fmla="*/ 122 h 131"/>
                <a:gd name="T30" fmla="*/ 16 w 222"/>
                <a:gd name="T31" fmla="*/ 126 h 131"/>
                <a:gd name="T32" fmla="*/ 21 w 222"/>
                <a:gd name="T33" fmla="*/ 131 h 131"/>
                <a:gd name="T34" fmla="*/ 16 w 222"/>
                <a:gd name="T35" fmla="*/ 130 h 131"/>
                <a:gd name="T36" fmla="*/ 6 w 222"/>
                <a:gd name="T37" fmla="*/ 125 h 131"/>
                <a:gd name="T38" fmla="*/ 0 w 222"/>
                <a:gd name="T39" fmla="*/ 112 h 131"/>
                <a:gd name="T40" fmla="*/ 5 w 222"/>
                <a:gd name="T41" fmla="*/ 89 h 131"/>
                <a:gd name="T42" fmla="*/ 12 w 222"/>
                <a:gd name="T43" fmla="*/ 74 h 131"/>
                <a:gd name="T44" fmla="*/ 21 w 222"/>
                <a:gd name="T45" fmla="*/ 61 h 131"/>
                <a:gd name="T46" fmla="*/ 31 w 222"/>
                <a:gd name="T47" fmla="*/ 48 h 131"/>
                <a:gd name="T48" fmla="*/ 43 w 222"/>
                <a:gd name="T49" fmla="*/ 35 h 131"/>
                <a:gd name="T50" fmla="*/ 56 w 222"/>
                <a:gd name="T51" fmla="*/ 25 h 131"/>
                <a:gd name="T52" fmla="*/ 71 w 222"/>
                <a:gd name="T53" fmla="*/ 16 h 131"/>
                <a:gd name="T54" fmla="*/ 88 w 222"/>
                <a:gd name="T55" fmla="*/ 9 h 131"/>
                <a:gd name="T56" fmla="*/ 106 w 222"/>
                <a:gd name="T57" fmla="*/ 3 h 131"/>
                <a:gd name="T58" fmla="*/ 127 w 222"/>
                <a:gd name="T59" fmla="*/ 1 h 131"/>
                <a:gd name="T60" fmla="*/ 147 w 222"/>
                <a:gd name="T61" fmla="*/ 0 h 131"/>
                <a:gd name="T62" fmla="*/ 166 w 222"/>
                <a:gd name="T63" fmla="*/ 0 h 131"/>
                <a:gd name="T64" fmla="*/ 184 w 222"/>
                <a:gd name="T65" fmla="*/ 1 h 131"/>
                <a:gd name="T66" fmla="*/ 198 w 222"/>
                <a:gd name="T67" fmla="*/ 3 h 131"/>
                <a:gd name="T68" fmla="*/ 211 w 222"/>
                <a:gd name="T69" fmla="*/ 4 h 131"/>
                <a:gd name="T70" fmla="*/ 219 w 222"/>
                <a:gd name="T71" fmla="*/ 6 h 131"/>
                <a:gd name="T72" fmla="*/ 222 w 222"/>
                <a:gd name="T73" fmla="*/ 6 h 131"/>
                <a:gd name="T74" fmla="*/ 217 w 222"/>
                <a:gd name="T75" fmla="*/ 8 h 131"/>
                <a:gd name="T76" fmla="*/ 204 w 222"/>
                <a:gd name="T77" fmla="*/ 11 h 131"/>
                <a:gd name="T78" fmla="*/ 187 w 222"/>
                <a:gd name="T79" fmla="*/ 17 h 131"/>
                <a:gd name="T80" fmla="*/ 166 w 222"/>
                <a:gd name="T81" fmla="*/ 23 h 131"/>
                <a:gd name="T82" fmla="*/ 144 w 222"/>
                <a:gd name="T83" fmla="*/ 31 h 131"/>
                <a:gd name="T84" fmla="*/ 125 w 222"/>
                <a:gd name="T85" fmla="*/ 38 h 131"/>
                <a:gd name="T86" fmla="*/ 107 w 222"/>
                <a:gd name="T87" fmla="*/ 44 h 131"/>
                <a:gd name="T88" fmla="*/ 97 w 222"/>
                <a:gd name="T89" fmla="*/ 5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22" h="131">
                  <a:moveTo>
                    <a:pt x="97" y="51"/>
                  </a:moveTo>
                  <a:lnTo>
                    <a:pt x="96" y="50"/>
                  </a:lnTo>
                  <a:lnTo>
                    <a:pt x="94" y="49"/>
                  </a:lnTo>
                  <a:lnTo>
                    <a:pt x="90" y="48"/>
                  </a:lnTo>
                  <a:lnTo>
                    <a:pt x="84" y="47"/>
                  </a:lnTo>
                  <a:lnTo>
                    <a:pt x="76" y="48"/>
                  </a:lnTo>
                  <a:lnTo>
                    <a:pt x="67" y="51"/>
                  </a:lnTo>
                  <a:lnTo>
                    <a:pt x="54" y="58"/>
                  </a:lnTo>
                  <a:lnTo>
                    <a:pt x="41" y="70"/>
                  </a:lnTo>
                  <a:lnTo>
                    <a:pt x="27" y="83"/>
                  </a:lnTo>
                  <a:lnTo>
                    <a:pt x="18" y="94"/>
                  </a:lnTo>
                  <a:lnTo>
                    <a:pt x="13" y="102"/>
                  </a:lnTo>
                  <a:lnTo>
                    <a:pt x="11" y="110"/>
                  </a:lnTo>
                  <a:lnTo>
                    <a:pt x="11" y="117"/>
                  </a:lnTo>
                  <a:lnTo>
                    <a:pt x="13" y="122"/>
                  </a:lnTo>
                  <a:lnTo>
                    <a:pt x="16" y="126"/>
                  </a:lnTo>
                  <a:lnTo>
                    <a:pt x="21" y="131"/>
                  </a:lnTo>
                  <a:lnTo>
                    <a:pt x="16" y="130"/>
                  </a:lnTo>
                  <a:lnTo>
                    <a:pt x="6" y="125"/>
                  </a:lnTo>
                  <a:lnTo>
                    <a:pt x="0" y="112"/>
                  </a:lnTo>
                  <a:lnTo>
                    <a:pt x="5" y="89"/>
                  </a:lnTo>
                  <a:lnTo>
                    <a:pt x="12" y="74"/>
                  </a:lnTo>
                  <a:lnTo>
                    <a:pt x="21" y="61"/>
                  </a:lnTo>
                  <a:lnTo>
                    <a:pt x="31" y="48"/>
                  </a:lnTo>
                  <a:lnTo>
                    <a:pt x="43" y="35"/>
                  </a:lnTo>
                  <a:lnTo>
                    <a:pt x="56" y="25"/>
                  </a:lnTo>
                  <a:lnTo>
                    <a:pt x="71" y="16"/>
                  </a:lnTo>
                  <a:lnTo>
                    <a:pt x="88" y="9"/>
                  </a:lnTo>
                  <a:lnTo>
                    <a:pt x="106" y="3"/>
                  </a:lnTo>
                  <a:lnTo>
                    <a:pt x="127" y="1"/>
                  </a:lnTo>
                  <a:lnTo>
                    <a:pt x="147" y="0"/>
                  </a:lnTo>
                  <a:lnTo>
                    <a:pt x="166" y="0"/>
                  </a:lnTo>
                  <a:lnTo>
                    <a:pt x="184" y="1"/>
                  </a:lnTo>
                  <a:lnTo>
                    <a:pt x="198" y="3"/>
                  </a:lnTo>
                  <a:lnTo>
                    <a:pt x="211" y="4"/>
                  </a:lnTo>
                  <a:lnTo>
                    <a:pt x="219" y="6"/>
                  </a:lnTo>
                  <a:lnTo>
                    <a:pt x="222" y="6"/>
                  </a:lnTo>
                  <a:lnTo>
                    <a:pt x="217" y="8"/>
                  </a:lnTo>
                  <a:lnTo>
                    <a:pt x="204" y="11"/>
                  </a:lnTo>
                  <a:lnTo>
                    <a:pt x="187" y="17"/>
                  </a:lnTo>
                  <a:lnTo>
                    <a:pt x="166" y="23"/>
                  </a:lnTo>
                  <a:lnTo>
                    <a:pt x="144" y="31"/>
                  </a:lnTo>
                  <a:lnTo>
                    <a:pt x="125" y="38"/>
                  </a:lnTo>
                  <a:lnTo>
                    <a:pt x="107" y="44"/>
                  </a:lnTo>
                  <a:lnTo>
                    <a:pt x="97" y="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5" name="Freeform 131"/>
            <p:cNvSpPr>
              <a:spLocks/>
            </p:cNvSpPr>
            <p:nvPr/>
          </p:nvSpPr>
          <p:spPr bwMode="auto">
            <a:xfrm>
              <a:off x="1751013" y="1833563"/>
              <a:ext cx="63500" cy="95250"/>
            </a:xfrm>
            <a:custGeom>
              <a:avLst/>
              <a:gdLst>
                <a:gd name="T0" fmla="*/ 0 w 79"/>
                <a:gd name="T1" fmla="*/ 74 h 120"/>
                <a:gd name="T2" fmla="*/ 1 w 79"/>
                <a:gd name="T3" fmla="*/ 68 h 120"/>
                <a:gd name="T4" fmla="*/ 6 w 79"/>
                <a:gd name="T5" fmla="*/ 53 h 120"/>
                <a:gd name="T6" fmla="*/ 17 w 79"/>
                <a:gd name="T7" fmla="*/ 33 h 120"/>
                <a:gd name="T8" fmla="*/ 32 w 79"/>
                <a:gd name="T9" fmla="*/ 13 h 120"/>
                <a:gd name="T10" fmla="*/ 41 w 79"/>
                <a:gd name="T11" fmla="*/ 6 h 120"/>
                <a:gd name="T12" fmla="*/ 49 w 79"/>
                <a:gd name="T13" fmla="*/ 1 h 120"/>
                <a:gd name="T14" fmla="*/ 57 w 79"/>
                <a:gd name="T15" fmla="*/ 0 h 120"/>
                <a:gd name="T16" fmla="*/ 64 w 79"/>
                <a:gd name="T17" fmla="*/ 0 h 120"/>
                <a:gd name="T18" fmla="*/ 71 w 79"/>
                <a:gd name="T19" fmla="*/ 3 h 120"/>
                <a:gd name="T20" fmla="*/ 76 w 79"/>
                <a:gd name="T21" fmla="*/ 9 h 120"/>
                <a:gd name="T22" fmla="*/ 78 w 79"/>
                <a:gd name="T23" fmla="*/ 15 h 120"/>
                <a:gd name="T24" fmla="*/ 79 w 79"/>
                <a:gd name="T25" fmla="*/ 23 h 120"/>
                <a:gd name="T26" fmla="*/ 78 w 79"/>
                <a:gd name="T27" fmla="*/ 33 h 120"/>
                <a:gd name="T28" fmla="*/ 73 w 79"/>
                <a:gd name="T29" fmla="*/ 46 h 120"/>
                <a:gd name="T30" fmla="*/ 66 w 79"/>
                <a:gd name="T31" fmla="*/ 60 h 120"/>
                <a:gd name="T32" fmla="*/ 58 w 79"/>
                <a:gd name="T33" fmla="*/ 75 h 120"/>
                <a:gd name="T34" fmla="*/ 50 w 79"/>
                <a:gd name="T35" fmla="*/ 90 h 120"/>
                <a:gd name="T36" fmla="*/ 42 w 79"/>
                <a:gd name="T37" fmla="*/ 102 h 120"/>
                <a:gd name="T38" fmla="*/ 34 w 79"/>
                <a:gd name="T39" fmla="*/ 113 h 120"/>
                <a:gd name="T40" fmla="*/ 28 w 79"/>
                <a:gd name="T41" fmla="*/ 120 h 120"/>
                <a:gd name="T42" fmla="*/ 19 w 79"/>
                <a:gd name="T43" fmla="*/ 119 h 120"/>
                <a:gd name="T44" fmla="*/ 10 w 79"/>
                <a:gd name="T45" fmla="*/ 101 h 120"/>
                <a:gd name="T46" fmla="*/ 3 w 79"/>
                <a:gd name="T47" fmla="*/ 83 h 120"/>
                <a:gd name="T48" fmla="*/ 0 w 79"/>
                <a:gd name="T49" fmla="*/ 74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9" h="120">
                  <a:moveTo>
                    <a:pt x="0" y="74"/>
                  </a:moveTo>
                  <a:lnTo>
                    <a:pt x="1" y="68"/>
                  </a:lnTo>
                  <a:lnTo>
                    <a:pt x="6" y="53"/>
                  </a:lnTo>
                  <a:lnTo>
                    <a:pt x="17" y="33"/>
                  </a:lnTo>
                  <a:lnTo>
                    <a:pt x="32" y="13"/>
                  </a:lnTo>
                  <a:lnTo>
                    <a:pt x="41" y="6"/>
                  </a:lnTo>
                  <a:lnTo>
                    <a:pt x="49" y="1"/>
                  </a:lnTo>
                  <a:lnTo>
                    <a:pt x="57" y="0"/>
                  </a:lnTo>
                  <a:lnTo>
                    <a:pt x="64" y="0"/>
                  </a:lnTo>
                  <a:lnTo>
                    <a:pt x="71" y="3"/>
                  </a:lnTo>
                  <a:lnTo>
                    <a:pt x="76" y="9"/>
                  </a:lnTo>
                  <a:lnTo>
                    <a:pt x="78" y="15"/>
                  </a:lnTo>
                  <a:lnTo>
                    <a:pt x="79" y="23"/>
                  </a:lnTo>
                  <a:lnTo>
                    <a:pt x="78" y="33"/>
                  </a:lnTo>
                  <a:lnTo>
                    <a:pt x="73" y="46"/>
                  </a:lnTo>
                  <a:lnTo>
                    <a:pt x="66" y="60"/>
                  </a:lnTo>
                  <a:lnTo>
                    <a:pt x="58" y="75"/>
                  </a:lnTo>
                  <a:lnTo>
                    <a:pt x="50" y="90"/>
                  </a:lnTo>
                  <a:lnTo>
                    <a:pt x="42" y="102"/>
                  </a:lnTo>
                  <a:lnTo>
                    <a:pt x="34" y="113"/>
                  </a:lnTo>
                  <a:lnTo>
                    <a:pt x="28" y="120"/>
                  </a:lnTo>
                  <a:lnTo>
                    <a:pt x="19" y="119"/>
                  </a:lnTo>
                  <a:lnTo>
                    <a:pt x="10" y="101"/>
                  </a:lnTo>
                  <a:lnTo>
                    <a:pt x="3" y="83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A56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6" name="Freeform 132"/>
            <p:cNvSpPr>
              <a:spLocks/>
            </p:cNvSpPr>
            <p:nvPr/>
          </p:nvSpPr>
          <p:spPr bwMode="auto">
            <a:xfrm>
              <a:off x="1658938" y="1687513"/>
              <a:ext cx="150813" cy="112713"/>
            </a:xfrm>
            <a:custGeom>
              <a:avLst/>
              <a:gdLst>
                <a:gd name="T0" fmla="*/ 39 w 191"/>
                <a:gd name="T1" fmla="*/ 10 h 140"/>
                <a:gd name="T2" fmla="*/ 35 w 191"/>
                <a:gd name="T3" fmla="*/ 9 h 140"/>
                <a:gd name="T4" fmla="*/ 30 w 191"/>
                <a:gd name="T5" fmla="*/ 8 h 140"/>
                <a:gd name="T6" fmla="*/ 25 w 191"/>
                <a:gd name="T7" fmla="*/ 8 h 140"/>
                <a:gd name="T8" fmla="*/ 20 w 191"/>
                <a:gd name="T9" fmla="*/ 8 h 140"/>
                <a:gd name="T10" fmla="*/ 15 w 191"/>
                <a:gd name="T11" fmla="*/ 9 h 140"/>
                <a:gd name="T12" fmla="*/ 10 w 191"/>
                <a:gd name="T13" fmla="*/ 10 h 140"/>
                <a:gd name="T14" fmla="*/ 5 w 191"/>
                <a:gd name="T15" fmla="*/ 11 h 140"/>
                <a:gd name="T16" fmla="*/ 0 w 191"/>
                <a:gd name="T17" fmla="*/ 13 h 140"/>
                <a:gd name="T18" fmla="*/ 2 w 191"/>
                <a:gd name="T19" fmla="*/ 12 h 140"/>
                <a:gd name="T20" fmla="*/ 7 w 191"/>
                <a:gd name="T21" fmla="*/ 9 h 140"/>
                <a:gd name="T22" fmla="*/ 15 w 191"/>
                <a:gd name="T23" fmla="*/ 5 h 140"/>
                <a:gd name="T24" fmla="*/ 25 w 191"/>
                <a:gd name="T25" fmla="*/ 2 h 140"/>
                <a:gd name="T26" fmla="*/ 37 w 191"/>
                <a:gd name="T27" fmla="*/ 0 h 140"/>
                <a:gd name="T28" fmla="*/ 50 w 191"/>
                <a:gd name="T29" fmla="*/ 2 h 140"/>
                <a:gd name="T30" fmla="*/ 61 w 191"/>
                <a:gd name="T31" fmla="*/ 8 h 140"/>
                <a:gd name="T32" fmla="*/ 73 w 191"/>
                <a:gd name="T33" fmla="*/ 19 h 140"/>
                <a:gd name="T34" fmla="*/ 83 w 191"/>
                <a:gd name="T35" fmla="*/ 35 h 140"/>
                <a:gd name="T36" fmla="*/ 93 w 191"/>
                <a:gd name="T37" fmla="*/ 55 h 140"/>
                <a:gd name="T38" fmla="*/ 104 w 191"/>
                <a:gd name="T39" fmla="*/ 74 h 140"/>
                <a:gd name="T40" fmla="*/ 115 w 191"/>
                <a:gd name="T41" fmla="*/ 93 h 140"/>
                <a:gd name="T42" fmla="*/ 128 w 191"/>
                <a:gd name="T43" fmla="*/ 110 h 140"/>
                <a:gd name="T44" fmla="*/ 145 w 191"/>
                <a:gd name="T45" fmla="*/ 125 h 140"/>
                <a:gd name="T46" fmla="*/ 166 w 191"/>
                <a:gd name="T47" fmla="*/ 136 h 140"/>
                <a:gd name="T48" fmla="*/ 191 w 191"/>
                <a:gd name="T49" fmla="*/ 140 h 140"/>
                <a:gd name="T50" fmla="*/ 189 w 191"/>
                <a:gd name="T51" fmla="*/ 140 h 140"/>
                <a:gd name="T52" fmla="*/ 183 w 191"/>
                <a:gd name="T53" fmla="*/ 140 h 140"/>
                <a:gd name="T54" fmla="*/ 173 w 191"/>
                <a:gd name="T55" fmla="*/ 139 h 140"/>
                <a:gd name="T56" fmla="*/ 161 w 191"/>
                <a:gd name="T57" fmla="*/ 136 h 140"/>
                <a:gd name="T58" fmla="*/ 149 w 191"/>
                <a:gd name="T59" fmla="*/ 130 h 140"/>
                <a:gd name="T60" fmla="*/ 135 w 191"/>
                <a:gd name="T61" fmla="*/ 122 h 140"/>
                <a:gd name="T62" fmla="*/ 121 w 191"/>
                <a:gd name="T63" fmla="*/ 109 h 140"/>
                <a:gd name="T64" fmla="*/ 108 w 191"/>
                <a:gd name="T65" fmla="*/ 92 h 140"/>
                <a:gd name="T66" fmla="*/ 107 w 191"/>
                <a:gd name="T67" fmla="*/ 88 h 140"/>
                <a:gd name="T68" fmla="*/ 104 w 191"/>
                <a:gd name="T69" fmla="*/ 81 h 140"/>
                <a:gd name="T70" fmla="*/ 98 w 191"/>
                <a:gd name="T71" fmla="*/ 70 h 140"/>
                <a:gd name="T72" fmla="*/ 90 w 191"/>
                <a:gd name="T73" fmla="*/ 56 h 140"/>
                <a:gd name="T74" fmla="*/ 80 w 191"/>
                <a:gd name="T75" fmla="*/ 42 h 140"/>
                <a:gd name="T76" fmla="*/ 68 w 191"/>
                <a:gd name="T77" fmla="*/ 28 h 140"/>
                <a:gd name="T78" fmla="*/ 54 w 191"/>
                <a:gd name="T79" fmla="*/ 17 h 140"/>
                <a:gd name="T80" fmla="*/ 39 w 191"/>
                <a:gd name="T81" fmla="*/ 1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1" h="140">
                  <a:moveTo>
                    <a:pt x="39" y="10"/>
                  </a:moveTo>
                  <a:lnTo>
                    <a:pt x="35" y="9"/>
                  </a:lnTo>
                  <a:lnTo>
                    <a:pt x="30" y="8"/>
                  </a:lnTo>
                  <a:lnTo>
                    <a:pt x="25" y="8"/>
                  </a:lnTo>
                  <a:lnTo>
                    <a:pt x="20" y="8"/>
                  </a:lnTo>
                  <a:lnTo>
                    <a:pt x="15" y="9"/>
                  </a:lnTo>
                  <a:lnTo>
                    <a:pt x="10" y="10"/>
                  </a:lnTo>
                  <a:lnTo>
                    <a:pt x="5" y="11"/>
                  </a:lnTo>
                  <a:lnTo>
                    <a:pt x="0" y="13"/>
                  </a:lnTo>
                  <a:lnTo>
                    <a:pt x="2" y="12"/>
                  </a:lnTo>
                  <a:lnTo>
                    <a:pt x="7" y="9"/>
                  </a:lnTo>
                  <a:lnTo>
                    <a:pt x="15" y="5"/>
                  </a:lnTo>
                  <a:lnTo>
                    <a:pt x="25" y="2"/>
                  </a:lnTo>
                  <a:lnTo>
                    <a:pt x="37" y="0"/>
                  </a:lnTo>
                  <a:lnTo>
                    <a:pt x="50" y="2"/>
                  </a:lnTo>
                  <a:lnTo>
                    <a:pt x="61" y="8"/>
                  </a:lnTo>
                  <a:lnTo>
                    <a:pt x="73" y="19"/>
                  </a:lnTo>
                  <a:lnTo>
                    <a:pt x="83" y="35"/>
                  </a:lnTo>
                  <a:lnTo>
                    <a:pt x="93" y="55"/>
                  </a:lnTo>
                  <a:lnTo>
                    <a:pt x="104" y="74"/>
                  </a:lnTo>
                  <a:lnTo>
                    <a:pt x="115" y="93"/>
                  </a:lnTo>
                  <a:lnTo>
                    <a:pt x="128" y="110"/>
                  </a:lnTo>
                  <a:lnTo>
                    <a:pt x="145" y="125"/>
                  </a:lnTo>
                  <a:lnTo>
                    <a:pt x="166" y="136"/>
                  </a:lnTo>
                  <a:lnTo>
                    <a:pt x="191" y="140"/>
                  </a:lnTo>
                  <a:lnTo>
                    <a:pt x="189" y="140"/>
                  </a:lnTo>
                  <a:lnTo>
                    <a:pt x="183" y="140"/>
                  </a:lnTo>
                  <a:lnTo>
                    <a:pt x="173" y="139"/>
                  </a:lnTo>
                  <a:lnTo>
                    <a:pt x="161" y="136"/>
                  </a:lnTo>
                  <a:lnTo>
                    <a:pt x="149" y="130"/>
                  </a:lnTo>
                  <a:lnTo>
                    <a:pt x="135" y="122"/>
                  </a:lnTo>
                  <a:lnTo>
                    <a:pt x="121" y="109"/>
                  </a:lnTo>
                  <a:lnTo>
                    <a:pt x="108" y="92"/>
                  </a:lnTo>
                  <a:lnTo>
                    <a:pt x="107" y="88"/>
                  </a:lnTo>
                  <a:lnTo>
                    <a:pt x="104" y="81"/>
                  </a:lnTo>
                  <a:lnTo>
                    <a:pt x="98" y="70"/>
                  </a:lnTo>
                  <a:lnTo>
                    <a:pt x="90" y="56"/>
                  </a:lnTo>
                  <a:lnTo>
                    <a:pt x="80" y="42"/>
                  </a:lnTo>
                  <a:lnTo>
                    <a:pt x="68" y="28"/>
                  </a:lnTo>
                  <a:lnTo>
                    <a:pt x="54" y="17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rgbClr val="3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7" name="Freeform 133"/>
            <p:cNvSpPr>
              <a:spLocks/>
            </p:cNvSpPr>
            <p:nvPr/>
          </p:nvSpPr>
          <p:spPr bwMode="auto">
            <a:xfrm>
              <a:off x="1704976" y="1681163"/>
              <a:ext cx="111125" cy="96838"/>
            </a:xfrm>
            <a:custGeom>
              <a:avLst/>
              <a:gdLst>
                <a:gd name="T0" fmla="*/ 0 w 138"/>
                <a:gd name="T1" fmla="*/ 2 h 121"/>
                <a:gd name="T2" fmla="*/ 5 w 138"/>
                <a:gd name="T3" fmla="*/ 0 h 121"/>
                <a:gd name="T4" fmla="*/ 16 w 138"/>
                <a:gd name="T5" fmla="*/ 0 h 121"/>
                <a:gd name="T6" fmla="*/ 35 w 138"/>
                <a:gd name="T7" fmla="*/ 2 h 121"/>
                <a:gd name="T8" fmla="*/ 55 w 138"/>
                <a:gd name="T9" fmla="*/ 9 h 121"/>
                <a:gd name="T10" fmla="*/ 78 w 138"/>
                <a:gd name="T11" fmla="*/ 21 h 121"/>
                <a:gd name="T12" fmla="*/ 101 w 138"/>
                <a:gd name="T13" fmla="*/ 43 h 121"/>
                <a:gd name="T14" fmla="*/ 122 w 138"/>
                <a:gd name="T15" fmla="*/ 75 h 121"/>
                <a:gd name="T16" fmla="*/ 138 w 138"/>
                <a:gd name="T17" fmla="*/ 121 h 121"/>
                <a:gd name="T18" fmla="*/ 137 w 138"/>
                <a:gd name="T19" fmla="*/ 117 h 121"/>
                <a:gd name="T20" fmla="*/ 131 w 138"/>
                <a:gd name="T21" fmla="*/ 103 h 121"/>
                <a:gd name="T22" fmla="*/ 123 w 138"/>
                <a:gd name="T23" fmla="*/ 85 h 121"/>
                <a:gd name="T24" fmla="*/ 109 w 138"/>
                <a:gd name="T25" fmla="*/ 63 h 121"/>
                <a:gd name="T26" fmla="*/ 91 w 138"/>
                <a:gd name="T27" fmla="*/ 41 h 121"/>
                <a:gd name="T28" fmla="*/ 67 w 138"/>
                <a:gd name="T29" fmla="*/ 21 h 121"/>
                <a:gd name="T30" fmla="*/ 37 w 138"/>
                <a:gd name="T31" fmla="*/ 7 h 121"/>
                <a:gd name="T32" fmla="*/ 0 w 138"/>
                <a:gd name="T33" fmla="*/ 2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8" h="121">
                  <a:moveTo>
                    <a:pt x="0" y="2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35" y="2"/>
                  </a:lnTo>
                  <a:lnTo>
                    <a:pt x="55" y="9"/>
                  </a:lnTo>
                  <a:lnTo>
                    <a:pt x="78" y="21"/>
                  </a:lnTo>
                  <a:lnTo>
                    <a:pt x="101" y="43"/>
                  </a:lnTo>
                  <a:lnTo>
                    <a:pt x="122" y="75"/>
                  </a:lnTo>
                  <a:lnTo>
                    <a:pt x="138" y="121"/>
                  </a:lnTo>
                  <a:lnTo>
                    <a:pt x="137" y="117"/>
                  </a:lnTo>
                  <a:lnTo>
                    <a:pt x="131" y="103"/>
                  </a:lnTo>
                  <a:lnTo>
                    <a:pt x="123" y="85"/>
                  </a:lnTo>
                  <a:lnTo>
                    <a:pt x="109" y="63"/>
                  </a:lnTo>
                  <a:lnTo>
                    <a:pt x="91" y="41"/>
                  </a:lnTo>
                  <a:lnTo>
                    <a:pt x="67" y="21"/>
                  </a:lnTo>
                  <a:lnTo>
                    <a:pt x="37" y="7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3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8" name="Freeform 134"/>
            <p:cNvSpPr>
              <a:spLocks/>
            </p:cNvSpPr>
            <p:nvPr/>
          </p:nvSpPr>
          <p:spPr bwMode="auto">
            <a:xfrm>
              <a:off x="1666876" y="2024063"/>
              <a:ext cx="209550" cy="106363"/>
            </a:xfrm>
            <a:custGeom>
              <a:avLst/>
              <a:gdLst>
                <a:gd name="T0" fmla="*/ 263 w 265"/>
                <a:gd name="T1" fmla="*/ 0 h 135"/>
                <a:gd name="T2" fmla="*/ 263 w 265"/>
                <a:gd name="T3" fmla="*/ 0 h 135"/>
                <a:gd name="T4" fmla="*/ 262 w 265"/>
                <a:gd name="T5" fmla="*/ 2 h 135"/>
                <a:gd name="T6" fmla="*/ 258 w 265"/>
                <a:gd name="T7" fmla="*/ 6 h 135"/>
                <a:gd name="T8" fmla="*/ 253 w 265"/>
                <a:gd name="T9" fmla="*/ 12 h 135"/>
                <a:gd name="T10" fmla="*/ 245 w 265"/>
                <a:gd name="T11" fmla="*/ 20 h 135"/>
                <a:gd name="T12" fmla="*/ 235 w 265"/>
                <a:gd name="T13" fmla="*/ 30 h 135"/>
                <a:gd name="T14" fmla="*/ 225 w 265"/>
                <a:gd name="T15" fmla="*/ 41 h 135"/>
                <a:gd name="T16" fmla="*/ 214 w 265"/>
                <a:gd name="T17" fmla="*/ 52 h 135"/>
                <a:gd name="T18" fmla="*/ 200 w 265"/>
                <a:gd name="T19" fmla="*/ 64 h 135"/>
                <a:gd name="T20" fmla="*/ 186 w 265"/>
                <a:gd name="T21" fmla="*/ 77 h 135"/>
                <a:gd name="T22" fmla="*/ 171 w 265"/>
                <a:gd name="T23" fmla="*/ 88 h 135"/>
                <a:gd name="T24" fmla="*/ 155 w 265"/>
                <a:gd name="T25" fmla="*/ 98 h 135"/>
                <a:gd name="T26" fmla="*/ 139 w 265"/>
                <a:gd name="T27" fmla="*/ 109 h 135"/>
                <a:gd name="T28" fmla="*/ 121 w 265"/>
                <a:gd name="T29" fmla="*/ 118 h 135"/>
                <a:gd name="T30" fmla="*/ 105 w 265"/>
                <a:gd name="T31" fmla="*/ 125 h 135"/>
                <a:gd name="T32" fmla="*/ 88 w 265"/>
                <a:gd name="T33" fmla="*/ 131 h 135"/>
                <a:gd name="T34" fmla="*/ 72 w 265"/>
                <a:gd name="T35" fmla="*/ 133 h 135"/>
                <a:gd name="T36" fmla="*/ 63 w 265"/>
                <a:gd name="T37" fmla="*/ 133 h 135"/>
                <a:gd name="T38" fmla="*/ 53 w 265"/>
                <a:gd name="T39" fmla="*/ 133 h 135"/>
                <a:gd name="T40" fmla="*/ 45 w 265"/>
                <a:gd name="T41" fmla="*/ 132 h 135"/>
                <a:gd name="T42" fmla="*/ 37 w 265"/>
                <a:gd name="T43" fmla="*/ 131 h 135"/>
                <a:gd name="T44" fmla="*/ 30 w 265"/>
                <a:gd name="T45" fmla="*/ 128 h 135"/>
                <a:gd name="T46" fmla="*/ 25 w 265"/>
                <a:gd name="T47" fmla="*/ 125 h 135"/>
                <a:gd name="T48" fmla="*/ 19 w 265"/>
                <a:gd name="T49" fmla="*/ 120 h 135"/>
                <a:gd name="T50" fmla="*/ 14 w 265"/>
                <a:gd name="T51" fmla="*/ 116 h 135"/>
                <a:gd name="T52" fmla="*/ 5 w 265"/>
                <a:gd name="T53" fmla="*/ 100 h 135"/>
                <a:gd name="T54" fmla="*/ 3 w 265"/>
                <a:gd name="T55" fmla="*/ 82 h 135"/>
                <a:gd name="T56" fmla="*/ 4 w 265"/>
                <a:gd name="T57" fmla="*/ 70 h 135"/>
                <a:gd name="T58" fmla="*/ 5 w 265"/>
                <a:gd name="T59" fmla="*/ 64 h 135"/>
                <a:gd name="T60" fmla="*/ 2 w 265"/>
                <a:gd name="T61" fmla="*/ 63 h 135"/>
                <a:gd name="T62" fmla="*/ 0 w 265"/>
                <a:gd name="T63" fmla="*/ 68 h 135"/>
                <a:gd name="T64" fmla="*/ 0 w 265"/>
                <a:gd name="T65" fmla="*/ 82 h 135"/>
                <a:gd name="T66" fmla="*/ 3 w 265"/>
                <a:gd name="T67" fmla="*/ 101 h 135"/>
                <a:gd name="T68" fmla="*/ 12 w 265"/>
                <a:gd name="T69" fmla="*/ 118 h 135"/>
                <a:gd name="T70" fmla="*/ 17 w 265"/>
                <a:gd name="T71" fmla="*/ 123 h 135"/>
                <a:gd name="T72" fmla="*/ 22 w 265"/>
                <a:gd name="T73" fmla="*/ 127 h 135"/>
                <a:gd name="T74" fmla="*/ 29 w 265"/>
                <a:gd name="T75" fmla="*/ 131 h 135"/>
                <a:gd name="T76" fmla="*/ 36 w 265"/>
                <a:gd name="T77" fmla="*/ 133 h 135"/>
                <a:gd name="T78" fmla="*/ 44 w 265"/>
                <a:gd name="T79" fmla="*/ 134 h 135"/>
                <a:gd name="T80" fmla="*/ 53 w 265"/>
                <a:gd name="T81" fmla="*/ 135 h 135"/>
                <a:gd name="T82" fmla="*/ 63 w 265"/>
                <a:gd name="T83" fmla="*/ 135 h 135"/>
                <a:gd name="T84" fmla="*/ 73 w 265"/>
                <a:gd name="T85" fmla="*/ 135 h 135"/>
                <a:gd name="T86" fmla="*/ 90 w 265"/>
                <a:gd name="T87" fmla="*/ 133 h 135"/>
                <a:gd name="T88" fmla="*/ 108 w 265"/>
                <a:gd name="T89" fmla="*/ 127 h 135"/>
                <a:gd name="T90" fmla="*/ 125 w 265"/>
                <a:gd name="T91" fmla="*/ 119 h 135"/>
                <a:gd name="T92" fmla="*/ 142 w 265"/>
                <a:gd name="T93" fmla="*/ 110 h 135"/>
                <a:gd name="T94" fmla="*/ 158 w 265"/>
                <a:gd name="T95" fmla="*/ 100 h 135"/>
                <a:gd name="T96" fmla="*/ 174 w 265"/>
                <a:gd name="T97" fmla="*/ 88 h 135"/>
                <a:gd name="T98" fmla="*/ 189 w 265"/>
                <a:gd name="T99" fmla="*/ 78 h 135"/>
                <a:gd name="T100" fmla="*/ 202 w 265"/>
                <a:gd name="T101" fmla="*/ 66 h 135"/>
                <a:gd name="T102" fmla="*/ 216 w 265"/>
                <a:gd name="T103" fmla="*/ 55 h 135"/>
                <a:gd name="T104" fmla="*/ 227 w 265"/>
                <a:gd name="T105" fmla="*/ 43 h 135"/>
                <a:gd name="T106" fmla="*/ 238 w 265"/>
                <a:gd name="T107" fmla="*/ 32 h 135"/>
                <a:gd name="T108" fmla="*/ 248 w 265"/>
                <a:gd name="T109" fmla="*/ 22 h 135"/>
                <a:gd name="T110" fmla="*/ 255 w 265"/>
                <a:gd name="T111" fmla="*/ 14 h 135"/>
                <a:gd name="T112" fmla="*/ 261 w 265"/>
                <a:gd name="T113" fmla="*/ 9 h 135"/>
                <a:gd name="T114" fmla="*/ 264 w 265"/>
                <a:gd name="T115" fmla="*/ 4 h 135"/>
                <a:gd name="T116" fmla="*/ 265 w 265"/>
                <a:gd name="T117" fmla="*/ 3 h 135"/>
                <a:gd name="T118" fmla="*/ 263 w 265"/>
                <a:gd name="T11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65" h="135">
                  <a:moveTo>
                    <a:pt x="263" y="0"/>
                  </a:moveTo>
                  <a:lnTo>
                    <a:pt x="263" y="0"/>
                  </a:lnTo>
                  <a:lnTo>
                    <a:pt x="262" y="2"/>
                  </a:lnTo>
                  <a:lnTo>
                    <a:pt x="258" y="6"/>
                  </a:lnTo>
                  <a:lnTo>
                    <a:pt x="253" y="12"/>
                  </a:lnTo>
                  <a:lnTo>
                    <a:pt x="245" y="20"/>
                  </a:lnTo>
                  <a:lnTo>
                    <a:pt x="235" y="30"/>
                  </a:lnTo>
                  <a:lnTo>
                    <a:pt x="225" y="41"/>
                  </a:lnTo>
                  <a:lnTo>
                    <a:pt x="214" y="52"/>
                  </a:lnTo>
                  <a:lnTo>
                    <a:pt x="200" y="64"/>
                  </a:lnTo>
                  <a:lnTo>
                    <a:pt x="186" y="77"/>
                  </a:lnTo>
                  <a:lnTo>
                    <a:pt x="171" y="88"/>
                  </a:lnTo>
                  <a:lnTo>
                    <a:pt x="155" y="98"/>
                  </a:lnTo>
                  <a:lnTo>
                    <a:pt x="139" y="109"/>
                  </a:lnTo>
                  <a:lnTo>
                    <a:pt x="121" y="118"/>
                  </a:lnTo>
                  <a:lnTo>
                    <a:pt x="105" y="125"/>
                  </a:lnTo>
                  <a:lnTo>
                    <a:pt x="88" y="131"/>
                  </a:lnTo>
                  <a:lnTo>
                    <a:pt x="72" y="133"/>
                  </a:lnTo>
                  <a:lnTo>
                    <a:pt x="63" y="133"/>
                  </a:lnTo>
                  <a:lnTo>
                    <a:pt x="53" y="133"/>
                  </a:lnTo>
                  <a:lnTo>
                    <a:pt x="45" y="132"/>
                  </a:lnTo>
                  <a:lnTo>
                    <a:pt x="37" y="131"/>
                  </a:lnTo>
                  <a:lnTo>
                    <a:pt x="30" y="128"/>
                  </a:lnTo>
                  <a:lnTo>
                    <a:pt x="25" y="125"/>
                  </a:lnTo>
                  <a:lnTo>
                    <a:pt x="19" y="120"/>
                  </a:lnTo>
                  <a:lnTo>
                    <a:pt x="14" y="116"/>
                  </a:lnTo>
                  <a:lnTo>
                    <a:pt x="5" y="100"/>
                  </a:lnTo>
                  <a:lnTo>
                    <a:pt x="3" y="82"/>
                  </a:lnTo>
                  <a:lnTo>
                    <a:pt x="4" y="70"/>
                  </a:lnTo>
                  <a:lnTo>
                    <a:pt x="5" y="64"/>
                  </a:lnTo>
                  <a:lnTo>
                    <a:pt x="2" y="63"/>
                  </a:lnTo>
                  <a:lnTo>
                    <a:pt x="0" y="68"/>
                  </a:lnTo>
                  <a:lnTo>
                    <a:pt x="0" y="82"/>
                  </a:lnTo>
                  <a:lnTo>
                    <a:pt x="3" y="101"/>
                  </a:lnTo>
                  <a:lnTo>
                    <a:pt x="12" y="118"/>
                  </a:lnTo>
                  <a:lnTo>
                    <a:pt x="17" y="123"/>
                  </a:lnTo>
                  <a:lnTo>
                    <a:pt x="22" y="127"/>
                  </a:lnTo>
                  <a:lnTo>
                    <a:pt x="29" y="131"/>
                  </a:lnTo>
                  <a:lnTo>
                    <a:pt x="36" y="133"/>
                  </a:lnTo>
                  <a:lnTo>
                    <a:pt x="44" y="134"/>
                  </a:lnTo>
                  <a:lnTo>
                    <a:pt x="53" y="135"/>
                  </a:lnTo>
                  <a:lnTo>
                    <a:pt x="63" y="135"/>
                  </a:lnTo>
                  <a:lnTo>
                    <a:pt x="73" y="135"/>
                  </a:lnTo>
                  <a:lnTo>
                    <a:pt x="90" y="133"/>
                  </a:lnTo>
                  <a:lnTo>
                    <a:pt x="108" y="127"/>
                  </a:lnTo>
                  <a:lnTo>
                    <a:pt x="125" y="119"/>
                  </a:lnTo>
                  <a:lnTo>
                    <a:pt x="142" y="110"/>
                  </a:lnTo>
                  <a:lnTo>
                    <a:pt x="158" y="100"/>
                  </a:lnTo>
                  <a:lnTo>
                    <a:pt x="174" y="88"/>
                  </a:lnTo>
                  <a:lnTo>
                    <a:pt x="189" y="78"/>
                  </a:lnTo>
                  <a:lnTo>
                    <a:pt x="202" y="66"/>
                  </a:lnTo>
                  <a:lnTo>
                    <a:pt x="216" y="55"/>
                  </a:lnTo>
                  <a:lnTo>
                    <a:pt x="227" y="43"/>
                  </a:lnTo>
                  <a:lnTo>
                    <a:pt x="238" y="32"/>
                  </a:lnTo>
                  <a:lnTo>
                    <a:pt x="248" y="22"/>
                  </a:lnTo>
                  <a:lnTo>
                    <a:pt x="255" y="14"/>
                  </a:lnTo>
                  <a:lnTo>
                    <a:pt x="261" y="9"/>
                  </a:lnTo>
                  <a:lnTo>
                    <a:pt x="264" y="4"/>
                  </a:lnTo>
                  <a:lnTo>
                    <a:pt x="265" y="3"/>
                  </a:lnTo>
                  <a:lnTo>
                    <a:pt x="263" y="0"/>
                  </a:lnTo>
                  <a:close/>
                </a:path>
              </a:pathLst>
            </a:custGeom>
            <a:solidFill>
              <a:srgbClr val="D668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9" name="Freeform 135"/>
            <p:cNvSpPr>
              <a:spLocks/>
            </p:cNvSpPr>
            <p:nvPr/>
          </p:nvSpPr>
          <p:spPr bwMode="auto">
            <a:xfrm>
              <a:off x="1454151" y="2338388"/>
              <a:ext cx="104775" cy="41275"/>
            </a:xfrm>
            <a:custGeom>
              <a:avLst/>
              <a:gdLst>
                <a:gd name="T0" fmla="*/ 1 w 134"/>
                <a:gd name="T1" fmla="*/ 5 h 52"/>
                <a:gd name="T2" fmla="*/ 1 w 134"/>
                <a:gd name="T3" fmla="*/ 5 h 52"/>
                <a:gd name="T4" fmla="*/ 4 w 134"/>
                <a:gd name="T5" fmla="*/ 5 h 52"/>
                <a:gd name="T6" fmla="*/ 12 w 134"/>
                <a:gd name="T7" fmla="*/ 3 h 52"/>
                <a:gd name="T8" fmla="*/ 24 w 134"/>
                <a:gd name="T9" fmla="*/ 5 h 52"/>
                <a:gd name="T10" fmla="*/ 40 w 134"/>
                <a:gd name="T11" fmla="*/ 6 h 52"/>
                <a:gd name="T12" fmla="*/ 60 w 134"/>
                <a:gd name="T13" fmla="*/ 11 h 52"/>
                <a:gd name="T14" fmla="*/ 82 w 134"/>
                <a:gd name="T15" fmla="*/ 20 h 52"/>
                <a:gd name="T16" fmla="*/ 106 w 134"/>
                <a:gd name="T17" fmla="*/ 33 h 52"/>
                <a:gd name="T18" fmla="*/ 131 w 134"/>
                <a:gd name="T19" fmla="*/ 52 h 52"/>
                <a:gd name="T20" fmla="*/ 134 w 134"/>
                <a:gd name="T21" fmla="*/ 51 h 52"/>
                <a:gd name="T22" fmla="*/ 107 w 134"/>
                <a:gd name="T23" fmla="*/ 31 h 52"/>
                <a:gd name="T24" fmla="*/ 83 w 134"/>
                <a:gd name="T25" fmla="*/ 17 h 52"/>
                <a:gd name="T26" fmla="*/ 60 w 134"/>
                <a:gd name="T27" fmla="*/ 8 h 52"/>
                <a:gd name="T28" fmla="*/ 40 w 134"/>
                <a:gd name="T29" fmla="*/ 3 h 52"/>
                <a:gd name="T30" fmla="*/ 24 w 134"/>
                <a:gd name="T31" fmla="*/ 1 h 52"/>
                <a:gd name="T32" fmla="*/ 12 w 134"/>
                <a:gd name="T33" fmla="*/ 0 h 52"/>
                <a:gd name="T34" fmla="*/ 4 w 134"/>
                <a:gd name="T35" fmla="*/ 1 h 52"/>
                <a:gd name="T36" fmla="*/ 0 w 134"/>
                <a:gd name="T37" fmla="*/ 1 h 52"/>
                <a:gd name="T38" fmla="*/ 1 w 134"/>
                <a:gd name="T39" fmla="*/ 5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4" h="52">
                  <a:moveTo>
                    <a:pt x="1" y="5"/>
                  </a:moveTo>
                  <a:lnTo>
                    <a:pt x="1" y="5"/>
                  </a:lnTo>
                  <a:lnTo>
                    <a:pt x="4" y="5"/>
                  </a:lnTo>
                  <a:lnTo>
                    <a:pt x="12" y="3"/>
                  </a:lnTo>
                  <a:lnTo>
                    <a:pt x="24" y="5"/>
                  </a:lnTo>
                  <a:lnTo>
                    <a:pt x="40" y="6"/>
                  </a:lnTo>
                  <a:lnTo>
                    <a:pt x="60" y="11"/>
                  </a:lnTo>
                  <a:lnTo>
                    <a:pt x="82" y="20"/>
                  </a:lnTo>
                  <a:lnTo>
                    <a:pt x="106" y="33"/>
                  </a:lnTo>
                  <a:lnTo>
                    <a:pt x="131" y="52"/>
                  </a:lnTo>
                  <a:lnTo>
                    <a:pt x="134" y="51"/>
                  </a:lnTo>
                  <a:lnTo>
                    <a:pt x="107" y="31"/>
                  </a:lnTo>
                  <a:lnTo>
                    <a:pt x="83" y="17"/>
                  </a:lnTo>
                  <a:lnTo>
                    <a:pt x="60" y="8"/>
                  </a:lnTo>
                  <a:lnTo>
                    <a:pt x="40" y="3"/>
                  </a:lnTo>
                  <a:lnTo>
                    <a:pt x="24" y="1"/>
                  </a:lnTo>
                  <a:lnTo>
                    <a:pt x="12" y="0"/>
                  </a:lnTo>
                  <a:lnTo>
                    <a:pt x="4" y="1"/>
                  </a:lnTo>
                  <a:lnTo>
                    <a:pt x="0" y="1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D668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0" name="Freeform 136"/>
            <p:cNvSpPr>
              <a:spLocks/>
            </p:cNvSpPr>
            <p:nvPr/>
          </p:nvSpPr>
          <p:spPr bwMode="auto">
            <a:xfrm>
              <a:off x="1250951" y="2389188"/>
              <a:ext cx="798513" cy="431800"/>
            </a:xfrm>
            <a:custGeom>
              <a:avLst/>
              <a:gdLst>
                <a:gd name="T0" fmla="*/ 772 w 1007"/>
                <a:gd name="T1" fmla="*/ 51 h 543"/>
                <a:gd name="T2" fmla="*/ 764 w 1007"/>
                <a:gd name="T3" fmla="*/ 162 h 543"/>
                <a:gd name="T4" fmla="*/ 743 w 1007"/>
                <a:gd name="T5" fmla="*/ 246 h 543"/>
                <a:gd name="T6" fmla="*/ 734 w 1007"/>
                <a:gd name="T7" fmla="*/ 249 h 543"/>
                <a:gd name="T8" fmla="*/ 709 w 1007"/>
                <a:gd name="T9" fmla="*/ 259 h 543"/>
                <a:gd name="T10" fmla="*/ 670 w 1007"/>
                <a:gd name="T11" fmla="*/ 274 h 543"/>
                <a:gd name="T12" fmla="*/ 620 w 1007"/>
                <a:gd name="T13" fmla="*/ 295 h 543"/>
                <a:gd name="T14" fmla="*/ 564 w 1007"/>
                <a:gd name="T15" fmla="*/ 324 h 543"/>
                <a:gd name="T16" fmla="*/ 505 w 1007"/>
                <a:gd name="T17" fmla="*/ 358 h 543"/>
                <a:gd name="T18" fmla="*/ 451 w 1007"/>
                <a:gd name="T19" fmla="*/ 390 h 543"/>
                <a:gd name="T20" fmla="*/ 401 w 1007"/>
                <a:gd name="T21" fmla="*/ 418 h 543"/>
                <a:gd name="T22" fmla="*/ 357 w 1007"/>
                <a:gd name="T23" fmla="*/ 437 h 543"/>
                <a:gd name="T24" fmla="*/ 321 w 1007"/>
                <a:gd name="T25" fmla="*/ 446 h 543"/>
                <a:gd name="T26" fmla="*/ 280 w 1007"/>
                <a:gd name="T27" fmla="*/ 441 h 543"/>
                <a:gd name="T28" fmla="*/ 211 w 1007"/>
                <a:gd name="T29" fmla="*/ 430 h 543"/>
                <a:gd name="T30" fmla="*/ 163 w 1007"/>
                <a:gd name="T31" fmla="*/ 425 h 543"/>
                <a:gd name="T32" fmla="*/ 152 w 1007"/>
                <a:gd name="T33" fmla="*/ 427 h 543"/>
                <a:gd name="T34" fmla="*/ 132 w 1007"/>
                <a:gd name="T35" fmla="*/ 438 h 543"/>
                <a:gd name="T36" fmla="*/ 110 w 1007"/>
                <a:gd name="T37" fmla="*/ 453 h 543"/>
                <a:gd name="T38" fmla="*/ 89 w 1007"/>
                <a:gd name="T39" fmla="*/ 463 h 543"/>
                <a:gd name="T40" fmla="*/ 69 w 1007"/>
                <a:gd name="T41" fmla="*/ 465 h 543"/>
                <a:gd name="T42" fmla="*/ 4 w 1007"/>
                <a:gd name="T43" fmla="*/ 486 h 543"/>
                <a:gd name="T44" fmla="*/ 4 w 1007"/>
                <a:gd name="T45" fmla="*/ 496 h 543"/>
                <a:gd name="T46" fmla="*/ 37 w 1007"/>
                <a:gd name="T47" fmla="*/ 504 h 543"/>
                <a:gd name="T48" fmla="*/ 67 w 1007"/>
                <a:gd name="T49" fmla="*/ 498 h 543"/>
                <a:gd name="T50" fmla="*/ 81 w 1007"/>
                <a:gd name="T51" fmla="*/ 494 h 543"/>
                <a:gd name="T52" fmla="*/ 136 w 1007"/>
                <a:gd name="T53" fmla="*/ 497 h 543"/>
                <a:gd name="T54" fmla="*/ 166 w 1007"/>
                <a:gd name="T55" fmla="*/ 509 h 543"/>
                <a:gd name="T56" fmla="*/ 212 w 1007"/>
                <a:gd name="T57" fmla="*/ 525 h 543"/>
                <a:gd name="T58" fmla="*/ 262 w 1007"/>
                <a:gd name="T59" fmla="*/ 539 h 543"/>
                <a:gd name="T60" fmla="*/ 304 w 1007"/>
                <a:gd name="T61" fmla="*/ 543 h 543"/>
                <a:gd name="T62" fmla="*/ 326 w 1007"/>
                <a:gd name="T63" fmla="*/ 539 h 543"/>
                <a:gd name="T64" fmla="*/ 349 w 1007"/>
                <a:gd name="T65" fmla="*/ 534 h 543"/>
                <a:gd name="T66" fmla="*/ 392 w 1007"/>
                <a:gd name="T67" fmla="*/ 527 h 543"/>
                <a:gd name="T68" fmla="*/ 446 w 1007"/>
                <a:gd name="T69" fmla="*/ 516 h 543"/>
                <a:gd name="T70" fmla="*/ 505 w 1007"/>
                <a:gd name="T71" fmla="*/ 503 h 543"/>
                <a:gd name="T72" fmla="*/ 560 w 1007"/>
                <a:gd name="T73" fmla="*/ 489 h 543"/>
                <a:gd name="T74" fmla="*/ 614 w 1007"/>
                <a:gd name="T75" fmla="*/ 476 h 543"/>
                <a:gd name="T76" fmla="*/ 672 w 1007"/>
                <a:gd name="T77" fmla="*/ 465 h 543"/>
                <a:gd name="T78" fmla="*/ 732 w 1007"/>
                <a:gd name="T79" fmla="*/ 450 h 543"/>
                <a:gd name="T80" fmla="*/ 788 w 1007"/>
                <a:gd name="T81" fmla="*/ 429 h 543"/>
                <a:gd name="T82" fmla="*/ 840 w 1007"/>
                <a:gd name="T83" fmla="*/ 400 h 543"/>
                <a:gd name="T84" fmla="*/ 864 w 1007"/>
                <a:gd name="T85" fmla="*/ 385 h 543"/>
                <a:gd name="T86" fmla="*/ 892 w 1007"/>
                <a:gd name="T87" fmla="*/ 374 h 543"/>
                <a:gd name="T88" fmla="*/ 914 w 1007"/>
                <a:gd name="T89" fmla="*/ 347 h 543"/>
                <a:gd name="T90" fmla="*/ 947 w 1007"/>
                <a:gd name="T91" fmla="*/ 230 h 543"/>
                <a:gd name="T92" fmla="*/ 993 w 1007"/>
                <a:gd name="T93" fmla="*/ 68 h 543"/>
                <a:gd name="T94" fmla="*/ 1005 w 1007"/>
                <a:gd name="T95" fmla="*/ 22 h 543"/>
                <a:gd name="T96" fmla="*/ 981 w 1007"/>
                <a:gd name="T97" fmla="*/ 18 h 543"/>
                <a:gd name="T98" fmla="*/ 936 w 1007"/>
                <a:gd name="T99" fmla="*/ 11 h 543"/>
                <a:gd name="T100" fmla="*/ 879 w 1007"/>
                <a:gd name="T101" fmla="*/ 5 h 543"/>
                <a:gd name="T102" fmla="*/ 823 w 1007"/>
                <a:gd name="T103" fmla="*/ 0 h 543"/>
                <a:gd name="T104" fmla="*/ 776 w 1007"/>
                <a:gd name="T105" fmla="*/ 2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07" h="543">
                  <a:moveTo>
                    <a:pt x="776" y="2"/>
                  </a:moveTo>
                  <a:lnTo>
                    <a:pt x="774" y="17"/>
                  </a:lnTo>
                  <a:lnTo>
                    <a:pt x="772" y="51"/>
                  </a:lnTo>
                  <a:lnTo>
                    <a:pt x="769" y="93"/>
                  </a:lnTo>
                  <a:lnTo>
                    <a:pt x="767" y="128"/>
                  </a:lnTo>
                  <a:lnTo>
                    <a:pt x="764" y="162"/>
                  </a:lnTo>
                  <a:lnTo>
                    <a:pt x="756" y="201"/>
                  </a:lnTo>
                  <a:lnTo>
                    <a:pt x="747" y="232"/>
                  </a:lnTo>
                  <a:lnTo>
                    <a:pt x="743" y="246"/>
                  </a:lnTo>
                  <a:lnTo>
                    <a:pt x="742" y="246"/>
                  </a:lnTo>
                  <a:lnTo>
                    <a:pt x="739" y="247"/>
                  </a:lnTo>
                  <a:lnTo>
                    <a:pt x="734" y="249"/>
                  </a:lnTo>
                  <a:lnTo>
                    <a:pt x="727" y="252"/>
                  </a:lnTo>
                  <a:lnTo>
                    <a:pt x="718" y="254"/>
                  </a:lnTo>
                  <a:lnTo>
                    <a:pt x="709" y="259"/>
                  </a:lnTo>
                  <a:lnTo>
                    <a:pt x="696" y="263"/>
                  </a:lnTo>
                  <a:lnTo>
                    <a:pt x="683" y="268"/>
                  </a:lnTo>
                  <a:lnTo>
                    <a:pt x="670" y="274"/>
                  </a:lnTo>
                  <a:lnTo>
                    <a:pt x="653" y="280"/>
                  </a:lnTo>
                  <a:lnTo>
                    <a:pt x="637" y="287"/>
                  </a:lnTo>
                  <a:lnTo>
                    <a:pt x="620" y="295"/>
                  </a:lnTo>
                  <a:lnTo>
                    <a:pt x="602" y="305"/>
                  </a:lnTo>
                  <a:lnTo>
                    <a:pt x="583" y="314"/>
                  </a:lnTo>
                  <a:lnTo>
                    <a:pt x="564" y="324"/>
                  </a:lnTo>
                  <a:lnTo>
                    <a:pt x="544" y="335"/>
                  </a:lnTo>
                  <a:lnTo>
                    <a:pt x="524" y="346"/>
                  </a:lnTo>
                  <a:lnTo>
                    <a:pt x="505" y="358"/>
                  </a:lnTo>
                  <a:lnTo>
                    <a:pt x="486" y="368"/>
                  </a:lnTo>
                  <a:lnTo>
                    <a:pt x="468" y="380"/>
                  </a:lnTo>
                  <a:lnTo>
                    <a:pt x="451" y="390"/>
                  </a:lnTo>
                  <a:lnTo>
                    <a:pt x="433" y="399"/>
                  </a:lnTo>
                  <a:lnTo>
                    <a:pt x="416" y="408"/>
                  </a:lnTo>
                  <a:lnTo>
                    <a:pt x="401" y="418"/>
                  </a:lnTo>
                  <a:lnTo>
                    <a:pt x="385" y="425"/>
                  </a:lnTo>
                  <a:lnTo>
                    <a:pt x="371" y="431"/>
                  </a:lnTo>
                  <a:lnTo>
                    <a:pt x="357" y="437"/>
                  </a:lnTo>
                  <a:lnTo>
                    <a:pt x="344" y="442"/>
                  </a:lnTo>
                  <a:lnTo>
                    <a:pt x="332" y="444"/>
                  </a:lnTo>
                  <a:lnTo>
                    <a:pt x="321" y="446"/>
                  </a:lnTo>
                  <a:lnTo>
                    <a:pt x="309" y="446"/>
                  </a:lnTo>
                  <a:lnTo>
                    <a:pt x="300" y="445"/>
                  </a:lnTo>
                  <a:lnTo>
                    <a:pt x="280" y="441"/>
                  </a:lnTo>
                  <a:lnTo>
                    <a:pt x="257" y="437"/>
                  </a:lnTo>
                  <a:lnTo>
                    <a:pt x="234" y="433"/>
                  </a:lnTo>
                  <a:lnTo>
                    <a:pt x="211" y="430"/>
                  </a:lnTo>
                  <a:lnTo>
                    <a:pt x="190" y="428"/>
                  </a:lnTo>
                  <a:lnTo>
                    <a:pt x="173" y="426"/>
                  </a:lnTo>
                  <a:lnTo>
                    <a:pt x="163" y="425"/>
                  </a:lnTo>
                  <a:lnTo>
                    <a:pt x="158" y="425"/>
                  </a:lnTo>
                  <a:lnTo>
                    <a:pt x="157" y="426"/>
                  </a:lnTo>
                  <a:lnTo>
                    <a:pt x="152" y="427"/>
                  </a:lnTo>
                  <a:lnTo>
                    <a:pt x="147" y="430"/>
                  </a:lnTo>
                  <a:lnTo>
                    <a:pt x="140" y="434"/>
                  </a:lnTo>
                  <a:lnTo>
                    <a:pt x="132" y="438"/>
                  </a:lnTo>
                  <a:lnTo>
                    <a:pt x="124" y="443"/>
                  </a:lnTo>
                  <a:lnTo>
                    <a:pt x="117" y="449"/>
                  </a:lnTo>
                  <a:lnTo>
                    <a:pt x="110" y="453"/>
                  </a:lnTo>
                  <a:lnTo>
                    <a:pt x="103" y="457"/>
                  </a:lnTo>
                  <a:lnTo>
                    <a:pt x="96" y="460"/>
                  </a:lnTo>
                  <a:lnTo>
                    <a:pt x="89" y="463"/>
                  </a:lnTo>
                  <a:lnTo>
                    <a:pt x="81" y="464"/>
                  </a:lnTo>
                  <a:lnTo>
                    <a:pt x="75" y="464"/>
                  </a:lnTo>
                  <a:lnTo>
                    <a:pt x="69" y="465"/>
                  </a:lnTo>
                  <a:lnTo>
                    <a:pt x="66" y="465"/>
                  </a:lnTo>
                  <a:lnTo>
                    <a:pt x="65" y="465"/>
                  </a:lnTo>
                  <a:lnTo>
                    <a:pt x="4" y="486"/>
                  </a:lnTo>
                  <a:lnTo>
                    <a:pt x="3" y="487"/>
                  </a:lnTo>
                  <a:lnTo>
                    <a:pt x="0" y="490"/>
                  </a:lnTo>
                  <a:lnTo>
                    <a:pt x="4" y="496"/>
                  </a:lnTo>
                  <a:lnTo>
                    <a:pt x="16" y="502"/>
                  </a:lnTo>
                  <a:lnTo>
                    <a:pt x="26" y="504"/>
                  </a:lnTo>
                  <a:lnTo>
                    <a:pt x="37" y="504"/>
                  </a:lnTo>
                  <a:lnTo>
                    <a:pt x="48" y="503"/>
                  </a:lnTo>
                  <a:lnTo>
                    <a:pt x="58" y="501"/>
                  </a:lnTo>
                  <a:lnTo>
                    <a:pt x="67" y="498"/>
                  </a:lnTo>
                  <a:lnTo>
                    <a:pt x="74" y="496"/>
                  </a:lnTo>
                  <a:lnTo>
                    <a:pt x="79" y="495"/>
                  </a:lnTo>
                  <a:lnTo>
                    <a:pt x="81" y="494"/>
                  </a:lnTo>
                  <a:lnTo>
                    <a:pt x="129" y="494"/>
                  </a:lnTo>
                  <a:lnTo>
                    <a:pt x="132" y="495"/>
                  </a:lnTo>
                  <a:lnTo>
                    <a:pt x="136" y="497"/>
                  </a:lnTo>
                  <a:lnTo>
                    <a:pt x="144" y="499"/>
                  </a:lnTo>
                  <a:lnTo>
                    <a:pt x="155" y="504"/>
                  </a:lnTo>
                  <a:lnTo>
                    <a:pt x="166" y="509"/>
                  </a:lnTo>
                  <a:lnTo>
                    <a:pt x="180" y="514"/>
                  </a:lnTo>
                  <a:lnTo>
                    <a:pt x="196" y="520"/>
                  </a:lnTo>
                  <a:lnTo>
                    <a:pt x="212" y="525"/>
                  </a:lnTo>
                  <a:lnTo>
                    <a:pt x="228" y="531"/>
                  </a:lnTo>
                  <a:lnTo>
                    <a:pt x="245" y="535"/>
                  </a:lnTo>
                  <a:lnTo>
                    <a:pt x="262" y="539"/>
                  </a:lnTo>
                  <a:lnTo>
                    <a:pt x="277" y="542"/>
                  </a:lnTo>
                  <a:lnTo>
                    <a:pt x="292" y="543"/>
                  </a:lnTo>
                  <a:lnTo>
                    <a:pt x="304" y="543"/>
                  </a:lnTo>
                  <a:lnTo>
                    <a:pt x="316" y="542"/>
                  </a:lnTo>
                  <a:lnTo>
                    <a:pt x="325" y="539"/>
                  </a:lnTo>
                  <a:lnTo>
                    <a:pt x="326" y="539"/>
                  </a:lnTo>
                  <a:lnTo>
                    <a:pt x="332" y="537"/>
                  </a:lnTo>
                  <a:lnTo>
                    <a:pt x="339" y="536"/>
                  </a:lnTo>
                  <a:lnTo>
                    <a:pt x="349" y="534"/>
                  </a:lnTo>
                  <a:lnTo>
                    <a:pt x="362" y="532"/>
                  </a:lnTo>
                  <a:lnTo>
                    <a:pt x="376" y="529"/>
                  </a:lnTo>
                  <a:lnTo>
                    <a:pt x="392" y="527"/>
                  </a:lnTo>
                  <a:lnTo>
                    <a:pt x="409" y="524"/>
                  </a:lnTo>
                  <a:lnTo>
                    <a:pt x="428" y="520"/>
                  </a:lnTo>
                  <a:lnTo>
                    <a:pt x="446" y="516"/>
                  </a:lnTo>
                  <a:lnTo>
                    <a:pt x="466" y="512"/>
                  </a:lnTo>
                  <a:lnTo>
                    <a:pt x="485" y="508"/>
                  </a:lnTo>
                  <a:lnTo>
                    <a:pt x="505" y="503"/>
                  </a:lnTo>
                  <a:lnTo>
                    <a:pt x="524" y="498"/>
                  </a:lnTo>
                  <a:lnTo>
                    <a:pt x="543" y="494"/>
                  </a:lnTo>
                  <a:lnTo>
                    <a:pt x="560" y="489"/>
                  </a:lnTo>
                  <a:lnTo>
                    <a:pt x="577" y="484"/>
                  </a:lnTo>
                  <a:lnTo>
                    <a:pt x="596" y="481"/>
                  </a:lnTo>
                  <a:lnTo>
                    <a:pt x="614" y="476"/>
                  </a:lnTo>
                  <a:lnTo>
                    <a:pt x="633" y="473"/>
                  </a:lnTo>
                  <a:lnTo>
                    <a:pt x="652" y="468"/>
                  </a:lnTo>
                  <a:lnTo>
                    <a:pt x="672" y="465"/>
                  </a:lnTo>
                  <a:lnTo>
                    <a:pt x="691" y="460"/>
                  </a:lnTo>
                  <a:lnTo>
                    <a:pt x="712" y="456"/>
                  </a:lnTo>
                  <a:lnTo>
                    <a:pt x="732" y="450"/>
                  </a:lnTo>
                  <a:lnTo>
                    <a:pt x="750" y="444"/>
                  </a:lnTo>
                  <a:lnTo>
                    <a:pt x="770" y="437"/>
                  </a:lnTo>
                  <a:lnTo>
                    <a:pt x="788" y="429"/>
                  </a:lnTo>
                  <a:lnTo>
                    <a:pt x="807" y="421"/>
                  </a:lnTo>
                  <a:lnTo>
                    <a:pt x="824" y="411"/>
                  </a:lnTo>
                  <a:lnTo>
                    <a:pt x="840" y="400"/>
                  </a:lnTo>
                  <a:lnTo>
                    <a:pt x="856" y="388"/>
                  </a:lnTo>
                  <a:lnTo>
                    <a:pt x="858" y="388"/>
                  </a:lnTo>
                  <a:lnTo>
                    <a:pt x="864" y="385"/>
                  </a:lnTo>
                  <a:lnTo>
                    <a:pt x="872" y="383"/>
                  </a:lnTo>
                  <a:lnTo>
                    <a:pt x="881" y="380"/>
                  </a:lnTo>
                  <a:lnTo>
                    <a:pt x="892" y="374"/>
                  </a:lnTo>
                  <a:lnTo>
                    <a:pt x="901" y="367"/>
                  </a:lnTo>
                  <a:lnTo>
                    <a:pt x="909" y="359"/>
                  </a:lnTo>
                  <a:lnTo>
                    <a:pt x="914" y="347"/>
                  </a:lnTo>
                  <a:lnTo>
                    <a:pt x="920" y="324"/>
                  </a:lnTo>
                  <a:lnTo>
                    <a:pt x="932" y="283"/>
                  </a:lnTo>
                  <a:lnTo>
                    <a:pt x="947" y="230"/>
                  </a:lnTo>
                  <a:lnTo>
                    <a:pt x="963" y="172"/>
                  </a:lnTo>
                  <a:lnTo>
                    <a:pt x="979" y="117"/>
                  </a:lnTo>
                  <a:lnTo>
                    <a:pt x="993" y="68"/>
                  </a:lnTo>
                  <a:lnTo>
                    <a:pt x="1004" y="35"/>
                  </a:lnTo>
                  <a:lnTo>
                    <a:pt x="1007" y="22"/>
                  </a:lnTo>
                  <a:lnTo>
                    <a:pt x="1005" y="22"/>
                  </a:lnTo>
                  <a:lnTo>
                    <a:pt x="1000" y="21"/>
                  </a:lnTo>
                  <a:lnTo>
                    <a:pt x="992" y="20"/>
                  </a:lnTo>
                  <a:lnTo>
                    <a:pt x="981" y="18"/>
                  </a:lnTo>
                  <a:lnTo>
                    <a:pt x="967" y="15"/>
                  </a:lnTo>
                  <a:lnTo>
                    <a:pt x="952" y="13"/>
                  </a:lnTo>
                  <a:lnTo>
                    <a:pt x="936" y="11"/>
                  </a:lnTo>
                  <a:lnTo>
                    <a:pt x="917" y="9"/>
                  </a:lnTo>
                  <a:lnTo>
                    <a:pt x="899" y="6"/>
                  </a:lnTo>
                  <a:lnTo>
                    <a:pt x="879" y="5"/>
                  </a:lnTo>
                  <a:lnTo>
                    <a:pt x="860" y="3"/>
                  </a:lnTo>
                  <a:lnTo>
                    <a:pt x="841" y="2"/>
                  </a:lnTo>
                  <a:lnTo>
                    <a:pt x="823" y="0"/>
                  </a:lnTo>
                  <a:lnTo>
                    <a:pt x="805" y="0"/>
                  </a:lnTo>
                  <a:lnTo>
                    <a:pt x="789" y="0"/>
                  </a:lnTo>
                  <a:lnTo>
                    <a:pt x="776" y="2"/>
                  </a:lnTo>
                  <a:close/>
                </a:path>
              </a:pathLst>
            </a:custGeom>
            <a:solidFill>
              <a:srgbClr val="A56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1" name="Freeform 137"/>
            <p:cNvSpPr>
              <a:spLocks/>
            </p:cNvSpPr>
            <p:nvPr/>
          </p:nvSpPr>
          <p:spPr bwMode="auto">
            <a:xfrm>
              <a:off x="1847851" y="2108200"/>
              <a:ext cx="238125" cy="392113"/>
            </a:xfrm>
            <a:custGeom>
              <a:avLst/>
              <a:gdLst>
                <a:gd name="T0" fmla="*/ 156 w 301"/>
                <a:gd name="T1" fmla="*/ 4 h 494"/>
                <a:gd name="T2" fmla="*/ 161 w 301"/>
                <a:gd name="T3" fmla="*/ 3 h 494"/>
                <a:gd name="T4" fmla="*/ 173 w 301"/>
                <a:gd name="T5" fmla="*/ 1 h 494"/>
                <a:gd name="T6" fmla="*/ 191 w 301"/>
                <a:gd name="T7" fmla="*/ 0 h 494"/>
                <a:gd name="T8" fmla="*/ 212 w 301"/>
                <a:gd name="T9" fmla="*/ 0 h 494"/>
                <a:gd name="T10" fmla="*/ 235 w 301"/>
                <a:gd name="T11" fmla="*/ 3 h 494"/>
                <a:gd name="T12" fmla="*/ 257 w 301"/>
                <a:gd name="T13" fmla="*/ 12 h 494"/>
                <a:gd name="T14" fmla="*/ 277 w 301"/>
                <a:gd name="T15" fmla="*/ 28 h 494"/>
                <a:gd name="T16" fmla="*/ 292 w 301"/>
                <a:gd name="T17" fmla="*/ 51 h 494"/>
                <a:gd name="T18" fmla="*/ 300 w 301"/>
                <a:gd name="T19" fmla="*/ 92 h 494"/>
                <a:gd name="T20" fmla="*/ 301 w 301"/>
                <a:gd name="T21" fmla="*/ 152 h 494"/>
                <a:gd name="T22" fmla="*/ 298 w 301"/>
                <a:gd name="T23" fmla="*/ 224 h 494"/>
                <a:gd name="T24" fmla="*/ 291 w 301"/>
                <a:gd name="T25" fmla="*/ 300 h 494"/>
                <a:gd name="T26" fmla="*/ 283 w 301"/>
                <a:gd name="T27" fmla="*/ 374 h 494"/>
                <a:gd name="T28" fmla="*/ 275 w 301"/>
                <a:gd name="T29" fmla="*/ 435 h 494"/>
                <a:gd name="T30" fmla="*/ 269 w 301"/>
                <a:gd name="T31" fmla="*/ 478 h 494"/>
                <a:gd name="T32" fmla="*/ 267 w 301"/>
                <a:gd name="T33" fmla="*/ 494 h 494"/>
                <a:gd name="T34" fmla="*/ 265 w 301"/>
                <a:gd name="T35" fmla="*/ 493 h 494"/>
                <a:gd name="T36" fmla="*/ 262 w 301"/>
                <a:gd name="T37" fmla="*/ 489 h 494"/>
                <a:gd name="T38" fmla="*/ 255 w 301"/>
                <a:gd name="T39" fmla="*/ 485 h 494"/>
                <a:gd name="T40" fmla="*/ 247 w 301"/>
                <a:gd name="T41" fmla="*/ 479 h 494"/>
                <a:gd name="T42" fmla="*/ 237 w 301"/>
                <a:gd name="T43" fmla="*/ 471 h 494"/>
                <a:gd name="T44" fmla="*/ 224 w 301"/>
                <a:gd name="T45" fmla="*/ 464 h 494"/>
                <a:gd name="T46" fmla="*/ 209 w 301"/>
                <a:gd name="T47" fmla="*/ 455 h 494"/>
                <a:gd name="T48" fmla="*/ 193 w 301"/>
                <a:gd name="T49" fmla="*/ 447 h 494"/>
                <a:gd name="T50" fmla="*/ 173 w 301"/>
                <a:gd name="T51" fmla="*/ 439 h 494"/>
                <a:gd name="T52" fmla="*/ 154 w 301"/>
                <a:gd name="T53" fmla="*/ 432 h 494"/>
                <a:gd name="T54" fmla="*/ 132 w 301"/>
                <a:gd name="T55" fmla="*/ 426 h 494"/>
                <a:gd name="T56" fmla="*/ 108 w 301"/>
                <a:gd name="T57" fmla="*/ 421 h 494"/>
                <a:gd name="T58" fmla="*/ 83 w 301"/>
                <a:gd name="T59" fmla="*/ 418 h 494"/>
                <a:gd name="T60" fmla="*/ 57 w 301"/>
                <a:gd name="T61" fmla="*/ 417 h 494"/>
                <a:gd name="T62" fmla="*/ 29 w 301"/>
                <a:gd name="T63" fmla="*/ 418 h 494"/>
                <a:gd name="T64" fmla="*/ 0 w 301"/>
                <a:gd name="T65" fmla="*/ 422 h 494"/>
                <a:gd name="T66" fmla="*/ 5 w 301"/>
                <a:gd name="T67" fmla="*/ 407 h 494"/>
                <a:gd name="T68" fmla="*/ 18 w 301"/>
                <a:gd name="T69" fmla="*/ 366 h 494"/>
                <a:gd name="T70" fmla="*/ 36 w 301"/>
                <a:gd name="T71" fmla="*/ 307 h 494"/>
                <a:gd name="T72" fmla="*/ 58 w 301"/>
                <a:gd name="T73" fmla="*/ 238 h 494"/>
                <a:gd name="T74" fmla="*/ 83 w 301"/>
                <a:gd name="T75" fmla="*/ 165 h 494"/>
                <a:gd name="T76" fmla="*/ 110 w 301"/>
                <a:gd name="T77" fmla="*/ 97 h 494"/>
                <a:gd name="T78" fmla="*/ 134 w 301"/>
                <a:gd name="T79" fmla="*/ 41 h 494"/>
                <a:gd name="T80" fmla="*/ 156 w 301"/>
                <a:gd name="T81" fmla="*/ 4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01" h="494">
                  <a:moveTo>
                    <a:pt x="156" y="4"/>
                  </a:moveTo>
                  <a:lnTo>
                    <a:pt x="161" y="3"/>
                  </a:lnTo>
                  <a:lnTo>
                    <a:pt x="173" y="1"/>
                  </a:lnTo>
                  <a:lnTo>
                    <a:pt x="191" y="0"/>
                  </a:lnTo>
                  <a:lnTo>
                    <a:pt x="212" y="0"/>
                  </a:lnTo>
                  <a:lnTo>
                    <a:pt x="235" y="3"/>
                  </a:lnTo>
                  <a:lnTo>
                    <a:pt x="257" y="12"/>
                  </a:lnTo>
                  <a:lnTo>
                    <a:pt x="277" y="28"/>
                  </a:lnTo>
                  <a:lnTo>
                    <a:pt x="292" y="51"/>
                  </a:lnTo>
                  <a:lnTo>
                    <a:pt x="300" y="92"/>
                  </a:lnTo>
                  <a:lnTo>
                    <a:pt x="301" y="152"/>
                  </a:lnTo>
                  <a:lnTo>
                    <a:pt x="298" y="224"/>
                  </a:lnTo>
                  <a:lnTo>
                    <a:pt x="291" y="300"/>
                  </a:lnTo>
                  <a:lnTo>
                    <a:pt x="283" y="374"/>
                  </a:lnTo>
                  <a:lnTo>
                    <a:pt x="275" y="435"/>
                  </a:lnTo>
                  <a:lnTo>
                    <a:pt x="269" y="478"/>
                  </a:lnTo>
                  <a:lnTo>
                    <a:pt x="267" y="494"/>
                  </a:lnTo>
                  <a:lnTo>
                    <a:pt x="265" y="493"/>
                  </a:lnTo>
                  <a:lnTo>
                    <a:pt x="262" y="489"/>
                  </a:lnTo>
                  <a:lnTo>
                    <a:pt x="255" y="485"/>
                  </a:lnTo>
                  <a:lnTo>
                    <a:pt x="247" y="479"/>
                  </a:lnTo>
                  <a:lnTo>
                    <a:pt x="237" y="471"/>
                  </a:lnTo>
                  <a:lnTo>
                    <a:pt x="224" y="464"/>
                  </a:lnTo>
                  <a:lnTo>
                    <a:pt x="209" y="455"/>
                  </a:lnTo>
                  <a:lnTo>
                    <a:pt x="193" y="447"/>
                  </a:lnTo>
                  <a:lnTo>
                    <a:pt x="173" y="439"/>
                  </a:lnTo>
                  <a:lnTo>
                    <a:pt x="154" y="432"/>
                  </a:lnTo>
                  <a:lnTo>
                    <a:pt x="132" y="426"/>
                  </a:lnTo>
                  <a:lnTo>
                    <a:pt x="108" y="421"/>
                  </a:lnTo>
                  <a:lnTo>
                    <a:pt x="83" y="418"/>
                  </a:lnTo>
                  <a:lnTo>
                    <a:pt x="57" y="417"/>
                  </a:lnTo>
                  <a:lnTo>
                    <a:pt x="29" y="418"/>
                  </a:lnTo>
                  <a:lnTo>
                    <a:pt x="0" y="422"/>
                  </a:lnTo>
                  <a:lnTo>
                    <a:pt x="5" y="407"/>
                  </a:lnTo>
                  <a:lnTo>
                    <a:pt x="18" y="366"/>
                  </a:lnTo>
                  <a:lnTo>
                    <a:pt x="36" y="307"/>
                  </a:lnTo>
                  <a:lnTo>
                    <a:pt x="58" y="238"/>
                  </a:lnTo>
                  <a:lnTo>
                    <a:pt x="83" y="165"/>
                  </a:lnTo>
                  <a:lnTo>
                    <a:pt x="110" y="97"/>
                  </a:lnTo>
                  <a:lnTo>
                    <a:pt x="134" y="41"/>
                  </a:lnTo>
                  <a:lnTo>
                    <a:pt x="156" y="4"/>
                  </a:lnTo>
                  <a:close/>
                </a:path>
              </a:pathLst>
            </a:custGeom>
            <a:solidFill>
              <a:srgbClr val="FFE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2" name="Freeform 138"/>
            <p:cNvSpPr>
              <a:spLocks/>
            </p:cNvSpPr>
            <p:nvPr/>
          </p:nvSpPr>
          <p:spPr bwMode="auto">
            <a:xfrm>
              <a:off x="1833563" y="2171700"/>
              <a:ext cx="133350" cy="268288"/>
            </a:xfrm>
            <a:custGeom>
              <a:avLst/>
              <a:gdLst>
                <a:gd name="T0" fmla="*/ 168 w 168"/>
                <a:gd name="T1" fmla="*/ 0 h 340"/>
                <a:gd name="T2" fmla="*/ 160 w 168"/>
                <a:gd name="T3" fmla="*/ 8 h 340"/>
                <a:gd name="T4" fmla="*/ 141 w 168"/>
                <a:gd name="T5" fmla="*/ 31 h 340"/>
                <a:gd name="T6" fmla="*/ 114 w 168"/>
                <a:gd name="T7" fmla="*/ 66 h 340"/>
                <a:gd name="T8" fmla="*/ 84 w 168"/>
                <a:gd name="T9" fmla="*/ 111 h 340"/>
                <a:gd name="T10" fmla="*/ 57 w 168"/>
                <a:gd name="T11" fmla="*/ 163 h 340"/>
                <a:gd name="T12" fmla="*/ 35 w 168"/>
                <a:gd name="T13" fmla="*/ 220 h 340"/>
                <a:gd name="T14" fmla="*/ 25 w 168"/>
                <a:gd name="T15" fmla="*/ 280 h 340"/>
                <a:gd name="T16" fmla="*/ 32 w 168"/>
                <a:gd name="T17" fmla="*/ 340 h 340"/>
                <a:gd name="T18" fmla="*/ 31 w 168"/>
                <a:gd name="T19" fmla="*/ 338 h 340"/>
                <a:gd name="T20" fmla="*/ 28 w 168"/>
                <a:gd name="T21" fmla="*/ 333 h 340"/>
                <a:gd name="T22" fmla="*/ 22 w 168"/>
                <a:gd name="T23" fmla="*/ 325 h 340"/>
                <a:gd name="T24" fmla="*/ 16 w 168"/>
                <a:gd name="T25" fmla="*/ 313 h 340"/>
                <a:gd name="T26" fmla="*/ 9 w 168"/>
                <a:gd name="T27" fmla="*/ 300 h 340"/>
                <a:gd name="T28" fmla="*/ 5 w 168"/>
                <a:gd name="T29" fmla="*/ 282 h 340"/>
                <a:gd name="T30" fmla="*/ 1 w 168"/>
                <a:gd name="T31" fmla="*/ 263 h 340"/>
                <a:gd name="T32" fmla="*/ 0 w 168"/>
                <a:gd name="T33" fmla="*/ 241 h 340"/>
                <a:gd name="T34" fmla="*/ 1 w 168"/>
                <a:gd name="T35" fmla="*/ 218 h 340"/>
                <a:gd name="T36" fmla="*/ 7 w 168"/>
                <a:gd name="T37" fmla="*/ 191 h 340"/>
                <a:gd name="T38" fmla="*/ 17 w 168"/>
                <a:gd name="T39" fmla="*/ 164 h 340"/>
                <a:gd name="T40" fmla="*/ 33 w 168"/>
                <a:gd name="T41" fmla="*/ 134 h 340"/>
                <a:gd name="T42" fmla="*/ 57 w 168"/>
                <a:gd name="T43" fmla="*/ 101 h 340"/>
                <a:gd name="T44" fmla="*/ 85 w 168"/>
                <a:gd name="T45" fmla="*/ 69 h 340"/>
                <a:gd name="T46" fmla="*/ 122 w 168"/>
                <a:gd name="T47" fmla="*/ 36 h 340"/>
                <a:gd name="T48" fmla="*/ 168 w 168"/>
                <a:gd name="T49" fmla="*/ 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68" h="340">
                  <a:moveTo>
                    <a:pt x="168" y="0"/>
                  </a:moveTo>
                  <a:lnTo>
                    <a:pt x="160" y="8"/>
                  </a:lnTo>
                  <a:lnTo>
                    <a:pt x="141" y="31"/>
                  </a:lnTo>
                  <a:lnTo>
                    <a:pt x="114" y="66"/>
                  </a:lnTo>
                  <a:lnTo>
                    <a:pt x="84" y="111"/>
                  </a:lnTo>
                  <a:lnTo>
                    <a:pt x="57" y="163"/>
                  </a:lnTo>
                  <a:lnTo>
                    <a:pt x="35" y="220"/>
                  </a:lnTo>
                  <a:lnTo>
                    <a:pt x="25" y="280"/>
                  </a:lnTo>
                  <a:lnTo>
                    <a:pt x="32" y="340"/>
                  </a:lnTo>
                  <a:lnTo>
                    <a:pt x="31" y="338"/>
                  </a:lnTo>
                  <a:lnTo>
                    <a:pt x="28" y="333"/>
                  </a:lnTo>
                  <a:lnTo>
                    <a:pt x="22" y="325"/>
                  </a:lnTo>
                  <a:lnTo>
                    <a:pt x="16" y="313"/>
                  </a:lnTo>
                  <a:lnTo>
                    <a:pt x="9" y="300"/>
                  </a:lnTo>
                  <a:lnTo>
                    <a:pt x="5" y="282"/>
                  </a:lnTo>
                  <a:lnTo>
                    <a:pt x="1" y="263"/>
                  </a:lnTo>
                  <a:lnTo>
                    <a:pt x="0" y="241"/>
                  </a:lnTo>
                  <a:lnTo>
                    <a:pt x="1" y="218"/>
                  </a:lnTo>
                  <a:lnTo>
                    <a:pt x="7" y="191"/>
                  </a:lnTo>
                  <a:lnTo>
                    <a:pt x="17" y="164"/>
                  </a:lnTo>
                  <a:lnTo>
                    <a:pt x="33" y="134"/>
                  </a:lnTo>
                  <a:lnTo>
                    <a:pt x="57" y="101"/>
                  </a:lnTo>
                  <a:lnTo>
                    <a:pt x="85" y="69"/>
                  </a:lnTo>
                  <a:lnTo>
                    <a:pt x="122" y="36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E8A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3" name="Freeform 139"/>
            <p:cNvSpPr>
              <a:spLocks/>
            </p:cNvSpPr>
            <p:nvPr/>
          </p:nvSpPr>
          <p:spPr bwMode="auto">
            <a:xfrm>
              <a:off x="1849438" y="2408238"/>
              <a:ext cx="215900" cy="65088"/>
            </a:xfrm>
            <a:custGeom>
              <a:avLst/>
              <a:gdLst>
                <a:gd name="T0" fmla="*/ 0 w 272"/>
                <a:gd name="T1" fmla="*/ 13 h 82"/>
                <a:gd name="T2" fmla="*/ 0 w 272"/>
                <a:gd name="T3" fmla="*/ 13 h 82"/>
                <a:gd name="T4" fmla="*/ 2 w 272"/>
                <a:gd name="T5" fmla="*/ 12 h 82"/>
                <a:gd name="T6" fmla="*/ 7 w 272"/>
                <a:gd name="T7" fmla="*/ 11 h 82"/>
                <a:gd name="T8" fmla="*/ 14 w 272"/>
                <a:gd name="T9" fmla="*/ 9 h 82"/>
                <a:gd name="T10" fmla="*/ 24 w 272"/>
                <a:gd name="T11" fmla="*/ 6 h 82"/>
                <a:gd name="T12" fmla="*/ 37 w 272"/>
                <a:gd name="T13" fmla="*/ 5 h 82"/>
                <a:gd name="T14" fmla="*/ 50 w 272"/>
                <a:gd name="T15" fmla="*/ 3 h 82"/>
                <a:gd name="T16" fmla="*/ 67 w 272"/>
                <a:gd name="T17" fmla="*/ 2 h 82"/>
                <a:gd name="T18" fmla="*/ 85 w 272"/>
                <a:gd name="T19" fmla="*/ 3 h 82"/>
                <a:gd name="T20" fmla="*/ 105 w 272"/>
                <a:gd name="T21" fmla="*/ 4 h 82"/>
                <a:gd name="T22" fmla="*/ 125 w 272"/>
                <a:gd name="T23" fmla="*/ 8 h 82"/>
                <a:gd name="T24" fmla="*/ 147 w 272"/>
                <a:gd name="T25" fmla="*/ 13 h 82"/>
                <a:gd name="T26" fmla="*/ 170 w 272"/>
                <a:gd name="T27" fmla="*/ 21 h 82"/>
                <a:gd name="T28" fmla="*/ 194 w 272"/>
                <a:gd name="T29" fmla="*/ 32 h 82"/>
                <a:gd name="T30" fmla="*/ 219 w 272"/>
                <a:gd name="T31" fmla="*/ 46 h 82"/>
                <a:gd name="T32" fmla="*/ 244 w 272"/>
                <a:gd name="T33" fmla="*/ 62 h 82"/>
                <a:gd name="T34" fmla="*/ 269 w 272"/>
                <a:gd name="T35" fmla="*/ 82 h 82"/>
                <a:gd name="T36" fmla="*/ 272 w 272"/>
                <a:gd name="T37" fmla="*/ 80 h 82"/>
                <a:gd name="T38" fmla="*/ 258 w 272"/>
                <a:gd name="T39" fmla="*/ 69 h 82"/>
                <a:gd name="T40" fmla="*/ 245 w 272"/>
                <a:gd name="T41" fmla="*/ 58 h 82"/>
                <a:gd name="T42" fmla="*/ 231 w 272"/>
                <a:gd name="T43" fmla="*/ 49 h 82"/>
                <a:gd name="T44" fmla="*/ 219 w 272"/>
                <a:gd name="T45" fmla="*/ 41 h 82"/>
                <a:gd name="T46" fmla="*/ 206 w 272"/>
                <a:gd name="T47" fmla="*/ 34 h 82"/>
                <a:gd name="T48" fmla="*/ 193 w 272"/>
                <a:gd name="T49" fmla="*/ 27 h 82"/>
                <a:gd name="T50" fmla="*/ 181 w 272"/>
                <a:gd name="T51" fmla="*/ 21 h 82"/>
                <a:gd name="T52" fmla="*/ 168 w 272"/>
                <a:gd name="T53" fmla="*/ 17 h 82"/>
                <a:gd name="T54" fmla="*/ 156 w 272"/>
                <a:gd name="T55" fmla="*/ 13 h 82"/>
                <a:gd name="T56" fmla="*/ 145 w 272"/>
                <a:gd name="T57" fmla="*/ 10 h 82"/>
                <a:gd name="T58" fmla="*/ 133 w 272"/>
                <a:gd name="T59" fmla="*/ 6 h 82"/>
                <a:gd name="T60" fmla="*/ 123 w 272"/>
                <a:gd name="T61" fmla="*/ 4 h 82"/>
                <a:gd name="T62" fmla="*/ 113 w 272"/>
                <a:gd name="T63" fmla="*/ 2 h 82"/>
                <a:gd name="T64" fmla="*/ 102 w 272"/>
                <a:gd name="T65" fmla="*/ 1 h 82"/>
                <a:gd name="T66" fmla="*/ 93 w 272"/>
                <a:gd name="T67" fmla="*/ 1 h 82"/>
                <a:gd name="T68" fmla="*/ 84 w 272"/>
                <a:gd name="T69" fmla="*/ 0 h 82"/>
                <a:gd name="T70" fmla="*/ 65 w 272"/>
                <a:gd name="T71" fmla="*/ 0 h 82"/>
                <a:gd name="T72" fmla="*/ 49 w 272"/>
                <a:gd name="T73" fmla="*/ 1 h 82"/>
                <a:gd name="T74" fmla="*/ 36 w 272"/>
                <a:gd name="T75" fmla="*/ 2 h 82"/>
                <a:gd name="T76" fmla="*/ 23 w 272"/>
                <a:gd name="T77" fmla="*/ 4 h 82"/>
                <a:gd name="T78" fmla="*/ 12 w 272"/>
                <a:gd name="T79" fmla="*/ 6 h 82"/>
                <a:gd name="T80" fmla="*/ 6 w 272"/>
                <a:gd name="T81" fmla="*/ 8 h 82"/>
                <a:gd name="T82" fmla="*/ 1 w 272"/>
                <a:gd name="T83" fmla="*/ 10 h 82"/>
                <a:gd name="T84" fmla="*/ 0 w 272"/>
                <a:gd name="T85" fmla="*/ 10 h 82"/>
                <a:gd name="T86" fmla="*/ 0 w 272"/>
                <a:gd name="T87" fmla="*/ 13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72" h="82">
                  <a:moveTo>
                    <a:pt x="0" y="13"/>
                  </a:moveTo>
                  <a:lnTo>
                    <a:pt x="0" y="13"/>
                  </a:lnTo>
                  <a:lnTo>
                    <a:pt x="2" y="12"/>
                  </a:lnTo>
                  <a:lnTo>
                    <a:pt x="7" y="11"/>
                  </a:lnTo>
                  <a:lnTo>
                    <a:pt x="14" y="9"/>
                  </a:lnTo>
                  <a:lnTo>
                    <a:pt x="24" y="6"/>
                  </a:lnTo>
                  <a:lnTo>
                    <a:pt x="37" y="5"/>
                  </a:lnTo>
                  <a:lnTo>
                    <a:pt x="50" y="3"/>
                  </a:lnTo>
                  <a:lnTo>
                    <a:pt x="67" y="2"/>
                  </a:lnTo>
                  <a:lnTo>
                    <a:pt x="85" y="3"/>
                  </a:lnTo>
                  <a:lnTo>
                    <a:pt x="105" y="4"/>
                  </a:lnTo>
                  <a:lnTo>
                    <a:pt x="125" y="8"/>
                  </a:lnTo>
                  <a:lnTo>
                    <a:pt x="147" y="13"/>
                  </a:lnTo>
                  <a:lnTo>
                    <a:pt x="170" y="21"/>
                  </a:lnTo>
                  <a:lnTo>
                    <a:pt x="194" y="32"/>
                  </a:lnTo>
                  <a:lnTo>
                    <a:pt x="219" y="46"/>
                  </a:lnTo>
                  <a:lnTo>
                    <a:pt x="244" y="62"/>
                  </a:lnTo>
                  <a:lnTo>
                    <a:pt x="269" y="82"/>
                  </a:lnTo>
                  <a:lnTo>
                    <a:pt x="272" y="80"/>
                  </a:lnTo>
                  <a:lnTo>
                    <a:pt x="258" y="69"/>
                  </a:lnTo>
                  <a:lnTo>
                    <a:pt x="245" y="58"/>
                  </a:lnTo>
                  <a:lnTo>
                    <a:pt x="231" y="49"/>
                  </a:lnTo>
                  <a:lnTo>
                    <a:pt x="219" y="41"/>
                  </a:lnTo>
                  <a:lnTo>
                    <a:pt x="206" y="34"/>
                  </a:lnTo>
                  <a:lnTo>
                    <a:pt x="193" y="27"/>
                  </a:lnTo>
                  <a:lnTo>
                    <a:pt x="181" y="21"/>
                  </a:lnTo>
                  <a:lnTo>
                    <a:pt x="168" y="17"/>
                  </a:lnTo>
                  <a:lnTo>
                    <a:pt x="156" y="13"/>
                  </a:lnTo>
                  <a:lnTo>
                    <a:pt x="145" y="10"/>
                  </a:lnTo>
                  <a:lnTo>
                    <a:pt x="133" y="6"/>
                  </a:lnTo>
                  <a:lnTo>
                    <a:pt x="123" y="4"/>
                  </a:lnTo>
                  <a:lnTo>
                    <a:pt x="113" y="2"/>
                  </a:lnTo>
                  <a:lnTo>
                    <a:pt x="102" y="1"/>
                  </a:lnTo>
                  <a:lnTo>
                    <a:pt x="93" y="1"/>
                  </a:lnTo>
                  <a:lnTo>
                    <a:pt x="84" y="0"/>
                  </a:lnTo>
                  <a:lnTo>
                    <a:pt x="65" y="0"/>
                  </a:lnTo>
                  <a:lnTo>
                    <a:pt x="49" y="1"/>
                  </a:lnTo>
                  <a:lnTo>
                    <a:pt x="36" y="2"/>
                  </a:lnTo>
                  <a:lnTo>
                    <a:pt x="23" y="4"/>
                  </a:lnTo>
                  <a:lnTo>
                    <a:pt x="12" y="6"/>
                  </a:lnTo>
                  <a:lnTo>
                    <a:pt x="6" y="8"/>
                  </a:lnTo>
                  <a:lnTo>
                    <a:pt x="1" y="10"/>
                  </a:lnTo>
                  <a:lnTo>
                    <a:pt x="0" y="1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D668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4" name="Freeform 140"/>
            <p:cNvSpPr>
              <a:spLocks/>
            </p:cNvSpPr>
            <p:nvPr/>
          </p:nvSpPr>
          <p:spPr bwMode="auto">
            <a:xfrm>
              <a:off x="1089026" y="2309813"/>
              <a:ext cx="112713" cy="52388"/>
            </a:xfrm>
            <a:custGeom>
              <a:avLst/>
              <a:gdLst>
                <a:gd name="T0" fmla="*/ 0 w 143"/>
                <a:gd name="T1" fmla="*/ 7 h 66"/>
                <a:gd name="T2" fmla="*/ 0 w 143"/>
                <a:gd name="T3" fmla="*/ 12 h 66"/>
                <a:gd name="T4" fmla="*/ 4 w 143"/>
                <a:gd name="T5" fmla="*/ 24 h 66"/>
                <a:gd name="T6" fmla="*/ 11 w 143"/>
                <a:gd name="T7" fmla="*/ 39 h 66"/>
                <a:gd name="T8" fmla="*/ 26 w 143"/>
                <a:gd name="T9" fmla="*/ 54 h 66"/>
                <a:gd name="T10" fmla="*/ 36 w 143"/>
                <a:gd name="T11" fmla="*/ 60 h 66"/>
                <a:gd name="T12" fmla="*/ 48 w 143"/>
                <a:gd name="T13" fmla="*/ 64 h 66"/>
                <a:gd name="T14" fmla="*/ 59 w 143"/>
                <a:gd name="T15" fmla="*/ 66 h 66"/>
                <a:gd name="T16" fmla="*/ 72 w 143"/>
                <a:gd name="T17" fmla="*/ 66 h 66"/>
                <a:gd name="T18" fmla="*/ 83 w 143"/>
                <a:gd name="T19" fmla="*/ 66 h 66"/>
                <a:gd name="T20" fmla="*/ 95 w 143"/>
                <a:gd name="T21" fmla="*/ 64 h 66"/>
                <a:gd name="T22" fmla="*/ 104 w 143"/>
                <a:gd name="T23" fmla="*/ 61 h 66"/>
                <a:gd name="T24" fmla="*/ 112 w 143"/>
                <a:gd name="T25" fmla="*/ 58 h 66"/>
                <a:gd name="T26" fmla="*/ 131 w 143"/>
                <a:gd name="T27" fmla="*/ 41 h 66"/>
                <a:gd name="T28" fmla="*/ 140 w 143"/>
                <a:gd name="T29" fmla="*/ 22 h 66"/>
                <a:gd name="T30" fmla="*/ 143 w 143"/>
                <a:gd name="T31" fmla="*/ 7 h 66"/>
                <a:gd name="T32" fmla="*/ 143 w 143"/>
                <a:gd name="T33" fmla="*/ 0 h 66"/>
                <a:gd name="T34" fmla="*/ 0 w 143"/>
                <a:gd name="T35" fmla="*/ 7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3" h="66">
                  <a:moveTo>
                    <a:pt x="0" y="7"/>
                  </a:moveTo>
                  <a:lnTo>
                    <a:pt x="0" y="12"/>
                  </a:lnTo>
                  <a:lnTo>
                    <a:pt x="4" y="24"/>
                  </a:lnTo>
                  <a:lnTo>
                    <a:pt x="11" y="39"/>
                  </a:lnTo>
                  <a:lnTo>
                    <a:pt x="26" y="54"/>
                  </a:lnTo>
                  <a:lnTo>
                    <a:pt x="36" y="60"/>
                  </a:lnTo>
                  <a:lnTo>
                    <a:pt x="48" y="64"/>
                  </a:lnTo>
                  <a:lnTo>
                    <a:pt x="59" y="66"/>
                  </a:lnTo>
                  <a:lnTo>
                    <a:pt x="72" y="66"/>
                  </a:lnTo>
                  <a:lnTo>
                    <a:pt x="83" y="66"/>
                  </a:lnTo>
                  <a:lnTo>
                    <a:pt x="95" y="64"/>
                  </a:lnTo>
                  <a:lnTo>
                    <a:pt x="104" y="61"/>
                  </a:lnTo>
                  <a:lnTo>
                    <a:pt x="112" y="58"/>
                  </a:lnTo>
                  <a:lnTo>
                    <a:pt x="131" y="41"/>
                  </a:lnTo>
                  <a:lnTo>
                    <a:pt x="140" y="22"/>
                  </a:lnTo>
                  <a:lnTo>
                    <a:pt x="143" y="7"/>
                  </a:lnTo>
                  <a:lnTo>
                    <a:pt x="143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100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" name="Freeform 141"/>
            <p:cNvSpPr>
              <a:spLocks/>
            </p:cNvSpPr>
            <p:nvPr/>
          </p:nvSpPr>
          <p:spPr bwMode="auto">
            <a:xfrm>
              <a:off x="1011238" y="2225675"/>
              <a:ext cx="85725" cy="100013"/>
            </a:xfrm>
            <a:custGeom>
              <a:avLst/>
              <a:gdLst>
                <a:gd name="T0" fmla="*/ 27 w 108"/>
                <a:gd name="T1" fmla="*/ 0 h 128"/>
                <a:gd name="T2" fmla="*/ 24 w 108"/>
                <a:gd name="T3" fmla="*/ 3 h 128"/>
                <a:gd name="T4" fmla="*/ 15 w 108"/>
                <a:gd name="T5" fmla="*/ 12 h 128"/>
                <a:gd name="T6" fmla="*/ 5 w 108"/>
                <a:gd name="T7" fmla="*/ 27 h 128"/>
                <a:gd name="T8" fmla="*/ 0 w 108"/>
                <a:gd name="T9" fmla="*/ 47 h 128"/>
                <a:gd name="T10" fmla="*/ 1 w 108"/>
                <a:gd name="T11" fmla="*/ 59 h 128"/>
                <a:gd name="T12" fmla="*/ 3 w 108"/>
                <a:gd name="T13" fmla="*/ 70 h 128"/>
                <a:gd name="T14" fmla="*/ 9 w 108"/>
                <a:gd name="T15" fmla="*/ 82 h 128"/>
                <a:gd name="T16" fmla="*/ 15 w 108"/>
                <a:gd name="T17" fmla="*/ 92 h 128"/>
                <a:gd name="T18" fmla="*/ 22 w 108"/>
                <a:gd name="T19" fmla="*/ 103 h 128"/>
                <a:gd name="T20" fmla="*/ 30 w 108"/>
                <a:gd name="T21" fmla="*/ 111 h 128"/>
                <a:gd name="T22" fmla="*/ 37 w 108"/>
                <a:gd name="T23" fmla="*/ 118 h 128"/>
                <a:gd name="T24" fmla="*/ 43 w 108"/>
                <a:gd name="T25" fmla="*/ 122 h 128"/>
                <a:gd name="T26" fmla="*/ 55 w 108"/>
                <a:gd name="T27" fmla="*/ 127 h 128"/>
                <a:gd name="T28" fmla="*/ 68 w 108"/>
                <a:gd name="T29" fmla="*/ 128 h 128"/>
                <a:gd name="T30" fmla="*/ 78 w 108"/>
                <a:gd name="T31" fmla="*/ 128 h 128"/>
                <a:gd name="T32" fmla="*/ 88 w 108"/>
                <a:gd name="T33" fmla="*/ 126 h 128"/>
                <a:gd name="T34" fmla="*/ 96 w 108"/>
                <a:gd name="T35" fmla="*/ 123 h 128"/>
                <a:gd name="T36" fmla="*/ 102 w 108"/>
                <a:gd name="T37" fmla="*/ 121 h 128"/>
                <a:gd name="T38" fmla="*/ 107 w 108"/>
                <a:gd name="T39" fmla="*/ 119 h 128"/>
                <a:gd name="T40" fmla="*/ 108 w 108"/>
                <a:gd name="T41" fmla="*/ 118 h 128"/>
                <a:gd name="T42" fmla="*/ 27 w 108"/>
                <a:gd name="T43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8" h="128">
                  <a:moveTo>
                    <a:pt x="27" y="0"/>
                  </a:moveTo>
                  <a:lnTo>
                    <a:pt x="24" y="3"/>
                  </a:lnTo>
                  <a:lnTo>
                    <a:pt x="15" y="12"/>
                  </a:lnTo>
                  <a:lnTo>
                    <a:pt x="5" y="27"/>
                  </a:lnTo>
                  <a:lnTo>
                    <a:pt x="0" y="47"/>
                  </a:lnTo>
                  <a:lnTo>
                    <a:pt x="1" y="59"/>
                  </a:lnTo>
                  <a:lnTo>
                    <a:pt x="3" y="70"/>
                  </a:lnTo>
                  <a:lnTo>
                    <a:pt x="9" y="82"/>
                  </a:lnTo>
                  <a:lnTo>
                    <a:pt x="15" y="92"/>
                  </a:lnTo>
                  <a:lnTo>
                    <a:pt x="22" y="103"/>
                  </a:lnTo>
                  <a:lnTo>
                    <a:pt x="30" y="111"/>
                  </a:lnTo>
                  <a:lnTo>
                    <a:pt x="37" y="118"/>
                  </a:lnTo>
                  <a:lnTo>
                    <a:pt x="43" y="122"/>
                  </a:lnTo>
                  <a:lnTo>
                    <a:pt x="55" y="127"/>
                  </a:lnTo>
                  <a:lnTo>
                    <a:pt x="68" y="128"/>
                  </a:lnTo>
                  <a:lnTo>
                    <a:pt x="78" y="128"/>
                  </a:lnTo>
                  <a:lnTo>
                    <a:pt x="88" y="126"/>
                  </a:lnTo>
                  <a:lnTo>
                    <a:pt x="96" y="123"/>
                  </a:lnTo>
                  <a:lnTo>
                    <a:pt x="102" y="121"/>
                  </a:lnTo>
                  <a:lnTo>
                    <a:pt x="107" y="119"/>
                  </a:lnTo>
                  <a:lnTo>
                    <a:pt x="108" y="118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9100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6" name="Freeform 142"/>
            <p:cNvSpPr>
              <a:spLocks/>
            </p:cNvSpPr>
            <p:nvPr/>
          </p:nvSpPr>
          <p:spPr bwMode="auto">
            <a:xfrm>
              <a:off x="1009651" y="2279650"/>
              <a:ext cx="247650" cy="117475"/>
            </a:xfrm>
            <a:custGeom>
              <a:avLst/>
              <a:gdLst>
                <a:gd name="T0" fmla="*/ 311 w 311"/>
                <a:gd name="T1" fmla="*/ 94 h 149"/>
                <a:gd name="T2" fmla="*/ 310 w 311"/>
                <a:gd name="T3" fmla="*/ 91 h 149"/>
                <a:gd name="T4" fmla="*/ 308 w 311"/>
                <a:gd name="T5" fmla="*/ 87 h 149"/>
                <a:gd name="T6" fmla="*/ 303 w 311"/>
                <a:gd name="T7" fmla="*/ 80 h 149"/>
                <a:gd name="T8" fmla="*/ 295 w 311"/>
                <a:gd name="T9" fmla="*/ 72 h 149"/>
                <a:gd name="T10" fmla="*/ 283 w 311"/>
                <a:gd name="T11" fmla="*/ 65 h 149"/>
                <a:gd name="T12" fmla="*/ 266 w 311"/>
                <a:gd name="T13" fmla="*/ 60 h 149"/>
                <a:gd name="T14" fmla="*/ 246 w 311"/>
                <a:gd name="T15" fmla="*/ 58 h 149"/>
                <a:gd name="T16" fmla="*/ 219 w 311"/>
                <a:gd name="T17" fmla="*/ 61 h 149"/>
                <a:gd name="T18" fmla="*/ 190 w 311"/>
                <a:gd name="T19" fmla="*/ 67 h 149"/>
                <a:gd name="T20" fmla="*/ 166 w 311"/>
                <a:gd name="T21" fmla="*/ 73 h 149"/>
                <a:gd name="T22" fmla="*/ 144 w 311"/>
                <a:gd name="T23" fmla="*/ 79 h 149"/>
                <a:gd name="T24" fmla="*/ 127 w 311"/>
                <a:gd name="T25" fmla="*/ 84 h 149"/>
                <a:gd name="T26" fmla="*/ 113 w 311"/>
                <a:gd name="T27" fmla="*/ 90 h 149"/>
                <a:gd name="T28" fmla="*/ 103 w 311"/>
                <a:gd name="T29" fmla="*/ 95 h 149"/>
                <a:gd name="T30" fmla="*/ 97 w 311"/>
                <a:gd name="T31" fmla="*/ 97 h 149"/>
                <a:gd name="T32" fmla="*/ 95 w 311"/>
                <a:gd name="T33" fmla="*/ 98 h 149"/>
                <a:gd name="T34" fmla="*/ 43 w 311"/>
                <a:gd name="T35" fmla="*/ 70 h 149"/>
                <a:gd name="T36" fmla="*/ 42 w 311"/>
                <a:gd name="T37" fmla="*/ 60 h 149"/>
                <a:gd name="T38" fmla="*/ 36 w 311"/>
                <a:gd name="T39" fmla="*/ 36 h 149"/>
                <a:gd name="T40" fmla="*/ 27 w 311"/>
                <a:gd name="T41" fmla="*/ 12 h 149"/>
                <a:gd name="T42" fmla="*/ 11 w 311"/>
                <a:gd name="T43" fmla="*/ 0 h 149"/>
                <a:gd name="T44" fmla="*/ 8 w 311"/>
                <a:gd name="T45" fmla="*/ 1 h 149"/>
                <a:gd name="T46" fmla="*/ 3 w 311"/>
                <a:gd name="T47" fmla="*/ 5 h 149"/>
                <a:gd name="T48" fmla="*/ 0 w 311"/>
                <a:gd name="T49" fmla="*/ 13 h 149"/>
                <a:gd name="T50" fmla="*/ 5 w 311"/>
                <a:gd name="T51" fmla="*/ 30 h 149"/>
                <a:gd name="T52" fmla="*/ 8 w 311"/>
                <a:gd name="T53" fmla="*/ 44 h 149"/>
                <a:gd name="T54" fmla="*/ 12 w 311"/>
                <a:gd name="T55" fmla="*/ 64 h 149"/>
                <a:gd name="T56" fmla="*/ 13 w 311"/>
                <a:gd name="T57" fmla="*/ 81 h 149"/>
                <a:gd name="T58" fmla="*/ 14 w 311"/>
                <a:gd name="T59" fmla="*/ 89 h 149"/>
                <a:gd name="T60" fmla="*/ 99 w 311"/>
                <a:gd name="T61" fmla="*/ 141 h 149"/>
                <a:gd name="T62" fmla="*/ 101 w 311"/>
                <a:gd name="T63" fmla="*/ 143 h 149"/>
                <a:gd name="T64" fmla="*/ 105 w 311"/>
                <a:gd name="T65" fmla="*/ 147 h 149"/>
                <a:gd name="T66" fmla="*/ 114 w 311"/>
                <a:gd name="T67" fmla="*/ 149 h 149"/>
                <a:gd name="T68" fmla="*/ 131 w 311"/>
                <a:gd name="T69" fmla="*/ 149 h 149"/>
                <a:gd name="T70" fmla="*/ 152 w 311"/>
                <a:gd name="T71" fmla="*/ 148 h 149"/>
                <a:gd name="T72" fmla="*/ 178 w 311"/>
                <a:gd name="T73" fmla="*/ 145 h 149"/>
                <a:gd name="T74" fmla="*/ 207 w 311"/>
                <a:gd name="T75" fmla="*/ 144 h 149"/>
                <a:gd name="T76" fmla="*/ 234 w 311"/>
                <a:gd name="T77" fmla="*/ 143 h 149"/>
                <a:gd name="T78" fmla="*/ 258 w 311"/>
                <a:gd name="T79" fmla="*/ 143 h 149"/>
                <a:gd name="T80" fmla="*/ 279 w 311"/>
                <a:gd name="T81" fmla="*/ 142 h 149"/>
                <a:gd name="T82" fmla="*/ 294 w 311"/>
                <a:gd name="T83" fmla="*/ 142 h 149"/>
                <a:gd name="T84" fmla="*/ 299 w 311"/>
                <a:gd name="T85" fmla="*/ 142 h 149"/>
                <a:gd name="T86" fmla="*/ 311 w 311"/>
                <a:gd name="T87" fmla="*/ 9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11" h="149">
                  <a:moveTo>
                    <a:pt x="311" y="94"/>
                  </a:moveTo>
                  <a:lnTo>
                    <a:pt x="310" y="91"/>
                  </a:lnTo>
                  <a:lnTo>
                    <a:pt x="308" y="87"/>
                  </a:lnTo>
                  <a:lnTo>
                    <a:pt x="303" y="80"/>
                  </a:lnTo>
                  <a:lnTo>
                    <a:pt x="295" y="72"/>
                  </a:lnTo>
                  <a:lnTo>
                    <a:pt x="283" y="65"/>
                  </a:lnTo>
                  <a:lnTo>
                    <a:pt x="266" y="60"/>
                  </a:lnTo>
                  <a:lnTo>
                    <a:pt x="246" y="58"/>
                  </a:lnTo>
                  <a:lnTo>
                    <a:pt x="219" y="61"/>
                  </a:lnTo>
                  <a:lnTo>
                    <a:pt x="190" y="67"/>
                  </a:lnTo>
                  <a:lnTo>
                    <a:pt x="166" y="73"/>
                  </a:lnTo>
                  <a:lnTo>
                    <a:pt x="144" y="79"/>
                  </a:lnTo>
                  <a:lnTo>
                    <a:pt x="127" y="84"/>
                  </a:lnTo>
                  <a:lnTo>
                    <a:pt x="113" y="90"/>
                  </a:lnTo>
                  <a:lnTo>
                    <a:pt x="103" y="95"/>
                  </a:lnTo>
                  <a:lnTo>
                    <a:pt x="97" y="97"/>
                  </a:lnTo>
                  <a:lnTo>
                    <a:pt x="95" y="98"/>
                  </a:lnTo>
                  <a:lnTo>
                    <a:pt x="43" y="70"/>
                  </a:lnTo>
                  <a:lnTo>
                    <a:pt x="42" y="60"/>
                  </a:lnTo>
                  <a:lnTo>
                    <a:pt x="36" y="36"/>
                  </a:lnTo>
                  <a:lnTo>
                    <a:pt x="27" y="12"/>
                  </a:lnTo>
                  <a:lnTo>
                    <a:pt x="11" y="0"/>
                  </a:lnTo>
                  <a:lnTo>
                    <a:pt x="8" y="1"/>
                  </a:lnTo>
                  <a:lnTo>
                    <a:pt x="3" y="5"/>
                  </a:lnTo>
                  <a:lnTo>
                    <a:pt x="0" y="13"/>
                  </a:lnTo>
                  <a:lnTo>
                    <a:pt x="5" y="30"/>
                  </a:lnTo>
                  <a:lnTo>
                    <a:pt x="8" y="44"/>
                  </a:lnTo>
                  <a:lnTo>
                    <a:pt x="12" y="64"/>
                  </a:lnTo>
                  <a:lnTo>
                    <a:pt x="13" y="81"/>
                  </a:lnTo>
                  <a:lnTo>
                    <a:pt x="14" y="89"/>
                  </a:lnTo>
                  <a:lnTo>
                    <a:pt x="99" y="141"/>
                  </a:lnTo>
                  <a:lnTo>
                    <a:pt x="101" y="143"/>
                  </a:lnTo>
                  <a:lnTo>
                    <a:pt x="105" y="147"/>
                  </a:lnTo>
                  <a:lnTo>
                    <a:pt x="114" y="149"/>
                  </a:lnTo>
                  <a:lnTo>
                    <a:pt x="131" y="149"/>
                  </a:lnTo>
                  <a:lnTo>
                    <a:pt x="152" y="148"/>
                  </a:lnTo>
                  <a:lnTo>
                    <a:pt x="178" y="145"/>
                  </a:lnTo>
                  <a:lnTo>
                    <a:pt x="207" y="144"/>
                  </a:lnTo>
                  <a:lnTo>
                    <a:pt x="234" y="143"/>
                  </a:lnTo>
                  <a:lnTo>
                    <a:pt x="258" y="143"/>
                  </a:lnTo>
                  <a:lnTo>
                    <a:pt x="279" y="142"/>
                  </a:lnTo>
                  <a:lnTo>
                    <a:pt x="294" y="142"/>
                  </a:lnTo>
                  <a:lnTo>
                    <a:pt x="299" y="142"/>
                  </a:lnTo>
                  <a:lnTo>
                    <a:pt x="311" y="94"/>
                  </a:lnTo>
                  <a:close/>
                </a:path>
              </a:pathLst>
            </a:custGeom>
            <a:solidFill>
              <a:srgbClr val="A56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7" name="Freeform 143"/>
            <p:cNvSpPr>
              <a:spLocks/>
            </p:cNvSpPr>
            <p:nvPr/>
          </p:nvSpPr>
          <p:spPr bwMode="auto">
            <a:xfrm>
              <a:off x="1081088" y="2319338"/>
              <a:ext cx="12700" cy="14288"/>
            </a:xfrm>
            <a:custGeom>
              <a:avLst/>
              <a:gdLst>
                <a:gd name="T0" fmla="*/ 17 w 17"/>
                <a:gd name="T1" fmla="*/ 8 h 16"/>
                <a:gd name="T2" fmla="*/ 16 w 17"/>
                <a:gd name="T3" fmla="*/ 11 h 16"/>
                <a:gd name="T4" fmla="*/ 15 w 17"/>
                <a:gd name="T5" fmla="*/ 14 h 16"/>
                <a:gd name="T6" fmla="*/ 12 w 17"/>
                <a:gd name="T7" fmla="*/ 15 h 16"/>
                <a:gd name="T8" fmla="*/ 8 w 17"/>
                <a:gd name="T9" fmla="*/ 16 h 16"/>
                <a:gd name="T10" fmla="*/ 5 w 17"/>
                <a:gd name="T11" fmla="*/ 15 h 16"/>
                <a:gd name="T12" fmla="*/ 2 w 17"/>
                <a:gd name="T13" fmla="*/ 14 h 16"/>
                <a:gd name="T14" fmla="*/ 1 w 17"/>
                <a:gd name="T15" fmla="*/ 11 h 16"/>
                <a:gd name="T16" fmla="*/ 0 w 17"/>
                <a:gd name="T17" fmla="*/ 8 h 16"/>
                <a:gd name="T18" fmla="*/ 1 w 17"/>
                <a:gd name="T19" fmla="*/ 4 h 16"/>
                <a:gd name="T20" fmla="*/ 2 w 17"/>
                <a:gd name="T21" fmla="*/ 2 h 16"/>
                <a:gd name="T22" fmla="*/ 5 w 17"/>
                <a:gd name="T23" fmla="*/ 1 h 16"/>
                <a:gd name="T24" fmla="*/ 8 w 17"/>
                <a:gd name="T25" fmla="*/ 0 h 16"/>
                <a:gd name="T26" fmla="*/ 12 w 17"/>
                <a:gd name="T27" fmla="*/ 1 h 16"/>
                <a:gd name="T28" fmla="*/ 15 w 17"/>
                <a:gd name="T29" fmla="*/ 2 h 16"/>
                <a:gd name="T30" fmla="*/ 16 w 17"/>
                <a:gd name="T31" fmla="*/ 4 h 16"/>
                <a:gd name="T32" fmla="*/ 17 w 17"/>
                <a:gd name="T3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" h="16">
                  <a:moveTo>
                    <a:pt x="17" y="8"/>
                  </a:moveTo>
                  <a:lnTo>
                    <a:pt x="16" y="11"/>
                  </a:lnTo>
                  <a:lnTo>
                    <a:pt x="15" y="14"/>
                  </a:lnTo>
                  <a:lnTo>
                    <a:pt x="12" y="15"/>
                  </a:lnTo>
                  <a:lnTo>
                    <a:pt x="8" y="16"/>
                  </a:lnTo>
                  <a:lnTo>
                    <a:pt x="5" y="15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8"/>
                  </a:lnTo>
                  <a:lnTo>
                    <a:pt x="1" y="4"/>
                  </a:lnTo>
                  <a:lnTo>
                    <a:pt x="2" y="2"/>
                  </a:lnTo>
                  <a:lnTo>
                    <a:pt x="5" y="1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5" y="2"/>
                  </a:lnTo>
                  <a:lnTo>
                    <a:pt x="16" y="4"/>
                  </a:lnTo>
                  <a:lnTo>
                    <a:pt x="17" y="8"/>
                  </a:lnTo>
                  <a:close/>
                </a:path>
              </a:pathLst>
            </a:custGeom>
            <a:solidFill>
              <a:srgbClr val="934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8" name="Freeform 144"/>
            <p:cNvSpPr>
              <a:spLocks/>
            </p:cNvSpPr>
            <p:nvPr/>
          </p:nvSpPr>
          <p:spPr bwMode="auto">
            <a:xfrm>
              <a:off x="1082676" y="2322513"/>
              <a:ext cx="7938" cy="7938"/>
            </a:xfrm>
            <a:custGeom>
              <a:avLst/>
              <a:gdLst>
                <a:gd name="T0" fmla="*/ 12 w 12"/>
                <a:gd name="T1" fmla="*/ 5 h 10"/>
                <a:gd name="T2" fmla="*/ 12 w 12"/>
                <a:gd name="T3" fmla="*/ 6 h 10"/>
                <a:gd name="T4" fmla="*/ 11 w 12"/>
                <a:gd name="T5" fmla="*/ 8 h 10"/>
                <a:gd name="T6" fmla="*/ 8 w 12"/>
                <a:gd name="T7" fmla="*/ 10 h 10"/>
                <a:gd name="T8" fmla="*/ 6 w 12"/>
                <a:gd name="T9" fmla="*/ 10 h 10"/>
                <a:gd name="T10" fmla="*/ 4 w 12"/>
                <a:gd name="T11" fmla="*/ 10 h 10"/>
                <a:gd name="T12" fmla="*/ 3 w 12"/>
                <a:gd name="T13" fmla="*/ 8 h 10"/>
                <a:gd name="T14" fmla="*/ 2 w 12"/>
                <a:gd name="T15" fmla="*/ 6 h 10"/>
                <a:gd name="T16" fmla="*/ 0 w 12"/>
                <a:gd name="T17" fmla="*/ 5 h 10"/>
                <a:gd name="T18" fmla="*/ 2 w 12"/>
                <a:gd name="T19" fmla="*/ 4 h 10"/>
                <a:gd name="T20" fmla="*/ 3 w 12"/>
                <a:gd name="T21" fmla="*/ 1 h 10"/>
                <a:gd name="T22" fmla="*/ 4 w 12"/>
                <a:gd name="T23" fmla="*/ 0 h 10"/>
                <a:gd name="T24" fmla="*/ 6 w 12"/>
                <a:gd name="T25" fmla="*/ 0 h 10"/>
                <a:gd name="T26" fmla="*/ 8 w 12"/>
                <a:gd name="T27" fmla="*/ 0 h 10"/>
                <a:gd name="T28" fmla="*/ 11 w 12"/>
                <a:gd name="T29" fmla="*/ 1 h 10"/>
                <a:gd name="T30" fmla="*/ 12 w 12"/>
                <a:gd name="T31" fmla="*/ 4 h 10"/>
                <a:gd name="T32" fmla="*/ 12 w 12"/>
                <a:gd name="T3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10">
                  <a:moveTo>
                    <a:pt x="12" y="5"/>
                  </a:moveTo>
                  <a:lnTo>
                    <a:pt x="12" y="6"/>
                  </a:lnTo>
                  <a:lnTo>
                    <a:pt x="11" y="8"/>
                  </a:lnTo>
                  <a:lnTo>
                    <a:pt x="8" y="10"/>
                  </a:lnTo>
                  <a:lnTo>
                    <a:pt x="6" y="10"/>
                  </a:lnTo>
                  <a:lnTo>
                    <a:pt x="4" y="10"/>
                  </a:lnTo>
                  <a:lnTo>
                    <a:pt x="3" y="8"/>
                  </a:lnTo>
                  <a:lnTo>
                    <a:pt x="2" y="6"/>
                  </a:lnTo>
                  <a:lnTo>
                    <a:pt x="0" y="5"/>
                  </a:lnTo>
                  <a:lnTo>
                    <a:pt x="2" y="4"/>
                  </a:lnTo>
                  <a:lnTo>
                    <a:pt x="3" y="1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4"/>
                  </a:lnTo>
                  <a:lnTo>
                    <a:pt x="12" y="5"/>
                  </a:lnTo>
                  <a:close/>
                </a:path>
              </a:pathLst>
            </a:custGeom>
            <a:solidFill>
              <a:srgbClr val="E89E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9" name="Freeform 145"/>
            <p:cNvSpPr>
              <a:spLocks/>
            </p:cNvSpPr>
            <p:nvPr/>
          </p:nvSpPr>
          <p:spPr bwMode="auto">
            <a:xfrm>
              <a:off x="1117601" y="2239963"/>
              <a:ext cx="44450" cy="49213"/>
            </a:xfrm>
            <a:custGeom>
              <a:avLst/>
              <a:gdLst>
                <a:gd name="T0" fmla="*/ 27 w 57"/>
                <a:gd name="T1" fmla="*/ 22 h 61"/>
                <a:gd name="T2" fmla="*/ 0 w 57"/>
                <a:gd name="T3" fmla="*/ 1 h 61"/>
                <a:gd name="T4" fmla="*/ 23 w 57"/>
                <a:gd name="T5" fmla="*/ 26 h 61"/>
                <a:gd name="T6" fmla="*/ 1 w 57"/>
                <a:gd name="T7" fmla="*/ 61 h 61"/>
                <a:gd name="T8" fmla="*/ 27 w 57"/>
                <a:gd name="T9" fmla="*/ 31 h 61"/>
                <a:gd name="T10" fmla="*/ 57 w 57"/>
                <a:gd name="T11" fmla="*/ 53 h 61"/>
                <a:gd name="T12" fmla="*/ 34 w 57"/>
                <a:gd name="T13" fmla="*/ 27 h 61"/>
                <a:gd name="T14" fmla="*/ 54 w 57"/>
                <a:gd name="T15" fmla="*/ 0 h 61"/>
                <a:gd name="T16" fmla="*/ 27 w 57"/>
                <a:gd name="T17" fmla="*/ 2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1">
                  <a:moveTo>
                    <a:pt x="27" y="22"/>
                  </a:moveTo>
                  <a:lnTo>
                    <a:pt x="0" y="1"/>
                  </a:lnTo>
                  <a:lnTo>
                    <a:pt x="23" y="26"/>
                  </a:lnTo>
                  <a:lnTo>
                    <a:pt x="1" y="61"/>
                  </a:lnTo>
                  <a:lnTo>
                    <a:pt x="27" y="31"/>
                  </a:lnTo>
                  <a:lnTo>
                    <a:pt x="57" y="53"/>
                  </a:lnTo>
                  <a:lnTo>
                    <a:pt x="34" y="27"/>
                  </a:lnTo>
                  <a:lnTo>
                    <a:pt x="54" y="0"/>
                  </a:lnTo>
                  <a:lnTo>
                    <a:pt x="2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218" name="Picture 146" descr="C:\Users\ken\AppData\Local\Microsoft\Windows\Temporary Internet Files\Content.IE5\0TVLZFVH\MC900431536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9894">
            <a:off x="1154117" y="2064441"/>
            <a:ext cx="360821" cy="354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20" name="Picture 148" descr="C:\Users\ken\AppData\Local\Microsoft\Windows\Temporary Internet Files\Content.IE5\0TVLZFVH\MC90043444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695" y="1442474"/>
            <a:ext cx="638685" cy="789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22" name="Picture 150" descr="C:\Users\ken\AppData\Local\Microsoft\Windows\Temporary Internet Files\Content.IE5\0TVLZFVH\MC90019504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821" y="1890952"/>
            <a:ext cx="551791" cy="637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Arrow Connector 18"/>
          <p:cNvCxnSpPr/>
          <p:nvPr/>
        </p:nvCxnSpPr>
        <p:spPr>
          <a:xfrm flipV="1">
            <a:off x="1439467" y="2266552"/>
            <a:ext cx="389333" cy="51358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endCxn id="11" idx="0"/>
          </p:cNvCxnSpPr>
          <p:nvPr/>
        </p:nvCxnSpPr>
        <p:spPr>
          <a:xfrm>
            <a:off x="6261014" y="2976372"/>
            <a:ext cx="365635" cy="36276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4648843" y="2996048"/>
            <a:ext cx="1727733" cy="40842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098171" y="1731387"/>
            <a:ext cx="940429" cy="10564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3111571" y="1682751"/>
            <a:ext cx="2075472" cy="9438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3098171" y="1676400"/>
            <a:ext cx="345453" cy="29887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Picture 149" descr="C:\Users\ken\AppData\Local\Microsoft\Windows\Temporary Internet Files\Content.IE5\NTY8PUO3\MC900054607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23992" y="1833907"/>
            <a:ext cx="422032" cy="638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149" descr="C:\Users\ken\AppData\Local\Microsoft\Windows\Temporary Internet Files\Content.IE5\NTY8PUO3\MC900054607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18011" y="1845615"/>
            <a:ext cx="422032" cy="638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934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even mention clients/learners?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need to “model” the application that uses Paxos</a:t>
            </a:r>
          </a:p>
          <a:p>
            <a:endParaRPr lang="en-US" dirty="0"/>
          </a:p>
          <a:p>
            <a:r>
              <a:rPr lang="en-US" dirty="0" smtClean="0"/>
              <a:t>It turns out that correct use of Paxos requires very specific behavior from that application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You need to get this right or Paxos doesn’t achieve your application objectives</a:t>
            </a:r>
          </a:p>
          <a:p>
            <a:pPr lvl="1"/>
            <a:r>
              <a:rPr lang="en-US" dirty="0" smtClean="0"/>
              <a:t>In effect, Paxos and the application are “combined”</a:t>
            </a:r>
          </a:p>
          <a:p>
            <a:pPr lvl="1"/>
            <a:r>
              <a:rPr lang="en-US" dirty="0" smtClean="0"/>
              <a:t>Many research papers get this wrong!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97876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</a:t>
            </a:r>
            <a:r>
              <a:rPr lang="en-US" dirty="0" smtClean="0"/>
              <a:t>request initiation role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an application wants the state machine to perform some action, it prepares a “command” and gives it to a process that can play the leader role.</a:t>
            </a:r>
          </a:p>
          <a:p>
            <a:pPr lvl="1"/>
            <a:r>
              <a:rPr lang="en-US" dirty="0" smtClean="0"/>
              <a:t>A leader is whatever program runs </a:t>
            </a:r>
            <a:r>
              <a:rPr lang="en-US" dirty="0" smtClean="0"/>
              <a:t>the Paxos protocol</a:t>
            </a:r>
          </a:p>
          <a:p>
            <a:pPr lvl="1"/>
            <a:r>
              <a:rPr lang="en-US" dirty="0" smtClean="0"/>
              <a:t>Ideally there is just one leader, but nothing bad happens if there happen to be two or more for a while</a:t>
            </a:r>
          </a:p>
          <a:p>
            <a:pPr lvl="1"/>
            <a:r>
              <a:rPr lang="en-US" dirty="0" smtClean="0"/>
              <a:t>Leader is like the coordinator in a 2PC protocol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command is application-specific and might be, e.g., “dispense $100 from the ATM in </a:t>
            </a:r>
            <a:r>
              <a:rPr lang="en-US" dirty="0" err="1" smtClean="0"/>
              <a:t>Statler</a:t>
            </a:r>
            <a:r>
              <a:rPr lang="en-US" dirty="0" smtClean="0"/>
              <a:t> Hall”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51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</a:t>
            </a:r>
            <a:r>
              <a:rPr lang="en-US" dirty="0" smtClean="0"/>
              <a:t>learner role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78952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Something has to run the learner protocol to extract the state from </a:t>
            </a:r>
            <a:r>
              <a:rPr lang="en-US" dirty="0" err="1" smtClean="0"/>
              <a:t>Paxos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Having learned the state, a client can take action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For example, the client could be the ATM in </a:t>
            </a:r>
            <a:r>
              <a:rPr lang="en-US" dirty="0" err="1" smtClean="0"/>
              <a:t>Statler</a:t>
            </a:r>
            <a:r>
              <a:rPr lang="en-US" dirty="0" smtClean="0"/>
              <a:t> and it might actually “dispense</a:t>
            </a:r>
            <a:r>
              <a:rPr lang="en-US" dirty="0" smtClean="0"/>
              <a:t>”</a:t>
            </a:r>
            <a:r>
              <a:rPr lang="en-US" dirty="0" smtClean="0"/>
              <a:t> </a:t>
            </a:r>
            <a:r>
              <a:rPr lang="en-US" dirty="0" smtClean="0"/>
              <a:t>$</a:t>
            </a:r>
            <a:r>
              <a:rPr lang="en-US" dirty="0" smtClean="0"/>
              <a:t>100 </a:t>
            </a:r>
          </a:p>
          <a:p>
            <a:pPr lvl="1"/>
            <a:r>
              <a:rPr lang="en-US" dirty="0" err="1" smtClean="0"/>
              <a:t>Paxos</a:t>
            </a:r>
            <a:r>
              <a:rPr lang="en-US" dirty="0" smtClean="0"/>
              <a:t> itself doesn’t look at the command per-se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81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 role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It runs the Paxos protocol, which has two phases</a:t>
            </a:r>
          </a:p>
          <a:p>
            <a:pPr lvl="1"/>
            <a:r>
              <a:rPr lang="en-US" dirty="0" smtClean="0"/>
              <a:t>Phase 1 “prepares” the acceptors to commit some action.  Several tries may be required</a:t>
            </a:r>
          </a:p>
          <a:p>
            <a:pPr lvl="1"/>
            <a:r>
              <a:rPr lang="en-US" dirty="0" smtClean="0"/>
              <a:t>Phase 2 “decides” what command will be performed.  Sometimes the decision is that no command will be executed.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run this protocol again and again.  Each time we run it for one in  a series of “slots” that jointly constitute a list of commands the system has decided</a:t>
            </a:r>
          </a:p>
          <a:p>
            <a:endParaRPr lang="en-US" dirty="0"/>
          </a:p>
          <a:p>
            <a:r>
              <a:rPr lang="en-US" dirty="0" smtClean="0"/>
              <a:t>Once decided, the commands are performed in the order corresponding to the slot numbers by “learners”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608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So… </a:t>
            </a:r>
            <a:r>
              <a:rPr lang="en-US" dirty="0" err="1" smtClean="0"/>
              <a:t>Paxos</a:t>
            </a:r>
            <a:r>
              <a:rPr lang="en-US" dirty="0" smtClean="0"/>
              <a:t> is like an append log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effect each command is added to the end of a write-only log that gets longer and longer</a:t>
            </a:r>
          </a:p>
          <a:p>
            <a:endParaRPr lang="en-US" dirty="0"/>
          </a:p>
          <a:p>
            <a:r>
              <a:rPr lang="en-US" dirty="0" smtClean="0"/>
              <a:t>In fact there is a way to garbage collect from the front of the log, but surprisingly rarely used</a:t>
            </a:r>
          </a:p>
          <a:p>
            <a:endParaRPr lang="en-US" dirty="0"/>
          </a:p>
          <a:p>
            <a:r>
              <a:rPr lang="en-US" dirty="0" smtClean="0"/>
              <a:t>Thinking of </a:t>
            </a:r>
            <a:r>
              <a:rPr lang="en-US" dirty="0" err="1" smtClean="0"/>
              <a:t>Paxos</a:t>
            </a:r>
            <a:r>
              <a:rPr lang="en-US" dirty="0" smtClean="0"/>
              <a:t> as a way to make a durable log of messages is the right way to view the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38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Acceptor role: Maintain </a:t>
            </a:r>
            <a:r>
              <a:rPr lang="en-US" dirty="0" smtClean="0"/>
              <a:t>this log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Paxos</a:t>
            </a:r>
            <a:r>
              <a:rPr lang="en-US" dirty="0" smtClean="0"/>
              <a:t> acceptors maintain lists of commands, and these </a:t>
            </a:r>
            <a:r>
              <a:rPr lang="en-US" dirty="0" smtClean="0"/>
              <a:t>are stored on </a:t>
            </a:r>
            <a:r>
              <a:rPr lang="en-US" dirty="0" smtClean="0"/>
              <a:t>disk, not in memory</a:t>
            </a:r>
          </a:p>
          <a:p>
            <a:r>
              <a:rPr lang="en-US" dirty="0" smtClean="0"/>
              <a:t>Each </a:t>
            </a:r>
            <a:r>
              <a:rPr lang="en-US" dirty="0" smtClean="0"/>
              <a:t>has a </a:t>
            </a:r>
            <a:r>
              <a:rPr lang="en-US" dirty="0" smtClean="0"/>
              <a:t>subset of the total command list but may have gaps, so they aren’t identical replicas</a:t>
            </a:r>
          </a:p>
          <a:p>
            <a:pPr lvl="1"/>
            <a:r>
              <a:rPr lang="en-US" dirty="0" smtClean="0"/>
              <a:t>Think of the list as a vector indexed by “slot number”</a:t>
            </a:r>
            <a:endParaRPr lang="en-US" dirty="0"/>
          </a:p>
          <a:p>
            <a:pPr lvl="1"/>
            <a:r>
              <a:rPr lang="en-US" dirty="0"/>
              <a:t>Slots are integers numbered 0, 1, </a:t>
            </a:r>
            <a:r>
              <a:rPr lang="en-US" dirty="0" smtClean="0"/>
              <a:t>....</a:t>
            </a:r>
          </a:p>
          <a:p>
            <a:pPr lvl="1"/>
            <a:r>
              <a:rPr lang="en-US" dirty="0" smtClean="0"/>
              <a:t> While running the protocol, a given acceptor might have a command in a slot, and that command may be in an “accepted” state or in a “decided” state</a:t>
            </a:r>
          </a:p>
          <a:p>
            <a:r>
              <a:rPr lang="en-US" dirty="0" smtClean="0"/>
              <a:t>Acceptors each have distinct </a:t>
            </a:r>
            <a:r>
              <a:rPr lang="en-US" dirty="0" smtClean="0"/>
              <a:t>logs: each holds its own subset of the total set of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6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Ballot numbers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Goal is to reach agreement that a specific command will be performed in a particular slot</a:t>
            </a:r>
          </a:p>
          <a:p>
            <a:endParaRPr lang="en-US" dirty="0"/>
          </a:p>
          <a:p>
            <a:r>
              <a:rPr lang="en-US" dirty="0" smtClean="0"/>
              <a:t>But it can take multiple rounds of trying (in fact, theoretically, it can take an unlimited number, although in practice this won’t be an issue)</a:t>
            </a:r>
          </a:p>
          <a:p>
            <a:endParaRPr lang="en-US" dirty="0"/>
          </a:p>
          <a:p>
            <a:r>
              <a:rPr lang="en-US" dirty="0" smtClean="0"/>
              <a:t>These rounds are numbered using “ballot numbers”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41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7448" cy="990600"/>
          </a:xfrm>
        </p:spPr>
        <p:txBody>
          <a:bodyPr/>
          <a:lstStyle/>
          <a:p>
            <a:r>
              <a:rPr lang="en-US" smtClean="0"/>
              <a:t>Leslie Lamport’s vision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905000"/>
            <a:ext cx="8153400" cy="4267200"/>
          </a:xfrm>
        </p:spPr>
        <p:txBody>
          <a:bodyPr/>
          <a:lstStyle/>
          <a:p>
            <a:r>
              <a:rPr lang="en-US" dirty="0" smtClean="0"/>
              <a:t>Centers on </a:t>
            </a:r>
            <a:r>
              <a:rPr lang="en-US" i="1" dirty="0" smtClean="0"/>
              <a:t>state machine replication</a:t>
            </a:r>
            <a:endParaRPr lang="en-US" dirty="0" smtClean="0"/>
          </a:p>
          <a:p>
            <a:pPr lvl="1"/>
            <a:r>
              <a:rPr lang="en-US" dirty="0" smtClean="0"/>
              <a:t>We have a set of replicas that each implement some given, deterministic, state machine and we start them in the same state</a:t>
            </a:r>
          </a:p>
          <a:p>
            <a:pPr lvl="1"/>
            <a:r>
              <a:rPr lang="en-US" dirty="0" smtClean="0"/>
              <a:t>Now we apply the same events in the same order.  The replicas remain in the identical state</a:t>
            </a:r>
          </a:p>
          <a:p>
            <a:pPr lvl="1"/>
            <a:r>
              <a:rPr lang="en-US" dirty="0" smtClean="0"/>
              <a:t>To tolerate ≤ </a:t>
            </a:r>
            <a:r>
              <a:rPr lang="en-US" i="1" dirty="0" smtClean="0"/>
              <a:t>t</a:t>
            </a:r>
            <a:r>
              <a:rPr lang="en-US" dirty="0" smtClean="0"/>
              <a:t> failures, deploy 2</a:t>
            </a:r>
            <a:r>
              <a:rPr lang="en-US" i="1" dirty="0" smtClean="0"/>
              <a:t>t+1 </a:t>
            </a:r>
            <a:r>
              <a:rPr lang="en-US" dirty="0" smtClean="0"/>
              <a:t>replicas (e.g. Paxos with 3 replicas can tolerate 1 failure)</a:t>
            </a:r>
          </a:p>
          <a:p>
            <a:r>
              <a:rPr lang="en-US" dirty="0" smtClean="0"/>
              <a:t>How best to implement this model?</a:t>
            </a:r>
            <a:endParaRPr lang="en-US" dirty="0"/>
          </a:p>
        </p:txBody>
      </p:sp>
      <p:pic>
        <p:nvPicPr>
          <p:cNvPr id="2050" name="Picture 2" descr="http://ts3.mm.bing.net/images/thumbnail.aspx?q=1622056244734&amp;id=7a8d14b8fa5be7cbcc182fe4c81b15ee&amp;url=http%3a%2f%2fandrej.com%2fmathematicians%2flarge%2fLamport_Lesl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28600"/>
            <a:ext cx="1685925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3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 of the protocol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Leader proposes a specific command in a specific slot in a particular ballot</a:t>
            </a:r>
          </a:p>
          <a:p>
            <a:pPr lvl="1"/>
            <a:r>
              <a:rPr lang="en-US" dirty="0" smtClean="0"/>
              <a:t>If two leaders compete the one with the higher ballot will always dominate.</a:t>
            </a:r>
          </a:p>
          <a:p>
            <a:pPr lvl="1"/>
            <a:r>
              <a:rPr lang="en-US" dirty="0" smtClean="0"/>
              <a:t>If two leaders compete with the same slot # and ballot #, at most one (perhaps neither) will succeed</a:t>
            </a:r>
          </a:p>
          <a:p>
            <a:pPr lvl="1"/>
            <a:r>
              <a:rPr lang="en-US" dirty="0" smtClean="0"/>
              <a:t>Also, when leaders notice that they are competing, one of them yields to the other we soon end up with just one leader.  </a:t>
            </a:r>
            <a:r>
              <a:rPr lang="en-US" dirty="0" err="1" smtClean="0"/>
              <a:t>Paxos</a:t>
            </a:r>
            <a:r>
              <a:rPr lang="en-US" dirty="0" smtClean="0"/>
              <a:t> is fastest and most efficient with just one “elected” leader</a:t>
            </a:r>
          </a:p>
          <a:p>
            <a:r>
              <a:rPr lang="en-US" dirty="0" smtClean="0"/>
              <a:t>We never talk about a command without slot and ballot #s</a:t>
            </a:r>
          </a:p>
          <a:p>
            <a:pPr lvl="1"/>
            <a:r>
              <a:rPr lang="en-US" dirty="0" smtClean="0"/>
              <a:t>Paxos is about agreeing to execute the “Withdraw $100” </a:t>
            </a:r>
            <a:r>
              <a:rPr lang="en-US" u="sng" dirty="0" smtClean="0"/>
              <a:t>first</a:t>
            </a:r>
            <a:r>
              <a:rPr lang="en-US" dirty="0" smtClean="0"/>
              <a:t>, and then the “Deposit $250” </a:t>
            </a:r>
            <a:r>
              <a:rPr lang="en-US" u="sng" dirty="0" smtClean="0"/>
              <a:t>second</a:t>
            </a:r>
          </a:p>
          <a:p>
            <a:pPr lvl="1"/>
            <a:r>
              <a:rPr lang="en-US" dirty="0" smtClean="0"/>
              <a:t>Slot # is the order in which to perform the commands</a:t>
            </a:r>
          </a:p>
        </p:txBody>
      </p:sp>
    </p:spTree>
    <p:extLst>
      <p:ext uri="{BB962C8B-B14F-4D97-AF65-F5344CB8AC3E}">
        <p14:creationId xmlns:p14="http://schemas.microsoft.com/office/powerpoint/2010/main" val="30077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Commands go through “states”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Initially a command is known only to client &amp; leader</a:t>
            </a:r>
          </a:p>
          <a:p>
            <a:endParaRPr lang="en-US" dirty="0"/>
          </a:p>
          <a:p>
            <a:r>
              <a:rPr lang="en-US" dirty="0" smtClean="0"/>
              <a:t>Then it gets sent to “acceptors” and they are asked to “prepare” to execute the command.</a:t>
            </a:r>
          </a:p>
          <a:p>
            <a:endParaRPr lang="en-US" dirty="0"/>
          </a:p>
          <a:p>
            <a:r>
              <a:rPr lang="en-US" dirty="0" smtClean="0"/>
              <a:t>If a quorum is reached, then the acceptors are told that the command has been “accepted”.  </a:t>
            </a:r>
          </a:p>
          <a:p>
            <a:endParaRPr lang="en-US" dirty="0"/>
          </a:p>
          <a:p>
            <a:r>
              <a:rPr lang="en-US" dirty="0" smtClean="0"/>
              <a:t>A command is “decided” by running a second phase</a:t>
            </a:r>
          </a:p>
          <a:p>
            <a:endParaRPr lang="en-US" dirty="0"/>
          </a:p>
          <a:p>
            <a:r>
              <a:rPr lang="en-US" dirty="0" smtClean="0"/>
              <a:t>A decided command can be executed (unless</a:t>
            </a:r>
            <a:br>
              <a:rPr lang="en-US" dirty="0" smtClean="0"/>
            </a:br>
            <a:r>
              <a:rPr lang="en-US" dirty="0" smtClean="0"/>
              <a:t>you overdraw your account)</a:t>
            </a:r>
            <a:endParaRPr lang="en-US" dirty="0"/>
          </a:p>
        </p:txBody>
      </p:sp>
      <p:pic>
        <p:nvPicPr>
          <p:cNvPr id="1026" name="Picture 2" descr="http://ts3.mm.bing.net/images/thumbnail.aspx?q=1622677130494&amp;id=425a9e6ef2b718403100b85d3b4e867a&amp;url=http%3a%2f%2fwww.visualphotos.com%2fphoto%2f2x4721236%2fyoung_man_using_an_atm_machine_u1195468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876800"/>
            <a:ext cx="1152017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4659086" y="2438400"/>
            <a:ext cx="3113314" cy="1450848"/>
          </a:xfrm>
          <a:prstGeom prst="cloudCallout">
            <a:avLst>
              <a:gd name="adj1" fmla="val 64552"/>
              <a:gd name="adj2" fmla="val 12271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Request denied: Exceeds current balance ($31.17)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9656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Applying </a:t>
            </a:r>
            <a:r>
              <a:rPr lang="en-US" sz="3600" dirty="0" smtClean="0"/>
              <a:t>commands to the state machine</a:t>
            </a:r>
            <a:endParaRPr lang="en-US" sz="3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learner watches and waits until new commands become committed (decided)</a:t>
            </a:r>
          </a:p>
          <a:p>
            <a:pPr lvl="1"/>
            <a:r>
              <a:rPr lang="en-US" dirty="0" smtClean="0"/>
              <a:t>As slots become decided, the learner is able to find out if a decided slot has a command, or nothing in it.</a:t>
            </a:r>
          </a:p>
          <a:p>
            <a:pPr lvl="2"/>
            <a:r>
              <a:rPr lang="en-US" dirty="0" smtClean="0"/>
              <a:t>Goes to the next slot if “no command”</a:t>
            </a:r>
          </a:p>
          <a:p>
            <a:pPr lvl="2"/>
            <a:r>
              <a:rPr lang="en-US" dirty="0" smtClean="0"/>
              <a:t>Performs the command if a command is present</a:t>
            </a:r>
          </a:p>
          <a:p>
            <a:pPr lvl="1"/>
            <a:r>
              <a:rPr lang="en-US" dirty="0" smtClean="0"/>
              <a:t>Can’t skip a slot: learner takes one step at a time</a:t>
            </a:r>
          </a:p>
          <a:p>
            <a:pPr lvl="1"/>
            <a:endParaRPr lang="en-US" dirty="0"/>
          </a:p>
          <a:p>
            <a:r>
              <a:rPr lang="en-US" dirty="0" smtClean="0"/>
              <a:t>Little known but important: </a:t>
            </a:r>
            <a:r>
              <a:rPr lang="en-US" i="1" dirty="0" smtClean="0"/>
              <a:t>after a crash, a recovering learner is shown the whole log from the start and is supposed to ignore commands that were already done.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8398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Core protocol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78952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Phase 1: Leader sends </a:t>
            </a:r>
            <a:r>
              <a:rPr lang="en-US" i="1" u="sng" dirty="0" smtClean="0"/>
              <a:t>prepare</a:t>
            </a:r>
            <a:r>
              <a:rPr lang="en-US" dirty="0" smtClean="0"/>
              <a:t> (</a:t>
            </a:r>
            <a:r>
              <a:rPr lang="en-US" dirty="0" err="1" smtClean="0"/>
              <a:t>slot,b,c</a:t>
            </a:r>
            <a:r>
              <a:rPr lang="en-US" dirty="0" smtClean="0"/>
              <a:t>) to acceptors</a:t>
            </a:r>
          </a:p>
          <a:p>
            <a:pPr lvl="1"/>
            <a:r>
              <a:rPr lang="en-US" dirty="0" smtClean="0"/>
              <a:t>It </a:t>
            </a:r>
            <a:r>
              <a:rPr lang="en-US" dirty="0" smtClean="0"/>
              <a:t>believes </a:t>
            </a:r>
            <a:r>
              <a:rPr lang="en-US" dirty="0" smtClean="0"/>
              <a:t>this slot is free, and it </a:t>
            </a:r>
            <a:r>
              <a:rPr lang="en-US" dirty="0" smtClean="0"/>
              <a:t>uses </a:t>
            </a:r>
            <a:r>
              <a:rPr lang="en-US" dirty="0" smtClean="0"/>
              <a:t>the next ballot number</a:t>
            </a:r>
          </a:p>
          <a:p>
            <a:pPr lvl="1"/>
            <a:r>
              <a:rPr lang="en-US" dirty="0" smtClean="0"/>
              <a:t>An acceptor looks at the slot</a:t>
            </a:r>
            <a:r>
              <a:rPr lang="en-US" dirty="0"/>
              <a:t> </a:t>
            </a:r>
            <a:r>
              <a:rPr lang="en-US" dirty="0" smtClean="0"/>
              <a:t>and ballot number</a:t>
            </a:r>
          </a:p>
          <a:p>
            <a:pPr lvl="2"/>
            <a:r>
              <a:rPr lang="en-US" dirty="0" smtClean="0"/>
              <a:t>If it hasn’t previously voted in this slot, for this ballot number, it votes to accept the ballot and remembers the command</a:t>
            </a:r>
          </a:p>
          <a:p>
            <a:pPr lvl="2"/>
            <a:r>
              <a:rPr lang="en-US" dirty="0" smtClean="0"/>
              <a:t>Otherwise it votes against the ballot and sends back the command it previously accepted</a:t>
            </a:r>
          </a:p>
        </p:txBody>
      </p:sp>
    </p:spTree>
    <p:extLst>
      <p:ext uri="{BB962C8B-B14F-4D97-AF65-F5344CB8AC3E}">
        <p14:creationId xmlns:p14="http://schemas.microsoft.com/office/powerpoint/2010/main" val="40956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Core protocol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Leader wants to achieve a write quorum</a:t>
            </a:r>
          </a:p>
          <a:p>
            <a:pPr lvl="1"/>
            <a:r>
              <a:rPr lang="en-US" dirty="0" smtClean="0"/>
              <a:t>If it succeeds, it starts phase 2 by asking acceptors to commit (</a:t>
            </a:r>
            <a:r>
              <a:rPr lang="en-US" dirty="0" err="1" smtClean="0"/>
              <a:t>slot,b,c</a:t>
            </a:r>
            <a:r>
              <a:rPr lang="en-US" dirty="0" smtClean="0"/>
              <a:t>) for the ballot number on which it got a quorum</a:t>
            </a:r>
          </a:p>
          <a:p>
            <a:pPr lvl="1"/>
            <a:r>
              <a:rPr lang="en-US" dirty="0" smtClean="0"/>
              <a:t>Acceptor agrees if this is the highest ballot number for which it has been asked to participate in phase 2, otherwise rejects the request</a:t>
            </a:r>
          </a:p>
          <a:p>
            <a:pPr lvl="1"/>
            <a:r>
              <a:rPr lang="en-US" dirty="0" smtClean="0"/>
              <a:t>If it again achieves a quorum of acknowledgments, the request has been decided and the coordinator sends out a “decide” (“commit”) message</a:t>
            </a:r>
          </a:p>
          <a:p>
            <a:pPr lvl="1"/>
            <a:r>
              <a:rPr lang="en-US" dirty="0" smtClean="0"/>
              <a:t>Otherwise it retries phase 1 with the next ballot number</a:t>
            </a:r>
          </a:p>
        </p:txBody>
      </p:sp>
    </p:spTree>
    <p:extLst>
      <p:ext uri="{BB962C8B-B14F-4D97-AF65-F5344CB8AC3E}">
        <p14:creationId xmlns:p14="http://schemas.microsoft.com/office/powerpoint/2010/main" val="165602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Incrementing the ballot number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leader can retry a command in some slot with the next largest ballot number, but only if there was a tie and no command was able to get a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w</a:t>
            </a:r>
            <a:r>
              <a:rPr lang="en-US" dirty="0" smtClean="0"/>
              <a:t> majority</a:t>
            </a:r>
          </a:p>
          <a:p>
            <a:endParaRPr lang="en-US" dirty="0"/>
          </a:p>
          <a:p>
            <a:r>
              <a:rPr lang="en-US" dirty="0" smtClean="0"/>
              <a:t>Once some command is accepted by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w</a:t>
            </a:r>
            <a:r>
              <a:rPr lang="en-US" dirty="0" smtClean="0"/>
              <a:t> acceptors no other command can be accepted into that slot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241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Failed command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two or more leaders both run phase 2, at most one command can </a:t>
            </a:r>
            <a:r>
              <a:rPr lang="en-US" dirty="0" smtClean="0"/>
              <a:t>be accepted into any given slot</a:t>
            </a:r>
          </a:p>
          <a:p>
            <a:endParaRPr lang="en-US" dirty="0" smtClean="0"/>
          </a:p>
          <a:p>
            <a:r>
              <a:rPr lang="en-US" dirty="0" smtClean="0"/>
              <a:t>The leaders that fail will need to retry with some other slot number</a:t>
            </a:r>
          </a:p>
          <a:p>
            <a:endParaRPr lang="en-US" dirty="0"/>
          </a:p>
          <a:p>
            <a:r>
              <a:rPr lang="en-US" dirty="0" smtClean="0"/>
              <a:t>There is also a case in which no leader is able to succeed and all move to the next slot number</a:t>
            </a:r>
          </a:p>
        </p:txBody>
      </p:sp>
    </p:spTree>
    <p:extLst>
      <p:ext uri="{BB962C8B-B14F-4D97-AF65-F5344CB8AC3E}">
        <p14:creationId xmlns:p14="http://schemas.microsoft.com/office/powerpoint/2010/main" val="33380836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Things to notice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a command is decided in some slot, for some ballot number, no other command can be accepted into that same slot (for any ballot number)</a:t>
            </a:r>
          </a:p>
          <a:p>
            <a:pPr lvl="1"/>
            <a:r>
              <a:rPr lang="en-US" dirty="0" smtClean="0"/>
              <a:t>To prove this, observe that for this to be violated, some acceptor would need to accept a phase 1 message after accepting a phase 2 message</a:t>
            </a:r>
          </a:p>
          <a:p>
            <a:pPr lvl="1"/>
            <a:r>
              <a:rPr lang="en-US" dirty="0" smtClean="0"/>
              <a:t>This is because Q</a:t>
            </a:r>
            <a:r>
              <a:rPr lang="en-US" baseline="-25000" dirty="0" smtClean="0"/>
              <a:t>W</a:t>
            </a:r>
            <a:r>
              <a:rPr lang="en-US" dirty="0" smtClean="0"/>
              <a:t>+Q</a:t>
            </a:r>
            <a:r>
              <a:rPr lang="en-US" baseline="-25000" dirty="0" smtClean="0"/>
              <a:t>W</a:t>
            </a:r>
            <a:r>
              <a:rPr lang="en-US" dirty="0"/>
              <a:t> </a:t>
            </a:r>
            <a:r>
              <a:rPr lang="en-US" dirty="0" smtClean="0"/>
              <a:t>&gt; N</a:t>
            </a:r>
          </a:p>
        </p:txBody>
      </p:sp>
    </p:spTree>
    <p:extLst>
      <p:ext uri="{BB962C8B-B14F-4D97-AF65-F5344CB8AC3E}">
        <p14:creationId xmlns:p14="http://schemas.microsoft.com/office/powerpoint/2010/main" val="78204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things to notice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leader may not actually realize that its command was accepted by a majority!</a:t>
            </a:r>
          </a:p>
          <a:p>
            <a:pPr lvl="1"/>
            <a:r>
              <a:rPr lang="en-US" dirty="0" smtClean="0"/>
              <a:t>Messages are unreliable so the accepted messages can be lost, just like “yes” votes in 2PC</a:t>
            </a:r>
          </a:p>
          <a:p>
            <a:pPr lvl="1"/>
            <a:r>
              <a:rPr lang="en-US" dirty="0" smtClean="0"/>
              <a:t>This would cause the leader to retry the same command with some other ballot number</a:t>
            </a:r>
          </a:p>
          <a:p>
            <a:pPr lvl="1"/>
            <a:r>
              <a:rPr lang="en-US" dirty="0" smtClean="0"/>
              <a:t>Nothing bad will happen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36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notice about phase 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Two leaders could both try to enter phase 2 with different commands</a:t>
            </a:r>
          </a:p>
          <a:p>
            <a:pPr lvl="1"/>
            <a:r>
              <a:rPr lang="en-US" dirty="0" smtClean="0"/>
              <a:t>One with ballot number b</a:t>
            </a:r>
          </a:p>
          <a:p>
            <a:pPr lvl="1"/>
            <a:r>
              <a:rPr lang="en-US" dirty="0" smtClean="0"/>
              <a:t>Another with some ballot number b’ &gt; b</a:t>
            </a:r>
          </a:p>
          <a:p>
            <a:r>
              <a:rPr lang="en-US" dirty="0" smtClean="0"/>
              <a:t>In phase 2, only the latter could succeed and commit because there won’t be a “surviving” quorum that have voted for command c with ballot b</a:t>
            </a:r>
          </a:p>
          <a:p>
            <a:pPr lvl="1"/>
            <a:r>
              <a:rPr lang="en-US" dirty="0" smtClean="0"/>
              <a:t>Even though </a:t>
            </a:r>
            <a:r>
              <a:rPr lang="en-US" i="1" dirty="0" smtClean="0"/>
              <a:t>some </a:t>
            </a:r>
            <a:r>
              <a:rPr lang="en-US" dirty="0" smtClean="0"/>
              <a:t>acceptors might phase for the earlier command in phase 2, that leader definitely can’t get a quorum and will fail</a:t>
            </a:r>
          </a:p>
          <a:p>
            <a:pPr lvl="1"/>
            <a:r>
              <a:rPr lang="en-US" dirty="0" smtClean="0"/>
              <a:t>The case that leads to a “nothing” decision combines this scenario with an actual failure, so that both </a:t>
            </a:r>
            <a:r>
              <a:rPr lang="en-US" dirty="0"/>
              <a:t>leaders enter </a:t>
            </a:r>
            <a:r>
              <a:rPr lang="en-US" dirty="0" smtClean="0"/>
              <a:t>phase 2, and neither can decide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859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paths forwards...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One option is to build a totally ordered reliable multicast protocol, also called an “atomic broadcast” protocol in some papers</a:t>
            </a:r>
          </a:p>
          <a:p>
            <a:pPr lvl="1"/>
            <a:r>
              <a:rPr lang="en-US" dirty="0" smtClean="0"/>
              <a:t>To send a request, you give it to the library implementing that protocol (for cs5412: probably </a:t>
            </a:r>
            <a:r>
              <a:rPr lang="en-US" dirty="0" err="1" smtClean="0"/>
              <a:t>Vsync</a:t>
            </a:r>
            <a:r>
              <a:rPr lang="en-US" dirty="0" smtClean="0"/>
              <a:t>). </a:t>
            </a:r>
          </a:p>
          <a:p>
            <a:pPr lvl="1"/>
            <a:r>
              <a:rPr lang="en-US" dirty="0" smtClean="0"/>
              <a:t>Eventually it does </a:t>
            </a:r>
            <a:r>
              <a:rPr lang="en-US" i="1" dirty="0" err="1" smtClean="0"/>
              <a:t>upcalls</a:t>
            </a:r>
            <a:r>
              <a:rPr lang="en-US" dirty="0" smtClean="0"/>
              <a:t> to event handlers in the replicated application and they apply the event</a:t>
            </a:r>
          </a:p>
          <a:p>
            <a:pPr lvl="1"/>
            <a:r>
              <a:rPr lang="en-US" dirty="0" smtClean="0"/>
              <a:t>In this approach the application “is” the state machine and the multicast “is” the replication mechanism</a:t>
            </a:r>
          </a:p>
          <a:p>
            <a:r>
              <a:rPr lang="en-US" dirty="0" smtClean="0"/>
              <a:t>Use “state transfer” to initialize a joining process if we want to replace replicas that crash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17714"/>
            <a:ext cx="1992086" cy="1328057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791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(aka “Deciding”)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learn the state of </a:t>
            </a:r>
            <a:r>
              <a:rPr lang="en-US" dirty="0" err="1" smtClean="0"/>
              <a:t>Paxos</a:t>
            </a:r>
            <a:r>
              <a:rPr lang="en-US" dirty="0" smtClean="0"/>
              <a:t> the learner combines data from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r</a:t>
            </a:r>
            <a:r>
              <a:rPr lang="en-US" dirty="0" smtClean="0"/>
              <a:t> logs</a:t>
            </a:r>
          </a:p>
          <a:p>
            <a:endParaRPr lang="en-US" dirty="0"/>
          </a:p>
          <a:p>
            <a:r>
              <a:rPr lang="en-US" dirty="0" smtClean="0"/>
              <a:t>By merging the logs, it can be sure that it learns of every committed write, and in the proper order</a:t>
            </a:r>
          </a:p>
          <a:p>
            <a:endParaRPr lang="en-US" dirty="0"/>
          </a:p>
          <a:p>
            <a:r>
              <a:rPr lang="en-US" dirty="0" smtClean="0"/>
              <a:t>The leader can’t just trust any single log because since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w</a:t>
            </a:r>
            <a:r>
              <a:rPr lang="en-US" dirty="0" smtClean="0"/>
              <a:t> &lt; N, a single log might lack some updates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14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Paxos “rides out” many kinds of failures</a:t>
            </a:r>
          </a:p>
          <a:p>
            <a:pPr lvl="1"/>
            <a:r>
              <a:rPr lang="en-US" dirty="0" smtClean="0"/>
              <a:t>As long as a quorum remains available, Paxos can make progress in the sense of adding entries to the command list</a:t>
            </a:r>
          </a:p>
          <a:p>
            <a:pPr lvl="1"/>
            <a:r>
              <a:rPr lang="en-US" dirty="0" smtClean="0"/>
              <a:t>But keep in mind that no single command list will necessarily include every decided command</a:t>
            </a:r>
          </a:p>
          <a:p>
            <a:pPr lvl="1"/>
            <a:r>
              <a:rPr lang="en-US" dirty="0" smtClean="0"/>
              <a:t>If we look at just one command list, we would often see gaps where some leader didn’t reach that acceptor, but obtained a write quorum anyhow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0247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Failed leader?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a </a:t>
            </a:r>
            <a:r>
              <a:rPr lang="en-US" dirty="0"/>
              <a:t>leader crashes</a:t>
            </a:r>
            <a:r>
              <a:rPr lang="en-US" dirty="0" smtClean="0"/>
              <a:t>, the next time a </a:t>
            </a:r>
            <a:r>
              <a:rPr lang="en-US" dirty="0"/>
              <a:t>leader tries </a:t>
            </a:r>
            <a:r>
              <a:rPr lang="en-US" dirty="0" smtClean="0"/>
              <a:t>to run, it will notice any pending but undecided commands in the history</a:t>
            </a:r>
          </a:p>
          <a:p>
            <a:r>
              <a:rPr lang="en-US" dirty="0" smtClean="0"/>
              <a:t>It completes those interrupted protocol instances on behalf of the failed </a:t>
            </a:r>
            <a:r>
              <a:rPr lang="en-US" dirty="0"/>
              <a:t>leader</a:t>
            </a:r>
            <a:endParaRPr lang="en-US" dirty="0" smtClean="0"/>
          </a:p>
          <a:p>
            <a:r>
              <a:rPr lang="en-US" dirty="0" smtClean="0"/>
              <a:t>This way Paxos makes progress under conditions where a traditional 2PC might get stuck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0778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FLP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turns out that the </a:t>
            </a:r>
            <a:r>
              <a:rPr lang="en-US" dirty="0" err="1" smtClean="0"/>
              <a:t>Paxos</a:t>
            </a:r>
            <a:r>
              <a:rPr lang="en-US" dirty="0" smtClean="0"/>
              <a:t> acceptor protocol can advance without blocking</a:t>
            </a:r>
          </a:p>
          <a:p>
            <a:endParaRPr lang="en-US" dirty="0"/>
          </a:p>
          <a:p>
            <a:r>
              <a:rPr lang="en-US" dirty="0" smtClean="0"/>
              <a:t>But if you combine the acceptor protocol with the learner protocol, FLP applies.</a:t>
            </a:r>
          </a:p>
          <a:p>
            <a:endParaRPr lang="en-US" dirty="0"/>
          </a:p>
          <a:p>
            <a:r>
              <a:rPr lang="en-US" dirty="0" smtClean="0"/>
              <a:t>In effect, </a:t>
            </a:r>
            <a:r>
              <a:rPr lang="en-US" dirty="0" err="1" smtClean="0"/>
              <a:t>Paxos</a:t>
            </a:r>
            <a:r>
              <a:rPr lang="en-US" dirty="0" smtClean="0"/>
              <a:t> can definitely accept data but there is an attack that could block you from learning the committed commands.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696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A51332-AC70-4E75-ACC2-5DC5B075A0BE}" type="slidenum">
              <a:rPr lang="he-IL"/>
              <a:pPr/>
              <a:t>34</a:t>
            </a:fld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 Failure-Free Synchronous Runs</a:t>
            </a:r>
          </a:p>
        </p:txBody>
      </p:sp>
      <p:sp>
        <p:nvSpPr>
          <p:cNvPr id="195587" name="Oval 3"/>
          <p:cNvSpPr>
            <a:spLocks noChangeArrowheads="1"/>
          </p:cNvSpPr>
          <p:nvPr/>
        </p:nvSpPr>
        <p:spPr bwMode="auto">
          <a:xfrm>
            <a:off x="4267200" y="1981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95588" name="Line 4"/>
          <p:cNvSpPr>
            <a:spLocks noChangeShapeType="1"/>
          </p:cNvSpPr>
          <p:nvPr/>
        </p:nvSpPr>
        <p:spPr bwMode="auto">
          <a:xfrm flipV="1">
            <a:off x="4953000" y="2209800"/>
            <a:ext cx="8350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589" name="Line 5"/>
          <p:cNvSpPr>
            <a:spLocks noChangeShapeType="1"/>
          </p:cNvSpPr>
          <p:nvPr/>
        </p:nvSpPr>
        <p:spPr bwMode="auto">
          <a:xfrm>
            <a:off x="4800600" y="2286000"/>
            <a:ext cx="987425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590" name="Oval 6"/>
          <p:cNvSpPr>
            <a:spLocks noChangeArrowheads="1"/>
          </p:cNvSpPr>
          <p:nvPr/>
        </p:nvSpPr>
        <p:spPr bwMode="auto">
          <a:xfrm>
            <a:off x="5940425" y="1981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95591" name="Oval 7"/>
          <p:cNvSpPr>
            <a:spLocks noChangeArrowheads="1"/>
          </p:cNvSpPr>
          <p:nvPr/>
        </p:nvSpPr>
        <p:spPr bwMode="auto">
          <a:xfrm>
            <a:off x="5940425" y="2743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95592" name="Oval 8"/>
          <p:cNvSpPr>
            <a:spLocks noChangeArrowheads="1"/>
          </p:cNvSpPr>
          <p:nvPr/>
        </p:nvSpPr>
        <p:spPr bwMode="auto">
          <a:xfrm>
            <a:off x="5940425" y="4267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n</a:t>
            </a:r>
          </a:p>
        </p:txBody>
      </p:sp>
      <p:sp>
        <p:nvSpPr>
          <p:cNvPr id="195593" name="Line 9"/>
          <p:cNvSpPr>
            <a:spLocks noChangeShapeType="1"/>
          </p:cNvSpPr>
          <p:nvPr/>
        </p:nvSpPr>
        <p:spPr bwMode="auto">
          <a:xfrm>
            <a:off x="4800600" y="2438400"/>
            <a:ext cx="1139825" cy="175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594" name="Text Box 10"/>
          <p:cNvSpPr txBox="1">
            <a:spLocks noChangeArrowheads="1"/>
          </p:cNvSpPr>
          <p:nvPr/>
        </p:nvSpPr>
        <p:spPr bwMode="auto">
          <a:xfrm>
            <a:off x="6016625" y="3124200"/>
            <a:ext cx="304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latin typeface="Arial" charset="0"/>
              </a:rPr>
              <a:t>.</a:t>
            </a:r>
          </a:p>
          <a:p>
            <a:pPr algn="ctr" eaLnBrk="0" hangingPunct="0"/>
            <a:r>
              <a:rPr lang="en-US" sz="2000" b="1">
                <a:latin typeface="Arial" charset="0"/>
              </a:rPr>
              <a:t>.</a:t>
            </a:r>
          </a:p>
          <a:p>
            <a:pPr algn="ctr" eaLnBrk="0" hangingPunct="0"/>
            <a:r>
              <a:rPr lang="en-US" sz="2000" b="1">
                <a:latin typeface="Arial" charset="0"/>
              </a:rPr>
              <a:t>.</a:t>
            </a:r>
          </a:p>
        </p:txBody>
      </p:sp>
      <p:sp>
        <p:nvSpPr>
          <p:cNvPr id="195595" name="Text Box 11"/>
          <p:cNvSpPr txBox="1">
            <a:spLocks noChangeArrowheads="1"/>
          </p:cNvSpPr>
          <p:nvPr/>
        </p:nvSpPr>
        <p:spPr bwMode="auto">
          <a:xfrm>
            <a:off x="5486400" y="4724400"/>
            <a:ext cx="2557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" pitchFamily="18" charset="0"/>
              </a:rPr>
              <a:t>(“accept”, </a:t>
            </a:r>
            <a:r>
              <a:rPr lang="en-US">
                <a:solidFill>
                  <a:srgbClr val="0000FF"/>
                </a:solidFill>
                <a:sym typeface="Symbol" pitchFamily="18" charset="2"/>
              </a:rPr>
              <a:t></a:t>
            </a:r>
            <a:r>
              <a:rPr lang="en-US">
                <a:solidFill>
                  <a:srgbClr val="0000FF"/>
                </a:solidFill>
              </a:rPr>
              <a:t>1,1</a:t>
            </a:r>
            <a:r>
              <a:rPr lang="en-US">
                <a:solidFill>
                  <a:srgbClr val="0000FF"/>
                </a:solidFill>
                <a:sym typeface="Symbol" pitchFamily="18" charset="2"/>
              </a:rPr>
              <a:t></a:t>
            </a:r>
            <a:r>
              <a:rPr lang="en-US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rgbClr val="0000FF"/>
                </a:solidFill>
                <a:latin typeface="Times" pitchFamily="18" charset="0"/>
              </a:rPr>
              <a:t>,</a:t>
            </a:r>
            <a:r>
              <a:rPr lang="en-US" i="1">
                <a:solidFill>
                  <a:srgbClr val="0000FF"/>
                </a:solidFill>
                <a:latin typeface="Times" pitchFamily="18" charset="0"/>
              </a:rPr>
              <a:t>v</a:t>
            </a:r>
            <a:r>
              <a:rPr lang="en-US" baseline="-25000">
                <a:solidFill>
                  <a:srgbClr val="0000FF"/>
                </a:solidFill>
                <a:latin typeface="Times" pitchFamily="18" charset="0"/>
              </a:rPr>
              <a:t>1</a:t>
            </a:r>
            <a:r>
              <a:rPr lang="en-US">
                <a:solidFill>
                  <a:srgbClr val="0000FF"/>
                </a:solidFill>
                <a:latin typeface="Times" pitchFamily="18" charset="0"/>
              </a:rPr>
              <a:t>)</a:t>
            </a:r>
          </a:p>
        </p:txBody>
      </p:sp>
      <p:sp>
        <p:nvSpPr>
          <p:cNvPr id="195596" name="Line 12"/>
          <p:cNvSpPr>
            <a:spLocks noChangeShapeType="1"/>
          </p:cNvSpPr>
          <p:nvPr/>
        </p:nvSpPr>
        <p:spPr bwMode="auto">
          <a:xfrm>
            <a:off x="6473825" y="2362200"/>
            <a:ext cx="990600" cy="175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597" name="Line 13"/>
          <p:cNvSpPr>
            <a:spLocks noChangeShapeType="1"/>
          </p:cNvSpPr>
          <p:nvPr/>
        </p:nvSpPr>
        <p:spPr bwMode="auto">
          <a:xfrm>
            <a:off x="6550025" y="22860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598" name="Line 14"/>
          <p:cNvSpPr>
            <a:spLocks noChangeShapeType="1"/>
          </p:cNvSpPr>
          <p:nvPr/>
        </p:nvSpPr>
        <p:spPr bwMode="auto">
          <a:xfrm flipV="1">
            <a:off x="6626225" y="2133600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599" name="Line 15"/>
          <p:cNvSpPr>
            <a:spLocks noChangeShapeType="1"/>
          </p:cNvSpPr>
          <p:nvPr/>
        </p:nvSpPr>
        <p:spPr bwMode="auto">
          <a:xfrm>
            <a:off x="6550025" y="4572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600" name="Line 16"/>
          <p:cNvSpPr>
            <a:spLocks noChangeShapeType="1"/>
          </p:cNvSpPr>
          <p:nvPr/>
        </p:nvSpPr>
        <p:spPr bwMode="auto">
          <a:xfrm flipV="1">
            <a:off x="6473825" y="2209800"/>
            <a:ext cx="12192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601" name="Oval 17"/>
          <p:cNvSpPr>
            <a:spLocks noChangeArrowheads="1"/>
          </p:cNvSpPr>
          <p:nvPr/>
        </p:nvSpPr>
        <p:spPr bwMode="auto">
          <a:xfrm>
            <a:off x="7769225" y="1981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95602" name="Oval 18"/>
          <p:cNvSpPr>
            <a:spLocks noChangeArrowheads="1"/>
          </p:cNvSpPr>
          <p:nvPr/>
        </p:nvSpPr>
        <p:spPr bwMode="auto">
          <a:xfrm>
            <a:off x="7769225" y="2743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95603" name="Oval 19"/>
          <p:cNvSpPr>
            <a:spLocks noChangeArrowheads="1"/>
          </p:cNvSpPr>
          <p:nvPr/>
        </p:nvSpPr>
        <p:spPr bwMode="auto">
          <a:xfrm>
            <a:off x="7769225" y="4267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n</a:t>
            </a:r>
          </a:p>
        </p:txBody>
      </p:sp>
      <p:sp>
        <p:nvSpPr>
          <p:cNvPr id="195604" name="Text Box 20"/>
          <p:cNvSpPr txBox="1">
            <a:spLocks noChangeArrowheads="1"/>
          </p:cNvSpPr>
          <p:nvPr/>
        </p:nvSpPr>
        <p:spPr bwMode="auto">
          <a:xfrm>
            <a:off x="7845425" y="3124200"/>
            <a:ext cx="304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latin typeface="Arial" charset="0"/>
              </a:rPr>
              <a:t>.</a:t>
            </a:r>
          </a:p>
          <a:p>
            <a:pPr algn="ctr" eaLnBrk="0" hangingPunct="0"/>
            <a:r>
              <a:rPr lang="en-US" sz="2000" b="1">
                <a:latin typeface="Arial" charset="0"/>
              </a:rPr>
              <a:t>.</a:t>
            </a:r>
          </a:p>
          <a:p>
            <a:pPr algn="ctr" eaLnBrk="0" hangingPunct="0"/>
            <a:r>
              <a:rPr lang="en-US" sz="2000" b="1">
                <a:latin typeface="Arial" charset="0"/>
              </a:rPr>
              <a:t>.</a:t>
            </a:r>
          </a:p>
        </p:txBody>
      </p:sp>
      <p:sp>
        <p:nvSpPr>
          <p:cNvPr id="195605" name="Line 21"/>
          <p:cNvSpPr>
            <a:spLocks noChangeShapeType="1"/>
          </p:cNvSpPr>
          <p:nvPr/>
        </p:nvSpPr>
        <p:spPr bwMode="auto">
          <a:xfrm flipV="1">
            <a:off x="6473825" y="3200400"/>
            <a:ext cx="12192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607" name="Text Box 23"/>
          <p:cNvSpPr txBox="1">
            <a:spLocks noChangeArrowheads="1"/>
          </p:cNvSpPr>
          <p:nvPr/>
        </p:nvSpPr>
        <p:spPr bwMode="auto">
          <a:xfrm>
            <a:off x="6381750" y="56054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en-US" sz="1800">
              <a:latin typeface="Times" pitchFamily="18" charset="0"/>
            </a:endParaRPr>
          </a:p>
        </p:txBody>
      </p:sp>
      <p:sp>
        <p:nvSpPr>
          <p:cNvPr id="195609" name="Oval 25"/>
          <p:cNvSpPr>
            <a:spLocks noChangeArrowheads="1"/>
          </p:cNvSpPr>
          <p:nvPr/>
        </p:nvSpPr>
        <p:spPr bwMode="auto">
          <a:xfrm>
            <a:off x="990600" y="1981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95610" name="Line 26"/>
          <p:cNvSpPr>
            <a:spLocks noChangeShapeType="1"/>
          </p:cNvSpPr>
          <p:nvPr/>
        </p:nvSpPr>
        <p:spPr bwMode="auto">
          <a:xfrm flipV="1">
            <a:off x="1524000" y="2209800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611" name="Line 27"/>
          <p:cNvSpPr>
            <a:spLocks noChangeShapeType="1"/>
          </p:cNvSpPr>
          <p:nvPr/>
        </p:nvSpPr>
        <p:spPr bwMode="auto">
          <a:xfrm>
            <a:off x="1447800" y="23622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612" name="Oval 28"/>
          <p:cNvSpPr>
            <a:spLocks noChangeArrowheads="1"/>
          </p:cNvSpPr>
          <p:nvPr/>
        </p:nvSpPr>
        <p:spPr bwMode="auto">
          <a:xfrm>
            <a:off x="2362200" y="1981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95613" name="Oval 29"/>
          <p:cNvSpPr>
            <a:spLocks noChangeArrowheads="1"/>
          </p:cNvSpPr>
          <p:nvPr/>
        </p:nvSpPr>
        <p:spPr bwMode="auto">
          <a:xfrm>
            <a:off x="2362200" y="2743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95614" name="Oval 30"/>
          <p:cNvSpPr>
            <a:spLocks noChangeArrowheads="1"/>
          </p:cNvSpPr>
          <p:nvPr/>
        </p:nvSpPr>
        <p:spPr bwMode="auto">
          <a:xfrm>
            <a:off x="2362200" y="4267200"/>
            <a:ext cx="457200" cy="45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Arial" charset="0"/>
              </a:rPr>
              <a:t>n</a:t>
            </a:r>
          </a:p>
        </p:txBody>
      </p:sp>
      <p:sp>
        <p:nvSpPr>
          <p:cNvPr id="195615" name="Line 31"/>
          <p:cNvSpPr>
            <a:spLocks noChangeShapeType="1"/>
          </p:cNvSpPr>
          <p:nvPr/>
        </p:nvSpPr>
        <p:spPr bwMode="auto">
          <a:xfrm>
            <a:off x="1371600" y="2438400"/>
            <a:ext cx="990600" cy="175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616" name="Text Box 32"/>
          <p:cNvSpPr txBox="1">
            <a:spLocks noChangeArrowheads="1"/>
          </p:cNvSpPr>
          <p:nvPr/>
        </p:nvSpPr>
        <p:spPr bwMode="auto">
          <a:xfrm>
            <a:off x="2438400" y="3124200"/>
            <a:ext cx="304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latin typeface="Arial" charset="0"/>
              </a:rPr>
              <a:t>.</a:t>
            </a:r>
          </a:p>
          <a:p>
            <a:pPr algn="ctr" eaLnBrk="0" hangingPunct="0"/>
            <a:r>
              <a:rPr lang="en-US" sz="2000" b="1">
                <a:latin typeface="Arial" charset="0"/>
              </a:rPr>
              <a:t>.</a:t>
            </a:r>
          </a:p>
          <a:p>
            <a:pPr algn="ctr" eaLnBrk="0" hangingPunct="0"/>
            <a:r>
              <a:rPr lang="en-US" sz="2000" b="1">
                <a:latin typeface="Arial" charset="0"/>
              </a:rPr>
              <a:t>.</a:t>
            </a:r>
          </a:p>
        </p:txBody>
      </p:sp>
      <p:sp>
        <p:nvSpPr>
          <p:cNvPr id="195617" name="Text Box 33"/>
          <p:cNvSpPr txBox="1">
            <a:spLocks noChangeArrowheads="1"/>
          </p:cNvSpPr>
          <p:nvPr/>
        </p:nvSpPr>
        <p:spPr bwMode="auto">
          <a:xfrm>
            <a:off x="966788" y="1670050"/>
            <a:ext cx="2305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" pitchFamily="18" charset="0"/>
              </a:rPr>
              <a:t>(“prepare”, </a:t>
            </a:r>
            <a:r>
              <a:rPr lang="en-US">
                <a:solidFill>
                  <a:srgbClr val="0000FF"/>
                </a:solidFill>
                <a:sym typeface="Symbol" pitchFamily="18" charset="2"/>
              </a:rPr>
              <a:t></a:t>
            </a:r>
            <a:r>
              <a:rPr lang="en-US">
                <a:solidFill>
                  <a:srgbClr val="0000FF"/>
                </a:solidFill>
              </a:rPr>
              <a:t>1,1</a:t>
            </a:r>
            <a:r>
              <a:rPr lang="en-US">
                <a:solidFill>
                  <a:srgbClr val="0000FF"/>
                </a:solidFill>
                <a:sym typeface="Symbol" pitchFamily="18" charset="2"/>
              </a:rPr>
              <a:t></a:t>
            </a:r>
            <a:r>
              <a:rPr lang="en-US">
                <a:solidFill>
                  <a:srgbClr val="0000FF"/>
                </a:solidFill>
                <a:latin typeface="Times" pitchFamily="18" charset="0"/>
              </a:rPr>
              <a:t>)</a:t>
            </a:r>
          </a:p>
        </p:txBody>
      </p:sp>
      <p:sp>
        <p:nvSpPr>
          <p:cNvPr id="195618" name="Line 34"/>
          <p:cNvSpPr>
            <a:spLocks noChangeShapeType="1"/>
          </p:cNvSpPr>
          <p:nvPr/>
        </p:nvSpPr>
        <p:spPr bwMode="auto">
          <a:xfrm flipV="1">
            <a:off x="2895600" y="2514600"/>
            <a:ext cx="14478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619" name="Line 35"/>
          <p:cNvSpPr>
            <a:spLocks noChangeShapeType="1"/>
          </p:cNvSpPr>
          <p:nvPr/>
        </p:nvSpPr>
        <p:spPr bwMode="auto">
          <a:xfrm flipV="1">
            <a:off x="2895600" y="24384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620" name="Line 36"/>
          <p:cNvSpPr>
            <a:spLocks noChangeShapeType="1"/>
          </p:cNvSpPr>
          <p:nvPr/>
        </p:nvSpPr>
        <p:spPr bwMode="auto">
          <a:xfrm flipV="1">
            <a:off x="2971800" y="2209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621" name="Text Box 37"/>
          <p:cNvSpPr txBox="1">
            <a:spLocks noChangeArrowheads="1"/>
          </p:cNvSpPr>
          <p:nvPr/>
        </p:nvSpPr>
        <p:spPr bwMode="auto">
          <a:xfrm>
            <a:off x="2743200" y="3352800"/>
            <a:ext cx="282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" pitchFamily="18" charset="0"/>
              </a:rPr>
              <a:t>(“ack”, </a:t>
            </a:r>
            <a:r>
              <a:rPr lang="en-US">
                <a:solidFill>
                  <a:srgbClr val="0000FF"/>
                </a:solidFill>
                <a:sym typeface="Symbol" pitchFamily="18" charset="2"/>
              </a:rPr>
              <a:t></a:t>
            </a:r>
            <a:r>
              <a:rPr lang="en-US">
                <a:solidFill>
                  <a:srgbClr val="0000FF"/>
                </a:solidFill>
              </a:rPr>
              <a:t>1,1</a:t>
            </a:r>
            <a:r>
              <a:rPr lang="en-US">
                <a:solidFill>
                  <a:srgbClr val="0000FF"/>
                </a:solidFill>
                <a:sym typeface="Symbol" pitchFamily="18" charset="2"/>
              </a:rPr>
              <a:t></a:t>
            </a:r>
            <a:r>
              <a:rPr lang="en-US">
                <a:solidFill>
                  <a:srgbClr val="0000FF"/>
                </a:solidFill>
                <a:latin typeface="Times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sym typeface="Symbol" pitchFamily="18" charset="2"/>
              </a:rPr>
              <a:t>0,0</a:t>
            </a:r>
            <a:r>
              <a:rPr lang="en-US">
                <a:solidFill>
                  <a:srgbClr val="0000FF"/>
                </a:solidFill>
                <a:latin typeface="Times" pitchFamily="18" charset="0"/>
              </a:rPr>
              <a:t>,</a:t>
            </a:r>
            <a:r>
              <a:rPr lang="en-US">
                <a:solidFill>
                  <a:srgbClr val="0000FF"/>
                </a:solidFill>
                <a:latin typeface="Symbol" pitchFamily="18" charset="2"/>
              </a:rPr>
              <a:t>^</a:t>
            </a:r>
            <a:r>
              <a:rPr lang="en-US">
                <a:solidFill>
                  <a:srgbClr val="0000FF"/>
                </a:solidFill>
                <a:latin typeface="Times" pitchFamily="18" charset="0"/>
              </a:rPr>
              <a:t>)</a:t>
            </a:r>
          </a:p>
        </p:txBody>
      </p:sp>
      <p:sp>
        <p:nvSpPr>
          <p:cNvPr id="195622" name="AutoShape 38"/>
          <p:cNvSpPr>
            <a:spLocks noChangeArrowheads="1"/>
          </p:cNvSpPr>
          <p:nvPr/>
        </p:nvSpPr>
        <p:spPr bwMode="auto">
          <a:xfrm rot="10800000">
            <a:off x="7315200" y="5715000"/>
            <a:ext cx="1600200" cy="457200"/>
          </a:xfrm>
          <a:prstGeom prst="wedgeRoundRectCallout">
            <a:avLst>
              <a:gd name="adj1" fmla="val -4171"/>
              <a:gd name="adj2" fmla="val 252079"/>
              <a:gd name="adj3" fmla="val 166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 eaLnBrk="0" hangingPunct="0"/>
            <a:r>
              <a:rPr lang="en-US">
                <a:latin typeface="Times" pitchFamily="18" charset="0"/>
              </a:rPr>
              <a:t>decide </a:t>
            </a:r>
            <a:r>
              <a:rPr lang="en-US" i="1">
                <a:latin typeface="Times" pitchFamily="18" charset="0"/>
              </a:rPr>
              <a:t>v</a:t>
            </a:r>
            <a:r>
              <a:rPr lang="en-US" baseline="-25000">
                <a:latin typeface="Times" pitchFamily="18" charset="0"/>
              </a:rPr>
              <a:t>1</a:t>
            </a:r>
          </a:p>
        </p:txBody>
      </p:sp>
      <p:sp>
        <p:nvSpPr>
          <p:cNvPr id="195623" name="Text Box 39"/>
          <p:cNvSpPr txBox="1">
            <a:spLocks noChangeArrowheads="1"/>
          </p:cNvSpPr>
          <p:nvPr/>
        </p:nvSpPr>
        <p:spPr bwMode="auto">
          <a:xfrm>
            <a:off x="4495800" y="1676400"/>
            <a:ext cx="2557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" pitchFamily="18" charset="0"/>
              </a:rPr>
              <a:t>(“accept”, </a:t>
            </a:r>
            <a:r>
              <a:rPr lang="en-US">
                <a:solidFill>
                  <a:srgbClr val="0000FF"/>
                </a:solidFill>
                <a:sym typeface="Symbol" pitchFamily="18" charset="2"/>
              </a:rPr>
              <a:t></a:t>
            </a:r>
            <a:r>
              <a:rPr lang="en-US">
                <a:solidFill>
                  <a:srgbClr val="0000FF"/>
                </a:solidFill>
              </a:rPr>
              <a:t>1,1</a:t>
            </a:r>
            <a:r>
              <a:rPr lang="en-US">
                <a:solidFill>
                  <a:srgbClr val="0000FF"/>
                </a:solidFill>
                <a:sym typeface="Symbol" pitchFamily="18" charset="2"/>
              </a:rPr>
              <a:t></a:t>
            </a:r>
            <a:r>
              <a:rPr lang="en-US">
                <a:solidFill>
                  <a:srgbClr val="0000FF"/>
                </a:solidFill>
                <a:latin typeface="Times" pitchFamily="18" charset="0"/>
              </a:rPr>
              <a:t> ,</a:t>
            </a:r>
            <a:r>
              <a:rPr lang="en-US" i="1">
                <a:solidFill>
                  <a:srgbClr val="0000FF"/>
                </a:solidFill>
                <a:latin typeface="Times" pitchFamily="18" charset="0"/>
              </a:rPr>
              <a:t>v</a:t>
            </a:r>
            <a:r>
              <a:rPr lang="en-US" baseline="-25000">
                <a:solidFill>
                  <a:srgbClr val="0000FF"/>
                </a:solidFill>
                <a:latin typeface="Times" pitchFamily="18" charset="0"/>
              </a:rPr>
              <a:t>1</a:t>
            </a:r>
            <a:r>
              <a:rPr lang="en-US">
                <a:solidFill>
                  <a:srgbClr val="0000FF"/>
                </a:solidFill>
                <a:latin typeface="Times" pitchFamily="18" charset="0"/>
              </a:rPr>
              <a:t>)</a:t>
            </a:r>
          </a:p>
        </p:txBody>
      </p:sp>
      <p:sp>
        <p:nvSpPr>
          <p:cNvPr id="195624" name="Rectangle 40"/>
          <p:cNvSpPr>
            <a:spLocks noChangeArrowheads="1"/>
          </p:cNvSpPr>
          <p:nvPr/>
        </p:nvSpPr>
        <p:spPr bwMode="auto">
          <a:xfrm>
            <a:off x="544977" y="5251450"/>
            <a:ext cx="331853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dirty="0" smtClean="0">
                <a:latin typeface="Times" pitchFamily="18" charset="0"/>
              </a:rPr>
              <a:t>Simple Paxos implementation </a:t>
            </a:r>
            <a:endParaRPr lang="en-US" sz="2000" dirty="0">
              <a:latin typeface="Times" pitchFamily="18" charset="0"/>
            </a:endParaRPr>
          </a:p>
          <a:p>
            <a:pPr algn="ctr" eaLnBrk="0" hangingPunct="0"/>
            <a:r>
              <a:rPr lang="en-US" sz="2000" dirty="0">
                <a:latin typeface="Times" pitchFamily="18" charset="0"/>
              </a:rPr>
              <a:t>always trusts process 1</a:t>
            </a:r>
          </a:p>
        </p:txBody>
      </p:sp>
      <p:sp>
        <p:nvSpPr>
          <p:cNvPr id="195625" name="Oval 41"/>
          <p:cNvSpPr>
            <a:spLocks noChangeArrowheads="1"/>
          </p:cNvSpPr>
          <p:nvPr/>
        </p:nvSpPr>
        <p:spPr bwMode="auto">
          <a:xfrm>
            <a:off x="7467600" y="1676400"/>
            <a:ext cx="990600" cy="3276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04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animBg="1"/>
      <p:bldP spid="195588" grpId="0" animBg="1"/>
      <p:bldP spid="195589" grpId="0" animBg="1"/>
      <p:bldP spid="195590" grpId="0" animBg="1"/>
      <p:bldP spid="195591" grpId="0" animBg="1"/>
      <p:bldP spid="195592" grpId="0" animBg="1"/>
      <p:bldP spid="195593" grpId="0" animBg="1"/>
      <p:bldP spid="195594" grpId="0"/>
      <p:bldP spid="195595" grpId="0"/>
      <p:bldP spid="195596" grpId="0" animBg="1"/>
      <p:bldP spid="195597" grpId="0" animBg="1"/>
      <p:bldP spid="195598" grpId="0" animBg="1"/>
      <p:bldP spid="195599" grpId="0" animBg="1"/>
      <p:bldP spid="195600" grpId="0" animBg="1"/>
      <p:bldP spid="195601" grpId="0" animBg="1"/>
      <p:bldP spid="195602" grpId="0" animBg="1"/>
      <p:bldP spid="195603" grpId="0" animBg="1"/>
      <p:bldP spid="195604" grpId="0"/>
      <p:bldP spid="195605" grpId="0" animBg="1"/>
      <p:bldP spid="195609" grpId="0" animBg="1"/>
      <p:bldP spid="195610" grpId="0" animBg="1"/>
      <p:bldP spid="195611" grpId="0" animBg="1"/>
      <p:bldP spid="195612" grpId="0" animBg="1"/>
      <p:bldP spid="195613" grpId="0" animBg="1"/>
      <p:bldP spid="195614" grpId="0" animBg="1"/>
      <p:bldP spid="195615" grpId="0" animBg="1"/>
      <p:bldP spid="195616" grpId="0"/>
      <p:bldP spid="195617" grpId="0"/>
      <p:bldP spid="195618" grpId="0" animBg="1"/>
      <p:bldP spid="195619" grpId="0" animBg="1"/>
      <p:bldP spid="195620" grpId="0" animBg="1"/>
      <p:bldP spid="195622" grpId="0" animBg="1"/>
      <p:bldP spid="195623" grpId="0"/>
      <p:bldP spid="195624" grpId="0"/>
      <p:bldP spid="19562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Looks like a 3-phase commit!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pattern is indeed like a 3-phase commit.</a:t>
            </a:r>
          </a:p>
          <a:p>
            <a:endParaRPr lang="en-US" dirty="0"/>
          </a:p>
          <a:p>
            <a:r>
              <a:rPr lang="en-US" dirty="0" smtClean="0"/>
              <a:t>Many people understand </a:t>
            </a:r>
            <a:r>
              <a:rPr lang="en-US" dirty="0" err="1" smtClean="0"/>
              <a:t>Paxos</a:t>
            </a:r>
            <a:r>
              <a:rPr lang="en-US" dirty="0" smtClean="0"/>
              <a:t> in these terms.</a:t>
            </a:r>
          </a:p>
          <a:p>
            <a:endParaRPr lang="en-US" dirty="0"/>
          </a:p>
          <a:p>
            <a:r>
              <a:rPr lang="en-US" dirty="0" smtClean="0"/>
              <a:t>But we don’t normally have 3-phase commit with multiple leaders competing to own a slot, so in this sense the protocol isn’t really identical, just similar.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3627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Reconfigurable Paxos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Lamport</a:t>
            </a:r>
            <a:r>
              <a:rPr lang="en-US" dirty="0" smtClean="0"/>
              <a:t> extended Paxos to support changing membership</a:t>
            </a:r>
          </a:p>
          <a:p>
            <a:endParaRPr lang="en-US" dirty="0"/>
          </a:p>
          <a:p>
            <a:r>
              <a:rPr lang="en-US" dirty="0" smtClean="0"/>
              <a:t>Basically, this entails</a:t>
            </a:r>
          </a:p>
          <a:p>
            <a:pPr lvl="1"/>
            <a:r>
              <a:rPr lang="en-US" dirty="0" smtClean="0"/>
              <a:t>Suspending the current configuration (“wedge” it)</a:t>
            </a:r>
          </a:p>
          <a:p>
            <a:pPr lvl="1"/>
            <a:r>
              <a:rPr lang="en-US" dirty="0" smtClean="0"/>
              <a:t>Reaching agreement on the initial state (initial command list and new quorum configuration </a:t>
            </a:r>
            <a:r>
              <a:rPr lang="en-US" dirty="0"/>
              <a:t>policy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N, Q</a:t>
            </a:r>
            <a:r>
              <a:rPr lang="en-US" baseline="-25000" dirty="0"/>
              <a:t>W</a:t>
            </a:r>
            <a:r>
              <a:rPr lang="en-US" dirty="0"/>
              <a:t>, Q</a:t>
            </a:r>
            <a:r>
              <a:rPr lang="en-US" baseline="-25000" dirty="0"/>
              <a:t>R</a:t>
            </a:r>
            <a:r>
              <a:rPr lang="en-US" dirty="0" smtClean="0"/>
              <a:t>) that will be used in the new state machine)</a:t>
            </a:r>
          </a:p>
          <a:p>
            <a:pPr lvl="2"/>
            <a:r>
              <a:rPr lang="en-US" dirty="0" smtClean="0"/>
              <a:t>A version of the learner role</a:t>
            </a:r>
          </a:p>
          <a:p>
            <a:pPr lvl="2"/>
            <a:r>
              <a:rPr lang="en-US" dirty="0" smtClean="0"/>
              <a:t>In effect, the members of the new configuration learn the outcome of the prior configuration</a:t>
            </a:r>
            <a:endParaRPr lang="en-US" dirty="0"/>
          </a:p>
          <a:p>
            <a:pPr lvl="2"/>
            <a:r>
              <a:rPr lang="en-US" dirty="0" smtClean="0"/>
              <a:t>Then can start the new configuration</a:t>
            </a:r>
          </a:p>
          <a:p>
            <a:pPr lvl="1"/>
            <a:r>
              <a:rPr lang="en-US" dirty="0" smtClean="0"/>
              <a:t>The old wedged configuration has been “terminated”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44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Odd behavior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When reconfiguring to add a server, we normally would copy the log from some server to the new one.  </a:t>
            </a:r>
          </a:p>
          <a:p>
            <a:pPr lvl="1"/>
            <a:r>
              <a:rPr lang="en-US" dirty="0" smtClean="0"/>
              <a:t>This is safe if we copy the log of a server being taken out of the group.  But what if it caught fire and the state was lost?</a:t>
            </a:r>
          </a:p>
          <a:p>
            <a:pPr lvl="1"/>
            <a:r>
              <a:rPr lang="en-US" dirty="0" smtClean="0"/>
              <a:t>A natural thing is to copy the log of some other server</a:t>
            </a:r>
          </a:p>
          <a:p>
            <a:r>
              <a:rPr lang="en-US" dirty="0" smtClean="0"/>
              <a:t>But this is unsafe!</a:t>
            </a:r>
          </a:p>
          <a:p>
            <a:pPr lvl="1"/>
            <a:r>
              <a:rPr lang="en-US" dirty="0" smtClean="0"/>
              <a:t>An “empty” slot could now suddenly show a command that seemingly achieved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w</a:t>
            </a:r>
            <a:r>
              <a:rPr lang="en-US" dirty="0" smtClean="0"/>
              <a:t> accepts and committed</a:t>
            </a:r>
          </a:p>
          <a:p>
            <a:pPr lvl="1"/>
            <a:r>
              <a:rPr lang="en-US" dirty="0" smtClean="0"/>
              <a:t>Thus long after command </a:t>
            </a:r>
            <a:r>
              <a:rPr lang="en-US" b="1" dirty="0" smtClean="0"/>
              <a:t>c</a:t>
            </a:r>
            <a:r>
              <a:rPr lang="en-US" dirty="0" smtClean="0"/>
              <a:t> failed to commit in slot </a:t>
            </a:r>
            <a:r>
              <a:rPr lang="en-US" b="1" dirty="0" smtClean="0"/>
              <a:t>s</a:t>
            </a:r>
            <a:r>
              <a:rPr lang="en-US" dirty="0" smtClean="0"/>
              <a:t>, there is a case where </a:t>
            </a:r>
            <a:r>
              <a:rPr lang="en-US" b="1" dirty="0" smtClean="0"/>
              <a:t>c</a:t>
            </a:r>
            <a:r>
              <a:rPr lang="en-US" dirty="0" smtClean="0"/>
              <a:t> would “reappear”.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943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odd behavior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26136" y="1732812"/>
            <a:ext cx="8455152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Reconfigurable </a:t>
            </a:r>
            <a:r>
              <a:rPr lang="en-US" dirty="0" err="1" smtClean="0"/>
              <a:t>Paxos</a:t>
            </a:r>
            <a:r>
              <a:rPr lang="en-US" dirty="0" smtClean="0"/>
              <a:t> </a:t>
            </a:r>
            <a:r>
              <a:rPr lang="en-US" dirty="0" smtClean="0"/>
              <a:t>can also continue </a:t>
            </a:r>
            <a:r>
              <a:rPr lang="en-US" dirty="0" smtClean="0"/>
              <a:t>to commit messages in the old wedged </a:t>
            </a:r>
            <a:r>
              <a:rPr lang="en-US" dirty="0" smtClean="0"/>
              <a:t>configuration.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smtClean="0"/>
              <a:t>new configuration doesn’t know when it is safe to start</a:t>
            </a:r>
          </a:p>
          <a:p>
            <a:pPr lvl="1"/>
            <a:r>
              <a:rPr lang="en-US" dirty="0" smtClean="0"/>
              <a:t>Sometimes a very slow and visible hiccup</a:t>
            </a:r>
          </a:p>
          <a:p>
            <a:pPr lvl="1"/>
            <a:endParaRPr lang="en-US" dirty="0"/>
          </a:p>
          <a:p>
            <a:r>
              <a:rPr lang="en-US" dirty="0" smtClean="0"/>
              <a:t>Recently, a mixture of virtual synchrony and </a:t>
            </a:r>
            <a:r>
              <a:rPr lang="en-US" dirty="0" err="1" smtClean="0"/>
              <a:t>Paxos</a:t>
            </a:r>
            <a:r>
              <a:rPr lang="en-US" dirty="0" smtClean="0"/>
              <a:t> showed how to eliminate this issue.  </a:t>
            </a:r>
            <a:r>
              <a:rPr lang="en-US" dirty="0" smtClean="0"/>
              <a:t>See Chapter 22 in </a:t>
            </a:r>
            <a:r>
              <a:rPr lang="en-US" dirty="0" smtClean="0"/>
              <a:t>the textbook.  Leslie calls this </a:t>
            </a:r>
            <a:r>
              <a:rPr lang="en-US" b="1" dirty="0" smtClean="0"/>
              <a:t>virtually synchronous </a:t>
            </a:r>
            <a:r>
              <a:rPr lang="en-US" b="1" dirty="0" err="1" smtClean="0"/>
              <a:t>Paxos</a:t>
            </a:r>
            <a:r>
              <a:rPr lang="en-US" b="1" dirty="0" smtClean="0"/>
              <a:t>.  </a:t>
            </a:r>
            <a:r>
              <a:rPr lang="en-US" dirty="0" smtClean="0"/>
              <a:t>We’ll see more on this topic soon.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1509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Paxos optimizations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a leader-election scheme we can reduce the risk of having two leaders that </a:t>
            </a:r>
            <a:r>
              <a:rPr lang="en-US" dirty="0" err="1" smtClean="0"/>
              <a:t>intefere</a:t>
            </a:r>
            <a:r>
              <a:rPr lang="en-US" dirty="0" smtClean="0"/>
              <a:t> with each other (if that happens, they can repeatedly abort)</a:t>
            </a:r>
          </a:p>
          <a:p>
            <a:r>
              <a:rPr lang="en-US" dirty="0" smtClean="0"/>
              <a:t>We can also batch requests and do several a time</a:t>
            </a:r>
          </a:p>
          <a:p>
            <a:r>
              <a:rPr lang="en-US" dirty="0" smtClean="0"/>
              <a:t>We can have multiple leaders and run them all at the same time, but assign them to distinct slots</a:t>
            </a:r>
          </a:p>
          <a:p>
            <a:endParaRPr lang="en-US" dirty="0"/>
          </a:p>
          <a:p>
            <a:r>
              <a:rPr lang="en-US" dirty="0" smtClean="0"/>
              <a:t>The trick is that we build this as incremental steps so the “correctness” of the core protocol is unchanged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4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paths forwards...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A second option, explored in Lamport’s Paxos protocol, achieves a similar result but in a very different way</a:t>
            </a:r>
          </a:p>
          <a:p>
            <a:endParaRPr lang="en-US"/>
          </a:p>
          <a:p>
            <a:r>
              <a:rPr lang="en-US" smtClean="0"/>
              <a:t>We’ll look at Paxos first because the basic protocol is simple and powerful, but we’ll see that Paxos is slow</a:t>
            </a:r>
          </a:p>
          <a:p>
            <a:pPr lvl="1"/>
            <a:r>
              <a:rPr lang="en-US" smtClean="0"/>
              <a:t>Can speed it up... but doing so makes it very complex!</a:t>
            </a:r>
          </a:p>
          <a:p>
            <a:pPr lvl="1"/>
            <a:r>
              <a:rPr lang="en-US" smtClean="0"/>
              <a:t>The basic, slower form of Paxos is currently very popular</a:t>
            </a:r>
          </a:p>
          <a:p>
            <a:endParaRPr lang="en-US"/>
          </a:p>
          <a:p>
            <a:r>
              <a:rPr lang="en-US" smtClean="0"/>
              <a:t>Then will look at faster but more complex reliable multicast options (many of them...)</a:t>
            </a: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17714"/>
            <a:ext cx="1992086" cy="1328057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655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Comments on Paxos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The solution is very robust</a:t>
            </a:r>
          </a:p>
          <a:p>
            <a:pPr lvl="1"/>
            <a:r>
              <a:rPr lang="en-US" smtClean="0"/>
              <a:t>Guarantees agreement and durability</a:t>
            </a:r>
          </a:p>
          <a:p>
            <a:pPr lvl="1"/>
            <a:r>
              <a:rPr lang="en-US" smtClean="0"/>
              <a:t>Elegant, simple correctness proofs</a:t>
            </a:r>
          </a:p>
          <a:p>
            <a:pPr lvl="1"/>
            <a:endParaRPr lang="en-US"/>
          </a:p>
          <a:p>
            <a:r>
              <a:rPr lang="en-US" smtClean="0"/>
              <a:t>FLP impossibility result still applies!</a:t>
            </a:r>
          </a:p>
          <a:p>
            <a:pPr lvl="1"/>
            <a:r>
              <a:rPr lang="en-US" smtClean="0"/>
              <a:t>Question: How would the adversary “attack” Paxos?</a:t>
            </a:r>
          </a:p>
          <a:p>
            <a:pPr lvl="1"/>
            <a:endParaRPr lang="en-US"/>
          </a:p>
          <a:p>
            <a:r>
              <a:rPr lang="en-US" smtClean="0"/>
              <a:t>Paxos is quite slow.  Quorum updates with a 2PC structure plus quorum reads to “learn” state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4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slow?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 best we need</a:t>
            </a:r>
          </a:p>
          <a:p>
            <a:pPr lvl="1"/>
            <a:r>
              <a:rPr lang="en-US" dirty="0" smtClean="0"/>
              <a:t>Leader to acceptors: 1 to N multicast</a:t>
            </a:r>
          </a:p>
          <a:p>
            <a:pPr lvl="1"/>
            <a:r>
              <a:rPr lang="en-US" dirty="0" smtClean="0"/>
              <a:t>Acceptors back to leader: N to 1 unicasts, plus scheduling delays for leader to read these in</a:t>
            </a:r>
          </a:p>
          <a:p>
            <a:pPr lvl="1"/>
            <a:r>
              <a:rPr lang="en-US" dirty="0" smtClean="0"/>
              <a:t>Leader discovers it has a quorum of replies</a:t>
            </a:r>
          </a:p>
          <a:p>
            <a:pPr lvl="1"/>
            <a:r>
              <a:rPr lang="en-US" dirty="0" smtClean="0"/>
              <a:t>Leader to acceptors: 1 to N multicast again</a:t>
            </a:r>
          </a:p>
          <a:p>
            <a:pPr lvl="1"/>
            <a:r>
              <a:rPr lang="en-US" dirty="0" smtClean="0"/>
              <a:t>Acceptors to leader: N to 1 unicasts (“prepared”), more scheduling delays</a:t>
            </a:r>
          </a:p>
          <a:p>
            <a:pPr lvl="1"/>
            <a:r>
              <a:rPr lang="en-US" dirty="0" smtClean="0"/>
              <a:t>Leader to acceptors: 1 to N multicast (“commit”)</a:t>
            </a:r>
          </a:p>
          <a:p>
            <a:r>
              <a:rPr lang="en-US" dirty="0" smtClean="0"/>
              <a:t>We will see that </a:t>
            </a:r>
            <a:r>
              <a:rPr lang="en-US" dirty="0" err="1" smtClean="0"/>
              <a:t>Vsync</a:t>
            </a:r>
            <a:r>
              <a:rPr lang="en-US" dirty="0" smtClean="0"/>
              <a:t> has a </a:t>
            </a:r>
            <a:r>
              <a:rPr lang="en-US" dirty="0"/>
              <a:t>10x </a:t>
            </a:r>
            <a:r>
              <a:rPr lang="en-US" dirty="0" smtClean="0"/>
              <a:t>faster reliable protocol but it isn’t identical in its guarantees.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311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Paxos with a disk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Very often we want a system to survive complete crashes where all members go down, then recover</a:t>
            </a:r>
          </a:p>
          <a:p>
            <a:r>
              <a:rPr lang="en-US" dirty="0" smtClean="0"/>
              <a:t>An “in-memory” Paxos won’t have this property</a:t>
            </a:r>
            <a:endParaRPr lang="en-US" dirty="0"/>
          </a:p>
          <a:p>
            <a:r>
              <a:rPr lang="en-US" dirty="0" smtClean="0"/>
              <a:t>Accordingly, the command list must be kept on a disk, as a disk log: leads to </a:t>
            </a:r>
            <a:r>
              <a:rPr lang="en-US" b="1" dirty="0" smtClean="0"/>
              <a:t>Corfu</a:t>
            </a:r>
            <a:r>
              <a:rPr lang="en-US" dirty="0" smtClean="0"/>
              <a:t> system</a:t>
            </a:r>
          </a:p>
          <a:p>
            <a:pPr lvl="1"/>
            <a:r>
              <a:rPr lang="en-US" dirty="0" smtClean="0"/>
              <a:t>Now accept and commit actions involved disk writes that must complete before next step can occur</a:t>
            </a:r>
          </a:p>
          <a:p>
            <a:pPr lvl="1"/>
            <a:r>
              <a:rPr lang="en-US" dirty="0" smtClean="0"/>
              <a:t>Further slows the protocol down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Vsync</a:t>
            </a:r>
            <a:r>
              <a:rPr lang="en-US" dirty="0" smtClean="0"/>
              <a:t> implemented by </a:t>
            </a:r>
            <a:r>
              <a:rPr lang="en-US" dirty="0" err="1" smtClean="0"/>
              <a:t>SafeSend</a:t>
            </a:r>
            <a:r>
              <a:rPr lang="en-US" dirty="0" smtClean="0"/>
              <a:t> </a:t>
            </a:r>
            <a:r>
              <a:rPr lang="en-US" dirty="0" err="1" smtClean="0"/>
              <a:t>DiskLogger</a:t>
            </a:r>
            <a:r>
              <a:rPr lang="en-US" dirty="0" smtClean="0"/>
              <a:t> durability plugin (enabled via </a:t>
            </a:r>
            <a:r>
              <a:rPr lang="en-US" dirty="0" err="1" smtClean="0"/>
              <a:t>g.SetDurabilityMethod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2765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Paxos in </a:t>
            </a:r>
            <a:r>
              <a:rPr lang="en-US" dirty="0" err="1" smtClean="0"/>
              <a:t>Vsync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Access via the </a:t>
            </a:r>
            <a:r>
              <a:rPr lang="en-US" dirty="0" err="1" smtClean="0"/>
              <a:t>g.SafeSend</a:t>
            </a:r>
            <a:r>
              <a:rPr lang="en-US" dirty="0" smtClean="0"/>
              <a:t> API</a:t>
            </a:r>
          </a:p>
          <a:p>
            <a:pPr lvl="1"/>
            <a:r>
              <a:rPr lang="en-US" dirty="0" smtClean="0"/>
              <a:t>You chose between in-memory and disk Paxos</a:t>
            </a:r>
          </a:p>
          <a:p>
            <a:pPr lvl="1"/>
            <a:r>
              <a:rPr lang="en-US" dirty="0" smtClean="0"/>
              <a:t>Must also tell the system how many acceptors to use</a:t>
            </a:r>
          </a:p>
          <a:p>
            <a:pPr lvl="1"/>
            <a:endParaRPr lang="en-US" dirty="0"/>
          </a:p>
          <a:p>
            <a:r>
              <a:rPr lang="en-US" dirty="0" smtClean="0"/>
              <a:t>Is </a:t>
            </a:r>
            <a:r>
              <a:rPr lang="en-US" dirty="0" err="1" smtClean="0"/>
              <a:t>SafeSend</a:t>
            </a:r>
            <a:r>
              <a:rPr lang="en-US" dirty="0" smtClean="0"/>
              <a:t> really Paxos?</a:t>
            </a:r>
          </a:p>
          <a:p>
            <a:pPr lvl="1"/>
            <a:r>
              <a:rPr lang="en-US" dirty="0" smtClean="0"/>
              <a:t>Yes… but… it includes an optimization that simplifies the protocol and speeds up learners</a:t>
            </a:r>
          </a:p>
          <a:p>
            <a:pPr lvl="1"/>
            <a:r>
              <a:rPr lang="en-US" dirty="0" smtClean="0"/>
              <a:t>Discussed in </a:t>
            </a:r>
            <a:r>
              <a:rPr lang="en-US" dirty="0" smtClean="0"/>
              <a:t>Chapter 22 of </a:t>
            </a:r>
            <a:r>
              <a:rPr lang="en-US" dirty="0" smtClean="0"/>
              <a:t>textbook</a:t>
            </a:r>
          </a:p>
          <a:p>
            <a:pPr lvl="1"/>
            <a:r>
              <a:rPr lang="en-US" dirty="0" smtClean="0"/>
              <a:t>The properties are exactly those of standard 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3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Paxos isn’t a reliable multicast!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the following common idea:</a:t>
            </a:r>
          </a:p>
          <a:p>
            <a:pPr lvl="1"/>
            <a:r>
              <a:rPr lang="en-US" dirty="0" smtClean="0"/>
              <a:t>Take a file, or a database… Make N replicas</a:t>
            </a:r>
          </a:p>
          <a:p>
            <a:pPr lvl="1"/>
            <a:r>
              <a:rPr lang="en-US" dirty="0" smtClean="0"/>
              <a:t>Now put a program that runs </a:t>
            </a:r>
            <a:r>
              <a:rPr lang="en-US" dirty="0" err="1" smtClean="0"/>
              <a:t>Paxos</a:t>
            </a:r>
            <a:r>
              <a:rPr lang="en-US" dirty="0" smtClean="0"/>
              <a:t> in front of the replicated file/</a:t>
            </a:r>
            <a:r>
              <a:rPr lang="en-US" dirty="0" err="1" smtClean="0"/>
              <a:t>db</a:t>
            </a:r>
            <a:endParaRPr lang="en-US" dirty="0" smtClean="0"/>
          </a:p>
          <a:p>
            <a:pPr lvl="1"/>
            <a:r>
              <a:rPr lang="en-US" dirty="0" smtClean="0"/>
              <a:t>Learner just asks the file to do the command (a write or append), or the DB to run an update query</a:t>
            </a:r>
          </a:p>
          <a:p>
            <a:pPr lvl="1"/>
            <a:r>
              <a:rPr lang="en-US" dirty="0" smtClean="0"/>
              <a:t>Would this be correct?  Why?</a:t>
            </a:r>
          </a:p>
          <a:p>
            <a:pPr lvl="2"/>
            <a:r>
              <a:rPr lang="en-US" dirty="0" smtClean="0"/>
              <a:t>… no, because after a crash, </a:t>
            </a:r>
            <a:r>
              <a:rPr lang="en-US" dirty="0" err="1" smtClean="0"/>
              <a:t>Paxos</a:t>
            </a:r>
            <a:r>
              <a:rPr lang="en-US" dirty="0" smtClean="0"/>
              <a:t> will replay commands and the file or database might be updated twice if it isn’t “idempotent”.  Many researchers don’t realize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29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 use of Paxos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learner needs to be a part of the application!</a:t>
            </a:r>
          </a:p>
          <a:p>
            <a:r>
              <a:rPr lang="en-US" dirty="0" smtClean="0"/>
              <a:t>By treating the learner as part of Paxos, we erroneously ignore the durability of actions in the application state, and this causes potential error</a:t>
            </a:r>
          </a:p>
          <a:p>
            <a:pPr lvl="1"/>
            <a:r>
              <a:rPr lang="en-US" dirty="0" smtClean="0"/>
              <a:t>The </a:t>
            </a:r>
            <a:r>
              <a:rPr lang="en-US" i="1" u="sng" dirty="0" smtClean="0"/>
              <a:t>application</a:t>
            </a:r>
            <a:r>
              <a:rPr lang="en-US" dirty="0" smtClean="0"/>
              <a:t> must perform every operation, at least once</a:t>
            </a:r>
          </a:p>
          <a:p>
            <a:pPr lvl="1"/>
            <a:r>
              <a:rPr lang="en-US" dirty="0" smtClean="0"/>
              <a:t>Learner retries after crashes until application has definitely performed each action.</a:t>
            </a:r>
          </a:p>
          <a:p>
            <a:pPr lvl="1"/>
            <a:r>
              <a:rPr lang="en-US" dirty="0" smtClean="0"/>
              <a:t>To avoid duplicated actions, application should check for and ignore actions already applied to the database</a:t>
            </a:r>
          </a:p>
          <a:p>
            <a:r>
              <a:rPr lang="en-US" dirty="0" smtClean="0"/>
              <a:t>Many Paxos-based replication systems are incorrect because they fail to implement this logic!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59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this works in </a:t>
            </a:r>
            <a:r>
              <a:rPr lang="en-US" dirty="0" err="1" smtClean="0"/>
              <a:t>Vsync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DiskLogger</a:t>
            </a:r>
            <a:r>
              <a:rPr lang="en-US" dirty="0" smtClean="0"/>
              <a:t> durability method has a “dialog” with the application</a:t>
            </a:r>
          </a:p>
          <a:p>
            <a:pPr lvl="1"/>
            <a:r>
              <a:rPr lang="en-US" dirty="0" err="1" smtClean="0"/>
              <a:t>DiskLogger+application</a:t>
            </a:r>
            <a:r>
              <a:rPr lang="en-US" dirty="0" smtClean="0"/>
              <a:t> are like a learner</a:t>
            </a:r>
          </a:p>
          <a:p>
            <a:pPr lvl="2"/>
            <a:r>
              <a:rPr lang="en-US" dirty="0" smtClean="0"/>
              <a:t>When </a:t>
            </a:r>
            <a:r>
              <a:rPr lang="en-US" dirty="0" err="1" smtClean="0"/>
              <a:t>DiskLogger</a:t>
            </a:r>
            <a:r>
              <a:rPr lang="en-US" dirty="0" smtClean="0"/>
              <a:t> delivers a message the application must “confirm” accepting that operation</a:t>
            </a:r>
          </a:p>
          <a:p>
            <a:pPr lvl="2"/>
            <a:r>
              <a:rPr lang="en-US" dirty="0" smtClean="0"/>
              <a:t>E.g. might apply it to a database and wait until done</a:t>
            </a:r>
          </a:p>
          <a:p>
            <a:pPr lvl="2"/>
            <a:r>
              <a:rPr lang="en-US" dirty="0" smtClean="0"/>
              <a:t>If a crash happens, </a:t>
            </a:r>
            <a:r>
              <a:rPr lang="en-US" dirty="0" err="1" smtClean="0"/>
              <a:t>DiskLogger</a:t>
            </a:r>
            <a:r>
              <a:rPr lang="en-US" dirty="0" smtClean="0"/>
              <a:t> will redeliver any unconfirmed messages until it gets confirmation</a:t>
            </a:r>
          </a:p>
          <a:p>
            <a:r>
              <a:rPr lang="en-US" dirty="0" smtClean="0"/>
              <a:t>With in-memory durability, </a:t>
            </a:r>
            <a:r>
              <a:rPr lang="en-US" dirty="0" err="1" smtClean="0"/>
              <a:t>SafeSend</a:t>
            </a:r>
            <a:r>
              <a:rPr lang="en-US" dirty="0" smtClean="0"/>
              <a:t> skips this step</a:t>
            </a:r>
          </a:p>
          <a:p>
            <a:pPr lvl="1"/>
            <a:r>
              <a:rPr lang="en-US" dirty="0" smtClean="0"/>
              <a:t>But this is weaker than the way Paxos is “normally”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78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Details: </a:t>
            </a:r>
            <a:r>
              <a:rPr lang="en-US" dirty="0" err="1" smtClean="0"/>
              <a:t>Paxos</a:t>
            </a:r>
            <a:r>
              <a:rPr lang="en-US" dirty="0" smtClean="0"/>
              <a:t> </a:t>
            </a:r>
            <a:r>
              <a:rPr lang="en-US" dirty="0" smtClean="0"/>
              <a:t>oddities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To increase performance, Paxos introduces a “window of concurrency” </a:t>
            </a:r>
            <a:r>
              <a:rPr lang="en-US" dirty="0" smtClean="0">
                <a:sym typeface="Symbol"/>
              </a:rPr>
              <a:t>: as many as  commands might be concurrently decided</a:t>
            </a:r>
          </a:p>
          <a:p>
            <a:pPr lvl="1"/>
            <a:r>
              <a:rPr lang="en-US" dirty="0" smtClean="0">
                <a:sym typeface="Symbol"/>
              </a:rPr>
              <a:t>E.g. instead of proposing the next slot, we can allow proposals for slots s, s+1, … </a:t>
            </a:r>
            <a:r>
              <a:rPr lang="en-US" dirty="0">
                <a:sym typeface="Symbol"/>
              </a:rPr>
              <a:t>s</a:t>
            </a:r>
            <a:r>
              <a:rPr lang="en-US" dirty="0" smtClean="0">
                <a:sym typeface="Symbol"/>
              </a:rPr>
              <a:t>+-1</a:t>
            </a:r>
          </a:p>
          <a:p>
            <a:pPr lvl="1"/>
            <a:r>
              <a:rPr lang="en-US" dirty="0" smtClean="0">
                <a:sym typeface="Symbol"/>
              </a:rPr>
              <a:t>But this adds an issue: when new configuration is defined, as many as -1 commands may still be decided “late”, in the new configuration</a:t>
            </a:r>
          </a:p>
          <a:p>
            <a:pPr lvl="1"/>
            <a:r>
              <a:rPr lang="en-US" dirty="0" smtClean="0">
                <a:sym typeface="Symbol"/>
              </a:rPr>
              <a:t>This can be a problem for application with configuration-specific commands; they need to add “guards” like “As long as the configuration is still {P,Q,R} deduct $100 from the account and dispense the cash”</a:t>
            </a:r>
          </a:p>
          <a:p>
            <a:pPr lvl="1"/>
            <a:r>
              <a:rPr lang="en-US" dirty="0" smtClean="0">
                <a:sym typeface="Symbol"/>
              </a:rPr>
              <a:t>This is annoying and error-prone, so many run with =1but then run slowly because they can’t leverage concurrency</a:t>
            </a:r>
            <a:endParaRPr lang="en-US" dirty="0">
              <a:sym typeface="Symbol"/>
            </a:endParaRPr>
          </a:p>
          <a:p>
            <a:pPr lvl="1"/>
            <a:endParaRPr lang="en-US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8649762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Details: </a:t>
            </a:r>
            <a:r>
              <a:rPr lang="en-US" dirty="0" err="1"/>
              <a:t>Paxos</a:t>
            </a:r>
            <a:r>
              <a:rPr lang="en-US" dirty="0"/>
              <a:t> </a:t>
            </a:r>
            <a:r>
              <a:rPr lang="en-US" dirty="0" smtClean="0"/>
              <a:t>oddities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really strange thing can happen if we add members in new configurations</a:t>
            </a:r>
          </a:p>
          <a:p>
            <a:pPr lvl="1"/>
            <a:r>
              <a:rPr lang="en-US" dirty="0" smtClean="0"/>
              <a:t>Paxos requires that we “learn” the configuration</a:t>
            </a:r>
          </a:p>
          <a:p>
            <a:pPr lvl="1"/>
            <a:r>
              <a:rPr lang="en-US" dirty="0" smtClean="0"/>
              <a:t>But some Paxos implementations short-cut this by copying some command list from an old member to a new one: “state transfer”</a:t>
            </a:r>
          </a:p>
          <a:p>
            <a:pPr lvl="1"/>
            <a:r>
              <a:rPr lang="en-US" dirty="0" smtClean="0"/>
              <a:t>That’s a mistake: some command that was marked as accepted but never committed (never decided) because it lacked a write quorum could </a:t>
            </a:r>
            <a:r>
              <a:rPr lang="en-US" i="1" dirty="0" smtClean="0"/>
              <a:t>later </a:t>
            </a:r>
            <a:r>
              <a:rPr lang="en-US" dirty="0" smtClean="0"/>
              <a:t>pass the write-quorum threshold retroactively!</a:t>
            </a:r>
          </a:p>
        </p:txBody>
      </p:sp>
    </p:spTree>
    <p:extLst>
      <p:ext uri="{BB962C8B-B14F-4D97-AF65-F5344CB8AC3E}">
        <p14:creationId xmlns:p14="http://schemas.microsoft.com/office/powerpoint/2010/main" val="39834420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Details: </a:t>
            </a:r>
            <a:r>
              <a:rPr lang="en-US" dirty="0" err="1"/>
              <a:t>Paxos</a:t>
            </a:r>
            <a:r>
              <a:rPr lang="en-US" dirty="0"/>
              <a:t> </a:t>
            </a:r>
            <a:r>
              <a:rPr lang="en-US" dirty="0" smtClean="0"/>
              <a:t>oddities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Example: command x reaches just P in {P,Q,R} in slot 17 on ballot 1.</a:t>
            </a:r>
          </a:p>
          <a:p>
            <a:pPr lvl="1"/>
            <a:r>
              <a:rPr lang="en-US" dirty="0" smtClean="0"/>
              <a:t>x doesn’t achieve a quorum and eventually slot 17 decides “nothing”</a:t>
            </a:r>
          </a:p>
          <a:p>
            <a:pPr lvl="1"/>
            <a:r>
              <a:rPr lang="en-US" dirty="0" smtClean="0"/>
              <a:t>Some time later Q and R are replaced by S and T in a new configuration and S and T </a:t>
            </a:r>
            <a:r>
              <a:rPr lang="en-US" i="1" u="sng" dirty="0" smtClean="0"/>
              <a:t>initialize themselves from</a:t>
            </a:r>
            <a:r>
              <a:rPr lang="en-US" dirty="0" smtClean="0"/>
              <a:t> rather than “learning” from {P,Q,R}</a:t>
            </a:r>
            <a:endParaRPr lang="en-US" i="1" u="sng" dirty="0" smtClean="0"/>
          </a:p>
          <a:p>
            <a:pPr lvl="1"/>
            <a:r>
              <a:rPr lang="en-US" dirty="0" smtClean="0"/>
              <a:t>Now x is in P,Q,R’s command list and hence has a quorum</a:t>
            </a:r>
          </a:p>
          <a:p>
            <a:pPr lvl="1"/>
            <a:r>
              <a:rPr lang="en-US" dirty="0" smtClean="0"/>
              <a:t>So it sort of gets decided “very late” and at a time long in the past!</a:t>
            </a:r>
          </a:p>
          <a:p>
            <a:pPr lvl="1"/>
            <a:r>
              <a:rPr lang="en-US" dirty="0" smtClean="0"/>
              <a:t>Causes serious bugs in applications that use Paxos reconfiguration if this style of reconfiguration plus state transfer is used.  The version with a learner, though, can be slow and hard to implement!</a:t>
            </a:r>
          </a:p>
        </p:txBody>
      </p:sp>
    </p:spTree>
    <p:extLst>
      <p:ext uri="{BB962C8B-B14F-4D97-AF65-F5344CB8AC3E}">
        <p14:creationId xmlns:p14="http://schemas.microsoft.com/office/powerpoint/2010/main" val="314888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idea in Paxos: Quorums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Starts with a simple observation:</a:t>
            </a:r>
          </a:p>
          <a:p>
            <a:pPr lvl="1"/>
            <a:r>
              <a:rPr lang="en-US" dirty="0" smtClean="0"/>
              <a:t>Suppose that we lock down the membership of a system: It has replicas {P, Q, R, ... }</a:t>
            </a:r>
          </a:p>
          <a:p>
            <a:pPr lvl="1"/>
            <a:r>
              <a:rPr lang="en-US" dirty="0" smtClean="0"/>
              <a:t>But sometimes, some of them can’t be reached in a timely way. </a:t>
            </a:r>
          </a:p>
          <a:p>
            <a:pPr lvl="2"/>
            <a:r>
              <a:rPr lang="en-US" dirty="0" smtClean="0"/>
              <a:t>Updates </a:t>
            </a:r>
            <a:r>
              <a:rPr lang="en-US" dirty="0"/>
              <a:t>would wait, potentially forever!</a:t>
            </a:r>
          </a:p>
          <a:p>
            <a:pPr lvl="2"/>
            <a:r>
              <a:rPr lang="en-US" dirty="0"/>
              <a:t>If a Read sees a copy that hasn’t received some update, it returns the wrong value </a:t>
            </a:r>
            <a:endParaRPr lang="en-US" dirty="0" smtClean="0"/>
          </a:p>
          <a:p>
            <a:r>
              <a:rPr lang="en-US" dirty="0" smtClean="0"/>
              <a:t>How can we manage replicated data in this setting?</a:t>
            </a:r>
          </a:p>
        </p:txBody>
      </p:sp>
    </p:spTree>
    <p:extLst>
      <p:ext uri="{BB962C8B-B14F-4D97-AF65-F5344CB8AC3E}">
        <p14:creationId xmlns:p14="http://schemas.microsoft.com/office/powerpoint/2010/main" val="122752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Paxos summary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 important and widely studied/used protocol (perhaps the most important agreement protocol)</a:t>
            </a:r>
          </a:p>
          <a:p>
            <a:r>
              <a:rPr lang="en-US" dirty="0" smtClean="0"/>
              <a:t>Developed by </a:t>
            </a:r>
            <a:r>
              <a:rPr lang="en-US" dirty="0" err="1" smtClean="0"/>
              <a:t>Lamport</a:t>
            </a:r>
            <a:r>
              <a:rPr lang="en-US" dirty="0" smtClean="0"/>
              <a:t> but the protocol per-se wasn’t really the innovation</a:t>
            </a:r>
          </a:p>
          <a:p>
            <a:pPr lvl="1"/>
            <a:r>
              <a:rPr lang="en-US" dirty="0" smtClean="0"/>
              <a:t>Similar protocols were widely used prior to </a:t>
            </a:r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Earliest was Isis “</a:t>
            </a:r>
            <a:r>
              <a:rPr lang="en-US" dirty="0" err="1" smtClean="0"/>
              <a:t>gbcast</a:t>
            </a:r>
            <a:r>
              <a:rPr lang="en-US" dirty="0" smtClean="0"/>
              <a:t>” but although it </a:t>
            </a:r>
            <a:r>
              <a:rPr lang="en-US" dirty="0" err="1" smtClean="0"/>
              <a:t>bisimulates</a:t>
            </a:r>
            <a:r>
              <a:rPr lang="en-US" dirty="0" smtClean="0"/>
              <a:t> </a:t>
            </a:r>
            <a:r>
              <a:rPr lang="en-US" dirty="0" err="1" smtClean="0"/>
              <a:t>Paxos</a:t>
            </a:r>
            <a:r>
              <a:rPr lang="en-US" dirty="0" smtClean="0"/>
              <a:t>, it looks very different.  Then Oki/</a:t>
            </a:r>
            <a:r>
              <a:rPr lang="en-US" dirty="0" err="1" smtClean="0"/>
              <a:t>Liskov</a:t>
            </a:r>
            <a:r>
              <a:rPr lang="en-US" dirty="0" smtClean="0"/>
              <a:t>, </a:t>
            </a:r>
            <a:r>
              <a:rPr lang="en-US" dirty="0" err="1" smtClean="0"/>
              <a:t>Dwork</a:t>
            </a:r>
            <a:r>
              <a:rPr lang="en-US" dirty="0" smtClean="0"/>
              <a:t>/</a:t>
            </a:r>
            <a:r>
              <a:rPr lang="en-US" dirty="0" err="1" smtClean="0"/>
              <a:t>Stockmeyer</a:t>
            </a:r>
            <a:r>
              <a:rPr lang="en-US" dirty="0" smtClean="0"/>
              <a:t>/Lynch.  </a:t>
            </a:r>
            <a:r>
              <a:rPr lang="en-US" dirty="0" err="1" smtClean="0"/>
              <a:t>Paxos</a:t>
            </a:r>
            <a:r>
              <a:rPr lang="en-US" dirty="0" smtClean="0"/>
              <a:t> came later.</a:t>
            </a:r>
          </a:p>
          <a:p>
            <a:r>
              <a:rPr lang="en-US" dirty="0" smtClean="0"/>
              <a:t>The key advance was the proof methodology</a:t>
            </a:r>
          </a:p>
          <a:p>
            <a:pPr lvl="1"/>
            <a:r>
              <a:rPr lang="en-US" dirty="0" smtClean="0"/>
              <a:t>We touched on one corner of it</a:t>
            </a:r>
          </a:p>
          <a:p>
            <a:pPr lvl="1"/>
            <a:r>
              <a:rPr lang="en-US" dirty="0" err="1" smtClean="0"/>
              <a:t>Lamport</a:t>
            </a:r>
            <a:r>
              <a:rPr lang="en-US" dirty="0" smtClean="0"/>
              <a:t> addresses the full set of features in 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63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</a:t>
            </a:r>
            <a:r>
              <a:rPr lang="en-US" dirty="0" err="1" smtClean="0"/>
              <a:t>Lamport</a:t>
            </a:r>
            <a:r>
              <a:rPr lang="en-US" dirty="0" smtClean="0"/>
              <a:t> do with </a:t>
            </a:r>
            <a:r>
              <a:rPr lang="en-US" dirty="0" err="1" smtClean="0"/>
              <a:t>Paxos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His main focus was on using “model checking” to confirm that the protocol really can handle every possible mix of failures that could occur</a:t>
            </a:r>
          </a:p>
          <a:p>
            <a:endParaRPr lang="en-US" dirty="0"/>
          </a:p>
          <a:p>
            <a:r>
              <a:rPr lang="en-US" dirty="0" smtClean="0"/>
              <a:t>Surprisingly complex challenge.   He uses “TLA+”</a:t>
            </a:r>
            <a:br>
              <a:rPr lang="en-US" dirty="0" smtClean="0"/>
            </a:br>
            <a:r>
              <a:rPr lang="en-US" dirty="0" smtClean="0"/>
              <a:t> for this.  The work is very interesting.</a:t>
            </a:r>
          </a:p>
          <a:p>
            <a:endParaRPr lang="en-US" dirty="0"/>
          </a:p>
          <a:p>
            <a:r>
              <a:rPr lang="en-US" dirty="0" smtClean="0"/>
              <a:t>If a bug could occur, TLA+ prints out a sequence of events that will cause </a:t>
            </a:r>
            <a:r>
              <a:rPr lang="en-US" dirty="0" err="1" smtClean="0"/>
              <a:t>Paxos</a:t>
            </a:r>
            <a:r>
              <a:rPr lang="en-US" dirty="0" smtClean="0"/>
              <a:t> properties to break</a:t>
            </a:r>
          </a:p>
        </p:txBody>
      </p:sp>
    </p:spTree>
    <p:extLst>
      <p:ext uri="{BB962C8B-B14F-4D97-AF65-F5344CB8AC3E}">
        <p14:creationId xmlns:p14="http://schemas.microsoft.com/office/powerpoint/2010/main" val="96964822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other uses of </a:t>
            </a:r>
            <a:r>
              <a:rPr lang="en-US" dirty="0" err="1" smtClean="0"/>
              <a:t>Paxos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Many people created members of what could almost be called a family of </a:t>
            </a:r>
            <a:r>
              <a:rPr lang="en-US" dirty="0" err="1" smtClean="0"/>
              <a:t>Paxos</a:t>
            </a:r>
            <a:r>
              <a:rPr lang="en-US" dirty="0" smtClean="0"/>
              <a:t> protocols</a:t>
            </a:r>
          </a:p>
          <a:p>
            <a:endParaRPr lang="en-US" dirty="0"/>
          </a:p>
          <a:p>
            <a:r>
              <a:rPr lang="en-US" dirty="0" smtClean="0"/>
              <a:t>Today there are dozens of such protocols (including the ones in </a:t>
            </a:r>
            <a:r>
              <a:rPr lang="en-US" dirty="0" err="1" smtClean="0"/>
              <a:t>Vsync</a:t>
            </a:r>
            <a:r>
              <a:rPr lang="en-US" dirty="0" smtClean="0"/>
              <a:t>).  Some date to prior to </a:t>
            </a:r>
            <a:r>
              <a:rPr lang="en-US" dirty="0" err="1" smtClean="0"/>
              <a:t>Paxos</a:t>
            </a:r>
            <a:r>
              <a:rPr lang="en-US" dirty="0" smtClean="0"/>
              <a:t>, but we still tend to call this family of solutions </a:t>
            </a:r>
            <a:r>
              <a:rPr lang="en-US" dirty="0" err="1" smtClean="0"/>
              <a:t>Paxos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They are all strong enough to solve consensus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2503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encrypted-tbn0.google.com/images?q=tbn:ANd9GcTKrz7REk4z7LIxKqhgD3JQXuR7o2kOn3oprRAiM3IpmHccbH4R8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1" y="4624277"/>
            <a:ext cx="1524000" cy="2060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D678C6B-4F36-4CEB-98C2-B69CA8670423}" type="slidenum">
              <a:rPr lang="he-IL"/>
              <a:pPr/>
              <a:t>53</a:t>
            </a:fld>
            <a:endParaRPr lang="en-US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Leslie Lamport’s Reflections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b="1" dirty="0" smtClean="0"/>
              <a:t>“Inspired </a:t>
            </a:r>
            <a:r>
              <a:rPr lang="en-US" sz="2200" b="1" dirty="0"/>
              <a:t>by my success at popularizing the consensus problem by describing it with Byzantine generals, I decided to cast the algorithm in terms of a parliament on an ancient Greek island.  </a:t>
            </a:r>
            <a:endParaRPr lang="en-US" sz="2200" b="1" dirty="0" smtClean="0"/>
          </a:p>
          <a:p>
            <a:pPr>
              <a:lnSpc>
                <a:spcPct val="90000"/>
              </a:lnSpc>
            </a:pPr>
            <a:endParaRPr lang="en-US" sz="2200" b="1" dirty="0"/>
          </a:p>
          <a:p>
            <a:pPr>
              <a:lnSpc>
                <a:spcPct val="90000"/>
              </a:lnSpc>
            </a:pPr>
            <a:r>
              <a:rPr lang="en-US" sz="2200" b="1" dirty="0" smtClean="0"/>
              <a:t>“To </a:t>
            </a:r>
            <a:r>
              <a:rPr lang="en-US" sz="2200" b="1" dirty="0"/>
              <a:t>carry the image further, I gave a few lectures in the persona of an Indiana-Jones-style archaeologist</a:t>
            </a:r>
            <a:r>
              <a:rPr lang="en-US" sz="2200" b="1" dirty="0" smtClean="0"/>
              <a:t>.</a:t>
            </a:r>
          </a:p>
          <a:p>
            <a:pPr>
              <a:lnSpc>
                <a:spcPct val="90000"/>
              </a:lnSpc>
            </a:pPr>
            <a:endParaRPr lang="en-US" sz="2200" b="1" dirty="0"/>
          </a:p>
          <a:p>
            <a:pPr>
              <a:lnSpc>
                <a:spcPct val="90000"/>
              </a:lnSpc>
            </a:pPr>
            <a:r>
              <a:rPr lang="en-US" sz="2200" b="1" dirty="0" smtClean="0"/>
              <a:t>“My </a:t>
            </a:r>
            <a:r>
              <a:rPr lang="en-US" sz="2200" b="1" dirty="0"/>
              <a:t>attempt at inserting some humor into the subject was a dismal failure. </a:t>
            </a:r>
          </a:p>
        </p:txBody>
      </p:sp>
      <p:pic>
        <p:nvPicPr>
          <p:cNvPr id="1028" name="Picture 4" descr="http://ts3.mm.bing.net/images/thumbnail.aspx?q=1622056244734&amp;id=7a8d14b8fa5be7cbcc182fe4c81b15ee&amp;url=http%3a%2f%2fandrej.com%2fmathematicians%2flarge%2fLamport_Lesli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624277"/>
            <a:ext cx="1524000" cy="20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7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93269C-F4C8-4FFE-A6C9-3CC7B8AA13A9}" type="slidenum">
              <a:rPr lang="he-IL"/>
              <a:pPr/>
              <a:t>54</a:t>
            </a:fld>
            <a:endParaRPr 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History of the </a:t>
            </a:r>
            <a:r>
              <a:rPr lang="en-US" sz="4000" dirty="0" smtClean="0"/>
              <a:t>Paper by </a:t>
            </a:r>
            <a:r>
              <a:rPr lang="en-US" sz="4000" dirty="0" err="1"/>
              <a:t>Lamport</a:t>
            </a:r>
            <a:endParaRPr lang="en-US" sz="4000" dirty="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b="1" dirty="0" smtClean="0"/>
              <a:t>“I </a:t>
            </a:r>
            <a:r>
              <a:rPr lang="en-US" sz="2400" b="1" dirty="0"/>
              <a:t>submitted the paper to </a:t>
            </a:r>
            <a:r>
              <a:rPr lang="en-US" sz="2400" b="1" i="1" dirty="0"/>
              <a:t>TOCS</a:t>
            </a:r>
            <a:r>
              <a:rPr lang="en-US" sz="2400" b="1" dirty="0"/>
              <a:t> in 1990.  All three referees said that the paper was mildly interesting, though not very important, but that all the Paxos stuff had to be removed.  I was quite annoyed at how humorless everyone working in the field seemed to be, so I did nothing with the paper</a:t>
            </a:r>
            <a:r>
              <a:rPr lang="en-US" sz="2400" b="1" dirty="0" smtClean="0"/>
              <a:t>.”</a:t>
            </a:r>
            <a:r>
              <a:rPr lang="en-US" sz="2400" b="1" dirty="0"/>
              <a:t>  </a:t>
            </a:r>
          </a:p>
          <a:p>
            <a:pPr>
              <a:lnSpc>
                <a:spcPct val="90000"/>
              </a:lnSpc>
            </a:pPr>
            <a:r>
              <a:rPr lang="en-US" sz="2400" b="1" dirty="0" smtClean="0"/>
              <a:t>“A </a:t>
            </a:r>
            <a:r>
              <a:rPr lang="en-US" sz="2400" b="1" dirty="0"/>
              <a:t>number of years later, a couple of people at SRC needed algorithms for distributed systems they were building, and Paxos provided just what they needed.  I gave them the paper to read and they had no problem with it.  So, I thought that maybe the time had come to try publishing it again</a:t>
            </a:r>
            <a:r>
              <a:rPr lang="en-US" sz="2400" b="1" dirty="0" smtClean="0"/>
              <a:t>.”</a:t>
            </a:r>
          </a:p>
          <a:p>
            <a:pPr marL="0" indent="0">
              <a:lnSpc>
                <a:spcPct val="90000"/>
              </a:lnSpc>
              <a:buNone/>
            </a:pPr>
            <a:endParaRPr lang="en-US" sz="2400" b="1" dirty="0" smtClean="0"/>
          </a:p>
          <a:p>
            <a:pPr>
              <a:lnSpc>
                <a:spcPct val="90000"/>
              </a:lnSpc>
            </a:pPr>
            <a:r>
              <a:rPr lang="en-US" sz="2400" i="1" dirty="0" smtClean="0"/>
              <a:t>Along the way, Leslie kept extending Paxos and proving the extensions correct.  And this is what made Paxos important: the process of getting there while preserving correctness!</a:t>
            </a:r>
            <a:endParaRPr lang="en-US" sz="2400" i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0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Quorum policy: Updates (writes)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To permit progress, allow an update to make progress without waiting for all the copies to acknowledge it.</a:t>
            </a:r>
          </a:p>
          <a:p>
            <a:pPr lvl="1"/>
            <a:r>
              <a:rPr lang="en-US" smtClean="0"/>
              <a:t>Instead, require that a “write quorum” (or update quorum) must participate in the update</a:t>
            </a:r>
          </a:p>
          <a:p>
            <a:pPr lvl="1"/>
            <a:r>
              <a:rPr lang="en-US" smtClean="0"/>
              <a:t>Denote by Q</a:t>
            </a:r>
            <a:r>
              <a:rPr lang="en-US" baseline="-25000" smtClean="0"/>
              <a:t>W. </a:t>
            </a:r>
            <a:r>
              <a:rPr lang="en-US" smtClean="0"/>
              <a:t>  For example, perhaps Q</a:t>
            </a:r>
            <a:r>
              <a:rPr lang="en-US" baseline="-25000" smtClean="0"/>
              <a:t>W</a:t>
            </a:r>
            <a:r>
              <a:rPr lang="en-US" smtClean="0"/>
              <a:t>=N-1 to make progress despite 1 failure (assumes N&gt;1, obviously)</a:t>
            </a:r>
          </a:p>
          <a:p>
            <a:pPr lvl="1"/>
            <a:r>
              <a:rPr lang="en-US" smtClean="0"/>
              <a:t>Can implement this using a 2-phase commit protocol</a:t>
            </a:r>
          </a:p>
          <a:p>
            <a:pPr lvl="1"/>
            <a:endParaRPr lang="en-US"/>
          </a:p>
          <a:p>
            <a:r>
              <a:rPr lang="en-US" smtClean="0"/>
              <a:t>With this approach some replicas might “legitimately” miss some updates.  How can we know the state?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4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Quorum policy: Reads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compensate for the risk that some replicas lack some writes, we must read multiple replicas</a:t>
            </a:r>
          </a:p>
          <a:p>
            <a:pPr lvl="1"/>
            <a:r>
              <a:rPr lang="en-US" dirty="0" smtClean="0"/>
              <a:t>… enough copies to compensate for gaps</a:t>
            </a:r>
          </a:p>
          <a:p>
            <a:endParaRPr lang="en-US" dirty="0"/>
          </a:p>
          <a:p>
            <a:r>
              <a:rPr lang="en-US" dirty="0" smtClean="0"/>
              <a:t>Accordingly, we define the read quorum, Q</a:t>
            </a:r>
            <a:r>
              <a:rPr lang="en-US" baseline="-25000" dirty="0" smtClean="0"/>
              <a:t>R</a:t>
            </a:r>
            <a:r>
              <a:rPr lang="en-US" dirty="0" smtClean="0"/>
              <a:t> to be large enough to overlap with any prior update that was successful.  E.g. might have Q</a:t>
            </a:r>
            <a:r>
              <a:rPr lang="en-US" baseline="-25000" dirty="0" smtClean="0"/>
              <a:t>R</a:t>
            </a:r>
            <a:r>
              <a:rPr lang="en-US" dirty="0" smtClean="0"/>
              <a:t> =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88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Verify that they overlap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</p:spPr>
        <p:txBody>
          <a:bodyPr/>
          <a:lstStyle/>
          <a:p>
            <a:r>
              <a:rPr lang="en-US" dirty="0" smtClean="0"/>
              <a:t>So: we want</a:t>
            </a:r>
          </a:p>
          <a:p>
            <a:pPr lvl="1"/>
            <a:r>
              <a:rPr lang="en-US" dirty="0" smtClean="0"/>
              <a:t>Q</a:t>
            </a:r>
            <a:r>
              <a:rPr lang="en-US" baseline="-25000" dirty="0" smtClean="0"/>
              <a:t>W</a:t>
            </a:r>
            <a:r>
              <a:rPr lang="en-US" dirty="0" smtClean="0"/>
              <a:t> + Q</a:t>
            </a:r>
            <a:r>
              <a:rPr lang="en-US" baseline="-25000" dirty="0" smtClean="0"/>
              <a:t>R</a:t>
            </a:r>
            <a:r>
              <a:rPr lang="en-US" dirty="0" smtClean="0"/>
              <a:t> &gt; N: Read overlaps with updates</a:t>
            </a:r>
          </a:p>
          <a:p>
            <a:pPr lvl="1"/>
            <a:r>
              <a:rPr lang="en-US" dirty="0" smtClean="0"/>
              <a:t>Q</a:t>
            </a:r>
            <a:r>
              <a:rPr lang="en-US" baseline="-25000" dirty="0" smtClean="0"/>
              <a:t>W</a:t>
            </a:r>
            <a:r>
              <a:rPr lang="en-US" dirty="0" smtClean="0"/>
              <a:t> + Q</a:t>
            </a:r>
            <a:r>
              <a:rPr lang="en-US" baseline="-25000" dirty="0" smtClean="0"/>
              <a:t>W</a:t>
            </a:r>
            <a:r>
              <a:rPr lang="en-US" dirty="0" smtClean="0"/>
              <a:t> &gt; N: Any two writes, or two updates, overlap</a:t>
            </a:r>
          </a:p>
          <a:p>
            <a:r>
              <a:rPr lang="en-US" dirty="0" smtClean="0"/>
              <a:t>The second rule is needed to ensure that any pair of writes on the same item occur in an agreed order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13657" y="4267200"/>
            <a:ext cx="5867400" cy="762000"/>
            <a:chOff x="1447800" y="4419600"/>
            <a:chExt cx="5867400" cy="762000"/>
          </a:xfrm>
        </p:grpSpPr>
        <p:sp>
          <p:nvSpPr>
            <p:cNvPr id="6" name="Oval 5"/>
            <p:cNvSpPr/>
            <p:nvPr/>
          </p:nvSpPr>
          <p:spPr>
            <a:xfrm>
              <a:off x="1447800" y="4419600"/>
              <a:ext cx="58674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590800" y="4572000"/>
              <a:ext cx="533400" cy="457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R1</a:t>
              </a:r>
              <a:endParaRPr lang="en-US" sz="1200" b="1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4038600" y="4572000"/>
              <a:ext cx="533400" cy="457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R2</a:t>
              </a:r>
              <a:endParaRPr lang="en-US" sz="1200" b="1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5334000" y="4572000"/>
              <a:ext cx="533400" cy="457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R3</a:t>
              </a:r>
              <a:endParaRPr lang="en-US" sz="1200" b="1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553200" y="4567535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 = 3</a:t>
            </a:r>
          </a:p>
          <a:p>
            <a:r>
              <a:rPr lang="en-US" dirty="0" smtClean="0"/>
              <a:t>Q</a:t>
            </a:r>
            <a:r>
              <a:rPr lang="en-US" baseline="-25000" dirty="0" smtClean="0"/>
              <a:t>W</a:t>
            </a:r>
            <a:r>
              <a:rPr lang="en-US" dirty="0" smtClean="0"/>
              <a:t> = 2</a:t>
            </a:r>
          </a:p>
          <a:p>
            <a:r>
              <a:rPr lang="en-US" dirty="0" smtClean="0"/>
              <a:t>Q</a:t>
            </a:r>
            <a:r>
              <a:rPr lang="en-US" baseline="-25000" dirty="0" smtClean="0"/>
              <a:t>R</a:t>
            </a:r>
            <a:r>
              <a:rPr lang="en-US" dirty="0"/>
              <a:t> </a:t>
            </a:r>
            <a:r>
              <a:rPr lang="en-US" dirty="0" smtClean="0"/>
              <a:t>= 2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2667000" y="5089071"/>
            <a:ext cx="2514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Write x=7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7" idx="4"/>
          </p:cNvCxnSpPr>
          <p:nvPr/>
        </p:nvCxnSpPr>
        <p:spPr>
          <a:xfrm>
            <a:off x="1823357" y="4876800"/>
            <a:ext cx="0" cy="1295400"/>
          </a:xfrm>
          <a:prstGeom prst="straightConnector1">
            <a:avLst/>
          </a:prstGeom>
          <a:ln w="38100">
            <a:solidFill>
              <a:srgbClr val="00642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276600" y="4876800"/>
            <a:ext cx="0" cy="1295400"/>
          </a:xfrm>
          <a:prstGeom prst="straightConnector1">
            <a:avLst/>
          </a:prstGeom>
          <a:ln w="38100">
            <a:solidFill>
              <a:srgbClr val="00642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72000" y="4876800"/>
            <a:ext cx="0" cy="1295400"/>
          </a:xfrm>
          <a:prstGeom prst="straightConnector1">
            <a:avLst/>
          </a:prstGeom>
          <a:ln w="38100">
            <a:solidFill>
              <a:srgbClr val="00642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143000" y="5550736"/>
            <a:ext cx="2514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Read x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91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Paxos builds on this idea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Lamport’s</a:t>
            </a:r>
            <a:r>
              <a:rPr lang="en-US" dirty="0" smtClean="0"/>
              <a:t> work, which appeared in 1990, basically takes the elements of a quorum system and reassembles them in an elegant way</a:t>
            </a:r>
          </a:p>
          <a:p>
            <a:pPr lvl="1"/>
            <a:r>
              <a:rPr lang="en-US" dirty="0" smtClean="0"/>
              <a:t>Actual </a:t>
            </a:r>
            <a:r>
              <a:rPr lang="en-US" dirty="0" smtClean="0"/>
              <a:t>scheme was used in nearly identical form by Oki and Liskov in a paper on “</a:t>
            </a:r>
            <a:r>
              <a:rPr lang="en-US" dirty="0" err="1" smtClean="0"/>
              <a:t>Viewstamped</a:t>
            </a:r>
            <a:r>
              <a:rPr lang="en-US" dirty="0" smtClean="0"/>
              <a:t> Replication” and a protocol by </a:t>
            </a:r>
            <a:r>
              <a:rPr lang="en-US" dirty="0" err="1" smtClean="0"/>
              <a:t>Dwork</a:t>
            </a:r>
            <a:r>
              <a:rPr lang="en-US" dirty="0" smtClean="0"/>
              <a:t>, </a:t>
            </a:r>
            <a:r>
              <a:rPr lang="en-US" dirty="0" err="1" smtClean="0"/>
              <a:t>Stockmeyer</a:t>
            </a:r>
            <a:r>
              <a:rPr lang="en-US" dirty="0" smtClean="0"/>
              <a:t> and Lynch is also equivalent</a:t>
            </a:r>
          </a:p>
          <a:p>
            <a:pPr lvl="1"/>
            <a:r>
              <a:rPr lang="en-US" dirty="0" smtClean="0"/>
              <a:t>Isis “</a:t>
            </a:r>
            <a:r>
              <a:rPr lang="en-US" dirty="0" err="1" smtClean="0"/>
              <a:t>gbcast</a:t>
            </a:r>
            <a:r>
              <a:rPr lang="en-US" dirty="0" smtClean="0"/>
              <a:t>” protocol (from 1985) </a:t>
            </a:r>
            <a:r>
              <a:rPr lang="en-US" dirty="0" err="1" smtClean="0"/>
              <a:t>bisimulates</a:t>
            </a:r>
            <a:r>
              <a:rPr lang="en-US" dirty="0" smtClean="0"/>
              <a:t> </a:t>
            </a:r>
            <a:r>
              <a:rPr lang="en-US" dirty="0" err="1" smtClean="0"/>
              <a:t>Paxos</a:t>
            </a:r>
            <a:r>
              <a:rPr lang="en-US" dirty="0" smtClean="0"/>
              <a:t>, but looks very different, and proof was sloppy</a:t>
            </a:r>
          </a:p>
          <a:p>
            <a:r>
              <a:rPr lang="en-US" dirty="0" err="1" smtClean="0"/>
              <a:t>Lamport’s</a:t>
            </a:r>
            <a:r>
              <a:rPr lang="en-US" dirty="0" smtClean="0"/>
              <a:t> key innovation was the step by step protocol development (“by refinement”) and the rigorous proof methodology he pioneered for 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90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3252</TotalTime>
  <Words>4794</Words>
  <Application>Microsoft Office PowerPoint</Application>
  <PresentationFormat>On-screen Show (4:3)</PresentationFormat>
  <Paragraphs>507</Paragraphs>
  <Slides>54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3" baseType="lpstr">
      <vt:lpstr>Arial</vt:lpstr>
      <vt:lpstr>Calibri</vt:lpstr>
      <vt:lpstr>Levenim MT</vt:lpstr>
      <vt:lpstr>Symbol</vt:lpstr>
      <vt:lpstr>Times</vt:lpstr>
      <vt:lpstr>Tw Cen MT</vt:lpstr>
      <vt:lpstr>Wingdings</vt:lpstr>
      <vt:lpstr>Wingdings 2</vt:lpstr>
      <vt:lpstr>Median</vt:lpstr>
      <vt:lpstr>CS5412:  Paxos</vt:lpstr>
      <vt:lpstr>Leslie Lamport’s vision</vt:lpstr>
      <vt:lpstr>Two paths forwards...</vt:lpstr>
      <vt:lpstr>Two paths forwards...</vt:lpstr>
      <vt:lpstr>Key idea in Paxos: Quorums</vt:lpstr>
      <vt:lpstr>Quorum policy: Updates (writes)</vt:lpstr>
      <vt:lpstr>Quorum policy: Reads</vt:lpstr>
      <vt:lpstr>Verify that they overlap</vt:lpstr>
      <vt:lpstr>Paxos builds on this idea</vt:lpstr>
      <vt:lpstr>Paxos: Step by step</vt:lpstr>
      <vt:lpstr>Terminology</vt:lpstr>
      <vt:lpstr>Visualizing this</vt:lpstr>
      <vt:lpstr>Why even mention clients/learners?</vt:lpstr>
      <vt:lpstr>Client request initiation role</vt:lpstr>
      <vt:lpstr>Client learner role</vt:lpstr>
      <vt:lpstr>Leader role</vt:lpstr>
      <vt:lpstr>So… Paxos is like an append log</vt:lpstr>
      <vt:lpstr>Acceptor role: Maintain this log</vt:lpstr>
      <vt:lpstr>Ballot numbers</vt:lpstr>
      <vt:lpstr>Basic idea of the protocol</vt:lpstr>
      <vt:lpstr>Commands go through “states”</vt:lpstr>
      <vt:lpstr>Applying commands to the state machine</vt:lpstr>
      <vt:lpstr>Core protocol</vt:lpstr>
      <vt:lpstr>Core protocol</vt:lpstr>
      <vt:lpstr>Incrementing the ballot number</vt:lpstr>
      <vt:lpstr>Failed command</vt:lpstr>
      <vt:lpstr>Things to notice</vt:lpstr>
      <vt:lpstr>More things to notice</vt:lpstr>
      <vt:lpstr>Things to notice about phase 2</vt:lpstr>
      <vt:lpstr>Learning (aka “Deciding”)</vt:lpstr>
      <vt:lpstr>Failures?</vt:lpstr>
      <vt:lpstr>Failed leader?</vt:lpstr>
      <vt:lpstr>FLP</vt:lpstr>
      <vt:lpstr>In Failure-Free Synchronous Runs</vt:lpstr>
      <vt:lpstr>Looks like a 3-phase commit!</vt:lpstr>
      <vt:lpstr>Reconfigurable Paxos</vt:lpstr>
      <vt:lpstr>Odd behavior</vt:lpstr>
      <vt:lpstr>More odd behavior</vt:lpstr>
      <vt:lpstr>Paxos optimizations</vt:lpstr>
      <vt:lpstr>Comments on Paxos</vt:lpstr>
      <vt:lpstr>How slow?</vt:lpstr>
      <vt:lpstr>Paxos with a disk</vt:lpstr>
      <vt:lpstr>Paxos in Vsync</vt:lpstr>
      <vt:lpstr>Paxos isn’t a reliable multicast!</vt:lpstr>
      <vt:lpstr>Correct use of Paxos</vt:lpstr>
      <vt:lpstr>How this works in Vsync</vt:lpstr>
      <vt:lpstr>Details: Paxos oddities</vt:lpstr>
      <vt:lpstr>Details: Paxos oddities</vt:lpstr>
      <vt:lpstr>Details: Paxos oddities</vt:lpstr>
      <vt:lpstr>Paxos summary</vt:lpstr>
      <vt:lpstr>What did Lamport do with Paxos?</vt:lpstr>
      <vt:lpstr>What about other uses of Paxos?</vt:lpstr>
      <vt:lpstr>Leslie Lamport’s Reflections</vt:lpstr>
      <vt:lpstr>The History of the Paper by Lamport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184</cp:revision>
  <cp:lastPrinted>2012-02-14T15:00:44Z</cp:lastPrinted>
  <dcterms:created xsi:type="dcterms:W3CDTF">2006-08-16T00:00:00Z</dcterms:created>
  <dcterms:modified xsi:type="dcterms:W3CDTF">2016-03-15T22:10:54Z</dcterms:modified>
</cp:coreProperties>
</file>