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4"/>
  </p:notesMasterIdLst>
  <p:sldIdLst>
    <p:sldId id="256" r:id="rId2"/>
    <p:sldId id="257" r:id="rId3"/>
    <p:sldId id="258" r:id="rId4"/>
    <p:sldId id="293" r:id="rId5"/>
    <p:sldId id="259" r:id="rId6"/>
    <p:sldId id="260" r:id="rId7"/>
    <p:sldId id="294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95" r:id="rId19"/>
    <p:sldId id="296" r:id="rId20"/>
    <p:sldId id="297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  <p:sldId id="292" r:id="rId4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CE0D373-0740-4A07-B64F-5A74918F5DAB}">
          <p14:sldIdLst>
            <p14:sldId id="256"/>
            <p14:sldId id="257"/>
            <p14:sldId id="258"/>
            <p14:sldId id="293"/>
            <p14:sldId id="259"/>
            <p14:sldId id="260"/>
            <p14:sldId id="294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95"/>
            <p14:sldId id="296"/>
            <p14:sldId id="297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  <p14:sldId id="286"/>
            <p14:sldId id="287"/>
            <p14:sldId id="288"/>
            <p14:sldId id="289"/>
            <p14:sldId id="290"/>
            <p14:sldId id="291"/>
            <p14:sldId id="29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FFFF66"/>
    <a:srgbClr val="BF95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26458F9-C1F2-449A-8791-2370E00D77CE}" type="datetimeFigureOut">
              <a:rPr lang="en-US" smtClean="0"/>
              <a:t>2/14/2016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AB676AF-9840-40C0-9F49-1DBBDEF098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92341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B676AF-9840-40C0-9F49-1DBBDEF098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9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B6B6BE38-04B8-4ACF-935E-4EF282FFB749}" type="datetime1">
              <a:rPr lang="en-US" smtClean="0"/>
              <a:t>2/14/2016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DB5F35-3AF1-4230-AE47-804CF72003A6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C0D97704-17F7-48C3-AA93-6F1B21C5B446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6B5D47-F81F-4848-8733-D517A1AE313D}" type="datetime1">
              <a:rPr lang="en-US" smtClean="0"/>
              <a:t>2/14/2016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86A5AD-6C58-4B3E-9977-07E842B10665}" type="datetime1">
              <a:rPr lang="en-US" smtClean="0"/>
              <a:t>2/14/2016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D2CBEC6-F677-4619-AA8B-690866144CE1}" type="datetime1">
              <a:rPr lang="en-US" smtClean="0"/>
              <a:t>2/14/2016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A88FBBE-BC95-414B-969F-6F0D553682A2}" type="datetime1">
              <a:rPr lang="en-US" smtClean="0"/>
              <a:t>2/14/2016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729AA-562B-4C1F-828B-5E02CE4F318B}" type="datetime1">
              <a:rPr lang="en-US" smtClean="0"/>
              <a:t>2/14/2016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2B3704-6BAD-40F2-B383-58D6DA97CD0A}" type="datetime1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D1DE1-8457-488A-8281-AACAB9909226}" type="datetime1">
              <a:rPr lang="en-US" smtClean="0"/>
              <a:t>2/14/2016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14231BE5-48CA-4083-AAEC-9D9F7512220E}" type="datetime1">
              <a:rPr lang="en-US" smtClean="0"/>
              <a:t>2/14/2016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39BA92F-7652-4021-8875-AA09DC03D0FA}" type="datetime1">
              <a:rPr lang="en-US" smtClean="0"/>
              <a:t>2/14/2016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gi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CS5412: </a:t>
            </a:r>
            <a:r>
              <a:rPr lang="en-US" smtClean="0"/>
              <a:t/>
            </a:r>
            <a:br>
              <a:rPr lang="en-US" smtClean="0"/>
            </a:br>
            <a:r>
              <a:rPr lang="en-US" smtClean="0"/>
              <a:t>Consensus and the FLP Impossibility Result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Ken Birman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52400" y="6019800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mtClean="0"/>
              <a:t>Lecture XII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Bivalent state</a:t>
            </a:r>
          </a:p>
        </p:txBody>
      </p:sp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4038600" y="2133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System starts in S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7652" name="Freeform 4"/>
          <p:cNvSpPr>
            <a:spLocks/>
          </p:cNvSpPr>
          <p:nvPr/>
        </p:nvSpPr>
        <p:spPr bwMode="auto">
          <a:xfrm>
            <a:off x="50292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586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7654" name="Freeform 6"/>
          <p:cNvSpPr>
            <a:spLocks/>
          </p:cNvSpPr>
          <p:nvPr/>
        </p:nvSpPr>
        <p:spPr bwMode="auto">
          <a:xfrm flipH="1">
            <a:off x="28956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5" name="Text Box 7"/>
          <p:cNvSpPr txBox="1">
            <a:spLocks noChangeArrowheads="1"/>
          </p:cNvSpPr>
          <p:nvPr/>
        </p:nvSpPr>
        <p:spPr bwMode="auto">
          <a:xfrm>
            <a:off x="205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7656" name="AutoShape 9"/>
          <p:cNvSpPr>
            <a:spLocks noChangeArrowheads="1"/>
          </p:cNvSpPr>
          <p:nvPr/>
        </p:nvSpPr>
        <p:spPr bwMode="auto">
          <a:xfrm>
            <a:off x="457200" y="1981200"/>
            <a:ext cx="2286000" cy="1066800"/>
          </a:xfrm>
          <a:prstGeom prst="wedgeRectCallout">
            <a:avLst>
              <a:gd name="adj1" fmla="val 80486"/>
              <a:gd name="adj2" fmla="val 91222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i="1"/>
              <a:t>They delay e and show that there is a situation in which the system will return to a bivalent state</a:t>
            </a:r>
          </a:p>
        </p:txBody>
      </p:sp>
      <p:sp>
        <p:nvSpPr>
          <p:cNvPr id="27657" name="Rectangle 10"/>
          <p:cNvSpPr>
            <a:spLocks noChangeArrowheads="1"/>
          </p:cNvSpPr>
          <p:nvPr/>
        </p:nvSpPr>
        <p:spPr bwMode="auto">
          <a:xfrm>
            <a:off x="1143000" y="3505200"/>
            <a:ext cx="22860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7658" name="Freeform 11"/>
          <p:cNvSpPr>
            <a:spLocks/>
          </p:cNvSpPr>
          <p:nvPr/>
        </p:nvSpPr>
        <p:spPr bwMode="auto">
          <a:xfrm>
            <a:off x="3429000" y="3581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9" name="Text Box 12"/>
          <p:cNvSpPr txBox="1">
            <a:spLocks noChangeArrowheads="1"/>
          </p:cNvSpPr>
          <p:nvPr/>
        </p:nvSpPr>
        <p:spPr bwMode="auto">
          <a:xfrm>
            <a:off x="4495800" y="4800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  <a:r>
              <a:rPr lang="en-US" sz="2400" baseline="30000"/>
              <a:t>’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4972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Bivalent state</a:t>
            </a:r>
          </a:p>
        </p:txBody>
      </p:sp>
      <p:sp>
        <p:nvSpPr>
          <p:cNvPr id="28675" name="Text Box 3"/>
          <p:cNvSpPr txBox="1">
            <a:spLocks noChangeArrowheads="1"/>
          </p:cNvSpPr>
          <p:nvPr/>
        </p:nvSpPr>
        <p:spPr bwMode="auto">
          <a:xfrm>
            <a:off x="4038600" y="2133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System starts in S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8676" name="Freeform 4"/>
          <p:cNvSpPr>
            <a:spLocks/>
          </p:cNvSpPr>
          <p:nvPr/>
        </p:nvSpPr>
        <p:spPr bwMode="auto">
          <a:xfrm>
            <a:off x="50292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586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8678" name="Freeform 6"/>
          <p:cNvSpPr>
            <a:spLocks/>
          </p:cNvSpPr>
          <p:nvPr/>
        </p:nvSpPr>
        <p:spPr bwMode="auto">
          <a:xfrm flipH="1">
            <a:off x="28956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205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8680" name="Rectangle 9"/>
          <p:cNvSpPr>
            <a:spLocks noChangeArrowheads="1"/>
          </p:cNvSpPr>
          <p:nvPr/>
        </p:nvSpPr>
        <p:spPr bwMode="auto">
          <a:xfrm>
            <a:off x="1143000" y="3505200"/>
            <a:ext cx="22860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Freeform 10"/>
          <p:cNvSpPr>
            <a:spLocks/>
          </p:cNvSpPr>
          <p:nvPr/>
        </p:nvSpPr>
        <p:spPr bwMode="auto">
          <a:xfrm>
            <a:off x="3429000" y="3581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2" name="Text Box 11"/>
          <p:cNvSpPr txBox="1">
            <a:spLocks noChangeArrowheads="1"/>
          </p:cNvSpPr>
          <p:nvPr/>
        </p:nvSpPr>
        <p:spPr bwMode="auto">
          <a:xfrm>
            <a:off x="4495800" y="4800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  <a:r>
              <a:rPr lang="en-US" sz="2400" baseline="30000"/>
              <a:t>’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8683" name="AutoShape 8"/>
          <p:cNvSpPr>
            <a:spLocks noChangeArrowheads="1"/>
          </p:cNvSpPr>
          <p:nvPr/>
        </p:nvSpPr>
        <p:spPr bwMode="auto">
          <a:xfrm>
            <a:off x="762000" y="3505200"/>
            <a:ext cx="2286000" cy="1066800"/>
          </a:xfrm>
          <a:prstGeom prst="wedgeRectCallout">
            <a:avLst>
              <a:gd name="adj1" fmla="val 116042"/>
              <a:gd name="adj2" fmla="val 126190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i="1"/>
              <a:t>In this new state they show that we can deliver e and that now, the new state will still be bivalent!</a:t>
            </a:r>
          </a:p>
        </p:txBody>
      </p:sp>
      <p:sp>
        <p:nvSpPr>
          <p:cNvPr id="28684" name="Text Box 13"/>
          <p:cNvSpPr txBox="1">
            <a:spLocks noChangeArrowheads="1"/>
          </p:cNvSpPr>
          <p:nvPr/>
        </p:nvSpPr>
        <p:spPr bwMode="auto">
          <a:xfrm>
            <a:off x="4495800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  <a:r>
              <a:rPr lang="en-US" sz="2400" baseline="30000"/>
              <a:t>’’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8685" name="Line 14"/>
          <p:cNvSpPr>
            <a:spLocks noChangeShapeType="1"/>
          </p:cNvSpPr>
          <p:nvPr/>
        </p:nvSpPr>
        <p:spPr bwMode="auto">
          <a:xfrm>
            <a:off x="4724400" y="5105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86" name="Text Box 12"/>
          <p:cNvSpPr txBox="1">
            <a:spLocks noChangeArrowheads="1"/>
          </p:cNvSpPr>
          <p:nvPr/>
        </p:nvSpPr>
        <p:spPr bwMode="auto">
          <a:xfrm>
            <a:off x="4572000" y="5257800"/>
            <a:ext cx="304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99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Bivalent state</a:t>
            </a: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4038600" y="2133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System starts in S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9700" name="Freeform 4"/>
          <p:cNvSpPr>
            <a:spLocks/>
          </p:cNvSpPr>
          <p:nvPr/>
        </p:nvSpPr>
        <p:spPr bwMode="auto">
          <a:xfrm>
            <a:off x="50292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586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9702" name="Freeform 6"/>
          <p:cNvSpPr>
            <a:spLocks/>
          </p:cNvSpPr>
          <p:nvPr/>
        </p:nvSpPr>
        <p:spPr bwMode="auto">
          <a:xfrm flipH="1">
            <a:off x="28956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205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1143000" y="3505200"/>
            <a:ext cx="2286000" cy="16764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5" name="Freeform 9"/>
          <p:cNvSpPr>
            <a:spLocks/>
          </p:cNvSpPr>
          <p:nvPr/>
        </p:nvSpPr>
        <p:spPr bwMode="auto">
          <a:xfrm>
            <a:off x="3429000" y="3581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4495800" y="4800600"/>
            <a:ext cx="457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  <a:r>
              <a:rPr lang="en-US" sz="2400" baseline="30000"/>
              <a:t>’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9707" name="AutoShape 11"/>
          <p:cNvSpPr>
            <a:spLocks noChangeArrowheads="1"/>
          </p:cNvSpPr>
          <p:nvPr/>
        </p:nvSpPr>
        <p:spPr bwMode="auto">
          <a:xfrm>
            <a:off x="762000" y="3352800"/>
            <a:ext cx="2438400" cy="1219200"/>
          </a:xfrm>
          <a:prstGeom prst="wedgeRectCallout">
            <a:avLst>
              <a:gd name="adj1" fmla="val 105662"/>
              <a:gd name="adj2" fmla="val 11666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i="1"/>
              <a:t>Notice that we made the system do some work and yet it ended up back in an “uncertain” state.  We can do this again and again</a:t>
            </a: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495800" y="5867400"/>
            <a:ext cx="5334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  <a:r>
              <a:rPr lang="en-US" sz="2400" baseline="30000"/>
              <a:t>’’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9709" name="Line 13"/>
          <p:cNvSpPr>
            <a:spLocks noChangeShapeType="1"/>
          </p:cNvSpPr>
          <p:nvPr/>
        </p:nvSpPr>
        <p:spPr bwMode="auto">
          <a:xfrm>
            <a:off x="4724400" y="51054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4572000" y="5257800"/>
            <a:ext cx="304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630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Core of FLP result in words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08848" cy="4495800"/>
          </a:xfrm>
        </p:spPr>
        <p:txBody>
          <a:bodyPr/>
          <a:lstStyle/>
          <a:p>
            <a:pPr eaLnBrk="1" hangingPunct="1"/>
            <a:r>
              <a:rPr lang="en-US" smtClean="0"/>
              <a:t>In an initially bivalent state, they look at some execution that would lead to a decision state, say “0”</a:t>
            </a:r>
          </a:p>
          <a:p>
            <a:pPr lvl="1" eaLnBrk="1" hangingPunct="1"/>
            <a:r>
              <a:rPr lang="en-US" smtClean="0"/>
              <a:t>At some step this run switches from bivalent to univalent, when some process receives some message </a:t>
            </a:r>
            <a:r>
              <a:rPr lang="en-US" i="1" smtClean="0"/>
              <a:t>m</a:t>
            </a:r>
            <a:endParaRPr lang="en-US" smtClean="0"/>
          </a:p>
          <a:p>
            <a:pPr lvl="1" eaLnBrk="1" hangingPunct="1"/>
            <a:r>
              <a:rPr lang="en-US" smtClean="0"/>
              <a:t>They now explore executions in which </a:t>
            </a:r>
            <a:r>
              <a:rPr lang="en-US" i="1" smtClean="0"/>
              <a:t>m</a:t>
            </a:r>
            <a:r>
              <a:rPr lang="en-US" smtClean="0"/>
              <a:t> is delayed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7856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Core of FLP result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So: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Initially in a bivalent state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Delivery of </a:t>
            </a:r>
            <a:r>
              <a:rPr lang="en-US" sz="2000" i="1" smtClean="0"/>
              <a:t>m </a:t>
            </a:r>
            <a:r>
              <a:rPr lang="en-US" sz="2000" smtClean="0"/>
              <a:t>would make us univalent but we delay </a:t>
            </a:r>
            <a:r>
              <a:rPr lang="en-US" sz="2000" i="1" smtClean="0"/>
              <a:t>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They show that if the protocol is fault-tolerant there must be a run that leads to the </a:t>
            </a:r>
            <a:r>
              <a:rPr lang="en-US" sz="2000" u="sng" smtClean="0"/>
              <a:t>other</a:t>
            </a:r>
            <a:r>
              <a:rPr lang="en-US" sz="2000" smtClean="0"/>
              <a:t> univalent state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And they show that you can deliver </a:t>
            </a:r>
            <a:r>
              <a:rPr lang="en-US" sz="2000" i="1" smtClean="0"/>
              <a:t>m </a:t>
            </a:r>
            <a:r>
              <a:rPr lang="en-US" sz="2000" smtClean="0"/>
              <a:t>in this run without a decision being made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This proves the result: they show that a bivalent system can be forced to do some work and yet remain in a bivalent state.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If this is true once, it is true as often as we like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In effect: we can delay decisions indefinitely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91906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But how did they “really” do it?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Our picture just gives the basic idea</a:t>
            </a:r>
          </a:p>
          <a:p>
            <a:pPr eaLnBrk="1" hangingPunct="1"/>
            <a:r>
              <a:rPr lang="en-US" smtClean="0"/>
              <a:t>Their proof actually proves that there is a way to force the execution to follow this tortured path</a:t>
            </a:r>
          </a:p>
          <a:p>
            <a:pPr eaLnBrk="1" hangingPunct="1"/>
            <a:r>
              <a:rPr lang="en-US" smtClean="0"/>
              <a:t>But the result is very theoretical…</a:t>
            </a:r>
          </a:p>
          <a:p>
            <a:pPr lvl="1" eaLnBrk="1" hangingPunct="1"/>
            <a:r>
              <a:rPr lang="en-US" smtClean="0"/>
              <a:t>… to much so for us in CS5412</a:t>
            </a:r>
          </a:p>
          <a:p>
            <a:pPr lvl="1" eaLnBrk="1" hangingPunct="1"/>
            <a:r>
              <a:rPr lang="en-US" smtClean="0"/>
              <a:t>So we’ll skip the real details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3405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i="1" smtClean="0"/>
              <a:t>Intuition</a:t>
            </a:r>
            <a:r>
              <a:rPr lang="en-US" smtClean="0"/>
              <a:t> behind this result?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534400" cy="44958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800" smtClean="0"/>
              <a:t>Think of a real system trying to agree on something in which process p plays a key role</a:t>
            </a:r>
          </a:p>
          <a:p>
            <a:pPr eaLnBrk="1" hangingPunct="1"/>
            <a:r>
              <a:rPr lang="en-US" sz="2800" smtClean="0"/>
              <a:t>But the system is fault-tolerant: if p crashes it adapts and moves on</a:t>
            </a:r>
          </a:p>
          <a:p>
            <a:pPr eaLnBrk="1" hangingPunct="1"/>
            <a:r>
              <a:rPr lang="en-US" sz="2800" smtClean="0"/>
              <a:t>Their proof “tricks” the system into thinking p failed</a:t>
            </a:r>
          </a:p>
          <a:p>
            <a:pPr lvl="1"/>
            <a:r>
              <a:rPr lang="en-US" sz="2500" smtClean="0"/>
              <a:t>Then they allow p to resume execution, but make the system believe that perhaps q has failed</a:t>
            </a:r>
          </a:p>
          <a:p>
            <a:pPr lvl="1"/>
            <a:r>
              <a:rPr lang="en-US" sz="2500" smtClean="0"/>
              <a:t>The original protocol can only tolerate1 failure, not 2, so it needs to somehow let p rejoin in order to achieve progress</a:t>
            </a:r>
          </a:p>
          <a:p>
            <a:pPr eaLnBrk="1" hangingPunct="1"/>
            <a:r>
              <a:rPr lang="en-US" sz="2800" smtClean="0"/>
              <a:t>This takes time… and no real progress occurs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060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But what did “impossibility” mean?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In formal proofs, an algorithm is totally correct if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It computes the right thing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And it </a:t>
            </a:r>
            <a:r>
              <a:rPr lang="en-US" sz="2000" i="1" smtClean="0"/>
              <a:t>always</a:t>
            </a:r>
            <a:r>
              <a:rPr lang="en-US" sz="2000" smtClean="0"/>
              <a:t> terminates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When we say something is possible, we mean “there is a totally correct algorithm” solving the problem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FLP proves that any fault-tolerant algorithm solving consensus has runs that never terminate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These runs are </a:t>
            </a:r>
            <a:r>
              <a:rPr lang="en-US" sz="2000" u="sng" smtClean="0"/>
              <a:t>extremely</a:t>
            </a:r>
            <a:r>
              <a:rPr lang="en-US" sz="2000" smtClean="0"/>
              <a:t> unlikely (“probability zero”)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Yet they imply that we can’t find a totally correct solution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And so “consensus is impossible” ( “not always possible”)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4095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How did they pull this off?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 very clever adversarial attack</a:t>
            </a:r>
          </a:p>
          <a:p>
            <a:pPr lvl="1"/>
            <a:r>
              <a:rPr lang="en-US" smtClean="0"/>
              <a:t>They assume they have perfect control over which messages the system delivers, and when</a:t>
            </a:r>
          </a:p>
          <a:p>
            <a:pPr lvl="1"/>
            <a:r>
              <a:rPr lang="en-US" smtClean="0"/>
              <a:t>They can pick the exact state in which a message arrives in the protocol</a:t>
            </a:r>
          </a:p>
          <a:p>
            <a:pPr lvl="1"/>
            <a:endParaRPr lang="en-US"/>
          </a:p>
          <a:p>
            <a:r>
              <a:rPr lang="en-US" smtClean="0"/>
              <a:t>They use this ultra-precise control to force the protocol to loop in the manner we’ve described</a:t>
            </a:r>
          </a:p>
          <a:p>
            <a:endParaRPr lang="en-US"/>
          </a:p>
          <a:p>
            <a:r>
              <a:rPr lang="en-US" smtClean="0"/>
              <a:t>In practice, no adversary ever has this much control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89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In the real world?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The FLP scenario “could happen”</a:t>
            </a:r>
          </a:p>
          <a:p>
            <a:pPr lvl="1"/>
            <a:r>
              <a:rPr lang="en-US" smtClean="0"/>
              <a:t>After all, it is a valid scenario.  </a:t>
            </a:r>
          </a:p>
          <a:p>
            <a:pPr lvl="1"/>
            <a:r>
              <a:rPr lang="en-US" smtClean="0"/>
              <a:t>... And any valid scenario can happen</a:t>
            </a:r>
          </a:p>
          <a:p>
            <a:pPr lvl="1"/>
            <a:endParaRPr lang="en-US"/>
          </a:p>
          <a:p>
            <a:r>
              <a:rPr lang="en-US" smtClean="0"/>
              <a:t>But step by step they take actions that are incredibly unlikely.  For many to happen in a row is just impossible in practice</a:t>
            </a:r>
          </a:p>
          <a:p>
            <a:pPr lvl="1"/>
            <a:r>
              <a:rPr lang="en-US" smtClean="0"/>
              <a:t>A “probability zero” sequence of events</a:t>
            </a:r>
          </a:p>
          <a:p>
            <a:pPr lvl="1"/>
            <a:r>
              <a:rPr lang="en-US" smtClean="0"/>
              <a:t>Yet in a temporal logic sense, FLP shows that if we can prove correctness for a consensus protocol, we’ll be unable to prove it live in a realistic network setting, like a cloud system</a:t>
            </a:r>
          </a:p>
          <a:p>
            <a:pPr lvl="1"/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533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Generalizing Ron and Hermione’s challenge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Recall from last time: </a:t>
            </a:r>
            <a:r>
              <a:rPr lang="en-US" dirty="0"/>
              <a:t>Ron and </a:t>
            </a:r>
            <a:r>
              <a:rPr lang="en-US" dirty="0" smtClean="0"/>
              <a:t>Hermione had difficulty agreeing where to meet for lunch</a:t>
            </a:r>
          </a:p>
          <a:p>
            <a:pPr lvl="1"/>
            <a:r>
              <a:rPr lang="en-US" dirty="0" smtClean="0"/>
              <a:t>The central issue was that Ron wanted to reason in a perfectly logical way.  They never knew for sure if email was delivered... and always ended up in the “default” case</a:t>
            </a:r>
          </a:p>
          <a:p>
            <a:r>
              <a:rPr lang="en-US" dirty="0" smtClean="0"/>
              <a:t>In general we often see cases in which N processes must agree upon something</a:t>
            </a:r>
          </a:p>
          <a:p>
            <a:pPr lvl="1"/>
            <a:r>
              <a:rPr lang="en-US" dirty="0" smtClean="0"/>
              <a:t>Often reduced to “agreeing on a bit” (0/1)</a:t>
            </a:r>
          </a:p>
          <a:p>
            <a:pPr lvl="1"/>
            <a:r>
              <a:rPr lang="en-US" dirty="0" smtClean="0"/>
              <a:t>To make this non-trivial, we assume that processes have an input and must pick some legitimate input value</a:t>
            </a:r>
          </a:p>
          <a:p>
            <a:r>
              <a:rPr lang="en-US" dirty="0" smtClean="0"/>
              <a:t>Can we implement a fault-tolerant agreement protocol?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5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So...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Fault-tolerant consensus is...</a:t>
            </a:r>
          </a:p>
          <a:p>
            <a:pPr lvl="1"/>
            <a:r>
              <a:rPr lang="en-US" smtClean="0"/>
              <a:t>Definitely possible (not even all that hard).  Just vote!</a:t>
            </a:r>
          </a:p>
          <a:p>
            <a:pPr lvl="1"/>
            <a:r>
              <a:rPr lang="en-US" smtClean="0"/>
              <a:t>And we can prove protocols of this kind correct.</a:t>
            </a:r>
          </a:p>
          <a:p>
            <a:pPr lvl="1"/>
            <a:endParaRPr lang="en-US"/>
          </a:p>
          <a:p>
            <a:r>
              <a:rPr lang="en-US" smtClean="0"/>
              <a:t>But we can’t prove that they will terminate</a:t>
            </a:r>
          </a:p>
          <a:p>
            <a:pPr lvl="1"/>
            <a:r>
              <a:rPr lang="en-US" smtClean="0"/>
              <a:t>If our goal is just a probability-one guarantee, we actually </a:t>
            </a:r>
            <a:r>
              <a:rPr lang="en-US" i="1" smtClean="0"/>
              <a:t>can </a:t>
            </a:r>
            <a:r>
              <a:rPr lang="en-US" smtClean="0"/>
              <a:t>offer a proof of progress</a:t>
            </a:r>
          </a:p>
          <a:p>
            <a:pPr lvl="1"/>
            <a:r>
              <a:rPr lang="en-US" smtClean="0"/>
              <a:t>But in temporal logic settings we want perfect guarantees and we can’t achieve that goal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3907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Recap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We have an asynchronous model with crash failures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A bit like the real world!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In this model we know how to do some things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Tracking “happens before” &amp; making a consistent snapshot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Later we’ll find ways to do ordered multicast and implement replicated data and even solve consensus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But now we also know that there will always be scenarios in which our solutions can’t make progress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Often can engineer system to make them extremely unlikely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Impossibility doesn’t mean these solutions are wrong – only that they live within this limit  </a:t>
            </a:r>
          </a:p>
          <a:p>
            <a:pPr eaLnBrk="1" hangingPunct="1">
              <a:lnSpc>
                <a:spcPct val="90000"/>
              </a:lnSpc>
            </a:pPr>
            <a:endParaRPr lang="en-US" sz="24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377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Tougher failure models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We’ve focused on crash failures</a:t>
            </a:r>
          </a:p>
          <a:p>
            <a:pPr lvl="1" eaLnBrk="1" hangingPunct="1"/>
            <a:r>
              <a:rPr lang="en-US" sz="2400" smtClean="0"/>
              <a:t>In the synchronous model these look like a “farewell cruel world” message</a:t>
            </a:r>
          </a:p>
          <a:p>
            <a:pPr lvl="1" eaLnBrk="1" hangingPunct="1"/>
            <a:r>
              <a:rPr lang="en-US" sz="2400" smtClean="0"/>
              <a:t>Some call it the “failstop model”.  A faulty process is viewed as first saying goodbye, then crashing</a:t>
            </a:r>
          </a:p>
          <a:p>
            <a:pPr eaLnBrk="1" hangingPunct="1"/>
            <a:r>
              <a:rPr lang="en-US" sz="2800" smtClean="0"/>
              <a:t>What about tougher kinds of failures?</a:t>
            </a:r>
          </a:p>
          <a:p>
            <a:pPr lvl="1" eaLnBrk="1" hangingPunct="1"/>
            <a:r>
              <a:rPr lang="en-US" sz="2400" smtClean="0"/>
              <a:t>Corrupted messages</a:t>
            </a:r>
          </a:p>
          <a:p>
            <a:pPr lvl="1" eaLnBrk="1" hangingPunct="1"/>
            <a:r>
              <a:rPr lang="en-US" sz="2400" smtClean="0"/>
              <a:t>Processes that don’t follow the algorithm</a:t>
            </a:r>
          </a:p>
          <a:p>
            <a:pPr lvl="1" eaLnBrk="1" hangingPunct="1"/>
            <a:r>
              <a:rPr lang="en-US" sz="2400" smtClean="0"/>
              <a:t>Malicious processes out to cause havoc?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66017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Here the situation is much harder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Generally we need at least 3f+1 processes in a system to tolerate f Byzantine failures</a:t>
            </a:r>
          </a:p>
          <a:p>
            <a:pPr lvl="1" eaLnBrk="1" hangingPunct="1"/>
            <a:r>
              <a:rPr lang="en-US" smtClean="0"/>
              <a:t>For example, to tolerate 1 failure we need 4 or more processes</a:t>
            </a:r>
          </a:p>
          <a:p>
            <a:pPr eaLnBrk="1" hangingPunct="1"/>
            <a:r>
              <a:rPr lang="en-US" smtClean="0"/>
              <a:t>We also need f+1 “rounds”</a:t>
            </a:r>
          </a:p>
          <a:p>
            <a:pPr eaLnBrk="1" hangingPunct="1"/>
            <a:r>
              <a:rPr lang="en-US" smtClean="0"/>
              <a:t>Let’s see why this happens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5609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Byzantine scenario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Generals (N of them) surround a city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They communicate by courier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Each has an opinion: “attack” or “wait”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In fact, an attack would succeed: the city will fall.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Waiting will succeed too: the city will surrender.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But if some attack and some wait, disaster ensues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Some Generals (f of them) are traitors… it doesn’t matter if they attack or wait, but we must prevent them from disrupting the battle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Traitor can’t forge messages from other Generals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7475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Byzantine scenario</a:t>
            </a:r>
          </a:p>
        </p:txBody>
      </p:sp>
      <p:pic>
        <p:nvPicPr>
          <p:cNvPr id="39939" name="Picture 7" descr="j023266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352800"/>
            <a:ext cx="1649413" cy="203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0" name="Picture 8" descr="j02841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828800" y="5257800"/>
            <a:ext cx="847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1" name="Picture 9" descr="j02841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4724400"/>
            <a:ext cx="847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2" name="Picture 11" descr="j02841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09600" y="3048000"/>
            <a:ext cx="847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3" name="Picture 13" descr="MCBD05249_0000[1]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905000"/>
            <a:ext cx="1676400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4" name="Picture 14" descr="j0200511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800600"/>
            <a:ext cx="1219200" cy="1028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5" name="Picture 15" descr="j023272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705600" y="5638800"/>
            <a:ext cx="915988" cy="92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6" name="Picture 16" descr="j024059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5257800"/>
            <a:ext cx="7334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47" name="Picture 18" descr="j023095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3276600"/>
            <a:ext cx="1963738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48" name="AutoShape 20"/>
          <p:cNvSpPr>
            <a:spLocks noChangeArrowheads="1"/>
          </p:cNvSpPr>
          <p:nvPr/>
        </p:nvSpPr>
        <p:spPr bwMode="auto">
          <a:xfrm>
            <a:off x="1219200" y="2743200"/>
            <a:ext cx="1219200" cy="381000"/>
          </a:xfrm>
          <a:prstGeom prst="wedgeRectCallout">
            <a:avLst>
              <a:gd name="adj1" fmla="val -63801"/>
              <a:gd name="adj2" fmla="val 143333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Attack!</a:t>
            </a:r>
          </a:p>
        </p:txBody>
      </p:sp>
      <p:sp>
        <p:nvSpPr>
          <p:cNvPr id="39949" name="AutoShape 21"/>
          <p:cNvSpPr>
            <a:spLocks noChangeArrowheads="1"/>
          </p:cNvSpPr>
          <p:nvPr/>
        </p:nvSpPr>
        <p:spPr bwMode="auto">
          <a:xfrm>
            <a:off x="2667000" y="5334000"/>
            <a:ext cx="1219200" cy="381000"/>
          </a:xfrm>
          <a:prstGeom prst="wedgeRectCallout">
            <a:avLst>
              <a:gd name="adj1" fmla="val -80731"/>
              <a:gd name="adj2" fmla="val 45000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Wait…</a:t>
            </a:r>
          </a:p>
        </p:txBody>
      </p:sp>
      <p:sp>
        <p:nvSpPr>
          <p:cNvPr id="39950" name="AutoShape 23"/>
          <p:cNvSpPr>
            <a:spLocks noChangeArrowheads="1"/>
          </p:cNvSpPr>
          <p:nvPr/>
        </p:nvSpPr>
        <p:spPr bwMode="auto">
          <a:xfrm>
            <a:off x="7010400" y="4191000"/>
            <a:ext cx="1219200" cy="381000"/>
          </a:xfrm>
          <a:prstGeom prst="wedgeRectCallout">
            <a:avLst>
              <a:gd name="adj1" fmla="val -81380"/>
              <a:gd name="adj2" fmla="val 16791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Attack!</a:t>
            </a:r>
          </a:p>
        </p:txBody>
      </p:sp>
      <p:sp>
        <p:nvSpPr>
          <p:cNvPr id="39951" name="AutoShape 24"/>
          <p:cNvSpPr>
            <a:spLocks noChangeArrowheads="1"/>
          </p:cNvSpPr>
          <p:nvPr/>
        </p:nvSpPr>
        <p:spPr bwMode="auto">
          <a:xfrm>
            <a:off x="6858000" y="1066800"/>
            <a:ext cx="1752600" cy="914400"/>
          </a:xfrm>
          <a:prstGeom prst="wedgeRectCallout">
            <a:avLst>
              <a:gd name="adj1" fmla="val -67574"/>
              <a:gd name="adj2" fmla="val 66495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Attack! </a:t>
            </a:r>
            <a:br>
              <a:rPr lang="en-US"/>
            </a:br>
            <a:r>
              <a:rPr lang="en-US"/>
              <a:t>No, wait!  Surrender!</a:t>
            </a:r>
          </a:p>
        </p:txBody>
      </p:sp>
      <p:pic>
        <p:nvPicPr>
          <p:cNvPr id="39952" name="Picture 25" descr="j0284140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429000" y="1905000"/>
            <a:ext cx="847725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953" name="Picture 26" descr="j0240599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1905000"/>
            <a:ext cx="733425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4" name="AutoShape 27"/>
          <p:cNvSpPr>
            <a:spLocks noChangeArrowheads="1"/>
          </p:cNvSpPr>
          <p:nvPr/>
        </p:nvSpPr>
        <p:spPr bwMode="auto">
          <a:xfrm>
            <a:off x="4267200" y="1981200"/>
            <a:ext cx="1219200" cy="381000"/>
          </a:xfrm>
          <a:prstGeom prst="wedgeRectCallout">
            <a:avLst>
              <a:gd name="adj1" fmla="val -80731"/>
              <a:gd name="adj2" fmla="val 45000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/>
              <a:t>Wait…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4870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timeline perspective</a:t>
            </a:r>
          </a:p>
        </p:txBody>
      </p:sp>
      <p:sp>
        <p:nvSpPr>
          <p:cNvPr id="40963" name="Rectangle 42"/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Suppose that p and q favor attack, r is a traitor and s and t favor waiting… assume that in a tie vote, we attack</a:t>
            </a:r>
          </a:p>
        </p:txBody>
      </p:sp>
      <p:sp>
        <p:nvSpPr>
          <p:cNvPr id="40964" name="Line 5"/>
          <p:cNvSpPr>
            <a:spLocks noChangeShapeType="1"/>
          </p:cNvSpPr>
          <p:nvPr/>
        </p:nvSpPr>
        <p:spPr bwMode="auto">
          <a:xfrm>
            <a:off x="609600" y="2362200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304800" y="2133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0966" name="Line 7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7" name="Text Box 8"/>
          <p:cNvSpPr txBox="1">
            <a:spLocks noChangeArrowheads="1"/>
          </p:cNvSpPr>
          <p:nvPr/>
        </p:nvSpPr>
        <p:spPr bwMode="auto">
          <a:xfrm>
            <a:off x="304800" y="2681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0968" name="Line 9"/>
          <p:cNvSpPr>
            <a:spLocks noChangeShapeType="1"/>
          </p:cNvSpPr>
          <p:nvPr/>
        </p:nvSpPr>
        <p:spPr bwMode="auto">
          <a:xfrm>
            <a:off x="609600" y="3429000"/>
            <a:ext cx="8001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69" name="Text Box 10"/>
          <p:cNvSpPr txBox="1">
            <a:spLocks noChangeArrowheads="1"/>
          </p:cNvSpPr>
          <p:nvPr/>
        </p:nvSpPr>
        <p:spPr bwMode="auto">
          <a:xfrm>
            <a:off x="3048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0970" name="Line 11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1" name="Text Box 12"/>
          <p:cNvSpPr txBox="1">
            <a:spLocks noChangeArrowheads="1"/>
          </p:cNvSpPr>
          <p:nvPr/>
        </p:nvSpPr>
        <p:spPr bwMode="auto">
          <a:xfrm>
            <a:off x="304800" y="3748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0972" name="Line 15"/>
          <p:cNvSpPr>
            <a:spLocks noChangeShapeType="1"/>
          </p:cNvSpPr>
          <p:nvPr/>
        </p:nvSpPr>
        <p:spPr bwMode="auto">
          <a:xfrm>
            <a:off x="11430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3" name="Line 16"/>
          <p:cNvSpPr>
            <a:spLocks noChangeShapeType="1"/>
          </p:cNvSpPr>
          <p:nvPr/>
        </p:nvSpPr>
        <p:spPr bwMode="auto">
          <a:xfrm>
            <a:off x="25908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4" name="Line 17"/>
          <p:cNvSpPr>
            <a:spLocks noChangeShapeType="1"/>
          </p:cNvSpPr>
          <p:nvPr/>
        </p:nvSpPr>
        <p:spPr bwMode="auto">
          <a:xfrm>
            <a:off x="40386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5" name="Line 18"/>
          <p:cNvSpPr>
            <a:spLocks noChangeShapeType="1"/>
          </p:cNvSpPr>
          <p:nvPr/>
        </p:nvSpPr>
        <p:spPr bwMode="auto">
          <a:xfrm>
            <a:off x="5486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6" name="Line 19"/>
          <p:cNvSpPr>
            <a:spLocks noChangeShapeType="1"/>
          </p:cNvSpPr>
          <p:nvPr/>
        </p:nvSpPr>
        <p:spPr bwMode="auto">
          <a:xfrm>
            <a:off x="7010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7" name="Line 20"/>
          <p:cNvSpPr>
            <a:spLocks noChangeShapeType="1"/>
          </p:cNvSpPr>
          <p:nvPr/>
        </p:nvSpPr>
        <p:spPr bwMode="auto">
          <a:xfrm>
            <a:off x="84582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8" name="Line 21"/>
          <p:cNvSpPr>
            <a:spLocks noChangeShapeType="1"/>
          </p:cNvSpPr>
          <p:nvPr/>
        </p:nvSpPr>
        <p:spPr bwMode="auto">
          <a:xfrm>
            <a:off x="13716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79" name="Line 22"/>
          <p:cNvSpPr>
            <a:spLocks noChangeShapeType="1"/>
          </p:cNvSpPr>
          <p:nvPr/>
        </p:nvSpPr>
        <p:spPr bwMode="auto">
          <a:xfrm>
            <a:off x="13716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0" name="Line 23"/>
          <p:cNvSpPr>
            <a:spLocks noChangeShapeType="1"/>
          </p:cNvSpPr>
          <p:nvPr/>
        </p:nvSpPr>
        <p:spPr bwMode="auto">
          <a:xfrm>
            <a:off x="13716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1" name="Line 25"/>
          <p:cNvSpPr>
            <a:spLocks noChangeShapeType="1"/>
          </p:cNvSpPr>
          <p:nvPr/>
        </p:nvSpPr>
        <p:spPr bwMode="auto">
          <a:xfrm flipV="1">
            <a:off x="1752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2" name="Line 26"/>
          <p:cNvSpPr>
            <a:spLocks noChangeShapeType="1"/>
          </p:cNvSpPr>
          <p:nvPr/>
        </p:nvSpPr>
        <p:spPr bwMode="auto">
          <a:xfrm flipV="1">
            <a:off x="17526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3" name="Line 27"/>
          <p:cNvSpPr>
            <a:spLocks noChangeShapeType="1"/>
          </p:cNvSpPr>
          <p:nvPr/>
        </p:nvSpPr>
        <p:spPr bwMode="auto">
          <a:xfrm flipV="1">
            <a:off x="17526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4" name="Line 28"/>
          <p:cNvSpPr>
            <a:spLocks noChangeShapeType="1"/>
          </p:cNvSpPr>
          <p:nvPr/>
        </p:nvSpPr>
        <p:spPr bwMode="auto">
          <a:xfrm flipV="1">
            <a:off x="1295400" y="28956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5" name="Line 29"/>
          <p:cNvSpPr>
            <a:spLocks noChangeShapeType="1"/>
          </p:cNvSpPr>
          <p:nvPr/>
        </p:nvSpPr>
        <p:spPr bwMode="auto">
          <a:xfrm>
            <a:off x="1295400" y="3429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6" name="Line 30"/>
          <p:cNvSpPr>
            <a:spLocks noChangeShapeType="1"/>
          </p:cNvSpPr>
          <p:nvPr/>
        </p:nvSpPr>
        <p:spPr bwMode="auto">
          <a:xfrm flipV="1">
            <a:off x="1295400" y="2362200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7" name="Line 31"/>
          <p:cNvSpPr>
            <a:spLocks noChangeShapeType="1"/>
          </p:cNvSpPr>
          <p:nvPr/>
        </p:nvSpPr>
        <p:spPr bwMode="auto">
          <a:xfrm>
            <a:off x="2133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8" name="Line 32"/>
          <p:cNvSpPr>
            <a:spLocks noChangeShapeType="1"/>
          </p:cNvSpPr>
          <p:nvPr/>
        </p:nvSpPr>
        <p:spPr bwMode="auto">
          <a:xfrm flipV="1">
            <a:off x="21336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89" name="Line 33"/>
          <p:cNvSpPr>
            <a:spLocks noChangeShapeType="1"/>
          </p:cNvSpPr>
          <p:nvPr/>
        </p:nvSpPr>
        <p:spPr bwMode="auto">
          <a:xfrm flipV="1">
            <a:off x="21336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0990" name="Group 41"/>
          <p:cNvGrpSpPr>
            <a:grpSpLocks/>
          </p:cNvGrpSpPr>
          <p:nvPr/>
        </p:nvGrpSpPr>
        <p:grpSpPr bwMode="auto">
          <a:xfrm>
            <a:off x="1143000" y="1981200"/>
            <a:ext cx="7315200" cy="2286000"/>
            <a:chOff x="720" y="1248"/>
            <a:chExt cx="4608" cy="1824"/>
          </a:xfrm>
        </p:grpSpPr>
        <p:sp>
          <p:nvSpPr>
            <p:cNvPr id="40997" name="Line 35"/>
            <p:cNvSpPr>
              <a:spLocks noChangeShapeType="1"/>
            </p:cNvSpPr>
            <p:nvPr/>
          </p:nvSpPr>
          <p:spPr bwMode="auto">
            <a:xfrm>
              <a:off x="720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8" name="Line 36"/>
            <p:cNvSpPr>
              <a:spLocks noChangeShapeType="1"/>
            </p:cNvSpPr>
            <p:nvPr/>
          </p:nvSpPr>
          <p:spPr bwMode="auto">
            <a:xfrm>
              <a:off x="1632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99" name="Line 37"/>
            <p:cNvSpPr>
              <a:spLocks noChangeShapeType="1"/>
            </p:cNvSpPr>
            <p:nvPr/>
          </p:nvSpPr>
          <p:spPr bwMode="auto">
            <a:xfrm>
              <a:off x="2544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0" name="Line 38"/>
            <p:cNvSpPr>
              <a:spLocks noChangeShapeType="1"/>
            </p:cNvSpPr>
            <p:nvPr/>
          </p:nvSpPr>
          <p:spPr bwMode="auto">
            <a:xfrm>
              <a:off x="345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1" name="Line 39"/>
            <p:cNvSpPr>
              <a:spLocks noChangeShapeType="1"/>
            </p:cNvSpPr>
            <p:nvPr/>
          </p:nvSpPr>
          <p:spPr bwMode="auto">
            <a:xfrm>
              <a:off x="441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002" name="Line 40"/>
            <p:cNvSpPr>
              <a:spLocks noChangeShapeType="1"/>
            </p:cNvSpPr>
            <p:nvPr/>
          </p:nvSpPr>
          <p:spPr bwMode="auto">
            <a:xfrm>
              <a:off x="5328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91" name="Line 43"/>
          <p:cNvSpPr>
            <a:spLocks noChangeShapeType="1"/>
          </p:cNvSpPr>
          <p:nvPr/>
        </p:nvSpPr>
        <p:spPr bwMode="auto">
          <a:xfrm>
            <a:off x="609600" y="4572000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2" name="Text Box 44"/>
          <p:cNvSpPr txBox="1">
            <a:spLocks noChangeArrowheads="1"/>
          </p:cNvSpPr>
          <p:nvPr/>
        </p:nvSpPr>
        <p:spPr bwMode="auto">
          <a:xfrm>
            <a:off x="304800" y="4343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0993" name="Line 45"/>
          <p:cNvSpPr>
            <a:spLocks noChangeShapeType="1"/>
          </p:cNvSpPr>
          <p:nvPr/>
        </p:nvSpPr>
        <p:spPr bwMode="auto">
          <a:xfrm flipV="1">
            <a:off x="12954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4" name="Line 46"/>
          <p:cNvSpPr>
            <a:spLocks noChangeShapeType="1"/>
          </p:cNvSpPr>
          <p:nvPr/>
        </p:nvSpPr>
        <p:spPr bwMode="auto">
          <a:xfrm flipV="1">
            <a:off x="1295400" y="39624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5" name="Line 47"/>
          <p:cNvSpPr>
            <a:spLocks noChangeShapeType="1"/>
          </p:cNvSpPr>
          <p:nvPr/>
        </p:nvSpPr>
        <p:spPr bwMode="auto">
          <a:xfrm flipV="1">
            <a:off x="12954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996" name="Line 48"/>
          <p:cNvSpPr>
            <a:spLocks noChangeShapeType="1"/>
          </p:cNvSpPr>
          <p:nvPr/>
        </p:nvSpPr>
        <p:spPr bwMode="auto">
          <a:xfrm flipV="1">
            <a:off x="12954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8387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timeline perspective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166257"/>
            <a:ext cx="8153400" cy="4495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After first round collected votes are:</a:t>
            </a:r>
          </a:p>
          <a:p>
            <a:pPr lvl="1" eaLnBrk="1" hangingPunct="1"/>
            <a:r>
              <a:rPr lang="en-US" smtClean="0"/>
              <a:t>{attack, attack, wait, wait, traitor’s-vote}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609600" y="2362200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89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1" name="Text Box 7"/>
          <p:cNvSpPr txBox="1">
            <a:spLocks noChangeArrowheads="1"/>
          </p:cNvSpPr>
          <p:nvPr/>
        </p:nvSpPr>
        <p:spPr bwMode="auto">
          <a:xfrm>
            <a:off x="304800" y="2681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1992" name="Line 8"/>
          <p:cNvSpPr>
            <a:spLocks noChangeShapeType="1"/>
          </p:cNvSpPr>
          <p:nvPr/>
        </p:nvSpPr>
        <p:spPr bwMode="auto">
          <a:xfrm>
            <a:off x="609600" y="3429000"/>
            <a:ext cx="8001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Text Box 9"/>
          <p:cNvSpPr txBox="1">
            <a:spLocks noChangeArrowheads="1"/>
          </p:cNvSpPr>
          <p:nvPr/>
        </p:nvSpPr>
        <p:spPr bwMode="auto">
          <a:xfrm>
            <a:off x="3048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1994" name="Line 10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304800" y="3748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1996" name="Line 12"/>
          <p:cNvSpPr>
            <a:spLocks noChangeShapeType="1"/>
          </p:cNvSpPr>
          <p:nvPr/>
        </p:nvSpPr>
        <p:spPr bwMode="auto">
          <a:xfrm>
            <a:off x="11430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25908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40386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5486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7010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Line 17"/>
          <p:cNvSpPr>
            <a:spLocks noChangeShapeType="1"/>
          </p:cNvSpPr>
          <p:nvPr/>
        </p:nvSpPr>
        <p:spPr bwMode="auto">
          <a:xfrm>
            <a:off x="84582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2" name="Line 18"/>
          <p:cNvSpPr>
            <a:spLocks noChangeShapeType="1"/>
          </p:cNvSpPr>
          <p:nvPr/>
        </p:nvSpPr>
        <p:spPr bwMode="auto">
          <a:xfrm>
            <a:off x="13716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3" name="Line 19"/>
          <p:cNvSpPr>
            <a:spLocks noChangeShapeType="1"/>
          </p:cNvSpPr>
          <p:nvPr/>
        </p:nvSpPr>
        <p:spPr bwMode="auto">
          <a:xfrm>
            <a:off x="13716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4" name="Line 20"/>
          <p:cNvSpPr>
            <a:spLocks noChangeShapeType="1"/>
          </p:cNvSpPr>
          <p:nvPr/>
        </p:nvSpPr>
        <p:spPr bwMode="auto">
          <a:xfrm>
            <a:off x="13716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5" name="Line 21"/>
          <p:cNvSpPr>
            <a:spLocks noChangeShapeType="1"/>
          </p:cNvSpPr>
          <p:nvPr/>
        </p:nvSpPr>
        <p:spPr bwMode="auto">
          <a:xfrm flipV="1">
            <a:off x="1752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Line 22"/>
          <p:cNvSpPr>
            <a:spLocks noChangeShapeType="1"/>
          </p:cNvSpPr>
          <p:nvPr/>
        </p:nvSpPr>
        <p:spPr bwMode="auto">
          <a:xfrm flipV="1">
            <a:off x="17526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7" name="Line 23"/>
          <p:cNvSpPr>
            <a:spLocks noChangeShapeType="1"/>
          </p:cNvSpPr>
          <p:nvPr/>
        </p:nvSpPr>
        <p:spPr bwMode="auto">
          <a:xfrm flipV="1">
            <a:off x="17526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Line 24"/>
          <p:cNvSpPr>
            <a:spLocks noChangeShapeType="1"/>
          </p:cNvSpPr>
          <p:nvPr/>
        </p:nvSpPr>
        <p:spPr bwMode="auto">
          <a:xfrm flipV="1">
            <a:off x="1295400" y="28956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9" name="Line 25"/>
          <p:cNvSpPr>
            <a:spLocks noChangeShapeType="1"/>
          </p:cNvSpPr>
          <p:nvPr/>
        </p:nvSpPr>
        <p:spPr bwMode="auto">
          <a:xfrm>
            <a:off x="1295400" y="3429000"/>
            <a:ext cx="762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 flipV="1">
            <a:off x="1295400" y="2362200"/>
            <a:ext cx="685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2133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 flipV="1">
            <a:off x="21336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3" name="Line 29"/>
          <p:cNvSpPr>
            <a:spLocks noChangeShapeType="1"/>
          </p:cNvSpPr>
          <p:nvPr/>
        </p:nvSpPr>
        <p:spPr bwMode="auto">
          <a:xfrm flipV="1">
            <a:off x="21336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2014" name="Group 30"/>
          <p:cNvGrpSpPr>
            <a:grpSpLocks/>
          </p:cNvGrpSpPr>
          <p:nvPr/>
        </p:nvGrpSpPr>
        <p:grpSpPr bwMode="auto">
          <a:xfrm>
            <a:off x="1143000" y="1981200"/>
            <a:ext cx="7315200" cy="2286000"/>
            <a:chOff x="720" y="1248"/>
            <a:chExt cx="4608" cy="1824"/>
          </a:xfrm>
        </p:grpSpPr>
        <p:sp>
          <p:nvSpPr>
            <p:cNvPr id="42022" name="Line 31"/>
            <p:cNvSpPr>
              <a:spLocks noChangeShapeType="1"/>
            </p:cNvSpPr>
            <p:nvPr/>
          </p:nvSpPr>
          <p:spPr bwMode="auto">
            <a:xfrm>
              <a:off x="720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3" name="Line 32"/>
            <p:cNvSpPr>
              <a:spLocks noChangeShapeType="1"/>
            </p:cNvSpPr>
            <p:nvPr/>
          </p:nvSpPr>
          <p:spPr bwMode="auto">
            <a:xfrm>
              <a:off x="1632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4" name="Line 33"/>
            <p:cNvSpPr>
              <a:spLocks noChangeShapeType="1"/>
            </p:cNvSpPr>
            <p:nvPr/>
          </p:nvSpPr>
          <p:spPr bwMode="auto">
            <a:xfrm>
              <a:off x="2544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5" name="Line 34"/>
            <p:cNvSpPr>
              <a:spLocks noChangeShapeType="1"/>
            </p:cNvSpPr>
            <p:nvPr/>
          </p:nvSpPr>
          <p:spPr bwMode="auto">
            <a:xfrm>
              <a:off x="345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6" name="Line 35"/>
            <p:cNvSpPr>
              <a:spLocks noChangeShapeType="1"/>
            </p:cNvSpPr>
            <p:nvPr/>
          </p:nvSpPr>
          <p:spPr bwMode="auto">
            <a:xfrm>
              <a:off x="441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2027" name="Line 36"/>
            <p:cNvSpPr>
              <a:spLocks noChangeShapeType="1"/>
            </p:cNvSpPr>
            <p:nvPr/>
          </p:nvSpPr>
          <p:spPr bwMode="auto">
            <a:xfrm>
              <a:off x="5328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2015" name="Line 37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6" name="Line 38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7" name="Line 39"/>
          <p:cNvSpPr>
            <a:spLocks noChangeShapeType="1"/>
          </p:cNvSpPr>
          <p:nvPr/>
        </p:nvSpPr>
        <p:spPr bwMode="auto">
          <a:xfrm>
            <a:off x="609600" y="4572000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8" name="Text Box 40"/>
          <p:cNvSpPr txBox="1">
            <a:spLocks noChangeArrowheads="1"/>
          </p:cNvSpPr>
          <p:nvPr/>
        </p:nvSpPr>
        <p:spPr bwMode="auto">
          <a:xfrm>
            <a:off x="304800" y="4343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2019" name="Line 41"/>
          <p:cNvSpPr>
            <a:spLocks noChangeShapeType="1"/>
          </p:cNvSpPr>
          <p:nvPr/>
        </p:nvSpPr>
        <p:spPr bwMode="auto">
          <a:xfrm flipV="1">
            <a:off x="12954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0" name="Line 42"/>
          <p:cNvSpPr>
            <a:spLocks noChangeShapeType="1"/>
          </p:cNvSpPr>
          <p:nvPr/>
        </p:nvSpPr>
        <p:spPr bwMode="auto">
          <a:xfrm flipV="1">
            <a:off x="12954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1" name="Line 43"/>
          <p:cNvSpPr>
            <a:spLocks noChangeShapeType="1"/>
          </p:cNvSpPr>
          <p:nvPr/>
        </p:nvSpPr>
        <p:spPr bwMode="auto">
          <a:xfrm flipV="1">
            <a:off x="12954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30768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can the traitor do?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Add a legitimate vote of “attack”</a:t>
            </a:r>
          </a:p>
          <a:p>
            <a:pPr lvl="1" eaLnBrk="1" hangingPunct="1"/>
            <a:r>
              <a:rPr lang="en-US" smtClean="0"/>
              <a:t>Anyone with 3 votes to attack knows the outcome</a:t>
            </a:r>
          </a:p>
          <a:p>
            <a:pPr eaLnBrk="1" hangingPunct="1"/>
            <a:r>
              <a:rPr lang="en-US" smtClean="0"/>
              <a:t>Add a legitimate vote of “wait”</a:t>
            </a:r>
          </a:p>
          <a:p>
            <a:pPr lvl="1" eaLnBrk="1" hangingPunct="1"/>
            <a:r>
              <a:rPr lang="en-US" smtClean="0"/>
              <a:t>Vote now favors “wait”</a:t>
            </a:r>
          </a:p>
          <a:p>
            <a:pPr eaLnBrk="1" hangingPunct="1"/>
            <a:r>
              <a:rPr lang="en-US" smtClean="0"/>
              <a:t>Or send different votes to different folks</a:t>
            </a:r>
          </a:p>
          <a:p>
            <a:pPr eaLnBrk="1" hangingPunct="1"/>
            <a:r>
              <a:rPr lang="en-US" smtClean="0"/>
              <a:t>Or don’t send a vote, at all, to some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37488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Outcomes?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Traitor simply votes: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Either all see {a,a,a,w,w}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Or all see {a,a,w,w,w}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Traitor double-votes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Some see {a,a,a,w,w} and some {a,a,w,w,w}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Traitor withholds some vote(s)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Some see {a,a,w,w}, perhaps others see {a,a,a,w,w,} and still others see {a,a,w,w,w}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Notice that traitor can’t manipulate votes of loyal Generals!</a:t>
            </a:r>
          </a:p>
          <a:p>
            <a:pPr lvl="1" eaLnBrk="1" hangingPunct="1">
              <a:lnSpc>
                <a:spcPct val="80000"/>
              </a:lnSpc>
            </a:pPr>
            <a:endParaRPr lang="en-US" sz="240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30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Connection to consistency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/>
              <a:t>A system behaves consistently if users can’t distinguish it from a non-distributed system that supports the same functionality</a:t>
            </a:r>
          </a:p>
          <a:p>
            <a:pPr lvl="1"/>
            <a:r>
              <a:rPr lang="en-US" smtClean="0"/>
              <a:t>Many notions of consistency reduce to agreement on the events that occurred and their order</a:t>
            </a:r>
          </a:p>
          <a:p>
            <a:pPr lvl="1"/>
            <a:r>
              <a:rPr lang="en-US" smtClean="0"/>
              <a:t>Could imagine that our “bit” represents</a:t>
            </a:r>
          </a:p>
          <a:p>
            <a:pPr lvl="2"/>
            <a:r>
              <a:rPr lang="en-US" smtClean="0"/>
              <a:t>Whether or not a particular event took place</a:t>
            </a:r>
          </a:p>
          <a:p>
            <a:pPr lvl="2"/>
            <a:r>
              <a:rPr lang="en-US" smtClean="0"/>
              <a:t>Whether event A is the “next” event</a:t>
            </a:r>
          </a:p>
          <a:p>
            <a:r>
              <a:rPr lang="en-US" smtClean="0"/>
              <a:t>Thus fault-tolerant consensus is deeply related to fault-tolerant consistency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338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can we do?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Clearly we can’t decide yet; some loyal Generals might have contradictory data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In fact if anyone has 3 votes to attack, they can already “decide”.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Similarly, anyone with just 4 votes can decide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But with 3 votes to “wait” a General isn’t sure (one could be a traitor…)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So: in round 2, each sends out “witness” messages: here’s what I saw in round 1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General Smith send me: “attack</a:t>
            </a:r>
            <a:r>
              <a:rPr lang="en-US" sz="2400" baseline="-25000" smtClean="0"/>
              <a:t>(signed) Smith</a:t>
            </a:r>
            <a:r>
              <a:rPr lang="en-US" sz="2400" smtClean="0"/>
              <a:t>”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85485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Digital signatures</a:t>
            </a:r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These require a cryptographic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For example, RSA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Each player has a secret (private) key K</a:t>
            </a:r>
            <a:r>
              <a:rPr lang="en-US" baseline="30000" smtClean="0"/>
              <a:t>-1</a:t>
            </a:r>
            <a:r>
              <a:rPr lang="en-US" smtClean="0"/>
              <a:t> and a public key K. 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She can publish her public key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RSA gives us a single “encrypt” function: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Encrypt(Encrypt(M,K),K</a:t>
            </a:r>
            <a:r>
              <a:rPr lang="en-US" baseline="30000" smtClean="0"/>
              <a:t>-1</a:t>
            </a:r>
            <a:r>
              <a:rPr lang="en-US" smtClean="0"/>
              <a:t>) = Encrypt(Encrypt(M,K</a:t>
            </a:r>
            <a:r>
              <a:rPr lang="en-US" baseline="30000" smtClean="0"/>
              <a:t>-1</a:t>
            </a:r>
            <a:r>
              <a:rPr lang="en-US" smtClean="0"/>
              <a:t>),K) = 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Encrypt a hash of the message to “sign” it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2943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With such a system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A can send a message to B that only A could have sent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just encrypts the body with her private key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… or one that only B can read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A encrypts it with B’s public key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Or can sign it as proof she sent it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 can recompute the signature and decrypt A’s hashed signature to see if they match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These capabilities limit what our traitor can do: he can’t forge or modify a message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03252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timeline perspective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62200"/>
            <a:ext cx="81534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endParaRPr lang="en-US" smtClean="0"/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 second round if the traitor didn’t behave identically for all Generals, we can weed out his faulty votes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609600" y="2362200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3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304800" y="2681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8136" name="Line 8"/>
          <p:cNvSpPr>
            <a:spLocks noChangeShapeType="1"/>
          </p:cNvSpPr>
          <p:nvPr/>
        </p:nvSpPr>
        <p:spPr bwMode="auto">
          <a:xfrm>
            <a:off x="609600" y="3429000"/>
            <a:ext cx="8001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7" name="Text Box 9"/>
          <p:cNvSpPr txBox="1">
            <a:spLocks noChangeArrowheads="1"/>
          </p:cNvSpPr>
          <p:nvPr/>
        </p:nvSpPr>
        <p:spPr bwMode="auto">
          <a:xfrm>
            <a:off x="3048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8138" name="Line 10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304800" y="3748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8140" name="Line 12"/>
          <p:cNvSpPr>
            <a:spLocks noChangeShapeType="1"/>
          </p:cNvSpPr>
          <p:nvPr/>
        </p:nvSpPr>
        <p:spPr bwMode="auto">
          <a:xfrm>
            <a:off x="11430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25908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40386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5486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7010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5" name="Line 17"/>
          <p:cNvSpPr>
            <a:spLocks noChangeShapeType="1"/>
          </p:cNvSpPr>
          <p:nvPr/>
        </p:nvSpPr>
        <p:spPr bwMode="auto">
          <a:xfrm>
            <a:off x="84582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6" name="Line 18"/>
          <p:cNvSpPr>
            <a:spLocks noChangeShapeType="1"/>
          </p:cNvSpPr>
          <p:nvPr/>
        </p:nvSpPr>
        <p:spPr bwMode="auto">
          <a:xfrm>
            <a:off x="13716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7" name="Line 19"/>
          <p:cNvSpPr>
            <a:spLocks noChangeShapeType="1"/>
          </p:cNvSpPr>
          <p:nvPr/>
        </p:nvSpPr>
        <p:spPr bwMode="auto">
          <a:xfrm>
            <a:off x="13716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8" name="Line 20"/>
          <p:cNvSpPr>
            <a:spLocks noChangeShapeType="1"/>
          </p:cNvSpPr>
          <p:nvPr/>
        </p:nvSpPr>
        <p:spPr bwMode="auto">
          <a:xfrm>
            <a:off x="13716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49" name="Line 21"/>
          <p:cNvSpPr>
            <a:spLocks noChangeShapeType="1"/>
          </p:cNvSpPr>
          <p:nvPr/>
        </p:nvSpPr>
        <p:spPr bwMode="auto">
          <a:xfrm flipV="1">
            <a:off x="1752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0" name="Line 22"/>
          <p:cNvSpPr>
            <a:spLocks noChangeShapeType="1"/>
          </p:cNvSpPr>
          <p:nvPr/>
        </p:nvSpPr>
        <p:spPr bwMode="auto">
          <a:xfrm flipV="1">
            <a:off x="17526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1" name="Line 23"/>
          <p:cNvSpPr>
            <a:spLocks noChangeShapeType="1"/>
          </p:cNvSpPr>
          <p:nvPr/>
        </p:nvSpPr>
        <p:spPr bwMode="auto">
          <a:xfrm flipV="1">
            <a:off x="17526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2" name="Line 27"/>
          <p:cNvSpPr>
            <a:spLocks noChangeShapeType="1"/>
          </p:cNvSpPr>
          <p:nvPr/>
        </p:nvSpPr>
        <p:spPr bwMode="auto">
          <a:xfrm>
            <a:off x="2133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3" name="Line 28"/>
          <p:cNvSpPr>
            <a:spLocks noChangeShapeType="1"/>
          </p:cNvSpPr>
          <p:nvPr/>
        </p:nvSpPr>
        <p:spPr bwMode="auto">
          <a:xfrm flipV="1">
            <a:off x="21336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4" name="Line 29"/>
          <p:cNvSpPr>
            <a:spLocks noChangeShapeType="1"/>
          </p:cNvSpPr>
          <p:nvPr/>
        </p:nvSpPr>
        <p:spPr bwMode="auto">
          <a:xfrm flipV="1">
            <a:off x="21336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8155" name="Group 30"/>
          <p:cNvGrpSpPr>
            <a:grpSpLocks/>
          </p:cNvGrpSpPr>
          <p:nvPr/>
        </p:nvGrpSpPr>
        <p:grpSpPr bwMode="auto">
          <a:xfrm>
            <a:off x="1143000" y="1981200"/>
            <a:ext cx="7315200" cy="2286000"/>
            <a:chOff x="720" y="1248"/>
            <a:chExt cx="4608" cy="1824"/>
          </a:xfrm>
        </p:grpSpPr>
        <p:sp>
          <p:nvSpPr>
            <p:cNvPr id="48175" name="Line 31"/>
            <p:cNvSpPr>
              <a:spLocks noChangeShapeType="1"/>
            </p:cNvSpPr>
            <p:nvPr/>
          </p:nvSpPr>
          <p:spPr bwMode="auto">
            <a:xfrm>
              <a:off x="720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6" name="Line 32"/>
            <p:cNvSpPr>
              <a:spLocks noChangeShapeType="1"/>
            </p:cNvSpPr>
            <p:nvPr/>
          </p:nvSpPr>
          <p:spPr bwMode="auto">
            <a:xfrm>
              <a:off x="1632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7" name="Line 33"/>
            <p:cNvSpPr>
              <a:spLocks noChangeShapeType="1"/>
            </p:cNvSpPr>
            <p:nvPr/>
          </p:nvSpPr>
          <p:spPr bwMode="auto">
            <a:xfrm>
              <a:off x="2544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8" name="Line 34"/>
            <p:cNvSpPr>
              <a:spLocks noChangeShapeType="1"/>
            </p:cNvSpPr>
            <p:nvPr/>
          </p:nvSpPr>
          <p:spPr bwMode="auto">
            <a:xfrm>
              <a:off x="345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79" name="Line 35"/>
            <p:cNvSpPr>
              <a:spLocks noChangeShapeType="1"/>
            </p:cNvSpPr>
            <p:nvPr/>
          </p:nvSpPr>
          <p:spPr bwMode="auto">
            <a:xfrm>
              <a:off x="441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8180" name="Line 36"/>
            <p:cNvSpPr>
              <a:spLocks noChangeShapeType="1"/>
            </p:cNvSpPr>
            <p:nvPr/>
          </p:nvSpPr>
          <p:spPr bwMode="auto">
            <a:xfrm>
              <a:off x="5328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8156" name="Line 37"/>
          <p:cNvSpPr>
            <a:spLocks noChangeShapeType="1"/>
          </p:cNvSpPr>
          <p:nvPr/>
        </p:nvSpPr>
        <p:spPr bwMode="auto">
          <a:xfrm>
            <a:off x="28194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7" name="Line 38"/>
          <p:cNvSpPr>
            <a:spLocks noChangeShapeType="1"/>
          </p:cNvSpPr>
          <p:nvPr/>
        </p:nvSpPr>
        <p:spPr bwMode="auto">
          <a:xfrm>
            <a:off x="28194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8" name="Line 39"/>
          <p:cNvSpPr>
            <a:spLocks noChangeShapeType="1"/>
          </p:cNvSpPr>
          <p:nvPr/>
        </p:nvSpPr>
        <p:spPr bwMode="auto">
          <a:xfrm>
            <a:off x="28194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59" name="Line 40"/>
          <p:cNvSpPr>
            <a:spLocks noChangeShapeType="1"/>
          </p:cNvSpPr>
          <p:nvPr/>
        </p:nvSpPr>
        <p:spPr bwMode="auto">
          <a:xfrm flipV="1">
            <a:off x="32004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0" name="Line 41"/>
          <p:cNvSpPr>
            <a:spLocks noChangeShapeType="1"/>
          </p:cNvSpPr>
          <p:nvPr/>
        </p:nvSpPr>
        <p:spPr bwMode="auto">
          <a:xfrm flipV="1">
            <a:off x="32004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1" name="Line 42"/>
          <p:cNvSpPr>
            <a:spLocks noChangeShapeType="1"/>
          </p:cNvSpPr>
          <p:nvPr/>
        </p:nvSpPr>
        <p:spPr bwMode="auto">
          <a:xfrm flipV="1">
            <a:off x="32004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2" name="Line 43"/>
          <p:cNvSpPr>
            <a:spLocks noChangeShapeType="1"/>
          </p:cNvSpPr>
          <p:nvPr/>
        </p:nvSpPr>
        <p:spPr bwMode="auto">
          <a:xfrm>
            <a:off x="35814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3" name="Line 44"/>
          <p:cNvSpPr>
            <a:spLocks noChangeShapeType="1"/>
          </p:cNvSpPr>
          <p:nvPr/>
        </p:nvSpPr>
        <p:spPr bwMode="auto">
          <a:xfrm flipV="1">
            <a:off x="35814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4" name="Line 45"/>
          <p:cNvSpPr>
            <a:spLocks noChangeShapeType="1"/>
          </p:cNvSpPr>
          <p:nvPr/>
        </p:nvSpPr>
        <p:spPr bwMode="auto">
          <a:xfrm flipV="1">
            <a:off x="35814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5" name="Line 46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6" name="Line 47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7" name="Line 48"/>
          <p:cNvSpPr>
            <a:spLocks noChangeShapeType="1"/>
          </p:cNvSpPr>
          <p:nvPr/>
        </p:nvSpPr>
        <p:spPr bwMode="auto">
          <a:xfrm>
            <a:off x="609600" y="4572000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68" name="Text Box 49"/>
          <p:cNvSpPr txBox="1">
            <a:spLocks noChangeArrowheads="1"/>
          </p:cNvSpPr>
          <p:nvPr/>
        </p:nvSpPr>
        <p:spPr bwMode="auto">
          <a:xfrm>
            <a:off x="304800" y="4343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8169" name="Line 50"/>
          <p:cNvSpPr>
            <a:spLocks noChangeShapeType="1"/>
          </p:cNvSpPr>
          <p:nvPr/>
        </p:nvSpPr>
        <p:spPr bwMode="auto">
          <a:xfrm flipV="1">
            <a:off x="12954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0" name="Line 51"/>
          <p:cNvSpPr>
            <a:spLocks noChangeShapeType="1"/>
          </p:cNvSpPr>
          <p:nvPr/>
        </p:nvSpPr>
        <p:spPr bwMode="auto">
          <a:xfrm flipV="1">
            <a:off x="12954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1" name="Line 52"/>
          <p:cNvSpPr>
            <a:spLocks noChangeShapeType="1"/>
          </p:cNvSpPr>
          <p:nvPr/>
        </p:nvSpPr>
        <p:spPr bwMode="auto">
          <a:xfrm flipV="1">
            <a:off x="12954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2" name="Line 53"/>
          <p:cNvSpPr>
            <a:spLocks noChangeShapeType="1"/>
          </p:cNvSpPr>
          <p:nvPr/>
        </p:nvSpPr>
        <p:spPr bwMode="auto">
          <a:xfrm flipV="1">
            <a:off x="31242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3" name="Line 54"/>
          <p:cNvSpPr>
            <a:spLocks noChangeShapeType="1"/>
          </p:cNvSpPr>
          <p:nvPr/>
        </p:nvSpPr>
        <p:spPr bwMode="auto">
          <a:xfrm flipV="1">
            <a:off x="31242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174" name="Line 55"/>
          <p:cNvSpPr>
            <a:spLocks noChangeShapeType="1"/>
          </p:cNvSpPr>
          <p:nvPr/>
        </p:nvSpPr>
        <p:spPr bwMode="auto">
          <a:xfrm flipV="1">
            <a:off x="31242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63928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 timeline perspective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2316956"/>
            <a:ext cx="8153400" cy="4495800"/>
          </a:xfrm>
        </p:spPr>
        <p:txBody>
          <a:bodyPr/>
          <a:lstStyle/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r>
              <a:rPr lang="en-US" smtClean="0"/>
              <a:t>We attack!</a:t>
            </a:r>
          </a:p>
        </p:txBody>
      </p:sp>
      <p:sp>
        <p:nvSpPr>
          <p:cNvPr id="49156" name="Line 4"/>
          <p:cNvSpPr>
            <a:spLocks noChangeShapeType="1"/>
          </p:cNvSpPr>
          <p:nvPr/>
        </p:nvSpPr>
        <p:spPr bwMode="auto">
          <a:xfrm>
            <a:off x="609600" y="2362200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04800" y="21336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p</a:t>
            </a:r>
          </a:p>
        </p:txBody>
      </p:sp>
      <p:sp>
        <p:nvSpPr>
          <p:cNvPr id="49158" name="Line 6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59" name="Text Box 7"/>
          <p:cNvSpPr txBox="1">
            <a:spLocks noChangeArrowheads="1"/>
          </p:cNvSpPr>
          <p:nvPr/>
        </p:nvSpPr>
        <p:spPr bwMode="auto">
          <a:xfrm>
            <a:off x="304800" y="26812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q</a:t>
            </a:r>
          </a:p>
        </p:txBody>
      </p:sp>
      <p:sp>
        <p:nvSpPr>
          <p:cNvPr id="49160" name="Line 8"/>
          <p:cNvSpPr>
            <a:spLocks noChangeShapeType="1"/>
          </p:cNvSpPr>
          <p:nvPr/>
        </p:nvSpPr>
        <p:spPr bwMode="auto">
          <a:xfrm>
            <a:off x="609600" y="3429000"/>
            <a:ext cx="8001000" cy="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1" name="Text Box 9"/>
          <p:cNvSpPr txBox="1">
            <a:spLocks noChangeArrowheads="1"/>
          </p:cNvSpPr>
          <p:nvPr/>
        </p:nvSpPr>
        <p:spPr bwMode="auto">
          <a:xfrm>
            <a:off x="304800" y="3200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r</a:t>
            </a:r>
          </a:p>
        </p:txBody>
      </p:sp>
      <p:sp>
        <p:nvSpPr>
          <p:cNvPr id="49162" name="Line 10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3" name="Text Box 11"/>
          <p:cNvSpPr txBox="1">
            <a:spLocks noChangeArrowheads="1"/>
          </p:cNvSpPr>
          <p:nvPr/>
        </p:nvSpPr>
        <p:spPr bwMode="auto">
          <a:xfrm>
            <a:off x="304800" y="3748088"/>
            <a:ext cx="304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</a:t>
            </a:r>
          </a:p>
        </p:txBody>
      </p:sp>
      <p:sp>
        <p:nvSpPr>
          <p:cNvPr id="49164" name="Line 12"/>
          <p:cNvSpPr>
            <a:spLocks noChangeShapeType="1"/>
          </p:cNvSpPr>
          <p:nvPr/>
        </p:nvSpPr>
        <p:spPr bwMode="auto">
          <a:xfrm>
            <a:off x="11430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5" name="Line 13"/>
          <p:cNvSpPr>
            <a:spLocks noChangeShapeType="1"/>
          </p:cNvSpPr>
          <p:nvPr/>
        </p:nvSpPr>
        <p:spPr bwMode="auto">
          <a:xfrm>
            <a:off x="25908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6" name="Line 14"/>
          <p:cNvSpPr>
            <a:spLocks noChangeShapeType="1"/>
          </p:cNvSpPr>
          <p:nvPr/>
        </p:nvSpPr>
        <p:spPr bwMode="auto">
          <a:xfrm>
            <a:off x="40386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7" name="Line 15"/>
          <p:cNvSpPr>
            <a:spLocks noChangeShapeType="1"/>
          </p:cNvSpPr>
          <p:nvPr/>
        </p:nvSpPr>
        <p:spPr bwMode="auto">
          <a:xfrm>
            <a:off x="5486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8" name="Line 16"/>
          <p:cNvSpPr>
            <a:spLocks noChangeShapeType="1"/>
          </p:cNvSpPr>
          <p:nvPr/>
        </p:nvSpPr>
        <p:spPr bwMode="auto">
          <a:xfrm>
            <a:off x="70104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69" name="Line 17"/>
          <p:cNvSpPr>
            <a:spLocks noChangeShapeType="1"/>
          </p:cNvSpPr>
          <p:nvPr/>
        </p:nvSpPr>
        <p:spPr bwMode="auto">
          <a:xfrm>
            <a:off x="8458200" y="1981200"/>
            <a:ext cx="0" cy="2895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Line 18"/>
          <p:cNvSpPr>
            <a:spLocks noChangeShapeType="1"/>
          </p:cNvSpPr>
          <p:nvPr/>
        </p:nvSpPr>
        <p:spPr bwMode="auto">
          <a:xfrm>
            <a:off x="13716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1" name="Line 19"/>
          <p:cNvSpPr>
            <a:spLocks noChangeShapeType="1"/>
          </p:cNvSpPr>
          <p:nvPr/>
        </p:nvSpPr>
        <p:spPr bwMode="auto">
          <a:xfrm>
            <a:off x="13716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2" name="Line 20"/>
          <p:cNvSpPr>
            <a:spLocks noChangeShapeType="1"/>
          </p:cNvSpPr>
          <p:nvPr/>
        </p:nvSpPr>
        <p:spPr bwMode="auto">
          <a:xfrm>
            <a:off x="13716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3" name="Line 21"/>
          <p:cNvSpPr>
            <a:spLocks noChangeShapeType="1"/>
          </p:cNvSpPr>
          <p:nvPr/>
        </p:nvSpPr>
        <p:spPr bwMode="auto">
          <a:xfrm flipV="1">
            <a:off x="1752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4" name="Line 22"/>
          <p:cNvSpPr>
            <a:spLocks noChangeShapeType="1"/>
          </p:cNvSpPr>
          <p:nvPr/>
        </p:nvSpPr>
        <p:spPr bwMode="auto">
          <a:xfrm flipV="1">
            <a:off x="17526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5" name="Line 23"/>
          <p:cNvSpPr>
            <a:spLocks noChangeShapeType="1"/>
          </p:cNvSpPr>
          <p:nvPr/>
        </p:nvSpPr>
        <p:spPr bwMode="auto">
          <a:xfrm flipV="1">
            <a:off x="17526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6" name="Line 24"/>
          <p:cNvSpPr>
            <a:spLocks noChangeShapeType="1"/>
          </p:cNvSpPr>
          <p:nvPr/>
        </p:nvSpPr>
        <p:spPr bwMode="auto">
          <a:xfrm>
            <a:off x="21336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7" name="Line 25"/>
          <p:cNvSpPr>
            <a:spLocks noChangeShapeType="1"/>
          </p:cNvSpPr>
          <p:nvPr/>
        </p:nvSpPr>
        <p:spPr bwMode="auto">
          <a:xfrm flipV="1">
            <a:off x="21336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8" name="Line 26"/>
          <p:cNvSpPr>
            <a:spLocks noChangeShapeType="1"/>
          </p:cNvSpPr>
          <p:nvPr/>
        </p:nvSpPr>
        <p:spPr bwMode="auto">
          <a:xfrm flipV="1">
            <a:off x="21336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9179" name="Group 27"/>
          <p:cNvGrpSpPr>
            <a:grpSpLocks/>
          </p:cNvGrpSpPr>
          <p:nvPr/>
        </p:nvGrpSpPr>
        <p:grpSpPr bwMode="auto">
          <a:xfrm>
            <a:off x="1143000" y="1981200"/>
            <a:ext cx="7315200" cy="2286000"/>
            <a:chOff x="720" y="1248"/>
            <a:chExt cx="4608" cy="1824"/>
          </a:xfrm>
        </p:grpSpPr>
        <p:sp>
          <p:nvSpPr>
            <p:cNvPr id="49204" name="Line 28"/>
            <p:cNvSpPr>
              <a:spLocks noChangeShapeType="1"/>
            </p:cNvSpPr>
            <p:nvPr/>
          </p:nvSpPr>
          <p:spPr bwMode="auto">
            <a:xfrm>
              <a:off x="720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5" name="Line 29"/>
            <p:cNvSpPr>
              <a:spLocks noChangeShapeType="1"/>
            </p:cNvSpPr>
            <p:nvPr/>
          </p:nvSpPr>
          <p:spPr bwMode="auto">
            <a:xfrm>
              <a:off x="1632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6" name="Line 30"/>
            <p:cNvSpPr>
              <a:spLocks noChangeShapeType="1"/>
            </p:cNvSpPr>
            <p:nvPr/>
          </p:nvSpPr>
          <p:spPr bwMode="auto">
            <a:xfrm>
              <a:off x="2544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7" name="Line 31"/>
            <p:cNvSpPr>
              <a:spLocks noChangeShapeType="1"/>
            </p:cNvSpPr>
            <p:nvPr/>
          </p:nvSpPr>
          <p:spPr bwMode="auto">
            <a:xfrm>
              <a:off x="345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8" name="Line 32"/>
            <p:cNvSpPr>
              <a:spLocks noChangeShapeType="1"/>
            </p:cNvSpPr>
            <p:nvPr/>
          </p:nvSpPr>
          <p:spPr bwMode="auto">
            <a:xfrm>
              <a:off x="4416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9209" name="Line 33"/>
            <p:cNvSpPr>
              <a:spLocks noChangeShapeType="1"/>
            </p:cNvSpPr>
            <p:nvPr/>
          </p:nvSpPr>
          <p:spPr bwMode="auto">
            <a:xfrm>
              <a:off x="5328" y="1248"/>
              <a:ext cx="0" cy="18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80" name="Line 34"/>
          <p:cNvSpPr>
            <a:spLocks noChangeShapeType="1"/>
          </p:cNvSpPr>
          <p:nvPr/>
        </p:nvSpPr>
        <p:spPr bwMode="auto">
          <a:xfrm>
            <a:off x="2819400" y="23622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1" name="Line 35"/>
          <p:cNvSpPr>
            <a:spLocks noChangeShapeType="1"/>
          </p:cNvSpPr>
          <p:nvPr/>
        </p:nvSpPr>
        <p:spPr bwMode="auto">
          <a:xfrm>
            <a:off x="2819400" y="2362200"/>
            <a:ext cx="228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2" name="Line 36"/>
          <p:cNvSpPr>
            <a:spLocks noChangeShapeType="1"/>
          </p:cNvSpPr>
          <p:nvPr/>
        </p:nvSpPr>
        <p:spPr bwMode="auto">
          <a:xfrm>
            <a:off x="2819400" y="2362200"/>
            <a:ext cx="1524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3" name="Line 37"/>
          <p:cNvSpPr>
            <a:spLocks noChangeShapeType="1"/>
          </p:cNvSpPr>
          <p:nvPr/>
        </p:nvSpPr>
        <p:spPr bwMode="auto">
          <a:xfrm flipV="1">
            <a:off x="32004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4" name="Line 38"/>
          <p:cNvSpPr>
            <a:spLocks noChangeShapeType="1"/>
          </p:cNvSpPr>
          <p:nvPr/>
        </p:nvSpPr>
        <p:spPr bwMode="auto">
          <a:xfrm flipV="1">
            <a:off x="3200400" y="2895600"/>
            <a:ext cx="1524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5" name="Line 39"/>
          <p:cNvSpPr>
            <a:spLocks noChangeShapeType="1"/>
          </p:cNvSpPr>
          <p:nvPr/>
        </p:nvSpPr>
        <p:spPr bwMode="auto">
          <a:xfrm flipV="1">
            <a:off x="3200400" y="2362200"/>
            <a:ext cx="60960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6" name="Line 40"/>
          <p:cNvSpPr>
            <a:spLocks noChangeShapeType="1"/>
          </p:cNvSpPr>
          <p:nvPr/>
        </p:nvSpPr>
        <p:spPr bwMode="auto">
          <a:xfrm>
            <a:off x="3581400" y="3429000"/>
            <a:ext cx="1524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7" name="Line 41"/>
          <p:cNvSpPr>
            <a:spLocks noChangeShapeType="1"/>
          </p:cNvSpPr>
          <p:nvPr/>
        </p:nvSpPr>
        <p:spPr bwMode="auto">
          <a:xfrm flipV="1">
            <a:off x="3581400" y="2895600"/>
            <a:ext cx="228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8" name="Line 42"/>
          <p:cNvSpPr>
            <a:spLocks noChangeShapeType="1"/>
          </p:cNvSpPr>
          <p:nvPr/>
        </p:nvSpPr>
        <p:spPr bwMode="auto">
          <a:xfrm flipV="1">
            <a:off x="3581400" y="2362200"/>
            <a:ext cx="3048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89" name="Line 43"/>
          <p:cNvSpPr>
            <a:spLocks noChangeShapeType="1"/>
          </p:cNvSpPr>
          <p:nvPr/>
        </p:nvSpPr>
        <p:spPr bwMode="auto">
          <a:xfrm>
            <a:off x="609600" y="2909888"/>
            <a:ext cx="8001000" cy="0"/>
          </a:xfrm>
          <a:prstGeom prst="line">
            <a:avLst/>
          </a:prstGeom>
          <a:noFill/>
          <a:ln w="28575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0" name="Line 44"/>
          <p:cNvSpPr>
            <a:spLocks noChangeShapeType="1"/>
          </p:cNvSpPr>
          <p:nvPr/>
        </p:nvSpPr>
        <p:spPr bwMode="auto">
          <a:xfrm>
            <a:off x="609600" y="3976688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1" name="Line 45"/>
          <p:cNvSpPr>
            <a:spLocks noChangeShapeType="1"/>
          </p:cNvSpPr>
          <p:nvPr/>
        </p:nvSpPr>
        <p:spPr bwMode="auto">
          <a:xfrm>
            <a:off x="609600" y="4572000"/>
            <a:ext cx="8001000" cy="0"/>
          </a:xfrm>
          <a:prstGeom prst="line">
            <a:avLst/>
          </a:prstGeom>
          <a:noFill/>
          <a:ln w="28575">
            <a:solidFill>
              <a:schemeClr val="folHlink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2" name="Text Box 46"/>
          <p:cNvSpPr txBox="1">
            <a:spLocks noChangeArrowheads="1"/>
          </p:cNvSpPr>
          <p:nvPr/>
        </p:nvSpPr>
        <p:spPr bwMode="auto">
          <a:xfrm>
            <a:off x="304800" y="4343400"/>
            <a:ext cx="304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t</a:t>
            </a:r>
          </a:p>
        </p:txBody>
      </p:sp>
      <p:sp>
        <p:nvSpPr>
          <p:cNvPr id="49193" name="Line 47"/>
          <p:cNvSpPr>
            <a:spLocks noChangeShapeType="1"/>
          </p:cNvSpPr>
          <p:nvPr/>
        </p:nvSpPr>
        <p:spPr bwMode="auto">
          <a:xfrm flipV="1">
            <a:off x="12954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4" name="Line 48"/>
          <p:cNvSpPr>
            <a:spLocks noChangeShapeType="1"/>
          </p:cNvSpPr>
          <p:nvPr/>
        </p:nvSpPr>
        <p:spPr bwMode="auto">
          <a:xfrm flipV="1">
            <a:off x="12954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5" name="Line 49"/>
          <p:cNvSpPr>
            <a:spLocks noChangeShapeType="1"/>
          </p:cNvSpPr>
          <p:nvPr/>
        </p:nvSpPr>
        <p:spPr bwMode="auto">
          <a:xfrm flipV="1">
            <a:off x="12954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6" name="Line 50"/>
          <p:cNvSpPr>
            <a:spLocks noChangeShapeType="1"/>
          </p:cNvSpPr>
          <p:nvPr/>
        </p:nvSpPr>
        <p:spPr bwMode="auto">
          <a:xfrm flipV="1">
            <a:off x="3124200" y="2895600"/>
            <a:ext cx="381000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7" name="Line 51"/>
          <p:cNvSpPr>
            <a:spLocks noChangeShapeType="1"/>
          </p:cNvSpPr>
          <p:nvPr/>
        </p:nvSpPr>
        <p:spPr bwMode="auto">
          <a:xfrm flipV="1">
            <a:off x="3124200" y="3429000"/>
            <a:ext cx="38100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8" name="Line 52"/>
          <p:cNvSpPr>
            <a:spLocks noChangeShapeType="1"/>
          </p:cNvSpPr>
          <p:nvPr/>
        </p:nvSpPr>
        <p:spPr bwMode="auto">
          <a:xfrm flipV="1">
            <a:off x="3124200" y="2362200"/>
            <a:ext cx="838200" cy="220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99" name="AutoShape 53"/>
          <p:cNvSpPr>
            <a:spLocks noChangeArrowheads="1"/>
          </p:cNvSpPr>
          <p:nvPr/>
        </p:nvSpPr>
        <p:spPr bwMode="auto">
          <a:xfrm>
            <a:off x="4648200" y="1752600"/>
            <a:ext cx="838200" cy="381000"/>
          </a:xfrm>
          <a:prstGeom prst="wedgeRectCallout">
            <a:avLst>
              <a:gd name="adj1" fmla="val -79736"/>
              <a:gd name="adj2" fmla="val 9791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Attack!!</a:t>
            </a:r>
          </a:p>
        </p:txBody>
      </p:sp>
      <p:sp>
        <p:nvSpPr>
          <p:cNvPr id="49200" name="AutoShape 54"/>
          <p:cNvSpPr>
            <a:spLocks noChangeArrowheads="1"/>
          </p:cNvSpPr>
          <p:nvPr/>
        </p:nvSpPr>
        <p:spPr bwMode="auto">
          <a:xfrm>
            <a:off x="4800600" y="2362200"/>
            <a:ext cx="838200" cy="381000"/>
          </a:xfrm>
          <a:prstGeom prst="wedgeRectCallout">
            <a:avLst>
              <a:gd name="adj1" fmla="val -99241"/>
              <a:gd name="adj2" fmla="val 9375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Attack!!</a:t>
            </a:r>
          </a:p>
        </p:txBody>
      </p:sp>
      <p:sp>
        <p:nvSpPr>
          <p:cNvPr id="49201" name="AutoShape 55"/>
          <p:cNvSpPr>
            <a:spLocks noChangeArrowheads="1"/>
          </p:cNvSpPr>
          <p:nvPr/>
        </p:nvSpPr>
        <p:spPr bwMode="auto">
          <a:xfrm>
            <a:off x="4800600" y="3429000"/>
            <a:ext cx="838200" cy="381000"/>
          </a:xfrm>
          <a:prstGeom prst="wedgeRectCallout">
            <a:avLst>
              <a:gd name="adj1" fmla="val -96213"/>
              <a:gd name="adj2" fmla="val 82500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Attack!!</a:t>
            </a:r>
          </a:p>
        </p:txBody>
      </p:sp>
      <p:sp>
        <p:nvSpPr>
          <p:cNvPr id="49202" name="AutoShape 56"/>
          <p:cNvSpPr>
            <a:spLocks noChangeArrowheads="1"/>
          </p:cNvSpPr>
          <p:nvPr/>
        </p:nvSpPr>
        <p:spPr bwMode="auto">
          <a:xfrm>
            <a:off x="4572000" y="3962400"/>
            <a:ext cx="838200" cy="381000"/>
          </a:xfrm>
          <a:prstGeom prst="wedgeRectCallout">
            <a:avLst>
              <a:gd name="adj1" fmla="val -79736"/>
              <a:gd name="adj2" fmla="val 9791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Attack!!</a:t>
            </a:r>
          </a:p>
        </p:txBody>
      </p:sp>
      <p:sp>
        <p:nvSpPr>
          <p:cNvPr id="49203" name="AutoShape 57"/>
          <p:cNvSpPr>
            <a:spLocks noChangeArrowheads="1"/>
          </p:cNvSpPr>
          <p:nvPr/>
        </p:nvSpPr>
        <p:spPr bwMode="auto">
          <a:xfrm>
            <a:off x="4876800" y="2895600"/>
            <a:ext cx="2362200" cy="381000"/>
          </a:xfrm>
          <a:prstGeom prst="wedgeRectCallout">
            <a:avLst>
              <a:gd name="adj1" fmla="val -43213"/>
              <a:gd name="adj2" fmla="val 80417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/>
              <a:t>Damn!  They’re on to me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8209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Traitor is stymied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Our loyal generals can deduce that the decision was to attack</a:t>
            </a:r>
          </a:p>
          <a:p>
            <a:pPr eaLnBrk="1" hangingPunct="1"/>
            <a:r>
              <a:rPr lang="en-US" sz="2800" smtClean="0"/>
              <a:t>Traitor can’t disrupt this…</a:t>
            </a:r>
          </a:p>
          <a:p>
            <a:pPr lvl="1" eaLnBrk="1" hangingPunct="1"/>
            <a:r>
              <a:rPr lang="en-US" sz="2400" smtClean="0"/>
              <a:t>Either forced to vote legitimately, or is caught</a:t>
            </a:r>
          </a:p>
          <a:p>
            <a:pPr lvl="1" eaLnBrk="1" hangingPunct="1"/>
            <a:r>
              <a:rPr lang="en-US" sz="2400" smtClean="0"/>
              <a:t>But costs were steep!</a:t>
            </a:r>
          </a:p>
          <a:p>
            <a:pPr lvl="2" eaLnBrk="1" hangingPunct="1"/>
            <a:r>
              <a:rPr lang="en-US" sz="2000" smtClean="0"/>
              <a:t>(f+1)</a:t>
            </a:r>
            <a:r>
              <a:rPr lang="en-US" sz="1400" smtClean="0"/>
              <a:t>*</a:t>
            </a:r>
            <a:r>
              <a:rPr lang="en-US" sz="2000" smtClean="0"/>
              <a:t>n</a:t>
            </a:r>
            <a:r>
              <a:rPr lang="en-US" sz="2000" baseline="30000" smtClean="0"/>
              <a:t>2</a:t>
            </a:r>
            <a:r>
              <a:rPr lang="en-US" sz="2000" smtClean="0"/>
              <a:t> ,messages!</a:t>
            </a:r>
          </a:p>
          <a:p>
            <a:pPr lvl="2" eaLnBrk="1" hangingPunct="1"/>
            <a:r>
              <a:rPr lang="en-US" sz="2000" smtClean="0"/>
              <a:t>Rounds can also be slow….</a:t>
            </a:r>
          </a:p>
          <a:p>
            <a:pPr lvl="1" eaLnBrk="1" hangingPunct="1"/>
            <a:r>
              <a:rPr lang="en-US" sz="2400" smtClean="0"/>
              <a:t>“Early stopping” protocols: min(t+2, f+1) rounds; t is true number of faults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17828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Recent work with Byzantine model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Focus is typically on using it to secure particularly sensitive, ultra-critical services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For example the “certification authority” that hands out keys in a domain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Or a database maintaining top-secret data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Researchers have suggested that for such purposes, a “Byzantine Quorum” approach can work well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They are implementing this in real systems by simulating rounds using various tricks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6678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Byzantine Quorums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Arrange servers into a </a:t>
            </a:r>
            <a:r>
              <a:rPr lang="en-US" sz="2800" smtClean="0">
                <a:sym typeface="Symbol" pitchFamily="18" charset="2"/>
              </a:rPr>
              <a:t></a:t>
            </a:r>
            <a:r>
              <a:rPr lang="en-US" sz="2800" smtClean="0"/>
              <a:t> </a:t>
            </a:r>
            <a:r>
              <a:rPr lang="en-US" sz="2800" smtClean="0">
                <a:sym typeface="Symbol" pitchFamily="18" charset="2"/>
              </a:rPr>
              <a:t>n </a:t>
            </a:r>
            <a:r>
              <a:rPr lang="en-US" sz="1800" smtClean="0">
                <a:sym typeface="Symbol" pitchFamily="18" charset="2"/>
              </a:rPr>
              <a:t>x</a:t>
            </a:r>
            <a:r>
              <a:rPr lang="en-US" sz="2800" smtClean="0">
                <a:sym typeface="Symbol" pitchFamily="18" charset="2"/>
              </a:rPr>
              <a:t> n array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Idea is that any row or column is a quorum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Then use Byzantine Agreement to access that quorum, doing a read or a write</a:t>
            </a:r>
          </a:p>
          <a:p>
            <a:pPr eaLnBrk="1" hangingPunct="1"/>
            <a:r>
              <a:rPr lang="en-US" sz="2800" smtClean="0">
                <a:sym typeface="Symbol" pitchFamily="18" charset="2"/>
              </a:rPr>
              <a:t>Separately, Castro and Liskov have tackled a related problem, using BA to secure a file server</a:t>
            </a:r>
          </a:p>
          <a:p>
            <a:pPr lvl="1" eaLnBrk="1" hangingPunct="1"/>
            <a:r>
              <a:rPr lang="en-US" sz="2400" smtClean="0">
                <a:sym typeface="Symbol" pitchFamily="18" charset="2"/>
              </a:rPr>
              <a:t>By keeping BA out of the critical path, can avoid most of the delay BA normally imposes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39388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Split secrets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In fact BA algorithms are just the tip of a broader “coding theory” iceberg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One exciting idea is called a “split secret”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Idea is to spread a secret among </a:t>
            </a:r>
            <a:r>
              <a:rPr lang="en-US" sz="2400" i="1" smtClean="0"/>
              <a:t>n </a:t>
            </a:r>
            <a:r>
              <a:rPr lang="en-US" sz="2400" smtClean="0"/>
              <a:t>servers so that any </a:t>
            </a:r>
            <a:r>
              <a:rPr lang="en-US" sz="2400" i="1" smtClean="0"/>
              <a:t>k </a:t>
            </a:r>
            <a:r>
              <a:rPr lang="en-US" sz="2400" smtClean="0"/>
              <a:t>can reconstruct the secret, but no individual actually has all the bits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Protocol lets the client obtain the “shares” without the servers seeing one-another’s messages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The servers keep but can’t read the secret! 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Question: In what ways is this better than just encrypting a secret?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0377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How split secrets work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They build on a famous result</a:t>
            </a:r>
          </a:p>
          <a:p>
            <a:pPr lvl="1" eaLnBrk="1" hangingPunct="1"/>
            <a:r>
              <a:rPr lang="en-US" sz="2400" smtClean="0"/>
              <a:t>With k+1 distinct points you can uniquely identify an order-k polynomial</a:t>
            </a:r>
          </a:p>
          <a:p>
            <a:pPr lvl="2" eaLnBrk="1" hangingPunct="1"/>
            <a:r>
              <a:rPr lang="en-US" sz="2000" smtClean="0"/>
              <a:t>i.e 2 points determine a line</a:t>
            </a:r>
          </a:p>
          <a:p>
            <a:pPr lvl="2" eaLnBrk="1" hangingPunct="1"/>
            <a:r>
              <a:rPr lang="en-US" sz="2000" smtClean="0"/>
              <a:t>3 points determine a unique quadratic</a:t>
            </a:r>
          </a:p>
          <a:p>
            <a:pPr lvl="1" eaLnBrk="1" hangingPunct="1"/>
            <a:r>
              <a:rPr lang="en-US" sz="2400" smtClean="0"/>
              <a:t>The polynomial is the “secret”</a:t>
            </a:r>
          </a:p>
          <a:p>
            <a:pPr lvl="1" eaLnBrk="1" hangingPunct="1"/>
            <a:r>
              <a:rPr lang="en-US" sz="2400" smtClean="0"/>
              <a:t>And the servers themselves have the points – the “shares”</a:t>
            </a:r>
          </a:p>
          <a:p>
            <a:pPr lvl="1" eaLnBrk="1" hangingPunct="1"/>
            <a:r>
              <a:rPr lang="en-US" sz="2400" smtClean="0"/>
              <a:t>With coding theory the shares are made just redundant enough to overcome n-k faults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9560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Consensus </a:t>
            </a:r>
            <a:r>
              <a:rPr lang="en-US" smtClean="0">
                <a:sym typeface="Symbol"/>
              </a:rPr>
              <a:t> Agreement?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For CS5412 we treat these as synonyms</a:t>
            </a:r>
          </a:p>
          <a:p>
            <a:endParaRPr lang="en-US"/>
          </a:p>
          <a:p>
            <a:r>
              <a:rPr lang="en-US" smtClean="0"/>
              <a:t>The theoretical distributed systems community has detailed definitions and for that group, the terms refer to very similar but not identical problems</a:t>
            </a:r>
          </a:p>
          <a:p>
            <a:endParaRPr lang="en-US"/>
          </a:p>
          <a:p>
            <a:r>
              <a:rPr lang="en-US" smtClean="0"/>
              <a:t>Today we’re “really” focused on Consensus, but don’t worry about the distinctions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78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Byzantine Broadcast (BB)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Many classical research results use Byzantine Agreement to implement a form of fault-tolerant multicast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send a message I initiate “agreement” on that message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We end up agreeing on content and ordering w.r.t. other messages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Used as a primitive in many published papers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48281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Pros and cons to BB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 smtClean="0"/>
              <a:t>On the positive side, the primitive is very powerful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For example this is the core of the Castro and Liskov technique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But on the negative side, BB is slow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We’ll see ways of doing fault-tolerant multicast that run at 150,000 small messages per second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BB: more like 5 or 10 per second</a:t>
            </a:r>
          </a:p>
          <a:p>
            <a:pPr eaLnBrk="1" hangingPunct="1">
              <a:lnSpc>
                <a:spcPct val="90000"/>
              </a:lnSpc>
            </a:pPr>
            <a:r>
              <a:rPr lang="en-US" sz="2800" smtClean="0"/>
              <a:t>The right choice for infrequent, very sensitive actions… but wrong if performance matters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2976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Take-aways?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800" smtClean="0"/>
              <a:t>Fault-tolerance matters in many systems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But we need to agree on what a “fault” 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Extreme models lead to high costs!</a:t>
            </a:r>
          </a:p>
          <a:p>
            <a:pPr eaLnBrk="1" hangingPunct="1">
              <a:lnSpc>
                <a:spcPct val="80000"/>
              </a:lnSpc>
            </a:pPr>
            <a:r>
              <a:rPr lang="en-US" sz="2800" smtClean="0"/>
              <a:t>Common to reduce fault-tolerance to some form of data or “state” replication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In this case fault-tolerance is often provided by some form of broadcast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400" smtClean="0"/>
              <a:t>Mechanism for </a:t>
            </a:r>
            <a:r>
              <a:rPr lang="en-US" sz="2400" i="1" smtClean="0"/>
              <a:t>detecting</a:t>
            </a:r>
            <a:r>
              <a:rPr lang="en-US" sz="2400" smtClean="0"/>
              <a:t> faults is also important in many systems. 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Timeout is common… but can behave inconsistently  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2000" smtClean="0"/>
              <a:t>“View change” notification is used in some systems.  They typically implement a fault agreement protocol.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27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Fischer, Lynch and Patterson	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A surprising result</a:t>
            </a:r>
          </a:p>
          <a:p>
            <a:pPr lvl="1"/>
            <a:r>
              <a:rPr lang="en-US" smtClean="0"/>
              <a:t>Impossibility of Asynchronous Distributed Consensus with a Single Faulty Process</a:t>
            </a:r>
          </a:p>
          <a:p>
            <a:r>
              <a:rPr lang="en-US" smtClean="0"/>
              <a:t>They prove that no asynchronous algorithm for agreeing on a one-bit value can guarantee that it will terminate in the presence of crash faults</a:t>
            </a:r>
          </a:p>
          <a:p>
            <a:pPr lvl="1"/>
            <a:r>
              <a:rPr lang="en-US" smtClean="0"/>
              <a:t>And this is true even if no crash actually occurs!</a:t>
            </a:r>
          </a:p>
          <a:p>
            <a:pPr lvl="1"/>
            <a:r>
              <a:rPr lang="en-US" smtClean="0"/>
              <a:t>Proof constructs infinite non-terminating runs</a:t>
            </a:r>
          </a:p>
        </p:txBody>
      </p:sp>
    </p:spTree>
    <p:extLst>
      <p:ext uri="{BB962C8B-B14F-4D97-AF65-F5344CB8AC3E}">
        <p14:creationId xmlns:p14="http://schemas.microsoft.com/office/powerpoint/2010/main" val="206070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of FLP result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They start by looking at an asynchronous system of N processes with inputs that are all the same</a:t>
            </a:r>
          </a:p>
          <a:p>
            <a:pPr lvl="1"/>
            <a:r>
              <a:rPr lang="en-US" smtClean="0"/>
              <a:t>All 0’s must decide 0, all 1’s decides 1</a:t>
            </a:r>
          </a:p>
          <a:p>
            <a:r>
              <a:rPr lang="en-US" smtClean="0"/>
              <a:t>They are assume we are given a correct consensus protocol that will “vote” (somehow) to pick one of the inputs, e.g. perhaps the majority value</a:t>
            </a:r>
          </a:p>
          <a:p>
            <a:pPr lvl="1"/>
            <a:r>
              <a:rPr lang="en-US" smtClean="0"/>
              <a:t>Now they focus on an initial set of inputs with an uncertain (“bivalent”) outcome (nearly a tie)</a:t>
            </a:r>
          </a:p>
          <a:p>
            <a:pPr lvl="1"/>
            <a:r>
              <a:rPr lang="en-US" smtClean="0"/>
              <a:t>For example: N=5 and with a majority of 0’s the protocol picks 0, </a:t>
            </a:r>
            <a:r>
              <a:rPr lang="en-US" i="1" u="sng" smtClean="0"/>
              <a:t>but with a tie, it picks 1</a:t>
            </a:r>
            <a:r>
              <a:rPr lang="en-US" smtClean="0"/>
              <a:t>.  Thus if one of process with a 0 happens to fail, the outcome is different than if all vote</a:t>
            </a:r>
          </a:p>
        </p:txBody>
      </p:sp>
    </p:spTree>
    <p:extLst>
      <p:ext uri="{BB962C8B-B14F-4D97-AF65-F5344CB8AC3E}">
        <p14:creationId xmlns:p14="http://schemas.microsoft.com/office/powerpoint/2010/main" val="16608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Core of FLP result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mtClean="0"/>
              <a:t>Now they will show that from this bivalent state we can force the system to do some work and yet still end up in an equivalent bivalent state</a:t>
            </a:r>
          </a:p>
          <a:p>
            <a:endParaRPr lang="en-US"/>
          </a:p>
          <a:p>
            <a:r>
              <a:rPr lang="en-US" smtClean="0"/>
              <a:t>Then they repeat this procedure</a:t>
            </a:r>
          </a:p>
          <a:p>
            <a:endParaRPr lang="en-US"/>
          </a:p>
          <a:p>
            <a:r>
              <a:rPr lang="en-US" smtClean="0"/>
              <a:t>Effect is to force the system into an infinite loop!</a:t>
            </a:r>
          </a:p>
          <a:p>
            <a:pPr lvl="1"/>
            <a:r>
              <a:rPr lang="en-US" smtClean="0"/>
              <a:t>And it works </a:t>
            </a:r>
            <a:r>
              <a:rPr lang="en-US" i="1" u="sng" smtClean="0"/>
              <a:t>no matter what correct consensus protocol you started with.</a:t>
            </a:r>
            <a:r>
              <a:rPr lang="en-US" smtClean="0"/>
              <a:t>  This makes the result very general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98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Bivalent state</a:t>
            </a:r>
          </a:p>
        </p:txBody>
      </p:sp>
      <p:sp>
        <p:nvSpPr>
          <p:cNvPr id="25603" name="Text Box 5"/>
          <p:cNvSpPr txBox="1">
            <a:spLocks noChangeArrowheads="1"/>
          </p:cNvSpPr>
          <p:nvPr/>
        </p:nvSpPr>
        <p:spPr bwMode="auto">
          <a:xfrm>
            <a:off x="4038600" y="2133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System starts in S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5604" name="Freeform 6"/>
          <p:cNvSpPr>
            <a:spLocks/>
          </p:cNvSpPr>
          <p:nvPr/>
        </p:nvSpPr>
        <p:spPr bwMode="auto">
          <a:xfrm>
            <a:off x="50292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7"/>
          <p:cNvSpPr txBox="1">
            <a:spLocks noChangeArrowheads="1"/>
          </p:cNvSpPr>
          <p:nvPr/>
        </p:nvSpPr>
        <p:spPr bwMode="auto">
          <a:xfrm>
            <a:off x="586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5606" name="Freeform 8"/>
          <p:cNvSpPr>
            <a:spLocks/>
          </p:cNvSpPr>
          <p:nvPr/>
        </p:nvSpPr>
        <p:spPr bwMode="auto">
          <a:xfrm flipH="1">
            <a:off x="28956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7" name="Text Box 9"/>
          <p:cNvSpPr txBox="1">
            <a:spLocks noChangeArrowheads="1"/>
          </p:cNvSpPr>
          <p:nvPr/>
        </p:nvSpPr>
        <p:spPr bwMode="auto">
          <a:xfrm>
            <a:off x="205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5608" name="AutoShape 10"/>
          <p:cNvSpPr>
            <a:spLocks noChangeArrowheads="1"/>
          </p:cNvSpPr>
          <p:nvPr/>
        </p:nvSpPr>
        <p:spPr bwMode="auto">
          <a:xfrm>
            <a:off x="5105400" y="1066800"/>
            <a:ext cx="3429000" cy="1066800"/>
          </a:xfrm>
          <a:prstGeom prst="wedgeRectCallout">
            <a:avLst>
              <a:gd name="adj1" fmla="val -45694"/>
              <a:gd name="adj2" fmla="val 919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US"/>
              <a:t>S</a:t>
            </a:r>
            <a:r>
              <a:rPr lang="en-US" baseline="-25000"/>
              <a:t>*</a:t>
            </a:r>
            <a:r>
              <a:rPr lang="en-US"/>
              <a:t> denotes bivalent state</a:t>
            </a:r>
          </a:p>
          <a:p>
            <a:r>
              <a:rPr lang="en-US"/>
              <a:t>S</a:t>
            </a:r>
            <a:r>
              <a:rPr lang="en-US" baseline="-25000"/>
              <a:t>0</a:t>
            </a:r>
            <a:r>
              <a:rPr lang="en-US"/>
              <a:t> denotes a decision 0 state</a:t>
            </a:r>
          </a:p>
          <a:p>
            <a:r>
              <a:rPr lang="en-US"/>
              <a:t>S</a:t>
            </a:r>
            <a:r>
              <a:rPr lang="en-US" baseline="-25000"/>
              <a:t>1</a:t>
            </a:r>
            <a:r>
              <a:rPr lang="en-US"/>
              <a:t> denotes a decision 1 state</a:t>
            </a:r>
          </a:p>
        </p:txBody>
      </p:sp>
      <p:sp>
        <p:nvSpPr>
          <p:cNvPr id="25609" name="Line 11"/>
          <p:cNvSpPr>
            <a:spLocks noChangeShapeType="1"/>
          </p:cNvSpPr>
          <p:nvPr/>
        </p:nvSpPr>
        <p:spPr bwMode="auto">
          <a:xfrm flipH="1">
            <a:off x="1600200" y="5029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0" name="Line 12"/>
          <p:cNvSpPr>
            <a:spLocks noChangeShapeType="1"/>
          </p:cNvSpPr>
          <p:nvPr/>
        </p:nvSpPr>
        <p:spPr bwMode="auto">
          <a:xfrm flipH="1">
            <a:off x="2057400" y="5029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1" name="Line 14"/>
          <p:cNvSpPr>
            <a:spLocks noChangeShapeType="1"/>
          </p:cNvSpPr>
          <p:nvPr/>
        </p:nvSpPr>
        <p:spPr bwMode="auto">
          <a:xfrm>
            <a:off x="2286000" y="5029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2" name="Line 15"/>
          <p:cNvSpPr>
            <a:spLocks noChangeShapeType="1"/>
          </p:cNvSpPr>
          <p:nvPr/>
        </p:nvSpPr>
        <p:spPr bwMode="auto">
          <a:xfrm>
            <a:off x="2286000" y="50292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3" name="Text Box 16"/>
          <p:cNvSpPr txBox="1">
            <a:spLocks noChangeArrowheads="1"/>
          </p:cNvSpPr>
          <p:nvPr/>
        </p:nvSpPr>
        <p:spPr bwMode="auto">
          <a:xfrm>
            <a:off x="609600" y="5486400"/>
            <a:ext cx="365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Sooner or later all executions decide 0</a:t>
            </a:r>
          </a:p>
        </p:txBody>
      </p:sp>
      <p:sp>
        <p:nvSpPr>
          <p:cNvPr id="25614" name="Line 17"/>
          <p:cNvSpPr>
            <a:spLocks noChangeShapeType="1"/>
          </p:cNvSpPr>
          <p:nvPr/>
        </p:nvSpPr>
        <p:spPr bwMode="auto">
          <a:xfrm flipH="1">
            <a:off x="6019800" y="5029200"/>
            <a:ext cx="6858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5" name="Line 18"/>
          <p:cNvSpPr>
            <a:spLocks noChangeShapeType="1"/>
          </p:cNvSpPr>
          <p:nvPr/>
        </p:nvSpPr>
        <p:spPr bwMode="auto">
          <a:xfrm flipH="1">
            <a:off x="6477000" y="5029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6" name="Line 19"/>
          <p:cNvSpPr>
            <a:spLocks noChangeShapeType="1"/>
          </p:cNvSpPr>
          <p:nvPr/>
        </p:nvSpPr>
        <p:spPr bwMode="auto">
          <a:xfrm>
            <a:off x="6705600" y="5029200"/>
            <a:ext cx="1524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7" name="Line 20"/>
          <p:cNvSpPr>
            <a:spLocks noChangeShapeType="1"/>
          </p:cNvSpPr>
          <p:nvPr/>
        </p:nvSpPr>
        <p:spPr bwMode="auto">
          <a:xfrm>
            <a:off x="6705600" y="5029200"/>
            <a:ext cx="7620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18" name="Text Box 21"/>
          <p:cNvSpPr txBox="1">
            <a:spLocks noChangeArrowheads="1"/>
          </p:cNvSpPr>
          <p:nvPr/>
        </p:nvSpPr>
        <p:spPr bwMode="auto">
          <a:xfrm>
            <a:off x="5029200" y="5486400"/>
            <a:ext cx="36576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/>
              <a:t>Sooner or later all executions decide 1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609600" y="6188075"/>
            <a:ext cx="5421083" cy="365125"/>
          </a:xfrm>
        </p:spPr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087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Bivalent state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4038600" y="2133600"/>
            <a:ext cx="12954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System starts in S</a:t>
            </a:r>
            <a:r>
              <a:rPr lang="en-US" baseline="-25000"/>
              <a:t>*</a:t>
            </a:r>
            <a:endParaRPr lang="en-US"/>
          </a:p>
        </p:txBody>
      </p:sp>
      <p:sp>
        <p:nvSpPr>
          <p:cNvPr id="26628" name="Freeform 4"/>
          <p:cNvSpPr>
            <a:spLocks/>
          </p:cNvSpPr>
          <p:nvPr/>
        </p:nvSpPr>
        <p:spPr bwMode="auto">
          <a:xfrm>
            <a:off x="50292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586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1</a:t>
            </a:r>
            <a:endParaRPr lang="en-US"/>
          </a:p>
        </p:txBody>
      </p:sp>
      <p:sp>
        <p:nvSpPr>
          <p:cNvPr id="26630" name="Freeform 6"/>
          <p:cNvSpPr>
            <a:spLocks/>
          </p:cNvSpPr>
          <p:nvPr/>
        </p:nvSpPr>
        <p:spPr bwMode="auto">
          <a:xfrm flipH="1">
            <a:off x="2895600" y="2819400"/>
            <a:ext cx="1320800" cy="1219200"/>
          </a:xfrm>
          <a:custGeom>
            <a:avLst/>
            <a:gdLst>
              <a:gd name="T0" fmla="*/ 0 w 832"/>
              <a:gd name="T1" fmla="*/ 0 h 768"/>
              <a:gd name="T2" fmla="*/ 96 w 832"/>
              <a:gd name="T3" fmla="*/ 192 h 768"/>
              <a:gd name="T4" fmla="*/ 384 w 832"/>
              <a:gd name="T5" fmla="*/ 192 h 768"/>
              <a:gd name="T6" fmla="*/ 432 w 832"/>
              <a:gd name="T7" fmla="*/ 480 h 768"/>
              <a:gd name="T8" fmla="*/ 768 w 832"/>
              <a:gd name="T9" fmla="*/ 528 h 768"/>
              <a:gd name="T10" fmla="*/ 816 w 832"/>
              <a:gd name="T11" fmla="*/ 768 h 768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832"/>
              <a:gd name="T19" fmla="*/ 0 h 768"/>
              <a:gd name="T20" fmla="*/ 832 w 832"/>
              <a:gd name="T21" fmla="*/ 768 h 768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832" h="768">
                <a:moveTo>
                  <a:pt x="0" y="0"/>
                </a:moveTo>
                <a:cubicBezTo>
                  <a:pt x="16" y="80"/>
                  <a:pt x="32" y="160"/>
                  <a:pt x="96" y="192"/>
                </a:cubicBezTo>
                <a:cubicBezTo>
                  <a:pt x="160" y="224"/>
                  <a:pt x="328" y="144"/>
                  <a:pt x="384" y="192"/>
                </a:cubicBezTo>
                <a:cubicBezTo>
                  <a:pt x="440" y="240"/>
                  <a:pt x="368" y="424"/>
                  <a:pt x="432" y="480"/>
                </a:cubicBezTo>
                <a:cubicBezTo>
                  <a:pt x="496" y="536"/>
                  <a:pt x="704" y="480"/>
                  <a:pt x="768" y="528"/>
                </a:cubicBezTo>
                <a:cubicBezTo>
                  <a:pt x="832" y="576"/>
                  <a:pt x="824" y="672"/>
                  <a:pt x="816" y="768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2057400" y="4038600"/>
            <a:ext cx="1295400" cy="915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Events can take it to state S</a:t>
            </a:r>
            <a:r>
              <a:rPr lang="en-US" baseline="-25000"/>
              <a:t>0</a:t>
            </a:r>
            <a:endParaRPr lang="en-US"/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3429000" y="3352800"/>
            <a:ext cx="304800" cy="3667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/>
              <a:t>e</a:t>
            </a:r>
          </a:p>
        </p:txBody>
      </p:sp>
      <p:sp>
        <p:nvSpPr>
          <p:cNvPr id="26633" name="AutoShape 10"/>
          <p:cNvSpPr>
            <a:spLocks noChangeArrowheads="1"/>
          </p:cNvSpPr>
          <p:nvPr/>
        </p:nvSpPr>
        <p:spPr bwMode="auto">
          <a:xfrm>
            <a:off x="457200" y="1981200"/>
            <a:ext cx="2286000" cy="1066800"/>
          </a:xfrm>
          <a:prstGeom prst="wedgeRectCallout">
            <a:avLst>
              <a:gd name="adj1" fmla="val 80486"/>
              <a:gd name="adj2" fmla="val 91222"/>
            </a:avLst>
          </a:prstGeom>
          <a:solidFill>
            <a:srgbClr val="FFA1A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400" i="1"/>
              <a:t>e is a critical event that takes us from a bivalent to a univalent state: eventually we’ll “decide” 0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CS5412 Spring 2016 (Cloud Computing: Birman)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4692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2594</TotalTime>
  <Words>3155</Words>
  <Application>Microsoft Office PowerPoint</Application>
  <PresentationFormat>On-screen Show (4:3)</PresentationFormat>
  <Paragraphs>409</Paragraphs>
  <Slides>42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9" baseType="lpstr">
      <vt:lpstr>Calibri</vt:lpstr>
      <vt:lpstr>Symbol</vt:lpstr>
      <vt:lpstr>Tahoma</vt:lpstr>
      <vt:lpstr>Tw Cen MT</vt:lpstr>
      <vt:lpstr>Wingdings</vt:lpstr>
      <vt:lpstr>Wingdings 2</vt:lpstr>
      <vt:lpstr>Median</vt:lpstr>
      <vt:lpstr>CS5412:  Consensus and the FLP Impossibility Result</vt:lpstr>
      <vt:lpstr>Generalizing Ron and Hermione’s challenge</vt:lpstr>
      <vt:lpstr>Connection to consistency</vt:lpstr>
      <vt:lpstr>Consensus  Agreement?</vt:lpstr>
      <vt:lpstr>Fischer, Lynch and Patterson </vt:lpstr>
      <vt:lpstr>Core of FLP result</vt:lpstr>
      <vt:lpstr>Core of FLP result</vt:lpstr>
      <vt:lpstr>Bivalent state</vt:lpstr>
      <vt:lpstr>Bivalent state</vt:lpstr>
      <vt:lpstr>Bivalent state</vt:lpstr>
      <vt:lpstr>Bivalent state</vt:lpstr>
      <vt:lpstr>Bivalent state</vt:lpstr>
      <vt:lpstr>Core of FLP result in words</vt:lpstr>
      <vt:lpstr>Core of FLP result</vt:lpstr>
      <vt:lpstr>But how did they “really” do it?</vt:lpstr>
      <vt:lpstr>Intuition behind this result?</vt:lpstr>
      <vt:lpstr>But what did “impossibility” mean?</vt:lpstr>
      <vt:lpstr>How did they pull this off?</vt:lpstr>
      <vt:lpstr>In the real world?</vt:lpstr>
      <vt:lpstr>So...</vt:lpstr>
      <vt:lpstr>Recap</vt:lpstr>
      <vt:lpstr>Tougher failure models</vt:lpstr>
      <vt:lpstr>Here the situation is much harder</vt:lpstr>
      <vt:lpstr>Byzantine scenario</vt:lpstr>
      <vt:lpstr>Byzantine scenario</vt:lpstr>
      <vt:lpstr>A timeline perspective</vt:lpstr>
      <vt:lpstr>A timeline perspective</vt:lpstr>
      <vt:lpstr>What can the traitor do?</vt:lpstr>
      <vt:lpstr>Outcomes?</vt:lpstr>
      <vt:lpstr>What can we do?</vt:lpstr>
      <vt:lpstr>Digital signatures</vt:lpstr>
      <vt:lpstr>With such a system</vt:lpstr>
      <vt:lpstr>A timeline perspective</vt:lpstr>
      <vt:lpstr>A timeline perspective</vt:lpstr>
      <vt:lpstr>Traitor is stymied</vt:lpstr>
      <vt:lpstr>Recent work with Byzantine model</vt:lpstr>
      <vt:lpstr>Byzantine Quorums</vt:lpstr>
      <vt:lpstr>Split secrets</vt:lpstr>
      <vt:lpstr>How split secrets work</vt:lpstr>
      <vt:lpstr>Byzantine Broadcast (BB)</vt:lpstr>
      <vt:lpstr>Pros and cons to BB</vt:lpstr>
      <vt:lpstr>Take-aways?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CS5412: Lecture II How It Works</dc:title>
  <dc:creator>Anne</dc:creator>
  <cp:lastModifiedBy>Ken Birman</cp:lastModifiedBy>
  <cp:revision>147</cp:revision>
  <cp:lastPrinted>2012-01-20T16:17:50Z</cp:lastPrinted>
  <dcterms:created xsi:type="dcterms:W3CDTF">2006-08-16T00:00:00Z</dcterms:created>
  <dcterms:modified xsi:type="dcterms:W3CDTF">2016-02-14T21:52:18Z</dcterms:modified>
</cp:coreProperties>
</file>