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3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310" r:id="rId28"/>
    <p:sldId id="284" r:id="rId29"/>
    <p:sldId id="285" r:id="rId30"/>
    <p:sldId id="286" r:id="rId31"/>
    <p:sldId id="287" r:id="rId32"/>
    <p:sldId id="288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1" r:id="rId43"/>
    <p:sldId id="322" r:id="rId44"/>
    <p:sldId id="323" r:id="rId45"/>
    <p:sldId id="324" r:id="rId46"/>
    <p:sldId id="325" r:id="rId47"/>
    <p:sldId id="326" r:id="rId48"/>
    <p:sldId id="327" r:id="rId49"/>
    <p:sldId id="328" r:id="rId50"/>
    <p:sldId id="329" r:id="rId51"/>
    <p:sldId id="330" r:id="rId52"/>
    <p:sldId id="331" r:id="rId53"/>
    <p:sldId id="332" r:id="rId54"/>
    <p:sldId id="333" r:id="rId55"/>
    <p:sldId id="334" r:id="rId56"/>
    <p:sldId id="335" r:id="rId57"/>
    <p:sldId id="336" r:id="rId58"/>
    <p:sldId id="337" r:id="rId59"/>
    <p:sldId id="338" r:id="rId60"/>
    <p:sldId id="339" r:id="rId61"/>
    <p:sldId id="340" r:id="rId62"/>
    <p:sldId id="341" r:id="rId63"/>
    <p:sldId id="342" r:id="rId64"/>
    <p:sldId id="343" r:id="rId65"/>
    <p:sldId id="344" r:id="rId66"/>
    <p:sldId id="345" r:id="rId67"/>
    <p:sldId id="346" r:id="rId68"/>
    <p:sldId id="347" r:id="rId69"/>
    <p:sldId id="350" r:id="rId70"/>
    <p:sldId id="348" r:id="rId71"/>
    <p:sldId id="349" r:id="rId7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59"/>
            <p14:sldId id="260"/>
            <p14:sldId id="261"/>
            <p14:sldId id="265"/>
            <p14:sldId id="262"/>
            <p14:sldId id="263"/>
            <p14:sldId id="264"/>
            <p14:sldId id="266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310"/>
            <p14:sldId id="284"/>
            <p14:sldId id="285"/>
            <p14:sldId id="286"/>
            <p14:sldId id="287"/>
            <p14:sldId id="288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50"/>
            <p14:sldId id="348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676AF-9840-40C0-9F49-1DBBDEF098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24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7C6316-866D-4A8B-9DC9-7F64EE9487F8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200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676AF-9840-40C0-9F49-1DBBDEF0985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6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F793DDB-77EC-479B-8E78-BAE24651D946}" type="datetime1">
              <a:rPr lang="en-US" smtClean="0"/>
              <a:t>2/14/2016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06B1-3ABA-4645-BF8B-E8CD94389E7D}" type="datetime1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9F4F64-A4A8-485C-8960-B33446E4865B}" type="datetime1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A297-B9AB-4A96-9207-CDD77D69742A}" type="datetime1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D96B-7724-471A-9AD1-A784F4643A92}" type="datetime1">
              <a:rPr lang="en-US" smtClean="0"/>
              <a:t>2/14/2016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9C6EE9D-11C2-486E-AB17-E09C79F37F42}" type="datetime1">
              <a:rPr lang="en-US" smtClean="0"/>
              <a:t>2/14/2016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06C44EE-0D9A-417B-9FE5-3238A6055576}" type="datetime1">
              <a:rPr lang="en-US" smtClean="0"/>
              <a:t>2/14/2016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96BA-36C9-42B4-B7E6-B1CFADB556C9}" type="datetime1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F996F-FE0D-4EBE-BB87-13F786939E9C}" type="datetime1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E766-4B86-4219-8946-6D7AEBDBCDCA}" type="datetime1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DB590B-216D-4DBB-AC20-2E121DB56134}" type="datetime1">
              <a:rPr lang="en-US" smtClean="0"/>
              <a:t>2/14/2016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1EDB20-3B42-404B-B2E5-E7404521899B}" type="datetime1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ldeaton.com/images/Omega%202531-80%20Vanquish%201-18%2020060314_002%20pc-crop%201000x750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om/imgres?imgurl=http://image.guardian.co.uk/sys-images/Arts/Arts_/site_furniture/2008/05/08/Bond460x276.jpg&amp;imgrefurl=http://www.guardian.co.uk/film/filmblog/2008/may/05/week&amp;usg=__8PXW09AHBYA0e0IbUv_r-Qs5kAc=&amp;h=276&amp;w=460&amp;sz=15&amp;hl=en&amp;start=42&amp;um=1&amp;tbnid=frnioDXHT-jnNM:&amp;tbnh=77&amp;tbnw=128&amp;prev=/images?q=james+bond+watch&amp;ndsp=20&amp;hl=en&amp;rls=com.microsoft:en-us:IE-SearchBox&amp;rlz=1I7GGIH_en&amp;sa=N&amp;start=40&amp;um=1" TargetMode="Externa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CS5412: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Replication, Consistency and Clocks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Inconsistency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Inconsistency causes bugs</a:t>
            </a:r>
          </a:p>
          <a:p>
            <a:pPr lvl="1"/>
            <a:r>
              <a:rPr lang="en-US" dirty="0" smtClean="0"/>
              <a:t>Clients would never be able to </a:t>
            </a:r>
            <a:br>
              <a:rPr lang="en-US" dirty="0" smtClean="0"/>
            </a:br>
            <a:r>
              <a:rPr lang="en-US" dirty="0" smtClean="0"/>
              <a:t>trust servers… a free-for-all</a:t>
            </a:r>
          </a:p>
          <a:p>
            <a:endParaRPr lang="en-US" dirty="0" smtClean="0"/>
          </a:p>
          <a:p>
            <a:r>
              <a:rPr lang="en-US" dirty="0" smtClean="0"/>
              <a:t>Weak or “best effort” consistency?</a:t>
            </a:r>
          </a:p>
          <a:p>
            <a:pPr lvl="1"/>
            <a:r>
              <a:rPr lang="en-US" smtClean="0"/>
              <a:t>Common in today’s cloud replication schemes</a:t>
            </a:r>
          </a:p>
          <a:p>
            <a:pPr lvl="1"/>
            <a:r>
              <a:rPr lang="en-US" smtClean="0"/>
              <a:t>But strong </a:t>
            </a:r>
            <a:r>
              <a:rPr lang="en-US" dirty="0" smtClean="0"/>
              <a:t>security guarantees demand consistency</a:t>
            </a:r>
          </a:p>
          <a:p>
            <a:pPr lvl="1"/>
            <a:r>
              <a:rPr lang="en-US" dirty="0" smtClean="0"/>
              <a:t>Would you trust a medical electronic-health records system or a bank that used “weak consistency” for better scalability?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3733800" y="1143000"/>
            <a:ext cx="5410200" cy="914400"/>
          </a:xfrm>
          <a:prstGeom prst="cloudCallout">
            <a:avLst>
              <a:gd name="adj1" fmla="val 34903"/>
              <a:gd name="adj2" fmla="val 107582"/>
            </a:avLst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My rent check bounced?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That can’t be right!</a:t>
            </a:r>
            <a:endParaRPr lang="fr-BE" dirty="0">
              <a:solidFill>
                <a:srgbClr val="0070C0"/>
              </a:solidFill>
              <a:latin typeface="Arial Black" pitchFamily="34" charset="0"/>
            </a:endParaRPr>
          </a:p>
        </p:txBody>
      </p:sp>
      <p:grpSp>
        <p:nvGrpSpPr>
          <p:cNvPr id="4" name="Group 13"/>
          <p:cNvGrpSpPr/>
          <p:nvPr/>
        </p:nvGrpSpPr>
        <p:grpSpPr>
          <a:xfrm>
            <a:off x="6096000" y="2209800"/>
            <a:ext cx="2901315" cy="1265255"/>
            <a:chOff x="6096000" y="2209800"/>
            <a:chExt cx="2901315" cy="1265255"/>
          </a:xfrm>
        </p:grpSpPr>
        <p:pic>
          <p:nvPicPr>
            <p:cNvPr id="158722" name="Picture 2" descr="http://www.sitesplus.co.uk/user_docs/u118/Image/worried_man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53400" y="2209800"/>
              <a:ext cx="843915" cy="1265255"/>
            </a:xfrm>
            <a:prstGeom prst="rect">
              <a:avLst/>
            </a:prstGeom>
            <a:noFill/>
          </p:spPr>
        </p:pic>
        <p:pic>
          <p:nvPicPr>
            <p:cNvPr id="158724" name="Picture 4" descr="http://www.thelpa.com/images/nf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96000" y="2590800"/>
              <a:ext cx="1823238" cy="838200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6324600" y="2819400"/>
              <a:ext cx="16002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i="1" dirty="0" smtClean="0"/>
                <a:t>Jason Fane Properties               1150.00</a:t>
              </a:r>
              <a:endParaRPr lang="en-US" sz="700" b="1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48400" y="3124201"/>
              <a:ext cx="14478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i="1" dirty="0" smtClean="0"/>
                <a:t>Sept 2009                </a:t>
              </a:r>
              <a:r>
                <a:rPr lang="en-US" sz="700" b="1" i="1" dirty="0" smtClean="0">
                  <a:latin typeface="Blackadder ITC" pitchFamily="82" charset="0"/>
                </a:rPr>
                <a:t>Tommy Tenant</a:t>
              </a:r>
              <a:endParaRPr lang="en-US" sz="700" b="1" i="1" dirty="0">
                <a:latin typeface="Blackadder ITC" pitchFamily="82" charset="0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4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Leslie Lamport’s insight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To formalize notions of consistency, start</a:t>
            </a:r>
            <a:br>
              <a:rPr lang="en-US" smtClean="0"/>
            </a:br>
            <a:r>
              <a:rPr lang="en-US" smtClean="0"/>
              <a:t>by formalizing notions of time</a:t>
            </a:r>
          </a:p>
          <a:p>
            <a:endParaRPr lang="en-US"/>
          </a:p>
          <a:p>
            <a:r>
              <a:rPr lang="en-US" smtClean="0"/>
              <a:t>Once we do this we can be rigorous about notions like “before” or “after” or “simultaneously”</a:t>
            </a:r>
          </a:p>
          <a:p>
            <a:pPr lvl="1"/>
            <a:r>
              <a:rPr lang="en-US" smtClean="0"/>
              <a:t>If we try to write down conditions for correct replication these kinds of terms often arise</a:t>
            </a:r>
          </a:p>
        </p:txBody>
      </p:sp>
      <p:pic>
        <p:nvPicPr>
          <p:cNvPr id="4098" name="Picture 2" descr="http://ts3.mm.bing.net/images/thumbnail.aspx?q=1622056244734&amp;id=7a8d14b8fa5be7cbcc182fe4c81b15ee&amp;url=http%3a%2f%2fandrej.com%2fmathematicians%2flarge%2fLamport_Lesl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57325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85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time is it?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distributed system we need practical ways to deal with time</a:t>
            </a:r>
          </a:p>
          <a:p>
            <a:pPr lvl="1" eaLnBrk="1" hangingPunct="1"/>
            <a:r>
              <a:rPr lang="en-US" smtClean="0"/>
              <a:t>E.g. we may need to agree that update A occurred before update B</a:t>
            </a:r>
          </a:p>
          <a:p>
            <a:pPr lvl="1" eaLnBrk="1" hangingPunct="1"/>
            <a:r>
              <a:rPr lang="en-US" smtClean="0"/>
              <a:t>Or offer a “lease” on a resource that expires at time 10:10.0150 </a:t>
            </a:r>
          </a:p>
          <a:p>
            <a:pPr lvl="1" eaLnBrk="1" hangingPunct="1"/>
            <a:r>
              <a:rPr lang="en-US" smtClean="0"/>
              <a:t>Or </a:t>
            </a:r>
            <a:r>
              <a:rPr lang="en-US" i="1" smtClean="0"/>
              <a:t>guarantee </a:t>
            </a:r>
            <a:r>
              <a:rPr lang="en-US" smtClean="0"/>
              <a:t>that a time critical event will reach all interested parties within 100ms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4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what does time “mean”?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 on a global clock?</a:t>
            </a:r>
          </a:p>
          <a:p>
            <a:pPr lvl="1" eaLnBrk="1" hangingPunct="1"/>
            <a:r>
              <a:rPr lang="en-US" smtClean="0"/>
              <a:t>E.g. on Cornell clock tower?</a:t>
            </a:r>
          </a:p>
          <a:p>
            <a:pPr lvl="1" eaLnBrk="1" hangingPunct="1"/>
            <a:r>
              <a:rPr lang="en-US" smtClean="0"/>
              <a:t>... or perhaps on a GPS receiver?</a:t>
            </a:r>
          </a:p>
          <a:p>
            <a:pPr eaLnBrk="1" hangingPunct="1"/>
            <a:r>
              <a:rPr lang="en-US" smtClean="0"/>
              <a:t>… or on a machine’s local clock</a:t>
            </a:r>
          </a:p>
          <a:p>
            <a:pPr lvl="1" eaLnBrk="1" hangingPunct="1"/>
            <a:r>
              <a:rPr lang="en-US" smtClean="0"/>
              <a:t>But was it set accurately?</a:t>
            </a:r>
          </a:p>
          <a:p>
            <a:pPr lvl="1" eaLnBrk="1" hangingPunct="1"/>
            <a:r>
              <a:rPr lang="en-US" smtClean="0"/>
              <a:t>And could it drift, e.g. run fast or slow?</a:t>
            </a:r>
          </a:p>
          <a:p>
            <a:pPr lvl="1" eaLnBrk="1" hangingPunct="1"/>
            <a:r>
              <a:rPr lang="en-US" smtClean="0"/>
              <a:t>What about faults, like stuck bits?</a:t>
            </a:r>
          </a:p>
          <a:p>
            <a:pPr eaLnBrk="1" hangingPunct="1"/>
            <a:r>
              <a:rPr lang="en-US" smtClean="0"/>
              <a:t>… or could try to agree on time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170" name="Picture 2" descr="http://ts4.mm.bing.net/images/thumbnail.aspx?q=1532937309623&amp;id=efa44a2cd9dfb133dbd814aa25ea1e92&amp;url=http%3a%2f%2ffarm6.staticflickr.com%2f5150%2f5587181122_570314f842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85800"/>
            <a:ext cx="1905000" cy="28575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18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Lamport’s approach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Leslie Lamport suggested that we should reduce time to its basics</a:t>
            </a:r>
          </a:p>
          <a:p>
            <a:pPr lvl="1" eaLnBrk="1" hangingPunct="1"/>
            <a:r>
              <a:rPr lang="en-US" smtClean="0"/>
              <a:t>Time lets a system ask “Which came first: event A or event B?”</a:t>
            </a:r>
          </a:p>
          <a:p>
            <a:pPr lvl="1" eaLnBrk="1" hangingPunct="1"/>
            <a:r>
              <a:rPr lang="en-US" smtClean="0"/>
              <a:t>In effect: time is a means of labeling events so that…</a:t>
            </a:r>
          </a:p>
          <a:p>
            <a:pPr lvl="2" eaLnBrk="1" hangingPunct="1"/>
            <a:r>
              <a:rPr lang="en-US" smtClean="0"/>
              <a:t>If A happened before B, TIME(A) &lt; TIME(B)</a:t>
            </a:r>
          </a:p>
          <a:p>
            <a:pPr lvl="2" eaLnBrk="1" hangingPunct="1"/>
            <a:r>
              <a:rPr lang="en-US" smtClean="0"/>
              <a:t>If TIME(A) &lt; TIME(B), A happened before B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5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2505075" y="2178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481263" y="3663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505200" y="2209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133600" y="1981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886200" y="2743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033713" y="1828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133600" y="3429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419600" y="3657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A, B, C and D are “events”.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Could be anything meaningful to the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 are snd(m) and rcv(m) and deliv(m)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ordering claims are meaningful?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505075" y="2178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481263" y="3663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505200" y="2209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886200" y="2743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667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200400" y="3429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953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033713" y="1828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2133600" y="3429000"/>
            <a:ext cx="300038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419600" y="3657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4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 happens before B, and C before D</a:t>
            </a:r>
          </a:p>
          <a:p>
            <a:pPr lvl="1" eaLnBrk="1" hangingPunct="1"/>
            <a:r>
              <a:rPr lang="en-US" sz="2400" smtClean="0"/>
              <a:t>“Local ordering” at a single process</a:t>
            </a:r>
          </a:p>
          <a:p>
            <a:pPr lvl="1" eaLnBrk="1" hangingPunct="1"/>
            <a:r>
              <a:rPr lang="en-US" sz="2400" smtClean="0"/>
              <a:t>Write        </a:t>
            </a:r>
            <a:r>
              <a:rPr lang="en-US" sz="2400" smtClean="0">
                <a:sym typeface="Symbol" pitchFamily="18" charset="2"/>
              </a:rPr>
              <a:t>and </a:t>
            </a:r>
          </a:p>
        </p:txBody>
      </p:sp>
      <p:sp>
        <p:nvSpPr>
          <p:cNvPr id="1030" name="Line 4"/>
          <p:cNvSpPr>
            <a:spLocks noChangeShapeType="1"/>
          </p:cNvSpPr>
          <p:nvPr/>
        </p:nvSpPr>
        <p:spPr bwMode="auto">
          <a:xfrm>
            <a:off x="2505075" y="2178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5"/>
          <p:cNvSpPr>
            <a:spLocks noChangeShapeType="1"/>
          </p:cNvSpPr>
          <p:nvPr/>
        </p:nvSpPr>
        <p:spPr bwMode="auto">
          <a:xfrm>
            <a:off x="2481263" y="3663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6"/>
          <p:cNvSpPr>
            <a:spLocks noChangeShapeType="1"/>
          </p:cNvSpPr>
          <p:nvPr/>
        </p:nvSpPr>
        <p:spPr bwMode="auto">
          <a:xfrm>
            <a:off x="3505200" y="2209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034" name="Text Box 8"/>
          <p:cNvSpPr txBox="1">
            <a:spLocks noChangeArrowheads="1"/>
          </p:cNvSpPr>
          <p:nvPr/>
        </p:nvSpPr>
        <p:spPr bwMode="auto">
          <a:xfrm>
            <a:off x="2133600" y="3429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035" name="Text Box 9"/>
          <p:cNvSpPr txBox="1">
            <a:spLocks noChangeArrowheads="1"/>
          </p:cNvSpPr>
          <p:nvPr/>
        </p:nvSpPr>
        <p:spPr bwMode="auto">
          <a:xfrm>
            <a:off x="3886200" y="2743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036" name="Text Box 10"/>
          <p:cNvSpPr txBox="1">
            <a:spLocks noChangeArrowheads="1"/>
          </p:cNvSpPr>
          <p:nvPr/>
        </p:nvSpPr>
        <p:spPr bwMode="auto">
          <a:xfrm>
            <a:off x="2667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037" name="Text Box 11"/>
          <p:cNvSpPr txBox="1">
            <a:spLocks noChangeArrowheads="1"/>
          </p:cNvSpPr>
          <p:nvPr/>
        </p:nvSpPr>
        <p:spPr bwMode="auto">
          <a:xfrm>
            <a:off x="3200400" y="3429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038" name="Text Box 12"/>
          <p:cNvSpPr txBox="1">
            <a:spLocks noChangeArrowheads="1"/>
          </p:cNvSpPr>
          <p:nvPr/>
        </p:nvSpPr>
        <p:spPr bwMode="auto">
          <a:xfrm>
            <a:off x="4953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039" name="Text Box 13"/>
          <p:cNvSpPr txBox="1">
            <a:spLocks noChangeArrowheads="1"/>
          </p:cNvSpPr>
          <p:nvPr/>
        </p:nvSpPr>
        <p:spPr bwMode="auto">
          <a:xfrm>
            <a:off x="4419600" y="3657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040" name="Text Box 14"/>
          <p:cNvSpPr txBox="1">
            <a:spLocks noChangeArrowheads="1"/>
          </p:cNvSpPr>
          <p:nvPr/>
        </p:nvSpPr>
        <p:spPr bwMode="auto">
          <a:xfrm>
            <a:off x="3033713" y="1828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102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363948"/>
              </p:ext>
            </p:extLst>
          </p:nvPr>
        </p:nvGraphicFramePr>
        <p:xfrm>
          <a:off x="2133600" y="5181600"/>
          <a:ext cx="5175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431640" imgH="279360" progId="Equation.3">
                  <p:embed/>
                </p:oleObj>
              </mc:Choice>
              <mc:Fallback>
                <p:oleObj name="Equation" r:id="rId3" imgW="43164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181600"/>
                        <a:ext cx="51752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116857"/>
              </p:ext>
            </p:extLst>
          </p:nvPr>
        </p:nvGraphicFramePr>
        <p:xfrm>
          <a:off x="3300412" y="5181600"/>
          <a:ext cx="547687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457200" imgH="279360" progId="Equation.3">
                  <p:embed/>
                </p:oleObj>
              </mc:Choice>
              <mc:Fallback>
                <p:oleObj name="Equation" r:id="rId5" imgW="4572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2" y="5181600"/>
                        <a:ext cx="547687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5" name="Straight Arrow Connector 4"/>
          <p:cNvCxnSpPr>
            <a:stCxn id="1040" idx="1"/>
          </p:cNvCxnSpPr>
          <p:nvPr/>
        </p:nvCxnSpPr>
        <p:spPr>
          <a:xfrm>
            <a:off x="3033713" y="2279650"/>
            <a:ext cx="1919287" cy="635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67113" y="3575050"/>
            <a:ext cx="2376487" cy="635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32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snd</a:t>
            </a:r>
            <a:r>
              <a:rPr lang="en-US" sz="2800" baseline="-25000" smtClean="0"/>
              <a:t>p</a:t>
            </a:r>
            <a:r>
              <a:rPr lang="en-US" sz="2800" smtClean="0"/>
              <a:t>(m) also happens before rcv</a:t>
            </a:r>
            <a:r>
              <a:rPr lang="en-US" sz="2800" baseline="-25000" smtClean="0"/>
              <a:t>q</a:t>
            </a:r>
            <a:r>
              <a:rPr lang="en-US" sz="2800" smtClean="0"/>
              <a:t>(m)</a:t>
            </a:r>
          </a:p>
          <a:p>
            <a:pPr lvl="1" eaLnBrk="1" hangingPunct="1"/>
            <a:r>
              <a:rPr lang="en-US" sz="2400" smtClean="0"/>
              <a:t>“Distributed ordering” introduced by a message</a:t>
            </a:r>
          </a:p>
          <a:p>
            <a:pPr lvl="1" eaLnBrk="1" hangingPunct="1"/>
            <a:r>
              <a:rPr lang="en-US" sz="2400" smtClean="0"/>
              <a:t>Write</a:t>
            </a:r>
            <a:endParaRPr lang="en-US" sz="2400" smtClean="0">
              <a:sym typeface="Symbol" pitchFamily="18" charset="2"/>
            </a:endParaRPr>
          </a:p>
        </p:txBody>
      </p:sp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2505075" y="2178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2481263" y="3663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>
            <a:off x="3505200" y="2209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2133600" y="3429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3886200" y="2743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2667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3200400" y="3429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>
            <a:off x="4953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2062" name="Text Box 13"/>
          <p:cNvSpPr txBox="1">
            <a:spLocks noChangeArrowheads="1"/>
          </p:cNvSpPr>
          <p:nvPr/>
        </p:nvSpPr>
        <p:spPr bwMode="auto">
          <a:xfrm>
            <a:off x="4419600" y="3657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063" name="Text Box 14"/>
          <p:cNvSpPr txBox="1">
            <a:spLocks noChangeArrowheads="1"/>
          </p:cNvSpPr>
          <p:nvPr/>
        </p:nvSpPr>
        <p:spPr bwMode="auto">
          <a:xfrm>
            <a:off x="3033713" y="1828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05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969365"/>
              </p:ext>
            </p:extLst>
          </p:nvPr>
        </p:nvGraphicFramePr>
        <p:xfrm>
          <a:off x="2578099" y="5181600"/>
          <a:ext cx="15509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1295280" imgH="330120" progId="Equation.3">
                  <p:embed/>
                </p:oleObj>
              </mc:Choice>
              <mc:Fallback>
                <p:oleObj name="Equation" r:id="rId3" imgW="129528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099" y="5181600"/>
                        <a:ext cx="15509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279650"/>
            <a:ext cx="1143000" cy="137795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30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 happens before D</a:t>
            </a:r>
          </a:p>
          <a:p>
            <a:pPr lvl="1" eaLnBrk="1" hangingPunct="1"/>
            <a:r>
              <a:rPr lang="en-US" sz="2400" smtClean="0"/>
              <a:t>Transitivity: A happens before snd</a:t>
            </a:r>
            <a:r>
              <a:rPr lang="en-US" sz="2400" baseline="-25000" smtClean="0"/>
              <a:t>p</a:t>
            </a:r>
            <a:r>
              <a:rPr lang="en-US" sz="2400" smtClean="0"/>
              <a:t>(m), which happens before rcv</a:t>
            </a:r>
            <a:r>
              <a:rPr lang="en-US" sz="2400" baseline="-25000" smtClean="0"/>
              <a:t>q</a:t>
            </a:r>
            <a:r>
              <a:rPr lang="en-US" sz="2400" smtClean="0"/>
              <a:t>(m), which happens before D</a:t>
            </a:r>
            <a:endParaRPr lang="en-US" sz="2400" smtClean="0">
              <a:sym typeface="Symbol" pitchFamily="18" charset="2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505075" y="2178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481263" y="3663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505200" y="2209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133600" y="3429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886200" y="2743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667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200400" y="3429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953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419600" y="3657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033713" y="1828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033713" y="2279650"/>
            <a:ext cx="471487" cy="635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745706" y="2290536"/>
            <a:ext cx="1007269" cy="122101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953000" y="3511550"/>
            <a:ext cx="1123949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80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  Recall that clouds have tiers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Up to now our focus has been on client systems and the network, and the way that the cloud has reshaped both</a:t>
            </a:r>
          </a:p>
          <a:p>
            <a:r>
              <a:rPr lang="en-US" smtClean="0"/>
              <a:t>We looked very superficially at the tiered structure of the cloud itself</a:t>
            </a:r>
          </a:p>
          <a:p>
            <a:pPr lvl="1"/>
            <a:r>
              <a:rPr lang="en-US" smtClean="0"/>
              <a:t>Tier 1: Very lightweight, responsive “web page builders” that can also route (or handle) “web services” method invocations.  Limited to “soft state”.</a:t>
            </a:r>
          </a:p>
          <a:p>
            <a:pPr lvl="1"/>
            <a:r>
              <a:rPr lang="en-US" smtClean="0"/>
              <a:t>Tier 2: (key,value) stores and similar services that support tier 1.  Basically, various forms of caches.</a:t>
            </a:r>
          </a:p>
          <a:p>
            <a:pPr lvl="1"/>
            <a:r>
              <a:rPr lang="en-US" smtClean="0"/>
              <a:t>Inner tiers: Online services that handle requests not handled in the first tier.  These can store persistent files, run transactional services.  But we shield them from load.</a:t>
            </a:r>
          </a:p>
          <a:p>
            <a:pPr lvl="1"/>
            <a:r>
              <a:rPr lang="en-US" smtClean="0"/>
              <a:t>Back end: Runs offline services that do things like indexing the web overnight for use by tomorrow morning’s tier-1 services.</a:t>
            </a:r>
            <a:endParaRPr lang="en-US"/>
          </a:p>
        </p:txBody>
      </p:sp>
      <p:pic>
        <p:nvPicPr>
          <p:cNvPr id="3074" name="Picture 2" descr="http://1.bp.blogspot.com/_Q0EnxCRe6gA/TLp2cQ392LI/AAAAAAAAHRQ/QZR6a6CoCag/s1600/3284008188_4fea8ee64d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52400"/>
            <a:ext cx="914400" cy="1371600"/>
          </a:xfrm>
          <a:prstGeom prst="rect">
            <a:avLst/>
          </a:prstGeom>
          <a:noFill/>
          <a:ln w="1905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59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505075" y="2178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2481263" y="3663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505200" y="2209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133600" y="3429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886200" y="2743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667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200400" y="3429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953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4419600" y="3657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033713" y="1828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 and D are concurrent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Looks like B happens first, but D has no way to know.  No information flowed…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6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Happens before “relation”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z="2800" smtClean="0"/>
              <a:t>We say that “A happens before B”, written A</a:t>
            </a:r>
            <a:r>
              <a:rPr lang="en-US" sz="2800" smtClean="0">
                <a:sym typeface="Symbol" pitchFamily="18" charset="2"/>
              </a:rPr>
              <a:t>B, if</a:t>
            </a:r>
          </a:p>
          <a:p>
            <a:pPr marL="1371600" lvl="2" indent="-457200" eaLnBrk="1" hangingPunct="1">
              <a:buSzTx/>
              <a:buFont typeface="Wingdings" pitchFamily="2" charset="2"/>
              <a:buAutoNum type="arabicPeriod"/>
            </a:pPr>
            <a:r>
              <a:rPr lang="en-US" sz="2000" smtClean="0">
                <a:sym typeface="Symbol" pitchFamily="18" charset="2"/>
              </a:rPr>
              <a:t>A</a:t>
            </a:r>
            <a:r>
              <a:rPr lang="en-US" sz="2000" baseline="50000" smtClean="0">
                <a:sym typeface="Symbol" pitchFamily="18" charset="2"/>
              </a:rPr>
              <a:t>P</a:t>
            </a:r>
            <a:r>
              <a:rPr lang="en-US" sz="2000" smtClean="0">
                <a:sym typeface="Symbol" pitchFamily="18" charset="2"/>
              </a:rPr>
              <a:t>B according to the local ordering, or</a:t>
            </a:r>
          </a:p>
          <a:p>
            <a:pPr marL="1371600" lvl="2" indent="-457200" eaLnBrk="1" hangingPunct="1">
              <a:buSzTx/>
              <a:buFont typeface="Wingdings" pitchFamily="2" charset="2"/>
              <a:buAutoNum type="arabicPeriod"/>
            </a:pPr>
            <a:r>
              <a:rPr lang="en-US" sz="2000" smtClean="0">
                <a:sym typeface="Symbol" pitchFamily="18" charset="2"/>
              </a:rPr>
              <a:t>A is a </a:t>
            </a:r>
            <a:r>
              <a:rPr lang="en-US" sz="2000" i="1" smtClean="0">
                <a:sym typeface="Symbol" pitchFamily="18" charset="2"/>
              </a:rPr>
              <a:t>snd </a:t>
            </a:r>
            <a:r>
              <a:rPr lang="en-US" sz="2000" smtClean="0">
                <a:sym typeface="Symbol" pitchFamily="18" charset="2"/>
              </a:rPr>
              <a:t>and B is a </a:t>
            </a:r>
            <a:r>
              <a:rPr lang="en-US" sz="2000" i="1" smtClean="0">
                <a:sym typeface="Symbol" pitchFamily="18" charset="2"/>
              </a:rPr>
              <a:t>rcv </a:t>
            </a:r>
            <a:r>
              <a:rPr lang="en-US" sz="2000" smtClean="0">
                <a:sym typeface="Symbol" pitchFamily="18" charset="2"/>
              </a:rPr>
              <a:t>and A</a:t>
            </a:r>
            <a:r>
              <a:rPr lang="en-US" sz="2000" baseline="50000" smtClean="0">
                <a:sym typeface="Symbol" pitchFamily="18" charset="2"/>
              </a:rPr>
              <a:t>M</a:t>
            </a:r>
            <a:r>
              <a:rPr lang="en-US" sz="2000" smtClean="0">
                <a:sym typeface="Symbol" pitchFamily="18" charset="2"/>
              </a:rPr>
              <a:t>B</a:t>
            </a:r>
            <a:r>
              <a:rPr lang="en-US" sz="2000" i="1" smtClean="0">
                <a:sym typeface="Symbol" pitchFamily="18" charset="2"/>
              </a:rPr>
              <a:t>, or</a:t>
            </a:r>
          </a:p>
          <a:p>
            <a:pPr marL="1371600" lvl="2" indent="-457200" eaLnBrk="1" hangingPunct="1">
              <a:buSzTx/>
              <a:buFont typeface="Wingdings" pitchFamily="2" charset="2"/>
              <a:buAutoNum type="arabicPeriod"/>
            </a:pPr>
            <a:r>
              <a:rPr lang="en-US" sz="2000" smtClean="0">
                <a:sym typeface="Symbol" pitchFamily="18" charset="2"/>
              </a:rPr>
              <a:t>A and B are related under transitive closure of rules (1) and (2)</a:t>
            </a:r>
          </a:p>
          <a:p>
            <a:pPr marL="609600" indent="-609600" eaLnBrk="1" hangingPunct="1"/>
            <a:endParaRPr lang="en-US" sz="2800" smtClean="0">
              <a:sym typeface="Symbol" pitchFamily="18" charset="2"/>
            </a:endParaRPr>
          </a:p>
          <a:p>
            <a:pPr marL="609600" indent="-609600" eaLnBrk="1" hangingPunct="1"/>
            <a:r>
              <a:rPr lang="en-US" sz="2800" smtClean="0">
                <a:sym typeface="Symbol" pitchFamily="18" charset="2"/>
              </a:rPr>
              <a:t>Notice that, so far, this is just a mathematical notation, not a “systems tool</a:t>
            </a:r>
            <a:r>
              <a:rPr lang="en-US" smtClean="0">
                <a:sym typeface="Symbol" pitchFamily="18" charset="2"/>
              </a:rPr>
              <a:t>”</a:t>
            </a:r>
          </a:p>
          <a:p>
            <a:pPr marL="929640" lvl="1" indent="-609600"/>
            <a:r>
              <a:rPr lang="en-US" smtClean="0">
                <a:sym typeface="Symbol" pitchFamily="18" charset="2"/>
              </a:rPr>
              <a:t>Given a trace of what happened in a system we could use these tools to talk about the trace</a:t>
            </a:r>
          </a:p>
          <a:p>
            <a:pPr marL="929640" lvl="1" indent="-609600"/>
            <a:r>
              <a:rPr lang="en-US" smtClean="0">
                <a:sym typeface="Symbol" pitchFamily="18" charset="2"/>
              </a:rPr>
              <a:t>But need a way to “implement” this idea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9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Logical clocks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simple tool that can capture parts of the happens before relation</a:t>
            </a:r>
          </a:p>
          <a:p>
            <a:pPr eaLnBrk="1" hangingPunct="1"/>
            <a:r>
              <a:rPr lang="en-US" smtClean="0"/>
              <a:t>First version: uses just a single integer</a:t>
            </a:r>
          </a:p>
          <a:p>
            <a:pPr lvl="1" eaLnBrk="1" hangingPunct="1"/>
            <a:r>
              <a:rPr lang="en-US" smtClean="0"/>
              <a:t>Designed for big (64-bit or more) counters</a:t>
            </a:r>
          </a:p>
          <a:p>
            <a:pPr lvl="1" eaLnBrk="1" hangingPunct="1"/>
            <a:r>
              <a:rPr lang="en-US" smtClean="0"/>
              <a:t>Each process </a:t>
            </a:r>
            <a:r>
              <a:rPr lang="en-US" i="1" smtClean="0"/>
              <a:t>p </a:t>
            </a:r>
            <a:r>
              <a:rPr lang="en-US" smtClean="0"/>
              <a:t>maintains LT</a:t>
            </a:r>
            <a:r>
              <a:rPr lang="en-US" baseline="-25000" smtClean="0"/>
              <a:t>p</a:t>
            </a:r>
            <a:r>
              <a:rPr lang="en-US" smtClean="0"/>
              <a:t>, a local counter</a:t>
            </a:r>
          </a:p>
          <a:p>
            <a:pPr lvl="1" eaLnBrk="1" hangingPunct="1"/>
            <a:r>
              <a:rPr lang="en-US" smtClean="0"/>
              <a:t>A message </a:t>
            </a:r>
            <a:r>
              <a:rPr lang="en-US" i="1" smtClean="0"/>
              <a:t>m </a:t>
            </a:r>
            <a:r>
              <a:rPr lang="en-US" smtClean="0"/>
              <a:t>will carry LT</a:t>
            </a:r>
            <a:r>
              <a:rPr lang="en-US" baseline="-25000" smtClean="0"/>
              <a:t>m</a:t>
            </a: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2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Rules for managing logical clocks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smtClean="0"/>
              <a:t>When an event happens at a process </a:t>
            </a:r>
            <a:r>
              <a:rPr lang="en-US" sz="2400" i="1" smtClean="0"/>
              <a:t>p </a:t>
            </a:r>
            <a:r>
              <a:rPr lang="en-US" sz="2400" smtClean="0"/>
              <a:t>it increments LT</a:t>
            </a:r>
            <a:r>
              <a:rPr lang="en-US" sz="2400" baseline="-25000" smtClean="0"/>
              <a:t>p</a:t>
            </a:r>
            <a:r>
              <a:rPr lang="en-US" sz="2400" smtClean="0"/>
              <a:t>.  </a:t>
            </a:r>
          </a:p>
          <a:p>
            <a:pPr lvl="1" eaLnBrk="1" hangingPunct="1"/>
            <a:r>
              <a:rPr lang="en-US" sz="2000" smtClean="0"/>
              <a:t>Any event that matters to </a:t>
            </a:r>
            <a:r>
              <a:rPr lang="en-US" sz="2000" i="1" smtClean="0"/>
              <a:t>p</a:t>
            </a:r>
          </a:p>
          <a:p>
            <a:pPr lvl="1" eaLnBrk="1" hangingPunct="1"/>
            <a:r>
              <a:rPr lang="en-US" sz="2000" smtClean="0"/>
              <a:t>Normally, also </a:t>
            </a:r>
            <a:r>
              <a:rPr lang="en-US" sz="2000" i="1" smtClean="0"/>
              <a:t>snd </a:t>
            </a:r>
            <a:r>
              <a:rPr lang="en-US" sz="2000" smtClean="0"/>
              <a:t>and </a:t>
            </a:r>
            <a:r>
              <a:rPr lang="en-US" sz="2000" i="1" smtClean="0"/>
              <a:t>rcv</a:t>
            </a:r>
            <a:r>
              <a:rPr lang="en-US" sz="2000" smtClean="0"/>
              <a:t> events (since we want receive to occur “after” the matching send)</a:t>
            </a:r>
          </a:p>
          <a:p>
            <a:pPr eaLnBrk="1" hangingPunct="1"/>
            <a:r>
              <a:rPr lang="en-US" sz="2400" smtClean="0"/>
              <a:t>When p sends </a:t>
            </a:r>
            <a:r>
              <a:rPr lang="en-US" sz="2400" i="1" smtClean="0"/>
              <a:t>m, </a:t>
            </a:r>
            <a:r>
              <a:rPr lang="en-US" sz="2400" smtClean="0"/>
              <a:t>set</a:t>
            </a:r>
          </a:p>
          <a:p>
            <a:pPr lvl="1" eaLnBrk="1" hangingPunct="1"/>
            <a:r>
              <a:rPr lang="en-US" sz="2000" smtClean="0"/>
              <a:t>LT</a:t>
            </a:r>
            <a:r>
              <a:rPr lang="en-US" sz="2000" baseline="-25000" smtClean="0"/>
              <a:t>m</a:t>
            </a:r>
            <a:r>
              <a:rPr lang="en-US" sz="2000" smtClean="0"/>
              <a:t> = LT</a:t>
            </a:r>
            <a:r>
              <a:rPr lang="en-US" sz="2000" baseline="-25000" smtClean="0"/>
              <a:t>p</a:t>
            </a:r>
          </a:p>
          <a:p>
            <a:pPr eaLnBrk="1" hangingPunct="1"/>
            <a:r>
              <a:rPr lang="en-US" sz="2400" smtClean="0"/>
              <a:t>When q receives </a:t>
            </a:r>
            <a:r>
              <a:rPr lang="en-US" sz="2400" i="1" smtClean="0"/>
              <a:t>m</a:t>
            </a:r>
            <a:r>
              <a:rPr lang="en-US" sz="2400" smtClean="0"/>
              <a:t>, set</a:t>
            </a:r>
          </a:p>
          <a:p>
            <a:pPr lvl="1" eaLnBrk="1" hangingPunct="1"/>
            <a:r>
              <a:rPr lang="en-US" sz="2000" smtClean="0"/>
              <a:t>LT</a:t>
            </a:r>
            <a:r>
              <a:rPr lang="en-US" sz="2000" baseline="-25000" smtClean="0"/>
              <a:t>q</a:t>
            </a:r>
            <a:r>
              <a:rPr lang="en-US" sz="2000" smtClean="0"/>
              <a:t> = max(LT</a:t>
            </a:r>
            <a:r>
              <a:rPr lang="en-US" sz="2000" baseline="-25000" smtClean="0"/>
              <a:t>q</a:t>
            </a:r>
            <a:r>
              <a:rPr lang="en-US" sz="2000" smtClean="0"/>
              <a:t>, LT</a:t>
            </a:r>
            <a:r>
              <a:rPr lang="en-US" sz="2000" baseline="-25000" smtClean="0"/>
              <a:t>m</a:t>
            </a:r>
            <a:r>
              <a:rPr lang="en-US" sz="2000" smtClean="0"/>
              <a:t>)+1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Time-line with LT annotations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LT(A) = 1, LT(snd</a:t>
            </a:r>
            <a:r>
              <a:rPr lang="en-US" sz="2400" baseline="-25000" smtClean="0"/>
              <a:t>p</a:t>
            </a:r>
            <a:r>
              <a:rPr lang="en-US" sz="2400" smtClean="0"/>
              <a:t>(m)) = 2, LT(m) = 2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LT(rcv</a:t>
            </a:r>
            <a:r>
              <a:rPr lang="en-US" sz="2400" baseline="-25000" smtClean="0"/>
              <a:t>q</a:t>
            </a:r>
            <a:r>
              <a:rPr lang="en-US" sz="2400" smtClean="0"/>
              <a:t>(m))=max(1,2)+1=3, etc…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867400" y="3810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58064" name="Group 16"/>
          <p:cNvGraphicFramePr>
            <a:graphicFrameLocks noGrp="1"/>
          </p:cNvGraphicFramePr>
          <p:nvPr/>
        </p:nvGraphicFramePr>
        <p:xfrm>
          <a:off x="1981200" y="4419600"/>
          <a:ext cx="4419600" cy="28892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8096" name="Group 48"/>
          <p:cNvGraphicFramePr>
            <a:graphicFrameLocks noGrp="1"/>
          </p:cNvGraphicFramePr>
          <p:nvPr/>
        </p:nvGraphicFramePr>
        <p:xfrm>
          <a:off x="1981200" y="2835275"/>
          <a:ext cx="4419600" cy="28892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Logical clocks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A happens before B, A</a:t>
            </a:r>
            <a:r>
              <a:rPr lang="en-US" smtClean="0">
                <a:sym typeface="Symbol" pitchFamily="18" charset="2"/>
              </a:rPr>
              <a:t>B,</a:t>
            </a:r>
            <a:br>
              <a:rPr lang="en-US" smtClean="0">
                <a:sym typeface="Symbol" pitchFamily="18" charset="2"/>
              </a:rPr>
            </a:br>
            <a:r>
              <a:rPr lang="en-US" smtClean="0"/>
              <a:t>then LT(A)&lt;LT(B)</a:t>
            </a:r>
          </a:p>
          <a:p>
            <a:pPr eaLnBrk="1" hangingPunct="1"/>
            <a:r>
              <a:rPr lang="en-US" smtClean="0"/>
              <a:t>But converse might not be true:</a:t>
            </a:r>
          </a:p>
          <a:p>
            <a:pPr lvl="1" eaLnBrk="1" hangingPunct="1"/>
            <a:r>
              <a:rPr lang="en-US" smtClean="0"/>
              <a:t>If LT(A)&lt;LT(B) can’t be sure that A</a:t>
            </a:r>
            <a:r>
              <a:rPr lang="en-US" smtClean="0">
                <a:sym typeface="Symbol" pitchFamily="18" charset="2"/>
              </a:rPr>
              <a:t>B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This is because processes that don’t communicate still assign timestamps and hence events will “seem” to have an order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3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Can we do better?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option is to use </a:t>
            </a:r>
            <a:r>
              <a:rPr lang="en-US" i="1" smtClean="0"/>
              <a:t>vector </a:t>
            </a:r>
            <a:r>
              <a:rPr lang="en-US" smtClean="0"/>
              <a:t>clocks</a:t>
            </a:r>
          </a:p>
          <a:p>
            <a:pPr eaLnBrk="1" hangingPunct="1"/>
            <a:r>
              <a:rPr lang="en-US" smtClean="0"/>
              <a:t>Here we treat timestamps as a list</a:t>
            </a:r>
          </a:p>
          <a:p>
            <a:pPr lvl="1" eaLnBrk="1" hangingPunct="1"/>
            <a:r>
              <a:rPr lang="en-US" smtClean="0"/>
              <a:t>One counter for each process</a:t>
            </a:r>
          </a:p>
          <a:p>
            <a:pPr eaLnBrk="1" hangingPunct="1"/>
            <a:r>
              <a:rPr lang="en-US" smtClean="0"/>
              <a:t>Rules for managing vector times differ from what did with logical clocks</a:t>
            </a:r>
          </a:p>
          <a:p>
            <a:pPr lvl="1" eaLnBrk="1" hangingPunct="1"/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6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History of vector clocks?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Originated in work at UCLA on file systems that allowed updates from multiple sources concurrently</a:t>
            </a:r>
          </a:p>
          <a:p>
            <a:pPr lvl="1"/>
            <a:r>
              <a:rPr lang="en-US" smtClean="0"/>
              <a:t>Jerry Popek’s FICUS system</a:t>
            </a:r>
          </a:p>
          <a:p>
            <a:pPr lvl="1"/>
            <a:r>
              <a:rPr lang="en-US" smtClean="0"/>
              <a:t>Today version systems (e.g. SVN, CVS)</a:t>
            </a:r>
            <a:r>
              <a:rPr lang="en-US"/>
              <a:t> use the </a:t>
            </a:r>
            <a:r>
              <a:rPr lang="en-US" smtClean="0"/>
              <a:t>idea </a:t>
            </a:r>
          </a:p>
          <a:p>
            <a:pPr marL="365760" lvl="1" indent="0">
              <a:buNone/>
            </a:pPr>
            <a:endParaRPr lang="en-US"/>
          </a:p>
          <a:p>
            <a:r>
              <a:rPr lang="en-US" smtClean="0"/>
              <a:t>Also gradually adopted in distributed systems</a:t>
            </a:r>
          </a:p>
          <a:p>
            <a:endParaRPr lang="en-US"/>
          </a:p>
          <a:p>
            <a:r>
              <a:rPr lang="en-US" smtClean="0"/>
              <a:t>Most of the “formal” work was done by Fidge and Mattern in Europe, long after idea was in wide use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7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Vector clocks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Clock is a vector: e.g. VT(A)=[1, 0]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We’ll just assign p index 0 and q index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Vector clocks require either agreement on the numbering, or that the actual process id’s be included with the vector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Rules for managing vector clock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event happens at p, increment VT</a:t>
            </a:r>
            <a:r>
              <a:rPr lang="en-US" sz="2400" baseline="-25000" smtClean="0"/>
              <a:t>p</a:t>
            </a:r>
            <a:r>
              <a:rPr lang="en-US" sz="2400" smtClean="0"/>
              <a:t>[index</a:t>
            </a:r>
            <a:r>
              <a:rPr lang="en-US" sz="2400" baseline="-25000" smtClean="0"/>
              <a:t>p</a:t>
            </a:r>
            <a:r>
              <a:rPr lang="en-US" sz="2400" smtClean="0"/>
              <a:t>]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Normally, also increment for snd and rcv events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sending a message, set VT(m)=VT</a:t>
            </a:r>
            <a:r>
              <a:rPr lang="en-US" sz="2400" baseline="-25000" smtClean="0"/>
              <a:t>p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receiving, set VT</a:t>
            </a:r>
            <a:r>
              <a:rPr lang="en-US" sz="2400" baseline="-25000" smtClean="0"/>
              <a:t>q</a:t>
            </a:r>
            <a:r>
              <a:rPr lang="en-US" sz="2400" smtClean="0"/>
              <a:t>=max(VT</a:t>
            </a:r>
            <a:r>
              <a:rPr lang="en-US" sz="2400" baseline="-25000" smtClean="0"/>
              <a:t>q</a:t>
            </a:r>
            <a:r>
              <a:rPr lang="en-US" sz="2400" smtClean="0"/>
              <a:t>, VT(m))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3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Time-line with VT annotations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2017713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0" y="3733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62160" name="Group 16"/>
          <p:cNvGraphicFramePr>
            <a:graphicFrameLocks noGrp="1"/>
          </p:cNvGraphicFramePr>
          <p:nvPr/>
        </p:nvGraphicFramePr>
        <p:xfrm>
          <a:off x="1981200" y="4419600"/>
          <a:ext cx="4419600" cy="39687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2 3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2192" name="Group 48"/>
          <p:cNvGraphicFramePr>
            <a:graphicFrameLocks noGrp="1"/>
          </p:cNvGraphicFramePr>
          <p:nvPr/>
        </p:nvGraphicFramePr>
        <p:xfrm>
          <a:off x="1981200" y="2835275"/>
          <a:ext cx="4419600" cy="39687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1584" name="Text Box 80"/>
          <p:cNvSpPr txBox="1">
            <a:spLocks noChangeArrowheads="1"/>
          </p:cNvSpPr>
          <p:nvPr/>
        </p:nvSpPr>
        <p:spPr bwMode="auto">
          <a:xfrm>
            <a:off x="4495800" y="3429000"/>
            <a:ext cx="990600" cy="254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/>
              <a:t>VT(m)=[2,0]</a:t>
            </a:r>
          </a:p>
        </p:txBody>
      </p:sp>
      <p:sp>
        <p:nvSpPr>
          <p:cNvPr id="21585" name="Line 81"/>
          <p:cNvSpPr>
            <a:spLocks noChangeShapeType="1"/>
          </p:cNvSpPr>
          <p:nvPr/>
        </p:nvSpPr>
        <p:spPr bwMode="auto">
          <a:xfrm flipV="1">
            <a:off x="1219200" y="3276600"/>
            <a:ext cx="228600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914400" y="5029200"/>
            <a:ext cx="4724400" cy="4667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200" i="1"/>
              <a:t>Could also be [1,0] if we decide not to increment the clock on a snd event.  Decision depends on how the timestamps will be used.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2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Replication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A central feature of the cloud</a:t>
            </a:r>
          </a:p>
          <a:p>
            <a:r>
              <a:rPr lang="en-US" smtClean="0"/>
              <a:t>To handle more work, make more copies</a:t>
            </a:r>
          </a:p>
          <a:p>
            <a:pPr lvl="1"/>
            <a:r>
              <a:rPr lang="en-US" smtClean="0"/>
              <a:t>In the first tier, which is highly elastic, data center management layer pre-positions inactive copies of virtual machines for the services we might run</a:t>
            </a:r>
          </a:p>
          <a:p>
            <a:pPr lvl="2"/>
            <a:r>
              <a:rPr lang="en-US" smtClean="0"/>
              <a:t>Exactly like installing a program on some machine</a:t>
            </a:r>
          </a:p>
          <a:p>
            <a:pPr lvl="1"/>
            <a:r>
              <a:rPr lang="en-US" smtClean="0"/>
              <a:t>If load surges, creating more instances just entails</a:t>
            </a:r>
          </a:p>
          <a:p>
            <a:pPr lvl="2"/>
            <a:r>
              <a:rPr lang="en-US" smtClean="0"/>
              <a:t>Running more copies on more nodes</a:t>
            </a:r>
          </a:p>
          <a:p>
            <a:pPr lvl="2"/>
            <a:r>
              <a:rPr lang="en-US" smtClean="0"/>
              <a:t>Adjusting the load-balancer to spray requests to new nodes</a:t>
            </a:r>
          </a:p>
          <a:p>
            <a:pPr lvl="1"/>
            <a:r>
              <a:rPr lang="en-US" smtClean="0"/>
              <a:t>If load drops... just kill the unwanted copies!</a:t>
            </a:r>
          </a:p>
          <a:p>
            <a:pPr lvl="2"/>
            <a:r>
              <a:rPr lang="en-US" smtClean="0"/>
              <a:t>Little or no warning.  Discard any “state” they created locally.</a:t>
            </a:r>
            <a:endParaRPr lang="en-US"/>
          </a:p>
        </p:txBody>
      </p:sp>
      <p:pic>
        <p:nvPicPr>
          <p:cNvPr id="1026" name="Picture 2" descr="http://3.bp.blogspot.com/-IZ02nZDGoMY/TYoL0fvN1qI/AAAAAAAABIo/zG2-yLE3b8I/s1600/golden-retriever-puppies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57200"/>
            <a:ext cx="2362200" cy="177165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3.mm.bing.net/images/thumbnail.aspx?q=1546567627902&amp;id=364a96ccf1c1653cc362f2cfcf379dce&amp;url=http%3a%2f%2fwww.goldenretrievercentre.com%2fwp-content%2fthemes%2fNicheProfitPressV2%2fimages%2fGolden_Retrie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90457" y="174171"/>
            <a:ext cx="1188720" cy="152400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82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Rules for comparison of VTs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We’ll say that VT</a:t>
            </a:r>
            <a:r>
              <a:rPr lang="en-US" sz="2800" baseline="-25000" smtClean="0"/>
              <a:t>A</a:t>
            </a:r>
            <a:r>
              <a:rPr lang="en-US" sz="2800" smtClean="0"/>
              <a:t> ≤ VT</a:t>
            </a:r>
            <a:r>
              <a:rPr lang="en-US" sz="2800" baseline="-25000" smtClean="0"/>
              <a:t>B</a:t>
            </a:r>
            <a:r>
              <a:rPr lang="en-US" sz="2800" smtClean="0"/>
              <a:t> 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</a:t>
            </a:r>
            <a:r>
              <a:rPr lang="en-US" sz="2400" baseline="-25000" smtClean="0">
                <a:sym typeface="Symbol" pitchFamily="18" charset="2"/>
              </a:rPr>
              <a:t>I</a:t>
            </a:r>
            <a:r>
              <a:rPr lang="en-US" sz="2400" smtClean="0">
                <a:sym typeface="Symbol" pitchFamily="18" charset="2"/>
              </a:rPr>
              <a:t>, VT</a:t>
            </a:r>
            <a:r>
              <a:rPr lang="en-US" sz="2400" baseline="-25000" smtClean="0">
                <a:sym typeface="Symbol" pitchFamily="18" charset="2"/>
              </a:rPr>
              <a:t>A</a:t>
            </a:r>
            <a:r>
              <a:rPr lang="en-US" sz="2400" smtClean="0">
                <a:sym typeface="Symbol" pitchFamily="18" charset="2"/>
              </a:rPr>
              <a:t>[i] </a:t>
            </a:r>
            <a:r>
              <a:rPr lang="en-US" sz="2400" smtClean="0"/>
              <a:t>≤ </a:t>
            </a:r>
            <a:r>
              <a:rPr lang="en-US" sz="2400" smtClean="0">
                <a:sym typeface="Symbol" pitchFamily="18" charset="2"/>
              </a:rPr>
              <a:t>VT</a:t>
            </a:r>
            <a:r>
              <a:rPr lang="en-US" sz="2400" baseline="-25000" smtClean="0">
                <a:sym typeface="Symbol" pitchFamily="18" charset="2"/>
              </a:rPr>
              <a:t>B</a:t>
            </a:r>
            <a:r>
              <a:rPr lang="en-US" sz="2400" smtClean="0">
                <a:sym typeface="Symbol" pitchFamily="18" charset="2"/>
              </a:rPr>
              <a:t>[i]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And we’ll say that </a:t>
            </a:r>
            <a:r>
              <a:rPr lang="en-US" sz="2800" smtClean="0"/>
              <a:t>VT</a:t>
            </a:r>
            <a:r>
              <a:rPr lang="en-US" sz="2800" baseline="-25000" smtClean="0"/>
              <a:t>A</a:t>
            </a:r>
            <a:r>
              <a:rPr lang="en-US" sz="2800" smtClean="0"/>
              <a:t> &lt; VT</a:t>
            </a:r>
            <a:r>
              <a:rPr lang="en-US" sz="2800" baseline="-25000" smtClean="0"/>
              <a:t>B</a:t>
            </a:r>
            <a:r>
              <a:rPr lang="en-US" sz="2800" smtClean="0"/>
              <a:t> 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VT</a:t>
            </a:r>
            <a:r>
              <a:rPr lang="en-US" sz="2400" baseline="-25000" smtClean="0"/>
              <a:t>A</a:t>
            </a:r>
            <a:r>
              <a:rPr lang="en-US" sz="2400" smtClean="0"/>
              <a:t> ≤ VT</a:t>
            </a:r>
            <a:r>
              <a:rPr lang="en-US" sz="2400" baseline="-25000" smtClean="0"/>
              <a:t>B </a:t>
            </a:r>
            <a:r>
              <a:rPr lang="en-US" sz="2400" smtClean="0"/>
              <a:t>but VT</a:t>
            </a:r>
            <a:r>
              <a:rPr lang="en-US" sz="2400" baseline="-25000" smtClean="0"/>
              <a:t>A</a:t>
            </a:r>
            <a:r>
              <a:rPr lang="en-US" sz="2400" smtClean="0"/>
              <a:t> ≠ VT</a:t>
            </a:r>
            <a:r>
              <a:rPr lang="en-US" sz="2400" baseline="-25000" smtClean="0"/>
              <a:t>B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That is, for some i, </a:t>
            </a:r>
            <a:r>
              <a:rPr lang="en-US" sz="2400" smtClean="0">
                <a:sym typeface="Symbol" pitchFamily="18" charset="2"/>
              </a:rPr>
              <a:t>VT</a:t>
            </a:r>
            <a:r>
              <a:rPr lang="en-US" sz="2400" baseline="-25000" smtClean="0">
                <a:sym typeface="Symbol" pitchFamily="18" charset="2"/>
              </a:rPr>
              <a:t>A</a:t>
            </a:r>
            <a:r>
              <a:rPr lang="en-US" sz="2400" smtClean="0">
                <a:sym typeface="Symbol" pitchFamily="18" charset="2"/>
              </a:rPr>
              <a:t>[i] </a:t>
            </a:r>
            <a:r>
              <a:rPr lang="en-US" sz="2400" smtClean="0"/>
              <a:t>&lt; </a:t>
            </a:r>
            <a:r>
              <a:rPr lang="en-US" sz="2400" smtClean="0">
                <a:sym typeface="Symbol" pitchFamily="18" charset="2"/>
              </a:rPr>
              <a:t>VT</a:t>
            </a:r>
            <a:r>
              <a:rPr lang="en-US" sz="2400" baseline="-25000" smtClean="0">
                <a:sym typeface="Symbol" pitchFamily="18" charset="2"/>
              </a:rPr>
              <a:t>B</a:t>
            </a:r>
            <a:r>
              <a:rPr lang="en-US" sz="2400" smtClean="0">
                <a:sym typeface="Symbol" pitchFamily="18" charset="2"/>
              </a:rPr>
              <a:t>[i]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Examples?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[2,4] </a:t>
            </a:r>
            <a:r>
              <a:rPr lang="en-US" sz="2400" smtClean="0"/>
              <a:t>≤ [2,4]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[1,3] &lt; [7,3]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[1,3] is “incomparable” to [3,1]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6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Time-line with VT annotations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VT(A)=[1,0].  VT(D)=[2,4].  So VT(A)&lt;VT(D)</a:t>
            </a:r>
          </a:p>
          <a:p>
            <a:pPr eaLnBrk="1" hangingPunct="1"/>
            <a:r>
              <a:rPr lang="en-US" sz="2400" smtClean="0"/>
              <a:t>VT(B)=[3,0].  So VT(B) and VT(D) are incomparable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096000" y="3733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64208" name="Group 16"/>
          <p:cNvGraphicFramePr>
            <a:graphicFrameLocks noGrp="1"/>
          </p:cNvGraphicFramePr>
          <p:nvPr/>
        </p:nvGraphicFramePr>
        <p:xfrm>
          <a:off x="1981200" y="4419600"/>
          <a:ext cx="4419600" cy="39687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2 3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4240" name="Group 48"/>
          <p:cNvGraphicFramePr>
            <a:graphicFrameLocks noGrp="1"/>
          </p:cNvGraphicFramePr>
          <p:nvPr/>
        </p:nvGraphicFramePr>
        <p:xfrm>
          <a:off x="1981200" y="2835275"/>
          <a:ext cx="4419600" cy="39687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3632" name="Text Box 80"/>
          <p:cNvSpPr txBox="1">
            <a:spLocks noChangeArrowheads="1"/>
          </p:cNvSpPr>
          <p:nvPr/>
        </p:nvSpPr>
        <p:spPr bwMode="auto">
          <a:xfrm>
            <a:off x="4495800" y="3429000"/>
            <a:ext cx="914400" cy="406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/>
              <a:t>VT(m)=[2,0]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9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Vector time and happens before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If A</a:t>
            </a:r>
            <a:r>
              <a:rPr lang="en-US" sz="2800" smtClean="0">
                <a:sym typeface="Symbol" pitchFamily="18" charset="2"/>
              </a:rPr>
              <a:t>B, then VT(A)&lt;VT(B)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Write a chain of events from A to B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Step by step the vector clocks get larger</a:t>
            </a:r>
          </a:p>
          <a:p>
            <a:pPr eaLnBrk="1" hangingPunct="1"/>
            <a:r>
              <a:rPr lang="en-US" sz="2800" smtClean="0">
                <a:sym typeface="Symbol" pitchFamily="18" charset="2"/>
              </a:rPr>
              <a:t>If VT(A)&lt;VT(B) then AB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Two cases: if A and B both happen at same process p, trivial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If A happens at p and B at q, can trace the path back by which q “learned” VT</a:t>
            </a:r>
            <a:r>
              <a:rPr lang="en-US" sz="2400" baseline="-25000" smtClean="0">
                <a:sym typeface="Symbol" pitchFamily="18" charset="2"/>
              </a:rPr>
              <a:t>A</a:t>
            </a:r>
            <a:r>
              <a:rPr lang="en-US" sz="2400" smtClean="0">
                <a:sym typeface="Symbol" pitchFamily="18" charset="2"/>
              </a:rPr>
              <a:t>[p]</a:t>
            </a:r>
          </a:p>
          <a:p>
            <a:pPr eaLnBrk="1" hangingPunct="1"/>
            <a:r>
              <a:rPr lang="en-US" sz="2800" smtClean="0">
                <a:sym typeface="Symbol" pitchFamily="18" charset="2"/>
              </a:rPr>
              <a:t>Otherwise A and B happened concurrently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Things can be complicated because we can’t predict</a:t>
            </a:r>
          </a:p>
          <a:p>
            <a:pPr lvl="1" eaLnBrk="1" hangingPunct="1"/>
            <a:r>
              <a:rPr lang="en-US" smtClean="0"/>
              <a:t>Message delays (they vary constantly)</a:t>
            </a:r>
          </a:p>
          <a:p>
            <a:pPr lvl="1" eaLnBrk="1" hangingPunct="1"/>
            <a:r>
              <a:rPr lang="en-US" smtClean="0"/>
              <a:t>Execution speeds (often a process shares a machine with many other tasks)</a:t>
            </a:r>
          </a:p>
          <a:p>
            <a:pPr lvl="1" eaLnBrk="1" hangingPunct="1"/>
            <a:r>
              <a:rPr lang="en-US" smtClean="0"/>
              <a:t>Timing of external events</a:t>
            </a:r>
          </a:p>
          <a:p>
            <a:pPr eaLnBrk="1" hangingPunct="1"/>
            <a:r>
              <a:rPr lang="en-US" smtClean="0"/>
              <a:t>Lamport looked at this question too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does “now” mean?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AutoShape 5"/>
          <p:cNvSpPr>
            <a:spLocks noChangeAspect="1" noChangeArrowheads="1" noTextEdit="1"/>
          </p:cNvSpPr>
          <p:nvPr/>
        </p:nvSpPr>
        <p:spPr bwMode="auto">
          <a:xfrm>
            <a:off x="685800" y="2438400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85800" y="24479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59" name="Freeform 7"/>
          <p:cNvSpPr>
            <a:spLocks noEditPoints="1"/>
          </p:cNvSpPr>
          <p:nvPr/>
        </p:nvSpPr>
        <p:spPr bwMode="auto">
          <a:xfrm>
            <a:off x="947738" y="2517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Freeform 8"/>
          <p:cNvSpPr>
            <a:spLocks noEditPoints="1"/>
          </p:cNvSpPr>
          <p:nvPr/>
        </p:nvSpPr>
        <p:spPr bwMode="auto">
          <a:xfrm>
            <a:off x="947738" y="2517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Freeform 9"/>
          <p:cNvSpPr>
            <a:spLocks noEditPoints="1"/>
          </p:cNvSpPr>
          <p:nvPr/>
        </p:nvSpPr>
        <p:spPr bwMode="auto">
          <a:xfrm>
            <a:off x="947738" y="4684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2" name="Freeform 10"/>
          <p:cNvSpPr>
            <a:spLocks noEditPoints="1"/>
          </p:cNvSpPr>
          <p:nvPr/>
        </p:nvSpPr>
        <p:spPr bwMode="auto">
          <a:xfrm>
            <a:off x="947738" y="4008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3" name="Freeform 11"/>
          <p:cNvSpPr>
            <a:spLocks noEditPoints="1"/>
          </p:cNvSpPr>
          <p:nvPr/>
        </p:nvSpPr>
        <p:spPr bwMode="auto">
          <a:xfrm>
            <a:off x="947738" y="3195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4" name="Freeform 12"/>
          <p:cNvSpPr>
            <a:spLocks noEditPoints="1"/>
          </p:cNvSpPr>
          <p:nvPr/>
        </p:nvSpPr>
        <p:spPr bwMode="auto">
          <a:xfrm>
            <a:off x="1354138" y="2565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Freeform 13"/>
          <p:cNvSpPr>
            <a:spLocks noEditPoints="1"/>
          </p:cNvSpPr>
          <p:nvPr/>
        </p:nvSpPr>
        <p:spPr bwMode="auto">
          <a:xfrm>
            <a:off x="2438400" y="3241675"/>
            <a:ext cx="1092200" cy="8223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Freeform 14"/>
          <p:cNvSpPr>
            <a:spLocks noEditPoints="1"/>
          </p:cNvSpPr>
          <p:nvPr/>
        </p:nvSpPr>
        <p:spPr bwMode="auto">
          <a:xfrm>
            <a:off x="1627188" y="3244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Freeform 15"/>
          <p:cNvSpPr>
            <a:spLocks noEditPoints="1"/>
          </p:cNvSpPr>
          <p:nvPr/>
        </p:nvSpPr>
        <p:spPr bwMode="auto">
          <a:xfrm>
            <a:off x="4876800" y="2573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703263" y="2465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798513" y="25527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860425" y="2468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250950" y="2600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1344613" y="2603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805363" y="3819525"/>
            <a:ext cx="63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4867275" y="3822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65525" y="3006725"/>
            <a:ext cx="841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648075" y="3009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703263" y="4497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798513" y="4586288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860425" y="4500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1657350" y="30067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1751013" y="3009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703263" y="39560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798513" y="40433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860425" y="39592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703263" y="31432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798513" y="32305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860425" y="3146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2481263" y="3006725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2563813" y="3009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4025900" y="2600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4121150" y="2603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92" name="Freeform 40"/>
          <p:cNvSpPr>
            <a:spLocks noEditPoints="1"/>
          </p:cNvSpPr>
          <p:nvPr/>
        </p:nvSpPr>
        <p:spPr bwMode="auto">
          <a:xfrm>
            <a:off x="3929063" y="2565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93" name="Freeform 41"/>
          <p:cNvSpPr>
            <a:spLocks noEditPoints="1"/>
          </p:cNvSpPr>
          <p:nvPr/>
        </p:nvSpPr>
        <p:spPr bwMode="auto">
          <a:xfrm>
            <a:off x="3657600" y="3241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182688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What does “now” mean?</a:t>
            </a:r>
          </a:p>
        </p:txBody>
      </p:sp>
      <p:sp>
        <p:nvSpPr>
          <p:cNvPr id="24581" name="AutoShape 5"/>
          <p:cNvSpPr>
            <a:spLocks noChangeAspect="1" noChangeArrowheads="1" noTextEdit="1"/>
          </p:cNvSpPr>
          <p:nvPr/>
        </p:nvSpPr>
        <p:spPr bwMode="auto">
          <a:xfrm>
            <a:off x="685800" y="2478087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5800" y="24876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83" name="Freeform 7"/>
          <p:cNvSpPr>
            <a:spLocks noEditPoints="1"/>
          </p:cNvSpPr>
          <p:nvPr/>
        </p:nvSpPr>
        <p:spPr bwMode="auto">
          <a:xfrm>
            <a:off x="947738" y="2557462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Freeform 8"/>
          <p:cNvSpPr>
            <a:spLocks noEditPoints="1"/>
          </p:cNvSpPr>
          <p:nvPr/>
        </p:nvSpPr>
        <p:spPr bwMode="auto">
          <a:xfrm>
            <a:off x="947738" y="2557462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Freeform 9"/>
          <p:cNvSpPr>
            <a:spLocks noEditPoints="1"/>
          </p:cNvSpPr>
          <p:nvPr/>
        </p:nvSpPr>
        <p:spPr bwMode="auto">
          <a:xfrm>
            <a:off x="947738" y="4724400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Freeform 10"/>
          <p:cNvSpPr>
            <a:spLocks noEditPoints="1"/>
          </p:cNvSpPr>
          <p:nvPr/>
        </p:nvSpPr>
        <p:spPr bwMode="auto">
          <a:xfrm>
            <a:off x="947738" y="4048125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Freeform 11"/>
          <p:cNvSpPr>
            <a:spLocks noEditPoints="1"/>
          </p:cNvSpPr>
          <p:nvPr/>
        </p:nvSpPr>
        <p:spPr bwMode="auto">
          <a:xfrm>
            <a:off x="947738" y="3235325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Freeform 12"/>
          <p:cNvSpPr>
            <a:spLocks noEditPoints="1"/>
          </p:cNvSpPr>
          <p:nvPr/>
        </p:nvSpPr>
        <p:spPr bwMode="auto">
          <a:xfrm>
            <a:off x="1354138" y="2605087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9" name="Freeform 13"/>
          <p:cNvSpPr>
            <a:spLocks noEditPoints="1"/>
          </p:cNvSpPr>
          <p:nvPr/>
        </p:nvSpPr>
        <p:spPr bwMode="auto">
          <a:xfrm>
            <a:off x="2438400" y="3281362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0" name="Freeform 14"/>
          <p:cNvSpPr>
            <a:spLocks noEditPoints="1"/>
          </p:cNvSpPr>
          <p:nvPr/>
        </p:nvSpPr>
        <p:spPr bwMode="auto">
          <a:xfrm>
            <a:off x="1627188" y="3284537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1" name="Freeform 15"/>
          <p:cNvSpPr>
            <a:spLocks noEditPoints="1"/>
          </p:cNvSpPr>
          <p:nvPr/>
        </p:nvSpPr>
        <p:spPr bwMode="auto">
          <a:xfrm>
            <a:off x="4876800" y="2613025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703263" y="250507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798513" y="2592387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860425" y="25082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1250950" y="26400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1344613" y="26431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4805363" y="3859212"/>
            <a:ext cx="63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4867275" y="38623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3565525" y="3046412"/>
            <a:ext cx="841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3648075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703263" y="453707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798513" y="4625975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860425" y="45402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1657350" y="30464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1751013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703263" y="3995737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798513" y="40830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860425" y="39989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703263" y="3182937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798513" y="32702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860425" y="31861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2481263" y="3046412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2563813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4025900" y="26400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4121150" y="26431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2854325" y="2613025"/>
            <a:ext cx="1588" cy="2303462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Freeform 41"/>
          <p:cNvSpPr>
            <a:spLocks noEditPoints="1"/>
          </p:cNvSpPr>
          <p:nvPr/>
        </p:nvSpPr>
        <p:spPr bwMode="auto">
          <a:xfrm>
            <a:off x="3929063" y="2605087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18" name="Freeform 42"/>
          <p:cNvSpPr>
            <a:spLocks noEditPoints="1"/>
          </p:cNvSpPr>
          <p:nvPr/>
        </p:nvSpPr>
        <p:spPr bwMode="auto">
          <a:xfrm>
            <a:off x="3657600" y="3281362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5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182688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Timelines can “stretch”…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… caused by scheduling effects, message delays, message loss…</a:t>
            </a:r>
          </a:p>
        </p:txBody>
      </p:sp>
      <p:sp>
        <p:nvSpPr>
          <p:cNvPr id="25605" name="AutoShape 5"/>
          <p:cNvSpPr>
            <a:spLocks noChangeAspect="1" noChangeArrowheads="1" noTextEdit="1"/>
          </p:cNvSpPr>
          <p:nvPr/>
        </p:nvSpPr>
        <p:spPr bwMode="auto">
          <a:xfrm>
            <a:off x="685800" y="2478087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85800" y="24876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07" name="Freeform 7"/>
          <p:cNvSpPr>
            <a:spLocks noEditPoints="1"/>
          </p:cNvSpPr>
          <p:nvPr/>
        </p:nvSpPr>
        <p:spPr bwMode="auto">
          <a:xfrm>
            <a:off x="947738" y="2557462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Freeform 8"/>
          <p:cNvSpPr>
            <a:spLocks noEditPoints="1"/>
          </p:cNvSpPr>
          <p:nvPr/>
        </p:nvSpPr>
        <p:spPr bwMode="auto">
          <a:xfrm>
            <a:off x="947738" y="2557462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Freeform 9"/>
          <p:cNvSpPr>
            <a:spLocks noEditPoints="1"/>
          </p:cNvSpPr>
          <p:nvPr/>
        </p:nvSpPr>
        <p:spPr bwMode="auto">
          <a:xfrm>
            <a:off x="947738" y="4724400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Freeform 10"/>
          <p:cNvSpPr>
            <a:spLocks noEditPoints="1"/>
          </p:cNvSpPr>
          <p:nvPr/>
        </p:nvSpPr>
        <p:spPr bwMode="auto">
          <a:xfrm>
            <a:off x="947738" y="4048125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Freeform 11"/>
          <p:cNvSpPr>
            <a:spLocks noEditPoints="1"/>
          </p:cNvSpPr>
          <p:nvPr/>
        </p:nvSpPr>
        <p:spPr bwMode="auto">
          <a:xfrm>
            <a:off x="947738" y="3235325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Freeform 12"/>
          <p:cNvSpPr>
            <a:spLocks noEditPoints="1"/>
          </p:cNvSpPr>
          <p:nvPr/>
        </p:nvSpPr>
        <p:spPr bwMode="auto">
          <a:xfrm>
            <a:off x="1354138" y="2605087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Freeform 13"/>
          <p:cNvSpPr>
            <a:spLocks noEditPoints="1"/>
          </p:cNvSpPr>
          <p:nvPr/>
        </p:nvSpPr>
        <p:spPr bwMode="auto">
          <a:xfrm>
            <a:off x="1627188" y="3284537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Freeform 14"/>
          <p:cNvSpPr>
            <a:spLocks noEditPoints="1"/>
          </p:cNvSpPr>
          <p:nvPr/>
        </p:nvSpPr>
        <p:spPr bwMode="auto">
          <a:xfrm>
            <a:off x="5476875" y="2613025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703263" y="250507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798513" y="2592387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860425" y="25082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1250950" y="26400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1344613" y="26431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5422900" y="3859212"/>
            <a:ext cx="63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4867275" y="38623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3565525" y="3046412"/>
            <a:ext cx="841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3648075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703263" y="453707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798513" y="4625975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860425" y="45402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1657350" y="30464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1751013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703263" y="3995737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798513" y="40830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860425" y="39989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703263" y="3182937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798513" y="32702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860425" y="31861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2481263" y="3046412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2563813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7" name="Rectangle 37"/>
          <p:cNvSpPr>
            <a:spLocks noChangeArrowheads="1"/>
          </p:cNvSpPr>
          <p:nvPr/>
        </p:nvSpPr>
        <p:spPr bwMode="auto">
          <a:xfrm>
            <a:off x="4705350" y="26400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4121150" y="26431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 flipH="1">
            <a:off x="2895600" y="3087687"/>
            <a:ext cx="0" cy="18288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0" name="Freeform 40"/>
          <p:cNvSpPr>
            <a:spLocks noEditPoints="1"/>
          </p:cNvSpPr>
          <p:nvPr/>
        </p:nvSpPr>
        <p:spPr bwMode="auto">
          <a:xfrm>
            <a:off x="4608513" y="2605087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1" name="Freeform 41"/>
          <p:cNvSpPr>
            <a:spLocks noEditPoints="1"/>
          </p:cNvSpPr>
          <p:nvPr/>
        </p:nvSpPr>
        <p:spPr bwMode="auto">
          <a:xfrm>
            <a:off x="3657600" y="3281362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 flipH="1">
            <a:off x="2895600" y="2630487"/>
            <a:ext cx="685800" cy="4572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5" name="Freeform 45"/>
          <p:cNvSpPr>
            <a:spLocks noEditPoints="1"/>
          </p:cNvSpPr>
          <p:nvPr/>
        </p:nvSpPr>
        <p:spPr bwMode="auto">
          <a:xfrm>
            <a:off x="2438400" y="3281362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cxnSp>
        <p:nvCxnSpPr>
          <p:cNvPr id="48" name="Straight Arrow Connector 47"/>
          <p:cNvCxnSpPr>
            <a:endCxn id="25642" idx="0"/>
          </p:cNvCxnSpPr>
          <p:nvPr/>
        </p:nvCxnSpPr>
        <p:spPr>
          <a:xfrm>
            <a:off x="1369786" y="2609850"/>
            <a:ext cx="2211614" cy="20637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8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182688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Timelines can “shrink”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E.g. something lets a machine speed up</a:t>
            </a:r>
          </a:p>
        </p:txBody>
      </p:sp>
      <p:sp>
        <p:nvSpPr>
          <p:cNvPr id="26629" name="AutoShape 5"/>
          <p:cNvSpPr>
            <a:spLocks noChangeAspect="1" noChangeArrowheads="1" noTextEdit="1"/>
          </p:cNvSpPr>
          <p:nvPr/>
        </p:nvSpPr>
        <p:spPr bwMode="auto">
          <a:xfrm>
            <a:off x="685800" y="2478087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24876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31" name="Freeform 7"/>
          <p:cNvSpPr>
            <a:spLocks noEditPoints="1"/>
          </p:cNvSpPr>
          <p:nvPr/>
        </p:nvSpPr>
        <p:spPr bwMode="auto">
          <a:xfrm>
            <a:off x="947738" y="2557462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Freeform 8"/>
          <p:cNvSpPr>
            <a:spLocks noEditPoints="1"/>
          </p:cNvSpPr>
          <p:nvPr/>
        </p:nvSpPr>
        <p:spPr bwMode="auto">
          <a:xfrm>
            <a:off x="947738" y="2557462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Freeform 9"/>
          <p:cNvSpPr>
            <a:spLocks noEditPoints="1"/>
          </p:cNvSpPr>
          <p:nvPr/>
        </p:nvSpPr>
        <p:spPr bwMode="auto">
          <a:xfrm>
            <a:off x="947738" y="4724400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Freeform 10"/>
          <p:cNvSpPr>
            <a:spLocks noEditPoints="1"/>
          </p:cNvSpPr>
          <p:nvPr/>
        </p:nvSpPr>
        <p:spPr bwMode="auto">
          <a:xfrm>
            <a:off x="947738" y="4048125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Freeform 11"/>
          <p:cNvSpPr>
            <a:spLocks noEditPoints="1"/>
          </p:cNvSpPr>
          <p:nvPr/>
        </p:nvSpPr>
        <p:spPr bwMode="auto">
          <a:xfrm>
            <a:off x="947738" y="3235325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Freeform 12"/>
          <p:cNvSpPr>
            <a:spLocks noEditPoints="1"/>
          </p:cNvSpPr>
          <p:nvPr/>
        </p:nvSpPr>
        <p:spPr bwMode="auto">
          <a:xfrm>
            <a:off x="1354138" y="2605087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Freeform 13"/>
          <p:cNvSpPr>
            <a:spLocks noEditPoints="1"/>
          </p:cNvSpPr>
          <p:nvPr/>
        </p:nvSpPr>
        <p:spPr bwMode="auto">
          <a:xfrm>
            <a:off x="1627188" y="3284537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Freeform 14"/>
          <p:cNvSpPr>
            <a:spLocks noEditPoints="1"/>
          </p:cNvSpPr>
          <p:nvPr/>
        </p:nvSpPr>
        <p:spPr bwMode="auto">
          <a:xfrm>
            <a:off x="4038600" y="2613025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03263" y="250507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798513" y="2592387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860425" y="25082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1250950" y="26400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344613" y="26431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4805363" y="3859212"/>
            <a:ext cx="63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4867275" y="38623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565525" y="3046412"/>
            <a:ext cx="841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3648075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703263" y="453707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798513" y="4625975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860425" y="45402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1657350" y="30464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1751013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703263" y="3995737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798513" y="40830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860425" y="39989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703263" y="3182937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798513" y="32702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860425" y="3186112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2481263" y="3046412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2563813" y="30495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61" name="Rectangle 37"/>
          <p:cNvSpPr>
            <a:spLocks noChangeArrowheads="1"/>
          </p:cNvSpPr>
          <p:nvPr/>
        </p:nvSpPr>
        <p:spPr bwMode="auto">
          <a:xfrm>
            <a:off x="4025900" y="2640012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6662" name="Rectangle 38"/>
          <p:cNvSpPr>
            <a:spLocks noChangeArrowheads="1"/>
          </p:cNvSpPr>
          <p:nvPr/>
        </p:nvSpPr>
        <p:spPr bwMode="auto">
          <a:xfrm>
            <a:off x="4121150" y="2643187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 flipH="1">
            <a:off x="2895600" y="3087687"/>
            <a:ext cx="0" cy="18288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4" name="Freeform 40"/>
          <p:cNvSpPr>
            <a:spLocks noEditPoints="1"/>
          </p:cNvSpPr>
          <p:nvPr/>
        </p:nvSpPr>
        <p:spPr bwMode="auto">
          <a:xfrm>
            <a:off x="3581400" y="2605087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5" name="Freeform 41"/>
          <p:cNvSpPr>
            <a:spLocks noEditPoints="1"/>
          </p:cNvSpPr>
          <p:nvPr/>
        </p:nvSpPr>
        <p:spPr bwMode="auto">
          <a:xfrm>
            <a:off x="3657600" y="3281362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>
            <a:off x="2362200" y="2630487"/>
            <a:ext cx="533400" cy="4572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Freeform 43"/>
          <p:cNvSpPr>
            <a:spLocks noEditPoints="1"/>
          </p:cNvSpPr>
          <p:nvPr/>
        </p:nvSpPr>
        <p:spPr bwMode="auto">
          <a:xfrm>
            <a:off x="2438400" y="3281362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369786" y="2609850"/>
            <a:ext cx="992414" cy="9525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Cuts represent instants of time. </a:t>
            </a:r>
            <a:br>
              <a:rPr lang="en-US" sz="3200"/>
            </a:b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But not every “cut” makes sense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800"/>
              <a:t>Black cuts could occur but not gray ones.</a:t>
            </a:r>
          </a:p>
        </p:txBody>
      </p:sp>
      <p:sp>
        <p:nvSpPr>
          <p:cNvPr id="27653" name="Freeform 5"/>
          <p:cNvSpPr>
            <a:spLocks noEditPoints="1"/>
          </p:cNvSpPr>
          <p:nvPr/>
        </p:nvSpPr>
        <p:spPr bwMode="auto">
          <a:xfrm>
            <a:off x="2438400" y="3241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AutoShape 6"/>
          <p:cNvSpPr>
            <a:spLocks noChangeAspect="1" noChangeArrowheads="1" noTextEdit="1"/>
          </p:cNvSpPr>
          <p:nvPr/>
        </p:nvSpPr>
        <p:spPr bwMode="auto">
          <a:xfrm>
            <a:off x="685800" y="2438400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85800" y="24479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56" name="Freeform 8"/>
          <p:cNvSpPr>
            <a:spLocks noEditPoints="1"/>
          </p:cNvSpPr>
          <p:nvPr/>
        </p:nvSpPr>
        <p:spPr bwMode="auto">
          <a:xfrm>
            <a:off x="947738" y="2517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7" name="Freeform 9"/>
          <p:cNvSpPr>
            <a:spLocks noEditPoints="1"/>
          </p:cNvSpPr>
          <p:nvPr/>
        </p:nvSpPr>
        <p:spPr bwMode="auto">
          <a:xfrm>
            <a:off x="947738" y="2517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Freeform 10"/>
          <p:cNvSpPr>
            <a:spLocks noEditPoints="1"/>
          </p:cNvSpPr>
          <p:nvPr/>
        </p:nvSpPr>
        <p:spPr bwMode="auto">
          <a:xfrm>
            <a:off x="947738" y="4684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Freeform 11"/>
          <p:cNvSpPr>
            <a:spLocks noEditPoints="1"/>
          </p:cNvSpPr>
          <p:nvPr/>
        </p:nvSpPr>
        <p:spPr bwMode="auto">
          <a:xfrm>
            <a:off x="947738" y="4008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0" name="Freeform 12"/>
          <p:cNvSpPr>
            <a:spLocks noEditPoints="1"/>
          </p:cNvSpPr>
          <p:nvPr/>
        </p:nvSpPr>
        <p:spPr bwMode="auto">
          <a:xfrm>
            <a:off x="947738" y="3195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1" name="Freeform 13"/>
          <p:cNvSpPr>
            <a:spLocks noEditPoints="1"/>
          </p:cNvSpPr>
          <p:nvPr/>
        </p:nvSpPr>
        <p:spPr bwMode="auto">
          <a:xfrm>
            <a:off x="1354138" y="2565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2" name="Freeform 14"/>
          <p:cNvSpPr>
            <a:spLocks noEditPoints="1"/>
          </p:cNvSpPr>
          <p:nvPr/>
        </p:nvSpPr>
        <p:spPr bwMode="auto">
          <a:xfrm>
            <a:off x="1627188" y="3244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3" name="Freeform 15"/>
          <p:cNvSpPr>
            <a:spLocks noEditPoints="1"/>
          </p:cNvSpPr>
          <p:nvPr/>
        </p:nvSpPr>
        <p:spPr bwMode="auto">
          <a:xfrm>
            <a:off x="4876800" y="2573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703263" y="2465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798513" y="25527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860425" y="2468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1250950" y="2600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1344613" y="2603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805363" y="3819525"/>
            <a:ext cx="63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4867275" y="3822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3565525" y="3006725"/>
            <a:ext cx="841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3648075" y="3009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703263" y="4497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798513" y="4586288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860425" y="4500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1657350" y="30067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1751013" y="3009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703263" y="39560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798513" y="40433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860425" y="39592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703263" y="31432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798513" y="32305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860425" y="3146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2481263" y="3006725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7685" name="Rectangle 37"/>
          <p:cNvSpPr>
            <a:spLocks noChangeArrowheads="1"/>
          </p:cNvSpPr>
          <p:nvPr/>
        </p:nvSpPr>
        <p:spPr bwMode="auto">
          <a:xfrm>
            <a:off x="2563813" y="3009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4025900" y="2600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4121150" y="2603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8" name="Line 40"/>
          <p:cNvSpPr>
            <a:spLocks noChangeShapeType="1"/>
          </p:cNvSpPr>
          <p:nvPr/>
        </p:nvSpPr>
        <p:spPr bwMode="auto">
          <a:xfrm>
            <a:off x="2854325" y="2573338"/>
            <a:ext cx="1588" cy="2303462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4479925" y="2573338"/>
            <a:ext cx="2979738" cy="2168525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>
            <a:off x="3667125" y="2573338"/>
            <a:ext cx="2166938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1" name="Freeform 43"/>
          <p:cNvSpPr>
            <a:spLocks noEditPoints="1"/>
          </p:cNvSpPr>
          <p:nvPr/>
        </p:nvSpPr>
        <p:spPr bwMode="auto">
          <a:xfrm>
            <a:off x="3929063" y="2565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2" name="Freeform 44"/>
          <p:cNvSpPr>
            <a:spLocks noEditPoints="1"/>
          </p:cNvSpPr>
          <p:nvPr/>
        </p:nvSpPr>
        <p:spPr bwMode="auto">
          <a:xfrm>
            <a:off x="3657600" y="3241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3" name="Line 45"/>
          <p:cNvSpPr>
            <a:spLocks noChangeShapeType="1"/>
          </p:cNvSpPr>
          <p:nvPr/>
        </p:nvSpPr>
        <p:spPr bwMode="auto">
          <a:xfrm>
            <a:off x="2176463" y="2573338"/>
            <a:ext cx="2844800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4" name="Line 46"/>
          <p:cNvSpPr>
            <a:spLocks noChangeShapeType="1"/>
          </p:cNvSpPr>
          <p:nvPr/>
        </p:nvSpPr>
        <p:spPr bwMode="auto">
          <a:xfrm flipV="1">
            <a:off x="3667125" y="2573338"/>
            <a:ext cx="2166938" cy="2168525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5" name="Freeform 47"/>
          <p:cNvSpPr>
            <a:spLocks noEditPoints="1"/>
          </p:cNvSpPr>
          <p:nvPr/>
        </p:nvSpPr>
        <p:spPr bwMode="auto">
          <a:xfrm>
            <a:off x="2590800" y="3276600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9600" y="6188075"/>
            <a:ext cx="54210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2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Consistent cuts and snapshots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 is to identify system states that “might” have occurred in real-life</a:t>
            </a:r>
          </a:p>
          <a:p>
            <a:pPr lvl="1" eaLnBrk="1" hangingPunct="1"/>
            <a:r>
              <a:rPr lang="en-US" smtClean="0"/>
              <a:t>Need to avoid capturing states in which a message is received but nobody is shown as having sent it</a:t>
            </a:r>
          </a:p>
          <a:p>
            <a:pPr lvl="1" eaLnBrk="1" hangingPunct="1"/>
            <a:r>
              <a:rPr lang="en-US" smtClean="0"/>
              <a:t>This the problem with the gray cuts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4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Replication is about keeping copies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The term may sound fancier but the meaning isn’t</a:t>
            </a:r>
          </a:p>
          <a:p>
            <a:endParaRPr lang="en-US"/>
          </a:p>
          <a:p>
            <a:r>
              <a:rPr lang="en-US" smtClean="0"/>
              <a:t>Whenever we have many copies of something we say that we’ve replicated that thing</a:t>
            </a:r>
          </a:p>
          <a:p>
            <a:pPr lvl="1"/>
            <a:r>
              <a:rPr lang="en-US" smtClean="0"/>
              <a:t>But usually replica does connote “identical”</a:t>
            </a:r>
          </a:p>
          <a:p>
            <a:pPr lvl="1"/>
            <a:r>
              <a:rPr lang="en-US" smtClean="0"/>
              <a:t>Instead of </a:t>
            </a:r>
            <a:r>
              <a:rPr lang="en-US" i="1" smtClean="0"/>
              <a:t>replication</a:t>
            </a:r>
            <a:r>
              <a:rPr lang="en-US" smtClean="0"/>
              <a:t> we use the term </a:t>
            </a:r>
            <a:r>
              <a:rPr lang="en-US" i="1" smtClean="0"/>
              <a:t>redundancy</a:t>
            </a:r>
            <a:r>
              <a:rPr lang="en-US" smtClean="0"/>
              <a:t> for things like alternative communication paths (e.g. if we have two distinct TCP connections from some client system to the cloud)</a:t>
            </a:r>
          </a:p>
          <a:p>
            <a:pPr lvl="1"/>
            <a:r>
              <a:rPr lang="en-US" smtClean="0"/>
              <a:t>Redundant things might not be identical.  Replicated things usually play identical roles and have equivalent data.</a:t>
            </a:r>
          </a:p>
          <a:p>
            <a:pPr marL="365760" lvl="1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7747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Red messages cross gray cuts “backwards”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</p:txBody>
      </p:sp>
      <p:sp>
        <p:nvSpPr>
          <p:cNvPr id="29701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03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9" name="Freeform 13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0" name="Freeform 14"/>
          <p:cNvSpPr>
            <a:spLocks noEditPoints="1"/>
          </p:cNvSpPr>
          <p:nvPr/>
        </p:nvSpPr>
        <p:spPr bwMode="auto">
          <a:xfrm>
            <a:off x="4876800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805363" y="4200525"/>
            <a:ext cx="63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025900" y="2981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3667125" y="2954338"/>
            <a:ext cx="2166938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6" name="Freeform 40"/>
          <p:cNvSpPr>
            <a:spLocks noEditPoints="1"/>
          </p:cNvSpPr>
          <p:nvPr/>
        </p:nvSpPr>
        <p:spPr bwMode="auto">
          <a:xfrm>
            <a:off x="3929063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7" name="Freeform 41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2176463" y="2954338"/>
            <a:ext cx="2844800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9" name="Freeform 43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9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Red messages cross gray cuts “backwards”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In a nutshell: the cut includes a message that “was never sent”</a:t>
            </a:r>
          </a:p>
        </p:txBody>
      </p:sp>
      <p:sp>
        <p:nvSpPr>
          <p:cNvPr id="30725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27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0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3" name="Freeform 13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4259263" y="3387725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54" name="Freeform 34"/>
          <p:cNvSpPr>
            <a:spLocks noEditPoints="1"/>
          </p:cNvSpPr>
          <p:nvPr/>
        </p:nvSpPr>
        <p:spPr bwMode="auto">
          <a:xfrm flipH="1"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5" name="Line 35"/>
          <p:cNvSpPr>
            <a:spLocks noChangeShapeType="1"/>
          </p:cNvSpPr>
          <p:nvPr/>
        </p:nvSpPr>
        <p:spPr bwMode="auto">
          <a:xfrm>
            <a:off x="4038600" y="2971800"/>
            <a:ext cx="76200" cy="2133600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6" name="Freeform 36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8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smtClean="0"/>
              <a:t>Application: Deadlock detection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 worries: perhaps we have a deadlock</a:t>
            </a:r>
          </a:p>
          <a:p>
            <a:pPr eaLnBrk="1" hangingPunct="1"/>
            <a:r>
              <a:rPr lang="en-US" smtClean="0"/>
              <a:t>p is waiting for q, so sends “what’s your state?”</a:t>
            </a:r>
          </a:p>
          <a:p>
            <a:pPr eaLnBrk="1" hangingPunct="1"/>
            <a:r>
              <a:rPr lang="en-US" smtClean="0"/>
              <a:t>q, on receipt, is waiting for r, so sends the same question… and r for s…. And s is waiting on p.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2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Suppose we detect this state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see a cycle…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… but is it a deadlock?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514600" y="2438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105400" y="2438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514600" y="4419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5105400" y="4343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2819400" y="2667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5257800" y="2819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2743200" y="4572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2667000" y="28194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505200" y="2514600"/>
            <a:ext cx="990600" cy="2746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3505200" y="4419600"/>
            <a:ext cx="990600" cy="2746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2209800" y="3352800"/>
            <a:ext cx="990600" cy="2746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4724400" y="3276600"/>
            <a:ext cx="990600" cy="2746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9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Phantom deadlocks!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Suppose system has a </a:t>
            </a:r>
            <a:r>
              <a:rPr lang="en-US" sz="2800" i="1" smtClean="0"/>
              <a:t>very high rate </a:t>
            </a:r>
            <a:r>
              <a:rPr lang="en-US" sz="2800" smtClean="0"/>
              <a:t>of locking.</a:t>
            </a:r>
          </a:p>
          <a:p>
            <a:pPr eaLnBrk="1" hangingPunct="1"/>
            <a:r>
              <a:rPr lang="en-US" sz="2800" smtClean="0"/>
              <a:t>Then perhaps a lock release message “passed” a query message</a:t>
            </a:r>
          </a:p>
          <a:p>
            <a:pPr lvl="1" eaLnBrk="1" hangingPunct="1"/>
            <a:r>
              <a:rPr lang="en-US" sz="2400" smtClean="0"/>
              <a:t>i.e. we see “q waiting for r” and “r waiting for s” but in fact, by the time we checked r, q was no longer waiting!</a:t>
            </a:r>
          </a:p>
          <a:p>
            <a:pPr eaLnBrk="1" hangingPunct="1"/>
            <a:r>
              <a:rPr lang="en-US" sz="2800" smtClean="0"/>
              <a:t>In effect: we checked for deadlock on a gray cut – an inconsistent cut.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4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pic>
        <p:nvPicPr>
          <p:cNvPr id="35853" name="Picture 14" descr="j018617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1192213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4" name="AutoShape 15"/>
          <p:cNvSpPr>
            <a:spLocks noChangeArrowheads="1"/>
          </p:cNvSpPr>
          <p:nvPr/>
        </p:nvSpPr>
        <p:spPr bwMode="auto">
          <a:xfrm>
            <a:off x="1143000" y="2286000"/>
            <a:ext cx="2438400" cy="457200"/>
          </a:xfrm>
          <a:prstGeom prst="wedgeRectCallout">
            <a:avLst>
              <a:gd name="adj1" fmla="val -40037"/>
              <a:gd name="adj2" fmla="val 10659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STOP!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pic>
        <p:nvPicPr>
          <p:cNvPr id="36877" name="Picture 13" descr="j018617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1192213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8" name="AutoShape 14"/>
          <p:cNvSpPr>
            <a:spLocks noChangeArrowheads="1"/>
          </p:cNvSpPr>
          <p:nvPr/>
        </p:nvSpPr>
        <p:spPr bwMode="auto">
          <a:xfrm>
            <a:off x="1143000" y="2286000"/>
            <a:ext cx="2438400" cy="457200"/>
          </a:xfrm>
          <a:prstGeom prst="wedgeRectCallout">
            <a:avLst>
              <a:gd name="adj1" fmla="val -40037"/>
              <a:gd name="adj2" fmla="val 10659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STOP!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172200" y="32004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Ok…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400800" y="48768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Yes sir!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3200400" y="4114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I’ll be late!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3200400" y="28194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Was I speeding?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2819400" y="57150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Sigh…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7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pic>
        <p:nvPicPr>
          <p:cNvPr id="37901" name="Picture 13" descr="j029746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762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2" name="AutoShape 15"/>
          <p:cNvSpPr>
            <a:spLocks noChangeArrowheads="1"/>
          </p:cNvSpPr>
          <p:nvPr/>
        </p:nvSpPr>
        <p:spPr bwMode="auto">
          <a:xfrm>
            <a:off x="1447800" y="1828800"/>
            <a:ext cx="4038600" cy="1066800"/>
          </a:xfrm>
          <a:prstGeom prst="wedgeRectCallout">
            <a:avLst>
              <a:gd name="adj1" fmla="val -65370"/>
              <a:gd name="adj2" fmla="val 94347"/>
            </a:avLst>
          </a:prstGeom>
          <a:solidFill>
            <a:srgbClr val="FFA9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Sorry to trouble you, folks.  I just need a status snapshot, please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0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38925" name="Text Box 15"/>
          <p:cNvSpPr txBox="1">
            <a:spLocks noChangeArrowheads="1"/>
          </p:cNvSpPr>
          <p:nvPr/>
        </p:nvSpPr>
        <p:spPr bwMode="auto">
          <a:xfrm>
            <a:off x="6172200" y="32004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No problem</a:t>
            </a:r>
          </a:p>
        </p:txBody>
      </p:sp>
      <p:sp>
        <p:nvSpPr>
          <p:cNvPr id="38926" name="Text Box 16"/>
          <p:cNvSpPr txBox="1">
            <a:spLocks noChangeArrowheads="1"/>
          </p:cNvSpPr>
          <p:nvPr/>
        </p:nvSpPr>
        <p:spPr bwMode="auto">
          <a:xfrm>
            <a:off x="6019800" y="495300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Hey, doesn’t a guy have a right to privacy?</a:t>
            </a:r>
          </a:p>
        </p:txBody>
      </p:sp>
      <p:sp>
        <p:nvSpPr>
          <p:cNvPr id="38927" name="Text Box 17"/>
          <p:cNvSpPr txBox="1">
            <a:spLocks noChangeArrowheads="1"/>
          </p:cNvSpPr>
          <p:nvPr/>
        </p:nvSpPr>
        <p:spPr bwMode="auto">
          <a:xfrm>
            <a:off x="3200400" y="4114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Done…</a:t>
            </a:r>
          </a:p>
        </p:txBody>
      </p:sp>
      <p:sp>
        <p:nvSpPr>
          <p:cNvPr id="38928" name="Text Box 18"/>
          <p:cNvSpPr txBox="1">
            <a:spLocks noChangeArrowheads="1"/>
          </p:cNvSpPr>
          <p:nvPr/>
        </p:nvSpPr>
        <p:spPr bwMode="auto">
          <a:xfrm>
            <a:off x="3200400" y="28194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Here you go…</a:t>
            </a:r>
          </a:p>
        </p:txBody>
      </p:sp>
      <p:sp>
        <p:nvSpPr>
          <p:cNvPr id="38929" name="Text Box 19"/>
          <p:cNvSpPr txBox="1">
            <a:spLocks noChangeArrowheads="1"/>
          </p:cNvSpPr>
          <p:nvPr/>
        </p:nvSpPr>
        <p:spPr bwMode="auto">
          <a:xfrm>
            <a:off x="2819400" y="57150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Sigh…</a:t>
            </a:r>
          </a:p>
        </p:txBody>
      </p:sp>
      <p:pic>
        <p:nvPicPr>
          <p:cNvPr id="38930" name="Picture 20" descr="j029746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762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39949" name="AutoShape 14"/>
          <p:cNvSpPr>
            <a:spLocks noChangeArrowheads="1"/>
          </p:cNvSpPr>
          <p:nvPr/>
        </p:nvSpPr>
        <p:spPr bwMode="auto">
          <a:xfrm>
            <a:off x="1143000" y="2286000"/>
            <a:ext cx="2743200" cy="457200"/>
          </a:xfrm>
          <a:prstGeom prst="wedgeRectCallout">
            <a:avLst>
              <a:gd name="adj1" fmla="val -41144"/>
              <a:gd name="adj2" fmla="val 106597"/>
            </a:avLst>
          </a:prstGeom>
          <a:solidFill>
            <a:srgbClr val="18E1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Ok, you can go now</a:t>
            </a:r>
          </a:p>
        </p:txBody>
      </p:sp>
      <p:pic>
        <p:nvPicPr>
          <p:cNvPr id="39950" name="Picture 16" descr="MCBD07122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971800"/>
            <a:ext cx="9779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6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Things we can replicate in a cloud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Files or other forms of data used to handle requests</a:t>
            </a:r>
          </a:p>
          <a:p>
            <a:pPr lvl="1"/>
            <a:r>
              <a:rPr lang="en-US" smtClean="0"/>
              <a:t>If all our first tier systems replicate the data needed for end-user requests, then they can handle all the work!</a:t>
            </a:r>
          </a:p>
          <a:p>
            <a:pPr lvl="1"/>
            <a:r>
              <a:rPr lang="en-US" smtClean="0"/>
              <a:t>Two cases to consider: in one the data itself is “write once” like a photo.  Either you have a replica, or don’t</a:t>
            </a:r>
          </a:p>
          <a:p>
            <a:pPr lvl="1"/>
            <a:r>
              <a:rPr lang="en-US" smtClean="0"/>
              <a:t>In the other the data evolves over time, like the current inventory count for the latest iPad in the Apple store</a:t>
            </a:r>
          </a:p>
          <a:p>
            <a:r>
              <a:rPr lang="en-US" smtClean="0"/>
              <a:t>Computation</a:t>
            </a:r>
          </a:p>
          <a:p>
            <a:pPr lvl="1"/>
            <a:r>
              <a:rPr lang="en-US" smtClean="0"/>
              <a:t>Here we replicate some </a:t>
            </a:r>
            <a:r>
              <a:rPr lang="en-US" i="1" smtClean="0"/>
              <a:t>request</a:t>
            </a:r>
            <a:r>
              <a:rPr lang="en-US" smtClean="0"/>
              <a:t> and then the work of computing the answer can be spread over multiple programs in the cloud</a:t>
            </a:r>
          </a:p>
          <a:p>
            <a:pPr lvl="1"/>
            <a:r>
              <a:rPr lang="en-US" smtClean="0"/>
              <a:t>We benefit from parallelism by getting a faster answer</a:t>
            </a:r>
          </a:p>
          <a:p>
            <a:pPr lvl="1"/>
            <a:r>
              <a:rPr lang="en-US" smtClean="0"/>
              <a:t>Can also provide fault-tolerance</a:t>
            </a:r>
          </a:p>
        </p:txBody>
      </p:sp>
    </p:spTree>
    <p:extLst>
      <p:ext uri="{BB962C8B-B14F-4D97-AF65-F5344CB8AC3E}">
        <p14:creationId xmlns:p14="http://schemas.microsoft.com/office/powerpoint/2010/main" val="7709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does it work?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When we check bank accounts, or check for deadlock, the system is idle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 if “P is waiting for Q” and “Q is waiting for R” we really mean “simultaneously”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to get this guarantee we did something very costly because no new work is being done!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4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Consistent cuts and snapshots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 is to draw a line across the system state such that</a:t>
            </a:r>
          </a:p>
          <a:p>
            <a:pPr lvl="1" eaLnBrk="1" hangingPunct="1"/>
            <a:r>
              <a:rPr lang="en-US" smtClean="0"/>
              <a:t>Every message “received” by a process is shown as having been sent by some other process</a:t>
            </a:r>
          </a:p>
          <a:p>
            <a:pPr lvl="1" eaLnBrk="1" hangingPunct="1"/>
            <a:r>
              <a:rPr lang="en-US" smtClean="0"/>
              <a:t>Some pending messages might still be in communication channels</a:t>
            </a:r>
          </a:p>
          <a:p>
            <a:pPr eaLnBrk="1" hangingPunct="1"/>
            <a:r>
              <a:rPr lang="en-US" smtClean="0"/>
              <a:t>And we want to do this </a:t>
            </a:r>
            <a:r>
              <a:rPr lang="en-US" i="1" smtClean="0"/>
              <a:t>while running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2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Turn idea into an algorithm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start a new snapshot, p</a:t>
            </a:r>
            <a:r>
              <a:rPr lang="en-US" baseline="-25000" smtClean="0"/>
              <a:t>i …</a:t>
            </a:r>
            <a:endParaRPr lang="en-US" smtClean="0"/>
          </a:p>
          <a:p>
            <a:pPr lvl="1" eaLnBrk="1" hangingPunct="1"/>
            <a:r>
              <a:rPr lang="en-US" smtClean="0"/>
              <a:t>Builds a message: “P</a:t>
            </a:r>
            <a:r>
              <a:rPr lang="en-US" baseline="-25000" smtClean="0"/>
              <a:t>i</a:t>
            </a:r>
            <a:r>
              <a:rPr lang="en-US" smtClean="0"/>
              <a:t> is initiating snapshot k”.  </a:t>
            </a:r>
          </a:p>
          <a:p>
            <a:pPr lvl="2" eaLnBrk="1" hangingPunct="1"/>
            <a:r>
              <a:rPr lang="en-US" smtClean="0"/>
              <a:t>The tuple (p</a:t>
            </a:r>
            <a:r>
              <a:rPr lang="en-US" baseline="-25000" smtClean="0"/>
              <a:t>i</a:t>
            </a:r>
            <a:r>
              <a:rPr lang="en-US" smtClean="0"/>
              <a:t>, k) uniquely identifies the snapshot</a:t>
            </a:r>
          </a:p>
          <a:p>
            <a:pPr lvl="1" eaLnBrk="1" hangingPunct="1"/>
            <a:r>
              <a:rPr lang="en-US" smtClean="0"/>
              <a:t>Writes down its own state</a:t>
            </a:r>
          </a:p>
          <a:p>
            <a:pPr lvl="1" eaLnBrk="1" hangingPunct="1"/>
            <a:r>
              <a:rPr lang="en-US" smtClean="0"/>
              <a:t>Starts recording incoming messages on all channels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4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Turn idea into an algorithm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Now p</a:t>
            </a:r>
            <a:r>
              <a:rPr lang="en-US" sz="2400" baseline="-25000" smtClean="0"/>
              <a:t>i </a:t>
            </a:r>
            <a:r>
              <a:rPr lang="en-US" sz="2400" smtClean="0"/>
              <a:t>tells its neighbors to start a snapshot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general, on first learning about snapshot (p</a:t>
            </a:r>
            <a:r>
              <a:rPr lang="en-US" sz="2400" baseline="-25000" smtClean="0"/>
              <a:t>i</a:t>
            </a:r>
            <a:r>
              <a:rPr lang="en-US" sz="2400" smtClean="0"/>
              <a:t>, k), p</a:t>
            </a:r>
            <a:r>
              <a:rPr lang="en-US" sz="2400" baseline="-25000" smtClean="0"/>
              <a:t>x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Writes down its state: p</a:t>
            </a:r>
            <a:r>
              <a:rPr lang="en-US" sz="2000" baseline="-25000" smtClean="0"/>
              <a:t>x</a:t>
            </a:r>
            <a:r>
              <a:rPr lang="en-US" sz="2000" smtClean="0"/>
              <a:t>’s contribution to the snapshot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Starts “tape recorders” for all communication channels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Forwards the message on all outgoing channels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Stops “tape recorder” for a channel when a snapshot message for (p</a:t>
            </a:r>
            <a:r>
              <a:rPr lang="en-US" sz="2000" baseline="-25000" smtClean="0"/>
              <a:t>i</a:t>
            </a:r>
            <a:r>
              <a:rPr lang="en-US" sz="2000" smtClean="0"/>
              <a:t>, k) is received on it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Snapshot consists of all the local state contributions and all the tape-recordings for the channels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7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Outgoing wave of requests… incoming wave of snapshots and channel state</a:t>
            </a:r>
          </a:p>
          <a:p>
            <a:pPr eaLnBrk="1" hangingPunct="1"/>
            <a:r>
              <a:rPr lang="en-US" smtClean="0"/>
              <a:t>Snapshot ends up accumulating at the initiator, p</a:t>
            </a:r>
            <a:r>
              <a:rPr lang="en-US" baseline="-25000" smtClean="0"/>
              <a:t>i</a:t>
            </a:r>
          </a:p>
          <a:p>
            <a:pPr eaLnBrk="1" hangingPunct="1"/>
            <a:r>
              <a:rPr lang="en-US" smtClean="0"/>
              <a:t>Algorithm doesn’t tolerate process failures or message failures.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3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6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7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8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47134" name="AutoShape 30"/>
          <p:cNvSpPr>
            <a:spLocks noChangeArrowheads="1"/>
          </p:cNvSpPr>
          <p:nvPr/>
        </p:nvSpPr>
        <p:spPr bwMode="auto">
          <a:xfrm>
            <a:off x="838200" y="2514600"/>
            <a:ext cx="1600200" cy="685800"/>
          </a:xfrm>
          <a:prstGeom prst="wedgeRectCallout">
            <a:avLst>
              <a:gd name="adj1" fmla="val 49106"/>
              <a:gd name="adj2" fmla="val 76620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I want to start a snapshot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48158" name="AutoShape 30"/>
          <p:cNvSpPr>
            <a:spLocks noChangeArrowheads="1"/>
          </p:cNvSpPr>
          <p:nvPr/>
        </p:nvSpPr>
        <p:spPr bwMode="auto">
          <a:xfrm>
            <a:off x="609600" y="2743200"/>
            <a:ext cx="2133600" cy="457200"/>
          </a:xfrm>
          <a:prstGeom prst="wedgeRectCallout">
            <a:avLst>
              <a:gd name="adj1" fmla="val 16370"/>
              <a:gd name="adj2" fmla="val 89931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p records  local state</a:t>
            </a:r>
          </a:p>
        </p:txBody>
      </p:sp>
      <p:sp>
        <p:nvSpPr>
          <p:cNvPr id="48159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6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49182" name="AutoShape 30"/>
          <p:cNvSpPr>
            <a:spLocks noChangeArrowheads="1"/>
          </p:cNvSpPr>
          <p:nvPr/>
        </p:nvSpPr>
        <p:spPr bwMode="auto">
          <a:xfrm>
            <a:off x="304800" y="2438400"/>
            <a:ext cx="2133600" cy="533400"/>
          </a:xfrm>
          <a:prstGeom prst="wedgeRectCallout">
            <a:avLst>
              <a:gd name="adj1" fmla="val 52528"/>
              <a:gd name="adj2" fmla="val 7797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p starts monitoring incoming channels</a:t>
            </a:r>
          </a:p>
        </p:txBody>
      </p:sp>
      <p:sp>
        <p:nvSpPr>
          <p:cNvPr id="49183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4" name="AutoShape 32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5" name="AutoShape 33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6" name="AutoShape 34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7" name="AutoShape 35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7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8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9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0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2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3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4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0206" name="AutoShape 30"/>
          <p:cNvSpPr>
            <a:spLocks noChangeArrowheads="1"/>
          </p:cNvSpPr>
          <p:nvPr/>
        </p:nvSpPr>
        <p:spPr bwMode="auto">
          <a:xfrm>
            <a:off x="152400" y="2743200"/>
            <a:ext cx="2362200" cy="304800"/>
          </a:xfrm>
          <a:prstGeom prst="wedgeRectCallout">
            <a:avLst>
              <a:gd name="adj1" fmla="val 42875"/>
              <a:gd name="adj2" fmla="val 207815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“contents of channel p-y”</a:t>
            </a:r>
          </a:p>
        </p:txBody>
      </p:sp>
      <p:sp>
        <p:nvSpPr>
          <p:cNvPr id="50207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AutoShape 32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9" name="AutoShape 33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0" name="AutoShape 34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1" name="AutoShape 35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8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Many things “map” to replication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As we just saw, data (or databases), computation</a:t>
            </a:r>
          </a:p>
          <a:p>
            <a:r>
              <a:rPr lang="en-US" smtClean="0"/>
              <a:t>Fault-tolerant request processing</a:t>
            </a:r>
          </a:p>
          <a:p>
            <a:r>
              <a:rPr lang="en-US" smtClean="0"/>
              <a:t>Coordination and synchronization (e.g. “who’s in charge of the air traffic control sector over Paris?”)</a:t>
            </a:r>
          </a:p>
          <a:p>
            <a:r>
              <a:rPr lang="en-US" smtClean="0"/>
              <a:t>Parameters and configuration data</a:t>
            </a:r>
          </a:p>
          <a:p>
            <a:r>
              <a:rPr lang="en-US" smtClean="0"/>
              <a:t>Security keys and lists of possible users and the rules for who is permitted to do what</a:t>
            </a:r>
          </a:p>
          <a:p>
            <a:r>
              <a:rPr lang="en-US" smtClean="0"/>
              <a:t>Membership information in a DHT or some other service that has many participants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8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1230" name="AutoShape 30"/>
          <p:cNvSpPr>
            <a:spLocks noChangeArrowheads="1"/>
          </p:cNvSpPr>
          <p:nvPr/>
        </p:nvSpPr>
        <p:spPr bwMode="auto">
          <a:xfrm>
            <a:off x="304800" y="2438400"/>
            <a:ext cx="2133600" cy="533400"/>
          </a:xfrm>
          <a:prstGeom prst="wedgeRectCallout">
            <a:avLst>
              <a:gd name="adj1" fmla="val 52528"/>
              <a:gd name="adj2" fmla="val 7797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p floods message on outgoing channels…</a:t>
            </a:r>
          </a:p>
        </p:txBody>
      </p:sp>
      <p:sp>
        <p:nvSpPr>
          <p:cNvPr id="51231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AutoShape 32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3" name="AutoShape 33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AutoShape 34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5" name="AutoShape 35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8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q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3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2254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5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6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7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8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9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0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1" name="AutoShape 37"/>
          <p:cNvSpPr>
            <a:spLocks noChangeArrowheads="1"/>
          </p:cNvSpPr>
          <p:nvPr/>
        </p:nvSpPr>
        <p:spPr bwMode="auto">
          <a:xfrm>
            <a:off x="3200400" y="24384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2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3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4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5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6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7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7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3278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9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0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1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2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3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4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5" name="AutoShape 37"/>
          <p:cNvSpPr>
            <a:spLocks noChangeArrowheads="1"/>
          </p:cNvSpPr>
          <p:nvPr/>
        </p:nvSpPr>
        <p:spPr bwMode="auto">
          <a:xfrm>
            <a:off x="3200400" y="2438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6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7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8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9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0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1" name="AutoShape 43"/>
          <p:cNvSpPr>
            <a:spLocks noChangeArrowheads="1"/>
          </p:cNvSpPr>
          <p:nvPr/>
        </p:nvSpPr>
        <p:spPr bwMode="auto">
          <a:xfrm>
            <a:off x="1600200" y="2209800"/>
            <a:ext cx="1219200" cy="457200"/>
          </a:xfrm>
          <a:prstGeom prst="wedgeRectCallout">
            <a:avLst>
              <a:gd name="adj1" fmla="val 80468"/>
              <a:gd name="adj2" fmla="val 46528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q is done</a:t>
            </a:r>
          </a:p>
        </p:txBody>
      </p:sp>
      <p:sp>
        <p:nvSpPr>
          <p:cNvPr id="53292" name="AutoShape 44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3" name="AutoShape 45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4" name="AutoShape 46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5" name="AutoShape 47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6" name="AutoShape 48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7" name="AutoShape 49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8" name="AutoShape 50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9" name="AutoShape 51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300" name="AutoShape 52"/>
          <p:cNvSpPr>
            <a:spLocks noChangeArrowheads="1"/>
          </p:cNvSpPr>
          <p:nvPr/>
        </p:nvSpPr>
        <p:spPr bwMode="auto">
          <a:xfrm>
            <a:off x="5943600" y="1905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301" name="AutoShape 53"/>
          <p:cNvSpPr>
            <a:spLocks noChangeArrowheads="1"/>
          </p:cNvSpPr>
          <p:nvPr/>
        </p:nvSpPr>
        <p:spPr bwMode="auto">
          <a:xfrm>
            <a:off x="4953000" y="42672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1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2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6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7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8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0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4302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3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4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5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6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7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8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9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4310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1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2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3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4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5" name="AutoShape 43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6" name="AutoShape 44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7" name="AutoShape 45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8" name="AutoShape 46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9" name="AutoShape 47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0" name="AutoShape 48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1" name="AutoShape 49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2" name="AutoShape 50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3" name="AutoShape 51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4" name="AutoShape 52"/>
          <p:cNvSpPr>
            <a:spLocks noChangeArrowheads="1"/>
          </p:cNvSpPr>
          <p:nvPr/>
        </p:nvSpPr>
        <p:spPr bwMode="auto">
          <a:xfrm>
            <a:off x="7924800" y="51816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5" name="AutoShape 53"/>
          <p:cNvSpPr>
            <a:spLocks noChangeArrowheads="1"/>
          </p:cNvSpPr>
          <p:nvPr/>
        </p:nvSpPr>
        <p:spPr bwMode="auto">
          <a:xfrm>
            <a:off x="6248400" y="44196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6" name="AutoShape 54"/>
          <p:cNvSpPr>
            <a:spLocks noChangeArrowheads="1"/>
          </p:cNvSpPr>
          <p:nvPr/>
        </p:nvSpPr>
        <p:spPr bwMode="auto">
          <a:xfrm>
            <a:off x="4876800" y="4343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7" name="AutoShape 55"/>
          <p:cNvSpPr>
            <a:spLocks noChangeArrowheads="1"/>
          </p:cNvSpPr>
          <p:nvPr/>
        </p:nvSpPr>
        <p:spPr bwMode="auto">
          <a:xfrm flipH="1">
            <a:off x="7239000" y="54102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8" name="AutoShape 56"/>
          <p:cNvSpPr>
            <a:spLocks noChangeArrowheads="1"/>
          </p:cNvSpPr>
          <p:nvPr/>
        </p:nvSpPr>
        <p:spPr bwMode="auto">
          <a:xfrm flipH="1">
            <a:off x="7620000" y="49530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9" name="AutoShape 57"/>
          <p:cNvSpPr>
            <a:spLocks noChangeArrowheads="1"/>
          </p:cNvSpPr>
          <p:nvPr/>
        </p:nvSpPr>
        <p:spPr bwMode="auto">
          <a:xfrm flipH="1">
            <a:off x="5867400" y="4343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0" name="AutoShape 58"/>
          <p:cNvSpPr>
            <a:spLocks noChangeArrowheads="1"/>
          </p:cNvSpPr>
          <p:nvPr/>
        </p:nvSpPr>
        <p:spPr bwMode="auto">
          <a:xfrm flipH="1">
            <a:off x="6172200" y="41148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1" name="AutoShape 59"/>
          <p:cNvSpPr>
            <a:spLocks noChangeArrowheads="1"/>
          </p:cNvSpPr>
          <p:nvPr/>
        </p:nvSpPr>
        <p:spPr bwMode="auto">
          <a:xfrm>
            <a:off x="35052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8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8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0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2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4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5326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7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8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9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0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1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2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3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5334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5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6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7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8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9" name="AutoShape 43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0" name="AutoShape 44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1" name="AutoShape 45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2" name="AutoShape 46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3" name="AutoShape 47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4" name="AutoShape 48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5" name="AutoShape 49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6" name="AutoShape 50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7" name="AutoShape 51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8" name="AutoShape 52"/>
          <p:cNvSpPr>
            <a:spLocks noChangeArrowheads="1"/>
          </p:cNvSpPr>
          <p:nvPr/>
        </p:nvSpPr>
        <p:spPr bwMode="auto">
          <a:xfrm>
            <a:off x="7924800" y="51816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9" name="AutoShape 53"/>
          <p:cNvSpPr>
            <a:spLocks noChangeArrowheads="1"/>
          </p:cNvSpPr>
          <p:nvPr/>
        </p:nvSpPr>
        <p:spPr bwMode="auto">
          <a:xfrm>
            <a:off x="6248400" y="44196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0" name="AutoShape 54"/>
          <p:cNvSpPr>
            <a:spLocks noChangeArrowheads="1"/>
          </p:cNvSpPr>
          <p:nvPr/>
        </p:nvSpPr>
        <p:spPr bwMode="auto">
          <a:xfrm>
            <a:off x="4876800" y="4343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1" name="AutoShape 55"/>
          <p:cNvSpPr>
            <a:spLocks noChangeArrowheads="1"/>
          </p:cNvSpPr>
          <p:nvPr/>
        </p:nvSpPr>
        <p:spPr bwMode="auto">
          <a:xfrm flipH="1">
            <a:off x="7239000" y="5410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2" name="AutoShape 56"/>
          <p:cNvSpPr>
            <a:spLocks noChangeArrowheads="1"/>
          </p:cNvSpPr>
          <p:nvPr/>
        </p:nvSpPr>
        <p:spPr bwMode="auto">
          <a:xfrm flipH="1">
            <a:off x="7620000" y="4953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3" name="AutoShape 57"/>
          <p:cNvSpPr>
            <a:spLocks noChangeArrowheads="1"/>
          </p:cNvSpPr>
          <p:nvPr/>
        </p:nvSpPr>
        <p:spPr bwMode="auto">
          <a:xfrm flipH="1">
            <a:off x="58674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4" name="AutoShape 58"/>
          <p:cNvSpPr>
            <a:spLocks noChangeArrowheads="1"/>
          </p:cNvSpPr>
          <p:nvPr/>
        </p:nvSpPr>
        <p:spPr bwMode="auto">
          <a:xfrm flipH="1">
            <a:off x="6172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5" name="AutoShape 59"/>
          <p:cNvSpPr>
            <a:spLocks noChangeArrowheads="1"/>
          </p:cNvSpPr>
          <p:nvPr/>
        </p:nvSpPr>
        <p:spPr bwMode="auto">
          <a:xfrm>
            <a:off x="35052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0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5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6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7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8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6350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1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2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3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4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5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6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7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6358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9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0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1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2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3" name="AutoShape 43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4" name="AutoShape 44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5" name="AutoShape 45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6" name="AutoShape 46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7" name="AutoShape 47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8" name="AutoShape 48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9" name="AutoShape 49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0" name="AutoShape 50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1" name="AutoShape 51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2" name="AutoShape 52"/>
          <p:cNvSpPr>
            <a:spLocks noChangeArrowheads="1"/>
          </p:cNvSpPr>
          <p:nvPr/>
        </p:nvSpPr>
        <p:spPr bwMode="auto">
          <a:xfrm>
            <a:off x="2819400" y="5029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6373" name="AutoShape 53"/>
          <p:cNvSpPr>
            <a:spLocks noChangeArrowheads="1"/>
          </p:cNvSpPr>
          <p:nvPr/>
        </p:nvSpPr>
        <p:spPr bwMode="auto">
          <a:xfrm>
            <a:off x="6248400" y="44196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4" name="AutoShape 54"/>
          <p:cNvSpPr>
            <a:spLocks noChangeArrowheads="1"/>
          </p:cNvSpPr>
          <p:nvPr/>
        </p:nvSpPr>
        <p:spPr bwMode="auto">
          <a:xfrm>
            <a:off x="4876800" y="4343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5" name="AutoShape 55"/>
          <p:cNvSpPr>
            <a:spLocks noChangeArrowheads="1"/>
          </p:cNvSpPr>
          <p:nvPr/>
        </p:nvSpPr>
        <p:spPr bwMode="auto">
          <a:xfrm flipH="1">
            <a:off x="3352800" y="5181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6" name="AutoShape 56"/>
          <p:cNvSpPr>
            <a:spLocks noChangeArrowheads="1"/>
          </p:cNvSpPr>
          <p:nvPr/>
        </p:nvSpPr>
        <p:spPr bwMode="auto">
          <a:xfrm flipH="1">
            <a:off x="3276600" y="5257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7" name="AutoShape 57"/>
          <p:cNvSpPr>
            <a:spLocks noChangeArrowheads="1"/>
          </p:cNvSpPr>
          <p:nvPr/>
        </p:nvSpPr>
        <p:spPr bwMode="auto">
          <a:xfrm flipH="1">
            <a:off x="58674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8" name="AutoShape 58"/>
          <p:cNvSpPr>
            <a:spLocks noChangeArrowheads="1"/>
          </p:cNvSpPr>
          <p:nvPr/>
        </p:nvSpPr>
        <p:spPr bwMode="auto">
          <a:xfrm flipH="1">
            <a:off x="6172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9" name="AutoShape 59"/>
          <p:cNvSpPr>
            <a:spLocks noChangeArrowheads="1"/>
          </p:cNvSpPr>
          <p:nvPr/>
        </p:nvSpPr>
        <p:spPr bwMode="auto">
          <a:xfrm>
            <a:off x="2133600" y="5105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5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9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0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1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2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7374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5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6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7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8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9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0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1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7382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3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4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5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6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7" name="AutoShape 43"/>
          <p:cNvSpPr>
            <a:spLocks noChangeArrowheads="1"/>
          </p:cNvSpPr>
          <p:nvPr/>
        </p:nvSpPr>
        <p:spPr bwMode="auto">
          <a:xfrm>
            <a:off x="990600" y="5486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57388" name="AutoShape 44"/>
          <p:cNvSpPr>
            <a:spLocks noChangeArrowheads="1"/>
          </p:cNvSpPr>
          <p:nvPr/>
        </p:nvSpPr>
        <p:spPr bwMode="auto">
          <a:xfrm flipH="1">
            <a:off x="1752600" y="5410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9" name="AutoShape 45"/>
          <p:cNvSpPr>
            <a:spLocks noChangeArrowheads="1"/>
          </p:cNvSpPr>
          <p:nvPr/>
        </p:nvSpPr>
        <p:spPr bwMode="auto">
          <a:xfrm flipH="1">
            <a:off x="1676400" y="5486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0" name="AutoShape 46"/>
          <p:cNvSpPr>
            <a:spLocks noChangeArrowheads="1"/>
          </p:cNvSpPr>
          <p:nvPr/>
        </p:nvSpPr>
        <p:spPr bwMode="auto">
          <a:xfrm flipH="1">
            <a:off x="1600200" y="5562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1" name="AutoShape 47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2" name="AutoShape 48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3" name="AutoShape 49"/>
          <p:cNvSpPr>
            <a:spLocks noChangeArrowheads="1"/>
          </p:cNvSpPr>
          <p:nvPr/>
        </p:nvSpPr>
        <p:spPr bwMode="auto">
          <a:xfrm>
            <a:off x="990600" y="4953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7394" name="AutoShape 50"/>
          <p:cNvSpPr>
            <a:spLocks noChangeArrowheads="1"/>
          </p:cNvSpPr>
          <p:nvPr/>
        </p:nvSpPr>
        <p:spPr bwMode="auto">
          <a:xfrm>
            <a:off x="6477000" y="2362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57395" name="AutoShape 51"/>
          <p:cNvSpPr>
            <a:spLocks noChangeArrowheads="1"/>
          </p:cNvSpPr>
          <p:nvPr/>
        </p:nvSpPr>
        <p:spPr bwMode="auto">
          <a:xfrm>
            <a:off x="4648200" y="3276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</a:t>
            </a:r>
          </a:p>
        </p:txBody>
      </p:sp>
      <p:sp>
        <p:nvSpPr>
          <p:cNvPr id="57396" name="AutoShape 52"/>
          <p:cNvSpPr>
            <a:spLocks noChangeArrowheads="1"/>
          </p:cNvSpPr>
          <p:nvPr/>
        </p:nvSpPr>
        <p:spPr bwMode="auto">
          <a:xfrm flipH="1">
            <a:off x="1600200" y="5029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7" name="AutoShape 53"/>
          <p:cNvSpPr>
            <a:spLocks noChangeArrowheads="1"/>
          </p:cNvSpPr>
          <p:nvPr/>
        </p:nvSpPr>
        <p:spPr bwMode="auto">
          <a:xfrm flipH="1">
            <a:off x="1524000" y="5105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8" name="AutoShape 54"/>
          <p:cNvSpPr>
            <a:spLocks noChangeArrowheads="1"/>
          </p:cNvSpPr>
          <p:nvPr/>
        </p:nvSpPr>
        <p:spPr bwMode="auto">
          <a:xfrm flipH="1">
            <a:off x="7086600" y="2438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9" name="AutoShape 55"/>
          <p:cNvSpPr>
            <a:spLocks noChangeArrowheads="1"/>
          </p:cNvSpPr>
          <p:nvPr/>
        </p:nvSpPr>
        <p:spPr bwMode="auto">
          <a:xfrm flipH="1">
            <a:off x="7010400" y="2514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400" name="AutoShape 56"/>
          <p:cNvSpPr>
            <a:spLocks noChangeArrowheads="1"/>
          </p:cNvSpPr>
          <p:nvPr/>
        </p:nvSpPr>
        <p:spPr bwMode="auto">
          <a:xfrm>
            <a:off x="381000" y="4953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grpSp>
        <p:nvGrpSpPr>
          <p:cNvPr id="57401" name="Group 57"/>
          <p:cNvGrpSpPr>
            <a:grpSpLocks/>
          </p:cNvGrpSpPr>
          <p:nvPr/>
        </p:nvGrpSpPr>
        <p:grpSpPr bwMode="auto">
          <a:xfrm>
            <a:off x="5257800" y="3200400"/>
            <a:ext cx="381000" cy="381000"/>
            <a:chOff x="1104" y="3504"/>
            <a:chExt cx="240" cy="240"/>
          </a:xfrm>
        </p:grpSpPr>
        <p:sp>
          <p:nvSpPr>
            <p:cNvPr id="57402" name="AutoShape 58"/>
            <p:cNvSpPr>
              <a:spLocks noChangeArrowheads="1"/>
            </p:cNvSpPr>
            <p:nvPr/>
          </p:nvSpPr>
          <p:spPr bwMode="auto">
            <a:xfrm flipH="1">
              <a:off x="1200" y="3504"/>
              <a:ext cx="144" cy="144"/>
            </a:xfrm>
            <a:prstGeom prst="flowChartMagneticTap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3" name="AutoShape 59"/>
            <p:cNvSpPr>
              <a:spLocks noChangeArrowheads="1"/>
            </p:cNvSpPr>
            <p:nvPr/>
          </p:nvSpPr>
          <p:spPr bwMode="auto">
            <a:xfrm flipH="1">
              <a:off x="1152" y="3552"/>
              <a:ext cx="144" cy="144"/>
            </a:xfrm>
            <a:prstGeom prst="flowChartMagneticTap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4" name="AutoShape 60"/>
            <p:cNvSpPr>
              <a:spLocks noChangeArrowheads="1"/>
            </p:cNvSpPr>
            <p:nvPr/>
          </p:nvSpPr>
          <p:spPr bwMode="auto">
            <a:xfrm flipH="1">
              <a:off x="1104" y="3600"/>
              <a:ext cx="144" cy="144"/>
            </a:xfrm>
            <a:prstGeom prst="flowChartMagneticTap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7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4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5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6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8398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9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0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1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2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3" name="AutoShape 35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8404" name="AutoShape 36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5" name="AutoShape 37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6" name="AutoShape 38"/>
          <p:cNvSpPr>
            <a:spLocks noChangeArrowheads="1"/>
          </p:cNvSpPr>
          <p:nvPr/>
        </p:nvSpPr>
        <p:spPr bwMode="auto">
          <a:xfrm>
            <a:off x="7620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58407" name="AutoShape 39"/>
          <p:cNvSpPr>
            <a:spLocks noChangeArrowheads="1"/>
          </p:cNvSpPr>
          <p:nvPr/>
        </p:nvSpPr>
        <p:spPr bwMode="auto">
          <a:xfrm flipH="1">
            <a:off x="1524000" y="3657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8" name="AutoShape 40"/>
          <p:cNvSpPr>
            <a:spLocks noChangeArrowheads="1"/>
          </p:cNvSpPr>
          <p:nvPr/>
        </p:nvSpPr>
        <p:spPr bwMode="auto">
          <a:xfrm flipH="1">
            <a:off x="1447800" y="3733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9" name="AutoShape 41"/>
          <p:cNvSpPr>
            <a:spLocks noChangeArrowheads="1"/>
          </p:cNvSpPr>
          <p:nvPr/>
        </p:nvSpPr>
        <p:spPr bwMode="auto">
          <a:xfrm flipH="1">
            <a:off x="1371600" y="38100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0" name="AutoShape 42"/>
          <p:cNvSpPr>
            <a:spLocks noChangeArrowheads="1"/>
          </p:cNvSpPr>
          <p:nvPr/>
        </p:nvSpPr>
        <p:spPr bwMode="auto">
          <a:xfrm flipH="1">
            <a:off x="2819400" y="2362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1" name="AutoShape 43"/>
          <p:cNvSpPr>
            <a:spLocks noChangeArrowheads="1"/>
          </p:cNvSpPr>
          <p:nvPr/>
        </p:nvSpPr>
        <p:spPr bwMode="auto">
          <a:xfrm>
            <a:off x="2819400" y="1905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w</a:t>
            </a:r>
          </a:p>
        </p:txBody>
      </p:sp>
      <p:sp>
        <p:nvSpPr>
          <p:cNvPr id="58412" name="AutoShape 44"/>
          <p:cNvSpPr>
            <a:spLocks noChangeArrowheads="1"/>
          </p:cNvSpPr>
          <p:nvPr/>
        </p:nvSpPr>
        <p:spPr bwMode="auto">
          <a:xfrm>
            <a:off x="7620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8413" name="AutoShape 45"/>
          <p:cNvSpPr>
            <a:spLocks noChangeArrowheads="1"/>
          </p:cNvSpPr>
          <p:nvPr/>
        </p:nvSpPr>
        <p:spPr bwMode="auto">
          <a:xfrm>
            <a:off x="3276600" y="2286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58414" name="AutoShape 46"/>
          <p:cNvSpPr>
            <a:spLocks noChangeArrowheads="1"/>
          </p:cNvSpPr>
          <p:nvPr/>
        </p:nvSpPr>
        <p:spPr bwMode="auto">
          <a:xfrm>
            <a:off x="152400" y="4114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</a:t>
            </a:r>
          </a:p>
        </p:txBody>
      </p:sp>
      <p:sp>
        <p:nvSpPr>
          <p:cNvPr id="58415" name="AutoShape 47"/>
          <p:cNvSpPr>
            <a:spLocks noChangeArrowheads="1"/>
          </p:cNvSpPr>
          <p:nvPr/>
        </p:nvSpPr>
        <p:spPr bwMode="auto">
          <a:xfrm flipH="1">
            <a:off x="1371600" y="3276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6" name="AutoShape 48"/>
          <p:cNvSpPr>
            <a:spLocks noChangeArrowheads="1"/>
          </p:cNvSpPr>
          <p:nvPr/>
        </p:nvSpPr>
        <p:spPr bwMode="auto">
          <a:xfrm flipH="1">
            <a:off x="1295400" y="3352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7" name="AutoShape 49"/>
          <p:cNvSpPr>
            <a:spLocks noChangeArrowheads="1"/>
          </p:cNvSpPr>
          <p:nvPr/>
        </p:nvSpPr>
        <p:spPr bwMode="auto">
          <a:xfrm flipH="1">
            <a:off x="3886200" y="2362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8" name="AutoShape 50"/>
          <p:cNvSpPr>
            <a:spLocks noChangeArrowheads="1"/>
          </p:cNvSpPr>
          <p:nvPr/>
        </p:nvSpPr>
        <p:spPr bwMode="auto">
          <a:xfrm flipH="1">
            <a:off x="3810000" y="2438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9" name="AutoShape 51"/>
          <p:cNvSpPr>
            <a:spLocks noChangeArrowheads="1"/>
          </p:cNvSpPr>
          <p:nvPr/>
        </p:nvSpPr>
        <p:spPr bwMode="auto">
          <a:xfrm>
            <a:off x="1524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8420" name="AutoShape 52"/>
          <p:cNvSpPr>
            <a:spLocks noChangeArrowheads="1"/>
          </p:cNvSpPr>
          <p:nvPr/>
        </p:nvSpPr>
        <p:spPr bwMode="auto">
          <a:xfrm>
            <a:off x="1524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58421" name="AutoShape 53"/>
          <p:cNvSpPr>
            <a:spLocks noChangeArrowheads="1"/>
          </p:cNvSpPr>
          <p:nvPr/>
        </p:nvSpPr>
        <p:spPr bwMode="auto">
          <a:xfrm>
            <a:off x="762000" y="4038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6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0" y="2438400"/>
            <a:ext cx="1447800" cy="3276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2362200" y="3276600"/>
            <a:ext cx="304800" cy="3048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2362200" y="2971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26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Line 27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0" name="Line 28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1"/>
              <a:t>A snapshot of a network</a:t>
            </a:r>
          </a:p>
        </p:txBody>
      </p:sp>
      <p:sp>
        <p:nvSpPr>
          <p:cNvPr id="59424" name="AutoShape 32"/>
          <p:cNvSpPr>
            <a:spLocks noChangeArrowheads="1"/>
          </p:cNvSpPr>
          <p:nvPr/>
        </p:nvSpPr>
        <p:spPr bwMode="auto">
          <a:xfrm>
            <a:off x="762000" y="2743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9425" name="AutoShape 33"/>
          <p:cNvSpPr>
            <a:spLocks noChangeArrowheads="1"/>
          </p:cNvSpPr>
          <p:nvPr/>
        </p:nvSpPr>
        <p:spPr bwMode="auto">
          <a:xfrm>
            <a:off x="152400" y="4495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59426" name="AutoShape 34"/>
          <p:cNvSpPr>
            <a:spLocks noChangeArrowheads="1"/>
          </p:cNvSpPr>
          <p:nvPr/>
        </p:nvSpPr>
        <p:spPr bwMode="auto">
          <a:xfrm>
            <a:off x="7620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</a:t>
            </a:r>
          </a:p>
        </p:txBody>
      </p:sp>
      <p:sp>
        <p:nvSpPr>
          <p:cNvPr id="59427" name="AutoShape 35"/>
          <p:cNvSpPr>
            <a:spLocks noChangeArrowheads="1"/>
          </p:cNvSpPr>
          <p:nvPr/>
        </p:nvSpPr>
        <p:spPr bwMode="auto">
          <a:xfrm flipH="1">
            <a:off x="990600" y="4876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28" name="AutoShape 36"/>
          <p:cNvSpPr>
            <a:spLocks noChangeArrowheads="1"/>
          </p:cNvSpPr>
          <p:nvPr/>
        </p:nvSpPr>
        <p:spPr bwMode="auto">
          <a:xfrm>
            <a:off x="7620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9429" name="AutoShape 37"/>
          <p:cNvSpPr>
            <a:spLocks noChangeArrowheads="1"/>
          </p:cNvSpPr>
          <p:nvPr/>
        </p:nvSpPr>
        <p:spPr bwMode="auto">
          <a:xfrm>
            <a:off x="152400" y="4114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59430" name="AutoShape 38"/>
          <p:cNvSpPr>
            <a:spLocks noChangeArrowheads="1"/>
          </p:cNvSpPr>
          <p:nvPr/>
        </p:nvSpPr>
        <p:spPr bwMode="auto">
          <a:xfrm>
            <a:off x="1524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59431" name="AutoShape 39"/>
          <p:cNvSpPr>
            <a:spLocks noChangeArrowheads="1"/>
          </p:cNvSpPr>
          <p:nvPr/>
        </p:nvSpPr>
        <p:spPr bwMode="auto">
          <a:xfrm>
            <a:off x="1524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</a:p>
        </p:txBody>
      </p:sp>
      <p:sp>
        <p:nvSpPr>
          <p:cNvPr id="59432" name="AutoShape 40"/>
          <p:cNvSpPr>
            <a:spLocks noChangeArrowheads="1"/>
          </p:cNvSpPr>
          <p:nvPr/>
        </p:nvSpPr>
        <p:spPr bwMode="auto">
          <a:xfrm>
            <a:off x="762000" y="4038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w</a:t>
            </a:r>
          </a:p>
        </p:txBody>
      </p:sp>
      <p:sp>
        <p:nvSpPr>
          <p:cNvPr id="59433" name="AutoShape 41"/>
          <p:cNvSpPr>
            <a:spLocks noChangeArrowheads="1"/>
          </p:cNvSpPr>
          <p:nvPr/>
        </p:nvSpPr>
        <p:spPr bwMode="auto">
          <a:xfrm>
            <a:off x="152400" y="2743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</a:t>
            </a:r>
          </a:p>
        </p:txBody>
      </p:sp>
      <p:sp>
        <p:nvSpPr>
          <p:cNvPr id="59434" name="AutoShape 42"/>
          <p:cNvSpPr>
            <a:spLocks noChangeArrowheads="1"/>
          </p:cNvSpPr>
          <p:nvPr/>
        </p:nvSpPr>
        <p:spPr bwMode="auto">
          <a:xfrm>
            <a:off x="762000" y="4419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59435" name="AutoShape 43"/>
          <p:cNvSpPr>
            <a:spLocks noChangeArrowheads="1"/>
          </p:cNvSpPr>
          <p:nvPr/>
        </p:nvSpPr>
        <p:spPr bwMode="auto">
          <a:xfrm>
            <a:off x="152400" y="4876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9436" name="AutoShape 44"/>
          <p:cNvSpPr>
            <a:spLocks noChangeArrowheads="1"/>
          </p:cNvSpPr>
          <p:nvPr/>
        </p:nvSpPr>
        <p:spPr bwMode="auto">
          <a:xfrm flipH="1">
            <a:off x="914400" y="49530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7" name="AutoShape 45"/>
          <p:cNvSpPr>
            <a:spLocks noChangeArrowheads="1"/>
          </p:cNvSpPr>
          <p:nvPr/>
        </p:nvSpPr>
        <p:spPr bwMode="auto">
          <a:xfrm flipH="1">
            <a:off x="838200" y="5029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8" name="AutoShape 46"/>
          <p:cNvSpPr>
            <a:spLocks noChangeArrowheads="1"/>
          </p:cNvSpPr>
          <p:nvPr/>
        </p:nvSpPr>
        <p:spPr bwMode="auto">
          <a:xfrm flipH="1">
            <a:off x="762000" y="5105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9" name="AutoShape 47"/>
          <p:cNvSpPr>
            <a:spLocks noChangeArrowheads="1"/>
          </p:cNvSpPr>
          <p:nvPr/>
        </p:nvSpPr>
        <p:spPr bwMode="auto">
          <a:xfrm flipH="1">
            <a:off x="685800" y="5181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40" name="AutoShape 48"/>
          <p:cNvSpPr>
            <a:spLocks noChangeArrowheads="1"/>
          </p:cNvSpPr>
          <p:nvPr/>
        </p:nvSpPr>
        <p:spPr bwMode="auto">
          <a:xfrm flipH="1">
            <a:off x="609600" y="5257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41" name="AutoShape 49"/>
          <p:cNvSpPr>
            <a:spLocks noChangeArrowheads="1"/>
          </p:cNvSpPr>
          <p:nvPr/>
        </p:nvSpPr>
        <p:spPr bwMode="auto">
          <a:xfrm>
            <a:off x="1371600" y="2819400"/>
            <a:ext cx="990600" cy="304800"/>
          </a:xfrm>
          <a:prstGeom prst="wedgeRectCallout">
            <a:avLst>
              <a:gd name="adj1" fmla="val 52722"/>
              <a:gd name="adj2" fmla="val 13229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Done!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Chandy/Lamport “snapshot”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Once we collect the state snapshots plus the channel contents we have a consistent cut from the system</a:t>
            </a:r>
          </a:p>
          <a:p>
            <a:pPr lvl="1"/>
            <a:r>
              <a:rPr lang="en-US" smtClean="0"/>
              <a:t>It “could” have occured as a concurrent instant in the system execution (although in fact, it obviously didn’t)</a:t>
            </a:r>
          </a:p>
          <a:p>
            <a:pPr lvl="1"/>
            <a:r>
              <a:rPr lang="en-US" smtClean="0"/>
              <a:t>Processing such a snapshot requires understanding the state in this form</a:t>
            </a:r>
          </a:p>
          <a:p>
            <a:pPr lvl="1"/>
            <a:r>
              <a:rPr lang="en-US" smtClean="0"/>
              <a:t>But many algorithms use this </a:t>
            </a:r>
            <a:r>
              <a:rPr lang="en-US" i="1" smtClean="0"/>
              <a:t>pattern</a:t>
            </a:r>
            <a:r>
              <a:rPr lang="en-US" smtClean="0"/>
              <a:t> of messages without necessarily writing down the whole state or logging all the messages in the channels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So... focus on replication!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If we can get replication right, we’ll be on the road to a highly assured cloud infrastructure</a:t>
            </a:r>
          </a:p>
          <a:p>
            <a:endParaRPr lang="en-US"/>
          </a:p>
          <a:p>
            <a:r>
              <a:rPr lang="en-US" smtClean="0"/>
              <a:t>Key is to understand what it means to correctly replicate data at cloud scale...</a:t>
            </a:r>
          </a:p>
          <a:p>
            <a:endParaRPr lang="en-US"/>
          </a:p>
          <a:p>
            <a:r>
              <a:rPr lang="en-US" smtClean="0"/>
              <a:t>... then once we know what we </a:t>
            </a:r>
            <a:r>
              <a:rPr lang="en-US" i="1" u="sng" smtClean="0"/>
              <a:t>want</a:t>
            </a:r>
            <a:r>
              <a:rPr lang="en-US" smtClean="0"/>
              <a:t> to do, to find scalable ways to implement needed abstraction(s)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5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 to vector time?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In book the connection of consistent cuts to notion of logical time is explored</a:t>
            </a:r>
          </a:p>
          <a:p>
            <a:pPr lvl="1"/>
            <a:r>
              <a:rPr lang="en-US" smtClean="0"/>
              <a:t>A consistent cut is a snapshot taken at a set of concurrent points in a system trace</a:t>
            </a:r>
          </a:p>
          <a:p>
            <a:pPr lvl="1"/>
            <a:r>
              <a:rPr lang="en-US" smtClean="0"/>
              <a:t>In effect, all the members of the system concurrently write down their states</a:t>
            </a:r>
          </a:p>
          <a:p>
            <a:pPr lvl="1"/>
            <a:r>
              <a:rPr lang="en-US" smtClean="0"/>
              <a:t>We can restate Chandy/Lamport to implement it precisely in this manner!</a:t>
            </a:r>
          </a:p>
          <a:p>
            <a:r>
              <a:rPr lang="en-US" smtClean="0"/>
              <a:t>But out of time today, so we’ll leave that for you to read about in Chapter 10 of the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By formalizing notion of time we can build tools for thinking about fancier ideas such as consistency of replicated data</a:t>
            </a:r>
          </a:p>
          <a:p>
            <a:endParaRPr lang="en-US"/>
          </a:p>
          <a:p>
            <a:r>
              <a:rPr lang="en-US" smtClean="0"/>
              <a:t>Today we looked more closely at time than at consistency.</a:t>
            </a:r>
          </a:p>
          <a:p>
            <a:pPr lvl="1"/>
            <a:r>
              <a:rPr lang="en-US" smtClean="0"/>
              <a:t>We introduced idea of consistency to motivate need to look closely at time</a:t>
            </a:r>
          </a:p>
          <a:p>
            <a:pPr lvl="1"/>
            <a:r>
              <a:rPr lang="en-US" smtClean="0"/>
              <a:t>But didn’t tie the logical or vector timestamp ideas back to implementation of replicated data</a:t>
            </a:r>
          </a:p>
          <a:p>
            <a:pPr lvl="1"/>
            <a:endParaRPr lang="en-US"/>
          </a:p>
          <a:p>
            <a:r>
              <a:rPr lang="en-US" smtClean="0"/>
              <a:t>Next lectures will make this connection explicit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67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Concept of “consistency”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would say that a replicated entity behaves in a consistent manner if mimics the behavior of a non-replicated entity</a:t>
            </a:r>
          </a:p>
          <a:p>
            <a:pPr lvl="1"/>
            <a:r>
              <a:rPr lang="en-US" dirty="0" smtClean="0"/>
              <a:t>E.g. if I ask it some question, and it answers, and then you ask it that question, your answer is either the same or reflects some update to the underlying state</a:t>
            </a:r>
          </a:p>
          <a:p>
            <a:pPr lvl="1"/>
            <a:r>
              <a:rPr lang="en-US" dirty="0" smtClean="0"/>
              <a:t>Many copies but acts like just one</a:t>
            </a:r>
          </a:p>
          <a:p>
            <a:pPr lvl="1"/>
            <a:endParaRPr lang="en-US" dirty="0"/>
          </a:p>
          <a:p>
            <a:r>
              <a:rPr lang="en-US" dirty="0" smtClean="0"/>
              <a:t>An inconsistent service is one that seems “broken”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32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61248" cy="990600"/>
          </a:xfrm>
        </p:spPr>
        <p:txBody>
          <a:bodyPr>
            <a:normAutofit fontScale="90000"/>
          </a:bodyPr>
          <a:lstStyle/>
          <a:p>
            <a:r>
              <a:rPr lang="en-US" smtClean="0"/>
              <a:t>Consistency lets us ignore implementation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A </a:t>
            </a:r>
            <a:r>
              <a:rPr lang="en-US" b="1" i="1" u="sng" dirty="0" smtClean="0">
                <a:solidFill>
                  <a:srgbClr val="0070C0"/>
                </a:solidFill>
              </a:rPr>
              <a:t>consistent</a:t>
            </a:r>
            <a:r>
              <a:rPr lang="en-US" b="1" i="1" dirty="0" smtClean="0">
                <a:solidFill>
                  <a:srgbClr val="0070C0"/>
                </a:solidFill>
              </a:rPr>
              <a:t> distributed system will often have many components, but users observe behavior indistinguishable from that of a single-component reference system</a:t>
            </a:r>
          </a:p>
          <a:p>
            <a:endParaRPr lang="fr-BE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7912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Reference Model</a:t>
            </a:r>
            <a:endParaRPr lang="fr-BE" b="1" i="1" dirty="0">
              <a:solidFill>
                <a:srgbClr val="C00000"/>
              </a:solidFill>
            </a:endParaRPr>
          </a:p>
        </p:txBody>
      </p:sp>
      <p:pic>
        <p:nvPicPr>
          <p:cNvPr id="6" name="Picture 2" descr="GOSplitMovementWeb1.jpg image by cyberlawpr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4572000"/>
            <a:ext cx="1524000" cy="114559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48200" y="57912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Implementation</a:t>
            </a:r>
            <a:endParaRPr lang="fr-BE" b="1" i="1" dirty="0">
              <a:solidFill>
                <a:srgbClr val="C00000"/>
              </a:solidFill>
            </a:endParaRPr>
          </a:p>
        </p:txBody>
      </p:sp>
      <p:pic>
        <p:nvPicPr>
          <p:cNvPr id="14340" name="Picture 4" descr="Image: Photo of my Omega Seamaster 2531.80 on 1:18 scale Aston Martin model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105400"/>
            <a:ext cx="736600" cy="552450"/>
          </a:xfrm>
          <a:prstGeom prst="rect">
            <a:avLst/>
          </a:prstGeom>
          <a:noFill/>
        </p:spPr>
      </p:pic>
      <p:pic>
        <p:nvPicPr>
          <p:cNvPr id="14342" name="Picture 6" descr="http://tbn2.google.com/images?q=tbn:frnioDXHT-jnNM:http://image.guardian.co.uk/sys-images/Arts/Arts_/site_furniture/2008/05/08/Bond460x276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5029200"/>
            <a:ext cx="1219200" cy="733426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905000" y="5105400"/>
            <a:ext cx="914400" cy="533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05000" y="5638800"/>
            <a:ext cx="914400" cy="76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6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2366</TotalTime>
  <Words>4116</Words>
  <Application>Microsoft Office PowerPoint</Application>
  <PresentationFormat>On-screen Show (4:3)</PresentationFormat>
  <Paragraphs>1106</Paragraphs>
  <Slides>71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82" baseType="lpstr">
      <vt:lpstr>Arial Black</vt:lpstr>
      <vt:lpstr>Blackadder ITC</vt:lpstr>
      <vt:lpstr>Calibri</vt:lpstr>
      <vt:lpstr>Symbol</vt:lpstr>
      <vt:lpstr>Tahoma</vt:lpstr>
      <vt:lpstr>Times New Roman</vt:lpstr>
      <vt:lpstr>Tw Cen MT</vt:lpstr>
      <vt:lpstr>Wingdings</vt:lpstr>
      <vt:lpstr>Wingdings 2</vt:lpstr>
      <vt:lpstr>Median</vt:lpstr>
      <vt:lpstr>Equation</vt:lpstr>
      <vt:lpstr>CS5412:  Replication, Consistency and Clocks</vt:lpstr>
      <vt:lpstr>      Recall that clouds have tiers</vt:lpstr>
      <vt:lpstr>Replication</vt:lpstr>
      <vt:lpstr>Replication is about keeping copies</vt:lpstr>
      <vt:lpstr>Things we can replicate in a cloud</vt:lpstr>
      <vt:lpstr>Many things “map” to replication</vt:lpstr>
      <vt:lpstr>So... focus on replication!</vt:lpstr>
      <vt:lpstr>Concept of “consistency”</vt:lpstr>
      <vt:lpstr>Consistency lets us ignore implementation</vt:lpstr>
      <vt:lpstr>Dangers of Inconsistency</vt:lpstr>
      <vt:lpstr>Leslie Lamport’s insight</vt:lpstr>
      <vt:lpstr>What time is it?</vt:lpstr>
      <vt:lpstr>But what does time “mean”?</vt:lpstr>
      <vt:lpstr>Lamport’s approach</vt:lpstr>
      <vt:lpstr>Drawing time-line pictures:</vt:lpstr>
      <vt:lpstr>Drawing time-line pictures:</vt:lpstr>
      <vt:lpstr>Drawing time-line pictures:</vt:lpstr>
      <vt:lpstr>Drawing time-line pictures:</vt:lpstr>
      <vt:lpstr>Drawing time-line pictures:</vt:lpstr>
      <vt:lpstr>Drawing time-line pictures:</vt:lpstr>
      <vt:lpstr>Happens before “relation”</vt:lpstr>
      <vt:lpstr>Logical clocks</vt:lpstr>
      <vt:lpstr>Rules for managing logical clocks</vt:lpstr>
      <vt:lpstr>Time-line with LT annotations</vt:lpstr>
      <vt:lpstr>Logical clocks</vt:lpstr>
      <vt:lpstr>Can we do better?</vt:lpstr>
      <vt:lpstr>History of vector clocks?</vt:lpstr>
      <vt:lpstr>Vector clocks</vt:lpstr>
      <vt:lpstr>Time-line with VT annotations</vt:lpstr>
      <vt:lpstr>Rules for comparison of VTs</vt:lpstr>
      <vt:lpstr>Time-line with VT annotations</vt:lpstr>
      <vt:lpstr>Vector time and happens before</vt:lpstr>
      <vt:lpstr>Temporal distortions</vt:lpstr>
      <vt:lpstr>Temporal distortions</vt:lpstr>
      <vt:lpstr>Temporal distortions</vt:lpstr>
      <vt:lpstr>Temporal distortions</vt:lpstr>
      <vt:lpstr>Temporal distortions</vt:lpstr>
      <vt:lpstr>Temporal distortions</vt:lpstr>
      <vt:lpstr>Consistent cuts and snapshots</vt:lpstr>
      <vt:lpstr>Temporal distortions</vt:lpstr>
      <vt:lpstr>Temporal distortions</vt:lpstr>
      <vt:lpstr>Application: Deadlock detection</vt:lpstr>
      <vt:lpstr>Suppose we detect this state</vt:lpstr>
      <vt:lpstr>Phantom deadlocks!</vt:lpstr>
      <vt:lpstr>One solution is to “freeze” the system</vt:lpstr>
      <vt:lpstr>One solution is to “freeze” the system</vt:lpstr>
      <vt:lpstr>One solution is to “freeze” the system</vt:lpstr>
      <vt:lpstr>One solution is to “freeze” the system</vt:lpstr>
      <vt:lpstr>One solution is to “freeze” the system</vt:lpstr>
      <vt:lpstr>Why does it work?</vt:lpstr>
      <vt:lpstr>Consistent cuts and snapshots</vt:lpstr>
      <vt:lpstr>Turn idea into an algorithm</vt:lpstr>
      <vt:lpstr>Turn idea into an algorithm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 “snapshot”</vt:lpstr>
      <vt:lpstr>Relation to vector time?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131</cp:revision>
  <cp:lastPrinted>2012-01-20T16:17:50Z</cp:lastPrinted>
  <dcterms:created xsi:type="dcterms:W3CDTF">2006-08-16T00:00:00Z</dcterms:created>
  <dcterms:modified xsi:type="dcterms:W3CDTF">2016-02-14T21:49:01Z</dcterms:modified>
</cp:coreProperties>
</file>