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56" r:id="rId2"/>
    <p:sldId id="301" r:id="rId3"/>
    <p:sldId id="307" r:id="rId4"/>
    <p:sldId id="304" r:id="rId5"/>
    <p:sldId id="302" r:id="rId6"/>
    <p:sldId id="308" r:id="rId7"/>
    <p:sldId id="305" r:id="rId8"/>
    <p:sldId id="257" r:id="rId9"/>
    <p:sldId id="258" r:id="rId10"/>
    <p:sldId id="259" r:id="rId11"/>
    <p:sldId id="306" r:id="rId12"/>
    <p:sldId id="260" r:id="rId13"/>
    <p:sldId id="261" r:id="rId14"/>
    <p:sldId id="263" r:id="rId15"/>
    <p:sldId id="262" r:id="rId16"/>
    <p:sldId id="264" r:id="rId17"/>
    <p:sldId id="265" r:id="rId18"/>
    <p:sldId id="297"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98" r:id="rId33"/>
    <p:sldId id="279" r:id="rId34"/>
    <p:sldId id="280" r:id="rId35"/>
    <p:sldId id="281" r:id="rId36"/>
    <p:sldId id="299" r:id="rId37"/>
    <p:sldId id="282" r:id="rId38"/>
    <p:sldId id="283" r:id="rId39"/>
    <p:sldId id="284" r:id="rId40"/>
    <p:sldId id="285" r:id="rId41"/>
    <p:sldId id="286" r:id="rId42"/>
    <p:sldId id="287" r:id="rId43"/>
    <p:sldId id="288" r:id="rId44"/>
    <p:sldId id="289" r:id="rId45"/>
    <p:sldId id="290" r:id="rId46"/>
    <p:sldId id="291" r:id="rId47"/>
    <p:sldId id="292" r:id="rId48"/>
    <p:sldId id="293" r:id="rId49"/>
    <p:sldId id="296" r:id="rId50"/>
    <p:sldId id="300"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CE0D373-0740-4A07-B64F-5A74918F5DAB}">
          <p14:sldIdLst>
            <p14:sldId id="256"/>
            <p14:sldId id="301"/>
            <p14:sldId id="307"/>
            <p14:sldId id="304"/>
            <p14:sldId id="302"/>
            <p14:sldId id="308"/>
            <p14:sldId id="305"/>
            <p14:sldId id="257"/>
            <p14:sldId id="258"/>
            <p14:sldId id="259"/>
            <p14:sldId id="306"/>
            <p14:sldId id="260"/>
            <p14:sldId id="261"/>
            <p14:sldId id="263"/>
          </p14:sldIdLst>
        </p14:section>
        <p14:section name="Untitled Section" id="{22D7AAE7-B27E-4C42-ACF8-E6FB40DCFBE1}">
          <p14:sldIdLst>
            <p14:sldId id="262"/>
            <p14:sldId id="264"/>
            <p14:sldId id="265"/>
            <p14:sldId id="297"/>
            <p14:sldId id="266"/>
            <p14:sldId id="267"/>
            <p14:sldId id="268"/>
            <p14:sldId id="269"/>
            <p14:sldId id="270"/>
            <p14:sldId id="271"/>
            <p14:sldId id="272"/>
            <p14:sldId id="273"/>
            <p14:sldId id="274"/>
            <p14:sldId id="275"/>
            <p14:sldId id="276"/>
            <p14:sldId id="277"/>
            <p14:sldId id="278"/>
            <p14:sldId id="298"/>
            <p14:sldId id="279"/>
            <p14:sldId id="280"/>
            <p14:sldId id="281"/>
            <p14:sldId id="299"/>
            <p14:sldId id="282"/>
            <p14:sldId id="283"/>
            <p14:sldId id="284"/>
            <p14:sldId id="285"/>
            <p14:sldId id="286"/>
            <p14:sldId id="287"/>
            <p14:sldId id="288"/>
            <p14:sldId id="289"/>
            <p14:sldId id="290"/>
            <p14:sldId id="291"/>
            <p14:sldId id="292"/>
            <p14:sldId id="293"/>
            <p14:sldId id="296"/>
            <p14:sldId id="30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BF95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09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6458F9-C1F2-449A-8791-2370E00D77CE}" type="datetimeFigureOut">
              <a:rPr lang="en-US" smtClean="0"/>
              <a:t>2/15/2016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B676AF-9840-40C0-9F49-1DBBDEF09851}" type="slidenum">
              <a:rPr lang="en-US" smtClean="0"/>
              <a:t>‹#›</a:t>
            </a:fld>
            <a:endParaRPr lang="en-US"/>
          </a:p>
        </p:txBody>
      </p:sp>
    </p:spTree>
    <p:extLst>
      <p:ext uri="{BB962C8B-B14F-4D97-AF65-F5344CB8AC3E}">
        <p14:creationId xmlns:p14="http://schemas.microsoft.com/office/powerpoint/2010/main" val="3919234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a:t>
            </a:fld>
            <a:endParaRPr lang="en-US"/>
          </a:p>
        </p:txBody>
      </p:sp>
    </p:spTree>
    <p:extLst>
      <p:ext uri="{BB962C8B-B14F-4D97-AF65-F5344CB8AC3E}">
        <p14:creationId xmlns:p14="http://schemas.microsoft.com/office/powerpoint/2010/main" val="3274816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14</a:t>
            </a:fld>
            <a:endParaRPr lang="en-US"/>
          </a:p>
        </p:txBody>
      </p:sp>
    </p:spTree>
    <p:extLst>
      <p:ext uri="{BB962C8B-B14F-4D97-AF65-F5344CB8AC3E}">
        <p14:creationId xmlns:p14="http://schemas.microsoft.com/office/powerpoint/2010/main" val="984688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15</a:t>
            </a:fld>
            <a:endParaRPr lang="en-US"/>
          </a:p>
        </p:txBody>
      </p:sp>
    </p:spTree>
    <p:extLst>
      <p:ext uri="{BB962C8B-B14F-4D97-AF65-F5344CB8AC3E}">
        <p14:creationId xmlns:p14="http://schemas.microsoft.com/office/powerpoint/2010/main" val="30364535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16</a:t>
            </a:fld>
            <a:endParaRPr lang="en-US"/>
          </a:p>
        </p:txBody>
      </p:sp>
    </p:spTree>
    <p:extLst>
      <p:ext uri="{BB962C8B-B14F-4D97-AF65-F5344CB8AC3E}">
        <p14:creationId xmlns:p14="http://schemas.microsoft.com/office/powerpoint/2010/main" val="2734012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17</a:t>
            </a:fld>
            <a:endParaRPr lang="en-US"/>
          </a:p>
        </p:txBody>
      </p:sp>
    </p:spTree>
    <p:extLst>
      <p:ext uri="{BB962C8B-B14F-4D97-AF65-F5344CB8AC3E}">
        <p14:creationId xmlns:p14="http://schemas.microsoft.com/office/powerpoint/2010/main" val="19599088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18</a:t>
            </a:fld>
            <a:endParaRPr lang="en-US"/>
          </a:p>
        </p:txBody>
      </p:sp>
    </p:spTree>
    <p:extLst>
      <p:ext uri="{BB962C8B-B14F-4D97-AF65-F5344CB8AC3E}">
        <p14:creationId xmlns:p14="http://schemas.microsoft.com/office/powerpoint/2010/main" val="34818495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19</a:t>
            </a:fld>
            <a:endParaRPr lang="en-US"/>
          </a:p>
        </p:txBody>
      </p:sp>
    </p:spTree>
    <p:extLst>
      <p:ext uri="{BB962C8B-B14F-4D97-AF65-F5344CB8AC3E}">
        <p14:creationId xmlns:p14="http://schemas.microsoft.com/office/powerpoint/2010/main" val="29250914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20</a:t>
            </a:fld>
            <a:endParaRPr lang="en-US"/>
          </a:p>
        </p:txBody>
      </p:sp>
    </p:spTree>
    <p:extLst>
      <p:ext uri="{BB962C8B-B14F-4D97-AF65-F5344CB8AC3E}">
        <p14:creationId xmlns:p14="http://schemas.microsoft.com/office/powerpoint/2010/main" val="4756775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21</a:t>
            </a:fld>
            <a:endParaRPr lang="en-US"/>
          </a:p>
        </p:txBody>
      </p:sp>
    </p:spTree>
    <p:extLst>
      <p:ext uri="{BB962C8B-B14F-4D97-AF65-F5344CB8AC3E}">
        <p14:creationId xmlns:p14="http://schemas.microsoft.com/office/powerpoint/2010/main" val="27005325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22</a:t>
            </a:fld>
            <a:endParaRPr lang="en-US"/>
          </a:p>
        </p:txBody>
      </p:sp>
    </p:spTree>
    <p:extLst>
      <p:ext uri="{BB962C8B-B14F-4D97-AF65-F5344CB8AC3E}">
        <p14:creationId xmlns:p14="http://schemas.microsoft.com/office/powerpoint/2010/main" val="23370828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23</a:t>
            </a:fld>
            <a:endParaRPr lang="en-US"/>
          </a:p>
        </p:txBody>
      </p:sp>
    </p:spTree>
    <p:extLst>
      <p:ext uri="{BB962C8B-B14F-4D97-AF65-F5344CB8AC3E}">
        <p14:creationId xmlns:p14="http://schemas.microsoft.com/office/powerpoint/2010/main" val="3087148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a:t>
            </a:fld>
            <a:endParaRPr lang="en-US"/>
          </a:p>
        </p:txBody>
      </p:sp>
    </p:spTree>
    <p:extLst>
      <p:ext uri="{BB962C8B-B14F-4D97-AF65-F5344CB8AC3E}">
        <p14:creationId xmlns:p14="http://schemas.microsoft.com/office/powerpoint/2010/main" val="11691359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24</a:t>
            </a:fld>
            <a:endParaRPr lang="en-US"/>
          </a:p>
        </p:txBody>
      </p:sp>
    </p:spTree>
    <p:extLst>
      <p:ext uri="{BB962C8B-B14F-4D97-AF65-F5344CB8AC3E}">
        <p14:creationId xmlns:p14="http://schemas.microsoft.com/office/powerpoint/2010/main" val="4353265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25</a:t>
            </a:fld>
            <a:endParaRPr lang="en-US"/>
          </a:p>
        </p:txBody>
      </p:sp>
    </p:spTree>
    <p:extLst>
      <p:ext uri="{BB962C8B-B14F-4D97-AF65-F5344CB8AC3E}">
        <p14:creationId xmlns:p14="http://schemas.microsoft.com/office/powerpoint/2010/main" val="32962625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26</a:t>
            </a:fld>
            <a:endParaRPr lang="en-US"/>
          </a:p>
        </p:txBody>
      </p:sp>
    </p:spTree>
    <p:extLst>
      <p:ext uri="{BB962C8B-B14F-4D97-AF65-F5344CB8AC3E}">
        <p14:creationId xmlns:p14="http://schemas.microsoft.com/office/powerpoint/2010/main" val="22143083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27</a:t>
            </a:fld>
            <a:endParaRPr lang="en-US"/>
          </a:p>
        </p:txBody>
      </p:sp>
    </p:spTree>
    <p:extLst>
      <p:ext uri="{BB962C8B-B14F-4D97-AF65-F5344CB8AC3E}">
        <p14:creationId xmlns:p14="http://schemas.microsoft.com/office/powerpoint/2010/main" val="5717568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28</a:t>
            </a:fld>
            <a:endParaRPr lang="en-US"/>
          </a:p>
        </p:txBody>
      </p:sp>
    </p:spTree>
    <p:extLst>
      <p:ext uri="{BB962C8B-B14F-4D97-AF65-F5344CB8AC3E}">
        <p14:creationId xmlns:p14="http://schemas.microsoft.com/office/powerpoint/2010/main" val="6363521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29</a:t>
            </a:fld>
            <a:endParaRPr lang="en-US"/>
          </a:p>
        </p:txBody>
      </p:sp>
    </p:spTree>
    <p:extLst>
      <p:ext uri="{BB962C8B-B14F-4D97-AF65-F5344CB8AC3E}">
        <p14:creationId xmlns:p14="http://schemas.microsoft.com/office/powerpoint/2010/main" val="378822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30</a:t>
            </a:fld>
            <a:endParaRPr lang="en-US"/>
          </a:p>
        </p:txBody>
      </p:sp>
    </p:spTree>
    <p:extLst>
      <p:ext uri="{BB962C8B-B14F-4D97-AF65-F5344CB8AC3E}">
        <p14:creationId xmlns:p14="http://schemas.microsoft.com/office/powerpoint/2010/main" val="18770060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31</a:t>
            </a:fld>
            <a:endParaRPr lang="en-US"/>
          </a:p>
        </p:txBody>
      </p:sp>
    </p:spTree>
    <p:extLst>
      <p:ext uri="{BB962C8B-B14F-4D97-AF65-F5344CB8AC3E}">
        <p14:creationId xmlns:p14="http://schemas.microsoft.com/office/powerpoint/2010/main" val="16180729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32</a:t>
            </a:fld>
            <a:endParaRPr lang="en-US"/>
          </a:p>
        </p:txBody>
      </p:sp>
    </p:spTree>
    <p:extLst>
      <p:ext uri="{BB962C8B-B14F-4D97-AF65-F5344CB8AC3E}">
        <p14:creationId xmlns:p14="http://schemas.microsoft.com/office/powerpoint/2010/main" val="26356928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33</a:t>
            </a:fld>
            <a:endParaRPr lang="en-US"/>
          </a:p>
        </p:txBody>
      </p:sp>
    </p:spTree>
    <p:extLst>
      <p:ext uri="{BB962C8B-B14F-4D97-AF65-F5344CB8AC3E}">
        <p14:creationId xmlns:p14="http://schemas.microsoft.com/office/powerpoint/2010/main" val="3147946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a:t>
            </a:fld>
            <a:endParaRPr lang="en-US"/>
          </a:p>
        </p:txBody>
      </p:sp>
    </p:spTree>
    <p:extLst>
      <p:ext uri="{BB962C8B-B14F-4D97-AF65-F5344CB8AC3E}">
        <p14:creationId xmlns:p14="http://schemas.microsoft.com/office/powerpoint/2010/main" val="42499487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34</a:t>
            </a:fld>
            <a:endParaRPr lang="en-US"/>
          </a:p>
        </p:txBody>
      </p:sp>
    </p:spTree>
    <p:extLst>
      <p:ext uri="{BB962C8B-B14F-4D97-AF65-F5344CB8AC3E}">
        <p14:creationId xmlns:p14="http://schemas.microsoft.com/office/powerpoint/2010/main" val="29370317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35</a:t>
            </a:fld>
            <a:endParaRPr lang="en-US"/>
          </a:p>
        </p:txBody>
      </p:sp>
    </p:spTree>
    <p:extLst>
      <p:ext uri="{BB962C8B-B14F-4D97-AF65-F5344CB8AC3E}">
        <p14:creationId xmlns:p14="http://schemas.microsoft.com/office/powerpoint/2010/main" val="22091374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36</a:t>
            </a:fld>
            <a:endParaRPr lang="en-US"/>
          </a:p>
        </p:txBody>
      </p:sp>
    </p:spTree>
    <p:extLst>
      <p:ext uri="{BB962C8B-B14F-4D97-AF65-F5344CB8AC3E}">
        <p14:creationId xmlns:p14="http://schemas.microsoft.com/office/powerpoint/2010/main" val="19098114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37</a:t>
            </a:fld>
            <a:endParaRPr lang="en-US"/>
          </a:p>
        </p:txBody>
      </p:sp>
    </p:spTree>
    <p:extLst>
      <p:ext uri="{BB962C8B-B14F-4D97-AF65-F5344CB8AC3E}">
        <p14:creationId xmlns:p14="http://schemas.microsoft.com/office/powerpoint/2010/main" val="4825038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38</a:t>
            </a:fld>
            <a:endParaRPr lang="en-US"/>
          </a:p>
        </p:txBody>
      </p:sp>
    </p:spTree>
    <p:extLst>
      <p:ext uri="{BB962C8B-B14F-4D97-AF65-F5344CB8AC3E}">
        <p14:creationId xmlns:p14="http://schemas.microsoft.com/office/powerpoint/2010/main" val="107357829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39</a:t>
            </a:fld>
            <a:endParaRPr lang="en-US"/>
          </a:p>
        </p:txBody>
      </p:sp>
    </p:spTree>
    <p:extLst>
      <p:ext uri="{BB962C8B-B14F-4D97-AF65-F5344CB8AC3E}">
        <p14:creationId xmlns:p14="http://schemas.microsoft.com/office/powerpoint/2010/main" val="7880960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40</a:t>
            </a:fld>
            <a:endParaRPr lang="en-US"/>
          </a:p>
        </p:txBody>
      </p:sp>
    </p:spTree>
    <p:extLst>
      <p:ext uri="{BB962C8B-B14F-4D97-AF65-F5344CB8AC3E}">
        <p14:creationId xmlns:p14="http://schemas.microsoft.com/office/powerpoint/2010/main" val="28729096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41</a:t>
            </a:fld>
            <a:endParaRPr lang="en-US"/>
          </a:p>
        </p:txBody>
      </p:sp>
    </p:spTree>
    <p:extLst>
      <p:ext uri="{BB962C8B-B14F-4D97-AF65-F5344CB8AC3E}">
        <p14:creationId xmlns:p14="http://schemas.microsoft.com/office/powerpoint/2010/main" val="32022286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42</a:t>
            </a:fld>
            <a:endParaRPr lang="en-US"/>
          </a:p>
        </p:txBody>
      </p:sp>
    </p:spTree>
    <p:extLst>
      <p:ext uri="{BB962C8B-B14F-4D97-AF65-F5344CB8AC3E}">
        <p14:creationId xmlns:p14="http://schemas.microsoft.com/office/powerpoint/2010/main" val="10828929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43</a:t>
            </a:fld>
            <a:endParaRPr lang="en-US"/>
          </a:p>
        </p:txBody>
      </p:sp>
    </p:spTree>
    <p:extLst>
      <p:ext uri="{BB962C8B-B14F-4D97-AF65-F5344CB8AC3E}">
        <p14:creationId xmlns:p14="http://schemas.microsoft.com/office/powerpoint/2010/main" val="3212331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5</a:t>
            </a:fld>
            <a:endParaRPr lang="en-US"/>
          </a:p>
        </p:txBody>
      </p:sp>
    </p:spTree>
    <p:extLst>
      <p:ext uri="{BB962C8B-B14F-4D97-AF65-F5344CB8AC3E}">
        <p14:creationId xmlns:p14="http://schemas.microsoft.com/office/powerpoint/2010/main" val="22024882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44</a:t>
            </a:fld>
            <a:endParaRPr lang="en-US"/>
          </a:p>
        </p:txBody>
      </p:sp>
    </p:spTree>
    <p:extLst>
      <p:ext uri="{BB962C8B-B14F-4D97-AF65-F5344CB8AC3E}">
        <p14:creationId xmlns:p14="http://schemas.microsoft.com/office/powerpoint/2010/main" val="5821833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45</a:t>
            </a:fld>
            <a:endParaRPr lang="en-US"/>
          </a:p>
        </p:txBody>
      </p:sp>
    </p:spTree>
    <p:extLst>
      <p:ext uri="{BB962C8B-B14F-4D97-AF65-F5344CB8AC3E}">
        <p14:creationId xmlns:p14="http://schemas.microsoft.com/office/powerpoint/2010/main" val="7776959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46</a:t>
            </a:fld>
            <a:endParaRPr lang="en-US"/>
          </a:p>
        </p:txBody>
      </p:sp>
    </p:spTree>
    <p:extLst>
      <p:ext uri="{BB962C8B-B14F-4D97-AF65-F5344CB8AC3E}">
        <p14:creationId xmlns:p14="http://schemas.microsoft.com/office/powerpoint/2010/main" val="280094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47</a:t>
            </a:fld>
            <a:endParaRPr lang="en-US"/>
          </a:p>
        </p:txBody>
      </p:sp>
    </p:spTree>
    <p:extLst>
      <p:ext uri="{BB962C8B-B14F-4D97-AF65-F5344CB8AC3E}">
        <p14:creationId xmlns:p14="http://schemas.microsoft.com/office/powerpoint/2010/main" val="18593370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48</a:t>
            </a:fld>
            <a:endParaRPr lang="en-US"/>
          </a:p>
        </p:txBody>
      </p:sp>
    </p:spTree>
    <p:extLst>
      <p:ext uri="{BB962C8B-B14F-4D97-AF65-F5344CB8AC3E}">
        <p14:creationId xmlns:p14="http://schemas.microsoft.com/office/powerpoint/2010/main" val="411820298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49</a:t>
            </a:fld>
            <a:endParaRPr lang="en-US"/>
          </a:p>
        </p:txBody>
      </p:sp>
    </p:spTree>
    <p:extLst>
      <p:ext uri="{BB962C8B-B14F-4D97-AF65-F5344CB8AC3E}">
        <p14:creationId xmlns:p14="http://schemas.microsoft.com/office/powerpoint/2010/main" val="19482974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50</a:t>
            </a:fld>
            <a:endParaRPr lang="en-US"/>
          </a:p>
        </p:txBody>
      </p:sp>
    </p:spTree>
    <p:extLst>
      <p:ext uri="{BB962C8B-B14F-4D97-AF65-F5344CB8AC3E}">
        <p14:creationId xmlns:p14="http://schemas.microsoft.com/office/powerpoint/2010/main" val="357864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8</a:t>
            </a:fld>
            <a:endParaRPr lang="en-US"/>
          </a:p>
        </p:txBody>
      </p:sp>
    </p:spTree>
    <p:extLst>
      <p:ext uri="{BB962C8B-B14F-4D97-AF65-F5344CB8AC3E}">
        <p14:creationId xmlns:p14="http://schemas.microsoft.com/office/powerpoint/2010/main" val="1446243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9</a:t>
            </a:fld>
            <a:endParaRPr lang="en-US"/>
          </a:p>
        </p:txBody>
      </p:sp>
    </p:spTree>
    <p:extLst>
      <p:ext uri="{BB962C8B-B14F-4D97-AF65-F5344CB8AC3E}">
        <p14:creationId xmlns:p14="http://schemas.microsoft.com/office/powerpoint/2010/main" val="1339334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10</a:t>
            </a:fld>
            <a:endParaRPr lang="en-US"/>
          </a:p>
        </p:txBody>
      </p:sp>
    </p:spTree>
    <p:extLst>
      <p:ext uri="{BB962C8B-B14F-4D97-AF65-F5344CB8AC3E}">
        <p14:creationId xmlns:p14="http://schemas.microsoft.com/office/powerpoint/2010/main" val="3122580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12</a:t>
            </a:fld>
            <a:endParaRPr lang="en-US"/>
          </a:p>
        </p:txBody>
      </p:sp>
    </p:spTree>
    <p:extLst>
      <p:ext uri="{BB962C8B-B14F-4D97-AF65-F5344CB8AC3E}">
        <p14:creationId xmlns:p14="http://schemas.microsoft.com/office/powerpoint/2010/main" val="1124803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676AF-9840-40C0-9F49-1DBBDEF09851}" type="slidenum">
              <a:rPr lang="en-US" smtClean="0"/>
              <a:t>13</a:t>
            </a:fld>
            <a:endParaRPr lang="en-US"/>
          </a:p>
        </p:txBody>
      </p:sp>
    </p:spTree>
    <p:extLst>
      <p:ext uri="{BB962C8B-B14F-4D97-AF65-F5344CB8AC3E}">
        <p14:creationId xmlns:p14="http://schemas.microsoft.com/office/powerpoint/2010/main" val="129632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866E0EC-B9B3-4B4E-9F64-1B8988EE26A9}" type="datetime1">
              <a:rPr lang="en-US" smtClean="0"/>
              <a:t>2/15/2016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US" smtClean="0"/>
              <a:t>CS5412 Spring 2016 (Cloud Computing: Birman)</a:t>
            </a: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FEFA6B-B953-41A1-AFAE-E29C38B91397}" type="datetime1">
              <a:rPr lang="en-US" smtClean="0"/>
              <a:t>2/15/2016</a:t>
            </a:fld>
            <a:endParaRPr lang="en-US"/>
          </a:p>
        </p:txBody>
      </p:sp>
      <p:sp>
        <p:nvSpPr>
          <p:cNvPr id="5" name="Footer Placeholder 4"/>
          <p:cNvSpPr>
            <a:spLocks noGrp="1"/>
          </p:cNvSpPr>
          <p:nvPr>
            <p:ph type="ftr" sz="quarter" idx="11"/>
          </p:nvPr>
        </p:nvSpPr>
        <p:spPr/>
        <p:txBody>
          <a:bodyPr/>
          <a:lstStyle/>
          <a:p>
            <a:r>
              <a:rPr lang="en-US" smtClean="0"/>
              <a:t>CS5412 Spring 2016 (Cloud Computing: Birman)</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E03BF8B-1914-4A47-AC5E-142B20192893}" type="datetime1">
              <a:rPr lang="en-US" smtClean="0"/>
              <a:t>2/15/2016</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CS5412 Spring 2016 (Cloud Computing: Birman)</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9B3D1A2-3589-49E6-998B-ED73DD286862}" type="datetime1">
              <a:rPr lang="en-US" smtClean="0"/>
              <a:t>2/15/2016</a:t>
            </a:fld>
            <a:endParaRPr lang="en-US"/>
          </a:p>
        </p:txBody>
      </p:sp>
      <p:sp>
        <p:nvSpPr>
          <p:cNvPr id="5" name="Footer Placeholder 4"/>
          <p:cNvSpPr>
            <a:spLocks noGrp="1"/>
          </p:cNvSpPr>
          <p:nvPr>
            <p:ph type="ftr" sz="quarter" idx="11"/>
          </p:nvPr>
        </p:nvSpPr>
        <p:spPr/>
        <p:txBody>
          <a:bodyPr/>
          <a:lstStyle/>
          <a:p>
            <a:r>
              <a:rPr lang="en-US" smtClean="0"/>
              <a:t>CS5412 Spring 2016 (Cloud Computing: Birman)</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515BF87-6DDA-44EF-83DA-D8D434591551}" type="datetime1">
              <a:rPr lang="en-US" smtClean="0"/>
              <a:t>2/15/2016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CS5412 Spring 2016 (Cloud Computing: Birman)</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5D2C0A2C-F04A-4763-A814-E5AC7FF72DDA}" type="datetime1">
              <a:rPr lang="en-US" smtClean="0"/>
              <a:t>2/15/2016</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smtClean="0"/>
              <a:t>CS5412 Spring 2016 (Cloud Computing: Birman)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207E1AA-3E82-44DD-A888-70E14289C94E}" type="datetime1">
              <a:rPr lang="en-US" smtClean="0"/>
              <a:t>2/15/2016</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smtClean="0"/>
              <a:t>CS5412 Spring 2016 (Cloud Computing: Birman)</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D5FE90-DF0F-403D-B0CF-F4633D3E7E2D}" type="datetime1">
              <a:rPr lang="en-US" smtClean="0"/>
              <a:t>2/15/2016</a:t>
            </a:fld>
            <a:endParaRPr lang="en-US"/>
          </a:p>
        </p:txBody>
      </p:sp>
      <p:sp>
        <p:nvSpPr>
          <p:cNvPr id="4" name="Footer Placeholder 3"/>
          <p:cNvSpPr>
            <a:spLocks noGrp="1"/>
          </p:cNvSpPr>
          <p:nvPr>
            <p:ph type="ftr" sz="quarter" idx="11"/>
          </p:nvPr>
        </p:nvSpPr>
        <p:spPr/>
        <p:txBody>
          <a:bodyPr/>
          <a:lstStyle/>
          <a:p>
            <a:r>
              <a:rPr lang="en-US" smtClean="0"/>
              <a:t>CS5412 Spring 2016 (Cloud Computing: Birman)</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C23DDC-1A1A-4A3E-81EB-17EF2D9AB5C2}" type="datetime1">
              <a:rPr lang="en-US" smtClean="0"/>
              <a:t>2/15/2016</a:t>
            </a:fld>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3F70263-8576-4CEB-A0B7-5FB733A27729}" type="datetime1">
              <a:rPr lang="en-US" smtClean="0"/>
              <a:t>2/15/2016</a:t>
            </a:fld>
            <a:endParaRPr lang="en-US"/>
          </a:p>
        </p:txBody>
      </p:sp>
      <p:sp>
        <p:nvSpPr>
          <p:cNvPr id="6" name="Footer Placeholder 5"/>
          <p:cNvSpPr>
            <a:spLocks noGrp="1"/>
          </p:cNvSpPr>
          <p:nvPr>
            <p:ph type="ftr" sz="quarter" idx="11"/>
          </p:nvPr>
        </p:nvSpPr>
        <p:spPr/>
        <p:txBody>
          <a:bodyPr/>
          <a:lstStyle/>
          <a:p>
            <a:r>
              <a:rPr lang="en-US" smtClean="0"/>
              <a:t>CS5412 Spring 2016 (Cloud Computing: Birman)</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FF70D18-BA5E-491B-A6C5-5A7678FEB6BE}" type="datetime1">
              <a:rPr lang="en-US" smtClean="0"/>
              <a:t>2/15/2016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CS5412 Spring 2016 (Cloud Computing: Birman)</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E6D80A6-79B2-4467-BAD9-5BBB20A58B36}" type="datetime1">
              <a:rPr lang="en-US" smtClean="0"/>
              <a:t>2/15/2016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CS5412 Spring 2016 (Cloud Computing: Birman)</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image" Target="../media/image14.wmf"/><Relationship Id="rId4" Type="http://schemas.openxmlformats.org/officeDocument/2006/relationships/image" Target="../media/image13.wmf"/></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CS5412: TIER 2 OVERLAYS</a:t>
            </a:r>
            <a:endParaRPr lang="en-US" dirty="0"/>
          </a:p>
        </p:txBody>
      </p:sp>
      <p:sp>
        <p:nvSpPr>
          <p:cNvPr id="3" name="Subtitle 2"/>
          <p:cNvSpPr>
            <a:spLocks noGrp="1"/>
          </p:cNvSpPr>
          <p:nvPr>
            <p:ph type="subTitle" idx="1"/>
          </p:nvPr>
        </p:nvSpPr>
        <p:spPr/>
        <p:txBody>
          <a:bodyPr/>
          <a:lstStyle/>
          <a:p>
            <a:r>
              <a:rPr lang="en-US" dirty="0" smtClean="0"/>
              <a:t>Ken Birman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CS5412 Spring 2016 (Cloud Computing: Birman)</a:t>
            </a:r>
            <a:endParaRPr lang="en-US" dirty="0"/>
          </a:p>
        </p:txBody>
      </p:sp>
      <p:sp>
        <p:nvSpPr>
          <p:cNvPr id="7" name="Subtitle 2"/>
          <p:cNvSpPr txBox="1">
            <a:spLocks/>
          </p:cNvSpPr>
          <p:nvPr/>
        </p:nvSpPr>
        <p:spPr>
          <a:xfrm>
            <a:off x="152400" y="6019800"/>
            <a:ext cx="6705600" cy="685800"/>
          </a:xfrm>
          <a:prstGeom prst="rect">
            <a:avLst/>
          </a:prstGeom>
        </p:spPr>
        <p:txBody>
          <a:bodyPr vert="horz" anchor="ctr">
            <a:normAutofit/>
          </a:bodyPr>
          <a:lstStyle>
            <a:lvl1pPr marL="0" indent="0" algn="l" rtl="0" eaLnBrk="1" latinLnBrk="0" hangingPunct="1">
              <a:spcBef>
                <a:spcPts val="700"/>
              </a:spcBef>
              <a:buClr>
                <a:schemeClr val="accent2"/>
              </a:buClr>
              <a:buSzPct val="60000"/>
              <a:buFont typeface="Wingdings"/>
              <a:buNone/>
              <a:defRPr kumimoji="0" sz="26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sz="1800" kern="1200" baseline="0">
                <a:solidFill>
                  <a:schemeClr val="tx1"/>
                </a:solidFill>
                <a:latin typeface="+mn-lt"/>
                <a:ea typeface="+mn-ea"/>
                <a:cs typeface="+mn-cs"/>
              </a:defRPr>
            </a:lvl9pPr>
          </a:lstStyle>
          <a:p>
            <a:r>
              <a:rPr lang="en-US" dirty="0" smtClean="0"/>
              <a:t>Lecture VI</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structures on overlays</a:t>
            </a:r>
            <a:endParaRPr lang="en-US" dirty="0"/>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10</a:t>
            </a:fld>
            <a:endParaRPr lang="en-US"/>
          </a:p>
        </p:txBody>
      </p:sp>
      <p:sp>
        <p:nvSpPr>
          <p:cNvPr id="5" name="Content Placeholder 4"/>
          <p:cNvSpPr>
            <a:spLocks noGrp="1"/>
          </p:cNvSpPr>
          <p:nvPr>
            <p:ph sz="quarter" idx="1"/>
          </p:nvPr>
        </p:nvSpPr>
        <p:spPr/>
        <p:txBody>
          <a:bodyPr/>
          <a:lstStyle/>
          <a:p>
            <a:r>
              <a:rPr lang="en-US" dirty="0" smtClean="0"/>
              <a:t>We won’t have time to discuss how better overlays are used in the WAN, but CDN search in a system with a large number of servers is a common case.</a:t>
            </a:r>
          </a:p>
          <a:p>
            <a:endParaRPr lang="en-US" dirty="0"/>
          </a:p>
          <a:p>
            <a:r>
              <a:rPr lang="en-US" dirty="0" smtClean="0"/>
              <a:t>In settings where privacy matters, a DHT can support privacy-preserving applications that just keep all data on the owner’s device.  With a standard cloud we would have to trust the cloud operator/provider.</a:t>
            </a:r>
          </a:p>
        </p:txBody>
      </p:sp>
    </p:spTree>
    <p:extLst>
      <p:ext uri="{BB962C8B-B14F-4D97-AF65-F5344CB8AC3E}">
        <p14:creationId xmlns:p14="http://schemas.microsoft.com/office/powerpoint/2010/main" val="41800334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11</a:t>
            </a:fld>
            <a:endParaRPr lang="en-US"/>
          </a:p>
        </p:txBody>
      </p:sp>
      <p:sp>
        <p:nvSpPr>
          <p:cNvPr id="5" name="Content Placeholder 4"/>
          <p:cNvSpPr>
            <a:spLocks noGrp="1"/>
          </p:cNvSpPr>
          <p:nvPr>
            <p:ph sz="quarter" idx="1"/>
          </p:nvPr>
        </p:nvSpPr>
        <p:spPr/>
        <p:txBody>
          <a:bodyPr/>
          <a:lstStyle/>
          <a:p>
            <a:r>
              <a:rPr lang="en-US" dirty="0" smtClean="0"/>
              <a:t>So… we want to support a DHT (get, put)</a:t>
            </a:r>
          </a:p>
          <a:p>
            <a:endParaRPr lang="en-US" dirty="0"/>
          </a:p>
          <a:p>
            <a:r>
              <a:rPr lang="en-US" dirty="0" smtClean="0"/>
              <a:t>Want it to have fast lookups, like inside a data center, but in a situation where we can’t just have a membership managing service</a:t>
            </a:r>
          </a:p>
          <a:p>
            <a:endParaRPr lang="en-US" dirty="0"/>
          </a:p>
          <a:p>
            <a:r>
              <a:rPr lang="en-US" dirty="0" smtClean="0"/>
              <a:t>Need it to be tolerant of churn, hence “adaptive”</a:t>
            </a:r>
            <a:endParaRPr lang="en-US" dirty="0"/>
          </a:p>
        </p:txBody>
      </p:sp>
    </p:spTree>
    <p:extLst>
      <p:ext uri="{BB962C8B-B14F-4D97-AF65-F5344CB8AC3E}">
        <p14:creationId xmlns:p14="http://schemas.microsoft.com/office/powerpoint/2010/main" val="3633133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Insight into adaptation</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12</a:t>
            </a:fld>
            <a:endParaRPr lang="en-US"/>
          </a:p>
        </p:txBody>
      </p:sp>
      <p:sp>
        <p:nvSpPr>
          <p:cNvPr id="5" name="Content Placeholder 4"/>
          <p:cNvSpPr>
            <a:spLocks noGrp="1"/>
          </p:cNvSpPr>
          <p:nvPr>
            <p:ph sz="quarter" idx="1"/>
          </p:nvPr>
        </p:nvSpPr>
        <p:spPr/>
        <p:txBody>
          <a:bodyPr/>
          <a:lstStyle/>
          <a:p>
            <a:r>
              <a:rPr lang="en-US" smtClean="0"/>
              <a:t>Many “things” in computer networks exhbit Pareto popularity distributions</a:t>
            </a:r>
          </a:p>
          <a:p>
            <a:r>
              <a:rPr lang="en-US" smtClean="0"/>
              <a:t>This one graphs</a:t>
            </a:r>
            <a:br>
              <a:rPr lang="en-US" smtClean="0"/>
            </a:br>
            <a:r>
              <a:rPr lang="en-US" smtClean="0"/>
              <a:t>frequency by category</a:t>
            </a:r>
            <a:br>
              <a:rPr lang="en-US" smtClean="0"/>
            </a:br>
            <a:r>
              <a:rPr lang="en-US" smtClean="0"/>
              <a:t>for problems with</a:t>
            </a:r>
            <a:br>
              <a:rPr lang="en-US" smtClean="0"/>
            </a:br>
            <a:r>
              <a:rPr lang="en-US" smtClean="0"/>
              <a:t>cardboard shipping</a:t>
            </a:r>
            <a:br>
              <a:rPr lang="en-US" smtClean="0"/>
            </a:br>
            <a:r>
              <a:rPr lang="en-US" smtClean="0"/>
              <a:t>cartons</a:t>
            </a:r>
          </a:p>
          <a:p>
            <a:r>
              <a:rPr lang="en-US" smtClean="0"/>
              <a:t>Notice that a small subset</a:t>
            </a:r>
            <a:br>
              <a:rPr lang="en-US" smtClean="0"/>
            </a:br>
            <a:r>
              <a:rPr lang="en-US" smtClean="0"/>
              <a:t>of issues account for most problems</a:t>
            </a:r>
            <a:endParaRPr lang="en-US"/>
          </a:p>
        </p:txBody>
      </p:sp>
      <p:pic>
        <p:nvPicPr>
          <p:cNvPr id="6" name="Picture 2" descr="http://www.qimacros.com/qiwizard/pareto.jpg"/>
          <p:cNvPicPr>
            <a:picLocks noChangeAspect="1" noChangeArrowheads="1"/>
          </p:cNvPicPr>
          <p:nvPr/>
        </p:nvPicPr>
        <p:blipFill>
          <a:blip r:embed="rId3" cstate="print"/>
          <a:srcRect/>
          <a:stretch>
            <a:fillRect/>
          </a:stretch>
        </p:blipFill>
        <p:spPr bwMode="auto">
          <a:xfrm>
            <a:off x="4876800" y="2248829"/>
            <a:ext cx="4114800" cy="3044953"/>
          </a:xfrm>
          <a:prstGeom prst="rect">
            <a:avLst/>
          </a:prstGeom>
          <a:noFill/>
        </p:spPr>
      </p:pic>
    </p:spTree>
    <p:extLst>
      <p:ext uri="{BB962C8B-B14F-4D97-AF65-F5344CB8AC3E}">
        <p14:creationId xmlns:p14="http://schemas.microsoft.com/office/powerpoint/2010/main" val="8686784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Beehive insight</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13</a:t>
            </a:fld>
            <a:endParaRPr lang="en-US"/>
          </a:p>
        </p:txBody>
      </p:sp>
      <p:sp>
        <p:nvSpPr>
          <p:cNvPr id="5" name="Content Placeholder 4"/>
          <p:cNvSpPr>
            <a:spLocks noGrp="1"/>
          </p:cNvSpPr>
          <p:nvPr>
            <p:ph sz="quarter" idx="1"/>
          </p:nvPr>
        </p:nvSpPr>
        <p:spPr/>
        <p:txBody>
          <a:bodyPr/>
          <a:lstStyle/>
          <a:p>
            <a:r>
              <a:rPr lang="en-US" smtClean="0"/>
              <a:t>Small subset of keys will get the majority of Put and Get operations</a:t>
            </a:r>
          </a:p>
          <a:p>
            <a:pPr lvl="1"/>
            <a:r>
              <a:rPr lang="en-US" smtClean="0"/>
              <a:t>Intuition is simply that </a:t>
            </a:r>
            <a:r>
              <a:rPr lang="en-US" i="1" smtClean="0"/>
              <a:t>everything </a:t>
            </a:r>
            <a:r>
              <a:rPr lang="en-US" smtClean="0"/>
              <a:t>is Pareto!</a:t>
            </a:r>
            <a:endParaRPr lang="en-US"/>
          </a:p>
          <a:p>
            <a:r>
              <a:rPr lang="en-US" smtClean="0"/>
              <a:t>By replicating data, we can make the search path shorter for a Chord operation</a:t>
            </a:r>
          </a:p>
          <a:p>
            <a:r>
              <a:rPr lang="en-US" smtClean="0"/>
              <a:t>... so by replicating in a way proportional to the popularity of an item, we can speed access to popular items!</a:t>
            </a:r>
          </a:p>
        </p:txBody>
      </p:sp>
    </p:spTree>
    <p:extLst>
      <p:ext uri="{BB962C8B-B14F-4D97-AF65-F5344CB8AC3E}">
        <p14:creationId xmlns:p14="http://schemas.microsoft.com/office/powerpoint/2010/main" val="34060391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dev.ariel-networks.com/column/tech/amazon_dynamo/column/tech/chord.png"/>
          <p:cNvPicPr>
            <a:picLocks noChangeAspect="1" noChangeArrowheads="1"/>
          </p:cNvPicPr>
          <p:nvPr/>
        </p:nvPicPr>
        <p:blipFill>
          <a:blip r:embed="rId3" cstate="print"/>
          <a:srcRect/>
          <a:stretch>
            <a:fillRect/>
          </a:stretch>
        </p:blipFill>
        <p:spPr bwMode="auto">
          <a:xfrm>
            <a:off x="4819650" y="2209800"/>
            <a:ext cx="4400550" cy="3857625"/>
          </a:xfrm>
          <a:prstGeom prst="rect">
            <a:avLst/>
          </a:prstGeom>
          <a:noFill/>
        </p:spPr>
      </p:pic>
      <p:sp>
        <p:nvSpPr>
          <p:cNvPr id="5" name="Arc 4"/>
          <p:cNvSpPr/>
          <p:nvPr/>
        </p:nvSpPr>
        <p:spPr>
          <a:xfrm rot="12485123">
            <a:off x="5275669" y="2208478"/>
            <a:ext cx="3517984" cy="3733800"/>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6" name="Arc 5"/>
          <p:cNvSpPr/>
          <p:nvPr/>
        </p:nvSpPr>
        <p:spPr>
          <a:xfrm rot="7071366">
            <a:off x="5051079" y="2255156"/>
            <a:ext cx="3613843" cy="3606081"/>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7" name="TextBox 6"/>
          <p:cNvSpPr txBox="1"/>
          <p:nvPr/>
        </p:nvSpPr>
        <p:spPr>
          <a:xfrm>
            <a:off x="533400" y="3429000"/>
            <a:ext cx="4191000" cy="1754326"/>
          </a:xfrm>
          <a:prstGeom prst="rect">
            <a:avLst/>
          </a:prstGeom>
          <a:noFill/>
        </p:spPr>
        <p:txBody>
          <a:bodyPr wrap="square" rtlCol="0">
            <a:spAutoFit/>
          </a:bodyPr>
          <a:lstStyle/>
          <a:p>
            <a:r>
              <a:rPr lang="en-US" i="1" dirty="0" smtClean="0"/>
              <a:t>In this example, by replicating a (</a:t>
            </a:r>
            <a:r>
              <a:rPr lang="en-US" i="1" dirty="0" err="1" smtClean="0"/>
              <a:t>key,value</a:t>
            </a:r>
            <a:r>
              <a:rPr lang="en-US" i="1" dirty="0" smtClean="0"/>
              <a:t>) </a:t>
            </a:r>
            <a:r>
              <a:rPr lang="en-US" i="1" dirty="0" err="1" smtClean="0"/>
              <a:t>tuple</a:t>
            </a:r>
            <a:r>
              <a:rPr lang="en-US" i="1" dirty="0" smtClean="0"/>
              <a:t> over half the ring, Beehive is able to guarantee that it will always be found in at most 1 hop.  The system generalizes this idea, matching the level of replication to the popularity of the item.</a:t>
            </a:r>
            <a:endParaRPr lang="fr-BE" i="1" dirty="0"/>
          </a:p>
        </p:txBody>
      </p:sp>
      <p:cxnSp>
        <p:nvCxnSpPr>
          <p:cNvPr id="9" name="Straight Arrow Connector 8"/>
          <p:cNvCxnSpPr/>
          <p:nvPr/>
        </p:nvCxnSpPr>
        <p:spPr>
          <a:xfrm>
            <a:off x="3124200" y="4876800"/>
            <a:ext cx="2438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p:txBody>
          <a:bodyPr>
            <a:normAutofit fontScale="90000"/>
          </a:bodyPr>
          <a:lstStyle/>
          <a:p>
            <a:r>
              <a:rPr lang="en-US" smtClean="0"/>
              <a:t>Beehive: Item replicated on N/2 nodes</a:t>
            </a:r>
            <a:endParaRPr lang="en-US"/>
          </a:p>
        </p:txBody>
      </p:sp>
      <p:sp>
        <p:nvSpPr>
          <p:cNvPr id="8" name="Content Placeholder 7"/>
          <p:cNvSpPr>
            <a:spLocks noGrp="1"/>
          </p:cNvSpPr>
          <p:nvPr>
            <p:ph sz="quarter" idx="1"/>
          </p:nvPr>
        </p:nvSpPr>
        <p:spPr/>
        <p:txBody>
          <a:bodyPr/>
          <a:lstStyle/>
          <a:p>
            <a:r>
              <a:rPr lang="en-US" smtClean="0"/>
              <a:t>If an item isn’t on “my side” of the Chord ring it must be on the “other side”</a:t>
            </a:r>
            <a:endParaRPr lang="en-US"/>
          </a:p>
        </p:txBody>
      </p:sp>
      <p:sp>
        <p:nvSpPr>
          <p:cNvPr id="10" name="Footer Placeholder 9"/>
          <p:cNvSpPr>
            <a:spLocks noGrp="1"/>
          </p:cNvSpPr>
          <p:nvPr>
            <p:ph type="ftr" sz="quarter" idx="11"/>
          </p:nvPr>
        </p:nvSpPr>
        <p:spPr/>
        <p:txBody>
          <a:bodyPr/>
          <a:lstStyle/>
          <a:p>
            <a:r>
              <a:rPr lang="en-US" smtClean="0"/>
              <a:t>CS5412 Spring 2016 (Cloud Computing: Birman)</a:t>
            </a:r>
            <a:endParaRPr lang="en-US"/>
          </a:p>
        </p:txBody>
      </p:sp>
      <p:sp>
        <p:nvSpPr>
          <p:cNvPr id="11" name="Slide Number Placeholder 10"/>
          <p:cNvSpPr>
            <a:spLocks noGrp="1"/>
          </p:cNvSpPr>
          <p:nvPr>
            <p:ph type="sldNum" sz="quarter" idx="12"/>
          </p:nvPr>
        </p:nvSpPr>
        <p:spPr/>
        <p:txBody>
          <a:bodyPr>
            <a:normAutofit fontScale="85000" lnSpcReduction="20000"/>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1935242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Beehive strategy</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15</a:t>
            </a:fld>
            <a:endParaRPr lang="en-US"/>
          </a:p>
        </p:txBody>
      </p:sp>
      <p:sp>
        <p:nvSpPr>
          <p:cNvPr id="7" name="Content Placeholder 6"/>
          <p:cNvSpPr>
            <a:spLocks noGrp="1"/>
          </p:cNvSpPr>
          <p:nvPr>
            <p:ph sz="quarter" idx="1"/>
          </p:nvPr>
        </p:nvSpPr>
        <p:spPr/>
        <p:txBody>
          <a:bodyPr/>
          <a:lstStyle/>
          <a:p>
            <a:r>
              <a:rPr lang="en-US" smtClean="0"/>
              <a:t>Replicate an item on N nodes to ensure O(0) lookup</a:t>
            </a:r>
          </a:p>
          <a:p>
            <a:r>
              <a:rPr lang="en-US" smtClean="0"/>
              <a:t>Replicate on N/2 nodes to ensure O(1) lookup</a:t>
            </a:r>
          </a:p>
          <a:p>
            <a:pPr marL="0" indent="0" algn="ctr">
              <a:buNone/>
            </a:pPr>
            <a:r>
              <a:rPr lang="en-US" smtClean="0"/>
              <a:t>. . .</a:t>
            </a:r>
          </a:p>
          <a:p>
            <a:r>
              <a:rPr lang="en-US" smtClean="0"/>
              <a:t>Replicate on just a single node (the “home” node) and worst case lookup will be the original O(log n)</a:t>
            </a:r>
          </a:p>
          <a:p>
            <a:endParaRPr lang="en-US"/>
          </a:p>
          <a:p>
            <a:r>
              <a:rPr lang="en-US" smtClean="0"/>
              <a:t>So use popularity of the item to select replication level</a:t>
            </a:r>
          </a:p>
        </p:txBody>
      </p:sp>
    </p:spTree>
    <p:extLst>
      <p:ext uri="{BB962C8B-B14F-4D97-AF65-F5344CB8AC3E}">
        <p14:creationId xmlns:p14="http://schemas.microsoft.com/office/powerpoint/2010/main" val="3279457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Tracking popularity </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16</a:t>
            </a:fld>
            <a:endParaRPr lang="en-US"/>
          </a:p>
        </p:txBody>
      </p:sp>
      <p:sp>
        <p:nvSpPr>
          <p:cNvPr id="5" name="Content Placeholder 4"/>
          <p:cNvSpPr>
            <a:spLocks noGrp="1"/>
          </p:cNvSpPr>
          <p:nvPr>
            <p:ph sz="quarter" idx="1"/>
          </p:nvPr>
        </p:nvSpPr>
        <p:spPr/>
        <p:txBody>
          <a:bodyPr>
            <a:normAutofit fontScale="92500" lnSpcReduction="10000"/>
          </a:bodyPr>
          <a:lstStyle/>
          <a:p>
            <a:r>
              <a:rPr lang="en-US" smtClean="0"/>
              <a:t>Each key has a home node (the one Chord would pick)</a:t>
            </a:r>
          </a:p>
          <a:p>
            <a:r>
              <a:rPr lang="en-US" smtClean="0"/>
              <a:t>Put (key,value) to the home node</a:t>
            </a:r>
          </a:p>
          <a:p>
            <a:r>
              <a:rPr lang="en-US" smtClean="0"/>
              <a:t>Get by finding any copy.  Increment </a:t>
            </a:r>
            <a:r>
              <a:rPr lang="en-US" i="1" smtClean="0"/>
              <a:t>access counter</a:t>
            </a:r>
            <a:endParaRPr lang="en-US" smtClean="0"/>
          </a:p>
          <a:p>
            <a:pPr lvl="1"/>
            <a:r>
              <a:rPr lang="en-US" smtClean="0"/>
              <a:t>Periodically, aggregate the counters for a key at the home node, thus learning the access rate over time</a:t>
            </a:r>
          </a:p>
          <a:p>
            <a:pPr lvl="1"/>
            <a:r>
              <a:rPr lang="en-US" smtClean="0"/>
              <a:t>A leader aggregates all access counters over all keys, then broadcasts the total access rate</a:t>
            </a:r>
          </a:p>
          <a:p>
            <a:pPr lvl="2"/>
            <a:r>
              <a:rPr lang="en-US" smtClean="0"/>
              <a:t>... enabling Beehive home nodes to learn </a:t>
            </a:r>
            <a:r>
              <a:rPr lang="en-US" i="1" u="sng" smtClean="0"/>
              <a:t>relative</a:t>
            </a:r>
            <a:r>
              <a:rPr lang="en-US" smtClean="0"/>
              <a:t> rankings of items they host</a:t>
            </a:r>
          </a:p>
          <a:p>
            <a:pPr lvl="2"/>
            <a:r>
              <a:rPr lang="en-US" smtClean="0"/>
              <a:t>... and to compute the optimal replication factor for any target O(c) cost!</a:t>
            </a:r>
          </a:p>
          <a:p>
            <a:pPr marL="0" indent="0">
              <a:buNone/>
            </a:pPr>
            <a:endParaRPr lang="en-US" smtClean="0"/>
          </a:p>
        </p:txBody>
      </p:sp>
    </p:spTree>
    <p:extLst>
      <p:ext uri="{BB962C8B-B14F-4D97-AF65-F5344CB8AC3E}">
        <p14:creationId xmlns:p14="http://schemas.microsoft.com/office/powerpoint/2010/main" val="1891754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Notice interplay of ideas here</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17</a:t>
            </a:fld>
            <a:endParaRPr lang="en-US"/>
          </a:p>
        </p:txBody>
      </p:sp>
      <p:sp>
        <p:nvSpPr>
          <p:cNvPr id="5" name="Content Placeholder 4"/>
          <p:cNvSpPr>
            <a:spLocks noGrp="1"/>
          </p:cNvSpPr>
          <p:nvPr>
            <p:ph sz="quarter" idx="1"/>
          </p:nvPr>
        </p:nvSpPr>
        <p:spPr/>
        <p:txBody>
          <a:bodyPr/>
          <a:lstStyle/>
          <a:p>
            <a:r>
              <a:rPr lang="en-US" smtClean="0"/>
              <a:t>Beehive wouldn’t work if every item was equally popular: we would need to replicate everything very aggressively.  Pareto assumption addresses this</a:t>
            </a:r>
          </a:p>
          <a:p>
            <a:r>
              <a:rPr lang="en-US" smtClean="0"/>
              <a:t>Tradeoffs between parallel aspects (counting, creating replicas) and leader-driven aspects (aggregating counts, computing replication factors)</a:t>
            </a:r>
          </a:p>
          <a:p>
            <a:r>
              <a:rPr lang="en-US" smtClean="0"/>
              <a:t>We’ll see ideas like these in many systems throughout CS5412</a:t>
            </a:r>
            <a:endParaRPr lang="en-US"/>
          </a:p>
        </p:txBody>
      </p:sp>
    </p:spTree>
    <p:extLst>
      <p:ext uri="{BB962C8B-B14F-4D97-AF65-F5344CB8AC3E}">
        <p14:creationId xmlns:p14="http://schemas.microsoft.com/office/powerpoint/2010/main" val="35484512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Pastry</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18</a:t>
            </a:fld>
            <a:endParaRPr lang="en-US"/>
          </a:p>
        </p:txBody>
      </p:sp>
      <p:sp>
        <p:nvSpPr>
          <p:cNvPr id="5" name="Content Placeholder 4"/>
          <p:cNvSpPr>
            <a:spLocks noGrp="1"/>
          </p:cNvSpPr>
          <p:nvPr>
            <p:ph sz="quarter" idx="1"/>
          </p:nvPr>
        </p:nvSpPr>
        <p:spPr/>
        <p:txBody>
          <a:bodyPr/>
          <a:lstStyle/>
          <a:p>
            <a:r>
              <a:rPr lang="en-US" smtClean="0"/>
              <a:t>A DHT much like Chord or Beehive</a:t>
            </a:r>
          </a:p>
          <a:p>
            <a:endParaRPr lang="en-US"/>
          </a:p>
          <a:p>
            <a:r>
              <a:rPr lang="en-US" smtClean="0"/>
              <a:t>But the goal here is to have more flexibility in picking finger links</a:t>
            </a:r>
          </a:p>
          <a:p>
            <a:pPr lvl="1"/>
            <a:r>
              <a:rPr lang="en-US" smtClean="0"/>
              <a:t>In Chord, the node with hashed key H must look for the nodes with keys H/2, H/4, etc....</a:t>
            </a:r>
          </a:p>
          <a:p>
            <a:pPr lvl="1"/>
            <a:r>
              <a:rPr lang="en-US" smtClean="0"/>
              <a:t>In Pastry, there are a </a:t>
            </a:r>
            <a:r>
              <a:rPr lang="en-US" i="1" smtClean="0"/>
              <a:t>set</a:t>
            </a:r>
            <a:r>
              <a:rPr lang="en-US" smtClean="0"/>
              <a:t> of possible target nodes and this allows Pastry flexibility to pick one with good network connectivity, RTT (latency), load, etc</a:t>
            </a:r>
            <a:endParaRPr lang="en-US"/>
          </a:p>
        </p:txBody>
      </p:sp>
    </p:spTree>
    <p:extLst>
      <p:ext uri="{BB962C8B-B14F-4D97-AF65-F5344CB8AC3E}">
        <p14:creationId xmlns:p14="http://schemas.microsoft.com/office/powerpoint/2010/main" val="3312928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394" name="Rectangle 2"/>
          <p:cNvSpPr>
            <a:spLocks noGrp="1" noChangeArrowheads="1"/>
          </p:cNvSpPr>
          <p:nvPr>
            <p:ph type="title"/>
          </p:nvPr>
        </p:nvSpPr>
        <p:spPr/>
        <p:txBody>
          <a:bodyPr>
            <a:normAutofit/>
          </a:bodyPr>
          <a:lstStyle/>
          <a:p>
            <a:r>
              <a:rPr lang="en-US" sz="3600" smtClean="0"/>
              <a:t>Pastry also uses a circular number space</a:t>
            </a:r>
            <a:endParaRPr lang="en-US" sz="3600"/>
          </a:p>
        </p:txBody>
      </p:sp>
      <p:sp>
        <p:nvSpPr>
          <p:cNvPr id="1083395" name="Rectangle 3"/>
          <p:cNvSpPr>
            <a:spLocks noGrp="1" noChangeArrowheads="1"/>
          </p:cNvSpPr>
          <p:nvPr>
            <p:ph type="body" sz="half" idx="2"/>
          </p:nvPr>
        </p:nvSpPr>
        <p:spPr>
          <a:xfrm>
            <a:off x="5327650" y="2271713"/>
            <a:ext cx="3716338" cy="4114800"/>
          </a:xfrm>
        </p:spPr>
        <p:txBody>
          <a:bodyPr/>
          <a:lstStyle/>
          <a:p>
            <a:r>
              <a:rPr lang="en-US" sz="2600"/>
              <a:t>Difference is in how the “fingers” are created</a:t>
            </a:r>
          </a:p>
          <a:p>
            <a:r>
              <a:rPr lang="en-US" sz="2600"/>
              <a:t>Pastry uses </a:t>
            </a:r>
            <a:r>
              <a:rPr lang="en-US" sz="2600" b="1"/>
              <a:t>prefix match </a:t>
            </a:r>
            <a:r>
              <a:rPr lang="en-US" sz="2600" smtClean="0"/>
              <a:t>rather </a:t>
            </a:r>
            <a:r>
              <a:rPr lang="en-US" sz="2600"/>
              <a:t>than binary splitting</a:t>
            </a:r>
          </a:p>
          <a:p>
            <a:r>
              <a:rPr lang="en-US" sz="2600"/>
              <a:t>More flexibility in neighbor selection</a:t>
            </a:r>
          </a:p>
          <a:p>
            <a:endParaRPr lang="en-US" sz="2600"/>
          </a:p>
        </p:txBody>
      </p:sp>
      <p:grpSp>
        <p:nvGrpSpPr>
          <p:cNvPr id="2" name="Group 4"/>
          <p:cNvGrpSpPr>
            <a:grpSpLocks/>
          </p:cNvGrpSpPr>
          <p:nvPr/>
        </p:nvGrpSpPr>
        <p:grpSpPr bwMode="auto">
          <a:xfrm>
            <a:off x="569913" y="1935163"/>
            <a:ext cx="4782240" cy="3770758"/>
            <a:chOff x="359" y="1219"/>
            <a:chExt cx="3712" cy="2896"/>
          </a:xfrm>
        </p:grpSpPr>
        <p:sp>
          <p:nvSpPr>
            <p:cNvPr id="1083397" name="Oval 5"/>
            <p:cNvSpPr>
              <a:spLocks noChangeArrowheads="1"/>
            </p:cNvSpPr>
            <p:nvPr/>
          </p:nvSpPr>
          <p:spPr bwMode="auto">
            <a:xfrm>
              <a:off x="407" y="1267"/>
              <a:ext cx="2784" cy="2736"/>
            </a:xfrm>
            <a:prstGeom prst="ellipse">
              <a:avLst/>
            </a:prstGeom>
            <a:noFill/>
            <a:ln w="15875">
              <a:solidFill>
                <a:schemeClr val="tx1"/>
              </a:solidFill>
              <a:round/>
              <a:headEnd/>
              <a:tailEnd/>
            </a:ln>
            <a:effectLst/>
          </p:spPr>
          <p:txBody>
            <a:bodyPr wrap="none" anchor="ctr"/>
            <a:lstStyle/>
            <a:p>
              <a:endParaRPr lang="en-US"/>
            </a:p>
          </p:txBody>
        </p:sp>
        <p:pic>
          <p:nvPicPr>
            <p:cNvPr id="1083398" name="Picture 6"/>
            <p:cNvPicPr>
              <a:picLocks noChangeArrowheads="1"/>
            </p:cNvPicPr>
            <p:nvPr/>
          </p:nvPicPr>
          <p:blipFill>
            <a:blip r:embed="rId3"/>
            <a:srcRect/>
            <a:stretch>
              <a:fillRect/>
            </a:stretch>
          </p:blipFill>
          <p:spPr bwMode="auto">
            <a:xfrm>
              <a:off x="3143" y="2467"/>
              <a:ext cx="102" cy="102"/>
            </a:xfrm>
            <a:prstGeom prst="rect">
              <a:avLst/>
            </a:prstGeom>
            <a:noFill/>
            <a:ln w="9525">
              <a:noFill/>
              <a:miter lim="800000"/>
              <a:headEnd/>
              <a:tailEnd/>
            </a:ln>
            <a:effectLst/>
          </p:spPr>
        </p:pic>
        <p:pic>
          <p:nvPicPr>
            <p:cNvPr id="1083399" name="Picture 7"/>
            <p:cNvPicPr>
              <a:picLocks noChangeArrowheads="1"/>
            </p:cNvPicPr>
            <p:nvPr/>
          </p:nvPicPr>
          <p:blipFill>
            <a:blip r:embed="rId3"/>
            <a:srcRect/>
            <a:stretch>
              <a:fillRect/>
            </a:stretch>
          </p:blipFill>
          <p:spPr bwMode="auto">
            <a:xfrm>
              <a:off x="3095" y="2227"/>
              <a:ext cx="102" cy="102"/>
            </a:xfrm>
            <a:prstGeom prst="rect">
              <a:avLst/>
            </a:prstGeom>
            <a:noFill/>
            <a:ln w="9525">
              <a:noFill/>
              <a:miter lim="800000"/>
              <a:headEnd/>
              <a:tailEnd/>
            </a:ln>
            <a:effectLst/>
          </p:spPr>
        </p:pic>
        <p:pic>
          <p:nvPicPr>
            <p:cNvPr id="1083400" name="Picture 8"/>
            <p:cNvPicPr>
              <a:picLocks noChangeArrowheads="1"/>
            </p:cNvPicPr>
            <p:nvPr/>
          </p:nvPicPr>
          <p:blipFill>
            <a:blip r:embed="rId3"/>
            <a:srcRect/>
            <a:stretch>
              <a:fillRect/>
            </a:stretch>
          </p:blipFill>
          <p:spPr bwMode="auto">
            <a:xfrm>
              <a:off x="2951" y="1891"/>
              <a:ext cx="102" cy="102"/>
            </a:xfrm>
            <a:prstGeom prst="rect">
              <a:avLst/>
            </a:prstGeom>
            <a:noFill/>
            <a:ln w="9525">
              <a:noFill/>
              <a:miter lim="800000"/>
              <a:headEnd/>
              <a:tailEnd/>
            </a:ln>
            <a:effectLst/>
          </p:spPr>
        </p:pic>
        <p:pic>
          <p:nvPicPr>
            <p:cNvPr id="1083401" name="Picture 9"/>
            <p:cNvPicPr>
              <a:picLocks noChangeArrowheads="1"/>
            </p:cNvPicPr>
            <p:nvPr/>
          </p:nvPicPr>
          <p:blipFill>
            <a:blip r:embed="rId3"/>
            <a:srcRect/>
            <a:stretch>
              <a:fillRect/>
            </a:stretch>
          </p:blipFill>
          <p:spPr bwMode="auto">
            <a:xfrm>
              <a:off x="3047" y="3139"/>
              <a:ext cx="102" cy="102"/>
            </a:xfrm>
            <a:prstGeom prst="rect">
              <a:avLst/>
            </a:prstGeom>
            <a:noFill/>
            <a:ln w="9525">
              <a:noFill/>
              <a:miter lim="800000"/>
              <a:headEnd/>
              <a:tailEnd/>
            </a:ln>
            <a:effectLst/>
          </p:spPr>
        </p:pic>
        <p:pic>
          <p:nvPicPr>
            <p:cNvPr id="1083402" name="Picture 10"/>
            <p:cNvPicPr>
              <a:picLocks noChangeArrowheads="1"/>
            </p:cNvPicPr>
            <p:nvPr/>
          </p:nvPicPr>
          <p:blipFill>
            <a:blip r:embed="rId3"/>
            <a:srcRect/>
            <a:stretch>
              <a:fillRect/>
            </a:stretch>
          </p:blipFill>
          <p:spPr bwMode="auto">
            <a:xfrm>
              <a:off x="2759" y="3523"/>
              <a:ext cx="102" cy="102"/>
            </a:xfrm>
            <a:prstGeom prst="rect">
              <a:avLst/>
            </a:prstGeom>
            <a:noFill/>
            <a:ln w="9525">
              <a:noFill/>
              <a:miter lim="800000"/>
              <a:headEnd/>
              <a:tailEnd/>
            </a:ln>
            <a:effectLst/>
          </p:spPr>
        </p:pic>
        <p:pic>
          <p:nvPicPr>
            <p:cNvPr id="1083403" name="Picture 11"/>
            <p:cNvPicPr>
              <a:picLocks noChangeArrowheads="1"/>
            </p:cNvPicPr>
            <p:nvPr/>
          </p:nvPicPr>
          <p:blipFill>
            <a:blip r:embed="rId3"/>
            <a:srcRect/>
            <a:stretch>
              <a:fillRect/>
            </a:stretch>
          </p:blipFill>
          <p:spPr bwMode="auto">
            <a:xfrm>
              <a:off x="503" y="2035"/>
              <a:ext cx="102" cy="102"/>
            </a:xfrm>
            <a:prstGeom prst="rect">
              <a:avLst/>
            </a:prstGeom>
            <a:noFill/>
            <a:ln w="9525">
              <a:noFill/>
              <a:miter lim="800000"/>
              <a:headEnd/>
              <a:tailEnd/>
            </a:ln>
            <a:effectLst/>
          </p:spPr>
        </p:pic>
        <p:pic>
          <p:nvPicPr>
            <p:cNvPr id="1083404" name="Picture 12"/>
            <p:cNvPicPr>
              <a:picLocks noChangeArrowheads="1"/>
            </p:cNvPicPr>
            <p:nvPr/>
          </p:nvPicPr>
          <p:blipFill>
            <a:blip r:embed="rId3"/>
            <a:srcRect/>
            <a:stretch>
              <a:fillRect/>
            </a:stretch>
          </p:blipFill>
          <p:spPr bwMode="auto">
            <a:xfrm>
              <a:off x="455" y="3043"/>
              <a:ext cx="102" cy="102"/>
            </a:xfrm>
            <a:prstGeom prst="rect">
              <a:avLst/>
            </a:prstGeom>
            <a:noFill/>
            <a:ln w="9525">
              <a:noFill/>
              <a:miter lim="800000"/>
              <a:headEnd/>
              <a:tailEnd/>
            </a:ln>
            <a:effectLst/>
          </p:spPr>
        </p:pic>
        <p:pic>
          <p:nvPicPr>
            <p:cNvPr id="1083405" name="Picture 13"/>
            <p:cNvPicPr>
              <a:picLocks noChangeArrowheads="1"/>
            </p:cNvPicPr>
            <p:nvPr/>
          </p:nvPicPr>
          <p:blipFill>
            <a:blip r:embed="rId3"/>
            <a:srcRect/>
            <a:stretch>
              <a:fillRect/>
            </a:stretch>
          </p:blipFill>
          <p:spPr bwMode="auto">
            <a:xfrm>
              <a:off x="695" y="1747"/>
              <a:ext cx="102" cy="102"/>
            </a:xfrm>
            <a:prstGeom prst="rect">
              <a:avLst/>
            </a:prstGeom>
            <a:noFill/>
            <a:ln w="9525">
              <a:noFill/>
              <a:miter lim="800000"/>
              <a:headEnd/>
              <a:tailEnd/>
            </a:ln>
            <a:effectLst/>
          </p:spPr>
        </p:pic>
        <p:pic>
          <p:nvPicPr>
            <p:cNvPr id="1083406" name="Picture 14"/>
            <p:cNvPicPr>
              <a:picLocks noChangeArrowheads="1"/>
            </p:cNvPicPr>
            <p:nvPr/>
          </p:nvPicPr>
          <p:blipFill>
            <a:blip r:embed="rId3"/>
            <a:srcRect/>
            <a:stretch>
              <a:fillRect/>
            </a:stretch>
          </p:blipFill>
          <p:spPr bwMode="auto">
            <a:xfrm>
              <a:off x="1223" y="1363"/>
              <a:ext cx="102" cy="102"/>
            </a:xfrm>
            <a:prstGeom prst="rect">
              <a:avLst/>
            </a:prstGeom>
            <a:noFill/>
            <a:ln w="9525">
              <a:noFill/>
              <a:miter lim="800000"/>
              <a:headEnd/>
              <a:tailEnd/>
            </a:ln>
            <a:effectLst/>
          </p:spPr>
        </p:pic>
        <p:pic>
          <p:nvPicPr>
            <p:cNvPr id="1083407" name="Picture 15"/>
            <p:cNvPicPr>
              <a:picLocks noChangeArrowheads="1"/>
            </p:cNvPicPr>
            <p:nvPr/>
          </p:nvPicPr>
          <p:blipFill>
            <a:blip r:embed="rId3"/>
            <a:srcRect/>
            <a:stretch>
              <a:fillRect/>
            </a:stretch>
          </p:blipFill>
          <p:spPr bwMode="auto">
            <a:xfrm>
              <a:off x="1703" y="3955"/>
              <a:ext cx="102" cy="102"/>
            </a:xfrm>
            <a:prstGeom prst="rect">
              <a:avLst/>
            </a:prstGeom>
            <a:noFill/>
            <a:ln w="9525">
              <a:noFill/>
              <a:miter lim="800000"/>
              <a:headEnd/>
              <a:tailEnd/>
            </a:ln>
            <a:effectLst/>
          </p:spPr>
        </p:pic>
        <p:pic>
          <p:nvPicPr>
            <p:cNvPr id="1083408" name="Picture 16"/>
            <p:cNvPicPr>
              <a:picLocks noChangeArrowheads="1"/>
            </p:cNvPicPr>
            <p:nvPr/>
          </p:nvPicPr>
          <p:blipFill>
            <a:blip r:embed="rId3"/>
            <a:srcRect/>
            <a:stretch>
              <a:fillRect/>
            </a:stretch>
          </p:blipFill>
          <p:spPr bwMode="auto">
            <a:xfrm>
              <a:off x="2135" y="1267"/>
              <a:ext cx="102" cy="102"/>
            </a:xfrm>
            <a:prstGeom prst="rect">
              <a:avLst/>
            </a:prstGeom>
            <a:noFill/>
            <a:ln w="9525">
              <a:noFill/>
              <a:miter lim="800000"/>
              <a:headEnd/>
              <a:tailEnd/>
            </a:ln>
            <a:effectLst/>
          </p:spPr>
        </p:pic>
        <p:pic>
          <p:nvPicPr>
            <p:cNvPr id="1083409" name="Picture 17"/>
            <p:cNvPicPr>
              <a:picLocks noChangeArrowheads="1"/>
            </p:cNvPicPr>
            <p:nvPr/>
          </p:nvPicPr>
          <p:blipFill>
            <a:blip r:embed="rId3"/>
            <a:srcRect/>
            <a:stretch>
              <a:fillRect/>
            </a:stretch>
          </p:blipFill>
          <p:spPr bwMode="auto">
            <a:xfrm>
              <a:off x="839" y="1603"/>
              <a:ext cx="102" cy="102"/>
            </a:xfrm>
            <a:prstGeom prst="rect">
              <a:avLst/>
            </a:prstGeom>
            <a:noFill/>
            <a:ln w="9525">
              <a:noFill/>
              <a:miter lim="800000"/>
              <a:headEnd/>
              <a:tailEnd/>
            </a:ln>
            <a:effectLst/>
          </p:spPr>
        </p:pic>
        <p:pic>
          <p:nvPicPr>
            <p:cNvPr id="1083410" name="Picture 18"/>
            <p:cNvPicPr>
              <a:picLocks noChangeArrowheads="1"/>
            </p:cNvPicPr>
            <p:nvPr/>
          </p:nvPicPr>
          <p:blipFill>
            <a:blip r:embed="rId3"/>
            <a:srcRect/>
            <a:stretch>
              <a:fillRect/>
            </a:stretch>
          </p:blipFill>
          <p:spPr bwMode="auto">
            <a:xfrm>
              <a:off x="359" y="2707"/>
              <a:ext cx="102" cy="102"/>
            </a:xfrm>
            <a:prstGeom prst="rect">
              <a:avLst/>
            </a:prstGeom>
            <a:noFill/>
            <a:ln w="9525">
              <a:noFill/>
              <a:miter lim="800000"/>
              <a:headEnd/>
              <a:tailEnd/>
            </a:ln>
            <a:effectLst/>
          </p:spPr>
        </p:pic>
        <p:pic>
          <p:nvPicPr>
            <p:cNvPr id="1083411" name="Picture 19"/>
            <p:cNvPicPr>
              <a:picLocks noChangeArrowheads="1"/>
            </p:cNvPicPr>
            <p:nvPr/>
          </p:nvPicPr>
          <p:blipFill>
            <a:blip r:embed="rId3"/>
            <a:srcRect/>
            <a:stretch>
              <a:fillRect/>
            </a:stretch>
          </p:blipFill>
          <p:spPr bwMode="auto">
            <a:xfrm>
              <a:off x="1265" y="3871"/>
              <a:ext cx="102" cy="102"/>
            </a:xfrm>
            <a:prstGeom prst="rect">
              <a:avLst/>
            </a:prstGeom>
            <a:noFill/>
            <a:ln w="9525">
              <a:noFill/>
              <a:miter lim="800000"/>
              <a:headEnd/>
              <a:tailEnd/>
            </a:ln>
            <a:effectLst/>
          </p:spPr>
        </p:pic>
        <p:pic>
          <p:nvPicPr>
            <p:cNvPr id="1083412" name="Picture 20"/>
            <p:cNvPicPr>
              <a:picLocks noChangeArrowheads="1"/>
            </p:cNvPicPr>
            <p:nvPr/>
          </p:nvPicPr>
          <p:blipFill>
            <a:blip r:embed="rId3"/>
            <a:srcRect/>
            <a:stretch>
              <a:fillRect/>
            </a:stretch>
          </p:blipFill>
          <p:spPr bwMode="auto">
            <a:xfrm>
              <a:off x="551" y="3283"/>
              <a:ext cx="102" cy="102"/>
            </a:xfrm>
            <a:prstGeom prst="rect">
              <a:avLst/>
            </a:prstGeom>
            <a:noFill/>
            <a:ln w="9525">
              <a:noFill/>
              <a:miter lim="800000"/>
              <a:headEnd/>
              <a:tailEnd/>
            </a:ln>
            <a:effectLst/>
          </p:spPr>
        </p:pic>
        <p:pic>
          <p:nvPicPr>
            <p:cNvPr id="1083413" name="Picture 21"/>
            <p:cNvPicPr>
              <a:picLocks noChangeArrowheads="1"/>
            </p:cNvPicPr>
            <p:nvPr/>
          </p:nvPicPr>
          <p:blipFill>
            <a:blip r:embed="rId3"/>
            <a:srcRect/>
            <a:stretch>
              <a:fillRect/>
            </a:stretch>
          </p:blipFill>
          <p:spPr bwMode="auto">
            <a:xfrm>
              <a:off x="1127" y="3811"/>
              <a:ext cx="102" cy="102"/>
            </a:xfrm>
            <a:prstGeom prst="rect">
              <a:avLst/>
            </a:prstGeom>
            <a:noFill/>
            <a:ln w="9525">
              <a:noFill/>
              <a:miter lim="800000"/>
              <a:headEnd/>
              <a:tailEnd/>
            </a:ln>
            <a:effectLst/>
          </p:spPr>
        </p:pic>
        <p:pic>
          <p:nvPicPr>
            <p:cNvPr id="1083414" name="Picture 22"/>
            <p:cNvPicPr>
              <a:picLocks noChangeArrowheads="1"/>
            </p:cNvPicPr>
            <p:nvPr/>
          </p:nvPicPr>
          <p:blipFill>
            <a:blip r:embed="rId3"/>
            <a:srcRect/>
            <a:stretch>
              <a:fillRect/>
            </a:stretch>
          </p:blipFill>
          <p:spPr bwMode="auto">
            <a:xfrm>
              <a:off x="2567" y="3715"/>
              <a:ext cx="102" cy="102"/>
            </a:xfrm>
            <a:prstGeom prst="rect">
              <a:avLst/>
            </a:prstGeom>
            <a:noFill/>
            <a:ln w="9525">
              <a:noFill/>
              <a:miter lim="800000"/>
              <a:headEnd/>
              <a:tailEnd/>
            </a:ln>
            <a:effectLst/>
          </p:spPr>
        </p:pic>
        <p:pic>
          <p:nvPicPr>
            <p:cNvPr id="1083415" name="Picture 23"/>
            <p:cNvPicPr>
              <a:picLocks noChangeArrowheads="1"/>
            </p:cNvPicPr>
            <p:nvPr/>
          </p:nvPicPr>
          <p:blipFill>
            <a:blip r:embed="rId3"/>
            <a:srcRect/>
            <a:stretch>
              <a:fillRect/>
            </a:stretch>
          </p:blipFill>
          <p:spPr bwMode="auto">
            <a:xfrm>
              <a:off x="1463" y="1267"/>
              <a:ext cx="102" cy="102"/>
            </a:xfrm>
            <a:prstGeom prst="rect">
              <a:avLst/>
            </a:prstGeom>
            <a:noFill/>
            <a:ln w="9525">
              <a:noFill/>
              <a:miter lim="800000"/>
              <a:headEnd/>
              <a:tailEnd/>
            </a:ln>
            <a:effectLst/>
          </p:spPr>
        </p:pic>
        <p:pic>
          <p:nvPicPr>
            <p:cNvPr id="1083416" name="Picture 24"/>
            <p:cNvPicPr>
              <a:picLocks noChangeArrowheads="1"/>
            </p:cNvPicPr>
            <p:nvPr/>
          </p:nvPicPr>
          <p:blipFill>
            <a:blip r:embed="rId3"/>
            <a:srcRect/>
            <a:stretch>
              <a:fillRect/>
            </a:stretch>
          </p:blipFill>
          <p:spPr bwMode="auto">
            <a:xfrm>
              <a:off x="2327" y="1363"/>
              <a:ext cx="102" cy="102"/>
            </a:xfrm>
            <a:prstGeom prst="rect">
              <a:avLst/>
            </a:prstGeom>
            <a:noFill/>
            <a:ln w="9525">
              <a:noFill/>
              <a:miter lim="800000"/>
              <a:headEnd/>
              <a:tailEnd/>
            </a:ln>
            <a:effectLst/>
          </p:spPr>
        </p:pic>
        <p:pic>
          <p:nvPicPr>
            <p:cNvPr id="1083417" name="Picture 25"/>
            <p:cNvPicPr>
              <a:picLocks noChangeArrowheads="1"/>
            </p:cNvPicPr>
            <p:nvPr/>
          </p:nvPicPr>
          <p:blipFill>
            <a:blip r:embed="rId3"/>
            <a:srcRect/>
            <a:stretch>
              <a:fillRect/>
            </a:stretch>
          </p:blipFill>
          <p:spPr bwMode="auto">
            <a:xfrm>
              <a:off x="407" y="2275"/>
              <a:ext cx="102" cy="102"/>
            </a:xfrm>
            <a:prstGeom prst="rect">
              <a:avLst/>
            </a:prstGeom>
            <a:noFill/>
            <a:ln w="9525">
              <a:noFill/>
              <a:miter lim="800000"/>
              <a:headEnd/>
              <a:tailEnd/>
            </a:ln>
            <a:effectLst/>
          </p:spPr>
        </p:pic>
        <p:pic>
          <p:nvPicPr>
            <p:cNvPr id="1083418" name="Picture 26"/>
            <p:cNvPicPr>
              <a:picLocks noChangeArrowheads="1"/>
            </p:cNvPicPr>
            <p:nvPr/>
          </p:nvPicPr>
          <p:blipFill>
            <a:blip r:embed="rId3"/>
            <a:srcRect/>
            <a:stretch>
              <a:fillRect/>
            </a:stretch>
          </p:blipFill>
          <p:spPr bwMode="auto">
            <a:xfrm>
              <a:off x="2903" y="3379"/>
              <a:ext cx="102" cy="102"/>
            </a:xfrm>
            <a:prstGeom prst="rect">
              <a:avLst/>
            </a:prstGeom>
            <a:noFill/>
            <a:ln w="9525">
              <a:noFill/>
              <a:miter lim="800000"/>
              <a:headEnd/>
              <a:tailEnd/>
            </a:ln>
            <a:effectLst/>
          </p:spPr>
        </p:pic>
        <p:pic>
          <p:nvPicPr>
            <p:cNvPr id="1083419" name="Picture 27"/>
            <p:cNvPicPr>
              <a:picLocks noChangeArrowheads="1"/>
            </p:cNvPicPr>
            <p:nvPr/>
          </p:nvPicPr>
          <p:blipFill>
            <a:blip r:embed="rId3"/>
            <a:srcRect/>
            <a:stretch>
              <a:fillRect/>
            </a:stretch>
          </p:blipFill>
          <p:spPr bwMode="auto">
            <a:xfrm>
              <a:off x="2279" y="3859"/>
              <a:ext cx="102" cy="102"/>
            </a:xfrm>
            <a:prstGeom prst="rect">
              <a:avLst/>
            </a:prstGeom>
            <a:noFill/>
            <a:ln w="9525">
              <a:noFill/>
              <a:miter lim="800000"/>
              <a:headEnd/>
              <a:tailEnd/>
            </a:ln>
            <a:effectLst/>
          </p:spPr>
        </p:pic>
        <p:pic>
          <p:nvPicPr>
            <p:cNvPr id="1083420" name="Picture 28"/>
            <p:cNvPicPr>
              <a:picLocks noChangeArrowheads="1"/>
            </p:cNvPicPr>
            <p:nvPr/>
          </p:nvPicPr>
          <p:blipFill>
            <a:blip r:embed="rId3"/>
            <a:srcRect/>
            <a:stretch>
              <a:fillRect/>
            </a:stretch>
          </p:blipFill>
          <p:spPr bwMode="auto">
            <a:xfrm>
              <a:off x="983" y="3715"/>
              <a:ext cx="102" cy="102"/>
            </a:xfrm>
            <a:prstGeom prst="rect">
              <a:avLst/>
            </a:prstGeom>
            <a:noFill/>
            <a:ln w="9525">
              <a:noFill/>
              <a:miter lim="800000"/>
              <a:headEnd/>
              <a:tailEnd/>
            </a:ln>
            <a:effectLst/>
          </p:spPr>
        </p:pic>
        <p:sp>
          <p:nvSpPr>
            <p:cNvPr id="1083421" name="Line 29"/>
            <p:cNvSpPr>
              <a:spLocks noChangeShapeType="1"/>
            </p:cNvSpPr>
            <p:nvPr/>
          </p:nvSpPr>
          <p:spPr bwMode="auto">
            <a:xfrm flipH="1">
              <a:off x="2511" y="1752"/>
              <a:ext cx="336" cy="192"/>
            </a:xfrm>
            <a:prstGeom prst="line">
              <a:avLst/>
            </a:prstGeom>
            <a:noFill/>
            <a:ln w="28575">
              <a:solidFill>
                <a:schemeClr val="tx2"/>
              </a:solidFill>
              <a:round/>
              <a:headEnd type="triangle" w="med" len="med"/>
              <a:tailEnd type="none" w="med" len="lg"/>
            </a:ln>
            <a:effectLst/>
          </p:spPr>
          <p:txBody>
            <a:bodyPr wrap="none" anchor="ctr"/>
            <a:lstStyle/>
            <a:p>
              <a:endParaRPr lang="en-US"/>
            </a:p>
          </p:txBody>
        </p:sp>
        <p:sp>
          <p:nvSpPr>
            <p:cNvPr id="1083422" name="Text Box 30"/>
            <p:cNvSpPr txBox="1">
              <a:spLocks noChangeArrowheads="1"/>
            </p:cNvSpPr>
            <p:nvPr/>
          </p:nvSpPr>
          <p:spPr bwMode="auto">
            <a:xfrm>
              <a:off x="1792" y="1880"/>
              <a:ext cx="895" cy="355"/>
            </a:xfrm>
            <a:prstGeom prst="rect">
              <a:avLst/>
            </a:prstGeom>
            <a:noFill/>
            <a:ln w="9525">
              <a:noFill/>
              <a:miter lim="800000"/>
              <a:headEnd/>
              <a:tailEnd/>
            </a:ln>
            <a:effectLst/>
          </p:spPr>
          <p:txBody>
            <a:bodyPr wrap="none" anchor="ctr">
              <a:spAutoFit/>
            </a:bodyPr>
            <a:lstStyle/>
            <a:p>
              <a:pPr algn="ctr"/>
              <a:r>
                <a:rPr lang="en-US" sz="2400">
                  <a:solidFill>
                    <a:srgbClr val="002060"/>
                  </a:solidFill>
                </a:rPr>
                <a:t>d46a1c</a:t>
              </a:r>
              <a:endParaRPr lang="en-US" sz="3600">
                <a:solidFill>
                  <a:srgbClr val="002060"/>
                </a:solidFill>
              </a:endParaRPr>
            </a:p>
          </p:txBody>
        </p:sp>
        <p:cxnSp>
          <p:nvCxnSpPr>
            <p:cNvPr id="1083423" name="AutoShape 31"/>
            <p:cNvCxnSpPr>
              <a:cxnSpLocks noChangeShapeType="1"/>
            </p:cNvCxnSpPr>
            <p:nvPr/>
          </p:nvCxnSpPr>
          <p:spPr bwMode="auto">
            <a:xfrm rot="16200000">
              <a:off x="1778" y="2446"/>
              <a:ext cx="525" cy="2013"/>
            </a:xfrm>
            <a:prstGeom prst="curvedConnector2">
              <a:avLst/>
            </a:prstGeom>
            <a:noFill/>
            <a:ln w="25400">
              <a:solidFill>
                <a:schemeClr val="tx1"/>
              </a:solidFill>
              <a:round/>
              <a:headEnd/>
              <a:tailEnd type="triangle" w="med" len="med"/>
            </a:ln>
            <a:effectLst/>
          </p:spPr>
        </p:cxnSp>
        <p:pic>
          <p:nvPicPr>
            <p:cNvPr id="1083424" name="Picture 32"/>
            <p:cNvPicPr>
              <a:picLocks noChangeArrowheads="1"/>
            </p:cNvPicPr>
            <p:nvPr/>
          </p:nvPicPr>
          <p:blipFill>
            <a:blip r:embed="rId3"/>
            <a:srcRect/>
            <a:stretch>
              <a:fillRect/>
            </a:stretch>
          </p:blipFill>
          <p:spPr bwMode="auto">
            <a:xfrm>
              <a:off x="3143" y="2899"/>
              <a:ext cx="102" cy="102"/>
            </a:xfrm>
            <a:prstGeom prst="rect">
              <a:avLst/>
            </a:prstGeom>
            <a:noFill/>
            <a:ln w="9525">
              <a:noFill/>
              <a:miter lim="800000"/>
              <a:headEnd/>
              <a:tailEnd/>
            </a:ln>
            <a:effectLst/>
          </p:spPr>
        </p:pic>
        <p:pic>
          <p:nvPicPr>
            <p:cNvPr id="1083425" name="Picture 33"/>
            <p:cNvPicPr>
              <a:picLocks noChangeArrowheads="1"/>
            </p:cNvPicPr>
            <p:nvPr/>
          </p:nvPicPr>
          <p:blipFill>
            <a:blip r:embed="rId3"/>
            <a:srcRect/>
            <a:stretch>
              <a:fillRect/>
            </a:stretch>
          </p:blipFill>
          <p:spPr bwMode="auto">
            <a:xfrm>
              <a:off x="2614" y="1531"/>
              <a:ext cx="102" cy="102"/>
            </a:xfrm>
            <a:prstGeom prst="rect">
              <a:avLst/>
            </a:prstGeom>
            <a:noFill/>
            <a:ln w="9525">
              <a:noFill/>
              <a:miter lim="800000"/>
              <a:headEnd/>
              <a:tailEnd/>
            </a:ln>
            <a:effectLst/>
          </p:spPr>
        </p:pic>
        <p:pic>
          <p:nvPicPr>
            <p:cNvPr id="1083426" name="Picture 34"/>
            <p:cNvPicPr>
              <a:picLocks noChangeArrowheads="1"/>
            </p:cNvPicPr>
            <p:nvPr/>
          </p:nvPicPr>
          <p:blipFill>
            <a:blip r:embed="rId3"/>
            <a:srcRect/>
            <a:stretch>
              <a:fillRect/>
            </a:stretch>
          </p:blipFill>
          <p:spPr bwMode="auto">
            <a:xfrm>
              <a:off x="839" y="3619"/>
              <a:ext cx="102" cy="102"/>
            </a:xfrm>
            <a:prstGeom prst="rect">
              <a:avLst/>
            </a:prstGeom>
            <a:noFill/>
            <a:ln w="9525">
              <a:noFill/>
              <a:miter lim="800000"/>
              <a:headEnd/>
              <a:tailEnd/>
            </a:ln>
            <a:effectLst/>
          </p:spPr>
        </p:pic>
        <p:pic>
          <p:nvPicPr>
            <p:cNvPr id="1083427" name="Picture 35"/>
            <p:cNvPicPr>
              <a:picLocks noChangeArrowheads="1"/>
            </p:cNvPicPr>
            <p:nvPr/>
          </p:nvPicPr>
          <p:blipFill>
            <a:blip r:embed="rId3"/>
            <a:srcRect/>
            <a:stretch>
              <a:fillRect/>
            </a:stretch>
          </p:blipFill>
          <p:spPr bwMode="auto">
            <a:xfrm>
              <a:off x="1655" y="1219"/>
              <a:ext cx="102" cy="102"/>
            </a:xfrm>
            <a:prstGeom prst="rect">
              <a:avLst/>
            </a:prstGeom>
            <a:noFill/>
            <a:ln w="9525">
              <a:noFill/>
              <a:miter lim="800000"/>
              <a:headEnd/>
              <a:tailEnd/>
            </a:ln>
            <a:effectLst/>
          </p:spPr>
        </p:pic>
        <p:cxnSp>
          <p:nvCxnSpPr>
            <p:cNvPr id="1083428" name="AutoShape 36"/>
            <p:cNvCxnSpPr>
              <a:cxnSpLocks noChangeShapeType="1"/>
            </p:cNvCxnSpPr>
            <p:nvPr/>
          </p:nvCxnSpPr>
          <p:spPr bwMode="auto">
            <a:xfrm rot="10800000" flipH="1">
              <a:off x="3047" y="2278"/>
              <a:ext cx="48" cy="912"/>
            </a:xfrm>
            <a:prstGeom prst="curvedConnector3">
              <a:avLst>
                <a:gd name="adj1" fmla="val -300000"/>
              </a:avLst>
            </a:prstGeom>
            <a:noFill/>
            <a:ln w="25400">
              <a:solidFill>
                <a:schemeClr val="tx1"/>
              </a:solidFill>
              <a:round/>
              <a:headEnd/>
              <a:tailEnd type="triangle" w="med" len="med"/>
            </a:ln>
            <a:effectLst/>
          </p:spPr>
        </p:cxnSp>
        <p:cxnSp>
          <p:nvCxnSpPr>
            <p:cNvPr id="1083429" name="AutoShape 37"/>
            <p:cNvCxnSpPr>
              <a:cxnSpLocks noChangeShapeType="1"/>
            </p:cNvCxnSpPr>
            <p:nvPr/>
          </p:nvCxnSpPr>
          <p:spPr bwMode="auto">
            <a:xfrm rot="10800000">
              <a:off x="2951" y="1942"/>
              <a:ext cx="144" cy="336"/>
            </a:xfrm>
            <a:prstGeom prst="curvedConnector3">
              <a:avLst>
                <a:gd name="adj1" fmla="val 200000"/>
              </a:avLst>
            </a:prstGeom>
            <a:noFill/>
            <a:ln w="25400">
              <a:solidFill>
                <a:schemeClr val="tx1"/>
              </a:solidFill>
              <a:round/>
              <a:headEnd/>
              <a:tailEnd type="triangle" w="med" len="med"/>
            </a:ln>
            <a:effectLst/>
          </p:spPr>
        </p:cxnSp>
        <p:sp>
          <p:nvSpPr>
            <p:cNvPr id="1083430" name="Text Box 38"/>
            <p:cNvSpPr txBox="1">
              <a:spLocks noChangeArrowheads="1"/>
            </p:cNvSpPr>
            <p:nvPr/>
          </p:nvSpPr>
          <p:spPr bwMode="auto">
            <a:xfrm>
              <a:off x="2094" y="2743"/>
              <a:ext cx="143" cy="351"/>
            </a:xfrm>
            <a:prstGeom prst="rect">
              <a:avLst/>
            </a:prstGeom>
            <a:noFill/>
            <a:ln w="9525">
              <a:noFill/>
              <a:miter lim="800000"/>
              <a:headEnd/>
              <a:tailEnd/>
            </a:ln>
            <a:effectLst/>
          </p:spPr>
          <p:txBody>
            <a:bodyPr wrap="none" anchor="ctr">
              <a:spAutoFit/>
            </a:bodyPr>
            <a:lstStyle/>
            <a:p>
              <a:pPr algn="ctr"/>
              <a:endParaRPr lang="en-GB" sz="2400"/>
            </a:p>
          </p:txBody>
        </p:sp>
        <p:sp>
          <p:nvSpPr>
            <p:cNvPr id="1083431" name="Rectangle 39"/>
            <p:cNvSpPr>
              <a:spLocks noChangeArrowheads="1"/>
            </p:cNvSpPr>
            <p:nvPr/>
          </p:nvSpPr>
          <p:spPr bwMode="auto">
            <a:xfrm>
              <a:off x="803" y="3028"/>
              <a:ext cx="1545" cy="355"/>
            </a:xfrm>
            <a:prstGeom prst="rect">
              <a:avLst/>
            </a:prstGeom>
            <a:noFill/>
            <a:ln w="12700">
              <a:noFill/>
              <a:miter lim="800000"/>
              <a:headEnd type="none" w="sm" len="sm"/>
              <a:tailEnd type="none" w="sm" len="sm"/>
            </a:ln>
            <a:effectLst/>
          </p:spPr>
          <p:txBody>
            <a:bodyPr wrap="none">
              <a:spAutoFit/>
            </a:bodyPr>
            <a:lstStyle/>
            <a:p>
              <a:r>
                <a:rPr lang="en-US" sz="2400"/>
                <a:t>Route(</a:t>
              </a:r>
              <a:r>
                <a:rPr lang="en-US" sz="2400">
                  <a:solidFill>
                    <a:srgbClr val="002060"/>
                  </a:solidFill>
                </a:rPr>
                <a:t>d46a1c</a:t>
              </a:r>
              <a:r>
                <a:rPr lang="en-US" sz="2400"/>
                <a:t>)</a:t>
              </a:r>
              <a:endParaRPr lang="en-US" sz="2400" i="1">
                <a:solidFill>
                  <a:schemeClr val="folHlink"/>
                </a:solidFill>
              </a:endParaRPr>
            </a:p>
          </p:txBody>
        </p:sp>
        <p:sp>
          <p:nvSpPr>
            <p:cNvPr id="1083432" name="Text Box 40"/>
            <p:cNvSpPr txBox="1">
              <a:spLocks noChangeArrowheads="1"/>
            </p:cNvSpPr>
            <p:nvPr/>
          </p:nvSpPr>
          <p:spPr bwMode="auto">
            <a:xfrm>
              <a:off x="3072" y="1740"/>
              <a:ext cx="935" cy="355"/>
            </a:xfrm>
            <a:prstGeom prst="rect">
              <a:avLst/>
            </a:prstGeom>
            <a:noFill/>
            <a:ln w="12700">
              <a:noFill/>
              <a:miter lim="800000"/>
              <a:headEnd type="none" w="sm" len="sm"/>
              <a:tailEnd type="none" w="sm" len="sm"/>
            </a:ln>
            <a:effectLst/>
          </p:spPr>
          <p:txBody>
            <a:bodyPr wrap="none">
              <a:spAutoFit/>
            </a:bodyPr>
            <a:lstStyle/>
            <a:p>
              <a:pPr eaLnBrk="1" hangingPunct="1"/>
              <a:r>
                <a:rPr lang="en-US" sz="2400">
                  <a:solidFill>
                    <a:schemeClr val="tx2"/>
                  </a:solidFill>
                </a:rPr>
                <a:t>d46</a:t>
              </a:r>
              <a:r>
                <a:rPr lang="en-US" sz="2400">
                  <a:solidFill>
                    <a:srgbClr val="00B050"/>
                  </a:solidFill>
                </a:rPr>
                <a:t>2ba</a:t>
              </a:r>
            </a:p>
          </p:txBody>
        </p:sp>
        <p:sp>
          <p:nvSpPr>
            <p:cNvPr id="1083433" name="Rectangle 41"/>
            <p:cNvSpPr>
              <a:spLocks noChangeArrowheads="1"/>
            </p:cNvSpPr>
            <p:nvPr/>
          </p:nvSpPr>
          <p:spPr bwMode="auto">
            <a:xfrm>
              <a:off x="3189" y="2105"/>
              <a:ext cx="882" cy="355"/>
            </a:xfrm>
            <a:prstGeom prst="rect">
              <a:avLst/>
            </a:prstGeom>
            <a:noFill/>
            <a:ln w="12700">
              <a:noFill/>
              <a:miter lim="800000"/>
              <a:headEnd type="none" w="sm" len="sm"/>
              <a:tailEnd type="none" w="sm" len="sm"/>
            </a:ln>
            <a:effectLst/>
          </p:spPr>
          <p:txBody>
            <a:bodyPr wrap="none">
              <a:spAutoFit/>
            </a:bodyPr>
            <a:lstStyle/>
            <a:p>
              <a:pPr eaLnBrk="1" hangingPunct="1"/>
              <a:r>
                <a:rPr lang="en-US" sz="2400">
                  <a:solidFill>
                    <a:schemeClr val="tx2"/>
                  </a:solidFill>
                </a:rPr>
                <a:t>d4</a:t>
              </a:r>
              <a:r>
                <a:rPr lang="en-US" sz="2400">
                  <a:solidFill>
                    <a:srgbClr val="00B050"/>
                  </a:solidFill>
                </a:rPr>
                <a:t>213f</a:t>
              </a:r>
            </a:p>
          </p:txBody>
        </p:sp>
        <p:sp>
          <p:nvSpPr>
            <p:cNvPr id="1083434" name="Rectangle 42"/>
            <p:cNvSpPr>
              <a:spLocks noChangeArrowheads="1"/>
            </p:cNvSpPr>
            <p:nvPr/>
          </p:nvSpPr>
          <p:spPr bwMode="auto">
            <a:xfrm>
              <a:off x="3134" y="3054"/>
              <a:ext cx="935" cy="355"/>
            </a:xfrm>
            <a:prstGeom prst="rect">
              <a:avLst/>
            </a:prstGeom>
            <a:noFill/>
            <a:ln w="12700">
              <a:noFill/>
              <a:miter lim="800000"/>
              <a:headEnd type="none" w="sm" len="sm"/>
              <a:tailEnd type="none" w="sm" len="sm"/>
            </a:ln>
            <a:effectLst/>
          </p:spPr>
          <p:txBody>
            <a:bodyPr wrap="none">
              <a:spAutoFit/>
            </a:bodyPr>
            <a:lstStyle/>
            <a:p>
              <a:pPr eaLnBrk="1" hangingPunct="1"/>
              <a:r>
                <a:rPr lang="en-US" sz="2400">
                  <a:solidFill>
                    <a:schemeClr val="tx2"/>
                  </a:solidFill>
                </a:rPr>
                <a:t>d</a:t>
              </a:r>
              <a:r>
                <a:rPr lang="en-US" sz="2400">
                  <a:solidFill>
                    <a:srgbClr val="00B050"/>
                  </a:solidFill>
                </a:rPr>
                <a:t>13da3</a:t>
              </a:r>
            </a:p>
          </p:txBody>
        </p:sp>
        <p:sp>
          <p:nvSpPr>
            <p:cNvPr id="1083435" name="Rectangle 43"/>
            <p:cNvSpPr>
              <a:spLocks noChangeArrowheads="1"/>
            </p:cNvSpPr>
            <p:nvPr/>
          </p:nvSpPr>
          <p:spPr bwMode="auto">
            <a:xfrm>
              <a:off x="392" y="3760"/>
              <a:ext cx="843" cy="355"/>
            </a:xfrm>
            <a:prstGeom prst="rect">
              <a:avLst/>
            </a:prstGeom>
            <a:noFill/>
            <a:ln w="12700">
              <a:noFill/>
              <a:miter lim="800000"/>
              <a:headEnd type="none" w="sm" len="sm"/>
              <a:tailEnd type="none" w="sm" len="sm"/>
            </a:ln>
            <a:effectLst/>
          </p:spPr>
          <p:txBody>
            <a:bodyPr wrap="none">
              <a:spAutoFit/>
            </a:bodyPr>
            <a:lstStyle/>
            <a:p>
              <a:pPr eaLnBrk="1" hangingPunct="1"/>
              <a:r>
                <a:rPr lang="en-US" sz="2400">
                  <a:solidFill>
                    <a:srgbClr val="00B050"/>
                  </a:solidFill>
                </a:rPr>
                <a:t>65a1fc</a:t>
              </a:r>
            </a:p>
          </p:txBody>
        </p:sp>
        <p:pic>
          <p:nvPicPr>
            <p:cNvPr id="1083436" name="Picture 44"/>
            <p:cNvPicPr>
              <a:picLocks noChangeArrowheads="1"/>
            </p:cNvPicPr>
            <p:nvPr/>
          </p:nvPicPr>
          <p:blipFill>
            <a:blip r:embed="rId3"/>
            <a:srcRect/>
            <a:stretch>
              <a:fillRect/>
            </a:stretch>
          </p:blipFill>
          <p:spPr bwMode="auto">
            <a:xfrm>
              <a:off x="2880" y="1781"/>
              <a:ext cx="102" cy="102"/>
            </a:xfrm>
            <a:prstGeom prst="rect">
              <a:avLst/>
            </a:prstGeom>
            <a:noFill/>
            <a:ln w="9525">
              <a:noFill/>
              <a:miter lim="800000"/>
              <a:headEnd/>
              <a:tailEnd/>
            </a:ln>
            <a:effectLst/>
          </p:spPr>
        </p:pic>
        <p:sp>
          <p:nvSpPr>
            <p:cNvPr id="1083437" name="Rectangle 45"/>
            <p:cNvSpPr>
              <a:spLocks noChangeArrowheads="1"/>
            </p:cNvSpPr>
            <p:nvPr/>
          </p:nvSpPr>
          <p:spPr bwMode="auto">
            <a:xfrm>
              <a:off x="3003" y="1570"/>
              <a:ext cx="895" cy="355"/>
            </a:xfrm>
            <a:prstGeom prst="rect">
              <a:avLst/>
            </a:prstGeom>
            <a:noFill/>
            <a:ln w="12700">
              <a:noFill/>
              <a:miter lim="800000"/>
              <a:headEnd type="none" w="sm" len="sm"/>
              <a:tailEnd type="none" w="sm" len="sm"/>
            </a:ln>
            <a:effectLst/>
          </p:spPr>
          <p:txBody>
            <a:bodyPr wrap="none">
              <a:spAutoFit/>
            </a:bodyPr>
            <a:lstStyle/>
            <a:p>
              <a:pPr eaLnBrk="1" hangingPunct="1"/>
              <a:r>
                <a:rPr lang="en-US" sz="2400">
                  <a:solidFill>
                    <a:schemeClr val="tx2"/>
                  </a:solidFill>
                </a:rPr>
                <a:t>d46</a:t>
              </a:r>
              <a:r>
                <a:rPr lang="en-US" sz="2400">
                  <a:solidFill>
                    <a:srgbClr val="00B050"/>
                  </a:solidFill>
                </a:rPr>
                <a:t>7c4</a:t>
              </a:r>
            </a:p>
          </p:txBody>
        </p:sp>
        <p:cxnSp>
          <p:nvCxnSpPr>
            <p:cNvPr id="1083438" name="AutoShape 46"/>
            <p:cNvCxnSpPr>
              <a:cxnSpLocks noChangeShapeType="1"/>
            </p:cNvCxnSpPr>
            <p:nvPr/>
          </p:nvCxnSpPr>
          <p:spPr bwMode="auto">
            <a:xfrm rot="10800000">
              <a:off x="2880" y="1832"/>
              <a:ext cx="71" cy="110"/>
            </a:xfrm>
            <a:prstGeom prst="curvedConnector3">
              <a:avLst>
                <a:gd name="adj1" fmla="val 302815"/>
              </a:avLst>
            </a:prstGeom>
            <a:noFill/>
            <a:ln w="25400">
              <a:solidFill>
                <a:schemeClr val="tx1"/>
              </a:solidFill>
              <a:round/>
              <a:headEnd type="none" w="sm" len="sm"/>
              <a:tailEnd type="triangle" w="sm" len="sm"/>
            </a:ln>
            <a:effectLst/>
          </p:spPr>
        </p:cxnSp>
        <p:sp>
          <p:nvSpPr>
            <p:cNvPr id="1083439" name="Rectangle 47"/>
            <p:cNvSpPr>
              <a:spLocks noChangeArrowheads="1"/>
            </p:cNvSpPr>
            <p:nvPr/>
          </p:nvSpPr>
          <p:spPr bwMode="auto">
            <a:xfrm>
              <a:off x="2700" y="1349"/>
              <a:ext cx="882" cy="355"/>
            </a:xfrm>
            <a:prstGeom prst="rect">
              <a:avLst/>
            </a:prstGeom>
            <a:noFill/>
            <a:ln w="12700">
              <a:noFill/>
              <a:miter lim="800000"/>
              <a:headEnd type="none" w="sm" len="sm"/>
              <a:tailEnd type="none" w="sm" len="sm"/>
            </a:ln>
            <a:effectLst/>
          </p:spPr>
          <p:txBody>
            <a:bodyPr wrap="none">
              <a:spAutoFit/>
            </a:bodyPr>
            <a:lstStyle/>
            <a:p>
              <a:pPr eaLnBrk="1" hangingPunct="1"/>
              <a:r>
                <a:rPr lang="en-US" sz="2400">
                  <a:solidFill>
                    <a:schemeClr val="tx2"/>
                  </a:solidFill>
                </a:rPr>
                <a:t>d4</a:t>
              </a:r>
              <a:r>
                <a:rPr lang="en-US" sz="2400">
                  <a:solidFill>
                    <a:srgbClr val="00B050"/>
                  </a:solidFill>
                </a:rPr>
                <a:t>71f1</a:t>
              </a:r>
            </a:p>
          </p:txBody>
        </p:sp>
      </p:grpSp>
      <p:sp>
        <p:nvSpPr>
          <p:cNvPr id="3" name="Footer Placeholder 2"/>
          <p:cNvSpPr>
            <a:spLocks noGrp="1"/>
          </p:cNvSpPr>
          <p:nvPr>
            <p:ph type="ftr" sz="quarter" idx="17"/>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6"/>
          </p:nvPr>
        </p:nvSpPr>
        <p:spPr/>
        <p:txBody>
          <a:bodyPr>
            <a:normAutofit fontScale="85000" lnSpcReduction="20000"/>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2311884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a:t>
            </a:r>
            <a:endParaRPr lang="en-US" dirty="0"/>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5" name="Content Placeholder 4"/>
          <p:cNvSpPr>
            <a:spLocks noGrp="1"/>
          </p:cNvSpPr>
          <p:nvPr>
            <p:ph sz="quarter" idx="1"/>
          </p:nvPr>
        </p:nvSpPr>
        <p:spPr>
          <a:xfrm>
            <a:off x="582168" y="1600200"/>
            <a:ext cx="8153400" cy="4495800"/>
          </a:xfrm>
        </p:spPr>
        <p:txBody>
          <a:bodyPr>
            <a:normAutofit fontScale="85000" lnSpcReduction="20000"/>
          </a:bodyPr>
          <a:lstStyle/>
          <a:p>
            <a:r>
              <a:rPr lang="en-US" dirty="0" smtClean="0"/>
              <a:t>A week ago we discussed RON and Chord: typical examples of P2P network tools popular in the cloud</a:t>
            </a:r>
          </a:p>
          <a:p>
            <a:endParaRPr lang="en-US" dirty="0"/>
          </a:p>
          <a:p>
            <a:r>
              <a:rPr lang="en-US" dirty="0" smtClean="0"/>
              <a:t>They were invented purely as content indexing systems, but then we shifted attention and peeked into the data center itself.  It has tiers (tier 1, 2, backend) and a wide range of technologies</a:t>
            </a:r>
          </a:p>
          <a:p>
            <a:endParaRPr lang="en-US" dirty="0"/>
          </a:p>
          <a:p>
            <a:r>
              <a:rPr lang="en-US" dirty="0" smtClean="0"/>
              <a:t>Many datacenter technologies turn out to use a DHT “concept” and would be build on a DHT</a:t>
            </a:r>
          </a:p>
          <a:p>
            <a:pPr lvl="1"/>
            <a:r>
              <a:rPr lang="en-US" dirty="0" smtClean="0"/>
              <a:t>But one important point arises: inside a data center the DHT can be optimized to take advantage of “known membership”</a:t>
            </a:r>
            <a:endParaRPr lang="en-US" dirty="0"/>
          </a:p>
        </p:txBody>
      </p:sp>
    </p:spTree>
    <p:extLst>
      <p:ext uri="{BB962C8B-B14F-4D97-AF65-F5344CB8AC3E}">
        <p14:creationId xmlns:p14="http://schemas.microsoft.com/office/powerpoint/2010/main" val="1702501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4418" name="Picture 2"/>
          <p:cNvPicPr>
            <a:picLocks noChangeAspect="1" noChangeArrowheads="1"/>
          </p:cNvPicPr>
          <p:nvPr/>
        </p:nvPicPr>
        <p:blipFill>
          <a:blip r:embed="rId3"/>
          <a:srcRect/>
          <a:stretch>
            <a:fillRect/>
          </a:stretch>
        </p:blipFill>
        <p:spPr bwMode="auto">
          <a:xfrm>
            <a:off x="185738" y="1452563"/>
            <a:ext cx="5861050" cy="5405437"/>
          </a:xfrm>
          <a:prstGeom prst="rect">
            <a:avLst/>
          </a:prstGeom>
          <a:noFill/>
          <a:ln w="9525">
            <a:noFill/>
            <a:miter lim="800000"/>
            <a:headEnd/>
            <a:tailEnd/>
          </a:ln>
          <a:effectLst/>
        </p:spPr>
      </p:pic>
      <p:sp>
        <p:nvSpPr>
          <p:cNvPr id="1084419" name="Rectangle 3"/>
          <p:cNvSpPr>
            <a:spLocks noGrp="1" noChangeArrowheads="1"/>
          </p:cNvSpPr>
          <p:nvPr>
            <p:ph type="title"/>
          </p:nvPr>
        </p:nvSpPr>
        <p:spPr>
          <a:xfrm>
            <a:off x="457200" y="704088"/>
            <a:ext cx="8305800" cy="743712"/>
          </a:xfrm>
          <a:solidFill>
            <a:schemeClr val="bg1"/>
          </a:solidFill>
        </p:spPr>
        <p:txBody>
          <a:bodyPr>
            <a:noAutofit/>
          </a:bodyPr>
          <a:lstStyle/>
          <a:p>
            <a:r>
              <a:rPr lang="en-US" sz="4000" dirty="0"/>
              <a:t>Pastry routing table (for node 65a1fc)</a:t>
            </a:r>
          </a:p>
        </p:txBody>
      </p:sp>
      <p:sp>
        <p:nvSpPr>
          <p:cNvPr id="1084420" name="Text Box 4"/>
          <p:cNvSpPr txBox="1">
            <a:spLocks noChangeArrowheads="1"/>
          </p:cNvSpPr>
          <p:nvPr/>
        </p:nvSpPr>
        <p:spPr bwMode="auto">
          <a:xfrm>
            <a:off x="5954713" y="2254250"/>
            <a:ext cx="3189287" cy="2647950"/>
          </a:xfrm>
          <a:prstGeom prst="rect">
            <a:avLst/>
          </a:prstGeom>
          <a:noFill/>
          <a:ln w="9525">
            <a:noFill/>
            <a:miter lim="800000"/>
            <a:headEnd/>
            <a:tailEnd/>
          </a:ln>
          <a:effectLst/>
        </p:spPr>
        <p:txBody>
          <a:bodyPr>
            <a:spAutoFit/>
          </a:bodyPr>
          <a:lstStyle/>
          <a:p>
            <a:r>
              <a:rPr lang="en-US" sz="2400"/>
              <a:t>Pastry nodes also have a “leaf set” of immediate neighbors up and down the ring</a:t>
            </a:r>
          </a:p>
          <a:p>
            <a:endParaRPr lang="en-US" sz="2400"/>
          </a:p>
          <a:p>
            <a:r>
              <a:rPr lang="en-US" sz="2400"/>
              <a:t>Similar to Chord’s list of successors</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2649293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42" name="Rectangle 2"/>
          <p:cNvSpPr>
            <a:spLocks noGrp="1" noChangeArrowheads="1"/>
          </p:cNvSpPr>
          <p:nvPr>
            <p:ph type="title"/>
          </p:nvPr>
        </p:nvSpPr>
        <p:spPr/>
        <p:txBody>
          <a:bodyPr/>
          <a:lstStyle/>
          <a:p>
            <a:r>
              <a:rPr lang="en-US"/>
              <a:t>Pastry join</a:t>
            </a:r>
          </a:p>
        </p:txBody>
      </p:sp>
      <p:sp>
        <p:nvSpPr>
          <p:cNvPr id="1085443" name="Rectangle 3"/>
          <p:cNvSpPr>
            <a:spLocks noGrp="1" noChangeArrowheads="1"/>
          </p:cNvSpPr>
          <p:nvPr>
            <p:ph type="body" idx="1"/>
          </p:nvPr>
        </p:nvSpPr>
        <p:spPr/>
        <p:txBody>
          <a:bodyPr/>
          <a:lstStyle/>
          <a:p>
            <a:r>
              <a:rPr lang="en-US" sz="2200"/>
              <a:t>X = new node, A = bootstrap, Z = nearest node</a:t>
            </a:r>
          </a:p>
          <a:p>
            <a:r>
              <a:rPr lang="en-US" sz="2200"/>
              <a:t>A finds Z for X</a:t>
            </a:r>
          </a:p>
          <a:p>
            <a:r>
              <a:rPr lang="en-US" sz="2200"/>
              <a:t>In process, A, Z, and all nodes in path send state tables to X</a:t>
            </a:r>
          </a:p>
          <a:p>
            <a:r>
              <a:rPr lang="en-US" sz="2200"/>
              <a:t>X settles on own table</a:t>
            </a:r>
          </a:p>
          <a:p>
            <a:pPr lvl="1"/>
            <a:r>
              <a:rPr lang="en-US" sz="2000"/>
              <a:t>Possibly after contacting other nodes</a:t>
            </a:r>
          </a:p>
          <a:p>
            <a:r>
              <a:rPr lang="en-US" sz="2200"/>
              <a:t>X tells everyone who needs to know about itself</a:t>
            </a:r>
          </a:p>
          <a:p>
            <a:r>
              <a:rPr lang="en-US" sz="2200"/>
              <a:t>Pastry paper doesn’t give enough information to understand how concurrent joins work</a:t>
            </a:r>
          </a:p>
          <a:p>
            <a:pPr lvl="1"/>
            <a:r>
              <a:rPr lang="en-US" sz="2000"/>
              <a:t>18</a:t>
            </a:r>
            <a:r>
              <a:rPr lang="en-US" sz="2000" baseline="30000"/>
              <a:t>th</a:t>
            </a:r>
            <a:r>
              <a:rPr lang="en-US" sz="2000"/>
              <a:t> IFIP/ACM, Nov 2001</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19934570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6466" name="Rectangle 2"/>
          <p:cNvSpPr>
            <a:spLocks noGrp="1" noChangeArrowheads="1"/>
          </p:cNvSpPr>
          <p:nvPr>
            <p:ph type="title"/>
          </p:nvPr>
        </p:nvSpPr>
        <p:spPr/>
        <p:txBody>
          <a:bodyPr/>
          <a:lstStyle/>
          <a:p>
            <a:r>
              <a:rPr lang="en-US"/>
              <a:t>Pastry leave</a:t>
            </a:r>
          </a:p>
        </p:txBody>
      </p:sp>
      <p:sp>
        <p:nvSpPr>
          <p:cNvPr id="1086467" name="Rectangle 3"/>
          <p:cNvSpPr>
            <a:spLocks noGrp="1" noChangeArrowheads="1"/>
          </p:cNvSpPr>
          <p:nvPr>
            <p:ph type="body" idx="1"/>
          </p:nvPr>
        </p:nvSpPr>
        <p:spPr/>
        <p:txBody>
          <a:bodyPr/>
          <a:lstStyle/>
          <a:p>
            <a:pPr>
              <a:lnSpc>
                <a:spcPct val="90000"/>
              </a:lnSpc>
            </a:pPr>
            <a:r>
              <a:rPr lang="en-US" sz="2600"/>
              <a:t>Noticed by leaf set neighbors when leaving node doesn’t respond</a:t>
            </a:r>
          </a:p>
          <a:p>
            <a:pPr lvl="1">
              <a:lnSpc>
                <a:spcPct val="90000"/>
              </a:lnSpc>
            </a:pPr>
            <a:r>
              <a:rPr lang="en-US" sz="2400"/>
              <a:t>Neighbors ask highest and lowest nodes in leaf set for new leaf set</a:t>
            </a:r>
          </a:p>
          <a:p>
            <a:pPr>
              <a:lnSpc>
                <a:spcPct val="90000"/>
              </a:lnSpc>
            </a:pPr>
            <a:r>
              <a:rPr lang="en-US" sz="2600"/>
              <a:t>Noticed by routing neighbors when message forward fails</a:t>
            </a:r>
          </a:p>
          <a:p>
            <a:pPr lvl="1">
              <a:lnSpc>
                <a:spcPct val="90000"/>
              </a:lnSpc>
            </a:pPr>
            <a:r>
              <a:rPr lang="en-US" sz="2400"/>
              <a:t>Immediately can route to another neighbor</a:t>
            </a:r>
          </a:p>
          <a:p>
            <a:pPr lvl="1">
              <a:lnSpc>
                <a:spcPct val="90000"/>
              </a:lnSpc>
            </a:pPr>
            <a:r>
              <a:rPr lang="en-US" sz="2400"/>
              <a:t>Fix entry by asking another neighbor in the same “row” for its neighbor</a:t>
            </a:r>
          </a:p>
          <a:p>
            <a:pPr lvl="1">
              <a:lnSpc>
                <a:spcPct val="90000"/>
              </a:lnSpc>
            </a:pPr>
            <a:r>
              <a:rPr lang="en-US" sz="2400"/>
              <a:t>If this fails, ask somebody a level up</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35706080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7490" name="Picture 2"/>
          <p:cNvPicPr>
            <a:picLocks noChangeAspect="1" noChangeArrowheads="1"/>
          </p:cNvPicPr>
          <p:nvPr/>
        </p:nvPicPr>
        <p:blipFill>
          <a:blip r:embed="rId3"/>
          <a:srcRect/>
          <a:stretch>
            <a:fillRect/>
          </a:stretch>
        </p:blipFill>
        <p:spPr bwMode="auto">
          <a:xfrm>
            <a:off x="185738" y="1452563"/>
            <a:ext cx="5861050" cy="5405437"/>
          </a:xfrm>
          <a:prstGeom prst="rect">
            <a:avLst/>
          </a:prstGeom>
          <a:noFill/>
          <a:ln w="9525">
            <a:noFill/>
            <a:miter lim="800000"/>
            <a:headEnd/>
            <a:tailEnd/>
          </a:ln>
          <a:effectLst/>
        </p:spPr>
      </p:pic>
      <p:sp>
        <p:nvSpPr>
          <p:cNvPr id="1087491" name="Rectangle 3"/>
          <p:cNvSpPr>
            <a:spLocks noGrp="1" noChangeArrowheads="1"/>
          </p:cNvSpPr>
          <p:nvPr>
            <p:ph type="title"/>
          </p:nvPr>
        </p:nvSpPr>
        <p:spPr>
          <a:xfrm>
            <a:off x="457200" y="704088"/>
            <a:ext cx="8305800" cy="667512"/>
          </a:xfrm>
          <a:solidFill>
            <a:schemeClr val="bg1"/>
          </a:solidFill>
        </p:spPr>
        <p:txBody>
          <a:bodyPr>
            <a:normAutofit fontScale="90000"/>
          </a:bodyPr>
          <a:lstStyle/>
          <a:p>
            <a:r>
              <a:rPr lang="en-US" dirty="0"/>
              <a:t>For instance, this neighbor fails</a:t>
            </a:r>
          </a:p>
        </p:txBody>
      </p:sp>
      <p:sp>
        <p:nvSpPr>
          <p:cNvPr id="1087492" name="Oval 4"/>
          <p:cNvSpPr>
            <a:spLocks noChangeArrowheads="1"/>
          </p:cNvSpPr>
          <p:nvPr/>
        </p:nvSpPr>
        <p:spPr bwMode="auto">
          <a:xfrm>
            <a:off x="2208213" y="3670300"/>
            <a:ext cx="430212" cy="1231900"/>
          </a:xfrm>
          <a:prstGeom prst="ellipse">
            <a:avLst/>
          </a:prstGeom>
          <a:noFill/>
          <a:ln w="38100">
            <a:solidFill>
              <a:srgbClr val="FF0000"/>
            </a:solidFill>
            <a:round/>
            <a:headEnd/>
            <a:tailEnd/>
          </a:ln>
          <a:effectLst/>
        </p:spPr>
        <p:txBody>
          <a:bodyPr wrap="none" anchor="ctr"/>
          <a:lstStyle/>
          <a:p>
            <a:endParaRPr lang="en-US"/>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5886478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8514" name="Picture 2"/>
          <p:cNvPicPr>
            <a:picLocks noChangeAspect="1" noChangeArrowheads="1"/>
          </p:cNvPicPr>
          <p:nvPr/>
        </p:nvPicPr>
        <p:blipFill>
          <a:blip r:embed="rId3"/>
          <a:srcRect/>
          <a:stretch>
            <a:fillRect/>
          </a:stretch>
        </p:blipFill>
        <p:spPr bwMode="auto">
          <a:xfrm>
            <a:off x="185738" y="1452563"/>
            <a:ext cx="5861050" cy="5405437"/>
          </a:xfrm>
          <a:prstGeom prst="rect">
            <a:avLst/>
          </a:prstGeom>
          <a:noFill/>
          <a:ln w="9525">
            <a:noFill/>
            <a:miter lim="800000"/>
            <a:headEnd/>
            <a:tailEnd/>
          </a:ln>
          <a:effectLst/>
        </p:spPr>
      </p:pic>
      <p:sp>
        <p:nvSpPr>
          <p:cNvPr id="1088515" name="Rectangle 3"/>
          <p:cNvSpPr>
            <a:spLocks noGrp="1" noChangeArrowheads="1"/>
          </p:cNvSpPr>
          <p:nvPr>
            <p:ph type="title"/>
          </p:nvPr>
        </p:nvSpPr>
        <p:spPr>
          <a:xfrm>
            <a:off x="457200" y="704088"/>
            <a:ext cx="8305800" cy="667512"/>
          </a:xfrm>
          <a:solidFill>
            <a:schemeClr val="bg1"/>
          </a:solidFill>
        </p:spPr>
        <p:txBody>
          <a:bodyPr>
            <a:normAutofit fontScale="90000"/>
          </a:bodyPr>
          <a:lstStyle/>
          <a:p>
            <a:r>
              <a:rPr lang="en-US"/>
              <a:t>Ask other neighbors</a:t>
            </a:r>
          </a:p>
        </p:txBody>
      </p:sp>
      <p:sp>
        <p:nvSpPr>
          <p:cNvPr id="1088516" name="Oval 4"/>
          <p:cNvSpPr>
            <a:spLocks noChangeArrowheads="1"/>
          </p:cNvSpPr>
          <p:nvPr/>
        </p:nvSpPr>
        <p:spPr bwMode="auto">
          <a:xfrm>
            <a:off x="2208213" y="3670300"/>
            <a:ext cx="430212" cy="1231900"/>
          </a:xfrm>
          <a:prstGeom prst="ellipse">
            <a:avLst/>
          </a:prstGeom>
          <a:noFill/>
          <a:ln w="38100">
            <a:solidFill>
              <a:srgbClr val="FF0000"/>
            </a:solidFill>
            <a:round/>
            <a:headEnd/>
            <a:tailEnd/>
          </a:ln>
          <a:effectLst/>
        </p:spPr>
        <p:txBody>
          <a:bodyPr wrap="none" anchor="ctr"/>
          <a:lstStyle/>
          <a:p>
            <a:endParaRPr lang="en-US"/>
          </a:p>
        </p:txBody>
      </p:sp>
      <p:sp>
        <p:nvSpPr>
          <p:cNvPr id="1088517" name="Text Box 5"/>
          <p:cNvSpPr txBox="1">
            <a:spLocks noChangeArrowheads="1"/>
          </p:cNvSpPr>
          <p:nvPr/>
        </p:nvSpPr>
        <p:spPr bwMode="auto">
          <a:xfrm>
            <a:off x="6178550" y="2794000"/>
            <a:ext cx="2965450" cy="1006475"/>
          </a:xfrm>
          <a:prstGeom prst="rect">
            <a:avLst/>
          </a:prstGeom>
          <a:noFill/>
          <a:ln w="9525">
            <a:noFill/>
            <a:miter lim="800000"/>
            <a:headEnd/>
            <a:tailEnd/>
          </a:ln>
          <a:effectLst/>
        </p:spPr>
        <p:txBody>
          <a:bodyPr>
            <a:spAutoFit/>
          </a:bodyPr>
          <a:lstStyle/>
          <a:p>
            <a:r>
              <a:rPr lang="en-US"/>
              <a:t>Try asking some neighbor in the same row for its 655x entry</a:t>
            </a:r>
          </a:p>
        </p:txBody>
      </p:sp>
      <p:sp>
        <p:nvSpPr>
          <p:cNvPr id="1088518" name="Oval 6"/>
          <p:cNvSpPr>
            <a:spLocks noChangeArrowheads="1"/>
          </p:cNvSpPr>
          <p:nvPr/>
        </p:nvSpPr>
        <p:spPr bwMode="auto">
          <a:xfrm>
            <a:off x="4502150" y="3670300"/>
            <a:ext cx="430213" cy="1231900"/>
          </a:xfrm>
          <a:prstGeom prst="ellipse">
            <a:avLst/>
          </a:prstGeom>
          <a:noFill/>
          <a:ln w="28575">
            <a:solidFill>
              <a:srgbClr val="4C44B8"/>
            </a:solidFill>
            <a:round/>
            <a:headEnd/>
            <a:tailEnd/>
          </a:ln>
          <a:effectLst/>
        </p:spPr>
        <p:txBody>
          <a:bodyPr wrap="none" anchor="ctr"/>
          <a:lstStyle/>
          <a:p>
            <a:endParaRPr lang="en-US"/>
          </a:p>
        </p:txBody>
      </p:sp>
      <p:sp>
        <p:nvSpPr>
          <p:cNvPr id="1088519" name="Line 7"/>
          <p:cNvSpPr>
            <a:spLocks noChangeShapeType="1"/>
          </p:cNvSpPr>
          <p:nvPr/>
        </p:nvSpPr>
        <p:spPr bwMode="auto">
          <a:xfrm flipH="1">
            <a:off x="4932363" y="3495675"/>
            <a:ext cx="1246187" cy="514350"/>
          </a:xfrm>
          <a:prstGeom prst="line">
            <a:avLst/>
          </a:prstGeom>
          <a:noFill/>
          <a:ln w="28575">
            <a:solidFill>
              <a:schemeClr val="tx1"/>
            </a:solidFill>
            <a:round/>
            <a:headEnd/>
            <a:tailEnd type="triangle" w="med" len="med"/>
          </a:ln>
          <a:effectLst/>
        </p:spPr>
        <p:txBody>
          <a:bodyPr/>
          <a:lstStyle/>
          <a:p>
            <a:endParaRPr lang="en-US"/>
          </a:p>
        </p:txBody>
      </p:sp>
      <p:sp>
        <p:nvSpPr>
          <p:cNvPr id="1088520" name="Text Box 8"/>
          <p:cNvSpPr txBox="1">
            <a:spLocks noChangeArrowheads="1"/>
          </p:cNvSpPr>
          <p:nvPr/>
        </p:nvSpPr>
        <p:spPr bwMode="auto">
          <a:xfrm>
            <a:off x="6178550" y="4200525"/>
            <a:ext cx="2965450" cy="1006475"/>
          </a:xfrm>
          <a:prstGeom prst="rect">
            <a:avLst/>
          </a:prstGeom>
          <a:noFill/>
          <a:ln w="9525">
            <a:noFill/>
            <a:miter lim="800000"/>
            <a:headEnd/>
            <a:tailEnd/>
          </a:ln>
          <a:effectLst/>
        </p:spPr>
        <p:txBody>
          <a:bodyPr>
            <a:spAutoFit/>
          </a:bodyPr>
          <a:lstStyle/>
          <a:p>
            <a:r>
              <a:rPr lang="en-US"/>
              <a:t>If it doesn’t have one, try asking some neighbor in the row below, etc.</a:t>
            </a:r>
          </a:p>
        </p:txBody>
      </p:sp>
      <p:sp>
        <p:nvSpPr>
          <p:cNvPr id="1088521" name="Oval 9"/>
          <p:cNvSpPr>
            <a:spLocks noChangeArrowheads="1"/>
          </p:cNvSpPr>
          <p:nvPr/>
        </p:nvSpPr>
        <p:spPr bwMode="auto">
          <a:xfrm>
            <a:off x="2743200" y="4953000"/>
            <a:ext cx="430213" cy="1295400"/>
          </a:xfrm>
          <a:prstGeom prst="ellipse">
            <a:avLst/>
          </a:prstGeom>
          <a:noFill/>
          <a:ln w="28575">
            <a:solidFill>
              <a:srgbClr val="4C44B8"/>
            </a:solidFill>
            <a:round/>
            <a:headEnd/>
            <a:tailEnd/>
          </a:ln>
          <a:effectLst/>
        </p:spPr>
        <p:txBody>
          <a:bodyPr wrap="none" anchor="ctr"/>
          <a:lstStyle/>
          <a:p>
            <a:endParaRPr lang="en-US"/>
          </a:p>
        </p:txBody>
      </p:sp>
      <p:sp>
        <p:nvSpPr>
          <p:cNvPr id="1088522" name="Line 10"/>
          <p:cNvSpPr>
            <a:spLocks noChangeShapeType="1"/>
          </p:cNvSpPr>
          <p:nvPr/>
        </p:nvSpPr>
        <p:spPr bwMode="auto">
          <a:xfrm flipH="1">
            <a:off x="3200400" y="4800600"/>
            <a:ext cx="3048000" cy="685800"/>
          </a:xfrm>
          <a:prstGeom prst="line">
            <a:avLst/>
          </a:prstGeom>
          <a:noFill/>
          <a:ln w="28575">
            <a:solidFill>
              <a:schemeClr val="tx1"/>
            </a:solidFill>
            <a:round/>
            <a:headEnd/>
            <a:tailEnd type="triangle" w="med" len="med"/>
          </a:ln>
          <a:effectLst/>
        </p:spPr>
        <p:txBody>
          <a:bodyPr/>
          <a:lstStyle/>
          <a:p>
            <a:endParaRPr lang="en-US"/>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7384237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9538" name="Rectangle 2"/>
          <p:cNvSpPr>
            <a:spLocks noGrp="1" noChangeArrowheads="1"/>
          </p:cNvSpPr>
          <p:nvPr>
            <p:ph type="title"/>
          </p:nvPr>
        </p:nvSpPr>
        <p:spPr/>
        <p:txBody>
          <a:bodyPr/>
          <a:lstStyle/>
          <a:p>
            <a:r>
              <a:rPr lang="en-US"/>
              <a:t>CAN, Chord, Pastry differences</a:t>
            </a:r>
          </a:p>
        </p:txBody>
      </p:sp>
      <p:sp>
        <p:nvSpPr>
          <p:cNvPr id="1089539" name="Rectangle 3"/>
          <p:cNvSpPr>
            <a:spLocks noGrp="1" noChangeArrowheads="1"/>
          </p:cNvSpPr>
          <p:nvPr>
            <p:ph type="body" idx="1"/>
          </p:nvPr>
        </p:nvSpPr>
        <p:spPr/>
        <p:txBody>
          <a:bodyPr>
            <a:normAutofit/>
          </a:bodyPr>
          <a:lstStyle/>
          <a:p>
            <a:pPr>
              <a:lnSpc>
                <a:spcPct val="90000"/>
              </a:lnSpc>
            </a:pPr>
            <a:r>
              <a:rPr lang="en-US" sz="2800"/>
              <a:t>CAN, Chord, and Pastry have deep similarities</a:t>
            </a:r>
          </a:p>
          <a:p>
            <a:pPr>
              <a:lnSpc>
                <a:spcPct val="90000"/>
              </a:lnSpc>
            </a:pPr>
            <a:r>
              <a:rPr lang="en-US" sz="2800"/>
              <a:t>Some (important???) differences exist</a:t>
            </a:r>
          </a:p>
          <a:p>
            <a:pPr lvl="1">
              <a:lnSpc>
                <a:spcPct val="90000"/>
              </a:lnSpc>
            </a:pPr>
            <a:r>
              <a:rPr lang="en-US" sz="2800"/>
              <a:t>CAN nodes tend to know of multiple nodes that allow equal progress</a:t>
            </a:r>
          </a:p>
          <a:p>
            <a:pPr lvl="2">
              <a:lnSpc>
                <a:spcPct val="90000"/>
              </a:lnSpc>
            </a:pPr>
            <a:r>
              <a:rPr lang="en-US" sz="2400"/>
              <a:t>Can therefore use additional criteria (RTT) to pick next hop</a:t>
            </a:r>
          </a:p>
          <a:p>
            <a:pPr lvl="1">
              <a:lnSpc>
                <a:spcPct val="90000"/>
              </a:lnSpc>
            </a:pPr>
            <a:r>
              <a:rPr lang="en-US" sz="2800"/>
              <a:t>Pastry allows greater choice of neighbor</a:t>
            </a:r>
          </a:p>
          <a:p>
            <a:pPr lvl="2">
              <a:lnSpc>
                <a:spcPct val="90000"/>
              </a:lnSpc>
            </a:pPr>
            <a:r>
              <a:rPr lang="en-US" sz="2400"/>
              <a:t>Can thus use additional criteria (RTT) to pick neighbor</a:t>
            </a:r>
          </a:p>
          <a:p>
            <a:pPr lvl="1">
              <a:lnSpc>
                <a:spcPct val="90000"/>
              </a:lnSpc>
            </a:pPr>
            <a:r>
              <a:rPr lang="en-US" sz="2800"/>
              <a:t>In contrast, Chord has more determinism</a:t>
            </a:r>
          </a:p>
          <a:p>
            <a:pPr lvl="2">
              <a:lnSpc>
                <a:spcPct val="90000"/>
              </a:lnSpc>
            </a:pPr>
            <a:r>
              <a:rPr lang="en-US" sz="2400" smtClean="0"/>
              <a:t>How might an </a:t>
            </a:r>
            <a:r>
              <a:rPr lang="en-US" sz="2400"/>
              <a:t>attacker </a:t>
            </a:r>
            <a:r>
              <a:rPr lang="en-US" sz="2400" smtClean="0"/>
              <a:t>try to manipulate </a:t>
            </a:r>
            <a:r>
              <a:rPr lang="en-US" sz="2400"/>
              <a:t>system?</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40045901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0562" name="Rectangle 2"/>
          <p:cNvSpPr>
            <a:spLocks noGrp="1" noChangeArrowheads="1"/>
          </p:cNvSpPr>
          <p:nvPr>
            <p:ph type="title"/>
          </p:nvPr>
        </p:nvSpPr>
        <p:spPr/>
        <p:txBody>
          <a:bodyPr/>
          <a:lstStyle/>
          <a:p>
            <a:r>
              <a:rPr lang="en-US"/>
              <a:t>Security issues</a:t>
            </a:r>
          </a:p>
        </p:txBody>
      </p:sp>
      <p:sp>
        <p:nvSpPr>
          <p:cNvPr id="1090563" name="Rectangle 3"/>
          <p:cNvSpPr>
            <a:spLocks noGrp="1" noChangeArrowheads="1"/>
          </p:cNvSpPr>
          <p:nvPr>
            <p:ph type="body" idx="1"/>
          </p:nvPr>
        </p:nvSpPr>
        <p:spPr/>
        <p:txBody>
          <a:bodyPr/>
          <a:lstStyle/>
          <a:p>
            <a:pPr>
              <a:lnSpc>
                <a:spcPct val="90000"/>
              </a:lnSpc>
            </a:pPr>
            <a:r>
              <a:rPr lang="en-US"/>
              <a:t>In many P2P systems, members may be malicious</a:t>
            </a:r>
          </a:p>
          <a:p>
            <a:pPr>
              <a:lnSpc>
                <a:spcPct val="90000"/>
              </a:lnSpc>
            </a:pPr>
            <a:r>
              <a:rPr lang="en-US"/>
              <a:t>If peers untrusted, all content must be signed to detect forged content</a:t>
            </a:r>
          </a:p>
          <a:p>
            <a:pPr lvl="1">
              <a:lnSpc>
                <a:spcPct val="90000"/>
              </a:lnSpc>
            </a:pPr>
            <a:r>
              <a:rPr lang="en-US"/>
              <a:t>Requires certificate authority</a:t>
            </a:r>
          </a:p>
          <a:p>
            <a:pPr lvl="1">
              <a:lnSpc>
                <a:spcPct val="90000"/>
              </a:lnSpc>
            </a:pPr>
            <a:r>
              <a:rPr lang="en-US"/>
              <a:t>Like we discussed in secure web services talk</a:t>
            </a:r>
          </a:p>
          <a:p>
            <a:pPr lvl="1">
              <a:lnSpc>
                <a:spcPct val="90000"/>
              </a:lnSpc>
            </a:pPr>
            <a:r>
              <a:rPr lang="en-US"/>
              <a:t>This is not hard, so can assume at least this level of security</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20748374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1586" name="Rectangle 2"/>
          <p:cNvSpPr>
            <a:spLocks noGrp="1" noChangeArrowheads="1"/>
          </p:cNvSpPr>
          <p:nvPr>
            <p:ph type="title"/>
          </p:nvPr>
        </p:nvSpPr>
        <p:spPr/>
        <p:txBody>
          <a:bodyPr/>
          <a:lstStyle/>
          <a:p>
            <a:r>
              <a:rPr lang="en-US"/>
              <a:t>Security issues:  Sybil attack</a:t>
            </a:r>
          </a:p>
        </p:txBody>
      </p:sp>
      <p:sp>
        <p:nvSpPr>
          <p:cNvPr id="1091587" name="Rectangle 3"/>
          <p:cNvSpPr>
            <a:spLocks noGrp="1" noChangeArrowheads="1"/>
          </p:cNvSpPr>
          <p:nvPr>
            <p:ph type="body" idx="1"/>
          </p:nvPr>
        </p:nvSpPr>
        <p:spPr/>
        <p:txBody>
          <a:bodyPr/>
          <a:lstStyle/>
          <a:p>
            <a:pPr>
              <a:lnSpc>
                <a:spcPct val="90000"/>
              </a:lnSpc>
            </a:pPr>
            <a:r>
              <a:rPr lang="en-US" sz="2200"/>
              <a:t>Attacker pretends to be multiple system</a:t>
            </a:r>
          </a:p>
          <a:p>
            <a:pPr lvl="1">
              <a:lnSpc>
                <a:spcPct val="90000"/>
              </a:lnSpc>
            </a:pPr>
            <a:r>
              <a:rPr lang="en-US" sz="2000"/>
              <a:t>If surrounds a node on the circle, can potentially arrange to capture all traffic</a:t>
            </a:r>
          </a:p>
          <a:p>
            <a:pPr lvl="1">
              <a:lnSpc>
                <a:spcPct val="90000"/>
              </a:lnSpc>
            </a:pPr>
            <a:r>
              <a:rPr lang="en-US" sz="2000"/>
              <a:t>Or if not this, at least cause a lot of trouble by being many nodes</a:t>
            </a:r>
          </a:p>
          <a:p>
            <a:pPr>
              <a:lnSpc>
                <a:spcPct val="90000"/>
              </a:lnSpc>
            </a:pPr>
            <a:r>
              <a:rPr lang="en-US" sz="2200"/>
              <a:t>Chord requires node ID to be an SHA-1 hash of its IP address</a:t>
            </a:r>
          </a:p>
          <a:p>
            <a:pPr lvl="1">
              <a:lnSpc>
                <a:spcPct val="90000"/>
              </a:lnSpc>
            </a:pPr>
            <a:r>
              <a:rPr lang="en-US" sz="2000"/>
              <a:t>But to deal with load balance issues, Chord variant allows nodes to replicate themselves</a:t>
            </a:r>
          </a:p>
          <a:p>
            <a:pPr>
              <a:lnSpc>
                <a:spcPct val="90000"/>
              </a:lnSpc>
            </a:pPr>
            <a:r>
              <a:rPr lang="en-US" sz="2200" i="1"/>
              <a:t>A central authority must hand out node IDs and certificates to go with them</a:t>
            </a:r>
          </a:p>
          <a:p>
            <a:pPr lvl="1">
              <a:lnSpc>
                <a:spcPct val="90000"/>
              </a:lnSpc>
            </a:pPr>
            <a:r>
              <a:rPr lang="en-US" sz="2000"/>
              <a:t>Not P2P in the Gnutella sense</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39466951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General security rules</a:t>
            </a:r>
          </a:p>
        </p:txBody>
      </p:sp>
      <p:sp>
        <p:nvSpPr>
          <p:cNvPr id="1092611" name="Rectangle 3"/>
          <p:cNvSpPr>
            <a:spLocks noGrp="1" noChangeArrowheads="1"/>
          </p:cNvSpPr>
          <p:nvPr>
            <p:ph type="body" idx="1"/>
          </p:nvPr>
        </p:nvSpPr>
        <p:spPr/>
        <p:txBody>
          <a:bodyPr/>
          <a:lstStyle/>
          <a:p>
            <a:r>
              <a:rPr lang="en-US" sz="2600"/>
              <a:t>Check things that can be checked</a:t>
            </a:r>
          </a:p>
          <a:p>
            <a:pPr lvl="1"/>
            <a:r>
              <a:rPr lang="en-US" sz="2400"/>
              <a:t>Invariants, such as successor list in Chord</a:t>
            </a:r>
          </a:p>
          <a:p>
            <a:r>
              <a:rPr lang="en-US" sz="2600"/>
              <a:t>Minimize invariants, maximize randomness</a:t>
            </a:r>
          </a:p>
          <a:p>
            <a:pPr lvl="1"/>
            <a:r>
              <a:rPr lang="en-US" sz="2400"/>
              <a:t>Hard for an attacker to exploit randomness</a:t>
            </a:r>
          </a:p>
          <a:p>
            <a:r>
              <a:rPr lang="en-US" sz="2600"/>
              <a:t>Avoid any single dependencies</a:t>
            </a:r>
          </a:p>
          <a:p>
            <a:pPr lvl="1"/>
            <a:r>
              <a:rPr lang="en-US" sz="2400"/>
              <a:t>Allow multiple paths through the network</a:t>
            </a:r>
          </a:p>
          <a:p>
            <a:pPr lvl="1"/>
            <a:r>
              <a:rPr lang="en-US" sz="2400"/>
              <a:t>Allow content to be placed at multiple nodes</a:t>
            </a:r>
          </a:p>
          <a:p>
            <a:r>
              <a:rPr lang="en-US" sz="2600"/>
              <a:t>But all this is expensive…</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28</a:t>
            </a:fld>
            <a:endParaRPr lang="en-US"/>
          </a:p>
        </p:txBody>
      </p:sp>
    </p:spTree>
    <p:extLst>
      <p:ext uri="{BB962C8B-B14F-4D97-AF65-F5344CB8AC3E}">
        <p14:creationId xmlns:p14="http://schemas.microsoft.com/office/powerpoint/2010/main" val="27188437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3634" name="Rectangle 2"/>
          <p:cNvSpPr>
            <a:spLocks noGrp="1" noChangeArrowheads="1"/>
          </p:cNvSpPr>
          <p:nvPr>
            <p:ph type="title"/>
          </p:nvPr>
        </p:nvSpPr>
        <p:spPr/>
        <p:txBody>
          <a:bodyPr/>
          <a:lstStyle/>
          <a:p>
            <a:r>
              <a:rPr lang="en-US"/>
              <a:t>Load balancing</a:t>
            </a:r>
          </a:p>
        </p:txBody>
      </p:sp>
      <p:sp>
        <p:nvSpPr>
          <p:cNvPr id="1093635" name="Rectangle 3"/>
          <p:cNvSpPr>
            <a:spLocks noGrp="1" noChangeArrowheads="1"/>
          </p:cNvSpPr>
          <p:nvPr>
            <p:ph type="body" idx="1"/>
          </p:nvPr>
        </p:nvSpPr>
        <p:spPr/>
        <p:txBody>
          <a:bodyPr/>
          <a:lstStyle/>
          <a:p>
            <a:pPr>
              <a:lnSpc>
                <a:spcPct val="90000"/>
              </a:lnSpc>
            </a:pPr>
            <a:r>
              <a:rPr lang="en-US" sz="2600"/>
              <a:t>Query hotspots: given object is popular</a:t>
            </a:r>
          </a:p>
          <a:p>
            <a:pPr lvl="1">
              <a:lnSpc>
                <a:spcPct val="90000"/>
              </a:lnSpc>
            </a:pPr>
            <a:r>
              <a:rPr lang="en-US" sz="2400"/>
              <a:t>Cache at neighbors of hotspot, neighbors of neighbors, etc.</a:t>
            </a:r>
          </a:p>
          <a:p>
            <a:pPr lvl="1">
              <a:lnSpc>
                <a:spcPct val="90000"/>
              </a:lnSpc>
            </a:pPr>
            <a:r>
              <a:rPr lang="en-US" sz="2400"/>
              <a:t>Classic caching issues</a:t>
            </a:r>
          </a:p>
          <a:p>
            <a:pPr>
              <a:lnSpc>
                <a:spcPct val="90000"/>
              </a:lnSpc>
            </a:pPr>
            <a:r>
              <a:rPr lang="en-US" sz="2600"/>
              <a:t>Routing hotspot: node is on many paths</a:t>
            </a:r>
          </a:p>
          <a:p>
            <a:pPr lvl="1">
              <a:lnSpc>
                <a:spcPct val="90000"/>
              </a:lnSpc>
            </a:pPr>
            <a:r>
              <a:rPr lang="en-US" sz="2400"/>
              <a:t>Of the three, Pastry seems most likely to have this problem, because neighbor selection more flexible (and based on proximity)</a:t>
            </a:r>
          </a:p>
          <a:p>
            <a:pPr lvl="1">
              <a:lnSpc>
                <a:spcPct val="90000"/>
              </a:lnSpc>
            </a:pPr>
            <a:r>
              <a:rPr lang="en-US" sz="2400"/>
              <a:t>This doesn’t seem adequately studied</a:t>
            </a:r>
          </a:p>
          <a:p>
            <a:pPr lvl="1">
              <a:lnSpc>
                <a:spcPct val="90000"/>
              </a:lnSpc>
            </a:pPr>
            <a:endParaRPr lang="en-US" sz="2400"/>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29</a:t>
            </a:fld>
            <a:endParaRPr lang="en-US"/>
          </a:p>
        </p:txBody>
      </p:sp>
    </p:spTree>
    <p:extLst>
      <p:ext uri="{BB962C8B-B14F-4D97-AF65-F5344CB8AC3E}">
        <p14:creationId xmlns:p14="http://schemas.microsoft.com/office/powerpoint/2010/main" val="699789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CS5412 DHT “Road map”</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3</a:t>
            </a:fld>
            <a:endParaRPr lang="en-US"/>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905054079"/>
              </p:ext>
            </p:extLst>
          </p:nvPr>
        </p:nvGraphicFramePr>
        <p:xfrm>
          <a:off x="636597" y="1808383"/>
          <a:ext cx="8153400" cy="1407160"/>
        </p:xfrm>
        <a:graphic>
          <a:graphicData uri="http://schemas.openxmlformats.org/drawingml/2006/table">
            <a:tbl>
              <a:tblPr firstRow="1" bandRow="1">
                <a:tableStyleId>{5C22544A-7EE6-4342-B048-85BDC9FD1C3A}</a:tableStyleId>
              </a:tblPr>
              <a:tblGrid>
                <a:gridCol w="3935403"/>
                <a:gridCol w="228600"/>
                <a:gridCol w="3989397"/>
              </a:tblGrid>
              <a:tr h="370840">
                <a:tc>
                  <a:txBody>
                    <a:bodyPr/>
                    <a:lstStyle/>
                    <a:p>
                      <a:pPr algn="ctr"/>
                      <a:r>
                        <a:rPr lang="en-US" dirty="0" smtClean="0">
                          <a:solidFill>
                            <a:srgbClr val="C00000"/>
                          </a:solidFill>
                        </a:rPr>
                        <a:t>Lecture and Topic</a:t>
                      </a: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C00000"/>
                          </a:solidFill>
                        </a:rPr>
                        <a:t>Lecture</a:t>
                      </a:r>
                      <a:r>
                        <a:rPr lang="en-US" baseline="0" dirty="0" smtClean="0">
                          <a:solidFill>
                            <a:srgbClr val="C00000"/>
                          </a:solidFill>
                        </a:rPr>
                        <a:t> and Topic</a:t>
                      </a: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7777">
                <a:tc>
                  <a:txBody>
                    <a:bodyPr/>
                    <a:lstStyle/>
                    <a:p>
                      <a:pPr algn="ctr"/>
                      <a:r>
                        <a:rPr lang="en-US" sz="1400" b="1" dirty="0" smtClean="0"/>
                        <a:t>First the big</a:t>
                      </a:r>
                      <a:r>
                        <a:rPr lang="en-US" sz="1400" b="1" baseline="0" dirty="0" smtClean="0"/>
                        <a:t> picture</a:t>
                      </a:r>
                    </a:p>
                    <a:p>
                      <a:pPr algn="ctr"/>
                      <a:r>
                        <a:rPr lang="en-US" sz="1400" b="1" baseline="0" dirty="0" smtClean="0"/>
                        <a:t>(Tuesday 2/9: RON and Chord)</a:t>
                      </a: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pPr algn="ct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pPr algn="ctr"/>
                      <a:r>
                        <a:rPr lang="en-US" sz="1400" b="1" dirty="0" smtClean="0"/>
                        <a:t>A DHT</a:t>
                      </a:r>
                      <a:r>
                        <a:rPr lang="en-US" sz="1400" b="1" baseline="0" dirty="0" smtClean="0"/>
                        <a:t> can support many things!</a:t>
                      </a:r>
                    </a:p>
                    <a:p>
                      <a:pPr algn="ctr"/>
                      <a:r>
                        <a:rPr lang="en-US" sz="1400" b="1" baseline="0" dirty="0" smtClean="0"/>
                        <a:t>(Thursday 2/11: </a:t>
                      </a:r>
                      <a:r>
                        <a:rPr lang="en-US" sz="1400" b="1" baseline="0" dirty="0" err="1" smtClean="0"/>
                        <a:t>BigTable</a:t>
                      </a:r>
                      <a:r>
                        <a:rPr lang="en-US" sz="1400" b="1" baseline="0" dirty="0" smtClean="0"/>
                        <a:t>, …)</a:t>
                      </a: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r>
              <a:tr h="370840">
                <a:tc>
                  <a:txBody>
                    <a:bodyPr/>
                    <a:lstStyle/>
                    <a:p>
                      <a:pPr algn="ctr"/>
                      <a:r>
                        <a:rPr lang="en-US" sz="1400" b="1" dirty="0" smtClean="0"/>
                        <a:t>Can a</a:t>
                      </a:r>
                      <a:r>
                        <a:rPr lang="en-US" sz="1400" b="1" baseline="0" dirty="0" smtClean="0"/>
                        <a:t> WAN DHT be equally flexible?</a:t>
                      </a:r>
                    </a:p>
                    <a:p>
                      <a:pPr algn="ctr"/>
                      <a:r>
                        <a:rPr lang="en-US" sz="1400" b="1" baseline="0" dirty="0" smtClean="0"/>
                        <a:t>(Thursday 2/17: Beehive, Pastry)</a:t>
                      </a: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pPr algn="ct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pPr algn="ctr"/>
                      <a:r>
                        <a:rPr lang="en-US" sz="1400" b="1" dirty="0" smtClean="0"/>
                        <a:t>Another kind of overlay:</a:t>
                      </a:r>
                      <a:r>
                        <a:rPr lang="en-US" sz="1400" b="1" baseline="0" dirty="0" smtClean="0"/>
                        <a:t> </a:t>
                      </a:r>
                      <a:r>
                        <a:rPr lang="en-US" sz="1400" b="1" baseline="0" dirty="0" err="1" smtClean="0"/>
                        <a:t>BitTorrent</a:t>
                      </a:r>
                      <a:endParaRPr lang="en-US" sz="1400" b="1" baseline="0" dirty="0" smtClean="0"/>
                    </a:p>
                    <a:p>
                      <a:pPr algn="ctr"/>
                      <a:r>
                        <a:rPr lang="en-US" sz="1400" b="1" baseline="0" dirty="0" smtClean="0"/>
                        <a:t>(Tuesday 2/22)</a:t>
                      </a: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r>
            </a:tbl>
          </a:graphicData>
        </a:graphic>
      </p:graphicFrame>
      <p:sp>
        <p:nvSpPr>
          <p:cNvPr id="7" name="Content Placeholder 4"/>
          <p:cNvSpPr txBox="1">
            <a:spLocks/>
          </p:cNvSpPr>
          <p:nvPr/>
        </p:nvSpPr>
        <p:spPr>
          <a:xfrm>
            <a:off x="582168" y="3276600"/>
            <a:ext cx="8153400" cy="3276600"/>
          </a:xfrm>
          <a:prstGeom prst="rect">
            <a:avLst/>
          </a:prstGeom>
        </p:spPr>
        <p:txBody>
          <a:bodyPr vert="horz">
            <a:normAutofit fontScale="700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None/>
            </a:pPr>
            <a:r>
              <a:rPr lang="en-US" b="1" dirty="0" smtClean="0"/>
              <a:t>Some key takeaways to deeply understand, likely to show up on tests.</a:t>
            </a:r>
          </a:p>
          <a:p>
            <a:pPr marL="514350" indent="-514350">
              <a:buClrTx/>
              <a:buSzPct val="100000"/>
              <a:buFont typeface="+mj-lt"/>
              <a:buAutoNum type="arabicPeriod"/>
            </a:pPr>
            <a:r>
              <a:rPr lang="en-US" dirty="0" smtClean="0"/>
              <a:t>The DHT get/put abstraction is simple, scalable, extremely powerful.</a:t>
            </a:r>
          </a:p>
          <a:p>
            <a:pPr marL="514350" indent="-514350">
              <a:buClrTx/>
              <a:buSzPct val="100000"/>
              <a:buFont typeface="+mj-lt"/>
              <a:buAutoNum type="arabicPeriod"/>
            </a:pPr>
            <a:r>
              <a:rPr lang="en-US" dirty="0" smtClean="0"/>
              <a:t>DHTs are very useful for finding content (“indexing”) and for caching data</a:t>
            </a:r>
          </a:p>
          <a:p>
            <a:pPr marL="514350" indent="-514350">
              <a:buClrTx/>
              <a:buSzPct val="100000"/>
              <a:buFont typeface="+mj-lt"/>
              <a:buAutoNum type="arabicPeriod"/>
            </a:pPr>
            <a:r>
              <a:rPr lang="en-US" dirty="0" smtClean="0"/>
              <a:t>A DHT can also </a:t>
            </a:r>
            <a:r>
              <a:rPr lang="en-US" b="1" i="1" dirty="0" smtClean="0"/>
              <a:t>mimic</a:t>
            </a:r>
            <a:r>
              <a:rPr lang="en-US" dirty="0" smtClean="0"/>
              <a:t> other functionality but in such cases, keep in mind that DHT guarantees are weak: </a:t>
            </a:r>
            <a:r>
              <a:rPr lang="en-US" b="1" i="1" dirty="0" smtClean="0"/>
              <a:t>a DHT is not an SQL database.</a:t>
            </a:r>
          </a:p>
          <a:p>
            <a:pPr marL="514350" indent="-514350">
              <a:buClrTx/>
              <a:buSzPct val="100000"/>
              <a:buFont typeface="+mj-lt"/>
              <a:buAutoNum type="arabicPeriod"/>
            </a:pPr>
            <a:r>
              <a:rPr lang="en-US" dirty="0" smtClean="0"/>
              <a:t>DHTs work best inside the datacenter, because accurate membership information is available.  This allows us to completely avoid “indirect routing” and just talk directly to the DHT member(s) we need to. </a:t>
            </a:r>
          </a:p>
          <a:p>
            <a:pPr marL="514350" indent="-514350">
              <a:buClrTx/>
              <a:buSzPct val="100000"/>
              <a:buFont typeface="+mj-lt"/>
              <a:buAutoNum type="arabicPeriod"/>
            </a:pPr>
            <a:r>
              <a:rPr lang="en-US" dirty="0" smtClean="0"/>
              <a:t>In a WAN we can approximate this kind of membership tracking, but less accurately.  This limits WAN DHTs.  Thus we can’t use WAN DHTs with the same degree of confidence as we do inside a datacenter.</a:t>
            </a:r>
            <a:endParaRPr lang="en-US" dirty="0"/>
          </a:p>
        </p:txBody>
      </p:sp>
    </p:spTree>
    <p:extLst>
      <p:ext uri="{BB962C8B-B14F-4D97-AF65-F5344CB8AC3E}">
        <p14:creationId xmlns:p14="http://schemas.microsoft.com/office/powerpoint/2010/main" val="2121778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4658" name="Rectangle 2"/>
          <p:cNvSpPr>
            <a:spLocks noGrp="1" noChangeArrowheads="1"/>
          </p:cNvSpPr>
          <p:nvPr>
            <p:ph type="title"/>
          </p:nvPr>
        </p:nvSpPr>
        <p:spPr/>
        <p:txBody>
          <a:bodyPr/>
          <a:lstStyle/>
          <a:p>
            <a:r>
              <a:rPr lang="en-US"/>
              <a:t>Load balancing</a:t>
            </a:r>
          </a:p>
        </p:txBody>
      </p:sp>
      <p:sp>
        <p:nvSpPr>
          <p:cNvPr id="1094659" name="Rectangle 3"/>
          <p:cNvSpPr>
            <a:spLocks noGrp="1" noChangeArrowheads="1"/>
          </p:cNvSpPr>
          <p:nvPr>
            <p:ph type="body" idx="1"/>
          </p:nvPr>
        </p:nvSpPr>
        <p:spPr/>
        <p:txBody>
          <a:bodyPr/>
          <a:lstStyle/>
          <a:p>
            <a:pPr>
              <a:lnSpc>
                <a:spcPct val="90000"/>
              </a:lnSpc>
            </a:pPr>
            <a:r>
              <a:rPr lang="en-US"/>
              <a:t>Heterogeneity (variance in bandwidth or node capacity</a:t>
            </a:r>
          </a:p>
          <a:p>
            <a:pPr>
              <a:lnSpc>
                <a:spcPct val="90000"/>
              </a:lnSpc>
            </a:pPr>
            <a:r>
              <a:rPr lang="en-US"/>
              <a:t>Poor distribution in entries due to hash function inaccuracies</a:t>
            </a:r>
          </a:p>
          <a:p>
            <a:pPr>
              <a:lnSpc>
                <a:spcPct val="90000"/>
              </a:lnSpc>
            </a:pPr>
            <a:r>
              <a:rPr lang="en-US"/>
              <a:t>One class of solution is to allow each node to be multiple virtual nodes</a:t>
            </a:r>
          </a:p>
          <a:p>
            <a:pPr lvl="1">
              <a:lnSpc>
                <a:spcPct val="90000"/>
              </a:lnSpc>
            </a:pPr>
            <a:r>
              <a:rPr lang="en-US"/>
              <a:t>Higher capacity nodes virtualize more often</a:t>
            </a:r>
          </a:p>
          <a:p>
            <a:pPr lvl="1">
              <a:lnSpc>
                <a:spcPct val="90000"/>
              </a:lnSpc>
            </a:pPr>
            <a:r>
              <a:rPr lang="en-US"/>
              <a:t>But security makes this harder to do</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30</a:t>
            </a:fld>
            <a:endParaRPr lang="en-US"/>
          </a:p>
        </p:txBody>
      </p:sp>
    </p:spTree>
    <p:extLst>
      <p:ext uri="{BB962C8B-B14F-4D97-AF65-F5344CB8AC3E}">
        <p14:creationId xmlns:p14="http://schemas.microsoft.com/office/powerpoint/2010/main" val="5137064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82" name="Rectangle 2"/>
          <p:cNvSpPr>
            <a:spLocks noGrp="1" noChangeArrowheads="1"/>
          </p:cNvSpPr>
          <p:nvPr>
            <p:ph type="title"/>
          </p:nvPr>
        </p:nvSpPr>
        <p:spPr>
          <a:xfrm>
            <a:off x="457200" y="304800"/>
            <a:ext cx="8305800" cy="990600"/>
          </a:xfrm>
        </p:spPr>
        <p:txBody>
          <a:bodyPr/>
          <a:lstStyle/>
          <a:p>
            <a:r>
              <a:rPr lang="en-US" dirty="0"/>
              <a:t>Chord node virtualization</a:t>
            </a:r>
          </a:p>
        </p:txBody>
      </p:sp>
      <p:pic>
        <p:nvPicPr>
          <p:cNvPr id="1095683" name="Picture 3"/>
          <p:cNvPicPr>
            <a:picLocks noChangeAspect="1" noChangeArrowheads="1"/>
          </p:cNvPicPr>
          <p:nvPr/>
        </p:nvPicPr>
        <p:blipFill>
          <a:blip r:embed="rId3"/>
          <a:srcRect/>
          <a:stretch>
            <a:fillRect/>
          </a:stretch>
        </p:blipFill>
        <p:spPr bwMode="auto">
          <a:xfrm>
            <a:off x="382588" y="1498600"/>
            <a:ext cx="6681787" cy="5359400"/>
          </a:xfrm>
          <a:prstGeom prst="rect">
            <a:avLst/>
          </a:prstGeom>
          <a:noFill/>
          <a:ln w="9525">
            <a:noFill/>
            <a:miter lim="800000"/>
            <a:headEnd/>
            <a:tailEnd/>
          </a:ln>
          <a:effectLst/>
        </p:spPr>
      </p:pic>
      <p:sp>
        <p:nvSpPr>
          <p:cNvPr id="1095684" name="Text Box 4"/>
          <p:cNvSpPr txBox="1">
            <a:spLocks noChangeArrowheads="1"/>
          </p:cNvSpPr>
          <p:nvPr/>
        </p:nvSpPr>
        <p:spPr bwMode="auto">
          <a:xfrm>
            <a:off x="4348163" y="2589213"/>
            <a:ext cx="2320925" cy="396875"/>
          </a:xfrm>
          <a:prstGeom prst="rect">
            <a:avLst/>
          </a:prstGeom>
          <a:noFill/>
          <a:ln w="9525">
            <a:noFill/>
            <a:miter lim="800000"/>
            <a:headEnd/>
            <a:tailEnd/>
          </a:ln>
          <a:effectLst/>
        </p:spPr>
        <p:txBody>
          <a:bodyPr wrap="none">
            <a:spAutoFit/>
          </a:bodyPr>
          <a:lstStyle/>
          <a:p>
            <a:r>
              <a:rPr lang="en-US" sz="1600"/>
              <a:t>10K nodes, 1M objects</a:t>
            </a:r>
            <a:r>
              <a:rPr lang="en-US"/>
              <a:t> </a:t>
            </a:r>
          </a:p>
        </p:txBody>
      </p:sp>
      <p:sp>
        <p:nvSpPr>
          <p:cNvPr id="1095685" name="Text Box 5"/>
          <p:cNvSpPr txBox="1">
            <a:spLocks noChangeArrowheads="1"/>
          </p:cNvSpPr>
          <p:nvPr/>
        </p:nvSpPr>
        <p:spPr bwMode="auto">
          <a:xfrm>
            <a:off x="2971800" y="3124200"/>
            <a:ext cx="5859463" cy="1187450"/>
          </a:xfrm>
          <a:prstGeom prst="rect">
            <a:avLst/>
          </a:prstGeom>
          <a:solidFill>
            <a:schemeClr val="bg1"/>
          </a:solidFill>
          <a:ln w="9525">
            <a:noFill/>
            <a:miter lim="800000"/>
            <a:headEnd/>
            <a:tailEnd/>
          </a:ln>
          <a:effectLst/>
        </p:spPr>
        <p:txBody>
          <a:bodyPr>
            <a:spAutoFit/>
          </a:bodyPr>
          <a:lstStyle/>
          <a:p>
            <a:r>
              <a:rPr lang="en-US" sz="2400"/>
              <a:t>20 virtual nodes per node has much better load balance, but each node requires ~400 neighbors!  </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35553570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Fireflies</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32</a:t>
            </a:fld>
            <a:endParaRPr lang="en-US"/>
          </a:p>
        </p:txBody>
      </p:sp>
      <p:sp>
        <p:nvSpPr>
          <p:cNvPr id="5" name="Content Placeholder 4"/>
          <p:cNvSpPr>
            <a:spLocks noGrp="1"/>
          </p:cNvSpPr>
          <p:nvPr>
            <p:ph sz="quarter" idx="1"/>
          </p:nvPr>
        </p:nvSpPr>
        <p:spPr/>
        <p:txBody>
          <a:bodyPr>
            <a:normAutofit/>
          </a:bodyPr>
          <a:lstStyle/>
          <a:p>
            <a:r>
              <a:rPr lang="en-US" sz="3200" smtClean="0"/>
              <a:t>Van Renesse uses this same trick (virtual nodes)</a:t>
            </a:r>
          </a:p>
          <a:p>
            <a:r>
              <a:rPr lang="en-US" sz="3200" smtClean="0"/>
              <a:t>In his version a form of attack-tolerant agreement is used so that the virtual nodes can repell many kinds of disruptive attacks</a:t>
            </a:r>
          </a:p>
          <a:p>
            <a:r>
              <a:rPr lang="en-US" sz="3200" smtClean="0"/>
              <a:t>We won’t have time to look at the details today</a:t>
            </a:r>
          </a:p>
        </p:txBody>
      </p:sp>
    </p:spTree>
    <p:extLst>
      <p:ext uri="{BB962C8B-B14F-4D97-AF65-F5344CB8AC3E}">
        <p14:creationId xmlns:p14="http://schemas.microsoft.com/office/powerpoint/2010/main" val="17647297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6706" name="Rectangle 2"/>
          <p:cNvSpPr>
            <a:spLocks noGrp="1" noChangeArrowheads="1"/>
          </p:cNvSpPr>
          <p:nvPr>
            <p:ph type="title"/>
          </p:nvPr>
        </p:nvSpPr>
        <p:spPr/>
        <p:txBody>
          <a:bodyPr/>
          <a:lstStyle/>
          <a:p>
            <a:r>
              <a:rPr lang="en-US" smtClean="0"/>
              <a:t>Another major concern</a:t>
            </a:r>
            <a:r>
              <a:rPr lang="en-US"/>
              <a:t>: churn</a:t>
            </a:r>
          </a:p>
        </p:txBody>
      </p:sp>
      <p:sp>
        <p:nvSpPr>
          <p:cNvPr id="1096707" name="Rectangle 3"/>
          <p:cNvSpPr>
            <a:spLocks noGrp="1" noChangeArrowheads="1"/>
          </p:cNvSpPr>
          <p:nvPr>
            <p:ph type="body" idx="1"/>
          </p:nvPr>
        </p:nvSpPr>
        <p:spPr/>
        <p:txBody>
          <a:bodyPr/>
          <a:lstStyle/>
          <a:p>
            <a:pPr>
              <a:lnSpc>
                <a:spcPct val="90000"/>
              </a:lnSpc>
            </a:pPr>
            <a:r>
              <a:rPr lang="en-US" sz="2600"/>
              <a:t>Churn: nodes joining and leaving frequently</a:t>
            </a:r>
          </a:p>
          <a:p>
            <a:pPr>
              <a:lnSpc>
                <a:spcPct val="90000"/>
              </a:lnSpc>
            </a:pPr>
            <a:r>
              <a:rPr lang="en-US" sz="2600"/>
              <a:t>Join or leave requires a change in some number of links</a:t>
            </a:r>
          </a:p>
          <a:p>
            <a:pPr>
              <a:lnSpc>
                <a:spcPct val="90000"/>
              </a:lnSpc>
            </a:pPr>
            <a:r>
              <a:rPr lang="en-US" sz="2600"/>
              <a:t>Those changes depend on correct routing tables in other nodes</a:t>
            </a:r>
          </a:p>
          <a:p>
            <a:pPr lvl="1">
              <a:lnSpc>
                <a:spcPct val="90000"/>
              </a:lnSpc>
            </a:pPr>
            <a:r>
              <a:rPr lang="en-US" sz="2400"/>
              <a:t>Cost of a change is higher if routing tables not correct</a:t>
            </a:r>
          </a:p>
          <a:p>
            <a:pPr lvl="1">
              <a:lnSpc>
                <a:spcPct val="90000"/>
              </a:lnSpc>
            </a:pPr>
            <a:r>
              <a:rPr lang="en-US" sz="2400"/>
              <a:t>In chord, ~6% of lookups fail if three failures per stabilization</a:t>
            </a:r>
          </a:p>
          <a:p>
            <a:pPr>
              <a:lnSpc>
                <a:spcPct val="90000"/>
              </a:lnSpc>
            </a:pPr>
            <a:r>
              <a:rPr lang="en-US" sz="2600"/>
              <a:t>But as more changes occur, probability of incorrect routing tables increases</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33</a:t>
            </a:fld>
            <a:endParaRPr lang="en-US"/>
          </a:p>
        </p:txBody>
      </p:sp>
    </p:spTree>
    <p:extLst>
      <p:ext uri="{BB962C8B-B14F-4D97-AF65-F5344CB8AC3E}">
        <p14:creationId xmlns:p14="http://schemas.microsoft.com/office/powerpoint/2010/main" val="36453714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7730" name="Rectangle 2"/>
          <p:cNvSpPr>
            <a:spLocks noGrp="1" noChangeArrowheads="1"/>
          </p:cNvSpPr>
          <p:nvPr>
            <p:ph type="title"/>
          </p:nvPr>
        </p:nvSpPr>
        <p:spPr>
          <a:xfrm>
            <a:off x="457200" y="704850"/>
            <a:ext cx="8229600" cy="819150"/>
          </a:xfrm>
        </p:spPr>
        <p:txBody>
          <a:bodyPr/>
          <a:lstStyle/>
          <a:p>
            <a:r>
              <a:rPr lang="en-US" sz="4000" dirty="0"/>
              <a:t>Control traffic load generated by churn</a:t>
            </a:r>
          </a:p>
        </p:txBody>
      </p:sp>
      <p:sp>
        <p:nvSpPr>
          <p:cNvPr id="1097731" name="Rectangle 3"/>
          <p:cNvSpPr>
            <a:spLocks noGrp="1" noChangeArrowheads="1"/>
          </p:cNvSpPr>
          <p:nvPr>
            <p:ph type="body" idx="1"/>
          </p:nvPr>
        </p:nvSpPr>
        <p:spPr/>
        <p:txBody>
          <a:bodyPr/>
          <a:lstStyle/>
          <a:p>
            <a:r>
              <a:rPr lang="en-US" sz="2200" dirty="0"/>
              <a:t>Chord and Pastry appear to deal with churn differently</a:t>
            </a:r>
          </a:p>
          <a:p>
            <a:r>
              <a:rPr lang="en-US" sz="2200" dirty="0"/>
              <a:t>Chord join involves some immediate work, but repair is done periodically</a:t>
            </a:r>
          </a:p>
          <a:p>
            <a:pPr lvl="1"/>
            <a:r>
              <a:rPr lang="en-US" sz="2000" dirty="0"/>
              <a:t>Extra load only due to join messages</a:t>
            </a:r>
          </a:p>
          <a:p>
            <a:r>
              <a:rPr lang="en-US" sz="2200" dirty="0"/>
              <a:t>Pastry join and leave involves immediate repair of all effected nodes’ tables</a:t>
            </a:r>
          </a:p>
          <a:p>
            <a:pPr lvl="1"/>
            <a:r>
              <a:rPr lang="en-US" sz="2000" dirty="0"/>
              <a:t>Routing tables repaired more quickly, but cost of each join/leave goes up with frequency of joins/leaves</a:t>
            </a:r>
          </a:p>
          <a:p>
            <a:pPr lvl="1"/>
            <a:r>
              <a:rPr lang="en-US" sz="2000" dirty="0"/>
              <a:t>Scales </a:t>
            </a:r>
            <a:r>
              <a:rPr lang="en-US" sz="2000" dirty="0" err="1"/>
              <a:t>quadratically</a:t>
            </a:r>
            <a:r>
              <a:rPr lang="en-US" sz="2000" dirty="0"/>
              <a:t> with number of changes???</a:t>
            </a:r>
          </a:p>
          <a:p>
            <a:pPr lvl="1"/>
            <a:r>
              <a:rPr lang="en-US" sz="2000" dirty="0"/>
              <a:t>Can result in network meltdown???</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34</a:t>
            </a:fld>
            <a:endParaRPr lang="en-US"/>
          </a:p>
        </p:txBody>
      </p:sp>
    </p:spTree>
    <p:extLst>
      <p:ext uri="{BB962C8B-B14F-4D97-AF65-F5344CB8AC3E}">
        <p14:creationId xmlns:p14="http://schemas.microsoft.com/office/powerpoint/2010/main" val="21031336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8754" name="Rectangle 2"/>
          <p:cNvSpPr>
            <a:spLocks noGrp="1" noChangeArrowheads="1"/>
          </p:cNvSpPr>
          <p:nvPr>
            <p:ph type="title"/>
          </p:nvPr>
        </p:nvSpPr>
        <p:spPr/>
        <p:txBody>
          <a:bodyPr>
            <a:normAutofit fontScale="90000"/>
          </a:bodyPr>
          <a:lstStyle/>
          <a:p>
            <a:r>
              <a:rPr lang="en-US" sz="4800" dirty="0" err="1"/>
              <a:t>Kelips</a:t>
            </a:r>
            <a:r>
              <a:rPr lang="en-US" sz="4800" dirty="0"/>
              <a:t> takes a different approach</a:t>
            </a:r>
          </a:p>
        </p:txBody>
      </p:sp>
      <p:sp>
        <p:nvSpPr>
          <p:cNvPr id="1098755" name="Rectangle 3"/>
          <p:cNvSpPr>
            <a:spLocks noGrp="1" noChangeArrowheads="1"/>
          </p:cNvSpPr>
          <p:nvPr>
            <p:ph type="body" idx="1"/>
          </p:nvPr>
        </p:nvSpPr>
        <p:spPr/>
        <p:txBody>
          <a:bodyPr/>
          <a:lstStyle/>
          <a:p>
            <a:r>
              <a:rPr lang="en-US" sz="2600" dirty="0"/>
              <a:t>Network partitioned into </a:t>
            </a:r>
            <a:r>
              <a:rPr lang="en-US" sz="2600" dirty="0">
                <a:sym typeface="Symbol" pitchFamily="18" charset="2"/>
              </a:rPr>
              <a:t>N “affinity groups”</a:t>
            </a:r>
          </a:p>
          <a:p>
            <a:r>
              <a:rPr lang="en-US" sz="2600" dirty="0">
                <a:sym typeface="Symbol" pitchFamily="18" charset="2"/>
              </a:rPr>
              <a:t>Hash of node ID determines which affinity group a node is in</a:t>
            </a:r>
          </a:p>
          <a:p>
            <a:r>
              <a:rPr lang="en-US" sz="2600" dirty="0">
                <a:sym typeface="Symbol" pitchFamily="18" charset="2"/>
              </a:rPr>
              <a:t>Each node knows:</a:t>
            </a:r>
          </a:p>
          <a:p>
            <a:pPr lvl="1"/>
            <a:r>
              <a:rPr lang="en-US" sz="2400" dirty="0"/>
              <a:t>One or more nodes in each group</a:t>
            </a:r>
          </a:p>
          <a:p>
            <a:pPr lvl="1"/>
            <a:r>
              <a:rPr lang="en-US" sz="2400" dirty="0"/>
              <a:t>All objects and nodes in own group</a:t>
            </a:r>
          </a:p>
          <a:p>
            <a:r>
              <a:rPr lang="en-US" sz="2600" i="1" dirty="0"/>
              <a:t>But this knowledge is soft-state, spread through peer-to-peer “gossip” (epidemic multicast)!</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35</a:t>
            </a:fld>
            <a:endParaRPr lang="en-US"/>
          </a:p>
        </p:txBody>
      </p:sp>
    </p:spTree>
    <p:extLst>
      <p:ext uri="{BB962C8B-B14F-4D97-AF65-F5344CB8AC3E}">
        <p14:creationId xmlns:p14="http://schemas.microsoft.com/office/powerpoint/2010/main" val="350205240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Rationale?</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36</a:t>
            </a:fld>
            <a:endParaRPr lang="en-US"/>
          </a:p>
        </p:txBody>
      </p:sp>
      <p:sp>
        <p:nvSpPr>
          <p:cNvPr id="5" name="Content Placeholder 4"/>
          <p:cNvSpPr>
            <a:spLocks noGrp="1"/>
          </p:cNvSpPr>
          <p:nvPr>
            <p:ph sz="quarter" idx="1"/>
          </p:nvPr>
        </p:nvSpPr>
        <p:spPr/>
        <p:txBody>
          <a:bodyPr/>
          <a:lstStyle/>
          <a:p>
            <a:r>
              <a:rPr lang="en-US" smtClean="0"/>
              <a:t>Kelips has a completely predictable behavior under worst-case conditions</a:t>
            </a:r>
          </a:p>
          <a:p>
            <a:pPr lvl="1"/>
            <a:r>
              <a:rPr lang="en-US" smtClean="0"/>
              <a:t>It may do “better” but won’t do “worse”</a:t>
            </a:r>
          </a:p>
          <a:p>
            <a:pPr lvl="1"/>
            <a:r>
              <a:rPr lang="en-US" smtClean="0"/>
              <a:t>Bounded message sizes and rates that never exceed what the administrator picks no matter how much churn occurs</a:t>
            </a:r>
          </a:p>
          <a:p>
            <a:pPr lvl="1"/>
            <a:r>
              <a:rPr lang="en-US" smtClean="0"/>
              <a:t>Main impact of disruption: Kelips may need longer before Get is guaranteed to return value from prior Put with the same key</a:t>
            </a:r>
            <a:endParaRPr lang="en-US"/>
          </a:p>
        </p:txBody>
      </p:sp>
    </p:spTree>
    <p:extLst>
      <p:ext uri="{BB962C8B-B14F-4D97-AF65-F5344CB8AC3E}">
        <p14:creationId xmlns:p14="http://schemas.microsoft.com/office/powerpoint/2010/main" val="13765222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a:t>Kelips</a:t>
            </a:r>
          </a:p>
        </p:txBody>
      </p:sp>
      <p:sp>
        <p:nvSpPr>
          <p:cNvPr id="124931" name="Rectangle 3"/>
          <p:cNvSpPr>
            <a:spLocks noChangeArrowheads="1"/>
          </p:cNvSpPr>
          <p:nvPr/>
        </p:nvSpPr>
        <p:spPr bwMode="auto">
          <a:xfrm>
            <a:off x="4724400" y="3276600"/>
            <a:ext cx="458788" cy="1830388"/>
          </a:xfrm>
          <a:prstGeom prst="rect">
            <a:avLst/>
          </a:prstGeom>
          <a:noFill/>
          <a:ln w="9525">
            <a:solidFill>
              <a:srgbClr val="FF6600"/>
            </a:solidFill>
            <a:miter lim="800000"/>
            <a:headEnd/>
            <a:tailEnd/>
          </a:ln>
        </p:spPr>
        <p:txBody>
          <a:bodyPr/>
          <a:lstStyle/>
          <a:p>
            <a:endParaRPr lang="en-US"/>
          </a:p>
        </p:txBody>
      </p:sp>
      <p:sp>
        <p:nvSpPr>
          <p:cNvPr id="124932" name="Rectangle 4"/>
          <p:cNvSpPr>
            <a:spLocks noChangeArrowheads="1"/>
          </p:cNvSpPr>
          <p:nvPr/>
        </p:nvSpPr>
        <p:spPr bwMode="auto">
          <a:xfrm>
            <a:off x="5257800" y="3275013"/>
            <a:ext cx="458788" cy="1830387"/>
          </a:xfrm>
          <a:prstGeom prst="rect">
            <a:avLst/>
          </a:prstGeom>
          <a:noFill/>
          <a:ln w="9525">
            <a:solidFill>
              <a:srgbClr val="FF6600"/>
            </a:solidFill>
            <a:miter lim="800000"/>
            <a:headEnd/>
            <a:tailEnd/>
          </a:ln>
        </p:spPr>
        <p:txBody>
          <a:bodyPr/>
          <a:lstStyle/>
          <a:p>
            <a:endParaRPr lang="en-US"/>
          </a:p>
        </p:txBody>
      </p:sp>
      <p:sp>
        <p:nvSpPr>
          <p:cNvPr id="124933" name="Rectangle 5"/>
          <p:cNvSpPr>
            <a:spLocks noChangeArrowheads="1"/>
          </p:cNvSpPr>
          <p:nvPr/>
        </p:nvSpPr>
        <p:spPr bwMode="auto">
          <a:xfrm>
            <a:off x="5789613" y="3276600"/>
            <a:ext cx="458787" cy="1830388"/>
          </a:xfrm>
          <a:prstGeom prst="rect">
            <a:avLst/>
          </a:prstGeom>
          <a:noFill/>
          <a:ln w="9525">
            <a:solidFill>
              <a:srgbClr val="FF6600"/>
            </a:solidFill>
            <a:miter lim="800000"/>
            <a:headEnd/>
            <a:tailEnd/>
          </a:ln>
        </p:spPr>
        <p:txBody>
          <a:bodyPr/>
          <a:lstStyle/>
          <a:p>
            <a:endParaRPr lang="en-US"/>
          </a:p>
        </p:txBody>
      </p:sp>
      <p:sp>
        <p:nvSpPr>
          <p:cNvPr id="124934" name="Rectangle 6"/>
          <p:cNvSpPr>
            <a:spLocks noChangeArrowheads="1"/>
          </p:cNvSpPr>
          <p:nvPr/>
        </p:nvSpPr>
        <p:spPr bwMode="auto">
          <a:xfrm>
            <a:off x="7315200" y="3275013"/>
            <a:ext cx="458788" cy="1830387"/>
          </a:xfrm>
          <a:prstGeom prst="rect">
            <a:avLst/>
          </a:prstGeom>
          <a:noFill/>
          <a:ln w="9525">
            <a:solidFill>
              <a:srgbClr val="FF6600"/>
            </a:solidFill>
            <a:miter lim="800000"/>
            <a:headEnd/>
            <a:tailEnd/>
          </a:ln>
        </p:spPr>
        <p:txBody>
          <a:bodyPr/>
          <a:lstStyle/>
          <a:p>
            <a:endParaRPr lang="en-US"/>
          </a:p>
        </p:txBody>
      </p:sp>
      <p:sp>
        <p:nvSpPr>
          <p:cNvPr id="124935" name="Rectangle 7"/>
          <p:cNvSpPr>
            <a:spLocks noChangeArrowheads="1"/>
          </p:cNvSpPr>
          <p:nvPr/>
        </p:nvSpPr>
        <p:spPr bwMode="auto">
          <a:xfrm>
            <a:off x="4845050" y="2971800"/>
            <a:ext cx="260350" cy="274638"/>
          </a:xfrm>
          <a:prstGeom prst="rect">
            <a:avLst/>
          </a:prstGeom>
          <a:noFill/>
          <a:ln w="9525">
            <a:noFill/>
            <a:miter lim="800000"/>
            <a:headEnd/>
            <a:tailEnd/>
          </a:ln>
          <a:effectLst/>
        </p:spPr>
        <p:txBody>
          <a:bodyPr wrap="none">
            <a:spAutoFit/>
          </a:bodyPr>
          <a:lstStyle/>
          <a:p>
            <a:pPr algn="l" eaLnBrk="1" hangingPunct="1"/>
            <a:r>
              <a:rPr lang="en-US" sz="1200" dirty="0">
                <a:solidFill>
                  <a:srgbClr val="777777"/>
                </a:solidFill>
                <a:latin typeface="Times New Roman" pitchFamily="18" charset="0"/>
              </a:rPr>
              <a:t>0</a:t>
            </a:r>
          </a:p>
        </p:txBody>
      </p:sp>
      <p:sp>
        <p:nvSpPr>
          <p:cNvPr id="124936" name="Rectangle 8"/>
          <p:cNvSpPr>
            <a:spLocks noChangeArrowheads="1"/>
          </p:cNvSpPr>
          <p:nvPr/>
        </p:nvSpPr>
        <p:spPr bwMode="auto">
          <a:xfrm>
            <a:off x="533400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1</a:t>
            </a:r>
          </a:p>
        </p:txBody>
      </p:sp>
      <p:sp>
        <p:nvSpPr>
          <p:cNvPr id="124937" name="Rectangle 9"/>
          <p:cNvSpPr>
            <a:spLocks noChangeArrowheads="1"/>
          </p:cNvSpPr>
          <p:nvPr/>
        </p:nvSpPr>
        <p:spPr bwMode="auto">
          <a:xfrm>
            <a:off x="586740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2</a:t>
            </a:r>
          </a:p>
        </p:txBody>
      </p:sp>
      <p:sp>
        <p:nvSpPr>
          <p:cNvPr id="124938" name="Rectangle 10"/>
          <p:cNvSpPr>
            <a:spLocks noChangeArrowheads="1"/>
          </p:cNvSpPr>
          <p:nvPr/>
        </p:nvSpPr>
        <p:spPr bwMode="auto">
          <a:xfrm>
            <a:off x="4914900" y="3467100"/>
            <a:ext cx="115888" cy="115888"/>
          </a:xfrm>
          <a:prstGeom prst="rect">
            <a:avLst/>
          </a:prstGeom>
          <a:solidFill>
            <a:srgbClr val="000000"/>
          </a:solidFill>
          <a:ln w="4763">
            <a:solidFill>
              <a:srgbClr val="000000"/>
            </a:solidFill>
            <a:miter lim="800000"/>
            <a:headEnd/>
            <a:tailEnd/>
          </a:ln>
        </p:spPr>
        <p:txBody>
          <a:bodyPr/>
          <a:lstStyle/>
          <a:p>
            <a:pPr algn="l" eaLnBrk="1" hangingPunct="1"/>
            <a:endParaRPr lang="en-US" sz="2400" b="1"/>
          </a:p>
        </p:txBody>
      </p:sp>
      <p:sp>
        <p:nvSpPr>
          <p:cNvPr id="124939" name="Rectangle 11"/>
          <p:cNvSpPr>
            <a:spLocks noChangeArrowheads="1"/>
          </p:cNvSpPr>
          <p:nvPr/>
        </p:nvSpPr>
        <p:spPr bwMode="auto">
          <a:xfrm>
            <a:off x="4913313" y="4038600"/>
            <a:ext cx="115887" cy="115888"/>
          </a:xfrm>
          <a:prstGeom prst="rect">
            <a:avLst/>
          </a:prstGeom>
          <a:solidFill>
            <a:srgbClr val="000000"/>
          </a:solidFill>
          <a:ln w="4763">
            <a:solidFill>
              <a:srgbClr val="000000"/>
            </a:solidFill>
            <a:miter lim="800000"/>
            <a:headEnd/>
            <a:tailEnd/>
          </a:ln>
        </p:spPr>
        <p:txBody>
          <a:bodyPr/>
          <a:lstStyle/>
          <a:p>
            <a:endParaRPr lang="en-US"/>
          </a:p>
        </p:txBody>
      </p:sp>
      <p:sp>
        <p:nvSpPr>
          <p:cNvPr id="124940" name="Rectangle 12"/>
          <p:cNvSpPr>
            <a:spLocks noChangeArrowheads="1"/>
          </p:cNvSpPr>
          <p:nvPr/>
        </p:nvSpPr>
        <p:spPr bwMode="auto">
          <a:xfrm>
            <a:off x="4837113" y="47609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4941" name="Rectangle 13"/>
          <p:cNvSpPr>
            <a:spLocks noChangeArrowheads="1"/>
          </p:cNvSpPr>
          <p:nvPr/>
        </p:nvSpPr>
        <p:spPr bwMode="auto">
          <a:xfrm>
            <a:off x="6019800" y="47244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4942" name="Rectangle 14"/>
          <p:cNvSpPr>
            <a:spLocks noChangeArrowheads="1"/>
          </p:cNvSpPr>
          <p:nvPr/>
        </p:nvSpPr>
        <p:spPr bwMode="auto">
          <a:xfrm>
            <a:off x="5410200" y="36195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4943" name="Rectangle 15"/>
          <p:cNvSpPr>
            <a:spLocks noChangeArrowheads="1"/>
          </p:cNvSpPr>
          <p:nvPr/>
        </p:nvSpPr>
        <p:spPr bwMode="auto">
          <a:xfrm>
            <a:off x="5522913" y="43799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4944" name="Rectangle 16"/>
          <p:cNvSpPr>
            <a:spLocks noChangeArrowheads="1"/>
          </p:cNvSpPr>
          <p:nvPr/>
        </p:nvSpPr>
        <p:spPr bwMode="auto">
          <a:xfrm>
            <a:off x="5980113" y="33893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4945" name="Rectangle 17"/>
          <p:cNvSpPr>
            <a:spLocks noChangeArrowheads="1"/>
          </p:cNvSpPr>
          <p:nvPr/>
        </p:nvSpPr>
        <p:spPr bwMode="auto">
          <a:xfrm>
            <a:off x="5867400" y="40386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4946" name="Rectangle 18"/>
          <p:cNvSpPr>
            <a:spLocks noChangeArrowheads="1"/>
          </p:cNvSpPr>
          <p:nvPr/>
        </p:nvSpPr>
        <p:spPr bwMode="auto">
          <a:xfrm>
            <a:off x="7580313" y="3429000"/>
            <a:ext cx="115887" cy="115888"/>
          </a:xfrm>
          <a:prstGeom prst="rect">
            <a:avLst/>
          </a:prstGeom>
          <a:solidFill>
            <a:srgbClr val="000000"/>
          </a:solidFill>
          <a:ln w="4763">
            <a:solidFill>
              <a:srgbClr val="000000"/>
            </a:solidFill>
            <a:miter lim="800000"/>
            <a:headEnd/>
            <a:tailEnd/>
          </a:ln>
        </p:spPr>
        <p:txBody>
          <a:bodyPr/>
          <a:lstStyle/>
          <a:p>
            <a:endParaRPr lang="en-US"/>
          </a:p>
        </p:txBody>
      </p:sp>
      <p:sp>
        <p:nvSpPr>
          <p:cNvPr id="124947" name="Rectangle 19"/>
          <p:cNvSpPr>
            <a:spLocks noChangeArrowheads="1"/>
          </p:cNvSpPr>
          <p:nvPr/>
        </p:nvSpPr>
        <p:spPr bwMode="auto">
          <a:xfrm>
            <a:off x="7391400" y="41910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4948" name="Rectangle 20"/>
          <p:cNvSpPr>
            <a:spLocks noChangeArrowheads="1"/>
          </p:cNvSpPr>
          <p:nvPr/>
        </p:nvSpPr>
        <p:spPr bwMode="auto">
          <a:xfrm>
            <a:off x="7543800" y="4837113"/>
            <a:ext cx="115888" cy="115887"/>
          </a:xfrm>
          <a:prstGeom prst="rect">
            <a:avLst/>
          </a:prstGeom>
          <a:solidFill>
            <a:srgbClr val="000000"/>
          </a:solidFill>
          <a:ln w="4763">
            <a:solidFill>
              <a:srgbClr val="000000"/>
            </a:solidFill>
            <a:miter lim="800000"/>
            <a:headEnd/>
            <a:tailEnd/>
          </a:ln>
        </p:spPr>
        <p:txBody>
          <a:bodyPr/>
          <a:lstStyle/>
          <a:p>
            <a:endParaRPr lang="en-US"/>
          </a:p>
        </p:txBody>
      </p:sp>
      <p:sp>
        <p:nvSpPr>
          <p:cNvPr id="124949" name="Rectangle 21"/>
          <p:cNvSpPr>
            <a:spLocks noChangeArrowheads="1"/>
          </p:cNvSpPr>
          <p:nvPr/>
        </p:nvSpPr>
        <p:spPr bwMode="auto">
          <a:xfrm>
            <a:off x="4800600" y="4495800"/>
            <a:ext cx="3111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30</a:t>
            </a:r>
          </a:p>
        </p:txBody>
      </p:sp>
      <p:sp>
        <p:nvSpPr>
          <p:cNvPr id="124950" name="Rectangle 22"/>
          <p:cNvSpPr>
            <a:spLocks noChangeArrowheads="1"/>
          </p:cNvSpPr>
          <p:nvPr/>
        </p:nvSpPr>
        <p:spPr bwMode="auto">
          <a:xfrm>
            <a:off x="4800600" y="32766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110</a:t>
            </a:r>
          </a:p>
        </p:txBody>
      </p:sp>
      <p:sp>
        <p:nvSpPr>
          <p:cNvPr id="124951" name="Rectangle 23"/>
          <p:cNvSpPr>
            <a:spLocks noChangeArrowheads="1"/>
          </p:cNvSpPr>
          <p:nvPr/>
        </p:nvSpPr>
        <p:spPr bwMode="auto">
          <a:xfrm>
            <a:off x="4724400" y="38100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230</a:t>
            </a:r>
          </a:p>
        </p:txBody>
      </p:sp>
      <p:sp>
        <p:nvSpPr>
          <p:cNvPr id="124952" name="Rectangle 24"/>
          <p:cNvSpPr>
            <a:spLocks noChangeArrowheads="1"/>
          </p:cNvSpPr>
          <p:nvPr/>
        </p:nvSpPr>
        <p:spPr bwMode="auto">
          <a:xfrm>
            <a:off x="5797550" y="38100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202</a:t>
            </a:r>
          </a:p>
        </p:txBody>
      </p:sp>
      <p:sp>
        <p:nvSpPr>
          <p:cNvPr id="124953" name="Rectangle 25"/>
          <p:cNvSpPr>
            <a:spLocks noChangeArrowheads="1"/>
          </p:cNvSpPr>
          <p:nvPr/>
        </p:nvSpPr>
        <p:spPr bwMode="auto">
          <a:xfrm>
            <a:off x="5257800" y="1905000"/>
            <a:ext cx="2368550" cy="733425"/>
          </a:xfrm>
          <a:prstGeom prst="rect">
            <a:avLst/>
          </a:prstGeom>
          <a:noFill/>
          <a:ln w="9525">
            <a:noFill/>
            <a:miter lim="800000"/>
            <a:headEnd/>
            <a:tailEnd/>
          </a:ln>
        </p:spPr>
        <p:txBody>
          <a:bodyPr lIns="0" tIns="0" rIns="0" bIns="0">
            <a:spAutoFit/>
          </a:bodyPr>
          <a:lstStyle/>
          <a:p>
            <a:pPr eaLnBrk="1" hangingPunct="1"/>
            <a:r>
              <a:rPr lang="en-US" sz="1600" dirty="0">
                <a:solidFill>
                  <a:srgbClr val="777777"/>
                </a:solidFill>
              </a:rPr>
              <a:t>Affinity Groups:</a:t>
            </a:r>
          </a:p>
          <a:p>
            <a:pPr eaLnBrk="1" hangingPunct="1"/>
            <a:r>
              <a:rPr lang="en-US" sz="1600" dirty="0">
                <a:solidFill>
                  <a:srgbClr val="777777"/>
                </a:solidFill>
              </a:rPr>
              <a:t>peer membership thru consistent hash</a:t>
            </a:r>
          </a:p>
        </p:txBody>
      </p:sp>
      <p:sp>
        <p:nvSpPr>
          <p:cNvPr id="124954" name="Line 26"/>
          <p:cNvSpPr>
            <a:spLocks noChangeShapeType="1"/>
          </p:cNvSpPr>
          <p:nvPr/>
        </p:nvSpPr>
        <p:spPr bwMode="auto">
          <a:xfrm flipV="1">
            <a:off x="5029200" y="2667000"/>
            <a:ext cx="304800" cy="304800"/>
          </a:xfrm>
          <a:prstGeom prst="line">
            <a:avLst/>
          </a:prstGeom>
          <a:noFill/>
          <a:ln w="9525">
            <a:solidFill>
              <a:srgbClr val="085091"/>
            </a:solidFill>
            <a:miter lim="800000"/>
            <a:headEnd type="triangle" w="med" len="med"/>
            <a:tailEnd/>
          </a:ln>
          <a:effectLst/>
        </p:spPr>
        <p:txBody>
          <a:bodyPr wrap="none"/>
          <a:lstStyle/>
          <a:p>
            <a:endParaRPr lang="en-US"/>
          </a:p>
        </p:txBody>
      </p:sp>
      <p:sp>
        <p:nvSpPr>
          <p:cNvPr id="124955" name="Line 27"/>
          <p:cNvSpPr>
            <a:spLocks noChangeShapeType="1"/>
          </p:cNvSpPr>
          <p:nvPr/>
        </p:nvSpPr>
        <p:spPr bwMode="auto">
          <a:xfrm>
            <a:off x="5486400" y="2743200"/>
            <a:ext cx="0" cy="228600"/>
          </a:xfrm>
          <a:prstGeom prst="line">
            <a:avLst/>
          </a:prstGeom>
          <a:noFill/>
          <a:ln w="9525">
            <a:solidFill>
              <a:srgbClr val="085091"/>
            </a:solidFill>
            <a:miter lim="800000"/>
            <a:headEnd/>
            <a:tailEnd type="triangle" w="med" len="med"/>
          </a:ln>
          <a:effectLst/>
        </p:spPr>
        <p:txBody>
          <a:bodyPr wrap="none"/>
          <a:lstStyle/>
          <a:p>
            <a:endParaRPr lang="en-US">
              <a:solidFill>
                <a:srgbClr val="777777"/>
              </a:solidFill>
            </a:endParaRPr>
          </a:p>
        </p:txBody>
      </p:sp>
      <p:sp>
        <p:nvSpPr>
          <p:cNvPr id="124956" name="Line 28"/>
          <p:cNvSpPr>
            <a:spLocks noChangeShapeType="1"/>
          </p:cNvSpPr>
          <p:nvPr/>
        </p:nvSpPr>
        <p:spPr bwMode="auto">
          <a:xfrm>
            <a:off x="6019800" y="2743200"/>
            <a:ext cx="0" cy="228600"/>
          </a:xfrm>
          <a:prstGeom prst="line">
            <a:avLst/>
          </a:prstGeom>
          <a:noFill/>
          <a:ln w="9525">
            <a:solidFill>
              <a:srgbClr val="085091"/>
            </a:solidFill>
            <a:miter lim="800000"/>
            <a:headEnd/>
            <a:tailEnd type="triangle" w="med" len="med"/>
          </a:ln>
          <a:effectLst/>
        </p:spPr>
        <p:txBody>
          <a:bodyPr wrap="none"/>
          <a:lstStyle/>
          <a:p>
            <a:endParaRPr lang="en-US">
              <a:solidFill>
                <a:srgbClr val="777777"/>
              </a:solidFill>
            </a:endParaRPr>
          </a:p>
        </p:txBody>
      </p:sp>
      <p:sp>
        <p:nvSpPr>
          <p:cNvPr id="124957" name="Line 29"/>
          <p:cNvSpPr>
            <a:spLocks noChangeShapeType="1"/>
          </p:cNvSpPr>
          <p:nvPr/>
        </p:nvSpPr>
        <p:spPr bwMode="auto">
          <a:xfrm>
            <a:off x="7391400" y="2743200"/>
            <a:ext cx="152400" cy="304800"/>
          </a:xfrm>
          <a:prstGeom prst="line">
            <a:avLst/>
          </a:prstGeom>
          <a:noFill/>
          <a:ln w="9525">
            <a:solidFill>
              <a:srgbClr val="085091"/>
            </a:solidFill>
            <a:miter lim="800000"/>
            <a:headEnd/>
            <a:tailEnd type="triangle" w="med" len="med"/>
          </a:ln>
          <a:effectLst/>
        </p:spPr>
        <p:txBody>
          <a:bodyPr wrap="none"/>
          <a:lstStyle/>
          <a:p>
            <a:endParaRPr lang="en-US">
              <a:solidFill>
                <a:srgbClr val="777777"/>
              </a:solidFill>
            </a:endParaRPr>
          </a:p>
        </p:txBody>
      </p:sp>
      <p:sp>
        <p:nvSpPr>
          <p:cNvPr id="124958" name="Text Box 30"/>
          <p:cNvSpPr txBox="1">
            <a:spLocks noChangeArrowheads="1"/>
          </p:cNvSpPr>
          <p:nvPr/>
        </p:nvSpPr>
        <p:spPr bwMode="auto">
          <a:xfrm>
            <a:off x="7315200" y="3048000"/>
            <a:ext cx="381000" cy="274638"/>
          </a:xfrm>
          <a:prstGeom prst="rect">
            <a:avLst/>
          </a:prstGeom>
          <a:noFill/>
          <a:ln w="9525">
            <a:noFill/>
            <a:miter lim="800000"/>
            <a:headEnd/>
            <a:tailEnd/>
          </a:ln>
          <a:effectLst/>
        </p:spPr>
        <p:txBody>
          <a:bodyPr>
            <a:spAutoFit/>
          </a:bodyPr>
          <a:lstStyle/>
          <a:p>
            <a:pPr algn="l" eaLnBrk="1" hangingPunct="1">
              <a:spcBef>
                <a:spcPct val="50000"/>
              </a:spcBef>
            </a:pPr>
            <a:endParaRPr lang="en-US" sz="1200" b="1"/>
          </a:p>
        </p:txBody>
      </p:sp>
      <p:grpSp>
        <p:nvGrpSpPr>
          <p:cNvPr id="2" name="Group 31"/>
          <p:cNvGrpSpPr>
            <a:grpSpLocks/>
          </p:cNvGrpSpPr>
          <p:nvPr/>
        </p:nvGrpSpPr>
        <p:grpSpPr bwMode="auto">
          <a:xfrm>
            <a:off x="7315200" y="3033705"/>
            <a:ext cx="406400" cy="200024"/>
            <a:chOff x="4452" y="1911"/>
            <a:chExt cx="256" cy="126"/>
          </a:xfrm>
        </p:grpSpPr>
        <p:sp>
          <p:nvSpPr>
            <p:cNvPr id="124960" name="Line 32"/>
            <p:cNvSpPr>
              <a:spLocks noChangeShapeType="1"/>
            </p:cNvSpPr>
            <p:nvPr/>
          </p:nvSpPr>
          <p:spPr bwMode="auto">
            <a:xfrm flipV="1">
              <a:off x="4452" y="1976"/>
              <a:ext cx="12" cy="6"/>
            </a:xfrm>
            <a:prstGeom prst="line">
              <a:avLst/>
            </a:prstGeom>
            <a:noFill/>
            <a:ln w="6350">
              <a:solidFill>
                <a:srgbClr val="000000"/>
              </a:solidFill>
              <a:round/>
              <a:headEnd/>
              <a:tailEnd/>
            </a:ln>
          </p:spPr>
          <p:txBody>
            <a:bodyPr/>
            <a:lstStyle/>
            <a:p>
              <a:endParaRPr lang="en-US">
                <a:solidFill>
                  <a:srgbClr val="777777"/>
                </a:solidFill>
              </a:endParaRPr>
            </a:p>
          </p:txBody>
        </p:sp>
        <p:sp>
          <p:nvSpPr>
            <p:cNvPr id="124961" name="Line 33"/>
            <p:cNvSpPr>
              <a:spLocks noChangeShapeType="1"/>
            </p:cNvSpPr>
            <p:nvPr/>
          </p:nvSpPr>
          <p:spPr bwMode="auto">
            <a:xfrm>
              <a:off x="4464" y="1977"/>
              <a:ext cx="17" cy="32"/>
            </a:xfrm>
            <a:prstGeom prst="line">
              <a:avLst/>
            </a:prstGeom>
            <a:noFill/>
            <a:ln w="12700">
              <a:solidFill>
                <a:srgbClr val="000000"/>
              </a:solidFill>
              <a:round/>
              <a:headEnd/>
              <a:tailEnd/>
            </a:ln>
          </p:spPr>
          <p:txBody>
            <a:bodyPr/>
            <a:lstStyle/>
            <a:p>
              <a:endParaRPr lang="en-US">
                <a:solidFill>
                  <a:srgbClr val="777777"/>
                </a:solidFill>
              </a:endParaRPr>
            </a:p>
          </p:txBody>
        </p:sp>
        <p:sp>
          <p:nvSpPr>
            <p:cNvPr id="124962" name="Line 34"/>
            <p:cNvSpPr>
              <a:spLocks noChangeShapeType="1"/>
            </p:cNvSpPr>
            <p:nvPr/>
          </p:nvSpPr>
          <p:spPr bwMode="auto">
            <a:xfrm flipV="1">
              <a:off x="4483" y="1916"/>
              <a:ext cx="22" cy="93"/>
            </a:xfrm>
            <a:prstGeom prst="line">
              <a:avLst/>
            </a:prstGeom>
            <a:noFill/>
            <a:ln w="6350">
              <a:solidFill>
                <a:srgbClr val="000000"/>
              </a:solidFill>
              <a:round/>
              <a:headEnd/>
              <a:tailEnd/>
            </a:ln>
          </p:spPr>
          <p:txBody>
            <a:bodyPr/>
            <a:lstStyle/>
            <a:p>
              <a:endParaRPr lang="en-US">
                <a:solidFill>
                  <a:srgbClr val="777777"/>
                </a:solidFill>
              </a:endParaRPr>
            </a:p>
          </p:txBody>
        </p:sp>
        <p:sp>
          <p:nvSpPr>
            <p:cNvPr id="124963" name="Line 35"/>
            <p:cNvSpPr>
              <a:spLocks noChangeShapeType="1"/>
            </p:cNvSpPr>
            <p:nvPr/>
          </p:nvSpPr>
          <p:spPr bwMode="auto">
            <a:xfrm>
              <a:off x="4505" y="1916"/>
              <a:ext cx="81" cy="1"/>
            </a:xfrm>
            <a:prstGeom prst="line">
              <a:avLst/>
            </a:prstGeom>
            <a:noFill/>
            <a:ln w="6350">
              <a:solidFill>
                <a:srgbClr val="000000"/>
              </a:solidFill>
              <a:round/>
              <a:headEnd/>
              <a:tailEnd/>
            </a:ln>
          </p:spPr>
          <p:txBody>
            <a:bodyPr/>
            <a:lstStyle/>
            <a:p>
              <a:endParaRPr lang="en-US">
                <a:solidFill>
                  <a:srgbClr val="777777"/>
                </a:solidFill>
              </a:endParaRPr>
            </a:p>
          </p:txBody>
        </p:sp>
        <p:sp>
          <p:nvSpPr>
            <p:cNvPr id="124964" name="Rectangle 36"/>
            <p:cNvSpPr>
              <a:spLocks noChangeArrowheads="1"/>
            </p:cNvSpPr>
            <p:nvPr/>
          </p:nvSpPr>
          <p:spPr bwMode="auto">
            <a:xfrm>
              <a:off x="4660" y="1921"/>
              <a:ext cx="48"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Times New Roman" pitchFamily="18" charset="0"/>
                </a:rPr>
                <a:t>1</a:t>
              </a:r>
              <a:endParaRPr lang="en-US" sz="2400" b="1">
                <a:solidFill>
                  <a:srgbClr val="777777"/>
                </a:solidFill>
              </a:endParaRPr>
            </a:p>
          </p:txBody>
        </p:sp>
        <p:sp>
          <p:nvSpPr>
            <p:cNvPr id="124965" name="Rectangle 37"/>
            <p:cNvSpPr>
              <a:spLocks noChangeArrowheads="1"/>
            </p:cNvSpPr>
            <p:nvPr/>
          </p:nvSpPr>
          <p:spPr bwMode="auto">
            <a:xfrm>
              <a:off x="4514" y="1921"/>
              <a:ext cx="70"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Times New Roman" pitchFamily="18" charset="0"/>
                </a:rPr>
                <a:t>N</a:t>
              </a:r>
              <a:endParaRPr lang="en-US" sz="2400" b="1">
                <a:solidFill>
                  <a:srgbClr val="777777"/>
                </a:solidFill>
              </a:endParaRPr>
            </a:p>
          </p:txBody>
        </p:sp>
        <p:sp>
          <p:nvSpPr>
            <p:cNvPr id="124966" name="Rectangle 38"/>
            <p:cNvSpPr>
              <a:spLocks noChangeArrowheads="1"/>
            </p:cNvSpPr>
            <p:nvPr/>
          </p:nvSpPr>
          <p:spPr bwMode="auto">
            <a:xfrm>
              <a:off x="4604" y="1911"/>
              <a:ext cx="54"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Symbol" pitchFamily="18" charset="2"/>
                </a:rPr>
                <a:t>-</a:t>
              </a:r>
              <a:endParaRPr lang="en-US" sz="2400" b="1">
                <a:solidFill>
                  <a:srgbClr val="777777"/>
                </a:solidFill>
              </a:endParaRPr>
            </a:p>
          </p:txBody>
        </p:sp>
      </p:grpSp>
      <p:sp>
        <p:nvSpPr>
          <p:cNvPr id="124967" name="Freeform 39"/>
          <p:cNvSpPr>
            <a:spLocks/>
          </p:cNvSpPr>
          <p:nvPr/>
        </p:nvSpPr>
        <p:spPr bwMode="auto">
          <a:xfrm>
            <a:off x="4572000" y="3505200"/>
            <a:ext cx="381000" cy="609600"/>
          </a:xfrm>
          <a:custGeom>
            <a:avLst/>
            <a:gdLst/>
            <a:ahLst/>
            <a:cxnLst>
              <a:cxn ang="0">
                <a:pos x="304" y="0"/>
              </a:cxn>
              <a:cxn ang="0">
                <a:pos x="64" y="240"/>
              </a:cxn>
              <a:cxn ang="0">
                <a:pos x="64" y="576"/>
              </a:cxn>
              <a:cxn ang="0">
                <a:pos x="448" y="720"/>
              </a:cxn>
            </a:cxnLst>
            <a:rect l="0" t="0" r="r" b="b"/>
            <a:pathLst>
              <a:path w="448" h="720">
                <a:moveTo>
                  <a:pt x="304" y="0"/>
                </a:moveTo>
                <a:cubicBezTo>
                  <a:pt x="204" y="72"/>
                  <a:pt x="104" y="144"/>
                  <a:pt x="64" y="240"/>
                </a:cubicBezTo>
                <a:cubicBezTo>
                  <a:pt x="24" y="336"/>
                  <a:pt x="0" y="496"/>
                  <a:pt x="64" y="576"/>
                </a:cubicBezTo>
                <a:cubicBezTo>
                  <a:pt x="128" y="656"/>
                  <a:pt x="384" y="696"/>
                  <a:pt x="448" y="720"/>
                </a:cubicBezTo>
              </a:path>
            </a:pathLst>
          </a:custGeom>
          <a:noFill/>
          <a:ln w="25400">
            <a:solidFill>
              <a:srgbClr val="085091"/>
            </a:solidFill>
            <a:round/>
            <a:headEnd/>
            <a:tailEnd type="stealth" w="lg" len="lg"/>
          </a:ln>
          <a:effectLst/>
        </p:spPr>
        <p:txBody>
          <a:bodyPr/>
          <a:lstStyle/>
          <a:p>
            <a:endParaRPr lang="en-US"/>
          </a:p>
        </p:txBody>
      </p:sp>
      <p:sp>
        <p:nvSpPr>
          <p:cNvPr id="124968" name="Freeform 40"/>
          <p:cNvSpPr>
            <a:spLocks/>
          </p:cNvSpPr>
          <p:nvPr/>
        </p:nvSpPr>
        <p:spPr bwMode="auto">
          <a:xfrm>
            <a:off x="4038600" y="3505200"/>
            <a:ext cx="914400" cy="1295400"/>
          </a:xfrm>
          <a:custGeom>
            <a:avLst/>
            <a:gdLst/>
            <a:ahLst/>
            <a:cxnLst>
              <a:cxn ang="0">
                <a:pos x="600" y="0"/>
              </a:cxn>
              <a:cxn ang="0">
                <a:pos x="120" y="192"/>
              </a:cxn>
              <a:cxn ang="0">
                <a:pos x="24" y="1008"/>
              </a:cxn>
              <a:cxn ang="0">
                <a:pos x="264" y="1440"/>
              </a:cxn>
              <a:cxn ang="0">
                <a:pos x="552" y="1536"/>
              </a:cxn>
            </a:cxnLst>
            <a:rect l="0" t="0" r="r" b="b"/>
            <a:pathLst>
              <a:path w="600" h="1536">
                <a:moveTo>
                  <a:pt x="600" y="0"/>
                </a:moveTo>
                <a:cubicBezTo>
                  <a:pt x="408" y="12"/>
                  <a:pt x="216" y="24"/>
                  <a:pt x="120" y="192"/>
                </a:cubicBezTo>
                <a:cubicBezTo>
                  <a:pt x="24" y="360"/>
                  <a:pt x="0" y="800"/>
                  <a:pt x="24" y="1008"/>
                </a:cubicBezTo>
                <a:cubicBezTo>
                  <a:pt x="48" y="1216"/>
                  <a:pt x="176" y="1352"/>
                  <a:pt x="264" y="1440"/>
                </a:cubicBezTo>
                <a:cubicBezTo>
                  <a:pt x="352" y="1528"/>
                  <a:pt x="452" y="1532"/>
                  <a:pt x="552" y="1536"/>
                </a:cubicBezTo>
              </a:path>
            </a:pathLst>
          </a:custGeom>
          <a:noFill/>
          <a:ln w="25400">
            <a:solidFill>
              <a:srgbClr val="085091"/>
            </a:solidFill>
            <a:round/>
            <a:headEnd/>
            <a:tailEnd type="stealth" w="lg" len="lg"/>
          </a:ln>
          <a:effectLst/>
        </p:spPr>
        <p:txBody>
          <a:bodyPr/>
          <a:lstStyle/>
          <a:p>
            <a:endParaRPr lang="en-US"/>
          </a:p>
        </p:txBody>
      </p:sp>
      <p:sp>
        <p:nvSpPr>
          <p:cNvPr id="124969" name="Text Box 41"/>
          <p:cNvSpPr txBox="1">
            <a:spLocks noChangeArrowheads="1"/>
          </p:cNvSpPr>
          <p:nvPr/>
        </p:nvSpPr>
        <p:spPr bwMode="auto">
          <a:xfrm>
            <a:off x="3810000" y="4876800"/>
            <a:ext cx="609600" cy="457200"/>
          </a:xfrm>
          <a:prstGeom prst="rect">
            <a:avLst/>
          </a:prstGeom>
          <a:noFill/>
          <a:ln w="9525">
            <a:noFill/>
            <a:miter lim="800000"/>
            <a:headEnd/>
            <a:tailEnd/>
          </a:ln>
          <a:effectLst/>
        </p:spPr>
        <p:txBody>
          <a:bodyPr>
            <a:spAutoFit/>
          </a:bodyPr>
          <a:lstStyle/>
          <a:p>
            <a:pPr algn="l" eaLnBrk="1" hangingPunct="1">
              <a:spcBef>
                <a:spcPct val="50000"/>
              </a:spcBef>
            </a:pPr>
            <a:endParaRPr lang="en-US" sz="2400" b="1"/>
          </a:p>
        </p:txBody>
      </p:sp>
      <p:sp>
        <p:nvSpPr>
          <p:cNvPr id="124970" name="Text Box 42"/>
          <p:cNvSpPr txBox="1">
            <a:spLocks noChangeArrowheads="1"/>
          </p:cNvSpPr>
          <p:nvPr/>
        </p:nvSpPr>
        <p:spPr bwMode="auto">
          <a:xfrm>
            <a:off x="3429000" y="4816475"/>
            <a:ext cx="1219200" cy="517525"/>
          </a:xfrm>
          <a:prstGeom prst="rect">
            <a:avLst/>
          </a:prstGeom>
          <a:noFill/>
          <a:ln w="9525">
            <a:noFill/>
            <a:miter lim="800000"/>
            <a:headEnd/>
            <a:tailEnd/>
          </a:ln>
          <a:effectLst/>
        </p:spPr>
        <p:txBody>
          <a:bodyPr>
            <a:spAutoFit/>
          </a:bodyPr>
          <a:lstStyle/>
          <a:p>
            <a:pPr algn="l" eaLnBrk="1" hangingPunct="1">
              <a:spcBef>
                <a:spcPct val="50000"/>
              </a:spcBef>
            </a:pPr>
            <a:r>
              <a:rPr lang="en-US" sz="1400">
                <a:latin typeface="Times New Roman" pitchFamily="18" charset="0"/>
              </a:rPr>
              <a:t>Affinity group pointers</a:t>
            </a:r>
          </a:p>
        </p:txBody>
      </p:sp>
      <p:grpSp>
        <p:nvGrpSpPr>
          <p:cNvPr id="3" name="Group 43"/>
          <p:cNvGrpSpPr>
            <a:grpSpLocks/>
          </p:cNvGrpSpPr>
          <p:nvPr/>
        </p:nvGrpSpPr>
        <p:grpSpPr bwMode="auto">
          <a:xfrm>
            <a:off x="8001000" y="3687763"/>
            <a:ext cx="330200" cy="381000"/>
            <a:chOff x="4452" y="1911"/>
            <a:chExt cx="208" cy="240"/>
          </a:xfrm>
        </p:grpSpPr>
        <p:sp>
          <p:nvSpPr>
            <p:cNvPr id="124972" name="Line 44"/>
            <p:cNvSpPr>
              <a:spLocks noChangeShapeType="1"/>
            </p:cNvSpPr>
            <p:nvPr/>
          </p:nvSpPr>
          <p:spPr bwMode="auto">
            <a:xfrm flipV="1">
              <a:off x="4452" y="1976"/>
              <a:ext cx="12" cy="6"/>
            </a:xfrm>
            <a:prstGeom prst="line">
              <a:avLst/>
            </a:prstGeom>
            <a:noFill/>
            <a:ln w="6350">
              <a:solidFill>
                <a:srgbClr val="000000"/>
              </a:solidFill>
              <a:round/>
              <a:headEnd/>
              <a:tailEnd/>
            </a:ln>
          </p:spPr>
          <p:txBody>
            <a:bodyPr/>
            <a:lstStyle/>
            <a:p>
              <a:endParaRPr lang="en-US"/>
            </a:p>
          </p:txBody>
        </p:sp>
        <p:sp>
          <p:nvSpPr>
            <p:cNvPr id="124973" name="Line 45"/>
            <p:cNvSpPr>
              <a:spLocks noChangeShapeType="1"/>
            </p:cNvSpPr>
            <p:nvPr/>
          </p:nvSpPr>
          <p:spPr bwMode="auto">
            <a:xfrm>
              <a:off x="4464" y="1977"/>
              <a:ext cx="17" cy="32"/>
            </a:xfrm>
            <a:prstGeom prst="line">
              <a:avLst/>
            </a:prstGeom>
            <a:noFill/>
            <a:ln w="12700">
              <a:solidFill>
                <a:srgbClr val="000000"/>
              </a:solidFill>
              <a:round/>
              <a:headEnd/>
              <a:tailEnd/>
            </a:ln>
          </p:spPr>
          <p:txBody>
            <a:bodyPr/>
            <a:lstStyle/>
            <a:p>
              <a:endParaRPr lang="en-US"/>
            </a:p>
          </p:txBody>
        </p:sp>
        <p:sp>
          <p:nvSpPr>
            <p:cNvPr id="124974" name="Line 46"/>
            <p:cNvSpPr>
              <a:spLocks noChangeShapeType="1"/>
            </p:cNvSpPr>
            <p:nvPr/>
          </p:nvSpPr>
          <p:spPr bwMode="auto">
            <a:xfrm flipV="1">
              <a:off x="4483" y="1916"/>
              <a:ext cx="22" cy="93"/>
            </a:xfrm>
            <a:prstGeom prst="line">
              <a:avLst/>
            </a:prstGeom>
            <a:noFill/>
            <a:ln w="6350">
              <a:solidFill>
                <a:srgbClr val="000000"/>
              </a:solidFill>
              <a:round/>
              <a:headEnd/>
              <a:tailEnd/>
            </a:ln>
          </p:spPr>
          <p:txBody>
            <a:bodyPr/>
            <a:lstStyle/>
            <a:p>
              <a:endParaRPr lang="en-US"/>
            </a:p>
          </p:txBody>
        </p:sp>
        <p:sp>
          <p:nvSpPr>
            <p:cNvPr id="124975" name="Line 47"/>
            <p:cNvSpPr>
              <a:spLocks noChangeShapeType="1"/>
            </p:cNvSpPr>
            <p:nvPr/>
          </p:nvSpPr>
          <p:spPr bwMode="auto">
            <a:xfrm>
              <a:off x="4505" y="1916"/>
              <a:ext cx="81" cy="1"/>
            </a:xfrm>
            <a:prstGeom prst="line">
              <a:avLst/>
            </a:prstGeom>
            <a:noFill/>
            <a:ln w="6350">
              <a:solidFill>
                <a:srgbClr val="000000"/>
              </a:solidFill>
              <a:round/>
              <a:headEnd/>
              <a:tailEnd/>
            </a:ln>
          </p:spPr>
          <p:txBody>
            <a:bodyPr/>
            <a:lstStyle/>
            <a:p>
              <a:endParaRPr lang="en-US"/>
            </a:p>
          </p:txBody>
        </p:sp>
        <p:sp>
          <p:nvSpPr>
            <p:cNvPr id="124976" name="Rectangle 48"/>
            <p:cNvSpPr>
              <a:spLocks noChangeArrowheads="1"/>
            </p:cNvSpPr>
            <p:nvPr/>
          </p:nvSpPr>
          <p:spPr bwMode="auto">
            <a:xfrm>
              <a:off x="4660" y="1921"/>
              <a:ext cx="0" cy="230"/>
            </a:xfrm>
            <a:prstGeom prst="rect">
              <a:avLst/>
            </a:prstGeom>
            <a:noFill/>
            <a:ln w="9525">
              <a:noFill/>
              <a:miter lim="800000"/>
              <a:headEnd/>
              <a:tailEnd/>
            </a:ln>
          </p:spPr>
          <p:txBody>
            <a:bodyPr wrap="none" lIns="0" tIns="0" rIns="0" bIns="0">
              <a:spAutoFit/>
            </a:bodyPr>
            <a:lstStyle/>
            <a:p>
              <a:pPr algn="l" eaLnBrk="1" hangingPunct="1"/>
              <a:endParaRPr lang="en-US" sz="2400" b="1"/>
            </a:p>
          </p:txBody>
        </p:sp>
        <p:sp>
          <p:nvSpPr>
            <p:cNvPr id="124977" name="Rectangle 49"/>
            <p:cNvSpPr>
              <a:spLocks noChangeArrowheads="1"/>
            </p:cNvSpPr>
            <p:nvPr/>
          </p:nvSpPr>
          <p:spPr bwMode="auto">
            <a:xfrm>
              <a:off x="4514" y="1921"/>
              <a:ext cx="69" cy="115"/>
            </a:xfrm>
            <a:prstGeom prst="rect">
              <a:avLst/>
            </a:prstGeom>
            <a:noFill/>
            <a:ln w="9525">
              <a:noFill/>
              <a:miter lim="800000"/>
              <a:headEnd/>
              <a:tailEnd/>
            </a:ln>
          </p:spPr>
          <p:txBody>
            <a:bodyPr wrap="none" lIns="0" tIns="0" rIns="0" bIns="0">
              <a:spAutoFit/>
            </a:bodyPr>
            <a:lstStyle/>
            <a:p>
              <a:pPr algn="l" eaLnBrk="1" hangingPunct="1"/>
              <a:r>
                <a:rPr lang="en-US" sz="1200">
                  <a:solidFill>
                    <a:srgbClr val="000000"/>
                  </a:solidFill>
                  <a:latin typeface="Times New Roman" pitchFamily="18" charset="0"/>
                </a:rPr>
                <a:t>N</a:t>
              </a:r>
              <a:endParaRPr lang="en-US" sz="2400" b="1"/>
            </a:p>
          </p:txBody>
        </p:sp>
        <p:sp>
          <p:nvSpPr>
            <p:cNvPr id="124978" name="Rectangle 50"/>
            <p:cNvSpPr>
              <a:spLocks noChangeArrowheads="1"/>
            </p:cNvSpPr>
            <p:nvPr/>
          </p:nvSpPr>
          <p:spPr bwMode="auto">
            <a:xfrm>
              <a:off x="4604" y="1911"/>
              <a:ext cx="0" cy="230"/>
            </a:xfrm>
            <a:prstGeom prst="rect">
              <a:avLst/>
            </a:prstGeom>
            <a:noFill/>
            <a:ln w="9525">
              <a:noFill/>
              <a:miter lim="800000"/>
              <a:headEnd/>
              <a:tailEnd/>
            </a:ln>
          </p:spPr>
          <p:txBody>
            <a:bodyPr wrap="none" lIns="0" tIns="0" rIns="0" bIns="0">
              <a:spAutoFit/>
            </a:bodyPr>
            <a:lstStyle/>
            <a:p>
              <a:pPr algn="l" eaLnBrk="1" hangingPunct="1"/>
              <a:endParaRPr lang="en-US" sz="2400" b="1"/>
            </a:p>
          </p:txBody>
        </p:sp>
      </p:grpSp>
      <p:sp>
        <p:nvSpPr>
          <p:cNvPr id="124979" name="Text Box 51"/>
          <p:cNvSpPr txBox="1">
            <a:spLocks noChangeArrowheads="1"/>
          </p:cNvSpPr>
          <p:nvPr/>
        </p:nvSpPr>
        <p:spPr bwMode="auto">
          <a:xfrm>
            <a:off x="7848600" y="3857625"/>
            <a:ext cx="1066800" cy="730250"/>
          </a:xfrm>
          <a:prstGeom prst="rect">
            <a:avLst/>
          </a:prstGeom>
          <a:noFill/>
          <a:ln w="9525">
            <a:noFill/>
            <a:miter lim="800000"/>
            <a:headEnd/>
            <a:tailEnd/>
          </a:ln>
          <a:effectLst/>
        </p:spPr>
        <p:txBody>
          <a:bodyPr>
            <a:spAutoFit/>
          </a:bodyPr>
          <a:lstStyle/>
          <a:p>
            <a:pPr algn="l" eaLnBrk="1" hangingPunct="1">
              <a:spcBef>
                <a:spcPct val="50000"/>
              </a:spcBef>
            </a:pPr>
            <a:r>
              <a:rPr lang="en-US" sz="1400">
                <a:latin typeface="Times New Roman" pitchFamily="18" charset="0"/>
              </a:rPr>
              <a:t>members per affinity group</a:t>
            </a:r>
            <a:endParaRPr lang="en-US" sz="1400" b="1"/>
          </a:p>
        </p:txBody>
      </p:sp>
      <p:sp>
        <p:nvSpPr>
          <p:cNvPr id="124980" name="AutoShape 52"/>
          <p:cNvSpPr>
            <a:spLocks noChangeArrowheads="1"/>
          </p:cNvSpPr>
          <p:nvPr/>
        </p:nvSpPr>
        <p:spPr bwMode="auto">
          <a:xfrm>
            <a:off x="0" y="1905000"/>
            <a:ext cx="3276600" cy="4953000"/>
          </a:xfrm>
          <a:prstGeom prst="wedgeRoundRectCallout">
            <a:avLst>
              <a:gd name="adj1" fmla="val 99856"/>
              <a:gd name="adj2" fmla="val -18431"/>
              <a:gd name="adj3" fmla="val 16667"/>
            </a:avLst>
          </a:prstGeom>
          <a:noFill/>
          <a:ln w="9525">
            <a:solidFill>
              <a:schemeClr val="tx1"/>
            </a:solidFill>
            <a:miter lim="800000"/>
            <a:headEnd/>
            <a:tailEnd/>
          </a:ln>
          <a:effectLst/>
        </p:spPr>
        <p:txBody>
          <a:bodyPr/>
          <a:lstStyle/>
          <a:p>
            <a:pPr eaLnBrk="1" hangingPunct="1"/>
            <a:endParaRPr lang="en-US" sz="2400" b="1"/>
          </a:p>
        </p:txBody>
      </p:sp>
      <p:graphicFrame>
        <p:nvGraphicFramePr>
          <p:cNvPr id="124981" name="Group 53"/>
          <p:cNvGraphicFramePr>
            <a:graphicFrameLocks noGrp="1"/>
          </p:cNvGraphicFramePr>
          <p:nvPr/>
        </p:nvGraphicFramePr>
        <p:xfrm>
          <a:off x="762000" y="2544763"/>
          <a:ext cx="1752600" cy="962026"/>
        </p:xfrm>
        <a:graphic>
          <a:graphicData uri="http://schemas.openxmlformats.org/drawingml/2006/table">
            <a:tbl>
              <a:tblPr/>
              <a:tblGrid>
                <a:gridCol w="584200"/>
                <a:gridCol w="584200"/>
                <a:gridCol w="584200"/>
              </a:tblGrid>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id</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hbeat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rtt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234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90ms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230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322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30ms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24999" name="Text Box 71"/>
          <p:cNvSpPr txBox="1">
            <a:spLocks noChangeArrowheads="1"/>
          </p:cNvSpPr>
          <p:nvPr/>
        </p:nvSpPr>
        <p:spPr bwMode="auto">
          <a:xfrm>
            <a:off x="685800" y="2133600"/>
            <a:ext cx="1981200" cy="336550"/>
          </a:xfrm>
          <a:prstGeom prst="rect">
            <a:avLst/>
          </a:prstGeom>
          <a:noFill/>
          <a:ln w="9525">
            <a:noFill/>
            <a:miter lim="800000"/>
            <a:headEnd/>
            <a:tailEnd/>
          </a:ln>
          <a:effectLst/>
        </p:spPr>
        <p:txBody>
          <a:bodyPr>
            <a:spAutoFit/>
          </a:bodyPr>
          <a:lstStyle/>
          <a:p>
            <a:pPr eaLnBrk="1" hangingPunct="1">
              <a:spcBef>
                <a:spcPct val="50000"/>
              </a:spcBef>
            </a:pPr>
            <a:r>
              <a:rPr lang="en-US" sz="1600" dirty="0">
                <a:solidFill>
                  <a:srgbClr val="777777"/>
                </a:solidFill>
              </a:rPr>
              <a:t>Affinity group view</a:t>
            </a:r>
            <a:endParaRPr lang="en-US" sz="1600" b="1" dirty="0">
              <a:solidFill>
                <a:srgbClr val="777777"/>
              </a:solidFill>
            </a:endParaRPr>
          </a:p>
        </p:txBody>
      </p:sp>
      <p:sp>
        <p:nvSpPr>
          <p:cNvPr id="125000" name="AutoShape 72"/>
          <p:cNvSpPr>
            <a:spLocks noChangeArrowheads="1"/>
          </p:cNvSpPr>
          <p:nvPr/>
        </p:nvSpPr>
        <p:spPr bwMode="auto">
          <a:xfrm>
            <a:off x="5867400" y="762000"/>
            <a:ext cx="2971800" cy="1524000"/>
          </a:xfrm>
          <a:prstGeom prst="cloudCallout">
            <a:avLst>
              <a:gd name="adj1" fmla="val -75532"/>
              <a:gd name="adj2" fmla="val 120523"/>
            </a:avLst>
          </a:prstGeom>
          <a:solidFill>
            <a:schemeClr val="accent2"/>
          </a:solidFill>
          <a:ln w="9525">
            <a:solidFill>
              <a:schemeClr val="tx1"/>
            </a:solidFill>
            <a:round/>
            <a:headEnd/>
            <a:tailEnd/>
          </a:ln>
          <a:effectLst/>
        </p:spPr>
        <p:txBody>
          <a:bodyPr/>
          <a:lstStyle/>
          <a:p>
            <a:r>
              <a:rPr lang="en-US"/>
              <a:t>110 knows about other members – 230, 30…</a:t>
            </a:r>
          </a:p>
        </p:txBody>
      </p:sp>
      <p:sp>
        <p:nvSpPr>
          <p:cNvPr id="4" name="Footer Placeholder 3"/>
          <p:cNvSpPr>
            <a:spLocks noGrp="1"/>
          </p:cNvSpPr>
          <p:nvPr>
            <p:ph type="ftr" sz="quarter" idx="11"/>
          </p:nvPr>
        </p:nvSpPr>
        <p:spPr/>
        <p:txBody>
          <a:bodyPr/>
          <a:lstStyle/>
          <a:p>
            <a:r>
              <a:rPr lang="en-US" smtClean="0"/>
              <a:t>CS5412 Spring 2016 (Cloud Computing: Birman)</a:t>
            </a:r>
            <a:endParaRPr lang="en-US"/>
          </a:p>
        </p:txBody>
      </p:sp>
      <p:sp>
        <p:nvSpPr>
          <p:cNvPr id="5" name="Slide Number Placeholder 4"/>
          <p:cNvSpPr>
            <a:spLocks noGrp="1"/>
          </p:cNvSpPr>
          <p:nvPr>
            <p:ph type="sldNum" sz="quarter" idx="12"/>
          </p:nvPr>
        </p:nvSpPr>
        <p:spPr/>
        <p:txBody>
          <a:bodyPr>
            <a:normAutofit fontScale="85000" lnSpcReduction="20000"/>
          </a:bodyPr>
          <a:lstStyle/>
          <a:p>
            <a:fld id="{B6F15528-21DE-4FAA-801E-634DDDAF4B2B}" type="slidenum">
              <a:rPr lang="en-US" smtClean="0"/>
              <a:pPr/>
              <a:t>37</a:t>
            </a:fld>
            <a:endParaRPr lang="en-US"/>
          </a:p>
        </p:txBody>
      </p:sp>
    </p:spTree>
    <p:extLst>
      <p:ext uri="{BB962C8B-B14F-4D97-AF65-F5344CB8AC3E}">
        <p14:creationId xmlns:p14="http://schemas.microsoft.com/office/powerpoint/2010/main" val="3409651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498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497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496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496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50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67" grpId="0" animBg="1"/>
      <p:bldP spid="124968" grpId="0" animBg="1"/>
      <p:bldP spid="124970" grpId="0"/>
      <p:bldP spid="124980" grpId="0" animBg="1"/>
      <p:bldP spid="125000"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5257800" y="1905000"/>
            <a:ext cx="2368550" cy="733425"/>
          </a:xfrm>
          <a:prstGeom prst="rect">
            <a:avLst/>
          </a:prstGeom>
          <a:noFill/>
          <a:ln w="9525">
            <a:noFill/>
            <a:miter lim="800000"/>
            <a:headEnd/>
            <a:tailEnd/>
          </a:ln>
        </p:spPr>
        <p:txBody>
          <a:bodyPr lIns="0" tIns="0" rIns="0" bIns="0">
            <a:spAutoFit/>
          </a:bodyPr>
          <a:lstStyle/>
          <a:p>
            <a:pPr eaLnBrk="1" hangingPunct="1"/>
            <a:r>
              <a:rPr lang="en-US" sz="1600" dirty="0">
                <a:solidFill>
                  <a:srgbClr val="777777"/>
                </a:solidFill>
              </a:rPr>
              <a:t>Affinity Groups:</a:t>
            </a:r>
          </a:p>
          <a:p>
            <a:pPr eaLnBrk="1" hangingPunct="1"/>
            <a:r>
              <a:rPr lang="en-US" sz="1600" dirty="0">
                <a:solidFill>
                  <a:srgbClr val="777777"/>
                </a:solidFill>
              </a:rPr>
              <a:t>peer membership thru consistent hash</a:t>
            </a:r>
          </a:p>
        </p:txBody>
      </p:sp>
      <p:sp>
        <p:nvSpPr>
          <p:cNvPr id="125955" name="Rectangle 3"/>
          <p:cNvSpPr>
            <a:spLocks noGrp="1" noChangeArrowheads="1"/>
          </p:cNvSpPr>
          <p:nvPr>
            <p:ph type="title"/>
          </p:nvPr>
        </p:nvSpPr>
        <p:spPr/>
        <p:txBody>
          <a:bodyPr/>
          <a:lstStyle/>
          <a:p>
            <a:r>
              <a:rPr lang="en-US"/>
              <a:t>Kelips</a:t>
            </a:r>
          </a:p>
        </p:txBody>
      </p:sp>
      <p:sp>
        <p:nvSpPr>
          <p:cNvPr id="125956" name="Rectangle 4"/>
          <p:cNvSpPr>
            <a:spLocks noChangeArrowheads="1"/>
          </p:cNvSpPr>
          <p:nvPr/>
        </p:nvSpPr>
        <p:spPr bwMode="auto">
          <a:xfrm>
            <a:off x="4724400" y="3276600"/>
            <a:ext cx="458788" cy="1830388"/>
          </a:xfrm>
          <a:prstGeom prst="rect">
            <a:avLst/>
          </a:prstGeom>
          <a:noFill/>
          <a:ln w="9525">
            <a:solidFill>
              <a:srgbClr val="FF6600"/>
            </a:solidFill>
            <a:miter lim="800000"/>
            <a:headEnd/>
            <a:tailEnd/>
          </a:ln>
        </p:spPr>
        <p:txBody>
          <a:bodyPr/>
          <a:lstStyle/>
          <a:p>
            <a:endParaRPr lang="en-US"/>
          </a:p>
        </p:txBody>
      </p:sp>
      <p:sp>
        <p:nvSpPr>
          <p:cNvPr id="125957" name="Rectangle 5"/>
          <p:cNvSpPr>
            <a:spLocks noChangeArrowheads="1"/>
          </p:cNvSpPr>
          <p:nvPr/>
        </p:nvSpPr>
        <p:spPr bwMode="auto">
          <a:xfrm>
            <a:off x="5257800" y="3275013"/>
            <a:ext cx="458788" cy="1830387"/>
          </a:xfrm>
          <a:prstGeom prst="rect">
            <a:avLst/>
          </a:prstGeom>
          <a:noFill/>
          <a:ln w="9525">
            <a:solidFill>
              <a:srgbClr val="FF6600"/>
            </a:solidFill>
            <a:miter lim="800000"/>
            <a:headEnd/>
            <a:tailEnd/>
          </a:ln>
        </p:spPr>
        <p:txBody>
          <a:bodyPr/>
          <a:lstStyle/>
          <a:p>
            <a:endParaRPr lang="en-US"/>
          </a:p>
        </p:txBody>
      </p:sp>
      <p:sp>
        <p:nvSpPr>
          <p:cNvPr id="125958" name="Rectangle 6"/>
          <p:cNvSpPr>
            <a:spLocks noChangeArrowheads="1"/>
          </p:cNvSpPr>
          <p:nvPr/>
        </p:nvSpPr>
        <p:spPr bwMode="auto">
          <a:xfrm>
            <a:off x="5789613" y="3276600"/>
            <a:ext cx="458787" cy="1830388"/>
          </a:xfrm>
          <a:prstGeom prst="rect">
            <a:avLst/>
          </a:prstGeom>
          <a:noFill/>
          <a:ln w="9525">
            <a:solidFill>
              <a:srgbClr val="FF6600"/>
            </a:solidFill>
            <a:miter lim="800000"/>
            <a:headEnd/>
            <a:tailEnd/>
          </a:ln>
        </p:spPr>
        <p:txBody>
          <a:bodyPr/>
          <a:lstStyle/>
          <a:p>
            <a:endParaRPr lang="en-US"/>
          </a:p>
        </p:txBody>
      </p:sp>
      <p:sp>
        <p:nvSpPr>
          <p:cNvPr id="125959" name="Rectangle 7"/>
          <p:cNvSpPr>
            <a:spLocks noChangeArrowheads="1"/>
          </p:cNvSpPr>
          <p:nvPr/>
        </p:nvSpPr>
        <p:spPr bwMode="auto">
          <a:xfrm>
            <a:off x="7315200" y="3275013"/>
            <a:ext cx="458788" cy="1830387"/>
          </a:xfrm>
          <a:prstGeom prst="rect">
            <a:avLst/>
          </a:prstGeom>
          <a:noFill/>
          <a:ln w="9525">
            <a:solidFill>
              <a:srgbClr val="FF6600"/>
            </a:solidFill>
            <a:miter lim="800000"/>
            <a:headEnd/>
            <a:tailEnd/>
          </a:ln>
        </p:spPr>
        <p:txBody>
          <a:bodyPr/>
          <a:lstStyle/>
          <a:p>
            <a:endParaRPr lang="en-US"/>
          </a:p>
        </p:txBody>
      </p:sp>
      <p:sp>
        <p:nvSpPr>
          <p:cNvPr id="125960" name="Rectangle 8"/>
          <p:cNvSpPr>
            <a:spLocks noChangeArrowheads="1"/>
          </p:cNvSpPr>
          <p:nvPr/>
        </p:nvSpPr>
        <p:spPr bwMode="auto">
          <a:xfrm>
            <a:off x="484505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0</a:t>
            </a:r>
          </a:p>
        </p:txBody>
      </p:sp>
      <p:sp>
        <p:nvSpPr>
          <p:cNvPr id="125961" name="Rectangle 9"/>
          <p:cNvSpPr>
            <a:spLocks noChangeArrowheads="1"/>
          </p:cNvSpPr>
          <p:nvPr/>
        </p:nvSpPr>
        <p:spPr bwMode="auto">
          <a:xfrm>
            <a:off x="533400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1</a:t>
            </a:r>
          </a:p>
        </p:txBody>
      </p:sp>
      <p:sp>
        <p:nvSpPr>
          <p:cNvPr id="125962" name="Rectangle 10"/>
          <p:cNvSpPr>
            <a:spLocks noChangeArrowheads="1"/>
          </p:cNvSpPr>
          <p:nvPr/>
        </p:nvSpPr>
        <p:spPr bwMode="auto">
          <a:xfrm>
            <a:off x="586740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2</a:t>
            </a:r>
          </a:p>
        </p:txBody>
      </p:sp>
      <p:sp>
        <p:nvSpPr>
          <p:cNvPr id="125963" name="Rectangle 11"/>
          <p:cNvSpPr>
            <a:spLocks noChangeArrowheads="1"/>
          </p:cNvSpPr>
          <p:nvPr/>
        </p:nvSpPr>
        <p:spPr bwMode="auto">
          <a:xfrm>
            <a:off x="4914900" y="3467100"/>
            <a:ext cx="115888" cy="115888"/>
          </a:xfrm>
          <a:prstGeom prst="rect">
            <a:avLst/>
          </a:prstGeom>
          <a:solidFill>
            <a:srgbClr val="000000"/>
          </a:solidFill>
          <a:ln w="4763">
            <a:solidFill>
              <a:srgbClr val="000000"/>
            </a:solidFill>
            <a:miter lim="800000"/>
            <a:headEnd/>
            <a:tailEnd/>
          </a:ln>
        </p:spPr>
        <p:txBody>
          <a:bodyPr/>
          <a:lstStyle/>
          <a:p>
            <a:pPr algn="l" eaLnBrk="1" hangingPunct="1"/>
            <a:endParaRPr lang="en-US" sz="2400" b="1"/>
          </a:p>
        </p:txBody>
      </p:sp>
      <p:sp>
        <p:nvSpPr>
          <p:cNvPr id="125964" name="Rectangle 12"/>
          <p:cNvSpPr>
            <a:spLocks noChangeArrowheads="1"/>
          </p:cNvSpPr>
          <p:nvPr/>
        </p:nvSpPr>
        <p:spPr bwMode="auto">
          <a:xfrm>
            <a:off x="4913313" y="4038600"/>
            <a:ext cx="115887" cy="115888"/>
          </a:xfrm>
          <a:prstGeom prst="rect">
            <a:avLst/>
          </a:prstGeom>
          <a:solidFill>
            <a:srgbClr val="000000"/>
          </a:solidFill>
          <a:ln w="4763">
            <a:solidFill>
              <a:srgbClr val="000000"/>
            </a:solidFill>
            <a:miter lim="800000"/>
            <a:headEnd/>
            <a:tailEnd/>
          </a:ln>
        </p:spPr>
        <p:txBody>
          <a:bodyPr/>
          <a:lstStyle/>
          <a:p>
            <a:endParaRPr lang="en-US"/>
          </a:p>
        </p:txBody>
      </p:sp>
      <p:sp>
        <p:nvSpPr>
          <p:cNvPr id="125965" name="Rectangle 13"/>
          <p:cNvSpPr>
            <a:spLocks noChangeArrowheads="1"/>
          </p:cNvSpPr>
          <p:nvPr/>
        </p:nvSpPr>
        <p:spPr bwMode="auto">
          <a:xfrm>
            <a:off x="4837113" y="47609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5966" name="Rectangle 14"/>
          <p:cNvSpPr>
            <a:spLocks noChangeArrowheads="1"/>
          </p:cNvSpPr>
          <p:nvPr/>
        </p:nvSpPr>
        <p:spPr bwMode="auto">
          <a:xfrm>
            <a:off x="6019800" y="47244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5967" name="Rectangle 15"/>
          <p:cNvSpPr>
            <a:spLocks noChangeArrowheads="1"/>
          </p:cNvSpPr>
          <p:nvPr/>
        </p:nvSpPr>
        <p:spPr bwMode="auto">
          <a:xfrm>
            <a:off x="5410200" y="36195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5968" name="Rectangle 16"/>
          <p:cNvSpPr>
            <a:spLocks noChangeArrowheads="1"/>
          </p:cNvSpPr>
          <p:nvPr/>
        </p:nvSpPr>
        <p:spPr bwMode="auto">
          <a:xfrm>
            <a:off x="5522913" y="43799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5969" name="Rectangle 17"/>
          <p:cNvSpPr>
            <a:spLocks noChangeArrowheads="1"/>
          </p:cNvSpPr>
          <p:nvPr/>
        </p:nvSpPr>
        <p:spPr bwMode="auto">
          <a:xfrm>
            <a:off x="5980113" y="33893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5970" name="Rectangle 18"/>
          <p:cNvSpPr>
            <a:spLocks noChangeArrowheads="1"/>
          </p:cNvSpPr>
          <p:nvPr/>
        </p:nvSpPr>
        <p:spPr bwMode="auto">
          <a:xfrm>
            <a:off x="5867400" y="40386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5971" name="Rectangle 19"/>
          <p:cNvSpPr>
            <a:spLocks noChangeArrowheads="1"/>
          </p:cNvSpPr>
          <p:nvPr/>
        </p:nvSpPr>
        <p:spPr bwMode="auto">
          <a:xfrm>
            <a:off x="7580313" y="3429000"/>
            <a:ext cx="115887" cy="115888"/>
          </a:xfrm>
          <a:prstGeom prst="rect">
            <a:avLst/>
          </a:prstGeom>
          <a:solidFill>
            <a:srgbClr val="000000"/>
          </a:solidFill>
          <a:ln w="4763">
            <a:solidFill>
              <a:srgbClr val="000000"/>
            </a:solidFill>
            <a:miter lim="800000"/>
            <a:headEnd/>
            <a:tailEnd/>
          </a:ln>
        </p:spPr>
        <p:txBody>
          <a:bodyPr/>
          <a:lstStyle/>
          <a:p>
            <a:endParaRPr lang="en-US"/>
          </a:p>
        </p:txBody>
      </p:sp>
      <p:sp>
        <p:nvSpPr>
          <p:cNvPr id="125972" name="Rectangle 20"/>
          <p:cNvSpPr>
            <a:spLocks noChangeArrowheads="1"/>
          </p:cNvSpPr>
          <p:nvPr/>
        </p:nvSpPr>
        <p:spPr bwMode="auto">
          <a:xfrm>
            <a:off x="7391400" y="41910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5973" name="Rectangle 21"/>
          <p:cNvSpPr>
            <a:spLocks noChangeArrowheads="1"/>
          </p:cNvSpPr>
          <p:nvPr/>
        </p:nvSpPr>
        <p:spPr bwMode="auto">
          <a:xfrm>
            <a:off x="7543800" y="4837113"/>
            <a:ext cx="115888" cy="115887"/>
          </a:xfrm>
          <a:prstGeom prst="rect">
            <a:avLst/>
          </a:prstGeom>
          <a:solidFill>
            <a:srgbClr val="000000"/>
          </a:solidFill>
          <a:ln w="4763">
            <a:solidFill>
              <a:srgbClr val="000000"/>
            </a:solidFill>
            <a:miter lim="800000"/>
            <a:headEnd/>
            <a:tailEnd/>
          </a:ln>
        </p:spPr>
        <p:txBody>
          <a:bodyPr/>
          <a:lstStyle/>
          <a:p>
            <a:endParaRPr lang="en-US"/>
          </a:p>
        </p:txBody>
      </p:sp>
      <p:sp>
        <p:nvSpPr>
          <p:cNvPr id="125974" name="Rectangle 22"/>
          <p:cNvSpPr>
            <a:spLocks noChangeArrowheads="1"/>
          </p:cNvSpPr>
          <p:nvPr/>
        </p:nvSpPr>
        <p:spPr bwMode="auto">
          <a:xfrm>
            <a:off x="4800600" y="4495800"/>
            <a:ext cx="3111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30</a:t>
            </a:r>
          </a:p>
        </p:txBody>
      </p:sp>
      <p:sp>
        <p:nvSpPr>
          <p:cNvPr id="125975" name="Rectangle 23"/>
          <p:cNvSpPr>
            <a:spLocks noChangeArrowheads="1"/>
          </p:cNvSpPr>
          <p:nvPr/>
        </p:nvSpPr>
        <p:spPr bwMode="auto">
          <a:xfrm>
            <a:off x="4800600" y="32766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110</a:t>
            </a:r>
          </a:p>
        </p:txBody>
      </p:sp>
      <p:sp>
        <p:nvSpPr>
          <p:cNvPr id="125976" name="Rectangle 24"/>
          <p:cNvSpPr>
            <a:spLocks noChangeArrowheads="1"/>
          </p:cNvSpPr>
          <p:nvPr/>
        </p:nvSpPr>
        <p:spPr bwMode="auto">
          <a:xfrm>
            <a:off x="4724400" y="38100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230</a:t>
            </a:r>
          </a:p>
        </p:txBody>
      </p:sp>
      <p:sp>
        <p:nvSpPr>
          <p:cNvPr id="125977" name="Rectangle 25"/>
          <p:cNvSpPr>
            <a:spLocks noChangeArrowheads="1"/>
          </p:cNvSpPr>
          <p:nvPr/>
        </p:nvSpPr>
        <p:spPr bwMode="auto">
          <a:xfrm>
            <a:off x="5797550" y="38100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202</a:t>
            </a:r>
          </a:p>
        </p:txBody>
      </p:sp>
      <p:sp>
        <p:nvSpPr>
          <p:cNvPr id="125978" name="Line 26"/>
          <p:cNvSpPr>
            <a:spLocks noChangeShapeType="1"/>
          </p:cNvSpPr>
          <p:nvPr/>
        </p:nvSpPr>
        <p:spPr bwMode="auto">
          <a:xfrm flipV="1">
            <a:off x="5029200" y="2667000"/>
            <a:ext cx="304800" cy="304800"/>
          </a:xfrm>
          <a:prstGeom prst="line">
            <a:avLst/>
          </a:prstGeom>
          <a:noFill/>
          <a:ln w="9525">
            <a:solidFill>
              <a:srgbClr val="085091"/>
            </a:solidFill>
            <a:miter lim="800000"/>
            <a:headEnd type="triangle" w="med" len="med"/>
            <a:tailEnd/>
          </a:ln>
          <a:effectLst/>
        </p:spPr>
        <p:txBody>
          <a:bodyPr wrap="none"/>
          <a:lstStyle/>
          <a:p>
            <a:endParaRPr lang="en-US"/>
          </a:p>
        </p:txBody>
      </p:sp>
      <p:sp>
        <p:nvSpPr>
          <p:cNvPr id="125979" name="Line 27"/>
          <p:cNvSpPr>
            <a:spLocks noChangeShapeType="1"/>
          </p:cNvSpPr>
          <p:nvPr/>
        </p:nvSpPr>
        <p:spPr bwMode="auto">
          <a:xfrm>
            <a:off x="5486400" y="2743200"/>
            <a:ext cx="0" cy="228600"/>
          </a:xfrm>
          <a:prstGeom prst="line">
            <a:avLst/>
          </a:prstGeom>
          <a:noFill/>
          <a:ln w="9525">
            <a:solidFill>
              <a:srgbClr val="085091"/>
            </a:solidFill>
            <a:miter lim="800000"/>
            <a:headEnd/>
            <a:tailEnd type="triangle" w="med" len="med"/>
          </a:ln>
          <a:effectLst/>
        </p:spPr>
        <p:txBody>
          <a:bodyPr wrap="none"/>
          <a:lstStyle/>
          <a:p>
            <a:endParaRPr lang="en-US"/>
          </a:p>
        </p:txBody>
      </p:sp>
      <p:sp>
        <p:nvSpPr>
          <p:cNvPr id="125980" name="Line 28"/>
          <p:cNvSpPr>
            <a:spLocks noChangeShapeType="1"/>
          </p:cNvSpPr>
          <p:nvPr/>
        </p:nvSpPr>
        <p:spPr bwMode="auto">
          <a:xfrm>
            <a:off x="6019800" y="2743200"/>
            <a:ext cx="0" cy="228600"/>
          </a:xfrm>
          <a:prstGeom prst="line">
            <a:avLst/>
          </a:prstGeom>
          <a:noFill/>
          <a:ln w="9525">
            <a:solidFill>
              <a:srgbClr val="085091"/>
            </a:solidFill>
            <a:miter lim="800000"/>
            <a:headEnd/>
            <a:tailEnd type="triangle" w="med" len="med"/>
          </a:ln>
          <a:effectLst/>
        </p:spPr>
        <p:txBody>
          <a:bodyPr wrap="none"/>
          <a:lstStyle/>
          <a:p>
            <a:endParaRPr lang="en-US"/>
          </a:p>
        </p:txBody>
      </p:sp>
      <p:sp>
        <p:nvSpPr>
          <p:cNvPr id="125981" name="Line 29"/>
          <p:cNvSpPr>
            <a:spLocks noChangeShapeType="1"/>
          </p:cNvSpPr>
          <p:nvPr/>
        </p:nvSpPr>
        <p:spPr bwMode="auto">
          <a:xfrm>
            <a:off x="7391400" y="2743200"/>
            <a:ext cx="152400" cy="304800"/>
          </a:xfrm>
          <a:prstGeom prst="line">
            <a:avLst/>
          </a:prstGeom>
          <a:noFill/>
          <a:ln w="9525">
            <a:solidFill>
              <a:srgbClr val="085091"/>
            </a:solidFill>
            <a:miter lim="800000"/>
            <a:headEnd/>
            <a:tailEnd type="triangle" w="med" len="med"/>
          </a:ln>
          <a:effectLst/>
        </p:spPr>
        <p:txBody>
          <a:bodyPr wrap="none"/>
          <a:lstStyle/>
          <a:p>
            <a:endParaRPr lang="en-US"/>
          </a:p>
        </p:txBody>
      </p:sp>
      <p:sp>
        <p:nvSpPr>
          <p:cNvPr id="125982" name="Text Box 30"/>
          <p:cNvSpPr txBox="1">
            <a:spLocks noChangeArrowheads="1"/>
          </p:cNvSpPr>
          <p:nvPr/>
        </p:nvSpPr>
        <p:spPr bwMode="auto">
          <a:xfrm>
            <a:off x="7315200" y="3048000"/>
            <a:ext cx="381000" cy="274638"/>
          </a:xfrm>
          <a:prstGeom prst="rect">
            <a:avLst/>
          </a:prstGeom>
          <a:noFill/>
          <a:ln w="9525">
            <a:noFill/>
            <a:miter lim="800000"/>
            <a:headEnd/>
            <a:tailEnd/>
          </a:ln>
          <a:effectLst/>
        </p:spPr>
        <p:txBody>
          <a:bodyPr>
            <a:spAutoFit/>
          </a:bodyPr>
          <a:lstStyle/>
          <a:p>
            <a:pPr algn="l" eaLnBrk="1" hangingPunct="1">
              <a:spcBef>
                <a:spcPct val="50000"/>
              </a:spcBef>
            </a:pPr>
            <a:endParaRPr lang="en-US" sz="1200" b="1"/>
          </a:p>
        </p:txBody>
      </p:sp>
      <p:grpSp>
        <p:nvGrpSpPr>
          <p:cNvPr id="2" name="Group 31"/>
          <p:cNvGrpSpPr>
            <a:grpSpLocks/>
          </p:cNvGrpSpPr>
          <p:nvPr/>
        </p:nvGrpSpPr>
        <p:grpSpPr bwMode="auto">
          <a:xfrm>
            <a:off x="7315200" y="3033705"/>
            <a:ext cx="406400" cy="200024"/>
            <a:chOff x="4452" y="1911"/>
            <a:chExt cx="256" cy="126"/>
          </a:xfrm>
        </p:grpSpPr>
        <p:sp>
          <p:nvSpPr>
            <p:cNvPr id="125984" name="Line 32"/>
            <p:cNvSpPr>
              <a:spLocks noChangeShapeType="1"/>
            </p:cNvSpPr>
            <p:nvPr/>
          </p:nvSpPr>
          <p:spPr bwMode="auto">
            <a:xfrm flipV="1">
              <a:off x="4452" y="1976"/>
              <a:ext cx="12" cy="6"/>
            </a:xfrm>
            <a:prstGeom prst="line">
              <a:avLst/>
            </a:prstGeom>
            <a:noFill/>
            <a:ln w="6350">
              <a:solidFill>
                <a:srgbClr val="000000"/>
              </a:solidFill>
              <a:round/>
              <a:headEnd/>
              <a:tailEnd/>
            </a:ln>
          </p:spPr>
          <p:txBody>
            <a:bodyPr/>
            <a:lstStyle/>
            <a:p>
              <a:endParaRPr lang="en-US">
                <a:solidFill>
                  <a:srgbClr val="777777"/>
                </a:solidFill>
              </a:endParaRPr>
            </a:p>
          </p:txBody>
        </p:sp>
        <p:sp>
          <p:nvSpPr>
            <p:cNvPr id="125985" name="Line 33"/>
            <p:cNvSpPr>
              <a:spLocks noChangeShapeType="1"/>
            </p:cNvSpPr>
            <p:nvPr/>
          </p:nvSpPr>
          <p:spPr bwMode="auto">
            <a:xfrm>
              <a:off x="4464" y="1977"/>
              <a:ext cx="17" cy="32"/>
            </a:xfrm>
            <a:prstGeom prst="line">
              <a:avLst/>
            </a:prstGeom>
            <a:noFill/>
            <a:ln w="12700">
              <a:solidFill>
                <a:srgbClr val="000000"/>
              </a:solidFill>
              <a:round/>
              <a:headEnd/>
              <a:tailEnd/>
            </a:ln>
          </p:spPr>
          <p:txBody>
            <a:bodyPr/>
            <a:lstStyle/>
            <a:p>
              <a:endParaRPr lang="en-US">
                <a:solidFill>
                  <a:srgbClr val="777777"/>
                </a:solidFill>
              </a:endParaRPr>
            </a:p>
          </p:txBody>
        </p:sp>
        <p:sp>
          <p:nvSpPr>
            <p:cNvPr id="125986" name="Line 34"/>
            <p:cNvSpPr>
              <a:spLocks noChangeShapeType="1"/>
            </p:cNvSpPr>
            <p:nvPr/>
          </p:nvSpPr>
          <p:spPr bwMode="auto">
            <a:xfrm flipV="1">
              <a:off x="4483" y="1916"/>
              <a:ext cx="22" cy="93"/>
            </a:xfrm>
            <a:prstGeom prst="line">
              <a:avLst/>
            </a:prstGeom>
            <a:noFill/>
            <a:ln w="6350">
              <a:solidFill>
                <a:srgbClr val="000000"/>
              </a:solidFill>
              <a:round/>
              <a:headEnd/>
              <a:tailEnd/>
            </a:ln>
          </p:spPr>
          <p:txBody>
            <a:bodyPr/>
            <a:lstStyle/>
            <a:p>
              <a:endParaRPr lang="en-US">
                <a:solidFill>
                  <a:srgbClr val="777777"/>
                </a:solidFill>
              </a:endParaRPr>
            </a:p>
          </p:txBody>
        </p:sp>
        <p:sp>
          <p:nvSpPr>
            <p:cNvPr id="125987" name="Line 35"/>
            <p:cNvSpPr>
              <a:spLocks noChangeShapeType="1"/>
            </p:cNvSpPr>
            <p:nvPr/>
          </p:nvSpPr>
          <p:spPr bwMode="auto">
            <a:xfrm>
              <a:off x="4505" y="1916"/>
              <a:ext cx="81" cy="1"/>
            </a:xfrm>
            <a:prstGeom prst="line">
              <a:avLst/>
            </a:prstGeom>
            <a:noFill/>
            <a:ln w="6350">
              <a:solidFill>
                <a:srgbClr val="000000"/>
              </a:solidFill>
              <a:round/>
              <a:headEnd/>
              <a:tailEnd/>
            </a:ln>
          </p:spPr>
          <p:txBody>
            <a:bodyPr/>
            <a:lstStyle/>
            <a:p>
              <a:endParaRPr lang="en-US">
                <a:solidFill>
                  <a:srgbClr val="777777"/>
                </a:solidFill>
              </a:endParaRPr>
            </a:p>
          </p:txBody>
        </p:sp>
        <p:sp>
          <p:nvSpPr>
            <p:cNvPr id="125988" name="Rectangle 36"/>
            <p:cNvSpPr>
              <a:spLocks noChangeArrowheads="1"/>
            </p:cNvSpPr>
            <p:nvPr/>
          </p:nvSpPr>
          <p:spPr bwMode="auto">
            <a:xfrm>
              <a:off x="4660" y="1921"/>
              <a:ext cx="48"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Times New Roman" pitchFamily="18" charset="0"/>
                </a:rPr>
                <a:t>1</a:t>
              </a:r>
              <a:endParaRPr lang="en-US" sz="2400" b="1">
                <a:solidFill>
                  <a:srgbClr val="777777"/>
                </a:solidFill>
              </a:endParaRPr>
            </a:p>
          </p:txBody>
        </p:sp>
        <p:sp>
          <p:nvSpPr>
            <p:cNvPr id="125989" name="Rectangle 37"/>
            <p:cNvSpPr>
              <a:spLocks noChangeArrowheads="1"/>
            </p:cNvSpPr>
            <p:nvPr/>
          </p:nvSpPr>
          <p:spPr bwMode="auto">
            <a:xfrm>
              <a:off x="4514" y="1921"/>
              <a:ext cx="70"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Times New Roman" pitchFamily="18" charset="0"/>
                </a:rPr>
                <a:t>N</a:t>
              </a:r>
              <a:endParaRPr lang="en-US" sz="2400" b="1">
                <a:solidFill>
                  <a:srgbClr val="777777"/>
                </a:solidFill>
              </a:endParaRPr>
            </a:p>
          </p:txBody>
        </p:sp>
        <p:sp>
          <p:nvSpPr>
            <p:cNvPr id="125990" name="Rectangle 38"/>
            <p:cNvSpPr>
              <a:spLocks noChangeArrowheads="1"/>
            </p:cNvSpPr>
            <p:nvPr/>
          </p:nvSpPr>
          <p:spPr bwMode="auto">
            <a:xfrm>
              <a:off x="4604" y="1911"/>
              <a:ext cx="54"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Symbol" pitchFamily="18" charset="2"/>
                </a:rPr>
                <a:t>-</a:t>
              </a:r>
              <a:endParaRPr lang="en-US" sz="2400" b="1">
                <a:solidFill>
                  <a:srgbClr val="777777"/>
                </a:solidFill>
              </a:endParaRPr>
            </a:p>
          </p:txBody>
        </p:sp>
      </p:grpSp>
      <p:sp>
        <p:nvSpPr>
          <p:cNvPr id="125991" name="Text Box 39"/>
          <p:cNvSpPr txBox="1">
            <a:spLocks noChangeArrowheads="1"/>
          </p:cNvSpPr>
          <p:nvPr/>
        </p:nvSpPr>
        <p:spPr bwMode="auto">
          <a:xfrm>
            <a:off x="3810000" y="4876800"/>
            <a:ext cx="609600" cy="457200"/>
          </a:xfrm>
          <a:prstGeom prst="rect">
            <a:avLst/>
          </a:prstGeom>
          <a:noFill/>
          <a:ln w="9525">
            <a:noFill/>
            <a:miter lim="800000"/>
            <a:headEnd/>
            <a:tailEnd/>
          </a:ln>
          <a:effectLst/>
        </p:spPr>
        <p:txBody>
          <a:bodyPr>
            <a:spAutoFit/>
          </a:bodyPr>
          <a:lstStyle/>
          <a:p>
            <a:pPr algn="l" eaLnBrk="1" hangingPunct="1">
              <a:spcBef>
                <a:spcPct val="50000"/>
              </a:spcBef>
            </a:pPr>
            <a:endParaRPr lang="en-US" sz="2400" b="1"/>
          </a:p>
        </p:txBody>
      </p:sp>
      <p:sp>
        <p:nvSpPr>
          <p:cNvPr id="125992" name="Text Box 40"/>
          <p:cNvSpPr txBox="1">
            <a:spLocks noChangeArrowheads="1"/>
          </p:cNvSpPr>
          <p:nvPr/>
        </p:nvSpPr>
        <p:spPr bwMode="auto">
          <a:xfrm>
            <a:off x="6629400" y="5410200"/>
            <a:ext cx="1219200" cy="517525"/>
          </a:xfrm>
          <a:prstGeom prst="rect">
            <a:avLst/>
          </a:prstGeom>
          <a:noFill/>
          <a:ln w="9525">
            <a:noFill/>
            <a:miter lim="800000"/>
            <a:headEnd/>
            <a:tailEnd/>
          </a:ln>
          <a:effectLst/>
        </p:spPr>
        <p:txBody>
          <a:bodyPr>
            <a:spAutoFit/>
          </a:bodyPr>
          <a:lstStyle/>
          <a:p>
            <a:pPr algn="l" eaLnBrk="1" hangingPunct="1">
              <a:spcBef>
                <a:spcPct val="50000"/>
              </a:spcBef>
            </a:pPr>
            <a:r>
              <a:rPr lang="en-US" sz="1400">
                <a:latin typeface="Times New Roman" pitchFamily="18" charset="0"/>
              </a:rPr>
              <a:t>Contact pointers</a:t>
            </a:r>
          </a:p>
        </p:txBody>
      </p:sp>
      <p:grpSp>
        <p:nvGrpSpPr>
          <p:cNvPr id="3" name="Group 41"/>
          <p:cNvGrpSpPr>
            <a:grpSpLocks/>
          </p:cNvGrpSpPr>
          <p:nvPr/>
        </p:nvGrpSpPr>
        <p:grpSpPr bwMode="auto">
          <a:xfrm>
            <a:off x="8001000" y="3687763"/>
            <a:ext cx="330200" cy="381000"/>
            <a:chOff x="4452" y="1911"/>
            <a:chExt cx="208" cy="240"/>
          </a:xfrm>
        </p:grpSpPr>
        <p:sp>
          <p:nvSpPr>
            <p:cNvPr id="125994" name="Line 42"/>
            <p:cNvSpPr>
              <a:spLocks noChangeShapeType="1"/>
            </p:cNvSpPr>
            <p:nvPr/>
          </p:nvSpPr>
          <p:spPr bwMode="auto">
            <a:xfrm flipV="1">
              <a:off x="4452" y="1976"/>
              <a:ext cx="12" cy="6"/>
            </a:xfrm>
            <a:prstGeom prst="line">
              <a:avLst/>
            </a:prstGeom>
            <a:noFill/>
            <a:ln w="6350">
              <a:solidFill>
                <a:srgbClr val="000000"/>
              </a:solidFill>
              <a:round/>
              <a:headEnd/>
              <a:tailEnd/>
            </a:ln>
          </p:spPr>
          <p:txBody>
            <a:bodyPr/>
            <a:lstStyle/>
            <a:p>
              <a:endParaRPr lang="en-US"/>
            </a:p>
          </p:txBody>
        </p:sp>
        <p:sp>
          <p:nvSpPr>
            <p:cNvPr id="125995" name="Line 43"/>
            <p:cNvSpPr>
              <a:spLocks noChangeShapeType="1"/>
            </p:cNvSpPr>
            <p:nvPr/>
          </p:nvSpPr>
          <p:spPr bwMode="auto">
            <a:xfrm>
              <a:off x="4464" y="1977"/>
              <a:ext cx="17" cy="32"/>
            </a:xfrm>
            <a:prstGeom prst="line">
              <a:avLst/>
            </a:prstGeom>
            <a:noFill/>
            <a:ln w="12700">
              <a:solidFill>
                <a:srgbClr val="000000"/>
              </a:solidFill>
              <a:round/>
              <a:headEnd/>
              <a:tailEnd/>
            </a:ln>
          </p:spPr>
          <p:txBody>
            <a:bodyPr/>
            <a:lstStyle/>
            <a:p>
              <a:endParaRPr lang="en-US"/>
            </a:p>
          </p:txBody>
        </p:sp>
        <p:sp>
          <p:nvSpPr>
            <p:cNvPr id="125996" name="Line 44"/>
            <p:cNvSpPr>
              <a:spLocks noChangeShapeType="1"/>
            </p:cNvSpPr>
            <p:nvPr/>
          </p:nvSpPr>
          <p:spPr bwMode="auto">
            <a:xfrm flipV="1">
              <a:off x="4483" y="1916"/>
              <a:ext cx="22" cy="93"/>
            </a:xfrm>
            <a:prstGeom prst="line">
              <a:avLst/>
            </a:prstGeom>
            <a:noFill/>
            <a:ln w="6350">
              <a:solidFill>
                <a:srgbClr val="000000"/>
              </a:solidFill>
              <a:round/>
              <a:headEnd/>
              <a:tailEnd/>
            </a:ln>
          </p:spPr>
          <p:txBody>
            <a:bodyPr/>
            <a:lstStyle/>
            <a:p>
              <a:endParaRPr lang="en-US"/>
            </a:p>
          </p:txBody>
        </p:sp>
        <p:sp>
          <p:nvSpPr>
            <p:cNvPr id="125997" name="Line 45"/>
            <p:cNvSpPr>
              <a:spLocks noChangeShapeType="1"/>
            </p:cNvSpPr>
            <p:nvPr/>
          </p:nvSpPr>
          <p:spPr bwMode="auto">
            <a:xfrm>
              <a:off x="4505" y="1916"/>
              <a:ext cx="81" cy="1"/>
            </a:xfrm>
            <a:prstGeom prst="line">
              <a:avLst/>
            </a:prstGeom>
            <a:noFill/>
            <a:ln w="6350">
              <a:solidFill>
                <a:srgbClr val="000000"/>
              </a:solidFill>
              <a:round/>
              <a:headEnd/>
              <a:tailEnd/>
            </a:ln>
          </p:spPr>
          <p:txBody>
            <a:bodyPr/>
            <a:lstStyle/>
            <a:p>
              <a:endParaRPr lang="en-US"/>
            </a:p>
          </p:txBody>
        </p:sp>
        <p:sp>
          <p:nvSpPr>
            <p:cNvPr id="125998" name="Rectangle 46"/>
            <p:cNvSpPr>
              <a:spLocks noChangeArrowheads="1"/>
            </p:cNvSpPr>
            <p:nvPr/>
          </p:nvSpPr>
          <p:spPr bwMode="auto">
            <a:xfrm>
              <a:off x="4660" y="1921"/>
              <a:ext cx="0" cy="230"/>
            </a:xfrm>
            <a:prstGeom prst="rect">
              <a:avLst/>
            </a:prstGeom>
            <a:noFill/>
            <a:ln w="9525">
              <a:noFill/>
              <a:miter lim="800000"/>
              <a:headEnd/>
              <a:tailEnd/>
            </a:ln>
          </p:spPr>
          <p:txBody>
            <a:bodyPr wrap="none" lIns="0" tIns="0" rIns="0" bIns="0">
              <a:spAutoFit/>
            </a:bodyPr>
            <a:lstStyle/>
            <a:p>
              <a:pPr algn="l" eaLnBrk="1" hangingPunct="1"/>
              <a:endParaRPr lang="en-US" sz="2400" b="1"/>
            </a:p>
          </p:txBody>
        </p:sp>
        <p:sp>
          <p:nvSpPr>
            <p:cNvPr id="125999" name="Rectangle 47"/>
            <p:cNvSpPr>
              <a:spLocks noChangeArrowheads="1"/>
            </p:cNvSpPr>
            <p:nvPr/>
          </p:nvSpPr>
          <p:spPr bwMode="auto">
            <a:xfrm>
              <a:off x="4514" y="1921"/>
              <a:ext cx="69" cy="115"/>
            </a:xfrm>
            <a:prstGeom prst="rect">
              <a:avLst/>
            </a:prstGeom>
            <a:noFill/>
            <a:ln w="9525">
              <a:noFill/>
              <a:miter lim="800000"/>
              <a:headEnd/>
              <a:tailEnd/>
            </a:ln>
          </p:spPr>
          <p:txBody>
            <a:bodyPr wrap="none" lIns="0" tIns="0" rIns="0" bIns="0">
              <a:spAutoFit/>
            </a:bodyPr>
            <a:lstStyle/>
            <a:p>
              <a:pPr algn="l" eaLnBrk="1" hangingPunct="1"/>
              <a:r>
                <a:rPr lang="en-US" sz="1200">
                  <a:solidFill>
                    <a:srgbClr val="000000"/>
                  </a:solidFill>
                  <a:latin typeface="Times New Roman" pitchFamily="18" charset="0"/>
                </a:rPr>
                <a:t>N</a:t>
              </a:r>
              <a:endParaRPr lang="en-US" sz="2400" b="1"/>
            </a:p>
          </p:txBody>
        </p:sp>
        <p:sp>
          <p:nvSpPr>
            <p:cNvPr id="126000" name="Rectangle 48"/>
            <p:cNvSpPr>
              <a:spLocks noChangeArrowheads="1"/>
            </p:cNvSpPr>
            <p:nvPr/>
          </p:nvSpPr>
          <p:spPr bwMode="auto">
            <a:xfrm>
              <a:off x="4604" y="1911"/>
              <a:ext cx="0" cy="230"/>
            </a:xfrm>
            <a:prstGeom prst="rect">
              <a:avLst/>
            </a:prstGeom>
            <a:noFill/>
            <a:ln w="9525">
              <a:noFill/>
              <a:miter lim="800000"/>
              <a:headEnd/>
              <a:tailEnd/>
            </a:ln>
          </p:spPr>
          <p:txBody>
            <a:bodyPr wrap="none" lIns="0" tIns="0" rIns="0" bIns="0">
              <a:spAutoFit/>
            </a:bodyPr>
            <a:lstStyle/>
            <a:p>
              <a:pPr algn="l" eaLnBrk="1" hangingPunct="1"/>
              <a:endParaRPr lang="en-US" sz="2400" b="1"/>
            </a:p>
          </p:txBody>
        </p:sp>
      </p:grpSp>
      <p:sp>
        <p:nvSpPr>
          <p:cNvPr id="126001" name="Text Box 49"/>
          <p:cNvSpPr txBox="1">
            <a:spLocks noChangeArrowheads="1"/>
          </p:cNvSpPr>
          <p:nvPr/>
        </p:nvSpPr>
        <p:spPr bwMode="auto">
          <a:xfrm>
            <a:off x="7848600" y="3857625"/>
            <a:ext cx="1066800" cy="730250"/>
          </a:xfrm>
          <a:prstGeom prst="rect">
            <a:avLst/>
          </a:prstGeom>
          <a:noFill/>
          <a:ln w="9525">
            <a:noFill/>
            <a:miter lim="800000"/>
            <a:headEnd/>
            <a:tailEnd/>
          </a:ln>
          <a:effectLst/>
        </p:spPr>
        <p:txBody>
          <a:bodyPr>
            <a:spAutoFit/>
          </a:bodyPr>
          <a:lstStyle/>
          <a:p>
            <a:pPr algn="l" eaLnBrk="1" hangingPunct="1">
              <a:spcBef>
                <a:spcPct val="50000"/>
              </a:spcBef>
            </a:pPr>
            <a:r>
              <a:rPr lang="en-US" sz="1400">
                <a:latin typeface="Times New Roman" pitchFamily="18" charset="0"/>
              </a:rPr>
              <a:t>members per affinity group</a:t>
            </a:r>
            <a:endParaRPr lang="en-US" sz="1400" b="1"/>
          </a:p>
        </p:txBody>
      </p:sp>
      <p:sp>
        <p:nvSpPr>
          <p:cNvPr id="126002" name="AutoShape 50"/>
          <p:cNvSpPr>
            <a:spLocks noChangeArrowheads="1"/>
          </p:cNvSpPr>
          <p:nvPr/>
        </p:nvSpPr>
        <p:spPr bwMode="auto">
          <a:xfrm>
            <a:off x="0" y="1905000"/>
            <a:ext cx="3276600" cy="4953000"/>
          </a:xfrm>
          <a:prstGeom prst="wedgeRoundRectCallout">
            <a:avLst>
              <a:gd name="adj1" fmla="val 99856"/>
              <a:gd name="adj2" fmla="val -18431"/>
              <a:gd name="adj3" fmla="val 16667"/>
            </a:avLst>
          </a:prstGeom>
          <a:noFill/>
          <a:ln w="9525">
            <a:solidFill>
              <a:schemeClr val="tx1"/>
            </a:solidFill>
            <a:miter lim="800000"/>
            <a:headEnd/>
            <a:tailEnd/>
          </a:ln>
          <a:effectLst/>
        </p:spPr>
        <p:txBody>
          <a:bodyPr/>
          <a:lstStyle/>
          <a:p>
            <a:pPr eaLnBrk="1" hangingPunct="1"/>
            <a:endParaRPr lang="en-US" sz="2400" b="1"/>
          </a:p>
        </p:txBody>
      </p:sp>
      <p:graphicFrame>
        <p:nvGraphicFramePr>
          <p:cNvPr id="126003" name="Group 51"/>
          <p:cNvGraphicFramePr>
            <a:graphicFrameLocks noGrp="1"/>
          </p:cNvGraphicFramePr>
          <p:nvPr/>
        </p:nvGraphicFramePr>
        <p:xfrm>
          <a:off x="762000" y="2544763"/>
          <a:ext cx="1752600" cy="962026"/>
        </p:xfrm>
        <a:graphic>
          <a:graphicData uri="http://schemas.openxmlformats.org/drawingml/2006/table">
            <a:tbl>
              <a:tblPr/>
              <a:tblGrid>
                <a:gridCol w="584200"/>
                <a:gridCol w="584200"/>
                <a:gridCol w="584200"/>
              </a:tblGrid>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id</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hbeat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rtt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234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90ms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230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322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30ms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26021" name="Text Box 69"/>
          <p:cNvSpPr txBox="1">
            <a:spLocks noChangeArrowheads="1"/>
          </p:cNvSpPr>
          <p:nvPr/>
        </p:nvSpPr>
        <p:spPr bwMode="auto">
          <a:xfrm>
            <a:off x="685800" y="2133600"/>
            <a:ext cx="1981200" cy="336550"/>
          </a:xfrm>
          <a:prstGeom prst="rect">
            <a:avLst/>
          </a:prstGeom>
          <a:noFill/>
          <a:ln w="9525">
            <a:noFill/>
            <a:miter lim="800000"/>
            <a:headEnd/>
            <a:tailEnd/>
          </a:ln>
          <a:effectLst/>
        </p:spPr>
        <p:txBody>
          <a:bodyPr>
            <a:spAutoFit/>
          </a:bodyPr>
          <a:lstStyle/>
          <a:p>
            <a:pPr eaLnBrk="1" hangingPunct="1">
              <a:spcBef>
                <a:spcPct val="50000"/>
              </a:spcBef>
            </a:pPr>
            <a:r>
              <a:rPr lang="en-US" sz="1600" dirty="0">
                <a:solidFill>
                  <a:srgbClr val="777777"/>
                </a:solidFill>
              </a:rPr>
              <a:t>Affinity group view</a:t>
            </a:r>
            <a:endParaRPr lang="en-US" sz="1600" b="1" dirty="0">
              <a:solidFill>
                <a:srgbClr val="777777"/>
              </a:solidFill>
            </a:endParaRPr>
          </a:p>
        </p:txBody>
      </p:sp>
      <p:graphicFrame>
        <p:nvGraphicFramePr>
          <p:cNvPr id="126022" name="Group 70"/>
          <p:cNvGraphicFramePr>
            <a:graphicFrameLocks noGrp="1"/>
          </p:cNvGraphicFramePr>
          <p:nvPr/>
        </p:nvGraphicFramePr>
        <p:xfrm>
          <a:off x="838200" y="4038600"/>
          <a:ext cx="1752600" cy="915988"/>
        </p:xfrm>
        <a:graphic>
          <a:graphicData uri="http://schemas.openxmlformats.org/drawingml/2006/table">
            <a:tbl>
              <a:tblPr/>
              <a:tblGrid>
                <a:gridCol w="609600"/>
                <a:gridCol w="1143000"/>
              </a:tblGrid>
              <a:tr h="11906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group</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contactNode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638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202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26036" name="Text Box 84"/>
          <p:cNvSpPr txBox="1">
            <a:spLocks noChangeArrowheads="1"/>
          </p:cNvSpPr>
          <p:nvPr/>
        </p:nvSpPr>
        <p:spPr bwMode="auto">
          <a:xfrm>
            <a:off x="685800" y="3657600"/>
            <a:ext cx="1981200" cy="336550"/>
          </a:xfrm>
          <a:prstGeom prst="rect">
            <a:avLst/>
          </a:prstGeom>
          <a:noFill/>
          <a:ln w="9525">
            <a:noFill/>
            <a:miter lim="800000"/>
            <a:headEnd/>
            <a:tailEnd/>
          </a:ln>
          <a:effectLst/>
        </p:spPr>
        <p:txBody>
          <a:bodyPr>
            <a:spAutoFit/>
          </a:bodyPr>
          <a:lstStyle/>
          <a:p>
            <a:pPr eaLnBrk="1" hangingPunct="1">
              <a:spcBef>
                <a:spcPct val="50000"/>
              </a:spcBef>
            </a:pPr>
            <a:r>
              <a:rPr lang="en-US" sz="1600" dirty="0">
                <a:solidFill>
                  <a:srgbClr val="777777"/>
                </a:solidFill>
              </a:rPr>
              <a:t>Contacts</a:t>
            </a:r>
          </a:p>
        </p:txBody>
      </p:sp>
      <p:sp>
        <p:nvSpPr>
          <p:cNvPr id="126037" name="AutoShape 85"/>
          <p:cNvSpPr>
            <a:spLocks noChangeArrowheads="1"/>
          </p:cNvSpPr>
          <p:nvPr/>
        </p:nvSpPr>
        <p:spPr bwMode="auto">
          <a:xfrm>
            <a:off x="5257800" y="1600200"/>
            <a:ext cx="2819400" cy="1295400"/>
          </a:xfrm>
          <a:prstGeom prst="cloudCallout">
            <a:avLst>
              <a:gd name="adj1" fmla="val -20440"/>
              <a:gd name="adj2" fmla="val 138236"/>
            </a:avLst>
          </a:prstGeom>
          <a:solidFill>
            <a:schemeClr val="accent2"/>
          </a:solidFill>
          <a:ln w="9525">
            <a:solidFill>
              <a:schemeClr val="tx1"/>
            </a:solidFill>
            <a:round/>
            <a:headEnd/>
            <a:tailEnd/>
          </a:ln>
          <a:effectLst/>
        </p:spPr>
        <p:txBody>
          <a:bodyPr/>
          <a:lstStyle/>
          <a:p>
            <a:r>
              <a:rPr lang="en-US"/>
              <a:t>202 is a “contact” for 110 in group 2</a:t>
            </a:r>
          </a:p>
        </p:txBody>
      </p:sp>
      <p:grpSp>
        <p:nvGrpSpPr>
          <p:cNvPr id="4" name="Group 86"/>
          <p:cNvGrpSpPr>
            <a:grpSpLocks/>
          </p:cNvGrpSpPr>
          <p:nvPr/>
        </p:nvGrpSpPr>
        <p:grpSpPr bwMode="auto">
          <a:xfrm>
            <a:off x="4953000" y="3505200"/>
            <a:ext cx="2590800" cy="2374900"/>
            <a:chOff x="3120" y="2208"/>
            <a:chExt cx="1632" cy="1496"/>
          </a:xfrm>
        </p:grpSpPr>
        <p:sp>
          <p:nvSpPr>
            <p:cNvPr id="126039" name="Freeform 87"/>
            <p:cNvSpPr>
              <a:spLocks/>
            </p:cNvSpPr>
            <p:nvPr/>
          </p:nvSpPr>
          <p:spPr bwMode="auto">
            <a:xfrm>
              <a:off x="3120" y="2208"/>
              <a:ext cx="400" cy="528"/>
            </a:xfrm>
            <a:custGeom>
              <a:avLst/>
              <a:gdLst/>
              <a:ahLst/>
              <a:cxnLst>
                <a:cxn ang="0">
                  <a:pos x="0" y="0"/>
                </a:cxn>
                <a:cxn ang="0">
                  <a:pos x="336" y="240"/>
                </a:cxn>
                <a:cxn ang="0">
                  <a:pos x="384" y="528"/>
                </a:cxn>
              </a:cxnLst>
              <a:rect l="0" t="0" r="r" b="b"/>
              <a:pathLst>
                <a:path w="400" h="528">
                  <a:moveTo>
                    <a:pt x="0" y="0"/>
                  </a:moveTo>
                  <a:cubicBezTo>
                    <a:pt x="136" y="76"/>
                    <a:pt x="272" y="152"/>
                    <a:pt x="336" y="240"/>
                  </a:cubicBezTo>
                  <a:cubicBezTo>
                    <a:pt x="400" y="328"/>
                    <a:pt x="392" y="428"/>
                    <a:pt x="384" y="528"/>
                  </a:cubicBezTo>
                </a:path>
              </a:pathLst>
            </a:custGeom>
            <a:noFill/>
            <a:ln w="28575" cmpd="sng">
              <a:solidFill>
                <a:srgbClr val="085091"/>
              </a:solidFill>
              <a:round/>
              <a:headEnd type="none" w="med" len="med"/>
              <a:tailEnd type="triangle" w="med" len="med"/>
            </a:ln>
            <a:effectLst/>
          </p:spPr>
          <p:txBody>
            <a:bodyPr/>
            <a:lstStyle/>
            <a:p>
              <a:endParaRPr lang="en-US"/>
            </a:p>
          </p:txBody>
        </p:sp>
        <p:sp>
          <p:nvSpPr>
            <p:cNvPr id="126040" name="Freeform 88"/>
            <p:cNvSpPr>
              <a:spLocks/>
            </p:cNvSpPr>
            <p:nvPr/>
          </p:nvSpPr>
          <p:spPr bwMode="auto">
            <a:xfrm>
              <a:off x="3168" y="2208"/>
              <a:ext cx="528" cy="288"/>
            </a:xfrm>
            <a:custGeom>
              <a:avLst/>
              <a:gdLst/>
              <a:ahLst/>
              <a:cxnLst>
                <a:cxn ang="0">
                  <a:pos x="0" y="0"/>
                </a:cxn>
                <a:cxn ang="0">
                  <a:pos x="384" y="48"/>
                </a:cxn>
                <a:cxn ang="0">
                  <a:pos x="528" y="288"/>
                </a:cxn>
              </a:cxnLst>
              <a:rect l="0" t="0" r="r" b="b"/>
              <a:pathLst>
                <a:path w="528" h="288">
                  <a:moveTo>
                    <a:pt x="0" y="0"/>
                  </a:moveTo>
                  <a:cubicBezTo>
                    <a:pt x="148" y="0"/>
                    <a:pt x="296" y="0"/>
                    <a:pt x="384" y="48"/>
                  </a:cubicBezTo>
                  <a:cubicBezTo>
                    <a:pt x="472" y="96"/>
                    <a:pt x="500" y="192"/>
                    <a:pt x="528" y="288"/>
                  </a:cubicBezTo>
                </a:path>
              </a:pathLst>
            </a:custGeom>
            <a:noFill/>
            <a:ln w="28575" cmpd="sng">
              <a:solidFill>
                <a:srgbClr val="085091"/>
              </a:solidFill>
              <a:round/>
              <a:headEnd type="none" w="med" len="med"/>
              <a:tailEnd type="triangle" w="med" len="med"/>
            </a:ln>
            <a:effectLst/>
          </p:spPr>
          <p:txBody>
            <a:bodyPr/>
            <a:lstStyle/>
            <a:p>
              <a:endParaRPr lang="en-US"/>
            </a:p>
          </p:txBody>
        </p:sp>
        <p:sp>
          <p:nvSpPr>
            <p:cNvPr id="126041" name="Freeform 89"/>
            <p:cNvSpPr>
              <a:spLocks/>
            </p:cNvSpPr>
            <p:nvPr/>
          </p:nvSpPr>
          <p:spPr bwMode="auto">
            <a:xfrm>
              <a:off x="3120" y="2208"/>
              <a:ext cx="1632" cy="1496"/>
            </a:xfrm>
            <a:custGeom>
              <a:avLst/>
              <a:gdLst/>
              <a:ahLst/>
              <a:cxnLst>
                <a:cxn ang="0">
                  <a:pos x="0" y="0"/>
                </a:cxn>
                <a:cxn ang="0">
                  <a:pos x="336" y="1344"/>
                </a:cxn>
                <a:cxn ang="0">
                  <a:pos x="1632" y="912"/>
                </a:cxn>
              </a:cxnLst>
              <a:rect l="0" t="0" r="r" b="b"/>
              <a:pathLst>
                <a:path w="1632" h="1496">
                  <a:moveTo>
                    <a:pt x="0" y="0"/>
                  </a:moveTo>
                  <a:cubicBezTo>
                    <a:pt x="32" y="596"/>
                    <a:pt x="64" y="1192"/>
                    <a:pt x="336" y="1344"/>
                  </a:cubicBezTo>
                  <a:cubicBezTo>
                    <a:pt x="608" y="1496"/>
                    <a:pt x="1120" y="1204"/>
                    <a:pt x="1632" y="912"/>
                  </a:cubicBezTo>
                </a:path>
              </a:pathLst>
            </a:custGeom>
            <a:noFill/>
            <a:ln w="28575" cmpd="sng">
              <a:solidFill>
                <a:srgbClr val="085091"/>
              </a:solidFill>
              <a:round/>
              <a:headEnd type="none" w="med" len="med"/>
              <a:tailEnd type="triangle" w="med" len="med"/>
            </a:ln>
            <a:effectLst/>
          </p:spPr>
          <p:txBody>
            <a:bodyPr/>
            <a:lstStyle/>
            <a:p>
              <a:endParaRPr lang="en-US"/>
            </a:p>
          </p:txBody>
        </p:sp>
      </p:grpSp>
      <p:sp>
        <p:nvSpPr>
          <p:cNvPr id="5" name="Footer Placeholder 4"/>
          <p:cNvSpPr>
            <a:spLocks noGrp="1"/>
          </p:cNvSpPr>
          <p:nvPr>
            <p:ph type="ftr" sz="quarter" idx="11"/>
          </p:nvPr>
        </p:nvSpPr>
        <p:spPr/>
        <p:txBody>
          <a:bodyPr/>
          <a:lstStyle/>
          <a:p>
            <a:r>
              <a:rPr lang="en-US" smtClean="0"/>
              <a:t>CS5412 Spring 2016 (Cloud Computing: Birman)</a:t>
            </a:r>
            <a:endParaRPr lang="en-US"/>
          </a:p>
        </p:txBody>
      </p:sp>
      <p:sp>
        <p:nvSpPr>
          <p:cNvPr id="6" name="Slide Number Placeholder 5"/>
          <p:cNvSpPr>
            <a:spLocks noGrp="1"/>
          </p:cNvSpPr>
          <p:nvPr>
            <p:ph type="sldNum" sz="quarter" idx="12"/>
          </p:nvPr>
        </p:nvSpPr>
        <p:spPr/>
        <p:txBody>
          <a:bodyPr>
            <a:normAutofit fontScale="85000" lnSpcReduction="20000"/>
          </a:bodyPr>
          <a:lstStyle/>
          <a:p>
            <a:fld id="{B6F15528-21DE-4FAA-801E-634DDDAF4B2B}" type="slidenum">
              <a:rPr lang="en-US" smtClean="0"/>
              <a:pPr/>
              <a:t>38</a:t>
            </a:fld>
            <a:endParaRPr lang="en-US"/>
          </a:p>
        </p:txBody>
      </p:sp>
    </p:spTree>
    <p:extLst>
      <p:ext uri="{BB962C8B-B14F-4D97-AF65-F5344CB8AC3E}">
        <p14:creationId xmlns:p14="http://schemas.microsoft.com/office/powerpoint/2010/main" val="2308174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599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60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92" grpId="0"/>
      <p:bldP spid="12603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p:cNvSpPr>
          <p:nvPr/>
        </p:nvSpPr>
        <p:spPr bwMode="auto">
          <a:xfrm>
            <a:off x="381000" y="5867400"/>
            <a:ext cx="2514600" cy="990600"/>
          </a:xfrm>
          <a:prstGeom prst="rect">
            <a:avLst/>
          </a:prstGeom>
          <a:solidFill>
            <a:schemeClr val="bg1"/>
          </a:solidFill>
          <a:ln w="9525">
            <a:solidFill>
              <a:schemeClr val="bg1"/>
            </a:solidFill>
            <a:miter lim="800000"/>
            <a:headEnd/>
            <a:tailEnd/>
          </a:ln>
          <a:effectLst/>
        </p:spPr>
        <p:txBody>
          <a:bodyPr wrap="none" anchor="ctr"/>
          <a:lstStyle/>
          <a:p>
            <a:endParaRPr lang="en-US"/>
          </a:p>
        </p:txBody>
      </p:sp>
      <p:sp>
        <p:nvSpPr>
          <p:cNvPr id="126979" name="Rectangle 3"/>
          <p:cNvSpPr>
            <a:spLocks noChangeArrowheads="1"/>
          </p:cNvSpPr>
          <p:nvPr/>
        </p:nvSpPr>
        <p:spPr bwMode="auto">
          <a:xfrm>
            <a:off x="5257800" y="1905000"/>
            <a:ext cx="2368550" cy="733425"/>
          </a:xfrm>
          <a:prstGeom prst="rect">
            <a:avLst/>
          </a:prstGeom>
          <a:noFill/>
          <a:ln w="9525">
            <a:noFill/>
            <a:miter lim="800000"/>
            <a:headEnd/>
            <a:tailEnd/>
          </a:ln>
        </p:spPr>
        <p:txBody>
          <a:bodyPr lIns="0" tIns="0" rIns="0" bIns="0">
            <a:spAutoFit/>
          </a:bodyPr>
          <a:lstStyle/>
          <a:p>
            <a:pPr eaLnBrk="1" hangingPunct="1"/>
            <a:r>
              <a:rPr lang="en-US" sz="1600" dirty="0">
                <a:solidFill>
                  <a:srgbClr val="777777"/>
                </a:solidFill>
              </a:rPr>
              <a:t>Affinity Groups:</a:t>
            </a:r>
          </a:p>
          <a:p>
            <a:pPr eaLnBrk="1" hangingPunct="1"/>
            <a:r>
              <a:rPr lang="en-US" sz="1600" dirty="0">
                <a:solidFill>
                  <a:srgbClr val="777777"/>
                </a:solidFill>
              </a:rPr>
              <a:t>peer membership thru consistent hash</a:t>
            </a:r>
          </a:p>
        </p:txBody>
      </p:sp>
      <p:sp>
        <p:nvSpPr>
          <p:cNvPr id="126980" name="Rectangle 4"/>
          <p:cNvSpPr>
            <a:spLocks noGrp="1" noChangeArrowheads="1"/>
          </p:cNvSpPr>
          <p:nvPr>
            <p:ph type="title"/>
          </p:nvPr>
        </p:nvSpPr>
        <p:spPr/>
        <p:txBody>
          <a:bodyPr/>
          <a:lstStyle/>
          <a:p>
            <a:r>
              <a:rPr lang="en-US"/>
              <a:t>Kelips</a:t>
            </a:r>
          </a:p>
        </p:txBody>
      </p:sp>
      <p:sp>
        <p:nvSpPr>
          <p:cNvPr id="126981" name="Rectangle 5"/>
          <p:cNvSpPr>
            <a:spLocks noChangeArrowheads="1"/>
          </p:cNvSpPr>
          <p:nvPr/>
        </p:nvSpPr>
        <p:spPr bwMode="auto">
          <a:xfrm>
            <a:off x="4724400" y="3276600"/>
            <a:ext cx="458788" cy="1830388"/>
          </a:xfrm>
          <a:prstGeom prst="rect">
            <a:avLst/>
          </a:prstGeom>
          <a:noFill/>
          <a:ln w="9525">
            <a:solidFill>
              <a:srgbClr val="FF6600"/>
            </a:solidFill>
            <a:miter lim="800000"/>
            <a:headEnd/>
            <a:tailEnd/>
          </a:ln>
        </p:spPr>
        <p:txBody>
          <a:bodyPr/>
          <a:lstStyle/>
          <a:p>
            <a:endParaRPr lang="en-US"/>
          </a:p>
        </p:txBody>
      </p:sp>
      <p:sp>
        <p:nvSpPr>
          <p:cNvPr id="126982" name="Rectangle 6"/>
          <p:cNvSpPr>
            <a:spLocks noChangeArrowheads="1"/>
          </p:cNvSpPr>
          <p:nvPr/>
        </p:nvSpPr>
        <p:spPr bwMode="auto">
          <a:xfrm>
            <a:off x="5257800" y="3275013"/>
            <a:ext cx="458788" cy="1830387"/>
          </a:xfrm>
          <a:prstGeom prst="rect">
            <a:avLst/>
          </a:prstGeom>
          <a:noFill/>
          <a:ln w="9525">
            <a:solidFill>
              <a:srgbClr val="FF6600"/>
            </a:solidFill>
            <a:miter lim="800000"/>
            <a:headEnd/>
            <a:tailEnd/>
          </a:ln>
        </p:spPr>
        <p:txBody>
          <a:bodyPr/>
          <a:lstStyle/>
          <a:p>
            <a:endParaRPr lang="en-US"/>
          </a:p>
        </p:txBody>
      </p:sp>
      <p:sp>
        <p:nvSpPr>
          <p:cNvPr id="126983" name="Rectangle 7"/>
          <p:cNvSpPr>
            <a:spLocks noChangeArrowheads="1"/>
          </p:cNvSpPr>
          <p:nvPr/>
        </p:nvSpPr>
        <p:spPr bwMode="auto">
          <a:xfrm>
            <a:off x="5789613" y="3276600"/>
            <a:ext cx="458787" cy="1830388"/>
          </a:xfrm>
          <a:prstGeom prst="rect">
            <a:avLst/>
          </a:prstGeom>
          <a:noFill/>
          <a:ln w="9525">
            <a:solidFill>
              <a:srgbClr val="FF6600"/>
            </a:solidFill>
            <a:miter lim="800000"/>
            <a:headEnd/>
            <a:tailEnd/>
          </a:ln>
        </p:spPr>
        <p:txBody>
          <a:bodyPr/>
          <a:lstStyle/>
          <a:p>
            <a:endParaRPr lang="en-US"/>
          </a:p>
        </p:txBody>
      </p:sp>
      <p:sp>
        <p:nvSpPr>
          <p:cNvPr id="126984" name="Rectangle 8"/>
          <p:cNvSpPr>
            <a:spLocks noChangeArrowheads="1"/>
          </p:cNvSpPr>
          <p:nvPr/>
        </p:nvSpPr>
        <p:spPr bwMode="auto">
          <a:xfrm>
            <a:off x="7315200" y="3275013"/>
            <a:ext cx="458788" cy="1830387"/>
          </a:xfrm>
          <a:prstGeom prst="rect">
            <a:avLst/>
          </a:prstGeom>
          <a:noFill/>
          <a:ln w="9525">
            <a:solidFill>
              <a:srgbClr val="FF6600"/>
            </a:solidFill>
            <a:miter lim="800000"/>
            <a:headEnd/>
            <a:tailEnd/>
          </a:ln>
        </p:spPr>
        <p:txBody>
          <a:bodyPr/>
          <a:lstStyle/>
          <a:p>
            <a:endParaRPr lang="en-US"/>
          </a:p>
        </p:txBody>
      </p:sp>
      <p:sp>
        <p:nvSpPr>
          <p:cNvPr id="126985" name="Rectangle 9"/>
          <p:cNvSpPr>
            <a:spLocks noChangeArrowheads="1"/>
          </p:cNvSpPr>
          <p:nvPr/>
        </p:nvSpPr>
        <p:spPr bwMode="auto">
          <a:xfrm>
            <a:off x="484505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0</a:t>
            </a:r>
          </a:p>
        </p:txBody>
      </p:sp>
      <p:sp>
        <p:nvSpPr>
          <p:cNvPr id="126986" name="Rectangle 10"/>
          <p:cNvSpPr>
            <a:spLocks noChangeArrowheads="1"/>
          </p:cNvSpPr>
          <p:nvPr/>
        </p:nvSpPr>
        <p:spPr bwMode="auto">
          <a:xfrm>
            <a:off x="533400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1</a:t>
            </a:r>
          </a:p>
        </p:txBody>
      </p:sp>
      <p:sp>
        <p:nvSpPr>
          <p:cNvPr id="126987" name="Rectangle 11"/>
          <p:cNvSpPr>
            <a:spLocks noChangeArrowheads="1"/>
          </p:cNvSpPr>
          <p:nvPr/>
        </p:nvSpPr>
        <p:spPr bwMode="auto">
          <a:xfrm>
            <a:off x="586740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2</a:t>
            </a:r>
          </a:p>
        </p:txBody>
      </p:sp>
      <p:sp>
        <p:nvSpPr>
          <p:cNvPr id="126988" name="Rectangle 12"/>
          <p:cNvSpPr>
            <a:spLocks noChangeArrowheads="1"/>
          </p:cNvSpPr>
          <p:nvPr/>
        </p:nvSpPr>
        <p:spPr bwMode="auto">
          <a:xfrm>
            <a:off x="4914900" y="3467100"/>
            <a:ext cx="115888" cy="115888"/>
          </a:xfrm>
          <a:prstGeom prst="rect">
            <a:avLst/>
          </a:prstGeom>
          <a:solidFill>
            <a:srgbClr val="000000"/>
          </a:solidFill>
          <a:ln w="4763">
            <a:solidFill>
              <a:srgbClr val="000000"/>
            </a:solidFill>
            <a:miter lim="800000"/>
            <a:headEnd/>
            <a:tailEnd/>
          </a:ln>
        </p:spPr>
        <p:txBody>
          <a:bodyPr/>
          <a:lstStyle/>
          <a:p>
            <a:pPr algn="l" eaLnBrk="1" hangingPunct="1"/>
            <a:endParaRPr lang="en-US" sz="2400" b="1"/>
          </a:p>
        </p:txBody>
      </p:sp>
      <p:sp>
        <p:nvSpPr>
          <p:cNvPr id="126989" name="Rectangle 13"/>
          <p:cNvSpPr>
            <a:spLocks noChangeArrowheads="1"/>
          </p:cNvSpPr>
          <p:nvPr/>
        </p:nvSpPr>
        <p:spPr bwMode="auto">
          <a:xfrm>
            <a:off x="4913313" y="4038600"/>
            <a:ext cx="115887" cy="115888"/>
          </a:xfrm>
          <a:prstGeom prst="rect">
            <a:avLst/>
          </a:prstGeom>
          <a:solidFill>
            <a:srgbClr val="000000"/>
          </a:solidFill>
          <a:ln w="4763">
            <a:solidFill>
              <a:srgbClr val="000000"/>
            </a:solidFill>
            <a:miter lim="800000"/>
            <a:headEnd/>
            <a:tailEnd/>
          </a:ln>
        </p:spPr>
        <p:txBody>
          <a:bodyPr/>
          <a:lstStyle/>
          <a:p>
            <a:endParaRPr lang="en-US"/>
          </a:p>
        </p:txBody>
      </p:sp>
      <p:sp>
        <p:nvSpPr>
          <p:cNvPr id="126990" name="Rectangle 14"/>
          <p:cNvSpPr>
            <a:spLocks noChangeArrowheads="1"/>
          </p:cNvSpPr>
          <p:nvPr/>
        </p:nvSpPr>
        <p:spPr bwMode="auto">
          <a:xfrm>
            <a:off x="4837113" y="47609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6991" name="Rectangle 15"/>
          <p:cNvSpPr>
            <a:spLocks noChangeArrowheads="1"/>
          </p:cNvSpPr>
          <p:nvPr/>
        </p:nvSpPr>
        <p:spPr bwMode="auto">
          <a:xfrm>
            <a:off x="6019800" y="47244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6992" name="Rectangle 16"/>
          <p:cNvSpPr>
            <a:spLocks noChangeArrowheads="1"/>
          </p:cNvSpPr>
          <p:nvPr/>
        </p:nvSpPr>
        <p:spPr bwMode="auto">
          <a:xfrm>
            <a:off x="5410200" y="36195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6993" name="Rectangle 17"/>
          <p:cNvSpPr>
            <a:spLocks noChangeArrowheads="1"/>
          </p:cNvSpPr>
          <p:nvPr/>
        </p:nvSpPr>
        <p:spPr bwMode="auto">
          <a:xfrm>
            <a:off x="5522913" y="43799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6994" name="Rectangle 18"/>
          <p:cNvSpPr>
            <a:spLocks noChangeArrowheads="1"/>
          </p:cNvSpPr>
          <p:nvPr/>
        </p:nvSpPr>
        <p:spPr bwMode="auto">
          <a:xfrm>
            <a:off x="5980113" y="33893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6995" name="Rectangle 19"/>
          <p:cNvSpPr>
            <a:spLocks noChangeArrowheads="1"/>
          </p:cNvSpPr>
          <p:nvPr/>
        </p:nvSpPr>
        <p:spPr bwMode="auto">
          <a:xfrm>
            <a:off x="5867400" y="40386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6996" name="Rectangle 20"/>
          <p:cNvSpPr>
            <a:spLocks noChangeArrowheads="1"/>
          </p:cNvSpPr>
          <p:nvPr/>
        </p:nvSpPr>
        <p:spPr bwMode="auto">
          <a:xfrm>
            <a:off x="7580313" y="3429000"/>
            <a:ext cx="115887" cy="115888"/>
          </a:xfrm>
          <a:prstGeom prst="rect">
            <a:avLst/>
          </a:prstGeom>
          <a:solidFill>
            <a:srgbClr val="000000"/>
          </a:solidFill>
          <a:ln w="4763">
            <a:solidFill>
              <a:srgbClr val="000000"/>
            </a:solidFill>
            <a:miter lim="800000"/>
            <a:headEnd/>
            <a:tailEnd/>
          </a:ln>
        </p:spPr>
        <p:txBody>
          <a:bodyPr/>
          <a:lstStyle/>
          <a:p>
            <a:endParaRPr lang="en-US"/>
          </a:p>
        </p:txBody>
      </p:sp>
      <p:sp>
        <p:nvSpPr>
          <p:cNvPr id="126997" name="Rectangle 21"/>
          <p:cNvSpPr>
            <a:spLocks noChangeArrowheads="1"/>
          </p:cNvSpPr>
          <p:nvPr/>
        </p:nvSpPr>
        <p:spPr bwMode="auto">
          <a:xfrm>
            <a:off x="7391400" y="41910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6998" name="Rectangle 22"/>
          <p:cNvSpPr>
            <a:spLocks noChangeArrowheads="1"/>
          </p:cNvSpPr>
          <p:nvPr/>
        </p:nvSpPr>
        <p:spPr bwMode="auto">
          <a:xfrm>
            <a:off x="7543800" y="4837113"/>
            <a:ext cx="115888" cy="115887"/>
          </a:xfrm>
          <a:prstGeom prst="rect">
            <a:avLst/>
          </a:prstGeom>
          <a:solidFill>
            <a:srgbClr val="000000"/>
          </a:solidFill>
          <a:ln w="4763">
            <a:solidFill>
              <a:srgbClr val="000000"/>
            </a:solidFill>
            <a:miter lim="800000"/>
            <a:headEnd/>
            <a:tailEnd/>
          </a:ln>
        </p:spPr>
        <p:txBody>
          <a:bodyPr/>
          <a:lstStyle/>
          <a:p>
            <a:endParaRPr lang="en-US"/>
          </a:p>
        </p:txBody>
      </p:sp>
      <p:sp>
        <p:nvSpPr>
          <p:cNvPr id="126999" name="Rectangle 23"/>
          <p:cNvSpPr>
            <a:spLocks noChangeArrowheads="1"/>
          </p:cNvSpPr>
          <p:nvPr/>
        </p:nvSpPr>
        <p:spPr bwMode="auto">
          <a:xfrm>
            <a:off x="4800600" y="4495800"/>
            <a:ext cx="3111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30</a:t>
            </a:r>
          </a:p>
        </p:txBody>
      </p:sp>
      <p:sp>
        <p:nvSpPr>
          <p:cNvPr id="127000" name="Rectangle 24"/>
          <p:cNvSpPr>
            <a:spLocks noChangeArrowheads="1"/>
          </p:cNvSpPr>
          <p:nvPr/>
        </p:nvSpPr>
        <p:spPr bwMode="auto">
          <a:xfrm>
            <a:off x="4800600" y="32766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110</a:t>
            </a:r>
          </a:p>
        </p:txBody>
      </p:sp>
      <p:sp>
        <p:nvSpPr>
          <p:cNvPr id="127001" name="Rectangle 25"/>
          <p:cNvSpPr>
            <a:spLocks noChangeArrowheads="1"/>
          </p:cNvSpPr>
          <p:nvPr/>
        </p:nvSpPr>
        <p:spPr bwMode="auto">
          <a:xfrm>
            <a:off x="4724400" y="38100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230</a:t>
            </a:r>
          </a:p>
        </p:txBody>
      </p:sp>
      <p:sp>
        <p:nvSpPr>
          <p:cNvPr id="127002" name="Rectangle 26"/>
          <p:cNvSpPr>
            <a:spLocks noChangeArrowheads="1"/>
          </p:cNvSpPr>
          <p:nvPr/>
        </p:nvSpPr>
        <p:spPr bwMode="auto">
          <a:xfrm>
            <a:off x="5867400" y="38100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202</a:t>
            </a:r>
          </a:p>
        </p:txBody>
      </p:sp>
      <p:sp>
        <p:nvSpPr>
          <p:cNvPr id="127003" name="Line 27"/>
          <p:cNvSpPr>
            <a:spLocks noChangeShapeType="1"/>
          </p:cNvSpPr>
          <p:nvPr/>
        </p:nvSpPr>
        <p:spPr bwMode="auto">
          <a:xfrm flipV="1">
            <a:off x="5029200" y="2667000"/>
            <a:ext cx="304800" cy="304800"/>
          </a:xfrm>
          <a:prstGeom prst="line">
            <a:avLst/>
          </a:prstGeom>
          <a:noFill/>
          <a:ln w="9525">
            <a:solidFill>
              <a:srgbClr val="085091"/>
            </a:solidFill>
            <a:miter lim="800000"/>
            <a:headEnd type="triangle" w="med" len="med"/>
            <a:tailEnd/>
          </a:ln>
          <a:effectLst/>
        </p:spPr>
        <p:txBody>
          <a:bodyPr wrap="none"/>
          <a:lstStyle/>
          <a:p>
            <a:endParaRPr lang="en-US"/>
          </a:p>
        </p:txBody>
      </p:sp>
      <p:sp>
        <p:nvSpPr>
          <p:cNvPr id="127004" name="Line 28"/>
          <p:cNvSpPr>
            <a:spLocks noChangeShapeType="1"/>
          </p:cNvSpPr>
          <p:nvPr/>
        </p:nvSpPr>
        <p:spPr bwMode="auto">
          <a:xfrm>
            <a:off x="5486400" y="2743200"/>
            <a:ext cx="0" cy="228600"/>
          </a:xfrm>
          <a:prstGeom prst="line">
            <a:avLst/>
          </a:prstGeom>
          <a:noFill/>
          <a:ln w="9525">
            <a:solidFill>
              <a:srgbClr val="085091"/>
            </a:solidFill>
            <a:miter lim="800000"/>
            <a:headEnd/>
            <a:tailEnd type="triangle" w="med" len="med"/>
          </a:ln>
          <a:effectLst/>
        </p:spPr>
        <p:txBody>
          <a:bodyPr wrap="none"/>
          <a:lstStyle/>
          <a:p>
            <a:endParaRPr lang="en-US"/>
          </a:p>
        </p:txBody>
      </p:sp>
      <p:sp>
        <p:nvSpPr>
          <p:cNvPr id="127005" name="Line 29"/>
          <p:cNvSpPr>
            <a:spLocks noChangeShapeType="1"/>
          </p:cNvSpPr>
          <p:nvPr/>
        </p:nvSpPr>
        <p:spPr bwMode="auto">
          <a:xfrm>
            <a:off x="6019800" y="2743200"/>
            <a:ext cx="0" cy="228600"/>
          </a:xfrm>
          <a:prstGeom prst="line">
            <a:avLst/>
          </a:prstGeom>
          <a:noFill/>
          <a:ln w="9525">
            <a:solidFill>
              <a:srgbClr val="085091"/>
            </a:solidFill>
            <a:miter lim="800000"/>
            <a:headEnd/>
            <a:tailEnd type="triangle" w="med" len="med"/>
          </a:ln>
          <a:effectLst/>
        </p:spPr>
        <p:txBody>
          <a:bodyPr wrap="none"/>
          <a:lstStyle/>
          <a:p>
            <a:endParaRPr lang="en-US"/>
          </a:p>
        </p:txBody>
      </p:sp>
      <p:sp>
        <p:nvSpPr>
          <p:cNvPr id="127006" name="Line 30"/>
          <p:cNvSpPr>
            <a:spLocks noChangeShapeType="1"/>
          </p:cNvSpPr>
          <p:nvPr/>
        </p:nvSpPr>
        <p:spPr bwMode="auto">
          <a:xfrm>
            <a:off x="7391400" y="2743200"/>
            <a:ext cx="152400" cy="304800"/>
          </a:xfrm>
          <a:prstGeom prst="line">
            <a:avLst/>
          </a:prstGeom>
          <a:noFill/>
          <a:ln w="9525">
            <a:solidFill>
              <a:srgbClr val="085091"/>
            </a:solidFill>
            <a:miter lim="800000"/>
            <a:headEnd/>
            <a:tailEnd type="triangle" w="med" len="med"/>
          </a:ln>
          <a:effectLst/>
        </p:spPr>
        <p:txBody>
          <a:bodyPr wrap="none"/>
          <a:lstStyle/>
          <a:p>
            <a:endParaRPr lang="en-US"/>
          </a:p>
        </p:txBody>
      </p:sp>
      <p:sp>
        <p:nvSpPr>
          <p:cNvPr id="127007" name="Text Box 31"/>
          <p:cNvSpPr txBox="1">
            <a:spLocks noChangeArrowheads="1"/>
          </p:cNvSpPr>
          <p:nvPr/>
        </p:nvSpPr>
        <p:spPr bwMode="auto">
          <a:xfrm>
            <a:off x="7315200" y="3048000"/>
            <a:ext cx="381000" cy="274638"/>
          </a:xfrm>
          <a:prstGeom prst="rect">
            <a:avLst/>
          </a:prstGeom>
          <a:noFill/>
          <a:ln w="9525">
            <a:noFill/>
            <a:miter lim="800000"/>
            <a:headEnd/>
            <a:tailEnd/>
          </a:ln>
          <a:effectLst/>
        </p:spPr>
        <p:txBody>
          <a:bodyPr>
            <a:spAutoFit/>
          </a:bodyPr>
          <a:lstStyle/>
          <a:p>
            <a:pPr algn="l" eaLnBrk="1" hangingPunct="1">
              <a:spcBef>
                <a:spcPct val="50000"/>
              </a:spcBef>
            </a:pPr>
            <a:endParaRPr lang="en-US" sz="1200" b="1">
              <a:solidFill>
                <a:srgbClr val="777777"/>
              </a:solidFill>
            </a:endParaRPr>
          </a:p>
        </p:txBody>
      </p:sp>
      <p:grpSp>
        <p:nvGrpSpPr>
          <p:cNvPr id="2" name="Group 32"/>
          <p:cNvGrpSpPr>
            <a:grpSpLocks/>
          </p:cNvGrpSpPr>
          <p:nvPr/>
        </p:nvGrpSpPr>
        <p:grpSpPr bwMode="auto">
          <a:xfrm>
            <a:off x="7315200" y="3033705"/>
            <a:ext cx="406400" cy="200024"/>
            <a:chOff x="4452" y="1911"/>
            <a:chExt cx="256" cy="126"/>
          </a:xfrm>
        </p:grpSpPr>
        <p:sp>
          <p:nvSpPr>
            <p:cNvPr id="127009" name="Line 33"/>
            <p:cNvSpPr>
              <a:spLocks noChangeShapeType="1"/>
            </p:cNvSpPr>
            <p:nvPr/>
          </p:nvSpPr>
          <p:spPr bwMode="auto">
            <a:xfrm flipV="1">
              <a:off x="4452" y="1976"/>
              <a:ext cx="12" cy="6"/>
            </a:xfrm>
            <a:prstGeom prst="line">
              <a:avLst/>
            </a:prstGeom>
            <a:noFill/>
            <a:ln w="6350">
              <a:solidFill>
                <a:srgbClr val="000000"/>
              </a:solidFill>
              <a:round/>
              <a:headEnd/>
              <a:tailEnd/>
            </a:ln>
          </p:spPr>
          <p:txBody>
            <a:bodyPr/>
            <a:lstStyle/>
            <a:p>
              <a:endParaRPr lang="en-US">
                <a:solidFill>
                  <a:srgbClr val="777777"/>
                </a:solidFill>
              </a:endParaRPr>
            </a:p>
          </p:txBody>
        </p:sp>
        <p:sp>
          <p:nvSpPr>
            <p:cNvPr id="127010" name="Line 34"/>
            <p:cNvSpPr>
              <a:spLocks noChangeShapeType="1"/>
            </p:cNvSpPr>
            <p:nvPr/>
          </p:nvSpPr>
          <p:spPr bwMode="auto">
            <a:xfrm>
              <a:off x="4464" y="1977"/>
              <a:ext cx="17" cy="32"/>
            </a:xfrm>
            <a:prstGeom prst="line">
              <a:avLst/>
            </a:prstGeom>
            <a:noFill/>
            <a:ln w="12700">
              <a:solidFill>
                <a:srgbClr val="000000"/>
              </a:solidFill>
              <a:round/>
              <a:headEnd/>
              <a:tailEnd/>
            </a:ln>
          </p:spPr>
          <p:txBody>
            <a:bodyPr/>
            <a:lstStyle/>
            <a:p>
              <a:endParaRPr lang="en-US">
                <a:solidFill>
                  <a:srgbClr val="777777"/>
                </a:solidFill>
              </a:endParaRPr>
            </a:p>
          </p:txBody>
        </p:sp>
        <p:sp>
          <p:nvSpPr>
            <p:cNvPr id="127011" name="Line 35"/>
            <p:cNvSpPr>
              <a:spLocks noChangeShapeType="1"/>
            </p:cNvSpPr>
            <p:nvPr/>
          </p:nvSpPr>
          <p:spPr bwMode="auto">
            <a:xfrm flipV="1">
              <a:off x="4483" y="1916"/>
              <a:ext cx="22" cy="93"/>
            </a:xfrm>
            <a:prstGeom prst="line">
              <a:avLst/>
            </a:prstGeom>
            <a:noFill/>
            <a:ln w="6350">
              <a:solidFill>
                <a:srgbClr val="000000"/>
              </a:solidFill>
              <a:round/>
              <a:headEnd/>
              <a:tailEnd/>
            </a:ln>
          </p:spPr>
          <p:txBody>
            <a:bodyPr/>
            <a:lstStyle/>
            <a:p>
              <a:endParaRPr lang="en-US">
                <a:solidFill>
                  <a:srgbClr val="777777"/>
                </a:solidFill>
              </a:endParaRPr>
            </a:p>
          </p:txBody>
        </p:sp>
        <p:sp>
          <p:nvSpPr>
            <p:cNvPr id="127012" name="Line 36"/>
            <p:cNvSpPr>
              <a:spLocks noChangeShapeType="1"/>
            </p:cNvSpPr>
            <p:nvPr/>
          </p:nvSpPr>
          <p:spPr bwMode="auto">
            <a:xfrm>
              <a:off x="4505" y="1916"/>
              <a:ext cx="81" cy="1"/>
            </a:xfrm>
            <a:prstGeom prst="line">
              <a:avLst/>
            </a:prstGeom>
            <a:noFill/>
            <a:ln w="6350">
              <a:solidFill>
                <a:srgbClr val="000000"/>
              </a:solidFill>
              <a:round/>
              <a:headEnd/>
              <a:tailEnd/>
            </a:ln>
          </p:spPr>
          <p:txBody>
            <a:bodyPr/>
            <a:lstStyle/>
            <a:p>
              <a:endParaRPr lang="en-US">
                <a:solidFill>
                  <a:srgbClr val="777777"/>
                </a:solidFill>
              </a:endParaRPr>
            </a:p>
          </p:txBody>
        </p:sp>
        <p:sp>
          <p:nvSpPr>
            <p:cNvPr id="127013" name="Rectangle 37"/>
            <p:cNvSpPr>
              <a:spLocks noChangeArrowheads="1"/>
            </p:cNvSpPr>
            <p:nvPr/>
          </p:nvSpPr>
          <p:spPr bwMode="auto">
            <a:xfrm>
              <a:off x="4660" y="1921"/>
              <a:ext cx="48"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Times New Roman" pitchFamily="18" charset="0"/>
                </a:rPr>
                <a:t>1</a:t>
              </a:r>
              <a:endParaRPr lang="en-US" sz="2400" b="1">
                <a:solidFill>
                  <a:srgbClr val="777777"/>
                </a:solidFill>
              </a:endParaRPr>
            </a:p>
          </p:txBody>
        </p:sp>
        <p:sp>
          <p:nvSpPr>
            <p:cNvPr id="127014" name="Rectangle 38"/>
            <p:cNvSpPr>
              <a:spLocks noChangeArrowheads="1"/>
            </p:cNvSpPr>
            <p:nvPr/>
          </p:nvSpPr>
          <p:spPr bwMode="auto">
            <a:xfrm>
              <a:off x="4514" y="1921"/>
              <a:ext cx="70"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Times New Roman" pitchFamily="18" charset="0"/>
                </a:rPr>
                <a:t>N</a:t>
              </a:r>
              <a:endParaRPr lang="en-US" sz="2400" b="1">
                <a:solidFill>
                  <a:srgbClr val="777777"/>
                </a:solidFill>
              </a:endParaRPr>
            </a:p>
          </p:txBody>
        </p:sp>
        <p:sp>
          <p:nvSpPr>
            <p:cNvPr id="127015" name="Rectangle 39"/>
            <p:cNvSpPr>
              <a:spLocks noChangeArrowheads="1"/>
            </p:cNvSpPr>
            <p:nvPr/>
          </p:nvSpPr>
          <p:spPr bwMode="auto">
            <a:xfrm>
              <a:off x="4604" y="1911"/>
              <a:ext cx="54"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Symbol" pitchFamily="18" charset="2"/>
                </a:rPr>
                <a:t>-</a:t>
              </a:r>
              <a:endParaRPr lang="en-US" sz="2400" b="1">
                <a:solidFill>
                  <a:srgbClr val="777777"/>
                </a:solidFill>
              </a:endParaRPr>
            </a:p>
          </p:txBody>
        </p:sp>
      </p:grpSp>
      <p:sp>
        <p:nvSpPr>
          <p:cNvPr id="127016" name="Text Box 40"/>
          <p:cNvSpPr txBox="1">
            <a:spLocks noChangeArrowheads="1"/>
          </p:cNvSpPr>
          <p:nvPr/>
        </p:nvSpPr>
        <p:spPr bwMode="auto">
          <a:xfrm>
            <a:off x="3810000" y="4876800"/>
            <a:ext cx="609600" cy="457200"/>
          </a:xfrm>
          <a:prstGeom prst="rect">
            <a:avLst/>
          </a:prstGeom>
          <a:noFill/>
          <a:ln w="9525">
            <a:noFill/>
            <a:miter lim="800000"/>
            <a:headEnd/>
            <a:tailEnd/>
          </a:ln>
          <a:effectLst/>
        </p:spPr>
        <p:txBody>
          <a:bodyPr>
            <a:spAutoFit/>
          </a:bodyPr>
          <a:lstStyle/>
          <a:p>
            <a:pPr algn="l" eaLnBrk="1" hangingPunct="1">
              <a:spcBef>
                <a:spcPct val="50000"/>
              </a:spcBef>
            </a:pPr>
            <a:endParaRPr lang="en-US" sz="2400" b="1"/>
          </a:p>
        </p:txBody>
      </p:sp>
      <p:sp>
        <p:nvSpPr>
          <p:cNvPr id="127017" name="Text Box 41"/>
          <p:cNvSpPr txBox="1">
            <a:spLocks noChangeArrowheads="1"/>
          </p:cNvSpPr>
          <p:nvPr/>
        </p:nvSpPr>
        <p:spPr bwMode="auto">
          <a:xfrm>
            <a:off x="5257800" y="5334000"/>
            <a:ext cx="1676400" cy="730250"/>
          </a:xfrm>
          <a:prstGeom prst="rect">
            <a:avLst/>
          </a:prstGeom>
          <a:noFill/>
          <a:ln w="9525">
            <a:noFill/>
            <a:miter lim="800000"/>
            <a:headEnd/>
            <a:tailEnd/>
          </a:ln>
          <a:effectLst/>
        </p:spPr>
        <p:txBody>
          <a:bodyPr>
            <a:spAutoFit/>
          </a:bodyPr>
          <a:lstStyle/>
          <a:p>
            <a:pPr eaLnBrk="1" hangingPunct="1">
              <a:spcBef>
                <a:spcPct val="50000"/>
              </a:spcBef>
            </a:pPr>
            <a:r>
              <a:rPr lang="en-US" sz="1400">
                <a:latin typeface="Times New Roman" pitchFamily="18" charset="0"/>
              </a:rPr>
              <a:t>Gossip protocol replicates data cheaply</a:t>
            </a:r>
          </a:p>
        </p:txBody>
      </p:sp>
      <p:grpSp>
        <p:nvGrpSpPr>
          <p:cNvPr id="3" name="Group 42"/>
          <p:cNvGrpSpPr>
            <a:grpSpLocks/>
          </p:cNvGrpSpPr>
          <p:nvPr/>
        </p:nvGrpSpPr>
        <p:grpSpPr bwMode="auto">
          <a:xfrm>
            <a:off x="8001000" y="3687763"/>
            <a:ext cx="330200" cy="381000"/>
            <a:chOff x="4452" y="1911"/>
            <a:chExt cx="208" cy="240"/>
          </a:xfrm>
        </p:grpSpPr>
        <p:sp>
          <p:nvSpPr>
            <p:cNvPr id="127019" name="Line 43"/>
            <p:cNvSpPr>
              <a:spLocks noChangeShapeType="1"/>
            </p:cNvSpPr>
            <p:nvPr/>
          </p:nvSpPr>
          <p:spPr bwMode="auto">
            <a:xfrm flipV="1">
              <a:off x="4452" y="1976"/>
              <a:ext cx="12" cy="6"/>
            </a:xfrm>
            <a:prstGeom prst="line">
              <a:avLst/>
            </a:prstGeom>
            <a:noFill/>
            <a:ln w="6350">
              <a:solidFill>
                <a:srgbClr val="000000"/>
              </a:solidFill>
              <a:round/>
              <a:headEnd/>
              <a:tailEnd/>
            </a:ln>
          </p:spPr>
          <p:txBody>
            <a:bodyPr/>
            <a:lstStyle/>
            <a:p>
              <a:endParaRPr lang="en-US"/>
            </a:p>
          </p:txBody>
        </p:sp>
        <p:sp>
          <p:nvSpPr>
            <p:cNvPr id="127020" name="Line 44"/>
            <p:cNvSpPr>
              <a:spLocks noChangeShapeType="1"/>
            </p:cNvSpPr>
            <p:nvPr/>
          </p:nvSpPr>
          <p:spPr bwMode="auto">
            <a:xfrm>
              <a:off x="4464" y="1977"/>
              <a:ext cx="17" cy="32"/>
            </a:xfrm>
            <a:prstGeom prst="line">
              <a:avLst/>
            </a:prstGeom>
            <a:noFill/>
            <a:ln w="12700">
              <a:solidFill>
                <a:srgbClr val="000000"/>
              </a:solidFill>
              <a:round/>
              <a:headEnd/>
              <a:tailEnd/>
            </a:ln>
          </p:spPr>
          <p:txBody>
            <a:bodyPr/>
            <a:lstStyle/>
            <a:p>
              <a:endParaRPr lang="en-US"/>
            </a:p>
          </p:txBody>
        </p:sp>
        <p:sp>
          <p:nvSpPr>
            <p:cNvPr id="127021" name="Line 45"/>
            <p:cNvSpPr>
              <a:spLocks noChangeShapeType="1"/>
            </p:cNvSpPr>
            <p:nvPr/>
          </p:nvSpPr>
          <p:spPr bwMode="auto">
            <a:xfrm flipV="1">
              <a:off x="4483" y="1916"/>
              <a:ext cx="22" cy="93"/>
            </a:xfrm>
            <a:prstGeom prst="line">
              <a:avLst/>
            </a:prstGeom>
            <a:noFill/>
            <a:ln w="6350">
              <a:solidFill>
                <a:srgbClr val="000000"/>
              </a:solidFill>
              <a:round/>
              <a:headEnd/>
              <a:tailEnd/>
            </a:ln>
          </p:spPr>
          <p:txBody>
            <a:bodyPr/>
            <a:lstStyle/>
            <a:p>
              <a:endParaRPr lang="en-US"/>
            </a:p>
          </p:txBody>
        </p:sp>
        <p:sp>
          <p:nvSpPr>
            <p:cNvPr id="127022" name="Line 46"/>
            <p:cNvSpPr>
              <a:spLocks noChangeShapeType="1"/>
            </p:cNvSpPr>
            <p:nvPr/>
          </p:nvSpPr>
          <p:spPr bwMode="auto">
            <a:xfrm>
              <a:off x="4505" y="1916"/>
              <a:ext cx="81" cy="1"/>
            </a:xfrm>
            <a:prstGeom prst="line">
              <a:avLst/>
            </a:prstGeom>
            <a:noFill/>
            <a:ln w="6350">
              <a:solidFill>
                <a:srgbClr val="000000"/>
              </a:solidFill>
              <a:round/>
              <a:headEnd/>
              <a:tailEnd/>
            </a:ln>
          </p:spPr>
          <p:txBody>
            <a:bodyPr/>
            <a:lstStyle/>
            <a:p>
              <a:endParaRPr lang="en-US"/>
            </a:p>
          </p:txBody>
        </p:sp>
        <p:sp>
          <p:nvSpPr>
            <p:cNvPr id="127023" name="Rectangle 47"/>
            <p:cNvSpPr>
              <a:spLocks noChangeArrowheads="1"/>
            </p:cNvSpPr>
            <p:nvPr/>
          </p:nvSpPr>
          <p:spPr bwMode="auto">
            <a:xfrm>
              <a:off x="4660" y="1921"/>
              <a:ext cx="0" cy="230"/>
            </a:xfrm>
            <a:prstGeom prst="rect">
              <a:avLst/>
            </a:prstGeom>
            <a:noFill/>
            <a:ln w="9525">
              <a:noFill/>
              <a:miter lim="800000"/>
              <a:headEnd/>
              <a:tailEnd/>
            </a:ln>
          </p:spPr>
          <p:txBody>
            <a:bodyPr wrap="none" lIns="0" tIns="0" rIns="0" bIns="0">
              <a:spAutoFit/>
            </a:bodyPr>
            <a:lstStyle/>
            <a:p>
              <a:pPr algn="l" eaLnBrk="1" hangingPunct="1"/>
              <a:endParaRPr lang="en-US" sz="2400" b="1"/>
            </a:p>
          </p:txBody>
        </p:sp>
        <p:sp>
          <p:nvSpPr>
            <p:cNvPr id="127024" name="Rectangle 48"/>
            <p:cNvSpPr>
              <a:spLocks noChangeArrowheads="1"/>
            </p:cNvSpPr>
            <p:nvPr/>
          </p:nvSpPr>
          <p:spPr bwMode="auto">
            <a:xfrm>
              <a:off x="4514" y="1921"/>
              <a:ext cx="69" cy="115"/>
            </a:xfrm>
            <a:prstGeom prst="rect">
              <a:avLst/>
            </a:prstGeom>
            <a:noFill/>
            <a:ln w="9525">
              <a:noFill/>
              <a:miter lim="800000"/>
              <a:headEnd/>
              <a:tailEnd/>
            </a:ln>
          </p:spPr>
          <p:txBody>
            <a:bodyPr wrap="none" lIns="0" tIns="0" rIns="0" bIns="0">
              <a:spAutoFit/>
            </a:bodyPr>
            <a:lstStyle/>
            <a:p>
              <a:pPr algn="l" eaLnBrk="1" hangingPunct="1"/>
              <a:r>
                <a:rPr lang="en-US" sz="1200">
                  <a:solidFill>
                    <a:srgbClr val="000000"/>
                  </a:solidFill>
                  <a:latin typeface="Times New Roman" pitchFamily="18" charset="0"/>
                </a:rPr>
                <a:t>N</a:t>
              </a:r>
              <a:endParaRPr lang="en-US" sz="2400" b="1"/>
            </a:p>
          </p:txBody>
        </p:sp>
        <p:sp>
          <p:nvSpPr>
            <p:cNvPr id="127025" name="Rectangle 49"/>
            <p:cNvSpPr>
              <a:spLocks noChangeArrowheads="1"/>
            </p:cNvSpPr>
            <p:nvPr/>
          </p:nvSpPr>
          <p:spPr bwMode="auto">
            <a:xfrm>
              <a:off x="4604" y="1911"/>
              <a:ext cx="0" cy="230"/>
            </a:xfrm>
            <a:prstGeom prst="rect">
              <a:avLst/>
            </a:prstGeom>
            <a:noFill/>
            <a:ln w="9525">
              <a:noFill/>
              <a:miter lim="800000"/>
              <a:headEnd/>
              <a:tailEnd/>
            </a:ln>
          </p:spPr>
          <p:txBody>
            <a:bodyPr wrap="none" lIns="0" tIns="0" rIns="0" bIns="0">
              <a:spAutoFit/>
            </a:bodyPr>
            <a:lstStyle/>
            <a:p>
              <a:pPr algn="l" eaLnBrk="1" hangingPunct="1"/>
              <a:endParaRPr lang="en-US" sz="2400" b="1"/>
            </a:p>
          </p:txBody>
        </p:sp>
      </p:grpSp>
      <p:sp>
        <p:nvSpPr>
          <p:cNvPr id="127026" name="Text Box 50"/>
          <p:cNvSpPr txBox="1">
            <a:spLocks noChangeArrowheads="1"/>
          </p:cNvSpPr>
          <p:nvPr/>
        </p:nvSpPr>
        <p:spPr bwMode="auto">
          <a:xfrm>
            <a:off x="7848600" y="3857625"/>
            <a:ext cx="1066800" cy="730250"/>
          </a:xfrm>
          <a:prstGeom prst="rect">
            <a:avLst/>
          </a:prstGeom>
          <a:noFill/>
          <a:ln w="9525">
            <a:noFill/>
            <a:miter lim="800000"/>
            <a:headEnd/>
            <a:tailEnd/>
          </a:ln>
          <a:effectLst/>
        </p:spPr>
        <p:txBody>
          <a:bodyPr>
            <a:spAutoFit/>
          </a:bodyPr>
          <a:lstStyle/>
          <a:p>
            <a:pPr algn="l" eaLnBrk="1" hangingPunct="1">
              <a:spcBef>
                <a:spcPct val="50000"/>
              </a:spcBef>
            </a:pPr>
            <a:r>
              <a:rPr lang="en-US" sz="1400">
                <a:latin typeface="Times New Roman" pitchFamily="18" charset="0"/>
              </a:rPr>
              <a:t>members per affinity group</a:t>
            </a:r>
            <a:endParaRPr lang="en-US" sz="1400" b="1"/>
          </a:p>
        </p:txBody>
      </p:sp>
      <p:sp>
        <p:nvSpPr>
          <p:cNvPr id="127027" name="AutoShape 51"/>
          <p:cNvSpPr>
            <a:spLocks noChangeArrowheads="1"/>
          </p:cNvSpPr>
          <p:nvPr/>
        </p:nvSpPr>
        <p:spPr bwMode="auto">
          <a:xfrm>
            <a:off x="0" y="1905000"/>
            <a:ext cx="3276600" cy="4953000"/>
          </a:xfrm>
          <a:prstGeom prst="wedgeRoundRectCallout">
            <a:avLst>
              <a:gd name="adj1" fmla="val 99856"/>
              <a:gd name="adj2" fmla="val -18431"/>
              <a:gd name="adj3" fmla="val 16667"/>
            </a:avLst>
          </a:prstGeom>
          <a:noFill/>
          <a:ln w="9525">
            <a:solidFill>
              <a:schemeClr val="tx1"/>
            </a:solidFill>
            <a:miter lim="800000"/>
            <a:headEnd/>
            <a:tailEnd/>
          </a:ln>
          <a:effectLst/>
        </p:spPr>
        <p:txBody>
          <a:bodyPr/>
          <a:lstStyle/>
          <a:p>
            <a:pPr eaLnBrk="1" hangingPunct="1"/>
            <a:endParaRPr lang="en-US" sz="2400" b="1"/>
          </a:p>
        </p:txBody>
      </p:sp>
      <p:graphicFrame>
        <p:nvGraphicFramePr>
          <p:cNvPr id="127028" name="Group 52"/>
          <p:cNvGraphicFramePr>
            <a:graphicFrameLocks noGrp="1"/>
          </p:cNvGraphicFramePr>
          <p:nvPr/>
        </p:nvGraphicFramePr>
        <p:xfrm>
          <a:off x="762000" y="2544763"/>
          <a:ext cx="1752600" cy="962026"/>
        </p:xfrm>
        <a:graphic>
          <a:graphicData uri="http://schemas.openxmlformats.org/drawingml/2006/table">
            <a:tbl>
              <a:tblPr/>
              <a:tblGrid>
                <a:gridCol w="584200"/>
                <a:gridCol w="584200"/>
                <a:gridCol w="584200"/>
              </a:tblGrid>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id</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hbeat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rtt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234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90ms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230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322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30ms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27046" name="Text Box 70"/>
          <p:cNvSpPr txBox="1">
            <a:spLocks noChangeArrowheads="1"/>
          </p:cNvSpPr>
          <p:nvPr/>
        </p:nvSpPr>
        <p:spPr bwMode="auto">
          <a:xfrm>
            <a:off x="685800" y="2133600"/>
            <a:ext cx="1981200" cy="336550"/>
          </a:xfrm>
          <a:prstGeom prst="rect">
            <a:avLst/>
          </a:prstGeom>
          <a:noFill/>
          <a:ln w="9525">
            <a:noFill/>
            <a:miter lim="800000"/>
            <a:headEnd/>
            <a:tailEnd/>
          </a:ln>
          <a:effectLst/>
        </p:spPr>
        <p:txBody>
          <a:bodyPr>
            <a:spAutoFit/>
          </a:bodyPr>
          <a:lstStyle/>
          <a:p>
            <a:pPr eaLnBrk="1" hangingPunct="1">
              <a:spcBef>
                <a:spcPct val="50000"/>
              </a:spcBef>
            </a:pPr>
            <a:r>
              <a:rPr lang="en-US" sz="1600" dirty="0">
                <a:solidFill>
                  <a:srgbClr val="777777"/>
                </a:solidFill>
              </a:rPr>
              <a:t>Affinity group view</a:t>
            </a:r>
            <a:endParaRPr lang="en-US" sz="1600" b="1" dirty="0">
              <a:solidFill>
                <a:srgbClr val="777777"/>
              </a:solidFill>
            </a:endParaRPr>
          </a:p>
        </p:txBody>
      </p:sp>
      <p:graphicFrame>
        <p:nvGraphicFramePr>
          <p:cNvPr id="127047" name="Group 71"/>
          <p:cNvGraphicFramePr>
            <a:graphicFrameLocks noGrp="1"/>
          </p:cNvGraphicFramePr>
          <p:nvPr/>
        </p:nvGraphicFramePr>
        <p:xfrm>
          <a:off x="838200" y="4038600"/>
          <a:ext cx="1752600" cy="914400"/>
        </p:xfrm>
        <a:graphic>
          <a:graphicData uri="http://schemas.openxmlformats.org/drawingml/2006/table">
            <a:tbl>
              <a:tblPr/>
              <a:tblGrid>
                <a:gridCol w="609600"/>
                <a:gridCol w="1143000"/>
              </a:tblGrid>
              <a:tr h="11906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group</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contactNode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202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27061" name="Text Box 85"/>
          <p:cNvSpPr txBox="1">
            <a:spLocks noChangeArrowheads="1"/>
          </p:cNvSpPr>
          <p:nvPr/>
        </p:nvSpPr>
        <p:spPr bwMode="auto">
          <a:xfrm>
            <a:off x="685800" y="3657600"/>
            <a:ext cx="1981200" cy="336550"/>
          </a:xfrm>
          <a:prstGeom prst="rect">
            <a:avLst/>
          </a:prstGeom>
          <a:noFill/>
          <a:ln w="9525">
            <a:noFill/>
            <a:miter lim="800000"/>
            <a:headEnd/>
            <a:tailEnd/>
          </a:ln>
          <a:effectLst/>
        </p:spPr>
        <p:txBody>
          <a:bodyPr>
            <a:spAutoFit/>
          </a:bodyPr>
          <a:lstStyle/>
          <a:p>
            <a:pPr eaLnBrk="1" hangingPunct="1">
              <a:spcBef>
                <a:spcPct val="50000"/>
              </a:spcBef>
            </a:pPr>
            <a:r>
              <a:rPr lang="en-US" sz="1600" dirty="0">
                <a:solidFill>
                  <a:srgbClr val="777777"/>
                </a:solidFill>
              </a:rPr>
              <a:t>Contacts</a:t>
            </a:r>
          </a:p>
        </p:txBody>
      </p:sp>
      <p:graphicFrame>
        <p:nvGraphicFramePr>
          <p:cNvPr id="127062" name="Group 86"/>
          <p:cNvGraphicFramePr>
            <a:graphicFrameLocks noGrp="1"/>
          </p:cNvGraphicFramePr>
          <p:nvPr/>
        </p:nvGraphicFramePr>
        <p:xfrm>
          <a:off x="838200" y="5643563"/>
          <a:ext cx="1752600" cy="914400"/>
        </p:xfrm>
        <a:graphic>
          <a:graphicData uri="http://schemas.openxmlformats.org/drawingml/2006/table">
            <a:tbl>
              <a:tblPr/>
              <a:tblGrid>
                <a:gridCol w="838200"/>
                <a:gridCol w="914400"/>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resource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info</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cnn.com</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110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27076" name="Text Box 100"/>
          <p:cNvSpPr txBox="1">
            <a:spLocks noChangeArrowheads="1"/>
          </p:cNvSpPr>
          <p:nvPr/>
        </p:nvSpPr>
        <p:spPr bwMode="auto">
          <a:xfrm>
            <a:off x="685800" y="5181600"/>
            <a:ext cx="1981200" cy="336550"/>
          </a:xfrm>
          <a:prstGeom prst="rect">
            <a:avLst/>
          </a:prstGeom>
          <a:noFill/>
          <a:ln w="9525">
            <a:noFill/>
            <a:miter lim="800000"/>
            <a:headEnd/>
            <a:tailEnd/>
          </a:ln>
          <a:effectLst/>
        </p:spPr>
        <p:txBody>
          <a:bodyPr>
            <a:spAutoFit/>
          </a:bodyPr>
          <a:lstStyle/>
          <a:p>
            <a:pPr eaLnBrk="1" hangingPunct="1">
              <a:spcBef>
                <a:spcPct val="50000"/>
              </a:spcBef>
            </a:pPr>
            <a:r>
              <a:rPr lang="en-US" sz="1600" dirty="0">
                <a:solidFill>
                  <a:srgbClr val="777777"/>
                </a:solidFill>
              </a:rPr>
              <a:t>Resource </a:t>
            </a:r>
            <a:r>
              <a:rPr lang="en-US" sz="1600" dirty="0" err="1">
                <a:solidFill>
                  <a:srgbClr val="777777"/>
                </a:solidFill>
              </a:rPr>
              <a:t>Tuples</a:t>
            </a:r>
            <a:endParaRPr lang="en-US" sz="1600" dirty="0">
              <a:solidFill>
                <a:srgbClr val="777777"/>
              </a:solidFill>
            </a:endParaRPr>
          </a:p>
        </p:txBody>
      </p:sp>
      <p:sp>
        <p:nvSpPr>
          <p:cNvPr id="127077" name="Oval 101"/>
          <p:cNvSpPr>
            <a:spLocks noChangeArrowheads="1"/>
          </p:cNvSpPr>
          <p:nvPr/>
        </p:nvSpPr>
        <p:spPr bwMode="auto">
          <a:xfrm>
            <a:off x="5715000" y="3200400"/>
            <a:ext cx="609600" cy="2057400"/>
          </a:xfrm>
          <a:prstGeom prst="ellipse">
            <a:avLst/>
          </a:prstGeom>
          <a:noFill/>
          <a:ln w="19050">
            <a:solidFill>
              <a:schemeClr val="tx1"/>
            </a:solidFill>
            <a:prstDash val="dash"/>
            <a:round/>
            <a:headEnd/>
            <a:tailEnd/>
          </a:ln>
          <a:effectLst/>
        </p:spPr>
        <p:txBody>
          <a:bodyPr wrap="none" anchor="ctr"/>
          <a:lstStyle/>
          <a:p>
            <a:endParaRPr lang="en-US"/>
          </a:p>
        </p:txBody>
      </p:sp>
      <p:sp>
        <p:nvSpPr>
          <p:cNvPr id="127078" name="AutoShape 102"/>
          <p:cNvSpPr>
            <a:spLocks noChangeArrowheads="1"/>
          </p:cNvSpPr>
          <p:nvPr/>
        </p:nvSpPr>
        <p:spPr bwMode="auto">
          <a:xfrm>
            <a:off x="4191000" y="457200"/>
            <a:ext cx="4953000" cy="2209800"/>
          </a:xfrm>
          <a:prstGeom prst="cloudCallout">
            <a:avLst>
              <a:gd name="adj1" fmla="val -8366"/>
              <a:gd name="adj2" fmla="val 109481"/>
            </a:avLst>
          </a:prstGeom>
          <a:solidFill>
            <a:schemeClr val="accent2"/>
          </a:solidFill>
          <a:ln w="9525">
            <a:solidFill>
              <a:schemeClr val="tx1"/>
            </a:solidFill>
            <a:round/>
            <a:headEnd/>
            <a:tailEnd/>
          </a:ln>
          <a:effectLst/>
        </p:spPr>
        <p:txBody>
          <a:bodyPr/>
          <a:lstStyle/>
          <a:p>
            <a:r>
              <a:rPr lang="en-US"/>
              <a:t/>
            </a:r>
            <a:br>
              <a:rPr lang="en-US"/>
            </a:br>
            <a:r>
              <a:rPr lang="en-US"/>
              <a:t>“cnn.com” maps to group 2.  So 110 tells group 2 to “route” inquiries about cnn.com to it.</a:t>
            </a:r>
          </a:p>
        </p:txBody>
      </p:sp>
      <p:sp>
        <p:nvSpPr>
          <p:cNvPr id="127079" name="Line 103"/>
          <p:cNvSpPr>
            <a:spLocks noChangeShapeType="1"/>
          </p:cNvSpPr>
          <p:nvPr/>
        </p:nvSpPr>
        <p:spPr bwMode="auto">
          <a:xfrm flipV="1">
            <a:off x="5867400" y="3505200"/>
            <a:ext cx="76200" cy="457200"/>
          </a:xfrm>
          <a:prstGeom prst="line">
            <a:avLst/>
          </a:prstGeom>
          <a:noFill/>
          <a:ln w="28575">
            <a:solidFill>
              <a:srgbClr val="085091"/>
            </a:solidFill>
            <a:round/>
            <a:headEnd/>
            <a:tailEnd type="triangle" w="med" len="med"/>
          </a:ln>
          <a:effectLst/>
        </p:spPr>
        <p:txBody>
          <a:bodyPr/>
          <a:lstStyle/>
          <a:p>
            <a:endParaRPr lang="en-US"/>
          </a:p>
        </p:txBody>
      </p:sp>
      <p:sp>
        <p:nvSpPr>
          <p:cNvPr id="127080" name="Line 104"/>
          <p:cNvSpPr>
            <a:spLocks noChangeShapeType="1"/>
          </p:cNvSpPr>
          <p:nvPr/>
        </p:nvSpPr>
        <p:spPr bwMode="auto">
          <a:xfrm>
            <a:off x="5029200" y="3505200"/>
            <a:ext cx="838200" cy="609600"/>
          </a:xfrm>
          <a:prstGeom prst="line">
            <a:avLst/>
          </a:prstGeom>
          <a:noFill/>
          <a:ln w="28575">
            <a:solidFill>
              <a:srgbClr val="085091"/>
            </a:solidFill>
            <a:round/>
            <a:headEnd/>
            <a:tailEnd type="triangle" w="med" len="med"/>
          </a:ln>
          <a:effectLst/>
        </p:spPr>
        <p:txBody>
          <a:bodyPr/>
          <a:lstStyle/>
          <a:p>
            <a:endParaRPr lang="en-US"/>
          </a:p>
        </p:txBody>
      </p:sp>
      <p:sp>
        <p:nvSpPr>
          <p:cNvPr id="127081" name="Line 105"/>
          <p:cNvSpPr>
            <a:spLocks noChangeShapeType="1"/>
          </p:cNvSpPr>
          <p:nvPr/>
        </p:nvSpPr>
        <p:spPr bwMode="auto">
          <a:xfrm>
            <a:off x="5867400" y="4191000"/>
            <a:ext cx="152400" cy="457200"/>
          </a:xfrm>
          <a:prstGeom prst="line">
            <a:avLst/>
          </a:prstGeom>
          <a:noFill/>
          <a:ln w="28575">
            <a:solidFill>
              <a:srgbClr val="085091"/>
            </a:solidFill>
            <a:round/>
            <a:headEnd/>
            <a:tailEnd type="triangle" w="med" len="med"/>
          </a:ln>
          <a:effectLst/>
        </p:spPr>
        <p:txBody>
          <a:bodyPr/>
          <a:lstStyle/>
          <a:p>
            <a:endParaRPr lang="en-US"/>
          </a:p>
        </p:txBody>
      </p:sp>
      <p:sp>
        <p:nvSpPr>
          <p:cNvPr id="127082" name="Line 106"/>
          <p:cNvSpPr>
            <a:spLocks noChangeShapeType="1"/>
          </p:cNvSpPr>
          <p:nvPr/>
        </p:nvSpPr>
        <p:spPr bwMode="auto">
          <a:xfrm flipH="1">
            <a:off x="6172200" y="4267200"/>
            <a:ext cx="1219200" cy="533400"/>
          </a:xfrm>
          <a:prstGeom prst="line">
            <a:avLst/>
          </a:prstGeom>
          <a:noFill/>
          <a:ln w="28575">
            <a:solidFill>
              <a:schemeClr val="hlink"/>
            </a:solidFill>
            <a:round/>
            <a:headEnd/>
            <a:tailEnd type="triangle" w="med" len="med"/>
          </a:ln>
          <a:effectLst/>
        </p:spPr>
        <p:txBody>
          <a:bodyPr/>
          <a:lstStyle/>
          <a:p>
            <a:endParaRPr lang="en-US"/>
          </a:p>
        </p:txBody>
      </p:sp>
      <p:sp>
        <p:nvSpPr>
          <p:cNvPr id="127083" name="Line 107"/>
          <p:cNvSpPr>
            <a:spLocks noChangeShapeType="1"/>
          </p:cNvSpPr>
          <p:nvPr/>
        </p:nvSpPr>
        <p:spPr bwMode="auto">
          <a:xfrm flipH="1" flipV="1">
            <a:off x="5029200" y="3581400"/>
            <a:ext cx="990600" cy="1143000"/>
          </a:xfrm>
          <a:prstGeom prst="line">
            <a:avLst/>
          </a:prstGeom>
          <a:noFill/>
          <a:ln w="28575">
            <a:solidFill>
              <a:schemeClr val="hlink"/>
            </a:solidFill>
            <a:round/>
            <a:headEnd/>
            <a:tailEnd type="triangle" w="med" len="med"/>
          </a:ln>
          <a:effectLst/>
        </p:spPr>
        <p:txBody>
          <a:bodyPr/>
          <a:lstStyle/>
          <a:p>
            <a:endParaRPr lang="en-US"/>
          </a:p>
        </p:txBody>
      </p:sp>
      <p:sp>
        <p:nvSpPr>
          <p:cNvPr id="4" name="Footer Placeholder 3"/>
          <p:cNvSpPr>
            <a:spLocks noGrp="1"/>
          </p:cNvSpPr>
          <p:nvPr>
            <p:ph type="ftr" sz="quarter" idx="11"/>
          </p:nvPr>
        </p:nvSpPr>
        <p:spPr/>
        <p:txBody>
          <a:bodyPr/>
          <a:lstStyle/>
          <a:p>
            <a:r>
              <a:rPr lang="en-US" smtClean="0"/>
              <a:t>CS5412 Spring 2016 (Cloud Computing: Birman)</a:t>
            </a:r>
            <a:endParaRPr lang="en-US"/>
          </a:p>
        </p:txBody>
      </p:sp>
      <p:sp>
        <p:nvSpPr>
          <p:cNvPr id="5" name="Slide Number Placeholder 4"/>
          <p:cNvSpPr>
            <a:spLocks noGrp="1"/>
          </p:cNvSpPr>
          <p:nvPr>
            <p:ph type="sldNum" sz="quarter" idx="12"/>
          </p:nvPr>
        </p:nvSpPr>
        <p:spPr/>
        <p:txBody>
          <a:bodyPr>
            <a:normAutofit fontScale="85000" lnSpcReduction="20000"/>
          </a:bodyPr>
          <a:lstStyle/>
          <a:p>
            <a:fld id="{B6F15528-21DE-4FAA-801E-634DDDAF4B2B}" type="slidenum">
              <a:rPr lang="en-US" smtClean="0"/>
              <a:pPr/>
              <a:t>39</a:t>
            </a:fld>
            <a:endParaRPr lang="en-US"/>
          </a:p>
        </p:txBody>
      </p:sp>
    </p:spTree>
    <p:extLst>
      <p:ext uri="{BB962C8B-B14F-4D97-AF65-F5344CB8AC3E}">
        <p14:creationId xmlns:p14="http://schemas.microsoft.com/office/powerpoint/2010/main" val="309246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708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707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70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70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7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7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708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7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017" grpId="0"/>
      <p:bldP spid="127077" grpId="0" animBg="1"/>
      <p:bldP spid="127078" grpId="0" animBg="1"/>
      <p:bldP spid="127079" grpId="0" animBg="1"/>
      <p:bldP spid="127080" grpId="0" animBg="1"/>
      <p:bldP spid="127081" grpId="0" animBg="1"/>
      <p:bldP spid="127082" grpId="0" animBg="1"/>
      <p:bldP spid="12708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DHT in a WAN setting</a:t>
            </a:r>
            <a:endParaRPr lang="en-US" dirty="0"/>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4</a:t>
            </a:fld>
            <a:endParaRPr lang="en-US"/>
          </a:p>
        </p:txBody>
      </p:sp>
      <p:sp>
        <p:nvSpPr>
          <p:cNvPr id="5" name="Content Placeholder 4"/>
          <p:cNvSpPr>
            <a:spLocks noGrp="1"/>
          </p:cNvSpPr>
          <p:nvPr>
            <p:ph sz="quarter" idx="1"/>
          </p:nvPr>
        </p:nvSpPr>
        <p:spPr/>
        <p:txBody>
          <a:bodyPr>
            <a:normAutofit/>
          </a:bodyPr>
          <a:lstStyle/>
          <a:p>
            <a:r>
              <a:rPr lang="en-US" dirty="0" smtClean="0"/>
              <a:t>Some cloud companies are focused on Internet of Things scenarios that </a:t>
            </a:r>
            <a:r>
              <a:rPr lang="en-US" dirty="0" smtClean="0"/>
              <a:t>need </a:t>
            </a:r>
            <a:r>
              <a:rPr lang="en-US" dirty="0" smtClean="0"/>
              <a:t>DHTs in </a:t>
            </a:r>
            <a:r>
              <a:rPr lang="en-US" dirty="0" smtClean="0"/>
              <a:t>a WAN</a:t>
            </a:r>
            <a:r>
              <a:rPr lang="en-US" dirty="0" smtClean="0"/>
              <a:t>.</a:t>
            </a:r>
          </a:p>
          <a:p>
            <a:endParaRPr lang="en-US" dirty="0"/>
          </a:p>
          <a:p>
            <a:r>
              <a:rPr lang="en-US" dirty="0" smtClean="0"/>
              <a:t>Content hosting companies like Akamai often have a decentralized pull infrastructure and use a WAN overlay to find content (to avoid asking for the same thing again and again from the origin servers)</a:t>
            </a:r>
          </a:p>
          <a:p>
            <a:endParaRPr lang="en-US" dirty="0"/>
          </a:p>
          <a:p>
            <a:r>
              <a:rPr lang="en-US" dirty="0" smtClean="0"/>
              <a:t>Puzzle: Nobody can tolerate log(N) delays</a:t>
            </a:r>
            <a:endParaRPr lang="en-US" dirty="0"/>
          </a:p>
        </p:txBody>
      </p:sp>
    </p:spTree>
    <p:extLst>
      <p:ext uri="{BB962C8B-B14F-4D97-AF65-F5344CB8AC3E}">
        <p14:creationId xmlns:p14="http://schemas.microsoft.com/office/powerpoint/2010/main" val="88691200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a:t>How it works</a:t>
            </a:r>
          </a:p>
        </p:txBody>
      </p:sp>
      <p:sp>
        <p:nvSpPr>
          <p:cNvPr id="128003" name="Rectangle 3"/>
          <p:cNvSpPr>
            <a:spLocks noGrp="1" noChangeArrowheads="1"/>
          </p:cNvSpPr>
          <p:nvPr>
            <p:ph type="body" idx="1"/>
          </p:nvPr>
        </p:nvSpPr>
        <p:spPr/>
        <p:txBody>
          <a:bodyPr/>
          <a:lstStyle/>
          <a:p>
            <a:r>
              <a:rPr lang="en-US"/>
              <a:t>Kelips is </a:t>
            </a:r>
            <a:r>
              <a:rPr lang="en-US" i="1"/>
              <a:t>entirely </a:t>
            </a:r>
            <a:r>
              <a:rPr lang="en-US"/>
              <a:t>gossip based!</a:t>
            </a:r>
          </a:p>
          <a:p>
            <a:pPr lvl="1"/>
            <a:r>
              <a:rPr lang="en-US"/>
              <a:t>Gossip about membership</a:t>
            </a:r>
          </a:p>
          <a:p>
            <a:pPr lvl="1"/>
            <a:r>
              <a:rPr lang="en-US"/>
              <a:t>Gossip to replicate and repair data</a:t>
            </a:r>
          </a:p>
          <a:p>
            <a:pPr lvl="1"/>
            <a:r>
              <a:rPr lang="en-US"/>
              <a:t>Gossip about “last heard from” time used to discard failed nodes</a:t>
            </a:r>
          </a:p>
          <a:p>
            <a:r>
              <a:rPr lang="en-US"/>
              <a:t>Gossip “channel” uses fixed bandwidth</a:t>
            </a:r>
          </a:p>
          <a:p>
            <a:pPr lvl="1"/>
            <a:r>
              <a:rPr lang="en-US"/>
              <a:t>… fixed rate, packets of limited size</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40</a:t>
            </a:fld>
            <a:endParaRPr lang="en-US"/>
          </a:p>
        </p:txBody>
      </p:sp>
    </p:spTree>
    <p:extLst>
      <p:ext uri="{BB962C8B-B14F-4D97-AF65-F5344CB8AC3E}">
        <p14:creationId xmlns:p14="http://schemas.microsoft.com/office/powerpoint/2010/main" val="20832959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Gossip 101</a:t>
            </a:r>
          </a:p>
        </p:txBody>
      </p:sp>
      <p:sp>
        <p:nvSpPr>
          <p:cNvPr id="36867" name="Rectangle 3"/>
          <p:cNvSpPr>
            <a:spLocks noGrp="1" noChangeArrowheads="1"/>
          </p:cNvSpPr>
          <p:nvPr>
            <p:ph type="body" idx="1"/>
          </p:nvPr>
        </p:nvSpPr>
        <p:spPr/>
        <p:txBody>
          <a:bodyPr/>
          <a:lstStyle/>
          <a:p>
            <a:r>
              <a:rPr lang="en-US"/>
              <a:t>Suppose that I know something</a:t>
            </a:r>
          </a:p>
          <a:p>
            <a:r>
              <a:rPr lang="en-US"/>
              <a:t>I’m sitting next to Fred, and I tell him</a:t>
            </a:r>
          </a:p>
          <a:p>
            <a:pPr lvl="1"/>
            <a:r>
              <a:rPr lang="en-US"/>
              <a:t>Now 2 of us “know”</a:t>
            </a:r>
          </a:p>
          <a:p>
            <a:r>
              <a:rPr lang="en-US"/>
              <a:t>Later, he tells Mimi and I tell Anne</a:t>
            </a:r>
          </a:p>
          <a:p>
            <a:pPr lvl="1"/>
            <a:r>
              <a:rPr lang="en-US"/>
              <a:t>Now 4</a:t>
            </a:r>
          </a:p>
          <a:p>
            <a:r>
              <a:rPr lang="en-US"/>
              <a:t>This is an example of a </a:t>
            </a:r>
            <a:r>
              <a:rPr lang="en-US" i="1"/>
              <a:t>push</a:t>
            </a:r>
            <a:r>
              <a:rPr lang="en-US"/>
              <a:t> epidemic</a:t>
            </a:r>
          </a:p>
          <a:p>
            <a:r>
              <a:rPr lang="en-US" i="1"/>
              <a:t>Push-pull</a:t>
            </a:r>
            <a:r>
              <a:rPr lang="en-US"/>
              <a:t> occurs if we exchange data</a:t>
            </a:r>
          </a:p>
          <a:p>
            <a:endParaRPr lang="en-US"/>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41</a:t>
            </a:fld>
            <a:endParaRPr lang="en-US"/>
          </a:p>
        </p:txBody>
      </p:sp>
    </p:spTree>
    <p:extLst>
      <p:ext uri="{BB962C8B-B14F-4D97-AF65-F5344CB8AC3E}">
        <p14:creationId xmlns:p14="http://schemas.microsoft.com/office/powerpoint/2010/main" val="19980741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t>Gossip scales very nicely</a:t>
            </a:r>
          </a:p>
        </p:txBody>
      </p:sp>
      <p:sp>
        <p:nvSpPr>
          <p:cNvPr id="63491" name="Rectangle 3"/>
          <p:cNvSpPr>
            <a:spLocks noGrp="1" noChangeArrowheads="1"/>
          </p:cNvSpPr>
          <p:nvPr>
            <p:ph type="body" idx="1"/>
          </p:nvPr>
        </p:nvSpPr>
        <p:spPr/>
        <p:txBody>
          <a:bodyPr/>
          <a:lstStyle/>
          <a:p>
            <a:r>
              <a:rPr lang="en-US"/>
              <a:t>Participants’ loads independent of size</a:t>
            </a:r>
          </a:p>
          <a:p>
            <a:r>
              <a:rPr lang="en-US"/>
              <a:t>Network load linear in system size</a:t>
            </a:r>
          </a:p>
          <a:p>
            <a:r>
              <a:rPr lang="en-US"/>
              <a:t>Information spreads in log(system size) time</a:t>
            </a:r>
          </a:p>
        </p:txBody>
      </p:sp>
      <p:sp>
        <p:nvSpPr>
          <p:cNvPr id="63492" name="Rectangle 4"/>
          <p:cNvSpPr>
            <a:spLocks noChangeArrowheads="1"/>
          </p:cNvSpPr>
          <p:nvPr/>
        </p:nvSpPr>
        <p:spPr bwMode="auto">
          <a:xfrm>
            <a:off x="3733800" y="4267200"/>
            <a:ext cx="2971800" cy="2133600"/>
          </a:xfrm>
          <a:prstGeom prst="rect">
            <a:avLst/>
          </a:prstGeom>
          <a:solidFill>
            <a:schemeClr val="bg1"/>
          </a:solidFill>
          <a:ln w="28575" algn="ctr">
            <a:solidFill>
              <a:schemeClr val="tx1"/>
            </a:solidFill>
            <a:miter lim="800000"/>
            <a:headEnd/>
            <a:tailEnd/>
          </a:ln>
          <a:effectLst/>
        </p:spPr>
        <p:txBody>
          <a:bodyPr wrap="none" anchor="ctr"/>
          <a:lstStyle/>
          <a:p>
            <a:endParaRPr lang="en-US"/>
          </a:p>
        </p:txBody>
      </p:sp>
      <p:sp>
        <p:nvSpPr>
          <p:cNvPr id="63493" name="Freeform 5"/>
          <p:cNvSpPr>
            <a:spLocks/>
          </p:cNvSpPr>
          <p:nvPr/>
        </p:nvSpPr>
        <p:spPr bwMode="auto">
          <a:xfrm>
            <a:off x="3733800" y="4241800"/>
            <a:ext cx="2971800" cy="2159000"/>
          </a:xfrm>
          <a:custGeom>
            <a:avLst/>
            <a:gdLst/>
            <a:ahLst/>
            <a:cxnLst>
              <a:cxn ang="0">
                <a:pos x="0" y="1360"/>
              </a:cxn>
              <a:cxn ang="0">
                <a:pos x="336" y="1312"/>
              </a:cxn>
              <a:cxn ang="0">
                <a:pos x="528" y="1264"/>
              </a:cxn>
              <a:cxn ang="0">
                <a:pos x="816" y="928"/>
              </a:cxn>
              <a:cxn ang="0">
                <a:pos x="912" y="400"/>
              </a:cxn>
              <a:cxn ang="0">
                <a:pos x="1056" y="112"/>
              </a:cxn>
              <a:cxn ang="0">
                <a:pos x="1392" y="16"/>
              </a:cxn>
              <a:cxn ang="0">
                <a:pos x="1872" y="16"/>
              </a:cxn>
            </a:cxnLst>
            <a:rect l="0" t="0" r="r" b="b"/>
            <a:pathLst>
              <a:path w="1872" h="1360">
                <a:moveTo>
                  <a:pt x="0" y="1360"/>
                </a:moveTo>
                <a:cubicBezTo>
                  <a:pt x="124" y="1344"/>
                  <a:pt x="248" y="1328"/>
                  <a:pt x="336" y="1312"/>
                </a:cubicBezTo>
                <a:cubicBezTo>
                  <a:pt x="424" y="1296"/>
                  <a:pt x="448" y="1328"/>
                  <a:pt x="528" y="1264"/>
                </a:cubicBezTo>
                <a:cubicBezTo>
                  <a:pt x="608" y="1200"/>
                  <a:pt x="752" y="1072"/>
                  <a:pt x="816" y="928"/>
                </a:cubicBezTo>
                <a:cubicBezTo>
                  <a:pt x="880" y="784"/>
                  <a:pt x="872" y="536"/>
                  <a:pt x="912" y="400"/>
                </a:cubicBezTo>
                <a:cubicBezTo>
                  <a:pt x="952" y="264"/>
                  <a:pt x="976" y="176"/>
                  <a:pt x="1056" y="112"/>
                </a:cubicBezTo>
                <a:cubicBezTo>
                  <a:pt x="1136" y="48"/>
                  <a:pt x="1256" y="32"/>
                  <a:pt x="1392" y="16"/>
                </a:cubicBezTo>
                <a:cubicBezTo>
                  <a:pt x="1528" y="0"/>
                  <a:pt x="1700" y="8"/>
                  <a:pt x="1872" y="16"/>
                </a:cubicBezTo>
              </a:path>
            </a:pathLst>
          </a:custGeom>
          <a:noFill/>
          <a:ln w="25400" cap="flat" cmpd="sng">
            <a:solidFill>
              <a:srgbClr val="FF0000"/>
            </a:solidFill>
            <a:prstDash val="solid"/>
            <a:round/>
            <a:headEnd type="none" w="med" len="med"/>
            <a:tailEnd type="none" w="med" len="med"/>
          </a:ln>
          <a:effectLst/>
        </p:spPr>
        <p:txBody>
          <a:bodyPr/>
          <a:lstStyle/>
          <a:p>
            <a:endParaRPr lang="en-US"/>
          </a:p>
        </p:txBody>
      </p:sp>
      <p:sp>
        <p:nvSpPr>
          <p:cNvPr id="63494" name="Text Box 6"/>
          <p:cNvSpPr txBox="1">
            <a:spLocks noChangeArrowheads="1"/>
          </p:cNvSpPr>
          <p:nvPr/>
        </p:nvSpPr>
        <p:spPr bwMode="auto">
          <a:xfrm rot="16200000">
            <a:off x="2659857" y="5036343"/>
            <a:ext cx="1447800" cy="366713"/>
          </a:xfrm>
          <a:prstGeom prst="rect">
            <a:avLst/>
          </a:prstGeom>
          <a:noFill/>
          <a:ln w="9525" algn="ctr">
            <a:noFill/>
            <a:miter lim="800000"/>
            <a:headEnd/>
            <a:tailEnd/>
          </a:ln>
          <a:effectLst/>
        </p:spPr>
        <p:txBody>
          <a:bodyPr>
            <a:spAutoFit/>
          </a:bodyPr>
          <a:lstStyle/>
          <a:p>
            <a:pPr>
              <a:spcBef>
                <a:spcPct val="50000"/>
              </a:spcBef>
            </a:pPr>
            <a:r>
              <a:rPr lang="en-US"/>
              <a:t>% infected</a:t>
            </a:r>
          </a:p>
        </p:txBody>
      </p:sp>
      <p:sp>
        <p:nvSpPr>
          <p:cNvPr id="63495" name="Text Box 7"/>
          <p:cNvSpPr txBox="1">
            <a:spLocks noChangeArrowheads="1"/>
          </p:cNvSpPr>
          <p:nvPr/>
        </p:nvSpPr>
        <p:spPr bwMode="auto">
          <a:xfrm>
            <a:off x="3200400" y="6172200"/>
            <a:ext cx="533400" cy="274638"/>
          </a:xfrm>
          <a:prstGeom prst="rect">
            <a:avLst/>
          </a:prstGeom>
          <a:noFill/>
          <a:ln w="9525" algn="ctr">
            <a:noFill/>
            <a:miter lim="800000"/>
            <a:headEnd/>
            <a:tailEnd/>
          </a:ln>
          <a:effectLst/>
        </p:spPr>
        <p:txBody>
          <a:bodyPr>
            <a:spAutoFit/>
          </a:bodyPr>
          <a:lstStyle/>
          <a:p>
            <a:pPr algn="r">
              <a:spcBef>
                <a:spcPct val="50000"/>
              </a:spcBef>
            </a:pPr>
            <a:r>
              <a:rPr lang="en-US" sz="1200"/>
              <a:t>0.0</a:t>
            </a:r>
          </a:p>
        </p:txBody>
      </p:sp>
      <p:sp>
        <p:nvSpPr>
          <p:cNvPr id="63496" name="Rectangle 8"/>
          <p:cNvSpPr>
            <a:spLocks noChangeArrowheads="1"/>
          </p:cNvSpPr>
          <p:nvPr/>
        </p:nvSpPr>
        <p:spPr bwMode="auto">
          <a:xfrm>
            <a:off x="3308350" y="4267200"/>
            <a:ext cx="395288" cy="274638"/>
          </a:xfrm>
          <a:prstGeom prst="rect">
            <a:avLst/>
          </a:prstGeom>
          <a:noFill/>
          <a:ln w="9525" algn="ctr">
            <a:noFill/>
            <a:miter lim="800000"/>
            <a:headEnd/>
            <a:tailEnd/>
          </a:ln>
          <a:effectLst/>
        </p:spPr>
        <p:txBody>
          <a:bodyPr wrap="none">
            <a:spAutoFit/>
          </a:bodyPr>
          <a:lstStyle/>
          <a:p>
            <a:r>
              <a:rPr lang="en-US" sz="1200"/>
              <a:t>1.0</a:t>
            </a:r>
          </a:p>
        </p:txBody>
      </p:sp>
      <p:sp>
        <p:nvSpPr>
          <p:cNvPr id="63497" name="Text Box 9"/>
          <p:cNvSpPr txBox="1">
            <a:spLocks noChangeArrowheads="1"/>
          </p:cNvSpPr>
          <p:nvPr/>
        </p:nvSpPr>
        <p:spPr bwMode="auto">
          <a:xfrm>
            <a:off x="4495800" y="6400800"/>
            <a:ext cx="1676400" cy="366713"/>
          </a:xfrm>
          <a:prstGeom prst="rect">
            <a:avLst/>
          </a:prstGeom>
          <a:noFill/>
          <a:ln w="9525" algn="ctr">
            <a:noFill/>
            <a:miter lim="800000"/>
            <a:headEnd/>
            <a:tailEnd/>
          </a:ln>
          <a:effectLst/>
        </p:spPr>
        <p:txBody>
          <a:bodyPr>
            <a:spAutoFit/>
          </a:bodyPr>
          <a:lstStyle/>
          <a:p>
            <a:pPr>
              <a:spcBef>
                <a:spcPct val="50000"/>
              </a:spcBef>
            </a:pPr>
            <a:r>
              <a:rPr lang="en-US"/>
              <a:t>Time </a:t>
            </a:r>
            <a:r>
              <a:rPr lang="en-US">
                <a:sym typeface="Symbol" pitchFamily="18" charset="2"/>
              </a:rPr>
              <a:t></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42</a:t>
            </a:fld>
            <a:endParaRPr lang="en-US"/>
          </a:p>
        </p:txBody>
      </p:sp>
    </p:spTree>
    <p:extLst>
      <p:ext uri="{BB962C8B-B14F-4D97-AF65-F5344CB8AC3E}">
        <p14:creationId xmlns:p14="http://schemas.microsoft.com/office/powerpoint/2010/main" val="258462446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Gossip in distributed systems</a:t>
            </a:r>
          </a:p>
        </p:txBody>
      </p:sp>
      <p:sp>
        <p:nvSpPr>
          <p:cNvPr id="37891" name="Rectangle 3"/>
          <p:cNvSpPr>
            <a:spLocks noGrp="1" noChangeArrowheads="1"/>
          </p:cNvSpPr>
          <p:nvPr>
            <p:ph type="body" idx="1"/>
          </p:nvPr>
        </p:nvSpPr>
        <p:spPr/>
        <p:txBody>
          <a:bodyPr/>
          <a:lstStyle/>
          <a:p>
            <a:r>
              <a:rPr lang="en-US"/>
              <a:t>We can gossip about membership</a:t>
            </a:r>
          </a:p>
          <a:p>
            <a:pPr lvl="1"/>
            <a:r>
              <a:rPr lang="en-US"/>
              <a:t>Need a bootstrap mechanism, but then discuss failures, new members</a:t>
            </a:r>
          </a:p>
          <a:p>
            <a:r>
              <a:rPr lang="en-US"/>
              <a:t>Gossip to repair faults in replicated data</a:t>
            </a:r>
          </a:p>
          <a:p>
            <a:pPr lvl="1"/>
            <a:r>
              <a:rPr lang="en-US"/>
              <a:t>“I have 6 updates from Charlie”</a:t>
            </a:r>
          </a:p>
          <a:p>
            <a:r>
              <a:rPr lang="en-US"/>
              <a:t>If we aren’t in a hurry, gossip to replicate data too</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43</a:t>
            </a:fld>
            <a:endParaRPr lang="en-US"/>
          </a:p>
        </p:txBody>
      </p:sp>
    </p:spTree>
    <p:extLst>
      <p:ext uri="{BB962C8B-B14F-4D97-AF65-F5344CB8AC3E}">
        <p14:creationId xmlns:p14="http://schemas.microsoft.com/office/powerpoint/2010/main" val="2867448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Gossip about membership</a:t>
            </a:r>
          </a:p>
        </p:txBody>
      </p:sp>
      <p:sp>
        <p:nvSpPr>
          <p:cNvPr id="87043" name="Rectangle 3"/>
          <p:cNvSpPr>
            <a:spLocks noGrp="1" noChangeArrowheads="1"/>
          </p:cNvSpPr>
          <p:nvPr>
            <p:ph type="body" idx="1"/>
          </p:nvPr>
        </p:nvSpPr>
        <p:spPr/>
        <p:txBody>
          <a:bodyPr/>
          <a:lstStyle/>
          <a:p>
            <a:r>
              <a:rPr lang="en-US" sz="2800"/>
              <a:t>Start with a </a:t>
            </a:r>
            <a:r>
              <a:rPr lang="en-US" sz="2800" i="1"/>
              <a:t>bootstrap protocol</a:t>
            </a:r>
            <a:endParaRPr lang="en-US" sz="2800"/>
          </a:p>
          <a:p>
            <a:pPr lvl="1"/>
            <a:r>
              <a:rPr lang="en-US" sz="2400"/>
              <a:t>For example, processes go to some web site and it lists a dozen nodes where the system has been stable for a long time</a:t>
            </a:r>
          </a:p>
          <a:p>
            <a:pPr lvl="1"/>
            <a:r>
              <a:rPr lang="en-US" sz="2400"/>
              <a:t>Pick one at random</a:t>
            </a:r>
          </a:p>
          <a:p>
            <a:r>
              <a:rPr lang="en-US" sz="2800"/>
              <a:t>Then track “processes I’ve heard from recently” and “processes other people have heard from recently”</a:t>
            </a:r>
          </a:p>
          <a:p>
            <a:r>
              <a:rPr lang="en-US" sz="2800"/>
              <a:t>Use push gossip to spread the word</a:t>
            </a: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44</a:t>
            </a:fld>
            <a:endParaRPr lang="en-US"/>
          </a:p>
        </p:txBody>
      </p:sp>
    </p:spTree>
    <p:extLst>
      <p:ext uri="{BB962C8B-B14F-4D97-AF65-F5344CB8AC3E}">
        <p14:creationId xmlns:p14="http://schemas.microsoft.com/office/powerpoint/2010/main" val="22425725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Gossip about membership</a:t>
            </a:r>
          </a:p>
        </p:txBody>
      </p:sp>
      <p:sp>
        <p:nvSpPr>
          <p:cNvPr id="88067" name="Rectangle 3"/>
          <p:cNvSpPr>
            <a:spLocks noGrp="1" noChangeArrowheads="1"/>
          </p:cNvSpPr>
          <p:nvPr>
            <p:ph type="body" idx="1"/>
          </p:nvPr>
        </p:nvSpPr>
        <p:spPr/>
        <p:txBody>
          <a:bodyPr/>
          <a:lstStyle/>
          <a:p>
            <a:r>
              <a:rPr lang="en-US" dirty="0"/>
              <a:t>Until messages get full, everyone will known when everyone else last sent a message</a:t>
            </a:r>
          </a:p>
          <a:p>
            <a:pPr lvl="1"/>
            <a:r>
              <a:rPr lang="en-US" dirty="0"/>
              <a:t>With delay of log(N) gossip rounds…</a:t>
            </a:r>
          </a:p>
          <a:p>
            <a:r>
              <a:rPr lang="en-US" dirty="0"/>
              <a:t>But messages will have bounded size</a:t>
            </a:r>
          </a:p>
          <a:p>
            <a:pPr lvl="1"/>
            <a:r>
              <a:rPr lang="en-US" dirty="0"/>
              <a:t>Perhaps 8K bytes</a:t>
            </a:r>
          </a:p>
          <a:p>
            <a:pPr lvl="1"/>
            <a:r>
              <a:rPr lang="en-US" dirty="0" smtClean="0"/>
              <a:t>Then use some form of “prioritization” to decide what to omit – but </a:t>
            </a:r>
            <a:r>
              <a:rPr lang="en-US" i="1" dirty="0" smtClean="0"/>
              <a:t>never send more, or larger messages</a:t>
            </a:r>
            <a:endParaRPr lang="en-US" dirty="0" smtClean="0"/>
          </a:p>
          <a:p>
            <a:pPr lvl="1"/>
            <a:r>
              <a:rPr lang="en-US" dirty="0" smtClean="0"/>
              <a:t>Thus: load has a fixed, constant upper bound except on the network itself, which usually has infinite capacity</a:t>
            </a:r>
            <a:endParaRPr lang="en-US" dirty="0"/>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45</a:t>
            </a:fld>
            <a:endParaRPr lang="en-US"/>
          </a:p>
        </p:txBody>
      </p:sp>
    </p:spTree>
    <p:extLst>
      <p:ext uri="{BB962C8B-B14F-4D97-AF65-F5344CB8AC3E}">
        <p14:creationId xmlns:p14="http://schemas.microsoft.com/office/powerpoint/2010/main" val="417647285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5257800" y="1905000"/>
            <a:ext cx="2368550" cy="733425"/>
          </a:xfrm>
          <a:prstGeom prst="rect">
            <a:avLst/>
          </a:prstGeom>
          <a:noFill/>
          <a:ln w="9525">
            <a:noFill/>
            <a:miter lim="800000"/>
            <a:headEnd/>
            <a:tailEnd/>
          </a:ln>
        </p:spPr>
        <p:txBody>
          <a:bodyPr lIns="0" tIns="0" rIns="0" bIns="0">
            <a:spAutoFit/>
          </a:bodyPr>
          <a:lstStyle/>
          <a:p>
            <a:pPr eaLnBrk="1" hangingPunct="1"/>
            <a:r>
              <a:rPr lang="en-US" sz="1600" dirty="0">
                <a:solidFill>
                  <a:srgbClr val="777777"/>
                </a:solidFill>
              </a:rPr>
              <a:t>Affinity Groups:</a:t>
            </a:r>
          </a:p>
          <a:p>
            <a:pPr eaLnBrk="1" hangingPunct="1"/>
            <a:r>
              <a:rPr lang="en-US" sz="1600" dirty="0">
                <a:solidFill>
                  <a:srgbClr val="777777"/>
                </a:solidFill>
              </a:rPr>
              <a:t>peer membership thru consistent hash</a:t>
            </a:r>
          </a:p>
        </p:txBody>
      </p:sp>
      <p:sp>
        <p:nvSpPr>
          <p:cNvPr id="125955" name="Rectangle 3"/>
          <p:cNvSpPr>
            <a:spLocks noGrp="1" noChangeArrowheads="1"/>
          </p:cNvSpPr>
          <p:nvPr>
            <p:ph type="title"/>
          </p:nvPr>
        </p:nvSpPr>
        <p:spPr/>
        <p:txBody>
          <a:bodyPr/>
          <a:lstStyle/>
          <a:p>
            <a:r>
              <a:rPr lang="en-US" dirty="0" smtClean="0"/>
              <a:t>Back to </a:t>
            </a:r>
            <a:r>
              <a:rPr lang="en-US" dirty="0" err="1" smtClean="0"/>
              <a:t>Kelips</a:t>
            </a:r>
            <a:r>
              <a:rPr lang="en-US" dirty="0" smtClean="0"/>
              <a:t>: Quick reminder</a:t>
            </a:r>
            <a:endParaRPr lang="en-US" dirty="0"/>
          </a:p>
        </p:txBody>
      </p:sp>
      <p:sp>
        <p:nvSpPr>
          <p:cNvPr id="125956" name="Rectangle 4"/>
          <p:cNvSpPr>
            <a:spLocks noChangeArrowheads="1"/>
          </p:cNvSpPr>
          <p:nvPr/>
        </p:nvSpPr>
        <p:spPr bwMode="auto">
          <a:xfrm>
            <a:off x="4724400" y="3276600"/>
            <a:ext cx="458788" cy="1830388"/>
          </a:xfrm>
          <a:prstGeom prst="rect">
            <a:avLst/>
          </a:prstGeom>
          <a:noFill/>
          <a:ln w="9525">
            <a:solidFill>
              <a:srgbClr val="FF6600"/>
            </a:solidFill>
            <a:miter lim="800000"/>
            <a:headEnd/>
            <a:tailEnd/>
          </a:ln>
        </p:spPr>
        <p:txBody>
          <a:bodyPr/>
          <a:lstStyle/>
          <a:p>
            <a:endParaRPr lang="en-US"/>
          </a:p>
        </p:txBody>
      </p:sp>
      <p:sp>
        <p:nvSpPr>
          <p:cNvPr id="125957" name="Rectangle 5"/>
          <p:cNvSpPr>
            <a:spLocks noChangeArrowheads="1"/>
          </p:cNvSpPr>
          <p:nvPr/>
        </p:nvSpPr>
        <p:spPr bwMode="auto">
          <a:xfrm>
            <a:off x="5257800" y="3275013"/>
            <a:ext cx="458788" cy="1830387"/>
          </a:xfrm>
          <a:prstGeom prst="rect">
            <a:avLst/>
          </a:prstGeom>
          <a:noFill/>
          <a:ln w="9525">
            <a:solidFill>
              <a:srgbClr val="FF6600"/>
            </a:solidFill>
            <a:miter lim="800000"/>
            <a:headEnd/>
            <a:tailEnd/>
          </a:ln>
        </p:spPr>
        <p:txBody>
          <a:bodyPr/>
          <a:lstStyle/>
          <a:p>
            <a:endParaRPr lang="en-US"/>
          </a:p>
        </p:txBody>
      </p:sp>
      <p:sp>
        <p:nvSpPr>
          <p:cNvPr id="125958" name="Rectangle 6"/>
          <p:cNvSpPr>
            <a:spLocks noChangeArrowheads="1"/>
          </p:cNvSpPr>
          <p:nvPr/>
        </p:nvSpPr>
        <p:spPr bwMode="auto">
          <a:xfrm>
            <a:off x="5789613" y="3276600"/>
            <a:ext cx="458787" cy="1830388"/>
          </a:xfrm>
          <a:prstGeom prst="rect">
            <a:avLst/>
          </a:prstGeom>
          <a:noFill/>
          <a:ln w="9525">
            <a:solidFill>
              <a:srgbClr val="FF6600"/>
            </a:solidFill>
            <a:miter lim="800000"/>
            <a:headEnd/>
            <a:tailEnd/>
          </a:ln>
        </p:spPr>
        <p:txBody>
          <a:bodyPr/>
          <a:lstStyle/>
          <a:p>
            <a:endParaRPr lang="en-US"/>
          </a:p>
        </p:txBody>
      </p:sp>
      <p:sp>
        <p:nvSpPr>
          <p:cNvPr id="125959" name="Rectangle 7"/>
          <p:cNvSpPr>
            <a:spLocks noChangeArrowheads="1"/>
          </p:cNvSpPr>
          <p:nvPr/>
        </p:nvSpPr>
        <p:spPr bwMode="auto">
          <a:xfrm>
            <a:off x="7315200" y="3275013"/>
            <a:ext cx="458788" cy="1830387"/>
          </a:xfrm>
          <a:prstGeom prst="rect">
            <a:avLst/>
          </a:prstGeom>
          <a:noFill/>
          <a:ln w="9525">
            <a:solidFill>
              <a:srgbClr val="FF6600"/>
            </a:solidFill>
            <a:miter lim="800000"/>
            <a:headEnd/>
            <a:tailEnd/>
          </a:ln>
        </p:spPr>
        <p:txBody>
          <a:bodyPr/>
          <a:lstStyle/>
          <a:p>
            <a:endParaRPr lang="en-US"/>
          </a:p>
        </p:txBody>
      </p:sp>
      <p:sp>
        <p:nvSpPr>
          <p:cNvPr id="125960" name="Rectangle 8"/>
          <p:cNvSpPr>
            <a:spLocks noChangeArrowheads="1"/>
          </p:cNvSpPr>
          <p:nvPr/>
        </p:nvSpPr>
        <p:spPr bwMode="auto">
          <a:xfrm>
            <a:off x="484505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0</a:t>
            </a:r>
          </a:p>
        </p:txBody>
      </p:sp>
      <p:sp>
        <p:nvSpPr>
          <p:cNvPr id="125961" name="Rectangle 9"/>
          <p:cNvSpPr>
            <a:spLocks noChangeArrowheads="1"/>
          </p:cNvSpPr>
          <p:nvPr/>
        </p:nvSpPr>
        <p:spPr bwMode="auto">
          <a:xfrm>
            <a:off x="533400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1</a:t>
            </a:r>
          </a:p>
        </p:txBody>
      </p:sp>
      <p:sp>
        <p:nvSpPr>
          <p:cNvPr id="125962" name="Rectangle 10"/>
          <p:cNvSpPr>
            <a:spLocks noChangeArrowheads="1"/>
          </p:cNvSpPr>
          <p:nvPr/>
        </p:nvSpPr>
        <p:spPr bwMode="auto">
          <a:xfrm>
            <a:off x="5867400" y="2971800"/>
            <a:ext cx="260350" cy="274638"/>
          </a:xfrm>
          <a:prstGeom prst="rect">
            <a:avLst/>
          </a:prstGeom>
          <a:noFill/>
          <a:ln w="9525">
            <a:noFill/>
            <a:miter lim="800000"/>
            <a:headEnd/>
            <a:tailEnd/>
          </a:ln>
          <a:effectLst/>
        </p:spPr>
        <p:txBody>
          <a:bodyPr wrap="none">
            <a:spAutoFit/>
          </a:bodyPr>
          <a:lstStyle/>
          <a:p>
            <a:pPr algn="l" eaLnBrk="1" hangingPunct="1"/>
            <a:r>
              <a:rPr lang="en-US" sz="1200">
                <a:solidFill>
                  <a:srgbClr val="777777"/>
                </a:solidFill>
                <a:latin typeface="Times New Roman" pitchFamily="18" charset="0"/>
              </a:rPr>
              <a:t>2</a:t>
            </a:r>
          </a:p>
        </p:txBody>
      </p:sp>
      <p:sp>
        <p:nvSpPr>
          <p:cNvPr id="125963" name="Rectangle 11"/>
          <p:cNvSpPr>
            <a:spLocks noChangeArrowheads="1"/>
          </p:cNvSpPr>
          <p:nvPr/>
        </p:nvSpPr>
        <p:spPr bwMode="auto">
          <a:xfrm>
            <a:off x="4914900" y="3467100"/>
            <a:ext cx="115888" cy="115888"/>
          </a:xfrm>
          <a:prstGeom prst="rect">
            <a:avLst/>
          </a:prstGeom>
          <a:solidFill>
            <a:srgbClr val="000000"/>
          </a:solidFill>
          <a:ln w="4763">
            <a:solidFill>
              <a:srgbClr val="000000"/>
            </a:solidFill>
            <a:miter lim="800000"/>
            <a:headEnd/>
            <a:tailEnd/>
          </a:ln>
        </p:spPr>
        <p:txBody>
          <a:bodyPr/>
          <a:lstStyle/>
          <a:p>
            <a:pPr algn="l" eaLnBrk="1" hangingPunct="1"/>
            <a:endParaRPr lang="en-US" sz="2400" b="1"/>
          </a:p>
        </p:txBody>
      </p:sp>
      <p:sp>
        <p:nvSpPr>
          <p:cNvPr id="125964" name="Rectangle 12"/>
          <p:cNvSpPr>
            <a:spLocks noChangeArrowheads="1"/>
          </p:cNvSpPr>
          <p:nvPr/>
        </p:nvSpPr>
        <p:spPr bwMode="auto">
          <a:xfrm>
            <a:off x="4913313" y="4038600"/>
            <a:ext cx="115887" cy="115888"/>
          </a:xfrm>
          <a:prstGeom prst="rect">
            <a:avLst/>
          </a:prstGeom>
          <a:solidFill>
            <a:srgbClr val="000000"/>
          </a:solidFill>
          <a:ln w="4763">
            <a:solidFill>
              <a:srgbClr val="000000"/>
            </a:solidFill>
            <a:miter lim="800000"/>
            <a:headEnd/>
            <a:tailEnd/>
          </a:ln>
        </p:spPr>
        <p:txBody>
          <a:bodyPr/>
          <a:lstStyle/>
          <a:p>
            <a:endParaRPr lang="en-US"/>
          </a:p>
        </p:txBody>
      </p:sp>
      <p:sp>
        <p:nvSpPr>
          <p:cNvPr id="125965" name="Rectangle 13"/>
          <p:cNvSpPr>
            <a:spLocks noChangeArrowheads="1"/>
          </p:cNvSpPr>
          <p:nvPr/>
        </p:nvSpPr>
        <p:spPr bwMode="auto">
          <a:xfrm>
            <a:off x="4837113" y="47609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5966" name="Rectangle 14"/>
          <p:cNvSpPr>
            <a:spLocks noChangeArrowheads="1"/>
          </p:cNvSpPr>
          <p:nvPr/>
        </p:nvSpPr>
        <p:spPr bwMode="auto">
          <a:xfrm>
            <a:off x="6019800" y="47244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5967" name="Rectangle 15"/>
          <p:cNvSpPr>
            <a:spLocks noChangeArrowheads="1"/>
          </p:cNvSpPr>
          <p:nvPr/>
        </p:nvSpPr>
        <p:spPr bwMode="auto">
          <a:xfrm>
            <a:off x="5410200" y="36195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5968" name="Rectangle 16"/>
          <p:cNvSpPr>
            <a:spLocks noChangeArrowheads="1"/>
          </p:cNvSpPr>
          <p:nvPr/>
        </p:nvSpPr>
        <p:spPr bwMode="auto">
          <a:xfrm>
            <a:off x="5522913" y="43799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5969" name="Rectangle 17"/>
          <p:cNvSpPr>
            <a:spLocks noChangeArrowheads="1"/>
          </p:cNvSpPr>
          <p:nvPr/>
        </p:nvSpPr>
        <p:spPr bwMode="auto">
          <a:xfrm>
            <a:off x="5980113" y="3389313"/>
            <a:ext cx="115887" cy="115887"/>
          </a:xfrm>
          <a:prstGeom prst="rect">
            <a:avLst/>
          </a:prstGeom>
          <a:solidFill>
            <a:srgbClr val="000000"/>
          </a:solidFill>
          <a:ln w="4763">
            <a:solidFill>
              <a:srgbClr val="000000"/>
            </a:solidFill>
            <a:miter lim="800000"/>
            <a:headEnd/>
            <a:tailEnd/>
          </a:ln>
        </p:spPr>
        <p:txBody>
          <a:bodyPr/>
          <a:lstStyle/>
          <a:p>
            <a:endParaRPr lang="en-US"/>
          </a:p>
        </p:txBody>
      </p:sp>
      <p:sp>
        <p:nvSpPr>
          <p:cNvPr id="125970" name="Rectangle 18"/>
          <p:cNvSpPr>
            <a:spLocks noChangeArrowheads="1"/>
          </p:cNvSpPr>
          <p:nvPr/>
        </p:nvSpPr>
        <p:spPr bwMode="auto">
          <a:xfrm>
            <a:off x="5867400" y="40386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5971" name="Rectangle 19"/>
          <p:cNvSpPr>
            <a:spLocks noChangeArrowheads="1"/>
          </p:cNvSpPr>
          <p:nvPr/>
        </p:nvSpPr>
        <p:spPr bwMode="auto">
          <a:xfrm>
            <a:off x="7580313" y="3429000"/>
            <a:ext cx="115887" cy="115888"/>
          </a:xfrm>
          <a:prstGeom prst="rect">
            <a:avLst/>
          </a:prstGeom>
          <a:solidFill>
            <a:srgbClr val="000000"/>
          </a:solidFill>
          <a:ln w="4763">
            <a:solidFill>
              <a:srgbClr val="000000"/>
            </a:solidFill>
            <a:miter lim="800000"/>
            <a:headEnd/>
            <a:tailEnd/>
          </a:ln>
        </p:spPr>
        <p:txBody>
          <a:bodyPr/>
          <a:lstStyle/>
          <a:p>
            <a:endParaRPr lang="en-US"/>
          </a:p>
        </p:txBody>
      </p:sp>
      <p:sp>
        <p:nvSpPr>
          <p:cNvPr id="125972" name="Rectangle 20"/>
          <p:cNvSpPr>
            <a:spLocks noChangeArrowheads="1"/>
          </p:cNvSpPr>
          <p:nvPr/>
        </p:nvSpPr>
        <p:spPr bwMode="auto">
          <a:xfrm>
            <a:off x="7391400" y="4191000"/>
            <a:ext cx="115888" cy="115888"/>
          </a:xfrm>
          <a:prstGeom prst="rect">
            <a:avLst/>
          </a:prstGeom>
          <a:solidFill>
            <a:srgbClr val="000000"/>
          </a:solidFill>
          <a:ln w="4763">
            <a:solidFill>
              <a:srgbClr val="000000"/>
            </a:solidFill>
            <a:miter lim="800000"/>
            <a:headEnd/>
            <a:tailEnd/>
          </a:ln>
        </p:spPr>
        <p:txBody>
          <a:bodyPr/>
          <a:lstStyle/>
          <a:p>
            <a:endParaRPr lang="en-US"/>
          </a:p>
        </p:txBody>
      </p:sp>
      <p:sp>
        <p:nvSpPr>
          <p:cNvPr id="125973" name="Rectangle 21"/>
          <p:cNvSpPr>
            <a:spLocks noChangeArrowheads="1"/>
          </p:cNvSpPr>
          <p:nvPr/>
        </p:nvSpPr>
        <p:spPr bwMode="auto">
          <a:xfrm>
            <a:off x="7543800" y="4837113"/>
            <a:ext cx="115888" cy="115887"/>
          </a:xfrm>
          <a:prstGeom prst="rect">
            <a:avLst/>
          </a:prstGeom>
          <a:solidFill>
            <a:srgbClr val="000000"/>
          </a:solidFill>
          <a:ln w="4763">
            <a:solidFill>
              <a:srgbClr val="000000"/>
            </a:solidFill>
            <a:miter lim="800000"/>
            <a:headEnd/>
            <a:tailEnd/>
          </a:ln>
        </p:spPr>
        <p:txBody>
          <a:bodyPr/>
          <a:lstStyle/>
          <a:p>
            <a:endParaRPr lang="en-US"/>
          </a:p>
        </p:txBody>
      </p:sp>
      <p:sp>
        <p:nvSpPr>
          <p:cNvPr id="125974" name="Rectangle 22"/>
          <p:cNvSpPr>
            <a:spLocks noChangeArrowheads="1"/>
          </p:cNvSpPr>
          <p:nvPr/>
        </p:nvSpPr>
        <p:spPr bwMode="auto">
          <a:xfrm>
            <a:off x="4800600" y="4495800"/>
            <a:ext cx="3111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30</a:t>
            </a:r>
          </a:p>
        </p:txBody>
      </p:sp>
      <p:sp>
        <p:nvSpPr>
          <p:cNvPr id="125975" name="Rectangle 23"/>
          <p:cNvSpPr>
            <a:spLocks noChangeArrowheads="1"/>
          </p:cNvSpPr>
          <p:nvPr/>
        </p:nvSpPr>
        <p:spPr bwMode="auto">
          <a:xfrm>
            <a:off x="4800600" y="32766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110</a:t>
            </a:r>
          </a:p>
        </p:txBody>
      </p:sp>
      <p:sp>
        <p:nvSpPr>
          <p:cNvPr id="125976" name="Rectangle 24"/>
          <p:cNvSpPr>
            <a:spLocks noChangeArrowheads="1"/>
          </p:cNvSpPr>
          <p:nvPr/>
        </p:nvSpPr>
        <p:spPr bwMode="auto">
          <a:xfrm>
            <a:off x="4724400" y="38100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230</a:t>
            </a:r>
          </a:p>
        </p:txBody>
      </p:sp>
      <p:sp>
        <p:nvSpPr>
          <p:cNvPr id="125977" name="Rectangle 25"/>
          <p:cNvSpPr>
            <a:spLocks noChangeArrowheads="1"/>
          </p:cNvSpPr>
          <p:nvPr/>
        </p:nvSpPr>
        <p:spPr bwMode="auto">
          <a:xfrm>
            <a:off x="5797550" y="3810000"/>
            <a:ext cx="374650" cy="244475"/>
          </a:xfrm>
          <a:prstGeom prst="rect">
            <a:avLst/>
          </a:prstGeom>
          <a:noFill/>
          <a:ln w="9525">
            <a:noFill/>
            <a:miter lim="800000"/>
            <a:headEnd/>
            <a:tailEnd/>
          </a:ln>
          <a:effectLst/>
        </p:spPr>
        <p:txBody>
          <a:bodyPr wrap="none">
            <a:spAutoFit/>
          </a:bodyPr>
          <a:lstStyle/>
          <a:p>
            <a:pPr algn="l" eaLnBrk="1" hangingPunct="1"/>
            <a:r>
              <a:rPr lang="en-US" sz="1000">
                <a:latin typeface="Times New Roman" pitchFamily="18" charset="0"/>
              </a:rPr>
              <a:t>202</a:t>
            </a:r>
          </a:p>
        </p:txBody>
      </p:sp>
      <p:sp>
        <p:nvSpPr>
          <p:cNvPr id="125978" name="Line 26"/>
          <p:cNvSpPr>
            <a:spLocks noChangeShapeType="1"/>
          </p:cNvSpPr>
          <p:nvPr/>
        </p:nvSpPr>
        <p:spPr bwMode="auto">
          <a:xfrm flipV="1">
            <a:off x="5029200" y="2667000"/>
            <a:ext cx="304800" cy="304800"/>
          </a:xfrm>
          <a:prstGeom prst="line">
            <a:avLst/>
          </a:prstGeom>
          <a:noFill/>
          <a:ln w="9525">
            <a:solidFill>
              <a:srgbClr val="085091"/>
            </a:solidFill>
            <a:miter lim="800000"/>
            <a:headEnd type="triangle" w="med" len="med"/>
            <a:tailEnd/>
          </a:ln>
          <a:effectLst/>
        </p:spPr>
        <p:txBody>
          <a:bodyPr wrap="none"/>
          <a:lstStyle/>
          <a:p>
            <a:endParaRPr lang="en-US"/>
          </a:p>
        </p:txBody>
      </p:sp>
      <p:sp>
        <p:nvSpPr>
          <p:cNvPr id="125979" name="Line 27"/>
          <p:cNvSpPr>
            <a:spLocks noChangeShapeType="1"/>
          </p:cNvSpPr>
          <p:nvPr/>
        </p:nvSpPr>
        <p:spPr bwMode="auto">
          <a:xfrm>
            <a:off x="5486400" y="2743200"/>
            <a:ext cx="0" cy="228600"/>
          </a:xfrm>
          <a:prstGeom prst="line">
            <a:avLst/>
          </a:prstGeom>
          <a:noFill/>
          <a:ln w="9525">
            <a:solidFill>
              <a:srgbClr val="085091"/>
            </a:solidFill>
            <a:miter lim="800000"/>
            <a:headEnd/>
            <a:tailEnd type="triangle" w="med" len="med"/>
          </a:ln>
          <a:effectLst/>
        </p:spPr>
        <p:txBody>
          <a:bodyPr wrap="none"/>
          <a:lstStyle/>
          <a:p>
            <a:endParaRPr lang="en-US"/>
          </a:p>
        </p:txBody>
      </p:sp>
      <p:sp>
        <p:nvSpPr>
          <p:cNvPr id="125980" name="Line 28"/>
          <p:cNvSpPr>
            <a:spLocks noChangeShapeType="1"/>
          </p:cNvSpPr>
          <p:nvPr/>
        </p:nvSpPr>
        <p:spPr bwMode="auto">
          <a:xfrm>
            <a:off x="6019800" y="2743200"/>
            <a:ext cx="0" cy="228600"/>
          </a:xfrm>
          <a:prstGeom prst="line">
            <a:avLst/>
          </a:prstGeom>
          <a:noFill/>
          <a:ln w="9525">
            <a:solidFill>
              <a:srgbClr val="085091"/>
            </a:solidFill>
            <a:miter lim="800000"/>
            <a:headEnd/>
            <a:tailEnd type="triangle" w="med" len="med"/>
          </a:ln>
          <a:effectLst/>
        </p:spPr>
        <p:txBody>
          <a:bodyPr wrap="none"/>
          <a:lstStyle/>
          <a:p>
            <a:endParaRPr lang="en-US"/>
          </a:p>
        </p:txBody>
      </p:sp>
      <p:sp>
        <p:nvSpPr>
          <p:cNvPr id="125981" name="Line 29"/>
          <p:cNvSpPr>
            <a:spLocks noChangeShapeType="1"/>
          </p:cNvSpPr>
          <p:nvPr/>
        </p:nvSpPr>
        <p:spPr bwMode="auto">
          <a:xfrm>
            <a:off x="7391400" y="2743200"/>
            <a:ext cx="152400" cy="304800"/>
          </a:xfrm>
          <a:prstGeom prst="line">
            <a:avLst/>
          </a:prstGeom>
          <a:noFill/>
          <a:ln w="9525">
            <a:solidFill>
              <a:srgbClr val="085091"/>
            </a:solidFill>
            <a:miter lim="800000"/>
            <a:headEnd/>
            <a:tailEnd type="triangle" w="med" len="med"/>
          </a:ln>
          <a:effectLst/>
        </p:spPr>
        <p:txBody>
          <a:bodyPr wrap="none"/>
          <a:lstStyle/>
          <a:p>
            <a:endParaRPr lang="en-US"/>
          </a:p>
        </p:txBody>
      </p:sp>
      <p:sp>
        <p:nvSpPr>
          <p:cNvPr id="125982" name="Text Box 30"/>
          <p:cNvSpPr txBox="1">
            <a:spLocks noChangeArrowheads="1"/>
          </p:cNvSpPr>
          <p:nvPr/>
        </p:nvSpPr>
        <p:spPr bwMode="auto">
          <a:xfrm>
            <a:off x="7315200" y="3048000"/>
            <a:ext cx="381000" cy="274638"/>
          </a:xfrm>
          <a:prstGeom prst="rect">
            <a:avLst/>
          </a:prstGeom>
          <a:noFill/>
          <a:ln w="9525">
            <a:noFill/>
            <a:miter lim="800000"/>
            <a:headEnd/>
            <a:tailEnd/>
          </a:ln>
          <a:effectLst/>
        </p:spPr>
        <p:txBody>
          <a:bodyPr>
            <a:spAutoFit/>
          </a:bodyPr>
          <a:lstStyle/>
          <a:p>
            <a:pPr algn="l" eaLnBrk="1" hangingPunct="1">
              <a:spcBef>
                <a:spcPct val="50000"/>
              </a:spcBef>
            </a:pPr>
            <a:endParaRPr lang="en-US" sz="1200" b="1"/>
          </a:p>
        </p:txBody>
      </p:sp>
      <p:grpSp>
        <p:nvGrpSpPr>
          <p:cNvPr id="2" name="Group 31"/>
          <p:cNvGrpSpPr>
            <a:grpSpLocks/>
          </p:cNvGrpSpPr>
          <p:nvPr/>
        </p:nvGrpSpPr>
        <p:grpSpPr bwMode="auto">
          <a:xfrm>
            <a:off x="7315200" y="3033705"/>
            <a:ext cx="406400" cy="200024"/>
            <a:chOff x="4452" y="1911"/>
            <a:chExt cx="256" cy="126"/>
          </a:xfrm>
        </p:grpSpPr>
        <p:sp>
          <p:nvSpPr>
            <p:cNvPr id="125984" name="Line 32"/>
            <p:cNvSpPr>
              <a:spLocks noChangeShapeType="1"/>
            </p:cNvSpPr>
            <p:nvPr/>
          </p:nvSpPr>
          <p:spPr bwMode="auto">
            <a:xfrm flipV="1">
              <a:off x="4452" y="1976"/>
              <a:ext cx="12" cy="6"/>
            </a:xfrm>
            <a:prstGeom prst="line">
              <a:avLst/>
            </a:prstGeom>
            <a:noFill/>
            <a:ln w="6350">
              <a:solidFill>
                <a:srgbClr val="000000"/>
              </a:solidFill>
              <a:round/>
              <a:headEnd/>
              <a:tailEnd/>
            </a:ln>
          </p:spPr>
          <p:txBody>
            <a:bodyPr/>
            <a:lstStyle/>
            <a:p>
              <a:endParaRPr lang="en-US">
                <a:solidFill>
                  <a:srgbClr val="777777"/>
                </a:solidFill>
              </a:endParaRPr>
            </a:p>
          </p:txBody>
        </p:sp>
        <p:sp>
          <p:nvSpPr>
            <p:cNvPr id="125985" name="Line 33"/>
            <p:cNvSpPr>
              <a:spLocks noChangeShapeType="1"/>
            </p:cNvSpPr>
            <p:nvPr/>
          </p:nvSpPr>
          <p:spPr bwMode="auto">
            <a:xfrm>
              <a:off x="4464" y="1977"/>
              <a:ext cx="17" cy="32"/>
            </a:xfrm>
            <a:prstGeom prst="line">
              <a:avLst/>
            </a:prstGeom>
            <a:noFill/>
            <a:ln w="12700">
              <a:solidFill>
                <a:srgbClr val="000000"/>
              </a:solidFill>
              <a:round/>
              <a:headEnd/>
              <a:tailEnd/>
            </a:ln>
          </p:spPr>
          <p:txBody>
            <a:bodyPr/>
            <a:lstStyle/>
            <a:p>
              <a:endParaRPr lang="en-US">
                <a:solidFill>
                  <a:srgbClr val="777777"/>
                </a:solidFill>
              </a:endParaRPr>
            </a:p>
          </p:txBody>
        </p:sp>
        <p:sp>
          <p:nvSpPr>
            <p:cNvPr id="125986" name="Line 34"/>
            <p:cNvSpPr>
              <a:spLocks noChangeShapeType="1"/>
            </p:cNvSpPr>
            <p:nvPr/>
          </p:nvSpPr>
          <p:spPr bwMode="auto">
            <a:xfrm flipV="1">
              <a:off x="4483" y="1916"/>
              <a:ext cx="22" cy="93"/>
            </a:xfrm>
            <a:prstGeom prst="line">
              <a:avLst/>
            </a:prstGeom>
            <a:noFill/>
            <a:ln w="6350">
              <a:solidFill>
                <a:srgbClr val="000000"/>
              </a:solidFill>
              <a:round/>
              <a:headEnd/>
              <a:tailEnd/>
            </a:ln>
          </p:spPr>
          <p:txBody>
            <a:bodyPr/>
            <a:lstStyle/>
            <a:p>
              <a:endParaRPr lang="en-US">
                <a:solidFill>
                  <a:srgbClr val="777777"/>
                </a:solidFill>
              </a:endParaRPr>
            </a:p>
          </p:txBody>
        </p:sp>
        <p:sp>
          <p:nvSpPr>
            <p:cNvPr id="125987" name="Line 35"/>
            <p:cNvSpPr>
              <a:spLocks noChangeShapeType="1"/>
            </p:cNvSpPr>
            <p:nvPr/>
          </p:nvSpPr>
          <p:spPr bwMode="auto">
            <a:xfrm>
              <a:off x="4505" y="1916"/>
              <a:ext cx="81" cy="1"/>
            </a:xfrm>
            <a:prstGeom prst="line">
              <a:avLst/>
            </a:prstGeom>
            <a:noFill/>
            <a:ln w="6350">
              <a:solidFill>
                <a:srgbClr val="000000"/>
              </a:solidFill>
              <a:round/>
              <a:headEnd/>
              <a:tailEnd/>
            </a:ln>
          </p:spPr>
          <p:txBody>
            <a:bodyPr/>
            <a:lstStyle/>
            <a:p>
              <a:endParaRPr lang="en-US">
                <a:solidFill>
                  <a:srgbClr val="777777"/>
                </a:solidFill>
              </a:endParaRPr>
            </a:p>
          </p:txBody>
        </p:sp>
        <p:sp>
          <p:nvSpPr>
            <p:cNvPr id="125988" name="Rectangle 36"/>
            <p:cNvSpPr>
              <a:spLocks noChangeArrowheads="1"/>
            </p:cNvSpPr>
            <p:nvPr/>
          </p:nvSpPr>
          <p:spPr bwMode="auto">
            <a:xfrm>
              <a:off x="4660" y="1921"/>
              <a:ext cx="48"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Times New Roman" pitchFamily="18" charset="0"/>
                </a:rPr>
                <a:t>1</a:t>
              </a:r>
              <a:endParaRPr lang="en-US" sz="2400" b="1">
                <a:solidFill>
                  <a:srgbClr val="777777"/>
                </a:solidFill>
              </a:endParaRPr>
            </a:p>
          </p:txBody>
        </p:sp>
        <p:sp>
          <p:nvSpPr>
            <p:cNvPr id="125989" name="Rectangle 37"/>
            <p:cNvSpPr>
              <a:spLocks noChangeArrowheads="1"/>
            </p:cNvSpPr>
            <p:nvPr/>
          </p:nvSpPr>
          <p:spPr bwMode="auto">
            <a:xfrm>
              <a:off x="4514" y="1921"/>
              <a:ext cx="70"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Times New Roman" pitchFamily="18" charset="0"/>
                </a:rPr>
                <a:t>N</a:t>
              </a:r>
              <a:endParaRPr lang="en-US" sz="2400" b="1">
                <a:solidFill>
                  <a:srgbClr val="777777"/>
                </a:solidFill>
              </a:endParaRPr>
            </a:p>
          </p:txBody>
        </p:sp>
        <p:sp>
          <p:nvSpPr>
            <p:cNvPr id="125990" name="Rectangle 38"/>
            <p:cNvSpPr>
              <a:spLocks noChangeArrowheads="1"/>
            </p:cNvSpPr>
            <p:nvPr/>
          </p:nvSpPr>
          <p:spPr bwMode="auto">
            <a:xfrm>
              <a:off x="4604" y="1911"/>
              <a:ext cx="54" cy="116"/>
            </a:xfrm>
            <a:prstGeom prst="rect">
              <a:avLst/>
            </a:prstGeom>
            <a:noFill/>
            <a:ln w="9525">
              <a:noFill/>
              <a:miter lim="800000"/>
              <a:headEnd/>
              <a:tailEnd/>
            </a:ln>
          </p:spPr>
          <p:txBody>
            <a:bodyPr wrap="none" lIns="0" tIns="0" rIns="0" bIns="0">
              <a:spAutoFit/>
            </a:bodyPr>
            <a:lstStyle/>
            <a:p>
              <a:pPr algn="l" eaLnBrk="1" hangingPunct="1"/>
              <a:r>
                <a:rPr lang="en-US" sz="1200">
                  <a:solidFill>
                    <a:srgbClr val="777777"/>
                  </a:solidFill>
                  <a:latin typeface="Symbol" pitchFamily="18" charset="2"/>
                </a:rPr>
                <a:t>-</a:t>
              </a:r>
              <a:endParaRPr lang="en-US" sz="2400" b="1">
                <a:solidFill>
                  <a:srgbClr val="777777"/>
                </a:solidFill>
              </a:endParaRPr>
            </a:p>
          </p:txBody>
        </p:sp>
      </p:grpSp>
      <p:sp>
        <p:nvSpPr>
          <p:cNvPr id="125991" name="Text Box 39"/>
          <p:cNvSpPr txBox="1">
            <a:spLocks noChangeArrowheads="1"/>
          </p:cNvSpPr>
          <p:nvPr/>
        </p:nvSpPr>
        <p:spPr bwMode="auto">
          <a:xfrm>
            <a:off x="3810000" y="4876800"/>
            <a:ext cx="609600" cy="457200"/>
          </a:xfrm>
          <a:prstGeom prst="rect">
            <a:avLst/>
          </a:prstGeom>
          <a:noFill/>
          <a:ln w="9525">
            <a:noFill/>
            <a:miter lim="800000"/>
            <a:headEnd/>
            <a:tailEnd/>
          </a:ln>
          <a:effectLst/>
        </p:spPr>
        <p:txBody>
          <a:bodyPr>
            <a:spAutoFit/>
          </a:bodyPr>
          <a:lstStyle/>
          <a:p>
            <a:pPr algn="l" eaLnBrk="1" hangingPunct="1">
              <a:spcBef>
                <a:spcPct val="50000"/>
              </a:spcBef>
            </a:pPr>
            <a:endParaRPr lang="en-US" sz="2400" b="1"/>
          </a:p>
        </p:txBody>
      </p:sp>
      <p:sp>
        <p:nvSpPr>
          <p:cNvPr id="125992" name="Text Box 40"/>
          <p:cNvSpPr txBox="1">
            <a:spLocks noChangeArrowheads="1"/>
          </p:cNvSpPr>
          <p:nvPr/>
        </p:nvSpPr>
        <p:spPr bwMode="auto">
          <a:xfrm>
            <a:off x="6629400" y="5410200"/>
            <a:ext cx="1219200" cy="517525"/>
          </a:xfrm>
          <a:prstGeom prst="rect">
            <a:avLst/>
          </a:prstGeom>
          <a:noFill/>
          <a:ln w="9525">
            <a:noFill/>
            <a:miter lim="800000"/>
            <a:headEnd/>
            <a:tailEnd/>
          </a:ln>
          <a:effectLst/>
        </p:spPr>
        <p:txBody>
          <a:bodyPr>
            <a:spAutoFit/>
          </a:bodyPr>
          <a:lstStyle/>
          <a:p>
            <a:pPr algn="l" eaLnBrk="1" hangingPunct="1">
              <a:spcBef>
                <a:spcPct val="50000"/>
              </a:spcBef>
            </a:pPr>
            <a:r>
              <a:rPr lang="en-US" sz="1400">
                <a:latin typeface="Times New Roman" pitchFamily="18" charset="0"/>
              </a:rPr>
              <a:t>Contact pointers</a:t>
            </a:r>
          </a:p>
        </p:txBody>
      </p:sp>
      <p:grpSp>
        <p:nvGrpSpPr>
          <p:cNvPr id="3" name="Group 41"/>
          <p:cNvGrpSpPr>
            <a:grpSpLocks/>
          </p:cNvGrpSpPr>
          <p:nvPr/>
        </p:nvGrpSpPr>
        <p:grpSpPr bwMode="auto">
          <a:xfrm>
            <a:off x="8001000" y="3687763"/>
            <a:ext cx="330200" cy="381000"/>
            <a:chOff x="4452" y="1911"/>
            <a:chExt cx="208" cy="240"/>
          </a:xfrm>
        </p:grpSpPr>
        <p:sp>
          <p:nvSpPr>
            <p:cNvPr id="125994" name="Line 42"/>
            <p:cNvSpPr>
              <a:spLocks noChangeShapeType="1"/>
            </p:cNvSpPr>
            <p:nvPr/>
          </p:nvSpPr>
          <p:spPr bwMode="auto">
            <a:xfrm flipV="1">
              <a:off x="4452" y="1976"/>
              <a:ext cx="12" cy="6"/>
            </a:xfrm>
            <a:prstGeom prst="line">
              <a:avLst/>
            </a:prstGeom>
            <a:noFill/>
            <a:ln w="6350">
              <a:solidFill>
                <a:srgbClr val="000000"/>
              </a:solidFill>
              <a:round/>
              <a:headEnd/>
              <a:tailEnd/>
            </a:ln>
          </p:spPr>
          <p:txBody>
            <a:bodyPr/>
            <a:lstStyle/>
            <a:p>
              <a:endParaRPr lang="en-US"/>
            </a:p>
          </p:txBody>
        </p:sp>
        <p:sp>
          <p:nvSpPr>
            <p:cNvPr id="125995" name="Line 43"/>
            <p:cNvSpPr>
              <a:spLocks noChangeShapeType="1"/>
            </p:cNvSpPr>
            <p:nvPr/>
          </p:nvSpPr>
          <p:spPr bwMode="auto">
            <a:xfrm>
              <a:off x="4464" y="1977"/>
              <a:ext cx="17" cy="32"/>
            </a:xfrm>
            <a:prstGeom prst="line">
              <a:avLst/>
            </a:prstGeom>
            <a:noFill/>
            <a:ln w="12700">
              <a:solidFill>
                <a:srgbClr val="000000"/>
              </a:solidFill>
              <a:round/>
              <a:headEnd/>
              <a:tailEnd/>
            </a:ln>
          </p:spPr>
          <p:txBody>
            <a:bodyPr/>
            <a:lstStyle/>
            <a:p>
              <a:endParaRPr lang="en-US"/>
            </a:p>
          </p:txBody>
        </p:sp>
        <p:sp>
          <p:nvSpPr>
            <p:cNvPr id="125996" name="Line 44"/>
            <p:cNvSpPr>
              <a:spLocks noChangeShapeType="1"/>
            </p:cNvSpPr>
            <p:nvPr/>
          </p:nvSpPr>
          <p:spPr bwMode="auto">
            <a:xfrm flipV="1">
              <a:off x="4483" y="1916"/>
              <a:ext cx="22" cy="93"/>
            </a:xfrm>
            <a:prstGeom prst="line">
              <a:avLst/>
            </a:prstGeom>
            <a:noFill/>
            <a:ln w="6350">
              <a:solidFill>
                <a:srgbClr val="000000"/>
              </a:solidFill>
              <a:round/>
              <a:headEnd/>
              <a:tailEnd/>
            </a:ln>
          </p:spPr>
          <p:txBody>
            <a:bodyPr/>
            <a:lstStyle/>
            <a:p>
              <a:endParaRPr lang="en-US"/>
            </a:p>
          </p:txBody>
        </p:sp>
        <p:sp>
          <p:nvSpPr>
            <p:cNvPr id="125997" name="Line 45"/>
            <p:cNvSpPr>
              <a:spLocks noChangeShapeType="1"/>
            </p:cNvSpPr>
            <p:nvPr/>
          </p:nvSpPr>
          <p:spPr bwMode="auto">
            <a:xfrm>
              <a:off x="4505" y="1916"/>
              <a:ext cx="81" cy="1"/>
            </a:xfrm>
            <a:prstGeom prst="line">
              <a:avLst/>
            </a:prstGeom>
            <a:noFill/>
            <a:ln w="6350">
              <a:solidFill>
                <a:srgbClr val="000000"/>
              </a:solidFill>
              <a:round/>
              <a:headEnd/>
              <a:tailEnd/>
            </a:ln>
          </p:spPr>
          <p:txBody>
            <a:bodyPr/>
            <a:lstStyle/>
            <a:p>
              <a:endParaRPr lang="en-US"/>
            </a:p>
          </p:txBody>
        </p:sp>
        <p:sp>
          <p:nvSpPr>
            <p:cNvPr id="125998" name="Rectangle 46"/>
            <p:cNvSpPr>
              <a:spLocks noChangeArrowheads="1"/>
            </p:cNvSpPr>
            <p:nvPr/>
          </p:nvSpPr>
          <p:spPr bwMode="auto">
            <a:xfrm>
              <a:off x="4660" y="1921"/>
              <a:ext cx="0" cy="230"/>
            </a:xfrm>
            <a:prstGeom prst="rect">
              <a:avLst/>
            </a:prstGeom>
            <a:noFill/>
            <a:ln w="9525">
              <a:noFill/>
              <a:miter lim="800000"/>
              <a:headEnd/>
              <a:tailEnd/>
            </a:ln>
          </p:spPr>
          <p:txBody>
            <a:bodyPr wrap="none" lIns="0" tIns="0" rIns="0" bIns="0">
              <a:spAutoFit/>
            </a:bodyPr>
            <a:lstStyle/>
            <a:p>
              <a:pPr algn="l" eaLnBrk="1" hangingPunct="1"/>
              <a:endParaRPr lang="en-US" sz="2400" b="1"/>
            </a:p>
          </p:txBody>
        </p:sp>
        <p:sp>
          <p:nvSpPr>
            <p:cNvPr id="125999" name="Rectangle 47"/>
            <p:cNvSpPr>
              <a:spLocks noChangeArrowheads="1"/>
            </p:cNvSpPr>
            <p:nvPr/>
          </p:nvSpPr>
          <p:spPr bwMode="auto">
            <a:xfrm>
              <a:off x="4514" y="1921"/>
              <a:ext cx="69" cy="115"/>
            </a:xfrm>
            <a:prstGeom prst="rect">
              <a:avLst/>
            </a:prstGeom>
            <a:noFill/>
            <a:ln w="9525">
              <a:noFill/>
              <a:miter lim="800000"/>
              <a:headEnd/>
              <a:tailEnd/>
            </a:ln>
          </p:spPr>
          <p:txBody>
            <a:bodyPr wrap="none" lIns="0" tIns="0" rIns="0" bIns="0">
              <a:spAutoFit/>
            </a:bodyPr>
            <a:lstStyle/>
            <a:p>
              <a:pPr algn="l" eaLnBrk="1" hangingPunct="1"/>
              <a:r>
                <a:rPr lang="en-US" sz="1200">
                  <a:solidFill>
                    <a:srgbClr val="000000"/>
                  </a:solidFill>
                  <a:latin typeface="Times New Roman" pitchFamily="18" charset="0"/>
                </a:rPr>
                <a:t>N</a:t>
              </a:r>
              <a:endParaRPr lang="en-US" sz="2400" b="1"/>
            </a:p>
          </p:txBody>
        </p:sp>
        <p:sp>
          <p:nvSpPr>
            <p:cNvPr id="126000" name="Rectangle 48"/>
            <p:cNvSpPr>
              <a:spLocks noChangeArrowheads="1"/>
            </p:cNvSpPr>
            <p:nvPr/>
          </p:nvSpPr>
          <p:spPr bwMode="auto">
            <a:xfrm>
              <a:off x="4604" y="1911"/>
              <a:ext cx="0" cy="230"/>
            </a:xfrm>
            <a:prstGeom prst="rect">
              <a:avLst/>
            </a:prstGeom>
            <a:noFill/>
            <a:ln w="9525">
              <a:noFill/>
              <a:miter lim="800000"/>
              <a:headEnd/>
              <a:tailEnd/>
            </a:ln>
          </p:spPr>
          <p:txBody>
            <a:bodyPr wrap="none" lIns="0" tIns="0" rIns="0" bIns="0">
              <a:spAutoFit/>
            </a:bodyPr>
            <a:lstStyle/>
            <a:p>
              <a:pPr algn="l" eaLnBrk="1" hangingPunct="1"/>
              <a:endParaRPr lang="en-US" sz="2400" b="1"/>
            </a:p>
          </p:txBody>
        </p:sp>
      </p:grpSp>
      <p:sp>
        <p:nvSpPr>
          <p:cNvPr id="126001" name="Text Box 49"/>
          <p:cNvSpPr txBox="1">
            <a:spLocks noChangeArrowheads="1"/>
          </p:cNvSpPr>
          <p:nvPr/>
        </p:nvSpPr>
        <p:spPr bwMode="auto">
          <a:xfrm>
            <a:off x="7848600" y="3857625"/>
            <a:ext cx="1066800" cy="730250"/>
          </a:xfrm>
          <a:prstGeom prst="rect">
            <a:avLst/>
          </a:prstGeom>
          <a:noFill/>
          <a:ln w="9525">
            <a:noFill/>
            <a:miter lim="800000"/>
            <a:headEnd/>
            <a:tailEnd/>
          </a:ln>
          <a:effectLst/>
        </p:spPr>
        <p:txBody>
          <a:bodyPr>
            <a:spAutoFit/>
          </a:bodyPr>
          <a:lstStyle/>
          <a:p>
            <a:pPr algn="l" eaLnBrk="1" hangingPunct="1">
              <a:spcBef>
                <a:spcPct val="50000"/>
              </a:spcBef>
            </a:pPr>
            <a:r>
              <a:rPr lang="en-US" sz="1400">
                <a:latin typeface="Times New Roman" pitchFamily="18" charset="0"/>
              </a:rPr>
              <a:t>members per affinity group</a:t>
            </a:r>
            <a:endParaRPr lang="en-US" sz="1400" b="1"/>
          </a:p>
        </p:txBody>
      </p:sp>
      <p:sp>
        <p:nvSpPr>
          <p:cNvPr id="126002" name="AutoShape 50"/>
          <p:cNvSpPr>
            <a:spLocks noChangeArrowheads="1"/>
          </p:cNvSpPr>
          <p:nvPr/>
        </p:nvSpPr>
        <p:spPr bwMode="auto">
          <a:xfrm>
            <a:off x="0" y="1905000"/>
            <a:ext cx="3276600" cy="4953000"/>
          </a:xfrm>
          <a:prstGeom prst="wedgeRoundRectCallout">
            <a:avLst>
              <a:gd name="adj1" fmla="val 99856"/>
              <a:gd name="adj2" fmla="val -18431"/>
              <a:gd name="adj3" fmla="val 16667"/>
            </a:avLst>
          </a:prstGeom>
          <a:noFill/>
          <a:ln w="9525">
            <a:solidFill>
              <a:schemeClr val="tx1"/>
            </a:solidFill>
            <a:miter lim="800000"/>
            <a:headEnd/>
            <a:tailEnd/>
          </a:ln>
          <a:effectLst/>
        </p:spPr>
        <p:txBody>
          <a:bodyPr/>
          <a:lstStyle/>
          <a:p>
            <a:pPr eaLnBrk="1" hangingPunct="1"/>
            <a:endParaRPr lang="en-US" sz="2400" b="1"/>
          </a:p>
        </p:txBody>
      </p:sp>
      <p:graphicFrame>
        <p:nvGraphicFramePr>
          <p:cNvPr id="126003" name="Group 51"/>
          <p:cNvGraphicFramePr>
            <a:graphicFrameLocks noGrp="1"/>
          </p:cNvGraphicFramePr>
          <p:nvPr/>
        </p:nvGraphicFramePr>
        <p:xfrm>
          <a:off x="762000" y="2544763"/>
          <a:ext cx="1752600" cy="962026"/>
        </p:xfrm>
        <a:graphic>
          <a:graphicData uri="http://schemas.openxmlformats.org/drawingml/2006/table">
            <a:tbl>
              <a:tblPr/>
              <a:tblGrid>
                <a:gridCol w="584200"/>
                <a:gridCol w="584200"/>
                <a:gridCol w="584200"/>
              </a:tblGrid>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id</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hbeat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rtt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234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90ms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230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322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30ms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26021" name="Text Box 69"/>
          <p:cNvSpPr txBox="1">
            <a:spLocks noChangeArrowheads="1"/>
          </p:cNvSpPr>
          <p:nvPr/>
        </p:nvSpPr>
        <p:spPr bwMode="auto">
          <a:xfrm>
            <a:off x="685800" y="2133600"/>
            <a:ext cx="1981200" cy="336550"/>
          </a:xfrm>
          <a:prstGeom prst="rect">
            <a:avLst/>
          </a:prstGeom>
          <a:noFill/>
          <a:ln w="9525">
            <a:noFill/>
            <a:miter lim="800000"/>
            <a:headEnd/>
            <a:tailEnd/>
          </a:ln>
          <a:effectLst/>
        </p:spPr>
        <p:txBody>
          <a:bodyPr>
            <a:spAutoFit/>
          </a:bodyPr>
          <a:lstStyle/>
          <a:p>
            <a:pPr eaLnBrk="1" hangingPunct="1">
              <a:spcBef>
                <a:spcPct val="50000"/>
              </a:spcBef>
            </a:pPr>
            <a:r>
              <a:rPr lang="en-US" sz="1600" dirty="0">
                <a:solidFill>
                  <a:srgbClr val="777777"/>
                </a:solidFill>
              </a:rPr>
              <a:t>Affinity group view</a:t>
            </a:r>
            <a:endParaRPr lang="en-US" sz="1600" b="1" dirty="0">
              <a:solidFill>
                <a:srgbClr val="777777"/>
              </a:solidFill>
            </a:endParaRPr>
          </a:p>
        </p:txBody>
      </p:sp>
      <p:graphicFrame>
        <p:nvGraphicFramePr>
          <p:cNvPr id="126022" name="Group 70"/>
          <p:cNvGraphicFramePr>
            <a:graphicFrameLocks noGrp="1"/>
          </p:cNvGraphicFramePr>
          <p:nvPr/>
        </p:nvGraphicFramePr>
        <p:xfrm>
          <a:off x="838200" y="4038600"/>
          <a:ext cx="1752600" cy="915988"/>
        </p:xfrm>
        <a:graphic>
          <a:graphicData uri="http://schemas.openxmlformats.org/drawingml/2006/table">
            <a:tbl>
              <a:tblPr/>
              <a:tblGrid>
                <a:gridCol w="609600"/>
                <a:gridCol w="1143000"/>
              </a:tblGrid>
              <a:tr h="11906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group</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contactNode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638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imes New Roman" pitchFamily="18" charset="0"/>
                        </a:rPr>
                        <a:t>202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26036" name="Text Box 84"/>
          <p:cNvSpPr txBox="1">
            <a:spLocks noChangeArrowheads="1"/>
          </p:cNvSpPr>
          <p:nvPr/>
        </p:nvSpPr>
        <p:spPr bwMode="auto">
          <a:xfrm>
            <a:off x="685800" y="3657600"/>
            <a:ext cx="1981200" cy="336550"/>
          </a:xfrm>
          <a:prstGeom prst="rect">
            <a:avLst/>
          </a:prstGeom>
          <a:noFill/>
          <a:ln w="9525">
            <a:noFill/>
            <a:miter lim="800000"/>
            <a:headEnd/>
            <a:tailEnd/>
          </a:ln>
          <a:effectLst/>
        </p:spPr>
        <p:txBody>
          <a:bodyPr>
            <a:spAutoFit/>
          </a:bodyPr>
          <a:lstStyle/>
          <a:p>
            <a:pPr eaLnBrk="1" hangingPunct="1">
              <a:spcBef>
                <a:spcPct val="50000"/>
              </a:spcBef>
            </a:pPr>
            <a:r>
              <a:rPr lang="en-US" sz="1600" dirty="0">
                <a:solidFill>
                  <a:srgbClr val="777777"/>
                </a:solidFill>
              </a:rPr>
              <a:t>Contacts</a:t>
            </a:r>
          </a:p>
        </p:txBody>
      </p:sp>
      <p:grpSp>
        <p:nvGrpSpPr>
          <p:cNvPr id="4" name="Group 86"/>
          <p:cNvGrpSpPr>
            <a:grpSpLocks/>
          </p:cNvGrpSpPr>
          <p:nvPr/>
        </p:nvGrpSpPr>
        <p:grpSpPr bwMode="auto">
          <a:xfrm>
            <a:off x="4953000" y="3505200"/>
            <a:ext cx="2590800" cy="2374900"/>
            <a:chOff x="3120" y="2208"/>
            <a:chExt cx="1632" cy="1496"/>
          </a:xfrm>
        </p:grpSpPr>
        <p:sp>
          <p:nvSpPr>
            <p:cNvPr id="126039" name="Freeform 87"/>
            <p:cNvSpPr>
              <a:spLocks/>
            </p:cNvSpPr>
            <p:nvPr/>
          </p:nvSpPr>
          <p:spPr bwMode="auto">
            <a:xfrm>
              <a:off x="3120" y="2208"/>
              <a:ext cx="400" cy="528"/>
            </a:xfrm>
            <a:custGeom>
              <a:avLst/>
              <a:gdLst/>
              <a:ahLst/>
              <a:cxnLst>
                <a:cxn ang="0">
                  <a:pos x="0" y="0"/>
                </a:cxn>
                <a:cxn ang="0">
                  <a:pos x="336" y="240"/>
                </a:cxn>
                <a:cxn ang="0">
                  <a:pos x="384" y="528"/>
                </a:cxn>
              </a:cxnLst>
              <a:rect l="0" t="0" r="r" b="b"/>
              <a:pathLst>
                <a:path w="400" h="528">
                  <a:moveTo>
                    <a:pt x="0" y="0"/>
                  </a:moveTo>
                  <a:cubicBezTo>
                    <a:pt x="136" y="76"/>
                    <a:pt x="272" y="152"/>
                    <a:pt x="336" y="240"/>
                  </a:cubicBezTo>
                  <a:cubicBezTo>
                    <a:pt x="400" y="328"/>
                    <a:pt x="392" y="428"/>
                    <a:pt x="384" y="528"/>
                  </a:cubicBezTo>
                </a:path>
              </a:pathLst>
            </a:custGeom>
            <a:noFill/>
            <a:ln w="28575" cmpd="sng">
              <a:solidFill>
                <a:srgbClr val="085091"/>
              </a:solidFill>
              <a:round/>
              <a:headEnd type="none" w="med" len="med"/>
              <a:tailEnd type="triangle" w="med" len="med"/>
            </a:ln>
            <a:effectLst/>
          </p:spPr>
          <p:txBody>
            <a:bodyPr/>
            <a:lstStyle/>
            <a:p>
              <a:endParaRPr lang="en-US"/>
            </a:p>
          </p:txBody>
        </p:sp>
        <p:sp>
          <p:nvSpPr>
            <p:cNvPr id="126040" name="Freeform 88"/>
            <p:cNvSpPr>
              <a:spLocks/>
            </p:cNvSpPr>
            <p:nvPr/>
          </p:nvSpPr>
          <p:spPr bwMode="auto">
            <a:xfrm>
              <a:off x="3168" y="2208"/>
              <a:ext cx="528" cy="288"/>
            </a:xfrm>
            <a:custGeom>
              <a:avLst/>
              <a:gdLst/>
              <a:ahLst/>
              <a:cxnLst>
                <a:cxn ang="0">
                  <a:pos x="0" y="0"/>
                </a:cxn>
                <a:cxn ang="0">
                  <a:pos x="384" y="48"/>
                </a:cxn>
                <a:cxn ang="0">
                  <a:pos x="528" y="288"/>
                </a:cxn>
              </a:cxnLst>
              <a:rect l="0" t="0" r="r" b="b"/>
              <a:pathLst>
                <a:path w="528" h="288">
                  <a:moveTo>
                    <a:pt x="0" y="0"/>
                  </a:moveTo>
                  <a:cubicBezTo>
                    <a:pt x="148" y="0"/>
                    <a:pt x="296" y="0"/>
                    <a:pt x="384" y="48"/>
                  </a:cubicBezTo>
                  <a:cubicBezTo>
                    <a:pt x="472" y="96"/>
                    <a:pt x="500" y="192"/>
                    <a:pt x="528" y="288"/>
                  </a:cubicBezTo>
                </a:path>
              </a:pathLst>
            </a:custGeom>
            <a:noFill/>
            <a:ln w="28575" cmpd="sng">
              <a:solidFill>
                <a:srgbClr val="085091"/>
              </a:solidFill>
              <a:round/>
              <a:headEnd type="none" w="med" len="med"/>
              <a:tailEnd type="triangle" w="med" len="med"/>
            </a:ln>
            <a:effectLst/>
          </p:spPr>
          <p:txBody>
            <a:bodyPr/>
            <a:lstStyle/>
            <a:p>
              <a:endParaRPr lang="en-US"/>
            </a:p>
          </p:txBody>
        </p:sp>
        <p:sp>
          <p:nvSpPr>
            <p:cNvPr id="126041" name="Freeform 89"/>
            <p:cNvSpPr>
              <a:spLocks/>
            </p:cNvSpPr>
            <p:nvPr/>
          </p:nvSpPr>
          <p:spPr bwMode="auto">
            <a:xfrm>
              <a:off x="3120" y="2208"/>
              <a:ext cx="1632" cy="1496"/>
            </a:xfrm>
            <a:custGeom>
              <a:avLst/>
              <a:gdLst/>
              <a:ahLst/>
              <a:cxnLst>
                <a:cxn ang="0">
                  <a:pos x="0" y="0"/>
                </a:cxn>
                <a:cxn ang="0">
                  <a:pos x="336" y="1344"/>
                </a:cxn>
                <a:cxn ang="0">
                  <a:pos x="1632" y="912"/>
                </a:cxn>
              </a:cxnLst>
              <a:rect l="0" t="0" r="r" b="b"/>
              <a:pathLst>
                <a:path w="1632" h="1496">
                  <a:moveTo>
                    <a:pt x="0" y="0"/>
                  </a:moveTo>
                  <a:cubicBezTo>
                    <a:pt x="32" y="596"/>
                    <a:pt x="64" y="1192"/>
                    <a:pt x="336" y="1344"/>
                  </a:cubicBezTo>
                  <a:cubicBezTo>
                    <a:pt x="608" y="1496"/>
                    <a:pt x="1120" y="1204"/>
                    <a:pt x="1632" y="912"/>
                  </a:cubicBezTo>
                </a:path>
              </a:pathLst>
            </a:custGeom>
            <a:noFill/>
            <a:ln w="28575" cmpd="sng">
              <a:solidFill>
                <a:srgbClr val="085091"/>
              </a:solidFill>
              <a:round/>
              <a:headEnd type="none" w="med" len="med"/>
              <a:tailEnd type="triangle" w="med" len="med"/>
            </a:ln>
            <a:effectLst/>
          </p:spPr>
          <p:txBody>
            <a:bodyPr/>
            <a:lstStyle/>
            <a:p>
              <a:endParaRPr lang="en-US"/>
            </a:p>
          </p:txBody>
        </p:sp>
      </p:grpSp>
      <p:sp>
        <p:nvSpPr>
          <p:cNvPr id="5" name="Footer Placeholder 4"/>
          <p:cNvSpPr>
            <a:spLocks noGrp="1"/>
          </p:cNvSpPr>
          <p:nvPr>
            <p:ph type="ftr" sz="quarter" idx="11"/>
          </p:nvPr>
        </p:nvSpPr>
        <p:spPr/>
        <p:txBody>
          <a:bodyPr/>
          <a:lstStyle/>
          <a:p>
            <a:r>
              <a:rPr lang="en-US" smtClean="0"/>
              <a:t>CS5412 Spring 2016 (Cloud Computing: Birman)</a:t>
            </a:r>
            <a:endParaRPr lang="en-US"/>
          </a:p>
        </p:txBody>
      </p:sp>
      <p:sp>
        <p:nvSpPr>
          <p:cNvPr id="6" name="Slide Number Placeholder 5"/>
          <p:cNvSpPr>
            <a:spLocks noGrp="1"/>
          </p:cNvSpPr>
          <p:nvPr>
            <p:ph type="sldNum" sz="quarter" idx="12"/>
          </p:nvPr>
        </p:nvSpPr>
        <p:spPr/>
        <p:txBody>
          <a:bodyPr>
            <a:normAutofit fontScale="85000" lnSpcReduction="20000"/>
          </a:bodyPr>
          <a:lstStyle/>
          <a:p>
            <a:fld id="{B6F15528-21DE-4FAA-801E-634DDDAF4B2B}" type="slidenum">
              <a:rPr lang="en-US" smtClean="0"/>
              <a:pPr/>
              <a:t>46</a:t>
            </a:fld>
            <a:endParaRPr lang="en-US"/>
          </a:p>
        </p:txBody>
      </p:sp>
    </p:spTree>
    <p:extLst>
      <p:ext uri="{BB962C8B-B14F-4D97-AF65-F5344CB8AC3E}">
        <p14:creationId xmlns:p14="http://schemas.microsoft.com/office/powerpoint/2010/main" val="2721264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59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9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dirty="0" smtClean="0"/>
              <a:t>How </a:t>
            </a:r>
            <a:r>
              <a:rPr lang="en-US" dirty="0" err="1" smtClean="0"/>
              <a:t>Kelips</a:t>
            </a:r>
            <a:r>
              <a:rPr lang="en-US" dirty="0" smtClean="0"/>
              <a:t> works</a:t>
            </a:r>
            <a:endParaRPr lang="en-US" dirty="0"/>
          </a:p>
        </p:txBody>
      </p:sp>
      <p:sp>
        <p:nvSpPr>
          <p:cNvPr id="129027" name="Rectangle 3"/>
          <p:cNvSpPr>
            <a:spLocks noGrp="1" noChangeArrowheads="1"/>
          </p:cNvSpPr>
          <p:nvPr>
            <p:ph type="body" idx="1"/>
          </p:nvPr>
        </p:nvSpPr>
        <p:spPr>
          <a:xfrm>
            <a:off x="1182688" y="5105400"/>
            <a:ext cx="7772400" cy="1027113"/>
          </a:xfrm>
        </p:spPr>
        <p:txBody>
          <a:bodyPr>
            <a:normAutofit fontScale="92500" lnSpcReduction="10000"/>
          </a:bodyPr>
          <a:lstStyle/>
          <a:p>
            <a:pPr>
              <a:lnSpc>
                <a:spcPct val="90000"/>
              </a:lnSpc>
            </a:pPr>
            <a:r>
              <a:rPr lang="en-US" sz="2400" dirty="0" smtClean="0"/>
              <a:t>Gossip about everything</a:t>
            </a:r>
          </a:p>
          <a:p>
            <a:pPr>
              <a:lnSpc>
                <a:spcPct val="90000"/>
              </a:lnSpc>
            </a:pPr>
            <a:r>
              <a:rPr lang="en-US" sz="2400" dirty="0" smtClean="0"/>
              <a:t>Heuristic</a:t>
            </a:r>
            <a:r>
              <a:rPr lang="en-US" sz="2400" dirty="0"/>
              <a:t> </a:t>
            </a:r>
            <a:r>
              <a:rPr lang="en-US" sz="2400" dirty="0" smtClean="0"/>
              <a:t>to pick </a:t>
            </a:r>
            <a:r>
              <a:rPr lang="en-US" sz="2400" i="1" dirty="0" smtClean="0"/>
              <a:t>contacts</a:t>
            </a:r>
            <a:r>
              <a:rPr lang="en-US" sz="2400" dirty="0" smtClean="0"/>
              <a:t>: </a:t>
            </a:r>
            <a:r>
              <a:rPr lang="en-US" sz="2400" dirty="0"/>
              <a:t>periodically ping contacts to check </a:t>
            </a:r>
            <a:r>
              <a:rPr lang="en-US" sz="2400" dirty="0" err="1"/>
              <a:t>liveness</a:t>
            </a:r>
            <a:r>
              <a:rPr lang="en-US" sz="2400" dirty="0"/>
              <a:t>, RTT… swap so-so ones for better ones.</a:t>
            </a:r>
          </a:p>
        </p:txBody>
      </p:sp>
      <p:pic>
        <p:nvPicPr>
          <p:cNvPr id="129028" name="Picture 4" descr="j0297465"/>
          <p:cNvPicPr>
            <a:picLocks noChangeAspect="1" noChangeArrowheads="1"/>
          </p:cNvPicPr>
          <p:nvPr/>
        </p:nvPicPr>
        <p:blipFill>
          <a:blip r:embed="rId3"/>
          <a:srcRect/>
          <a:stretch>
            <a:fillRect/>
          </a:stretch>
        </p:blipFill>
        <p:spPr bwMode="auto">
          <a:xfrm>
            <a:off x="3646488" y="2584450"/>
            <a:ext cx="1851025" cy="1689100"/>
          </a:xfrm>
          <a:prstGeom prst="rect">
            <a:avLst/>
          </a:prstGeom>
          <a:noFill/>
        </p:spPr>
      </p:pic>
      <p:grpSp>
        <p:nvGrpSpPr>
          <p:cNvPr id="2" name="Group 5"/>
          <p:cNvGrpSpPr>
            <a:grpSpLocks/>
          </p:cNvGrpSpPr>
          <p:nvPr/>
        </p:nvGrpSpPr>
        <p:grpSpPr bwMode="auto">
          <a:xfrm>
            <a:off x="838200" y="4495800"/>
            <a:ext cx="2667000" cy="533400"/>
            <a:chOff x="3358" y="2854"/>
            <a:chExt cx="1154" cy="458"/>
          </a:xfrm>
        </p:grpSpPr>
        <p:pic>
          <p:nvPicPr>
            <p:cNvPr id="129030" name="Picture 6" descr="MCj03080920000[1]"/>
            <p:cNvPicPr>
              <a:picLocks noChangeAspect="1" noChangeArrowheads="1"/>
            </p:cNvPicPr>
            <p:nvPr/>
          </p:nvPicPr>
          <p:blipFill>
            <a:blip r:embed="rId4"/>
            <a:srcRect/>
            <a:stretch>
              <a:fillRect/>
            </a:stretch>
          </p:blipFill>
          <p:spPr bwMode="auto">
            <a:xfrm>
              <a:off x="3358" y="2854"/>
              <a:ext cx="1154" cy="458"/>
            </a:xfrm>
            <a:prstGeom prst="rect">
              <a:avLst/>
            </a:prstGeom>
            <a:solidFill>
              <a:srgbClr val="00FF00"/>
            </a:solidFill>
          </p:spPr>
        </p:pic>
        <p:sp>
          <p:nvSpPr>
            <p:cNvPr id="129031" name="Oval 7"/>
            <p:cNvSpPr>
              <a:spLocks noChangeArrowheads="1"/>
            </p:cNvSpPr>
            <p:nvPr/>
          </p:nvSpPr>
          <p:spPr bwMode="auto">
            <a:xfrm>
              <a:off x="3934" y="3142"/>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sp>
          <p:nvSpPr>
            <p:cNvPr id="129032" name="Oval 8"/>
            <p:cNvSpPr>
              <a:spLocks noChangeArrowheads="1"/>
            </p:cNvSpPr>
            <p:nvPr/>
          </p:nvSpPr>
          <p:spPr bwMode="auto">
            <a:xfrm>
              <a:off x="4030" y="3238"/>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sp>
          <p:nvSpPr>
            <p:cNvPr id="129033" name="Oval 9"/>
            <p:cNvSpPr>
              <a:spLocks noChangeArrowheads="1"/>
            </p:cNvSpPr>
            <p:nvPr/>
          </p:nvSpPr>
          <p:spPr bwMode="auto">
            <a:xfrm>
              <a:off x="4078" y="3142"/>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sp>
          <p:nvSpPr>
            <p:cNvPr id="129034" name="Oval 10"/>
            <p:cNvSpPr>
              <a:spLocks noChangeArrowheads="1"/>
            </p:cNvSpPr>
            <p:nvPr/>
          </p:nvSpPr>
          <p:spPr bwMode="auto">
            <a:xfrm>
              <a:off x="4126" y="3190"/>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sp>
          <p:nvSpPr>
            <p:cNvPr id="129035" name="Oval 11"/>
            <p:cNvSpPr>
              <a:spLocks noChangeArrowheads="1"/>
            </p:cNvSpPr>
            <p:nvPr/>
          </p:nvSpPr>
          <p:spPr bwMode="auto">
            <a:xfrm>
              <a:off x="4174" y="3142"/>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sp>
          <p:nvSpPr>
            <p:cNvPr id="129036" name="Oval 12"/>
            <p:cNvSpPr>
              <a:spLocks noChangeArrowheads="1"/>
            </p:cNvSpPr>
            <p:nvPr/>
          </p:nvSpPr>
          <p:spPr bwMode="auto">
            <a:xfrm>
              <a:off x="4174" y="3094"/>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sp>
          <p:nvSpPr>
            <p:cNvPr id="129037" name="Oval 13"/>
            <p:cNvSpPr>
              <a:spLocks noChangeArrowheads="1"/>
            </p:cNvSpPr>
            <p:nvPr/>
          </p:nvSpPr>
          <p:spPr bwMode="auto">
            <a:xfrm>
              <a:off x="4222" y="2998"/>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sp>
          <p:nvSpPr>
            <p:cNvPr id="129038" name="Oval 14"/>
            <p:cNvSpPr>
              <a:spLocks noChangeArrowheads="1"/>
            </p:cNvSpPr>
            <p:nvPr/>
          </p:nvSpPr>
          <p:spPr bwMode="auto">
            <a:xfrm>
              <a:off x="4222" y="3046"/>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sp>
          <p:nvSpPr>
            <p:cNvPr id="129039" name="Oval 15"/>
            <p:cNvSpPr>
              <a:spLocks noChangeArrowheads="1"/>
            </p:cNvSpPr>
            <p:nvPr/>
          </p:nvSpPr>
          <p:spPr bwMode="auto">
            <a:xfrm>
              <a:off x="4366" y="2950"/>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sp>
          <p:nvSpPr>
            <p:cNvPr id="129040" name="Oval 16"/>
            <p:cNvSpPr>
              <a:spLocks noChangeArrowheads="1"/>
            </p:cNvSpPr>
            <p:nvPr/>
          </p:nvSpPr>
          <p:spPr bwMode="auto">
            <a:xfrm>
              <a:off x="4366" y="3046"/>
              <a:ext cx="48" cy="48"/>
            </a:xfrm>
            <a:prstGeom prst="ellipse">
              <a:avLst/>
            </a:prstGeom>
            <a:solidFill>
              <a:srgbClr val="00FF00"/>
            </a:solidFill>
            <a:ln w="28575">
              <a:solidFill>
                <a:schemeClr val="tx1"/>
              </a:solidFill>
              <a:round/>
              <a:headEnd/>
              <a:tailEnd/>
            </a:ln>
            <a:effectLst/>
          </p:spPr>
          <p:txBody>
            <a:bodyPr wrap="none" anchor="ctr"/>
            <a:lstStyle/>
            <a:p>
              <a:endParaRPr lang="en-US"/>
            </a:p>
          </p:txBody>
        </p:sp>
      </p:grpSp>
      <p:sp>
        <p:nvSpPr>
          <p:cNvPr id="129041" name="AutoShape 17"/>
          <p:cNvSpPr>
            <a:spLocks noChangeArrowheads="1"/>
          </p:cNvSpPr>
          <p:nvPr/>
        </p:nvSpPr>
        <p:spPr bwMode="auto">
          <a:xfrm>
            <a:off x="2209800" y="1905000"/>
            <a:ext cx="4343400" cy="2438400"/>
          </a:xfrm>
          <a:prstGeom prst="cube">
            <a:avLst>
              <a:gd name="adj" fmla="val 25000"/>
            </a:avLst>
          </a:prstGeom>
          <a:noFill/>
          <a:ln w="28575">
            <a:solidFill>
              <a:schemeClr val="tx1"/>
            </a:solidFill>
            <a:miter lim="800000"/>
            <a:headEnd/>
            <a:tailEnd/>
          </a:ln>
          <a:effectLst/>
        </p:spPr>
        <p:txBody>
          <a:bodyPr wrap="none" anchor="ctr"/>
          <a:lstStyle/>
          <a:p>
            <a:endParaRPr lang="en-US"/>
          </a:p>
        </p:txBody>
      </p:sp>
      <p:sp>
        <p:nvSpPr>
          <p:cNvPr id="129042" name="Text Box 18"/>
          <p:cNvSpPr txBox="1">
            <a:spLocks noChangeArrowheads="1"/>
          </p:cNvSpPr>
          <p:nvPr/>
        </p:nvSpPr>
        <p:spPr bwMode="auto">
          <a:xfrm>
            <a:off x="2286000" y="2514600"/>
            <a:ext cx="1295400" cy="366713"/>
          </a:xfrm>
          <a:prstGeom prst="rect">
            <a:avLst/>
          </a:prstGeom>
          <a:noFill/>
          <a:ln w="9525">
            <a:noFill/>
            <a:miter lim="800000"/>
            <a:headEnd/>
            <a:tailEnd/>
          </a:ln>
          <a:effectLst/>
        </p:spPr>
        <p:txBody>
          <a:bodyPr>
            <a:spAutoFit/>
          </a:bodyPr>
          <a:lstStyle/>
          <a:p>
            <a:pPr algn="l">
              <a:spcBef>
                <a:spcPct val="50000"/>
              </a:spcBef>
            </a:pPr>
            <a:r>
              <a:rPr lang="en-US"/>
              <a:t>Node 102</a:t>
            </a:r>
          </a:p>
        </p:txBody>
      </p:sp>
      <p:pic>
        <p:nvPicPr>
          <p:cNvPr id="129043" name="Picture 19" descr="j0237454"/>
          <p:cNvPicPr>
            <a:picLocks noChangeAspect="1" noChangeArrowheads="1"/>
          </p:cNvPicPr>
          <p:nvPr/>
        </p:nvPicPr>
        <p:blipFill>
          <a:blip r:embed="rId5"/>
          <a:srcRect/>
          <a:stretch>
            <a:fillRect/>
          </a:stretch>
        </p:blipFill>
        <p:spPr bwMode="auto">
          <a:xfrm flipH="1">
            <a:off x="2286000" y="2819400"/>
            <a:ext cx="1262063" cy="1455738"/>
          </a:xfrm>
          <a:prstGeom prst="rect">
            <a:avLst/>
          </a:prstGeom>
          <a:noFill/>
        </p:spPr>
      </p:pic>
      <p:sp>
        <p:nvSpPr>
          <p:cNvPr id="129044" name="Text Box 20"/>
          <p:cNvSpPr txBox="1">
            <a:spLocks noChangeArrowheads="1"/>
          </p:cNvSpPr>
          <p:nvPr/>
        </p:nvSpPr>
        <p:spPr bwMode="auto">
          <a:xfrm>
            <a:off x="3581400" y="4572000"/>
            <a:ext cx="4876800" cy="366713"/>
          </a:xfrm>
          <a:prstGeom prst="rect">
            <a:avLst/>
          </a:prstGeom>
          <a:noFill/>
          <a:ln w="9525">
            <a:noFill/>
            <a:miter lim="800000"/>
            <a:headEnd/>
            <a:tailEnd/>
          </a:ln>
          <a:effectLst/>
        </p:spPr>
        <p:txBody>
          <a:bodyPr wrap="square">
            <a:spAutoFit/>
          </a:bodyPr>
          <a:lstStyle/>
          <a:p>
            <a:pPr>
              <a:spcBef>
                <a:spcPct val="50000"/>
              </a:spcBef>
            </a:pPr>
            <a:r>
              <a:rPr lang="en-US" i="1"/>
              <a:t>Gossip data stream</a:t>
            </a:r>
          </a:p>
        </p:txBody>
      </p:sp>
      <p:sp>
        <p:nvSpPr>
          <p:cNvPr id="129045" name="AutoShape 21"/>
          <p:cNvSpPr>
            <a:spLocks noChangeArrowheads="1"/>
          </p:cNvSpPr>
          <p:nvPr/>
        </p:nvSpPr>
        <p:spPr bwMode="auto">
          <a:xfrm>
            <a:off x="8686800" y="914400"/>
            <a:ext cx="304800" cy="304800"/>
          </a:xfrm>
          <a:prstGeom prst="star4">
            <a:avLst>
              <a:gd name="adj" fmla="val 12500"/>
            </a:avLst>
          </a:prstGeom>
          <a:solidFill>
            <a:schemeClr val="hlink"/>
          </a:solidFill>
          <a:ln w="9525">
            <a:solidFill>
              <a:schemeClr val="tx1"/>
            </a:solidFill>
            <a:miter lim="800000"/>
            <a:headEnd/>
            <a:tailEnd/>
          </a:ln>
          <a:effectLst/>
        </p:spPr>
        <p:txBody>
          <a:bodyPr wrap="none" anchor="ctr"/>
          <a:lstStyle/>
          <a:p>
            <a:endParaRPr lang="en-US"/>
          </a:p>
        </p:txBody>
      </p:sp>
      <p:sp>
        <p:nvSpPr>
          <p:cNvPr id="129046" name="AutoShape 22"/>
          <p:cNvSpPr>
            <a:spLocks noChangeArrowheads="1"/>
          </p:cNvSpPr>
          <p:nvPr/>
        </p:nvSpPr>
        <p:spPr bwMode="auto">
          <a:xfrm>
            <a:off x="7391400" y="3657600"/>
            <a:ext cx="304800" cy="304800"/>
          </a:xfrm>
          <a:prstGeom prst="star4">
            <a:avLst>
              <a:gd name="adj" fmla="val 12500"/>
            </a:avLst>
          </a:prstGeom>
          <a:solidFill>
            <a:schemeClr val="accent2"/>
          </a:solidFill>
          <a:ln w="9525">
            <a:solidFill>
              <a:schemeClr val="tx1"/>
            </a:solidFill>
            <a:miter lim="800000"/>
            <a:headEnd/>
            <a:tailEnd/>
          </a:ln>
          <a:effectLst/>
        </p:spPr>
        <p:txBody>
          <a:bodyPr wrap="none" anchor="ctr"/>
          <a:lstStyle/>
          <a:p>
            <a:endParaRPr lang="en-US"/>
          </a:p>
        </p:txBody>
      </p:sp>
      <p:sp>
        <p:nvSpPr>
          <p:cNvPr id="129047" name="Line 23"/>
          <p:cNvSpPr>
            <a:spLocks noChangeShapeType="1"/>
          </p:cNvSpPr>
          <p:nvPr/>
        </p:nvSpPr>
        <p:spPr bwMode="auto">
          <a:xfrm flipV="1">
            <a:off x="6400800" y="1143000"/>
            <a:ext cx="2362200" cy="2209800"/>
          </a:xfrm>
          <a:prstGeom prst="line">
            <a:avLst/>
          </a:prstGeom>
          <a:noFill/>
          <a:ln w="28575">
            <a:solidFill>
              <a:schemeClr val="hlink"/>
            </a:solidFill>
            <a:round/>
            <a:headEnd type="triangle" w="med" len="med"/>
            <a:tailEnd type="triangle" w="med" len="med"/>
          </a:ln>
          <a:effectLst>
            <a:prstShdw prst="shdw17" dist="17961" dir="2700000">
              <a:schemeClr val="hlink">
                <a:gamma/>
                <a:shade val="60000"/>
                <a:invGamma/>
              </a:schemeClr>
            </a:prstShdw>
          </a:effectLst>
        </p:spPr>
        <p:txBody>
          <a:bodyPr/>
          <a:lstStyle/>
          <a:p>
            <a:endParaRPr lang="en-US"/>
          </a:p>
        </p:txBody>
      </p:sp>
      <p:sp>
        <p:nvSpPr>
          <p:cNvPr id="129048" name="Line 24"/>
          <p:cNvSpPr>
            <a:spLocks noChangeShapeType="1"/>
          </p:cNvSpPr>
          <p:nvPr/>
        </p:nvSpPr>
        <p:spPr bwMode="auto">
          <a:xfrm>
            <a:off x="6400800" y="3429000"/>
            <a:ext cx="914400" cy="304800"/>
          </a:xfrm>
          <a:prstGeom prst="line">
            <a:avLst/>
          </a:prstGeom>
          <a:noFill/>
          <a:ln w="38100">
            <a:solidFill>
              <a:schemeClr val="accent2"/>
            </a:solidFill>
            <a:round/>
            <a:headEnd type="triangle" w="med" len="med"/>
            <a:tailEnd type="triangle" w="med" len="med"/>
          </a:ln>
          <a:effectLst>
            <a:outerShdw dist="35921" dir="2700000" algn="ctr" rotWithShape="0">
              <a:schemeClr val="bg2"/>
            </a:outerShdw>
          </a:effectLst>
        </p:spPr>
        <p:txBody>
          <a:bodyPr/>
          <a:lstStyle/>
          <a:p>
            <a:endParaRPr lang="en-US"/>
          </a:p>
        </p:txBody>
      </p:sp>
      <p:sp>
        <p:nvSpPr>
          <p:cNvPr id="129049" name="AutoShape 25"/>
          <p:cNvSpPr>
            <a:spLocks noChangeArrowheads="1"/>
          </p:cNvSpPr>
          <p:nvPr/>
        </p:nvSpPr>
        <p:spPr bwMode="auto">
          <a:xfrm>
            <a:off x="4724400" y="1143000"/>
            <a:ext cx="4267200" cy="1371600"/>
          </a:xfrm>
          <a:prstGeom prst="cloudCallout">
            <a:avLst>
              <a:gd name="adj1" fmla="val -39287"/>
              <a:gd name="adj2" fmla="val 71065"/>
            </a:avLst>
          </a:prstGeom>
          <a:solidFill>
            <a:schemeClr val="accent1"/>
          </a:solidFill>
          <a:ln w="9525">
            <a:solidFill>
              <a:schemeClr val="tx1"/>
            </a:solidFill>
            <a:round/>
            <a:headEnd/>
            <a:tailEnd/>
          </a:ln>
          <a:effectLst/>
        </p:spPr>
        <p:txBody>
          <a:bodyPr/>
          <a:lstStyle/>
          <a:p>
            <a:r>
              <a:rPr lang="en-US"/>
              <a:t>Hmm…Node 19 looks like a much better contact in affinity group 2</a:t>
            </a:r>
          </a:p>
        </p:txBody>
      </p:sp>
      <p:sp>
        <p:nvSpPr>
          <p:cNvPr id="129050" name="Text Box 26"/>
          <p:cNvSpPr txBox="1">
            <a:spLocks noChangeArrowheads="1"/>
          </p:cNvSpPr>
          <p:nvPr/>
        </p:nvSpPr>
        <p:spPr bwMode="auto">
          <a:xfrm>
            <a:off x="8305800" y="685800"/>
            <a:ext cx="685800" cy="366713"/>
          </a:xfrm>
          <a:prstGeom prst="rect">
            <a:avLst/>
          </a:prstGeom>
          <a:noFill/>
          <a:ln w="9525">
            <a:noFill/>
            <a:miter lim="800000"/>
            <a:headEnd/>
            <a:tailEnd/>
          </a:ln>
          <a:effectLst/>
        </p:spPr>
        <p:txBody>
          <a:bodyPr>
            <a:spAutoFit/>
          </a:bodyPr>
          <a:lstStyle/>
          <a:p>
            <a:pPr algn="l">
              <a:spcBef>
                <a:spcPct val="50000"/>
              </a:spcBef>
            </a:pPr>
            <a:r>
              <a:rPr lang="en-US"/>
              <a:t>175</a:t>
            </a:r>
          </a:p>
        </p:txBody>
      </p:sp>
      <p:sp>
        <p:nvSpPr>
          <p:cNvPr id="129051" name="Text Box 27"/>
          <p:cNvSpPr txBox="1">
            <a:spLocks noChangeArrowheads="1"/>
          </p:cNvSpPr>
          <p:nvPr/>
        </p:nvSpPr>
        <p:spPr bwMode="auto">
          <a:xfrm>
            <a:off x="7543800" y="3367088"/>
            <a:ext cx="685800" cy="366712"/>
          </a:xfrm>
          <a:prstGeom prst="rect">
            <a:avLst/>
          </a:prstGeom>
          <a:noFill/>
          <a:ln w="9525">
            <a:noFill/>
            <a:miter lim="800000"/>
            <a:headEnd/>
            <a:tailEnd/>
          </a:ln>
          <a:effectLst/>
        </p:spPr>
        <p:txBody>
          <a:bodyPr>
            <a:spAutoFit/>
          </a:bodyPr>
          <a:lstStyle/>
          <a:p>
            <a:pPr algn="l">
              <a:spcBef>
                <a:spcPct val="50000"/>
              </a:spcBef>
            </a:pPr>
            <a:r>
              <a:rPr lang="en-US"/>
              <a:t>19</a:t>
            </a:r>
          </a:p>
        </p:txBody>
      </p:sp>
      <p:grpSp>
        <p:nvGrpSpPr>
          <p:cNvPr id="3" name="Group 28"/>
          <p:cNvGrpSpPr>
            <a:grpSpLocks/>
          </p:cNvGrpSpPr>
          <p:nvPr/>
        </p:nvGrpSpPr>
        <p:grpSpPr bwMode="auto">
          <a:xfrm rot="-690792">
            <a:off x="6781800" y="1295400"/>
            <a:ext cx="788988" cy="1204913"/>
            <a:chOff x="5040" y="1728"/>
            <a:chExt cx="497" cy="759"/>
          </a:xfrm>
        </p:grpSpPr>
        <p:sp>
          <p:nvSpPr>
            <p:cNvPr id="129053" name="AutoShape 29"/>
            <p:cNvSpPr>
              <a:spLocks noChangeAspect="1" noChangeArrowheads="1" noTextEdit="1"/>
            </p:cNvSpPr>
            <p:nvPr/>
          </p:nvSpPr>
          <p:spPr bwMode="auto">
            <a:xfrm>
              <a:off x="5040" y="1728"/>
              <a:ext cx="497" cy="759"/>
            </a:xfrm>
            <a:prstGeom prst="rect">
              <a:avLst/>
            </a:prstGeom>
            <a:noFill/>
            <a:ln w="9525">
              <a:noFill/>
              <a:miter lim="800000"/>
              <a:headEnd/>
              <a:tailEnd/>
            </a:ln>
          </p:spPr>
          <p:txBody>
            <a:bodyPr/>
            <a:lstStyle/>
            <a:p>
              <a:endParaRPr lang="en-US"/>
            </a:p>
          </p:txBody>
        </p:sp>
        <p:sp>
          <p:nvSpPr>
            <p:cNvPr id="129054" name="Freeform 30"/>
            <p:cNvSpPr>
              <a:spLocks/>
            </p:cNvSpPr>
            <p:nvPr/>
          </p:nvSpPr>
          <p:spPr bwMode="auto">
            <a:xfrm>
              <a:off x="5068" y="1830"/>
              <a:ext cx="443" cy="443"/>
            </a:xfrm>
            <a:custGeom>
              <a:avLst/>
              <a:gdLst/>
              <a:ahLst/>
              <a:cxnLst>
                <a:cxn ang="0">
                  <a:pos x="665" y="262"/>
                </a:cxn>
                <a:cxn ang="0">
                  <a:pos x="768" y="0"/>
                </a:cxn>
                <a:cxn ang="0">
                  <a:pos x="788" y="281"/>
                </a:cxn>
                <a:cxn ang="0">
                  <a:pos x="969" y="66"/>
                </a:cxn>
                <a:cxn ang="0">
                  <a:pos x="901" y="339"/>
                </a:cxn>
                <a:cxn ang="0">
                  <a:pos x="1140" y="190"/>
                </a:cxn>
                <a:cxn ang="0">
                  <a:pos x="990" y="428"/>
                </a:cxn>
                <a:cxn ang="0">
                  <a:pos x="1262" y="360"/>
                </a:cxn>
                <a:cxn ang="0">
                  <a:pos x="1047" y="541"/>
                </a:cxn>
                <a:cxn ang="0">
                  <a:pos x="1328" y="560"/>
                </a:cxn>
                <a:cxn ang="0">
                  <a:pos x="1068" y="666"/>
                </a:cxn>
                <a:cxn ang="0">
                  <a:pos x="1328" y="770"/>
                </a:cxn>
                <a:cxn ang="0">
                  <a:pos x="1047" y="790"/>
                </a:cxn>
                <a:cxn ang="0">
                  <a:pos x="1262" y="970"/>
                </a:cxn>
                <a:cxn ang="0">
                  <a:pos x="990" y="902"/>
                </a:cxn>
                <a:cxn ang="0">
                  <a:pos x="1140" y="1141"/>
                </a:cxn>
                <a:cxn ang="0">
                  <a:pos x="901" y="992"/>
                </a:cxn>
                <a:cxn ang="0">
                  <a:pos x="969" y="1265"/>
                </a:cxn>
                <a:cxn ang="0">
                  <a:pos x="788" y="1049"/>
                </a:cxn>
                <a:cxn ang="0">
                  <a:pos x="768" y="1329"/>
                </a:cxn>
                <a:cxn ang="0">
                  <a:pos x="665" y="1069"/>
                </a:cxn>
                <a:cxn ang="0">
                  <a:pos x="559" y="1329"/>
                </a:cxn>
                <a:cxn ang="0">
                  <a:pos x="540" y="1049"/>
                </a:cxn>
                <a:cxn ang="0">
                  <a:pos x="359" y="1265"/>
                </a:cxn>
                <a:cxn ang="0">
                  <a:pos x="428" y="992"/>
                </a:cxn>
                <a:cxn ang="0">
                  <a:pos x="188" y="1141"/>
                </a:cxn>
                <a:cxn ang="0">
                  <a:pos x="338" y="902"/>
                </a:cxn>
                <a:cxn ang="0">
                  <a:pos x="65" y="970"/>
                </a:cxn>
                <a:cxn ang="0">
                  <a:pos x="281" y="790"/>
                </a:cxn>
                <a:cxn ang="0">
                  <a:pos x="0" y="770"/>
                </a:cxn>
                <a:cxn ang="0">
                  <a:pos x="260" y="666"/>
                </a:cxn>
                <a:cxn ang="0">
                  <a:pos x="0" y="560"/>
                </a:cxn>
                <a:cxn ang="0">
                  <a:pos x="281" y="541"/>
                </a:cxn>
                <a:cxn ang="0">
                  <a:pos x="65" y="360"/>
                </a:cxn>
                <a:cxn ang="0">
                  <a:pos x="338" y="428"/>
                </a:cxn>
                <a:cxn ang="0">
                  <a:pos x="188" y="190"/>
                </a:cxn>
                <a:cxn ang="0">
                  <a:pos x="428" y="339"/>
                </a:cxn>
                <a:cxn ang="0">
                  <a:pos x="359" y="66"/>
                </a:cxn>
                <a:cxn ang="0">
                  <a:pos x="540" y="281"/>
                </a:cxn>
                <a:cxn ang="0">
                  <a:pos x="559" y="0"/>
                </a:cxn>
                <a:cxn ang="0">
                  <a:pos x="665" y="262"/>
                </a:cxn>
              </a:cxnLst>
              <a:rect l="0" t="0" r="r" b="b"/>
              <a:pathLst>
                <a:path w="1328" h="1329">
                  <a:moveTo>
                    <a:pt x="665" y="262"/>
                  </a:moveTo>
                  <a:lnTo>
                    <a:pt x="768" y="0"/>
                  </a:lnTo>
                  <a:lnTo>
                    <a:pt x="788" y="281"/>
                  </a:lnTo>
                  <a:lnTo>
                    <a:pt x="969" y="66"/>
                  </a:lnTo>
                  <a:lnTo>
                    <a:pt x="901" y="339"/>
                  </a:lnTo>
                  <a:lnTo>
                    <a:pt x="1140" y="190"/>
                  </a:lnTo>
                  <a:lnTo>
                    <a:pt x="990" y="428"/>
                  </a:lnTo>
                  <a:lnTo>
                    <a:pt x="1262" y="360"/>
                  </a:lnTo>
                  <a:lnTo>
                    <a:pt x="1047" y="541"/>
                  </a:lnTo>
                  <a:lnTo>
                    <a:pt x="1328" y="560"/>
                  </a:lnTo>
                  <a:lnTo>
                    <a:pt x="1068" y="666"/>
                  </a:lnTo>
                  <a:lnTo>
                    <a:pt x="1328" y="770"/>
                  </a:lnTo>
                  <a:lnTo>
                    <a:pt x="1047" y="790"/>
                  </a:lnTo>
                  <a:lnTo>
                    <a:pt x="1262" y="970"/>
                  </a:lnTo>
                  <a:lnTo>
                    <a:pt x="990" y="902"/>
                  </a:lnTo>
                  <a:lnTo>
                    <a:pt x="1140" y="1141"/>
                  </a:lnTo>
                  <a:lnTo>
                    <a:pt x="901" y="992"/>
                  </a:lnTo>
                  <a:lnTo>
                    <a:pt x="969" y="1265"/>
                  </a:lnTo>
                  <a:lnTo>
                    <a:pt x="788" y="1049"/>
                  </a:lnTo>
                  <a:lnTo>
                    <a:pt x="768" y="1329"/>
                  </a:lnTo>
                  <a:lnTo>
                    <a:pt x="665" y="1069"/>
                  </a:lnTo>
                  <a:lnTo>
                    <a:pt x="559" y="1329"/>
                  </a:lnTo>
                  <a:lnTo>
                    <a:pt x="540" y="1049"/>
                  </a:lnTo>
                  <a:lnTo>
                    <a:pt x="359" y="1265"/>
                  </a:lnTo>
                  <a:lnTo>
                    <a:pt x="428" y="992"/>
                  </a:lnTo>
                  <a:lnTo>
                    <a:pt x="188" y="1141"/>
                  </a:lnTo>
                  <a:lnTo>
                    <a:pt x="338" y="902"/>
                  </a:lnTo>
                  <a:lnTo>
                    <a:pt x="65" y="970"/>
                  </a:lnTo>
                  <a:lnTo>
                    <a:pt x="281" y="790"/>
                  </a:lnTo>
                  <a:lnTo>
                    <a:pt x="0" y="770"/>
                  </a:lnTo>
                  <a:lnTo>
                    <a:pt x="260" y="666"/>
                  </a:lnTo>
                  <a:lnTo>
                    <a:pt x="0" y="560"/>
                  </a:lnTo>
                  <a:lnTo>
                    <a:pt x="281" y="541"/>
                  </a:lnTo>
                  <a:lnTo>
                    <a:pt x="65" y="360"/>
                  </a:lnTo>
                  <a:lnTo>
                    <a:pt x="338" y="428"/>
                  </a:lnTo>
                  <a:lnTo>
                    <a:pt x="188" y="190"/>
                  </a:lnTo>
                  <a:lnTo>
                    <a:pt x="428" y="339"/>
                  </a:lnTo>
                  <a:lnTo>
                    <a:pt x="359" y="66"/>
                  </a:lnTo>
                  <a:lnTo>
                    <a:pt x="540" y="281"/>
                  </a:lnTo>
                  <a:lnTo>
                    <a:pt x="559" y="0"/>
                  </a:lnTo>
                  <a:lnTo>
                    <a:pt x="665" y="262"/>
                  </a:lnTo>
                  <a:close/>
                </a:path>
              </a:pathLst>
            </a:custGeom>
            <a:solidFill>
              <a:srgbClr val="C184FF"/>
            </a:solidFill>
            <a:ln w="9525">
              <a:noFill/>
              <a:round/>
              <a:headEnd/>
              <a:tailEnd/>
            </a:ln>
          </p:spPr>
          <p:txBody>
            <a:bodyPr/>
            <a:lstStyle/>
            <a:p>
              <a:endParaRPr lang="en-US"/>
            </a:p>
          </p:txBody>
        </p:sp>
        <p:sp>
          <p:nvSpPr>
            <p:cNvPr id="129055" name="Freeform 31"/>
            <p:cNvSpPr>
              <a:spLocks/>
            </p:cNvSpPr>
            <p:nvPr/>
          </p:nvSpPr>
          <p:spPr bwMode="auto">
            <a:xfrm>
              <a:off x="5084" y="1741"/>
              <a:ext cx="417" cy="652"/>
            </a:xfrm>
            <a:custGeom>
              <a:avLst/>
              <a:gdLst/>
              <a:ahLst/>
              <a:cxnLst>
                <a:cxn ang="0">
                  <a:pos x="286" y="608"/>
                </a:cxn>
                <a:cxn ang="0">
                  <a:pos x="186" y="819"/>
                </a:cxn>
                <a:cxn ang="0">
                  <a:pos x="125" y="948"/>
                </a:cxn>
                <a:cxn ang="0">
                  <a:pos x="91" y="1020"/>
                </a:cxn>
                <a:cxn ang="0">
                  <a:pos x="68" y="1059"/>
                </a:cxn>
                <a:cxn ang="0">
                  <a:pos x="33" y="1106"/>
                </a:cxn>
                <a:cxn ang="0">
                  <a:pos x="3" y="1197"/>
                </a:cxn>
                <a:cxn ang="0">
                  <a:pos x="2" y="1270"/>
                </a:cxn>
                <a:cxn ang="0">
                  <a:pos x="34" y="1366"/>
                </a:cxn>
                <a:cxn ang="0">
                  <a:pos x="117" y="1588"/>
                </a:cxn>
                <a:cxn ang="0">
                  <a:pos x="165" y="1717"/>
                </a:cxn>
                <a:cxn ang="0">
                  <a:pos x="570" y="1939"/>
                </a:cxn>
                <a:cxn ang="0">
                  <a:pos x="606" y="1949"/>
                </a:cxn>
                <a:cxn ang="0">
                  <a:pos x="657" y="1957"/>
                </a:cxn>
                <a:cxn ang="0">
                  <a:pos x="712" y="1953"/>
                </a:cxn>
                <a:cxn ang="0">
                  <a:pos x="756" y="1929"/>
                </a:cxn>
                <a:cxn ang="0">
                  <a:pos x="764" y="1838"/>
                </a:cxn>
                <a:cxn ang="0">
                  <a:pos x="999" y="1903"/>
                </a:cxn>
                <a:cxn ang="0">
                  <a:pos x="1022" y="1851"/>
                </a:cxn>
                <a:cxn ang="0">
                  <a:pos x="1014" y="1773"/>
                </a:cxn>
                <a:cxn ang="0">
                  <a:pos x="1223" y="1757"/>
                </a:cxn>
                <a:cxn ang="0">
                  <a:pos x="1208" y="1648"/>
                </a:cxn>
                <a:cxn ang="0">
                  <a:pos x="1155" y="1600"/>
                </a:cxn>
                <a:cxn ang="0">
                  <a:pos x="1098" y="1578"/>
                </a:cxn>
                <a:cxn ang="0">
                  <a:pos x="1208" y="1454"/>
                </a:cxn>
                <a:cxn ang="0">
                  <a:pos x="1243" y="1399"/>
                </a:cxn>
                <a:cxn ang="0">
                  <a:pos x="1203" y="1361"/>
                </a:cxn>
                <a:cxn ang="0">
                  <a:pos x="1139" y="1346"/>
                </a:cxn>
                <a:cxn ang="0">
                  <a:pos x="1095" y="1358"/>
                </a:cxn>
                <a:cxn ang="0">
                  <a:pos x="1045" y="1374"/>
                </a:cxn>
                <a:cxn ang="0">
                  <a:pos x="994" y="1391"/>
                </a:cxn>
                <a:cxn ang="0">
                  <a:pos x="954" y="1406"/>
                </a:cxn>
                <a:cxn ang="0">
                  <a:pos x="932" y="1414"/>
                </a:cxn>
                <a:cxn ang="0">
                  <a:pos x="919" y="1405"/>
                </a:cxn>
                <a:cxn ang="0">
                  <a:pos x="872" y="1368"/>
                </a:cxn>
                <a:cxn ang="0">
                  <a:pos x="819" y="1333"/>
                </a:cxn>
                <a:cxn ang="0">
                  <a:pos x="827" y="1289"/>
                </a:cxn>
                <a:cxn ang="0">
                  <a:pos x="843" y="1195"/>
                </a:cxn>
                <a:cxn ang="0">
                  <a:pos x="865" y="1103"/>
                </a:cxn>
                <a:cxn ang="0">
                  <a:pos x="937" y="954"/>
                </a:cxn>
                <a:cxn ang="0">
                  <a:pos x="998" y="791"/>
                </a:cxn>
                <a:cxn ang="0">
                  <a:pos x="986" y="654"/>
                </a:cxn>
                <a:cxn ang="0">
                  <a:pos x="959" y="505"/>
                </a:cxn>
                <a:cxn ang="0">
                  <a:pos x="945" y="433"/>
                </a:cxn>
                <a:cxn ang="0">
                  <a:pos x="381" y="411"/>
                </a:cxn>
              </a:cxnLst>
              <a:rect l="0" t="0" r="r" b="b"/>
              <a:pathLst>
                <a:path w="1251" h="1957">
                  <a:moveTo>
                    <a:pt x="381" y="411"/>
                  </a:moveTo>
                  <a:lnTo>
                    <a:pt x="330" y="516"/>
                  </a:lnTo>
                  <a:lnTo>
                    <a:pt x="286" y="608"/>
                  </a:lnTo>
                  <a:lnTo>
                    <a:pt x="247" y="688"/>
                  </a:lnTo>
                  <a:lnTo>
                    <a:pt x="213" y="758"/>
                  </a:lnTo>
                  <a:lnTo>
                    <a:pt x="186" y="819"/>
                  </a:lnTo>
                  <a:lnTo>
                    <a:pt x="162" y="870"/>
                  </a:lnTo>
                  <a:lnTo>
                    <a:pt x="142" y="912"/>
                  </a:lnTo>
                  <a:lnTo>
                    <a:pt x="125" y="948"/>
                  </a:lnTo>
                  <a:lnTo>
                    <a:pt x="111" y="978"/>
                  </a:lnTo>
                  <a:lnTo>
                    <a:pt x="100" y="1001"/>
                  </a:lnTo>
                  <a:lnTo>
                    <a:pt x="91" y="1020"/>
                  </a:lnTo>
                  <a:lnTo>
                    <a:pt x="83" y="1036"/>
                  </a:lnTo>
                  <a:lnTo>
                    <a:pt x="76" y="1049"/>
                  </a:lnTo>
                  <a:lnTo>
                    <a:pt x="68" y="1059"/>
                  </a:lnTo>
                  <a:lnTo>
                    <a:pt x="61" y="1070"/>
                  </a:lnTo>
                  <a:lnTo>
                    <a:pt x="53" y="1079"/>
                  </a:lnTo>
                  <a:lnTo>
                    <a:pt x="33" y="1106"/>
                  </a:lnTo>
                  <a:lnTo>
                    <a:pt x="18" y="1136"/>
                  </a:lnTo>
                  <a:lnTo>
                    <a:pt x="9" y="1166"/>
                  </a:lnTo>
                  <a:lnTo>
                    <a:pt x="3" y="1197"/>
                  </a:lnTo>
                  <a:lnTo>
                    <a:pt x="0" y="1224"/>
                  </a:lnTo>
                  <a:lnTo>
                    <a:pt x="1" y="1250"/>
                  </a:lnTo>
                  <a:lnTo>
                    <a:pt x="2" y="1270"/>
                  </a:lnTo>
                  <a:lnTo>
                    <a:pt x="6" y="1285"/>
                  </a:lnTo>
                  <a:lnTo>
                    <a:pt x="15" y="1313"/>
                  </a:lnTo>
                  <a:lnTo>
                    <a:pt x="34" y="1366"/>
                  </a:lnTo>
                  <a:lnTo>
                    <a:pt x="60" y="1436"/>
                  </a:lnTo>
                  <a:lnTo>
                    <a:pt x="88" y="1513"/>
                  </a:lnTo>
                  <a:lnTo>
                    <a:pt x="117" y="1588"/>
                  </a:lnTo>
                  <a:lnTo>
                    <a:pt x="141" y="1654"/>
                  </a:lnTo>
                  <a:lnTo>
                    <a:pt x="158" y="1700"/>
                  </a:lnTo>
                  <a:lnTo>
                    <a:pt x="165" y="1717"/>
                  </a:lnTo>
                  <a:lnTo>
                    <a:pt x="562" y="1937"/>
                  </a:lnTo>
                  <a:lnTo>
                    <a:pt x="564" y="1938"/>
                  </a:lnTo>
                  <a:lnTo>
                    <a:pt x="570" y="1939"/>
                  </a:lnTo>
                  <a:lnTo>
                    <a:pt x="579" y="1943"/>
                  </a:lnTo>
                  <a:lnTo>
                    <a:pt x="592" y="1945"/>
                  </a:lnTo>
                  <a:lnTo>
                    <a:pt x="606" y="1949"/>
                  </a:lnTo>
                  <a:lnTo>
                    <a:pt x="622" y="1952"/>
                  </a:lnTo>
                  <a:lnTo>
                    <a:pt x="639" y="1954"/>
                  </a:lnTo>
                  <a:lnTo>
                    <a:pt x="657" y="1957"/>
                  </a:lnTo>
                  <a:lnTo>
                    <a:pt x="676" y="1957"/>
                  </a:lnTo>
                  <a:lnTo>
                    <a:pt x="694" y="1956"/>
                  </a:lnTo>
                  <a:lnTo>
                    <a:pt x="712" y="1953"/>
                  </a:lnTo>
                  <a:lnTo>
                    <a:pt x="728" y="1947"/>
                  </a:lnTo>
                  <a:lnTo>
                    <a:pt x="743" y="1941"/>
                  </a:lnTo>
                  <a:lnTo>
                    <a:pt x="756" y="1929"/>
                  </a:lnTo>
                  <a:lnTo>
                    <a:pt x="765" y="1915"/>
                  </a:lnTo>
                  <a:lnTo>
                    <a:pt x="772" y="1898"/>
                  </a:lnTo>
                  <a:lnTo>
                    <a:pt x="764" y="1838"/>
                  </a:lnTo>
                  <a:lnTo>
                    <a:pt x="867" y="1876"/>
                  </a:lnTo>
                  <a:lnTo>
                    <a:pt x="997" y="1907"/>
                  </a:lnTo>
                  <a:lnTo>
                    <a:pt x="999" y="1903"/>
                  </a:lnTo>
                  <a:lnTo>
                    <a:pt x="1006" y="1891"/>
                  </a:lnTo>
                  <a:lnTo>
                    <a:pt x="1015" y="1874"/>
                  </a:lnTo>
                  <a:lnTo>
                    <a:pt x="1022" y="1851"/>
                  </a:lnTo>
                  <a:lnTo>
                    <a:pt x="1025" y="1827"/>
                  </a:lnTo>
                  <a:lnTo>
                    <a:pt x="1024" y="1799"/>
                  </a:lnTo>
                  <a:lnTo>
                    <a:pt x="1014" y="1773"/>
                  </a:lnTo>
                  <a:lnTo>
                    <a:pt x="992" y="1748"/>
                  </a:lnTo>
                  <a:lnTo>
                    <a:pt x="1220" y="1768"/>
                  </a:lnTo>
                  <a:lnTo>
                    <a:pt x="1223" y="1757"/>
                  </a:lnTo>
                  <a:lnTo>
                    <a:pt x="1225" y="1729"/>
                  </a:lnTo>
                  <a:lnTo>
                    <a:pt x="1223" y="1690"/>
                  </a:lnTo>
                  <a:lnTo>
                    <a:pt x="1208" y="1648"/>
                  </a:lnTo>
                  <a:lnTo>
                    <a:pt x="1194" y="1628"/>
                  </a:lnTo>
                  <a:lnTo>
                    <a:pt x="1176" y="1612"/>
                  </a:lnTo>
                  <a:lnTo>
                    <a:pt x="1155" y="1600"/>
                  </a:lnTo>
                  <a:lnTo>
                    <a:pt x="1134" y="1591"/>
                  </a:lnTo>
                  <a:lnTo>
                    <a:pt x="1115" y="1583"/>
                  </a:lnTo>
                  <a:lnTo>
                    <a:pt x="1098" y="1578"/>
                  </a:lnTo>
                  <a:lnTo>
                    <a:pt x="1087" y="1576"/>
                  </a:lnTo>
                  <a:lnTo>
                    <a:pt x="1083" y="1574"/>
                  </a:lnTo>
                  <a:lnTo>
                    <a:pt x="1208" y="1454"/>
                  </a:lnTo>
                  <a:lnTo>
                    <a:pt x="1251" y="1410"/>
                  </a:lnTo>
                  <a:lnTo>
                    <a:pt x="1249" y="1407"/>
                  </a:lnTo>
                  <a:lnTo>
                    <a:pt x="1243" y="1399"/>
                  </a:lnTo>
                  <a:lnTo>
                    <a:pt x="1233" y="1386"/>
                  </a:lnTo>
                  <a:lnTo>
                    <a:pt x="1219" y="1374"/>
                  </a:lnTo>
                  <a:lnTo>
                    <a:pt x="1203" y="1361"/>
                  </a:lnTo>
                  <a:lnTo>
                    <a:pt x="1184" y="1351"/>
                  </a:lnTo>
                  <a:lnTo>
                    <a:pt x="1162" y="1345"/>
                  </a:lnTo>
                  <a:lnTo>
                    <a:pt x="1139" y="1346"/>
                  </a:lnTo>
                  <a:lnTo>
                    <a:pt x="1126" y="1348"/>
                  </a:lnTo>
                  <a:lnTo>
                    <a:pt x="1111" y="1353"/>
                  </a:lnTo>
                  <a:lnTo>
                    <a:pt x="1095" y="1358"/>
                  </a:lnTo>
                  <a:lnTo>
                    <a:pt x="1079" y="1362"/>
                  </a:lnTo>
                  <a:lnTo>
                    <a:pt x="1062" y="1368"/>
                  </a:lnTo>
                  <a:lnTo>
                    <a:pt x="1045" y="1374"/>
                  </a:lnTo>
                  <a:lnTo>
                    <a:pt x="1028" y="1379"/>
                  </a:lnTo>
                  <a:lnTo>
                    <a:pt x="1010" y="1385"/>
                  </a:lnTo>
                  <a:lnTo>
                    <a:pt x="994" y="1391"/>
                  </a:lnTo>
                  <a:lnTo>
                    <a:pt x="980" y="1397"/>
                  </a:lnTo>
                  <a:lnTo>
                    <a:pt x="966" y="1401"/>
                  </a:lnTo>
                  <a:lnTo>
                    <a:pt x="954" y="1406"/>
                  </a:lnTo>
                  <a:lnTo>
                    <a:pt x="945" y="1409"/>
                  </a:lnTo>
                  <a:lnTo>
                    <a:pt x="937" y="1413"/>
                  </a:lnTo>
                  <a:lnTo>
                    <a:pt x="932" y="1414"/>
                  </a:lnTo>
                  <a:lnTo>
                    <a:pt x="931" y="1415"/>
                  </a:lnTo>
                  <a:lnTo>
                    <a:pt x="928" y="1413"/>
                  </a:lnTo>
                  <a:lnTo>
                    <a:pt x="919" y="1405"/>
                  </a:lnTo>
                  <a:lnTo>
                    <a:pt x="906" y="1394"/>
                  </a:lnTo>
                  <a:lnTo>
                    <a:pt x="890" y="1382"/>
                  </a:lnTo>
                  <a:lnTo>
                    <a:pt x="872" y="1368"/>
                  </a:lnTo>
                  <a:lnTo>
                    <a:pt x="853" y="1355"/>
                  </a:lnTo>
                  <a:lnTo>
                    <a:pt x="835" y="1343"/>
                  </a:lnTo>
                  <a:lnTo>
                    <a:pt x="819" y="1333"/>
                  </a:lnTo>
                  <a:lnTo>
                    <a:pt x="820" y="1328"/>
                  </a:lnTo>
                  <a:lnTo>
                    <a:pt x="822" y="1312"/>
                  </a:lnTo>
                  <a:lnTo>
                    <a:pt x="827" y="1289"/>
                  </a:lnTo>
                  <a:lnTo>
                    <a:pt x="832" y="1260"/>
                  </a:lnTo>
                  <a:lnTo>
                    <a:pt x="837" y="1228"/>
                  </a:lnTo>
                  <a:lnTo>
                    <a:pt x="843" y="1195"/>
                  </a:lnTo>
                  <a:lnTo>
                    <a:pt x="849" y="1164"/>
                  </a:lnTo>
                  <a:lnTo>
                    <a:pt x="855" y="1135"/>
                  </a:lnTo>
                  <a:lnTo>
                    <a:pt x="865" y="1103"/>
                  </a:lnTo>
                  <a:lnTo>
                    <a:pt x="884" y="1059"/>
                  </a:lnTo>
                  <a:lnTo>
                    <a:pt x="910" y="1009"/>
                  </a:lnTo>
                  <a:lnTo>
                    <a:pt x="937" y="954"/>
                  </a:lnTo>
                  <a:lnTo>
                    <a:pt x="963" y="896"/>
                  </a:lnTo>
                  <a:lnTo>
                    <a:pt x="985" y="841"/>
                  </a:lnTo>
                  <a:lnTo>
                    <a:pt x="998" y="791"/>
                  </a:lnTo>
                  <a:lnTo>
                    <a:pt x="1000" y="747"/>
                  </a:lnTo>
                  <a:lnTo>
                    <a:pt x="994" y="703"/>
                  </a:lnTo>
                  <a:lnTo>
                    <a:pt x="986" y="654"/>
                  </a:lnTo>
                  <a:lnTo>
                    <a:pt x="977" y="602"/>
                  </a:lnTo>
                  <a:lnTo>
                    <a:pt x="968" y="551"/>
                  </a:lnTo>
                  <a:lnTo>
                    <a:pt x="959" y="505"/>
                  </a:lnTo>
                  <a:lnTo>
                    <a:pt x="952" y="467"/>
                  </a:lnTo>
                  <a:lnTo>
                    <a:pt x="947" y="442"/>
                  </a:lnTo>
                  <a:lnTo>
                    <a:pt x="945" y="433"/>
                  </a:lnTo>
                  <a:lnTo>
                    <a:pt x="1125" y="0"/>
                  </a:lnTo>
                  <a:lnTo>
                    <a:pt x="484" y="4"/>
                  </a:lnTo>
                  <a:lnTo>
                    <a:pt x="381" y="411"/>
                  </a:lnTo>
                  <a:close/>
                </a:path>
              </a:pathLst>
            </a:custGeom>
            <a:solidFill>
              <a:srgbClr val="000000"/>
            </a:solidFill>
            <a:ln w="9525">
              <a:noFill/>
              <a:round/>
              <a:headEnd/>
              <a:tailEnd/>
            </a:ln>
          </p:spPr>
          <p:txBody>
            <a:bodyPr/>
            <a:lstStyle/>
            <a:p>
              <a:endParaRPr lang="en-US"/>
            </a:p>
          </p:txBody>
        </p:sp>
        <p:sp>
          <p:nvSpPr>
            <p:cNvPr id="129056" name="Freeform 32"/>
            <p:cNvSpPr>
              <a:spLocks/>
            </p:cNvSpPr>
            <p:nvPr/>
          </p:nvSpPr>
          <p:spPr bwMode="auto">
            <a:xfrm>
              <a:off x="5103" y="1742"/>
              <a:ext cx="378" cy="618"/>
            </a:xfrm>
            <a:custGeom>
              <a:avLst/>
              <a:gdLst/>
              <a:ahLst/>
              <a:cxnLst>
                <a:cxn ang="0">
                  <a:pos x="448" y="103"/>
                </a:cxn>
                <a:cxn ang="0">
                  <a:pos x="414" y="287"/>
                </a:cxn>
                <a:cxn ang="0">
                  <a:pos x="388" y="407"/>
                </a:cxn>
                <a:cxn ang="0">
                  <a:pos x="365" y="450"/>
                </a:cxn>
                <a:cxn ang="0">
                  <a:pos x="316" y="544"/>
                </a:cxn>
                <a:cxn ang="0">
                  <a:pos x="256" y="660"/>
                </a:cxn>
                <a:cxn ang="0">
                  <a:pos x="203" y="767"/>
                </a:cxn>
                <a:cxn ang="0">
                  <a:pos x="171" y="835"/>
                </a:cxn>
                <a:cxn ang="0">
                  <a:pos x="147" y="892"/>
                </a:cxn>
                <a:cxn ang="0">
                  <a:pos x="84" y="1028"/>
                </a:cxn>
                <a:cxn ang="0">
                  <a:pos x="47" y="1105"/>
                </a:cxn>
                <a:cxn ang="0">
                  <a:pos x="28" y="1149"/>
                </a:cxn>
                <a:cxn ang="0">
                  <a:pos x="3" y="1235"/>
                </a:cxn>
                <a:cxn ang="0">
                  <a:pos x="16" y="1310"/>
                </a:cxn>
                <a:cxn ang="0">
                  <a:pos x="74" y="1487"/>
                </a:cxn>
                <a:cxn ang="0">
                  <a:pos x="124" y="1652"/>
                </a:cxn>
                <a:cxn ang="0">
                  <a:pos x="154" y="1686"/>
                </a:cxn>
                <a:cxn ang="0">
                  <a:pos x="229" y="1721"/>
                </a:cxn>
                <a:cxn ang="0">
                  <a:pos x="272" y="1739"/>
                </a:cxn>
                <a:cxn ang="0">
                  <a:pos x="330" y="1748"/>
                </a:cxn>
                <a:cxn ang="0">
                  <a:pos x="468" y="1771"/>
                </a:cxn>
                <a:cxn ang="0">
                  <a:pos x="642" y="1801"/>
                </a:cxn>
                <a:cxn ang="0">
                  <a:pos x="801" y="1830"/>
                </a:cxn>
                <a:cxn ang="0">
                  <a:pos x="898" y="1851"/>
                </a:cxn>
                <a:cxn ang="0">
                  <a:pos x="917" y="1828"/>
                </a:cxn>
                <a:cxn ang="0">
                  <a:pos x="913" y="1778"/>
                </a:cxn>
                <a:cxn ang="0">
                  <a:pos x="892" y="1743"/>
                </a:cxn>
                <a:cxn ang="0">
                  <a:pos x="863" y="1715"/>
                </a:cxn>
                <a:cxn ang="0">
                  <a:pos x="831" y="1684"/>
                </a:cxn>
                <a:cxn ang="0">
                  <a:pos x="979" y="1700"/>
                </a:cxn>
                <a:cxn ang="0">
                  <a:pos x="1120" y="1713"/>
                </a:cxn>
                <a:cxn ang="0">
                  <a:pos x="1123" y="1675"/>
                </a:cxn>
                <a:cxn ang="0">
                  <a:pos x="1099" y="1631"/>
                </a:cxn>
                <a:cxn ang="0">
                  <a:pos x="1035" y="1608"/>
                </a:cxn>
                <a:cxn ang="0">
                  <a:pos x="973" y="1604"/>
                </a:cxn>
                <a:cxn ang="0">
                  <a:pos x="871" y="1553"/>
                </a:cxn>
                <a:cxn ang="0">
                  <a:pos x="1134" y="1414"/>
                </a:cxn>
                <a:cxn ang="0">
                  <a:pos x="1126" y="1408"/>
                </a:cxn>
                <a:cxn ang="0">
                  <a:pos x="1107" y="1396"/>
                </a:cxn>
                <a:cxn ang="0">
                  <a:pos x="1073" y="1389"/>
                </a:cxn>
                <a:cxn ang="0">
                  <a:pos x="1021" y="1393"/>
                </a:cxn>
                <a:cxn ang="0">
                  <a:pos x="948" y="1416"/>
                </a:cxn>
                <a:cxn ang="0">
                  <a:pos x="905" y="1351"/>
                </a:cxn>
                <a:cxn ang="0">
                  <a:pos x="835" y="1241"/>
                </a:cxn>
                <a:cxn ang="0">
                  <a:pos x="818" y="1155"/>
                </a:cxn>
                <a:cxn ang="0">
                  <a:pos x="835" y="962"/>
                </a:cxn>
                <a:cxn ang="0">
                  <a:pos x="846" y="906"/>
                </a:cxn>
                <a:cxn ang="0">
                  <a:pos x="865" y="803"/>
                </a:cxn>
                <a:cxn ang="0">
                  <a:pos x="877" y="736"/>
                </a:cxn>
                <a:cxn ang="0">
                  <a:pos x="866" y="619"/>
                </a:cxn>
                <a:cxn ang="0">
                  <a:pos x="836" y="479"/>
                </a:cxn>
                <a:cxn ang="0">
                  <a:pos x="840" y="393"/>
                </a:cxn>
                <a:cxn ang="0">
                  <a:pos x="457" y="49"/>
                </a:cxn>
              </a:cxnLst>
              <a:rect l="0" t="0" r="r" b="b"/>
              <a:pathLst>
                <a:path w="1134" h="1855">
                  <a:moveTo>
                    <a:pt x="457" y="49"/>
                  </a:moveTo>
                  <a:lnTo>
                    <a:pt x="455" y="64"/>
                  </a:lnTo>
                  <a:lnTo>
                    <a:pt x="448" y="103"/>
                  </a:lnTo>
                  <a:lnTo>
                    <a:pt x="437" y="159"/>
                  </a:lnTo>
                  <a:lnTo>
                    <a:pt x="426" y="222"/>
                  </a:lnTo>
                  <a:lnTo>
                    <a:pt x="414" y="287"/>
                  </a:lnTo>
                  <a:lnTo>
                    <a:pt x="403" y="345"/>
                  </a:lnTo>
                  <a:lnTo>
                    <a:pt x="394" y="387"/>
                  </a:lnTo>
                  <a:lnTo>
                    <a:pt x="388" y="407"/>
                  </a:lnTo>
                  <a:lnTo>
                    <a:pt x="385" y="414"/>
                  </a:lnTo>
                  <a:lnTo>
                    <a:pt x="377" y="429"/>
                  </a:lnTo>
                  <a:lnTo>
                    <a:pt x="365" y="450"/>
                  </a:lnTo>
                  <a:lnTo>
                    <a:pt x="351" y="477"/>
                  </a:lnTo>
                  <a:lnTo>
                    <a:pt x="334" y="509"/>
                  </a:lnTo>
                  <a:lnTo>
                    <a:pt x="316" y="544"/>
                  </a:lnTo>
                  <a:lnTo>
                    <a:pt x="296" y="582"/>
                  </a:lnTo>
                  <a:lnTo>
                    <a:pt x="277" y="621"/>
                  </a:lnTo>
                  <a:lnTo>
                    <a:pt x="256" y="660"/>
                  </a:lnTo>
                  <a:lnTo>
                    <a:pt x="238" y="698"/>
                  </a:lnTo>
                  <a:lnTo>
                    <a:pt x="219" y="735"/>
                  </a:lnTo>
                  <a:lnTo>
                    <a:pt x="203" y="767"/>
                  </a:lnTo>
                  <a:lnTo>
                    <a:pt x="190" y="796"/>
                  </a:lnTo>
                  <a:lnTo>
                    <a:pt x="178" y="819"/>
                  </a:lnTo>
                  <a:lnTo>
                    <a:pt x="171" y="835"/>
                  </a:lnTo>
                  <a:lnTo>
                    <a:pt x="168" y="843"/>
                  </a:lnTo>
                  <a:lnTo>
                    <a:pt x="162" y="860"/>
                  </a:lnTo>
                  <a:lnTo>
                    <a:pt x="147" y="892"/>
                  </a:lnTo>
                  <a:lnTo>
                    <a:pt x="128" y="935"/>
                  </a:lnTo>
                  <a:lnTo>
                    <a:pt x="106" y="982"/>
                  </a:lnTo>
                  <a:lnTo>
                    <a:pt x="84" y="1028"/>
                  </a:lnTo>
                  <a:lnTo>
                    <a:pt x="66" y="1067"/>
                  </a:lnTo>
                  <a:lnTo>
                    <a:pt x="52" y="1094"/>
                  </a:lnTo>
                  <a:lnTo>
                    <a:pt x="47" y="1105"/>
                  </a:lnTo>
                  <a:lnTo>
                    <a:pt x="45" y="1110"/>
                  </a:lnTo>
                  <a:lnTo>
                    <a:pt x="38" y="1126"/>
                  </a:lnTo>
                  <a:lnTo>
                    <a:pt x="28" y="1149"/>
                  </a:lnTo>
                  <a:lnTo>
                    <a:pt x="18" y="1177"/>
                  </a:lnTo>
                  <a:lnTo>
                    <a:pt x="8" y="1207"/>
                  </a:lnTo>
                  <a:lnTo>
                    <a:pt x="3" y="1235"/>
                  </a:lnTo>
                  <a:lnTo>
                    <a:pt x="0" y="1262"/>
                  </a:lnTo>
                  <a:lnTo>
                    <a:pt x="5" y="1281"/>
                  </a:lnTo>
                  <a:lnTo>
                    <a:pt x="16" y="1310"/>
                  </a:lnTo>
                  <a:lnTo>
                    <a:pt x="33" y="1358"/>
                  </a:lnTo>
                  <a:lnTo>
                    <a:pt x="52" y="1420"/>
                  </a:lnTo>
                  <a:lnTo>
                    <a:pt x="74" y="1487"/>
                  </a:lnTo>
                  <a:lnTo>
                    <a:pt x="94" y="1552"/>
                  </a:lnTo>
                  <a:lnTo>
                    <a:pt x="112" y="1610"/>
                  </a:lnTo>
                  <a:lnTo>
                    <a:pt x="124" y="1652"/>
                  </a:lnTo>
                  <a:lnTo>
                    <a:pt x="130" y="1670"/>
                  </a:lnTo>
                  <a:lnTo>
                    <a:pt x="137" y="1677"/>
                  </a:lnTo>
                  <a:lnTo>
                    <a:pt x="154" y="1686"/>
                  </a:lnTo>
                  <a:lnTo>
                    <a:pt x="177" y="1698"/>
                  </a:lnTo>
                  <a:lnTo>
                    <a:pt x="202" y="1709"/>
                  </a:lnTo>
                  <a:lnTo>
                    <a:pt x="229" y="1721"/>
                  </a:lnTo>
                  <a:lnTo>
                    <a:pt x="250" y="1730"/>
                  </a:lnTo>
                  <a:lnTo>
                    <a:pt x="266" y="1737"/>
                  </a:lnTo>
                  <a:lnTo>
                    <a:pt x="272" y="1739"/>
                  </a:lnTo>
                  <a:lnTo>
                    <a:pt x="279" y="1740"/>
                  </a:lnTo>
                  <a:lnTo>
                    <a:pt x="299" y="1744"/>
                  </a:lnTo>
                  <a:lnTo>
                    <a:pt x="330" y="1748"/>
                  </a:lnTo>
                  <a:lnTo>
                    <a:pt x="369" y="1755"/>
                  </a:lnTo>
                  <a:lnTo>
                    <a:pt x="416" y="1762"/>
                  </a:lnTo>
                  <a:lnTo>
                    <a:pt x="468" y="1771"/>
                  </a:lnTo>
                  <a:lnTo>
                    <a:pt x="525" y="1781"/>
                  </a:lnTo>
                  <a:lnTo>
                    <a:pt x="583" y="1791"/>
                  </a:lnTo>
                  <a:lnTo>
                    <a:pt x="642" y="1801"/>
                  </a:lnTo>
                  <a:lnTo>
                    <a:pt x="698" y="1810"/>
                  </a:lnTo>
                  <a:lnTo>
                    <a:pt x="752" y="1821"/>
                  </a:lnTo>
                  <a:lnTo>
                    <a:pt x="801" y="1830"/>
                  </a:lnTo>
                  <a:lnTo>
                    <a:pt x="842" y="1838"/>
                  </a:lnTo>
                  <a:lnTo>
                    <a:pt x="875" y="1845"/>
                  </a:lnTo>
                  <a:lnTo>
                    <a:pt x="898" y="1851"/>
                  </a:lnTo>
                  <a:lnTo>
                    <a:pt x="909" y="1855"/>
                  </a:lnTo>
                  <a:lnTo>
                    <a:pt x="911" y="1847"/>
                  </a:lnTo>
                  <a:lnTo>
                    <a:pt x="917" y="1828"/>
                  </a:lnTo>
                  <a:lnTo>
                    <a:pt x="920" y="1805"/>
                  </a:lnTo>
                  <a:lnTo>
                    <a:pt x="918" y="1786"/>
                  </a:lnTo>
                  <a:lnTo>
                    <a:pt x="913" y="1778"/>
                  </a:lnTo>
                  <a:lnTo>
                    <a:pt x="908" y="1768"/>
                  </a:lnTo>
                  <a:lnTo>
                    <a:pt x="901" y="1755"/>
                  </a:lnTo>
                  <a:lnTo>
                    <a:pt x="892" y="1743"/>
                  </a:lnTo>
                  <a:lnTo>
                    <a:pt x="882" y="1731"/>
                  </a:lnTo>
                  <a:lnTo>
                    <a:pt x="872" y="1722"/>
                  </a:lnTo>
                  <a:lnTo>
                    <a:pt x="863" y="1715"/>
                  </a:lnTo>
                  <a:lnTo>
                    <a:pt x="853" y="1713"/>
                  </a:lnTo>
                  <a:lnTo>
                    <a:pt x="838" y="1704"/>
                  </a:lnTo>
                  <a:lnTo>
                    <a:pt x="831" y="1684"/>
                  </a:lnTo>
                  <a:lnTo>
                    <a:pt x="827" y="1666"/>
                  </a:lnTo>
                  <a:lnTo>
                    <a:pt x="827" y="1657"/>
                  </a:lnTo>
                  <a:lnTo>
                    <a:pt x="979" y="1700"/>
                  </a:lnTo>
                  <a:lnTo>
                    <a:pt x="1116" y="1722"/>
                  </a:lnTo>
                  <a:lnTo>
                    <a:pt x="1117" y="1720"/>
                  </a:lnTo>
                  <a:lnTo>
                    <a:pt x="1120" y="1713"/>
                  </a:lnTo>
                  <a:lnTo>
                    <a:pt x="1122" y="1702"/>
                  </a:lnTo>
                  <a:lnTo>
                    <a:pt x="1123" y="1690"/>
                  </a:lnTo>
                  <a:lnTo>
                    <a:pt x="1123" y="1675"/>
                  </a:lnTo>
                  <a:lnTo>
                    <a:pt x="1120" y="1660"/>
                  </a:lnTo>
                  <a:lnTo>
                    <a:pt x="1112" y="1645"/>
                  </a:lnTo>
                  <a:lnTo>
                    <a:pt x="1099" y="1631"/>
                  </a:lnTo>
                  <a:lnTo>
                    <a:pt x="1081" y="1620"/>
                  </a:lnTo>
                  <a:lnTo>
                    <a:pt x="1059" y="1613"/>
                  </a:lnTo>
                  <a:lnTo>
                    <a:pt x="1035" y="1608"/>
                  </a:lnTo>
                  <a:lnTo>
                    <a:pt x="1012" y="1605"/>
                  </a:lnTo>
                  <a:lnTo>
                    <a:pt x="990" y="1604"/>
                  </a:lnTo>
                  <a:lnTo>
                    <a:pt x="973" y="1604"/>
                  </a:lnTo>
                  <a:lnTo>
                    <a:pt x="962" y="1605"/>
                  </a:lnTo>
                  <a:lnTo>
                    <a:pt x="957" y="1605"/>
                  </a:lnTo>
                  <a:lnTo>
                    <a:pt x="871" y="1553"/>
                  </a:lnTo>
                  <a:lnTo>
                    <a:pt x="965" y="1562"/>
                  </a:lnTo>
                  <a:lnTo>
                    <a:pt x="1134" y="1416"/>
                  </a:lnTo>
                  <a:lnTo>
                    <a:pt x="1134" y="1414"/>
                  </a:lnTo>
                  <a:lnTo>
                    <a:pt x="1131" y="1413"/>
                  </a:lnTo>
                  <a:lnTo>
                    <a:pt x="1129" y="1410"/>
                  </a:lnTo>
                  <a:lnTo>
                    <a:pt x="1126" y="1408"/>
                  </a:lnTo>
                  <a:lnTo>
                    <a:pt x="1121" y="1403"/>
                  </a:lnTo>
                  <a:lnTo>
                    <a:pt x="1115" y="1399"/>
                  </a:lnTo>
                  <a:lnTo>
                    <a:pt x="1107" y="1396"/>
                  </a:lnTo>
                  <a:lnTo>
                    <a:pt x="1098" y="1393"/>
                  </a:lnTo>
                  <a:lnTo>
                    <a:pt x="1087" y="1390"/>
                  </a:lnTo>
                  <a:lnTo>
                    <a:pt x="1073" y="1389"/>
                  </a:lnTo>
                  <a:lnTo>
                    <a:pt x="1058" y="1389"/>
                  </a:lnTo>
                  <a:lnTo>
                    <a:pt x="1041" y="1390"/>
                  </a:lnTo>
                  <a:lnTo>
                    <a:pt x="1021" y="1393"/>
                  </a:lnTo>
                  <a:lnTo>
                    <a:pt x="999" y="1398"/>
                  </a:lnTo>
                  <a:lnTo>
                    <a:pt x="975" y="1405"/>
                  </a:lnTo>
                  <a:lnTo>
                    <a:pt x="948" y="1416"/>
                  </a:lnTo>
                  <a:lnTo>
                    <a:pt x="942" y="1408"/>
                  </a:lnTo>
                  <a:lnTo>
                    <a:pt x="927" y="1385"/>
                  </a:lnTo>
                  <a:lnTo>
                    <a:pt x="905" y="1351"/>
                  </a:lnTo>
                  <a:lnTo>
                    <a:pt x="881" y="1315"/>
                  </a:lnTo>
                  <a:lnTo>
                    <a:pt x="857" y="1276"/>
                  </a:lnTo>
                  <a:lnTo>
                    <a:pt x="835" y="1241"/>
                  </a:lnTo>
                  <a:lnTo>
                    <a:pt x="820" y="1214"/>
                  </a:lnTo>
                  <a:lnTo>
                    <a:pt x="815" y="1200"/>
                  </a:lnTo>
                  <a:lnTo>
                    <a:pt x="818" y="1155"/>
                  </a:lnTo>
                  <a:lnTo>
                    <a:pt x="825" y="1075"/>
                  </a:lnTo>
                  <a:lnTo>
                    <a:pt x="832" y="997"/>
                  </a:lnTo>
                  <a:lnTo>
                    <a:pt x="835" y="962"/>
                  </a:lnTo>
                  <a:lnTo>
                    <a:pt x="836" y="954"/>
                  </a:lnTo>
                  <a:lnTo>
                    <a:pt x="840" y="935"/>
                  </a:lnTo>
                  <a:lnTo>
                    <a:pt x="846" y="906"/>
                  </a:lnTo>
                  <a:lnTo>
                    <a:pt x="851" y="872"/>
                  </a:lnTo>
                  <a:lnTo>
                    <a:pt x="858" y="836"/>
                  </a:lnTo>
                  <a:lnTo>
                    <a:pt x="865" y="803"/>
                  </a:lnTo>
                  <a:lnTo>
                    <a:pt x="871" y="774"/>
                  </a:lnTo>
                  <a:lnTo>
                    <a:pt x="874" y="756"/>
                  </a:lnTo>
                  <a:lnTo>
                    <a:pt x="877" y="736"/>
                  </a:lnTo>
                  <a:lnTo>
                    <a:pt x="875" y="705"/>
                  </a:lnTo>
                  <a:lnTo>
                    <a:pt x="872" y="665"/>
                  </a:lnTo>
                  <a:lnTo>
                    <a:pt x="866" y="619"/>
                  </a:lnTo>
                  <a:lnTo>
                    <a:pt x="858" y="572"/>
                  </a:lnTo>
                  <a:lnTo>
                    <a:pt x="849" y="524"/>
                  </a:lnTo>
                  <a:lnTo>
                    <a:pt x="836" y="479"/>
                  </a:lnTo>
                  <a:lnTo>
                    <a:pt x="823" y="441"/>
                  </a:lnTo>
                  <a:lnTo>
                    <a:pt x="749" y="407"/>
                  </a:lnTo>
                  <a:lnTo>
                    <a:pt x="840" y="393"/>
                  </a:lnTo>
                  <a:lnTo>
                    <a:pt x="1009" y="0"/>
                  </a:lnTo>
                  <a:lnTo>
                    <a:pt x="479" y="10"/>
                  </a:lnTo>
                  <a:lnTo>
                    <a:pt x="457" y="49"/>
                  </a:lnTo>
                  <a:close/>
                </a:path>
              </a:pathLst>
            </a:custGeom>
            <a:solidFill>
              <a:srgbClr val="F4BFB2"/>
            </a:solidFill>
            <a:ln w="9525">
              <a:noFill/>
              <a:round/>
              <a:headEnd/>
              <a:tailEnd/>
            </a:ln>
          </p:spPr>
          <p:txBody>
            <a:bodyPr/>
            <a:lstStyle/>
            <a:p>
              <a:endParaRPr lang="en-US"/>
            </a:p>
          </p:txBody>
        </p:sp>
        <p:sp>
          <p:nvSpPr>
            <p:cNvPr id="129057" name="Freeform 33"/>
            <p:cNvSpPr>
              <a:spLocks/>
            </p:cNvSpPr>
            <p:nvPr/>
          </p:nvSpPr>
          <p:spPr bwMode="auto">
            <a:xfrm>
              <a:off x="5133" y="2049"/>
              <a:ext cx="318" cy="350"/>
            </a:xfrm>
            <a:custGeom>
              <a:avLst/>
              <a:gdLst/>
              <a:ahLst/>
              <a:cxnLst>
                <a:cxn ang="0">
                  <a:pos x="78" y="137"/>
                </a:cxn>
                <a:cxn ang="0">
                  <a:pos x="72" y="142"/>
                </a:cxn>
                <a:cxn ang="0">
                  <a:pos x="61" y="156"/>
                </a:cxn>
                <a:cxn ang="0">
                  <a:pos x="47" y="178"/>
                </a:cxn>
                <a:cxn ang="0">
                  <a:pos x="40" y="206"/>
                </a:cxn>
                <a:cxn ang="0">
                  <a:pos x="32" y="279"/>
                </a:cxn>
                <a:cxn ang="0">
                  <a:pos x="19" y="395"/>
                </a:cxn>
                <a:cxn ang="0">
                  <a:pos x="7" y="504"/>
                </a:cxn>
                <a:cxn ang="0">
                  <a:pos x="1" y="552"/>
                </a:cxn>
                <a:cxn ang="0">
                  <a:pos x="0" y="591"/>
                </a:cxn>
                <a:cxn ang="0">
                  <a:pos x="9" y="646"/>
                </a:cxn>
                <a:cxn ang="0">
                  <a:pos x="157" y="1007"/>
                </a:cxn>
                <a:cxn ang="0">
                  <a:pos x="164" y="1019"/>
                </a:cxn>
                <a:cxn ang="0">
                  <a:pos x="178" y="1035"/>
                </a:cxn>
                <a:cxn ang="0">
                  <a:pos x="198" y="1049"/>
                </a:cxn>
                <a:cxn ang="0">
                  <a:pos x="513" y="1043"/>
                </a:cxn>
                <a:cxn ang="0">
                  <a:pos x="527" y="1043"/>
                </a:cxn>
                <a:cxn ang="0">
                  <a:pos x="563" y="1041"/>
                </a:cxn>
                <a:cxn ang="0">
                  <a:pos x="605" y="1030"/>
                </a:cxn>
                <a:cxn ang="0">
                  <a:pos x="642" y="1009"/>
                </a:cxn>
                <a:cxn ang="0">
                  <a:pos x="944" y="737"/>
                </a:cxn>
                <a:cxn ang="0">
                  <a:pos x="953" y="681"/>
                </a:cxn>
                <a:cxn ang="0">
                  <a:pos x="828" y="64"/>
                </a:cxn>
                <a:cxn ang="0">
                  <a:pos x="822" y="54"/>
                </a:cxn>
                <a:cxn ang="0">
                  <a:pos x="808" y="32"/>
                </a:cxn>
                <a:cxn ang="0">
                  <a:pos x="787" y="10"/>
                </a:cxn>
                <a:cxn ang="0">
                  <a:pos x="759" y="0"/>
                </a:cxn>
                <a:cxn ang="0">
                  <a:pos x="738" y="0"/>
                </a:cxn>
                <a:cxn ang="0">
                  <a:pos x="709" y="1"/>
                </a:cxn>
                <a:cxn ang="0">
                  <a:pos x="672" y="3"/>
                </a:cxn>
                <a:cxn ang="0">
                  <a:pos x="634" y="4"/>
                </a:cxn>
                <a:cxn ang="0">
                  <a:pos x="599" y="5"/>
                </a:cxn>
                <a:cxn ang="0">
                  <a:pos x="568" y="8"/>
                </a:cxn>
                <a:cxn ang="0">
                  <a:pos x="547" y="9"/>
                </a:cxn>
                <a:cxn ang="0">
                  <a:pos x="539" y="9"/>
                </a:cxn>
                <a:cxn ang="0">
                  <a:pos x="538" y="8"/>
                </a:cxn>
                <a:cxn ang="0">
                  <a:pos x="533" y="7"/>
                </a:cxn>
                <a:cxn ang="0">
                  <a:pos x="523" y="7"/>
                </a:cxn>
                <a:cxn ang="0">
                  <a:pos x="504" y="9"/>
                </a:cxn>
              </a:cxnLst>
              <a:rect l="0" t="0" r="r" b="b"/>
              <a:pathLst>
                <a:path w="953" h="1052">
                  <a:moveTo>
                    <a:pt x="504" y="9"/>
                  </a:moveTo>
                  <a:lnTo>
                    <a:pt x="78" y="137"/>
                  </a:lnTo>
                  <a:lnTo>
                    <a:pt x="77" y="139"/>
                  </a:lnTo>
                  <a:lnTo>
                    <a:pt x="72" y="142"/>
                  </a:lnTo>
                  <a:lnTo>
                    <a:pt x="66" y="148"/>
                  </a:lnTo>
                  <a:lnTo>
                    <a:pt x="61" y="156"/>
                  </a:lnTo>
                  <a:lnTo>
                    <a:pt x="54" y="165"/>
                  </a:lnTo>
                  <a:lnTo>
                    <a:pt x="47" y="178"/>
                  </a:lnTo>
                  <a:lnTo>
                    <a:pt x="42" y="191"/>
                  </a:lnTo>
                  <a:lnTo>
                    <a:pt x="40" y="206"/>
                  </a:lnTo>
                  <a:lnTo>
                    <a:pt x="37" y="234"/>
                  </a:lnTo>
                  <a:lnTo>
                    <a:pt x="32" y="279"/>
                  </a:lnTo>
                  <a:lnTo>
                    <a:pt x="25" y="334"/>
                  </a:lnTo>
                  <a:lnTo>
                    <a:pt x="19" y="395"/>
                  </a:lnTo>
                  <a:lnTo>
                    <a:pt x="12" y="454"/>
                  </a:lnTo>
                  <a:lnTo>
                    <a:pt x="7" y="504"/>
                  </a:lnTo>
                  <a:lnTo>
                    <a:pt x="2" y="539"/>
                  </a:lnTo>
                  <a:lnTo>
                    <a:pt x="1" y="552"/>
                  </a:lnTo>
                  <a:lnTo>
                    <a:pt x="1" y="563"/>
                  </a:lnTo>
                  <a:lnTo>
                    <a:pt x="0" y="591"/>
                  </a:lnTo>
                  <a:lnTo>
                    <a:pt x="2" y="623"/>
                  </a:lnTo>
                  <a:lnTo>
                    <a:pt x="9" y="646"/>
                  </a:lnTo>
                  <a:lnTo>
                    <a:pt x="156" y="1005"/>
                  </a:lnTo>
                  <a:lnTo>
                    <a:pt x="157" y="1007"/>
                  </a:lnTo>
                  <a:lnTo>
                    <a:pt x="159" y="1012"/>
                  </a:lnTo>
                  <a:lnTo>
                    <a:pt x="164" y="1019"/>
                  </a:lnTo>
                  <a:lnTo>
                    <a:pt x="170" y="1027"/>
                  </a:lnTo>
                  <a:lnTo>
                    <a:pt x="178" y="1035"/>
                  </a:lnTo>
                  <a:lnTo>
                    <a:pt x="187" y="1043"/>
                  </a:lnTo>
                  <a:lnTo>
                    <a:pt x="198" y="1049"/>
                  </a:lnTo>
                  <a:lnTo>
                    <a:pt x="212" y="1052"/>
                  </a:lnTo>
                  <a:lnTo>
                    <a:pt x="513" y="1043"/>
                  </a:lnTo>
                  <a:lnTo>
                    <a:pt x="516" y="1043"/>
                  </a:lnTo>
                  <a:lnTo>
                    <a:pt x="527" y="1043"/>
                  </a:lnTo>
                  <a:lnTo>
                    <a:pt x="543" y="1042"/>
                  </a:lnTo>
                  <a:lnTo>
                    <a:pt x="563" y="1041"/>
                  </a:lnTo>
                  <a:lnTo>
                    <a:pt x="584" y="1036"/>
                  </a:lnTo>
                  <a:lnTo>
                    <a:pt x="605" y="1030"/>
                  </a:lnTo>
                  <a:lnTo>
                    <a:pt x="625" y="1021"/>
                  </a:lnTo>
                  <a:lnTo>
                    <a:pt x="642" y="1009"/>
                  </a:lnTo>
                  <a:lnTo>
                    <a:pt x="940" y="746"/>
                  </a:lnTo>
                  <a:lnTo>
                    <a:pt x="944" y="737"/>
                  </a:lnTo>
                  <a:lnTo>
                    <a:pt x="950" y="714"/>
                  </a:lnTo>
                  <a:lnTo>
                    <a:pt x="953" y="681"/>
                  </a:lnTo>
                  <a:lnTo>
                    <a:pt x="948" y="646"/>
                  </a:lnTo>
                  <a:lnTo>
                    <a:pt x="828" y="64"/>
                  </a:lnTo>
                  <a:lnTo>
                    <a:pt x="827" y="62"/>
                  </a:lnTo>
                  <a:lnTo>
                    <a:pt x="822" y="54"/>
                  </a:lnTo>
                  <a:lnTo>
                    <a:pt x="816" y="43"/>
                  </a:lnTo>
                  <a:lnTo>
                    <a:pt x="808" y="32"/>
                  </a:lnTo>
                  <a:lnTo>
                    <a:pt x="798" y="20"/>
                  </a:lnTo>
                  <a:lnTo>
                    <a:pt x="787" y="10"/>
                  </a:lnTo>
                  <a:lnTo>
                    <a:pt x="773" y="2"/>
                  </a:lnTo>
                  <a:lnTo>
                    <a:pt x="759" y="0"/>
                  </a:lnTo>
                  <a:lnTo>
                    <a:pt x="750" y="0"/>
                  </a:lnTo>
                  <a:lnTo>
                    <a:pt x="738" y="0"/>
                  </a:lnTo>
                  <a:lnTo>
                    <a:pt x="725" y="1"/>
                  </a:lnTo>
                  <a:lnTo>
                    <a:pt x="709" y="1"/>
                  </a:lnTo>
                  <a:lnTo>
                    <a:pt x="690" y="2"/>
                  </a:lnTo>
                  <a:lnTo>
                    <a:pt x="672" y="3"/>
                  </a:lnTo>
                  <a:lnTo>
                    <a:pt x="654" y="3"/>
                  </a:lnTo>
                  <a:lnTo>
                    <a:pt x="634" y="4"/>
                  </a:lnTo>
                  <a:lnTo>
                    <a:pt x="616" y="5"/>
                  </a:lnTo>
                  <a:lnTo>
                    <a:pt x="599" y="5"/>
                  </a:lnTo>
                  <a:lnTo>
                    <a:pt x="582" y="7"/>
                  </a:lnTo>
                  <a:lnTo>
                    <a:pt x="568" y="8"/>
                  </a:lnTo>
                  <a:lnTo>
                    <a:pt x="556" y="8"/>
                  </a:lnTo>
                  <a:lnTo>
                    <a:pt x="547" y="9"/>
                  </a:lnTo>
                  <a:lnTo>
                    <a:pt x="541" y="9"/>
                  </a:lnTo>
                  <a:lnTo>
                    <a:pt x="539" y="9"/>
                  </a:lnTo>
                  <a:lnTo>
                    <a:pt x="539" y="9"/>
                  </a:lnTo>
                  <a:lnTo>
                    <a:pt x="538" y="8"/>
                  </a:lnTo>
                  <a:lnTo>
                    <a:pt x="535" y="8"/>
                  </a:lnTo>
                  <a:lnTo>
                    <a:pt x="533" y="7"/>
                  </a:lnTo>
                  <a:lnTo>
                    <a:pt x="529" y="7"/>
                  </a:lnTo>
                  <a:lnTo>
                    <a:pt x="523" y="7"/>
                  </a:lnTo>
                  <a:lnTo>
                    <a:pt x="515" y="8"/>
                  </a:lnTo>
                  <a:lnTo>
                    <a:pt x="504" y="9"/>
                  </a:lnTo>
                  <a:close/>
                </a:path>
              </a:pathLst>
            </a:custGeom>
            <a:solidFill>
              <a:srgbClr val="000000"/>
            </a:solidFill>
            <a:ln w="9525">
              <a:noFill/>
              <a:round/>
              <a:headEnd/>
              <a:tailEnd/>
            </a:ln>
          </p:spPr>
          <p:txBody>
            <a:bodyPr/>
            <a:lstStyle/>
            <a:p>
              <a:endParaRPr lang="en-US"/>
            </a:p>
          </p:txBody>
        </p:sp>
        <p:sp>
          <p:nvSpPr>
            <p:cNvPr id="129058" name="Freeform 34"/>
            <p:cNvSpPr>
              <a:spLocks/>
            </p:cNvSpPr>
            <p:nvPr/>
          </p:nvSpPr>
          <p:spPr bwMode="auto">
            <a:xfrm>
              <a:off x="5269" y="2064"/>
              <a:ext cx="168" cy="310"/>
            </a:xfrm>
            <a:custGeom>
              <a:avLst/>
              <a:gdLst/>
              <a:ahLst/>
              <a:cxnLst>
                <a:cxn ang="0">
                  <a:pos x="319" y="4"/>
                </a:cxn>
                <a:cxn ang="0">
                  <a:pos x="22" y="126"/>
                </a:cxn>
                <a:cxn ang="0">
                  <a:pos x="18" y="131"/>
                </a:cxn>
                <a:cxn ang="0">
                  <a:pos x="9" y="143"/>
                </a:cxn>
                <a:cxn ang="0">
                  <a:pos x="2" y="161"/>
                </a:cxn>
                <a:cxn ang="0">
                  <a:pos x="0" y="186"/>
                </a:cxn>
                <a:cxn ang="0">
                  <a:pos x="9" y="501"/>
                </a:cxn>
                <a:cxn ang="0">
                  <a:pos x="10" y="513"/>
                </a:cxn>
                <a:cxn ang="0">
                  <a:pos x="14" y="540"/>
                </a:cxn>
                <a:cxn ang="0">
                  <a:pos x="19" y="574"/>
                </a:cxn>
                <a:cxn ang="0">
                  <a:pos x="30" y="604"/>
                </a:cxn>
                <a:cxn ang="0">
                  <a:pos x="128" y="924"/>
                </a:cxn>
                <a:cxn ang="0">
                  <a:pos x="131" y="925"/>
                </a:cxn>
                <a:cxn ang="0">
                  <a:pos x="137" y="927"/>
                </a:cxn>
                <a:cxn ang="0">
                  <a:pos x="147" y="929"/>
                </a:cxn>
                <a:cxn ang="0">
                  <a:pos x="159" y="930"/>
                </a:cxn>
                <a:cxn ang="0">
                  <a:pos x="173" y="930"/>
                </a:cxn>
                <a:cxn ang="0">
                  <a:pos x="188" y="926"/>
                </a:cxn>
                <a:cxn ang="0">
                  <a:pos x="204" y="918"/>
                </a:cxn>
                <a:cxn ang="0">
                  <a:pos x="219" y="903"/>
                </a:cxn>
                <a:cxn ang="0">
                  <a:pos x="491" y="683"/>
                </a:cxn>
                <a:cxn ang="0">
                  <a:pos x="494" y="676"/>
                </a:cxn>
                <a:cxn ang="0">
                  <a:pos x="502" y="656"/>
                </a:cxn>
                <a:cxn ang="0">
                  <a:pos x="506" y="623"/>
                </a:cxn>
                <a:cxn ang="0">
                  <a:pos x="500" y="575"/>
                </a:cxn>
                <a:cxn ang="0">
                  <a:pos x="375" y="26"/>
                </a:cxn>
                <a:cxn ang="0">
                  <a:pos x="374" y="24"/>
                </a:cxn>
                <a:cxn ang="0">
                  <a:pos x="371" y="20"/>
                </a:cxn>
                <a:cxn ang="0">
                  <a:pos x="367" y="15"/>
                </a:cxn>
                <a:cxn ang="0">
                  <a:pos x="361" y="8"/>
                </a:cxn>
                <a:cxn ang="0">
                  <a:pos x="353" y="3"/>
                </a:cxn>
                <a:cxn ang="0">
                  <a:pos x="344" y="0"/>
                </a:cxn>
                <a:cxn ang="0">
                  <a:pos x="332" y="0"/>
                </a:cxn>
                <a:cxn ang="0">
                  <a:pos x="319" y="4"/>
                </a:cxn>
              </a:cxnLst>
              <a:rect l="0" t="0" r="r" b="b"/>
              <a:pathLst>
                <a:path w="506" h="930">
                  <a:moveTo>
                    <a:pt x="319" y="4"/>
                  </a:moveTo>
                  <a:lnTo>
                    <a:pt x="22" y="126"/>
                  </a:lnTo>
                  <a:lnTo>
                    <a:pt x="18" y="131"/>
                  </a:lnTo>
                  <a:lnTo>
                    <a:pt x="9" y="143"/>
                  </a:lnTo>
                  <a:lnTo>
                    <a:pt x="2" y="161"/>
                  </a:lnTo>
                  <a:lnTo>
                    <a:pt x="0" y="186"/>
                  </a:lnTo>
                  <a:lnTo>
                    <a:pt x="9" y="501"/>
                  </a:lnTo>
                  <a:lnTo>
                    <a:pt x="10" y="513"/>
                  </a:lnTo>
                  <a:lnTo>
                    <a:pt x="14" y="540"/>
                  </a:lnTo>
                  <a:lnTo>
                    <a:pt x="19" y="574"/>
                  </a:lnTo>
                  <a:lnTo>
                    <a:pt x="30" y="604"/>
                  </a:lnTo>
                  <a:lnTo>
                    <a:pt x="128" y="924"/>
                  </a:lnTo>
                  <a:lnTo>
                    <a:pt x="131" y="925"/>
                  </a:lnTo>
                  <a:lnTo>
                    <a:pt x="137" y="927"/>
                  </a:lnTo>
                  <a:lnTo>
                    <a:pt x="147" y="929"/>
                  </a:lnTo>
                  <a:lnTo>
                    <a:pt x="159" y="930"/>
                  </a:lnTo>
                  <a:lnTo>
                    <a:pt x="173" y="930"/>
                  </a:lnTo>
                  <a:lnTo>
                    <a:pt x="188" y="926"/>
                  </a:lnTo>
                  <a:lnTo>
                    <a:pt x="204" y="918"/>
                  </a:lnTo>
                  <a:lnTo>
                    <a:pt x="219" y="903"/>
                  </a:lnTo>
                  <a:lnTo>
                    <a:pt x="491" y="683"/>
                  </a:lnTo>
                  <a:lnTo>
                    <a:pt x="494" y="676"/>
                  </a:lnTo>
                  <a:lnTo>
                    <a:pt x="502" y="656"/>
                  </a:lnTo>
                  <a:lnTo>
                    <a:pt x="506" y="623"/>
                  </a:lnTo>
                  <a:lnTo>
                    <a:pt x="500" y="575"/>
                  </a:lnTo>
                  <a:lnTo>
                    <a:pt x="375" y="26"/>
                  </a:lnTo>
                  <a:lnTo>
                    <a:pt x="374" y="24"/>
                  </a:lnTo>
                  <a:lnTo>
                    <a:pt x="371" y="20"/>
                  </a:lnTo>
                  <a:lnTo>
                    <a:pt x="367" y="15"/>
                  </a:lnTo>
                  <a:lnTo>
                    <a:pt x="361" y="8"/>
                  </a:lnTo>
                  <a:lnTo>
                    <a:pt x="353" y="3"/>
                  </a:lnTo>
                  <a:lnTo>
                    <a:pt x="344" y="0"/>
                  </a:lnTo>
                  <a:lnTo>
                    <a:pt x="332" y="0"/>
                  </a:lnTo>
                  <a:lnTo>
                    <a:pt x="319" y="4"/>
                  </a:lnTo>
                  <a:close/>
                </a:path>
              </a:pathLst>
            </a:custGeom>
            <a:solidFill>
              <a:srgbClr val="A3B5C6"/>
            </a:solidFill>
            <a:ln w="9525">
              <a:noFill/>
              <a:round/>
              <a:headEnd/>
              <a:tailEnd/>
            </a:ln>
          </p:spPr>
          <p:txBody>
            <a:bodyPr/>
            <a:lstStyle/>
            <a:p>
              <a:endParaRPr lang="en-US"/>
            </a:p>
          </p:txBody>
        </p:sp>
        <p:sp>
          <p:nvSpPr>
            <p:cNvPr id="129059" name="Freeform 35"/>
            <p:cNvSpPr>
              <a:spLocks/>
            </p:cNvSpPr>
            <p:nvPr/>
          </p:nvSpPr>
          <p:spPr bwMode="auto">
            <a:xfrm>
              <a:off x="5159" y="2115"/>
              <a:ext cx="131" cy="258"/>
            </a:xfrm>
            <a:custGeom>
              <a:avLst/>
              <a:gdLst/>
              <a:ahLst/>
              <a:cxnLst>
                <a:cxn ang="0">
                  <a:pos x="26" y="13"/>
                </a:cxn>
                <a:cxn ang="0">
                  <a:pos x="29" y="13"/>
                </a:cxn>
                <a:cxn ang="0">
                  <a:pos x="35" y="12"/>
                </a:cxn>
                <a:cxn ang="0">
                  <a:pos x="47" y="11"/>
                </a:cxn>
                <a:cxn ang="0">
                  <a:pos x="61" y="9"/>
                </a:cxn>
                <a:cxn ang="0">
                  <a:pos x="77" y="8"/>
                </a:cxn>
                <a:cxn ang="0">
                  <a:pos x="96" y="7"/>
                </a:cxn>
                <a:cxn ang="0">
                  <a:pos x="117" y="5"/>
                </a:cxn>
                <a:cxn ang="0">
                  <a:pos x="137" y="4"/>
                </a:cxn>
                <a:cxn ang="0">
                  <a:pos x="159" y="3"/>
                </a:cxn>
                <a:cxn ang="0">
                  <a:pos x="181" y="1"/>
                </a:cxn>
                <a:cxn ang="0">
                  <a:pos x="202" y="0"/>
                </a:cxn>
                <a:cxn ang="0">
                  <a:pos x="221" y="0"/>
                </a:cxn>
                <a:cxn ang="0">
                  <a:pos x="238" y="0"/>
                </a:cxn>
                <a:cxn ang="0">
                  <a:pos x="252" y="0"/>
                </a:cxn>
                <a:cxn ang="0">
                  <a:pos x="264" y="1"/>
                </a:cxn>
                <a:cxn ang="0">
                  <a:pos x="272" y="4"/>
                </a:cxn>
                <a:cxn ang="0">
                  <a:pos x="284" y="396"/>
                </a:cxn>
                <a:cxn ang="0">
                  <a:pos x="289" y="411"/>
                </a:cxn>
                <a:cxn ang="0">
                  <a:pos x="299" y="452"/>
                </a:cxn>
                <a:cxn ang="0">
                  <a:pos x="315" y="510"/>
                </a:cxn>
                <a:cxn ang="0">
                  <a:pos x="334" y="576"/>
                </a:cxn>
                <a:cxn ang="0">
                  <a:pos x="353" y="644"/>
                </a:cxn>
                <a:cxn ang="0">
                  <a:pos x="370" y="704"/>
                </a:cxn>
                <a:cxn ang="0">
                  <a:pos x="384" y="749"/>
                </a:cxn>
                <a:cxn ang="0">
                  <a:pos x="393" y="768"/>
                </a:cxn>
                <a:cxn ang="0">
                  <a:pos x="147" y="776"/>
                </a:cxn>
                <a:cxn ang="0">
                  <a:pos x="0" y="423"/>
                </a:cxn>
                <a:cxn ang="0">
                  <a:pos x="2" y="363"/>
                </a:cxn>
                <a:cxn ang="0">
                  <a:pos x="8" y="231"/>
                </a:cxn>
                <a:cxn ang="0">
                  <a:pos x="17" y="91"/>
                </a:cxn>
                <a:cxn ang="0">
                  <a:pos x="26" y="13"/>
                </a:cxn>
              </a:cxnLst>
              <a:rect l="0" t="0" r="r" b="b"/>
              <a:pathLst>
                <a:path w="393" h="776">
                  <a:moveTo>
                    <a:pt x="26" y="13"/>
                  </a:moveTo>
                  <a:lnTo>
                    <a:pt x="29" y="13"/>
                  </a:lnTo>
                  <a:lnTo>
                    <a:pt x="35" y="12"/>
                  </a:lnTo>
                  <a:lnTo>
                    <a:pt x="47" y="11"/>
                  </a:lnTo>
                  <a:lnTo>
                    <a:pt x="61" y="9"/>
                  </a:lnTo>
                  <a:lnTo>
                    <a:pt x="77" y="8"/>
                  </a:lnTo>
                  <a:lnTo>
                    <a:pt x="96" y="7"/>
                  </a:lnTo>
                  <a:lnTo>
                    <a:pt x="117" y="5"/>
                  </a:lnTo>
                  <a:lnTo>
                    <a:pt x="137" y="4"/>
                  </a:lnTo>
                  <a:lnTo>
                    <a:pt x="159" y="3"/>
                  </a:lnTo>
                  <a:lnTo>
                    <a:pt x="181" y="1"/>
                  </a:lnTo>
                  <a:lnTo>
                    <a:pt x="202" y="0"/>
                  </a:lnTo>
                  <a:lnTo>
                    <a:pt x="221" y="0"/>
                  </a:lnTo>
                  <a:lnTo>
                    <a:pt x="238" y="0"/>
                  </a:lnTo>
                  <a:lnTo>
                    <a:pt x="252" y="0"/>
                  </a:lnTo>
                  <a:lnTo>
                    <a:pt x="264" y="1"/>
                  </a:lnTo>
                  <a:lnTo>
                    <a:pt x="272" y="4"/>
                  </a:lnTo>
                  <a:lnTo>
                    <a:pt x="284" y="396"/>
                  </a:lnTo>
                  <a:lnTo>
                    <a:pt x="289" y="411"/>
                  </a:lnTo>
                  <a:lnTo>
                    <a:pt x="299" y="452"/>
                  </a:lnTo>
                  <a:lnTo>
                    <a:pt x="315" y="510"/>
                  </a:lnTo>
                  <a:lnTo>
                    <a:pt x="334" y="576"/>
                  </a:lnTo>
                  <a:lnTo>
                    <a:pt x="353" y="644"/>
                  </a:lnTo>
                  <a:lnTo>
                    <a:pt x="370" y="704"/>
                  </a:lnTo>
                  <a:lnTo>
                    <a:pt x="384" y="749"/>
                  </a:lnTo>
                  <a:lnTo>
                    <a:pt x="393" y="768"/>
                  </a:lnTo>
                  <a:lnTo>
                    <a:pt x="147" y="776"/>
                  </a:lnTo>
                  <a:lnTo>
                    <a:pt x="0" y="423"/>
                  </a:lnTo>
                  <a:lnTo>
                    <a:pt x="2" y="363"/>
                  </a:lnTo>
                  <a:lnTo>
                    <a:pt x="8" y="231"/>
                  </a:lnTo>
                  <a:lnTo>
                    <a:pt x="17" y="91"/>
                  </a:lnTo>
                  <a:lnTo>
                    <a:pt x="26" y="13"/>
                  </a:lnTo>
                  <a:close/>
                </a:path>
              </a:pathLst>
            </a:custGeom>
            <a:solidFill>
              <a:srgbClr val="C9D3DD"/>
            </a:solidFill>
            <a:ln w="9525">
              <a:noFill/>
              <a:round/>
              <a:headEnd/>
              <a:tailEnd/>
            </a:ln>
          </p:spPr>
          <p:txBody>
            <a:bodyPr/>
            <a:lstStyle/>
            <a:p>
              <a:endParaRPr lang="en-US"/>
            </a:p>
          </p:txBody>
        </p:sp>
        <p:sp>
          <p:nvSpPr>
            <p:cNvPr id="129060" name="Freeform 36"/>
            <p:cNvSpPr>
              <a:spLocks/>
            </p:cNvSpPr>
            <p:nvPr/>
          </p:nvSpPr>
          <p:spPr bwMode="auto">
            <a:xfrm>
              <a:off x="5183" y="2062"/>
              <a:ext cx="163" cy="38"/>
            </a:xfrm>
            <a:custGeom>
              <a:avLst/>
              <a:gdLst/>
              <a:ahLst/>
              <a:cxnLst>
                <a:cxn ang="0">
                  <a:pos x="0" y="116"/>
                </a:cxn>
                <a:cxn ang="0">
                  <a:pos x="223" y="98"/>
                </a:cxn>
                <a:cxn ang="0">
                  <a:pos x="490" y="0"/>
                </a:cxn>
                <a:cxn ang="0">
                  <a:pos x="365" y="3"/>
                </a:cxn>
                <a:cxn ang="0">
                  <a:pos x="0" y="116"/>
                </a:cxn>
              </a:cxnLst>
              <a:rect l="0" t="0" r="r" b="b"/>
              <a:pathLst>
                <a:path w="490" h="116">
                  <a:moveTo>
                    <a:pt x="0" y="116"/>
                  </a:moveTo>
                  <a:lnTo>
                    <a:pt x="223" y="98"/>
                  </a:lnTo>
                  <a:lnTo>
                    <a:pt x="490" y="0"/>
                  </a:lnTo>
                  <a:lnTo>
                    <a:pt x="365" y="3"/>
                  </a:lnTo>
                  <a:lnTo>
                    <a:pt x="0" y="116"/>
                  </a:lnTo>
                  <a:close/>
                </a:path>
              </a:pathLst>
            </a:custGeom>
            <a:solidFill>
              <a:srgbClr val="C9D3DD"/>
            </a:solidFill>
            <a:ln w="9525">
              <a:noFill/>
              <a:round/>
              <a:headEnd/>
              <a:tailEnd/>
            </a:ln>
          </p:spPr>
          <p:txBody>
            <a:bodyPr/>
            <a:lstStyle/>
            <a:p>
              <a:endParaRPr lang="en-US"/>
            </a:p>
          </p:txBody>
        </p:sp>
        <p:sp>
          <p:nvSpPr>
            <p:cNvPr id="129061" name="Freeform 37"/>
            <p:cNvSpPr>
              <a:spLocks/>
            </p:cNvSpPr>
            <p:nvPr/>
          </p:nvSpPr>
          <p:spPr bwMode="auto">
            <a:xfrm>
              <a:off x="5175" y="2132"/>
              <a:ext cx="57" cy="96"/>
            </a:xfrm>
            <a:custGeom>
              <a:avLst/>
              <a:gdLst/>
              <a:ahLst/>
              <a:cxnLst>
                <a:cxn ang="0">
                  <a:pos x="25" y="9"/>
                </a:cxn>
                <a:cxn ang="0">
                  <a:pos x="0" y="268"/>
                </a:cxn>
                <a:cxn ang="0">
                  <a:pos x="25" y="289"/>
                </a:cxn>
                <a:cxn ang="0">
                  <a:pos x="164" y="289"/>
                </a:cxn>
                <a:cxn ang="0">
                  <a:pos x="169" y="22"/>
                </a:cxn>
                <a:cxn ang="0">
                  <a:pos x="147" y="0"/>
                </a:cxn>
                <a:cxn ang="0">
                  <a:pos x="25" y="9"/>
                </a:cxn>
              </a:cxnLst>
              <a:rect l="0" t="0" r="r" b="b"/>
              <a:pathLst>
                <a:path w="169" h="289">
                  <a:moveTo>
                    <a:pt x="25" y="9"/>
                  </a:moveTo>
                  <a:lnTo>
                    <a:pt x="0" y="268"/>
                  </a:lnTo>
                  <a:lnTo>
                    <a:pt x="25" y="289"/>
                  </a:lnTo>
                  <a:lnTo>
                    <a:pt x="164" y="289"/>
                  </a:lnTo>
                  <a:lnTo>
                    <a:pt x="169" y="22"/>
                  </a:lnTo>
                  <a:lnTo>
                    <a:pt x="147" y="0"/>
                  </a:lnTo>
                  <a:lnTo>
                    <a:pt x="25" y="9"/>
                  </a:lnTo>
                  <a:close/>
                </a:path>
              </a:pathLst>
            </a:custGeom>
            <a:solidFill>
              <a:srgbClr val="000000"/>
            </a:solidFill>
            <a:ln w="9525">
              <a:noFill/>
              <a:round/>
              <a:headEnd/>
              <a:tailEnd/>
            </a:ln>
          </p:spPr>
          <p:txBody>
            <a:bodyPr/>
            <a:lstStyle/>
            <a:p>
              <a:endParaRPr lang="en-US"/>
            </a:p>
          </p:txBody>
        </p:sp>
        <p:sp>
          <p:nvSpPr>
            <p:cNvPr id="129062" name="Freeform 38"/>
            <p:cNvSpPr>
              <a:spLocks/>
            </p:cNvSpPr>
            <p:nvPr/>
          </p:nvSpPr>
          <p:spPr bwMode="auto">
            <a:xfrm>
              <a:off x="5188" y="2143"/>
              <a:ext cx="32" cy="69"/>
            </a:xfrm>
            <a:custGeom>
              <a:avLst/>
              <a:gdLst/>
              <a:ahLst/>
              <a:cxnLst>
                <a:cxn ang="0">
                  <a:pos x="17" y="0"/>
                </a:cxn>
                <a:cxn ang="0">
                  <a:pos x="0" y="207"/>
                </a:cxn>
                <a:cxn ang="0">
                  <a:pos x="94" y="207"/>
                </a:cxn>
                <a:cxn ang="0">
                  <a:pos x="94" y="0"/>
                </a:cxn>
                <a:cxn ang="0">
                  <a:pos x="17" y="0"/>
                </a:cxn>
              </a:cxnLst>
              <a:rect l="0" t="0" r="r" b="b"/>
              <a:pathLst>
                <a:path w="94" h="207">
                  <a:moveTo>
                    <a:pt x="17" y="0"/>
                  </a:moveTo>
                  <a:lnTo>
                    <a:pt x="0" y="207"/>
                  </a:lnTo>
                  <a:lnTo>
                    <a:pt x="94" y="207"/>
                  </a:lnTo>
                  <a:lnTo>
                    <a:pt x="94" y="0"/>
                  </a:lnTo>
                  <a:lnTo>
                    <a:pt x="17" y="0"/>
                  </a:lnTo>
                  <a:close/>
                </a:path>
              </a:pathLst>
            </a:custGeom>
            <a:solidFill>
              <a:srgbClr val="D80000"/>
            </a:solidFill>
            <a:ln w="9525">
              <a:noFill/>
              <a:round/>
              <a:headEnd/>
              <a:tailEnd/>
            </a:ln>
          </p:spPr>
          <p:txBody>
            <a:bodyPr/>
            <a:lstStyle/>
            <a:p>
              <a:endParaRPr lang="en-US"/>
            </a:p>
          </p:txBody>
        </p:sp>
        <p:sp>
          <p:nvSpPr>
            <p:cNvPr id="129063" name="Freeform 39"/>
            <p:cNvSpPr>
              <a:spLocks/>
            </p:cNvSpPr>
            <p:nvPr/>
          </p:nvSpPr>
          <p:spPr bwMode="auto">
            <a:xfrm>
              <a:off x="5215" y="2353"/>
              <a:ext cx="63" cy="15"/>
            </a:xfrm>
            <a:custGeom>
              <a:avLst/>
              <a:gdLst/>
              <a:ahLst/>
              <a:cxnLst>
                <a:cxn ang="0">
                  <a:pos x="0" y="43"/>
                </a:cxn>
                <a:cxn ang="0">
                  <a:pos x="2" y="42"/>
                </a:cxn>
                <a:cxn ang="0">
                  <a:pos x="4" y="39"/>
                </a:cxn>
                <a:cxn ang="0">
                  <a:pos x="8" y="36"/>
                </a:cxn>
                <a:cxn ang="0">
                  <a:pos x="14" y="30"/>
                </a:cxn>
                <a:cxn ang="0">
                  <a:pos x="22" y="26"/>
                </a:cxn>
                <a:cxn ang="0">
                  <a:pos x="31" y="20"/>
                </a:cxn>
                <a:cxn ang="0">
                  <a:pos x="42" y="14"/>
                </a:cxn>
                <a:cxn ang="0">
                  <a:pos x="54" y="8"/>
                </a:cxn>
                <a:cxn ang="0">
                  <a:pos x="67" y="5"/>
                </a:cxn>
                <a:cxn ang="0">
                  <a:pos x="82" y="2"/>
                </a:cxn>
                <a:cxn ang="0">
                  <a:pos x="97" y="0"/>
                </a:cxn>
                <a:cxn ang="0">
                  <a:pos x="114" y="2"/>
                </a:cxn>
                <a:cxn ang="0">
                  <a:pos x="131" y="4"/>
                </a:cxn>
                <a:cxn ang="0">
                  <a:pos x="150" y="10"/>
                </a:cxn>
                <a:cxn ang="0">
                  <a:pos x="169" y="19"/>
                </a:cxn>
                <a:cxn ang="0">
                  <a:pos x="189" y="30"/>
                </a:cxn>
                <a:cxn ang="0">
                  <a:pos x="0" y="43"/>
                </a:cxn>
              </a:cxnLst>
              <a:rect l="0" t="0" r="r" b="b"/>
              <a:pathLst>
                <a:path w="189" h="43">
                  <a:moveTo>
                    <a:pt x="0" y="43"/>
                  </a:moveTo>
                  <a:lnTo>
                    <a:pt x="2" y="42"/>
                  </a:lnTo>
                  <a:lnTo>
                    <a:pt x="4" y="39"/>
                  </a:lnTo>
                  <a:lnTo>
                    <a:pt x="8" y="36"/>
                  </a:lnTo>
                  <a:lnTo>
                    <a:pt x="14" y="30"/>
                  </a:lnTo>
                  <a:lnTo>
                    <a:pt x="22" y="26"/>
                  </a:lnTo>
                  <a:lnTo>
                    <a:pt x="31" y="20"/>
                  </a:lnTo>
                  <a:lnTo>
                    <a:pt x="42" y="14"/>
                  </a:lnTo>
                  <a:lnTo>
                    <a:pt x="54" y="8"/>
                  </a:lnTo>
                  <a:lnTo>
                    <a:pt x="67" y="5"/>
                  </a:lnTo>
                  <a:lnTo>
                    <a:pt x="82" y="2"/>
                  </a:lnTo>
                  <a:lnTo>
                    <a:pt x="97" y="0"/>
                  </a:lnTo>
                  <a:lnTo>
                    <a:pt x="114" y="2"/>
                  </a:lnTo>
                  <a:lnTo>
                    <a:pt x="131" y="4"/>
                  </a:lnTo>
                  <a:lnTo>
                    <a:pt x="150" y="10"/>
                  </a:lnTo>
                  <a:lnTo>
                    <a:pt x="169" y="19"/>
                  </a:lnTo>
                  <a:lnTo>
                    <a:pt x="189" y="30"/>
                  </a:lnTo>
                  <a:lnTo>
                    <a:pt x="0" y="43"/>
                  </a:lnTo>
                  <a:close/>
                </a:path>
              </a:pathLst>
            </a:custGeom>
            <a:solidFill>
              <a:srgbClr val="000000"/>
            </a:solidFill>
            <a:ln w="9525">
              <a:noFill/>
              <a:round/>
              <a:headEnd/>
              <a:tailEnd/>
            </a:ln>
          </p:spPr>
          <p:txBody>
            <a:bodyPr/>
            <a:lstStyle/>
            <a:p>
              <a:endParaRPr lang="en-US"/>
            </a:p>
          </p:txBody>
        </p:sp>
        <p:sp>
          <p:nvSpPr>
            <p:cNvPr id="129064" name="Freeform 40"/>
            <p:cNvSpPr>
              <a:spLocks/>
            </p:cNvSpPr>
            <p:nvPr/>
          </p:nvSpPr>
          <p:spPr bwMode="auto">
            <a:xfrm>
              <a:off x="5075" y="2363"/>
              <a:ext cx="208" cy="123"/>
            </a:xfrm>
            <a:custGeom>
              <a:avLst/>
              <a:gdLst/>
              <a:ahLst/>
              <a:cxnLst>
                <a:cxn ang="0">
                  <a:pos x="435" y="0"/>
                </a:cxn>
                <a:cxn ang="0">
                  <a:pos x="0" y="221"/>
                </a:cxn>
                <a:cxn ang="0">
                  <a:pos x="21" y="337"/>
                </a:cxn>
                <a:cxn ang="0">
                  <a:pos x="22" y="338"/>
                </a:cxn>
                <a:cxn ang="0">
                  <a:pos x="28" y="341"/>
                </a:cxn>
                <a:cxn ang="0">
                  <a:pos x="35" y="346"/>
                </a:cxn>
                <a:cxn ang="0">
                  <a:pos x="44" y="351"/>
                </a:cxn>
                <a:cxn ang="0">
                  <a:pos x="50" y="355"/>
                </a:cxn>
                <a:cxn ang="0">
                  <a:pos x="55" y="357"/>
                </a:cxn>
                <a:cxn ang="0">
                  <a:pos x="61" y="361"/>
                </a:cxn>
                <a:cxn ang="0">
                  <a:pos x="67" y="363"/>
                </a:cxn>
                <a:cxn ang="0">
                  <a:pos x="73" y="364"/>
                </a:cxn>
                <a:cxn ang="0">
                  <a:pos x="80" y="366"/>
                </a:cxn>
                <a:cxn ang="0">
                  <a:pos x="85" y="368"/>
                </a:cxn>
                <a:cxn ang="0">
                  <a:pos x="92" y="368"/>
                </a:cxn>
                <a:cxn ang="0">
                  <a:pos x="100" y="368"/>
                </a:cxn>
                <a:cxn ang="0">
                  <a:pos x="107" y="366"/>
                </a:cxn>
                <a:cxn ang="0">
                  <a:pos x="114" y="363"/>
                </a:cxn>
                <a:cxn ang="0">
                  <a:pos x="121" y="360"/>
                </a:cxn>
                <a:cxn ang="0">
                  <a:pos x="128" y="353"/>
                </a:cxn>
                <a:cxn ang="0">
                  <a:pos x="133" y="346"/>
                </a:cxn>
                <a:cxn ang="0">
                  <a:pos x="138" y="335"/>
                </a:cxn>
                <a:cxn ang="0">
                  <a:pos x="143" y="324"/>
                </a:cxn>
                <a:cxn ang="0">
                  <a:pos x="145" y="323"/>
                </a:cxn>
                <a:cxn ang="0">
                  <a:pos x="149" y="318"/>
                </a:cxn>
                <a:cxn ang="0">
                  <a:pos x="156" y="315"/>
                </a:cxn>
                <a:cxn ang="0">
                  <a:pos x="166" y="311"/>
                </a:cxn>
                <a:cxn ang="0">
                  <a:pos x="177" y="311"/>
                </a:cxn>
                <a:cxn ang="0">
                  <a:pos x="188" y="315"/>
                </a:cxn>
                <a:cxn ang="0">
                  <a:pos x="200" y="324"/>
                </a:cxn>
                <a:cxn ang="0">
                  <a:pos x="211" y="341"/>
                </a:cxn>
                <a:cxn ang="0">
                  <a:pos x="213" y="342"/>
                </a:cxn>
                <a:cxn ang="0">
                  <a:pos x="214" y="343"/>
                </a:cxn>
                <a:cxn ang="0">
                  <a:pos x="217" y="347"/>
                </a:cxn>
                <a:cxn ang="0">
                  <a:pos x="222" y="350"/>
                </a:cxn>
                <a:cxn ang="0">
                  <a:pos x="227" y="355"/>
                </a:cxn>
                <a:cxn ang="0">
                  <a:pos x="233" y="358"/>
                </a:cxn>
                <a:cxn ang="0">
                  <a:pos x="240" y="362"/>
                </a:cxn>
                <a:cxn ang="0">
                  <a:pos x="248" y="365"/>
                </a:cxn>
                <a:cxn ang="0">
                  <a:pos x="254" y="368"/>
                </a:cxn>
                <a:cxn ang="0">
                  <a:pos x="261" y="368"/>
                </a:cxn>
                <a:cxn ang="0">
                  <a:pos x="266" y="369"/>
                </a:cxn>
                <a:cxn ang="0">
                  <a:pos x="273" y="368"/>
                </a:cxn>
                <a:cxn ang="0">
                  <a:pos x="280" y="365"/>
                </a:cxn>
                <a:cxn ang="0">
                  <a:pos x="287" y="363"/>
                </a:cxn>
                <a:cxn ang="0">
                  <a:pos x="293" y="358"/>
                </a:cxn>
                <a:cxn ang="0">
                  <a:pos x="300" y="353"/>
                </a:cxn>
                <a:cxn ang="0">
                  <a:pos x="303" y="348"/>
                </a:cxn>
                <a:cxn ang="0">
                  <a:pos x="308" y="342"/>
                </a:cxn>
                <a:cxn ang="0">
                  <a:pos x="311" y="335"/>
                </a:cxn>
                <a:cxn ang="0">
                  <a:pos x="315" y="329"/>
                </a:cxn>
                <a:cxn ang="0">
                  <a:pos x="327" y="233"/>
                </a:cxn>
                <a:cxn ang="0">
                  <a:pos x="625" y="0"/>
                </a:cxn>
                <a:cxn ang="0">
                  <a:pos x="435" y="0"/>
                </a:cxn>
              </a:cxnLst>
              <a:rect l="0" t="0" r="r" b="b"/>
              <a:pathLst>
                <a:path w="625" h="369">
                  <a:moveTo>
                    <a:pt x="435" y="0"/>
                  </a:moveTo>
                  <a:lnTo>
                    <a:pt x="0" y="221"/>
                  </a:lnTo>
                  <a:lnTo>
                    <a:pt x="21" y="337"/>
                  </a:lnTo>
                  <a:lnTo>
                    <a:pt x="22" y="338"/>
                  </a:lnTo>
                  <a:lnTo>
                    <a:pt x="28" y="341"/>
                  </a:lnTo>
                  <a:lnTo>
                    <a:pt x="35" y="346"/>
                  </a:lnTo>
                  <a:lnTo>
                    <a:pt x="44" y="351"/>
                  </a:lnTo>
                  <a:lnTo>
                    <a:pt x="50" y="355"/>
                  </a:lnTo>
                  <a:lnTo>
                    <a:pt x="55" y="357"/>
                  </a:lnTo>
                  <a:lnTo>
                    <a:pt x="61" y="361"/>
                  </a:lnTo>
                  <a:lnTo>
                    <a:pt x="67" y="363"/>
                  </a:lnTo>
                  <a:lnTo>
                    <a:pt x="73" y="364"/>
                  </a:lnTo>
                  <a:lnTo>
                    <a:pt x="80" y="366"/>
                  </a:lnTo>
                  <a:lnTo>
                    <a:pt x="85" y="368"/>
                  </a:lnTo>
                  <a:lnTo>
                    <a:pt x="92" y="368"/>
                  </a:lnTo>
                  <a:lnTo>
                    <a:pt x="100" y="368"/>
                  </a:lnTo>
                  <a:lnTo>
                    <a:pt x="107" y="366"/>
                  </a:lnTo>
                  <a:lnTo>
                    <a:pt x="114" y="363"/>
                  </a:lnTo>
                  <a:lnTo>
                    <a:pt x="121" y="360"/>
                  </a:lnTo>
                  <a:lnTo>
                    <a:pt x="128" y="353"/>
                  </a:lnTo>
                  <a:lnTo>
                    <a:pt x="133" y="346"/>
                  </a:lnTo>
                  <a:lnTo>
                    <a:pt x="138" y="335"/>
                  </a:lnTo>
                  <a:lnTo>
                    <a:pt x="143" y="324"/>
                  </a:lnTo>
                  <a:lnTo>
                    <a:pt x="145" y="323"/>
                  </a:lnTo>
                  <a:lnTo>
                    <a:pt x="149" y="318"/>
                  </a:lnTo>
                  <a:lnTo>
                    <a:pt x="156" y="315"/>
                  </a:lnTo>
                  <a:lnTo>
                    <a:pt x="166" y="311"/>
                  </a:lnTo>
                  <a:lnTo>
                    <a:pt x="177" y="311"/>
                  </a:lnTo>
                  <a:lnTo>
                    <a:pt x="188" y="315"/>
                  </a:lnTo>
                  <a:lnTo>
                    <a:pt x="200" y="324"/>
                  </a:lnTo>
                  <a:lnTo>
                    <a:pt x="211" y="341"/>
                  </a:lnTo>
                  <a:lnTo>
                    <a:pt x="213" y="342"/>
                  </a:lnTo>
                  <a:lnTo>
                    <a:pt x="214" y="343"/>
                  </a:lnTo>
                  <a:lnTo>
                    <a:pt x="217" y="347"/>
                  </a:lnTo>
                  <a:lnTo>
                    <a:pt x="222" y="350"/>
                  </a:lnTo>
                  <a:lnTo>
                    <a:pt x="227" y="355"/>
                  </a:lnTo>
                  <a:lnTo>
                    <a:pt x="233" y="358"/>
                  </a:lnTo>
                  <a:lnTo>
                    <a:pt x="240" y="362"/>
                  </a:lnTo>
                  <a:lnTo>
                    <a:pt x="248" y="365"/>
                  </a:lnTo>
                  <a:lnTo>
                    <a:pt x="254" y="368"/>
                  </a:lnTo>
                  <a:lnTo>
                    <a:pt x="261" y="368"/>
                  </a:lnTo>
                  <a:lnTo>
                    <a:pt x="266" y="369"/>
                  </a:lnTo>
                  <a:lnTo>
                    <a:pt x="273" y="368"/>
                  </a:lnTo>
                  <a:lnTo>
                    <a:pt x="280" y="365"/>
                  </a:lnTo>
                  <a:lnTo>
                    <a:pt x="287" y="363"/>
                  </a:lnTo>
                  <a:lnTo>
                    <a:pt x="293" y="358"/>
                  </a:lnTo>
                  <a:lnTo>
                    <a:pt x="300" y="353"/>
                  </a:lnTo>
                  <a:lnTo>
                    <a:pt x="303" y="348"/>
                  </a:lnTo>
                  <a:lnTo>
                    <a:pt x="308" y="342"/>
                  </a:lnTo>
                  <a:lnTo>
                    <a:pt x="311" y="335"/>
                  </a:lnTo>
                  <a:lnTo>
                    <a:pt x="315" y="329"/>
                  </a:lnTo>
                  <a:lnTo>
                    <a:pt x="327" y="233"/>
                  </a:lnTo>
                  <a:lnTo>
                    <a:pt x="625" y="0"/>
                  </a:lnTo>
                  <a:lnTo>
                    <a:pt x="435" y="0"/>
                  </a:lnTo>
                  <a:close/>
                </a:path>
              </a:pathLst>
            </a:custGeom>
            <a:solidFill>
              <a:srgbClr val="000000"/>
            </a:solidFill>
            <a:ln w="9525">
              <a:noFill/>
              <a:round/>
              <a:headEnd/>
              <a:tailEnd/>
            </a:ln>
          </p:spPr>
          <p:txBody>
            <a:bodyPr/>
            <a:lstStyle/>
            <a:p>
              <a:endParaRPr lang="en-US"/>
            </a:p>
          </p:txBody>
        </p:sp>
        <p:sp>
          <p:nvSpPr>
            <p:cNvPr id="129065" name="Freeform 41"/>
            <p:cNvSpPr>
              <a:spLocks/>
            </p:cNvSpPr>
            <p:nvPr/>
          </p:nvSpPr>
          <p:spPr bwMode="auto">
            <a:xfrm>
              <a:off x="5106" y="2369"/>
              <a:ext cx="157" cy="63"/>
            </a:xfrm>
            <a:custGeom>
              <a:avLst/>
              <a:gdLst/>
              <a:ahLst/>
              <a:cxnLst>
                <a:cxn ang="0">
                  <a:pos x="0" y="189"/>
                </a:cxn>
                <a:cxn ang="0">
                  <a:pos x="191" y="189"/>
                </a:cxn>
                <a:cxn ang="0">
                  <a:pos x="471" y="0"/>
                </a:cxn>
                <a:cxn ang="0">
                  <a:pos x="358" y="8"/>
                </a:cxn>
                <a:cxn ang="0">
                  <a:pos x="0" y="189"/>
                </a:cxn>
              </a:cxnLst>
              <a:rect l="0" t="0" r="r" b="b"/>
              <a:pathLst>
                <a:path w="471" h="189">
                  <a:moveTo>
                    <a:pt x="0" y="189"/>
                  </a:moveTo>
                  <a:lnTo>
                    <a:pt x="191" y="189"/>
                  </a:lnTo>
                  <a:lnTo>
                    <a:pt x="471" y="0"/>
                  </a:lnTo>
                  <a:lnTo>
                    <a:pt x="358" y="8"/>
                  </a:lnTo>
                  <a:lnTo>
                    <a:pt x="0" y="189"/>
                  </a:lnTo>
                  <a:close/>
                </a:path>
              </a:pathLst>
            </a:custGeom>
            <a:solidFill>
              <a:srgbClr val="FFFF56"/>
            </a:solidFill>
            <a:ln w="9525">
              <a:noFill/>
              <a:round/>
              <a:headEnd/>
              <a:tailEnd/>
            </a:ln>
          </p:spPr>
          <p:txBody>
            <a:bodyPr/>
            <a:lstStyle/>
            <a:p>
              <a:endParaRPr lang="en-US"/>
            </a:p>
          </p:txBody>
        </p:sp>
        <p:sp>
          <p:nvSpPr>
            <p:cNvPr id="129066" name="Freeform 42"/>
            <p:cNvSpPr>
              <a:spLocks/>
            </p:cNvSpPr>
            <p:nvPr/>
          </p:nvSpPr>
          <p:spPr bwMode="auto">
            <a:xfrm>
              <a:off x="5089" y="2444"/>
              <a:ext cx="83" cy="26"/>
            </a:xfrm>
            <a:custGeom>
              <a:avLst/>
              <a:gdLst/>
              <a:ahLst/>
              <a:cxnLst>
                <a:cxn ang="0">
                  <a:pos x="0" y="4"/>
                </a:cxn>
                <a:cxn ang="0">
                  <a:pos x="12" y="60"/>
                </a:cxn>
                <a:cxn ang="0">
                  <a:pos x="14" y="62"/>
                </a:cxn>
                <a:cxn ang="0">
                  <a:pos x="18" y="67"/>
                </a:cxn>
                <a:cxn ang="0">
                  <a:pos x="24" y="73"/>
                </a:cxn>
                <a:cxn ang="0">
                  <a:pos x="31" y="77"/>
                </a:cxn>
                <a:cxn ang="0">
                  <a:pos x="40" y="79"/>
                </a:cxn>
                <a:cxn ang="0">
                  <a:pos x="49" y="75"/>
                </a:cxn>
                <a:cxn ang="0">
                  <a:pos x="59" y="64"/>
                </a:cxn>
                <a:cxn ang="0">
                  <a:pos x="69" y="43"/>
                </a:cxn>
                <a:cxn ang="0">
                  <a:pos x="72" y="42"/>
                </a:cxn>
                <a:cxn ang="0">
                  <a:pos x="80" y="37"/>
                </a:cxn>
                <a:cxn ang="0">
                  <a:pos x="94" y="33"/>
                </a:cxn>
                <a:cxn ang="0">
                  <a:pos x="110" y="28"/>
                </a:cxn>
                <a:cxn ang="0">
                  <a:pos x="129" y="27"/>
                </a:cxn>
                <a:cxn ang="0">
                  <a:pos x="149" y="30"/>
                </a:cxn>
                <a:cxn ang="0">
                  <a:pos x="171" y="39"/>
                </a:cxn>
                <a:cxn ang="0">
                  <a:pos x="190" y="56"/>
                </a:cxn>
                <a:cxn ang="0">
                  <a:pos x="191" y="57"/>
                </a:cxn>
                <a:cxn ang="0">
                  <a:pos x="196" y="61"/>
                </a:cxn>
                <a:cxn ang="0">
                  <a:pos x="203" y="66"/>
                </a:cxn>
                <a:cxn ang="0">
                  <a:pos x="211" y="70"/>
                </a:cxn>
                <a:cxn ang="0">
                  <a:pos x="220" y="73"/>
                </a:cxn>
                <a:cxn ang="0">
                  <a:pos x="228" y="72"/>
                </a:cxn>
                <a:cxn ang="0">
                  <a:pos x="236" y="67"/>
                </a:cxn>
                <a:cxn ang="0">
                  <a:pos x="242" y="56"/>
                </a:cxn>
                <a:cxn ang="0">
                  <a:pos x="250" y="0"/>
                </a:cxn>
                <a:cxn ang="0">
                  <a:pos x="0" y="4"/>
                </a:cxn>
              </a:cxnLst>
              <a:rect l="0" t="0" r="r" b="b"/>
              <a:pathLst>
                <a:path w="250" h="79">
                  <a:moveTo>
                    <a:pt x="0" y="4"/>
                  </a:moveTo>
                  <a:lnTo>
                    <a:pt x="12" y="60"/>
                  </a:lnTo>
                  <a:lnTo>
                    <a:pt x="14" y="62"/>
                  </a:lnTo>
                  <a:lnTo>
                    <a:pt x="18" y="67"/>
                  </a:lnTo>
                  <a:lnTo>
                    <a:pt x="24" y="73"/>
                  </a:lnTo>
                  <a:lnTo>
                    <a:pt x="31" y="77"/>
                  </a:lnTo>
                  <a:lnTo>
                    <a:pt x="40" y="79"/>
                  </a:lnTo>
                  <a:lnTo>
                    <a:pt x="49" y="75"/>
                  </a:lnTo>
                  <a:lnTo>
                    <a:pt x="59" y="64"/>
                  </a:lnTo>
                  <a:lnTo>
                    <a:pt x="69" y="43"/>
                  </a:lnTo>
                  <a:lnTo>
                    <a:pt x="72" y="42"/>
                  </a:lnTo>
                  <a:lnTo>
                    <a:pt x="80" y="37"/>
                  </a:lnTo>
                  <a:lnTo>
                    <a:pt x="94" y="33"/>
                  </a:lnTo>
                  <a:lnTo>
                    <a:pt x="110" y="28"/>
                  </a:lnTo>
                  <a:lnTo>
                    <a:pt x="129" y="27"/>
                  </a:lnTo>
                  <a:lnTo>
                    <a:pt x="149" y="30"/>
                  </a:lnTo>
                  <a:lnTo>
                    <a:pt x="171" y="39"/>
                  </a:lnTo>
                  <a:lnTo>
                    <a:pt x="190" y="56"/>
                  </a:lnTo>
                  <a:lnTo>
                    <a:pt x="191" y="57"/>
                  </a:lnTo>
                  <a:lnTo>
                    <a:pt x="196" y="61"/>
                  </a:lnTo>
                  <a:lnTo>
                    <a:pt x="203" y="66"/>
                  </a:lnTo>
                  <a:lnTo>
                    <a:pt x="211" y="70"/>
                  </a:lnTo>
                  <a:lnTo>
                    <a:pt x="220" y="73"/>
                  </a:lnTo>
                  <a:lnTo>
                    <a:pt x="228" y="72"/>
                  </a:lnTo>
                  <a:lnTo>
                    <a:pt x="236" y="67"/>
                  </a:lnTo>
                  <a:lnTo>
                    <a:pt x="242" y="56"/>
                  </a:lnTo>
                  <a:lnTo>
                    <a:pt x="250" y="0"/>
                  </a:lnTo>
                  <a:lnTo>
                    <a:pt x="0" y="4"/>
                  </a:lnTo>
                  <a:close/>
                </a:path>
              </a:pathLst>
            </a:custGeom>
            <a:solidFill>
              <a:srgbClr val="A3B5C6"/>
            </a:solidFill>
            <a:ln w="9525">
              <a:noFill/>
              <a:round/>
              <a:headEnd/>
              <a:tailEnd/>
            </a:ln>
          </p:spPr>
          <p:txBody>
            <a:bodyPr/>
            <a:lstStyle/>
            <a:p>
              <a:endParaRPr lang="en-US"/>
            </a:p>
          </p:txBody>
        </p:sp>
        <p:sp>
          <p:nvSpPr>
            <p:cNvPr id="129067" name="Freeform 43"/>
            <p:cNvSpPr>
              <a:spLocks/>
            </p:cNvSpPr>
            <p:nvPr/>
          </p:nvSpPr>
          <p:spPr bwMode="auto">
            <a:xfrm>
              <a:off x="5306" y="2123"/>
              <a:ext cx="95" cy="184"/>
            </a:xfrm>
            <a:custGeom>
              <a:avLst/>
              <a:gdLst/>
              <a:ahLst/>
              <a:cxnLst>
                <a:cxn ang="0">
                  <a:pos x="285" y="267"/>
                </a:cxn>
                <a:cxn ang="0">
                  <a:pos x="285" y="323"/>
                </a:cxn>
                <a:cxn ang="0">
                  <a:pos x="280" y="375"/>
                </a:cxn>
                <a:cxn ang="0">
                  <a:pos x="270" y="423"/>
                </a:cxn>
                <a:cxn ang="0">
                  <a:pos x="255" y="464"/>
                </a:cxn>
                <a:cxn ang="0">
                  <a:pos x="235" y="500"/>
                </a:cxn>
                <a:cxn ang="0">
                  <a:pos x="212" y="526"/>
                </a:cxn>
                <a:cxn ang="0">
                  <a:pos x="187" y="545"/>
                </a:cxn>
                <a:cxn ang="0">
                  <a:pos x="158" y="552"/>
                </a:cxn>
                <a:cxn ang="0">
                  <a:pos x="130" y="548"/>
                </a:cxn>
                <a:cxn ang="0">
                  <a:pos x="102" y="533"/>
                </a:cxn>
                <a:cxn ang="0">
                  <a:pos x="77" y="509"/>
                </a:cxn>
                <a:cxn ang="0">
                  <a:pos x="54" y="477"/>
                </a:cxn>
                <a:cxn ang="0">
                  <a:pos x="33" y="437"/>
                </a:cxn>
                <a:cxn ang="0">
                  <a:pos x="17" y="391"/>
                </a:cxn>
                <a:cxn ang="0">
                  <a:pos x="6" y="339"/>
                </a:cxn>
                <a:cxn ang="0">
                  <a:pos x="0" y="284"/>
                </a:cxn>
                <a:cxn ang="0">
                  <a:pos x="0" y="228"/>
                </a:cxn>
                <a:cxn ang="0">
                  <a:pos x="5" y="176"/>
                </a:cxn>
                <a:cxn ang="0">
                  <a:pos x="15" y="128"/>
                </a:cxn>
                <a:cxn ang="0">
                  <a:pos x="31" y="87"/>
                </a:cxn>
                <a:cxn ang="0">
                  <a:pos x="49" y="51"/>
                </a:cxn>
                <a:cxn ang="0">
                  <a:pos x="72" y="25"/>
                </a:cxn>
                <a:cxn ang="0">
                  <a:pos x="98" y="6"/>
                </a:cxn>
                <a:cxn ang="0">
                  <a:pos x="126" y="0"/>
                </a:cxn>
                <a:cxn ang="0">
                  <a:pos x="155" y="3"/>
                </a:cxn>
                <a:cxn ang="0">
                  <a:pos x="182" y="18"/>
                </a:cxn>
                <a:cxn ang="0">
                  <a:pos x="208" y="42"/>
                </a:cxn>
                <a:cxn ang="0">
                  <a:pos x="232" y="74"/>
                </a:cxn>
                <a:cxn ang="0">
                  <a:pos x="251" y="114"/>
                </a:cxn>
                <a:cxn ang="0">
                  <a:pos x="267" y="160"/>
                </a:cxn>
                <a:cxn ang="0">
                  <a:pos x="279" y="212"/>
                </a:cxn>
                <a:cxn ang="0">
                  <a:pos x="285" y="267"/>
                </a:cxn>
              </a:cxnLst>
              <a:rect l="0" t="0" r="r" b="b"/>
              <a:pathLst>
                <a:path w="285" h="552">
                  <a:moveTo>
                    <a:pt x="285" y="267"/>
                  </a:moveTo>
                  <a:lnTo>
                    <a:pt x="285" y="323"/>
                  </a:lnTo>
                  <a:lnTo>
                    <a:pt x="280" y="375"/>
                  </a:lnTo>
                  <a:lnTo>
                    <a:pt x="270" y="423"/>
                  </a:lnTo>
                  <a:lnTo>
                    <a:pt x="255" y="464"/>
                  </a:lnTo>
                  <a:lnTo>
                    <a:pt x="235" y="500"/>
                  </a:lnTo>
                  <a:lnTo>
                    <a:pt x="212" y="526"/>
                  </a:lnTo>
                  <a:lnTo>
                    <a:pt x="187" y="545"/>
                  </a:lnTo>
                  <a:lnTo>
                    <a:pt x="158" y="552"/>
                  </a:lnTo>
                  <a:lnTo>
                    <a:pt x="130" y="548"/>
                  </a:lnTo>
                  <a:lnTo>
                    <a:pt x="102" y="533"/>
                  </a:lnTo>
                  <a:lnTo>
                    <a:pt x="77" y="509"/>
                  </a:lnTo>
                  <a:lnTo>
                    <a:pt x="54" y="477"/>
                  </a:lnTo>
                  <a:lnTo>
                    <a:pt x="33" y="437"/>
                  </a:lnTo>
                  <a:lnTo>
                    <a:pt x="17" y="391"/>
                  </a:lnTo>
                  <a:lnTo>
                    <a:pt x="6" y="339"/>
                  </a:lnTo>
                  <a:lnTo>
                    <a:pt x="0" y="284"/>
                  </a:lnTo>
                  <a:lnTo>
                    <a:pt x="0" y="228"/>
                  </a:lnTo>
                  <a:lnTo>
                    <a:pt x="5" y="176"/>
                  </a:lnTo>
                  <a:lnTo>
                    <a:pt x="15" y="128"/>
                  </a:lnTo>
                  <a:lnTo>
                    <a:pt x="31" y="87"/>
                  </a:lnTo>
                  <a:lnTo>
                    <a:pt x="49" y="51"/>
                  </a:lnTo>
                  <a:lnTo>
                    <a:pt x="72" y="25"/>
                  </a:lnTo>
                  <a:lnTo>
                    <a:pt x="98" y="6"/>
                  </a:lnTo>
                  <a:lnTo>
                    <a:pt x="126" y="0"/>
                  </a:lnTo>
                  <a:lnTo>
                    <a:pt x="155" y="3"/>
                  </a:lnTo>
                  <a:lnTo>
                    <a:pt x="182" y="18"/>
                  </a:lnTo>
                  <a:lnTo>
                    <a:pt x="208" y="42"/>
                  </a:lnTo>
                  <a:lnTo>
                    <a:pt x="232" y="74"/>
                  </a:lnTo>
                  <a:lnTo>
                    <a:pt x="251" y="114"/>
                  </a:lnTo>
                  <a:lnTo>
                    <a:pt x="267" y="160"/>
                  </a:lnTo>
                  <a:lnTo>
                    <a:pt x="279" y="212"/>
                  </a:lnTo>
                  <a:lnTo>
                    <a:pt x="285" y="267"/>
                  </a:lnTo>
                  <a:close/>
                </a:path>
              </a:pathLst>
            </a:custGeom>
            <a:solidFill>
              <a:srgbClr val="000000"/>
            </a:solidFill>
            <a:ln w="9525">
              <a:noFill/>
              <a:round/>
              <a:headEnd/>
              <a:tailEnd/>
            </a:ln>
          </p:spPr>
          <p:txBody>
            <a:bodyPr/>
            <a:lstStyle/>
            <a:p>
              <a:endParaRPr lang="en-US"/>
            </a:p>
          </p:txBody>
        </p:sp>
        <p:sp>
          <p:nvSpPr>
            <p:cNvPr id="129068" name="Freeform 44"/>
            <p:cNvSpPr>
              <a:spLocks/>
            </p:cNvSpPr>
            <p:nvPr/>
          </p:nvSpPr>
          <p:spPr bwMode="auto">
            <a:xfrm>
              <a:off x="5314" y="2140"/>
              <a:ext cx="78" cy="150"/>
            </a:xfrm>
            <a:custGeom>
              <a:avLst/>
              <a:gdLst/>
              <a:ahLst/>
              <a:cxnLst>
                <a:cxn ang="0">
                  <a:pos x="232" y="219"/>
                </a:cxn>
                <a:cxn ang="0">
                  <a:pos x="232" y="265"/>
                </a:cxn>
                <a:cxn ang="0">
                  <a:pos x="229" y="308"/>
                </a:cxn>
                <a:cxn ang="0">
                  <a:pos x="221" y="347"/>
                </a:cxn>
                <a:cxn ang="0">
                  <a:pos x="208" y="380"/>
                </a:cxn>
                <a:cxn ang="0">
                  <a:pos x="193" y="409"/>
                </a:cxn>
                <a:cxn ang="0">
                  <a:pos x="175" y="430"/>
                </a:cxn>
                <a:cxn ang="0">
                  <a:pos x="153" y="445"/>
                </a:cxn>
                <a:cxn ang="0">
                  <a:pos x="130" y="451"/>
                </a:cxn>
                <a:cxn ang="0">
                  <a:pos x="106" y="448"/>
                </a:cxn>
                <a:cxn ang="0">
                  <a:pos x="84" y="436"/>
                </a:cxn>
                <a:cxn ang="0">
                  <a:pos x="62" y="417"/>
                </a:cxn>
                <a:cxn ang="0">
                  <a:pos x="44" y="390"/>
                </a:cxn>
                <a:cxn ang="0">
                  <a:pos x="28" y="358"/>
                </a:cxn>
                <a:cxn ang="0">
                  <a:pos x="15" y="320"/>
                </a:cxn>
                <a:cxn ang="0">
                  <a:pos x="6" y="278"/>
                </a:cxn>
                <a:cxn ang="0">
                  <a:pos x="0" y="233"/>
                </a:cxn>
                <a:cxn ang="0">
                  <a:pos x="0" y="187"/>
                </a:cxn>
                <a:cxn ang="0">
                  <a:pos x="5" y="145"/>
                </a:cxn>
                <a:cxn ang="0">
                  <a:pos x="13" y="106"/>
                </a:cxn>
                <a:cxn ang="0">
                  <a:pos x="26" y="71"/>
                </a:cxn>
                <a:cxn ang="0">
                  <a:pos x="41" y="43"/>
                </a:cxn>
                <a:cxn ang="0">
                  <a:pos x="59" y="21"/>
                </a:cxn>
                <a:cxn ang="0">
                  <a:pos x="81" y="6"/>
                </a:cxn>
                <a:cxn ang="0">
                  <a:pos x="104" y="0"/>
                </a:cxn>
                <a:cxn ang="0">
                  <a:pos x="127" y="3"/>
                </a:cxn>
                <a:cxn ang="0">
                  <a:pos x="150" y="15"/>
                </a:cxn>
                <a:cxn ang="0">
                  <a:pos x="170" y="34"/>
                </a:cxn>
                <a:cxn ang="0">
                  <a:pos x="189" y="61"/>
                </a:cxn>
                <a:cxn ang="0">
                  <a:pos x="205" y="94"/>
                </a:cxn>
                <a:cxn ang="0">
                  <a:pos x="218" y="132"/>
                </a:cxn>
                <a:cxn ang="0">
                  <a:pos x="228" y="173"/>
                </a:cxn>
                <a:cxn ang="0">
                  <a:pos x="232" y="219"/>
                </a:cxn>
              </a:cxnLst>
              <a:rect l="0" t="0" r="r" b="b"/>
              <a:pathLst>
                <a:path w="232" h="451">
                  <a:moveTo>
                    <a:pt x="232" y="219"/>
                  </a:moveTo>
                  <a:lnTo>
                    <a:pt x="232" y="265"/>
                  </a:lnTo>
                  <a:lnTo>
                    <a:pt x="229" y="308"/>
                  </a:lnTo>
                  <a:lnTo>
                    <a:pt x="221" y="347"/>
                  </a:lnTo>
                  <a:lnTo>
                    <a:pt x="208" y="380"/>
                  </a:lnTo>
                  <a:lnTo>
                    <a:pt x="193" y="409"/>
                  </a:lnTo>
                  <a:lnTo>
                    <a:pt x="175" y="430"/>
                  </a:lnTo>
                  <a:lnTo>
                    <a:pt x="153" y="445"/>
                  </a:lnTo>
                  <a:lnTo>
                    <a:pt x="130" y="451"/>
                  </a:lnTo>
                  <a:lnTo>
                    <a:pt x="106" y="448"/>
                  </a:lnTo>
                  <a:lnTo>
                    <a:pt x="84" y="436"/>
                  </a:lnTo>
                  <a:lnTo>
                    <a:pt x="62" y="417"/>
                  </a:lnTo>
                  <a:lnTo>
                    <a:pt x="44" y="390"/>
                  </a:lnTo>
                  <a:lnTo>
                    <a:pt x="28" y="358"/>
                  </a:lnTo>
                  <a:lnTo>
                    <a:pt x="15" y="320"/>
                  </a:lnTo>
                  <a:lnTo>
                    <a:pt x="6" y="278"/>
                  </a:lnTo>
                  <a:lnTo>
                    <a:pt x="0" y="233"/>
                  </a:lnTo>
                  <a:lnTo>
                    <a:pt x="0" y="187"/>
                  </a:lnTo>
                  <a:lnTo>
                    <a:pt x="5" y="145"/>
                  </a:lnTo>
                  <a:lnTo>
                    <a:pt x="13" y="106"/>
                  </a:lnTo>
                  <a:lnTo>
                    <a:pt x="26" y="71"/>
                  </a:lnTo>
                  <a:lnTo>
                    <a:pt x="41" y="43"/>
                  </a:lnTo>
                  <a:lnTo>
                    <a:pt x="59" y="21"/>
                  </a:lnTo>
                  <a:lnTo>
                    <a:pt x="81" y="6"/>
                  </a:lnTo>
                  <a:lnTo>
                    <a:pt x="104" y="0"/>
                  </a:lnTo>
                  <a:lnTo>
                    <a:pt x="127" y="3"/>
                  </a:lnTo>
                  <a:lnTo>
                    <a:pt x="150" y="15"/>
                  </a:lnTo>
                  <a:lnTo>
                    <a:pt x="170" y="34"/>
                  </a:lnTo>
                  <a:lnTo>
                    <a:pt x="189" y="61"/>
                  </a:lnTo>
                  <a:lnTo>
                    <a:pt x="205" y="94"/>
                  </a:lnTo>
                  <a:lnTo>
                    <a:pt x="218" y="132"/>
                  </a:lnTo>
                  <a:lnTo>
                    <a:pt x="228" y="173"/>
                  </a:lnTo>
                  <a:lnTo>
                    <a:pt x="232" y="219"/>
                  </a:lnTo>
                  <a:close/>
                </a:path>
              </a:pathLst>
            </a:custGeom>
            <a:solidFill>
              <a:srgbClr val="EAD3EA"/>
            </a:solidFill>
            <a:ln w="9525">
              <a:noFill/>
              <a:round/>
              <a:headEnd/>
              <a:tailEnd/>
            </a:ln>
          </p:spPr>
          <p:txBody>
            <a:bodyPr/>
            <a:lstStyle/>
            <a:p>
              <a:endParaRPr lang="en-US"/>
            </a:p>
          </p:txBody>
        </p:sp>
        <p:sp>
          <p:nvSpPr>
            <p:cNvPr id="129069" name="Freeform 45"/>
            <p:cNvSpPr>
              <a:spLocks/>
            </p:cNvSpPr>
            <p:nvPr/>
          </p:nvSpPr>
          <p:spPr bwMode="auto">
            <a:xfrm>
              <a:off x="5199" y="1939"/>
              <a:ext cx="164" cy="162"/>
            </a:xfrm>
            <a:custGeom>
              <a:avLst/>
              <a:gdLst/>
              <a:ahLst/>
              <a:cxnLst>
                <a:cxn ang="0">
                  <a:pos x="110" y="64"/>
                </a:cxn>
                <a:cxn ang="0">
                  <a:pos x="93" y="9"/>
                </a:cxn>
                <a:cxn ang="0">
                  <a:pos x="87" y="21"/>
                </a:cxn>
                <a:cxn ang="0">
                  <a:pos x="80" y="136"/>
                </a:cxn>
                <a:cxn ang="0">
                  <a:pos x="84" y="221"/>
                </a:cxn>
                <a:cxn ang="0">
                  <a:pos x="80" y="261"/>
                </a:cxn>
                <a:cxn ang="0">
                  <a:pos x="61" y="282"/>
                </a:cxn>
                <a:cxn ang="0">
                  <a:pos x="39" y="314"/>
                </a:cxn>
                <a:cxn ang="0">
                  <a:pos x="17" y="353"/>
                </a:cxn>
                <a:cxn ang="0">
                  <a:pos x="2" y="381"/>
                </a:cxn>
                <a:cxn ang="0">
                  <a:pos x="2" y="405"/>
                </a:cxn>
                <a:cxn ang="0">
                  <a:pos x="18" y="420"/>
                </a:cxn>
                <a:cxn ang="0">
                  <a:pos x="61" y="452"/>
                </a:cxn>
                <a:cxn ang="0">
                  <a:pos x="118" y="479"/>
                </a:cxn>
                <a:cxn ang="0">
                  <a:pos x="178" y="484"/>
                </a:cxn>
                <a:cxn ang="0">
                  <a:pos x="234" y="467"/>
                </a:cxn>
                <a:cxn ang="0">
                  <a:pos x="284" y="440"/>
                </a:cxn>
                <a:cxn ang="0">
                  <a:pos x="327" y="400"/>
                </a:cxn>
                <a:cxn ang="0">
                  <a:pos x="356" y="344"/>
                </a:cxn>
                <a:cxn ang="0">
                  <a:pos x="366" y="294"/>
                </a:cxn>
                <a:cxn ang="0">
                  <a:pos x="361" y="270"/>
                </a:cxn>
                <a:cxn ang="0">
                  <a:pos x="356" y="253"/>
                </a:cxn>
                <a:cxn ang="0">
                  <a:pos x="359" y="226"/>
                </a:cxn>
                <a:cxn ang="0">
                  <a:pos x="382" y="191"/>
                </a:cxn>
                <a:cxn ang="0">
                  <a:pos x="419" y="166"/>
                </a:cxn>
                <a:cxn ang="0">
                  <a:pos x="459" y="149"/>
                </a:cxn>
                <a:cxn ang="0">
                  <a:pos x="493" y="141"/>
                </a:cxn>
                <a:cxn ang="0">
                  <a:pos x="471" y="137"/>
                </a:cxn>
                <a:cxn ang="0">
                  <a:pos x="420" y="136"/>
                </a:cxn>
                <a:cxn ang="0">
                  <a:pos x="360" y="149"/>
                </a:cxn>
                <a:cxn ang="0">
                  <a:pos x="314" y="188"/>
                </a:cxn>
                <a:cxn ang="0">
                  <a:pos x="272" y="218"/>
                </a:cxn>
                <a:cxn ang="0">
                  <a:pos x="214" y="207"/>
                </a:cxn>
                <a:cxn ang="0">
                  <a:pos x="165" y="181"/>
                </a:cxn>
                <a:cxn ang="0">
                  <a:pos x="142" y="159"/>
                </a:cxn>
                <a:cxn ang="0">
                  <a:pos x="135" y="138"/>
                </a:cxn>
                <a:cxn ang="0">
                  <a:pos x="122" y="98"/>
                </a:cxn>
              </a:cxnLst>
              <a:rect l="0" t="0" r="r" b="b"/>
              <a:pathLst>
                <a:path w="493" h="486">
                  <a:moveTo>
                    <a:pt x="122" y="98"/>
                  </a:moveTo>
                  <a:lnTo>
                    <a:pt x="110" y="64"/>
                  </a:lnTo>
                  <a:lnTo>
                    <a:pt x="100" y="32"/>
                  </a:lnTo>
                  <a:lnTo>
                    <a:pt x="93" y="9"/>
                  </a:lnTo>
                  <a:lnTo>
                    <a:pt x="89" y="0"/>
                  </a:lnTo>
                  <a:lnTo>
                    <a:pt x="87" y="21"/>
                  </a:lnTo>
                  <a:lnTo>
                    <a:pt x="84" y="74"/>
                  </a:lnTo>
                  <a:lnTo>
                    <a:pt x="80" y="136"/>
                  </a:lnTo>
                  <a:lnTo>
                    <a:pt x="81" y="188"/>
                  </a:lnTo>
                  <a:lnTo>
                    <a:pt x="84" y="221"/>
                  </a:lnTo>
                  <a:lnTo>
                    <a:pt x="84" y="244"/>
                  </a:lnTo>
                  <a:lnTo>
                    <a:pt x="80" y="261"/>
                  </a:lnTo>
                  <a:lnTo>
                    <a:pt x="69" y="273"/>
                  </a:lnTo>
                  <a:lnTo>
                    <a:pt x="61" y="282"/>
                  </a:lnTo>
                  <a:lnTo>
                    <a:pt x="49" y="296"/>
                  </a:lnTo>
                  <a:lnTo>
                    <a:pt x="39" y="314"/>
                  </a:lnTo>
                  <a:lnTo>
                    <a:pt x="27" y="333"/>
                  </a:lnTo>
                  <a:lnTo>
                    <a:pt x="17" y="353"/>
                  </a:lnTo>
                  <a:lnTo>
                    <a:pt x="8" y="369"/>
                  </a:lnTo>
                  <a:lnTo>
                    <a:pt x="2" y="381"/>
                  </a:lnTo>
                  <a:lnTo>
                    <a:pt x="0" y="385"/>
                  </a:lnTo>
                  <a:lnTo>
                    <a:pt x="2" y="405"/>
                  </a:lnTo>
                  <a:lnTo>
                    <a:pt x="7" y="409"/>
                  </a:lnTo>
                  <a:lnTo>
                    <a:pt x="18" y="420"/>
                  </a:lnTo>
                  <a:lnTo>
                    <a:pt x="38" y="434"/>
                  </a:lnTo>
                  <a:lnTo>
                    <a:pt x="61" y="452"/>
                  </a:lnTo>
                  <a:lnTo>
                    <a:pt x="88" y="468"/>
                  </a:lnTo>
                  <a:lnTo>
                    <a:pt x="118" y="479"/>
                  </a:lnTo>
                  <a:lnTo>
                    <a:pt x="148" y="486"/>
                  </a:lnTo>
                  <a:lnTo>
                    <a:pt x="178" y="484"/>
                  </a:lnTo>
                  <a:lnTo>
                    <a:pt x="206" y="476"/>
                  </a:lnTo>
                  <a:lnTo>
                    <a:pt x="234" y="467"/>
                  </a:lnTo>
                  <a:lnTo>
                    <a:pt x="260" y="455"/>
                  </a:lnTo>
                  <a:lnTo>
                    <a:pt x="284" y="440"/>
                  </a:lnTo>
                  <a:lnTo>
                    <a:pt x="307" y="422"/>
                  </a:lnTo>
                  <a:lnTo>
                    <a:pt x="327" y="400"/>
                  </a:lnTo>
                  <a:lnTo>
                    <a:pt x="343" y="375"/>
                  </a:lnTo>
                  <a:lnTo>
                    <a:pt x="356" y="344"/>
                  </a:lnTo>
                  <a:lnTo>
                    <a:pt x="362" y="315"/>
                  </a:lnTo>
                  <a:lnTo>
                    <a:pt x="366" y="294"/>
                  </a:lnTo>
                  <a:lnTo>
                    <a:pt x="365" y="281"/>
                  </a:lnTo>
                  <a:lnTo>
                    <a:pt x="361" y="270"/>
                  </a:lnTo>
                  <a:lnTo>
                    <a:pt x="358" y="262"/>
                  </a:lnTo>
                  <a:lnTo>
                    <a:pt x="356" y="253"/>
                  </a:lnTo>
                  <a:lnTo>
                    <a:pt x="356" y="242"/>
                  </a:lnTo>
                  <a:lnTo>
                    <a:pt x="359" y="226"/>
                  </a:lnTo>
                  <a:lnTo>
                    <a:pt x="368" y="207"/>
                  </a:lnTo>
                  <a:lnTo>
                    <a:pt x="382" y="191"/>
                  </a:lnTo>
                  <a:lnTo>
                    <a:pt x="399" y="177"/>
                  </a:lnTo>
                  <a:lnTo>
                    <a:pt x="419" y="166"/>
                  </a:lnTo>
                  <a:lnTo>
                    <a:pt x="439" y="156"/>
                  </a:lnTo>
                  <a:lnTo>
                    <a:pt x="459" y="149"/>
                  </a:lnTo>
                  <a:lnTo>
                    <a:pt x="477" y="143"/>
                  </a:lnTo>
                  <a:lnTo>
                    <a:pt x="493" y="141"/>
                  </a:lnTo>
                  <a:lnTo>
                    <a:pt x="487" y="140"/>
                  </a:lnTo>
                  <a:lnTo>
                    <a:pt x="471" y="137"/>
                  </a:lnTo>
                  <a:lnTo>
                    <a:pt x="447" y="136"/>
                  </a:lnTo>
                  <a:lnTo>
                    <a:pt x="420" y="136"/>
                  </a:lnTo>
                  <a:lnTo>
                    <a:pt x="389" y="140"/>
                  </a:lnTo>
                  <a:lnTo>
                    <a:pt x="360" y="149"/>
                  </a:lnTo>
                  <a:lnTo>
                    <a:pt x="334" y="164"/>
                  </a:lnTo>
                  <a:lnTo>
                    <a:pt x="314" y="188"/>
                  </a:lnTo>
                  <a:lnTo>
                    <a:pt x="296" y="208"/>
                  </a:lnTo>
                  <a:lnTo>
                    <a:pt x="272" y="218"/>
                  </a:lnTo>
                  <a:lnTo>
                    <a:pt x="243" y="216"/>
                  </a:lnTo>
                  <a:lnTo>
                    <a:pt x="214" y="207"/>
                  </a:lnTo>
                  <a:lnTo>
                    <a:pt x="188" y="195"/>
                  </a:lnTo>
                  <a:lnTo>
                    <a:pt x="165" y="181"/>
                  </a:lnTo>
                  <a:lnTo>
                    <a:pt x="149" y="168"/>
                  </a:lnTo>
                  <a:lnTo>
                    <a:pt x="142" y="159"/>
                  </a:lnTo>
                  <a:lnTo>
                    <a:pt x="140" y="152"/>
                  </a:lnTo>
                  <a:lnTo>
                    <a:pt x="135" y="138"/>
                  </a:lnTo>
                  <a:lnTo>
                    <a:pt x="128" y="120"/>
                  </a:lnTo>
                  <a:lnTo>
                    <a:pt x="122" y="98"/>
                  </a:lnTo>
                  <a:close/>
                </a:path>
              </a:pathLst>
            </a:custGeom>
            <a:solidFill>
              <a:srgbClr val="000000"/>
            </a:solidFill>
            <a:ln w="9525">
              <a:noFill/>
              <a:round/>
              <a:headEnd/>
              <a:tailEnd/>
            </a:ln>
          </p:spPr>
          <p:txBody>
            <a:bodyPr/>
            <a:lstStyle/>
            <a:p>
              <a:endParaRPr lang="en-US"/>
            </a:p>
          </p:txBody>
        </p:sp>
        <p:sp>
          <p:nvSpPr>
            <p:cNvPr id="129070" name="Freeform 46"/>
            <p:cNvSpPr>
              <a:spLocks/>
            </p:cNvSpPr>
            <p:nvPr/>
          </p:nvSpPr>
          <p:spPr bwMode="auto">
            <a:xfrm>
              <a:off x="5211" y="1968"/>
              <a:ext cx="114" cy="118"/>
            </a:xfrm>
            <a:custGeom>
              <a:avLst/>
              <a:gdLst/>
              <a:ahLst/>
              <a:cxnLst>
                <a:cxn ang="0">
                  <a:pos x="100" y="16"/>
                </a:cxn>
                <a:cxn ang="0">
                  <a:pos x="105" y="97"/>
                </a:cxn>
                <a:cxn ang="0">
                  <a:pos x="107" y="134"/>
                </a:cxn>
                <a:cxn ang="0">
                  <a:pos x="131" y="132"/>
                </a:cxn>
                <a:cxn ang="0">
                  <a:pos x="168" y="132"/>
                </a:cxn>
                <a:cxn ang="0">
                  <a:pos x="207" y="137"/>
                </a:cxn>
                <a:cxn ang="0">
                  <a:pos x="220" y="143"/>
                </a:cxn>
                <a:cxn ang="0">
                  <a:pos x="191" y="148"/>
                </a:cxn>
                <a:cxn ang="0">
                  <a:pos x="149" y="156"/>
                </a:cxn>
                <a:cxn ang="0">
                  <a:pos x="108" y="168"/>
                </a:cxn>
                <a:cxn ang="0">
                  <a:pos x="79" y="193"/>
                </a:cxn>
                <a:cxn ang="0">
                  <a:pos x="73" y="214"/>
                </a:cxn>
                <a:cxn ang="0">
                  <a:pos x="55" y="227"/>
                </a:cxn>
                <a:cxn ang="0">
                  <a:pos x="68" y="221"/>
                </a:cxn>
                <a:cxn ang="0">
                  <a:pos x="102" y="214"/>
                </a:cxn>
                <a:cxn ang="0">
                  <a:pos x="141" y="219"/>
                </a:cxn>
                <a:cxn ang="0">
                  <a:pos x="174" y="250"/>
                </a:cxn>
                <a:cxn ang="0">
                  <a:pos x="160" y="246"/>
                </a:cxn>
                <a:cxn ang="0">
                  <a:pos x="126" y="241"/>
                </a:cxn>
                <a:cxn ang="0">
                  <a:pos x="83" y="241"/>
                </a:cxn>
                <a:cxn ang="0">
                  <a:pos x="44" y="250"/>
                </a:cxn>
                <a:cxn ang="0">
                  <a:pos x="4" y="296"/>
                </a:cxn>
                <a:cxn ang="0">
                  <a:pos x="37" y="299"/>
                </a:cxn>
                <a:cxn ang="0">
                  <a:pos x="84" y="304"/>
                </a:cxn>
                <a:cxn ang="0">
                  <a:pos x="126" y="311"/>
                </a:cxn>
                <a:cxn ang="0">
                  <a:pos x="24" y="328"/>
                </a:cxn>
                <a:cxn ang="0">
                  <a:pos x="33" y="334"/>
                </a:cxn>
                <a:cxn ang="0">
                  <a:pos x="59" y="344"/>
                </a:cxn>
                <a:cxn ang="0">
                  <a:pos x="104" y="353"/>
                </a:cxn>
                <a:cxn ang="0">
                  <a:pos x="169" y="351"/>
                </a:cxn>
                <a:cxn ang="0">
                  <a:pos x="189" y="351"/>
                </a:cxn>
                <a:cxn ang="0">
                  <a:pos x="231" y="335"/>
                </a:cxn>
                <a:cxn ang="0">
                  <a:pos x="274" y="283"/>
                </a:cxn>
                <a:cxn ang="0">
                  <a:pos x="293" y="172"/>
                </a:cxn>
                <a:cxn ang="0">
                  <a:pos x="291" y="159"/>
                </a:cxn>
                <a:cxn ang="0">
                  <a:pos x="291" y="126"/>
                </a:cxn>
                <a:cxn ang="0">
                  <a:pos x="305" y="85"/>
                </a:cxn>
                <a:cxn ang="0">
                  <a:pos x="344" y="46"/>
                </a:cxn>
              </a:cxnLst>
              <a:rect l="0" t="0" r="r" b="b"/>
              <a:pathLst>
                <a:path w="344" h="354">
                  <a:moveTo>
                    <a:pt x="99" y="0"/>
                  </a:moveTo>
                  <a:lnTo>
                    <a:pt x="100" y="16"/>
                  </a:lnTo>
                  <a:lnTo>
                    <a:pt x="104" y="53"/>
                  </a:lnTo>
                  <a:lnTo>
                    <a:pt x="105" y="97"/>
                  </a:lnTo>
                  <a:lnTo>
                    <a:pt x="104" y="134"/>
                  </a:lnTo>
                  <a:lnTo>
                    <a:pt x="107" y="134"/>
                  </a:lnTo>
                  <a:lnTo>
                    <a:pt x="117" y="133"/>
                  </a:lnTo>
                  <a:lnTo>
                    <a:pt x="131" y="132"/>
                  </a:lnTo>
                  <a:lnTo>
                    <a:pt x="149" y="132"/>
                  </a:lnTo>
                  <a:lnTo>
                    <a:pt x="168" y="132"/>
                  </a:lnTo>
                  <a:lnTo>
                    <a:pt x="189" y="134"/>
                  </a:lnTo>
                  <a:lnTo>
                    <a:pt x="207" y="137"/>
                  </a:lnTo>
                  <a:lnTo>
                    <a:pt x="224" y="143"/>
                  </a:lnTo>
                  <a:lnTo>
                    <a:pt x="220" y="143"/>
                  </a:lnTo>
                  <a:lnTo>
                    <a:pt x="208" y="145"/>
                  </a:lnTo>
                  <a:lnTo>
                    <a:pt x="191" y="148"/>
                  </a:lnTo>
                  <a:lnTo>
                    <a:pt x="170" y="151"/>
                  </a:lnTo>
                  <a:lnTo>
                    <a:pt x="149" y="156"/>
                  </a:lnTo>
                  <a:lnTo>
                    <a:pt x="128" y="162"/>
                  </a:lnTo>
                  <a:lnTo>
                    <a:pt x="108" y="168"/>
                  </a:lnTo>
                  <a:lnTo>
                    <a:pt x="95" y="176"/>
                  </a:lnTo>
                  <a:lnTo>
                    <a:pt x="79" y="193"/>
                  </a:lnTo>
                  <a:lnTo>
                    <a:pt x="73" y="205"/>
                  </a:lnTo>
                  <a:lnTo>
                    <a:pt x="73" y="214"/>
                  </a:lnTo>
                  <a:lnTo>
                    <a:pt x="74" y="218"/>
                  </a:lnTo>
                  <a:lnTo>
                    <a:pt x="55" y="227"/>
                  </a:lnTo>
                  <a:lnTo>
                    <a:pt x="58" y="226"/>
                  </a:lnTo>
                  <a:lnTo>
                    <a:pt x="68" y="221"/>
                  </a:lnTo>
                  <a:lnTo>
                    <a:pt x="83" y="218"/>
                  </a:lnTo>
                  <a:lnTo>
                    <a:pt x="102" y="214"/>
                  </a:lnTo>
                  <a:lnTo>
                    <a:pt x="121" y="214"/>
                  </a:lnTo>
                  <a:lnTo>
                    <a:pt x="141" y="219"/>
                  </a:lnTo>
                  <a:lnTo>
                    <a:pt x="159" y="230"/>
                  </a:lnTo>
                  <a:lnTo>
                    <a:pt x="174" y="250"/>
                  </a:lnTo>
                  <a:lnTo>
                    <a:pt x="170" y="249"/>
                  </a:lnTo>
                  <a:lnTo>
                    <a:pt x="160" y="246"/>
                  </a:lnTo>
                  <a:lnTo>
                    <a:pt x="145" y="244"/>
                  </a:lnTo>
                  <a:lnTo>
                    <a:pt x="126" y="241"/>
                  </a:lnTo>
                  <a:lnTo>
                    <a:pt x="105" y="240"/>
                  </a:lnTo>
                  <a:lnTo>
                    <a:pt x="83" y="241"/>
                  </a:lnTo>
                  <a:lnTo>
                    <a:pt x="63" y="243"/>
                  </a:lnTo>
                  <a:lnTo>
                    <a:pt x="44" y="250"/>
                  </a:lnTo>
                  <a:lnTo>
                    <a:pt x="0" y="296"/>
                  </a:lnTo>
                  <a:lnTo>
                    <a:pt x="4" y="296"/>
                  </a:lnTo>
                  <a:lnTo>
                    <a:pt x="18" y="297"/>
                  </a:lnTo>
                  <a:lnTo>
                    <a:pt x="37" y="299"/>
                  </a:lnTo>
                  <a:lnTo>
                    <a:pt x="60" y="302"/>
                  </a:lnTo>
                  <a:lnTo>
                    <a:pt x="84" y="304"/>
                  </a:lnTo>
                  <a:lnTo>
                    <a:pt x="107" y="307"/>
                  </a:lnTo>
                  <a:lnTo>
                    <a:pt x="126" y="311"/>
                  </a:lnTo>
                  <a:lnTo>
                    <a:pt x="139" y="314"/>
                  </a:lnTo>
                  <a:lnTo>
                    <a:pt x="24" y="328"/>
                  </a:lnTo>
                  <a:lnTo>
                    <a:pt x="26" y="329"/>
                  </a:lnTo>
                  <a:lnTo>
                    <a:pt x="33" y="334"/>
                  </a:lnTo>
                  <a:lnTo>
                    <a:pt x="43" y="338"/>
                  </a:lnTo>
                  <a:lnTo>
                    <a:pt x="59" y="344"/>
                  </a:lnTo>
                  <a:lnTo>
                    <a:pt x="80" y="350"/>
                  </a:lnTo>
                  <a:lnTo>
                    <a:pt x="104" y="353"/>
                  </a:lnTo>
                  <a:lnTo>
                    <a:pt x="135" y="354"/>
                  </a:lnTo>
                  <a:lnTo>
                    <a:pt x="169" y="351"/>
                  </a:lnTo>
                  <a:lnTo>
                    <a:pt x="175" y="351"/>
                  </a:lnTo>
                  <a:lnTo>
                    <a:pt x="189" y="351"/>
                  </a:lnTo>
                  <a:lnTo>
                    <a:pt x="208" y="346"/>
                  </a:lnTo>
                  <a:lnTo>
                    <a:pt x="231" y="335"/>
                  </a:lnTo>
                  <a:lnTo>
                    <a:pt x="254" y="315"/>
                  </a:lnTo>
                  <a:lnTo>
                    <a:pt x="274" y="283"/>
                  </a:lnTo>
                  <a:lnTo>
                    <a:pt x="287" y="236"/>
                  </a:lnTo>
                  <a:lnTo>
                    <a:pt x="293" y="172"/>
                  </a:lnTo>
                  <a:lnTo>
                    <a:pt x="292" y="168"/>
                  </a:lnTo>
                  <a:lnTo>
                    <a:pt x="291" y="159"/>
                  </a:lnTo>
                  <a:lnTo>
                    <a:pt x="290" y="144"/>
                  </a:lnTo>
                  <a:lnTo>
                    <a:pt x="291" y="126"/>
                  </a:lnTo>
                  <a:lnTo>
                    <a:pt x="295" y="106"/>
                  </a:lnTo>
                  <a:lnTo>
                    <a:pt x="305" y="85"/>
                  </a:lnTo>
                  <a:lnTo>
                    <a:pt x="320" y="64"/>
                  </a:lnTo>
                  <a:lnTo>
                    <a:pt x="344" y="46"/>
                  </a:lnTo>
                  <a:lnTo>
                    <a:pt x="99" y="0"/>
                  </a:lnTo>
                  <a:close/>
                </a:path>
              </a:pathLst>
            </a:custGeom>
            <a:solidFill>
              <a:srgbClr val="F4BFB2"/>
            </a:solidFill>
            <a:ln w="9525">
              <a:noFill/>
              <a:round/>
              <a:headEnd/>
              <a:tailEnd/>
            </a:ln>
          </p:spPr>
          <p:txBody>
            <a:bodyPr/>
            <a:lstStyle/>
            <a:p>
              <a:endParaRPr lang="en-US"/>
            </a:p>
          </p:txBody>
        </p:sp>
      </p:grpSp>
      <p:sp>
        <p:nvSpPr>
          <p:cNvPr id="129071" name="Text Box 47"/>
          <p:cNvSpPr txBox="1">
            <a:spLocks noChangeArrowheads="1"/>
          </p:cNvSpPr>
          <p:nvPr/>
        </p:nvSpPr>
        <p:spPr bwMode="auto">
          <a:xfrm rot="-24267528">
            <a:off x="6781800" y="2286000"/>
            <a:ext cx="1600200" cy="366713"/>
          </a:xfrm>
          <a:prstGeom prst="rect">
            <a:avLst/>
          </a:prstGeom>
          <a:noFill/>
          <a:ln w="9525">
            <a:noFill/>
            <a:miter lim="800000"/>
            <a:headEnd/>
            <a:tailEnd/>
          </a:ln>
          <a:effectLst/>
        </p:spPr>
        <p:txBody>
          <a:bodyPr>
            <a:spAutoFit/>
          </a:bodyPr>
          <a:lstStyle/>
          <a:p>
            <a:pPr algn="l">
              <a:spcBef>
                <a:spcPct val="50000"/>
              </a:spcBef>
            </a:pPr>
            <a:r>
              <a:rPr lang="en-US"/>
              <a:t>RTT: 235ms</a:t>
            </a:r>
          </a:p>
        </p:txBody>
      </p:sp>
      <p:grpSp>
        <p:nvGrpSpPr>
          <p:cNvPr id="4" name="Group 48"/>
          <p:cNvGrpSpPr>
            <a:grpSpLocks/>
          </p:cNvGrpSpPr>
          <p:nvPr/>
        </p:nvGrpSpPr>
        <p:grpSpPr bwMode="auto">
          <a:xfrm rot="2495385">
            <a:off x="6934200" y="2605088"/>
            <a:ext cx="788988" cy="1204912"/>
            <a:chOff x="5040" y="1728"/>
            <a:chExt cx="497" cy="759"/>
          </a:xfrm>
        </p:grpSpPr>
        <p:sp>
          <p:nvSpPr>
            <p:cNvPr id="129073" name="AutoShape 49"/>
            <p:cNvSpPr>
              <a:spLocks noChangeAspect="1" noChangeArrowheads="1" noTextEdit="1"/>
            </p:cNvSpPr>
            <p:nvPr/>
          </p:nvSpPr>
          <p:spPr bwMode="auto">
            <a:xfrm>
              <a:off x="5040" y="1728"/>
              <a:ext cx="497" cy="759"/>
            </a:xfrm>
            <a:prstGeom prst="rect">
              <a:avLst/>
            </a:prstGeom>
            <a:noFill/>
            <a:ln w="9525">
              <a:noFill/>
              <a:miter lim="800000"/>
              <a:headEnd/>
              <a:tailEnd/>
            </a:ln>
          </p:spPr>
          <p:txBody>
            <a:bodyPr/>
            <a:lstStyle/>
            <a:p>
              <a:endParaRPr lang="en-US"/>
            </a:p>
          </p:txBody>
        </p:sp>
        <p:sp>
          <p:nvSpPr>
            <p:cNvPr id="129074" name="Freeform 50"/>
            <p:cNvSpPr>
              <a:spLocks/>
            </p:cNvSpPr>
            <p:nvPr/>
          </p:nvSpPr>
          <p:spPr bwMode="auto">
            <a:xfrm>
              <a:off x="5068" y="1830"/>
              <a:ext cx="443" cy="443"/>
            </a:xfrm>
            <a:custGeom>
              <a:avLst/>
              <a:gdLst/>
              <a:ahLst/>
              <a:cxnLst>
                <a:cxn ang="0">
                  <a:pos x="665" y="262"/>
                </a:cxn>
                <a:cxn ang="0">
                  <a:pos x="768" y="0"/>
                </a:cxn>
                <a:cxn ang="0">
                  <a:pos x="788" y="281"/>
                </a:cxn>
                <a:cxn ang="0">
                  <a:pos x="969" y="66"/>
                </a:cxn>
                <a:cxn ang="0">
                  <a:pos x="901" y="339"/>
                </a:cxn>
                <a:cxn ang="0">
                  <a:pos x="1140" y="190"/>
                </a:cxn>
                <a:cxn ang="0">
                  <a:pos x="990" y="428"/>
                </a:cxn>
                <a:cxn ang="0">
                  <a:pos x="1262" y="360"/>
                </a:cxn>
                <a:cxn ang="0">
                  <a:pos x="1047" y="541"/>
                </a:cxn>
                <a:cxn ang="0">
                  <a:pos x="1328" y="560"/>
                </a:cxn>
                <a:cxn ang="0">
                  <a:pos x="1068" y="666"/>
                </a:cxn>
                <a:cxn ang="0">
                  <a:pos x="1328" y="770"/>
                </a:cxn>
                <a:cxn ang="0">
                  <a:pos x="1047" y="790"/>
                </a:cxn>
                <a:cxn ang="0">
                  <a:pos x="1262" y="970"/>
                </a:cxn>
                <a:cxn ang="0">
                  <a:pos x="990" y="902"/>
                </a:cxn>
                <a:cxn ang="0">
                  <a:pos x="1140" y="1141"/>
                </a:cxn>
                <a:cxn ang="0">
                  <a:pos x="901" y="992"/>
                </a:cxn>
                <a:cxn ang="0">
                  <a:pos x="969" y="1265"/>
                </a:cxn>
                <a:cxn ang="0">
                  <a:pos x="788" y="1049"/>
                </a:cxn>
                <a:cxn ang="0">
                  <a:pos x="768" y="1329"/>
                </a:cxn>
                <a:cxn ang="0">
                  <a:pos x="665" y="1069"/>
                </a:cxn>
                <a:cxn ang="0">
                  <a:pos x="559" y="1329"/>
                </a:cxn>
                <a:cxn ang="0">
                  <a:pos x="540" y="1049"/>
                </a:cxn>
                <a:cxn ang="0">
                  <a:pos x="359" y="1265"/>
                </a:cxn>
                <a:cxn ang="0">
                  <a:pos x="428" y="992"/>
                </a:cxn>
                <a:cxn ang="0">
                  <a:pos x="188" y="1141"/>
                </a:cxn>
                <a:cxn ang="0">
                  <a:pos x="338" y="902"/>
                </a:cxn>
                <a:cxn ang="0">
                  <a:pos x="65" y="970"/>
                </a:cxn>
                <a:cxn ang="0">
                  <a:pos x="281" y="790"/>
                </a:cxn>
                <a:cxn ang="0">
                  <a:pos x="0" y="770"/>
                </a:cxn>
                <a:cxn ang="0">
                  <a:pos x="260" y="666"/>
                </a:cxn>
                <a:cxn ang="0">
                  <a:pos x="0" y="560"/>
                </a:cxn>
                <a:cxn ang="0">
                  <a:pos x="281" y="541"/>
                </a:cxn>
                <a:cxn ang="0">
                  <a:pos x="65" y="360"/>
                </a:cxn>
                <a:cxn ang="0">
                  <a:pos x="338" y="428"/>
                </a:cxn>
                <a:cxn ang="0">
                  <a:pos x="188" y="190"/>
                </a:cxn>
                <a:cxn ang="0">
                  <a:pos x="428" y="339"/>
                </a:cxn>
                <a:cxn ang="0">
                  <a:pos x="359" y="66"/>
                </a:cxn>
                <a:cxn ang="0">
                  <a:pos x="540" y="281"/>
                </a:cxn>
                <a:cxn ang="0">
                  <a:pos x="559" y="0"/>
                </a:cxn>
                <a:cxn ang="0">
                  <a:pos x="665" y="262"/>
                </a:cxn>
              </a:cxnLst>
              <a:rect l="0" t="0" r="r" b="b"/>
              <a:pathLst>
                <a:path w="1328" h="1329">
                  <a:moveTo>
                    <a:pt x="665" y="262"/>
                  </a:moveTo>
                  <a:lnTo>
                    <a:pt x="768" y="0"/>
                  </a:lnTo>
                  <a:lnTo>
                    <a:pt x="788" y="281"/>
                  </a:lnTo>
                  <a:lnTo>
                    <a:pt x="969" y="66"/>
                  </a:lnTo>
                  <a:lnTo>
                    <a:pt x="901" y="339"/>
                  </a:lnTo>
                  <a:lnTo>
                    <a:pt x="1140" y="190"/>
                  </a:lnTo>
                  <a:lnTo>
                    <a:pt x="990" y="428"/>
                  </a:lnTo>
                  <a:lnTo>
                    <a:pt x="1262" y="360"/>
                  </a:lnTo>
                  <a:lnTo>
                    <a:pt x="1047" y="541"/>
                  </a:lnTo>
                  <a:lnTo>
                    <a:pt x="1328" y="560"/>
                  </a:lnTo>
                  <a:lnTo>
                    <a:pt x="1068" y="666"/>
                  </a:lnTo>
                  <a:lnTo>
                    <a:pt x="1328" y="770"/>
                  </a:lnTo>
                  <a:lnTo>
                    <a:pt x="1047" y="790"/>
                  </a:lnTo>
                  <a:lnTo>
                    <a:pt x="1262" y="970"/>
                  </a:lnTo>
                  <a:lnTo>
                    <a:pt x="990" y="902"/>
                  </a:lnTo>
                  <a:lnTo>
                    <a:pt x="1140" y="1141"/>
                  </a:lnTo>
                  <a:lnTo>
                    <a:pt x="901" y="992"/>
                  </a:lnTo>
                  <a:lnTo>
                    <a:pt x="969" y="1265"/>
                  </a:lnTo>
                  <a:lnTo>
                    <a:pt x="788" y="1049"/>
                  </a:lnTo>
                  <a:lnTo>
                    <a:pt x="768" y="1329"/>
                  </a:lnTo>
                  <a:lnTo>
                    <a:pt x="665" y="1069"/>
                  </a:lnTo>
                  <a:lnTo>
                    <a:pt x="559" y="1329"/>
                  </a:lnTo>
                  <a:lnTo>
                    <a:pt x="540" y="1049"/>
                  </a:lnTo>
                  <a:lnTo>
                    <a:pt x="359" y="1265"/>
                  </a:lnTo>
                  <a:lnTo>
                    <a:pt x="428" y="992"/>
                  </a:lnTo>
                  <a:lnTo>
                    <a:pt x="188" y="1141"/>
                  </a:lnTo>
                  <a:lnTo>
                    <a:pt x="338" y="902"/>
                  </a:lnTo>
                  <a:lnTo>
                    <a:pt x="65" y="970"/>
                  </a:lnTo>
                  <a:lnTo>
                    <a:pt x="281" y="790"/>
                  </a:lnTo>
                  <a:lnTo>
                    <a:pt x="0" y="770"/>
                  </a:lnTo>
                  <a:lnTo>
                    <a:pt x="260" y="666"/>
                  </a:lnTo>
                  <a:lnTo>
                    <a:pt x="0" y="560"/>
                  </a:lnTo>
                  <a:lnTo>
                    <a:pt x="281" y="541"/>
                  </a:lnTo>
                  <a:lnTo>
                    <a:pt x="65" y="360"/>
                  </a:lnTo>
                  <a:lnTo>
                    <a:pt x="338" y="428"/>
                  </a:lnTo>
                  <a:lnTo>
                    <a:pt x="188" y="190"/>
                  </a:lnTo>
                  <a:lnTo>
                    <a:pt x="428" y="339"/>
                  </a:lnTo>
                  <a:lnTo>
                    <a:pt x="359" y="66"/>
                  </a:lnTo>
                  <a:lnTo>
                    <a:pt x="540" y="281"/>
                  </a:lnTo>
                  <a:lnTo>
                    <a:pt x="559" y="0"/>
                  </a:lnTo>
                  <a:lnTo>
                    <a:pt x="665" y="262"/>
                  </a:lnTo>
                  <a:close/>
                </a:path>
              </a:pathLst>
            </a:custGeom>
            <a:solidFill>
              <a:srgbClr val="C184FF"/>
            </a:solidFill>
            <a:ln w="9525">
              <a:noFill/>
              <a:round/>
              <a:headEnd/>
              <a:tailEnd/>
            </a:ln>
          </p:spPr>
          <p:txBody>
            <a:bodyPr/>
            <a:lstStyle/>
            <a:p>
              <a:endParaRPr lang="en-US"/>
            </a:p>
          </p:txBody>
        </p:sp>
        <p:sp>
          <p:nvSpPr>
            <p:cNvPr id="129075" name="Freeform 51"/>
            <p:cNvSpPr>
              <a:spLocks/>
            </p:cNvSpPr>
            <p:nvPr/>
          </p:nvSpPr>
          <p:spPr bwMode="auto">
            <a:xfrm>
              <a:off x="5084" y="1741"/>
              <a:ext cx="417" cy="652"/>
            </a:xfrm>
            <a:custGeom>
              <a:avLst/>
              <a:gdLst/>
              <a:ahLst/>
              <a:cxnLst>
                <a:cxn ang="0">
                  <a:pos x="286" y="608"/>
                </a:cxn>
                <a:cxn ang="0">
                  <a:pos x="186" y="819"/>
                </a:cxn>
                <a:cxn ang="0">
                  <a:pos x="125" y="948"/>
                </a:cxn>
                <a:cxn ang="0">
                  <a:pos x="91" y="1020"/>
                </a:cxn>
                <a:cxn ang="0">
                  <a:pos x="68" y="1059"/>
                </a:cxn>
                <a:cxn ang="0">
                  <a:pos x="33" y="1106"/>
                </a:cxn>
                <a:cxn ang="0">
                  <a:pos x="3" y="1197"/>
                </a:cxn>
                <a:cxn ang="0">
                  <a:pos x="2" y="1270"/>
                </a:cxn>
                <a:cxn ang="0">
                  <a:pos x="34" y="1366"/>
                </a:cxn>
                <a:cxn ang="0">
                  <a:pos x="117" y="1588"/>
                </a:cxn>
                <a:cxn ang="0">
                  <a:pos x="165" y="1717"/>
                </a:cxn>
                <a:cxn ang="0">
                  <a:pos x="570" y="1939"/>
                </a:cxn>
                <a:cxn ang="0">
                  <a:pos x="606" y="1949"/>
                </a:cxn>
                <a:cxn ang="0">
                  <a:pos x="657" y="1957"/>
                </a:cxn>
                <a:cxn ang="0">
                  <a:pos x="712" y="1953"/>
                </a:cxn>
                <a:cxn ang="0">
                  <a:pos x="756" y="1929"/>
                </a:cxn>
                <a:cxn ang="0">
                  <a:pos x="764" y="1838"/>
                </a:cxn>
                <a:cxn ang="0">
                  <a:pos x="999" y="1903"/>
                </a:cxn>
                <a:cxn ang="0">
                  <a:pos x="1022" y="1851"/>
                </a:cxn>
                <a:cxn ang="0">
                  <a:pos x="1014" y="1773"/>
                </a:cxn>
                <a:cxn ang="0">
                  <a:pos x="1223" y="1757"/>
                </a:cxn>
                <a:cxn ang="0">
                  <a:pos x="1208" y="1648"/>
                </a:cxn>
                <a:cxn ang="0">
                  <a:pos x="1155" y="1600"/>
                </a:cxn>
                <a:cxn ang="0">
                  <a:pos x="1098" y="1578"/>
                </a:cxn>
                <a:cxn ang="0">
                  <a:pos x="1208" y="1454"/>
                </a:cxn>
                <a:cxn ang="0">
                  <a:pos x="1243" y="1399"/>
                </a:cxn>
                <a:cxn ang="0">
                  <a:pos x="1203" y="1361"/>
                </a:cxn>
                <a:cxn ang="0">
                  <a:pos x="1139" y="1346"/>
                </a:cxn>
                <a:cxn ang="0">
                  <a:pos x="1095" y="1358"/>
                </a:cxn>
                <a:cxn ang="0">
                  <a:pos x="1045" y="1374"/>
                </a:cxn>
                <a:cxn ang="0">
                  <a:pos x="994" y="1391"/>
                </a:cxn>
                <a:cxn ang="0">
                  <a:pos x="954" y="1406"/>
                </a:cxn>
                <a:cxn ang="0">
                  <a:pos x="932" y="1414"/>
                </a:cxn>
                <a:cxn ang="0">
                  <a:pos x="919" y="1405"/>
                </a:cxn>
                <a:cxn ang="0">
                  <a:pos x="872" y="1368"/>
                </a:cxn>
                <a:cxn ang="0">
                  <a:pos x="819" y="1333"/>
                </a:cxn>
                <a:cxn ang="0">
                  <a:pos x="827" y="1289"/>
                </a:cxn>
                <a:cxn ang="0">
                  <a:pos x="843" y="1195"/>
                </a:cxn>
                <a:cxn ang="0">
                  <a:pos x="865" y="1103"/>
                </a:cxn>
                <a:cxn ang="0">
                  <a:pos x="937" y="954"/>
                </a:cxn>
                <a:cxn ang="0">
                  <a:pos x="998" y="791"/>
                </a:cxn>
                <a:cxn ang="0">
                  <a:pos x="986" y="654"/>
                </a:cxn>
                <a:cxn ang="0">
                  <a:pos x="959" y="505"/>
                </a:cxn>
                <a:cxn ang="0">
                  <a:pos x="945" y="433"/>
                </a:cxn>
                <a:cxn ang="0">
                  <a:pos x="381" y="411"/>
                </a:cxn>
              </a:cxnLst>
              <a:rect l="0" t="0" r="r" b="b"/>
              <a:pathLst>
                <a:path w="1251" h="1957">
                  <a:moveTo>
                    <a:pt x="381" y="411"/>
                  </a:moveTo>
                  <a:lnTo>
                    <a:pt x="330" y="516"/>
                  </a:lnTo>
                  <a:lnTo>
                    <a:pt x="286" y="608"/>
                  </a:lnTo>
                  <a:lnTo>
                    <a:pt x="247" y="688"/>
                  </a:lnTo>
                  <a:lnTo>
                    <a:pt x="213" y="758"/>
                  </a:lnTo>
                  <a:lnTo>
                    <a:pt x="186" y="819"/>
                  </a:lnTo>
                  <a:lnTo>
                    <a:pt x="162" y="870"/>
                  </a:lnTo>
                  <a:lnTo>
                    <a:pt x="142" y="912"/>
                  </a:lnTo>
                  <a:lnTo>
                    <a:pt x="125" y="948"/>
                  </a:lnTo>
                  <a:lnTo>
                    <a:pt x="111" y="978"/>
                  </a:lnTo>
                  <a:lnTo>
                    <a:pt x="100" y="1001"/>
                  </a:lnTo>
                  <a:lnTo>
                    <a:pt x="91" y="1020"/>
                  </a:lnTo>
                  <a:lnTo>
                    <a:pt x="83" y="1036"/>
                  </a:lnTo>
                  <a:lnTo>
                    <a:pt x="76" y="1049"/>
                  </a:lnTo>
                  <a:lnTo>
                    <a:pt x="68" y="1059"/>
                  </a:lnTo>
                  <a:lnTo>
                    <a:pt x="61" y="1070"/>
                  </a:lnTo>
                  <a:lnTo>
                    <a:pt x="53" y="1079"/>
                  </a:lnTo>
                  <a:lnTo>
                    <a:pt x="33" y="1106"/>
                  </a:lnTo>
                  <a:lnTo>
                    <a:pt x="18" y="1136"/>
                  </a:lnTo>
                  <a:lnTo>
                    <a:pt x="9" y="1166"/>
                  </a:lnTo>
                  <a:lnTo>
                    <a:pt x="3" y="1197"/>
                  </a:lnTo>
                  <a:lnTo>
                    <a:pt x="0" y="1224"/>
                  </a:lnTo>
                  <a:lnTo>
                    <a:pt x="1" y="1250"/>
                  </a:lnTo>
                  <a:lnTo>
                    <a:pt x="2" y="1270"/>
                  </a:lnTo>
                  <a:lnTo>
                    <a:pt x="6" y="1285"/>
                  </a:lnTo>
                  <a:lnTo>
                    <a:pt x="15" y="1313"/>
                  </a:lnTo>
                  <a:lnTo>
                    <a:pt x="34" y="1366"/>
                  </a:lnTo>
                  <a:lnTo>
                    <a:pt x="60" y="1436"/>
                  </a:lnTo>
                  <a:lnTo>
                    <a:pt x="88" y="1513"/>
                  </a:lnTo>
                  <a:lnTo>
                    <a:pt x="117" y="1588"/>
                  </a:lnTo>
                  <a:lnTo>
                    <a:pt x="141" y="1654"/>
                  </a:lnTo>
                  <a:lnTo>
                    <a:pt x="158" y="1700"/>
                  </a:lnTo>
                  <a:lnTo>
                    <a:pt x="165" y="1717"/>
                  </a:lnTo>
                  <a:lnTo>
                    <a:pt x="562" y="1937"/>
                  </a:lnTo>
                  <a:lnTo>
                    <a:pt x="564" y="1938"/>
                  </a:lnTo>
                  <a:lnTo>
                    <a:pt x="570" y="1939"/>
                  </a:lnTo>
                  <a:lnTo>
                    <a:pt x="579" y="1943"/>
                  </a:lnTo>
                  <a:lnTo>
                    <a:pt x="592" y="1945"/>
                  </a:lnTo>
                  <a:lnTo>
                    <a:pt x="606" y="1949"/>
                  </a:lnTo>
                  <a:lnTo>
                    <a:pt x="622" y="1952"/>
                  </a:lnTo>
                  <a:lnTo>
                    <a:pt x="639" y="1954"/>
                  </a:lnTo>
                  <a:lnTo>
                    <a:pt x="657" y="1957"/>
                  </a:lnTo>
                  <a:lnTo>
                    <a:pt x="676" y="1957"/>
                  </a:lnTo>
                  <a:lnTo>
                    <a:pt x="694" y="1956"/>
                  </a:lnTo>
                  <a:lnTo>
                    <a:pt x="712" y="1953"/>
                  </a:lnTo>
                  <a:lnTo>
                    <a:pt x="728" y="1947"/>
                  </a:lnTo>
                  <a:lnTo>
                    <a:pt x="743" y="1941"/>
                  </a:lnTo>
                  <a:lnTo>
                    <a:pt x="756" y="1929"/>
                  </a:lnTo>
                  <a:lnTo>
                    <a:pt x="765" y="1915"/>
                  </a:lnTo>
                  <a:lnTo>
                    <a:pt x="772" y="1898"/>
                  </a:lnTo>
                  <a:lnTo>
                    <a:pt x="764" y="1838"/>
                  </a:lnTo>
                  <a:lnTo>
                    <a:pt x="867" y="1876"/>
                  </a:lnTo>
                  <a:lnTo>
                    <a:pt x="997" y="1907"/>
                  </a:lnTo>
                  <a:lnTo>
                    <a:pt x="999" y="1903"/>
                  </a:lnTo>
                  <a:lnTo>
                    <a:pt x="1006" y="1891"/>
                  </a:lnTo>
                  <a:lnTo>
                    <a:pt x="1015" y="1874"/>
                  </a:lnTo>
                  <a:lnTo>
                    <a:pt x="1022" y="1851"/>
                  </a:lnTo>
                  <a:lnTo>
                    <a:pt x="1025" y="1827"/>
                  </a:lnTo>
                  <a:lnTo>
                    <a:pt x="1024" y="1799"/>
                  </a:lnTo>
                  <a:lnTo>
                    <a:pt x="1014" y="1773"/>
                  </a:lnTo>
                  <a:lnTo>
                    <a:pt x="992" y="1748"/>
                  </a:lnTo>
                  <a:lnTo>
                    <a:pt x="1220" y="1768"/>
                  </a:lnTo>
                  <a:lnTo>
                    <a:pt x="1223" y="1757"/>
                  </a:lnTo>
                  <a:lnTo>
                    <a:pt x="1225" y="1729"/>
                  </a:lnTo>
                  <a:lnTo>
                    <a:pt x="1223" y="1690"/>
                  </a:lnTo>
                  <a:lnTo>
                    <a:pt x="1208" y="1648"/>
                  </a:lnTo>
                  <a:lnTo>
                    <a:pt x="1194" y="1628"/>
                  </a:lnTo>
                  <a:lnTo>
                    <a:pt x="1176" y="1612"/>
                  </a:lnTo>
                  <a:lnTo>
                    <a:pt x="1155" y="1600"/>
                  </a:lnTo>
                  <a:lnTo>
                    <a:pt x="1134" y="1591"/>
                  </a:lnTo>
                  <a:lnTo>
                    <a:pt x="1115" y="1583"/>
                  </a:lnTo>
                  <a:lnTo>
                    <a:pt x="1098" y="1578"/>
                  </a:lnTo>
                  <a:lnTo>
                    <a:pt x="1087" y="1576"/>
                  </a:lnTo>
                  <a:lnTo>
                    <a:pt x="1083" y="1574"/>
                  </a:lnTo>
                  <a:lnTo>
                    <a:pt x="1208" y="1454"/>
                  </a:lnTo>
                  <a:lnTo>
                    <a:pt x="1251" y="1410"/>
                  </a:lnTo>
                  <a:lnTo>
                    <a:pt x="1249" y="1407"/>
                  </a:lnTo>
                  <a:lnTo>
                    <a:pt x="1243" y="1399"/>
                  </a:lnTo>
                  <a:lnTo>
                    <a:pt x="1233" y="1386"/>
                  </a:lnTo>
                  <a:lnTo>
                    <a:pt x="1219" y="1374"/>
                  </a:lnTo>
                  <a:lnTo>
                    <a:pt x="1203" y="1361"/>
                  </a:lnTo>
                  <a:lnTo>
                    <a:pt x="1184" y="1351"/>
                  </a:lnTo>
                  <a:lnTo>
                    <a:pt x="1162" y="1345"/>
                  </a:lnTo>
                  <a:lnTo>
                    <a:pt x="1139" y="1346"/>
                  </a:lnTo>
                  <a:lnTo>
                    <a:pt x="1126" y="1348"/>
                  </a:lnTo>
                  <a:lnTo>
                    <a:pt x="1111" y="1353"/>
                  </a:lnTo>
                  <a:lnTo>
                    <a:pt x="1095" y="1358"/>
                  </a:lnTo>
                  <a:lnTo>
                    <a:pt x="1079" y="1362"/>
                  </a:lnTo>
                  <a:lnTo>
                    <a:pt x="1062" y="1368"/>
                  </a:lnTo>
                  <a:lnTo>
                    <a:pt x="1045" y="1374"/>
                  </a:lnTo>
                  <a:lnTo>
                    <a:pt x="1028" y="1379"/>
                  </a:lnTo>
                  <a:lnTo>
                    <a:pt x="1010" y="1385"/>
                  </a:lnTo>
                  <a:lnTo>
                    <a:pt x="994" y="1391"/>
                  </a:lnTo>
                  <a:lnTo>
                    <a:pt x="980" y="1397"/>
                  </a:lnTo>
                  <a:lnTo>
                    <a:pt x="966" y="1401"/>
                  </a:lnTo>
                  <a:lnTo>
                    <a:pt x="954" y="1406"/>
                  </a:lnTo>
                  <a:lnTo>
                    <a:pt x="945" y="1409"/>
                  </a:lnTo>
                  <a:lnTo>
                    <a:pt x="937" y="1413"/>
                  </a:lnTo>
                  <a:lnTo>
                    <a:pt x="932" y="1414"/>
                  </a:lnTo>
                  <a:lnTo>
                    <a:pt x="931" y="1415"/>
                  </a:lnTo>
                  <a:lnTo>
                    <a:pt x="928" y="1413"/>
                  </a:lnTo>
                  <a:lnTo>
                    <a:pt x="919" y="1405"/>
                  </a:lnTo>
                  <a:lnTo>
                    <a:pt x="906" y="1394"/>
                  </a:lnTo>
                  <a:lnTo>
                    <a:pt x="890" y="1382"/>
                  </a:lnTo>
                  <a:lnTo>
                    <a:pt x="872" y="1368"/>
                  </a:lnTo>
                  <a:lnTo>
                    <a:pt x="853" y="1355"/>
                  </a:lnTo>
                  <a:lnTo>
                    <a:pt x="835" y="1343"/>
                  </a:lnTo>
                  <a:lnTo>
                    <a:pt x="819" y="1333"/>
                  </a:lnTo>
                  <a:lnTo>
                    <a:pt x="820" y="1328"/>
                  </a:lnTo>
                  <a:lnTo>
                    <a:pt x="822" y="1312"/>
                  </a:lnTo>
                  <a:lnTo>
                    <a:pt x="827" y="1289"/>
                  </a:lnTo>
                  <a:lnTo>
                    <a:pt x="832" y="1260"/>
                  </a:lnTo>
                  <a:lnTo>
                    <a:pt x="837" y="1228"/>
                  </a:lnTo>
                  <a:lnTo>
                    <a:pt x="843" y="1195"/>
                  </a:lnTo>
                  <a:lnTo>
                    <a:pt x="849" y="1164"/>
                  </a:lnTo>
                  <a:lnTo>
                    <a:pt x="855" y="1135"/>
                  </a:lnTo>
                  <a:lnTo>
                    <a:pt x="865" y="1103"/>
                  </a:lnTo>
                  <a:lnTo>
                    <a:pt x="884" y="1059"/>
                  </a:lnTo>
                  <a:lnTo>
                    <a:pt x="910" y="1009"/>
                  </a:lnTo>
                  <a:lnTo>
                    <a:pt x="937" y="954"/>
                  </a:lnTo>
                  <a:lnTo>
                    <a:pt x="963" y="896"/>
                  </a:lnTo>
                  <a:lnTo>
                    <a:pt x="985" y="841"/>
                  </a:lnTo>
                  <a:lnTo>
                    <a:pt x="998" y="791"/>
                  </a:lnTo>
                  <a:lnTo>
                    <a:pt x="1000" y="747"/>
                  </a:lnTo>
                  <a:lnTo>
                    <a:pt x="994" y="703"/>
                  </a:lnTo>
                  <a:lnTo>
                    <a:pt x="986" y="654"/>
                  </a:lnTo>
                  <a:lnTo>
                    <a:pt x="977" y="602"/>
                  </a:lnTo>
                  <a:lnTo>
                    <a:pt x="968" y="551"/>
                  </a:lnTo>
                  <a:lnTo>
                    <a:pt x="959" y="505"/>
                  </a:lnTo>
                  <a:lnTo>
                    <a:pt x="952" y="467"/>
                  </a:lnTo>
                  <a:lnTo>
                    <a:pt x="947" y="442"/>
                  </a:lnTo>
                  <a:lnTo>
                    <a:pt x="945" y="433"/>
                  </a:lnTo>
                  <a:lnTo>
                    <a:pt x="1125" y="0"/>
                  </a:lnTo>
                  <a:lnTo>
                    <a:pt x="484" y="4"/>
                  </a:lnTo>
                  <a:lnTo>
                    <a:pt x="381" y="411"/>
                  </a:lnTo>
                  <a:close/>
                </a:path>
              </a:pathLst>
            </a:custGeom>
            <a:solidFill>
              <a:srgbClr val="000000"/>
            </a:solidFill>
            <a:ln w="9525">
              <a:noFill/>
              <a:round/>
              <a:headEnd/>
              <a:tailEnd/>
            </a:ln>
          </p:spPr>
          <p:txBody>
            <a:bodyPr/>
            <a:lstStyle/>
            <a:p>
              <a:endParaRPr lang="en-US"/>
            </a:p>
          </p:txBody>
        </p:sp>
        <p:sp>
          <p:nvSpPr>
            <p:cNvPr id="129076" name="Freeform 52"/>
            <p:cNvSpPr>
              <a:spLocks/>
            </p:cNvSpPr>
            <p:nvPr/>
          </p:nvSpPr>
          <p:spPr bwMode="auto">
            <a:xfrm>
              <a:off x="5103" y="1742"/>
              <a:ext cx="378" cy="618"/>
            </a:xfrm>
            <a:custGeom>
              <a:avLst/>
              <a:gdLst/>
              <a:ahLst/>
              <a:cxnLst>
                <a:cxn ang="0">
                  <a:pos x="448" y="103"/>
                </a:cxn>
                <a:cxn ang="0">
                  <a:pos x="414" y="287"/>
                </a:cxn>
                <a:cxn ang="0">
                  <a:pos x="388" y="407"/>
                </a:cxn>
                <a:cxn ang="0">
                  <a:pos x="365" y="450"/>
                </a:cxn>
                <a:cxn ang="0">
                  <a:pos x="316" y="544"/>
                </a:cxn>
                <a:cxn ang="0">
                  <a:pos x="256" y="660"/>
                </a:cxn>
                <a:cxn ang="0">
                  <a:pos x="203" y="767"/>
                </a:cxn>
                <a:cxn ang="0">
                  <a:pos x="171" y="835"/>
                </a:cxn>
                <a:cxn ang="0">
                  <a:pos x="147" y="892"/>
                </a:cxn>
                <a:cxn ang="0">
                  <a:pos x="84" y="1028"/>
                </a:cxn>
                <a:cxn ang="0">
                  <a:pos x="47" y="1105"/>
                </a:cxn>
                <a:cxn ang="0">
                  <a:pos x="28" y="1149"/>
                </a:cxn>
                <a:cxn ang="0">
                  <a:pos x="3" y="1235"/>
                </a:cxn>
                <a:cxn ang="0">
                  <a:pos x="16" y="1310"/>
                </a:cxn>
                <a:cxn ang="0">
                  <a:pos x="74" y="1487"/>
                </a:cxn>
                <a:cxn ang="0">
                  <a:pos x="124" y="1652"/>
                </a:cxn>
                <a:cxn ang="0">
                  <a:pos x="154" y="1686"/>
                </a:cxn>
                <a:cxn ang="0">
                  <a:pos x="229" y="1721"/>
                </a:cxn>
                <a:cxn ang="0">
                  <a:pos x="272" y="1739"/>
                </a:cxn>
                <a:cxn ang="0">
                  <a:pos x="330" y="1748"/>
                </a:cxn>
                <a:cxn ang="0">
                  <a:pos x="468" y="1771"/>
                </a:cxn>
                <a:cxn ang="0">
                  <a:pos x="642" y="1801"/>
                </a:cxn>
                <a:cxn ang="0">
                  <a:pos x="801" y="1830"/>
                </a:cxn>
                <a:cxn ang="0">
                  <a:pos x="898" y="1851"/>
                </a:cxn>
                <a:cxn ang="0">
                  <a:pos x="917" y="1828"/>
                </a:cxn>
                <a:cxn ang="0">
                  <a:pos x="913" y="1778"/>
                </a:cxn>
                <a:cxn ang="0">
                  <a:pos x="892" y="1743"/>
                </a:cxn>
                <a:cxn ang="0">
                  <a:pos x="863" y="1715"/>
                </a:cxn>
                <a:cxn ang="0">
                  <a:pos x="831" y="1684"/>
                </a:cxn>
                <a:cxn ang="0">
                  <a:pos x="979" y="1700"/>
                </a:cxn>
                <a:cxn ang="0">
                  <a:pos x="1120" y="1713"/>
                </a:cxn>
                <a:cxn ang="0">
                  <a:pos x="1123" y="1675"/>
                </a:cxn>
                <a:cxn ang="0">
                  <a:pos x="1099" y="1631"/>
                </a:cxn>
                <a:cxn ang="0">
                  <a:pos x="1035" y="1608"/>
                </a:cxn>
                <a:cxn ang="0">
                  <a:pos x="973" y="1604"/>
                </a:cxn>
                <a:cxn ang="0">
                  <a:pos x="871" y="1553"/>
                </a:cxn>
                <a:cxn ang="0">
                  <a:pos x="1134" y="1414"/>
                </a:cxn>
                <a:cxn ang="0">
                  <a:pos x="1126" y="1408"/>
                </a:cxn>
                <a:cxn ang="0">
                  <a:pos x="1107" y="1396"/>
                </a:cxn>
                <a:cxn ang="0">
                  <a:pos x="1073" y="1389"/>
                </a:cxn>
                <a:cxn ang="0">
                  <a:pos x="1021" y="1393"/>
                </a:cxn>
                <a:cxn ang="0">
                  <a:pos x="948" y="1416"/>
                </a:cxn>
                <a:cxn ang="0">
                  <a:pos x="905" y="1351"/>
                </a:cxn>
                <a:cxn ang="0">
                  <a:pos x="835" y="1241"/>
                </a:cxn>
                <a:cxn ang="0">
                  <a:pos x="818" y="1155"/>
                </a:cxn>
                <a:cxn ang="0">
                  <a:pos x="835" y="962"/>
                </a:cxn>
                <a:cxn ang="0">
                  <a:pos x="846" y="906"/>
                </a:cxn>
                <a:cxn ang="0">
                  <a:pos x="865" y="803"/>
                </a:cxn>
                <a:cxn ang="0">
                  <a:pos x="877" y="736"/>
                </a:cxn>
                <a:cxn ang="0">
                  <a:pos x="866" y="619"/>
                </a:cxn>
                <a:cxn ang="0">
                  <a:pos x="836" y="479"/>
                </a:cxn>
                <a:cxn ang="0">
                  <a:pos x="840" y="393"/>
                </a:cxn>
                <a:cxn ang="0">
                  <a:pos x="457" y="49"/>
                </a:cxn>
              </a:cxnLst>
              <a:rect l="0" t="0" r="r" b="b"/>
              <a:pathLst>
                <a:path w="1134" h="1855">
                  <a:moveTo>
                    <a:pt x="457" y="49"/>
                  </a:moveTo>
                  <a:lnTo>
                    <a:pt x="455" y="64"/>
                  </a:lnTo>
                  <a:lnTo>
                    <a:pt x="448" y="103"/>
                  </a:lnTo>
                  <a:lnTo>
                    <a:pt x="437" y="159"/>
                  </a:lnTo>
                  <a:lnTo>
                    <a:pt x="426" y="222"/>
                  </a:lnTo>
                  <a:lnTo>
                    <a:pt x="414" y="287"/>
                  </a:lnTo>
                  <a:lnTo>
                    <a:pt x="403" y="345"/>
                  </a:lnTo>
                  <a:lnTo>
                    <a:pt x="394" y="387"/>
                  </a:lnTo>
                  <a:lnTo>
                    <a:pt x="388" y="407"/>
                  </a:lnTo>
                  <a:lnTo>
                    <a:pt x="385" y="414"/>
                  </a:lnTo>
                  <a:lnTo>
                    <a:pt x="377" y="429"/>
                  </a:lnTo>
                  <a:lnTo>
                    <a:pt x="365" y="450"/>
                  </a:lnTo>
                  <a:lnTo>
                    <a:pt x="351" y="477"/>
                  </a:lnTo>
                  <a:lnTo>
                    <a:pt x="334" y="509"/>
                  </a:lnTo>
                  <a:lnTo>
                    <a:pt x="316" y="544"/>
                  </a:lnTo>
                  <a:lnTo>
                    <a:pt x="296" y="582"/>
                  </a:lnTo>
                  <a:lnTo>
                    <a:pt x="277" y="621"/>
                  </a:lnTo>
                  <a:lnTo>
                    <a:pt x="256" y="660"/>
                  </a:lnTo>
                  <a:lnTo>
                    <a:pt x="238" y="698"/>
                  </a:lnTo>
                  <a:lnTo>
                    <a:pt x="219" y="735"/>
                  </a:lnTo>
                  <a:lnTo>
                    <a:pt x="203" y="767"/>
                  </a:lnTo>
                  <a:lnTo>
                    <a:pt x="190" y="796"/>
                  </a:lnTo>
                  <a:lnTo>
                    <a:pt x="178" y="819"/>
                  </a:lnTo>
                  <a:lnTo>
                    <a:pt x="171" y="835"/>
                  </a:lnTo>
                  <a:lnTo>
                    <a:pt x="168" y="843"/>
                  </a:lnTo>
                  <a:lnTo>
                    <a:pt x="162" y="860"/>
                  </a:lnTo>
                  <a:lnTo>
                    <a:pt x="147" y="892"/>
                  </a:lnTo>
                  <a:lnTo>
                    <a:pt x="128" y="935"/>
                  </a:lnTo>
                  <a:lnTo>
                    <a:pt x="106" y="982"/>
                  </a:lnTo>
                  <a:lnTo>
                    <a:pt x="84" y="1028"/>
                  </a:lnTo>
                  <a:lnTo>
                    <a:pt x="66" y="1067"/>
                  </a:lnTo>
                  <a:lnTo>
                    <a:pt x="52" y="1094"/>
                  </a:lnTo>
                  <a:lnTo>
                    <a:pt x="47" y="1105"/>
                  </a:lnTo>
                  <a:lnTo>
                    <a:pt x="45" y="1110"/>
                  </a:lnTo>
                  <a:lnTo>
                    <a:pt x="38" y="1126"/>
                  </a:lnTo>
                  <a:lnTo>
                    <a:pt x="28" y="1149"/>
                  </a:lnTo>
                  <a:lnTo>
                    <a:pt x="18" y="1177"/>
                  </a:lnTo>
                  <a:lnTo>
                    <a:pt x="8" y="1207"/>
                  </a:lnTo>
                  <a:lnTo>
                    <a:pt x="3" y="1235"/>
                  </a:lnTo>
                  <a:lnTo>
                    <a:pt x="0" y="1262"/>
                  </a:lnTo>
                  <a:lnTo>
                    <a:pt x="5" y="1281"/>
                  </a:lnTo>
                  <a:lnTo>
                    <a:pt x="16" y="1310"/>
                  </a:lnTo>
                  <a:lnTo>
                    <a:pt x="33" y="1358"/>
                  </a:lnTo>
                  <a:lnTo>
                    <a:pt x="52" y="1420"/>
                  </a:lnTo>
                  <a:lnTo>
                    <a:pt x="74" y="1487"/>
                  </a:lnTo>
                  <a:lnTo>
                    <a:pt x="94" y="1552"/>
                  </a:lnTo>
                  <a:lnTo>
                    <a:pt x="112" y="1610"/>
                  </a:lnTo>
                  <a:lnTo>
                    <a:pt x="124" y="1652"/>
                  </a:lnTo>
                  <a:lnTo>
                    <a:pt x="130" y="1670"/>
                  </a:lnTo>
                  <a:lnTo>
                    <a:pt x="137" y="1677"/>
                  </a:lnTo>
                  <a:lnTo>
                    <a:pt x="154" y="1686"/>
                  </a:lnTo>
                  <a:lnTo>
                    <a:pt x="177" y="1698"/>
                  </a:lnTo>
                  <a:lnTo>
                    <a:pt x="202" y="1709"/>
                  </a:lnTo>
                  <a:lnTo>
                    <a:pt x="229" y="1721"/>
                  </a:lnTo>
                  <a:lnTo>
                    <a:pt x="250" y="1730"/>
                  </a:lnTo>
                  <a:lnTo>
                    <a:pt x="266" y="1737"/>
                  </a:lnTo>
                  <a:lnTo>
                    <a:pt x="272" y="1739"/>
                  </a:lnTo>
                  <a:lnTo>
                    <a:pt x="279" y="1740"/>
                  </a:lnTo>
                  <a:lnTo>
                    <a:pt x="299" y="1744"/>
                  </a:lnTo>
                  <a:lnTo>
                    <a:pt x="330" y="1748"/>
                  </a:lnTo>
                  <a:lnTo>
                    <a:pt x="369" y="1755"/>
                  </a:lnTo>
                  <a:lnTo>
                    <a:pt x="416" y="1762"/>
                  </a:lnTo>
                  <a:lnTo>
                    <a:pt x="468" y="1771"/>
                  </a:lnTo>
                  <a:lnTo>
                    <a:pt x="525" y="1781"/>
                  </a:lnTo>
                  <a:lnTo>
                    <a:pt x="583" y="1791"/>
                  </a:lnTo>
                  <a:lnTo>
                    <a:pt x="642" y="1801"/>
                  </a:lnTo>
                  <a:lnTo>
                    <a:pt x="698" y="1810"/>
                  </a:lnTo>
                  <a:lnTo>
                    <a:pt x="752" y="1821"/>
                  </a:lnTo>
                  <a:lnTo>
                    <a:pt x="801" y="1830"/>
                  </a:lnTo>
                  <a:lnTo>
                    <a:pt x="842" y="1838"/>
                  </a:lnTo>
                  <a:lnTo>
                    <a:pt x="875" y="1845"/>
                  </a:lnTo>
                  <a:lnTo>
                    <a:pt x="898" y="1851"/>
                  </a:lnTo>
                  <a:lnTo>
                    <a:pt x="909" y="1855"/>
                  </a:lnTo>
                  <a:lnTo>
                    <a:pt x="911" y="1847"/>
                  </a:lnTo>
                  <a:lnTo>
                    <a:pt x="917" y="1828"/>
                  </a:lnTo>
                  <a:lnTo>
                    <a:pt x="920" y="1805"/>
                  </a:lnTo>
                  <a:lnTo>
                    <a:pt x="918" y="1786"/>
                  </a:lnTo>
                  <a:lnTo>
                    <a:pt x="913" y="1778"/>
                  </a:lnTo>
                  <a:lnTo>
                    <a:pt x="908" y="1768"/>
                  </a:lnTo>
                  <a:lnTo>
                    <a:pt x="901" y="1755"/>
                  </a:lnTo>
                  <a:lnTo>
                    <a:pt x="892" y="1743"/>
                  </a:lnTo>
                  <a:lnTo>
                    <a:pt x="882" y="1731"/>
                  </a:lnTo>
                  <a:lnTo>
                    <a:pt x="872" y="1722"/>
                  </a:lnTo>
                  <a:lnTo>
                    <a:pt x="863" y="1715"/>
                  </a:lnTo>
                  <a:lnTo>
                    <a:pt x="853" y="1713"/>
                  </a:lnTo>
                  <a:lnTo>
                    <a:pt x="838" y="1704"/>
                  </a:lnTo>
                  <a:lnTo>
                    <a:pt x="831" y="1684"/>
                  </a:lnTo>
                  <a:lnTo>
                    <a:pt x="827" y="1666"/>
                  </a:lnTo>
                  <a:lnTo>
                    <a:pt x="827" y="1657"/>
                  </a:lnTo>
                  <a:lnTo>
                    <a:pt x="979" y="1700"/>
                  </a:lnTo>
                  <a:lnTo>
                    <a:pt x="1116" y="1722"/>
                  </a:lnTo>
                  <a:lnTo>
                    <a:pt x="1117" y="1720"/>
                  </a:lnTo>
                  <a:lnTo>
                    <a:pt x="1120" y="1713"/>
                  </a:lnTo>
                  <a:lnTo>
                    <a:pt x="1122" y="1702"/>
                  </a:lnTo>
                  <a:lnTo>
                    <a:pt x="1123" y="1690"/>
                  </a:lnTo>
                  <a:lnTo>
                    <a:pt x="1123" y="1675"/>
                  </a:lnTo>
                  <a:lnTo>
                    <a:pt x="1120" y="1660"/>
                  </a:lnTo>
                  <a:lnTo>
                    <a:pt x="1112" y="1645"/>
                  </a:lnTo>
                  <a:lnTo>
                    <a:pt x="1099" y="1631"/>
                  </a:lnTo>
                  <a:lnTo>
                    <a:pt x="1081" y="1620"/>
                  </a:lnTo>
                  <a:lnTo>
                    <a:pt x="1059" y="1613"/>
                  </a:lnTo>
                  <a:lnTo>
                    <a:pt x="1035" y="1608"/>
                  </a:lnTo>
                  <a:lnTo>
                    <a:pt x="1012" y="1605"/>
                  </a:lnTo>
                  <a:lnTo>
                    <a:pt x="990" y="1604"/>
                  </a:lnTo>
                  <a:lnTo>
                    <a:pt x="973" y="1604"/>
                  </a:lnTo>
                  <a:lnTo>
                    <a:pt x="962" y="1605"/>
                  </a:lnTo>
                  <a:lnTo>
                    <a:pt x="957" y="1605"/>
                  </a:lnTo>
                  <a:lnTo>
                    <a:pt x="871" y="1553"/>
                  </a:lnTo>
                  <a:lnTo>
                    <a:pt x="965" y="1562"/>
                  </a:lnTo>
                  <a:lnTo>
                    <a:pt x="1134" y="1416"/>
                  </a:lnTo>
                  <a:lnTo>
                    <a:pt x="1134" y="1414"/>
                  </a:lnTo>
                  <a:lnTo>
                    <a:pt x="1131" y="1413"/>
                  </a:lnTo>
                  <a:lnTo>
                    <a:pt x="1129" y="1410"/>
                  </a:lnTo>
                  <a:lnTo>
                    <a:pt x="1126" y="1408"/>
                  </a:lnTo>
                  <a:lnTo>
                    <a:pt x="1121" y="1403"/>
                  </a:lnTo>
                  <a:lnTo>
                    <a:pt x="1115" y="1399"/>
                  </a:lnTo>
                  <a:lnTo>
                    <a:pt x="1107" y="1396"/>
                  </a:lnTo>
                  <a:lnTo>
                    <a:pt x="1098" y="1393"/>
                  </a:lnTo>
                  <a:lnTo>
                    <a:pt x="1087" y="1390"/>
                  </a:lnTo>
                  <a:lnTo>
                    <a:pt x="1073" y="1389"/>
                  </a:lnTo>
                  <a:lnTo>
                    <a:pt x="1058" y="1389"/>
                  </a:lnTo>
                  <a:lnTo>
                    <a:pt x="1041" y="1390"/>
                  </a:lnTo>
                  <a:lnTo>
                    <a:pt x="1021" y="1393"/>
                  </a:lnTo>
                  <a:lnTo>
                    <a:pt x="999" y="1398"/>
                  </a:lnTo>
                  <a:lnTo>
                    <a:pt x="975" y="1405"/>
                  </a:lnTo>
                  <a:lnTo>
                    <a:pt x="948" y="1416"/>
                  </a:lnTo>
                  <a:lnTo>
                    <a:pt x="942" y="1408"/>
                  </a:lnTo>
                  <a:lnTo>
                    <a:pt x="927" y="1385"/>
                  </a:lnTo>
                  <a:lnTo>
                    <a:pt x="905" y="1351"/>
                  </a:lnTo>
                  <a:lnTo>
                    <a:pt x="881" y="1315"/>
                  </a:lnTo>
                  <a:lnTo>
                    <a:pt x="857" y="1276"/>
                  </a:lnTo>
                  <a:lnTo>
                    <a:pt x="835" y="1241"/>
                  </a:lnTo>
                  <a:lnTo>
                    <a:pt x="820" y="1214"/>
                  </a:lnTo>
                  <a:lnTo>
                    <a:pt x="815" y="1200"/>
                  </a:lnTo>
                  <a:lnTo>
                    <a:pt x="818" y="1155"/>
                  </a:lnTo>
                  <a:lnTo>
                    <a:pt x="825" y="1075"/>
                  </a:lnTo>
                  <a:lnTo>
                    <a:pt x="832" y="997"/>
                  </a:lnTo>
                  <a:lnTo>
                    <a:pt x="835" y="962"/>
                  </a:lnTo>
                  <a:lnTo>
                    <a:pt x="836" y="954"/>
                  </a:lnTo>
                  <a:lnTo>
                    <a:pt x="840" y="935"/>
                  </a:lnTo>
                  <a:lnTo>
                    <a:pt x="846" y="906"/>
                  </a:lnTo>
                  <a:lnTo>
                    <a:pt x="851" y="872"/>
                  </a:lnTo>
                  <a:lnTo>
                    <a:pt x="858" y="836"/>
                  </a:lnTo>
                  <a:lnTo>
                    <a:pt x="865" y="803"/>
                  </a:lnTo>
                  <a:lnTo>
                    <a:pt x="871" y="774"/>
                  </a:lnTo>
                  <a:lnTo>
                    <a:pt x="874" y="756"/>
                  </a:lnTo>
                  <a:lnTo>
                    <a:pt x="877" y="736"/>
                  </a:lnTo>
                  <a:lnTo>
                    <a:pt x="875" y="705"/>
                  </a:lnTo>
                  <a:lnTo>
                    <a:pt x="872" y="665"/>
                  </a:lnTo>
                  <a:lnTo>
                    <a:pt x="866" y="619"/>
                  </a:lnTo>
                  <a:lnTo>
                    <a:pt x="858" y="572"/>
                  </a:lnTo>
                  <a:lnTo>
                    <a:pt x="849" y="524"/>
                  </a:lnTo>
                  <a:lnTo>
                    <a:pt x="836" y="479"/>
                  </a:lnTo>
                  <a:lnTo>
                    <a:pt x="823" y="441"/>
                  </a:lnTo>
                  <a:lnTo>
                    <a:pt x="749" y="407"/>
                  </a:lnTo>
                  <a:lnTo>
                    <a:pt x="840" y="393"/>
                  </a:lnTo>
                  <a:lnTo>
                    <a:pt x="1009" y="0"/>
                  </a:lnTo>
                  <a:lnTo>
                    <a:pt x="479" y="10"/>
                  </a:lnTo>
                  <a:lnTo>
                    <a:pt x="457" y="49"/>
                  </a:lnTo>
                  <a:close/>
                </a:path>
              </a:pathLst>
            </a:custGeom>
            <a:solidFill>
              <a:srgbClr val="F4BFB2"/>
            </a:solidFill>
            <a:ln w="9525">
              <a:noFill/>
              <a:round/>
              <a:headEnd/>
              <a:tailEnd/>
            </a:ln>
          </p:spPr>
          <p:txBody>
            <a:bodyPr/>
            <a:lstStyle/>
            <a:p>
              <a:endParaRPr lang="en-US"/>
            </a:p>
          </p:txBody>
        </p:sp>
        <p:sp>
          <p:nvSpPr>
            <p:cNvPr id="129077" name="Freeform 53"/>
            <p:cNvSpPr>
              <a:spLocks/>
            </p:cNvSpPr>
            <p:nvPr/>
          </p:nvSpPr>
          <p:spPr bwMode="auto">
            <a:xfrm>
              <a:off x="5133" y="2049"/>
              <a:ext cx="318" cy="350"/>
            </a:xfrm>
            <a:custGeom>
              <a:avLst/>
              <a:gdLst/>
              <a:ahLst/>
              <a:cxnLst>
                <a:cxn ang="0">
                  <a:pos x="78" y="137"/>
                </a:cxn>
                <a:cxn ang="0">
                  <a:pos x="72" y="142"/>
                </a:cxn>
                <a:cxn ang="0">
                  <a:pos x="61" y="156"/>
                </a:cxn>
                <a:cxn ang="0">
                  <a:pos x="47" y="178"/>
                </a:cxn>
                <a:cxn ang="0">
                  <a:pos x="40" y="206"/>
                </a:cxn>
                <a:cxn ang="0">
                  <a:pos x="32" y="279"/>
                </a:cxn>
                <a:cxn ang="0">
                  <a:pos x="19" y="395"/>
                </a:cxn>
                <a:cxn ang="0">
                  <a:pos x="7" y="504"/>
                </a:cxn>
                <a:cxn ang="0">
                  <a:pos x="1" y="552"/>
                </a:cxn>
                <a:cxn ang="0">
                  <a:pos x="0" y="591"/>
                </a:cxn>
                <a:cxn ang="0">
                  <a:pos x="9" y="646"/>
                </a:cxn>
                <a:cxn ang="0">
                  <a:pos x="157" y="1007"/>
                </a:cxn>
                <a:cxn ang="0">
                  <a:pos x="164" y="1019"/>
                </a:cxn>
                <a:cxn ang="0">
                  <a:pos x="178" y="1035"/>
                </a:cxn>
                <a:cxn ang="0">
                  <a:pos x="198" y="1049"/>
                </a:cxn>
                <a:cxn ang="0">
                  <a:pos x="513" y="1043"/>
                </a:cxn>
                <a:cxn ang="0">
                  <a:pos x="527" y="1043"/>
                </a:cxn>
                <a:cxn ang="0">
                  <a:pos x="563" y="1041"/>
                </a:cxn>
                <a:cxn ang="0">
                  <a:pos x="605" y="1030"/>
                </a:cxn>
                <a:cxn ang="0">
                  <a:pos x="642" y="1009"/>
                </a:cxn>
                <a:cxn ang="0">
                  <a:pos x="944" y="737"/>
                </a:cxn>
                <a:cxn ang="0">
                  <a:pos x="953" y="681"/>
                </a:cxn>
                <a:cxn ang="0">
                  <a:pos x="828" y="64"/>
                </a:cxn>
                <a:cxn ang="0">
                  <a:pos x="822" y="54"/>
                </a:cxn>
                <a:cxn ang="0">
                  <a:pos x="808" y="32"/>
                </a:cxn>
                <a:cxn ang="0">
                  <a:pos x="787" y="10"/>
                </a:cxn>
                <a:cxn ang="0">
                  <a:pos x="759" y="0"/>
                </a:cxn>
                <a:cxn ang="0">
                  <a:pos x="738" y="0"/>
                </a:cxn>
                <a:cxn ang="0">
                  <a:pos x="709" y="1"/>
                </a:cxn>
                <a:cxn ang="0">
                  <a:pos x="672" y="3"/>
                </a:cxn>
                <a:cxn ang="0">
                  <a:pos x="634" y="4"/>
                </a:cxn>
                <a:cxn ang="0">
                  <a:pos x="599" y="5"/>
                </a:cxn>
                <a:cxn ang="0">
                  <a:pos x="568" y="8"/>
                </a:cxn>
                <a:cxn ang="0">
                  <a:pos x="547" y="9"/>
                </a:cxn>
                <a:cxn ang="0">
                  <a:pos x="539" y="9"/>
                </a:cxn>
                <a:cxn ang="0">
                  <a:pos x="538" y="8"/>
                </a:cxn>
                <a:cxn ang="0">
                  <a:pos x="533" y="7"/>
                </a:cxn>
                <a:cxn ang="0">
                  <a:pos x="523" y="7"/>
                </a:cxn>
                <a:cxn ang="0">
                  <a:pos x="504" y="9"/>
                </a:cxn>
              </a:cxnLst>
              <a:rect l="0" t="0" r="r" b="b"/>
              <a:pathLst>
                <a:path w="953" h="1052">
                  <a:moveTo>
                    <a:pt x="504" y="9"/>
                  </a:moveTo>
                  <a:lnTo>
                    <a:pt x="78" y="137"/>
                  </a:lnTo>
                  <a:lnTo>
                    <a:pt x="77" y="139"/>
                  </a:lnTo>
                  <a:lnTo>
                    <a:pt x="72" y="142"/>
                  </a:lnTo>
                  <a:lnTo>
                    <a:pt x="66" y="148"/>
                  </a:lnTo>
                  <a:lnTo>
                    <a:pt x="61" y="156"/>
                  </a:lnTo>
                  <a:lnTo>
                    <a:pt x="54" y="165"/>
                  </a:lnTo>
                  <a:lnTo>
                    <a:pt x="47" y="178"/>
                  </a:lnTo>
                  <a:lnTo>
                    <a:pt x="42" y="191"/>
                  </a:lnTo>
                  <a:lnTo>
                    <a:pt x="40" y="206"/>
                  </a:lnTo>
                  <a:lnTo>
                    <a:pt x="37" y="234"/>
                  </a:lnTo>
                  <a:lnTo>
                    <a:pt x="32" y="279"/>
                  </a:lnTo>
                  <a:lnTo>
                    <a:pt x="25" y="334"/>
                  </a:lnTo>
                  <a:lnTo>
                    <a:pt x="19" y="395"/>
                  </a:lnTo>
                  <a:lnTo>
                    <a:pt x="12" y="454"/>
                  </a:lnTo>
                  <a:lnTo>
                    <a:pt x="7" y="504"/>
                  </a:lnTo>
                  <a:lnTo>
                    <a:pt x="2" y="539"/>
                  </a:lnTo>
                  <a:lnTo>
                    <a:pt x="1" y="552"/>
                  </a:lnTo>
                  <a:lnTo>
                    <a:pt x="1" y="563"/>
                  </a:lnTo>
                  <a:lnTo>
                    <a:pt x="0" y="591"/>
                  </a:lnTo>
                  <a:lnTo>
                    <a:pt x="2" y="623"/>
                  </a:lnTo>
                  <a:lnTo>
                    <a:pt x="9" y="646"/>
                  </a:lnTo>
                  <a:lnTo>
                    <a:pt x="156" y="1005"/>
                  </a:lnTo>
                  <a:lnTo>
                    <a:pt x="157" y="1007"/>
                  </a:lnTo>
                  <a:lnTo>
                    <a:pt x="159" y="1012"/>
                  </a:lnTo>
                  <a:lnTo>
                    <a:pt x="164" y="1019"/>
                  </a:lnTo>
                  <a:lnTo>
                    <a:pt x="170" y="1027"/>
                  </a:lnTo>
                  <a:lnTo>
                    <a:pt x="178" y="1035"/>
                  </a:lnTo>
                  <a:lnTo>
                    <a:pt x="187" y="1043"/>
                  </a:lnTo>
                  <a:lnTo>
                    <a:pt x="198" y="1049"/>
                  </a:lnTo>
                  <a:lnTo>
                    <a:pt x="212" y="1052"/>
                  </a:lnTo>
                  <a:lnTo>
                    <a:pt x="513" y="1043"/>
                  </a:lnTo>
                  <a:lnTo>
                    <a:pt x="516" y="1043"/>
                  </a:lnTo>
                  <a:lnTo>
                    <a:pt x="527" y="1043"/>
                  </a:lnTo>
                  <a:lnTo>
                    <a:pt x="543" y="1042"/>
                  </a:lnTo>
                  <a:lnTo>
                    <a:pt x="563" y="1041"/>
                  </a:lnTo>
                  <a:lnTo>
                    <a:pt x="584" y="1036"/>
                  </a:lnTo>
                  <a:lnTo>
                    <a:pt x="605" y="1030"/>
                  </a:lnTo>
                  <a:lnTo>
                    <a:pt x="625" y="1021"/>
                  </a:lnTo>
                  <a:lnTo>
                    <a:pt x="642" y="1009"/>
                  </a:lnTo>
                  <a:lnTo>
                    <a:pt x="940" y="746"/>
                  </a:lnTo>
                  <a:lnTo>
                    <a:pt x="944" y="737"/>
                  </a:lnTo>
                  <a:lnTo>
                    <a:pt x="950" y="714"/>
                  </a:lnTo>
                  <a:lnTo>
                    <a:pt x="953" y="681"/>
                  </a:lnTo>
                  <a:lnTo>
                    <a:pt x="948" y="646"/>
                  </a:lnTo>
                  <a:lnTo>
                    <a:pt x="828" y="64"/>
                  </a:lnTo>
                  <a:lnTo>
                    <a:pt x="827" y="62"/>
                  </a:lnTo>
                  <a:lnTo>
                    <a:pt x="822" y="54"/>
                  </a:lnTo>
                  <a:lnTo>
                    <a:pt x="816" y="43"/>
                  </a:lnTo>
                  <a:lnTo>
                    <a:pt x="808" y="32"/>
                  </a:lnTo>
                  <a:lnTo>
                    <a:pt x="798" y="20"/>
                  </a:lnTo>
                  <a:lnTo>
                    <a:pt x="787" y="10"/>
                  </a:lnTo>
                  <a:lnTo>
                    <a:pt x="773" y="2"/>
                  </a:lnTo>
                  <a:lnTo>
                    <a:pt x="759" y="0"/>
                  </a:lnTo>
                  <a:lnTo>
                    <a:pt x="750" y="0"/>
                  </a:lnTo>
                  <a:lnTo>
                    <a:pt x="738" y="0"/>
                  </a:lnTo>
                  <a:lnTo>
                    <a:pt x="725" y="1"/>
                  </a:lnTo>
                  <a:lnTo>
                    <a:pt x="709" y="1"/>
                  </a:lnTo>
                  <a:lnTo>
                    <a:pt x="690" y="2"/>
                  </a:lnTo>
                  <a:lnTo>
                    <a:pt x="672" y="3"/>
                  </a:lnTo>
                  <a:lnTo>
                    <a:pt x="654" y="3"/>
                  </a:lnTo>
                  <a:lnTo>
                    <a:pt x="634" y="4"/>
                  </a:lnTo>
                  <a:lnTo>
                    <a:pt x="616" y="5"/>
                  </a:lnTo>
                  <a:lnTo>
                    <a:pt x="599" y="5"/>
                  </a:lnTo>
                  <a:lnTo>
                    <a:pt x="582" y="7"/>
                  </a:lnTo>
                  <a:lnTo>
                    <a:pt x="568" y="8"/>
                  </a:lnTo>
                  <a:lnTo>
                    <a:pt x="556" y="8"/>
                  </a:lnTo>
                  <a:lnTo>
                    <a:pt x="547" y="9"/>
                  </a:lnTo>
                  <a:lnTo>
                    <a:pt x="541" y="9"/>
                  </a:lnTo>
                  <a:lnTo>
                    <a:pt x="539" y="9"/>
                  </a:lnTo>
                  <a:lnTo>
                    <a:pt x="539" y="9"/>
                  </a:lnTo>
                  <a:lnTo>
                    <a:pt x="538" y="8"/>
                  </a:lnTo>
                  <a:lnTo>
                    <a:pt x="535" y="8"/>
                  </a:lnTo>
                  <a:lnTo>
                    <a:pt x="533" y="7"/>
                  </a:lnTo>
                  <a:lnTo>
                    <a:pt x="529" y="7"/>
                  </a:lnTo>
                  <a:lnTo>
                    <a:pt x="523" y="7"/>
                  </a:lnTo>
                  <a:lnTo>
                    <a:pt x="515" y="8"/>
                  </a:lnTo>
                  <a:lnTo>
                    <a:pt x="504" y="9"/>
                  </a:lnTo>
                  <a:close/>
                </a:path>
              </a:pathLst>
            </a:custGeom>
            <a:solidFill>
              <a:srgbClr val="000000"/>
            </a:solidFill>
            <a:ln w="9525">
              <a:noFill/>
              <a:round/>
              <a:headEnd/>
              <a:tailEnd/>
            </a:ln>
          </p:spPr>
          <p:txBody>
            <a:bodyPr/>
            <a:lstStyle/>
            <a:p>
              <a:endParaRPr lang="en-US"/>
            </a:p>
          </p:txBody>
        </p:sp>
        <p:sp>
          <p:nvSpPr>
            <p:cNvPr id="129078" name="Freeform 54"/>
            <p:cNvSpPr>
              <a:spLocks/>
            </p:cNvSpPr>
            <p:nvPr/>
          </p:nvSpPr>
          <p:spPr bwMode="auto">
            <a:xfrm>
              <a:off x="5269" y="2064"/>
              <a:ext cx="168" cy="310"/>
            </a:xfrm>
            <a:custGeom>
              <a:avLst/>
              <a:gdLst/>
              <a:ahLst/>
              <a:cxnLst>
                <a:cxn ang="0">
                  <a:pos x="319" y="4"/>
                </a:cxn>
                <a:cxn ang="0">
                  <a:pos x="22" y="126"/>
                </a:cxn>
                <a:cxn ang="0">
                  <a:pos x="18" y="131"/>
                </a:cxn>
                <a:cxn ang="0">
                  <a:pos x="9" y="143"/>
                </a:cxn>
                <a:cxn ang="0">
                  <a:pos x="2" y="161"/>
                </a:cxn>
                <a:cxn ang="0">
                  <a:pos x="0" y="186"/>
                </a:cxn>
                <a:cxn ang="0">
                  <a:pos x="9" y="501"/>
                </a:cxn>
                <a:cxn ang="0">
                  <a:pos x="10" y="513"/>
                </a:cxn>
                <a:cxn ang="0">
                  <a:pos x="14" y="540"/>
                </a:cxn>
                <a:cxn ang="0">
                  <a:pos x="19" y="574"/>
                </a:cxn>
                <a:cxn ang="0">
                  <a:pos x="30" y="604"/>
                </a:cxn>
                <a:cxn ang="0">
                  <a:pos x="128" y="924"/>
                </a:cxn>
                <a:cxn ang="0">
                  <a:pos x="131" y="925"/>
                </a:cxn>
                <a:cxn ang="0">
                  <a:pos x="137" y="927"/>
                </a:cxn>
                <a:cxn ang="0">
                  <a:pos x="147" y="929"/>
                </a:cxn>
                <a:cxn ang="0">
                  <a:pos x="159" y="930"/>
                </a:cxn>
                <a:cxn ang="0">
                  <a:pos x="173" y="930"/>
                </a:cxn>
                <a:cxn ang="0">
                  <a:pos x="188" y="926"/>
                </a:cxn>
                <a:cxn ang="0">
                  <a:pos x="204" y="918"/>
                </a:cxn>
                <a:cxn ang="0">
                  <a:pos x="219" y="903"/>
                </a:cxn>
                <a:cxn ang="0">
                  <a:pos x="491" y="683"/>
                </a:cxn>
                <a:cxn ang="0">
                  <a:pos x="494" y="676"/>
                </a:cxn>
                <a:cxn ang="0">
                  <a:pos x="502" y="656"/>
                </a:cxn>
                <a:cxn ang="0">
                  <a:pos x="506" y="623"/>
                </a:cxn>
                <a:cxn ang="0">
                  <a:pos x="500" y="575"/>
                </a:cxn>
                <a:cxn ang="0">
                  <a:pos x="375" y="26"/>
                </a:cxn>
                <a:cxn ang="0">
                  <a:pos x="374" y="24"/>
                </a:cxn>
                <a:cxn ang="0">
                  <a:pos x="371" y="20"/>
                </a:cxn>
                <a:cxn ang="0">
                  <a:pos x="367" y="15"/>
                </a:cxn>
                <a:cxn ang="0">
                  <a:pos x="361" y="8"/>
                </a:cxn>
                <a:cxn ang="0">
                  <a:pos x="353" y="3"/>
                </a:cxn>
                <a:cxn ang="0">
                  <a:pos x="344" y="0"/>
                </a:cxn>
                <a:cxn ang="0">
                  <a:pos x="332" y="0"/>
                </a:cxn>
                <a:cxn ang="0">
                  <a:pos x="319" y="4"/>
                </a:cxn>
              </a:cxnLst>
              <a:rect l="0" t="0" r="r" b="b"/>
              <a:pathLst>
                <a:path w="506" h="930">
                  <a:moveTo>
                    <a:pt x="319" y="4"/>
                  </a:moveTo>
                  <a:lnTo>
                    <a:pt x="22" y="126"/>
                  </a:lnTo>
                  <a:lnTo>
                    <a:pt x="18" y="131"/>
                  </a:lnTo>
                  <a:lnTo>
                    <a:pt x="9" y="143"/>
                  </a:lnTo>
                  <a:lnTo>
                    <a:pt x="2" y="161"/>
                  </a:lnTo>
                  <a:lnTo>
                    <a:pt x="0" y="186"/>
                  </a:lnTo>
                  <a:lnTo>
                    <a:pt x="9" y="501"/>
                  </a:lnTo>
                  <a:lnTo>
                    <a:pt x="10" y="513"/>
                  </a:lnTo>
                  <a:lnTo>
                    <a:pt x="14" y="540"/>
                  </a:lnTo>
                  <a:lnTo>
                    <a:pt x="19" y="574"/>
                  </a:lnTo>
                  <a:lnTo>
                    <a:pt x="30" y="604"/>
                  </a:lnTo>
                  <a:lnTo>
                    <a:pt x="128" y="924"/>
                  </a:lnTo>
                  <a:lnTo>
                    <a:pt x="131" y="925"/>
                  </a:lnTo>
                  <a:lnTo>
                    <a:pt x="137" y="927"/>
                  </a:lnTo>
                  <a:lnTo>
                    <a:pt x="147" y="929"/>
                  </a:lnTo>
                  <a:lnTo>
                    <a:pt x="159" y="930"/>
                  </a:lnTo>
                  <a:lnTo>
                    <a:pt x="173" y="930"/>
                  </a:lnTo>
                  <a:lnTo>
                    <a:pt x="188" y="926"/>
                  </a:lnTo>
                  <a:lnTo>
                    <a:pt x="204" y="918"/>
                  </a:lnTo>
                  <a:lnTo>
                    <a:pt x="219" y="903"/>
                  </a:lnTo>
                  <a:lnTo>
                    <a:pt x="491" y="683"/>
                  </a:lnTo>
                  <a:lnTo>
                    <a:pt x="494" y="676"/>
                  </a:lnTo>
                  <a:lnTo>
                    <a:pt x="502" y="656"/>
                  </a:lnTo>
                  <a:lnTo>
                    <a:pt x="506" y="623"/>
                  </a:lnTo>
                  <a:lnTo>
                    <a:pt x="500" y="575"/>
                  </a:lnTo>
                  <a:lnTo>
                    <a:pt x="375" y="26"/>
                  </a:lnTo>
                  <a:lnTo>
                    <a:pt x="374" y="24"/>
                  </a:lnTo>
                  <a:lnTo>
                    <a:pt x="371" y="20"/>
                  </a:lnTo>
                  <a:lnTo>
                    <a:pt x="367" y="15"/>
                  </a:lnTo>
                  <a:lnTo>
                    <a:pt x="361" y="8"/>
                  </a:lnTo>
                  <a:lnTo>
                    <a:pt x="353" y="3"/>
                  </a:lnTo>
                  <a:lnTo>
                    <a:pt x="344" y="0"/>
                  </a:lnTo>
                  <a:lnTo>
                    <a:pt x="332" y="0"/>
                  </a:lnTo>
                  <a:lnTo>
                    <a:pt x="319" y="4"/>
                  </a:lnTo>
                  <a:close/>
                </a:path>
              </a:pathLst>
            </a:custGeom>
            <a:solidFill>
              <a:srgbClr val="A3B5C6"/>
            </a:solidFill>
            <a:ln w="9525">
              <a:noFill/>
              <a:round/>
              <a:headEnd/>
              <a:tailEnd/>
            </a:ln>
          </p:spPr>
          <p:txBody>
            <a:bodyPr/>
            <a:lstStyle/>
            <a:p>
              <a:endParaRPr lang="en-US"/>
            </a:p>
          </p:txBody>
        </p:sp>
        <p:sp>
          <p:nvSpPr>
            <p:cNvPr id="129079" name="Freeform 55"/>
            <p:cNvSpPr>
              <a:spLocks/>
            </p:cNvSpPr>
            <p:nvPr/>
          </p:nvSpPr>
          <p:spPr bwMode="auto">
            <a:xfrm>
              <a:off x="5159" y="2115"/>
              <a:ext cx="131" cy="258"/>
            </a:xfrm>
            <a:custGeom>
              <a:avLst/>
              <a:gdLst/>
              <a:ahLst/>
              <a:cxnLst>
                <a:cxn ang="0">
                  <a:pos x="26" y="13"/>
                </a:cxn>
                <a:cxn ang="0">
                  <a:pos x="29" y="13"/>
                </a:cxn>
                <a:cxn ang="0">
                  <a:pos x="35" y="12"/>
                </a:cxn>
                <a:cxn ang="0">
                  <a:pos x="47" y="11"/>
                </a:cxn>
                <a:cxn ang="0">
                  <a:pos x="61" y="9"/>
                </a:cxn>
                <a:cxn ang="0">
                  <a:pos x="77" y="8"/>
                </a:cxn>
                <a:cxn ang="0">
                  <a:pos x="96" y="7"/>
                </a:cxn>
                <a:cxn ang="0">
                  <a:pos x="117" y="5"/>
                </a:cxn>
                <a:cxn ang="0">
                  <a:pos x="137" y="4"/>
                </a:cxn>
                <a:cxn ang="0">
                  <a:pos x="159" y="3"/>
                </a:cxn>
                <a:cxn ang="0">
                  <a:pos x="181" y="1"/>
                </a:cxn>
                <a:cxn ang="0">
                  <a:pos x="202" y="0"/>
                </a:cxn>
                <a:cxn ang="0">
                  <a:pos x="221" y="0"/>
                </a:cxn>
                <a:cxn ang="0">
                  <a:pos x="238" y="0"/>
                </a:cxn>
                <a:cxn ang="0">
                  <a:pos x="252" y="0"/>
                </a:cxn>
                <a:cxn ang="0">
                  <a:pos x="264" y="1"/>
                </a:cxn>
                <a:cxn ang="0">
                  <a:pos x="272" y="4"/>
                </a:cxn>
                <a:cxn ang="0">
                  <a:pos x="284" y="396"/>
                </a:cxn>
                <a:cxn ang="0">
                  <a:pos x="289" y="411"/>
                </a:cxn>
                <a:cxn ang="0">
                  <a:pos x="299" y="452"/>
                </a:cxn>
                <a:cxn ang="0">
                  <a:pos x="315" y="510"/>
                </a:cxn>
                <a:cxn ang="0">
                  <a:pos x="334" y="576"/>
                </a:cxn>
                <a:cxn ang="0">
                  <a:pos x="353" y="644"/>
                </a:cxn>
                <a:cxn ang="0">
                  <a:pos x="370" y="704"/>
                </a:cxn>
                <a:cxn ang="0">
                  <a:pos x="384" y="749"/>
                </a:cxn>
                <a:cxn ang="0">
                  <a:pos x="393" y="768"/>
                </a:cxn>
                <a:cxn ang="0">
                  <a:pos x="147" y="776"/>
                </a:cxn>
                <a:cxn ang="0">
                  <a:pos x="0" y="423"/>
                </a:cxn>
                <a:cxn ang="0">
                  <a:pos x="2" y="363"/>
                </a:cxn>
                <a:cxn ang="0">
                  <a:pos x="8" y="231"/>
                </a:cxn>
                <a:cxn ang="0">
                  <a:pos x="17" y="91"/>
                </a:cxn>
                <a:cxn ang="0">
                  <a:pos x="26" y="13"/>
                </a:cxn>
              </a:cxnLst>
              <a:rect l="0" t="0" r="r" b="b"/>
              <a:pathLst>
                <a:path w="393" h="776">
                  <a:moveTo>
                    <a:pt x="26" y="13"/>
                  </a:moveTo>
                  <a:lnTo>
                    <a:pt x="29" y="13"/>
                  </a:lnTo>
                  <a:lnTo>
                    <a:pt x="35" y="12"/>
                  </a:lnTo>
                  <a:lnTo>
                    <a:pt x="47" y="11"/>
                  </a:lnTo>
                  <a:lnTo>
                    <a:pt x="61" y="9"/>
                  </a:lnTo>
                  <a:lnTo>
                    <a:pt x="77" y="8"/>
                  </a:lnTo>
                  <a:lnTo>
                    <a:pt x="96" y="7"/>
                  </a:lnTo>
                  <a:lnTo>
                    <a:pt x="117" y="5"/>
                  </a:lnTo>
                  <a:lnTo>
                    <a:pt x="137" y="4"/>
                  </a:lnTo>
                  <a:lnTo>
                    <a:pt x="159" y="3"/>
                  </a:lnTo>
                  <a:lnTo>
                    <a:pt x="181" y="1"/>
                  </a:lnTo>
                  <a:lnTo>
                    <a:pt x="202" y="0"/>
                  </a:lnTo>
                  <a:lnTo>
                    <a:pt x="221" y="0"/>
                  </a:lnTo>
                  <a:lnTo>
                    <a:pt x="238" y="0"/>
                  </a:lnTo>
                  <a:lnTo>
                    <a:pt x="252" y="0"/>
                  </a:lnTo>
                  <a:lnTo>
                    <a:pt x="264" y="1"/>
                  </a:lnTo>
                  <a:lnTo>
                    <a:pt x="272" y="4"/>
                  </a:lnTo>
                  <a:lnTo>
                    <a:pt x="284" y="396"/>
                  </a:lnTo>
                  <a:lnTo>
                    <a:pt x="289" y="411"/>
                  </a:lnTo>
                  <a:lnTo>
                    <a:pt x="299" y="452"/>
                  </a:lnTo>
                  <a:lnTo>
                    <a:pt x="315" y="510"/>
                  </a:lnTo>
                  <a:lnTo>
                    <a:pt x="334" y="576"/>
                  </a:lnTo>
                  <a:lnTo>
                    <a:pt x="353" y="644"/>
                  </a:lnTo>
                  <a:lnTo>
                    <a:pt x="370" y="704"/>
                  </a:lnTo>
                  <a:lnTo>
                    <a:pt x="384" y="749"/>
                  </a:lnTo>
                  <a:lnTo>
                    <a:pt x="393" y="768"/>
                  </a:lnTo>
                  <a:lnTo>
                    <a:pt x="147" y="776"/>
                  </a:lnTo>
                  <a:lnTo>
                    <a:pt x="0" y="423"/>
                  </a:lnTo>
                  <a:lnTo>
                    <a:pt x="2" y="363"/>
                  </a:lnTo>
                  <a:lnTo>
                    <a:pt x="8" y="231"/>
                  </a:lnTo>
                  <a:lnTo>
                    <a:pt x="17" y="91"/>
                  </a:lnTo>
                  <a:lnTo>
                    <a:pt x="26" y="13"/>
                  </a:lnTo>
                  <a:close/>
                </a:path>
              </a:pathLst>
            </a:custGeom>
            <a:solidFill>
              <a:srgbClr val="C9D3DD"/>
            </a:solidFill>
            <a:ln w="9525">
              <a:noFill/>
              <a:round/>
              <a:headEnd/>
              <a:tailEnd/>
            </a:ln>
          </p:spPr>
          <p:txBody>
            <a:bodyPr/>
            <a:lstStyle/>
            <a:p>
              <a:endParaRPr lang="en-US"/>
            </a:p>
          </p:txBody>
        </p:sp>
        <p:sp>
          <p:nvSpPr>
            <p:cNvPr id="129080" name="Freeform 56"/>
            <p:cNvSpPr>
              <a:spLocks/>
            </p:cNvSpPr>
            <p:nvPr/>
          </p:nvSpPr>
          <p:spPr bwMode="auto">
            <a:xfrm>
              <a:off x="5183" y="2062"/>
              <a:ext cx="163" cy="38"/>
            </a:xfrm>
            <a:custGeom>
              <a:avLst/>
              <a:gdLst/>
              <a:ahLst/>
              <a:cxnLst>
                <a:cxn ang="0">
                  <a:pos x="0" y="116"/>
                </a:cxn>
                <a:cxn ang="0">
                  <a:pos x="223" y="98"/>
                </a:cxn>
                <a:cxn ang="0">
                  <a:pos x="490" y="0"/>
                </a:cxn>
                <a:cxn ang="0">
                  <a:pos x="365" y="3"/>
                </a:cxn>
                <a:cxn ang="0">
                  <a:pos x="0" y="116"/>
                </a:cxn>
              </a:cxnLst>
              <a:rect l="0" t="0" r="r" b="b"/>
              <a:pathLst>
                <a:path w="490" h="116">
                  <a:moveTo>
                    <a:pt x="0" y="116"/>
                  </a:moveTo>
                  <a:lnTo>
                    <a:pt x="223" y="98"/>
                  </a:lnTo>
                  <a:lnTo>
                    <a:pt x="490" y="0"/>
                  </a:lnTo>
                  <a:lnTo>
                    <a:pt x="365" y="3"/>
                  </a:lnTo>
                  <a:lnTo>
                    <a:pt x="0" y="116"/>
                  </a:lnTo>
                  <a:close/>
                </a:path>
              </a:pathLst>
            </a:custGeom>
            <a:solidFill>
              <a:srgbClr val="C9D3DD"/>
            </a:solidFill>
            <a:ln w="9525">
              <a:noFill/>
              <a:round/>
              <a:headEnd/>
              <a:tailEnd/>
            </a:ln>
          </p:spPr>
          <p:txBody>
            <a:bodyPr/>
            <a:lstStyle/>
            <a:p>
              <a:endParaRPr lang="en-US"/>
            </a:p>
          </p:txBody>
        </p:sp>
        <p:sp>
          <p:nvSpPr>
            <p:cNvPr id="129081" name="Freeform 57"/>
            <p:cNvSpPr>
              <a:spLocks/>
            </p:cNvSpPr>
            <p:nvPr/>
          </p:nvSpPr>
          <p:spPr bwMode="auto">
            <a:xfrm>
              <a:off x="5175" y="2132"/>
              <a:ext cx="57" cy="96"/>
            </a:xfrm>
            <a:custGeom>
              <a:avLst/>
              <a:gdLst/>
              <a:ahLst/>
              <a:cxnLst>
                <a:cxn ang="0">
                  <a:pos x="25" y="9"/>
                </a:cxn>
                <a:cxn ang="0">
                  <a:pos x="0" y="268"/>
                </a:cxn>
                <a:cxn ang="0">
                  <a:pos x="25" y="289"/>
                </a:cxn>
                <a:cxn ang="0">
                  <a:pos x="164" y="289"/>
                </a:cxn>
                <a:cxn ang="0">
                  <a:pos x="169" y="22"/>
                </a:cxn>
                <a:cxn ang="0">
                  <a:pos x="147" y="0"/>
                </a:cxn>
                <a:cxn ang="0">
                  <a:pos x="25" y="9"/>
                </a:cxn>
              </a:cxnLst>
              <a:rect l="0" t="0" r="r" b="b"/>
              <a:pathLst>
                <a:path w="169" h="289">
                  <a:moveTo>
                    <a:pt x="25" y="9"/>
                  </a:moveTo>
                  <a:lnTo>
                    <a:pt x="0" y="268"/>
                  </a:lnTo>
                  <a:lnTo>
                    <a:pt x="25" y="289"/>
                  </a:lnTo>
                  <a:lnTo>
                    <a:pt x="164" y="289"/>
                  </a:lnTo>
                  <a:lnTo>
                    <a:pt x="169" y="22"/>
                  </a:lnTo>
                  <a:lnTo>
                    <a:pt x="147" y="0"/>
                  </a:lnTo>
                  <a:lnTo>
                    <a:pt x="25" y="9"/>
                  </a:lnTo>
                  <a:close/>
                </a:path>
              </a:pathLst>
            </a:custGeom>
            <a:solidFill>
              <a:srgbClr val="000000"/>
            </a:solidFill>
            <a:ln w="9525">
              <a:noFill/>
              <a:round/>
              <a:headEnd/>
              <a:tailEnd/>
            </a:ln>
          </p:spPr>
          <p:txBody>
            <a:bodyPr/>
            <a:lstStyle/>
            <a:p>
              <a:endParaRPr lang="en-US"/>
            </a:p>
          </p:txBody>
        </p:sp>
        <p:sp>
          <p:nvSpPr>
            <p:cNvPr id="129082" name="Freeform 58"/>
            <p:cNvSpPr>
              <a:spLocks/>
            </p:cNvSpPr>
            <p:nvPr/>
          </p:nvSpPr>
          <p:spPr bwMode="auto">
            <a:xfrm>
              <a:off x="5188" y="2143"/>
              <a:ext cx="32" cy="69"/>
            </a:xfrm>
            <a:custGeom>
              <a:avLst/>
              <a:gdLst/>
              <a:ahLst/>
              <a:cxnLst>
                <a:cxn ang="0">
                  <a:pos x="17" y="0"/>
                </a:cxn>
                <a:cxn ang="0">
                  <a:pos x="0" y="207"/>
                </a:cxn>
                <a:cxn ang="0">
                  <a:pos x="94" y="207"/>
                </a:cxn>
                <a:cxn ang="0">
                  <a:pos x="94" y="0"/>
                </a:cxn>
                <a:cxn ang="0">
                  <a:pos x="17" y="0"/>
                </a:cxn>
              </a:cxnLst>
              <a:rect l="0" t="0" r="r" b="b"/>
              <a:pathLst>
                <a:path w="94" h="207">
                  <a:moveTo>
                    <a:pt x="17" y="0"/>
                  </a:moveTo>
                  <a:lnTo>
                    <a:pt x="0" y="207"/>
                  </a:lnTo>
                  <a:lnTo>
                    <a:pt x="94" y="207"/>
                  </a:lnTo>
                  <a:lnTo>
                    <a:pt x="94" y="0"/>
                  </a:lnTo>
                  <a:lnTo>
                    <a:pt x="17" y="0"/>
                  </a:lnTo>
                  <a:close/>
                </a:path>
              </a:pathLst>
            </a:custGeom>
            <a:solidFill>
              <a:srgbClr val="D80000"/>
            </a:solidFill>
            <a:ln w="9525">
              <a:noFill/>
              <a:round/>
              <a:headEnd/>
              <a:tailEnd/>
            </a:ln>
          </p:spPr>
          <p:txBody>
            <a:bodyPr/>
            <a:lstStyle/>
            <a:p>
              <a:endParaRPr lang="en-US"/>
            </a:p>
          </p:txBody>
        </p:sp>
        <p:sp>
          <p:nvSpPr>
            <p:cNvPr id="129083" name="Freeform 59"/>
            <p:cNvSpPr>
              <a:spLocks/>
            </p:cNvSpPr>
            <p:nvPr/>
          </p:nvSpPr>
          <p:spPr bwMode="auto">
            <a:xfrm>
              <a:off x="5215" y="2353"/>
              <a:ext cx="63" cy="15"/>
            </a:xfrm>
            <a:custGeom>
              <a:avLst/>
              <a:gdLst/>
              <a:ahLst/>
              <a:cxnLst>
                <a:cxn ang="0">
                  <a:pos x="0" y="43"/>
                </a:cxn>
                <a:cxn ang="0">
                  <a:pos x="2" y="42"/>
                </a:cxn>
                <a:cxn ang="0">
                  <a:pos x="4" y="39"/>
                </a:cxn>
                <a:cxn ang="0">
                  <a:pos x="8" y="36"/>
                </a:cxn>
                <a:cxn ang="0">
                  <a:pos x="14" y="30"/>
                </a:cxn>
                <a:cxn ang="0">
                  <a:pos x="22" y="26"/>
                </a:cxn>
                <a:cxn ang="0">
                  <a:pos x="31" y="20"/>
                </a:cxn>
                <a:cxn ang="0">
                  <a:pos x="42" y="14"/>
                </a:cxn>
                <a:cxn ang="0">
                  <a:pos x="54" y="8"/>
                </a:cxn>
                <a:cxn ang="0">
                  <a:pos x="67" y="5"/>
                </a:cxn>
                <a:cxn ang="0">
                  <a:pos x="82" y="2"/>
                </a:cxn>
                <a:cxn ang="0">
                  <a:pos x="97" y="0"/>
                </a:cxn>
                <a:cxn ang="0">
                  <a:pos x="114" y="2"/>
                </a:cxn>
                <a:cxn ang="0">
                  <a:pos x="131" y="4"/>
                </a:cxn>
                <a:cxn ang="0">
                  <a:pos x="150" y="10"/>
                </a:cxn>
                <a:cxn ang="0">
                  <a:pos x="169" y="19"/>
                </a:cxn>
                <a:cxn ang="0">
                  <a:pos x="189" y="30"/>
                </a:cxn>
                <a:cxn ang="0">
                  <a:pos x="0" y="43"/>
                </a:cxn>
              </a:cxnLst>
              <a:rect l="0" t="0" r="r" b="b"/>
              <a:pathLst>
                <a:path w="189" h="43">
                  <a:moveTo>
                    <a:pt x="0" y="43"/>
                  </a:moveTo>
                  <a:lnTo>
                    <a:pt x="2" y="42"/>
                  </a:lnTo>
                  <a:lnTo>
                    <a:pt x="4" y="39"/>
                  </a:lnTo>
                  <a:lnTo>
                    <a:pt x="8" y="36"/>
                  </a:lnTo>
                  <a:lnTo>
                    <a:pt x="14" y="30"/>
                  </a:lnTo>
                  <a:lnTo>
                    <a:pt x="22" y="26"/>
                  </a:lnTo>
                  <a:lnTo>
                    <a:pt x="31" y="20"/>
                  </a:lnTo>
                  <a:lnTo>
                    <a:pt x="42" y="14"/>
                  </a:lnTo>
                  <a:lnTo>
                    <a:pt x="54" y="8"/>
                  </a:lnTo>
                  <a:lnTo>
                    <a:pt x="67" y="5"/>
                  </a:lnTo>
                  <a:lnTo>
                    <a:pt x="82" y="2"/>
                  </a:lnTo>
                  <a:lnTo>
                    <a:pt x="97" y="0"/>
                  </a:lnTo>
                  <a:lnTo>
                    <a:pt x="114" y="2"/>
                  </a:lnTo>
                  <a:lnTo>
                    <a:pt x="131" y="4"/>
                  </a:lnTo>
                  <a:lnTo>
                    <a:pt x="150" y="10"/>
                  </a:lnTo>
                  <a:lnTo>
                    <a:pt x="169" y="19"/>
                  </a:lnTo>
                  <a:lnTo>
                    <a:pt x="189" y="30"/>
                  </a:lnTo>
                  <a:lnTo>
                    <a:pt x="0" y="43"/>
                  </a:lnTo>
                  <a:close/>
                </a:path>
              </a:pathLst>
            </a:custGeom>
            <a:solidFill>
              <a:srgbClr val="000000"/>
            </a:solidFill>
            <a:ln w="9525">
              <a:noFill/>
              <a:round/>
              <a:headEnd/>
              <a:tailEnd/>
            </a:ln>
          </p:spPr>
          <p:txBody>
            <a:bodyPr/>
            <a:lstStyle/>
            <a:p>
              <a:endParaRPr lang="en-US"/>
            </a:p>
          </p:txBody>
        </p:sp>
        <p:sp>
          <p:nvSpPr>
            <p:cNvPr id="129084" name="Freeform 60"/>
            <p:cNvSpPr>
              <a:spLocks/>
            </p:cNvSpPr>
            <p:nvPr/>
          </p:nvSpPr>
          <p:spPr bwMode="auto">
            <a:xfrm>
              <a:off x="5075" y="2363"/>
              <a:ext cx="208" cy="123"/>
            </a:xfrm>
            <a:custGeom>
              <a:avLst/>
              <a:gdLst/>
              <a:ahLst/>
              <a:cxnLst>
                <a:cxn ang="0">
                  <a:pos x="435" y="0"/>
                </a:cxn>
                <a:cxn ang="0">
                  <a:pos x="0" y="221"/>
                </a:cxn>
                <a:cxn ang="0">
                  <a:pos x="21" y="337"/>
                </a:cxn>
                <a:cxn ang="0">
                  <a:pos x="22" y="338"/>
                </a:cxn>
                <a:cxn ang="0">
                  <a:pos x="28" y="341"/>
                </a:cxn>
                <a:cxn ang="0">
                  <a:pos x="35" y="346"/>
                </a:cxn>
                <a:cxn ang="0">
                  <a:pos x="44" y="351"/>
                </a:cxn>
                <a:cxn ang="0">
                  <a:pos x="50" y="355"/>
                </a:cxn>
                <a:cxn ang="0">
                  <a:pos x="55" y="357"/>
                </a:cxn>
                <a:cxn ang="0">
                  <a:pos x="61" y="361"/>
                </a:cxn>
                <a:cxn ang="0">
                  <a:pos x="67" y="363"/>
                </a:cxn>
                <a:cxn ang="0">
                  <a:pos x="73" y="364"/>
                </a:cxn>
                <a:cxn ang="0">
                  <a:pos x="80" y="366"/>
                </a:cxn>
                <a:cxn ang="0">
                  <a:pos x="85" y="368"/>
                </a:cxn>
                <a:cxn ang="0">
                  <a:pos x="92" y="368"/>
                </a:cxn>
                <a:cxn ang="0">
                  <a:pos x="100" y="368"/>
                </a:cxn>
                <a:cxn ang="0">
                  <a:pos x="107" y="366"/>
                </a:cxn>
                <a:cxn ang="0">
                  <a:pos x="114" y="363"/>
                </a:cxn>
                <a:cxn ang="0">
                  <a:pos x="121" y="360"/>
                </a:cxn>
                <a:cxn ang="0">
                  <a:pos x="128" y="353"/>
                </a:cxn>
                <a:cxn ang="0">
                  <a:pos x="133" y="346"/>
                </a:cxn>
                <a:cxn ang="0">
                  <a:pos x="138" y="335"/>
                </a:cxn>
                <a:cxn ang="0">
                  <a:pos x="143" y="324"/>
                </a:cxn>
                <a:cxn ang="0">
                  <a:pos x="145" y="323"/>
                </a:cxn>
                <a:cxn ang="0">
                  <a:pos x="149" y="318"/>
                </a:cxn>
                <a:cxn ang="0">
                  <a:pos x="156" y="315"/>
                </a:cxn>
                <a:cxn ang="0">
                  <a:pos x="166" y="311"/>
                </a:cxn>
                <a:cxn ang="0">
                  <a:pos x="177" y="311"/>
                </a:cxn>
                <a:cxn ang="0">
                  <a:pos x="188" y="315"/>
                </a:cxn>
                <a:cxn ang="0">
                  <a:pos x="200" y="324"/>
                </a:cxn>
                <a:cxn ang="0">
                  <a:pos x="211" y="341"/>
                </a:cxn>
                <a:cxn ang="0">
                  <a:pos x="213" y="342"/>
                </a:cxn>
                <a:cxn ang="0">
                  <a:pos x="214" y="343"/>
                </a:cxn>
                <a:cxn ang="0">
                  <a:pos x="217" y="347"/>
                </a:cxn>
                <a:cxn ang="0">
                  <a:pos x="222" y="350"/>
                </a:cxn>
                <a:cxn ang="0">
                  <a:pos x="227" y="355"/>
                </a:cxn>
                <a:cxn ang="0">
                  <a:pos x="233" y="358"/>
                </a:cxn>
                <a:cxn ang="0">
                  <a:pos x="240" y="362"/>
                </a:cxn>
                <a:cxn ang="0">
                  <a:pos x="248" y="365"/>
                </a:cxn>
                <a:cxn ang="0">
                  <a:pos x="254" y="368"/>
                </a:cxn>
                <a:cxn ang="0">
                  <a:pos x="261" y="368"/>
                </a:cxn>
                <a:cxn ang="0">
                  <a:pos x="266" y="369"/>
                </a:cxn>
                <a:cxn ang="0">
                  <a:pos x="273" y="368"/>
                </a:cxn>
                <a:cxn ang="0">
                  <a:pos x="280" y="365"/>
                </a:cxn>
                <a:cxn ang="0">
                  <a:pos x="287" y="363"/>
                </a:cxn>
                <a:cxn ang="0">
                  <a:pos x="293" y="358"/>
                </a:cxn>
                <a:cxn ang="0">
                  <a:pos x="300" y="353"/>
                </a:cxn>
                <a:cxn ang="0">
                  <a:pos x="303" y="348"/>
                </a:cxn>
                <a:cxn ang="0">
                  <a:pos x="308" y="342"/>
                </a:cxn>
                <a:cxn ang="0">
                  <a:pos x="311" y="335"/>
                </a:cxn>
                <a:cxn ang="0">
                  <a:pos x="315" y="329"/>
                </a:cxn>
                <a:cxn ang="0">
                  <a:pos x="327" y="233"/>
                </a:cxn>
                <a:cxn ang="0">
                  <a:pos x="625" y="0"/>
                </a:cxn>
                <a:cxn ang="0">
                  <a:pos x="435" y="0"/>
                </a:cxn>
              </a:cxnLst>
              <a:rect l="0" t="0" r="r" b="b"/>
              <a:pathLst>
                <a:path w="625" h="369">
                  <a:moveTo>
                    <a:pt x="435" y="0"/>
                  </a:moveTo>
                  <a:lnTo>
                    <a:pt x="0" y="221"/>
                  </a:lnTo>
                  <a:lnTo>
                    <a:pt x="21" y="337"/>
                  </a:lnTo>
                  <a:lnTo>
                    <a:pt x="22" y="338"/>
                  </a:lnTo>
                  <a:lnTo>
                    <a:pt x="28" y="341"/>
                  </a:lnTo>
                  <a:lnTo>
                    <a:pt x="35" y="346"/>
                  </a:lnTo>
                  <a:lnTo>
                    <a:pt x="44" y="351"/>
                  </a:lnTo>
                  <a:lnTo>
                    <a:pt x="50" y="355"/>
                  </a:lnTo>
                  <a:lnTo>
                    <a:pt x="55" y="357"/>
                  </a:lnTo>
                  <a:lnTo>
                    <a:pt x="61" y="361"/>
                  </a:lnTo>
                  <a:lnTo>
                    <a:pt x="67" y="363"/>
                  </a:lnTo>
                  <a:lnTo>
                    <a:pt x="73" y="364"/>
                  </a:lnTo>
                  <a:lnTo>
                    <a:pt x="80" y="366"/>
                  </a:lnTo>
                  <a:lnTo>
                    <a:pt x="85" y="368"/>
                  </a:lnTo>
                  <a:lnTo>
                    <a:pt x="92" y="368"/>
                  </a:lnTo>
                  <a:lnTo>
                    <a:pt x="100" y="368"/>
                  </a:lnTo>
                  <a:lnTo>
                    <a:pt x="107" y="366"/>
                  </a:lnTo>
                  <a:lnTo>
                    <a:pt x="114" y="363"/>
                  </a:lnTo>
                  <a:lnTo>
                    <a:pt x="121" y="360"/>
                  </a:lnTo>
                  <a:lnTo>
                    <a:pt x="128" y="353"/>
                  </a:lnTo>
                  <a:lnTo>
                    <a:pt x="133" y="346"/>
                  </a:lnTo>
                  <a:lnTo>
                    <a:pt x="138" y="335"/>
                  </a:lnTo>
                  <a:lnTo>
                    <a:pt x="143" y="324"/>
                  </a:lnTo>
                  <a:lnTo>
                    <a:pt x="145" y="323"/>
                  </a:lnTo>
                  <a:lnTo>
                    <a:pt x="149" y="318"/>
                  </a:lnTo>
                  <a:lnTo>
                    <a:pt x="156" y="315"/>
                  </a:lnTo>
                  <a:lnTo>
                    <a:pt x="166" y="311"/>
                  </a:lnTo>
                  <a:lnTo>
                    <a:pt x="177" y="311"/>
                  </a:lnTo>
                  <a:lnTo>
                    <a:pt x="188" y="315"/>
                  </a:lnTo>
                  <a:lnTo>
                    <a:pt x="200" y="324"/>
                  </a:lnTo>
                  <a:lnTo>
                    <a:pt x="211" y="341"/>
                  </a:lnTo>
                  <a:lnTo>
                    <a:pt x="213" y="342"/>
                  </a:lnTo>
                  <a:lnTo>
                    <a:pt x="214" y="343"/>
                  </a:lnTo>
                  <a:lnTo>
                    <a:pt x="217" y="347"/>
                  </a:lnTo>
                  <a:lnTo>
                    <a:pt x="222" y="350"/>
                  </a:lnTo>
                  <a:lnTo>
                    <a:pt x="227" y="355"/>
                  </a:lnTo>
                  <a:lnTo>
                    <a:pt x="233" y="358"/>
                  </a:lnTo>
                  <a:lnTo>
                    <a:pt x="240" y="362"/>
                  </a:lnTo>
                  <a:lnTo>
                    <a:pt x="248" y="365"/>
                  </a:lnTo>
                  <a:lnTo>
                    <a:pt x="254" y="368"/>
                  </a:lnTo>
                  <a:lnTo>
                    <a:pt x="261" y="368"/>
                  </a:lnTo>
                  <a:lnTo>
                    <a:pt x="266" y="369"/>
                  </a:lnTo>
                  <a:lnTo>
                    <a:pt x="273" y="368"/>
                  </a:lnTo>
                  <a:lnTo>
                    <a:pt x="280" y="365"/>
                  </a:lnTo>
                  <a:lnTo>
                    <a:pt x="287" y="363"/>
                  </a:lnTo>
                  <a:lnTo>
                    <a:pt x="293" y="358"/>
                  </a:lnTo>
                  <a:lnTo>
                    <a:pt x="300" y="353"/>
                  </a:lnTo>
                  <a:lnTo>
                    <a:pt x="303" y="348"/>
                  </a:lnTo>
                  <a:lnTo>
                    <a:pt x="308" y="342"/>
                  </a:lnTo>
                  <a:lnTo>
                    <a:pt x="311" y="335"/>
                  </a:lnTo>
                  <a:lnTo>
                    <a:pt x="315" y="329"/>
                  </a:lnTo>
                  <a:lnTo>
                    <a:pt x="327" y="233"/>
                  </a:lnTo>
                  <a:lnTo>
                    <a:pt x="625" y="0"/>
                  </a:lnTo>
                  <a:lnTo>
                    <a:pt x="435" y="0"/>
                  </a:lnTo>
                  <a:close/>
                </a:path>
              </a:pathLst>
            </a:custGeom>
            <a:solidFill>
              <a:srgbClr val="000000"/>
            </a:solidFill>
            <a:ln w="9525">
              <a:noFill/>
              <a:round/>
              <a:headEnd/>
              <a:tailEnd/>
            </a:ln>
          </p:spPr>
          <p:txBody>
            <a:bodyPr/>
            <a:lstStyle/>
            <a:p>
              <a:endParaRPr lang="en-US"/>
            </a:p>
          </p:txBody>
        </p:sp>
        <p:sp>
          <p:nvSpPr>
            <p:cNvPr id="129085" name="Freeform 61"/>
            <p:cNvSpPr>
              <a:spLocks/>
            </p:cNvSpPr>
            <p:nvPr/>
          </p:nvSpPr>
          <p:spPr bwMode="auto">
            <a:xfrm>
              <a:off x="5106" y="2369"/>
              <a:ext cx="157" cy="63"/>
            </a:xfrm>
            <a:custGeom>
              <a:avLst/>
              <a:gdLst/>
              <a:ahLst/>
              <a:cxnLst>
                <a:cxn ang="0">
                  <a:pos x="0" y="189"/>
                </a:cxn>
                <a:cxn ang="0">
                  <a:pos x="191" y="189"/>
                </a:cxn>
                <a:cxn ang="0">
                  <a:pos x="471" y="0"/>
                </a:cxn>
                <a:cxn ang="0">
                  <a:pos x="358" y="8"/>
                </a:cxn>
                <a:cxn ang="0">
                  <a:pos x="0" y="189"/>
                </a:cxn>
              </a:cxnLst>
              <a:rect l="0" t="0" r="r" b="b"/>
              <a:pathLst>
                <a:path w="471" h="189">
                  <a:moveTo>
                    <a:pt x="0" y="189"/>
                  </a:moveTo>
                  <a:lnTo>
                    <a:pt x="191" y="189"/>
                  </a:lnTo>
                  <a:lnTo>
                    <a:pt x="471" y="0"/>
                  </a:lnTo>
                  <a:lnTo>
                    <a:pt x="358" y="8"/>
                  </a:lnTo>
                  <a:lnTo>
                    <a:pt x="0" y="189"/>
                  </a:lnTo>
                  <a:close/>
                </a:path>
              </a:pathLst>
            </a:custGeom>
            <a:solidFill>
              <a:srgbClr val="FFFF56"/>
            </a:solidFill>
            <a:ln w="9525">
              <a:noFill/>
              <a:round/>
              <a:headEnd/>
              <a:tailEnd/>
            </a:ln>
          </p:spPr>
          <p:txBody>
            <a:bodyPr/>
            <a:lstStyle/>
            <a:p>
              <a:endParaRPr lang="en-US"/>
            </a:p>
          </p:txBody>
        </p:sp>
        <p:sp>
          <p:nvSpPr>
            <p:cNvPr id="129086" name="Freeform 62"/>
            <p:cNvSpPr>
              <a:spLocks/>
            </p:cNvSpPr>
            <p:nvPr/>
          </p:nvSpPr>
          <p:spPr bwMode="auto">
            <a:xfrm>
              <a:off x="5089" y="2444"/>
              <a:ext cx="83" cy="26"/>
            </a:xfrm>
            <a:custGeom>
              <a:avLst/>
              <a:gdLst/>
              <a:ahLst/>
              <a:cxnLst>
                <a:cxn ang="0">
                  <a:pos x="0" y="4"/>
                </a:cxn>
                <a:cxn ang="0">
                  <a:pos x="12" y="60"/>
                </a:cxn>
                <a:cxn ang="0">
                  <a:pos x="14" y="62"/>
                </a:cxn>
                <a:cxn ang="0">
                  <a:pos x="18" y="67"/>
                </a:cxn>
                <a:cxn ang="0">
                  <a:pos x="24" y="73"/>
                </a:cxn>
                <a:cxn ang="0">
                  <a:pos x="31" y="77"/>
                </a:cxn>
                <a:cxn ang="0">
                  <a:pos x="40" y="79"/>
                </a:cxn>
                <a:cxn ang="0">
                  <a:pos x="49" y="75"/>
                </a:cxn>
                <a:cxn ang="0">
                  <a:pos x="59" y="64"/>
                </a:cxn>
                <a:cxn ang="0">
                  <a:pos x="69" y="43"/>
                </a:cxn>
                <a:cxn ang="0">
                  <a:pos x="72" y="42"/>
                </a:cxn>
                <a:cxn ang="0">
                  <a:pos x="80" y="37"/>
                </a:cxn>
                <a:cxn ang="0">
                  <a:pos x="94" y="33"/>
                </a:cxn>
                <a:cxn ang="0">
                  <a:pos x="110" y="28"/>
                </a:cxn>
                <a:cxn ang="0">
                  <a:pos x="129" y="27"/>
                </a:cxn>
                <a:cxn ang="0">
                  <a:pos x="149" y="30"/>
                </a:cxn>
                <a:cxn ang="0">
                  <a:pos x="171" y="39"/>
                </a:cxn>
                <a:cxn ang="0">
                  <a:pos x="190" y="56"/>
                </a:cxn>
                <a:cxn ang="0">
                  <a:pos x="191" y="57"/>
                </a:cxn>
                <a:cxn ang="0">
                  <a:pos x="196" y="61"/>
                </a:cxn>
                <a:cxn ang="0">
                  <a:pos x="203" y="66"/>
                </a:cxn>
                <a:cxn ang="0">
                  <a:pos x="211" y="70"/>
                </a:cxn>
                <a:cxn ang="0">
                  <a:pos x="220" y="73"/>
                </a:cxn>
                <a:cxn ang="0">
                  <a:pos x="228" y="72"/>
                </a:cxn>
                <a:cxn ang="0">
                  <a:pos x="236" y="67"/>
                </a:cxn>
                <a:cxn ang="0">
                  <a:pos x="242" y="56"/>
                </a:cxn>
                <a:cxn ang="0">
                  <a:pos x="250" y="0"/>
                </a:cxn>
                <a:cxn ang="0">
                  <a:pos x="0" y="4"/>
                </a:cxn>
              </a:cxnLst>
              <a:rect l="0" t="0" r="r" b="b"/>
              <a:pathLst>
                <a:path w="250" h="79">
                  <a:moveTo>
                    <a:pt x="0" y="4"/>
                  </a:moveTo>
                  <a:lnTo>
                    <a:pt x="12" y="60"/>
                  </a:lnTo>
                  <a:lnTo>
                    <a:pt x="14" y="62"/>
                  </a:lnTo>
                  <a:lnTo>
                    <a:pt x="18" y="67"/>
                  </a:lnTo>
                  <a:lnTo>
                    <a:pt x="24" y="73"/>
                  </a:lnTo>
                  <a:lnTo>
                    <a:pt x="31" y="77"/>
                  </a:lnTo>
                  <a:lnTo>
                    <a:pt x="40" y="79"/>
                  </a:lnTo>
                  <a:lnTo>
                    <a:pt x="49" y="75"/>
                  </a:lnTo>
                  <a:lnTo>
                    <a:pt x="59" y="64"/>
                  </a:lnTo>
                  <a:lnTo>
                    <a:pt x="69" y="43"/>
                  </a:lnTo>
                  <a:lnTo>
                    <a:pt x="72" y="42"/>
                  </a:lnTo>
                  <a:lnTo>
                    <a:pt x="80" y="37"/>
                  </a:lnTo>
                  <a:lnTo>
                    <a:pt x="94" y="33"/>
                  </a:lnTo>
                  <a:lnTo>
                    <a:pt x="110" y="28"/>
                  </a:lnTo>
                  <a:lnTo>
                    <a:pt x="129" y="27"/>
                  </a:lnTo>
                  <a:lnTo>
                    <a:pt x="149" y="30"/>
                  </a:lnTo>
                  <a:lnTo>
                    <a:pt x="171" y="39"/>
                  </a:lnTo>
                  <a:lnTo>
                    <a:pt x="190" y="56"/>
                  </a:lnTo>
                  <a:lnTo>
                    <a:pt x="191" y="57"/>
                  </a:lnTo>
                  <a:lnTo>
                    <a:pt x="196" y="61"/>
                  </a:lnTo>
                  <a:lnTo>
                    <a:pt x="203" y="66"/>
                  </a:lnTo>
                  <a:lnTo>
                    <a:pt x="211" y="70"/>
                  </a:lnTo>
                  <a:lnTo>
                    <a:pt x="220" y="73"/>
                  </a:lnTo>
                  <a:lnTo>
                    <a:pt x="228" y="72"/>
                  </a:lnTo>
                  <a:lnTo>
                    <a:pt x="236" y="67"/>
                  </a:lnTo>
                  <a:lnTo>
                    <a:pt x="242" y="56"/>
                  </a:lnTo>
                  <a:lnTo>
                    <a:pt x="250" y="0"/>
                  </a:lnTo>
                  <a:lnTo>
                    <a:pt x="0" y="4"/>
                  </a:lnTo>
                  <a:close/>
                </a:path>
              </a:pathLst>
            </a:custGeom>
            <a:solidFill>
              <a:srgbClr val="A3B5C6"/>
            </a:solidFill>
            <a:ln w="9525">
              <a:noFill/>
              <a:round/>
              <a:headEnd/>
              <a:tailEnd/>
            </a:ln>
          </p:spPr>
          <p:txBody>
            <a:bodyPr/>
            <a:lstStyle/>
            <a:p>
              <a:endParaRPr lang="en-US"/>
            </a:p>
          </p:txBody>
        </p:sp>
        <p:sp>
          <p:nvSpPr>
            <p:cNvPr id="129087" name="Freeform 63"/>
            <p:cNvSpPr>
              <a:spLocks/>
            </p:cNvSpPr>
            <p:nvPr/>
          </p:nvSpPr>
          <p:spPr bwMode="auto">
            <a:xfrm>
              <a:off x="5306" y="2123"/>
              <a:ext cx="95" cy="184"/>
            </a:xfrm>
            <a:custGeom>
              <a:avLst/>
              <a:gdLst/>
              <a:ahLst/>
              <a:cxnLst>
                <a:cxn ang="0">
                  <a:pos x="285" y="267"/>
                </a:cxn>
                <a:cxn ang="0">
                  <a:pos x="285" y="323"/>
                </a:cxn>
                <a:cxn ang="0">
                  <a:pos x="280" y="375"/>
                </a:cxn>
                <a:cxn ang="0">
                  <a:pos x="270" y="423"/>
                </a:cxn>
                <a:cxn ang="0">
                  <a:pos x="255" y="464"/>
                </a:cxn>
                <a:cxn ang="0">
                  <a:pos x="235" y="500"/>
                </a:cxn>
                <a:cxn ang="0">
                  <a:pos x="212" y="526"/>
                </a:cxn>
                <a:cxn ang="0">
                  <a:pos x="187" y="545"/>
                </a:cxn>
                <a:cxn ang="0">
                  <a:pos x="158" y="552"/>
                </a:cxn>
                <a:cxn ang="0">
                  <a:pos x="130" y="548"/>
                </a:cxn>
                <a:cxn ang="0">
                  <a:pos x="102" y="533"/>
                </a:cxn>
                <a:cxn ang="0">
                  <a:pos x="77" y="509"/>
                </a:cxn>
                <a:cxn ang="0">
                  <a:pos x="54" y="477"/>
                </a:cxn>
                <a:cxn ang="0">
                  <a:pos x="33" y="437"/>
                </a:cxn>
                <a:cxn ang="0">
                  <a:pos x="17" y="391"/>
                </a:cxn>
                <a:cxn ang="0">
                  <a:pos x="6" y="339"/>
                </a:cxn>
                <a:cxn ang="0">
                  <a:pos x="0" y="284"/>
                </a:cxn>
                <a:cxn ang="0">
                  <a:pos x="0" y="228"/>
                </a:cxn>
                <a:cxn ang="0">
                  <a:pos x="5" y="176"/>
                </a:cxn>
                <a:cxn ang="0">
                  <a:pos x="15" y="128"/>
                </a:cxn>
                <a:cxn ang="0">
                  <a:pos x="31" y="87"/>
                </a:cxn>
                <a:cxn ang="0">
                  <a:pos x="49" y="51"/>
                </a:cxn>
                <a:cxn ang="0">
                  <a:pos x="72" y="25"/>
                </a:cxn>
                <a:cxn ang="0">
                  <a:pos x="98" y="6"/>
                </a:cxn>
                <a:cxn ang="0">
                  <a:pos x="126" y="0"/>
                </a:cxn>
                <a:cxn ang="0">
                  <a:pos x="155" y="3"/>
                </a:cxn>
                <a:cxn ang="0">
                  <a:pos x="182" y="18"/>
                </a:cxn>
                <a:cxn ang="0">
                  <a:pos x="208" y="42"/>
                </a:cxn>
                <a:cxn ang="0">
                  <a:pos x="232" y="74"/>
                </a:cxn>
                <a:cxn ang="0">
                  <a:pos x="251" y="114"/>
                </a:cxn>
                <a:cxn ang="0">
                  <a:pos x="267" y="160"/>
                </a:cxn>
                <a:cxn ang="0">
                  <a:pos x="279" y="212"/>
                </a:cxn>
                <a:cxn ang="0">
                  <a:pos x="285" y="267"/>
                </a:cxn>
              </a:cxnLst>
              <a:rect l="0" t="0" r="r" b="b"/>
              <a:pathLst>
                <a:path w="285" h="552">
                  <a:moveTo>
                    <a:pt x="285" y="267"/>
                  </a:moveTo>
                  <a:lnTo>
                    <a:pt x="285" y="323"/>
                  </a:lnTo>
                  <a:lnTo>
                    <a:pt x="280" y="375"/>
                  </a:lnTo>
                  <a:lnTo>
                    <a:pt x="270" y="423"/>
                  </a:lnTo>
                  <a:lnTo>
                    <a:pt x="255" y="464"/>
                  </a:lnTo>
                  <a:lnTo>
                    <a:pt x="235" y="500"/>
                  </a:lnTo>
                  <a:lnTo>
                    <a:pt x="212" y="526"/>
                  </a:lnTo>
                  <a:lnTo>
                    <a:pt x="187" y="545"/>
                  </a:lnTo>
                  <a:lnTo>
                    <a:pt x="158" y="552"/>
                  </a:lnTo>
                  <a:lnTo>
                    <a:pt x="130" y="548"/>
                  </a:lnTo>
                  <a:lnTo>
                    <a:pt x="102" y="533"/>
                  </a:lnTo>
                  <a:lnTo>
                    <a:pt x="77" y="509"/>
                  </a:lnTo>
                  <a:lnTo>
                    <a:pt x="54" y="477"/>
                  </a:lnTo>
                  <a:lnTo>
                    <a:pt x="33" y="437"/>
                  </a:lnTo>
                  <a:lnTo>
                    <a:pt x="17" y="391"/>
                  </a:lnTo>
                  <a:lnTo>
                    <a:pt x="6" y="339"/>
                  </a:lnTo>
                  <a:lnTo>
                    <a:pt x="0" y="284"/>
                  </a:lnTo>
                  <a:lnTo>
                    <a:pt x="0" y="228"/>
                  </a:lnTo>
                  <a:lnTo>
                    <a:pt x="5" y="176"/>
                  </a:lnTo>
                  <a:lnTo>
                    <a:pt x="15" y="128"/>
                  </a:lnTo>
                  <a:lnTo>
                    <a:pt x="31" y="87"/>
                  </a:lnTo>
                  <a:lnTo>
                    <a:pt x="49" y="51"/>
                  </a:lnTo>
                  <a:lnTo>
                    <a:pt x="72" y="25"/>
                  </a:lnTo>
                  <a:lnTo>
                    <a:pt x="98" y="6"/>
                  </a:lnTo>
                  <a:lnTo>
                    <a:pt x="126" y="0"/>
                  </a:lnTo>
                  <a:lnTo>
                    <a:pt x="155" y="3"/>
                  </a:lnTo>
                  <a:lnTo>
                    <a:pt x="182" y="18"/>
                  </a:lnTo>
                  <a:lnTo>
                    <a:pt x="208" y="42"/>
                  </a:lnTo>
                  <a:lnTo>
                    <a:pt x="232" y="74"/>
                  </a:lnTo>
                  <a:lnTo>
                    <a:pt x="251" y="114"/>
                  </a:lnTo>
                  <a:lnTo>
                    <a:pt x="267" y="160"/>
                  </a:lnTo>
                  <a:lnTo>
                    <a:pt x="279" y="212"/>
                  </a:lnTo>
                  <a:lnTo>
                    <a:pt x="285" y="267"/>
                  </a:lnTo>
                  <a:close/>
                </a:path>
              </a:pathLst>
            </a:custGeom>
            <a:solidFill>
              <a:srgbClr val="000000"/>
            </a:solidFill>
            <a:ln w="9525">
              <a:noFill/>
              <a:round/>
              <a:headEnd/>
              <a:tailEnd/>
            </a:ln>
          </p:spPr>
          <p:txBody>
            <a:bodyPr/>
            <a:lstStyle/>
            <a:p>
              <a:endParaRPr lang="en-US"/>
            </a:p>
          </p:txBody>
        </p:sp>
        <p:sp>
          <p:nvSpPr>
            <p:cNvPr id="129088" name="Freeform 64"/>
            <p:cNvSpPr>
              <a:spLocks/>
            </p:cNvSpPr>
            <p:nvPr/>
          </p:nvSpPr>
          <p:spPr bwMode="auto">
            <a:xfrm>
              <a:off x="5314" y="2140"/>
              <a:ext cx="78" cy="150"/>
            </a:xfrm>
            <a:custGeom>
              <a:avLst/>
              <a:gdLst/>
              <a:ahLst/>
              <a:cxnLst>
                <a:cxn ang="0">
                  <a:pos x="232" y="219"/>
                </a:cxn>
                <a:cxn ang="0">
                  <a:pos x="232" y="265"/>
                </a:cxn>
                <a:cxn ang="0">
                  <a:pos x="229" y="308"/>
                </a:cxn>
                <a:cxn ang="0">
                  <a:pos x="221" y="347"/>
                </a:cxn>
                <a:cxn ang="0">
                  <a:pos x="208" y="380"/>
                </a:cxn>
                <a:cxn ang="0">
                  <a:pos x="193" y="409"/>
                </a:cxn>
                <a:cxn ang="0">
                  <a:pos x="175" y="430"/>
                </a:cxn>
                <a:cxn ang="0">
                  <a:pos x="153" y="445"/>
                </a:cxn>
                <a:cxn ang="0">
                  <a:pos x="130" y="451"/>
                </a:cxn>
                <a:cxn ang="0">
                  <a:pos x="106" y="448"/>
                </a:cxn>
                <a:cxn ang="0">
                  <a:pos x="84" y="436"/>
                </a:cxn>
                <a:cxn ang="0">
                  <a:pos x="62" y="417"/>
                </a:cxn>
                <a:cxn ang="0">
                  <a:pos x="44" y="390"/>
                </a:cxn>
                <a:cxn ang="0">
                  <a:pos x="28" y="358"/>
                </a:cxn>
                <a:cxn ang="0">
                  <a:pos x="15" y="320"/>
                </a:cxn>
                <a:cxn ang="0">
                  <a:pos x="6" y="278"/>
                </a:cxn>
                <a:cxn ang="0">
                  <a:pos x="0" y="233"/>
                </a:cxn>
                <a:cxn ang="0">
                  <a:pos x="0" y="187"/>
                </a:cxn>
                <a:cxn ang="0">
                  <a:pos x="5" y="145"/>
                </a:cxn>
                <a:cxn ang="0">
                  <a:pos x="13" y="106"/>
                </a:cxn>
                <a:cxn ang="0">
                  <a:pos x="26" y="71"/>
                </a:cxn>
                <a:cxn ang="0">
                  <a:pos x="41" y="43"/>
                </a:cxn>
                <a:cxn ang="0">
                  <a:pos x="59" y="21"/>
                </a:cxn>
                <a:cxn ang="0">
                  <a:pos x="81" y="6"/>
                </a:cxn>
                <a:cxn ang="0">
                  <a:pos x="104" y="0"/>
                </a:cxn>
                <a:cxn ang="0">
                  <a:pos x="127" y="3"/>
                </a:cxn>
                <a:cxn ang="0">
                  <a:pos x="150" y="15"/>
                </a:cxn>
                <a:cxn ang="0">
                  <a:pos x="170" y="34"/>
                </a:cxn>
                <a:cxn ang="0">
                  <a:pos x="189" y="61"/>
                </a:cxn>
                <a:cxn ang="0">
                  <a:pos x="205" y="94"/>
                </a:cxn>
                <a:cxn ang="0">
                  <a:pos x="218" y="132"/>
                </a:cxn>
                <a:cxn ang="0">
                  <a:pos x="228" y="173"/>
                </a:cxn>
                <a:cxn ang="0">
                  <a:pos x="232" y="219"/>
                </a:cxn>
              </a:cxnLst>
              <a:rect l="0" t="0" r="r" b="b"/>
              <a:pathLst>
                <a:path w="232" h="451">
                  <a:moveTo>
                    <a:pt x="232" y="219"/>
                  </a:moveTo>
                  <a:lnTo>
                    <a:pt x="232" y="265"/>
                  </a:lnTo>
                  <a:lnTo>
                    <a:pt x="229" y="308"/>
                  </a:lnTo>
                  <a:lnTo>
                    <a:pt x="221" y="347"/>
                  </a:lnTo>
                  <a:lnTo>
                    <a:pt x="208" y="380"/>
                  </a:lnTo>
                  <a:lnTo>
                    <a:pt x="193" y="409"/>
                  </a:lnTo>
                  <a:lnTo>
                    <a:pt x="175" y="430"/>
                  </a:lnTo>
                  <a:lnTo>
                    <a:pt x="153" y="445"/>
                  </a:lnTo>
                  <a:lnTo>
                    <a:pt x="130" y="451"/>
                  </a:lnTo>
                  <a:lnTo>
                    <a:pt x="106" y="448"/>
                  </a:lnTo>
                  <a:lnTo>
                    <a:pt x="84" y="436"/>
                  </a:lnTo>
                  <a:lnTo>
                    <a:pt x="62" y="417"/>
                  </a:lnTo>
                  <a:lnTo>
                    <a:pt x="44" y="390"/>
                  </a:lnTo>
                  <a:lnTo>
                    <a:pt x="28" y="358"/>
                  </a:lnTo>
                  <a:lnTo>
                    <a:pt x="15" y="320"/>
                  </a:lnTo>
                  <a:lnTo>
                    <a:pt x="6" y="278"/>
                  </a:lnTo>
                  <a:lnTo>
                    <a:pt x="0" y="233"/>
                  </a:lnTo>
                  <a:lnTo>
                    <a:pt x="0" y="187"/>
                  </a:lnTo>
                  <a:lnTo>
                    <a:pt x="5" y="145"/>
                  </a:lnTo>
                  <a:lnTo>
                    <a:pt x="13" y="106"/>
                  </a:lnTo>
                  <a:lnTo>
                    <a:pt x="26" y="71"/>
                  </a:lnTo>
                  <a:lnTo>
                    <a:pt x="41" y="43"/>
                  </a:lnTo>
                  <a:lnTo>
                    <a:pt x="59" y="21"/>
                  </a:lnTo>
                  <a:lnTo>
                    <a:pt x="81" y="6"/>
                  </a:lnTo>
                  <a:lnTo>
                    <a:pt x="104" y="0"/>
                  </a:lnTo>
                  <a:lnTo>
                    <a:pt x="127" y="3"/>
                  </a:lnTo>
                  <a:lnTo>
                    <a:pt x="150" y="15"/>
                  </a:lnTo>
                  <a:lnTo>
                    <a:pt x="170" y="34"/>
                  </a:lnTo>
                  <a:lnTo>
                    <a:pt x="189" y="61"/>
                  </a:lnTo>
                  <a:lnTo>
                    <a:pt x="205" y="94"/>
                  </a:lnTo>
                  <a:lnTo>
                    <a:pt x="218" y="132"/>
                  </a:lnTo>
                  <a:lnTo>
                    <a:pt x="228" y="173"/>
                  </a:lnTo>
                  <a:lnTo>
                    <a:pt x="232" y="219"/>
                  </a:lnTo>
                  <a:close/>
                </a:path>
              </a:pathLst>
            </a:custGeom>
            <a:solidFill>
              <a:srgbClr val="EAD3EA"/>
            </a:solidFill>
            <a:ln w="9525">
              <a:noFill/>
              <a:round/>
              <a:headEnd/>
              <a:tailEnd/>
            </a:ln>
          </p:spPr>
          <p:txBody>
            <a:bodyPr/>
            <a:lstStyle/>
            <a:p>
              <a:endParaRPr lang="en-US"/>
            </a:p>
          </p:txBody>
        </p:sp>
        <p:sp>
          <p:nvSpPr>
            <p:cNvPr id="129089" name="Freeform 65"/>
            <p:cNvSpPr>
              <a:spLocks/>
            </p:cNvSpPr>
            <p:nvPr/>
          </p:nvSpPr>
          <p:spPr bwMode="auto">
            <a:xfrm>
              <a:off x="5199" y="1939"/>
              <a:ext cx="164" cy="162"/>
            </a:xfrm>
            <a:custGeom>
              <a:avLst/>
              <a:gdLst/>
              <a:ahLst/>
              <a:cxnLst>
                <a:cxn ang="0">
                  <a:pos x="110" y="64"/>
                </a:cxn>
                <a:cxn ang="0">
                  <a:pos x="93" y="9"/>
                </a:cxn>
                <a:cxn ang="0">
                  <a:pos x="87" y="21"/>
                </a:cxn>
                <a:cxn ang="0">
                  <a:pos x="80" y="136"/>
                </a:cxn>
                <a:cxn ang="0">
                  <a:pos x="84" y="221"/>
                </a:cxn>
                <a:cxn ang="0">
                  <a:pos x="80" y="261"/>
                </a:cxn>
                <a:cxn ang="0">
                  <a:pos x="61" y="282"/>
                </a:cxn>
                <a:cxn ang="0">
                  <a:pos x="39" y="314"/>
                </a:cxn>
                <a:cxn ang="0">
                  <a:pos x="17" y="353"/>
                </a:cxn>
                <a:cxn ang="0">
                  <a:pos x="2" y="381"/>
                </a:cxn>
                <a:cxn ang="0">
                  <a:pos x="2" y="405"/>
                </a:cxn>
                <a:cxn ang="0">
                  <a:pos x="18" y="420"/>
                </a:cxn>
                <a:cxn ang="0">
                  <a:pos x="61" y="452"/>
                </a:cxn>
                <a:cxn ang="0">
                  <a:pos x="118" y="479"/>
                </a:cxn>
                <a:cxn ang="0">
                  <a:pos x="178" y="484"/>
                </a:cxn>
                <a:cxn ang="0">
                  <a:pos x="234" y="467"/>
                </a:cxn>
                <a:cxn ang="0">
                  <a:pos x="284" y="440"/>
                </a:cxn>
                <a:cxn ang="0">
                  <a:pos x="327" y="400"/>
                </a:cxn>
                <a:cxn ang="0">
                  <a:pos x="356" y="344"/>
                </a:cxn>
                <a:cxn ang="0">
                  <a:pos x="366" y="294"/>
                </a:cxn>
                <a:cxn ang="0">
                  <a:pos x="361" y="270"/>
                </a:cxn>
                <a:cxn ang="0">
                  <a:pos x="356" y="253"/>
                </a:cxn>
                <a:cxn ang="0">
                  <a:pos x="359" y="226"/>
                </a:cxn>
                <a:cxn ang="0">
                  <a:pos x="382" y="191"/>
                </a:cxn>
                <a:cxn ang="0">
                  <a:pos x="419" y="166"/>
                </a:cxn>
                <a:cxn ang="0">
                  <a:pos x="459" y="149"/>
                </a:cxn>
                <a:cxn ang="0">
                  <a:pos x="493" y="141"/>
                </a:cxn>
                <a:cxn ang="0">
                  <a:pos x="471" y="137"/>
                </a:cxn>
                <a:cxn ang="0">
                  <a:pos x="420" y="136"/>
                </a:cxn>
                <a:cxn ang="0">
                  <a:pos x="360" y="149"/>
                </a:cxn>
                <a:cxn ang="0">
                  <a:pos x="314" y="188"/>
                </a:cxn>
                <a:cxn ang="0">
                  <a:pos x="272" y="218"/>
                </a:cxn>
                <a:cxn ang="0">
                  <a:pos x="214" y="207"/>
                </a:cxn>
                <a:cxn ang="0">
                  <a:pos x="165" y="181"/>
                </a:cxn>
                <a:cxn ang="0">
                  <a:pos x="142" y="159"/>
                </a:cxn>
                <a:cxn ang="0">
                  <a:pos x="135" y="138"/>
                </a:cxn>
                <a:cxn ang="0">
                  <a:pos x="122" y="98"/>
                </a:cxn>
              </a:cxnLst>
              <a:rect l="0" t="0" r="r" b="b"/>
              <a:pathLst>
                <a:path w="493" h="486">
                  <a:moveTo>
                    <a:pt x="122" y="98"/>
                  </a:moveTo>
                  <a:lnTo>
                    <a:pt x="110" y="64"/>
                  </a:lnTo>
                  <a:lnTo>
                    <a:pt x="100" y="32"/>
                  </a:lnTo>
                  <a:lnTo>
                    <a:pt x="93" y="9"/>
                  </a:lnTo>
                  <a:lnTo>
                    <a:pt x="89" y="0"/>
                  </a:lnTo>
                  <a:lnTo>
                    <a:pt x="87" y="21"/>
                  </a:lnTo>
                  <a:lnTo>
                    <a:pt x="84" y="74"/>
                  </a:lnTo>
                  <a:lnTo>
                    <a:pt x="80" y="136"/>
                  </a:lnTo>
                  <a:lnTo>
                    <a:pt x="81" y="188"/>
                  </a:lnTo>
                  <a:lnTo>
                    <a:pt x="84" y="221"/>
                  </a:lnTo>
                  <a:lnTo>
                    <a:pt x="84" y="244"/>
                  </a:lnTo>
                  <a:lnTo>
                    <a:pt x="80" y="261"/>
                  </a:lnTo>
                  <a:lnTo>
                    <a:pt x="69" y="273"/>
                  </a:lnTo>
                  <a:lnTo>
                    <a:pt x="61" y="282"/>
                  </a:lnTo>
                  <a:lnTo>
                    <a:pt x="49" y="296"/>
                  </a:lnTo>
                  <a:lnTo>
                    <a:pt x="39" y="314"/>
                  </a:lnTo>
                  <a:lnTo>
                    <a:pt x="27" y="333"/>
                  </a:lnTo>
                  <a:lnTo>
                    <a:pt x="17" y="353"/>
                  </a:lnTo>
                  <a:lnTo>
                    <a:pt x="8" y="369"/>
                  </a:lnTo>
                  <a:lnTo>
                    <a:pt x="2" y="381"/>
                  </a:lnTo>
                  <a:lnTo>
                    <a:pt x="0" y="385"/>
                  </a:lnTo>
                  <a:lnTo>
                    <a:pt x="2" y="405"/>
                  </a:lnTo>
                  <a:lnTo>
                    <a:pt x="7" y="409"/>
                  </a:lnTo>
                  <a:lnTo>
                    <a:pt x="18" y="420"/>
                  </a:lnTo>
                  <a:lnTo>
                    <a:pt x="38" y="434"/>
                  </a:lnTo>
                  <a:lnTo>
                    <a:pt x="61" y="452"/>
                  </a:lnTo>
                  <a:lnTo>
                    <a:pt x="88" y="468"/>
                  </a:lnTo>
                  <a:lnTo>
                    <a:pt x="118" y="479"/>
                  </a:lnTo>
                  <a:lnTo>
                    <a:pt x="148" y="486"/>
                  </a:lnTo>
                  <a:lnTo>
                    <a:pt x="178" y="484"/>
                  </a:lnTo>
                  <a:lnTo>
                    <a:pt x="206" y="476"/>
                  </a:lnTo>
                  <a:lnTo>
                    <a:pt x="234" y="467"/>
                  </a:lnTo>
                  <a:lnTo>
                    <a:pt x="260" y="455"/>
                  </a:lnTo>
                  <a:lnTo>
                    <a:pt x="284" y="440"/>
                  </a:lnTo>
                  <a:lnTo>
                    <a:pt x="307" y="422"/>
                  </a:lnTo>
                  <a:lnTo>
                    <a:pt x="327" y="400"/>
                  </a:lnTo>
                  <a:lnTo>
                    <a:pt x="343" y="375"/>
                  </a:lnTo>
                  <a:lnTo>
                    <a:pt x="356" y="344"/>
                  </a:lnTo>
                  <a:lnTo>
                    <a:pt x="362" y="315"/>
                  </a:lnTo>
                  <a:lnTo>
                    <a:pt x="366" y="294"/>
                  </a:lnTo>
                  <a:lnTo>
                    <a:pt x="365" y="281"/>
                  </a:lnTo>
                  <a:lnTo>
                    <a:pt x="361" y="270"/>
                  </a:lnTo>
                  <a:lnTo>
                    <a:pt x="358" y="262"/>
                  </a:lnTo>
                  <a:lnTo>
                    <a:pt x="356" y="253"/>
                  </a:lnTo>
                  <a:lnTo>
                    <a:pt x="356" y="242"/>
                  </a:lnTo>
                  <a:lnTo>
                    <a:pt x="359" y="226"/>
                  </a:lnTo>
                  <a:lnTo>
                    <a:pt x="368" y="207"/>
                  </a:lnTo>
                  <a:lnTo>
                    <a:pt x="382" y="191"/>
                  </a:lnTo>
                  <a:lnTo>
                    <a:pt x="399" y="177"/>
                  </a:lnTo>
                  <a:lnTo>
                    <a:pt x="419" y="166"/>
                  </a:lnTo>
                  <a:lnTo>
                    <a:pt x="439" y="156"/>
                  </a:lnTo>
                  <a:lnTo>
                    <a:pt x="459" y="149"/>
                  </a:lnTo>
                  <a:lnTo>
                    <a:pt x="477" y="143"/>
                  </a:lnTo>
                  <a:lnTo>
                    <a:pt x="493" y="141"/>
                  </a:lnTo>
                  <a:lnTo>
                    <a:pt x="487" y="140"/>
                  </a:lnTo>
                  <a:lnTo>
                    <a:pt x="471" y="137"/>
                  </a:lnTo>
                  <a:lnTo>
                    <a:pt x="447" y="136"/>
                  </a:lnTo>
                  <a:lnTo>
                    <a:pt x="420" y="136"/>
                  </a:lnTo>
                  <a:lnTo>
                    <a:pt x="389" y="140"/>
                  </a:lnTo>
                  <a:lnTo>
                    <a:pt x="360" y="149"/>
                  </a:lnTo>
                  <a:lnTo>
                    <a:pt x="334" y="164"/>
                  </a:lnTo>
                  <a:lnTo>
                    <a:pt x="314" y="188"/>
                  </a:lnTo>
                  <a:lnTo>
                    <a:pt x="296" y="208"/>
                  </a:lnTo>
                  <a:lnTo>
                    <a:pt x="272" y="218"/>
                  </a:lnTo>
                  <a:lnTo>
                    <a:pt x="243" y="216"/>
                  </a:lnTo>
                  <a:lnTo>
                    <a:pt x="214" y="207"/>
                  </a:lnTo>
                  <a:lnTo>
                    <a:pt x="188" y="195"/>
                  </a:lnTo>
                  <a:lnTo>
                    <a:pt x="165" y="181"/>
                  </a:lnTo>
                  <a:lnTo>
                    <a:pt x="149" y="168"/>
                  </a:lnTo>
                  <a:lnTo>
                    <a:pt x="142" y="159"/>
                  </a:lnTo>
                  <a:lnTo>
                    <a:pt x="140" y="152"/>
                  </a:lnTo>
                  <a:lnTo>
                    <a:pt x="135" y="138"/>
                  </a:lnTo>
                  <a:lnTo>
                    <a:pt x="128" y="120"/>
                  </a:lnTo>
                  <a:lnTo>
                    <a:pt x="122" y="98"/>
                  </a:lnTo>
                  <a:close/>
                </a:path>
              </a:pathLst>
            </a:custGeom>
            <a:solidFill>
              <a:srgbClr val="000000"/>
            </a:solidFill>
            <a:ln w="9525">
              <a:noFill/>
              <a:round/>
              <a:headEnd/>
              <a:tailEnd/>
            </a:ln>
          </p:spPr>
          <p:txBody>
            <a:bodyPr/>
            <a:lstStyle/>
            <a:p>
              <a:endParaRPr lang="en-US"/>
            </a:p>
          </p:txBody>
        </p:sp>
        <p:sp>
          <p:nvSpPr>
            <p:cNvPr id="129090" name="Freeform 66"/>
            <p:cNvSpPr>
              <a:spLocks/>
            </p:cNvSpPr>
            <p:nvPr/>
          </p:nvSpPr>
          <p:spPr bwMode="auto">
            <a:xfrm>
              <a:off x="5211" y="1968"/>
              <a:ext cx="114" cy="118"/>
            </a:xfrm>
            <a:custGeom>
              <a:avLst/>
              <a:gdLst/>
              <a:ahLst/>
              <a:cxnLst>
                <a:cxn ang="0">
                  <a:pos x="100" y="16"/>
                </a:cxn>
                <a:cxn ang="0">
                  <a:pos x="105" y="97"/>
                </a:cxn>
                <a:cxn ang="0">
                  <a:pos x="107" y="134"/>
                </a:cxn>
                <a:cxn ang="0">
                  <a:pos x="131" y="132"/>
                </a:cxn>
                <a:cxn ang="0">
                  <a:pos x="168" y="132"/>
                </a:cxn>
                <a:cxn ang="0">
                  <a:pos x="207" y="137"/>
                </a:cxn>
                <a:cxn ang="0">
                  <a:pos x="220" y="143"/>
                </a:cxn>
                <a:cxn ang="0">
                  <a:pos x="191" y="148"/>
                </a:cxn>
                <a:cxn ang="0">
                  <a:pos x="149" y="156"/>
                </a:cxn>
                <a:cxn ang="0">
                  <a:pos x="108" y="168"/>
                </a:cxn>
                <a:cxn ang="0">
                  <a:pos x="79" y="193"/>
                </a:cxn>
                <a:cxn ang="0">
                  <a:pos x="73" y="214"/>
                </a:cxn>
                <a:cxn ang="0">
                  <a:pos x="55" y="227"/>
                </a:cxn>
                <a:cxn ang="0">
                  <a:pos x="68" y="221"/>
                </a:cxn>
                <a:cxn ang="0">
                  <a:pos x="102" y="214"/>
                </a:cxn>
                <a:cxn ang="0">
                  <a:pos x="141" y="219"/>
                </a:cxn>
                <a:cxn ang="0">
                  <a:pos x="174" y="250"/>
                </a:cxn>
                <a:cxn ang="0">
                  <a:pos x="160" y="246"/>
                </a:cxn>
                <a:cxn ang="0">
                  <a:pos x="126" y="241"/>
                </a:cxn>
                <a:cxn ang="0">
                  <a:pos x="83" y="241"/>
                </a:cxn>
                <a:cxn ang="0">
                  <a:pos x="44" y="250"/>
                </a:cxn>
                <a:cxn ang="0">
                  <a:pos x="4" y="296"/>
                </a:cxn>
                <a:cxn ang="0">
                  <a:pos x="37" y="299"/>
                </a:cxn>
                <a:cxn ang="0">
                  <a:pos x="84" y="304"/>
                </a:cxn>
                <a:cxn ang="0">
                  <a:pos x="126" y="311"/>
                </a:cxn>
                <a:cxn ang="0">
                  <a:pos x="24" y="328"/>
                </a:cxn>
                <a:cxn ang="0">
                  <a:pos x="33" y="334"/>
                </a:cxn>
                <a:cxn ang="0">
                  <a:pos x="59" y="344"/>
                </a:cxn>
                <a:cxn ang="0">
                  <a:pos x="104" y="353"/>
                </a:cxn>
                <a:cxn ang="0">
                  <a:pos x="169" y="351"/>
                </a:cxn>
                <a:cxn ang="0">
                  <a:pos x="189" y="351"/>
                </a:cxn>
                <a:cxn ang="0">
                  <a:pos x="231" y="335"/>
                </a:cxn>
                <a:cxn ang="0">
                  <a:pos x="274" y="283"/>
                </a:cxn>
                <a:cxn ang="0">
                  <a:pos x="293" y="172"/>
                </a:cxn>
                <a:cxn ang="0">
                  <a:pos x="291" y="159"/>
                </a:cxn>
                <a:cxn ang="0">
                  <a:pos x="291" y="126"/>
                </a:cxn>
                <a:cxn ang="0">
                  <a:pos x="305" y="85"/>
                </a:cxn>
                <a:cxn ang="0">
                  <a:pos x="344" y="46"/>
                </a:cxn>
              </a:cxnLst>
              <a:rect l="0" t="0" r="r" b="b"/>
              <a:pathLst>
                <a:path w="344" h="354">
                  <a:moveTo>
                    <a:pt x="99" y="0"/>
                  </a:moveTo>
                  <a:lnTo>
                    <a:pt x="100" y="16"/>
                  </a:lnTo>
                  <a:lnTo>
                    <a:pt x="104" y="53"/>
                  </a:lnTo>
                  <a:lnTo>
                    <a:pt x="105" y="97"/>
                  </a:lnTo>
                  <a:lnTo>
                    <a:pt x="104" y="134"/>
                  </a:lnTo>
                  <a:lnTo>
                    <a:pt x="107" y="134"/>
                  </a:lnTo>
                  <a:lnTo>
                    <a:pt x="117" y="133"/>
                  </a:lnTo>
                  <a:lnTo>
                    <a:pt x="131" y="132"/>
                  </a:lnTo>
                  <a:lnTo>
                    <a:pt x="149" y="132"/>
                  </a:lnTo>
                  <a:lnTo>
                    <a:pt x="168" y="132"/>
                  </a:lnTo>
                  <a:lnTo>
                    <a:pt x="189" y="134"/>
                  </a:lnTo>
                  <a:lnTo>
                    <a:pt x="207" y="137"/>
                  </a:lnTo>
                  <a:lnTo>
                    <a:pt x="224" y="143"/>
                  </a:lnTo>
                  <a:lnTo>
                    <a:pt x="220" y="143"/>
                  </a:lnTo>
                  <a:lnTo>
                    <a:pt x="208" y="145"/>
                  </a:lnTo>
                  <a:lnTo>
                    <a:pt x="191" y="148"/>
                  </a:lnTo>
                  <a:lnTo>
                    <a:pt x="170" y="151"/>
                  </a:lnTo>
                  <a:lnTo>
                    <a:pt x="149" y="156"/>
                  </a:lnTo>
                  <a:lnTo>
                    <a:pt x="128" y="162"/>
                  </a:lnTo>
                  <a:lnTo>
                    <a:pt x="108" y="168"/>
                  </a:lnTo>
                  <a:lnTo>
                    <a:pt x="95" y="176"/>
                  </a:lnTo>
                  <a:lnTo>
                    <a:pt x="79" y="193"/>
                  </a:lnTo>
                  <a:lnTo>
                    <a:pt x="73" y="205"/>
                  </a:lnTo>
                  <a:lnTo>
                    <a:pt x="73" y="214"/>
                  </a:lnTo>
                  <a:lnTo>
                    <a:pt x="74" y="218"/>
                  </a:lnTo>
                  <a:lnTo>
                    <a:pt x="55" y="227"/>
                  </a:lnTo>
                  <a:lnTo>
                    <a:pt x="58" y="226"/>
                  </a:lnTo>
                  <a:lnTo>
                    <a:pt x="68" y="221"/>
                  </a:lnTo>
                  <a:lnTo>
                    <a:pt x="83" y="218"/>
                  </a:lnTo>
                  <a:lnTo>
                    <a:pt x="102" y="214"/>
                  </a:lnTo>
                  <a:lnTo>
                    <a:pt x="121" y="214"/>
                  </a:lnTo>
                  <a:lnTo>
                    <a:pt x="141" y="219"/>
                  </a:lnTo>
                  <a:lnTo>
                    <a:pt x="159" y="230"/>
                  </a:lnTo>
                  <a:lnTo>
                    <a:pt x="174" y="250"/>
                  </a:lnTo>
                  <a:lnTo>
                    <a:pt x="170" y="249"/>
                  </a:lnTo>
                  <a:lnTo>
                    <a:pt x="160" y="246"/>
                  </a:lnTo>
                  <a:lnTo>
                    <a:pt x="145" y="244"/>
                  </a:lnTo>
                  <a:lnTo>
                    <a:pt x="126" y="241"/>
                  </a:lnTo>
                  <a:lnTo>
                    <a:pt x="105" y="240"/>
                  </a:lnTo>
                  <a:lnTo>
                    <a:pt x="83" y="241"/>
                  </a:lnTo>
                  <a:lnTo>
                    <a:pt x="63" y="243"/>
                  </a:lnTo>
                  <a:lnTo>
                    <a:pt x="44" y="250"/>
                  </a:lnTo>
                  <a:lnTo>
                    <a:pt x="0" y="296"/>
                  </a:lnTo>
                  <a:lnTo>
                    <a:pt x="4" y="296"/>
                  </a:lnTo>
                  <a:lnTo>
                    <a:pt x="18" y="297"/>
                  </a:lnTo>
                  <a:lnTo>
                    <a:pt x="37" y="299"/>
                  </a:lnTo>
                  <a:lnTo>
                    <a:pt x="60" y="302"/>
                  </a:lnTo>
                  <a:lnTo>
                    <a:pt x="84" y="304"/>
                  </a:lnTo>
                  <a:lnTo>
                    <a:pt x="107" y="307"/>
                  </a:lnTo>
                  <a:lnTo>
                    <a:pt x="126" y="311"/>
                  </a:lnTo>
                  <a:lnTo>
                    <a:pt x="139" y="314"/>
                  </a:lnTo>
                  <a:lnTo>
                    <a:pt x="24" y="328"/>
                  </a:lnTo>
                  <a:lnTo>
                    <a:pt x="26" y="329"/>
                  </a:lnTo>
                  <a:lnTo>
                    <a:pt x="33" y="334"/>
                  </a:lnTo>
                  <a:lnTo>
                    <a:pt x="43" y="338"/>
                  </a:lnTo>
                  <a:lnTo>
                    <a:pt x="59" y="344"/>
                  </a:lnTo>
                  <a:lnTo>
                    <a:pt x="80" y="350"/>
                  </a:lnTo>
                  <a:lnTo>
                    <a:pt x="104" y="353"/>
                  </a:lnTo>
                  <a:lnTo>
                    <a:pt x="135" y="354"/>
                  </a:lnTo>
                  <a:lnTo>
                    <a:pt x="169" y="351"/>
                  </a:lnTo>
                  <a:lnTo>
                    <a:pt x="175" y="351"/>
                  </a:lnTo>
                  <a:lnTo>
                    <a:pt x="189" y="351"/>
                  </a:lnTo>
                  <a:lnTo>
                    <a:pt x="208" y="346"/>
                  </a:lnTo>
                  <a:lnTo>
                    <a:pt x="231" y="335"/>
                  </a:lnTo>
                  <a:lnTo>
                    <a:pt x="254" y="315"/>
                  </a:lnTo>
                  <a:lnTo>
                    <a:pt x="274" y="283"/>
                  </a:lnTo>
                  <a:lnTo>
                    <a:pt x="287" y="236"/>
                  </a:lnTo>
                  <a:lnTo>
                    <a:pt x="293" y="172"/>
                  </a:lnTo>
                  <a:lnTo>
                    <a:pt x="292" y="168"/>
                  </a:lnTo>
                  <a:lnTo>
                    <a:pt x="291" y="159"/>
                  </a:lnTo>
                  <a:lnTo>
                    <a:pt x="290" y="144"/>
                  </a:lnTo>
                  <a:lnTo>
                    <a:pt x="291" y="126"/>
                  </a:lnTo>
                  <a:lnTo>
                    <a:pt x="295" y="106"/>
                  </a:lnTo>
                  <a:lnTo>
                    <a:pt x="305" y="85"/>
                  </a:lnTo>
                  <a:lnTo>
                    <a:pt x="320" y="64"/>
                  </a:lnTo>
                  <a:lnTo>
                    <a:pt x="344" y="46"/>
                  </a:lnTo>
                  <a:lnTo>
                    <a:pt x="99" y="0"/>
                  </a:lnTo>
                  <a:close/>
                </a:path>
              </a:pathLst>
            </a:custGeom>
            <a:solidFill>
              <a:srgbClr val="F4BFB2"/>
            </a:solidFill>
            <a:ln w="9525">
              <a:noFill/>
              <a:round/>
              <a:headEnd/>
              <a:tailEnd/>
            </a:ln>
          </p:spPr>
          <p:txBody>
            <a:bodyPr/>
            <a:lstStyle/>
            <a:p>
              <a:endParaRPr lang="en-US"/>
            </a:p>
          </p:txBody>
        </p:sp>
      </p:grpSp>
      <p:sp>
        <p:nvSpPr>
          <p:cNvPr id="129091" name="Text Box 67"/>
          <p:cNvSpPr txBox="1">
            <a:spLocks noChangeArrowheads="1"/>
          </p:cNvSpPr>
          <p:nvPr/>
        </p:nvSpPr>
        <p:spPr bwMode="auto">
          <a:xfrm rot="1220384">
            <a:off x="6324600" y="3810000"/>
            <a:ext cx="1600200" cy="366713"/>
          </a:xfrm>
          <a:prstGeom prst="rect">
            <a:avLst/>
          </a:prstGeom>
          <a:noFill/>
          <a:ln w="9525">
            <a:noFill/>
            <a:miter lim="800000"/>
            <a:headEnd/>
            <a:tailEnd/>
          </a:ln>
          <a:effectLst/>
        </p:spPr>
        <p:txBody>
          <a:bodyPr>
            <a:spAutoFit/>
          </a:bodyPr>
          <a:lstStyle/>
          <a:p>
            <a:pPr algn="l">
              <a:spcBef>
                <a:spcPct val="50000"/>
              </a:spcBef>
            </a:pPr>
            <a:r>
              <a:rPr lang="en-US"/>
              <a:t>  RTT: 6 ms</a:t>
            </a:r>
          </a:p>
        </p:txBody>
      </p:sp>
      <p:sp>
        <p:nvSpPr>
          <p:cNvPr id="129092" name="Text Box 68"/>
          <p:cNvSpPr txBox="1">
            <a:spLocks noChangeArrowheads="1"/>
          </p:cNvSpPr>
          <p:nvPr/>
        </p:nvSpPr>
        <p:spPr bwMode="auto">
          <a:xfrm>
            <a:off x="6172200" y="685800"/>
            <a:ext cx="2057400" cy="1200150"/>
          </a:xfrm>
          <a:prstGeom prst="rect">
            <a:avLst/>
          </a:prstGeom>
          <a:solidFill>
            <a:srgbClr val="66FFFF"/>
          </a:solidFill>
          <a:ln w="9525">
            <a:solidFill>
              <a:schemeClr val="tx1"/>
            </a:solidFill>
            <a:miter lim="800000"/>
            <a:headEnd/>
            <a:tailEnd/>
          </a:ln>
          <a:effectLst/>
        </p:spPr>
        <p:txBody>
          <a:bodyPr>
            <a:spAutoFit/>
          </a:bodyPr>
          <a:lstStyle/>
          <a:p>
            <a:pPr>
              <a:spcBef>
                <a:spcPct val="50000"/>
              </a:spcBef>
            </a:pPr>
            <a:r>
              <a:rPr lang="en-US"/>
              <a:t>Node 175 is a contact for Node 102 in some affinity group</a:t>
            </a:r>
          </a:p>
        </p:txBody>
      </p:sp>
      <p:sp>
        <p:nvSpPr>
          <p:cNvPr id="5" name="Footer Placeholder 4"/>
          <p:cNvSpPr>
            <a:spLocks noGrp="1"/>
          </p:cNvSpPr>
          <p:nvPr>
            <p:ph type="ftr" sz="quarter" idx="11"/>
          </p:nvPr>
        </p:nvSpPr>
        <p:spPr/>
        <p:txBody>
          <a:bodyPr/>
          <a:lstStyle/>
          <a:p>
            <a:r>
              <a:rPr lang="en-US" smtClean="0"/>
              <a:t>CS5412 Spring 2016 (Cloud Computing: Birman)</a:t>
            </a:r>
            <a:endParaRPr lang="en-US"/>
          </a:p>
        </p:txBody>
      </p:sp>
      <p:sp>
        <p:nvSpPr>
          <p:cNvPr id="6" name="Slide Number Placeholder 5"/>
          <p:cNvSpPr>
            <a:spLocks noGrp="1"/>
          </p:cNvSpPr>
          <p:nvPr>
            <p:ph type="sldNum" sz="quarter" idx="12"/>
          </p:nvPr>
        </p:nvSpPr>
        <p:spPr/>
        <p:txBody>
          <a:bodyPr>
            <a:normAutofit fontScale="85000" lnSpcReduction="20000"/>
          </a:bodyPr>
          <a:lstStyle/>
          <a:p>
            <a:fld id="{B6F15528-21DE-4FAA-801E-634DDDAF4B2B}" type="slidenum">
              <a:rPr lang="en-US" smtClean="0"/>
              <a:pPr/>
              <a:t>47</a:t>
            </a:fld>
            <a:endParaRPr lang="en-US"/>
          </a:p>
        </p:txBody>
      </p:sp>
    </p:spTree>
    <p:extLst>
      <p:ext uri="{BB962C8B-B14F-4D97-AF65-F5344CB8AC3E}">
        <p14:creationId xmlns:p14="http://schemas.microsoft.com/office/powerpoint/2010/main" val="336448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90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904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90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xit" presetSubtype="0" fill="hold" grpId="1" nodeType="withEffect">
                                  <p:stCondLst>
                                    <p:cond delay="0"/>
                                  </p:stCondLst>
                                  <p:childTnLst>
                                    <p:set>
                                      <p:cBhvr>
                                        <p:cTn id="16" dur="1" fill="hold">
                                          <p:stCondLst>
                                            <p:cond delay="0"/>
                                          </p:stCondLst>
                                        </p:cTn>
                                        <p:tgtEl>
                                          <p:spTgt spid="12909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nodeType="clickEffect">
                                  <p:stCondLst>
                                    <p:cond delay="0"/>
                                  </p:stCondLst>
                                  <p:childTnLst>
                                    <p:animEffect transition="out" filter="fade">
                                      <p:cBhvr>
                                        <p:cTn id="20" dur="2000"/>
                                        <p:tgtEl>
                                          <p:spTgt spid="3"/>
                                        </p:tgtEl>
                                      </p:cBhvr>
                                    </p:animEffect>
                                    <p:set>
                                      <p:cBhvr>
                                        <p:cTn id="21" dur="1" fill="hold">
                                          <p:stCondLst>
                                            <p:cond delay="1999"/>
                                          </p:stCondLst>
                                        </p:cTn>
                                        <p:tgtEl>
                                          <p:spTgt spid="3"/>
                                        </p:tgtEl>
                                        <p:attrNameLst>
                                          <p:attrName>style.visibility</p:attrName>
                                        </p:attrNameLst>
                                      </p:cBhvr>
                                      <p:to>
                                        <p:strVal val="hidden"/>
                                      </p:to>
                                    </p:set>
                                  </p:childTnLst>
                                </p:cTn>
                              </p:par>
                              <p:par>
                                <p:cTn id="22" presetID="10" presetClass="entr" presetSubtype="0" fill="hold" grpId="0" nodeType="withEffect">
                                  <p:stCondLst>
                                    <p:cond delay="0"/>
                                  </p:stCondLst>
                                  <p:childTnLst>
                                    <p:set>
                                      <p:cBhvr>
                                        <p:cTn id="23" dur="1" fill="hold">
                                          <p:stCondLst>
                                            <p:cond delay="0"/>
                                          </p:stCondLst>
                                        </p:cTn>
                                        <p:tgtEl>
                                          <p:spTgt spid="129071">
                                            <p:txEl>
                                              <p:pRg st="0" end="0"/>
                                            </p:txEl>
                                          </p:spTgt>
                                        </p:tgtEl>
                                        <p:attrNameLst>
                                          <p:attrName>style.visibility</p:attrName>
                                        </p:attrNameLst>
                                      </p:cBhvr>
                                      <p:to>
                                        <p:strVal val="visible"/>
                                      </p:to>
                                    </p:set>
                                    <p:animEffect transition="in" filter="fade">
                                      <p:cBhvr>
                                        <p:cTn id="24" dur="2000"/>
                                        <p:tgtEl>
                                          <p:spTgt spid="129071">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904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904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par>
                                <p:cTn id="35" presetID="10" presetClass="entr" presetSubtype="0" fill="hold" grpId="0" nodeType="withEffect">
                                  <p:stCondLst>
                                    <p:cond delay="0"/>
                                  </p:stCondLst>
                                  <p:childTnLst>
                                    <p:set>
                                      <p:cBhvr>
                                        <p:cTn id="36" dur="1" fill="hold">
                                          <p:stCondLst>
                                            <p:cond delay="0"/>
                                          </p:stCondLst>
                                        </p:cTn>
                                        <p:tgtEl>
                                          <p:spTgt spid="129091"/>
                                        </p:tgtEl>
                                        <p:attrNameLst>
                                          <p:attrName>style.visibility</p:attrName>
                                        </p:attrNameLst>
                                      </p:cBhvr>
                                      <p:to>
                                        <p:strVal val="visible"/>
                                      </p:to>
                                    </p:set>
                                    <p:animEffect transition="in" filter="fade">
                                      <p:cBhvr>
                                        <p:cTn id="37" dur="2000"/>
                                        <p:tgtEl>
                                          <p:spTgt spid="129091"/>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4"/>
                                        </p:tgtEl>
                                        <p:attrNameLst>
                                          <p:attrName>style.visibility</p:attrName>
                                        </p:attrNameLst>
                                      </p:cBhvr>
                                      <p:to>
                                        <p:strVal val="hidden"/>
                                      </p:to>
                                    </p:set>
                                  </p:childTnLst>
                                </p:cTn>
                              </p:par>
                              <p:par>
                                <p:cTn id="42" presetID="1" presetClass="entr" presetSubtype="0" fill="hold" grpId="0" nodeType="withEffect">
                                  <p:stCondLst>
                                    <p:cond delay="0"/>
                                  </p:stCondLst>
                                  <p:childTnLst>
                                    <p:set>
                                      <p:cBhvr>
                                        <p:cTn id="43" dur="1" fill="hold">
                                          <p:stCondLst>
                                            <p:cond delay="0"/>
                                          </p:stCondLst>
                                        </p:cTn>
                                        <p:tgtEl>
                                          <p:spTgt spid="129051"/>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29049"/>
                                        </p:tgtEl>
                                        <p:attrNameLst>
                                          <p:attrName>style.visibility</p:attrName>
                                        </p:attrNameLst>
                                      </p:cBhvr>
                                      <p:to>
                                        <p:strVal val="visible"/>
                                      </p:to>
                                    </p:set>
                                  </p:childTnLst>
                                </p:cTn>
                              </p:par>
                              <p:par>
                                <p:cTn id="46" presetID="1" presetClass="exit" presetSubtype="0" fill="hold" nodeType="withEffect">
                                  <p:stCondLst>
                                    <p:cond delay="0"/>
                                  </p:stCondLst>
                                  <p:childTnLst>
                                    <p:set>
                                      <p:cBhvr>
                                        <p:cTn id="47" dur="1" fill="hold">
                                          <p:stCondLst>
                                            <p:cond delay="0"/>
                                          </p:stCondLst>
                                        </p:cTn>
                                        <p:tgtEl>
                                          <p:spTgt spid="129071">
                                            <p:txEl>
                                              <p:pRg st="0" end="0"/>
                                            </p:txEl>
                                          </p:spTgt>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29050"/>
                                        </p:tgtEl>
                                        <p:attrNameLst>
                                          <p:attrName>style.visibility</p:attrName>
                                        </p:attrNameLst>
                                      </p:cBhvr>
                                      <p:to>
                                        <p:strVal val="hidden"/>
                                      </p:to>
                                    </p:set>
                                  </p:childTnLst>
                                </p:cTn>
                              </p:par>
                              <p:par>
                                <p:cTn id="52" presetID="1" presetClass="exit" presetSubtype="0" fill="hold" grpId="1" nodeType="withEffect">
                                  <p:stCondLst>
                                    <p:cond delay="0"/>
                                  </p:stCondLst>
                                  <p:childTnLst>
                                    <p:set>
                                      <p:cBhvr>
                                        <p:cTn id="53" dur="1" fill="hold">
                                          <p:stCondLst>
                                            <p:cond delay="0"/>
                                          </p:stCondLst>
                                        </p:cTn>
                                        <p:tgtEl>
                                          <p:spTgt spid="129047"/>
                                        </p:tgtEl>
                                        <p:attrNameLst>
                                          <p:attrName>style.visibility</p:attrName>
                                        </p:attrNameLst>
                                      </p:cBhvr>
                                      <p:to>
                                        <p:strVal val="hidden"/>
                                      </p:to>
                                    </p:set>
                                  </p:childTnLst>
                                </p:cTn>
                              </p:par>
                              <p:par>
                                <p:cTn id="54" presetID="1" presetClass="exit" presetSubtype="0" fill="hold" grpId="1" nodeType="withEffect">
                                  <p:stCondLst>
                                    <p:cond delay="0"/>
                                  </p:stCondLst>
                                  <p:childTnLst>
                                    <p:set>
                                      <p:cBhvr>
                                        <p:cTn id="55" dur="1" fill="hold">
                                          <p:stCondLst>
                                            <p:cond delay="0"/>
                                          </p:stCondLst>
                                        </p:cTn>
                                        <p:tgtEl>
                                          <p:spTgt spid="129045"/>
                                        </p:tgtEl>
                                        <p:attrNameLst>
                                          <p:attrName>style.visibility</p:attrName>
                                        </p:attrNameLst>
                                      </p:cBhvr>
                                      <p:to>
                                        <p:strVal val="hidden"/>
                                      </p:to>
                                    </p:set>
                                  </p:childTnLst>
                                </p:cTn>
                              </p:par>
                              <p:par>
                                <p:cTn id="56" presetID="1" presetClass="exit" presetSubtype="0" fill="hold" grpId="1" nodeType="withEffect">
                                  <p:stCondLst>
                                    <p:cond delay="0"/>
                                  </p:stCondLst>
                                  <p:childTnLst>
                                    <p:set>
                                      <p:cBhvr>
                                        <p:cTn id="57" dur="1" fill="hold">
                                          <p:stCondLst>
                                            <p:cond delay="0"/>
                                          </p:stCondLst>
                                        </p:cTn>
                                        <p:tgtEl>
                                          <p:spTgt spid="1290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45" grpId="0" animBg="1"/>
      <p:bldP spid="129045" grpId="1" animBg="1"/>
      <p:bldP spid="129046" grpId="0" animBg="1"/>
      <p:bldP spid="129047" grpId="0" animBg="1"/>
      <p:bldP spid="129047" grpId="1" animBg="1"/>
      <p:bldP spid="129048" grpId="0" animBg="1"/>
      <p:bldP spid="129049" grpId="0" animBg="1"/>
      <p:bldP spid="129049" grpId="1" animBg="1"/>
      <p:bldP spid="129050" grpId="0"/>
      <p:bldP spid="129051" grpId="0"/>
      <p:bldP spid="129071" grpId="0" build="allAtOnce"/>
      <p:bldP spid="129091" grpId="0"/>
      <p:bldP spid="129092" grpId="0" animBg="1"/>
      <p:bldP spid="129092" grpId="1"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dirty="0"/>
              <a:t>Replication makes it robust</a:t>
            </a:r>
          </a:p>
        </p:txBody>
      </p:sp>
      <p:sp>
        <p:nvSpPr>
          <p:cNvPr id="130051" name="Rectangle 3"/>
          <p:cNvSpPr>
            <a:spLocks noGrp="1" noChangeArrowheads="1"/>
          </p:cNvSpPr>
          <p:nvPr>
            <p:ph idx="1"/>
          </p:nvPr>
        </p:nvSpPr>
        <p:spPr/>
        <p:txBody>
          <a:bodyPr/>
          <a:lstStyle/>
          <a:p>
            <a:pPr>
              <a:lnSpc>
                <a:spcPct val="90000"/>
              </a:lnSpc>
            </a:pPr>
            <a:r>
              <a:rPr lang="en-US" dirty="0" err="1" smtClean="0">
                <a:sym typeface="Symbol" pitchFamily="18" charset="2"/>
              </a:rPr>
              <a:t>Kelips</a:t>
            </a:r>
            <a:r>
              <a:rPr lang="en-US" dirty="0" smtClean="0">
                <a:sym typeface="Symbol" pitchFamily="18" charset="2"/>
              </a:rPr>
              <a:t> should work even during disruptive episodes</a:t>
            </a:r>
          </a:p>
          <a:p>
            <a:pPr lvl="1">
              <a:lnSpc>
                <a:spcPct val="90000"/>
              </a:lnSpc>
            </a:pPr>
            <a:r>
              <a:rPr lang="en-US" dirty="0" smtClean="0">
                <a:sym typeface="Symbol" pitchFamily="18" charset="2"/>
              </a:rPr>
              <a:t>After all, </a:t>
            </a:r>
            <a:r>
              <a:rPr lang="en-US" dirty="0" err="1" smtClean="0">
                <a:sym typeface="Symbol" pitchFamily="18" charset="2"/>
              </a:rPr>
              <a:t>tuples</a:t>
            </a:r>
            <a:r>
              <a:rPr lang="en-US" dirty="0" smtClean="0">
                <a:sym typeface="Symbol" pitchFamily="18" charset="2"/>
              </a:rPr>
              <a:t> are replicated to N nodes</a:t>
            </a:r>
          </a:p>
          <a:p>
            <a:pPr lvl="1">
              <a:lnSpc>
                <a:spcPct val="90000"/>
              </a:lnSpc>
            </a:pPr>
            <a:r>
              <a:rPr lang="en-US" dirty="0" smtClean="0">
                <a:sym typeface="Symbol" pitchFamily="18" charset="2"/>
              </a:rPr>
              <a:t>Query k nodes concurrently to overcome isolated crashes, also reduces risk that very recent data could be missed</a:t>
            </a:r>
          </a:p>
          <a:p>
            <a:pPr>
              <a:lnSpc>
                <a:spcPct val="90000"/>
              </a:lnSpc>
            </a:pPr>
            <a:r>
              <a:rPr lang="en-US" dirty="0" smtClean="0">
                <a:sym typeface="Symbol" pitchFamily="18" charset="2"/>
              </a:rPr>
              <a:t>… we often overlook importance of showing that systems work while recovering from a disruption</a:t>
            </a:r>
          </a:p>
          <a:p>
            <a:pPr>
              <a:lnSpc>
                <a:spcPct val="90000"/>
              </a:lnSpc>
            </a:pPr>
            <a:endParaRPr lang="en-US" dirty="0">
              <a:solidFill>
                <a:srgbClr val="777777"/>
              </a:solidFill>
              <a:sym typeface="Symbol" pitchFamily="18" charset="2"/>
            </a:endParaRPr>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48</a:t>
            </a:fld>
            <a:endParaRPr lang="en-US"/>
          </a:p>
        </p:txBody>
      </p:sp>
    </p:spTree>
    <p:extLst>
      <p:ext uri="{BB962C8B-B14F-4D97-AF65-F5344CB8AC3E}">
        <p14:creationId xmlns:p14="http://schemas.microsoft.com/office/powerpoint/2010/main" val="407727129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22" name="Rectangle 2"/>
          <p:cNvSpPr>
            <a:spLocks noGrp="1" noChangeArrowheads="1"/>
          </p:cNvSpPr>
          <p:nvPr>
            <p:ph type="title"/>
          </p:nvPr>
        </p:nvSpPr>
        <p:spPr/>
        <p:txBody>
          <a:bodyPr>
            <a:noAutofit/>
          </a:bodyPr>
          <a:lstStyle/>
          <a:p>
            <a:r>
              <a:rPr lang="en-US" sz="4000" dirty="0"/>
              <a:t>Control traffic load generated by churn</a:t>
            </a:r>
          </a:p>
        </p:txBody>
      </p:sp>
      <p:sp>
        <p:nvSpPr>
          <p:cNvPr id="1105923" name="AutoShape 3"/>
          <p:cNvSpPr>
            <a:spLocks noChangeArrowheads="1"/>
          </p:cNvSpPr>
          <p:nvPr/>
        </p:nvSpPr>
        <p:spPr bwMode="auto">
          <a:xfrm>
            <a:off x="744538" y="3070225"/>
            <a:ext cx="7789862" cy="874713"/>
          </a:xfrm>
          <a:prstGeom prst="leftRightArrow">
            <a:avLst>
              <a:gd name="adj1" fmla="val 49907"/>
              <a:gd name="adj2" fmla="val 58629"/>
            </a:avLst>
          </a:prstGeom>
          <a:gradFill rotWithShape="0">
            <a:gsLst>
              <a:gs pos="0">
                <a:srgbClr val="4C44B8"/>
              </a:gs>
              <a:gs pos="100000">
                <a:srgbClr val="FF0000"/>
              </a:gs>
            </a:gsLst>
            <a:lin ang="0" scaled="1"/>
          </a:gradFill>
          <a:ln w="9525">
            <a:solidFill>
              <a:schemeClr val="tx1"/>
            </a:solidFill>
            <a:miter lim="800000"/>
            <a:headEnd/>
            <a:tailEnd/>
          </a:ln>
          <a:effectLst/>
        </p:spPr>
        <p:txBody>
          <a:bodyPr wrap="none" anchor="ctr"/>
          <a:lstStyle/>
          <a:p>
            <a:endParaRPr lang="en-US"/>
          </a:p>
        </p:txBody>
      </p:sp>
      <p:sp>
        <p:nvSpPr>
          <p:cNvPr id="1105924" name="Text Box 4"/>
          <p:cNvSpPr txBox="1">
            <a:spLocks noChangeArrowheads="1"/>
          </p:cNvSpPr>
          <p:nvPr/>
        </p:nvSpPr>
        <p:spPr bwMode="auto">
          <a:xfrm>
            <a:off x="744538" y="5151438"/>
            <a:ext cx="1290637" cy="579437"/>
          </a:xfrm>
          <a:prstGeom prst="rect">
            <a:avLst/>
          </a:prstGeom>
          <a:noFill/>
          <a:ln w="9525">
            <a:noFill/>
            <a:miter lim="800000"/>
            <a:headEnd/>
            <a:tailEnd/>
          </a:ln>
          <a:effectLst/>
        </p:spPr>
        <p:txBody>
          <a:bodyPr wrap="none">
            <a:spAutoFit/>
          </a:bodyPr>
          <a:lstStyle/>
          <a:p>
            <a:r>
              <a:rPr lang="en-US" sz="3200"/>
              <a:t>Kelips</a:t>
            </a:r>
          </a:p>
        </p:txBody>
      </p:sp>
      <p:sp>
        <p:nvSpPr>
          <p:cNvPr id="1105925" name="Text Box 5"/>
          <p:cNvSpPr txBox="1">
            <a:spLocks noChangeArrowheads="1"/>
          </p:cNvSpPr>
          <p:nvPr/>
        </p:nvSpPr>
        <p:spPr bwMode="auto">
          <a:xfrm>
            <a:off x="358775" y="2551113"/>
            <a:ext cx="1036638" cy="519112"/>
          </a:xfrm>
          <a:prstGeom prst="rect">
            <a:avLst/>
          </a:prstGeom>
          <a:noFill/>
          <a:ln w="9525">
            <a:noFill/>
            <a:miter lim="800000"/>
            <a:headEnd/>
            <a:tailEnd/>
          </a:ln>
          <a:effectLst/>
        </p:spPr>
        <p:txBody>
          <a:bodyPr wrap="none">
            <a:spAutoFit/>
          </a:bodyPr>
          <a:lstStyle/>
          <a:p>
            <a:r>
              <a:rPr lang="en-US" sz="2800"/>
              <a:t>None</a:t>
            </a:r>
          </a:p>
        </p:txBody>
      </p:sp>
      <p:sp>
        <p:nvSpPr>
          <p:cNvPr id="1105926" name="Text Box 6"/>
          <p:cNvSpPr txBox="1">
            <a:spLocks noChangeArrowheads="1"/>
          </p:cNvSpPr>
          <p:nvPr/>
        </p:nvSpPr>
        <p:spPr bwMode="auto">
          <a:xfrm>
            <a:off x="6811963" y="2124075"/>
            <a:ext cx="2136775" cy="946150"/>
          </a:xfrm>
          <a:prstGeom prst="rect">
            <a:avLst/>
          </a:prstGeom>
          <a:noFill/>
          <a:ln w="9525">
            <a:noFill/>
            <a:miter lim="800000"/>
            <a:headEnd/>
            <a:tailEnd/>
          </a:ln>
          <a:effectLst/>
        </p:spPr>
        <p:txBody>
          <a:bodyPr>
            <a:spAutoFit/>
          </a:bodyPr>
          <a:lstStyle/>
          <a:p>
            <a:r>
              <a:rPr lang="en-US" sz="2800"/>
              <a:t>O(Changes  x Nodes)?</a:t>
            </a:r>
          </a:p>
        </p:txBody>
      </p:sp>
      <p:sp>
        <p:nvSpPr>
          <p:cNvPr id="1105927" name="Text Box 7"/>
          <p:cNvSpPr txBox="1">
            <a:spLocks noChangeArrowheads="1"/>
          </p:cNvSpPr>
          <p:nvPr/>
        </p:nvSpPr>
        <p:spPr bwMode="auto">
          <a:xfrm>
            <a:off x="3325813" y="2551113"/>
            <a:ext cx="2046287" cy="519112"/>
          </a:xfrm>
          <a:prstGeom prst="rect">
            <a:avLst/>
          </a:prstGeom>
          <a:noFill/>
          <a:ln w="9525">
            <a:noFill/>
            <a:miter lim="800000"/>
            <a:headEnd/>
            <a:tailEnd/>
          </a:ln>
          <a:effectLst/>
        </p:spPr>
        <p:txBody>
          <a:bodyPr wrap="none">
            <a:spAutoFit/>
          </a:bodyPr>
          <a:lstStyle/>
          <a:p>
            <a:r>
              <a:rPr lang="en-US" sz="2800"/>
              <a:t>O(changes)</a:t>
            </a:r>
          </a:p>
        </p:txBody>
      </p:sp>
      <p:sp>
        <p:nvSpPr>
          <p:cNvPr id="1105928" name="Text Box 8"/>
          <p:cNvSpPr txBox="1">
            <a:spLocks noChangeArrowheads="1"/>
          </p:cNvSpPr>
          <p:nvPr/>
        </p:nvSpPr>
        <p:spPr bwMode="auto">
          <a:xfrm>
            <a:off x="3757613" y="5151438"/>
            <a:ext cx="1289050" cy="579437"/>
          </a:xfrm>
          <a:prstGeom prst="rect">
            <a:avLst/>
          </a:prstGeom>
          <a:noFill/>
          <a:ln w="9525">
            <a:noFill/>
            <a:miter lim="800000"/>
            <a:headEnd/>
            <a:tailEnd/>
          </a:ln>
          <a:effectLst/>
        </p:spPr>
        <p:txBody>
          <a:bodyPr wrap="none">
            <a:spAutoFit/>
          </a:bodyPr>
          <a:lstStyle/>
          <a:p>
            <a:r>
              <a:rPr lang="en-US" sz="3200"/>
              <a:t>Chord</a:t>
            </a:r>
          </a:p>
        </p:txBody>
      </p:sp>
      <p:sp>
        <p:nvSpPr>
          <p:cNvPr id="1105929" name="Text Box 9"/>
          <p:cNvSpPr txBox="1">
            <a:spLocks noChangeArrowheads="1"/>
          </p:cNvSpPr>
          <p:nvPr/>
        </p:nvSpPr>
        <p:spPr bwMode="auto">
          <a:xfrm>
            <a:off x="7032625" y="5151438"/>
            <a:ext cx="1335088" cy="579437"/>
          </a:xfrm>
          <a:prstGeom prst="rect">
            <a:avLst/>
          </a:prstGeom>
          <a:noFill/>
          <a:ln w="9525">
            <a:noFill/>
            <a:miter lim="800000"/>
            <a:headEnd/>
            <a:tailEnd/>
          </a:ln>
          <a:effectLst/>
        </p:spPr>
        <p:txBody>
          <a:bodyPr wrap="none">
            <a:spAutoFit/>
          </a:bodyPr>
          <a:lstStyle/>
          <a:p>
            <a:r>
              <a:rPr lang="en-US" sz="3200"/>
              <a:t>Pastry</a:t>
            </a:r>
          </a:p>
        </p:txBody>
      </p:sp>
      <p:sp>
        <p:nvSpPr>
          <p:cNvPr id="1105930" name="Line 10"/>
          <p:cNvSpPr>
            <a:spLocks noChangeShapeType="1"/>
          </p:cNvSpPr>
          <p:nvPr/>
        </p:nvSpPr>
        <p:spPr bwMode="auto">
          <a:xfrm flipV="1">
            <a:off x="1395413" y="3944938"/>
            <a:ext cx="0" cy="1206500"/>
          </a:xfrm>
          <a:prstGeom prst="line">
            <a:avLst/>
          </a:prstGeom>
          <a:noFill/>
          <a:ln w="38100">
            <a:solidFill>
              <a:schemeClr val="tx1"/>
            </a:solidFill>
            <a:round/>
            <a:headEnd/>
            <a:tailEnd type="triangle" w="med" len="med"/>
          </a:ln>
          <a:effectLst/>
        </p:spPr>
        <p:txBody>
          <a:bodyPr/>
          <a:lstStyle/>
          <a:p>
            <a:endParaRPr lang="en-US"/>
          </a:p>
        </p:txBody>
      </p:sp>
      <p:sp>
        <p:nvSpPr>
          <p:cNvPr id="1105931" name="Line 11"/>
          <p:cNvSpPr>
            <a:spLocks noChangeShapeType="1"/>
          </p:cNvSpPr>
          <p:nvPr/>
        </p:nvSpPr>
        <p:spPr bwMode="auto">
          <a:xfrm flipV="1">
            <a:off x="4441825" y="3944938"/>
            <a:ext cx="0" cy="1206500"/>
          </a:xfrm>
          <a:prstGeom prst="line">
            <a:avLst/>
          </a:prstGeom>
          <a:noFill/>
          <a:ln w="38100">
            <a:solidFill>
              <a:schemeClr val="tx1"/>
            </a:solidFill>
            <a:round/>
            <a:headEnd/>
            <a:tailEnd type="triangle" w="med" len="med"/>
          </a:ln>
          <a:effectLst/>
        </p:spPr>
        <p:txBody>
          <a:bodyPr/>
          <a:lstStyle/>
          <a:p>
            <a:endParaRPr lang="en-US"/>
          </a:p>
        </p:txBody>
      </p:sp>
      <p:sp>
        <p:nvSpPr>
          <p:cNvPr id="1105932" name="Line 12"/>
          <p:cNvSpPr>
            <a:spLocks noChangeShapeType="1"/>
          </p:cNvSpPr>
          <p:nvPr/>
        </p:nvSpPr>
        <p:spPr bwMode="auto">
          <a:xfrm flipV="1">
            <a:off x="7747000" y="3944938"/>
            <a:ext cx="0" cy="1206500"/>
          </a:xfrm>
          <a:prstGeom prst="line">
            <a:avLst/>
          </a:prstGeom>
          <a:noFill/>
          <a:ln w="38100">
            <a:solidFill>
              <a:schemeClr val="tx1"/>
            </a:solidFill>
            <a:round/>
            <a:headEnd/>
            <a:tailEnd type="triangle" w="med" len="med"/>
          </a:ln>
          <a:effectLst/>
        </p:spPr>
        <p:txBody>
          <a:bodyPr/>
          <a:lstStyle/>
          <a:p>
            <a:endParaRPr lang="en-US"/>
          </a:p>
        </p:txBody>
      </p:sp>
      <p:sp>
        <p:nvSpPr>
          <p:cNvPr id="2" name="Footer Placeholder 1"/>
          <p:cNvSpPr>
            <a:spLocks noGrp="1"/>
          </p:cNvSpPr>
          <p:nvPr>
            <p:ph type="ftr" sz="quarter" idx="11"/>
          </p:nvPr>
        </p:nvSpPr>
        <p:spPr/>
        <p:txBody>
          <a:bodyPr/>
          <a:lstStyle/>
          <a:p>
            <a:r>
              <a:rPr lang="en-US" smtClean="0"/>
              <a:t>CS5412 Spring 2016 (Cloud Computing: Birman)</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49</a:t>
            </a:fld>
            <a:endParaRPr lang="en-US"/>
          </a:p>
        </p:txBody>
      </p:sp>
    </p:spTree>
    <p:extLst>
      <p:ext uri="{BB962C8B-B14F-4D97-AF65-F5344CB8AC3E}">
        <p14:creationId xmlns:p14="http://schemas.microsoft.com/office/powerpoint/2010/main" val="893201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Native Chord wouldn’t be fast enough</a:t>
            </a:r>
            <a:endParaRPr lang="en-US" dirty="0"/>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5</a:t>
            </a:fld>
            <a:endParaRPr lang="en-US"/>
          </a:p>
        </p:txBody>
      </p:sp>
      <p:sp>
        <p:nvSpPr>
          <p:cNvPr id="5" name="Content Placeholder 4"/>
          <p:cNvSpPr>
            <a:spLocks noGrp="1"/>
          </p:cNvSpPr>
          <p:nvPr>
            <p:ph sz="quarter" idx="1"/>
          </p:nvPr>
        </p:nvSpPr>
        <p:spPr/>
        <p:txBody>
          <a:bodyPr>
            <a:normAutofit fontScale="92500" lnSpcReduction="10000"/>
          </a:bodyPr>
          <a:lstStyle/>
          <a:p>
            <a:r>
              <a:rPr lang="en-US" dirty="0" smtClean="0"/>
              <a:t>Internal to a cloud data center a DHT </a:t>
            </a:r>
            <a:r>
              <a:rPr lang="en-US" dirty="0" smtClean="0"/>
              <a:t>can be pretty reliable and </a:t>
            </a:r>
            <a:r>
              <a:rPr lang="en-US" dirty="0" smtClean="0"/>
              <a:t>blindingly </a:t>
            </a:r>
            <a:r>
              <a:rPr lang="en-US" dirty="0" smtClean="0"/>
              <a:t>fast</a:t>
            </a:r>
          </a:p>
          <a:p>
            <a:pPr lvl="1"/>
            <a:r>
              <a:rPr lang="en-US" dirty="0" smtClean="0"/>
              <a:t>Nodes don’t crash often, and RPC is quite fast</a:t>
            </a:r>
          </a:p>
          <a:p>
            <a:pPr lvl="1"/>
            <a:r>
              <a:rPr lang="en-US" dirty="0" smtClean="0"/>
              <a:t>Get/Put </a:t>
            </a:r>
            <a:r>
              <a:rPr lang="en-US" dirty="0" smtClean="0"/>
              <a:t>operation </a:t>
            </a:r>
            <a:r>
              <a:rPr lang="en-US" dirty="0" smtClean="0"/>
              <a:t>runs in 1RPC </a:t>
            </a:r>
            <a:r>
              <a:rPr lang="en-US" dirty="0" smtClean="0"/>
              <a:t>directly to the </a:t>
            </a:r>
            <a:r>
              <a:rPr lang="en-US" dirty="0" smtClean="0"/>
              <a:t>node(s) </a:t>
            </a:r>
            <a:r>
              <a:rPr lang="en-US" dirty="0" smtClean="0"/>
              <a:t>where the data </a:t>
            </a:r>
            <a:r>
              <a:rPr lang="en-US" dirty="0" smtClean="0"/>
              <a:t>is being held.  Typical cost?  100us or less.</a:t>
            </a:r>
            <a:endParaRPr lang="en-US" dirty="0" smtClean="0"/>
          </a:p>
          <a:p>
            <a:r>
              <a:rPr lang="en-US" dirty="0" smtClean="0"/>
              <a:t>But to get this speed every application needs access to a copy of the </a:t>
            </a:r>
            <a:r>
              <a:rPr lang="en-US" dirty="0" smtClean="0"/>
              <a:t>table </a:t>
            </a:r>
            <a:r>
              <a:rPr lang="en-US" dirty="0" smtClean="0"/>
              <a:t>of </a:t>
            </a:r>
            <a:r>
              <a:rPr lang="en-US" dirty="0" smtClean="0"/>
              <a:t>DHT member </a:t>
            </a:r>
            <a:r>
              <a:rPr lang="en-US" dirty="0" smtClean="0"/>
              <a:t>nodes</a:t>
            </a:r>
            <a:endParaRPr lang="en-US" dirty="0"/>
          </a:p>
          <a:p>
            <a:r>
              <a:rPr lang="en-US" dirty="0" smtClean="0"/>
              <a:t>In a WAN deployment of Chord with 1000 participants, </a:t>
            </a:r>
            <a:r>
              <a:rPr lang="en-US" dirty="0" smtClean="0"/>
              <a:t>we lack that table of members.  With “Chord style routing”, the get/put costs soar to perhaps 9 </a:t>
            </a:r>
            <a:r>
              <a:rPr lang="en-US" dirty="0" smtClean="0"/>
              <a:t>routing </a:t>
            </a:r>
            <a:r>
              <a:rPr lang="en-US" dirty="0" smtClean="0"/>
              <a:t>hops: maybe 1.5-2s.  </a:t>
            </a:r>
            <a:r>
              <a:rPr lang="en-US" i="1" u="sng" dirty="0" smtClean="0"/>
              <a:t>This overhead is </a:t>
            </a:r>
            <a:r>
              <a:rPr lang="en-US" i="1" u="sng" dirty="0" smtClean="0"/>
              <a:t>unacceptable</a:t>
            </a:r>
            <a:endParaRPr lang="en-US" i="1" u="sng" dirty="0"/>
          </a:p>
        </p:txBody>
      </p:sp>
    </p:spTree>
    <p:extLst>
      <p:ext uri="{BB962C8B-B14F-4D97-AF65-F5344CB8AC3E}">
        <p14:creationId xmlns:p14="http://schemas.microsoft.com/office/powerpoint/2010/main" val="38639778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50</a:t>
            </a:fld>
            <a:endParaRPr lang="en-US"/>
          </a:p>
        </p:txBody>
      </p:sp>
      <p:sp>
        <p:nvSpPr>
          <p:cNvPr id="5" name="Content Placeholder 4"/>
          <p:cNvSpPr>
            <a:spLocks noGrp="1"/>
          </p:cNvSpPr>
          <p:nvPr>
            <p:ph sz="quarter" idx="1"/>
          </p:nvPr>
        </p:nvSpPr>
        <p:spPr/>
        <p:txBody>
          <a:bodyPr/>
          <a:lstStyle/>
          <a:p>
            <a:r>
              <a:rPr lang="en-US" smtClean="0"/>
              <a:t>Adaptive behaviors can improve overlays</a:t>
            </a:r>
          </a:p>
          <a:p>
            <a:pPr lvl="1"/>
            <a:r>
              <a:rPr lang="en-US" smtClean="0"/>
              <a:t>Reduce costs for inserting or looking up information</a:t>
            </a:r>
          </a:p>
          <a:p>
            <a:pPr lvl="1"/>
            <a:r>
              <a:rPr lang="en-US" smtClean="0"/>
              <a:t>Improve robustness to churn or serious disruption</a:t>
            </a:r>
          </a:p>
          <a:p>
            <a:pPr lvl="1"/>
            <a:endParaRPr lang="en-US"/>
          </a:p>
          <a:p>
            <a:r>
              <a:rPr lang="en-US" smtClean="0"/>
              <a:t>As we move from CAN to Chord to Beehive or Pastry one could argue that complexity increases</a:t>
            </a:r>
          </a:p>
          <a:p>
            <a:endParaRPr lang="en-US"/>
          </a:p>
          <a:p>
            <a:r>
              <a:rPr lang="en-US" smtClean="0"/>
              <a:t>Kelips gets to a similar place and yet is very simple, but pays a higher storage cost than Chord/Pastry</a:t>
            </a:r>
          </a:p>
        </p:txBody>
      </p:sp>
    </p:spTree>
    <p:extLst>
      <p:ext uri="{BB962C8B-B14F-4D97-AF65-F5344CB8AC3E}">
        <p14:creationId xmlns:p14="http://schemas.microsoft.com/office/powerpoint/2010/main" val="3402928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was 1-hop 100us but 9 1.5s?</a:t>
            </a:r>
            <a:endParaRPr lang="en-US" dirty="0"/>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6</a:t>
            </a:fld>
            <a:endParaRPr lang="en-US"/>
          </a:p>
        </p:txBody>
      </p:sp>
      <p:sp>
        <p:nvSpPr>
          <p:cNvPr id="5" name="Content Placeholder 4"/>
          <p:cNvSpPr>
            <a:spLocks noGrp="1"/>
          </p:cNvSpPr>
          <p:nvPr>
            <p:ph sz="quarter" idx="1"/>
          </p:nvPr>
        </p:nvSpPr>
        <p:spPr/>
        <p:txBody>
          <a:bodyPr>
            <a:normAutofit lnSpcReduction="10000"/>
          </a:bodyPr>
          <a:lstStyle/>
          <a:p>
            <a:r>
              <a:rPr lang="en-US" dirty="0" smtClean="0"/>
              <a:t>Seems like 9 hops should be 900us?</a:t>
            </a:r>
          </a:p>
          <a:p>
            <a:endParaRPr lang="en-US" dirty="0"/>
          </a:p>
          <a:p>
            <a:r>
              <a:rPr lang="en-US" dirty="0" smtClean="0"/>
              <a:t>Actually not: not all hops are the same!</a:t>
            </a:r>
          </a:p>
          <a:p>
            <a:pPr lvl="1"/>
            <a:r>
              <a:rPr lang="en-US" dirty="0" smtClean="0"/>
              <a:t>Inside a data center, a hop really is directly over the network and only involves optical links and optical routers.  So these are fast local hops.</a:t>
            </a:r>
          </a:p>
          <a:p>
            <a:pPr lvl="1"/>
            <a:r>
              <a:rPr lang="en-US" dirty="0" smtClean="0"/>
              <a:t>In a WAN setting, each hop is over </a:t>
            </a:r>
            <a:br>
              <a:rPr lang="en-US" dirty="0" smtClean="0"/>
            </a:br>
            <a:r>
              <a:rPr lang="en-US" dirty="0" smtClean="0"/>
              <a:t>the Internet and for Chord, to a </a:t>
            </a:r>
            <a:br>
              <a:rPr lang="en-US" dirty="0" smtClean="0"/>
            </a:br>
            <a:r>
              <a:rPr lang="en-US" dirty="0" smtClean="0"/>
              <a:t>global destination!  So each node-</a:t>
            </a:r>
            <a:br>
              <a:rPr lang="en-US" dirty="0" smtClean="0"/>
            </a:br>
            <a:r>
              <a:rPr lang="en-US" dirty="0" smtClean="0"/>
              <a:t>to-node hop could easily take 75-</a:t>
            </a:r>
            <a:br>
              <a:rPr lang="en-US" dirty="0" smtClean="0"/>
            </a:br>
            <a:r>
              <a:rPr lang="en-US" dirty="0" smtClean="0"/>
              <a:t>150ms.  9 such hops add up.</a:t>
            </a:r>
            <a:endParaRPr lang="en-US" dirty="0"/>
          </a:p>
        </p:txBody>
      </p:sp>
      <p:pic>
        <p:nvPicPr>
          <p:cNvPr id="7" name="Picture 6"/>
          <p:cNvPicPr>
            <a:picLocks noChangeAspect="1"/>
          </p:cNvPicPr>
          <p:nvPr/>
        </p:nvPicPr>
        <p:blipFill>
          <a:blip r:embed="rId2"/>
          <a:stretch>
            <a:fillRect/>
          </a:stretch>
        </p:blipFill>
        <p:spPr>
          <a:xfrm>
            <a:off x="6477000" y="4247096"/>
            <a:ext cx="2177141" cy="2177141"/>
          </a:xfrm>
          <a:prstGeom prst="rect">
            <a:avLst/>
          </a:prstGeom>
        </p:spPr>
      </p:pic>
      <p:cxnSp>
        <p:nvCxnSpPr>
          <p:cNvPr id="9" name="Straight Arrow Connector 8"/>
          <p:cNvCxnSpPr/>
          <p:nvPr/>
        </p:nvCxnSpPr>
        <p:spPr>
          <a:xfrm flipH="1" flipV="1">
            <a:off x="6934200" y="4876800"/>
            <a:ext cx="76200" cy="30480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6934200" y="4648200"/>
            <a:ext cx="1219200" cy="261257"/>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6822293" y="4648200"/>
            <a:ext cx="1331107" cy="53340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flipV="1">
            <a:off x="6763947" y="4877632"/>
            <a:ext cx="76200" cy="30480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800306" y="4909457"/>
            <a:ext cx="1370947" cy="805543"/>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8143387" y="4941282"/>
            <a:ext cx="10013" cy="773718"/>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8134678" y="4952168"/>
            <a:ext cx="465039" cy="77032"/>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endCxn id="24" idx="0"/>
          </p:cNvCxnSpPr>
          <p:nvPr/>
        </p:nvCxnSpPr>
        <p:spPr>
          <a:xfrm>
            <a:off x="6790293" y="4562364"/>
            <a:ext cx="0" cy="61086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 name="5-Point Star 23"/>
          <p:cNvSpPr/>
          <p:nvPr/>
        </p:nvSpPr>
        <p:spPr>
          <a:xfrm>
            <a:off x="6714582" y="5173228"/>
            <a:ext cx="151421" cy="130628"/>
          </a:xfrm>
          <a:prstGeom prst="star5">
            <a:avLst/>
          </a:prstGeom>
          <a:solidFill>
            <a:srgbClr val="FFFF6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p:cNvCxnSpPr/>
          <p:nvPr/>
        </p:nvCxnSpPr>
        <p:spPr>
          <a:xfrm flipV="1">
            <a:off x="6872146" y="5170715"/>
            <a:ext cx="189882" cy="67827"/>
          </a:xfrm>
          <a:prstGeom prst="straightConnector1">
            <a:avLst/>
          </a:prstGeom>
          <a:ln w="1905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5140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Churn</a:t>
            </a:r>
            <a:endParaRPr lang="en-US" dirty="0"/>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7</a:t>
            </a:fld>
            <a:endParaRPr lang="en-US"/>
          </a:p>
        </p:txBody>
      </p:sp>
      <p:sp>
        <p:nvSpPr>
          <p:cNvPr id="5" name="Content Placeholder 4"/>
          <p:cNvSpPr>
            <a:spLocks noGrp="1"/>
          </p:cNvSpPr>
          <p:nvPr>
            <p:ph sz="quarter" idx="1"/>
          </p:nvPr>
        </p:nvSpPr>
        <p:spPr/>
        <p:txBody>
          <a:bodyPr/>
          <a:lstStyle/>
          <a:p>
            <a:r>
              <a:rPr lang="en-US" dirty="0" smtClean="0"/>
              <a:t>We use this term when a WAN system has many nodes that come and go dynamically</a:t>
            </a:r>
          </a:p>
          <a:p>
            <a:endParaRPr lang="en-US" dirty="0"/>
          </a:p>
          <a:p>
            <a:r>
              <a:rPr lang="en-US" dirty="0" smtClean="0"/>
              <a:t>Common with mobile clients who try to have a WAN system right on their handheld devices, but move in and out of 3G network coverage areas</a:t>
            </a:r>
          </a:p>
          <a:p>
            <a:endParaRPr lang="en-US" dirty="0"/>
          </a:p>
          <a:p>
            <a:r>
              <a:rPr lang="en-US" dirty="0" smtClean="0"/>
              <a:t>Their nodes leave and join frequently, so Chord ends up with very inaccurate pointer tables</a:t>
            </a:r>
            <a:endParaRPr lang="en-US" dirty="0"/>
          </a:p>
        </p:txBody>
      </p:sp>
    </p:spTree>
    <p:extLst>
      <p:ext uri="{BB962C8B-B14F-4D97-AF65-F5344CB8AC3E}">
        <p14:creationId xmlns:p14="http://schemas.microsoft.com/office/powerpoint/2010/main" val="42664049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Hot spots</a:t>
            </a:r>
            <a:endParaRPr lang="en-US" dirty="0"/>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8</a:t>
            </a:fld>
            <a:endParaRPr lang="en-US"/>
          </a:p>
        </p:txBody>
      </p:sp>
      <p:sp>
        <p:nvSpPr>
          <p:cNvPr id="5" name="Content Placeholder 4"/>
          <p:cNvSpPr>
            <a:spLocks noGrp="1"/>
          </p:cNvSpPr>
          <p:nvPr>
            <p:ph sz="quarter" idx="1"/>
          </p:nvPr>
        </p:nvSpPr>
        <p:spPr/>
        <p:txBody>
          <a:bodyPr/>
          <a:lstStyle/>
          <a:p>
            <a:r>
              <a:rPr lang="en-US" dirty="0" smtClean="0"/>
              <a:t>In heavily used systems</a:t>
            </a:r>
          </a:p>
          <a:p>
            <a:pPr lvl="1"/>
            <a:r>
              <a:rPr lang="en-US" dirty="0" smtClean="0"/>
              <a:t>Some items may become far more popular than others and be referenced often; others rarely: hot/cold spots</a:t>
            </a:r>
          </a:p>
          <a:p>
            <a:pPr lvl="1"/>
            <a:r>
              <a:rPr lang="en-US" dirty="0" smtClean="0"/>
              <a:t>Members may join that are close to the place a finger pointer should point... but not exactly at the right spot</a:t>
            </a:r>
          </a:p>
          <a:p>
            <a:pPr lvl="1"/>
            <a:r>
              <a:rPr lang="en-US" dirty="0" smtClean="0"/>
              <a:t>Churn could cause many of the pointers to point to nodes that are no longer in the network, or behind firewalls where they can’t be reached</a:t>
            </a:r>
          </a:p>
          <a:p>
            <a:r>
              <a:rPr lang="en-US" dirty="0" smtClean="0"/>
              <a:t>This has stimulated work on “adaptive” overlays</a:t>
            </a:r>
            <a:endParaRPr lang="en-US" dirty="0"/>
          </a:p>
        </p:txBody>
      </p:sp>
      <p:pic>
        <p:nvPicPr>
          <p:cNvPr id="6" name="Picture 5" descr="http://dev.ariel-networks.com/column/tech/amazon_dynamo/column/tech/chord.png"/>
          <p:cNvPicPr>
            <a:picLocks noChangeAspect="1" noChangeArrowheads="1"/>
          </p:cNvPicPr>
          <p:nvPr/>
        </p:nvPicPr>
        <p:blipFill>
          <a:blip r:embed="rId3" cstate="print"/>
          <a:srcRect/>
          <a:stretch>
            <a:fillRect/>
          </a:stretch>
        </p:blipFill>
        <p:spPr bwMode="auto">
          <a:xfrm>
            <a:off x="7239000" y="457199"/>
            <a:ext cx="1676400" cy="1469571"/>
          </a:xfrm>
          <a:prstGeom prst="rect">
            <a:avLst/>
          </a:prstGeom>
          <a:noFill/>
        </p:spPr>
      </p:pic>
      <p:grpSp>
        <p:nvGrpSpPr>
          <p:cNvPr id="8" name="Group 7"/>
          <p:cNvGrpSpPr/>
          <p:nvPr/>
        </p:nvGrpSpPr>
        <p:grpSpPr>
          <a:xfrm>
            <a:off x="7315200" y="548042"/>
            <a:ext cx="296862" cy="274282"/>
            <a:chOff x="7315200" y="152400"/>
            <a:chExt cx="296862" cy="669924"/>
          </a:xfrm>
        </p:grpSpPr>
        <p:pic>
          <p:nvPicPr>
            <p:cNvPr id="1026" name="Picture 2" descr="http://www.ohiorvcamp.com/upload/image/CAMPFIR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525462"/>
              <a:ext cx="296862" cy="29686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juliagrayphoto.com/wp-content/uploads/2011/02/A-Smoke-8-copy-e1316096930365.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15200" y="152400"/>
              <a:ext cx="296862" cy="39564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3" name="Group 12"/>
          <p:cNvGrpSpPr/>
          <p:nvPr/>
        </p:nvGrpSpPr>
        <p:grpSpPr>
          <a:xfrm>
            <a:off x="8229600" y="1239251"/>
            <a:ext cx="296862" cy="274282"/>
            <a:chOff x="7315200" y="152400"/>
            <a:chExt cx="296862" cy="669924"/>
          </a:xfrm>
        </p:grpSpPr>
        <p:pic>
          <p:nvPicPr>
            <p:cNvPr id="14" name="Picture 2" descr="http://www.ohiorvcamp.com/upload/image/CAMPFIR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525462"/>
              <a:ext cx="296862" cy="29686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http://www.juliagrayphoto.com/wp-content/uploads/2011/02/A-Smoke-8-copy-e1316096930365.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15200" y="152400"/>
              <a:ext cx="296862" cy="395642"/>
            </a:xfrm>
            <a:prstGeom prst="rect">
              <a:avLst/>
            </a:prstGeom>
            <a:noFill/>
            <a:extLst>
              <a:ext uri="{909E8E84-426E-40DD-AFC4-6F175D3DCCD1}">
                <a14:hiddenFill xmlns:a14="http://schemas.microsoft.com/office/drawing/2010/main">
                  <a:solidFill>
                    <a:srgbClr val="FFFFFF"/>
                  </a:solidFill>
                </a14:hiddenFill>
              </a:ext>
            </a:extLst>
          </p:spPr>
        </p:pic>
      </p:grpSp>
      <p:pic>
        <p:nvPicPr>
          <p:cNvPr id="1030" name="Picture 6" descr="http://www.publicdomainpictures.net/pictures/20000/velka/frozen-waterfall-2961295955184v9D.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13220" y="1610069"/>
            <a:ext cx="288460" cy="19307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descr="http://www.publicdomainpictures.net/pictures/20000/velka/frozen-waterfall-2961295955184v9D.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12564" y="352518"/>
            <a:ext cx="288460" cy="193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332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Today look at three examples</a:t>
            </a:r>
            <a:endParaRPr lang="en-US"/>
          </a:p>
        </p:txBody>
      </p:sp>
      <p:sp>
        <p:nvSpPr>
          <p:cNvPr id="3" name="Footer Placeholder 2"/>
          <p:cNvSpPr>
            <a:spLocks noGrp="1"/>
          </p:cNvSpPr>
          <p:nvPr>
            <p:ph type="ftr" sz="quarter" idx="11"/>
          </p:nvPr>
        </p:nvSpPr>
        <p:spPr/>
        <p:txBody>
          <a:bodyPr/>
          <a:lstStyle/>
          <a:p>
            <a:r>
              <a:rPr lang="en-US" smtClean="0"/>
              <a:t>CS5412 Spring 2016 (Cloud Computing: Birman)</a:t>
            </a:r>
            <a:endParaRPr lang="en-US"/>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9</a:t>
            </a:fld>
            <a:endParaRPr lang="en-US"/>
          </a:p>
        </p:txBody>
      </p:sp>
      <p:sp>
        <p:nvSpPr>
          <p:cNvPr id="5" name="Content Placeholder 4"/>
          <p:cNvSpPr>
            <a:spLocks noGrp="1"/>
          </p:cNvSpPr>
          <p:nvPr>
            <p:ph sz="quarter" idx="1"/>
          </p:nvPr>
        </p:nvSpPr>
        <p:spPr/>
        <p:txBody>
          <a:bodyPr>
            <a:normAutofit/>
          </a:bodyPr>
          <a:lstStyle/>
          <a:p>
            <a:r>
              <a:rPr lang="en-US" smtClean="0"/>
              <a:t>Beehive: A way of extending Chord so that average delay for finding an item drops to a constant: O(1)</a:t>
            </a:r>
          </a:p>
          <a:p>
            <a:endParaRPr lang="en-US"/>
          </a:p>
          <a:p>
            <a:r>
              <a:rPr lang="en-US" smtClean="0"/>
              <a:t>Pastry: A different way of designing the overlay so that nodes have a choice of where a finger pointer should point, enabling big speedups</a:t>
            </a:r>
          </a:p>
          <a:p>
            <a:endParaRPr lang="en-US"/>
          </a:p>
          <a:p>
            <a:r>
              <a:rPr lang="en-US" smtClean="0"/>
              <a:t>Kelips: A simple way of creating an O(1) overlay that trades extra memory for faster performance</a:t>
            </a:r>
            <a:endParaRPr lang="en-US"/>
          </a:p>
        </p:txBody>
      </p:sp>
    </p:spTree>
    <p:extLst>
      <p:ext uri="{BB962C8B-B14F-4D97-AF65-F5344CB8AC3E}">
        <p14:creationId xmlns:p14="http://schemas.microsoft.com/office/powerpoint/2010/main" val="2083735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906</TotalTime>
  <Words>3564</Words>
  <Application>Microsoft Office PowerPoint</Application>
  <PresentationFormat>On-screen Show (4:3)</PresentationFormat>
  <Paragraphs>578</Paragraphs>
  <Slides>50</Slides>
  <Notes>46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Calibri</vt:lpstr>
      <vt:lpstr>Symbol</vt:lpstr>
      <vt:lpstr>Times New Roman</vt:lpstr>
      <vt:lpstr>Tw Cen MT</vt:lpstr>
      <vt:lpstr>Wingdings</vt:lpstr>
      <vt:lpstr>Wingdings 2</vt:lpstr>
      <vt:lpstr>Median</vt:lpstr>
      <vt:lpstr>CS5412: TIER 2 OVERLAYS</vt:lpstr>
      <vt:lpstr>Recap</vt:lpstr>
      <vt:lpstr>CS5412 DHT “Road map”</vt:lpstr>
      <vt:lpstr>DHT in a WAN setting</vt:lpstr>
      <vt:lpstr>Native Chord wouldn’t be fast enough</vt:lpstr>
      <vt:lpstr>Why was 1-hop 100us but 9 1.5s?</vt:lpstr>
      <vt:lpstr>Churn</vt:lpstr>
      <vt:lpstr>Hot spots</vt:lpstr>
      <vt:lpstr>Today look at three examples</vt:lpstr>
      <vt:lpstr>WAN structures on overlays</vt:lpstr>
      <vt:lpstr>Goals</vt:lpstr>
      <vt:lpstr>Insight into adaptation</vt:lpstr>
      <vt:lpstr>Beehive insight</vt:lpstr>
      <vt:lpstr>Beehive: Item replicated on N/2 nodes</vt:lpstr>
      <vt:lpstr>Beehive strategy</vt:lpstr>
      <vt:lpstr>Tracking popularity </vt:lpstr>
      <vt:lpstr>Notice interplay of ideas here</vt:lpstr>
      <vt:lpstr>Pastry</vt:lpstr>
      <vt:lpstr>Pastry also uses a circular number space</vt:lpstr>
      <vt:lpstr>Pastry routing table (for node 65a1fc)</vt:lpstr>
      <vt:lpstr>Pastry join</vt:lpstr>
      <vt:lpstr>Pastry leave</vt:lpstr>
      <vt:lpstr>For instance, this neighbor fails</vt:lpstr>
      <vt:lpstr>Ask other neighbors</vt:lpstr>
      <vt:lpstr>CAN, Chord, Pastry differences</vt:lpstr>
      <vt:lpstr>Security issues</vt:lpstr>
      <vt:lpstr>Security issues:  Sybil attack</vt:lpstr>
      <vt:lpstr>General security rules</vt:lpstr>
      <vt:lpstr>Load balancing</vt:lpstr>
      <vt:lpstr>Load balancing</vt:lpstr>
      <vt:lpstr>Chord node virtualization</vt:lpstr>
      <vt:lpstr>Fireflies</vt:lpstr>
      <vt:lpstr>Another major concern: churn</vt:lpstr>
      <vt:lpstr>Control traffic load generated by churn</vt:lpstr>
      <vt:lpstr>Kelips takes a different approach</vt:lpstr>
      <vt:lpstr>Rationale?</vt:lpstr>
      <vt:lpstr>Kelips</vt:lpstr>
      <vt:lpstr>Kelips</vt:lpstr>
      <vt:lpstr>Kelips</vt:lpstr>
      <vt:lpstr>How it works</vt:lpstr>
      <vt:lpstr>Gossip 101</vt:lpstr>
      <vt:lpstr>Gossip scales very nicely</vt:lpstr>
      <vt:lpstr>Gossip in distributed systems</vt:lpstr>
      <vt:lpstr>Gossip about membership</vt:lpstr>
      <vt:lpstr>Gossip about membership</vt:lpstr>
      <vt:lpstr>Back to Kelips: Quick reminder</vt:lpstr>
      <vt:lpstr>How Kelips works</vt:lpstr>
      <vt:lpstr>Replication makes it robust</vt:lpstr>
      <vt:lpstr>Control traffic load generated by churn</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CS5412: Lecture II How It Works</dc:title>
  <dc:creator>Anne</dc:creator>
  <cp:lastModifiedBy>Ken Birman</cp:lastModifiedBy>
  <cp:revision>74</cp:revision>
  <dcterms:created xsi:type="dcterms:W3CDTF">2006-08-16T00:00:00Z</dcterms:created>
  <dcterms:modified xsi:type="dcterms:W3CDTF">2016-02-15T15:27:11Z</dcterms:modified>
</cp:coreProperties>
</file>