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56" r:id="rId2"/>
    <p:sldId id="304" r:id="rId3"/>
    <p:sldId id="257" r:id="rId4"/>
    <p:sldId id="301" r:id="rId5"/>
    <p:sldId id="302" r:id="rId6"/>
    <p:sldId id="297" r:id="rId7"/>
    <p:sldId id="295" r:id="rId8"/>
    <p:sldId id="312" r:id="rId9"/>
    <p:sldId id="313" r:id="rId10"/>
    <p:sldId id="314" r:id="rId11"/>
    <p:sldId id="303" r:id="rId12"/>
    <p:sldId id="315" r:id="rId13"/>
    <p:sldId id="342" r:id="rId14"/>
    <p:sldId id="260" r:id="rId15"/>
    <p:sldId id="296" r:id="rId16"/>
    <p:sldId id="279" r:id="rId17"/>
    <p:sldId id="316" r:id="rId18"/>
    <p:sldId id="261" r:id="rId19"/>
    <p:sldId id="262" r:id="rId20"/>
    <p:sldId id="322" r:id="rId21"/>
    <p:sldId id="344" r:id="rId22"/>
    <p:sldId id="305" r:id="rId23"/>
    <p:sldId id="323" r:id="rId24"/>
    <p:sldId id="324" r:id="rId25"/>
    <p:sldId id="325" r:id="rId26"/>
    <p:sldId id="326" r:id="rId27"/>
    <p:sldId id="327" r:id="rId28"/>
    <p:sldId id="333" r:id="rId29"/>
    <p:sldId id="337" r:id="rId30"/>
    <p:sldId id="340" r:id="rId31"/>
    <p:sldId id="284" r:id="rId32"/>
    <p:sldId id="285" r:id="rId33"/>
    <p:sldId id="286" r:id="rId34"/>
    <p:sldId id="345" r:id="rId35"/>
    <p:sldId id="308" r:id="rId36"/>
    <p:sldId id="318" r:id="rId37"/>
    <p:sldId id="34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7FA69-105B-4D71-8BE0-9610F4AFC8B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FC903-21DE-4C24-8D35-302D86DB3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49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FC903-21DE-4C24-8D35-302D86DB3B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39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FC903-21DE-4C24-8D35-302D86DB3B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44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FC903-21DE-4C24-8D35-302D86DB3B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93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FC903-21DE-4C24-8D35-302D86DB3B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45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FC903-21DE-4C24-8D35-302D86DB3B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8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FC903-21DE-4C24-8D35-302D86DB3B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78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FC903-21DE-4C24-8D35-302D86DB3BE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61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FC903-21DE-4C24-8D35-302D86DB3BE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688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FC903-21DE-4C24-8D35-302D86DB3BE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138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FC903-21DE-4C24-8D35-302D86DB3BE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693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FC903-21DE-4C24-8D35-302D86DB3BE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56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FC903-21DE-4C24-8D35-302D86DB3B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13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FC903-21DE-4C24-8D35-302D86DB3BE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375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FC903-21DE-4C24-8D35-302D86DB3BE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796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FC903-21DE-4C24-8D35-302D86DB3BE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258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FC903-21DE-4C24-8D35-302D86DB3BE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893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FC903-21DE-4C24-8D35-302D86DB3BE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823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FC903-21DE-4C24-8D35-302D86DB3BE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57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FC903-21DE-4C24-8D35-302D86DB3BE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784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FC903-21DE-4C24-8D35-302D86DB3BE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496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FC903-21DE-4C24-8D35-302D86DB3BE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611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FC903-21DE-4C24-8D35-302D86DB3BE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45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FC903-21DE-4C24-8D35-302D86DB3B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643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FC903-21DE-4C24-8D35-302D86DB3BE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374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FC903-21DE-4C24-8D35-302D86DB3BE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451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FC903-21DE-4C24-8D35-302D86DB3BE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081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FC903-21DE-4C24-8D35-302D86DB3BE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018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FC903-21DE-4C24-8D35-302D86DB3BE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31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FC903-21DE-4C24-8D35-302D86DB3B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09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FC903-21DE-4C24-8D35-302D86DB3B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72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FC903-21DE-4C24-8D35-302D86DB3B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67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FC903-21DE-4C24-8D35-302D86DB3B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40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FC903-21DE-4C24-8D35-302D86DB3B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71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FC903-21DE-4C24-8D35-302D86DB3B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54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EA6FD5C-17B2-4A3E-B5C5-031BB0057D81}" type="datetime1">
              <a:rPr lang="en-US" smtClean="0"/>
              <a:t>4/5/2016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1B1E-7AAE-40D4-A28D-9B4A05EED46E}" type="datetime1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88C103F-9BCD-42DF-8C85-60BF5CC295AB}" type="datetime1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314F-85DB-48A3-98E6-D1D1C2D90506}" type="datetime1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EE52-435E-4C33-8F41-15CE2615EDA7}" type="datetime1">
              <a:rPr lang="en-US" smtClean="0"/>
              <a:t>4/5/2016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074403-0CA5-4632-86F3-4ED825E81E0A}" type="datetime1">
              <a:rPr lang="en-US" smtClean="0"/>
              <a:t>4/5/2016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111D96D-383D-4234-AAB1-76C23437CE7B}" type="datetime1">
              <a:rPr lang="en-US" smtClean="0"/>
              <a:t>4/5/2016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A427-187D-4874-BB28-F02FCCE9FD6B}" type="datetime1">
              <a:rPr lang="en-US" smtClean="0"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E314C-1823-49C7-B075-4CCC4427EF69}" type="datetime1">
              <a:rPr lang="en-US" smtClean="0"/>
              <a:t>4/5/2016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B3568-F375-4E73-8BEF-F394B8D7AE33}" type="datetime1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250D9B1-CA54-41D1-B8BB-290DAAFE7837}" type="datetime1">
              <a:rPr lang="en-US" smtClean="0"/>
              <a:t>4/5/2016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7690B4D-F382-4F50-9080-E3BD63067995}" type="datetime1">
              <a:rPr lang="en-US" smtClean="0"/>
              <a:t>4/5/2016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jpeg"/><Relationship Id="rId7" Type="http://schemas.openxmlformats.org/officeDocument/2006/relationships/image" Target="../media/image3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wmf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jpeg"/><Relationship Id="rId7" Type="http://schemas.openxmlformats.org/officeDocument/2006/relationships/image" Target="../media/image33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wmf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wmf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wmf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hyperlink" Target="http://www.flickr.com/" TargetMode="External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2.jpeg"/><Relationship Id="rId3" Type="http://schemas.openxmlformats.org/officeDocument/2006/relationships/image" Target="../media/image14.wmf"/><Relationship Id="rId7" Type="http://schemas.openxmlformats.org/officeDocument/2006/relationships/image" Target="../media/image18.jpe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0.jpeg"/><Relationship Id="rId5" Type="http://schemas.openxmlformats.org/officeDocument/2006/relationships/image" Target="../media/image16.wmf"/><Relationship Id="rId15" Type="http://schemas.openxmlformats.org/officeDocument/2006/relationships/image" Target="../media/image24.jpeg"/><Relationship Id="rId10" Type="http://schemas.openxmlformats.org/officeDocument/2006/relationships/image" Target="../media/image6.png"/><Relationship Id="rId4" Type="http://schemas.openxmlformats.org/officeDocument/2006/relationships/image" Target="../media/image15.wmf"/><Relationship Id="rId9" Type="http://schemas.openxmlformats.org/officeDocument/2006/relationships/hyperlink" Target="http://www.flickr.com/" TargetMode="External"/><Relationship Id="rId1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CS5412: Spring 2016 </a:t>
            </a:r>
            <a:br>
              <a:rPr lang="en-US" dirty="0" smtClean="0"/>
            </a:br>
            <a:r>
              <a:rPr lang="en-US" dirty="0" smtClean="0"/>
              <a:t>Cloud Computing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6096000"/>
            <a:ext cx="6705600" cy="685800"/>
          </a:xfrm>
        </p:spPr>
        <p:txBody>
          <a:bodyPr/>
          <a:lstStyle/>
          <a:p>
            <a:r>
              <a:rPr lang="en-US" smtClean="0"/>
              <a:t>Ken Birman</a:t>
            </a:r>
            <a:endParaRPr lang="en-US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200" y="6096000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Lecture 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2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Acronyms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CAP: A theorem that says one can have just two from {Consistency, Availability, Partition Tolerance}</a:t>
            </a:r>
          </a:p>
          <a:p>
            <a:r>
              <a:rPr lang="en-US" smtClean="0"/>
              <a:t>FLP: A theorem that says it </a:t>
            </a:r>
            <a:r>
              <a:rPr lang="en-US"/>
              <a:t>is </a:t>
            </a:r>
            <a:r>
              <a:rPr lang="en-US" smtClean="0"/>
              <a:t>impossible to guarantee “live” fault-tolerance in asynchronous systems (here, “live” </a:t>
            </a:r>
            <a:r>
              <a:rPr lang="en-US" smtClean="0">
                <a:sym typeface="Symbol"/>
              </a:rPr>
              <a:t> certain to make progress)</a:t>
            </a:r>
          </a:p>
          <a:p>
            <a:r>
              <a:rPr lang="en-US" smtClean="0"/>
              <a:t>BASE: A cloud computing methodology that seeks “Basically available soft-state services with eventual consistency” and is popular in the outer layers (first tier) of the cloud.  The opposite of ACID</a:t>
            </a:r>
          </a:p>
          <a:p>
            <a:r>
              <a:rPr lang="en-US" smtClean="0"/>
              <a:t>ACID: A database methodology: offers guaranted {Atomicity, Consistency, Isolation and Durability}.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7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CS5412: How to do better!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Future cloud will need stronger guarantees than we see with today’s cloud</a:t>
            </a:r>
          </a:p>
          <a:p>
            <a:pPr lvl="1"/>
            <a:r>
              <a:rPr lang="en-US" smtClean="0"/>
              <a:t>How can we achieve those?</a:t>
            </a:r>
          </a:p>
          <a:p>
            <a:pPr lvl="1"/>
            <a:r>
              <a:rPr lang="en-US" smtClean="0"/>
              <a:t>Are strong guarantees “scalable”?</a:t>
            </a:r>
          </a:p>
          <a:p>
            <a:pPr lvl="1"/>
            <a:endParaRPr lang="en-US"/>
          </a:p>
          <a:p>
            <a:r>
              <a:rPr lang="en-US" smtClean="0"/>
              <a:t>Betting that the cloud will win</a:t>
            </a:r>
          </a:p>
          <a:p>
            <a:pPr lvl="1"/>
            <a:r>
              <a:rPr lang="en-US" smtClean="0"/>
              <a:t>Cheaper than other options...</a:t>
            </a:r>
          </a:p>
          <a:p>
            <a:pPr lvl="1"/>
            <a:r>
              <a:rPr lang="en-US" smtClean="0"/>
              <a:t>... and the cheaper option usually wins!</a:t>
            </a:r>
          </a:p>
          <a:p>
            <a:pPr lvl="1"/>
            <a:r>
              <a:rPr lang="en-US" smtClean="0"/>
              <a:t>But technology also advances over time, which helps!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0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Making the cloud highly assured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232648" cy="4495800"/>
          </a:xfrm>
        </p:spPr>
        <p:txBody>
          <a:bodyPr>
            <a:normAutofit fontScale="92500" lnSpcReduction="20000"/>
          </a:bodyPr>
          <a:lstStyle/>
          <a:p>
            <a:r>
              <a:rPr lang="en-US" smtClean="0"/>
              <a:t>Find ways to overcome limitations like FLP and CAP</a:t>
            </a:r>
          </a:p>
          <a:p>
            <a:endParaRPr lang="en-US"/>
          </a:p>
          <a:p>
            <a:r>
              <a:rPr lang="en-US" smtClean="0"/>
              <a:t>Define new assurance goals that might still be forms of security and consistency but are easier to achieve</a:t>
            </a:r>
          </a:p>
          <a:p>
            <a:endParaRPr lang="en-US" smtClean="0"/>
          </a:p>
          <a:p>
            <a:r>
              <a:rPr lang="en-US" smtClean="0"/>
              <a:t>Only consider things that are real enough to be implemented and demonstrated to scale well and perform in a way that would compete with today’s cloud platforms.  A practical mindset.</a:t>
            </a:r>
          </a:p>
          <a:p>
            <a:endParaRPr lang="en-US"/>
          </a:p>
          <a:p>
            <a:r>
              <a:rPr lang="en-US" smtClean="0"/>
              <a:t>But use theoretical tools when theory helps with goals.</a:t>
            </a:r>
            <a:endParaRPr lang="en-US"/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0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making it fast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cloud makes it easy to create “mashups”</a:t>
            </a:r>
          </a:p>
          <a:p>
            <a:pPr lvl="1"/>
            <a:r>
              <a:rPr lang="en-US" dirty="0" smtClean="0"/>
              <a:t>Applications send data to each other, one system might “call upon” 10 or 100 others for help</a:t>
            </a:r>
          </a:p>
          <a:p>
            <a:pPr lvl="1"/>
            <a:r>
              <a:rPr lang="en-US" dirty="0" smtClean="0"/>
              <a:t>Very powerful but also very inefficient in some ways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xample: Networks that become overloaded because of the same image or video being sent again and again!</a:t>
            </a:r>
          </a:p>
          <a:p>
            <a:r>
              <a:rPr lang="en-US" dirty="0" smtClean="0"/>
              <a:t>Getting the cloud to “scale” and perform well comes down to enabling productivity while also finding tricks to ensure super good performance</a:t>
            </a:r>
          </a:p>
          <a:p>
            <a:pPr lvl="2"/>
            <a:r>
              <a:rPr lang="en-US" dirty="0" smtClean="0"/>
              <a:t>Example”: store the image, ship a URL…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206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CS5412: Topics Covered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We’ll treat the cloud as having three main parts</a:t>
            </a:r>
          </a:p>
          <a:p>
            <a:pPr lvl="1"/>
            <a:r>
              <a:rPr lang="en-US" smtClean="0"/>
              <a:t>The client side: Everything on your device</a:t>
            </a:r>
          </a:p>
          <a:p>
            <a:pPr lvl="1"/>
            <a:r>
              <a:rPr lang="en-US" smtClean="0"/>
              <a:t>The Internet, as used by the cloud</a:t>
            </a:r>
          </a:p>
          <a:p>
            <a:pPr lvl="1"/>
            <a:r>
              <a:rPr lang="en-US" smtClean="0"/>
              <a:t>Data centers, which themselves have a “tiered” structure</a:t>
            </a:r>
          </a:p>
          <a:p>
            <a:pPr lvl="2"/>
            <a:r>
              <a:rPr lang="en-US" smtClean="0"/>
              <a:t>Like a dedicated and</a:t>
            </a:r>
            <a:br>
              <a:rPr lang="en-US" smtClean="0"/>
            </a:br>
            <a:r>
              <a:rPr lang="en-US" smtClean="0"/>
              <a:t>personal computer</a:t>
            </a:r>
          </a:p>
          <a:p>
            <a:pPr lvl="2"/>
            <a:r>
              <a:rPr lang="en-US" smtClean="0"/>
              <a:t>Yet massively scaled</a:t>
            </a:r>
            <a:br>
              <a:rPr lang="en-US" smtClean="0"/>
            </a:br>
            <a:r>
              <a:rPr lang="en-US" smtClean="0"/>
              <a:t>with many moving parts</a:t>
            </a:r>
          </a:p>
          <a:p>
            <a:r>
              <a:rPr lang="en-US" smtClean="0"/>
              <a:t>Special theme: </a:t>
            </a:r>
            <a:br>
              <a:rPr lang="en-US" smtClean="0"/>
            </a:br>
            <a:r>
              <a:rPr lang="en-US" i="1" u="sng" smtClean="0">
                <a:solidFill>
                  <a:srgbClr val="C00000"/>
                </a:solidFill>
              </a:rPr>
              <a:t>high assurance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394718" y="4267200"/>
            <a:ext cx="4596882" cy="2299102"/>
            <a:chOff x="889518" y="1447800"/>
            <a:chExt cx="7721082" cy="4800600"/>
          </a:xfrm>
        </p:grpSpPr>
        <p:sp>
          <p:nvSpPr>
            <p:cNvPr id="4" name="Can 3"/>
            <p:cNvSpPr/>
            <p:nvPr/>
          </p:nvSpPr>
          <p:spPr>
            <a:xfrm>
              <a:off x="5029200" y="2590800"/>
              <a:ext cx="3581400" cy="3124200"/>
            </a:xfrm>
            <a:prstGeom prst="can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prstClr val="white"/>
                </a:solidFill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5638800" y="3505201"/>
              <a:ext cx="457200" cy="1905000"/>
            </a:xfrm>
            <a:custGeom>
              <a:avLst/>
              <a:gdLst>
                <a:gd name="connsiteX0" fmla="*/ 482600 w 1003300"/>
                <a:gd name="connsiteY0" fmla="*/ 0 h 3208867"/>
                <a:gd name="connsiteX1" fmla="*/ 922867 w 1003300"/>
                <a:gd name="connsiteY1" fmla="*/ 745067 h 3208867"/>
                <a:gd name="connsiteX2" fmla="*/ 0 w 1003300"/>
                <a:gd name="connsiteY2" fmla="*/ 1651000 h 3208867"/>
                <a:gd name="connsiteX3" fmla="*/ 922867 w 1003300"/>
                <a:gd name="connsiteY3" fmla="*/ 2556933 h 3208867"/>
                <a:gd name="connsiteX4" fmla="*/ 457200 w 1003300"/>
                <a:gd name="connsiteY4" fmla="*/ 3208867 h 320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00" h="3208867">
                  <a:moveTo>
                    <a:pt x="482600" y="0"/>
                  </a:moveTo>
                  <a:cubicBezTo>
                    <a:pt x="742950" y="234950"/>
                    <a:pt x="1003300" y="469900"/>
                    <a:pt x="922867" y="745067"/>
                  </a:cubicBezTo>
                  <a:cubicBezTo>
                    <a:pt x="842434" y="1020234"/>
                    <a:pt x="0" y="1349022"/>
                    <a:pt x="0" y="1651000"/>
                  </a:cubicBezTo>
                  <a:cubicBezTo>
                    <a:pt x="0" y="1952978"/>
                    <a:pt x="846667" y="2297289"/>
                    <a:pt x="922867" y="2556933"/>
                  </a:cubicBezTo>
                  <a:cubicBezTo>
                    <a:pt x="999067" y="2816577"/>
                    <a:pt x="728133" y="3012722"/>
                    <a:pt x="457200" y="3208867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6096000" y="3657600"/>
              <a:ext cx="457200" cy="1905000"/>
            </a:xfrm>
            <a:custGeom>
              <a:avLst/>
              <a:gdLst>
                <a:gd name="connsiteX0" fmla="*/ 482600 w 1003300"/>
                <a:gd name="connsiteY0" fmla="*/ 0 h 3208867"/>
                <a:gd name="connsiteX1" fmla="*/ 922867 w 1003300"/>
                <a:gd name="connsiteY1" fmla="*/ 745067 h 3208867"/>
                <a:gd name="connsiteX2" fmla="*/ 0 w 1003300"/>
                <a:gd name="connsiteY2" fmla="*/ 1651000 h 3208867"/>
                <a:gd name="connsiteX3" fmla="*/ 922867 w 1003300"/>
                <a:gd name="connsiteY3" fmla="*/ 2556933 h 3208867"/>
                <a:gd name="connsiteX4" fmla="*/ 457200 w 1003300"/>
                <a:gd name="connsiteY4" fmla="*/ 3208867 h 320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00" h="3208867">
                  <a:moveTo>
                    <a:pt x="482600" y="0"/>
                  </a:moveTo>
                  <a:cubicBezTo>
                    <a:pt x="742950" y="234950"/>
                    <a:pt x="1003300" y="469900"/>
                    <a:pt x="922867" y="745067"/>
                  </a:cubicBezTo>
                  <a:cubicBezTo>
                    <a:pt x="842434" y="1020234"/>
                    <a:pt x="0" y="1349022"/>
                    <a:pt x="0" y="1651000"/>
                  </a:cubicBezTo>
                  <a:cubicBezTo>
                    <a:pt x="0" y="1952978"/>
                    <a:pt x="846667" y="2297289"/>
                    <a:pt x="922867" y="2556933"/>
                  </a:cubicBezTo>
                  <a:cubicBezTo>
                    <a:pt x="999067" y="2816577"/>
                    <a:pt x="728133" y="3012722"/>
                    <a:pt x="457200" y="3208867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7467600" y="3505200"/>
              <a:ext cx="457200" cy="1905000"/>
            </a:xfrm>
            <a:custGeom>
              <a:avLst/>
              <a:gdLst>
                <a:gd name="connsiteX0" fmla="*/ 482600 w 1003300"/>
                <a:gd name="connsiteY0" fmla="*/ 0 h 3208867"/>
                <a:gd name="connsiteX1" fmla="*/ 922867 w 1003300"/>
                <a:gd name="connsiteY1" fmla="*/ 745067 h 3208867"/>
                <a:gd name="connsiteX2" fmla="*/ 0 w 1003300"/>
                <a:gd name="connsiteY2" fmla="*/ 1651000 h 3208867"/>
                <a:gd name="connsiteX3" fmla="*/ 922867 w 1003300"/>
                <a:gd name="connsiteY3" fmla="*/ 2556933 h 3208867"/>
                <a:gd name="connsiteX4" fmla="*/ 457200 w 1003300"/>
                <a:gd name="connsiteY4" fmla="*/ 3208867 h 320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00" h="3208867">
                  <a:moveTo>
                    <a:pt x="482600" y="0"/>
                  </a:moveTo>
                  <a:cubicBezTo>
                    <a:pt x="742950" y="234950"/>
                    <a:pt x="1003300" y="469900"/>
                    <a:pt x="922867" y="745067"/>
                  </a:cubicBezTo>
                  <a:cubicBezTo>
                    <a:pt x="842434" y="1020234"/>
                    <a:pt x="0" y="1349022"/>
                    <a:pt x="0" y="1651000"/>
                  </a:cubicBezTo>
                  <a:cubicBezTo>
                    <a:pt x="0" y="1952978"/>
                    <a:pt x="846667" y="2297289"/>
                    <a:pt x="922867" y="2556933"/>
                  </a:cubicBezTo>
                  <a:cubicBezTo>
                    <a:pt x="999067" y="2816577"/>
                    <a:pt x="728133" y="3012722"/>
                    <a:pt x="457200" y="3208867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6781800" y="3505200"/>
              <a:ext cx="457200" cy="1905000"/>
            </a:xfrm>
            <a:custGeom>
              <a:avLst/>
              <a:gdLst>
                <a:gd name="connsiteX0" fmla="*/ 482600 w 1003300"/>
                <a:gd name="connsiteY0" fmla="*/ 0 h 3208867"/>
                <a:gd name="connsiteX1" fmla="*/ 922867 w 1003300"/>
                <a:gd name="connsiteY1" fmla="*/ 745067 h 3208867"/>
                <a:gd name="connsiteX2" fmla="*/ 0 w 1003300"/>
                <a:gd name="connsiteY2" fmla="*/ 1651000 h 3208867"/>
                <a:gd name="connsiteX3" fmla="*/ 922867 w 1003300"/>
                <a:gd name="connsiteY3" fmla="*/ 2556933 h 3208867"/>
                <a:gd name="connsiteX4" fmla="*/ 457200 w 1003300"/>
                <a:gd name="connsiteY4" fmla="*/ 3208867 h 320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00" h="3208867">
                  <a:moveTo>
                    <a:pt x="482600" y="0"/>
                  </a:moveTo>
                  <a:cubicBezTo>
                    <a:pt x="742950" y="234950"/>
                    <a:pt x="1003300" y="469900"/>
                    <a:pt x="922867" y="745067"/>
                  </a:cubicBezTo>
                  <a:cubicBezTo>
                    <a:pt x="842434" y="1020234"/>
                    <a:pt x="0" y="1349022"/>
                    <a:pt x="0" y="1651000"/>
                  </a:cubicBezTo>
                  <a:cubicBezTo>
                    <a:pt x="0" y="1952978"/>
                    <a:pt x="846667" y="2297289"/>
                    <a:pt x="922867" y="2556933"/>
                  </a:cubicBezTo>
                  <a:cubicBezTo>
                    <a:pt x="999067" y="2816577"/>
                    <a:pt x="728133" y="3012722"/>
                    <a:pt x="457200" y="3208867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prstClr val="black"/>
                </a:solidFill>
              </a:endParaRPr>
            </a:p>
          </p:txBody>
        </p:sp>
        <p:pic>
          <p:nvPicPr>
            <p:cNvPr id="9" name="Picture 2" descr="C:\Users\Ken\AppData\Local\Microsoft\Windows\Temporary Internet Files\Content.IE5\GI67AESF\MC900447160[1]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89518" y="4876800"/>
              <a:ext cx="1791478" cy="1371600"/>
            </a:xfrm>
            <a:prstGeom prst="rect">
              <a:avLst/>
            </a:prstGeom>
            <a:noFill/>
          </p:spPr>
        </p:pic>
        <p:pic>
          <p:nvPicPr>
            <p:cNvPr id="10" name="Picture 4" descr="C:\Users\Ken\AppData\Local\Microsoft\Windows\Temporary Internet Files\Content.IE5\DV4QT7JI\MC900447168[1]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89008" y="2362200"/>
              <a:ext cx="1240512" cy="1737259"/>
            </a:xfrm>
            <a:prstGeom prst="rect">
              <a:avLst/>
            </a:prstGeom>
            <a:noFill/>
          </p:spPr>
        </p:pic>
        <p:pic>
          <p:nvPicPr>
            <p:cNvPr id="11" name="Picture 5" descr="C:\Users\Ken\AppData\Local\Microsoft\Windows\Temporary Internet Files\Content.IE5\9GA6NHYH\MC900447035[1]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24200" y="1447800"/>
              <a:ext cx="1639491" cy="2057400"/>
            </a:xfrm>
            <a:prstGeom prst="rect">
              <a:avLst/>
            </a:prstGeom>
            <a:noFill/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4267200" y="3048000"/>
              <a:ext cx="1752600" cy="91440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667000" y="3429000"/>
              <a:ext cx="3581400" cy="91440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981200" y="3810000"/>
              <a:ext cx="4800600" cy="76200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1752600" y="4724400"/>
              <a:ext cx="5867400" cy="68580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6" descr="C:\Users\Ken\AppData\Local\Microsoft\Windows\Temporary Internet Files\Content.IE5\GI67AESF\MC900352695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86400" y="4724401"/>
              <a:ext cx="409373" cy="542636"/>
            </a:xfrm>
            <a:prstGeom prst="rect">
              <a:avLst/>
            </a:prstGeom>
            <a:noFill/>
          </p:spPr>
        </p:pic>
        <p:pic>
          <p:nvPicPr>
            <p:cNvPr id="17" name="Picture 8" descr="C:\Users\Ken\AppData\Local\Microsoft\Windows\Temporary Internet Files\Content.IE5\9GA6NHYH\MC900048756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239000" y="3581400"/>
              <a:ext cx="410039" cy="605700"/>
            </a:xfrm>
            <a:prstGeom prst="rect">
              <a:avLst/>
            </a:prstGeom>
            <a:noFill/>
          </p:spPr>
        </p:pic>
        <p:pic>
          <p:nvPicPr>
            <p:cNvPr id="18" name="Picture 7" descr="C:\Users\Ken\AppData\Local\Microsoft\Windows\Temporary Internet Files\Content.IE5\DV4QT7JI\MC900352697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772400" y="4114800"/>
              <a:ext cx="484158" cy="592247"/>
            </a:xfrm>
            <a:prstGeom prst="rect">
              <a:avLst/>
            </a:prstGeom>
            <a:noFill/>
          </p:spPr>
        </p:pic>
        <p:pic>
          <p:nvPicPr>
            <p:cNvPr id="19" name="Picture 9" descr="C:\Users\Ken\AppData\Local\Microsoft\Windows\Temporary Internet Files\Content.IE5\9GA6NHYH\MC900295393[1].wm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096000" y="3505200"/>
              <a:ext cx="768423" cy="521328"/>
            </a:xfrm>
            <a:prstGeom prst="rect">
              <a:avLst/>
            </a:prstGeom>
            <a:noFill/>
          </p:spPr>
        </p:pic>
      </p:grp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8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Old World and the New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534400" cy="45720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Old world: </a:t>
            </a:r>
            <a:r>
              <a:rPr lang="en-US" dirty="0" smtClean="0"/>
              <a:t>we replicated servers for speed and availability, but maintained consistency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New world: </a:t>
            </a:r>
            <a:r>
              <a:rPr lang="en-US" i="1" dirty="0" smtClean="0"/>
              <a:t>scalability</a:t>
            </a:r>
            <a:r>
              <a:rPr lang="en-US" dirty="0" smtClean="0"/>
              <a:t> matters most of all</a:t>
            </a:r>
          </a:p>
          <a:p>
            <a:pPr lvl="1"/>
            <a:r>
              <a:rPr lang="en-US" i="1" smtClean="0"/>
              <a:t>Focus is on extremely rapid response times</a:t>
            </a:r>
          </a:p>
          <a:p>
            <a:pPr lvl="1"/>
            <a:r>
              <a:rPr lang="en-US" smtClean="0"/>
              <a:t>Amazon estimates that each millisecond of delay has a measurable impact on sales!</a:t>
            </a:r>
          </a:p>
          <a:p>
            <a:pPr lvl="1"/>
            <a:endParaRPr lang="en-US"/>
          </a:p>
          <a:p>
            <a:r>
              <a:rPr lang="en-US" b="1" smtClean="0">
                <a:solidFill>
                  <a:srgbClr val="C00000"/>
                </a:solidFill>
              </a:rPr>
              <a:t>But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our premise is that we can have scalability and also have other guarantees that today’s cloud lacks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4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en-US" smtClean="0"/>
              <a:t>High Assurance: Many (conflicting) goals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Security: Only correctly authorized users (who are properly authenticated) can perform actions</a:t>
            </a:r>
          </a:p>
          <a:p>
            <a:r>
              <a:rPr lang="en-US" dirty="0" smtClean="0"/>
              <a:t>Scalability:  Can support lots of simultaneous users</a:t>
            </a:r>
          </a:p>
          <a:p>
            <a:r>
              <a:rPr lang="en-US" dirty="0" smtClean="0"/>
              <a:t>Privacy: Data doesn’t leak to intruders</a:t>
            </a:r>
          </a:p>
          <a:p>
            <a:r>
              <a:rPr lang="en-US" dirty="0" smtClean="0"/>
              <a:t>Rapid response despite failures or disruption</a:t>
            </a:r>
          </a:p>
          <a:p>
            <a:r>
              <a:rPr lang="en-US" dirty="0" smtClean="0"/>
              <a:t>Consistency and coordinated behavior</a:t>
            </a:r>
          </a:p>
          <a:p>
            <a:r>
              <a:rPr lang="en-US" dirty="0" smtClean="0"/>
              <a:t>Ability to overcome attacks or mishaps</a:t>
            </a:r>
          </a:p>
          <a:p>
            <a:r>
              <a:rPr lang="en-US" dirty="0" smtClean="0"/>
              <a:t>Guarantee that center operates at a high level of efficiency and in a highly automated manner</a:t>
            </a:r>
          </a:p>
          <a:p>
            <a:r>
              <a:rPr lang="en-US" dirty="0" smtClean="0"/>
              <a:t>Archival protection of important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5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Must ask many questions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If we were to run high assurance solutions on today’s cloud, what parts of the standards would limit or harm our assurance properties?</a:t>
            </a:r>
          </a:p>
          <a:p>
            <a:endParaRPr lang="en-US"/>
          </a:p>
          <a:p>
            <a:r>
              <a:rPr lang="en-US" smtClean="0"/>
              <a:t>Goal is to leverage the cloud or even run on standard clouds, yet to improve on normal options</a:t>
            </a:r>
          </a:p>
          <a:p>
            <a:endParaRPr lang="en-US"/>
          </a:p>
          <a:p>
            <a:r>
              <a:rPr lang="en-US" smtClean="0"/>
              <a:t>This forces us to look hard at how things work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8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Today’s cloud focuses on easy stories</a:t>
            </a:r>
            <a:endParaRPr lang="fr-BE" dirty="0"/>
          </a:p>
        </p:txBody>
      </p:sp>
      <p:sp>
        <p:nvSpPr>
          <p:cNvPr id="5" name="Can 4"/>
          <p:cNvSpPr/>
          <p:nvPr/>
        </p:nvSpPr>
        <p:spPr>
          <a:xfrm>
            <a:off x="5029200" y="2895600"/>
            <a:ext cx="3581400" cy="3124200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white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638800" y="3810001"/>
            <a:ext cx="457200" cy="1905000"/>
          </a:xfrm>
          <a:custGeom>
            <a:avLst/>
            <a:gdLst>
              <a:gd name="connsiteX0" fmla="*/ 482600 w 1003300"/>
              <a:gd name="connsiteY0" fmla="*/ 0 h 3208867"/>
              <a:gd name="connsiteX1" fmla="*/ 922867 w 1003300"/>
              <a:gd name="connsiteY1" fmla="*/ 745067 h 3208867"/>
              <a:gd name="connsiteX2" fmla="*/ 0 w 1003300"/>
              <a:gd name="connsiteY2" fmla="*/ 1651000 h 3208867"/>
              <a:gd name="connsiteX3" fmla="*/ 922867 w 1003300"/>
              <a:gd name="connsiteY3" fmla="*/ 2556933 h 3208867"/>
              <a:gd name="connsiteX4" fmla="*/ 457200 w 1003300"/>
              <a:gd name="connsiteY4" fmla="*/ 3208867 h 320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300" h="3208867">
                <a:moveTo>
                  <a:pt x="482600" y="0"/>
                </a:moveTo>
                <a:cubicBezTo>
                  <a:pt x="742950" y="234950"/>
                  <a:pt x="1003300" y="469900"/>
                  <a:pt x="922867" y="745067"/>
                </a:cubicBezTo>
                <a:cubicBezTo>
                  <a:pt x="842434" y="1020234"/>
                  <a:pt x="0" y="1349022"/>
                  <a:pt x="0" y="1651000"/>
                </a:cubicBezTo>
                <a:cubicBezTo>
                  <a:pt x="0" y="1952978"/>
                  <a:pt x="846667" y="2297289"/>
                  <a:pt x="922867" y="2556933"/>
                </a:cubicBezTo>
                <a:cubicBezTo>
                  <a:pt x="999067" y="2816577"/>
                  <a:pt x="728133" y="3012722"/>
                  <a:pt x="457200" y="3208867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096000" y="3962400"/>
            <a:ext cx="457200" cy="1905000"/>
          </a:xfrm>
          <a:custGeom>
            <a:avLst/>
            <a:gdLst>
              <a:gd name="connsiteX0" fmla="*/ 482600 w 1003300"/>
              <a:gd name="connsiteY0" fmla="*/ 0 h 3208867"/>
              <a:gd name="connsiteX1" fmla="*/ 922867 w 1003300"/>
              <a:gd name="connsiteY1" fmla="*/ 745067 h 3208867"/>
              <a:gd name="connsiteX2" fmla="*/ 0 w 1003300"/>
              <a:gd name="connsiteY2" fmla="*/ 1651000 h 3208867"/>
              <a:gd name="connsiteX3" fmla="*/ 922867 w 1003300"/>
              <a:gd name="connsiteY3" fmla="*/ 2556933 h 3208867"/>
              <a:gd name="connsiteX4" fmla="*/ 457200 w 1003300"/>
              <a:gd name="connsiteY4" fmla="*/ 3208867 h 320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300" h="3208867">
                <a:moveTo>
                  <a:pt x="482600" y="0"/>
                </a:moveTo>
                <a:cubicBezTo>
                  <a:pt x="742950" y="234950"/>
                  <a:pt x="1003300" y="469900"/>
                  <a:pt x="922867" y="745067"/>
                </a:cubicBezTo>
                <a:cubicBezTo>
                  <a:pt x="842434" y="1020234"/>
                  <a:pt x="0" y="1349022"/>
                  <a:pt x="0" y="1651000"/>
                </a:cubicBezTo>
                <a:cubicBezTo>
                  <a:pt x="0" y="1952978"/>
                  <a:pt x="846667" y="2297289"/>
                  <a:pt x="922867" y="2556933"/>
                </a:cubicBezTo>
                <a:cubicBezTo>
                  <a:pt x="999067" y="2816577"/>
                  <a:pt x="728133" y="3012722"/>
                  <a:pt x="457200" y="3208867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7467600" y="3810000"/>
            <a:ext cx="457200" cy="1905000"/>
          </a:xfrm>
          <a:custGeom>
            <a:avLst/>
            <a:gdLst>
              <a:gd name="connsiteX0" fmla="*/ 482600 w 1003300"/>
              <a:gd name="connsiteY0" fmla="*/ 0 h 3208867"/>
              <a:gd name="connsiteX1" fmla="*/ 922867 w 1003300"/>
              <a:gd name="connsiteY1" fmla="*/ 745067 h 3208867"/>
              <a:gd name="connsiteX2" fmla="*/ 0 w 1003300"/>
              <a:gd name="connsiteY2" fmla="*/ 1651000 h 3208867"/>
              <a:gd name="connsiteX3" fmla="*/ 922867 w 1003300"/>
              <a:gd name="connsiteY3" fmla="*/ 2556933 h 3208867"/>
              <a:gd name="connsiteX4" fmla="*/ 457200 w 1003300"/>
              <a:gd name="connsiteY4" fmla="*/ 3208867 h 320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300" h="3208867">
                <a:moveTo>
                  <a:pt x="482600" y="0"/>
                </a:moveTo>
                <a:cubicBezTo>
                  <a:pt x="742950" y="234950"/>
                  <a:pt x="1003300" y="469900"/>
                  <a:pt x="922867" y="745067"/>
                </a:cubicBezTo>
                <a:cubicBezTo>
                  <a:pt x="842434" y="1020234"/>
                  <a:pt x="0" y="1349022"/>
                  <a:pt x="0" y="1651000"/>
                </a:cubicBezTo>
                <a:cubicBezTo>
                  <a:pt x="0" y="1952978"/>
                  <a:pt x="846667" y="2297289"/>
                  <a:pt x="922867" y="2556933"/>
                </a:cubicBezTo>
                <a:cubicBezTo>
                  <a:pt x="999067" y="2816577"/>
                  <a:pt x="728133" y="3012722"/>
                  <a:pt x="457200" y="3208867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781800" y="3810000"/>
            <a:ext cx="457200" cy="1905000"/>
          </a:xfrm>
          <a:custGeom>
            <a:avLst/>
            <a:gdLst>
              <a:gd name="connsiteX0" fmla="*/ 482600 w 1003300"/>
              <a:gd name="connsiteY0" fmla="*/ 0 h 3208867"/>
              <a:gd name="connsiteX1" fmla="*/ 922867 w 1003300"/>
              <a:gd name="connsiteY1" fmla="*/ 745067 h 3208867"/>
              <a:gd name="connsiteX2" fmla="*/ 0 w 1003300"/>
              <a:gd name="connsiteY2" fmla="*/ 1651000 h 3208867"/>
              <a:gd name="connsiteX3" fmla="*/ 922867 w 1003300"/>
              <a:gd name="connsiteY3" fmla="*/ 2556933 h 3208867"/>
              <a:gd name="connsiteX4" fmla="*/ 457200 w 1003300"/>
              <a:gd name="connsiteY4" fmla="*/ 3208867 h 320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300" h="3208867">
                <a:moveTo>
                  <a:pt x="482600" y="0"/>
                </a:moveTo>
                <a:cubicBezTo>
                  <a:pt x="742950" y="234950"/>
                  <a:pt x="1003300" y="469900"/>
                  <a:pt x="922867" y="745067"/>
                </a:cubicBezTo>
                <a:cubicBezTo>
                  <a:pt x="842434" y="1020234"/>
                  <a:pt x="0" y="1349022"/>
                  <a:pt x="0" y="1651000"/>
                </a:cubicBezTo>
                <a:cubicBezTo>
                  <a:pt x="0" y="1952978"/>
                  <a:pt x="846667" y="2297289"/>
                  <a:pt x="922867" y="2556933"/>
                </a:cubicBezTo>
                <a:cubicBezTo>
                  <a:pt x="999067" y="2816577"/>
                  <a:pt x="728133" y="3012722"/>
                  <a:pt x="457200" y="3208867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pic>
        <p:nvPicPr>
          <p:cNvPr id="1026" name="Picture 2" descr="C:\Users\Ken\AppData\Local\Microsoft\Windows\Temporary Internet Files\Content.IE5\GI67AESF\MC90044716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518" y="5181600"/>
            <a:ext cx="1791478" cy="1371600"/>
          </a:xfrm>
          <a:prstGeom prst="rect">
            <a:avLst/>
          </a:prstGeom>
          <a:noFill/>
        </p:spPr>
      </p:pic>
      <p:pic>
        <p:nvPicPr>
          <p:cNvPr id="1028" name="Picture 4" descr="C:\Users\Ken\AppData\Local\Microsoft\Windows\Temporary Internet Files\Content.IE5\DV4QT7JI\MC90044716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9008" y="2667000"/>
            <a:ext cx="1240512" cy="1737259"/>
          </a:xfrm>
          <a:prstGeom prst="rect">
            <a:avLst/>
          </a:prstGeom>
          <a:noFill/>
        </p:spPr>
      </p:pic>
      <p:pic>
        <p:nvPicPr>
          <p:cNvPr id="1029" name="Picture 5" descr="C:\Users\Ken\AppData\Local\Microsoft\Windows\Temporary Internet Files\Content.IE5\9GA6NHYH\MC900447035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1752600"/>
            <a:ext cx="1639491" cy="2057400"/>
          </a:xfrm>
          <a:prstGeom prst="rect">
            <a:avLst/>
          </a:prstGeom>
          <a:noFill/>
        </p:spPr>
      </p:pic>
      <p:cxnSp>
        <p:nvCxnSpPr>
          <p:cNvPr id="23" name="Straight Arrow Connector 22"/>
          <p:cNvCxnSpPr/>
          <p:nvPr/>
        </p:nvCxnSpPr>
        <p:spPr>
          <a:xfrm>
            <a:off x="4267200" y="3352800"/>
            <a:ext cx="1752600" cy="9144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667000" y="3733800"/>
            <a:ext cx="3581400" cy="9144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981200" y="4114800"/>
            <a:ext cx="4800600" cy="7620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752600" y="5029200"/>
            <a:ext cx="5867400" cy="6858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C:\Users\Ken\AppData\Local\Microsoft\Windows\Temporary Internet Files\Content.IE5\GI67AESF\MC900352695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5029201"/>
            <a:ext cx="409373" cy="542636"/>
          </a:xfrm>
          <a:prstGeom prst="rect">
            <a:avLst/>
          </a:prstGeom>
          <a:noFill/>
        </p:spPr>
      </p:pic>
      <p:pic>
        <p:nvPicPr>
          <p:cNvPr id="1032" name="Picture 8" descr="C:\Users\Ken\AppData\Local\Microsoft\Windows\Temporary Internet Files\Content.IE5\9GA6NHYH\MC900048756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3886200"/>
            <a:ext cx="410039" cy="605700"/>
          </a:xfrm>
          <a:prstGeom prst="rect">
            <a:avLst/>
          </a:prstGeom>
          <a:noFill/>
        </p:spPr>
      </p:pic>
      <p:pic>
        <p:nvPicPr>
          <p:cNvPr id="1031" name="Picture 7" descr="C:\Users\Ken\AppData\Local\Microsoft\Windows\Temporary Internet Files\Content.IE5\DV4QT7JI\MC900352697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72400" y="4419600"/>
            <a:ext cx="484158" cy="592247"/>
          </a:xfrm>
          <a:prstGeom prst="rect">
            <a:avLst/>
          </a:prstGeom>
          <a:noFill/>
        </p:spPr>
      </p:pic>
      <p:pic>
        <p:nvPicPr>
          <p:cNvPr id="1033" name="Picture 9" descr="C:\Users\Ken\AppData\Local\Microsoft\Windows\Temporary Internet Files\Content.IE5\9GA6NHYH\MC900295393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0" y="3810000"/>
            <a:ext cx="768423" cy="521328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5051502" y="185797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>
                <a:solidFill>
                  <a:srgbClr val="C00000"/>
                </a:solidFill>
              </a:rPr>
              <a:t>Which is better:</a:t>
            </a:r>
          </a:p>
          <a:p>
            <a:pPr lvl="1"/>
            <a:r>
              <a:rPr lang="en-US" b="1" i="1">
                <a:solidFill>
                  <a:srgbClr val="C00000"/>
                </a:solidFill>
              </a:rPr>
              <a:t>Multithreaded servers</a:t>
            </a:r>
            <a:r>
              <a:rPr lang="en-US" b="1" i="1" smtClean="0">
                <a:solidFill>
                  <a:srgbClr val="C00000"/>
                </a:solidFill>
              </a:rPr>
              <a:t>?</a:t>
            </a:r>
            <a:endParaRPr lang="en-US" b="1" i="1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5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010400" y="4419600"/>
            <a:ext cx="1752600" cy="2057400"/>
            <a:chOff x="5029200" y="2590800"/>
            <a:chExt cx="1752600" cy="2057400"/>
          </a:xfrm>
        </p:grpSpPr>
        <p:sp>
          <p:nvSpPr>
            <p:cNvPr id="5" name="Can 4"/>
            <p:cNvSpPr/>
            <p:nvPr/>
          </p:nvSpPr>
          <p:spPr>
            <a:xfrm>
              <a:off x="5029200" y="2590800"/>
              <a:ext cx="1752600" cy="2057400"/>
            </a:xfrm>
            <a:prstGeom prst="can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prstClr val="white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943600" y="3124200"/>
              <a:ext cx="457200" cy="1371600"/>
            </a:xfrm>
            <a:custGeom>
              <a:avLst/>
              <a:gdLst>
                <a:gd name="connsiteX0" fmla="*/ 482600 w 1003300"/>
                <a:gd name="connsiteY0" fmla="*/ 0 h 3208867"/>
                <a:gd name="connsiteX1" fmla="*/ 922867 w 1003300"/>
                <a:gd name="connsiteY1" fmla="*/ 745067 h 3208867"/>
                <a:gd name="connsiteX2" fmla="*/ 0 w 1003300"/>
                <a:gd name="connsiteY2" fmla="*/ 1651000 h 3208867"/>
                <a:gd name="connsiteX3" fmla="*/ 922867 w 1003300"/>
                <a:gd name="connsiteY3" fmla="*/ 2556933 h 3208867"/>
                <a:gd name="connsiteX4" fmla="*/ 457200 w 1003300"/>
                <a:gd name="connsiteY4" fmla="*/ 3208867 h 320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00" h="3208867">
                  <a:moveTo>
                    <a:pt x="482600" y="0"/>
                  </a:moveTo>
                  <a:cubicBezTo>
                    <a:pt x="742950" y="234950"/>
                    <a:pt x="1003300" y="469900"/>
                    <a:pt x="922867" y="745067"/>
                  </a:cubicBezTo>
                  <a:cubicBezTo>
                    <a:pt x="842434" y="1020234"/>
                    <a:pt x="0" y="1349022"/>
                    <a:pt x="0" y="1651000"/>
                  </a:cubicBezTo>
                  <a:cubicBezTo>
                    <a:pt x="0" y="1952978"/>
                    <a:pt x="846667" y="2297289"/>
                    <a:pt x="922867" y="2556933"/>
                  </a:cubicBezTo>
                  <a:cubicBezTo>
                    <a:pt x="999067" y="2816577"/>
                    <a:pt x="728133" y="3012722"/>
                    <a:pt x="457200" y="3208867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C:\Users\Ken\AppData\Local\Microsoft\Windows\Temporary Internet Files\Content.IE5\GI67AESF\MC90044716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518" y="4876800"/>
            <a:ext cx="1791478" cy="1371600"/>
          </a:xfrm>
          <a:prstGeom prst="rect">
            <a:avLst/>
          </a:prstGeom>
          <a:noFill/>
        </p:spPr>
      </p:pic>
      <p:pic>
        <p:nvPicPr>
          <p:cNvPr id="1028" name="Picture 4" descr="C:\Users\Ken\AppData\Local\Microsoft\Windows\Temporary Internet Files\Content.IE5\DV4QT7JI\MC90044716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9008" y="2362200"/>
            <a:ext cx="1240512" cy="1737259"/>
          </a:xfrm>
          <a:prstGeom prst="rect">
            <a:avLst/>
          </a:prstGeom>
          <a:noFill/>
        </p:spPr>
      </p:pic>
      <p:pic>
        <p:nvPicPr>
          <p:cNvPr id="1029" name="Picture 5" descr="C:\Users\Ken\AppData\Local\Microsoft\Windows\Temporary Internet Files\Content.IE5\9GA6NHYH\MC900447035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1447800"/>
            <a:ext cx="1639491" cy="2057400"/>
          </a:xfrm>
          <a:prstGeom prst="rect">
            <a:avLst/>
          </a:prstGeom>
          <a:noFill/>
        </p:spPr>
      </p:pic>
      <p:grpSp>
        <p:nvGrpSpPr>
          <p:cNvPr id="20" name="Group 19"/>
          <p:cNvGrpSpPr/>
          <p:nvPr/>
        </p:nvGrpSpPr>
        <p:grpSpPr>
          <a:xfrm>
            <a:off x="6400800" y="4419600"/>
            <a:ext cx="1752600" cy="2057400"/>
            <a:chOff x="5029200" y="2590800"/>
            <a:chExt cx="1752600" cy="2057400"/>
          </a:xfrm>
        </p:grpSpPr>
        <p:sp>
          <p:nvSpPr>
            <p:cNvPr id="21" name="Can 20"/>
            <p:cNvSpPr/>
            <p:nvPr/>
          </p:nvSpPr>
          <p:spPr>
            <a:xfrm>
              <a:off x="5029200" y="2590800"/>
              <a:ext cx="1752600" cy="2057400"/>
            </a:xfrm>
            <a:prstGeom prst="can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prstClr val="white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5943600" y="3124200"/>
              <a:ext cx="457200" cy="1371600"/>
            </a:xfrm>
            <a:custGeom>
              <a:avLst/>
              <a:gdLst>
                <a:gd name="connsiteX0" fmla="*/ 482600 w 1003300"/>
                <a:gd name="connsiteY0" fmla="*/ 0 h 3208867"/>
                <a:gd name="connsiteX1" fmla="*/ 922867 w 1003300"/>
                <a:gd name="connsiteY1" fmla="*/ 745067 h 3208867"/>
                <a:gd name="connsiteX2" fmla="*/ 0 w 1003300"/>
                <a:gd name="connsiteY2" fmla="*/ 1651000 h 3208867"/>
                <a:gd name="connsiteX3" fmla="*/ 922867 w 1003300"/>
                <a:gd name="connsiteY3" fmla="*/ 2556933 h 3208867"/>
                <a:gd name="connsiteX4" fmla="*/ 457200 w 1003300"/>
                <a:gd name="connsiteY4" fmla="*/ 3208867 h 320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00" h="3208867">
                  <a:moveTo>
                    <a:pt x="482600" y="0"/>
                  </a:moveTo>
                  <a:cubicBezTo>
                    <a:pt x="742950" y="234950"/>
                    <a:pt x="1003300" y="469900"/>
                    <a:pt x="922867" y="745067"/>
                  </a:cubicBezTo>
                  <a:cubicBezTo>
                    <a:pt x="842434" y="1020234"/>
                    <a:pt x="0" y="1349022"/>
                    <a:pt x="0" y="1651000"/>
                  </a:cubicBezTo>
                  <a:cubicBezTo>
                    <a:pt x="0" y="1952978"/>
                    <a:pt x="846667" y="2297289"/>
                    <a:pt x="922867" y="2556933"/>
                  </a:cubicBezTo>
                  <a:cubicBezTo>
                    <a:pt x="999067" y="2816577"/>
                    <a:pt x="728133" y="3012722"/>
                    <a:pt x="457200" y="3208867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91200" y="4419600"/>
            <a:ext cx="1752600" cy="2057400"/>
            <a:chOff x="5029200" y="2590800"/>
            <a:chExt cx="1752600" cy="2057400"/>
          </a:xfrm>
        </p:grpSpPr>
        <p:sp>
          <p:nvSpPr>
            <p:cNvPr id="27" name="Can 26"/>
            <p:cNvSpPr/>
            <p:nvPr/>
          </p:nvSpPr>
          <p:spPr>
            <a:xfrm>
              <a:off x="5029200" y="2590800"/>
              <a:ext cx="1752600" cy="2057400"/>
            </a:xfrm>
            <a:prstGeom prst="can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prstClr val="white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5943600" y="3124200"/>
              <a:ext cx="457200" cy="1371600"/>
            </a:xfrm>
            <a:custGeom>
              <a:avLst/>
              <a:gdLst>
                <a:gd name="connsiteX0" fmla="*/ 482600 w 1003300"/>
                <a:gd name="connsiteY0" fmla="*/ 0 h 3208867"/>
                <a:gd name="connsiteX1" fmla="*/ 922867 w 1003300"/>
                <a:gd name="connsiteY1" fmla="*/ 745067 h 3208867"/>
                <a:gd name="connsiteX2" fmla="*/ 0 w 1003300"/>
                <a:gd name="connsiteY2" fmla="*/ 1651000 h 3208867"/>
                <a:gd name="connsiteX3" fmla="*/ 922867 w 1003300"/>
                <a:gd name="connsiteY3" fmla="*/ 2556933 h 3208867"/>
                <a:gd name="connsiteX4" fmla="*/ 457200 w 1003300"/>
                <a:gd name="connsiteY4" fmla="*/ 3208867 h 320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00" h="3208867">
                  <a:moveTo>
                    <a:pt x="482600" y="0"/>
                  </a:moveTo>
                  <a:cubicBezTo>
                    <a:pt x="742950" y="234950"/>
                    <a:pt x="1003300" y="469900"/>
                    <a:pt x="922867" y="745067"/>
                  </a:cubicBezTo>
                  <a:cubicBezTo>
                    <a:pt x="842434" y="1020234"/>
                    <a:pt x="0" y="1349022"/>
                    <a:pt x="0" y="1651000"/>
                  </a:cubicBezTo>
                  <a:cubicBezTo>
                    <a:pt x="0" y="1952978"/>
                    <a:pt x="846667" y="2297289"/>
                    <a:pt x="922867" y="2556933"/>
                  </a:cubicBezTo>
                  <a:cubicBezTo>
                    <a:pt x="999067" y="2816577"/>
                    <a:pt x="728133" y="3012722"/>
                    <a:pt x="457200" y="3208867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181600" y="4419600"/>
            <a:ext cx="1752600" cy="2057400"/>
            <a:chOff x="5029200" y="2590800"/>
            <a:chExt cx="1752600" cy="2057400"/>
          </a:xfrm>
        </p:grpSpPr>
        <p:sp>
          <p:nvSpPr>
            <p:cNvPr id="31" name="Can 30"/>
            <p:cNvSpPr/>
            <p:nvPr/>
          </p:nvSpPr>
          <p:spPr>
            <a:xfrm>
              <a:off x="5029200" y="2590800"/>
              <a:ext cx="1752600" cy="2057400"/>
            </a:xfrm>
            <a:prstGeom prst="can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prstClr val="white"/>
                </a:solidFill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5943600" y="3124200"/>
              <a:ext cx="457200" cy="1371600"/>
            </a:xfrm>
            <a:custGeom>
              <a:avLst/>
              <a:gdLst>
                <a:gd name="connsiteX0" fmla="*/ 482600 w 1003300"/>
                <a:gd name="connsiteY0" fmla="*/ 0 h 3208867"/>
                <a:gd name="connsiteX1" fmla="*/ 922867 w 1003300"/>
                <a:gd name="connsiteY1" fmla="*/ 745067 h 3208867"/>
                <a:gd name="connsiteX2" fmla="*/ 0 w 1003300"/>
                <a:gd name="connsiteY2" fmla="*/ 1651000 h 3208867"/>
                <a:gd name="connsiteX3" fmla="*/ 922867 w 1003300"/>
                <a:gd name="connsiteY3" fmla="*/ 2556933 h 3208867"/>
                <a:gd name="connsiteX4" fmla="*/ 457200 w 1003300"/>
                <a:gd name="connsiteY4" fmla="*/ 3208867 h 320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00" h="3208867">
                  <a:moveTo>
                    <a:pt x="482600" y="0"/>
                  </a:moveTo>
                  <a:cubicBezTo>
                    <a:pt x="742950" y="234950"/>
                    <a:pt x="1003300" y="469900"/>
                    <a:pt x="922867" y="745067"/>
                  </a:cubicBezTo>
                  <a:cubicBezTo>
                    <a:pt x="842434" y="1020234"/>
                    <a:pt x="0" y="1349022"/>
                    <a:pt x="0" y="1651000"/>
                  </a:cubicBezTo>
                  <a:cubicBezTo>
                    <a:pt x="0" y="1952978"/>
                    <a:pt x="846667" y="2297289"/>
                    <a:pt x="922867" y="2556933"/>
                  </a:cubicBezTo>
                  <a:cubicBezTo>
                    <a:pt x="999067" y="2816577"/>
                    <a:pt x="728133" y="3012722"/>
                    <a:pt x="457200" y="3208867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prstClr val="black"/>
                </a:solidFill>
              </a:endParaRPr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>
            <a:off x="4343400" y="2971800"/>
            <a:ext cx="3962400" cy="22860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22" idx="1"/>
          </p:cNvCxnSpPr>
          <p:nvPr/>
        </p:nvCxnSpPr>
        <p:spPr>
          <a:xfrm>
            <a:off x="2667000" y="3429000"/>
            <a:ext cx="5068747" cy="184247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8" idx="1"/>
          </p:cNvCxnSpPr>
          <p:nvPr/>
        </p:nvCxnSpPr>
        <p:spPr>
          <a:xfrm>
            <a:off x="1981200" y="3810000"/>
            <a:ext cx="5144947" cy="146147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752600" y="5410200"/>
            <a:ext cx="4267200" cy="1524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Ken\AppData\Local\Microsoft\Windows\Temporary Internet Files\Content.IE5\GI67AESF\MC900352695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5638800"/>
            <a:ext cx="524347" cy="695037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Today’s cloud focuses on easy stories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91100" y="182805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>
                <a:solidFill>
                  <a:srgbClr val="C00000"/>
                </a:solidFill>
              </a:rPr>
              <a:t>Which is better:</a:t>
            </a:r>
          </a:p>
          <a:p>
            <a:pPr lvl="1"/>
            <a:r>
              <a:rPr lang="en-US" b="1" i="1">
                <a:solidFill>
                  <a:srgbClr val="C00000"/>
                </a:solidFill>
              </a:rPr>
              <a:t>Multithreaded servers?</a:t>
            </a:r>
          </a:p>
          <a:p>
            <a:pPr lvl="1"/>
            <a:r>
              <a:rPr lang="en-US" b="1" i="1" smtClean="0">
                <a:solidFill>
                  <a:srgbClr val="C00000"/>
                </a:solidFill>
              </a:rPr>
              <a:t>Or multiple single-threaded servers?</a:t>
            </a:r>
            <a:endParaRPr lang="en-US" b="1" i="1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7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1" y="3581400"/>
            <a:ext cx="4952999" cy="1673225"/>
          </a:xfrm>
        </p:spPr>
        <p:txBody>
          <a:bodyPr/>
          <a:lstStyle/>
          <a:p>
            <a:r>
              <a:rPr lang="en-US" b="1" dirty="0" smtClean="0"/>
              <a:t>A course dedicated to the technology behind cloud computing!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Welcome to CS 5412...</a:t>
            </a:r>
            <a:endParaRPr lang="en-US"/>
          </a:p>
        </p:txBody>
      </p:sp>
      <p:pic>
        <p:nvPicPr>
          <p:cNvPr id="3074" name="Picture 2" descr="http://ts2.mm.bing.net/images/thumbnail.aspx?q=1441369558001&amp;id=f1d463730f3d8ee06cbb175731380dc7&amp;url=http%3a%2f%2fhotbeans.files.wordpress.com%2f2008%2f06%2fbor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00400"/>
            <a:ext cx="184785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0" y="54102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 my country of </a:t>
            </a:r>
            <a:r>
              <a:rPr lang="en-US" b="1" dirty="0" err="1" smtClean="0"/>
              <a:t>Khazackstan</a:t>
            </a:r>
            <a:r>
              <a:rPr lang="en-US" b="1" dirty="0" smtClean="0"/>
              <a:t>, many excellent hacker.  We hack cloud, steal private stuff of whole world!</a:t>
            </a:r>
            <a:endParaRPr lang="en-US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2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scales best?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Build it the easy way!</a:t>
            </a:r>
          </a:p>
          <a:p>
            <a:pPr lvl="1"/>
            <a:r>
              <a:rPr lang="en-US" dirty="0" smtClean="0"/>
              <a:t>One </a:t>
            </a:r>
            <a:r>
              <a:rPr lang="en-US" dirty="0" smtClean="0"/>
              <a:t>VM or “container” </a:t>
            </a:r>
            <a:r>
              <a:rPr lang="en-US" dirty="0" smtClean="0"/>
              <a:t>per server</a:t>
            </a:r>
          </a:p>
          <a:p>
            <a:pPr lvl="1"/>
            <a:r>
              <a:rPr lang="en-US" dirty="0" smtClean="0"/>
              <a:t>Server handles one user</a:t>
            </a:r>
          </a:p>
          <a:p>
            <a:pPr lvl="1"/>
            <a:r>
              <a:rPr lang="en-US" dirty="0" smtClean="0"/>
              <a:t>Make the server single threaded if possible</a:t>
            </a:r>
          </a:p>
          <a:p>
            <a:pPr lvl="1"/>
            <a:endParaRPr lang="en-US" dirty="0"/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Better fit to the hardware (no lock/memory contention)</a:t>
            </a:r>
          </a:p>
          <a:p>
            <a:pPr lvl="1"/>
            <a:r>
              <a:rPr lang="en-US" dirty="0" smtClean="0"/>
              <a:t>Quicker way to build it, reuses existing stuff</a:t>
            </a:r>
          </a:p>
          <a:p>
            <a:pPr lvl="1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629400" y="152400"/>
            <a:ext cx="1828800" cy="16002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6742856" y="289484"/>
            <a:ext cx="1636853" cy="1371600"/>
            <a:chOff x="889518" y="1447800"/>
            <a:chExt cx="7873482" cy="5029200"/>
          </a:xfrm>
          <a:solidFill>
            <a:schemeClr val="bg1"/>
          </a:solidFill>
        </p:grpSpPr>
        <p:grpSp>
          <p:nvGrpSpPr>
            <p:cNvPr id="6" name="Group 5"/>
            <p:cNvGrpSpPr/>
            <p:nvPr/>
          </p:nvGrpSpPr>
          <p:grpSpPr>
            <a:xfrm>
              <a:off x="7010400" y="4419600"/>
              <a:ext cx="1752600" cy="2057400"/>
              <a:chOff x="5029200" y="2590800"/>
              <a:chExt cx="1752600" cy="2057400"/>
            </a:xfrm>
            <a:grpFill/>
          </p:grpSpPr>
          <p:sp>
            <p:nvSpPr>
              <p:cNvPr id="7" name="Can 6"/>
              <p:cNvSpPr/>
              <p:nvPr/>
            </p:nvSpPr>
            <p:spPr>
              <a:xfrm>
                <a:off x="5029200" y="2590800"/>
                <a:ext cx="1752600" cy="2057400"/>
              </a:xfrm>
              <a:prstGeom prst="ca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5943600" y="3124200"/>
                <a:ext cx="457200" cy="1371600"/>
              </a:xfrm>
              <a:custGeom>
                <a:avLst/>
                <a:gdLst>
                  <a:gd name="connsiteX0" fmla="*/ 482600 w 1003300"/>
                  <a:gd name="connsiteY0" fmla="*/ 0 h 3208867"/>
                  <a:gd name="connsiteX1" fmla="*/ 922867 w 1003300"/>
                  <a:gd name="connsiteY1" fmla="*/ 745067 h 3208867"/>
                  <a:gd name="connsiteX2" fmla="*/ 0 w 1003300"/>
                  <a:gd name="connsiteY2" fmla="*/ 1651000 h 3208867"/>
                  <a:gd name="connsiteX3" fmla="*/ 922867 w 1003300"/>
                  <a:gd name="connsiteY3" fmla="*/ 2556933 h 3208867"/>
                  <a:gd name="connsiteX4" fmla="*/ 457200 w 1003300"/>
                  <a:gd name="connsiteY4" fmla="*/ 3208867 h 320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3300" h="3208867">
                    <a:moveTo>
                      <a:pt x="482600" y="0"/>
                    </a:moveTo>
                    <a:cubicBezTo>
                      <a:pt x="742950" y="234950"/>
                      <a:pt x="1003300" y="469900"/>
                      <a:pt x="922867" y="745067"/>
                    </a:cubicBezTo>
                    <a:cubicBezTo>
                      <a:pt x="842434" y="1020234"/>
                      <a:pt x="0" y="1349022"/>
                      <a:pt x="0" y="1651000"/>
                    </a:cubicBezTo>
                    <a:cubicBezTo>
                      <a:pt x="0" y="1952978"/>
                      <a:pt x="846667" y="2297289"/>
                      <a:pt x="922867" y="2556933"/>
                    </a:cubicBezTo>
                    <a:cubicBezTo>
                      <a:pt x="999067" y="2816577"/>
                      <a:pt x="728133" y="3012722"/>
                      <a:pt x="457200" y="3208867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BE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9" name="Picture 2" descr="C:\Users\Ken\AppData\Local\Microsoft\Windows\Temporary Internet Files\Content.IE5\GI67AESF\MC900447160[1]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89518" y="4876800"/>
              <a:ext cx="1791478" cy="1371600"/>
            </a:xfrm>
            <a:prstGeom prst="rect">
              <a:avLst/>
            </a:prstGeom>
            <a:grpFill/>
          </p:spPr>
        </p:pic>
        <p:pic>
          <p:nvPicPr>
            <p:cNvPr id="10" name="Picture 4" descr="C:\Users\Ken\AppData\Local\Microsoft\Windows\Temporary Internet Files\Content.IE5\DV4QT7JI\MC900447168[1]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89008" y="2362200"/>
              <a:ext cx="1240512" cy="1737259"/>
            </a:xfrm>
            <a:prstGeom prst="rect">
              <a:avLst/>
            </a:prstGeom>
            <a:grpFill/>
          </p:spPr>
        </p:pic>
        <p:pic>
          <p:nvPicPr>
            <p:cNvPr id="11" name="Picture 5" descr="C:\Users\Ken\AppData\Local\Microsoft\Windows\Temporary Internet Files\Content.IE5\9GA6NHYH\MC900447035[1]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24200" y="1447800"/>
              <a:ext cx="1639491" cy="2057400"/>
            </a:xfrm>
            <a:prstGeom prst="rect">
              <a:avLst/>
            </a:prstGeom>
            <a:grpFill/>
          </p:spPr>
        </p:pic>
        <p:grpSp>
          <p:nvGrpSpPr>
            <p:cNvPr id="12" name="Group 11"/>
            <p:cNvGrpSpPr/>
            <p:nvPr/>
          </p:nvGrpSpPr>
          <p:grpSpPr>
            <a:xfrm>
              <a:off x="6400800" y="4419600"/>
              <a:ext cx="1752600" cy="2057400"/>
              <a:chOff x="5029200" y="2590800"/>
              <a:chExt cx="1752600" cy="2057400"/>
            </a:xfrm>
            <a:grpFill/>
          </p:grpSpPr>
          <p:sp>
            <p:nvSpPr>
              <p:cNvPr id="13" name="Can 12"/>
              <p:cNvSpPr/>
              <p:nvPr/>
            </p:nvSpPr>
            <p:spPr>
              <a:xfrm>
                <a:off x="5029200" y="2590800"/>
                <a:ext cx="1752600" cy="2057400"/>
              </a:xfrm>
              <a:prstGeom prst="ca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5943600" y="3124200"/>
                <a:ext cx="457200" cy="1371600"/>
              </a:xfrm>
              <a:custGeom>
                <a:avLst/>
                <a:gdLst>
                  <a:gd name="connsiteX0" fmla="*/ 482600 w 1003300"/>
                  <a:gd name="connsiteY0" fmla="*/ 0 h 3208867"/>
                  <a:gd name="connsiteX1" fmla="*/ 922867 w 1003300"/>
                  <a:gd name="connsiteY1" fmla="*/ 745067 h 3208867"/>
                  <a:gd name="connsiteX2" fmla="*/ 0 w 1003300"/>
                  <a:gd name="connsiteY2" fmla="*/ 1651000 h 3208867"/>
                  <a:gd name="connsiteX3" fmla="*/ 922867 w 1003300"/>
                  <a:gd name="connsiteY3" fmla="*/ 2556933 h 3208867"/>
                  <a:gd name="connsiteX4" fmla="*/ 457200 w 1003300"/>
                  <a:gd name="connsiteY4" fmla="*/ 3208867 h 320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3300" h="3208867">
                    <a:moveTo>
                      <a:pt x="482600" y="0"/>
                    </a:moveTo>
                    <a:cubicBezTo>
                      <a:pt x="742950" y="234950"/>
                      <a:pt x="1003300" y="469900"/>
                      <a:pt x="922867" y="745067"/>
                    </a:cubicBezTo>
                    <a:cubicBezTo>
                      <a:pt x="842434" y="1020234"/>
                      <a:pt x="0" y="1349022"/>
                      <a:pt x="0" y="1651000"/>
                    </a:cubicBezTo>
                    <a:cubicBezTo>
                      <a:pt x="0" y="1952978"/>
                      <a:pt x="846667" y="2297289"/>
                      <a:pt x="922867" y="2556933"/>
                    </a:cubicBezTo>
                    <a:cubicBezTo>
                      <a:pt x="999067" y="2816577"/>
                      <a:pt x="728133" y="3012722"/>
                      <a:pt x="457200" y="3208867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B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791200" y="4419600"/>
              <a:ext cx="1752600" cy="2057400"/>
              <a:chOff x="5029200" y="2590800"/>
              <a:chExt cx="1752600" cy="2057400"/>
            </a:xfrm>
            <a:grpFill/>
          </p:grpSpPr>
          <p:sp>
            <p:nvSpPr>
              <p:cNvPr id="16" name="Can 15"/>
              <p:cNvSpPr/>
              <p:nvPr/>
            </p:nvSpPr>
            <p:spPr>
              <a:xfrm>
                <a:off x="5029200" y="2590800"/>
                <a:ext cx="1752600" cy="2057400"/>
              </a:xfrm>
              <a:prstGeom prst="ca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5943600" y="3124200"/>
                <a:ext cx="457200" cy="1371600"/>
              </a:xfrm>
              <a:custGeom>
                <a:avLst/>
                <a:gdLst>
                  <a:gd name="connsiteX0" fmla="*/ 482600 w 1003300"/>
                  <a:gd name="connsiteY0" fmla="*/ 0 h 3208867"/>
                  <a:gd name="connsiteX1" fmla="*/ 922867 w 1003300"/>
                  <a:gd name="connsiteY1" fmla="*/ 745067 h 3208867"/>
                  <a:gd name="connsiteX2" fmla="*/ 0 w 1003300"/>
                  <a:gd name="connsiteY2" fmla="*/ 1651000 h 3208867"/>
                  <a:gd name="connsiteX3" fmla="*/ 922867 w 1003300"/>
                  <a:gd name="connsiteY3" fmla="*/ 2556933 h 3208867"/>
                  <a:gd name="connsiteX4" fmla="*/ 457200 w 1003300"/>
                  <a:gd name="connsiteY4" fmla="*/ 3208867 h 320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3300" h="3208867">
                    <a:moveTo>
                      <a:pt x="482600" y="0"/>
                    </a:moveTo>
                    <a:cubicBezTo>
                      <a:pt x="742950" y="234950"/>
                      <a:pt x="1003300" y="469900"/>
                      <a:pt x="922867" y="745067"/>
                    </a:cubicBezTo>
                    <a:cubicBezTo>
                      <a:pt x="842434" y="1020234"/>
                      <a:pt x="0" y="1349022"/>
                      <a:pt x="0" y="1651000"/>
                    </a:cubicBezTo>
                    <a:cubicBezTo>
                      <a:pt x="0" y="1952978"/>
                      <a:pt x="846667" y="2297289"/>
                      <a:pt x="922867" y="2556933"/>
                    </a:cubicBezTo>
                    <a:cubicBezTo>
                      <a:pt x="999067" y="2816577"/>
                      <a:pt x="728133" y="3012722"/>
                      <a:pt x="457200" y="3208867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B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181600" y="4419600"/>
              <a:ext cx="1752600" cy="2057400"/>
              <a:chOff x="5029200" y="2590800"/>
              <a:chExt cx="1752600" cy="2057400"/>
            </a:xfrm>
            <a:grpFill/>
          </p:grpSpPr>
          <p:sp>
            <p:nvSpPr>
              <p:cNvPr id="19" name="Can 18"/>
              <p:cNvSpPr/>
              <p:nvPr/>
            </p:nvSpPr>
            <p:spPr>
              <a:xfrm>
                <a:off x="5029200" y="2590800"/>
                <a:ext cx="1752600" cy="2057400"/>
              </a:xfrm>
              <a:prstGeom prst="ca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5943600" y="3124200"/>
                <a:ext cx="457200" cy="1371600"/>
              </a:xfrm>
              <a:custGeom>
                <a:avLst/>
                <a:gdLst>
                  <a:gd name="connsiteX0" fmla="*/ 482600 w 1003300"/>
                  <a:gd name="connsiteY0" fmla="*/ 0 h 3208867"/>
                  <a:gd name="connsiteX1" fmla="*/ 922867 w 1003300"/>
                  <a:gd name="connsiteY1" fmla="*/ 745067 h 3208867"/>
                  <a:gd name="connsiteX2" fmla="*/ 0 w 1003300"/>
                  <a:gd name="connsiteY2" fmla="*/ 1651000 h 3208867"/>
                  <a:gd name="connsiteX3" fmla="*/ 922867 w 1003300"/>
                  <a:gd name="connsiteY3" fmla="*/ 2556933 h 3208867"/>
                  <a:gd name="connsiteX4" fmla="*/ 457200 w 1003300"/>
                  <a:gd name="connsiteY4" fmla="*/ 3208867 h 320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3300" h="3208867">
                    <a:moveTo>
                      <a:pt x="482600" y="0"/>
                    </a:moveTo>
                    <a:cubicBezTo>
                      <a:pt x="742950" y="234950"/>
                      <a:pt x="1003300" y="469900"/>
                      <a:pt x="922867" y="745067"/>
                    </a:cubicBezTo>
                    <a:cubicBezTo>
                      <a:pt x="842434" y="1020234"/>
                      <a:pt x="0" y="1349022"/>
                      <a:pt x="0" y="1651000"/>
                    </a:cubicBezTo>
                    <a:cubicBezTo>
                      <a:pt x="0" y="1952978"/>
                      <a:pt x="846667" y="2297289"/>
                      <a:pt x="922867" y="2556933"/>
                    </a:cubicBezTo>
                    <a:cubicBezTo>
                      <a:pt x="999067" y="2816577"/>
                      <a:pt x="728133" y="3012722"/>
                      <a:pt x="457200" y="3208867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BE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21" name="Straight Arrow Connector 20"/>
            <p:cNvCxnSpPr/>
            <p:nvPr/>
          </p:nvCxnSpPr>
          <p:spPr>
            <a:xfrm>
              <a:off x="4343400" y="2971800"/>
              <a:ext cx="3962400" cy="228600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endCxn id="14" idx="1"/>
            </p:cNvCxnSpPr>
            <p:nvPr/>
          </p:nvCxnSpPr>
          <p:spPr>
            <a:xfrm>
              <a:off x="2667000" y="3429000"/>
              <a:ext cx="5068747" cy="184247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endCxn id="17" idx="1"/>
            </p:cNvCxnSpPr>
            <p:nvPr/>
          </p:nvCxnSpPr>
          <p:spPr>
            <a:xfrm>
              <a:off x="1981200" y="3810000"/>
              <a:ext cx="5144947" cy="146147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752600" y="5410200"/>
              <a:ext cx="4267200" cy="15240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 descr="C:\Users\Ken\AppData\Local\Microsoft\Windows\Temporary Internet Files\Content.IE5\GI67AESF\MC900352695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86400" y="5638800"/>
              <a:ext cx="524347" cy="695037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710468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VMs versus Containers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container is a normal Linux process with a library that mimics a full VM.  </a:t>
            </a:r>
          </a:p>
          <a:p>
            <a:pPr lvl="1"/>
            <a:r>
              <a:rPr lang="en-US" dirty="0" smtClean="0"/>
              <a:t>The system looks “private” but actually is shared</a:t>
            </a:r>
          </a:p>
          <a:p>
            <a:pPr lvl="1"/>
            <a:r>
              <a:rPr lang="en-US" dirty="0" smtClean="0"/>
              <a:t>Benefit is that full virtualization has 10% or so performance overheads and containers avoid these</a:t>
            </a:r>
          </a:p>
          <a:p>
            <a:pPr lvl="1"/>
            <a:r>
              <a:rPr lang="en-US" dirty="0" smtClean="0"/>
              <a:t>Also, containers launch and shut down much faster than a full VM, because we don’t need to load the whole OS</a:t>
            </a:r>
          </a:p>
          <a:p>
            <a:pPr lvl="1"/>
            <a:r>
              <a:rPr lang="en-US" dirty="0" smtClean="0"/>
              <a:t>Degree of isolation isn’t quite as strong</a:t>
            </a:r>
          </a:p>
          <a:p>
            <a:r>
              <a:rPr lang="en-US" dirty="0" smtClean="0"/>
              <a:t>In CS5412 we treat both options as forms of virtualization.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"/>
            <a:ext cx="2112347" cy="145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767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of today’s rules of thumb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Built from things that already exist and already work, as much as possible</a:t>
            </a:r>
          </a:p>
          <a:p>
            <a:r>
              <a:rPr lang="en-US" smtClean="0"/>
              <a:t>Expect that each 10x scaleup will still break things and that much of your work will be on fixing them</a:t>
            </a:r>
          </a:p>
          <a:p>
            <a:r>
              <a:rPr lang="en-US" smtClean="0"/>
              <a:t>When feasible, go for “no brainer” scalability</a:t>
            </a:r>
          </a:p>
          <a:p>
            <a:pPr lvl="1"/>
            <a:r>
              <a:rPr lang="en-US" smtClean="0"/>
              <a:t>Armies of cheap machines and cheap storage</a:t>
            </a:r>
          </a:p>
          <a:p>
            <a:pPr lvl="1"/>
            <a:r>
              <a:rPr lang="en-US" smtClean="0"/>
              <a:t>A form of “brute force” solution</a:t>
            </a:r>
          </a:p>
          <a:p>
            <a:r>
              <a:rPr lang="en-US" smtClean="0"/>
              <a:t>Success stories of today’s cloud often are applications that </a:t>
            </a:r>
            <a:r>
              <a:rPr lang="en-US" i="1" smtClean="0"/>
              <a:t>naturally</a:t>
            </a:r>
            <a:r>
              <a:rPr lang="en-US" smtClean="0"/>
              <a:t> fit this approach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7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Acronyms!  (How to be a party bore)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issue with the cloud is that it has a million acronyms: </a:t>
            </a:r>
            <a:r>
              <a:rPr lang="en-US" dirty="0" err="1" smtClean="0"/>
              <a:t>IaaS</a:t>
            </a:r>
            <a:r>
              <a:rPr lang="en-US" dirty="0" smtClean="0"/>
              <a:t>, </a:t>
            </a:r>
            <a:r>
              <a:rPr lang="en-US" dirty="0" err="1" smtClean="0"/>
              <a:t>SaaS</a:t>
            </a:r>
            <a:r>
              <a:rPr lang="en-US" dirty="0" smtClean="0"/>
              <a:t>, </a:t>
            </a:r>
            <a:r>
              <a:rPr lang="en-US" dirty="0" err="1" smtClean="0"/>
              <a:t>PaaS</a:t>
            </a:r>
            <a:r>
              <a:rPr lang="en-US" dirty="0" smtClean="0"/>
              <a:t>, SOAP, AWS, EC2, S3...</a:t>
            </a:r>
          </a:p>
          <a:p>
            <a:pPr lvl="1"/>
            <a:r>
              <a:rPr lang="en-US" dirty="0" smtClean="0"/>
              <a:t>These make for a </a:t>
            </a:r>
            <a:r>
              <a:rPr lang="en-US" i="1" dirty="0" smtClean="0"/>
              <a:t>very </a:t>
            </a:r>
            <a:r>
              <a:rPr lang="en-US" dirty="0" smtClean="0"/>
              <a:t>confusing landscape!</a:t>
            </a:r>
          </a:p>
          <a:p>
            <a:pPr lvl="1"/>
            <a:r>
              <a:rPr lang="en-US" dirty="0" smtClean="0"/>
              <a:t>But a business perspective on the cloud only needs to focus on a few of them, as a starting point</a:t>
            </a:r>
          </a:p>
          <a:p>
            <a:pPr lvl="1"/>
            <a:endParaRPr lang="en-US" dirty="0"/>
          </a:p>
          <a:p>
            <a:r>
              <a:rPr lang="en-US" dirty="0" smtClean="0"/>
              <a:t>What does the “</a:t>
            </a:r>
            <a:r>
              <a:rPr lang="en-US" dirty="0" err="1" smtClean="0"/>
              <a:t>aaS</a:t>
            </a:r>
            <a:r>
              <a:rPr lang="en-US" dirty="0" smtClean="0"/>
              <a:t>” mean?</a:t>
            </a:r>
          </a:p>
          <a:p>
            <a:pPr lvl="1"/>
            <a:r>
              <a:rPr lang="en-US" dirty="0"/>
              <a:t>Cloud vendors sell </a:t>
            </a:r>
            <a:r>
              <a:rPr lang="en-US" dirty="0" smtClean="0"/>
              <a:t>“services”</a:t>
            </a:r>
            <a:endParaRPr lang="en-US" dirty="0"/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aaS</a:t>
            </a:r>
            <a:r>
              <a:rPr lang="en-US" dirty="0" smtClean="0"/>
              <a:t>” == “as a Service”</a:t>
            </a:r>
          </a:p>
        </p:txBody>
      </p:sp>
    </p:spTree>
    <p:extLst>
      <p:ext uri="{BB962C8B-B14F-4D97-AF65-F5344CB8AC3E}">
        <p14:creationId xmlns:p14="http://schemas.microsoft.com/office/powerpoint/2010/main" val="267122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Important </a:t>
            </a:r>
            <a:r>
              <a:rPr lang="en-US" dirty="0" smtClean="0">
                <a:solidFill>
                  <a:srgbClr val="C00000"/>
                </a:solidFill>
              </a:rPr>
              <a:t>*</a:t>
            </a:r>
            <a:r>
              <a:rPr lang="en-US" dirty="0" err="1" smtClean="0">
                <a:solidFill>
                  <a:srgbClr val="C00000"/>
                </a:solidFill>
              </a:rPr>
              <a:t>aaS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u="sng" dirty="0" smtClean="0"/>
              <a:t>I</a:t>
            </a:r>
            <a:r>
              <a:rPr lang="en-US" dirty="0" smtClean="0"/>
              <a:t>nfrastructure.  (</a:t>
            </a:r>
            <a:r>
              <a:rPr lang="en-US" dirty="0" err="1" smtClean="0"/>
              <a:t>IaaS</a:t>
            </a:r>
            <a:r>
              <a:rPr lang="en-US" dirty="0" smtClean="0"/>
              <a:t>: Infrastructure as a Service)</a:t>
            </a:r>
          </a:p>
          <a:p>
            <a:pPr lvl="1"/>
            <a:r>
              <a:rPr lang="en-US" dirty="0" smtClean="0"/>
              <a:t>Cloud vendor rents you some hardware</a:t>
            </a:r>
          </a:p>
          <a:p>
            <a:pPr lvl="2"/>
            <a:r>
              <a:rPr lang="en-US" dirty="0" smtClean="0"/>
              <a:t>A network, perhaps a wide-area network</a:t>
            </a:r>
          </a:p>
          <a:p>
            <a:pPr lvl="2"/>
            <a:r>
              <a:rPr lang="en-US" dirty="0" smtClean="0"/>
              <a:t>A machine, always “virtual” but perhaps just for you</a:t>
            </a:r>
          </a:p>
          <a:p>
            <a:pPr lvl="2"/>
            <a:r>
              <a:rPr lang="en-US" dirty="0" smtClean="0"/>
              <a:t>A file server, again virtual, but you can save files in it</a:t>
            </a:r>
          </a:p>
          <a:p>
            <a:pPr lvl="1"/>
            <a:r>
              <a:rPr lang="en-US" dirty="0" smtClean="0"/>
              <a:t>They operate this for you, and you pay for what you think you need (or sometimes, for what you </a:t>
            </a:r>
            <a:r>
              <a:rPr lang="en-US" u="sng" dirty="0" smtClean="0"/>
              <a:t>use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And they sell backup services too</a:t>
            </a:r>
          </a:p>
          <a:p>
            <a:pPr lvl="1"/>
            <a:endParaRPr lang="en-US" dirty="0"/>
          </a:p>
          <a:p>
            <a:r>
              <a:rPr lang="en-US" dirty="0" smtClean="0"/>
              <a:t>For example, you could rent a private Internet from AT&amp;T, or 500 computers from Amazon EC2</a:t>
            </a:r>
          </a:p>
          <a:p>
            <a:pPr lvl="1"/>
            <a:r>
              <a:rPr lang="en-US" dirty="0" smtClean="0"/>
              <a:t>AWS is elastic: you rent and pay by the hour</a:t>
            </a:r>
          </a:p>
          <a:p>
            <a:pPr lvl="1"/>
            <a:r>
              <a:rPr lang="en-US" dirty="0" smtClean="0"/>
              <a:t>AWS can accommodate huge swings in your needs</a:t>
            </a:r>
            <a:endParaRPr lang="en-US" dirty="0"/>
          </a:p>
        </p:txBody>
      </p:sp>
      <p:pic>
        <p:nvPicPr>
          <p:cNvPr id="2050" name="Picture 2" descr="http://www.jithonline.com/wp-img/amazon-EC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47658"/>
            <a:ext cx="1666875" cy="80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35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Important </a:t>
            </a:r>
            <a:r>
              <a:rPr lang="en-US" dirty="0" smtClean="0">
                <a:solidFill>
                  <a:srgbClr val="C00000"/>
                </a:solidFill>
              </a:rPr>
              <a:t>*</a:t>
            </a:r>
            <a:r>
              <a:rPr lang="en-US" dirty="0" err="1" smtClean="0">
                <a:solidFill>
                  <a:srgbClr val="C00000"/>
                </a:solidFill>
              </a:rPr>
              <a:t>aaS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/>
              <a:t>S</a:t>
            </a:r>
            <a:r>
              <a:rPr lang="en-US" dirty="0" smtClean="0"/>
              <a:t>oftware.  (</a:t>
            </a:r>
            <a:r>
              <a:rPr lang="en-US" dirty="0" err="1"/>
              <a:t>S</a:t>
            </a:r>
            <a:r>
              <a:rPr lang="en-US" dirty="0" err="1" smtClean="0"/>
              <a:t>aaS</a:t>
            </a:r>
            <a:r>
              <a:rPr lang="en-US" dirty="0" smtClean="0"/>
              <a:t>: Software as a Service)</a:t>
            </a:r>
          </a:p>
          <a:p>
            <a:pPr lvl="1"/>
            <a:r>
              <a:rPr lang="en-US" dirty="0" smtClean="0"/>
              <a:t>Cloud vendor runs some software that you use remotely</a:t>
            </a:r>
          </a:p>
          <a:p>
            <a:pPr lvl="1"/>
            <a:r>
              <a:rPr lang="en-US" dirty="0" smtClean="0"/>
              <a:t>Classic example: SalesForce.com has a sophisticated infrastructure that manages your sales contact data</a:t>
            </a:r>
          </a:p>
          <a:p>
            <a:pPr lvl="1"/>
            <a:endParaRPr lang="en-US" dirty="0"/>
          </a:p>
          <a:p>
            <a:r>
              <a:rPr lang="en-US" dirty="0" smtClean="0"/>
              <a:t>In effect you “outsource” your sales support system and SalesForce.com runs it for you</a:t>
            </a:r>
          </a:p>
          <a:p>
            <a:pPr lvl="1"/>
            <a:r>
              <a:rPr lang="en-US" dirty="0" smtClean="0"/>
              <a:t>Other </a:t>
            </a:r>
            <a:r>
              <a:rPr lang="en-US" dirty="0" err="1" smtClean="0"/>
              <a:t>SaaS</a:t>
            </a:r>
            <a:r>
              <a:rPr lang="en-US" dirty="0" smtClean="0"/>
              <a:t> options: accounting, billing, email, document handling, shared files… </a:t>
            </a:r>
          </a:p>
          <a:p>
            <a:pPr lvl="1"/>
            <a:r>
              <a:rPr lang="en-US" dirty="0" smtClean="0"/>
              <a:t>They also apply patches, fix bugs…</a:t>
            </a:r>
            <a:endParaRPr lang="en-US" dirty="0"/>
          </a:p>
        </p:txBody>
      </p:sp>
      <p:pic>
        <p:nvPicPr>
          <p:cNvPr id="6" name="Picture 2" descr="http://3.bp.blogspot.com/-jgTBztmBxv8/TWUtljpSdDI/AAAAAAAAAhU/e8kCrCwJBjk/s1600/Google+Doc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046" y="5181600"/>
            <a:ext cx="1665408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3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Important </a:t>
            </a:r>
            <a:r>
              <a:rPr lang="en-US" dirty="0" smtClean="0">
                <a:solidFill>
                  <a:srgbClr val="C00000"/>
                </a:solidFill>
              </a:rPr>
              <a:t>*</a:t>
            </a:r>
            <a:r>
              <a:rPr lang="en-US" dirty="0" err="1" smtClean="0">
                <a:solidFill>
                  <a:srgbClr val="C00000"/>
                </a:solidFill>
              </a:rPr>
              <a:t>aaS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/>
              <a:t>P</a:t>
            </a:r>
            <a:r>
              <a:rPr lang="en-US" dirty="0" smtClean="0"/>
              <a:t>latform.  (</a:t>
            </a:r>
            <a:r>
              <a:rPr lang="en-US" dirty="0" err="1"/>
              <a:t>P</a:t>
            </a:r>
            <a:r>
              <a:rPr lang="en-US" dirty="0" err="1" smtClean="0"/>
              <a:t>aaS</a:t>
            </a:r>
            <a:r>
              <a:rPr lang="en-US" dirty="0" smtClean="0"/>
              <a:t>: Platform as a Service)</a:t>
            </a:r>
          </a:p>
          <a:p>
            <a:pPr lvl="1"/>
            <a:r>
              <a:rPr lang="en-US" dirty="0" smtClean="0"/>
              <a:t>Cloud vendor creates a sophisticated platform (typically a software environment for some style of computing, or for database applications)</a:t>
            </a:r>
          </a:p>
          <a:p>
            <a:pPr lvl="1"/>
            <a:r>
              <a:rPr lang="en-US" dirty="0" smtClean="0"/>
              <a:t>Your folks use it to create a custom solution</a:t>
            </a:r>
          </a:p>
          <a:p>
            <a:pPr lvl="1"/>
            <a:r>
              <a:rPr lang="en-US" dirty="0" smtClean="0"/>
              <a:t>Cloud vendor runs your solution in an elastic way</a:t>
            </a:r>
          </a:p>
          <a:p>
            <a:pPr lvl="1"/>
            <a:endParaRPr lang="en-US" dirty="0"/>
          </a:p>
          <a:p>
            <a:r>
              <a:rPr lang="en-US" dirty="0" smtClean="0"/>
              <a:t>They promise that if you use their </a:t>
            </a:r>
            <a:r>
              <a:rPr lang="en-US" dirty="0" err="1" smtClean="0"/>
              <a:t>PaaS</a:t>
            </a:r>
            <a:r>
              <a:rPr lang="en-US" dirty="0" smtClean="0"/>
              <a:t> solution, you’ll benefit from better scalability, performance, ease of development or other advantages</a:t>
            </a:r>
            <a:endParaRPr lang="en-US" dirty="0"/>
          </a:p>
        </p:txBody>
      </p:sp>
      <p:pic>
        <p:nvPicPr>
          <p:cNvPr id="1026" name="Picture 2" descr="C:\Users\ken\AppData\Local\Microsoft\Windows\Temporary Internet Files\Content.IE5\4ZCE0SN7\MP90042441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039" y="152400"/>
            <a:ext cx="1173584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99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Important </a:t>
            </a:r>
            <a:r>
              <a:rPr lang="en-US" dirty="0" smtClean="0">
                <a:solidFill>
                  <a:srgbClr val="C00000"/>
                </a:solidFill>
              </a:rPr>
              <a:t>*</a:t>
            </a:r>
            <a:r>
              <a:rPr lang="en-US" dirty="0" err="1" smtClean="0">
                <a:solidFill>
                  <a:srgbClr val="C00000"/>
                </a:solidFill>
              </a:rPr>
              <a:t>aaS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P</a:t>
            </a:r>
            <a:r>
              <a:rPr lang="en-US" dirty="0" smtClean="0"/>
              <a:t>latform.  (</a:t>
            </a:r>
            <a:r>
              <a:rPr lang="en-US" dirty="0" err="1"/>
              <a:t>P</a:t>
            </a:r>
            <a:r>
              <a:rPr lang="en-US" dirty="0" err="1" smtClean="0"/>
              <a:t>aaS</a:t>
            </a:r>
            <a:r>
              <a:rPr lang="en-US" dirty="0" smtClean="0"/>
              <a:t>: Platform as a Service)</a:t>
            </a:r>
          </a:p>
          <a:p>
            <a:pPr marL="365760" lvl="1" indent="0">
              <a:buNone/>
            </a:pPr>
            <a:endParaRPr lang="en-US" dirty="0" smtClean="0"/>
          </a:p>
        </p:txBody>
      </p:sp>
      <p:pic>
        <p:nvPicPr>
          <p:cNvPr id="4100" name="Picture 4" descr="http://www.kavistechnology.com/blog/wp-content/uploads/2013/04/paas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56792"/>
            <a:ext cx="5715000" cy="403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profile.ak.fbcdn.net/hprofile-ak-snc4/592264_119524084796419_119896846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5367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cdn4.computerworlduk.com/cmsdata/slideshow/3341189/06_PaaS_companies_thumb55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14824"/>
            <a:ext cx="3123768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90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these aren’t the whole cloud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cloud </a:t>
            </a:r>
            <a:r>
              <a:rPr lang="en-US" i="1" dirty="0" smtClean="0"/>
              <a:t>mixes</a:t>
            </a:r>
            <a:r>
              <a:rPr lang="en-US" dirty="0" smtClean="0"/>
              <a:t> many</a:t>
            </a:r>
            <a:r>
              <a:rPr lang="en-US" i="1" dirty="0" smtClean="0"/>
              <a:t> </a:t>
            </a:r>
            <a:r>
              <a:rPr lang="en-US" dirty="0" smtClean="0"/>
              <a:t>models</a:t>
            </a:r>
          </a:p>
          <a:p>
            <a:pPr lvl="1"/>
            <a:r>
              <a:rPr lang="en-US" dirty="0" smtClean="0"/>
              <a:t>Some integrate humans into the loop, such as outsourced audio-to-text, or Amazon’s Mechanical Turk</a:t>
            </a:r>
          </a:p>
          <a:p>
            <a:pPr lvl="1"/>
            <a:r>
              <a:rPr lang="en-US" dirty="0" smtClean="0"/>
              <a:t>There are companies with specialized roles</a:t>
            </a:r>
          </a:p>
          <a:p>
            <a:pPr lvl="2"/>
            <a:r>
              <a:rPr lang="en-US" dirty="0" smtClean="0"/>
              <a:t>Akamai: The most famous data hosting company, especially successful for storing videos and images that are used in your web pages.  They specialize in rapid data delivery</a:t>
            </a:r>
          </a:p>
          <a:p>
            <a:pPr lvl="2"/>
            <a:r>
              <a:rPr lang="en-US" dirty="0" smtClean="0"/>
              <a:t>DoubleClick: You leave a frame on your web page, they put the perfect advertisement for this particular user in it</a:t>
            </a:r>
          </a:p>
          <a:p>
            <a:pPr lvl="1"/>
            <a:r>
              <a:rPr lang="en-US" dirty="0" smtClean="0"/>
              <a:t>There are even cloud “HPC systems”!  (Rent on demand)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08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source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cloud has hugely benefitted from</a:t>
            </a:r>
          </a:p>
          <a:p>
            <a:pPr lvl="1"/>
            <a:r>
              <a:rPr lang="en-US" b="1" dirty="0" smtClean="0"/>
              <a:t>open source </a:t>
            </a:r>
            <a:r>
              <a:rPr lang="en-US" dirty="0" smtClean="0"/>
              <a:t>(basically, source for programs is made available to customers), </a:t>
            </a:r>
          </a:p>
          <a:p>
            <a:pPr lvl="1"/>
            <a:r>
              <a:rPr lang="en-US" b="1" dirty="0" smtClean="0"/>
              <a:t>free open source </a:t>
            </a:r>
            <a:r>
              <a:rPr lang="en-US" dirty="0" smtClean="0"/>
              <a:t>(same, but no fee for use), and </a:t>
            </a:r>
          </a:p>
          <a:p>
            <a:pPr lvl="1"/>
            <a:r>
              <a:rPr lang="en-US" b="1" dirty="0" smtClean="0"/>
              <a:t>open development </a:t>
            </a:r>
            <a:r>
              <a:rPr lang="en-US" dirty="0" smtClean="0"/>
              <a:t>(many developers at many companies contribute).</a:t>
            </a:r>
          </a:p>
          <a:p>
            <a:endParaRPr lang="en-US" dirty="0"/>
          </a:p>
          <a:p>
            <a:r>
              <a:rPr lang="en-US" dirty="0" smtClean="0"/>
              <a:t>In fact nothing about the cloud demands “open.” </a:t>
            </a:r>
          </a:p>
          <a:p>
            <a:r>
              <a:rPr lang="en-US" dirty="0" smtClean="0"/>
              <a:t>But these are certainly powerful factors that help explain the vibrant cloud ecosystem.</a:t>
            </a:r>
            <a:endParaRPr lang="en-US" dirty="0"/>
          </a:p>
        </p:txBody>
      </p:sp>
      <p:pic>
        <p:nvPicPr>
          <p:cNvPr id="6146" name="Picture 2" descr="https://lh4.ggpht.com/L9vL_Wh62ceZotSAHV3bwHPDCdy9yGswCFCjrzHmiil6UOdWRN-9Pbwpj3m17LWl_uk=w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"/>
            <a:ext cx="18669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20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Cloud Computing: The Next New Thing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A general term for the style of computing that supports web services, search, social networking</a:t>
            </a:r>
          </a:p>
          <a:p>
            <a:r>
              <a:rPr lang="en-US" smtClean="0"/>
              <a:t>Increasingly powerful and universal</a:t>
            </a:r>
          </a:p>
          <a:p>
            <a:r>
              <a:rPr lang="en-US" smtClean="0"/>
              <a:t>Enables a new kind of massively scaled, elastic app</a:t>
            </a:r>
          </a:p>
          <a:p>
            <a:endParaRPr lang="en-US"/>
          </a:p>
          <a:p>
            <a:r>
              <a:rPr lang="en-US" smtClean="0"/>
              <a:t>Our goal: understand the technology of the cloud, its limitations, and how to push beyond them</a:t>
            </a:r>
          </a:p>
          <a:p>
            <a:r>
              <a:rPr lang="en-US" smtClean="0"/>
              <a:t>Invent “highly assured cloud computing” options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7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 what’s cloud computing?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some sense, the term means nothing!</a:t>
            </a:r>
          </a:p>
          <a:p>
            <a:pPr lvl="1"/>
            <a:r>
              <a:rPr lang="en-US" dirty="0" smtClean="0"/>
              <a:t>If you make “full use” of modern off-the-shelf computing products and systems, you are a cloud computing user</a:t>
            </a:r>
          </a:p>
          <a:p>
            <a:pPr lvl="1"/>
            <a:r>
              <a:rPr lang="en-US" dirty="0" smtClean="0"/>
              <a:t>You can’t really buy “non-cloud” systems anymore</a:t>
            </a:r>
          </a:p>
          <a:p>
            <a:pPr lvl="1" algn="ctr"/>
            <a:endParaRPr lang="en-US" b="1" dirty="0"/>
          </a:p>
          <a:p>
            <a:pPr marL="0" indent="0" algn="ctr"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The Internet and cloud standards are built into everything</a:t>
            </a:r>
          </a:p>
          <a:p>
            <a:endParaRPr lang="en-US" dirty="0"/>
          </a:p>
          <a:p>
            <a:r>
              <a:rPr lang="en-US" dirty="0" smtClean="0"/>
              <a:t>You can block some features, but it is surprisingly hard to  create a cloud-free computing system (one of many reasons it is so easy to break into many systems)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4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Which matters more: consistency or fast response?</a:t>
            </a:r>
            <a:endParaRPr lang="en-US"/>
          </a:p>
        </p:txBody>
      </p:sp>
      <p:pic>
        <p:nvPicPr>
          <p:cNvPr id="3076" name="Picture 4" descr="C:\Users\ken\AppData\Local\Microsoft\Windows\Temporary Internet Files\Content.IE5\7GBT0S47\MC90038868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" y="3733800"/>
            <a:ext cx="1443838" cy="184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Air Traffic Controllers depend on consistent data</a:t>
            </a:r>
          </a:p>
          <a:p>
            <a:r>
              <a:rPr lang="en-US" smtClean="0"/>
              <a:t>With a single server this isn’t hard to guarantee</a:t>
            </a:r>
            <a:endParaRPr lang="en-US"/>
          </a:p>
        </p:txBody>
      </p:sp>
      <p:pic>
        <p:nvPicPr>
          <p:cNvPr id="3077" name="Picture 5" descr="C:\Users\ken\AppData\Local\Microsoft\Windows\Temporary Internet Files\Content.IE5\HF9BYNKW\MC9000062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298" y="4862240"/>
            <a:ext cx="2590800" cy="166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ken\AppData\Local\Microsoft\Windows\Temporary Internet Files\Content.IE5\J2D0R0BU\MC900441707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634" y="3503831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2670472" y="2971800"/>
            <a:ext cx="1985162" cy="1752600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Magnetic Disk 6"/>
          <p:cNvSpPr/>
          <p:nvPr/>
        </p:nvSpPr>
        <p:spPr>
          <a:xfrm>
            <a:off x="4655634" y="2705100"/>
            <a:ext cx="1143000" cy="5334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ATC DB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8303" y="28575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mtClean="0"/>
              <a:t>Safe for US Air 221 to land?</a:t>
            </a:r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663038" y="3109640"/>
            <a:ext cx="1985162" cy="1752600"/>
          </a:xfrm>
          <a:prstGeom prst="straightConnector1">
            <a:avLst/>
          </a:prstGeom>
          <a:ln w="28575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Which matters more: consistency or fast response?</a:t>
            </a:r>
          </a:p>
        </p:txBody>
      </p:sp>
      <p:pic>
        <p:nvPicPr>
          <p:cNvPr id="3076" name="Picture 4" descr="C:\Users\ken\AppData\Local\Microsoft\Windows\Temporary Internet Files\Content.IE5\7GBT0S47\MC90038868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" y="3733800"/>
            <a:ext cx="1443838" cy="184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But suppose we replicate the server?</a:t>
            </a:r>
          </a:p>
          <a:p>
            <a:r>
              <a:rPr lang="en-US" smtClean="0"/>
              <a:t>Designate one as “primary”</a:t>
            </a:r>
            <a:endParaRPr lang="en-US"/>
          </a:p>
        </p:txBody>
      </p:sp>
      <p:pic>
        <p:nvPicPr>
          <p:cNvPr id="3077" name="Picture 5" descr="C:\Users\ken\AppData\Local\Microsoft\Windows\Temporary Internet Files\Content.IE5\HF9BYNKW\MC9000062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298" y="4862240"/>
            <a:ext cx="2590800" cy="166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ken\AppData\Local\Microsoft\Windows\Temporary Internet Files\Content.IE5\J2D0R0BU\MC900441707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634" y="3503831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2670472" y="2971800"/>
            <a:ext cx="1985162" cy="1752600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Magnetic Disk 6"/>
          <p:cNvSpPr/>
          <p:nvPr/>
        </p:nvSpPr>
        <p:spPr>
          <a:xfrm>
            <a:off x="4655634" y="2705100"/>
            <a:ext cx="1143000" cy="5334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ATC DB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3728714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mtClean="0"/>
              <a:t>Safe for US Air 221 to land?</a:t>
            </a:r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663038" y="3109640"/>
            <a:ext cx="1985162" cy="1752600"/>
          </a:xfrm>
          <a:prstGeom prst="straightConnector1">
            <a:avLst/>
          </a:prstGeom>
          <a:ln w="28575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Magnetic Disk 10"/>
          <p:cNvSpPr/>
          <p:nvPr/>
        </p:nvSpPr>
        <p:spPr>
          <a:xfrm>
            <a:off x="6172200" y="2693020"/>
            <a:ext cx="1143000" cy="5334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Backup</a:t>
            </a:r>
            <a:endParaRPr lang="en-US" b="1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>
            <a:stCxn id="7" idx="4"/>
            <a:endCxn id="11" idx="2"/>
          </p:cNvCxnSpPr>
          <p:nvPr/>
        </p:nvCxnSpPr>
        <p:spPr>
          <a:xfrm flipV="1">
            <a:off x="5798634" y="2959720"/>
            <a:ext cx="373566" cy="12080"/>
          </a:xfrm>
          <a:prstGeom prst="straightConnector1">
            <a:avLst/>
          </a:prstGeom>
          <a:ln w="28575">
            <a:solidFill>
              <a:srgbClr val="7030A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4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Which matters more: consistency or fast response?</a:t>
            </a:r>
          </a:p>
        </p:txBody>
      </p:sp>
      <p:pic>
        <p:nvPicPr>
          <p:cNvPr id="3076" name="Picture 4" descr="C:\Users\ken\AppData\Local\Microsoft\Windows\Temporary Internet Files\Content.IE5\7GBT0S47\MC90038868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" y="3733800"/>
            <a:ext cx="1443838" cy="184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Failure detection will be key to consistency</a:t>
            </a:r>
          </a:p>
          <a:p>
            <a:r>
              <a:rPr lang="en-US" smtClean="0"/>
              <a:t>Otherwise could end up with two primaries!</a:t>
            </a:r>
            <a:endParaRPr lang="en-US"/>
          </a:p>
        </p:txBody>
      </p:sp>
      <p:pic>
        <p:nvPicPr>
          <p:cNvPr id="3077" name="Picture 5" descr="C:\Users\ken\AppData\Local\Microsoft\Windows\Temporary Internet Files\Content.IE5\HF9BYNKW\MC9000062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298" y="4862240"/>
            <a:ext cx="2590800" cy="166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ken\AppData\Local\Microsoft\Windows\Temporary Internet Files\Content.IE5\J2D0R0BU\MC900441707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634" y="3503831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2670472" y="3226420"/>
            <a:ext cx="3654128" cy="1497980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Magnetic Disk 6"/>
          <p:cNvSpPr/>
          <p:nvPr/>
        </p:nvSpPr>
        <p:spPr>
          <a:xfrm>
            <a:off x="4655634" y="2705100"/>
            <a:ext cx="1143000" cy="533400"/>
          </a:xfrm>
          <a:prstGeom prst="flowChartMagneticDisk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ATC DB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94863" y="322642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Safe for US Air 221 to land?</a:t>
            </a:r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663038" y="3238500"/>
            <a:ext cx="2137562" cy="899840"/>
          </a:xfrm>
          <a:prstGeom prst="straightConnector1">
            <a:avLst/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Magnetic Disk 10"/>
          <p:cNvSpPr/>
          <p:nvPr/>
        </p:nvSpPr>
        <p:spPr>
          <a:xfrm>
            <a:off x="6172200" y="2693020"/>
            <a:ext cx="1143000" cy="5334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ATC DB’</a:t>
            </a:r>
            <a:endParaRPr lang="en-US" b="1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>
            <a:stCxn id="7" idx="4"/>
            <a:endCxn id="11" idx="2"/>
          </p:cNvCxnSpPr>
          <p:nvPr/>
        </p:nvCxnSpPr>
        <p:spPr>
          <a:xfrm flipV="1">
            <a:off x="5798634" y="2959720"/>
            <a:ext cx="373566" cy="12080"/>
          </a:xfrm>
          <a:prstGeom prst="straightConnector1">
            <a:avLst/>
          </a:prstGeom>
          <a:ln w="28575">
            <a:solidFill>
              <a:srgbClr val="7030A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ightning Bolt 9"/>
          <p:cNvSpPr/>
          <p:nvPr/>
        </p:nvSpPr>
        <p:spPr>
          <a:xfrm>
            <a:off x="5798169" y="2737160"/>
            <a:ext cx="339183" cy="457200"/>
          </a:xfrm>
          <a:prstGeom prst="lightningBol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16336" y="28575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mtClean="0"/>
              <a:t>Safe for Air France 31 to take off?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5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who uses clouds for ATC?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Nobody, that would be unsafe.</a:t>
            </a:r>
          </a:p>
          <a:p>
            <a:endParaRPr lang="en-US" dirty="0"/>
          </a:p>
          <a:p>
            <a:r>
              <a:rPr lang="en-US" dirty="0" smtClean="0"/>
              <a:t>But we </a:t>
            </a:r>
            <a:r>
              <a:rPr lang="en-US" i="1" dirty="0" smtClean="0"/>
              <a:t>do </a:t>
            </a:r>
            <a:r>
              <a:rPr lang="en-US" dirty="0" smtClean="0"/>
              <a:t>plan to use clouds for smart highways that control smart cars</a:t>
            </a:r>
          </a:p>
          <a:p>
            <a:pPr lvl="1"/>
            <a:r>
              <a:rPr lang="en-US" dirty="0" smtClean="0"/>
              <a:t>The vehicles will have an important part of the control software, but the cloud infrastructure will hold the rest</a:t>
            </a:r>
          </a:p>
          <a:p>
            <a:pPr lvl="1"/>
            <a:r>
              <a:rPr lang="en-US" dirty="0" smtClean="0"/>
              <a:t>A lot like controlling an airplane!</a:t>
            </a:r>
          </a:p>
          <a:p>
            <a:pPr lvl="1"/>
            <a:endParaRPr lang="en-US" dirty="0"/>
          </a:p>
          <a:p>
            <a:r>
              <a:rPr lang="en-US" dirty="0" smtClean="0"/>
              <a:t>In fact the future will depend on the cloud!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19200"/>
            <a:ext cx="2209800" cy="129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7533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 assurance in the cloud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Today’s cloud is built with simple components and yet even so, exhibits problems like split brain behavior, thrashing, rolling failures, other issues</a:t>
            </a:r>
          </a:p>
          <a:p>
            <a:pPr lvl="1"/>
            <a:r>
              <a:rPr lang="en-US" smtClean="0"/>
              <a:t>Companies spending a fortune to eliminate such issues</a:t>
            </a:r>
          </a:p>
          <a:p>
            <a:pPr lvl="1"/>
            <a:r>
              <a:rPr lang="en-US" smtClean="0"/>
              <a:t>They can limit scalability</a:t>
            </a:r>
          </a:p>
          <a:p>
            <a:r>
              <a:rPr lang="en-US" smtClean="0"/>
              <a:t>Tomorrow’s cloud thus poses a deep question</a:t>
            </a:r>
          </a:p>
          <a:p>
            <a:pPr lvl="1"/>
            <a:r>
              <a:rPr lang="en-US" smtClean="0"/>
              <a:t>Will it be limited to simple applications?</a:t>
            </a:r>
          </a:p>
          <a:p>
            <a:pPr lvl="1"/>
            <a:r>
              <a:rPr lang="en-US" smtClean="0"/>
              <a:t>Or can we migrate application like health care, transportation control, banking, etc to the cloud?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5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Background assumed?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Solid understanding of computer architectures, operating systems, good programming skills including “threads” in Java, C++ or C#</a:t>
            </a:r>
          </a:p>
          <a:p>
            <a:endParaRPr lang="en-US" dirty="0"/>
          </a:p>
          <a:p>
            <a:r>
              <a:rPr lang="en-US" dirty="0" smtClean="0"/>
              <a:t>Some basic appreciation of how networks work, how operating systems work, virtualization</a:t>
            </a:r>
          </a:p>
          <a:p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rior exposure to “distributed computing” not required or expected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3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This ends our introduction lecture</a:t>
            </a:r>
          </a:p>
          <a:p>
            <a:endParaRPr lang="en-US" dirty="0"/>
          </a:p>
          <a:p>
            <a:r>
              <a:rPr lang="en-US" dirty="0" smtClean="0"/>
              <a:t>But now a few words about how the class will run</a:t>
            </a:r>
          </a:p>
          <a:p>
            <a:pPr lvl="1"/>
            <a:r>
              <a:rPr lang="en-US" dirty="0" smtClean="0"/>
              <a:t>Lectures (advice: attend them!)</a:t>
            </a:r>
          </a:p>
          <a:p>
            <a:pPr lvl="1"/>
            <a:r>
              <a:rPr lang="en-US" dirty="0" smtClean="0"/>
              <a:t>Exams (prelim, final)</a:t>
            </a:r>
          </a:p>
          <a:p>
            <a:pPr lvl="1"/>
            <a:r>
              <a:rPr lang="en-US" smtClean="0"/>
              <a:t>Projects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04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Today’s Cloud: Surprisingly limited</a:t>
            </a:r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57200" y="1905000"/>
            <a:ext cx="8458200" cy="4237464"/>
            <a:chOff x="457200" y="1905000"/>
            <a:chExt cx="8458200" cy="4237464"/>
          </a:xfrm>
        </p:grpSpPr>
        <p:sp>
          <p:nvSpPr>
            <p:cNvPr id="4" name="Oval 3"/>
            <p:cNvSpPr/>
            <p:nvPr/>
          </p:nvSpPr>
          <p:spPr>
            <a:xfrm>
              <a:off x="457200" y="2667000"/>
              <a:ext cx="5562600" cy="2133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914400" y="3744951"/>
              <a:ext cx="5105400" cy="2133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819400" y="4008864"/>
              <a:ext cx="5105400" cy="2133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810000" y="2932771"/>
              <a:ext cx="5105400" cy="2133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733800" y="2438400"/>
              <a:ext cx="5105400" cy="2133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362200" y="1905000"/>
              <a:ext cx="5105400" cy="2133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38200" y="2133600"/>
              <a:ext cx="5105400" cy="2133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066800" y="2266485"/>
              <a:ext cx="7162800" cy="34661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http://routenote.com/blog/wp-content/uploads/2009/11/shazam-log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50" y="2661307"/>
              <a:ext cx="933450" cy="5245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a2.mzstatic.com/us/r1000/059/Purple/93/cd/7d/mzl.oppvdhta.320x480-7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0380" y="2133600"/>
              <a:ext cx="600927" cy="90139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Flickr logo. If you click it, you'll go home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4900" y="2266485"/>
              <a:ext cx="1714500" cy="2857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images.seroundtable.com/t-Google-Search-1300278449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561" y="3653883"/>
              <a:ext cx="613317" cy="613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://blog.optimum7.com/wp-content/uploads/2010/08/Twitter_3_by_jasonh1234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9900" y="2829623"/>
              <a:ext cx="647700" cy="647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http://images.dailymobile.se/wp-content/uploads/2010/08/facebook1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9900" y="3883478"/>
              <a:ext cx="1083062" cy="73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http://latimesblogs.latimes.com/photos/uncategorized/2008/12/03/amazon_2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00" y="5221559"/>
              <a:ext cx="634690" cy="634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http://cdn.tipb.com/images/stories/2011/04/icloud-logo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0379" y="5098486"/>
              <a:ext cx="1423641" cy="419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http://ts1.mm.bing.net/images/thumbnail.aspx?q=1517326513176&amp;id=d82d61d8150578e768e235817f200354&amp;url=http%3a%2f%2fcdn.ismashphone.com%2fwp-content%2fuploads%2f2010%2f07%2f6a00e55225079e88340133f227f34c970b-pi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4415446"/>
              <a:ext cx="824507" cy="582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http://ts3.mm.bing.net/images/thumbnail.aspx?q=1536313265874&amp;id=650fffce6d685042950b8f8f68a83c21&amp;url=http%3a%2f%2fwww.saidaonline.com%2fen%2fnewsgfx%2fgmail-app-saidaonline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6662" y="3265366"/>
              <a:ext cx="632065" cy="632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>
          <a:xfrm>
            <a:off x="2362200" y="3352800"/>
            <a:ext cx="4267200" cy="1553299"/>
          </a:xfrm>
          <a:ln w="38100" cmpd="thickThin">
            <a:solidFill>
              <a:srgbClr val="C00000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b="1" smtClean="0"/>
              <a:t>Big data, updates by “owner”</a:t>
            </a:r>
          </a:p>
          <a:p>
            <a:r>
              <a:rPr lang="en-US" b="1" smtClean="0"/>
              <a:t>Dominated by reads</a:t>
            </a:r>
          </a:p>
          <a:p>
            <a:r>
              <a:rPr lang="en-US" b="1" smtClean="0"/>
              <a:t>Index... search... share</a:t>
            </a:r>
          </a:p>
          <a:p>
            <a:r>
              <a:rPr lang="en-US" b="1" smtClean="0"/>
              <a:t>Monetized by advertising, sales</a:t>
            </a:r>
            <a:endParaRPr lang="en-US" b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8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Tomorrow’s cloud?</a:t>
            </a: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7724" y="2760781"/>
            <a:ext cx="4895276" cy="2113743"/>
          </a:xfrm>
          <a:prstGeom prst="ellipse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68822" y="3828700"/>
            <a:ext cx="4492925" cy="2113743"/>
          </a:xfrm>
          <a:prstGeom prst="ellipse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045287" y="4090157"/>
            <a:ext cx="4492925" cy="2113743"/>
          </a:xfrm>
          <a:prstGeom prst="ellipse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917048" y="3024079"/>
            <a:ext cx="4492925" cy="2113743"/>
          </a:xfrm>
          <a:prstGeom prst="ellipse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849990" y="2534309"/>
            <a:ext cx="4492925" cy="2113743"/>
          </a:xfrm>
          <a:prstGeom prst="ellipse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642935" y="2005873"/>
            <a:ext cx="4492925" cy="2113743"/>
          </a:xfrm>
          <a:prstGeom prst="ellipse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1764" y="2232345"/>
            <a:ext cx="4492925" cy="2113743"/>
          </a:xfrm>
          <a:prstGeom prst="ellipse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02940" y="2363994"/>
            <a:ext cx="6303506" cy="3433912"/>
          </a:xfrm>
          <a:prstGeom prst="ellipse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05000" y="3200400"/>
            <a:ext cx="3504255" cy="1884548"/>
          </a:xfrm>
          <a:ln w="38100" cmpd="thickThin"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mtClean="0"/>
              <a:t>High assurance</a:t>
            </a:r>
          </a:p>
          <a:p>
            <a:r>
              <a:rPr lang="en-US" smtClean="0"/>
              <a:t>Real-time control</a:t>
            </a:r>
          </a:p>
          <a:p>
            <a:r>
              <a:rPr lang="en-US" smtClean="0"/>
              <a:t>Runs “everything”</a:t>
            </a:r>
          </a:p>
          <a:p>
            <a:r>
              <a:rPr lang="en-US" smtClean="0"/>
              <a:t>Monitized by “roles”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78487" y="2580859"/>
            <a:ext cx="100271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eHealth</a:t>
            </a:r>
            <a:endParaRPr lang="en-US" b="1"/>
          </a:p>
        </p:txBody>
      </p:sp>
      <p:sp>
        <p:nvSpPr>
          <p:cNvPr id="63" name="TextBox 62"/>
          <p:cNvSpPr txBox="1"/>
          <p:nvPr/>
        </p:nvSpPr>
        <p:spPr>
          <a:xfrm>
            <a:off x="368823" y="3691868"/>
            <a:ext cx="127411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CloudBank</a:t>
            </a:r>
            <a:endParaRPr lang="en-US" b="1"/>
          </a:p>
        </p:txBody>
      </p:sp>
      <p:sp>
        <p:nvSpPr>
          <p:cNvPr id="64" name="TextBox 63"/>
          <p:cNvSpPr txBox="1"/>
          <p:nvPr/>
        </p:nvSpPr>
        <p:spPr>
          <a:xfrm>
            <a:off x="3017637" y="5486400"/>
            <a:ext cx="127411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GridCloud</a:t>
            </a:r>
            <a:endParaRPr lang="en-US" b="1"/>
          </a:p>
        </p:txBody>
      </p:sp>
      <p:sp>
        <p:nvSpPr>
          <p:cNvPr id="65" name="TextBox 64"/>
          <p:cNvSpPr txBox="1"/>
          <p:nvPr/>
        </p:nvSpPr>
        <p:spPr>
          <a:xfrm>
            <a:off x="5753888" y="3441000"/>
            <a:ext cx="127411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eChauffer</a:t>
            </a:r>
            <a:endParaRPr lang="en-US" b="1"/>
          </a:p>
        </p:txBody>
      </p:sp>
      <p:pic>
        <p:nvPicPr>
          <p:cNvPr id="2051" name="Picture 3" descr="C:\Users\ken\AppData\Local\Microsoft\Windows\Temporary Internet Files\Content.IE5\HF9BYNKW\MC90009054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022" y="5261544"/>
            <a:ext cx="1384551" cy="81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Program Files (x86)\Microsoft Office\MEDIA\CAGCAT10\j0240719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015" y="2343552"/>
            <a:ext cx="443348" cy="69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en\AppData\Local\Microsoft\Windows\Temporary Internet Files\Content.IE5\HM1K93I5\MC90038884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374" y="3876534"/>
            <a:ext cx="835663" cy="78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ken\AppData\Local\Microsoft\Windows\Temporary Internet Files\Content.IE5\7GBT0S47\MC90044038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79" y="4059341"/>
            <a:ext cx="704141" cy="70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205861" y="1035609"/>
            <a:ext cx="4191000" cy="2103864"/>
            <a:chOff x="457200" y="1905000"/>
            <a:chExt cx="8458200" cy="4237464"/>
          </a:xfrm>
        </p:grpSpPr>
        <p:sp>
          <p:nvSpPr>
            <p:cNvPr id="6" name="Oval 5"/>
            <p:cNvSpPr/>
            <p:nvPr/>
          </p:nvSpPr>
          <p:spPr>
            <a:xfrm>
              <a:off x="457200" y="2667000"/>
              <a:ext cx="5562600" cy="2133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14400" y="3744951"/>
              <a:ext cx="5105400" cy="2133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19400" y="4008864"/>
              <a:ext cx="5105400" cy="2133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810000" y="2932771"/>
              <a:ext cx="5105400" cy="2133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733800" y="2438400"/>
              <a:ext cx="5105400" cy="2133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362200" y="1905000"/>
              <a:ext cx="5105400" cy="2133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838200" y="2133600"/>
              <a:ext cx="5105400" cy="2133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066800" y="2266485"/>
              <a:ext cx="7162800" cy="34661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 descr="http://routenote.com/blog/wp-content/uploads/2009/11/shazam-logo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50" y="2661307"/>
              <a:ext cx="933450" cy="5245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http://a2.mzstatic.com/us/r1000/059/Purple/93/cd/7d/mzl.oppvdhta.320x480-75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0380" y="2133600"/>
              <a:ext cx="600927" cy="90139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Flickr logo. If you click it, you'll go home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4900" y="2266485"/>
              <a:ext cx="1714500" cy="2857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0" descr="http://images.seroundtable.com/t-Google-Search-1300278449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561" y="3653883"/>
              <a:ext cx="613317" cy="613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2" descr="http://blog.optimum7.com/wp-content/uploads/2010/08/Twitter_3_by_jasonh1234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9900" y="2829623"/>
              <a:ext cx="647700" cy="647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4" descr="http://images.dailymobile.se/wp-content/uploads/2010/08/facebook1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9900" y="3883478"/>
              <a:ext cx="1083062" cy="73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6" descr="http://latimesblogs.latimes.com/photos/uncategorized/2008/12/03/amazon_2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00" y="5221559"/>
              <a:ext cx="634690" cy="634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8" descr="http://cdn.tipb.com/images/stories/2011/04/icloud-logo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0379" y="5098486"/>
              <a:ext cx="1423641" cy="419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0" descr="http://ts1.mm.bing.net/images/thumbnail.aspx?q=1517326513176&amp;id=d82d61d8150578e768e235817f200354&amp;url=http%3a%2f%2fcdn.ismashphone.com%2fwp-content%2fuploads%2f2010%2f07%2f6a00e55225079e88340133f227f34c970b-pi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4415446"/>
              <a:ext cx="824507" cy="582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 descr="http://ts3.mm.bing.net/images/thumbnail.aspx?q=1536313265874&amp;id=650fffce6d685042950b8f8f68a83c21&amp;url=http%3a%2f%2fwww.saidaonline.com%2fen%2fnewsgfx%2fgmail-app-saidaonline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6662" y="3265366"/>
              <a:ext cx="632065" cy="632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Content Placeholder 2"/>
          <p:cNvSpPr txBox="1">
            <a:spLocks/>
          </p:cNvSpPr>
          <p:nvPr/>
        </p:nvSpPr>
        <p:spPr>
          <a:xfrm>
            <a:off x="5342126" y="1718453"/>
            <a:ext cx="1789884" cy="886749"/>
          </a:xfrm>
          <a:prstGeom prst="rect">
            <a:avLst/>
          </a:prstGeom>
          <a:ln w="38100" cmpd="thickThin">
            <a:solidFill>
              <a:srgbClr val="C00000"/>
            </a:solidFill>
          </a:ln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-137160"/>
            <a:r>
              <a:rPr lang="en-US" sz="800" b="1"/>
              <a:t>Big data, updates by “owner”</a:t>
            </a:r>
          </a:p>
          <a:p>
            <a:pPr marL="137160" indent="-137160"/>
            <a:r>
              <a:rPr lang="en-US" sz="800" b="1"/>
              <a:t>Dominated by reads</a:t>
            </a:r>
          </a:p>
          <a:p>
            <a:pPr marL="137160" indent="-137160"/>
            <a:r>
              <a:rPr lang="en-US" sz="800" b="1"/>
              <a:t>Index... search... share</a:t>
            </a:r>
          </a:p>
          <a:p>
            <a:pPr marL="137160" indent="-137160"/>
            <a:r>
              <a:rPr lang="en-US" sz="800" b="1"/>
              <a:t>Monetized by advertising, sales</a:t>
            </a: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5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Clouds are hosted by data centers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smtClean="0"/>
              <a:t>Huge</a:t>
            </a:r>
            <a:r>
              <a:rPr lang="en-US" smtClean="0"/>
              <a:t> data centers, far larger than past systems</a:t>
            </a:r>
            <a:endParaRPr lang="en-US" u="sng" smtClean="0"/>
          </a:p>
          <a:p>
            <a:r>
              <a:rPr lang="en-US" smtClean="0"/>
              <a:t>Very automated: far from where developers work.  Often close to where power is generated   </a:t>
            </a:r>
            <a:br>
              <a:rPr lang="en-US" smtClean="0"/>
            </a:br>
            <a:r>
              <a:rPr lang="en-US" smtClean="0"/>
              <a:t>                (ship bits... not watts)</a:t>
            </a:r>
          </a:p>
          <a:p>
            <a:r>
              <a:rPr lang="en-US" smtClean="0"/>
              <a:t>Packed for high efficiency.  Each machine hosts many applications (usually in lightweight virtual machines to provide isolation)</a:t>
            </a:r>
          </a:p>
          <a:p>
            <a:r>
              <a:rPr lang="en-US" smtClean="0"/>
              <a:t>Scheduled to keep everything busy (but overloads hurt performance so we avoid them)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Clouds are cheaper… and winning…</a:t>
            </a:r>
            <a:endParaRPr lang="en-US" dirty="0"/>
          </a:p>
        </p:txBody>
      </p:sp>
      <p:sp>
        <p:nvSpPr>
          <p:cNvPr id="17411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1422400"/>
            <a:ext cx="4749800" cy="5435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2800" dirty="0" smtClean="0"/>
              <a:t>Range in size from “edge” facilities to </a:t>
            </a:r>
            <a:r>
              <a:rPr lang="en-US" sz="2800" dirty="0" err="1" smtClean="0"/>
              <a:t>megascale</a:t>
            </a:r>
            <a:r>
              <a:rPr lang="en-US" sz="2800" dirty="0" smtClean="0"/>
              <a:t>.</a:t>
            </a:r>
          </a:p>
          <a:p>
            <a:pPr>
              <a:buFont typeface="Wingdings 2" pitchFamily="18" charset="2"/>
              <a:buNone/>
            </a:pPr>
            <a:r>
              <a:rPr lang="en-US" sz="2800" i="1" dirty="0" smtClean="0">
                <a:solidFill>
                  <a:srgbClr val="C00000"/>
                </a:solidFill>
              </a:rPr>
              <a:t>Incredible economies of scale</a:t>
            </a:r>
          </a:p>
          <a:p>
            <a:pPr marL="346075" lvl="1" indent="-234950">
              <a:buFont typeface="Wingdings" pitchFamily="2" charset="2"/>
              <a:buNone/>
            </a:pPr>
            <a:r>
              <a:rPr lang="en-US" sz="2400" dirty="0" smtClean="0"/>
              <a:t>Approximate costs for a small size center (1K servers) and a larger, 50K server center.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854575" y="4530725"/>
            <a:ext cx="3908425" cy="2052638"/>
            <a:chOff x="1173163" y="1900238"/>
            <a:chExt cx="7002462" cy="3782297"/>
          </a:xfrm>
        </p:grpSpPr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1173163" y="1900238"/>
              <a:ext cx="7002462" cy="3508375"/>
              <a:chOff x="395785" y="1122323"/>
              <a:chExt cx="9582912" cy="4801897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395785" y="1132764"/>
                <a:ext cx="9582912" cy="4791456"/>
              </a:xfrm>
              <a:prstGeom prst="rect">
                <a:avLst/>
              </a:prstGeom>
              <a:solidFill>
                <a:srgbClr val="C00000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91436" tIns="45718" rIns="91436" bIns="45718" anchor="ctr"/>
              <a:lstStyle/>
              <a:p>
                <a:pPr algn="ctr" defTabSz="914099">
                  <a:defRPr/>
                </a:pPr>
                <a:endParaRPr lang="en-US" sz="2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7447" name="Picture 2" descr="http://upload.wikimedia.org/wikipedia/commons/thumb/c/c5/AmFBfield.svg/300px-AmFBfield.svg.png"/>
              <p:cNvPicPr>
                <a:picLocks noChangeArrowheads="1"/>
              </p:cNvPicPr>
              <p:nvPr/>
            </p:nvPicPr>
            <p:blipFill>
              <a:blip r:embed="rId3" cstate="print"/>
              <a:srcRect l="10240" t="3310" r="9920" b="3310"/>
              <a:stretch>
                <a:fillRect/>
              </a:stretch>
            </p:blipFill>
            <p:spPr bwMode="auto">
              <a:xfrm>
                <a:off x="398871" y="1122323"/>
                <a:ext cx="2743200" cy="1463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592428" y="3017668"/>
              <a:ext cx="5381258" cy="26648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Each data center is </a:t>
              </a:r>
            </a:p>
            <a:p>
              <a:pPr algn="ctr">
                <a:defRPr/>
              </a:pP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11.5 times </a:t>
              </a:r>
            </a:p>
            <a:p>
              <a:pPr algn="ctr"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the size of a football field</a:t>
              </a:r>
            </a:p>
            <a:p>
              <a:pPr algn="ctr">
                <a:defRPr/>
              </a:pPr>
              <a:endPara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pic>
        <p:nvPicPr>
          <p:cNvPr id="17413" name="Picture 8" descr="datacenter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6000" y="1539875"/>
            <a:ext cx="3937000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28600" y="4038600"/>
          <a:ext cx="4419600" cy="2498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145"/>
                <a:gridCol w="1160145"/>
                <a:gridCol w="1108710"/>
                <a:gridCol w="990600"/>
              </a:tblGrid>
              <a:tr h="671115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Technology</a:t>
                      </a:r>
                      <a:endParaRPr 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Cost in small-sized</a:t>
                      </a:r>
                      <a:r>
                        <a:rPr lang="en-US" sz="1200" b="1" baseline="0" dirty="0" smtClean="0">
                          <a:solidFill>
                            <a:srgbClr val="7030A0"/>
                          </a:solidFill>
                        </a:rPr>
                        <a:t> Data Center</a:t>
                      </a:r>
                      <a:endParaRPr 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Cost in Large</a:t>
                      </a:r>
                      <a:r>
                        <a:rPr lang="en-US" sz="1200" b="1" baseline="0" dirty="0" smtClean="0">
                          <a:solidFill>
                            <a:srgbClr val="7030A0"/>
                          </a:solidFill>
                        </a:rPr>
                        <a:t> Data Center</a:t>
                      </a:r>
                      <a:endParaRPr 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Cloud Advantage</a:t>
                      </a:r>
                      <a:endParaRPr 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516243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Network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$95 per Mbps/</a:t>
                      </a:r>
                    </a:p>
                    <a:p>
                      <a:r>
                        <a:rPr lang="en-US" sz="1200" b="1" dirty="0" smtClean="0"/>
                        <a:t>month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$13 per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dirty="0" smtClean="0"/>
                        <a:t>Mbps/</a:t>
                      </a:r>
                    </a:p>
                    <a:p>
                      <a:r>
                        <a:rPr lang="en-US" sz="1200" b="1" dirty="0" smtClean="0"/>
                        <a:t>month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   7.1</a:t>
                      </a:r>
                      <a:endParaRPr lang="en-US" sz="1200" b="1" dirty="0"/>
                    </a:p>
                  </a:txBody>
                  <a:tcPr/>
                </a:tc>
              </a:tr>
              <a:tr h="516243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$2.20 per GB/</a:t>
                      </a:r>
                    </a:p>
                    <a:p>
                      <a:r>
                        <a:rPr lang="en-US" sz="1200" b="1" dirty="0" smtClean="0"/>
                        <a:t>month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$0.40 per GB/</a:t>
                      </a:r>
                    </a:p>
                    <a:p>
                      <a:r>
                        <a:rPr lang="en-US" sz="1200" b="1" dirty="0" smtClean="0"/>
                        <a:t>month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   5.7</a:t>
                      </a:r>
                      <a:endParaRPr lang="en-US" sz="1200" b="1" dirty="0"/>
                    </a:p>
                  </a:txBody>
                  <a:tcPr/>
                </a:tc>
              </a:tr>
              <a:tr h="671115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Administration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~140 servers/</a:t>
                      </a:r>
                    </a:p>
                    <a:p>
                      <a:r>
                        <a:rPr lang="en-US" sz="1200" b="1" dirty="0" smtClean="0"/>
                        <a:t>Administrator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&gt;1000 Servers/</a:t>
                      </a:r>
                    </a:p>
                    <a:p>
                      <a:r>
                        <a:rPr lang="en-US" sz="1200" b="1" dirty="0" smtClean="0"/>
                        <a:t>Administrator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   7.1</a:t>
                      </a:r>
                      <a:endParaRPr lang="en-US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441" name="TextBox 11"/>
          <p:cNvSpPr txBox="1">
            <a:spLocks noChangeArrowheads="1"/>
          </p:cNvSpPr>
          <p:nvPr/>
        </p:nvSpPr>
        <p:spPr bwMode="auto">
          <a:xfrm>
            <a:off x="152400" y="6553200"/>
            <a:ext cx="6629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i="1" smtClean="0"/>
              <a:t>Slide provided </a:t>
            </a:r>
            <a:r>
              <a:rPr lang="en-US" sz="800" b="1" i="1"/>
              <a:t>by Roger Barga, Head of Cloud Computing, Microsoft </a:t>
            </a:r>
            <a:endParaRPr lang="fr-BE" sz="800" b="1" i="1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64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benefits?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Machines busier, earn more $’s for each $ investment</a:t>
            </a:r>
          </a:p>
          <a:p>
            <a:pPr lvl="1"/>
            <a:r>
              <a:rPr lang="en-US"/>
              <a:t>Hardware handled a whole truckload at a time</a:t>
            </a:r>
          </a:p>
          <a:p>
            <a:r>
              <a:rPr lang="en-US" smtClean="0"/>
              <a:t>Applications </a:t>
            </a:r>
            <a:r>
              <a:rPr lang="en-US"/>
              <a:t>far more standardized</a:t>
            </a:r>
          </a:p>
          <a:p>
            <a:pPr lvl="1"/>
            <a:r>
              <a:rPr lang="en-US" smtClean="0"/>
              <a:t>Automated management: few “sys admins” needed</a:t>
            </a:r>
          </a:p>
          <a:p>
            <a:pPr lvl="1"/>
            <a:r>
              <a:rPr lang="en-US" smtClean="0"/>
              <a:t>Power </a:t>
            </a:r>
            <a:r>
              <a:rPr lang="en-US"/>
              <a:t>consumed near generator: less wastage</a:t>
            </a:r>
          </a:p>
          <a:p>
            <a:pPr lvl="1"/>
            <a:r>
              <a:rPr lang="en-US"/>
              <a:t>Data center runs hot, wasting less on </a:t>
            </a:r>
            <a:r>
              <a:rPr lang="en-US" smtClean="0"/>
              <a:t>cooling</a:t>
            </a:r>
          </a:p>
          <a:p>
            <a:pPr lvl="1"/>
            <a:r>
              <a:rPr lang="en-US" smtClean="0"/>
              <a:t>Can “rent” resources rather than owning them</a:t>
            </a:r>
          </a:p>
          <a:p>
            <a:r>
              <a:rPr lang="en-US" smtClean="0"/>
              <a:t>Supports new, extremely large-scale services</a:t>
            </a:r>
          </a:p>
          <a:p>
            <a:pPr lvl="1"/>
            <a:r>
              <a:rPr lang="en-US" smtClean="0"/>
              <a:t>Elasticity to accomodate surging demands</a:t>
            </a:r>
          </a:p>
          <a:p>
            <a:pPr lvl="1"/>
            <a:r>
              <a:rPr lang="en-US" smtClean="0"/>
              <a:t>Can accumulate and access massive amounts of data</a:t>
            </a:r>
          </a:p>
          <a:p>
            <a:pPr lvl="2"/>
            <a:r>
              <a:rPr lang="en-US" smtClean="0"/>
              <a:t>But must read or process it in a massively parallel way</a:t>
            </a:r>
          </a:p>
          <a:p>
            <a:pPr lvl="1"/>
            <a:r>
              <a:rPr lang="en-US" smtClean="0"/>
              <a:t>Enables overnight emergence of major companies, but scalability model does require new programming styles, and imposes new limits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8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Assurance properties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Unfortunately, today’s cloud</a:t>
            </a:r>
          </a:p>
          <a:p>
            <a:pPr lvl="1"/>
            <a:r>
              <a:rPr lang="en-US" smtClean="0"/>
              <a:t>Has a limited security model focused on credit card transactions</a:t>
            </a:r>
          </a:p>
          <a:p>
            <a:pPr lvl="1"/>
            <a:r>
              <a:rPr lang="en-US" smtClean="0"/>
              <a:t>Weakens consistency to achieve faster response times: the cloud is “inconsistent by design”</a:t>
            </a:r>
          </a:p>
          <a:p>
            <a:pPr lvl="1"/>
            <a:r>
              <a:rPr lang="en-US" smtClean="0"/>
              <a:t>Pushes many aspects of failure handling to clients</a:t>
            </a:r>
          </a:p>
          <a:p>
            <a:r>
              <a:rPr lang="en-US" smtClean="0"/>
              <a:t>Model supported by the “CAP” and “FLP” theorems, which are cited by many application designers</a:t>
            </a:r>
          </a:p>
          <a:p>
            <a:r>
              <a:rPr lang="en-US" smtClean="0"/>
              <a:t>Instead, cloud favors “BASE”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2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1220</TotalTime>
  <Words>2707</Words>
  <Application>Microsoft Office PowerPoint</Application>
  <PresentationFormat>On-screen Show (4:3)</PresentationFormat>
  <Paragraphs>390</Paragraphs>
  <Slides>37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Median</vt:lpstr>
      <vt:lpstr>CS5412: Spring 2016  Cloud Computing</vt:lpstr>
      <vt:lpstr>Welcome to CS 5412...</vt:lpstr>
      <vt:lpstr>Cloud Computing: The Next New Thing</vt:lpstr>
      <vt:lpstr>Today’s Cloud: Surprisingly limited</vt:lpstr>
      <vt:lpstr>Tomorrow’s cloud?</vt:lpstr>
      <vt:lpstr>Clouds are hosted by data centers</vt:lpstr>
      <vt:lpstr>Clouds are cheaper… and winning…</vt:lpstr>
      <vt:lpstr>Key benefits?</vt:lpstr>
      <vt:lpstr>Assurance properties</vt:lpstr>
      <vt:lpstr>Acronyms</vt:lpstr>
      <vt:lpstr>CS5412: How to do better!</vt:lpstr>
      <vt:lpstr>Making the cloud highly assured</vt:lpstr>
      <vt:lpstr>… And making it fast</vt:lpstr>
      <vt:lpstr>CS5412: Topics Covered</vt:lpstr>
      <vt:lpstr>The Old World and the New</vt:lpstr>
      <vt:lpstr>High Assurance: Many (conflicting) goals</vt:lpstr>
      <vt:lpstr>Must ask many questions</vt:lpstr>
      <vt:lpstr>Today’s cloud focuses on easy stories</vt:lpstr>
      <vt:lpstr>Today’s cloud focuses on easy stories</vt:lpstr>
      <vt:lpstr>Which scales best?</vt:lpstr>
      <vt:lpstr>VMs versus Containers</vt:lpstr>
      <vt:lpstr>Some of today’s rules of thumb</vt:lpstr>
      <vt:lpstr>Acronyms!  (How to be a party bore)</vt:lpstr>
      <vt:lpstr>The Important *aaS options</vt:lpstr>
      <vt:lpstr>The Important *aaS options</vt:lpstr>
      <vt:lpstr>The Important *aaS options</vt:lpstr>
      <vt:lpstr>The Important *aaS options</vt:lpstr>
      <vt:lpstr>… these aren’t the whole cloud</vt:lpstr>
      <vt:lpstr>Open source</vt:lpstr>
      <vt:lpstr>So… what’s cloud computing?</vt:lpstr>
      <vt:lpstr>Which matters more: consistency or fast response?</vt:lpstr>
      <vt:lpstr>Which matters more: consistency or fast response?</vt:lpstr>
      <vt:lpstr>Which matters more: consistency or fast response?</vt:lpstr>
      <vt:lpstr>But who uses clouds for ATC?</vt:lpstr>
      <vt:lpstr>High assurance in the cloud</vt:lpstr>
      <vt:lpstr>Background assumed?</vt:lpstr>
      <vt:lpstr>Logistics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CS5412: Spring 2012  Cloud Computing</dc:title>
  <dc:creator>ken</dc:creator>
  <cp:lastModifiedBy>Ken Birman</cp:lastModifiedBy>
  <cp:revision>31</cp:revision>
  <dcterms:created xsi:type="dcterms:W3CDTF">2006-08-16T00:00:00Z</dcterms:created>
  <dcterms:modified xsi:type="dcterms:W3CDTF">2016-04-05T14:16:47Z</dcterms:modified>
</cp:coreProperties>
</file>