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80" r:id="rId3"/>
    <p:sldId id="281" r:id="rId4"/>
    <p:sldId id="285" r:id="rId5"/>
    <p:sldId id="291" r:id="rId6"/>
    <p:sldId id="335" r:id="rId7"/>
    <p:sldId id="292" r:id="rId8"/>
    <p:sldId id="293" r:id="rId9"/>
    <p:sldId id="336" r:id="rId10"/>
    <p:sldId id="344" r:id="rId11"/>
    <p:sldId id="329" r:id="rId12"/>
    <p:sldId id="326" r:id="rId13"/>
    <p:sldId id="330" r:id="rId14"/>
    <p:sldId id="331" r:id="rId15"/>
    <p:sldId id="337" r:id="rId16"/>
    <p:sldId id="286" r:id="rId17"/>
    <p:sldId id="287" r:id="rId18"/>
    <p:sldId id="334" r:id="rId19"/>
    <p:sldId id="345" r:id="rId20"/>
    <p:sldId id="288" r:id="rId21"/>
    <p:sldId id="282" r:id="rId22"/>
    <p:sldId id="283" r:id="rId23"/>
    <p:sldId id="284" r:id="rId24"/>
    <p:sldId id="289" r:id="rId25"/>
    <p:sldId id="279" r:id="rId26"/>
    <p:sldId id="333" r:id="rId27"/>
    <p:sldId id="290" r:id="rId28"/>
    <p:sldId id="295" r:id="rId29"/>
    <p:sldId id="296" r:id="rId30"/>
    <p:sldId id="297" r:id="rId31"/>
    <p:sldId id="298" r:id="rId32"/>
    <p:sldId id="299" r:id="rId33"/>
    <p:sldId id="300" r:id="rId34"/>
    <p:sldId id="301" r:id="rId35"/>
    <p:sldId id="302" r:id="rId36"/>
    <p:sldId id="303" r:id="rId37"/>
    <p:sldId id="338" r:id="rId38"/>
    <p:sldId id="339" r:id="rId39"/>
    <p:sldId id="340" r:id="rId40"/>
    <p:sldId id="341" r:id="rId41"/>
    <p:sldId id="342" r:id="rId42"/>
    <p:sldId id="343" r:id="rId43"/>
    <p:sldId id="346" r:id="rId44"/>
    <p:sldId id="347" r:id="rId45"/>
    <p:sldId id="332" r:id="rId4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E0D373-0740-4A07-B64F-5A74918F5DAB}">
          <p14:sldIdLst>
            <p14:sldId id="256"/>
            <p14:sldId id="280"/>
            <p14:sldId id="281"/>
            <p14:sldId id="285"/>
            <p14:sldId id="291"/>
            <p14:sldId id="335"/>
            <p14:sldId id="292"/>
            <p14:sldId id="293"/>
            <p14:sldId id="336"/>
            <p14:sldId id="344"/>
            <p14:sldId id="329"/>
            <p14:sldId id="326"/>
            <p14:sldId id="330"/>
            <p14:sldId id="331"/>
            <p14:sldId id="337"/>
            <p14:sldId id="286"/>
            <p14:sldId id="287"/>
            <p14:sldId id="334"/>
            <p14:sldId id="345"/>
            <p14:sldId id="288"/>
            <p14:sldId id="282"/>
            <p14:sldId id="283"/>
            <p14:sldId id="284"/>
            <p14:sldId id="289"/>
            <p14:sldId id="279"/>
            <p14:sldId id="333"/>
            <p14:sldId id="290"/>
            <p14:sldId id="295"/>
            <p14:sldId id="296"/>
            <p14:sldId id="297"/>
            <p14:sldId id="298"/>
            <p14:sldId id="299"/>
            <p14:sldId id="300"/>
            <p14:sldId id="301"/>
            <p14:sldId id="302"/>
            <p14:sldId id="303"/>
            <p14:sldId id="338"/>
            <p14:sldId id="339"/>
            <p14:sldId id="340"/>
            <p14:sldId id="341"/>
            <p14:sldId id="342"/>
            <p14:sldId id="343"/>
            <p14:sldId id="346"/>
            <p14:sldId id="347"/>
            <p14:sldId id="33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CD4"/>
    <a:srgbClr val="BF95DF"/>
    <a:srgbClr val="00642D"/>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91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26458F9-C1F2-449A-8791-2370E00D77CE}" type="datetimeFigureOut">
              <a:rPr lang="en-US" smtClean="0"/>
              <a:t>5/7/2015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AB676AF-9840-40C0-9F49-1DBBDEF09851}" type="slidenum">
              <a:rPr lang="en-US" smtClean="0"/>
              <a:t>‹#›</a:t>
            </a:fld>
            <a:endParaRPr lang="en-US"/>
          </a:p>
        </p:txBody>
      </p:sp>
    </p:spTree>
    <p:extLst>
      <p:ext uri="{BB962C8B-B14F-4D97-AF65-F5344CB8AC3E}">
        <p14:creationId xmlns:p14="http://schemas.microsoft.com/office/powerpoint/2010/main" val="3919234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1</a:t>
            </a:fld>
            <a:endParaRPr lang="en-US"/>
          </a:p>
        </p:txBody>
      </p:sp>
    </p:spTree>
    <p:extLst>
      <p:ext uri="{BB962C8B-B14F-4D97-AF65-F5344CB8AC3E}">
        <p14:creationId xmlns:p14="http://schemas.microsoft.com/office/powerpoint/2010/main" val="1584736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11</a:t>
            </a:fld>
            <a:endParaRPr lang="en-US"/>
          </a:p>
        </p:txBody>
      </p:sp>
    </p:spTree>
    <p:extLst>
      <p:ext uri="{BB962C8B-B14F-4D97-AF65-F5344CB8AC3E}">
        <p14:creationId xmlns:p14="http://schemas.microsoft.com/office/powerpoint/2010/main" val="1089251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676AF-9840-40C0-9F49-1DBBDEF09851}" type="slidenum">
              <a:rPr lang="en-US" smtClean="0"/>
              <a:t>12</a:t>
            </a:fld>
            <a:endParaRPr lang="en-US"/>
          </a:p>
        </p:txBody>
      </p:sp>
    </p:spTree>
    <p:extLst>
      <p:ext uri="{BB962C8B-B14F-4D97-AF65-F5344CB8AC3E}">
        <p14:creationId xmlns:p14="http://schemas.microsoft.com/office/powerpoint/2010/main" val="216377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13</a:t>
            </a:fld>
            <a:endParaRPr lang="en-US"/>
          </a:p>
        </p:txBody>
      </p:sp>
    </p:spTree>
    <p:extLst>
      <p:ext uri="{BB962C8B-B14F-4D97-AF65-F5344CB8AC3E}">
        <p14:creationId xmlns:p14="http://schemas.microsoft.com/office/powerpoint/2010/main" val="200094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14</a:t>
            </a:fld>
            <a:endParaRPr lang="en-US"/>
          </a:p>
        </p:txBody>
      </p:sp>
    </p:spTree>
    <p:extLst>
      <p:ext uri="{BB962C8B-B14F-4D97-AF65-F5344CB8AC3E}">
        <p14:creationId xmlns:p14="http://schemas.microsoft.com/office/powerpoint/2010/main" val="3139778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15</a:t>
            </a:fld>
            <a:endParaRPr lang="en-US"/>
          </a:p>
        </p:txBody>
      </p:sp>
    </p:spTree>
    <p:extLst>
      <p:ext uri="{BB962C8B-B14F-4D97-AF65-F5344CB8AC3E}">
        <p14:creationId xmlns:p14="http://schemas.microsoft.com/office/powerpoint/2010/main" val="2510731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16</a:t>
            </a:fld>
            <a:endParaRPr lang="en-US"/>
          </a:p>
        </p:txBody>
      </p:sp>
    </p:spTree>
    <p:extLst>
      <p:ext uri="{BB962C8B-B14F-4D97-AF65-F5344CB8AC3E}">
        <p14:creationId xmlns:p14="http://schemas.microsoft.com/office/powerpoint/2010/main" val="3665732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17</a:t>
            </a:fld>
            <a:endParaRPr lang="en-US"/>
          </a:p>
        </p:txBody>
      </p:sp>
    </p:spTree>
    <p:extLst>
      <p:ext uri="{BB962C8B-B14F-4D97-AF65-F5344CB8AC3E}">
        <p14:creationId xmlns:p14="http://schemas.microsoft.com/office/powerpoint/2010/main" val="661558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18</a:t>
            </a:fld>
            <a:endParaRPr lang="en-US"/>
          </a:p>
        </p:txBody>
      </p:sp>
    </p:spTree>
    <p:extLst>
      <p:ext uri="{BB962C8B-B14F-4D97-AF65-F5344CB8AC3E}">
        <p14:creationId xmlns:p14="http://schemas.microsoft.com/office/powerpoint/2010/main" val="3855013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19</a:t>
            </a:fld>
            <a:endParaRPr lang="en-US"/>
          </a:p>
        </p:txBody>
      </p:sp>
    </p:spTree>
    <p:extLst>
      <p:ext uri="{BB962C8B-B14F-4D97-AF65-F5344CB8AC3E}">
        <p14:creationId xmlns:p14="http://schemas.microsoft.com/office/powerpoint/2010/main" val="3855013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20</a:t>
            </a:fld>
            <a:endParaRPr lang="en-US"/>
          </a:p>
        </p:txBody>
      </p:sp>
    </p:spTree>
    <p:extLst>
      <p:ext uri="{BB962C8B-B14F-4D97-AF65-F5344CB8AC3E}">
        <p14:creationId xmlns:p14="http://schemas.microsoft.com/office/powerpoint/2010/main" val="327167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2</a:t>
            </a:fld>
            <a:endParaRPr lang="en-US"/>
          </a:p>
        </p:txBody>
      </p:sp>
    </p:spTree>
    <p:extLst>
      <p:ext uri="{BB962C8B-B14F-4D97-AF65-F5344CB8AC3E}">
        <p14:creationId xmlns:p14="http://schemas.microsoft.com/office/powerpoint/2010/main" val="2299435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21</a:t>
            </a:fld>
            <a:endParaRPr lang="en-US"/>
          </a:p>
        </p:txBody>
      </p:sp>
    </p:spTree>
    <p:extLst>
      <p:ext uri="{BB962C8B-B14F-4D97-AF65-F5344CB8AC3E}">
        <p14:creationId xmlns:p14="http://schemas.microsoft.com/office/powerpoint/2010/main" val="3987489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22</a:t>
            </a:fld>
            <a:endParaRPr lang="en-US"/>
          </a:p>
        </p:txBody>
      </p:sp>
    </p:spTree>
    <p:extLst>
      <p:ext uri="{BB962C8B-B14F-4D97-AF65-F5344CB8AC3E}">
        <p14:creationId xmlns:p14="http://schemas.microsoft.com/office/powerpoint/2010/main" val="2178337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23</a:t>
            </a:fld>
            <a:endParaRPr lang="en-US"/>
          </a:p>
        </p:txBody>
      </p:sp>
    </p:spTree>
    <p:extLst>
      <p:ext uri="{BB962C8B-B14F-4D97-AF65-F5344CB8AC3E}">
        <p14:creationId xmlns:p14="http://schemas.microsoft.com/office/powerpoint/2010/main" val="1456700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24</a:t>
            </a:fld>
            <a:endParaRPr lang="en-US"/>
          </a:p>
        </p:txBody>
      </p:sp>
    </p:spTree>
    <p:extLst>
      <p:ext uri="{BB962C8B-B14F-4D97-AF65-F5344CB8AC3E}">
        <p14:creationId xmlns:p14="http://schemas.microsoft.com/office/powerpoint/2010/main" val="1490991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25</a:t>
            </a:fld>
            <a:endParaRPr lang="en-US"/>
          </a:p>
        </p:txBody>
      </p:sp>
    </p:spTree>
    <p:extLst>
      <p:ext uri="{BB962C8B-B14F-4D97-AF65-F5344CB8AC3E}">
        <p14:creationId xmlns:p14="http://schemas.microsoft.com/office/powerpoint/2010/main" val="800360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26</a:t>
            </a:fld>
            <a:endParaRPr lang="en-US"/>
          </a:p>
        </p:txBody>
      </p:sp>
    </p:spTree>
    <p:extLst>
      <p:ext uri="{BB962C8B-B14F-4D97-AF65-F5344CB8AC3E}">
        <p14:creationId xmlns:p14="http://schemas.microsoft.com/office/powerpoint/2010/main" val="2180582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27</a:t>
            </a:fld>
            <a:endParaRPr lang="en-US"/>
          </a:p>
        </p:txBody>
      </p:sp>
    </p:spTree>
    <p:extLst>
      <p:ext uri="{BB962C8B-B14F-4D97-AF65-F5344CB8AC3E}">
        <p14:creationId xmlns:p14="http://schemas.microsoft.com/office/powerpoint/2010/main" val="1531948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28</a:t>
            </a:fld>
            <a:endParaRPr lang="en-US"/>
          </a:p>
        </p:txBody>
      </p:sp>
    </p:spTree>
    <p:extLst>
      <p:ext uri="{BB962C8B-B14F-4D97-AF65-F5344CB8AC3E}">
        <p14:creationId xmlns:p14="http://schemas.microsoft.com/office/powerpoint/2010/main" val="3678750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29</a:t>
            </a:fld>
            <a:endParaRPr lang="en-US"/>
          </a:p>
        </p:txBody>
      </p:sp>
    </p:spTree>
    <p:extLst>
      <p:ext uri="{BB962C8B-B14F-4D97-AF65-F5344CB8AC3E}">
        <p14:creationId xmlns:p14="http://schemas.microsoft.com/office/powerpoint/2010/main" val="2806962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30</a:t>
            </a:fld>
            <a:endParaRPr lang="en-US"/>
          </a:p>
        </p:txBody>
      </p:sp>
    </p:spTree>
    <p:extLst>
      <p:ext uri="{BB962C8B-B14F-4D97-AF65-F5344CB8AC3E}">
        <p14:creationId xmlns:p14="http://schemas.microsoft.com/office/powerpoint/2010/main" val="366922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3</a:t>
            </a:fld>
            <a:endParaRPr lang="en-US"/>
          </a:p>
        </p:txBody>
      </p:sp>
    </p:spTree>
    <p:extLst>
      <p:ext uri="{BB962C8B-B14F-4D97-AF65-F5344CB8AC3E}">
        <p14:creationId xmlns:p14="http://schemas.microsoft.com/office/powerpoint/2010/main" val="2505805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31</a:t>
            </a:fld>
            <a:endParaRPr lang="en-US"/>
          </a:p>
        </p:txBody>
      </p:sp>
    </p:spTree>
    <p:extLst>
      <p:ext uri="{BB962C8B-B14F-4D97-AF65-F5344CB8AC3E}">
        <p14:creationId xmlns:p14="http://schemas.microsoft.com/office/powerpoint/2010/main" val="2364998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292EA-DC92-4685-830D-77CC5FFE96DB}" type="slidenum">
              <a:rPr lang="en-US" smtClean="0"/>
              <a:pPr/>
              <a:t>32</a:t>
            </a:fld>
            <a:endParaRPr lang="en-US"/>
          </a:p>
        </p:txBody>
      </p:sp>
    </p:spTree>
    <p:extLst>
      <p:ext uri="{BB962C8B-B14F-4D97-AF65-F5344CB8AC3E}">
        <p14:creationId xmlns:p14="http://schemas.microsoft.com/office/powerpoint/2010/main" val="2400593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6E3625DC-334A-4643-B61B-99BB3E2CC5D4}" type="datetime1">
              <a:rPr lang="en-US" smtClean="0"/>
              <a:t>5/7/2015</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106591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34</a:t>
            </a:fld>
            <a:endParaRPr lang="en-US"/>
          </a:p>
        </p:txBody>
      </p:sp>
    </p:spTree>
    <p:extLst>
      <p:ext uri="{BB962C8B-B14F-4D97-AF65-F5344CB8AC3E}">
        <p14:creationId xmlns:p14="http://schemas.microsoft.com/office/powerpoint/2010/main" val="2007222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292EA-DC92-4685-830D-77CC5FFE96DB}" type="slidenum">
              <a:rPr lang="en-US" smtClean="0"/>
              <a:pPr/>
              <a:t>35</a:t>
            </a:fld>
            <a:endParaRPr lang="en-US"/>
          </a:p>
        </p:txBody>
      </p:sp>
    </p:spTree>
    <p:extLst>
      <p:ext uri="{BB962C8B-B14F-4D97-AF65-F5344CB8AC3E}">
        <p14:creationId xmlns:p14="http://schemas.microsoft.com/office/powerpoint/2010/main" val="4289394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36</a:t>
            </a:fld>
            <a:endParaRPr lang="en-US"/>
          </a:p>
        </p:txBody>
      </p:sp>
    </p:spTree>
    <p:extLst>
      <p:ext uri="{BB962C8B-B14F-4D97-AF65-F5344CB8AC3E}">
        <p14:creationId xmlns:p14="http://schemas.microsoft.com/office/powerpoint/2010/main" val="2356754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37</a:t>
            </a:fld>
            <a:endParaRPr lang="en-US"/>
          </a:p>
        </p:txBody>
      </p:sp>
    </p:spTree>
    <p:extLst>
      <p:ext uri="{BB962C8B-B14F-4D97-AF65-F5344CB8AC3E}">
        <p14:creationId xmlns:p14="http://schemas.microsoft.com/office/powerpoint/2010/main" val="3928346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38</a:t>
            </a:fld>
            <a:endParaRPr lang="en-US"/>
          </a:p>
        </p:txBody>
      </p:sp>
    </p:spTree>
    <p:extLst>
      <p:ext uri="{BB962C8B-B14F-4D97-AF65-F5344CB8AC3E}">
        <p14:creationId xmlns:p14="http://schemas.microsoft.com/office/powerpoint/2010/main" val="2162013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39</a:t>
            </a:fld>
            <a:endParaRPr lang="en-US"/>
          </a:p>
        </p:txBody>
      </p:sp>
    </p:spTree>
    <p:extLst>
      <p:ext uri="{BB962C8B-B14F-4D97-AF65-F5344CB8AC3E}">
        <p14:creationId xmlns:p14="http://schemas.microsoft.com/office/powerpoint/2010/main" val="593184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40</a:t>
            </a:fld>
            <a:endParaRPr lang="en-US"/>
          </a:p>
        </p:txBody>
      </p:sp>
    </p:spTree>
    <p:extLst>
      <p:ext uri="{BB962C8B-B14F-4D97-AF65-F5344CB8AC3E}">
        <p14:creationId xmlns:p14="http://schemas.microsoft.com/office/powerpoint/2010/main" val="3857560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4</a:t>
            </a:fld>
            <a:endParaRPr lang="en-US"/>
          </a:p>
        </p:txBody>
      </p:sp>
    </p:spTree>
    <p:extLst>
      <p:ext uri="{BB962C8B-B14F-4D97-AF65-F5344CB8AC3E}">
        <p14:creationId xmlns:p14="http://schemas.microsoft.com/office/powerpoint/2010/main" val="1644251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41</a:t>
            </a:fld>
            <a:endParaRPr lang="en-US"/>
          </a:p>
        </p:txBody>
      </p:sp>
    </p:spTree>
    <p:extLst>
      <p:ext uri="{BB962C8B-B14F-4D97-AF65-F5344CB8AC3E}">
        <p14:creationId xmlns:p14="http://schemas.microsoft.com/office/powerpoint/2010/main" val="2080696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42</a:t>
            </a:fld>
            <a:endParaRPr lang="en-US"/>
          </a:p>
        </p:txBody>
      </p:sp>
    </p:spTree>
    <p:extLst>
      <p:ext uri="{BB962C8B-B14F-4D97-AF65-F5344CB8AC3E}">
        <p14:creationId xmlns:p14="http://schemas.microsoft.com/office/powerpoint/2010/main" val="3001653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45</a:t>
            </a:fld>
            <a:endParaRPr lang="en-US"/>
          </a:p>
        </p:txBody>
      </p:sp>
    </p:spTree>
    <p:extLst>
      <p:ext uri="{BB962C8B-B14F-4D97-AF65-F5344CB8AC3E}">
        <p14:creationId xmlns:p14="http://schemas.microsoft.com/office/powerpoint/2010/main" val="1256620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5</a:t>
            </a:fld>
            <a:endParaRPr lang="en-US"/>
          </a:p>
        </p:txBody>
      </p:sp>
    </p:spTree>
    <p:extLst>
      <p:ext uri="{BB962C8B-B14F-4D97-AF65-F5344CB8AC3E}">
        <p14:creationId xmlns:p14="http://schemas.microsoft.com/office/powerpoint/2010/main" val="398047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6</a:t>
            </a:fld>
            <a:endParaRPr lang="en-US"/>
          </a:p>
        </p:txBody>
      </p:sp>
    </p:spTree>
    <p:extLst>
      <p:ext uri="{BB962C8B-B14F-4D97-AF65-F5344CB8AC3E}">
        <p14:creationId xmlns:p14="http://schemas.microsoft.com/office/powerpoint/2010/main" val="87952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7</a:t>
            </a:fld>
            <a:endParaRPr lang="en-US"/>
          </a:p>
        </p:txBody>
      </p:sp>
    </p:spTree>
    <p:extLst>
      <p:ext uri="{BB962C8B-B14F-4D97-AF65-F5344CB8AC3E}">
        <p14:creationId xmlns:p14="http://schemas.microsoft.com/office/powerpoint/2010/main" val="3205901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8</a:t>
            </a:fld>
            <a:endParaRPr lang="en-US"/>
          </a:p>
        </p:txBody>
      </p:sp>
    </p:spTree>
    <p:extLst>
      <p:ext uri="{BB962C8B-B14F-4D97-AF65-F5344CB8AC3E}">
        <p14:creationId xmlns:p14="http://schemas.microsoft.com/office/powerpoint/2010/main" val="4178953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9</a:t>
            </a:fld>
            <a:endParaRPr lang="en-US"/>
          </a:p>
        </p:txBody>
      </p:sp>
    </p:spTree>
    <p:extLst>
      <p:ext uri="{BB962C8B-B14F-4D97-AF65-F5344CB8AC3E}">
        <p14:creationId xmlns:p14="http://schemas.microsoft.com/office/powerpoint/2010/main" val="171175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Cornell CS5412 Cloud Computing (Spring 2015)</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Cornell CS5412 Cloud Computing (Spring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Cornell CS5412 Cloud Computing (Spring 2015)</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4942" y="3343275"/>
            <a:ext cx="7145612" cy="115252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13756" y="4724400"/>
            <a:ext cx="6516797" cy="1447800"/>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latin typeface="Segoe UI Light"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8117603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Cornell CS5412 Cloud Computing (Spring 2015)</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Cornell CS5412 Cloud Computing (Spring 2015)</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Cornell CS5412 Cloud Computing (Spring 2015)</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Cornell CS5412 Cloud Computing (Spring 2015)</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Cornell CS5412 Cloud Computing (Spring 2015)</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Cornell CS5412 Cloud Computing (Spring 2015)</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Cornell CS5412 Cloud Computing (Spring 2015)</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Cornell CS5412 Cloud Computing (Spring 2015)</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Cornell CS5412 Cloud Computing (Spring 2015)</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wdatasci.files.wordpress.com/2011/12/mixture_of_gaussians.p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wdatasci.files.wordpress.com/2011/12/mixture_of_gaussians.p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mtClean="0"/>
              <a:t>CS5412:  The CLoud</a:t>
            </a:r>
            <a:br>
              <a:rPr lang="en-US" smtClean="0"/>
            </a:br>
            <a:r>
              <a:rPr lang="en-US" smtClean="0"/>
              <a:t>VALUE PROPOSITION</a:t>
            </a:r>
            <a:endParaRPr lang="en-US" dirty="0"/>
          </a:p>
        </p:txBody>
      </p:sp>
      <p:sp>
        <p:nvSpPr>
          <p:cNvPr id="3" name="Subtitle 2"/>
          <p:cNvSpPr>
            <a:spLocks noGrp="1"/>
          </p:cNvSpPr>
          <p:nvPr>
            <p:ph type="subTitle" idx="1"/>
          </p:nvPr>
        </p:nvSpPr>
        <p:spPr/>
        <p:txBody>
          <a:bodyPr/>
          <a:lstStyle/>
          <a:p>
            <a:r>
              <a:rPr lang="en-US" smtClean="0"/>
              <a:t>Ken Birman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
        <p:nvSpPr>
          <p:cNvPr id="7" name="Subtitle 2"/>
          <p:cNvSpPr txBox="1">
            <a:spLocks/>
          </p:cNvSpPr>
          <p:nvPr/>
        </p:nvSpPr>
        <p:spPr>
          <a:xfrm>
            <a:off x="152400" y="6019800"/>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smtClean="0"/>
              <a:t>Lecture XXII</a:t>
            </a:r>
            <a:endParaRPr lang="en-US" dirty="0"/>
          </a:p>
        </p:txBody>
      </p:sp>
      <p:sp>
        <p:nvSpPr>
          <p:cNvPr id="6" name="Footer Placeholder 5"/>
          <p:cNvSpPr>
            <a:spLocks noGrp="1"/>
          </p:cNvSpPr>
          <p:nvPr>
            <p:ph type="ftr" sz="quarter" idx="11"/>
          </p:nvPr>
        </p:nvSpPr>
        <p:spPr/>
        <p:txBody>
          <a:bodyPr/>
          <a:lstStyle/>
          <a:p>
            <a:r>
              <a:rPr lang="en-US" smtClean="0"/>
              <a:t>Cornell CS5412 Cloud Computing (Spring 2015)</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things we pay for</a:t>
            </a:r>
            <a:endParaRPr lang="en-US" dirty="0"/>
          </a:p>
        </p:txBody>
      </p:sp>
      <p:sp>
        <p:nvSpPr>
          <p:cNvPr id="3" name="Footer Placeholder 2"/>
          <p:cNvSpPr>
            <a:spLocks noGrp="1"/>
          </p:cNvSpPr>
          <p:nvPr>
            <p:ph type="ftr" sz="quarter" idx="11"/>
          </p:nvPr>
        </p:nvSpPr>
        <p:spPr/>
        <p:txBody>
          <a:bodyPr/>
          <a:lstStyle/>
          <a:p>
            <a:r>
              <a:rPr lang="en-US" smtClean="0"/>
              <a:t>Cornell CS5412 Cloud Computing (Spring 2015)</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10</a:t>
            </a:fld>
            <a:endParaRPr lang="en-US"/>
          </a:p>
        </p:txBody>
      </p:sp>
      <p:sp>
        <p:nvSpPr>
          <p:cNvPr id="5" name="Content Placeholder 4"/>
          <p:cNvSpPr>
            <a:spLocks noGrp="1"/>
          </p:cNvSpPr>
          <p:nvPr>
            <p:ph sz="quarter" idx="1"/>
          </p:nvPr>
        </p:nvSpPr>
        <p:spPr/>
        <p:txBody>
          <a:bodyPr/>
          <a:lstStyle/>
          <a:p>
            <a:r>
              <a:rPr lang="en-US" dirty="0" smtClean="0"/>
              <a:t>People to write the code</a:t>
            </a:r>
          </a:p>
          <a:p>
            <a:pPr lvl="1"/>
            <a:r>
              <a:rPr lang="en-US" dirty="0" smtClean="0"/>
              <a:t>Do we need more or fewer in the cloud?  (Fewer: they ideally work by integrating powerful existing stuff)</a:t>
            </a:r>
          </a:p>
          <a:p>
            <a:pPr lvl="1"/>
            <a:endParaRPr lang="en-US" dirty="0"/>
          </a:p>
          <a:p>
            <a:r>
              <a:rPr lang="en-US" dirty="0" smtClean="0"/>
              <a:t>Places to run the code on</a:t>
            </a:r>
          </a:p>
          <a:p>
            <a:pPr lvl="1"/>
            <a:r>
              <a:rPr lang="en-US" dirty="0" smtClean="0"/>
              <a:t>Cloud: Rent what you need, when you need it</a:t>
            </a:r>
          </a:p>
          <a:p>
            <a:pPr lvl="1"/>
            <a:endParaRPr lang="en-US" dirty="0"/>
          </a:p>
          <a:p>
            <a:r>
              <a:rPr lang="en-US" dirty="0" smtClean="0"/>
              <a:t>People to operate the hardware</a:t>
            </a:r>
          </a:p>
          <a:p>
            <a:pPr lvl="1"/>
            <a:r>
              <a:rPr lang="en-US" dirty="0" smtClean="0"/>
              <a:t>Cloud: Amortized over many customers, hence cheaper</a:t>
            </a:r>
            <a:endParaRPr lang="en-US" dirty="0"/>
          </a:p>
        </p:txBody>
      </p:sp>
    </p:spTree>
    <p:extLst>
      <p:ext uri="{BB962C8B-B14F-4D97-AF65-F5344CB8AC3E}">
        <p14:creationId xmlns:p14="http://schemas.microsoft.com/office/powerpoint/2010/main" val="143254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649" y="1551878"/>
            <a:ext cx="8839200" cy="51816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smtClean="0"/>
              <a:t>Coping with Demand Bursts</a:t>
            </a:r>
            <a:endParaRPr lang="en-GB" dirty="0"/>
          </a:p>
        </p:txBody>
      </p:sp>
      <p:cxnSp>
        <p:nvCxnSpPr>
          <p:cNvPr id="9" name="Straight Connector 8"/>
          <p:cNvCxnSpPr/>
          <p:nvPr/>
        </p:nvCxnSpPr>
        <p:spPr>
          <a:xfrm flipV="1">
            <a:off x="850279" y="2094376"/>
            <a:ext cx="0" cy="3959448"/>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38200" y="6053824"/>
            <a:ext cx="7344229"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27445" y="5674112"/>
            <a:ext cx="649537" cy="369332"/>
          </a:xfrm>
          <a:prstGeom prst="rect">
            <a:avLst/>
          </a:prstGeom>
        </p:spPr>
        <p:txBody>
          <a:bodyPr wrap="none" rtlCol="0">
            <a:spAutoFit/>
          </a:bodyPr>
          <a:lstStyle/>
          <a:p>
            <a:r>
              <a:rPr lang="en-GB" dirty="0" smtClean="0">
                <a:solidFill>
                  <a:schemeClr val="bg1"/>
                </a:solidFill>
              </a:rPr>
              <a:t>Time</a:t>
            </a:r>
          </a:p>
        </p:txBody>
      </p:sp>
      <p:sp>
        <p:nvSpPr>
          <p:cNvPr id="19" name="TextBox 18"/>
          <p:cNvSpPr txBox="1"/>
          <p:nvPr/>
        </p:nvSpPr>
        <p:spPr>
          <a:xfrm>
            <a:off x="29656" y="1480550"/>
            <a:ext cx="1204176" cy="369332"/>
          </a:xfrm>
          <a:prstGeom prst="rect">
            <a:avLst/>
          </a:prstGeom>
        </p:spPr>
        <p:txBody>
          <a:bodyPr wrap="none" rtlCol="0">
            <a:spAutoFit/>
          </a:bodyPr>
          <a:lstStyle/>
          <a:p>
            <a:r>
              <a:rPr lang="en-GB" dirty="0" smtClean="0">
                <a:solidFill>
                  <a:schemeClr val="bg1"/>
                </a:solidFill>
              </a:rPr>
              <a:t>IT Demand</a:t>
            </a:r>
          </a:p>
        </p:txBody>
      </p:sp>
      <p:sp>
        <p:nvSpPr>
          <p:cNvPr id="34" name="Freeform 33"/>
          <p:cNvSpPr/>
          <p:nvPr/>
        </p:nvSpPr>
        <p:spPr>
          <a:xfrm>
            <a:off x="858747" y="2680751"/>
            <a:ext cx="6993467" cy="2579585"/>
          </a:xfrm>
          <a:custGeom>
            <a:avLst/>
            <a:gdLst>
              <a:gd name="connsiteX0" fmla="*/ 0 w 6993467"/>
              <a:gd name="connsiteY0" fmla="*/ 1835206 h 2579585"/>
              <a:gd name="connsiteX1" fmla="*/ 389467 w 6993467"/>
              <a:gd name="connsiteY1" fmla="*/ 1784406 h 2579585"/>
              <a:gd name="connsiteX2" fmla="*/ 601134 w 6993467"/>
              <a:gd name="connsiteY2" fmla="*/ 1945273 h 2579585"/>
              <a:gd name="connsiteX3" fmla="*/ 897467 w 6993467"/>
              <a:gd name="connsiteY3" fmla="*/ 1843673 h 2579585"/>
              <a:gd name="connsiteX4" fmla="*/ 1286934 w 6993467"/>
              <a:gd name="connsiteY4" fmla="*/ 1928340 h 2579585"/>
              <a:gd name="connsiteX5" fmla="*/ 1769534 w 6993467"/>
              <a:gd name="connsiteY5" fmla="*/ 6406 h 2579585"/>
              <a:gd name="connsiteX6" fmla="*/ 2438400 w 6993467"/>
              <a:gd name="connsiteY6" fmla="*/ 1344140 h 2579585"/>
              <a:gd name="connsiteX7" fmla="*/ 3513667 w 6993467"/>
              <a:gd name="connsiteY7" fmla="*/ 2385540 h 2579585"/>
              <a:gd name="connsiteX8" fmla="*/ 4182534 w 6993467"/>
              <a:gd name="connsiteY8" fmla="*/ 2461740 h 2579585"/>
              <a:gd name="connsiteX9" fmla="*/ 4639734 w 6993467"/>
              <a:gd name="connsiteY9" fmla="*/ 2461740 h 2579585"/>
              <a:gd name="connsiteX10" fmla="*/ 5096934 w 6993467"/>
              <a:gd name="connsiteY10" fmla="*/ 2537940 h 2579585"/>
              <a:gd name="connsiteX11" fmla="*/ 5325534 w 6993467"/>
              <a:gd name="connsiteY11" fmla="*/ 2444806 h 2579585"/>
              <a:gd name="connsiteX12" fmla="*/ 5477934 w 6993467"/>
              <a:gd name="connsiteY12" fmla="*/ 1970673 h 2579585"/>
              <a:gd name="connsiteX13" fmla="*/ 5901267 w 6993467"/>
              <a:gd name="connsiteY13" fmla="*/ 395873 h 2579585"/>
              <a:gd name="connsiteX14" fmla="*/ 6324600 w 6993467"/>
              <a:gd name="connsiteY14" fmla="*/ 1208673 h 2579585"/>
              <a:gd name="connsiteX15" fmla="*/ 6527800 w 6993467"/>
              <a:gd name="connsiteY15" fmla="*/ 2461740 h 2579585"/>
              <a:gd name="connsiteX16" fmla="*/ 6993467 w 6993467"/>
              <a:gd name="connsiteY16" fmla="*/ 2453273 h 25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93467" h="2579585">
                <a:moveTo>
                  <a:pt x="0" y="1835206"/>
                </a:moveTo>
                <a:cubicBezTo>
                  <a:pt x="144639" y="1800633"/>
                  <a:pt x="289278" y="1766061"/>
                  <a:pt x="389467" y="1784406"/>
                </a:cubicBezTo>
                <a:cubicBezTo>
                  <a:pt x="489656" y="1802750"/>
                  <a:pt x="516467" y="1935395"/>
                  <a:pt x="601134" y="1945273"/>
                </a:cubicBezTo>
                <a:cubicBezTo>
                  <a:pt x="685801" y="1955151"/>
                  <a:pt x="783167" y="1846495"/>
                  <a:pt x="897467" y="1843673"/>
                </a:cubicBezTo>
                <a:cubicBezTo>
                  <a:pt x="1011767" y="1840851"/>
                  <a:pt x="1141590" y="2234551"/>
                  <a:pt x="1286934" y="1928340"/>
                </a:cubicBezTo>
                <a:cubicBezTo>
                  <a:pt x="1432278" y="1622129"/>
                  <a:pt x="1577623" y="103773"/>
                  <a:pt x="1769534" y="6406"/>
                </a:cubicBezTo>
                <a:cubicBezTo>
                  <a:pt x="1961445" y="-90961"/>
                  <a:pt x="2147711" y="947618"/>
                  <a:pt x="2438400" y="1344140"/>
                </a:cubicBezTo>
                <a:cubicBezTo>
                  <a:pt x="2729089" y="1740662"/>
                  <a:pt x="3222978" y="2199273"/>
                  <a:pt x="3513667" y="2385540"/>
                </a:cubicBezTo>
                <a:cubicBezTo>
                  <a:pt x="3804356" y="2571807"/>
                  <a:pt x="3994856" y="2449040"/>
                  <a:pt x="4182534" y="2461740"/>
                </a:cubicBezTo>
                <a:cubicBezTo>
                  <a:pt x="4370212" y="2474440"/>
                  <a:pt x="4487334" y="2449040"/>
                  <a:pt x="4639734" y="2461740"/>
                </a:cubicBezTo>
                <a:cubicBezTo>
                  <a:pt x="4792134" y="2474440"/>
                  <a:pt x="4982634" y="2540762"/>
                  <a:pt x="5096934" y="2537940"/>
                </a:cubicBezTo>
                <a:cubicBezTo>
                  <a:pt x="5211234" y="2535118"/>
                  <a:pt x="5262034" y="2539350"/>
                  <a:pt x="5325534" y="2444806"/>
                </a:cubicBezTo>
                <a:cubicBezTo>
                  <a:pt x="5389034" y="2350262"/>
                  <a:pt x="5381979" y="2312162"/>
                  <a:pt x="5477934" y="1970673"/>
                </a:cubicBezTo>
                <a:cubicBezTo>
                  <a:pt x="5573890" y="1629184"/>
                  <a:pt x="5760156" y="522873"/>
                  <a:pt x="5901267" y="395873"/>
                </a:cubicBezTo>
                <a:cubicBezTo>
                  <a:pt x="6042378" y="268873"/>
                  <a:pt x="6220178" y="864362"/>
                  <a:pt x="6324600" y="1208673"/>
                </a:cubicBezTo>
                <a:cubicBezTo>
                  <a:pt x="6429022" y="1552984"/>
                  <a:pt x="6416322" y="2254307"/>
                  <a:pt x="6527800" y="2461740"/>
                </a:cubicBezTo>
                <a:cubicBezTo>
                  <a:pt x="6639278" y="2669173"/>
                  <a:pt x="6816372" y="2561223"/>
                  <a:pt x="6993467" y="2453273"/>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solidFill>
                <a:schemeClr val="bg1"/>
              </a:solidFill>
            </a:endParaRPr>
          </a:p>
        </p:txBody>
      </p:sp>
      <p:sp>
        <p:nvSpPr>
          <p:cNvPr id="36" name="TextBox 35"/>
          <p:cNvSpPr txBox="1"/>
          <p:nvPr/>
        </p:nvSpPr>
        <p:spPr>
          <a:xfrm>
            <a:off x="3190930" y="6260068"/>
            <a:ext cx="2329099" cy="369332"/>
          </a:xfrm>
          <a:prstGeom prst="rect">
            <a:avLst/>
          </a:prstGeom>
        </p:spPr>
        <p:txBody>
          <a:bodyPr wrap="none" rtlCol="0">
            <a:spAutoFit/>
          </a:bodyPr>
          <a:lstStyle/>
          <a:p>
            <a:r>
              <a:rPr lang="en-GB" smtClean="0">
                <a:solidFill>
                  <a:schemeClr val="bg1"/>
                </a:solidFill>
              </a:rPr>
              <a:t>Concert ticket web site</a:t>
            </a:r>
            <a:endParaRPr lang="en-GB" dirty="0" smtClean="0">
              <a:solidFill>
                <a:schemeClr val="bg1"/>
              </a:solidFill>
            </a:endParaRPr>
          </a:p>
        </p:txBody>
      </p:sp>
      <p:cxnSp>
        <p:nvCxnSpPr>
          <p:cNvPr id="38" name="Straight Arrow Connector 37"/>
          <p:cNvCxnSpPr/>
          <p:nvPr/>
        </p:nvCxnSpPr>
        <p:spPr>
          <a:xfrm flipV="1">
            <a:off x="2052562" y="4820737"/>
            <a:ext cx="0" cy="43960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133495" y="5260336"/>
            <a:ext cx="0" cy="4396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72027" y="5303782"/>
            <a:ext cx="1780616" cy="369332"/>
          </a:xfrm>
          <a:prstGeom prst="rect">
            <a:avLst/>
          </a:prstGeom>
        </p:spPr>
        <p:txBody>
          <a:bodyPr wrap="none" rtlCol="0">
            <a:spAutoFit/>
          </a:bodyPr>
          <a:lstStyle/>
          <a:p>
            <a:r>
              <a:rPr lang="en-GB" dirty="0" smtClean="0">
                <a:solidFill>
                  <a:schemeClr val="bg1"/>
                </a:solidFill>
              </a:rPr>
              <a:t>Ticket sales open</a:t>
            </a:r>
          </a:p>
        </p:txBody>
      </p:sp>
      <p:sp>
        <p:nvSpPr>
          <p:cNvPr id="43" name="TextBox 42"/>
          <p:cNvSpPr txBox="1"/>
          <p:nvPr/>
        </p:nvSpPr>
        <p:spPr>
          <a:xfrm>
            <a:off x="5243187" y="5538350"/>
            <a:ext cx="1780616" cy="369332"/>
          </a:xfrm>
          <a:prstGeom prst="rect">
            <a:avLst/>
          </a:prstGeom>
        </p:spPr>
        <p:txBody>
          <a:bodyPr wrap="none" rtlCol="0">
            <a:spAutoFit/>
          </a:bodyPr>
          <a:lstStyle/>
          <a:p>
            <a:r>
              <a:rPr lang="en-GB" dirty="0" smtClean="0">
                <a:solidFill>
                  <a:schemeClr val="bg1"/>
                </a:solidFill>
              </a:rPr>
              <a:t>Ticket sales open</a:t>
            </a:r>
          </a:p>
        </p:txBody>
      </p:sp>
      <p:sp>
        <p:nvSpPr>
          <p:cNvPr id="3" name="TextBox 2"/>
          <p:cNvSpPr txBox="1"/>
          <p:nvPr/>
        </p:nvSpPr>
        <p:spPr>
          <a:xfrm>
            <a:off x="3598828" y="2061086"/>
            <a:ext cx="4310091" cy="461665"/>
          </a:xfrm>
          <a:prstGeom prst="rect">
            <a:avLst/>
          </a:prstGeom>
        </p:spPr>
        <p:txBody>
          <a:bodyPr wrap="none" rtlCol="0">
            <a:spAutoFit/>
          </a:bodyPr>
          <a:lstStyle/>
          <a:p>
            <a:r>
              <a:rPr lang="en-GB" sz="2400" dirty="0" smtClean="0">
                <a:solidFill>
                  <a:schemeClr val="bg1"/>
                </a:solidFill>
              </a:rPr>
              <a:t>Ouch! How do we deal with this?</a:t>
            </a:r>
          </a:p>
        </p:txBody>
      </p:sp>
      <p:sp>
        <p:nvSpPr>
          <p:cNvPr id="6" name="Footer Placeholder 5"/>
          <p:cNvSpPr>
            <a:spLocks noGrp="1"/>
          </p:cNvSpPr>
          <p:nvPr>
            <p:ph type="ftr" sz="quarter" idx="11"/>
          </p:nvPr>
        </p:nvSpPr>
        <p:spPr/>
        <p:txBody>
          <a:bodyPr/>
          <a:lstStyle/>
          <a:p>
            <a:r>
              <a:rPr lang="en-US" smtClean="0"/>
              <a:t>Cornell CS5412 Cloud Computing (Spring 2015)</a:t>
            </a:r>
            <a:endParaRPr lang="en-US"/>
          </a:p>
        </p:txBody>
      </p:sp>
      <p:sp>
        <p:nvSpPr>
          <p:cNvPr id="7" name="Slide Number Placeholder 6"/>
          <p:cNvSpPr>
            <a:spLocks noGrp="1"/>
          </p:cNvSpPr>
          <p:nvPr>
            <p:ph type="sldNum" sz="quarter" idx="12"/>
          </p:nvPr>
        </p:nvSpPr>
        <p:spPr/>
        <p:txBody>
          <a:bodyPr>
            <a:normAutofit fontScale="85000" lnSpcReduction="20000"/>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94817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98"/>
          <p:cNvSpPr/>
          <p:nvPr/>
        </p:nvSpPr>
        <p:spPr>
          <a:xfrm>
            <a:off x="5410198" y="2362200"/>
            <a:ext cx="999147" cy="619361"/>
          </a:xfrm>
          <a:custGeom>
            <a:avLst/>
            <a:gdLst>
              <a:gd name="connsiteX0" fmla="*/ 2256090 w 2256090"/>
              <a:gd name="connsiteY0" fmla="*/ 0 h 435836"/>
              <a:gd name="connsiteX1" fmla="*/ 2256090 w 2256090"/>
              <a:gd name="connsiteY1" fmla="*/ 427290 h 435836"/>
              <a:gd name="connsiteX2" fmla="*/ 1375873 w 2256090"/>
              <a:gd name="connsiteY2" fmla="*/ 418744 h 435836"/>
              <a:gd name="connsiteX3" fmla="*/ 940037 w 2256090"/>
              <a:gd name="connsiteY3" fmla="*/ 427290 h 435836"/>
              <a:gd name="connsiteX4" fmla="*/ 692209 w 2256090"/>
              <a:gd name="connsiteY4" fmla="*/ 427290 h 435836"/>
              <a:gd name="connsiteX5" fmla="*/ 529839 w 2256090"/>
              <a:gd name="connsiteY5" fmla="*/ 435836 h 435836"/>
              <a:gd name="connsiteX6" fmla="*/ 367469 w 2256090"/>
              <a:gd name="connsiteY6" fmla="*/ 427290 h 435836"/>
              <a:gd name="connsiteX7" fmla="*/ 111095 w 2256090"/>
              <a:gd name="connsiteY7" fmla="*/ 401652 h 435836"/>
              <a:gd name="connsiteX8" fmla="*/ 0 w 2256090"/>
              <a:gd name="connsiteY8" fmla="*/ 393107 h 435836"/>
              <a:gd name="connsiteX9" fmla="*/ 8546 w 2256090"/>
              <a:gd name="connsiteY9" fmla="*/ 17092 h 435836"/>
              <a:gd name="connsiteX10" fmla="*/ 2256090 w 2256090"/>
              <a:gd name="connsiteY10" fmla="*/ 0 h 43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090" h="435836">
                <a:moveTo>
                  <a:pt x="2256090" y="0"/>
                </a:moveTo>
                <a:lnTo>
                  <a:pt x="2256090" y="427290"/>
                </a:lnTo>
                <a:lnTo>
                  <a:pt x="1375873" y="418744"/>
                </a:lnTo>
                <a:lnTo>
                  <a:pt x="940037" y="427290"/>
                </a:lnTo>
                <a:lnTo>
                  <a:pt x="692209" y="427290"/>
                </a:lnTo>
                <a:lnTo>
                  <a:pt x="529839" y="435836"/>
                </a:lnTo>
                <a:lnTo>
                  <a:pt x="367469" y="427290"/>
                </a:lnTo>
                <a:lnTo>
                  <a:pt x="111095" y="401652"/>
                </a:lnTo>
                <a:lnTo>
                  <a:pt x="0" y="393107"/>
                </a:lnTo>
                <a:lnTo>
                  <a:pt x="8546" y="17092"/>
                </a:lnTo>
                <a:lnTo>
                  <a:pt x="2256090" y="0"/>
                </a:lnTo>
                <a:close/>
              </a:path>
            </a:pathLst>
          </a:cu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b="1">
              <a:solidFill>
                <a:schemeClr val="tx1"/>
              </a:solidFill>
            </a:endParaRPr>
          </a:p>
        </p:txBody>
      </p:sp>
      <p:sp>
        <p:nvSpPr>
          <p:cNvPr id="98" name="Freeform 97"/>
          <p:cNvSpPr/>
          <p:nvPr/>
        </p:nvSpPr>
        <p:spPr>
          <a:xfrm>
            <a:off x="1837346" y="3861777"/>
            <a:ext cx="1905712" cy="2076628"/>
          </a:xfrm>
          <a:custGeom>
            <a:avLst/>
            <a:gdLst>
              <a:gd name="connsiteX0" fmla="*/ 0 w 1905712"/>
              <a:gd name="connsiteY0" fmla="*/ 777668 h 2076628"/>
              <a:gd name="connsiteX1" fmla="*/ 1187865 w 1905712"/>
              <a:gd name="connsiteY1" fmla="*/ 794759 h 2076628"/>
              <a:gd name="connsiteX2" fmla="*/ 1187865 w 1905712"/>
              <a:gd name="connsiteY2" fmla="*/ 8546 h 2076628"/>
              <a:gd name="connsiteX3" fmla="*/ 1888620 w 1905712"/>
              <a:gd name="connsiteY3" fmla="*/ 0 h 2076628"/>
              <a:gd name="connsiteX4" fmla="*/ 1905712 w 1905712"/>
              <a:gd name="connsiteY4" fmla="*/ 316195 h 2076628"/>
              <a:gd name="connsiteX5" fmla="*/ 1905712 w 1905712"/>
              <a:gd name="connsiteY5" fmla="*/ 512748 h 2076628"/>
              <a:gd name="connsiteX6" fmla="*/ 1862983 w 1905712"/>
              <a:gd name="connsiteY6" fmla="*/ 675118 h 2076628"/>
              <a:gd name="connsiteX7" fmla="*/ 1768979 w 1905712"/>
              <a:gd name="connsiteY7" fmla="*/ 769122 h 2076628"/>
              <a:gd name="connsiteX8" fmla="*/ 1700613 w 1905712"/>
              <a:gd name="connsiteY8" fmla="*/ 803305 h 2076628"/>
              <a:gd name="connsiteX9" fmla="*/ 1649338 w 1905712"/>
              <a:gd name="connsiteY9" fmla="*/ 854580 h 2076628"/>
              <a:gd name="connsiteX10" fmla="*/ 1580972 w 1905712"/>
              <a:gd name="connsiteY10" fmla="*/ 999858 h 2076628"/>
              <a:gd name="connsiteX11" fmla="*/ 1495514 w 1905712"/>
              <a:gd name="connsiteY11" fmla="*/ 1204957 h 2076628"/>
              <a:gd name="connsiteX12" fmla="*/ 1427147 w 1905712"/>
              <a:gd name="connsiteY12" fmla="*/ 1384419 h 2076628"/>
              <a:gd name="connsiteX13" fmla="*/ 1350235 w 1905712"/>
              <a:gd name="connsiteY13" fmla="*/ 1589518 h 2076628"/>
              <a:gd name="connsiteX14" fmla="*/ 1187865 w 1905712"/>
              <a:gd name="connsiteY14" fmla="*/ 1751888 h 2076628"/>
              <a:gd name="connsiteX15" fmla="*/ 914400 w 1905712"/>
              <a:gd name="connsiteY15" fmla="*/ 1854438 h 2076628"/>
              <a:gd name="connsiteX16" fmla="*/ 769121 w 1905712"/>
              <a:gd name="connsiteY16" fmla="*/ 1897167 h 2076628"/>
              <a:gd name="connsiteX17" fmla="*/ 632389 w 1905712"/>
              <a:gd name="connsiteY17" fmla="*/ 1931350 h 2076628"/>
              <a:gd name="connsiteX18" fmla="*/ 470018 w 1905712"/>
              <a:gd name="connsiteY18" fmla="*/ 1982625 h 2076628"/>
              <a:gd name="connsiteX19" fmla="*/ 316194 w 1905712"/>
              <a:gd name="connsiteY19" fmla="*/ 2008262 h 2076628"/>
              <a:gd name="connsiteX20" fmla="*/ 162370 w 1905712"/>
              <a:gd name="connsiteY20" fmla="*/ 2042445 h 2076628"/>
              <a:gd name="connsiteX21" fmla="*/ 34183 w 1905712"/>
              <a:gd name="connsiteY21" fmla="*/ 2076628 h 2076628"/>
              <a:gd name="connsiteX22" fmla="*/ 8546 w 1905712"/>
              <a:gd name="connsiteY22" fmla="*/ 2068083 h 2076628"/>
              <a:gd name="connsiteX23" fmla="*/ 0 w 1905712"/>
              <a:gd name="connsiteY23" fmla="*/ 777668 h 20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5712" h="2076628">
                <a:moveTo>
                  <a:pt x="0" y="777668"/>
                </a:moveTo>
                <a:lnTo>
                  <a:pt x="1187865" y="794759"/>
                </a:lnTo>
                <a:lnTo>
                  <a:pt x="1187865" y="8546"/>
                </a:lnTo>
                <a:lnTo>
                  <a:pt x="1888620" y="0"/>
                </a:lnTo>
                <a:lnTo>
                  <a:pt x="1905712" y="316195"/>
                </a:lnTo>
                <a:lnTo>
                  <a:pt x="1905712" y="512748"/>
                </a:lnTo>
                <a:lnTo>
                  <a:pt x="1862983" y="675118"/>
                </a:lnTo>
                <a:lnTo>
                  <a:pt x="1768979" y="769122"/>
                </a:lnTo>
                <a:lnTo>
                  <a:pt x="1700613" y="803305"/>
                </a:lnTo>
                <a:lnTo>
                  <a:pt x="1649338" y="854580"/>
                </a:lnTo>
                <a:lnTo>
                  <a:pt x="1580972" y="999858"/>
                </a:lnTo>
                <a:lnTo>
                  <a:pt x="1495514" y="1204957"/>
                </a:lnTo>
                <a:lnTo>
                  <a:pt x="1427147" y="1384419"/>
                </a:lnTo>
                <a:lnTo>
                  <a:pt x="1350235" y="1589518"/>
                </a:lnTo>
                <a:lnTo>
                  <a:pt x="1187865" y="1751888"/>
                </a:lnTo>
                <a:lnTo>
                  <a:pt x="914400" y="1854438"/>
                </a:lnTo>
                <a:lnTo>
                  <a:pt x="769121" y="1897167"/>
                </a:lnTo>
                <a:lnTo>
                  <a:pt x="632389" y="1931350"/>
                </a:lnTo>
                <a:lnTo>
                  <a:pt x="470018" y="1982625"/>
                </a:lnTo>
                <a:lnTo>
                  <a:pt x="316194" y="2008262"/>
                </a:lnTo>
                <a:lnTo>
                  <a:pt x="162370" y="2042445"/>
                </a:lnTo>
                <a:lnTo>
                  <a:pt x="34183" y="2076628"/>
                </a:lnTo>
                <a:lnTo>
                  <a:pt x="8546" y="2068083"/>
                </a:lnTo>
                <a:cubicBezTo>
                  <a:pt x="5697" y="1640793"/>
                  <a:pt x="2849" y="1213503"/>
                  <a:pt x="0" y="777668"/>
                </a:cubicBezTo>
                <a:close/>
              </a:path>
            </a:pathLst>
          </a:cu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b="1">
              <a:solidFill>
                <a:schemeClr val="tx1"/>
              </a:solidFill>
            </a:endParaRPr>
          </a:p>
        </p:txBody>
      </p:sp>
      <p:sp>
        <p:nvSpPr>
          <p:cNvPr id="92" name="Freeform 91"/>
          <p:cNvSpPr/>
          <p:nvPr/>
        </p:nvSpPr>
        <p:spPr>
          <a:xfrm>
            <a:off x="3725401" y="2906063"/>
            <a:ext cx="410356" cy="1102612"/>
          </a:xfrm>
          <a:custGeom>
            <a:avLst/>
            <a:gdLst>
              <a:gd name="connsiteX0" fmla="*/ 8546 w 427290"/>
              <a:gd name="connsiteY0" fmla="*/ 922945 h 922945"/>
              <a:gd name="connsiteX1" fmla="*/ 0 w 427290"/>
              <a:gd name="connsiteY1" fmla="*/ 495656 h 922945"/>
              <a:gd name="connsiteX2" fmla="*/ 25638 w 427290"/>
              <a:gd name="connsiteY2" fmla="*/ 264919 h 922945"/>
              <a:gd name="connsiteX3" fmla="*/ 68367 w 427290"/>
              <a:gd name="connsiteY3" fmla="*/ 136732 h 922945"/>
              <a:gd name="connsiteX4" fmla="*/ 239283 w 427290"/>
              <a:gd name="connsiteY4" fmla="*/ 8545 h 922945"/>
              <a:gd name="connsiteX5" fmla="*/ 418744 w 427290"/>
              <a:gd name="connsiteY5" fmla="*/ 0 h 922945"/>
              <a:gd name="connsiteX6" fmla="*/ 427290 w 427290"/>
              <a:gd name="connsiteY6" fmla="*/ 922945 h 922945"/>
              <a:gd name="connsiteX7" fmla="*/ 8546 w 427290"/>
              <a:gd name="connsiteY7" fmla="*/ 922945 h 9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290" h="922945">
                <a:moveTo>
                  <a:pt x="8546" y="922945"/>
                </a:moveTo>
                <a:lnTo>
                  <a:pt x="0" y="495656"/>
                </a:lnTo>
                <a:lnTo>
                  <a:pt x="25638" y="264919"/>
                </a:lnTo>
                <a:lnTo>
                  <a:pt x="68367" y="136732"/>
                </a:lnTo>
                <a:lnTo>
                  <a:pt x="239283" y="8545"/>
                </a:lnTo>
                <a:lnTo>
                  <a:pt x="418744" y="0"/>
                </a:lnTo>
                <a:cubicBezTo>
                  <a:pt x="421593" y="307648"/>
                  <a:pt x="424441" y="615297"/>
                  <a:pt x="427290" y="922945"/>
                </a:cubicBezTo>
                <a:lnTo>
                  <a:pt x="8546" y="922945"/>
                </a:lnTo>
                <a:close/>
              </a:path>
            </a:pathLst>
          </a:cu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b="1">
              <a:solidFill>
                <a:schemeClr val="tx1"/>
              </a:solidFill>
            </a:endParaRPr>
          </a:p>
        </p:txBody>
      </p:sp>
      <p:sp>
        <p:nvSpPr>
          <p:cNvPr id="2" name="Title 1"/>
          <p:cNvSpPr>
            <a:spLocks noGrp="1"/>
          </p:cNvSpPr>
          <p:nvPr>
            <p:ph type="title"/>
          </p:nvPr>
        </p:nvSpPr>
        <p:spPr/>
        <p:txBody>
          <a:bodyPr/>
          <a:lstStyle/>
          <a:p>
            <a:r>
              <a:rPr lang="en-GB" dirty="0" smtClean="0"/>
              <a:t>Managing Demand</a:t>
            </a:r>
            <a:endParaRPr lang="en-GB" dirty="0"/>
          </a:p>
        </p:txBody>
      </p:sp>
      <p:cxnSp>
        <p:nvCxnSpPr>
          <p:cNvPr id="46" name="Straight Arrow Connector 45"/>
          <p:cNvCxnSpPr/>
          <p:nvPr/>
        </p:nvCxnSpPr>
        <p:spPr>
          <a:xfrm flipV="1">
            <a:off x="1846146" y="1975231"/>
            <a:ext cx="4695255" cy="3959448"/>
          </a:xfrm>
          <a:prstGeom prst="straightConnector1">
            <a:avLst/>
          </a:prstGeom>
          <a:ln w="28575">
            <a:solidFill>
              <a:srgbClr val="020CD4"/>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825187" y="5943599"/>
            <a:ext cx="5344792"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837268" y="4647455"/>
            <a:ext cx="11865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023828" y="3855862"/>
            <a:ext cx="0" cy="81699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152691" y="2135528"/>
            <a:ext cx="0" cy="17372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135757" y="2135874"/>
            <a:ext cx="22906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8" idx="22"/>
            <a:endCxn id="98" idx="0"/>
          </p:cNvCxnSpPr>
          <p:nvPr/>
        </p:nvCxnSpPr>
        <p:spPr>
          <a:xfrm flipH="1" flipV="1">
            <a:off x="1837346" y="4639445"/>
            <a:ext cx="8546" cy="12904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520444" y="5560527"/>
            <a:ext cx="647934" cy="369332"/>
          </a:xfrm>
          <a:prstGeom prst="rect">
            <a:avLst/>
          </a:prstGeom>
        </p:spPr>
        <p:txBody>
          <a:bodyPr wrap="none" rtlCol="0">
            <a:spAutoFit/>
          </a:bodyPr>
          <a:lstStyle/>
          <a:p>
            <a:r>
              <a:rPr lang="en-GB" b="1" dirty="0" smtClean="0"/>
              <a:t>Time</a:t>
            </a:r>
          </a:p>
        </p:txBody>
      </p:sp>
      <p:sp>
        <p:nvSpPr>
          <p:cNvPr id="105" name="TextBox 104"/>
          <p:cNvSpPr txBox="1"/>
          <p:nvPr/>
        </p:nvSpPr>
        <p:spPr>
          <a:xfrm>
            <a:off x="461475" y="1709159"/>
            <a:ext cx="1237839" cy="369332"/>
          </a:xfrm>
          <a:prstGeom prst="rect">
            <a:avLst/>
          </a:prstGeom>
        </p:spPr>
        <p:txBody>
          <a:bodyPr wrap="none" rtlCol="0">
            <a:spAutoFit/>
          </a:bodyPr>
          <a:lstStyle/>
          <a:p>
            <a:r>
              <a:rPr lang="en-GB" dirty="0" smtClean="0"/>
              <a:t>IT Capacity</a:t>
            </a:r>
          </a:p>
        </p:txBody>
      </p:sp>
      <p:sp>
        <p:nvSpPr>
          <p:cNvPr id="106" name="Left Brace 105"/>
          <p:cNvSpPr/>
          <p:nvPr/>
        </p:nvSpPr>
        <p:spPr>
          <a:xfrm>
            <a:off x="1524406" y="4672857"/>
            <a:ext cx="239282" cy="1270743"/>
          </a:xfrm>
          <a:prstGeom prst="leftBrace">
            <a:avLst>
              <a:gd name="adj1" fmla="val 8333"/>
              <a:gd name="adj2" fmla="val 5067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a:p>
        </p:txBody>
      </p:sp>
      <p:sp>
        <p:nvSpPr>
          <p:cNvPr id="107" name="TextBox 106"/>
          <p:cNvSpPr txBox="1"/>
          <p:nvPr/>
        </p:nvSpPr>
        <p:spPr>
          <a:xfrm>
            <a:off x="212780" y="4682085"/>
            <a:ext cx="1373133" cy="369332"/>
          </a:xfrm>
          <a:prstGeom prst="rect">
            <a:avLst/>
          </a:prstGeom>
        </p:spPr>
        <p:txBody>
          <a:bodyPr wrap="none" rtlCol="0">
            <a:spAutoFit/>
          </a:bodyPr>
          <a:lstStyle/>
          <a:p>
            <a:r>
              <a:rPr lang="en-GB" dirty="0" smtClean="0"/>
              <a:t>Entry barrier</a:t>
            </a:r>
          </a:p>
        </p:txBody>
      </p:sp>
      <p:sp>
        <p:nvSpPr>
          <p:cNvPr id="109" name="Rectangle 108"/>
          <p:cNvSpPr/>
          <p:nvPr/>
        </p:nvSpPr>
        <p:spPr>
          <a:xfrm>
            <a:off x="6036740" y="4077286"/>
            <a:ext cx="918543" cy="188859"/>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b="1">
              <a:solidFill>
                <a:schemeClr val="tx1"/>
              </a:solidFill>
            </a:endParaRPr>
          </a:p>
        </p:txBody>
      </p:sp>
      <p:sp>
        <p:nvSpPr>
          <p:cNvPr id="110" name="Rectangle 109"/>
          <p:cNvSpPr/>
          <p:nvPr/>
        </p:nvSpPr>
        <p:spPr>
          <a:xfrm>
            <a:off x="6047898" y="4434934"/>
            <a:ext cx="918543" cy="188859"/>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b="1">
              <a:solidFill>
                <a:schemeClr val="tx1"/>
              </a:solidFill>
            </a:endParaRPr>
          </a:p>
        </p:txBody>
      </p:sp>
      <p:sp>
        <p:nvSpPr>
          <p:cNvPr id="111" name="TextBox 110"/>
          <p:cNvSpPr txBox="1"/>
          <p:nvPr/>
        </p:nvSpPr>
        <p:spPr>
          <a:xfrm>
            <a:off x="6966439" y="4340295"/>
            <a:ext cx="1594988" cy="369332"/>
          </a:xfrm>
          <a:prstGeom prst="rect">
            <a:avLst/>
          </a:prstGeom>
        </p:spPr>
        <p:txBody>
          <a:bodyPr wrap="none" rtlCol="0">
            <a:spAutoFit/>
          </a:bodyPr>
          <a:lstStyle/>
          <a:p>
            <a:r>
              <a:rPr lang="en-GB" b="1" dirty="0" smtClean="0"/>
              <a:t>Under capacity</a:t>
            </a:r>
          </a:p>
        </p:txBody>
      </p:sp>
      <p:sp>
        <p:nvSpPr>
          <p:cNvPr id="112" name="TextBox 111"/>
          <p:cNvSpPr txBox="1"/>
          <p:nvPr/>
        </p:nvSpPr>
        <p:spPr>
          <a:xfrm>
            <a:off x="6966441" y="3989819"/>
            <a:ext cx="1500924" cy="369332"/>
          </a:xfrm>
          <a:prstGeom prst="rect">
            <a:avLst/>
          </a:prstGeom>
        </p:spPr>
        <p:txBody>
          <a:bodyPr wrap="none" rtlCol="0">
            <a:spAutoFit/>
          </a:bodyPr>
          <a:lstStyle/>
          <a:p>
            <a:r>
              <a:rPr lang="en-GB" b="1" dirty="0" smtClean="0"/>
              <a:t>Over capacity</a:t>
            </a:r>
          </a:p>
        </p:txBody>
      </p:sp>
      <p:sp>
        <p:nvSpPr>
          <p:cNvPr id="113" name="TextBox 112"/>
          <p:cNvSpPr txBox="1"/>
          <p:nvPr/>
        </p:nvSpPr>
        <p:spPr>
          <a:xfrm>
            <a:off x="6520442" y="1614819"/>
            <a:ext cx="1801070" cy="369332"/>
          </a:xfrm>
          <a:prstGeom prst="rect">
            <a:avLst/>
          </a:prstGeom>
        </p:spPr>
        <p:txBody>
          <a:bodyPr wrap="none" rtlCol="0">
            <a:spAutoFit/>
          </a:bodyPr>
          <a:lstStyle/>
          <a:p>
            <a:r>
              <a:rPr lang="en-GB" b="1" dirty="0" smtClean="0"/>
              <a:t>Forecast demand</a:t>
            </a:r>
          </a:p>
        </p:txBody>
      </p:sp>
      <p:sp>
        <p:nvSpPr>
          <p:cNvPr id="114" name="Line Callout 1 113"/>
          <p:cNvSpPr/>
          <p:nvPr/>
        </p:nvSpPr>
        <p:spPr>
          <a:xfrm>
            <a:off x="2167467" y="2576158"/>
            <a:ext cx="1176866" cy="800133"/>
          </a:xfrm>
          <a:prstGeom prst="borderCallout1">
            <a:avLst>
              <a:gd name="adj1" fmla="val 68501"/>
              <a:gd name="adj2" fmla="val 99074"/>
              <a:gd name="adj3" fmla="val 119063"/>
              <a:gd name="adj4" fmla="val 1507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Potential business loss</a:t>
            </a:r>
            <a:endParaRPr lang="en-GB" sz="1400" b="1" dirty="0">
              <a:solidFill>
                <a:schemeClr val="tx1"/>
              </a:solidFill>
            </a:endParaRPr>
          </a:p>
        </p:txBody>
      </p:sp>
      <p:sp>
        <p:nvSpPr>
          <p:cNvPr id="115" name="Line Callout 1 114"/>
          <p:cNvSpPr/>
          <p:nvPr/>
        </p:nvSpPr>
        <p:spPr>
          <a:xfrm>
            <a:off x="3939611" y="4762371"/>
            <a:ext cx="1176866" cy="800133"/>
          </a:xfrm>
          <a:prstGeom prst="borderCallout1">
            <a:avLst>
              <a:gd name="adj1" fmla="val 32523"/>
              <a:gd name="adj2" fmla="val -2365"/>
              <a:gd name="adj3" fmla="val 25945"/>
              <a:gd name="adj4" fmla="val -708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Wasted capacity</a:t>
            </a:r>
            <a:endParaRPr lang="en-GB" sz="1400" b="1" dirty="0">
              <a:solidFill>
                <a:schemeClr val="tx1"/>
              </a:solidFill>
            </a:endParaRPr>
          </a:p>
        </p:txBody>
      </p:sp>
      <p:cxnSp>
        <p:nvCxnSpPr>
          <p:cNvPr id="116" name="Straight Connector 115"/>
          <p:cNvCxnSpPr/>
          <p:nvPr/>
        </p:nvCxnSpPr>
        <p:spPr>
          <a:xfrm>
            <a:off x="6036738" y="3821662"/>
            <a:ext cx="918542" cy="0"/>
          </a:xfrm>
          <a:prstGeom prst="line">
            <a:avLst/>
          </a:prstGeom>
          <a:ln w="38100">
            <a:solidFill>
              <a:srgbClr val="020CD4"/>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966439" y="3639343"/>
            <a:ext cx="1890261" cy="369332"/>
          </a:xfrm>
          <a:prstGeom prst="rect">
            <a:avLst/>
          </a:prstGeom>
        </p:spPr>
        <p:txBody>
          <a:bodyPr wrap="none" rtlCol="0">
            <a:spAutoFit/>
          </a:bodyPr>
          <a:lstStyle/>
          <a:p>
            <a:r>
              <a:rPr lang="en-GB" b="1" dirty="0" smtClean="0"/>
              <a:t>Compute capacity</a:t>
            </a:r>
          </a:p>
        </p:txBody>
      </p:sp>
      <p:cxnSp>
        <p:nvCxnSpPr>
          <p:cNvPr id="49" name="Straight Connector 48"/>
          <p:cNvCxnSpPr/>
          <p:nvPr/>
        </p:nvCxnSpPr>
        <p:spPr>
          <a:xfrm flipV="1">
            <a:off x="1837267" y="1984151"/>
            <a:ext cx="0" cy="3959448"/>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Right Triangle 3"/>
          <p:cNvSpPr/>
          <p:nvPr/>
        </p:nvSpPr>
        <p:spPr>
          <a:xfrm rot="5662739">
            <a:off x="5293069" y="2045580"/>
            <a:ext cx="1044357" cy="99437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p:cNvSpPr/>
          <p:nvPr/>
        </p:nvSpPr>
        <p:spPr>
          <a:xfrm rot="5400000">
            <a:off x="1859978" y="3547299"/>
            <a:ext cx="2327700" cy="235380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p:cNvSpPr/>
          <p:nvPr/>
        </p:nvSpPr>
        <p:spPr>
          <a:xfrm rot="5675849">
            <a:off x="2180483" y="3446892"/>
            <a:ext cx="2327700" cy="235380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rot="5400000">
            <a:off x="3886215" y="2977457"/>
            <a:ext cx="1222735" cy="1470588"/>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rot="5400000">
            <a:off x="4063537" y="2825056"/>
            <a:ext cx="1222735" cy="1470588"/>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1845894" y="2931463"/>
            <a:ext cx="4580545" cy="3006941"/>
          </a:xfrm>
          <a:custGeom>
            <a:avLst/>
            <a:gdLst>
              <a:gd name="connsiteX0" fmla="*/ 0 w 4580545"/>
              <a:gd name="connsiteY0" fmla="*/ 3006941 h 3006941"/>
              <a:gd name="connsiteX1" fmla="*/ 1170773 w 4580545"/>
              <a:gd name="connsiteY1" fmla="*/ 2682201 h 3006941"/>
              <a:gd name="connsiteX2" fmla="*/ 1461330 w 4580545"/>
              <a:gd name="connsiteY2" fmla="*/ 2186545 h 3006941"/>
              <a:gd name="connsiteX3" fmla="*/ 1640792 w 4580545"/>
              <a:gd name="connsiteY3" fmla="*/ 1776347 h 3006941"/>
              <a:gd name="connsiteX4" fmla="*/ 1888620 w 4580545"/>
              <a:gd name="connsiteY4" fmla="*/ 1494336 h 3006941"/>
              <a:gd name="connsiteX5" fmla="*/ 1956987 w 4580545"/>
              <a:gd name="connsiteY5" fmla="*/ 127009 h 3006941"/>
              <a:gd name="connsiteX6" fmla="*/ 2897024 w 4580545"/>
              <a:gd name="connsiteY6" fmla="*/ 50097 h 3006941"/>
              <a:gd name="connsiteX7" fmla="*/ 4580545 w 4580545"/>
              <a:gd name="connsiteY7" fmla="*/ 41551 h 300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0545" h="3006941">
                <a:moveTo>
                  <a:pt x="0" y="3006941"/>
                </a:moveTo>
                <a:cubicBezTo>
                  <a:pt x="463609" y="2912937"/>
                  <a:pt x="927218" y="2818934"/>
                  <a:pt x="1170773" y="2682201"/>
                </a:cubicBezTo>
                <a:cubicBezTo>
                  <a:pt x="1414328" y="2545468"/>
                  <a:pt x="1382994" y="2337521"/>
                  <a:pt x="1461330" y="2186545"/>
                </a:cubicBezTo>
                <a:cubicBezTo>
                  <a:pt x="1539666" y="2035569"/>
                  <a:pt x="1569577" y="1891715"/>
                  <a:pt x="1640792" y="1776347"/>
                </a:cubicBezTo>
                <a:cubicBezTo>
                  <a:pt x="1712007" y="1660979"/>
                  <a:pt x="1835921" y="1769226"/>
                  <a:pt x="1888620" y="1494336"/>
                </a:cubicBezTo>
                <a:cubicBezTo>
                  <a:pt x="1941319" y="1219446"/>
                  <a:pt x="1788920" y="367715"/>
                  <a:pt x="1956987" y="127009"/>
                </a:cubicBezTo>
                <a:cubicBezTo>
                  <a:pt x="2125054" y="-113698"/>
                  <a:pt x="2459764" y="64340"/>
                  <a:pt x="2897024" y="50097"/>
                </a:cubicBezTo>
                <a:cubicBezTo>
                  <a:pt x="3334284" y="35854"/>
                  <a:pt x="3957414" y="38702"/>
                  <a:pt x="4580545" y="41551"/>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b="1"/>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82575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fade">
                                      <p:cBhvr>
                                        <p:cTn id="10" dur="500"/>
                                        <p:tgtEl>
                                          <p:spTgt spid="118"/>
                                        </p:tgtEl>
                                      </p:cBhvr>
                                    </p:animEffect>
                                  </p:childTnLst>
                                </p:cTn>
                              </p:par>
                              <p:par>
                                <p:cTn id="11" presetID="10" presetClass="entr" presetSubtype="0" fill="hold" nodeType="with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500"/>
                                        <p:tgtEl>
                                          <p:spTgt spid="1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fade">
                                      <p:cBhvr>
                                        <p:cTn id="18" dur="500"/>
                                        <p:tgtEl>
                                          <p:spTgt spid="10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fade">
                                      <p:cBhvr>
                                        <p:cTn id="26" dur="500"/>
                                        <p:tgtEl>
                                          <p:spTgt spid="9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par>
                                <p:cTn id="35" presetID="10"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fade">
                                      <p:cBhvr>
                                        <p:cTn id="45" dur="500"/>
                                        <p:tgtEl>
                                          <p:spTgt spid="1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fade">
                                      <p:cBhvr>
                                        <p:cTn id="48" dur="500"/>
                                        <p:tgtEl>
                                          <p:spTgt spid="9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fade">
                                      <p:cBhvr>
                                        <p:cTn id="51" dur="500"/>
                                        <p:tgtEl>
                                          <p:spTgt spid="99"/>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childTnLst>
                                </p:cTn>
                              </p:par>
                              <p:par>
                                <p:cTn id="56" presetID="10" presetClass="entr" presetSubtype="0" fill="hold" grpId="0"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fade">
                                      <p:cBhvr>
                                        <p:cTn id="58" dur="500"/>
                                        <p:tgtEl>
                                          <p:spTgt spid="10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2"/>
                                        </p:tgtEl>
                                        <p:attrNameLst>
                                          <p:attrName>style.visibility</p:attrName>
                                        </p:attrNameLst>
                                      </p:cBhvr>
                                      <p:to>
                                        <p:strVal val="visible"/>
                                      </p:to>
                                    </p:set>
                                    <p:animEffect transition="in" filter="fade">
                                      <p:cBhvr>
                                        <p:cTn id="61" dur="500"/>
                                        <p:tgtEl>
                                          <p:spTgt spid="11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fade">
                                      <p:cBhvr>
                                        <p:cTn id="66" dur="500"/>
                                        <p:tgtEl>
                                          <p:spTgt spid="9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10"/>
                                        </p:tgtEl>
                                        <p:attrNameLst>
                                          <p:attrName>style.visibility</p:attrName>
                                        </p:attrNameLst>
                                      </p:cBhvr>
                                      <p:to>
                                        <p:strVal val="visible"/>
                                      </p:to>
                                    </p:set>
                                    <p:animEffect transition="in" filter="fade">
                                      <p:cBhvr>
                                        <p:cTn id="69" dur="500"/>
                                        <p:tgtEl>
                                          <p:spTgt spid="11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1"/>
                                        </p:tgtEl>
                                        <p:attrNameLst>
                                          <p:attrName>style.visibility</p:attrName>
                                        </p:attrNameLst>
                                      </p:cBhvr>
                                      <p:to>
                                        <p:strVal val="visible"/>
                                      </p:to>
                                    </p:set>
                                    <p:animEffect transition="in" filter="fade">
                                      <p:cBhvr>
                                        <p:cTn id="72" dur="500"/>
                                        <p:tgtEl>
                                          <p:spTgt spid="1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4"/>
                                        </p:tgtEl>
                                        <p:attrNameLst>
                                          <p:attrName>style.visibility</p:attrName>
                                        </p:attrNameLst>
                                      </p:cBhvr>
                                      <p:to>
                                        <p:strVal val="visible"/>
                                      </p:to>
                                    </p:set>
                                    <p:animEffect transition="in" filter="fade">
                                      <p:cBhvr>
                                        <p:cTn id="7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8" grpId="0" animBg="1"/>
      <p:bldP spid="92" grpId="0" animBg="1"/>
      <p:bldP spid="106" grpId="0" animBg="1"/>
      <p:bldP spid="107" grpId="0"/>
      <p:bldP spid="109" grpId="0" animBg="1"/>
      <p:bldP spid="110" grpId="0" animBg="1"/>
      <p:bldP spid="111" grpId="0"/>
      <p:bldP spid="112" grpId="0"/>
      <p:bldP spid="114" grpId="0" animBg="1"/>
      <p:bldP spid="115" grpId="0" animBg="1"/>
      <p:bldP spid="118" grpId="0"/>
      <p:bldP spid="30" grpId="0" animBg="1"/>
      <p:bldP spid="3" grpId="0" animBg="1"/>
      <p:bldP spid="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IT Agility</a:t>
            </a:r>
            <a:endParaRPr lang="en-GB" dirty="0"/>
          </a:p>
        </p:txBody>
      </p:sp>
      <p:sp>
        <p:nvSpPr>
          <p:cNvPr id="5" name="Content Placeholder 4"/>
          <p:cNvSpPr>
            <a:spLocks noGrp="1"/>
          </p:cNvSpPr>
          <p:nvPr>
            <p:ph idx="1"/>
          </p:nvPr>
        </p:nvSpPr>
        <p:spPr/>
        <p:txBody>
          <a:bodyPr/>
          <a:lstStyle/>
          <a:p>
            <a:r>
              <a:rPr lang="en-GB" dirty="0" smtClean="0"/>
              <a:t>How quickly can you</a:t>
            </a:r>
          </a:p>
          <a:p>
            <a:pPr lvl="1"/>
            <a:r>
              <a:rPr lang="en-GB" dirty="0" smtClean="0"/>
              <a:t>Scale up the infrastructure and applications?</a:t>
            </a:r>
          </a:p>
          <a:p>
            <a:pPr lvl="1"/>
            <a:r>
              <a:rPr lang="en-GB" dirty="0" smtClean="0"/>
              <a:t>Upgrade to the latest OS?</a:t>
            </a:r>
          </a:p>
          <a:p>
            <a:pPr lvl="1"/>
            <a:r>
              <a:rPr lang="en-GB" dirty="0" smtClean="0"/>
              <a:t>Respond to a company merger with new requirements for business process and IT capacity?</a:t>
            </a:r>
          </a:p>
          <a:p>
            <a:pPr lvl="1"/>
            <a:r>
              <a:rPr lang="en-GB" dirty="0" smtClean="0"/>
              <a:t>Respond to a divestiture</a:t>
            </a:r>
            <a:endParaRPr lang="en-GB" dirty="0"/>
          </a:p>
        </p:txBody>
      </p:sp>
      <p:sp>
        <p:nvSpPr>
          <p:cNvPr id="3" name="Footer Placeholder 2"/>
          <p:cNvSpPr>
            <a:spLocks noGrp="1"/>
          </p:cNvSpPr>
          <p:nvPr>
            <p:ph type="ftr" sz="quarter" idx="11"/>
          </p:nvPr>
        </p:nvSpPr>
        <p:spPr/>
        <p:txBody>
          <a:bodyPr/>
          <a:lstStyle/>
          <a:p>
            <a:r>
              <a:rPr lang="en-US" smtClean="0"/>
              <a:t>Cornell CS5412 Cloud Computing (Spring 2015)</a:t>
            </a:r>
            <a:endParaRPr lang="en-US"/>
          </a:p>
        </p:txBody>
      </p:sp>
      <p:sp>
        <p:nvSpPr>
          <p:cNvPr id="7" name="Slide Number Placeholder 6"/>
          <p:cNvSpPr>
            <a:spLocks noGrp="1"/>
          </p:cNvSpPr>
          <p:nvPr>
            <p:ph type="sldNum" sz="quarter" idx="12"/>
          </p:nvPr>
        </p:nvSpPr>
        <p:spPr/>
        <p:txBody>
          <a:bodyPr>
            <a:normAutofit fontScale="85000" lnSpcReduction="20000"/>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480299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Cloud Computing and IT Agility</a:t>
            </a:r>
            <a:endParaRPr lang="en-GB" dirty="0"/>
          </a:p>
        </p:txBody>
      </p:sp>
      <p:sp>
        <p:nvSpPr>
          <p:cNvPr id="3" name="Content Placeholder 2"/>
          <p:cNvSpPr>
            <a:spLocks noGrp="1"/>
          </p:cNvSpPr>
          <p:nvPr>
            <p:ph idx="1"/>
          </p:nvPr>
        </p:nvSpPr>
        <p:spPr/>
        <p:txBody>
          <a:bodyPr>
            <a:normAutofit lnSpcReduction="10000"/>
          </a:bodyPr>
          <a:lstStyle/>
          <a:p>
            <a:r>
              <a:rPr lang="en-US" dirty="0" smtClean="0"/>
              <a:t>Shared, multi-tenant environment: costs shared!</a:t>
            </a:r>
          </a:p>
          <a:p>
            <a:r>
              <a:rPr lang="en-US" dirty="0" smtClean="0"/>
              <a:t>Pools of resources: enables dynamic applications</a:t>
            </a:r>
          </a:p>
          <a:p>
            <a:pPr lvl="1"/>
            <a:r>
              <a:rPr lang="en-US" dirty="0" smtClean="0"/>
              <a:t>Resources can be requested as </a:t>
            </a:r>
            <a:r>
              <a:rPr lang="en-US" dirty="0"/>
              <a:t>required</a:t>
            </a:r>
          </a:p>
          <a:p>
            <a:pPr lvl="1"/>
            <a:r>
              <a:rPr lang="en-US" dirty="0"/>
              <a:t>Pay as you go</a:t>
            </a:r>
          </a:p>
          <a:p>
            <a:pPr lvl="1"/>
            <a:endParaRPr lang="en-US" dirty="0" smtClean="0"/>
          </a:p>
          <a:p>
            <a:r>
              <a:rPr lang="en-US" dirty="0" smtClean="0"/>
              <a:t>Available via the Internet</a:t>
            </a:r>
          </a:p>
          <a:p>
            <a:pPr lvl="1"/>
            <a:r>
              <a:rPr lang="en-US" dirty="0" smtClean="0"/>
              <a:t>Works anywhere with a connection (but only with connections that are fast enough and stable)</a:t>
            </a:r>
          </a:p>
          <a:p>
            <a:pPr lvl="1"/>
            <a:r>
              <a:rPr lang="en-US" dirty="0" smtClean="0"/>
              <a:t>Private clouds can be available via private WAN or by using encryption for tunnels on the public WAN</a:t>
            </a:r>
          </a:p>
          <a:p>
            <a:endParaRPr lang="en-GB" dirty="0"/>
          </a:p>
        </p:txBody>
      </p:sp>
      <p:sp>
        <p:nvSpPr>
          <p:cNvPr id="6" name="Footer Placeholder 5"/>
          <p:cNvSpPr>
            <a:spLocks noGrp="1"/>
          </p:cNvSpPr>
          <p:nvPr>
            <p:ph type="ftr" sz="quarter" idx="11"/>
          </p:nvPr>
        </p:nvSpPr>
        <p:spPr/>
        <p:txBody>
          <a:bodyPr/>
          <a:lstStyle/>
          <a:p>
            <a:r>
              <a:rPr lang="en-US" smtClean="0"/>
              <a:t>Cornell CS5412 Cloud Computing (Spring 2015)</a:t>
            </a:r>
            <a:endParaRPr lang="en-US"/>
          </a:p>
        </p:txBody>
      </p:sp>
      <p:sp>
        <p:nvSpPr>
          <p:cNvPr id="7" name="Slide Number Placeholder 6"/>
          <p:cNvSpPr>
            <a:spLocks noGrp="1"/>
          </p:cNvSpPr>
          <p:nvPr>
            <p:ph type="sldNum" sz="quarter" idx="12"/>
          </p:nvPr>
        </p:nvSpPr>
        <p:spPr/>
        <p:txBody>
          <a:bodyPr>
            <a:normAutofit fontScale="85000" lnSpcReduction="20000"/>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819645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Pulling these threads together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15</a:t>
            </a:fld>
            <a:endParaRPr lang="en-US"/>
          </a:p>
        </p:txBody>
      </p:sp>
      <p:sp>
        <p:nvSpPr>
          <p:cNvPr id="4" name="Content Placeholder 3"/>
          <p:cNvSpPr>
            <a:spLocks noGrp="1"/>
          </p:cNvSpPr>
          <p:nvPr>
            <p:ph sz="quarter" idx="1"/>
          </p:nvPr>
        </p:nvSpPr>
        <p:spPr/>
        <p:txBody>
          <a:bodyPr/>
          <a:lstStyle/>
          <a:p>
            <a:r>
              <a:rPr lang="en-US" dirty="0" smtClean="0"/>
              <a:t>We can see that yes, the cloud </a:t>
            </a:r>
            <a:r>
              <a:rPr lang="en-US" i="1" dirty="0" smtClean="0"/>
              <a:t>does </a:t>
            </a:r>
            <a:r>
              <a:rPr lang="en-US" dirty="0" smtClean="0"/>
              <a:t>change the landscape in ways that matter</a:t>
            </a:r>
          </a:p>
          <a:p>
            <a:pPr lvl="1"/>
            <a:r>
              <a:rPr lang="en-US" dirty="0" smtClean="0"/>
              <a:t>It enables new kinds of businesses (like Facebook)</a:t>
            </a:r>
          </a:p>
          <a:p>
            <a:pPr lvl="1"/>
            <a:r>
              <a:rPr lang="en-US" dirty="0" smtClean="0"/>
              <a:t>But it also enables small startups that could never have been successful, at all, in the past!</a:t>
            </a:r>
          </a:p>
          <a:p>
            <a:pPr lvl="1"/>
            <a:r>
              <a:rPr lang="en-US" dirty="0" smtClean="0"/>
              <a:t>The reuse of technology is central to this change, but in addition there are exciting aspects tied to new capabilities.  So the picture is a little confusing: the game isn’t the same, but on aspects that </a:t>
            </a:r>
            <a:r>
              <a:rPr lang="en-US" i="1" dirty="0" smtClean="0"/>
              <a:t>are </a:t>
            </a:r>
            <a:r>
              <a:rPr lang="en-US" dirty="0" smtClean="0"/>
              <a:t>the same, the cloud also changes the costs</a:t>
            </a:r>
            <a:endParaRPr lang="en-US" dirty="0"/>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3029671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Technologies and monetization</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16</a:t>
            </a:fld>
            <a:endParaRPr lang="en-US"/>
          </a:p>
        </p:txBody>
      </p:sp>
      <p:sp>
        <p:nvSpPr>
          <p:cNvPr id="5" name="Content Placeholder 4"/>
          <p:cNvSpPr>
            <a:spLocks noGrp="1"/>
          </p:cNvSpPr>
          <p:nvPr>
            <p:ph sz="quarter" idx="1"/>
          </p:nvPr>
        </p:nvSpPr>
        <p:spPr/>
        <p:txBody>
          <a:bodyPr/>
          <a:lstStyle/>
          <a:p>
            <a:r>
              <a:rPr lang="en-US" smtClean="0"/>
              <a:t>Fundamentally, a technology </a:t>
            </a:r>
            <a:r>
              <a:rPr lang="en-US" i="1" smtClean="0"/>
              <a:t>must be profitable to survive.</a:t>
            </a:r>
            <a:endParaRPr lang="en-US" smtClean="0"/>
          </a:p>
          <a:p>
            <a:pPr lvl="1"/>
            <a:r>
              <a:rPr lang="en-US" smtClean="0"/>
              <a:t>Better technologies often fail</a:t>
            </a:r>
          </a:p>
          <a:p>
            <a:pPr lvl="1"/>
            <a:r>
              <a:rPr lang="en-US" smtClean="0"/>
              <a:t>The technology everyone buys wins.  Then eventually it might acquire features from the losing solutions</a:t>
            </a:r>
          </a:p>
          <a:p>
            <a:endParaRPr lang="en-US"/>
          </a:p>
          <a:p>
            <a:r>
              <a:rPr lang="en-US" smtClean="0"/>
              <a:t>Moreover, the income story needs to “scale”</a:t>
            </a:r>
            <a:endParaRPr lang="en-US"/>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483321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Two more examples.  Who wins?</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17</a:t>
            </a:fld>
            <a:endParaRPr lang="en-US"/>
          </a:p>
        </p:txBody>
      </p:sp>
      <p:sp>
        <p:nvSpPr>
          <p:cNvPr id="4" name="Content Placeholder 3"/>
          <p:cNvSpPr>
            <a:spLocks noGrp="1"/>
          </p:cNvSpPr>
          <p:nvPr>
            <p:ph sz="quarter" idx="1"/>
          </p:nvPr>
        </p:nvSpPr>
        <p:spPr/>
        <p:txBody>
          <a:bodyPr/>
          <a:lstStyle/>
          <a:p>
            <a:r>
              <a:rPr lang="en-US" smtClean="0"/>
              <a:t>Company A has an amazing technology but you need to be an expert to use it.</a:t>
            </a:r>
          </a:p>
          <a:p>
            <a:pPr lvl="1"/>
            <a:r>
              <a:rPr lang="en-US" smtClean="0"/>
              <a:t>So they hire and train experts of their own</a:t>
            </a:r>
          </a:p>
          <a:p>
            <a:pPr lvl="1"/>
            <a:r>
              <a:rPr lang="en-US" smtClean="0"/>
              <a:t>When you buy their package they do the work for you</a:t>
            </a:r>
          </a:p>
          <a:p>
            <a:pPr lvl="1"/>
            <a:endParaRPr lang="en-US"/>
          </a:p>
          <a:p>
            <a:r>
              <a:rPr lang="en-US" smtClean="0"/>
              <a:t>Company B has a less amazing technology but it just installs itself and works</a:t>
            </a:r>
          </a:p>
          <a:p>
            <a:pPr lvl="1"/>
            <a:r>
              <a:rPr lang="en-US" smtClean="0"/>
              <a:t>No need to hire experts</a:t>
            </a:r>
          </a:p>
          <a:p>
            <a:pPr lvl="1"/>
            <a:r>
              <a:rPr lang="en-US" smtClean="0"/>
              <a:t>Just buy as many user accounts as you need</a:t>
            </a:r>
            <a:endParaRPr lang="en-US"/>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1986869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Theil (Stanford)</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18</a:t>
            </a:fld>
            <a:endParaRPr lang="en-US"/>
          </a:p>
        </p:txBody>
      </p:sp>
      <p:sp>
        <p:nvSpPr>
          <p:cNvPr id="4" name="Content Placeholder 3"/>
          <p:cNvSpPr>
            <a:spLocks noGrp="1"/>
          </p:cNvSpPr>
          <p:nvPr>
            <p:ph sz="quarter" idx="1"/>
          </p:nvPr>
        </p:nvSpPr>
        <p:spPr/>
        <p:txBody>
          <a:bodyPr>
            <a:normAutofit/>
          </a:bodyPr>
          <a:lstStyle/>
          <a:p>
            <a:r>
              <a:rPr lang="en-US" i="1" dirty="0" smtClean="0"/>
              <a:t>Better doesn’t always win!</a:t>
            </a:r>
          </a:p>
          <a:p>
            <a:endParaRPr lang="en-US" dirty="0"/>
          </a:p>
          <a:p>
            <a:r>
              <a:rPr lang="en-US" dirty="0" smtClean="0"/>
              <a:t>In </a:t>
            </a:r>
            <a:r>
              <a:rPr lang="en-US" dirty="0" smtClean="0"/>
              <a:t>addition to incorrectly assuming that better technology wins over inferior technology, people often confuse </a:t>
            </a:r>
            <a:r>
              <a:rPr lang="en-US" u="sng" dirty="0" smtClean="0"/>
              <a:t>competition</a:t>
            </a:r>
            <a:r>
              <a:rPr lang="en-US" dirty="0" smtClean="0"/>
              <a:t> with </a:t>
            </a:r>
            <a:r>
              <a:rPr lang="en-US" u="sng" dirty="0" smtClean="0"/>
              <a:t>competitive </a:t>
            </a:r>
            <a:r>
              <a:rPr lang="en-US" u="sng" dirty="0" smtClean="0"/>
              <a:t>success</a:t>
            </a:r>
          </a:p>
          <a:p>
            <a:endParaRPr lang="en-US" u="sng" dirty="0"/>
          </a:p>
          <a:p>
            <a:r>
              <a:rPr lang="en-US" dirty="0" smtClean="0"/>
              <a:t>In </a:t>
            </a:r>
            <a:r>
              <a:rPr lang="en-US" dirty="0" smtClean="0"/>
              <a:t>effect: the best position to be in is to create your own niche and operate it as a mini-monopoly</a:t>
            </a:r>
            <a:r>
              <a:rPr lang="en-US" dirty="0" smtClean="0"/>
              <a:t>!</a:t>
            </a:r>
          </a:p>
          <a:p>
            <a:pPr lvl="1"/>
            <a:r>
              <a:rPr lang="en-US" dirty="0" smtClean="0"/>
              <a:t>Hence first to dominate the niche wins!</a:t>
            </a:r>
            <a:endParaRPr lang="en-US" dirty="0"/>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376062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Theil (Stanford)</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19</a:t>
            </a:fld>
            <a:endParaRPr lang="en-US"/>
          </a:p>
        </p:txBody>
      </p:sp>
      <p:sp>
        <p:nvSpPr>
          <p:cNvPr id="4" name="Content Placeholder 3"/>
          <p:cNvSpPr>
            <a:spLocks noGrp="1"/>
          </p:cNvSpPr>
          <p:nvPr>
            <p:ph sz="quarter" idx="1"/>
          </p:nvPr>
        </p:nvSpPr>
        <p:spPr/>
        <p:txBody>
          <a:bodyPr>
            <a:normAutofit/>
          </a:bodyPr>
          <a:lstStyle/>
          <a:p>
            <a:r>
              <a:rPr lang="en-US" dirty="0" smtClean="0"/>
              <a:t>… And winners get better over time!</a:t>
            </a:r>
            <a:endParaRPr lang="en-US" u="sng" dirty="0" smtClean="0"/>
          </a:p>
          <a:p>
            <a:pPr lvl="1"/>
            <a:r>
              <a:rPr lang="en-US" dirty="0" smtClean="0"/>
              <a:t>Aggressive competition often </a:t>
            </a:r>
            <a:r>
              <a:rPr lang="en-US" i="1" dirty="0" smtClean="0"/>
              <a:t>drives pricing down</a:t>
            </a:r>
          </a:p>
          <a:p>
            <a:pPr lvl="1"/>
            <a:r>
              <a:rPr lang="en-US" dirty="0"/>
              <a:t>M</a:t>
            </a:r>
            <a:r>
              <a:rPr lang="en-US" dirty="0" smtClean="0"/>
              <a:t>uch better to be the owner of a unique niche: sole provider of such-and-such a must-have application</a:t>
            </a:r>
          </a:p>
          <a:p>
            <a:pPr lvl="2"/>
            <a:r>
              <a:rPr lang="en-US" dirty="0" smtClean="0"/>
              <a:t>You can charge higher prices (although not </a:t>
            </a:r>
            <a:r>
              <a:rPr lang="en-US" i="1" dirty="0" smtClean="0"/>
              <a:t>too</a:t>
            </a:r>
            <a:r>
              <a:rPr lang="en-US" dirty="0" smtClean="0"/>
              <a:t> high or competitors move in aggressively).  So profit margins will be sharply higher</a:t>
            </a:r>
          </a:p>
          <a:p>
            <a:pPr lvl="2"/>
            <a:r>
              <a:rPr lang="en-US" dirty="0" smtClean="0"/>
              <a:t>You become a must-be-there platform for advertising aimed at your class of clients, bringing you </a:t>
            </a:r>
            <a:r>
              <a:rPr lang="en-US" dirty="0" smtClean="0"/>
              <a:t>revenue</a:t>
            </a:r>
            <a:endParaRPr lang="en-US" dirty="0"/>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438330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5430" b="26589"/>
          <a:stretch/>
        </p:blipFill>
        <p:spPr bwMode="auto">
          <a:xfrm>
            <a:off x="6591300" y="76200"/>
            <a:ext cx="2324100" cy="1115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p:txBody>
          <a:bodyPr/>
          <a:lstStyle/>
          <a:p>
            <a:r>
              <a:rPr lang="en-US" smtClean="0"/>
              <a:t>Cloud Hype</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2</a:t>
            </a:fld>
            <a:endParaRPr lang="en-US"/>
          </a:p>
        </p:txBody>
      </p:sp>
      <p:sp>
        <p:nvSpPr>
          <p:cNvPr id="2" name="Content Placeholder 1"/>
          <p:cNvSpPr>
            <a:spLocks noGrp="1"/>
          </p:cNvSpPr>
          <p:nvPr>
            <p:ph sz="quarter" idx="1"/>
          </p:nvPr>
        </p:nvSpPr>
        <p:spPr>
          <a:xfrm>
            <a:off x="495300" y="1600200"/>
            <a:ext cx="8305800" cy="4495800"/>
          </a:xfrm>
        </p:spPr>
        <p:txBody>
          <a:bodyPr>
            <a:normAutofit lnSpcReduction="10000"/>
          </a:bodyPr>
          <a:lstStyle/>
          <a:p>
            <a:r>
              <a:rPr lang="en-US" dirty="0" smtClean="0"/>
              <a:t>The cloud is cheaper!</a:t>
            </a:r>
          </a:p>
          <a:p>
            <a:endParaRPr lang="en-US" dirty="0"/>
          </a:p>
          <a:p>
            <a:r>
              <a:rPr lang="en-US" dirty="0" smtClean="0"/>
              <a:t>The cloud business model is growing at an unparalleled pace without any limit in sight</a:t>
            </a:r>
          </a:p>
          <a:p>
            <a:endParaRPr lang="en-US" dirty="0"/>
          </a:p>
          <a:p>
            <a:r>
              <a:rPr lang="en-US" dirty="0" smtClean="0"/>
              <a:t>In the future everything will be on the cloud</a:t>
            </a:r>
          </a:p>
          <a:p>
            <a:endParaRPr lang="en-US" dirty="0"/>
          </a:p>
          <a:p>
            <a:pPr marL="0" indent="0">
              <a:buNone/>
            </a:pPr>
            <a:r>
              <a:rPr lang="en-US" i="1" dirty="0" smtClean="0"/>
              <a:t>... can we find evidence to support, or refute, such claims?</a:t>
            </a:r>
            <a:endParaRPr lang="en-US" i="1"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92927"/>
            <a:ext cx="1465603" cy="1124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1630778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insight</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20</a:t>
            </a:fld>
            <a:endParaRPr lang="en-US"/>
          </a:p>
        </p:txBody>
      </p:sp>
      <p:sp>
        <p:nvSpPr>
          <p:cNvPr id="4" name="Content Placeholder 3"/>
          <p:cNvSpPr>
            <a:spLocks noGrp="1"/>
          </p:cNvSpPr>
          <p:nvPr>
            <p:ph sz="quarter" idx="1"/>
          </p:nvPr>
        </p:nvSpPr>
        <p:spPr/>
        <p:txBody>
          <a:bodyPr>
            <a:normAutofit fontScale="92500"/>
          </a:bodyPr>
          <a:lstStyle/>
          <a:p>
            <a:r>
              <a:rPr lang="en-US" smtClean="0"/>
              <a:t>Company A will eventually be limited by the number of experts it can actually hire &amp; train</a:t>
            </a:r>
          </a:p>
          <a:p>
            <a:pPr lvl="1"/>
            <a:r>
              <a:rPr lang="en-US" smtClean="0"/>
              <a:t>So after a period of growth it will stall</a:t>
            </a:r>
          </a:p>
          <a:p>
            <a:pPr lvl="1"/>
            <a:r>
              <a:rPr lang="en-US" smtClean="0"/>
              <a:t>The revenue stream peaks and this chokes investment in the evolution of the product</a:t>
            </a:r>
          </a:p>
          <a:p>
            <a:pPr lvl="1"/>
            <a:r>
              <a:rPr lang="en-US" smtClean="0"/>
              <a:t>Ultimately, company A will either fail or at least reach some sort of saturation point</a:t>
            </a:r>
          </a:p>
          <a:p>
            <a:r>
              <a:rPr lang="en-US" smtClean="0"/>
              <a:t>Company B sees no end in sight and the money pours in</a:t>
            </a:r>
          </a:p>
          <a:p>
            <a:pPr lvl="1"/>
            <a:r>
              <a:rPr lang="en-US" smtClean="0"/>
              <a:t>This allows B to invest to improve its technology</a:t>
            </a:r>
          </a:p>
          <a:p>
            <a:pPr lvl="1"/>
            <a:r>
              <a:rPr lang="en-US" smtClean="0"/>
              <a:t>Eventually it will catch up with A on features</a:t>
            </a:r>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2518691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Applied to cloud computing?</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21</a:t>
            </a:fld>
            <a:endParaRPr lang="en-US"/>
          </a:p>
        </p:txBody>
      </p:sp>
      <p:sp>
        <p:nvSpPr>
          <p:cNvPr id="4" name="Content Placeholder 3"/>
          <p:cNvSpPr>
            <a:spLocks noGrp="1"/>
          </p:cNvSpPr>
          <p:nvPr>
            <p:ph sz="quarter" idx="1"/>
          </p:nvPr>
        </p:nvSpPr>
        <p:spPr/>
        <p:txBody>
          <a:bodyPr/>
          <a:lstStyle/>
          <a:p>
            <a:r>
              <a:rPr lang="en-US" smtClean="0"/>
              <a:t>We need to ask which stage of the cloud we’ve reached!</a:t>
            </a:r>
          </a:p>
          <a:p>
            <a:pPr lvl="1"/>
            <a:r>
              <a:rPr lang="en-US" smtClean="0"/>
              <a:t>But one complication: it isn’t just “one” cloud</a:t>
            </a:r>
          </a:p>
          <a:p>
            <a:pPr lvl="1"/>
            <a:r>
              <a:rPr lang="en-US" smtClean="0"/>
              <a:t>The cloud is a “sum” of multiple business stories/models</a:t>
            </a:r>
          </a:p>
          <a:p>
            <a:pPr lvl="1"/>
            <a:endParaRPr lang="en-US"/>
          </a:p>
          <a:p>
            <a:r>
              <a:rPr lang="en-US" smtClean="0"/>
              <a:t>Early business of the cloud was the initial Internet boom (it gave us pets.com and similar web sites)</a:t>
            </a:r>
          </a:p>
          <a:p>
            <a:pPr lvl="1"/>
            <a:r>
              <a:rPr lang="en-US" smtClean="0"/>
              <a:t>Only a few survived, like Amazon.com, Expedia</a:t>
            </a:r>
          </a:p>
          <a:p>
            <a:pPr lvl="1"/>
            <a:r>
              <a:rPr lang="en-US" smtClean="0"/>
              <a:t>Winning wasn’t easy for them or much fun!</a:t>
            </a:r>
            <a:endParaRPr lang="en-US"/>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808881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Waves of the cloud revolution</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22</a:t>
            </a:fld>
            <a:endParaRPr lang="en-US"/>
          </a:p>
        </p:txBody>
      </p:sp>
      <p:sp>
        <p:nvSpPr>
          <p:cNvPr id="4" name="Content Placeholder 3"/>
          <p:cNvSpPr>
            <a:spLocks noGrp="1"/>
          </p:cNvSpPr>
          <p:nvPr>
            <p:ph sz="quarter" idx="1"/>
          </p:nvPr>
        </p:nvSpPr>
        <p:spPr/>
        <p:txBody>
          <a:bodyPr>
            <a:normAutofit lnSpcReduction="10000"/>
          </a:bodyPr>
          <a:lstStyle/>
          <a:p>
            <a:r>
              <a:rPr lang="en-US" smtClean="0"/>
              <a:t>Early web browser stage</a:t>
            </a:r>
            <a:endParaRPr lang="en-US"/>
          </a:p>
          <a:p>
            <a:pPr lvl="1"/>
            <a:r>
              <a:rPr lang="en-US"/>
              <a:t>Search and advertising (Google</a:t>
            </a:r>
            <a:r>
              <a:rPr lang="en-US" smtClean="0"/>
              <a:t>)</a:t>
            </a:r>
            <a:endParaRPr lang="en-US"/>
          </a:p>
          <a:p>
            <a:pPr lvl="1"/>
            <a:r>
              <a:rPr lang="en-US"/>
              <a:t>Social Networking (Facebook, Twitter</a:t>
            </a:r>
            <a:r>
              <a:rPr lang="en-US" smtClean="0"/>
              <a:t>)</a:t>
            </a:r>
          </a:p>
          <a:p>
            <a:pPr lvl="1"/>
            <a:r>
              <a:rPr lang="en-US" smtClean="0"/>
              <a:t>Cloud as your “home”: AOL, Yahoo!, MSN, Google</a:t>
            </a:r>
          </a:p>
          <a:p>
            <a:r>
              <a:rPr lang="en-US" smtClean="0"/>
              <a:t>Emergence of true web services model</a:t>
            </a:r>
          </a:p>
          <a:p>
            <a:pPr lvl="1"/>
            <a:r>
              <a:rPr lang="en-US" smtClean="0"/>
              <a:t>Infrastructure as a service (“rent a VM”) Apps (Apple)</a:t>
            </a:r>
          </a:p>
          <a:p>
            <a:pPr lvl="1"/>
            <a:r>
              <a:rPr lang="en-US" smtClean="0"/>
              <a:t>Frames, full cross-site federation</a:t>
            </a:r>
          </a:p>
          <a:p>
            <a:pPr lvl="1"/>
            <a:r>
              <a:rPr lang="en-US" smtClean="0"/>
              <a:t>Full-featured scripting languages (Javascript, Caja, Silverlight, Adobe Flash...)</a:t>
            </a:r>
          </a:p>
          <a:p>
            <a:r>
              <a:rPr lang="en-US" smtClean="0"/>
              <a:t>What next?</a:t>
            </a:r>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656052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Each has its own revenue model!</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23</a:t>
            </a:fld>
            <a:endParaRPr lang="en-US"/>
          </a:p>
        </p:txBody>
      </p:sp>
      <p:sp>
        <p:nvSpPr>
          <p:cNvPr id="4" name="Content Placeholder 3"/>
          <p:cNvSpPr>
            <a:spLocks noGrp="1"/>
          </p:cNvSpPr>
          <p:nvPr>
            <p:ph sz="quarter" idx="1"/>
          </p:nvPr>
        </p:nvSpPr>
        <p:spPr/>
        <p:txBody>
          <a:bodyPr>
            <a:normAutofit fontScale="92500" lnSpcReduction="20000"/>
          </a:bodyPr>
          <a:lstStyle/>
          <a:p>
            <a:r>
              <a:rPr lang="en-US" smtClean="0"/>
              <a:t>For each style of web solution need to ask what monetizes that model!</a:t>
            </a:r>
          </a:p>
          <a:p>
            <a:pPr lvl="1"/>
            <a:r>
              <a:rPr lang="en-US" smtClean="0"/>
              <a:t>Google and Facebook make their money on advertising</a:t>
            </a:r>
          </a:p>
          <a:p>
            <a:pPr lvl="1"/>
            <a:r>
              <a:rPr lang="en-US" smtClean="0"/>
              <a:t>Microsoft combines technology license revenue with advertising, but earns much more on technology</a:t>
            </a:r>
          </a:p>
          <a:p>
            <a:pPr lvl="1"/>
            <a:r>
              <a:rPr lang="en-US" smtClean="0"/>
              <a:t>Apple earns money on every App</a:t>
            </a:r>
          </a:p>
          <a:p>
            <a:pPr lvl="1"/>
            <a:r>
              <a:rPr lang="en-US" smtClean="0"/>
              <a:t>Amazon sells stuff but also runs massive data centers really well, and rents space on those</a:t>
            </a:r>
          </a:p>
          <a:p>
            <a:pPr lvl="1"/>
            <a:r>
              <a:rPr lang="en-US" smtClean="0"/>
              <a:t>Infosys does rote tasks incredibly well and incredibly cheaply (because most of their employees earn $6,500/yr)</a:t>
            </a:r>
          </a:p>
          <a:p>
            <a:r>
              <a:rPr lang="en-US" smtClean="0"/>
              <a:t>Following the money is the key to understanding what directions each will follow</a:t>
            </a:r>
            <a:endParaRPr lang="en-US"/>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220830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 the cloud is a sum of stories</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24</a:t>
            </a:fld>
            <a:endParaRPr lang="en-US"/>
          </a:p>
        </p:txBody>
      </p:sp>
      <p:sp>
        <p:nvSpPr>
          <p:cNvPr id="4" name="Content Placeholder 3"/>
          <p:cNvSpPr>
            <a:spLocks noGrp="1"/>
          </p:cNvSpPr>
          <p:nvPr>
            <p:ph sz="quarter" idx="1"/>
          </p:nvPr>
        </p:nvSpPr>
        <p:spPr/>
        <p:txBody>
          <a:bodyPr/>
          <a:lstStyle/>
          <a:p>
            <a:r>
              <a:rPr lang="en-US" smtClean="0"/>
              <a:t>Many of these revenue stories “superimposed”</a:t>
            </a: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2362200"/>
            <a:ext cx="660082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2246690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roadgateconsultants.com/blog/wp-content/uploads/2011/05/Gartner-Hype-cy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8014745" cy="50768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
        <p:nvSpPr>
          <p:cNvPr id="4" name="Footer Placeholder 3"/>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830745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Inescapable Conclusion?</a:t>
            </a:r>
            <a:endParaRPr lang="en-US"/>
          </a:p>
        </p:txBody>
      </p:sp>
      <p:sp>
        <p:nvSpPr>
          <p:cNvPr id="2" name="Slide Number Placeholder 1"/>
          <p:cNvSpPr>
            <a:spLocks noGrp="1"/>
          </p:cNvSpPr>
          <p:nvPr>
            <p:ph type="sldNum" sz="quarter" idx="12"/>
          </p:nvPr>
        </p:nvSpPr>
        <p:spPr/>
        <p:txBody>
          <a:bodyPr>
            <a:normAutofit fontScale="85000" lnSpcReduction="20000"/>
          </a:bodyPr>
          <a:lstStyle/>
          <a:p>
            <a:fld id="{B6F15528-21DE-4FAA-801E-634DDDAF4B2B}" type="slidenum">
              <a:rPr lang="en-US" smtClean="0"/>
              <a:pPr/>
              <a:t>26</a:t>
            </a:fld>
            <a:endParaRPr lang="en-US"/>
          </a:p>
        </p:txBody>
      </p:sp>
      <p:sp>
        <p:nvSpPr>
          <p:cNvPr id="4" name="Content Placeholder 3"/>
          <p:cNvSpPr>
            <a:spLocks noGrp="1"/>
          </p:cNvSpPr>
          <p:nvPr>
            <p:ph sz="quarter" idx="1"/>
          </p:nvPr>
        </p:nvSpPr>
        <p:spPr/>
        <p:txBody>
          <a:bodyPr>
            <a:normAutofit lnSpcReduction="10000"/>
          </a:bodyPr>
          <a:lstStyle/>
          <a:p>
            <a:endParaRPr lang="en-US" dirty="0" smtClean="0"/>
          </a:p>
          <a:p>
            <a:r>
              <a:rPr lang="en-US" b="1" dirty="0" smtClean="0"/>
              <a:t>While the cloud enables new models and new kinds of computing stories, it doesn’t really eliminate the need to create value.</a:t>
            </a:r>
          </a:p>
          <a:p>
            <a:endParaRPr lang="en-US" b="1" dirty="0"/>
          </a:p>
          <a:p>
            <a:r>
              <a:rPr lang="en-US" b="1" dirty="0" smtClean="0"/>
              <a:t>Some of today’s cloud computing stories will probably fail as business models</a:t>
            </a:r>
          </a:p>
          <a:p>
            <a:endParaRPr lang="en-US" b="1" dirty="0"/>
          </a:p>
          <a:p>
            <a:r>
              <a:rPr lang="en-US" b="1" dirty="0" err="1" smtClean="0"/>
              <a:t>Wallstreet</a:t>
            </a:r>
            <a:r>
              <a:rPr lang="en-US" b="1" dirty="0" smtClean="0"/>
              <a:t> may not realize this, yet!</a:t>
            </a:r>
            <a:endParaRPr lang="en-US" b="1" dirty="0"/>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4034740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terms have </a:t>
            </a:r>
            <a:r>
              <a:rPr lang="en-US" dirty="0" smtClean="0"/>
              <a:t>too many </a:t>
            </a:r>
            <a:r>
              <a:rPr lang="en-US" dirty="0" smtClean="0"/>
              <a:t>meanings!</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fld id="{B6F15528-21DE-4FAA-801E-634DDDAF4B2B}" type="slidenum">
              <a:rPr lang="en-US" smtClean="0"/>
              <a:pPr/>
              <a:t>27</a:t>
            </a:fld>
            <a:endParaRPr lang="en-US"/>
          </a:p>
        </p:txBody>
      </p:sp>
      <p:sp>
        <p:nvSpPr>
          <p:cNvPr id="4" name="Content Placeholder 3"/>
          <p:cNvSpPr>
            <a:spLocks noGrp="1"/>
          </p:cNvSpPr>
          <p:nvPr>
            <p:ph sz="quarter" idx="1"/>
          </p:nvPr>
        </p:nvSpPr>
        <p:spPr/>
        <p:txBody>
          <a:bodyPr>
            <a:normAutofit fontScale="92500" lnSpcReduction="20000"/>
          </a:bodyPr>
          <a:lstStyle/>
          <a:p>
            <a:r>
              <a:rPr lang="en-US" dirty="0" smtClean="0"/>
              <a:t>Everyone talks about cloud computing but there is very little consensus on what cloud computing means</a:t>
            </a:r>
          </a:p>
          <a:p>
            <a:pPr lvl="1"/>
            <a:r>
              <a:rPr lang="en-US" dirty="0" smtClean="0"/>
              <a:t>We’ve studied it all semester now</a:t>
            </a:r>
          </a:p>
          <a:p>
            <a:pPr lvl="1"/>
            <a:r>
              <a:rPr lang="en-US" dirty="0" smtClean="0"/>
              <a:t>But the cloud brings together a lot of technologies that each do very different things</a:t>
            </a:r>
          </a:p>
          <a:p>
            <a:r>
              <a:rPr lang="en-US" dirty="0" smtClean="0"/>
              <a:t>Best definition so far is basically:</a:t>
            </a:r>
          </a:p>
          <a:p>
            <a:pPr lvl="1"/>
            <a:r>
              <a:rPr lang="en-US" i="1" dirty="0" smtClean="0"/>
              <a:t>A style of computing that makes extensive use of network access to remote data and remote data centers, presented through web standards.</a:t>
            </a:r>
          </a:p>
          <a:p>
            <a:pPr lvl="1"/>
            <a:r>
              <a:rPr lang="en-US" dirty="0" smtClean="0"/>
              <a:t>But this is so general it says almost nothing!</a:t>
            </a:r>
          </a:p>
          <a:p>
            <a:r>
              <a:rPr lang="en-US" dirty="0" smtClean="0"/>
              <a:t>Can we be more concrete and tie this back to the business models that matter?</a:t>
            </a:r>
            <a:endParaRPr lang="en-US" dirty="0"/>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110406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What is a Cloud Platform?</a:t>
            </a:r>
            <a:br>
              <a:rPr lang="en-US" smtClean="0"/>
            </a:br>
            <a:r>
              <a:rPr lang="en-US" smtClean="0"/>
              <a:t>Some defining characteristics</a:t>
            </a:r>
            <a:endParaRPr lang="en-US" dirty="0"/>
          </a:p>
        </p:txBody>
      </p:sp>
      <p:sp>
        <p:nvSpPr>
          <p:cNvPr id="3" name="Content Placeholder 2"/>
          <p:cNvSpPr>
            <a:spLocks noGrp="1"/>
          </p:cNvSpPr>
          <p:nvPr>
            <p:ph idx="1"/>
          </p:nvPr>
        </p:nvSpPr>
        <p:spPr/>
        <p:txBody>
          <a:bodyPr>
            <a:normAutofit fontScale="92500" lnSpcReduction="20000"/>
          </a:bodyPr>
          <a:lstStyle/>
          <a:p>
            <a:endParaRPr lang="en-US" smtClean="0"/>
          </a:p>
          <a:p>
            <a:r>
              <a:rPr lang="en-US" smtClean="0"/>
              <a:t>It lets developers create and run apps, store data, and more </a:t>
            </a:r>
          </a:p>
          <a:p>
            <a:endParaRPr lang="en-US" smtClean="0"/>
          </a:p>
          <a:p>
            <a:r>
              <a:rPr lang="en-US" smtClean="0"/>
              <a:t>It provides self-service access to a pool of computing resources</a:t>
            </a:r>
          </a:p>
          <a:p>
            <a:endParaRPr lang="en-US" smtClean="0"/>
          </a:p>
          <a:p>
            <a:r>
              <a:rPr lang="en-US" smtClean="0"/>
              <a:t>It allows granular, elastic allocation of resources </a:t>
            </a:r>
          </a:p>
          <a:p>
            <a:endParaRPr lang="en-US" smtClean="0"/>
          </a:p>
          <a:p>
            <a:r>
              <a:rPr lang="en-US" smtClean="0"/>
              <a:t>It allows charging only for the resources an application uses</a:t>
            </a:r>
            <a:endParaRPr lang="en-US" dirty="0"/>
          </a:p>
        </p:txBody>
      </p:sp>
      <p:sp>
        <p:nvSpPr>
          <p:cNvPr id="6" name="Footer Placeholder 5"/>
          <p:cNvSpPr>
            <a:spLocks noGrp="1"/>
          </p:cNvSpPr>
          <p:nvPr>
            <p:ph type="ftr" sz="quarter" idx="11"/>
          </p:nvPr>
        </p:nvSpPr>
        <p:spPr/>
        <p:txBody>
          <a:bodyPr/>
          <a:lstStyle/>
          <a:p>
            <a:r>
              <a:rPr lang="en-US" smtClean="0"/>
              <a:t>Cornell CS5412 Cloud Computing (Spring 2015)</a:t>
            </a:r>
            <a:endParaRPr lang="en-US"/>
          </a:p>
        </p:txBody>
      </p:sp>
      <p:sp>
        <p:nvSpPr>
          <p:cNvPr id="7" name="Slide Number Placeholder 6"/>
          <p:cNvSpPr>
            <a:spLocks noGrp="1"/>
          </p:cNvSpPr>
          <p:nvPr>
            <p:ph type="sldNum" sz="quarter" idx="12"/>
          </p:nvPr>
        </p:nvSpPr>
        <p:spPr/>
        <p:txBody>
          <a:bodyPr>
            <a:normAutofit fontScale="85000" lnSpcReduction="20000"/>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33289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Public Clouds and Private Clouds </a:t>
            </a:r>
            <a:br>
              <a:rPr lang="en-US" dirty="0" smtClean="0"/>
            </a:br>
            <a:r>
              <a:rPr lang="en-US" sz="3200" dirty="0">
                <a:latin typeface="Segoe UI Light" pitchFamily="34" charset="0"/>
              </a:rPr>
              <a:t>Typical definitions</a:t>
            </a:r>
          </a:p>
        </p:txBody>
      </p:sp>
      <p:sp>
        <p:nvSpPr>
          <p:cNvPr id="3" name="Content Placeholder 2"/>
          <p:cNvSpPr>
            <a:spLocks noGrp="1"/>
          </p:cNvSpPr>
          <p:nvPr>
            <p:ph idx="1"/>
          </p:nvPr>
        </p:nvSpPr>
        <p:spPr>
          <a:xfrm>
            <a:off x="389436" y="1447799"/>
            <a:ext cx="8363938" cy="4832092"/>
          </a:xfrm>
        </p:spPr>
        <p:txBody>
          <a:bodyPr>
            <a:normAutofit fontScale="92500" lnSpcReduction="10000"/>
          </a:bodyPr>
          <a:lstStyle/>
          <a:p>
            <a:endParaRPr lang="en-US" dirty="0" smtClean="0"/>
          </a:p>
          <a:p>
            <a:r>
              <a:rPr lang="en-US" dirty="0" smtClean="0"/>
              <a:t>Public cloud: A cloud platform run by a service provider made available to many end-user organizations</a:t>
            </a:r>
          </a:p>
          <a:p>
            <a:endParaRPr lang="en-US" dirty="0" smtClean="0"/>
          </a:p>
          <a:p>
            <a:r>
              <a:rPr lang="en-US" dirty="0" smtClean="0"/>
              <a:t>Private cloud: A cloud platform run solely for a single end-user organization, such as a bank or retailer</a:t>
            </a:r>
          </a:p>
          <a:p>
            <a:pPr lvl="1"/>
            <a:r>
              <a:rPr lang="en-US" dirty="0" smtClean="0"/>
              <a:t>The technology can be much like public clouds, but the economics are different</a:t>
            </a:r>
          </a:p>
          <a:p>
            <a:pPr lvl="1"/>
            <a:endParaRPr lang="en-US" dirty="0" smtClean="0"/>
          </a:p>
          <a:p>
            <a:r>
              <a:rPr lang="en-US" dirty="0" smtClean="0"/>
              <a:t>Most organizations will probably use some hybrid of both</a:t>
            </a:r>
          </a:p>
        </p:txBody>
      </p:sp>
      <p:sp>
        <p:nvSpPr>
          <p:cNvPr id="6" name="Footer Placeholder 5"/>
          <p:cNvSpPr>
            <a:spLocks noGrp="1"/>
          </p:cNvSpPr>
          <p:nvPr>
            <p:ph type="ftr" sz="quarter" idx="11"/>
          </p:nvPr>
        </p:nvSpPr>
        <p:spPr/>
        <p:txBody>
          <a:bodyPr/>
          <a:lstStyle/>
          <a:p>
            <a:r>
              <a:rPr lang="en-US" smtClean="0"/>
              <a:t>Cornell CS5412 Cloud Computing (Spring 2015)</a:t>
            </a:r>
            <a:endParaRPr lang="en-US"/>
          </a:p>
        </p:txBody>
      </p:sp>
      <p:sp>
        <p:nvSpPr>
          <p:cNvPr id="7" name="Slide Number Placeholder 6"/>
          <p:cNvSpPr>
            <a:spLocks noGrp="1"/>
          </p:cNvSpPr>
          <p:nvPr>
            <p:ph type="sldNum" sz="quarter" idx="12"/>
          </p:nvPr>
        </p:nvSpPr>
        <p:spPr/>
        <p:txBody>
          <a:bodyPr>
            <a:normAutofit fontScale="85000" lnSpcReduction="20000"/>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32404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Crossing the Chasm</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3</a:t>
            </a:fld>
            <a:endParaRPr lang="en-US"/>
          </a:p>
        </p:txBody>
      </p:sp>
      <p:sp>
        <p:nvSpPr>
          <p:cNvPr id="6" name="Content Placeholder 5"/>
          <p:cNvSpPr>
            <a:spLocks noGrp="1"/>
          </p:cNvSpPr>
          <p:nvPr>
            <p:ph sz="quarter" idx="1"/>
          </p:nvPr>
        </p:nvSpPr>
        <p:spPr/>
        <p:txBody>
          <a:bodyPr/>
          <a:lstStyle/>
          <a:p>
            <a:r>
              <a:rPr lang="en-US" smtClean="0"/>
              <a:t>Insight from Geoff Moore</a:t>
            </a:r>
            <a:endParaRPr lang="en-US"/>
          </a:p>
        </p:txBody>
      </p:sp>
      <p:pic>
        <p:nvPicPr>
          <p:cNvPr id="1026" name="Picture 2" descr="http://www.idgotomarket.com/wp-content/uploads/2010/01/Crossing-the-Chasm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00619"/>
            <a:ext cx="6477000" cy="428673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2284164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Cloud Platform Technologies</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The most important today:</a:t>
            </a:r>
          </a:p>
          <a:p>
            <a:pPr lvl="1"/>
            <a:r>
              <a:rPr lang="en-US" smtClean="0"/>
              <a:t>Computing</a:t>
            </a:r>
          </a:p>
          <a:p>
            <a:pPr lvl="2"/>
            <a:r>
              <a:rPr lang="en-US" smtClean="0"/>
              <a:t>Infrastructure as a Service (IaaS)</a:t>
            </a:r>
          </a:p>
          <a:p>
            <a:pPr lvl="2"/>
            <a:r>
              <a:rPr lang="en-US" smtClean="0"/>
              <a:t>Platform as a Service (PaaS)</a:t>
            </a:r>
          </a:p>
          <a:p>
            <a:pPr lvl="1"/>
            <a:r>
              <a:rPr lang="en-US" smtClean="0"/>
              <a:t>Storage</a:t>
            </a:r>
          </a:p>
          <a:p>
            <a:pPr lvl="2"/>
            <a:r>
              <a:rPr lang="en-US" smtClean="0"/>
              <a:t>Relational storage</a:t>
            </a:r>
          </a:p>
          <a:p>
            <a:pPr lvl="2"/>
            <a:r>
              <a:rPr lang="en-US" smtClean="0"/>
              <a:t>Scale-out storage</a:t>
            </a:r>
          </a:p>
          <a:p>
            <a:pPr lvl="2"/>
            <a:r>
              <a:rPr lang="en-US" smtClean="0"/>
              <a:t>Blobs</a:t>
            </a:r>
          </a:p>
          <a:p>
            <a:endParaRPr lang="en-US" smtClean="0"/>
          </a:p>
          <a:p>
            <a:r>
              <a:rPr lang="en-US" smtClean="0"/>
              <a:t>There are many more</a:t>
            </a:r>
          </a:p>
          <a:p>
            <a:pPr lvl="1"/>
            <a:r>
              <a:rPr lang="en-US" smtClean="0"/>
              <a:t>Messaging, identity, caching, …</a:t>
            </a:r>
            <a:endParaRPr lang="en-US" dirty="0"/>
          </a:p>
        </p:txBody>
      </p:sp>
      <p:sp>
        <p:nvSpPr>
          <p:cNvPr id="6" name="Footer Placeholder 5"/>
          <p:cNvSpPr>
            <a:spLocks noGrp="1"/>
          </p:cNvSpPr>
          <p:nvPr>
            <p:ph type="ftr" sz="quarter" idx="11"/>
          </p:nvPr>
        </p:nvSpPr>
        <p:spPr/>
        <p:txBody>
          <a:bodyPr/>
          <a:lstStyle/>
          <a:p>
            <a:r>
              <a:rPr lang="en-US" smtClean="0"/>
              <a:t>Cornell CS5412 Cloud Computing (Spring 2015)</a:t>
            </a:r>
            <a:endParaRPr lang="en-US"/>
          </a:p>
        </p:txBody>
      </p:sp>
      <p:sp>
        <p:nvSpPr>
          <p:cNvPr id="7" name="Slide Number Placeholder 6"/>
          <p:cNvSpPr>
            <a:spLocks noGrp="1"/>
          </p:cNvSpPr>
          <p:nvPr>
            <p:ph type="sldNum" sz="quarter" idx="12"/>
          </p:nvPr>
        </p:nvSpPr>
        <p:spPr/>
        <p:txBody>
          <a:bodyPr>
            <a:normAutofit fontScale="85000" lnSpcReduction="20000"/>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31316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Computing</a:t>
            </a:r>
            <a:br>
              <a:rPr lang="en-US" dirty="0" smtClean="0"/>
            </a:br>
            <a:r>
              <a:rPr lang="en-US" sz="3200" b="1" dirty="0">
                <a:solidFill>
                  <a:srgbClr val="C00000"/>
                </a:solidFill>
                <a:latin typeface="Segoe UI Light" pitchFamily="34" charset="0"/>
              </a:rPr>
              <a:t>Infrastructure as a Service (IaaS)</a:t>
            </a:r>
          </a:p>
        </p:txBody>
      </p:sp>
      <p:sp>
        <p:nvSpPr>
          <p:cNvPr id="3" name="Content Placeholder 2"/>
          <p:cNvSpPr>
            <a:spLocks noGrp="1"/>
          </p:cNvSpPr>
          <p:nvPr>
            <p:ph idx="1"/>
          </p:nvPr>
        </p:nvSpPr>
        <p:spPr>
          <a:xfrm>
            <a:off x="389436" y="1911627"/>
            <a:ext cx="8363938" cy="4844403"/>
          </a:xfrm>
        </p:spPr>
        <p:txBody>
          <a:bodyPr/>
          <a:lstStyle/>
          <a:p>
            <a:r>
              <a:rPr lang="en-US" dirty="0" smtClean="0"/>
              <a:t>Developers create virtual machines (VMs) on demand</a:t>
            </a:r>
          </a:p>
          <a:p>
            <a:pPr lvl="1"/>
            <a:r>
              <a:rPr lang="en-US" dirty="0" smtClean="0"/>
              <a:t>They have full access to these VMs</a:t>
            </a:r>
          </a:p>
          <a:p>
            <a:r>
              <a:rPr lang="en-US" dirty="0" smtClean="0"/>
              <a:t>Strengths:</a:t>
            </a:r>
          </a:p>
          <a:p>
            <a:pPr lvl="1"/>
            <a:r>
              <a:rPr lang="en-US" dirty="0" smtClean="0"/>
              <a:t>Can control and configure environment</a:t>
            </a:r>
          </a:p>
          <a:p>
            <a:pPr lvl="1"/>
            <a:r>
              <a:rPr lang="en-US" dirty="0" smtClean="0"/>
              <a:t>Familiar technologies</a:t>
            </a:r>
          </a:p>
          <a:p>
            <a:pPr lvl="1"/>
            <a:r>
              <a:rPr lang="en-US" dirty="0" smtClean="0"/>
              <a:t>Limited code lock-in</a:t>
            </a:r>
          </a:p>
          <a:p>
            <a:r>
              <a:rPr lang="en-US" dirty="0" smtClean="0"/>
              <a:t>Weaknesses:</a:t>
            </a:r>
          </a:p>
          <a:p>
            <a:pPr lvl="1"/>
            <a:r>
              <a:rPr lang="en-US" dirty="0" smtClean="0"/>
              <a:t>Must control and configure environment</a:t>
            </a:r>
          </a:p>
          <a:p>
            <a:pPr lvl="1"/>
            <a:r>
              <a:rPr lang="en-US" dirty="0" smtClean="0"/>
              <a:t>Requires administrative skills to use</a:t>
            </a:r>
          </a:p>
          <a:p>
            <a:pPr lvl="1"/>
            <a:endParaRPr lang="en-US" dirty="0"/>
          </a:p>
        </p:txBody>
      </p:sp>
      <p:sp>
        <p:nvSpPr>
          <p:cNvPr id="6" name="Footer Placeholder 5"/>
          <p:cNvSpPr>
            <a:spLocks noGrp="1"/>
          </p:cNvSpPr>
          <p:nvPr>
            <p:ph type="ftr" sz="quarter" idx="11"/>
          </p:nvPr>
        </p:nvSpPr>
        <p:spPr/>
        <p:txBody>
          <a:bodyPr/>
          <a:lstStyle/>
          <a:p>
            <a:r>
              <a:rPr lang="en-US" smtClean="0"/>
              <a:t>Cornell CS5412 Cloud Computing (Spring 2015)</a:t>
            </a:r>
            <a:endParaRPr lang="en-US"/>
          </a:p>
        </p:txBody>
      </p:sp>
      <p:sp>
        <p:nvSpPr>
          <p:cNvPr id="7" name="Slide Number Placeholder 6"/>
          <p:cNvSpPr>
            <a:spLocks noGrp="1"/>
          </p:cNvSpPr>
          <p:nvPr>
            <p:ph type="sldNum" sz="quarter" idx="12"/>
          </p:nvPr>
        </p:nvSpPr>
        <p:spPr/>
        <p:txBody>
          <a:bodyPr>
            <a:normAutofit fontScale="85000" lnSpcReduction="20000"/>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454738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Computing</a:t>
            </a:r>
            <a:br>
              <a:rPr lang="en-US" dirty="0" smtClean="0"/>
            </a:br>
            <a:r>
              <a:rPr lang="en-US" sz="3200" b="1" dirty="0">
                <a:solidFill>
                  <a:srgbClr val="C00000"/>
                </a:solidFill>
                <a:latin typeface="Segoe UI Light" pitchFamily="34" charset="0"/>
              </a:rPr>
              <a:t>Platform as a Service (PaaS)</a:t>
            </a:r>
          </a:p>
        </p:txBody>
      </p:sp>
      <p:sp>
        <p:nvSpPr>
          <p:cNvPr id="3" name="Content Placeholder 2"/>
          <p:cNvSpPr>
            <a:spLocks noGrp="1"/>
          </p:cNvSpPr>
          <p:nvPr>
            <p:ph idx="1"/>
          </p:nvPr>
        </p:nvSpPr>
        <p:spPr>
          <a:xfrm>
            <a:off x="389436" y="1905001"/>
            <a:ext cx="8363938" cy="3896451"/>
          </a:xfrm>
        </p:spPr>
        <p:txBody>
          <a:bodyPr>
            <a:normAutofit fontScale="92500" lnSpcReduction="10000"/>
          </a:bodyPr>
          <a:lstStyle/>
          <a:p>
            <a:r>
              <a:rPr lang="en-US" dirty="0" smtClean="0"/>
              <a:t>Developers provide an application, which the platform runs</a:t>
            </a:r>
          </a:p>
          <a:p>
            <a:pPr lvl="1"/>
            <a:r>
              <a:rPr lang="en-US" dirty="0" smtClean="0"/>
              <a:t>They don’t work directly with VMs</a:t>
            </a:r>
          </a:p>
          <a:p>
            <a:r>
              <a:rPr lang="en-US" dirty="0" smtClean="0"/>
              <a:t>Strengths:</a:t>
            </a:r>
          </a:p>
          <a:p>
            <a:pPr lvl="1"/>
            <a:r>
              <a:rPr lang="en-US" dirty="0" smtClean="0"/>
              <a:t>Provides higher-level services than IaaS</a:t>
            </a:r>
          </a:p>
          <a:p>
            <a:pPr lvl="1"/>
            <a:r>
              <a:rPr lang="en-US" dirty="0" smtClean="0"/>
              <a:t>Requires essentially no administrative skills</a:t>
            </a:r>
          </a:p>
          <a:p>
            <a:r>
              <a:rPr lang="en-US" dirty="0" smtClean="0"/>
              <a:t>Weaknesses:</a:t>
            </a:r>
          </a:p>
          <a:p>
            <a:pPr lvl="1"/>
            <a:r>
              <a:rPr lang="en-US" dirty="0" smtClean="0"/>
              <a:t>Allows less control of the environment</a:t>
            </a:r>
          </a:p>
          <a:p>
            <a:pPr lvl="1"/>
            <a:r>
              <a:rPr lang="en-US" dirty="0" smtClean="0"/>
              <a:t>Can be harder to move existing software</a:t>
            </a:r>
            <a:endParaRPr lang="en-US" dirty="0"/>
          </a:p>
        </p:txBody>
      </p:sp>
      <p:sp>
        <p:nvSpPr>
          <p:cNvPr id="6" name="Footer Placeholder 5"/>
          <p:cNvSpPr>
            <a:spLocks noGrp="1"/>
          </p:cNvSpPr>
          <p:nvPr>
            <p:ph type="ftr" sz="quarter" idx="11"/>
          </p:nvPr>
        </p:nvSpPr>
        <p:spPr/>
        <p:txBody>
          <a:bodyPr/>
          <a:lstStyle/>
          <a:p>
            <a:r>
              <a:rPr lang="en-US" smtClean="0"/>
              <a:t>Cornell CS5412 Cloud Computing (Spring 2015)</a:t>
            </a:r>
            <a:endParaRPr lang="en-US"/>
          </a:p>
        </p:txBody>
      </p:sp>
      <p:sp>
        <p:nvSpPr>
          <p:cNvPr id="7" name="Slide Number Placeholder 6"/>
          <p:cNvSpPr>
            <a:spLocks noGrp="1"/>
          </p:cNvSpPr>
          <p:nvPr>
            <p:ph type="sldNum" sz="quarter" idx="12"/>
          </p:nvPr>
        </p:nvSpPr>
        <p:spPr/>
        <p:txBody>
          <a:bodyPr>
            <a:normAutofit fontScale="85000" lnSpcReduction="20000"/>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225461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Computing</a:t>
            </a:r>
            <a:br>
              <a:rPr lang="en-US" dirty="0" smtClean="0"/>
            </a:br>
            <a:r>
              <a:rPr lang="en-US" sz="3200" b="1" dirty="0">
                <a:solidFill>
                  <a:srgbClr val="C00000"/>
                </a:solidFill>
                <a:latin typeface="Segoe UI Light" pitchFamily="34" charset="0"/>
              </a:rPr>
              <a:t>What’s the most popular approach?</a:t>
            </a:r>
          </a:p>
        </p:txBody>
      </p:sp>
      <p:sp>
        <p:nvSpPr>
          <p:cNvPr id="3" name="Content Placeholder 2"/>
          <p:cNvSpPr>
            <a:spLocks noGrp="1"/>
          </p:cNvSpPr>
          <p:nvPr>
            <p:ph idx="1"/>
          </p:nvPr>
        </p:nvSpPr>
        <p:spPr>
          <a:xfrm>
            <a:off x="390031" y="1905000"/>
            <a:ext cx="8363938" cy="4013406"/>
          </a:xfrm>
        </p:spPr>
        <p:txBody>
          <a:bodyPr>
            <a:normAutofit lnSpcReduction="10000"/>
          </a:bodyPr>
          <a:lstStyle/>
          <a:p>
            <a:r>
              <a:rPr lang="en-US" dirty="0" err="1" smtClean="0"/>
              <a:t>IaaS</a:t>
            </a:r>
            <a:r>
              <a:rPr lang="en-US" dirty="0" smtClean="0"/>
              <a:t> is more widely used today than </a:t>
            </a:r>
            <a:r>
              <a:rPr lang="en-US" dirty="0" err="1" smtClean="0"/>
              <a:t>PaaS</a:t>
            </a:r>
            <a:endParaRPr lang="en-US" dirty="0" smtClean="0"/>
          </a:p>
          <a:p>
            <a:pPr lvl="1"/>
            <a:r>
              <a:rPr lang="en-US" dirty="0" smtClean="0"/>
              <a:t>Gartner estimates that public </a:t>
            </a:r>
            <a:r>
              <a:rPr lang="en-US" dirty="0" err="1" smtClean="0"/>
              <a:t>IaaS</a:t>
            </a:r>
            <a:r>
              <a:rPr lang="en-US" dirty="0" smtClean="0"/>
              <a:t> revenues are significantly greater than public </a:t>
            </a:r>
            <a:r>
              <a:rPr lang="en-US" dirty="0" err="1" smtClean="0"/>
              <a:t>PaaS</a:t>
            </a:r>
            <a:r>
              <a:rPr lang="en-US" dirty="0" smtClean="0"/>
              <a:t> revenues today</a:t>
            </a:r>
          </a:p>
          <a:p>
            <a:r>
              <a:rPr lang="en-US" dirty="0" smtClean="0"/>
              <a:t>Perspective:</a:t>
            </a:r>
          </a:p>
          <a:p>
            <a:pPr lvl="1"/>
            <a:r>
              <a:rPr lang="en-US" dirty="0" err="1" smtClean="0"/>
              <a:t>IaaS</a:t>
            </a:r>
            <a:r>
              <a:rPr lang="en-US" dirty="0" smtClean="0"/>
              <a:t> is easier to adopt than </a:t>
            </a:r>
            <a:r>
              <a:rPr lang="en-US" dirty="0" err="1" smtClean="0"/>
              <a:t>PaaS</a:t>
            </a:r>
            <a:endParaRPr lang="en-US" dirty="0" smtClean="0"/>
          </a:p>
          <a:p>
            <a:pPr lvl="2"/>
            <a:r>
              <a:rPr lang="en-US" dirty="0" err="1" smtClean="0"/>
              <a:t>IaaS</a:t>
            </a:r>
            <a:r>
              <a:rPr lang="en-US" dirty="0" smtClean="0"/>
              <a:t> emulates your existing world in the cloud</a:t>
            </a:r>
          </a:p>
          <a:p>
            <a:pPr lvl="1"/>
            <a:r>
              <a:rPr lang="en-US" dirty="0" smtClean="0"/>
              <a:t>Over time, </a:t>
            </a:r>
            <a:r>
              <a:rPr lang="en-US" dirty="0" err="1" smtClean="0"/>
              <a:t>PaaS</a:t>
            </a:r>
            <a:r>
              <a:rPr lang="en-US" dirty="0" smtClean="0"/>
              <a:t> is likely to dominate</a:t>
            </a:r>
          </a:p>
          <a:p>
            <a:pPr lvl="2"/>
            <a:r>
              <a:rPr lang="en-US" dirty="0" err="1" smtClean="0"/>
              <a:t>PaaS</a:t>
            </a:r>
            <a:r>
              <a:rPr lang="en-US" dirty="0" smtClean="0"/>
              <a:t> should have an overall lower cost than </a:t>
            </a:r>
            <a:r>
              <a:rPr lang="en-US" dirty="0" err="1" smtClean="0"/>
              <a:t>IaaS</a:t>
            </a:r>
            <a:r>
              <a:rPr lang="en-US" dirty="0" smtClean="0"/>
              <a:t> </a:t>
            </a:r>
          </a:p>
          <a:p>
            <a:pPr lvl="2"/>
            <a:r>
              <a:rPr lang="en-US" dirty="0" smtClean="0"/>
              <a:t>It’s typically a better choice for new applications</a:t>
            </a:r>
            <a:endParaRPr lang="en-US" dirty="0"/>
          </a:p>
        </p:txBody>
      </p:sp>
      <p:sp>
        <p:nvSpPr>
          <p:cNvPr id="6" name="Footer Placeholder 5"/>
          <p:cNvSpPr>
            <a:spLocks noGrp="1"/>
          </p:cNvSpPr>
          <p:nvPr>
            <p:ph type="ftr" sz="quarter" idx="11"/>
          </p:nvPr>
        </p:nvSpPr>
        <p:spPr/>
        <p:txBody>
          <a:bodyPr/>
          <a:lstStyle/>
          <a:p>
            <a:r>
              <a:rPr lang="en-US" smtClean="0"/>
              <a:t>Cornell CS5412 Cloud Computing (Spring 2015)</a:t>
            </a:r>
            <a:endParaRPr lang="en-US"/>
          </a:p>
        </p:txBody>
      </p:sp>
      <p:sp>
        <p:nvSpPr>
          <p:cNvPr id="7" name="Slide Number Placeholder 6"/>
          <p:cNvSpPr>
            <a:spLocks noGrp="1"/>
          </p:cNvSpPr>
          <p:nvPr>
            <p:ph type="sldNum" sz="quarter" idx="12"/>
          </p:nvPr>
        </p:nvSpPr>
        <p:spPr/>
        <p:txBody>
          <a:bodyPr>
            <a:normAutofit fontScale="85000" lnSpcReduction="20000"/>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1897788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Storage</a:t>
            </a:r>
            <a:br>
              <a:rPr lang="en-US" dirty="0" smtClean="0"/>
            </a:br>
            <a:r>
              <a:rPr lang="en-US" sz="3200" dirty="0">
                <a:latin typeface="Segoe UI Light" pitchFamily="34" charset="0"/>
              </a:rPr>
              <a:t>Relational</a:t>
            </a:r>
          </a:p>
        </p:txBody>
      </p:sp>
      <p:sp>
        <p:nvSpPr>
          <p:cNvPr id="3" name="Content Placeholder 2"/>
          <p:cNvSpPr>
            <a:spLocks noGrp="1"/>
          </p:cNvSpPr>
          <p:nvPr>
            <p:ph idx="1"/>
          </p:nvPr>
        </p:nvSpPr>
        <p:spPr>
          <a:xfrm>
            <a:off x="389436" y="1907221"/>
            <a:ext cx="8363938" cy="4912114"/>
          </a:xfrm>
        </p:spPr>
        <p:txBody>
          <a:bodyPr/>
          <a:lstStyle/>
          <a:p>
            <a:r>
              <a:rPr lang="en-US" dirty="0" smtClean="0"/>
              <a:t>Traditional relational storage in the cloud</a:t>
            </a:r>
          </a:p>
          <a:p>
            <a:pPr lvl="1"/>
            <a:r>
              <a:rPr lang="en-US" dirty="0" smtClean="0"/>
              <a:t>With support for SQL</a:t>
            </a:r>
          </a:p>
          <a:p>
            <a:r>
              <a:rPr lang="en-US" dirty="0" smtClean="0"/>
              <a:t>Strengths:</a:t>
            </a:r>
          </a:p>
          <a:p>
            <a:pPr lvl="1"/>
            <a:r>
              <a:rPr lang="en-US" dirty="0" smtClean="0"/>
              <a:t>Familiar technologies</a:t>
            </a:r>
          </a:p>
          <a:p>
            <a:pPr lvl="1"/>
            <a:r>
              <a:rPr lang="en-US" dirty="0" smtClean="0"/>
              <a:t>Many available tools, e.g., for reporting</a:t>
            </a:r>
          </a:p>
          <a:p>
            <a:pPr lvl="1"/>
            <a:r>
              <a:rPr lang="en-US" dirty="0" smtClean="0"/>
              <a:t>Limited data lock-in</a:t>
            </a:r>
          </a:p>
          <a:p>
            <a:pPr lvl="1"/>
            <a:r>
              <a:rPr lang="en-US" dirty="0" smtClean="0"/>
              <a:t>Can be cheaper than on-premises relational storage</a:t>
            </a:r>
          </a:p>
          <a:p>
            <a:r>
              <a:rPr lang="en-US" dirty="0" smtClean="0"/>
              <a:t>Weaknesses:</a:t>
            </a:r>
          </a:p>
          <a:p>
            <a:pPr lvl="1"/>
            <a:r>
              <a:rPr lang="en-US" dirty="0" smtClean="0"/>
              <a:t>Scaling to handle very large data is challenging</a:t>
            </a:r>
          </a:p>
          <a:p>
            <a:endParaRPr lang="en-US" dirty="0"/>
          </a:p>
        </p:txBody>
      </p:sp>
      <p:sp>
        <p:nvSpPr>
          <p:cNvPr id="6" name="Footer Placeholder 5"/>
          <p:cNvSpPr>
            <a:spLocks noGrp="1"/>
          </p:cNvSpPr>
          <p:nvPr>
            <p:ph type="ftr" sz="quarter" idx="11"/>
          </p:nvPr>
        </p:nvSpPr>
        <p:spPr/>
        <p:txBody>
          <a:bodyPr/>
          <a:lstStyle/>
          <a:p>
            <a:r>
              <a:rPr lang="en-US" smtClean="0"/>
              <a:t>Cornell CS5412 Cloud Computing (Spring 2015)</a:t>
            </a:r>
            <a:endParaRPr lang="en-US"/>
          </a:p>
        </p:txBody>
      </p:sp>
      <p:sp>
        <p:nvSpPr>
          <p:cNvPr id="7" name="Slide Number Placeholder 6"/>
          <p:cNvSpPr>
            <a:spLocks noGrp="1"/>
          </p:cNvSpPr>
          <p:nvPr>
            <p:ph type="sldNum" sz="quarter" idx="12"/>
          </p:nvPr>
        </p:nvSpPr>
        <p:spPr/>
        <p:txBody>
          <a:bodyPr>
            <a:normAutofit fontScale="85000" lnSpcReduction="20000"/>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393265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Storage</a:t>
            </a:r>
            <a:br>
              <a:rPr lang="en-US" dirty="0" smtClean="0"/>
            </a:br>
            <a:r>
              <a:rPr lang="en-US" sz="3200" dirty="0">
                <a:latin typeface="Segoe UI Light" pitchFamily="34" charset="0"/>
              </a:rPr>
              <a:t>Scale-out</a:t>
            </a:r>
          </a:p>
        </p:txBody>
      </p:sp>
      <p:sp>
        <p:nvSpPr>
          <p:cNvPr id="3" name="Content Placeholder 2"/>
          <p:cNvSpPr>
            <a:spLocks noGrp="1"/>
          </p:cNvSpPr>
          <p:nvPr>
            <p:ph idx="1"/>
          </p:nvPr>
        </p:nvSpPr>
        <p:spPr>
          <a:xfrm>
            <a:off x="389436" y="1907221"/>
            <a:ext cx="8363938" cy="4912114"/>
          </a:xfrm>
        </p:spPr>
        <p:txBody>
          <a:bodyPr/>
          <a:lstStyle/>
          <a:p>
            <a:r>
              <a:rPr lang="en-US" dirty="0" smtClean="0"/>
              <a:t>Massively scalable storage in the cloud</a:t>
            </a:r>
          </a:p>
          <a:p>
            <a:pPr lvl="1"/>
            <a:r>
              <a:rPr lang="en-US" dirty="0" smtClean="0"/>
              <a:t>No support for SQL</a:t>
            </a:r>
          </a:p>
          <a:p>
            <a:r>
              <a:rPr lang="en-US" dirty="0" smtClean="0"/>
              <a:t>Strengths:</a:t>
            </a:r>
          </a:p>
          <a:p>
            <a:pPr lvl="1"/>
            <a:r>
              <a:rPr lang="en-US" dirty="0" smtClean="0"/>
              <a:t>Scaling to handle very large data is straightforward</a:t>
            </a:r>
          </a:p>
          <a:p>
            <a:pPr lvl="1"/>
            <a:r>
              <a:rPr lang="en-US" dirty="0" smtClean="0"/>
              <a:t>Can be cheaper than relational storage</a:t>
            </a:r>
          </a:p>
          <a:p>
            <a:r>
              <a:rPr lang="en-US" dirty="0" smtClean="0"/>
              <a:t>Weaknesses:</a:t>
            </a:r>
          </a:p>
          <a:p>
            <a:pPr lvl="1"/>
            <a:r>
              <a:rPr lang="en-US" dirty="0" smtClean="0"/>
              <a:t>Unfamiliar technologies</a:t>
            </a:r>
          </a:p>
          <a:p>
            <a:pPr lvl="1"/>
            <a:r>
              <a:rPr lang="en-US" dirty="0" smtClean="0"/>
              <a:t>Few available tools</a:t>
            </a:r>
          </a:p>
          <a:p>
            <a:pPr lvl="1"/>
            <a:r>
              <a:rPr lang="en-US" dirty="0" smtClean="0"/>
              <a:t>Significant data lock-in</a:t>
            </a:r>
          </a:p>
          <a:p>
            <a:endParaRPr lang="en-US" dirty="0"/>
          </a:p>
        </p:txBody>
      </p:sp>
      <p:sp>
        <p:nvSpPr>
          <p:cNvPr id="6" name="Footer Placeholder 5"/>
          <p:cNvSpPr>
            <a:spLocks noGrp="1"/>
          </p:cNvSpPr>
          <p:nvPr>
            <p:ph type="ftr" sz="quarter" idx="11"/>
          </p:nvPr>
        </p:nvSpPr>
        <p:spPr/>
        <p:txBody>
          <a:bodyPr/>
          <a:lstStyle/>
          <a:p>
            <a:r>
              <a:rPr lang="en-US" smtClean="0"/>
              <a:t>Cornell CS5412 Cloud Computing (Spring 2015)</a:t>
            </a:r>
            <a:endParaRPr lang="en-US"/>
          </a:p>
        </p:txBody>
      </p:sp>
      <p:sp>
        <p:nvSpPr>
          <p:cNvPr id="7" name="Slide Number Placeholder 6"/>
          <p:cNvSpPr>
            <a:spLocks noGrp="1"/>
          </p:cNvSpPr>
          <p:nvPr>
            <p:ph type="sldNum" sz="quarter" idx="12"/>
          </p:nvPr>
        </p:nvSpPr>
        <p:spPr/>
        <p:txBody>
          <a:bodyPr>
            <a:normAutofit fontScale="85000" lnSpcReduction="20000"/>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3019454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Storage</a:t>
            </a:r>
            <a:br>
              <a:rPr lang="en-US" dirty="0" smtClean="0"/>
            </a:br>
            <a:r>
              <a:rPr lang="en-US" sz="3200" dirty="0">
                <a:latin typeface="Segoe UI Light" pitchFamily="34" charset="0"/>
              </a:rPr>
              <a:t>Blobs</a:t>
            </a:r>
          </a:p>
        </p:txBody>
      </p:sp>
      <p:sp>
        <p:nvSpPr>
          <p:cNvPr id="3" name="Content Placeholder 2"/>
          <p:cNvSpPr>
            <a:spLocks noGrp="1"/>
          </p:cNvSpPr>
          <p:nvPr>
            <p:ph idx="1"/>
          </p:nvPr>
        </p:nvSpPr>
        <p:spPr>
          <a:xfrm>
            <a:off x="390031" y="1905000"/>
            <a:ext cx="8363938" cy="3964162"/>
          </a:xfrm>
        </p:spPr>
        <p:txBody>
          <a:bodyPr/>
          <a:lstStyle/>
          <a:p>
            <a:r>
              <a:rPr lang="en-US" dirty="0" smtClean="0"/>
              <a:t>Storage for </a:t>
            </a:r>
            <a:r>
              <a:rPr lang="en-US" i="1" dirty="0" smtClean="0"/>
              <a:t>B</a:t>
            </a:r>
            <a:r>
              <a:rPr lang="en-US" dirty="0" smtClean="0"/>
              <a:t>inary </a:t>
            </a:r>
            <a:r>
              <a:rPr lang="en-US" i="1" dirty="0" smtClean="0"/>
              <a:t>L</a:t>
            </a:r>
            <a:r>
              <a:rPr lang="en-US" dirty="0" smtClean="0"/>
              <a:t>arge </a:t>
            </a:r>
            <a:r>
              <a:rPr lang="en-US" i="1" dirty="0" err="1" smtClean="0"/>
              <a:t>OB</a:t>
            </a:r>
            <a:r>
              <a:rPr lang="en-US" dirty="0" err="1" smtClean="0"/>
              <a:t>jects</a:t>
            </a:r>
            <a:r>
              <a:rPr lang="en-US" dirty="0" smtClean="0"/>
              <a:t> in the cloud</a:t>
            </a:r>
          </a:p>
          <a:p>
            <a:pPr lvl="1"/>
            <a:r>
              <a:rPr lang="en-US" dirty="0" smtClean="0"/>
              <a:t>Such as video, back-ups, etc.</a:t>
            </a:r>
          </a:p>
          <a:p>
            <a:r>
              <a:rPr lang="en-US" dirty="0" smtClean="0"/>
              <a:t>Strengths:</a:t>
            </a:r>
          </a:p>
          <a:p>
            <a:pPr lvl="1"/>
            <a:r>
              <a:rPr lang="en-US" dirty="0" smtClean="0"/>
              <a:t>Globally accessible way to store and access large data</a:t>
            </a:r>
          </a:p>
          <a:p>
            <a:pPr lvl="1"/>
            <a:r>
              <a:rPr lang="en-US" dirty="0" smtClean="0"/>
              <a:t>Can be cheaper than on-premises storage</a:t>
            </a:r>
          </a:p>
          <a:p>
            <a:r>
              <a:rPr lang="en-US" dirty="0" smtClean="0"/>
              <a:t>Weaknesses:</a:t>
            </a:r>
          </a:p>
          <a:p>
            <a:pPr lvl="1"/>
            <a:r>
              <a:rPr lang="en-US" dirty="0" smtClean="0"/>
              <a:t>Provides only simple unstructured storage</a:t>
            </a:r>
          </a:p>
          <a:p>
            <a:endParaRPr lang="en-US" dirty="0"/>
          </a:p>
        </p:txBody>
      </p:sp>
      <p:sp>
        <p:nvSpPr>
          <p:cNvPr id="6" name="Footer Placeholder 5"/>
          <p:cNvSpPr>
            <a:spLocks noGrp="1"/>
          </p:cNvSpPr>
          <p:nvPr>
            <p:ph type="ftr" sz="quarter" idx="11"/>
          </p:nvPr>
        </p:nvSpPr>
        <p:spPr/>
        <p:txBody>
          <a:bodyPr/>
          <a:lstStyle/>
          <a:p>
            <a:r>
              <a:rPr lang="en-US" smtClean="0"/>
              <a:t>Cornell CS5412 Cloud Computing (Spring 2015)</a:t>
            </a:r>
            <a:endParaRPr lang="en-US"/>
          </a:p>
        </p:txBody>
      </p:sp>
      <p:sp>
        <p:nvSpPr>
          <p:cNvPr id="7" name="Slide Number Placeholder 6"/>
          <p:cNvSpPr>
            <a:spLocks noGrp="1"/>
          </p:cNvSpPr>
          <p:nvPr>
            <p:ph type="sldNum" sz="quarter" idx="12"/>
          </p:nvPr>
        </p:nvSpPr>
        <p:spPr/>
        <p:txBody>
          <a:bodyPr>
            <a:normAutofit fontScale="85000" lnSpcReduction="20000"/>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420762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business models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37</a:t>
            </a:fld>
            <a:endParaRPr lang="en-US"/>
          </a:p>
        </p:txBody>
      </p:sp>
      <p:sp>
        <p:nvSpPr>
          <p:cNvPr id="4" name="Content Placeholder 3"/>
          <p:cNvSpPr>
            <a:spLocks noGrp="1"/>
          </p:cNvSpPr>
          <p:nvPr>
            <p:ph sz="quarter" idx="1"/>
          </p:nvPr>
        </p:nvSpPr>
        <p:spPr/>
        <p:txBody>
          <a:bodyPr/>
          <a:lstStyle/>
          <a:p>
            <a:r>
              <a:rPr lang="en-US" dirty="0" smtClean="0"/>
              <a:t>Consider business A that uses cloud as an </a:t>
            </a:r>
            <a:r>
              <a:rPr lang="en-US" dirty="0" err="1" smtClean="0"/>
              <a:t>IaaS</a:t>
            </a:r>
            <a:r>
              <a:rPr lang="en-US" dirty="0" smtClean="0"/>
              <a:t> but also hosts lots of storage on the cloud</a:t>
            </a:r>
          </a:p>
          <a:p>
            <a:endParaRPr lang="en-US" dirty="0"/>
          </a:p>
          <a:p>
            <a:r>
              <a:rPr lang="en-US" dirty="0" smtClean="0"/>
              <a:t>Business B is working in a </a:t>
            </a:r>
            <a:r>
              <a:rPr lang="en-US" dirty="0" err="1" smtClean="0"/>
              <a:t>PaaS</a:t>
            </a:r>
            <a:r>
              <a:rPr lang="en-US" dirty="0" smtClean="0"/>
              <a:t> model</a:t>
            </a:r>
          </a:p>
          <a:p>
            <a:endParaRPr lang="en-US" dirty="0"/>
          </a:p>
          <a:p>
            <a:r>
              <a:rPr lang="en-US" dirty="0" smtClean="0"/>
              <a:t>Suppose they both offer medical records as their goal. Is one fundamentally better than the other?</a:t>
            </a:r>
            <a:endParaRPr lang="en-US" dirty="0"/>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33088161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market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38</a:t>
            </a:fld>
            <a:endParaRPr lang="en-US"/>
          </a:p>
        </p:txBody>
      </p:sp>
      <p:sp>
        <p:nvSpPr>
          <p:cNvPr id="4" name="Content Placeholder 3"/>
          <p:cNvSpPr>
            <a:spLocks noGrp="1"/>
          </p:cNvSpPr>
          <p:nvPr>
            <p:ph sz="quarter" idx="1"/>
          </p:nvPr>
        </p:nvSpPr>
        <p:spPr/>
        <p:txBody>
          <a:bodyPr/>
          <a:lstStyle/>
          <a:p>
            <a:r>
              <a:rPr lang="en-US" dirty="0" smtClean="0"/>
              <a:t>Because business A uses </a:t>
            </a:r>
            <a:r>
              <a:rPr lang="en-US" dirty="0" err="1" smtClean="0"/>
              <a:t>IaaS</a:t>
            </a:r>
            <a:r>
              <a:rPr lang="en-US" dirty="0" smtClean="0"/>
              <a:t>, they need to develop much more of their own infrastructure</a:t>
            </a:r>
          </a:p>
          <a:p>
            <a:pPr lvl="1"/>
            <a:r>
              <a:rPr lang="en-US" dirty="0" smtClean="0"/>
              <a:t>The developers rent virtual machines from Amazon or some other vendor, but the whole technical structure is their private solution</a:t>
            </a:r>
          </a:p>
          <a:p>
            <a:pPr lvl="1"/>
            <a:r>
              <a:rPr lang="en-US" dirty="0" smtClean="0"/>
              <a:t>This lets them innovate more and perhaps to offer better privacy assurances or better guarantees</a:t>
            </a:r>
          </a:p>
          <a:p>
            <a:r>
              <a:rPr lang="en-US" dirty="0" smtClean="0"/>
              <a:t>But business A is facing a harder development cycle that will take longer and be more challenging</a:t>
            </a:r>
            <a:endParaRPr lang="en-US" dirty="0"/>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939520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market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39</a:t>
            </a:fld>
            <a:endParaRPr lang="en-US"/>
          </a:p>
        </p:txBody>
      </p:sp>
      <p:sp>
        <p:nvSpPr>
          <p:cNvPr id="4" name="Content Placeholder 3"/>
          <p:cNvSpPr>
            <a:spLocks noGrp="1"/>
          </p:cNvSpPr>
          <p:nvPr>
            <p:ph sz="quarter" idx="1"/>
          </p:nvPr>
        </p:nvSpPr>
        <p:spPr>
          <a:xfrm>
            <a:off x="612648" y="1600200"/>
            <a:ext cx="8302752" cy="4495800"/>
          </a:xfrm>
        </p:spPr>
        <p:txBody>
          <a:bodyPr>
            <a:normAutofit fontScale="92500"/>
          </a:bodyPr>
          <a:lstStyle/>
          <a:p>
            <a:r>
              <a:rPr lang="en-US" dirty="0" smtClean="0"/>
              <a:t>Business B is in the </a:t>
            </a:r>
            <a:r>
              <a:rPr lang="en-US" dirty="0" err="1" smtClean="0"/>
              <a:t>PaaS</a:t>
            </a:r>
            <a:r>
              <a:rPr lang="en-US" dirty="0" smtClean="0"/>
              <a:t> model, maybe using Amazon’s Elastic Beanstalk or Oracle’s Cloud solution over Oracle DB, or Microsoft’s MySQL Cloud</a:t>
            </a:r>
          </a:p>
          <a:p>
            <a:pPr lvl="1"/>
            <a:r>
              <a:rPr lang="en-US" dirty="0" smtClean="0"/>
              <a:t>Easier and faster to create and launch the product</a:t>
            </a:r>
          </a:p>
          <a:p>
            <a:pPr lvl="1"/>
            <a:r>
              <a:rPr lang="en-US" dirty="0" smtClean="0"/>
              <a:t>It will also scale “automatically” and because it has the familiar look and feel of such solutions, people will not be surprised by the API</a:t>
            </a:r>
          </a:p>
          <a:p>
            <a:r>
              <a:rPr lang="en-US" dirty="0" smtClean="0"/>
              <a:t>But the weaker guarantees may be an issue (medical privacy laws: </a:t>
            </a:r>
            <a:r>
              <a:rPr lang="en-US" dirty="0" err="1" smtClean="0"/>
              <a:t>HiPPA</a:t>
            </a:r>
            <a:r>
              <a:rPr lang="en-US" dirty="0" smtClean="0"/>
              <a:t>).  And much easier for other companies to compete with identical API and features</a:t>
            </a:r>
            <a:endParaRPr lang="en-US" dirty="0"/>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715387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does the revenue picture look?</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a:t>
            </a:fld>
            <a:endParaRPr lang="en-US"/>
          </a:p>
        </p:txBody>
      </p:sp>
      <p:sp>
        <p:nvSpPr>
          <p:cNvPr id="4" name="Content Placeholder 3"/>
          <p:cNvSpPr>
            <a:spLocks noGrp="1"/>
          </p:cNvSpPr>
          <p:nvPr>
            <p:ph sz="quarter" idx="1"/>
          </p:nvPr>
        </p:nvSpPr>
        <p:spPr/>
        <p:txBody>
          <a:bodyPr/>
          <a:lstStyle/>
          <a:p>
            <a:r>
              <a:rPr lang="en-US" smtClean="0"/>
              <a:t>One-time purchases</a:t>
            </a:r>
            <a:endParaRPr lang="en-US"/>
          </a:p>
        </p:txBody>
      </p:sp>
      <p:grpSp>
        <p:nvGrpSpPr>
          <p:cNvPr id="8" name="Group 7"/>
          <p:cNvGrpSpPr/>
          <p:nvPr/>
        </p:nvGrpSpPr>
        <p:grpSpPr>
          <a:xfrm>
            <a:off x="1828800" y="2133600"/>
            <a:ext cx="5324475" cy="4419600"/>
            <a:chOff x="1828800" y="1981200"/>
            <a:chExt cx="5324475" cy="4419600"/>
          </a:xfrm>
        </p:grpSpPr>
        <p:pic>
          <p:nvPicPr>
            <p:cNvPr id="2050" name="Picture 2" descr="http://uwdatasci.files.wordpress.com/2011/12/mixture_of_gaussians.png?w=6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828800" y="2209800"/>
              <a:ext cx="5324475" cy="39909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09800" y="1981200"/>
              <a:ext cx="441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4495800" y="3962400"/>
              <a:ext cx="441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07941" y="5791200"/>
              <a:ext cx="441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4072952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40</a:t>
            </a:fld>
            <a:endParaRPr lang="en-US"/>
          </a:p>
        </p:txBody>
      </p:sp>
      <p:sp>
        <p:nvSpPr>
          <p:cNvPr id="4" name="Content Placeholder 3"/>
          <p:cNvSpPr>
            <a:spLocks noGrp="1"/>
          </p:cNvSpPr>
          <p:nvPr>
            <p:ph sz="quarter" idx="1"/>
          </p:nvPr>
        </p:nvSpPr>
        <p:spPr/>
        <p:txBody>
          <a:bodyPr>
            <a:normAutofit fontScale="92500" lnSpcReduction="10000"/>
          </a:bodyPr>
          <a:lstStyle/>
          <a:p>
            <a:r>
              <a:rPr lang="en-US" dirty="0" smtClean="0"/>
              <a:t>Business B probably makes it to the market sooner and cheaper, and can scale easily, but has more competition and hence can’t charge very much (0?)</a:t>
            </a:r>
          </a:p>
          <a:p>
            <a:endParaRPr lang="en-US" dirty="0"/>
          </a:p>
          <a:p>
            <a:r>
              <a:rPr lang="en-US" dirty="0" smtClean="0"/>
              <a:t>Business A can offer stronger “proprietary” story, but is harder to build, might not scale as well.</a:t>
            </a:r>
          </a:p>
          <a:p>
            <a:pPr lvl="1"/>
            <a:r>
              <a:rPr lang="en-US" dirty="0" smtClean="0"/>
              <a:t>But can perhaps make guarantees that business A can’t afford to offer because A can’t control the properties of the underlying </a:t>
            </a:r>
            <a:r>
              <a:rPr lang="en-US" dirty="0" err="1" smtClean="0"/>
              <a:t>PaaS</a:t>
            </a:r>
            <a:r>
              <a:rPr lang="en-US" dirty="0" smtClean="0"/>
              <a:t> technologies</a:t>
            </a:r>
          </a:p>
          <a:p>
            <a:pPr lvl="1"/>
            <a:r>
              <a:rPr lang="en-US" dirty="0" smtClean="0"/>
              <a:t>A’s use of cloud storage might worry us too: will this be a weak point for A’s goal of satisfying </a:t>
            </a:r>
            <a:r>
              <a:rPr lang="en-US" dirty="0" err="1" smtClean="0"/>
              <a:t>HiPPA</a:t>
            </a:r>
            <a:r>
              <a:rPr lang="en-US" dirty="0" smtClean="0"/>
              <a:t>?</a:t>
            </a:r>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1448907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the cloudy chasm</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41</a:t>
            </a:fld>
            <a:endParaRPr lang="en-US"/>
          </a:p>
        </p:txBody>
      </p:sp>
      <p:sp>
        <p:nvSpPr>
          <p:cNvPr id="4" name="Content Placeholder 3"/>
          <p:cNvSpPr>
            <a:spLocks noGrp="1"/>
          </p:cNvSpPr>
          <p:nvPr>
            <p:ph sz="quarter" idx="1"/>
          </p:nvPr>
        </p:nvSpPr>
        <p:spPr/>
        <p:txBody>
          <a:bodyPr>
            <a:normAutofit lnSpcReduction="10000"/>
          </a:bodyPr>
          <a:lstStyle/>
          <a:p>
            <a:r>
              <a:rPr lang="en-US" dirty="0" smtClean="0"/>
              <a:t>As these companies scale they will face different challenges</a:t>
            </a:r>
          </a:p>
          <a:p>
            <a:pPr lvl="1"/>
            <a:r>
              <a:rPr lang="en-US" dirty="0" smtClean="0"/>
              <a:t>Company A needs to find ways to build a bigger and bigger solution without performance problems or inconsistency or other major issues.</a:t>
            </a:r>
          </a:p>
          <a:p>
            <a:pPr lvl="1"/>
            <a:r>
              <a:rPr lang="en-US" dirty="0" smtClean="0"/>
              <a:t>Hopefully they took Cornell’s CS5412</a:t>
            </a:r>
          </a:p>
          <a:p>
            <a:pPr lvl="1"/>
            <a:endParaRPr lang="en-US" dirty="0"/>
          </a:p>
          <a:p>
            <a:pPr lvl="1"/>
            <a:r>
              <a:rPr lang="en-US" dirty="0" smtClean="0"/>
              <a:t>Company B may see more and more consistency issues as they scale because </a:t>
            </a:r>
            <a:r>
              <a:rPr lang="en-US" dirty="0" err="1" smtClean="0"/>
              <a:t>PaaS</a:t>
            </a:r>
            <a:r>
              <a:rPr lang="en-US" dirty="0" smtClean="0"/>
              <a:t> solutions embrace CAP</a:t>
            </a:r>
          </a:p>
          <a:p>
            <a:pPr lvl="1"/>
            <a:r>
              <a:rPr lang="en-US" dirty="0" smtClean="0"/>
              <a:t>And it can be harder to come up with novel pricing strategies in </a:t>
            </a:r>
            <a:r>
              <a:rPr lang="en-US" dirty="0" err="1" smtClean="0"/>
              <a:t>PaaS</a:t>
            </a:r>
            <a:r>
              <a:rPr lang="en-US" dirty="0" smtClean="0"/>
              <a:t> settings: “one size fits all”</a:t>
            </a:r>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205414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either better?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42</a:t>
            </a:fld>
            <a:endParaRPr lang="en-US"/>
          </a:p>
        </p:txBody>
      </p:sp>
      <p:sp>
        <p:nvSpPr>
          <p:cNvPr id="4" name="Content Placeholder 3"/>
          <p:cNvSpPr>
            <a:spLocks noGrp="1"/>
          </p:cNvSpPr>
          <p:nvPr>
            <p:ph sz="quarter" idx="1"/>
          </p:nvPr>
        </p:nvSpPr>
        <p:spPr/>
        <p:txBody>
          <a:bodyPr/>
          <a:lstStyle/>
          <a:p>
            <a:r>
              <a:rPr lang="en-US" dirty="0" smtClean="0"/>
              <a:t>They represent different basic choices</a:t>
            </a:r>
          </a:p>
          <a:p>
            <a:endParaRPr lang="en-US" dirty="0"/>
          </a:p>
          <a:p>
            <a:r>
              <a:rPr lang="en-US" dirty="0" smtClean="0"/>
              <a:t>Ken’s guess: ultimately because </a:t>
            </a:r>
            <a:r>
              <a:rPr lang="en-US" dirty="0" err="1" smtClean="0"/>
              <a:t>PaaS</a:t>
            </a:r>
            <a:r>
              <a:rPr lang="en-US" dirty="0" smtClean="0"/>
              <a:t> makes dubious decisions on important things, </a:t>
            </a:r>
            <a:r>
              <a:rPr lang="en-US" dirty="0" err="1" smtClean="0"/>
              <a:t>IaaS</a:t>
            </a:r>
            <a:r>
              <a:rPr lang="en-US" dirty="0" smtClean="0"/>
              <a:t> is “better” if the required properties can be provided</a:t>
            </a:r>
          </a:p>
          <a:p>
            <a:endParaRPr lang="en-US" dirty="0"/>
          </a:p>
          <a:p>
            <a:r>
              <a:rPr lang="en-US" dirty="0" smtClean="0"/>
              <a:t>Then could branch out: why not offer a </a:t>
            </a:r>
            <a:r>
              <a:rPr lang="en-US" dirty="0" err="1" smtClean="0"/>
              <a:t>PaaS</a:t>
            </a:r>
            <a:r>
              <a:rPr lang="en-US" dirty="0" smtClean="0"/>
              <a:t> solution based on company A’s amazing “hardened” cloud infrastructure for medical records?</a:t>
            </a:r>
            <a:endParaRPr lang="en-US" dirty="0"/>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16748395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standards</a:t>
            </a:r>
            <a:endParaRPr lang="en-US" dirty="0"/>
          </a:p>
        </p:txBody>
      </p:sp>
      <p:sp>
        <p:nvSpPr>
          <p:cNvPr id="3" name="Footer Placeholder 2"/>
          <p:cNvSpPr>
            <a:spLocks noGrp="1"/>
          </p:cNvSpPr>
          <p:nvPr>
            <p:ph type="ftr" sz="quarter" idx="11"/>
          </p:nvPr>
        </p:nvSpPr>
        <p:spPr/>
        <p:txBody>
          <a:bodyPr/>
          <a:lstStyle/>
          <a:p>
            <a:r>
              <a:rPr lang="en-US" smtClean="0"/>
              <a:t>Cornell CS5412 Cloud Computing (Spring 2015)</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43</a:t>
            </a:fld>
            <a:endParaRPr lang="en-US"/>
          </a:p>
        </p:txBody>
      </p:sp>
      <p:sp>
        <p:nvSpPr>
          <p:cNvPr id="5" name="Content Placeholder 4"/>
          <p:cNvSpPr>
            <a:spLocks noGrp="1"/>
          </p:cNvSpPr>
          <p:nvPr>
            <p:ph sz="quarter" idx="1"/>
          </p:nvPr>
        </p:nvSpPr>
        <p:spPr/>
        <p:txBody>
          <a:bodyPr/>
          <a:lstStyle/>
          <a:p>
            <a:r>
              <a:rPr lang="en-US" dirty="0" smtClean="0"/>
              <a:t>Fear of vendor lock-in and hidden but critical dependencies today limits the cloud</a:t>
            </a:r>
          </a:p>
          <a:p>
            <a:endParaRPr lang="en-US" dirty="0"/>
          </a:p>
          <a:p>
            <a:r>
              <a:rPr lang="en-US" dirty="0" smtClean="0"/>
              <a:t>A huge market yet probably just in its infancy if these issues can be solved</a:t>
            </a:r>
          </a:p>
          <a:p>
            <a:endParaRPr lang="en-US" dirty="0"/>
          </a:p>
          <a:p>
            <a:r>
              <a:rPr lang="en-US" dirty="0" smtClean="0"/>
              <a:t>Standards can really help: like </a:t>
            </a:r>
            <a:r>
              <a:rPr lang="en-US" dirty="0" err="1" smtClean="0"/>
              <a:t>SuperCloud</a:t>
            </a:r>
            <a:r>
              <a:rPr lang="en-US" dirty="0" smtClean="0"/>
              <a:t> but now industry wide.  </a:t>
            </a:r>
            <a:endParaRPr lang="en-US" dirty="0"/>
          </a:p>
        </p:txBody>
      </p:sp>
    </p:spTree>
    <p:extLst>
      <p:ext uri="{BB962C8B-B14F-4D97-AF65-F5344CB8AC3E}">
        <p14:creationId xmlns:p14="http://schemas.microsoft.com/office/powerpoint/2010/main" val="2170303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OpenStack.org</a:t>
            </a:r>
            <a:endParaRPr lang="en-US" dirty="0"/>
          </a:p>
        </p:txBody>
      </p:sp>
      <p:sp>
        <p:nvSpPr>
          <p:cNvPr id="3" name="Footer Placeholder 2"/>
          <p:cNvSpPr>
            <a:spLocks noGrp="1"/>
          </p:cNvSpPr>
          <p:nvPr>
            <p:ph type="ftr" sz="quarter" idx="11"/>
          </p:nvPr>
        </p:nvSpPr>
        <p:spPr/>
        <p:txBody>
          <a:bodyPr/>
          <a:lstStyle/>
          <a:p>
            <a:r>
              <a:rPr lang="en-US" smtClean="0"/>
              <a:t>Cornell CS5412 Cloud Computing (Spring 2015)</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44</a:t>
            </a:fld>
            <a:endParaRPr lang="en-US"/>
          </a:p>
        </p:txBody>
      </p:sp>
      <p:sp>
        <p:nvSpPr>
          <p:cNvPr id="5" name="Content Placeholder 4"/>
          <p:cNvSpPr>
            <a:spLocks noGrp="1"/>
          </p:cNvSpPr>
          <p:nvPr>
            <p:ph sz="quarter" idx="1"/>
          </p:nvPr>
        </p:nvSpPr>
        <p:spPr/>
        <p:txBody>
          <a:bodyPr>
            <a:normAutofit lnSpcReduction="10000"/>
          </a:bodyPr>
          <a:lstStyle/>
          <a:p>
            <a:r>
              <a:rPr lang="en-US" dirty="0" smtClean="0"/>
              <a:t>A standards organization for cloud technology</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Key insight: if everything is standard, we can trust the cloud more easily because risks are reduced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5867400" cy="2431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54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last word</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45</a:t>
            </a:fld>
            <a:endParaRPr lang="en-US"/>
          </a:p>
        </p:txBody>
      </p:sp>
      <p:sp>
        <p:nvSpPr>
          <p:cNvPr id="4" name="Content Placeholder 3"/>
          <p:cNvSpPr>
            <a:spLocks noGrp="1"/>
          </p:cNvSpPr>
          <p:nvPr>
            <p:ph sz="quarter" idx="1"/>
          </p:nvPr>
        </p:nvSpPr>
        <p:spPr/>
        <p:txBody>
          <a:bodyPr>
            <a:normAutofit fontScale="92500" lnSpcReduction="10000"/>
          </a:bodyPr>
          <a:lstStyle/>
          <a:p>
            <a:r>
              <a:rPr lang="en-US" smtClean="0"/>
              <a:t>Joni Mitchell summed it up best:</a:t>
            </a:r>
          </a:p>
          <a:p>
            <a:endParaRPr lang="en-US" smtClean="0"/>
          </a:p>
          <a:p>
            <a:endParaRPr lang="en-US"/>
          </a:p>
          <a:p>
            <a:endParaRPr lang="en-US" smtClean="0"/>
          </a:p>
          <a:p>
            <a:endParaRPr lang="en-US"/>
          </a:p>
          <a:p>
            <a:r>
              <a:rPr lang="en-US" smtClean="0"/>
              <a:t>The cloud is a </a:t>
            </a:r>
            <a:r>
              <a:rPr lang="en-US" i="1" smtClean="0"/>
              <a:t>very </a:t>
            </a:r>
            <a:r>
              <a:rPr lang="en-US" smtClean="0"/>
              <a:t>complex marketplace and evolving rapidly.</a:t>
            </a:r>
          </a:p>
          <a:p>
            <a:pPr lvl="1"/>
            <a:r>
              <a:rPr lang="en-US" smtClean="0"/>
              <a:t>Economics are the key</a:t>
            </a:r>
          </a:p>
          <a:p>
            <a:pPr lvl="1"/>
            <a:r>
              <a:rPr lang="en-US" smtClean="0"/>
              <a:t>But nobody really understands cloud economics</a:t>
            </a:r>
          </a:p>
          <a:p>
            <a:pPr lvl="1"/>
            <a:r>
              <a:rPr lang="en-US" smtClean="0"/>
              <a:t>There are many barriers to entry</a:t>
            </a:r>
          </a:p>
        </p:txBody>
      </p:sp>
      <p:sp>
        <p:nvSpPr>
          <p:cNvPr id="5" name="TextBox 4"/>
          <p:cNvSpPr txBox="1"/>
          <p:nvPr/>
        </p:nvSpPr>
        <p:spPr>
          <a:xfrm>
            <a:off x="762000" y="2057400"/>
            <a:ext cx="5818259" cy="1815882"/>
          </a:xfrm>
          <a:prstGeom prst="rect">
            <a:avLst/>
          </a:prstGeom>
          <a:noFill/>
        </p:spPr>
        <p:txBody>
          <a:bodyPr wrap="none" rtlCol="0">
            <a:spAutoFit/>
          </a:bodyPr>
          <a:lstStyle/>
          <a:p>
            <a:pPr algn="r"/>
            <a:r>
              <a:rPr lang="en-US" sz="2800" b="1" i="1">
                <a:solidFill>
                  <a:srgbClr val="7030A0"/>
                </a:solidFill>
              </a:rPr>
              <a:t>I've looked at clouds from both sides </a:t>
            </a:r>
            <a:r>
              <a:rPr lang="en-US" sz="2800" b="1" i="1" smtClean="0">
                <a:solidFill>
                  <a:srgbClr val="7030A0"/>
                </a:solidFill>
              </a:rPr>
              <a:t>now</a:t>
            </a:r>
            <a:r>
              <a:rPr lang="en-US" sz="2800" b="1" i="1">
                <a:solidFill>
                  <a:srgbClr val="7030A0"/>
                </a:solidFill>
              </a:rPr>
              <a:t/>
            </a:r>
            <a:br>
              <a:rPr lang="en-US" sz="2800" b="1" i="1">
                <a:solidFill>
                  <a:srgbClr val="7030A0"/>
                </a:solidFill>
              </a:rPr>
            </a:br>
            <a:r>
              <a:rPr lang="en-US" sz="2800" b="1" i="1">
                <a:solidFill>
                  <a:srgbClr val="7030A0"/>
                </a:solidFill>
              </a:rPr>
              <a:t>From up and down, and still somehow</a:t>
            </a:r>
            <a:br>
              <a:rPr lang="en-US" sz="2800" b="1" i="1">
                <a:solidFill>
                  <a:srgbClr val="7030A0"/>
                </a:solidFill>
              </a:rPr>
            </a:br>
            <a:r>
              <a:rPr lang="en-US" sz="2800" b="1" i="1">
                <a:solidFill>
                  <a:srgbClr val="7030A0"/>
                </a:solidFill>
              </a:rPr>
              <a:t>It's cloud illusions I </a:t>
            </a:r>
            <a:r>
              <a:rPr lang="en-US" sz="2800" b="1" i="1" smtClean="0">
                <a:solidFill>
                  <a:srgbClr val="7030A0"/>
                </a:solidFill>
              </a:rPr>
              <a:t>recall...</a:t>
            </a:r>
            <a:r>
              <a:rPr lang="en-US" sz="2800" b="1" i="1">
                <a:solidFill>
                  <a:srgbClr val="7030A0"/>
                </a:solidFill>
              </a:rPr>
              <a:t/>
            </a:r>
            <a:br>
              <a:rPr lang="en-US" sz="2800" b="1" i="1">
                <a:solidFill>
                  <a:srgbClr val="7030A0"/>
                </a:solidFill>
              </a:rPr>
            </a:br>
            <a:r>
              <a:rPr lang="en-US" sz="2800" b="1" i="1">
                <a:solidFill>
                  <a:srgbClr val="7030A0"/>
                </a:solidFill>
              </a:rPr>
              <a:t>I really don't know clouds at </a:t>
            </a:r>
            <a:r>
              <a:rPr lang="en-US" sz="2800" b="1" i="1" smtClean="0">
                <a:solidFill>
                  <a:srgbClr val="7030A0"/>
                </a:solidFill>
              </a:rPr>
              <a:t>all</a:t>
            </a:r>
            <a:endParaRPr lang="en-US" sz="2800" b="1" i="1">
              <a:solidFill>
                <a:srgbClr val="7030A0"/>
              </a:solidFill>
            </a:endParaRPr>
          </a:p>
        </p:txBody>
      </p:sp>
      <p:pic>
        <p:nvPicPr>
          <p:cNvPr id="1026" name="Picture 2" descr="http://upload.wikimedia.org/wikipedia/commons/2/2b/Clou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6488" y="533400"/>
            <a:ext cx="2124075" cy="2833119"/>
          </a:xfrm>
          <a:prstGeom prst="rect">
            <a:avLst/>
          </a:prstGeom>
          <a:noFill/>
          <a:ln w="19050">
            <a:solidFill>
              <a:srgbClr val="020CD4"/>
            </a:solidFill>
          </a:ln>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2276440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does the revenue picture look?</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5</a:t>
            </a:fld>
            <a:endParaRPr lang="en-US"/>
          </a:p>
        </p:txBody>
      </p:sp>
      <p:sp>
        <p:nvSpPr>
          <p:cNvPr id="4" name="Content Placeholder 3"/>
          <p:cNvSpPr>
            <a:spLocks noGrp="1"/>
          </p:cNvSpPr>
          <p:nvPr>
            <p:ph sz="quarter" idx="1"/>
          </p:nvPr>
        </p:nvSpPr>
        <p:spPr/>
        <p:txBody>
          <a:bodyPr/>
          <a:lstStyle/>
          <a:p>
            <a:r>
              <a:rPr lang="en-US" dirty="0" smtClean="0"/>
              <a:t>“Recurring” revenue: vendor keeps getting paid</a:t>
            </a:r>
            <a:endParaRPr lang="en-US" dirty="0"/>
          </a:p>
        </p:txBody>
      </p:sp>
      <p:grpSp>
        <p:nvGrpSpPr>
          <p:cNvPr id="5" name="Group 4"/>
          <p:cNvGrpSpPr/>
          <p:nvPr/>
        </p:nvGrpSpPr>
        <p:grpSpPr>
          <a:xfrm>
            <a:off x="1828800" y="2133600"/>
            <a:ext cx="5324475" cy="4419600"/>
            <a:chOff x="1828800" y="1981200"/>
            <a:chExt cx="5324475" cy="4419600"/>
          </a:xfrm>
        </p:grpSpPr>
        <p:pic>
          <p:nvPicPr>
            <p:cNvPr id="6" name="Picture 2" descr="http://uwdatasci.files.wordpress.com/2011/12/mixture_of_gaussians.png?w=6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828800" y="2209800"/>
              <a:ext cx="5324475" cy="39909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09800" y="1981200"/>
              <a:ext cx="441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4495800" y="3962400"/>
              <a:ext cx="441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07941" y="5791200"/>
              <a:ext cx="441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2" descr="http://uwdatasci.files.wordpress.com/2011/12/mixture_of_gaussians.png?w=600">
            <a:hlinkClick r:id="rId3"/>
          </p:cNvPr>
          <p:cNvPicPr>
            <a:picLocks noChangeAspect="1" noChangeArrowheads="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3993" t="16997" r="60875" b="11660"/>
          <a:stretch/>
        </p:blipFill>
        <p:spPr bwMode="auto">
          <a:xfrm flipH="1">
            <a:off x="5062652" y="3070302"/>
            <a:ext cx="1338148" cy="2847278"/>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0"/>
          <p:cNvSpPr/>
          <p:nvPr/>
        </p:nvSpPr>
        <p:spPr>
          <a:xfrm>
            <a:off x="5070088" y="2862146"/>
            <a:ext cx="1397619" cy="260195"/>
          </a:xfrm>
          <a:custGeom>
            <a:avLst/>
            <a:gdLst>
              <a:gd name="connsiteX0" fmla="*/ 0 w 1397619"/>
              <a:gd name="connsiteY0" fmla="*/ 260195 h 260195"/>
              <a:gd name="connsiteX1" fmla="*/ 245327 w 1397619"/>
              <a:gd name="connsiteY1" fmla="*/ 141249 h 260195"/>
              <a:gd name="connsiteX2" fmla="*/ 795453 w 1397619"/>
              <a:gd name="connsiteY2" fmla="*/ 29737 h 260195"/>
              <a:gd name="connsiteX3" fmla="*/ 1397619 w 1397619"/>
              <a:gd name="connsiteY3" fmla="*/ 0 h 260195"/>
            </a:gdLst>
            <a:ahLst/>
            <a:cxnLst>
              <a:cxn ang="0">
                <a:pos x="connsiteX0" y="connsiteY0"/>
              </a:cxn>
              <a:cxn ang="0">
                <a:pos x="connsiteX1" y="connsiteY1"/>
              </a:cxn>
              <a:cxn ang="0">
                <a:pos x="connsiteX2" y="connsiteY2"/>
              </a:cxn>
              <a:cxn ang="0">
                <a:pos x="connsiteX3" y="connsiteY3"/>
              </a:cxn>
            </a:cxnLst>
            <a:rect l="l" t="t" r="r" b="b"/>
            <a:pathLst>
              <a:path w="1397619" h="260195">
                <a:moveTo>
                  <a:pt x="0" y="260195"/>
                </a:moveTo>
                <a:cubicBezTo>
                  <a:pt x="56376" y="219927"/>
                  <a:pt x="112752" y="179659"/>
                  <a:pt x="245327" y="141249"/>
                </a:cubicBezTo>
                <a:cubicBezTo>
                  <a:pt x="377902" y="102839"/>
                  <a:pt x="603404" y="53278"/>
                  <a:pt x="795453" y="29737"/>
                </a:cubicBezTo>
                <a:cubicBezTo>
                  <a:pt x="987502" y="6196"/>
                  <a:pt x="1192560" y="3098"/>
                  <a:pt x="1397619" y="0"/>
                </a:cubicBezTo>
              </a:path>
            </a:pathLst>
          </a:custGeom>
          <a:noFill/>
          <a:ln>
            <a:solidFill>
              <a:srgbClr val="020CD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13"/>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427397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these relevant?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6</a:t>
            </a:fld>
            <a:endParaRPr lang="en-US"/>
          </a:p>
        </p:txBody>
      </p:sp>
      <p:sp>
        <p:nvSpPr>
          <p:cNvPr id="4" name="Content Placeholder 3"/>
          <p:cNvSpPr>
            <a:spLocks noGrp="1"/>
          </p:cNvSpPr>
          <p:nvPr>
            <p:ph sz="quarter" idx="1"/>
          </p:nvPr>
        </p:nvSpPr>
        <p:spPr/>
        <p:txBody>
          <a:bodyPr>
            <a:normAutofit lnSpcReduction="10000"/>
          </a:bodyPr>
          <a:lstStyle/>
          <a:p>
            <a:r>
              <a:rPr lang="en-US" dirty="0" smtClean="0"/>
              <a:t>Moore was talkin</a:t>
            </a:r>
            <a:r>
              <a:rPr lang="en-US" dirty="0" smtClean="0"/>
              <a:t>g about “old tech”.</a:t>
            </a:r>
          </a:p>
          <a:p>
            <a:r>
              <a:rPr lang="en-US" dirty="0" smtClean="0"/>
              <a:t>Do </a:t>
            </a:r>
            <a:r>
              <a:rPr lang="en-US" dirty="0" smtClean="0"/>
              <a:t>cloud solutions need to cross </a:t>
            </a:r>
            <a:r>
              <a:rPr lang="en-US" dirty="0" smtClean="0"/>
              <a:t>the same </a:t>
            </a:r>
            <a:r>
              <a:rPr lang="en-US" dirty="0" smtClean="0"/>
              <a:t>chasm?</a:t>
            </a:r>
          </a:p>
          <a:p>
            <a:pPr lvl="1"/>
            <a:r>
              <a:rPr lang="en-US" dirty="0" smtClean="0"/>
              <a:t>Are there ways in which the cloud chasm is different?</a:t>
            </a:r>
          </a:p>
          <a:p>
            <a:pPr lvl="1"/>
            <a:r>
              <a:rPr lang="en-US" dirty="0" smtClean="0"/>
              <a:t>Centers on whether cloud revenue/expenses are similar</a:t>
            </a:r>
          </a:p>
          <a:p>
            <a:pPr lvl="1"/>
            <a:endParaRPr lang="en-US" dirty="0"/>
          </a:p>
          <a:p>
            <a:r>
              <a:rPr lang="en-US" dirty="0" smtClean="0"/>
              <a:t>Do cloud solutions have </a:t>
            </a:r>
            <a:r>
              <a:rPr lang="en-US" dirty="0" smtClean="0"/>
              <a:t>revenue </a:t>
            </a:r>
            <a:r>
              <a:rPr lang="en-US" dirty="0" smtClean="0"/>
              <a:t>cycles?</a:t>
            </a:r>
          </a:p>
          <a:p>
            <a:endParaRPr lang="en-US" dirty="0"/>
          </a:p>
          <a:p>
            <a:r>
              <a:rPr lang="en-US" dirty="0" smtClean="0"/>
              <a:t>Cloud solutions often use existing components.  Does this change anything compared to the past?</a:t>
            </a:r>
            <a:endParaRPr lang="en-US" dirty="0"/>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3758021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many cloud solutions are free!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7</a:t>
            </a:fld>
            <a:endParaRPr lang="en-US"/>
          </a:p>
        </p:txBody>
      </p:sp>
      <p:sp>
        <p:nvSpPr>
          <p:cNvPr id="4" name="Content Placeholder 3"/>
          <p:cNvSpPr>
            <a:spLocks noGrp="1"/>
          </p:cNvSpPr>
          <p:nvPr>
            <p:ph sz="quarter" idx="1"/>
          </p:nvPr>
        </p:nvSpPr>
        <p:spPr/>
        <p:txBody>
          <a:bodyPr>
            <a:normAutofit lnSpcReduction="10000"/>
          </a:bodyPr>
          <a:lstStyle/>
          <a:p>
            <a:r>
              <a:rPr lang="en-US" dirty="0" smtClean="0"/>
              <a:t>Who pays for a “free” app?</a:t>
            </a:r>
          </a:p>
          <a:p>
            <a:pPr lvl="1"/>
            <a:r>
              <a:rPr lang="en-US" dirty="0" smtClean="0"/>
              <a:t>Some games have advertising but many apps don’t</a:t>
            </a:r>
          </a:p>
          <a:p>
            <a:pPr lvl="1"/>
            <a:r>
              <a:rPr lang="en-US" dirty="0" smtClean="0"/>
              <a:t>So what’s the interest in having the app?</a:t>
            </a:r>
          </a:p>
          <a:p>
            <a:pPr lvl="1"/>
            <a:endParaRPr lang="en-US" dirty="0"/>
          </a:p>
          <a:p>
            <a:r>
              <a:rPr lang="en-US" dirty="0" smtClean="0"/>
              <a:t>Even more extreme: Who pays for LinkedIn?</a:t>
            </a:r>
          </a:p>
          <a:p>
            <a:pPr lvl="1"/>
            <a:r>
              <a:rPr lang="en-US" dirty="0" smtClean="0"/>
              <a:t>Huge number of users so it must cost a lot to run</a:t>
            </a:r>
          </a:p>
          <a:p>
            <a:pPr lvl="1"/>
            <a:r>
              <a:rPr lang="en-US" dirty="0" smtClean="0"/>
              <a:t>Yet no advertising and the site is </a:t>
            </a:r>
            <a:r>
              <a:rPr lang="en-US" dirty="0"/>
              <a:t>free</a:t>
            </a:r>
          </a:p>
          <a:p>
            <a:pPr lvl="1"/>
            <a:r>
              <a:rPr lang="en-US" dirty="0"/>
              <a:t>They charge companies for “head hunting” but this can’t be a huge revenue stream: how often do people change jobs?</a:t>
            </a:r>
          </a:p>
          <a:p>
            <a:pPr lvl="1"/>
            <a:endParaRPr lang="en-US" dirty="0"/>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3186382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and the answer is?</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8</a:t>
            </a:fld>
            <a:endParaRPr lang="en-US"/>
          </a:p>
        </p:txBody>
      </p:sp>
      <p:sp>
        <p:nvSpPr>
          <p:cNvPr id="4" name="Content Placeholder 3"/>
          <p:cNvSpPr>
            <a:spLocks noGrp="1"/>
          </p:cNvSpPr>
          <p:nvPr>
            <p:ph sz="quarter" idx="1"/>
          </p:nvPr>
        </p:nvSpPr>
        <p:spPr/>
        <p:txBody>
          <a:bodyPr>
            <a:normAutofit/>
          </a:bodyPr>
          <a:lstStyle/>
          <a:p>
            <a:r>
              <a:rPr lang="en-US" dirty="0" smtClean="0"/>
              <a:t>LinkedIn exists to either be acquired, or to eventually change its revenue model using </a:t>
            </a:r>
            <a:r>
              <a:rPr lang="en-US" dirty="0" smtClean="0"/>
              <a:t>ads</a:t>
            </a:r>
          </a:p>
          <a:p>
            <a:pPr lvl="1"/>
            <a:r>
              <a:rPr lang="en-US" dirty="0" smtClean="0"/>
              <a:t>In </a:t>
            </a:r>
            <a:r>
              <a:rPr lang="en-US" dirty="0" smtClean="0"/>
              <a:t>the “eventually profitable” case, the company would be sustained by venture capital in the interim period</a:t>
            </a:r>
          </a:p>
          <a:p>
            <a:pPr lvl="1"/>
            <a:r>
              <a:rPr lang="en-US" dirty="0" smtClean="0"/>
              <a:t>Then an IPO lets the company cash in on its “value”</a:t>
            </a:r>
          </a:p>
          <a:p>
            <a:pPr lvl="1"/>
            <a:endParaRPr lang="en-US" dirty="0"/>
          </a:p>
          <a:p>
            <a:r>
              <a:rPr lang="en-US" dirty="0" smtClean="0"/>
              <a:t>But what does “value” ultimately mean if the company sells a product that doesn’t really create revenue at all?</a:t>
            </a:r>
            <a:endParaRPr lang="en-US" dirty="0"/>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3150885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to consider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9</a:t>
            </a:fld>
            <a:endParaRPr lang="en-US"/>
          </a:p>
        </p:txBody>
      </p:sp>
      <p:sp>
        <p:nvSpPr>
          <p:cNvPr id="4" name="Content Placeholder 3"/>
          <p:cNvSpPr>
            <a:spLocks noGrp="1"/>
          </p:cNvSpPr>
          <p:nvPr>
            <p:ph sz="quarter" idx="1"/>
          </p:nvPr>
        </p:nvSpPr>
        <p:spPr/>
        <p:txBody>
          <a:bodyPr>
            <a:normAutofit/>
          </a:bodyPr>
          <a:lstStyle/>
          <a:p>
            <a:r>
              <a:rPr lang="en-US" dirty="0" smtClean="0"/>
              <a:t>Who </a:t>
            </a:r>
            <a:r>
              <a:rPr lang="en-US" dirty="0" smtClean="0"/>
              <a:t>pays…</a:t>
            </a:r>
            <a:endParaRPr lang="en-US" dirty="0" smtClean="0"/>
          </a:p>
          <a:p>
            <a:pPr lvl="1"/>
            <a:r>
              <a:rPr lang="en-US" dirty="0" smtClean="0"/>
              <a:t>To develop the system?</a:t>
            </a:r>
          </a:p>
          <a:p>
            <a:pPr lvl="1"/>
            <a:r>
              <a:rPr lang="en-US" dirty="0" smtClean="0"/>
              <a:t>To use the system?</a:t>
            </a:r>
          </a:p>
          <a:p>
            <a:pPr lvl="1"/>
            <a:endParaRPr lang="en-US" dirty="0"/>
          </a:p>
          <a:p>
            <a:r>
              <a:rPr lang="en-US" dirty="0" smtClean="0"/>
              <a:t>Why will it be in</a:t>
            </a:r>
            <a:r>
              <a:rPr lang="en-US" i="1" dirty="0" smtClean="0"/>
              <a:t> their interest </a:t>
            </a:r>
            <a:r>
              <a:rPr lang="en-US" dirty="0" smtClean="0"/>
              <a:t>to pay</a:t>
            </a:r>
            <a:r>
              <a:rPr lang="en-US" dirty="0" smtClean="0"/>
              <a:t>?</a:t>
            </a:r>
            <a:endParaRPr lang="en-US" dirty="0" smtClean="0"/>
          </a:p>
          <a:p>
            <a:endParaRPr lang="en-US" dirty="0"/>
          </a:p>
          <a:p>
            <a:r>
              <a:rPr lang="en-US" dirty="0" smtClean="0"/>
              <a:t>How expensive is </a:t>
            </a:r>
            <a:r>
              <a:rPr lang="en-US" dirty="0" smtClean="0"/>
              <a:t>a cloud system </a:t>
            </a:r>
            <a:r>
              <a:rPr lang="en-US" dirty="0" smtClean="0"/>
              <a:t>to build and operate?  </a:t>
            </a:r>
            <a:r>
              <a:rPr lang="en-US" dirty="0" smtClean="0"/>
              <a:t>Is the answer very different compared with old-school approaches</a:t>
            </a:r>
            <a:endParaRPr lang="en-US" dirty="0"/>
          </a:p>
        </p:txBody>
      </p:sp>
      <p:sp>
        <p:nvSpPr>
          <p:cNvPr id="7" name="Footer Placeholder 6"/>
          <p:cNvSpPr>
            <a:spLocks noGrp="1"/>
          </p:cNvSpPr>
          <p:nvPr>
            <p:ph type="ftr" sz="quarter" idx="11"/>
          </p:nvPr>
        </p:nvSpPr>
        <p:spPr/>
        <p:txBody>
          <a:bodyPr/>
          <a:lstStyle/>
          <a:p>
            <a:r>
              <a:rPr lang="en-US" smtClean="0"/>
              <a:t>Cornell CS5412 Cloud Computing (Spring 2015)</a:t>
            </a:r>
            <a:endParaRPr lang="en-US"/>
          </a:p>
        </p:txBody>
      </p:sp>
    </p:spTree>
    <p:extLst>
      <p:ext uri="{BB962C8B-B14F-4D97-AF65-F5344CB8AC3E}">
        <p14:creationId xmlns:p14="http://schemas.microsoft.com/office/powerpoint/2010/main" val="149097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4297</TotalTime>
  <Words>2962</Words>
  <Application>Microsoft Office PowerPoint</Application>
  <PresentationFormat>On-screen Show (4:3)</PresentationFormat>
  <Paragraphs>455</Paragraphs>
  <Slides>45</Slides>
  <Notes>42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Median</vt:lpstr>
      <vt:lpstr>CS5412:  The CLoud VALUE PROPOSITION</vt:lpstr>
      <vt:lpstr>Cloud Hype</vt:lpstr>
      <vt:lpstr>Crossing the Chasm</vt:lpstr>
      <vt:lpstr>How does the revenue picture look?</vt:lpstr>
      <vt:lpstr>How does the revenue picture look?</vt:lpstr>
      <vt:lpstr>Why are these relevant?</vt:lpstr>
      <vt:lpstr>But many cloud solutions are free!</vt:lpstr>
      <vt:lpstr>.... and the answer is?</vt:lpstr>
      <vt:lpstr>Factors to consider</vt:lpstr>
      <vt:lpstr>… things we pay for</vt:lpstr>
      <vt:lpstr>Coping with Demand Bursts</vt:lpstr>
      <vt:lpstr>Managing Demand</vt:lpstr>
      <vt:lpstr>IT Agility</vt:lpstr>
      <vt:lpstr>Cloud Computing and IT Agility</vt:lpstr>
      <vt:lpstr>Pulling these threads together</vt:lpstr>
      <vt:lpstr>Technologies and monetization</vt:lpstr>
      <vt:lpstr>Two more examples.  Who wins?</vt:lpstr>
      <vt:lpstr>Theil (Stanford)</vt:lpstr>
      <vt:lpstr>Theil (Stanford)</vt:lpstr>
      <vt:lpstr>Key insight</vt:lpstr>
      <vt:lpstr>Applied to cloud computing?</vt:lpstr>
      <vt:lpstr>Waves of the cloud revolution</vt:lpstr>
      <vt:lpstr>Each has its own revenue model!</vt:lpstr>
      <vt:lpstr>So the cloud is a sum of stories</vt:lpstr>
      <vt:lpstr>PowerPoint Presentation</vt:lpstr>
      <vt:lpstr>Inescapable Conclusion?</vt:lpstr>
      <vt:lpstr>The terms have too many meanings!</vt:lpstr>
      <vt:lpstr>What is a Cloud Platform? Some defining characteristics</vt:lpstr>
      <vt:lpstr>Public Clouds and Private Clouds  Typical definitions</vt:lpstr>
      <vt:lpstr>Cloud Platform Technologies</vt:lpstr>
      <vt:lpstr>Computing Infrastructure as a Service (IaaS)</vt:lpstr>
      <vt:lpstr>Computing Platform as a Service (PaaS)</vt:lpstr>
      <vt:lpstr>Computing What’s the most popular approach?</vt:lpstr>
      <vt:lpstr>Storage Relational</vt:lpstr>
      <vt:lpstr>Storage Scale-out</vt:lpstr>
      <vt:lpstr>Storage Blobs</vt:lpstr>
      <vt:lpstr>Back to business models</vt:lpstr>
      <vt:lpstr>Time to market</vt:lpstr>
      <vt:lpstr>Time to market</vt:lpstr>
      <vt:lpstr>So…</vt:lpstr>
      <vt:lpstr>Crossing the cloudy chasm</vt:lpstr>
      <vt:lpstr>Is either better?</vt:lpstr>
      <vt:lpstr>Need for standards</vt:lpstr>
      <vt:lpstr>OpenStack.org</vt:lpstr>
      <vt:lpstr>The last word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CS5412: Lecture II How It Works</dc:title>
  <dc:creator>Anne</dc:creator>
  <cp:lastModifiedBy>Ken Birman</cp:lastModifiedBy>
  <cp:revision>262</cp:revision>
  <cp:lastPrinted>2012-02-14T15:00:44Z</cp:lastPrinted>
  <dcterms:created xsi:type="dcterms:W3CDTF">2006-08-16T00:00:00Z</dcterms:created>
  <dcterms:modified xsi:type="dcterms:W3CDTF">2015-05-07T20:08:44Z</dcterms:modified>
</cp:coreProperties>
</file>