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9"/>
  </p:notesMasterIdLst>
  <p:sldIdLst>
    <p:sldId id="298" r:id="rId3"/>
    <p:sldId id="317" r:id="rId4"/>
    <p:sldId id="318" r:id="rId5"/>
    <p:sldId id="299" r:id="rId6"/>
    <p:sldId id="300" r:id="rId7"/>
    <p:sldId id="301" r:id="rId8"/>
    <p:sldId id="302" r:id="rId9"/>
    <p:sldId id="319" r:id="rId10"/>
    <p:sldId id="320" r:id="rId11"/>
    <p:sldId id="321" r:id="rId12"/>
    <p:sldId id="322" r:id="rId13"/>
    <p:sldId id="323" r:id="rId14"/>
    <p:sldId id="324" r:id="rId15"/>
    <p:sldId id="325" r:id="rId16"/>
    <p:sldId id="326" r:id="rId17"/>
    <p:sldId id="327" r:id="rId18"/>
    <p:sldId id="330" r:id="rId19"/>
    <p:sldId id="331" r:id="rId20"/>
    <p:sldId id="328" r:id="rId21"/>
    <p:sldId id="329" r:id="rId22"/>
    <p:sldId id="303" r:id="rId23"/>
    <p:sldId id="332" r:id="rId24"/>
    <p:sldId id="304" r:id="rId25"/>
    <p:sldId id="305" r:id="rId26"/>
    <p:sldId id="306" r:id="rId27"/>
    <p:sldId id="307" r:id="rId28"/>
    <p:sldId id="308" r:id="rId29"/>
    <p:sldId id="309" r:id="rId30"/>
    <p:sldId id="310" r:id="rId31"/>
    <p:sldId id="311" r:id="rId32"/>
    <p:sldId id="312" r:id="rId33"/>
    <p:sldId id="313" r:id="rId34"/>
    <p:sldId id="314" r:id="rId35"/>
    <p:sldId id="315" r:id="rId36"/>
    <p:sldId id="316" r:id="rId37"/>
    <p:sldId id="33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61" autoAdjust="0"/>
  </p:normalViewPr>
  <p:slideViewPr>
    <p:cSldViewPr>
      <p:cViewPr>
        <p:scale>
          <a:sx n="114" d="100"/>
          <a:sy n="114" d="100"/>
        </p:scale>
        <p:origin x="-155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4A9BC9-1884-4C84-904F-119BB2A11B27}" type="doc">
      <dgm:prSet loTypeId="urn:microsoft.com/office/officeart/2008/layout/VerticalCurvedList" loCatId="list" qsTypeId="urn:microsoft.com/office/officeart/2005/8/quickstyle/simple5" qsCatId="simple" csTypeId="urn:microsoft.com/office/officeart/2005/8/colors/colorful5" csCatId="colorful" phldr="1"/>
      <dgm:spPr/>
      <dgm:t>
        <a:bodyPr/>
        <a:lstStyle/>
        <a:p>
          <a:endParaRPr lang="en-US"/>
        </a:p>
      </dgm:t>
    </dgm:pt>
    <dgm:pt modelId="{947011C5-CA2B-4193-9445-2BCE0B6ED84B}">
      <dgm:prSet phldrT="[Text]"/>
      <dgm:spPr>
        <a:solidFill>
          <a:schemeClr val="accent6"/>
        </a:solidFill>
      </dgm:spPr>
      <dgm:t>
        <a:bodyPr/>
        <a:lstStyle/>
        <a:p>
          <a:r>
            <a:rPr lang="en-US" dirty="0" smtClean="0"/>
            <a:t>Lower latency</a:t>
          </a:r>
          <a:endParaRPr lang="en-US" dirty="0"/>
        </a:p>
      </dgm:t>
    </dgm:pt>
    <dgm:pt modelId="{CDF39667-1924-4258-8CCC-5380600970B3}" type="parTrans" cxnId="{801A3801-BD5F-42E9-86F6-D6C6B42351A7}">
      <dgm:prSet/>
      <dgm:spPr/>
      <dgm:t>
        <a:bodyPr/>
        <a:lstStyle/>
        <a:p>
          <a:endParaRPr lang="en-US"/>
        </a:p>
      </dgm:t>
    </dgm:pt>
    <dgm:pt modelId="{2EBF3DFA-6604-41C5-BB25-D292E5BD9D6B}" type="sibTrans" cxnId="{801A3801-BD5F-42E9-86F6-D6C6B42351A7}">
      <dgm:prSet/>
      <dgm:spPr/>
      <dgm:t>
        <a:bodyPr/>
        <a:lstStyle/>
        <a:p>
          <a:endParaRPr lang="en-US"/>
        </a:p>
      </dgm:t>
    </dgm:pt>
    <dgm:pt modelId="{88FAC644-B5FA-4FAE-B9D3-1AD4AAC49403}">
      <dgm:prSet phldrT="[Text]"/>
      <dgm:spPr>
        <a:solidFill>
          <a:schemeClr val="accent4"/>
        </a:solidFill>
        <a:ln>
          <a:solidFill>
            <a:schemeClr val="accent4"/>
          </a:solidFill>
        </a:ln>
      </dgm:spPr>
      <dgm:t>
        <a:bodyPr/>
        <a:lstStyle/>
        <a:p>
          <a:r>
            <a:rPr lang="en-US" dirty="0" smtClean="0"/>
            <a:t>Reduce Cost</a:t>
          </a:r>
          <a:endParaRPr lang="en-US" dirty="0"/>
        </a:p>
      </dgm:t>
    </dgm:pt>
    <dgm:pt modelId="{C0DE0287-069B-4B8D-AED3-A28D256527B7}" type="parTrans" cxnId="{6085C0B5-106D-4899-9553-B19B7FB77FC9}">
      <dgm:prSet/>
      <dgm:spPr/>
      <dgm:t>
        <a:bodyPr/>
        <a:lstStyle/>
        <a:p>
          <a:endParaRPr lang="en-US"/>
        </a:p>
      </dgm:t>
    </dgm:pt>
    <dgm:pt modelId="{F9257137-4149-42C0-B8F6-864E3F206D14}" type="sibTrans" cxnId="{6085C0B5-106D-4899-9553-B19B7FB77FC9}">
      <dgm:prSet/>
      <dgm:spPr/>
      <dgm:t>
        <a:bodyPr/>
        <a:lstStyle/>
        <a:p>
          <a:endParaRPr lang="en-US"/>
        </a:p>
      </dgm:t>
    </dgm:pt>
    <dgm:pt modelId="{7C910948-4799-403F-B585-D454E7A56BE8}">
      <dgm:prSet phldrT="[Text]"/>
      <dgm:spPr>
        <a:solidFill>
          <a:srgbClr val="92D050"/>
        </a:solidFill>
      </dgm:spPr>
      <dgm:t>
        <a:bodyPr/>
        <a:lstStyle/>
        <a:p>
          <a:r>
            <a:rPr lang="en-US" dirty="0" smtClean="0"/>
            <a:t>Higher availability</a:t>
          </a:r>
          <a:endParaRPr lang="en-US" dirty="0"/>
        </a:p>
      </dgm:t>
    </dgm:pt>
    <dgm:pt modelId="{4F8726F1-5932-40D8-A953-4D04E939F940}" type="parTrans" cxnId="{39613EBA-E587-4243-9CCC-8B3D2C3C74A6}">
      <dgm:prSet/>
      <dgm:spPr/>
      <dgm:t>
        <a:bodyPr/>
        <a:lstStyle/>
        <a:p>
          <a:endParaRPr lang="en-US"/>
        </a:p>
      </dgm:t>
    </dgm:pt>
    <dgm:pt modelId="{E257C82E-04BC-4042-B23B-169E9BD280F6}" type="sibTrans" cxnId="{39613EBA-E587-4243-9CCC-8B3D2C3C74A6}">
      <dgm:prSet/>
      <dgm:spPr/>
      <dgm:t>
        <a:bodyPr/>
        <a:lstStyle/>
        <a:p>
          <a:endParaRPr lang="en-US"/>
        </a:p>
      </dgm:t>
    </dgm:pt>
    <dgm:pt modelId="{199777FA-EAEE-4E90-9650-1C65B0171044}">
      <dgm:prSet phldrT="[Text]"/>
      <dgm:spPr>
        <a:solidFill>
          <a:schemeClr val="accent2"/>
        </a:solidFill>
        <a:ln>
          <a:solidFill>
            <a:schemeClr val="accent2"/>
          </a:solidFill>
        </a:ln>
      </dgm:spPr>
      <dgm:t>
        <a:bodyPr/>
        <a:lstStyle/>
        <a:p>
          <a:r>
            <a:rPr lang="en-US" dirty="0" smtClean="0"/>
            <a:t>Burst Relief</a:t>
          </a:r>
          <a:endParaRPr lang="en-US" dirty="0"/>
        </a:p>
      </dgm:t>
    </dgm:pt>
    <dgm:pt modelId="{EE9CC1DF-C9C0-4BA8-B583-10AA5E827EC8}" type="parTrans" cxnId="{9EDD039E-68D7-4E6D-B0D7-A32DAB450DA4}">
      <dgm:prSet/>
      <dgm:spPr/>
      <dgm:t>
        <a:bodyPr/>
        <a:lstStyle/>
        <a:p>
          <a:endParaRPr lang="en-US"/>
        </a:p>
      </dgm:t>
    </dgm:pt>
    <dgm:pt modelId="{A310B248-2024-4C3A-BF50-3EC79F3EEAD9}" type="sibTrans" cxnId="{9EDD039E-68D7-4E6D-B0D7-A32DAB450DA4}">
      <dgm:prSet/>
      <dgm:spPr/>
      <dgm:t>
        <a:bodyPr/>
        <a:lstStyle/>
        <a:p>
          <a:endParaRPr lang="en-US"/>
        </a:p>
      </dgm:t>
    </dgm:pt>
    <dgm:pt modelId="{462B0E0B-C9C3-EE4B-BD0C-BFF0A071C1E1}">
      <dgm:prSet phldrT="[Text]"/>
      <dgm:spPr>
        <a:solidFill>
          <a:schemeClr val="accent5"/>
        </a:solidFill>
        <a:ln>
          <a:solidFill>
            <a:schemeClr val="accent5"/>
          </a:solidFill>
        </a:ln>
      </dgm:spPr>
      <dgm:t>
        <a:bodyPr/>
        <a:lstStyle/>
        <a:p>
          <a:r>
            <a:rPr lang="en-US" dirty="0" smtClean="0"/>
            <a:t>Security Improvement</a:t>
          </a:r>
          <a:endParaRPr lang="en-US" dirty="0"/>
        </a:p>
      </dgm:t>
    </dgm:pt>
    <dgm:pt modelId="{920D1344-D3E9-4446-9E74-FD1BC6F6FFF5}" type="parTrans" cxnId="{D7E358E3-B4FD-D54C-8C97-01B435C2B922}">
      <dgm:prSet/>
      <dgm:spPr/>
      <dgm:t>
        <a:bodyPr/>
        <a:lstStyle/>
        <a:p>
          <a:endParaRPr lang="en-US"/>
        </a:p>
      </dgm:t>
    </dgm:pt>
    <dgm:pt modelId="{B33D3E1F-50E1-7E4D-9621-531E649CD3AC}" type="sibTrans" cxnId="{D7E358E3-B4FD-D54C-8C97-01B435C2B922}">
      <dgm:prSet/>
      <dgm:spPr/>
      <dgm:t>
        <a:bodyPr/>
        <a:lstStyle/>
        <a:p>
          <a:endParaRPr lang="en-US"/>
        </a:p>
      </dgm:t>
    </dgm:pt>
    <dgm:pt modelId="{69FAFA2C-C25A-415D-B44D-CBE7E3DE22A3}" type="pres">
      <dgm:prSet presAssocID="{CC4A9BC9-1884-4C84-904F-119BB2A11B27}" presName="Name0" presStyleCnt="0">
        <dgm:presLayoutVars>
          <dgm:chMax val="7"/>
          <dgm:chPref val="7"/>
          <dgm:dir/>
        </dgm:presLayoutVars>
      </dgm:prSet>
      <dgm:spPr/>
      <dgm:t>
        <a:bodyPr/>
        <a:lstStyle/>
        <a:p>
          <a:endParaRPr lang="en-US"/>
        </a:p>
      </dgm:t>
    </dgm:pt>
    <dgm:pt modelId="{89526CC8-41AC-482A-840A-36D2D5E12098}" type="pres">
      <dgm:prSet presAssocID="{CC4A9BC9-1884-4C84-904F-119BB2A11B27}" presName="Name1" presStyleCnt="0"/>
      <dgm:spPr/>
    </dgm:pt>
    <dgm:pt modelId="{8EB13E62-41E9-46B6-99AC-E9D3864C413F}" type="pres">
      <dgm:prSet presAssocID="{CC4A9BC9-1884-4C84-904F-119BB2A11B27}" presName="cycle" presStyleCnt="0"/>
      <dgm:spPr/>
    </dgm:pt>
    <dgm:pt modelId="{ACA8214F-D869-4256-A48B-FBD7375972B0}" type="pres">
      <dgm:prSet presAssocID="{CC4A9BC9-1884-4C84-904F-119BB2A11B27}" presName="srcNode" presStyleLbl="node1" presStyleIdx="0" presStyleCnt="5"/>
      <dgm:spPr/>
    </dgm:pt>
    <dgm:pt modelId="{01F527AE-CBC5-49D4-90D9-CEA786E18974}" type="pres">
      <dgm:prSet presAssocID="{CC4A9BC9-1884-4C84-904F-119BB2A11B27}" presName="conn" presStyleLbl="parChTrans1D2" presStyleIdx="0" presStyleCnt="1"/>
      <dgm:spPr/>
      <dgm:t>
        <a:bodyPr/>
        <a:lstStyle/>
        <a:p>
          <a:endParaRPr lang="en-US"/>
        </a:p>
      </dgm:t>
    </dgm:pt>
    <dgm:pt modelId="{45E16F62-CAF2-47C0-A32A-90239F02BC59}" type="pres">
      <dgm:prSet presAssocID="{CC4A9BC9-1884-4C84-904F-119BB2A11B27}" presName="extraNode" presStyleLbl="node1" presStyleIdx="0" presStyleCnt="5"/>
      <dgm:spPr/>
    </dgm:pt>
    <dgm:pt modelId="{C4E73740-9624-4183-8598-07D312FB2A7F}" type="pres">
      <dgm:prSet presAssocID="{CC4A9BC9-1884-4C84-904F-119BB2A11B27}" presName="dstNode" presStyleLbl="node1" presStyleIdx="0" presStyleCnt="5"/>
      <dgm:spPr/>
    </dgm:pt>
    <dgm:pt modelId="{F75AAAAD-AFB4-4E95-BB25-20873C13F51E}" type="pres">
      <dgm:prSet presAssocID="{947011C5-CA2B-4193-9445-2BCE0B6ED84B}" presName="text_1" presStyleLbl="node1" presStyleIdx="0" presStyleCnt="5">
        <dgm:presLayoutVars>
          <dgm:bulletEnabled val="1"/>
        </dgm:presLayoutVars>
      </dgm:prSet>
      <dgm:spPr/>
      <dgm:t>
        <a:bodyPr/>
        <a:lstStyle/>
        <a:p>
          <a:endParaRPr lang="en-US"/>
        </a:p>
      </dgm:t>
    </dgm:pt>
    <dgm:pt modelId="{D9198ABB-613F-4FFA-BBDC-D6A6045AAE41}" type="pres">
      <dgm:prSet presAssocID="{947011C5-CA2B-4193-9445-2BCE0B6ED84B}" presName="accent_1" presStyleCnt="0"/>
      <dgm:spPr/>
    </dgm:pt>
    <dgm:pt modelId="{7E214213-8455-4922-800D-49089380A61B}" type="pres">
      <dgm:prSet presAssocID="{947011C5-CA2B-4193-9445-2BCE0B6ED84B}" presName="accentRepeatNode" presStyleLbl="solidFgAcc1" presStyleIdx="0" presStyleCnt="5"/>
      <dgm:spPr>
        <a:ln>
          <a:solidFill>
            <a:schemeClr val="accent6"/>
          </a:solidFill>
        </a:ln>
      </dgm:spPr>
      <dgm:t>
        <a:bodyPr/>
        <a:lstStyle/>
        <a:p>
          <a:endParaRPr lang="en-US"/>
        </a:p>
      </dgm:t>
    </dgm:pt>
    <dgm:pt modelId="{AC0699A6-D11C-423E-ACF4-D4D99E9A8A6B}" type="pres">
      <dgm:prSet presAssocID="{88FAC644-B5FA-4FAE-B9D3-1AD4AAC49403}" presName="text_2" presStyleLbl="node1" presStyleIdx="1" presStyleCnt="5">
        <dgm:presLayoutVars>
          <dgm:bulletEnabled val="1"/>
        </dgm:presLayoutVars>
      </dgm:prSet>
      <dgm:spPr/>
      <dgm:t>
        <a:bodyPr/>
        <a:lstStyle/>
        <a:p>
          <a:endParaRPr lang="en-US"/>
        </a:p>
      </dgm:t>
    </dgm:pt>
    <dgm:pt modelId="{4762E8EE-4FFC-41EA-9AFD-827E8E1B95C8}" type="pres">
      <dgm:prSet presAssocID="{88FAC644-B5FA-4FAE-B9D3-1AD4AAC49403}" presName="accent_2" presStyleCnt="0"/>
      <dgm:spPr/>
    </dgm:pt>
    <dgm:pt modelId="{EA30142C-6033-4C49-8898-7E4BE667E70B}" type="pres">
      <dgm:prSet presAssocID="{88FAC644-B5FA-4FAE-B9D3-1AD4AAC49403}" presName="accentRepeatNode" presStyleLbl="solidFgAcc1" presStyleIdx="1" presStyleCnt="5"/>
      <dgm:spPr>
        <a:ln>
          <a:solidFill>
            <a:schemeClr val="accent4"/>
          </a:solidFill>
        </a:ln>
      </dgm:spPr>
    </dgm:pt>
    <dgm:pt modelId="{25475E5B-B458-40D0-8EC0-E2625FB3656D}" type="pres">
      <dgm:prSet presAssocID="{7C910948-4799-403F-B585-D454E7A56BE8}" presName="text_3" presStyleLbl="node1" presStyleIdx="2" presStyleCnt="5">
        <dgm:presLayoutVars>
          <dgm:bulletEnabled val="1"/>
        </dgm:presLayoutVars>
      </dgm:prSet>
      <dgm:spPr/>
      <dgm:t>
        <a:bodyPr/>
        <a:lstStyle/>
        <a:p>
          <a:endParaRPr lang="en-US"/>
        </a:p>
      </dgm:t>
    </dgm:pt>
    <dgm:pt modelId="{E916B4DF-4F49-4743-BD10-79367A47F08B}" type="pres">
      <dgm:prSet presAssocID="{7C910948-4799-403F-B585-D454E7A56BE8}" presName="accent_3" presStyleCnt="0"/>
      <dgm:spPr/>
    </dgm:pt>
    <dgm:pt modelId="{4A9BBCF4-490C-40C0-BCAD-B20CC9450F05}" type="pres">
      <dgm:prSet presAssocID="{7C910948-4799-403F-B585-D454E7A56BE8}" presName="accentRepeatNode" presStyleLbl="solidFgAcc1" presStyleIdx="2" presStyleCnt="5"/>
      <dgm:spPr/>
    </dgm:pt>
    <dgm:pt modelId="{88F5DA9F-7F98-41C3-B51A-D81F0C80B548}" type="pres">
      <dgm:prSet presAssocID="{199777FA-EAEE-4E90-9650-1C65B0171044}" presName="text_4" presStyleLbl="node1" presStyleIdx="3" presStyleCnt="5">
        <dgm:presLayoutVars>
          <dgm:bulletEnabled val="1"/>
        </dgm:presLayoutVars>
      </dgm:prSet>
      <dgm:spPr/>
      <dgm:t>
        <a:bodyPr/>
        <a:lstStyle/>
        <a:p>
          <a:endParaRPr lang="en-US"/>
        </a:p>
      </dgm:t>
    </dgm:pt>
    <dgm:pt modelId="{3D50961E-27BC-4C40-9052-DCA8B96AD177}" type="pres">
      <dgm:prSet presAssocID="{199777FA-EAEE-4E90-9650-1C65B0171044}" presName="accent_4" presStyleCnt="0"/>
      <dgm:spPr/>
    </dgm:pt>
    <dgm:pt modelId="{4EB69347-F37A-4EFF-960A-4C336502158B}" type="pres">
      <dgm:prSet presAssocID="{199777FA-EAEE-4E90-9650-1C65B0171044}" presName="accentRepeatNode" presStyleLbl="solidFgAcc1" presStyleIdx="3" presStyleCnt="5"/>
      <dgm:spPr>
        <a:ln>
          <a:solidFill>
            <a:schemeClr val="accent2"/>
          </a:solidFill>
        </a:ln>
      </dgm:spPr>
    </dgm:pt>
    <dgm:pt modelId="{60B91F41-74E4-D246-AE82-CF8C57DA5FA6}" type="pres">
      <dgm:prSet presAssocID="{462B0E0B-C9C3-EE4B-BD0C-BFF0A071C1E1}" presName="text_5" presStyleLbl="node1" presStyleIdx="4" presStyleCnt="5">
        <dgm:presLayoutVars>
          <dgm:bulletEnabled val="1"/>
        </dgm:presLayoutVars>
      </dgm:prSet>
      <dgm:spPr/>
      <dgm:t>
        <a:bodyPr/>
        <a:lstStyle/>
        <a:p>
          <a:endParaRPr lang="en-US"/>
        </a:p>
      </dgm:t>
    </dgm:pt>
    <dgm:pt modelId="{F1E3C92C-5B9E-864F-98F3-20F13DBDA1D2}" type="pres">
      <dgm:prSet presAssocID="{462B0E0B-C9C3-EE4B-BD0C-BFF0A071C1E1}" presName="accent_5" presStyleCnt="0"/>
      <dgm:spPr/>
    </dgm:pt>
    <dgm:pt modelId="{79EB37A6-1524-D44F-948E-558D85250EC0}" type="pres">
      <dgm:prSet presAssocID="{462B0E0B-C9C3-EE4B-BD0C-BFF0A071C1E1}" presName="accentRepeatNode" presStyleLbl="solidFgAcc1" presStyleIdx="4" presStyleCnt="5"/>
      <dgm:spPr>
        <a:ln>
          <a:solidFill>
            <a:schemeClr val="accent5"/>
          </a:solidFill>
        </a:ln>
      </dgm:spPr>
      <dgm:t>
        <a:bodyPr/>
        <a:lstStyle/>
        <a:p>
          <a:endParaRPr lang="en-US"/>
        </a:p>
      </dgm:t>
    </dgm:pt>
  </dgm:ptLst>
  <dgm:cxnLst>
    <dgm:cxn modelId="{801A3801-BD5F-42E9-86F6-D6C6B42351A7}" srcId="{CC4A9BC9-1884-4C84-904F-119BB2A11B27}" destId="{947011C5-CA2B-4193-9445-2BCE0B6ED84B}" srcOrd="0" destOrd="0" parTransId="{CDF39667-1924-4258-8CCC-5380600970B3}" sibTransId="{2EBF3DFA-6604-41C5-BB25-D292E5BD9D6B}"/>
    <dgm:cxn modelId="{2CF9B211-0B33-4047-B7ED-E9EFD4DDE74B}" type="presOf" srcId="{2EBF3DFA-6604-41C5-BB25-D292E5BD9D6B}" destId="{01F527AE-CBC5-49D4-90D9-CEA786E18974}" srcOrd="0" destOrd="0" presId="urn:microsoft.com/office/officeart/2008/layout/VerticalCurvedList"/>
    <dgm:cxn modelId="{C3BEB081-8301-4322-B889-2B44065B6250}" type="presOf" srcId="{947011C5-CA2B-4193-9445-2BCE0B6ED84B}" destId="{F75AAAAD-AFB4-4E95-BB25-20873C13F51E}" srcOrd="0" destOrd="0" presId="urn:microsoft.com/office/officeart/2008/layout/VerticalCurvedList"/>
    <dgm:cxn modelId="{4CCF4817-3700-45CB-AD24-775A659E731A}" type="presOf" srcId="{CC4A9BC9-1884-4C84-904F-119BB2A11B27}" destId="{69FAFA2C-C25A-415D-B44D-CBE7E3DE22A3}" srcOrd="0" destOrd="0" presId="urn:microsoft.com/office/officeart/2008/layout/VerticalCurvedList"/>
    <dgm:cxn modelId="{EF9F684E-5B25-4E25-8CAE-467582E4C25B}" type="presOf" srcId="{199777FA-EAEE-4E90-9650-1C65B0171044}" destId="{88F5DA9F-7F98-41C3-B51A-D81F0C80B548}" srcOrd="0" destOrd="0" presId="urn:microsoft.com/office/officeart/2008/layout/VerticalCurvedList"/>
    <dgm:cxn modelId="{D7E358E3-B4FD-D54C-8C97-01B435C2B922}" srcId="{CC4A9BC9-1884-4C84-904F-119BB2A11B27}" destId="{462B0E0B-C9C3-EE4B-BD0C-BFF0A071C1E1}" srcOrd="4" destOrd="0" parTransId="{920D1344-D3E9-4446-9E74-FD1BC6F6FFF5}" sibTransId="{B33D3E1F-50E1-7E4D-9621-531E649CD3AC}"/>
    <dgm:cxn modelId="{D89ED3CA-CD5D-4A98-8458-050887314E05}" type="presOf" srcId="{7C910948-4799-403F-B585-D454E7A56BE8}" destId="{25475E5B-B458-40D0-8EC0-E2625FB3656D}" srcOrd="0" destOrd="0" presId="urn:microsoft.com/office/officeart/2008/layout/VerticalCurvedList"/>
    <dgm:cxn modelId="{9EDD039E-68D7-4E6D-B0D7-A32DAB450DA4}" srcId="{CC4A9BC9-1884-4C84-904F-119BB2A11B27}" destId="{199777FA-EAEE-4E90-9650-1C65B0171044}" srcOrd="3" destOrd="0" parTransId="{EE9CC1DF-C9C0-4BA8-B583-10AA5E827EC8}" sibTransId="{A310B248-2024-4C3A-BF50-3EC79F3EEAD9}"/>
    <dgm:cxn modelId="{6085C0B5-106D-4899-9553-B19B7FB77FC9}" srcId="{CC4A9BC9-1884-4C84-904F-119BB2A11B27}" destId="{88FAC644-B5FA-4FAE-B9D3-1AD4AAC49403}" srcOrd="1" destOrd="0" parTransId="{C0DE0287-069B-4B8D-AED3-A28D256527B7}" sibTransId="{F9257137-4149-42C0-B8F6-864E3F206D14}"/>
    <dgm:cxn modelId="{0715AC32-66DB-4378-9309-52386A7F68FE}" type="presOf" srcId="{88FAC644-B5FA-4FAE-B9D3-1AD4AAC49403}" destId="{AC0699A6-D11C-423E-ACF4-D4D99E9A8A6B}" srcOrd="0" destOrd="0" presId="urn:microsoft.com/office/officeart/2008/layout/VerticalCurvedList"/>
    <dgm:cxn modelId="{39613EBA-E587-4243-9CCC-8B3D2C3C74A6}" srcId="{CC4A9BC9-1884-4C84-904F-119BB2A11B27}" destId="{7C910948-4799-403F-B585-D454E7A56BE8}" srcOrd="2" destOrd="0" parTransId="{4F8726F1-5932-40D8-A953-4D04E939F940}" sibTransId="{E257C82E-04BC-4042-B23B-169E9BD280F6}"/>
    <dgm:cxn modelId="{1691A534-F375-4E39-82D8-6CA0AD41BAA8}" type="presOf" srcId="{462B0E0B-C9C3-EE4B-BD0C-BFF0A071C1E1}" destId="{60B91F41-74E4-D246-AE82-CF8C57DA5FA6}" srcOrd="0" destOrd="0" presId="urn:microsoft.com/office/officeart/2008/layout/VerticalCurvedList"/>
    <dgm:cxn modelId="{CA6A23FA-0D4D-4FDA-8B37-B68DA5C8476A}" type="presParOf" srcId="{69FAFA2C-C25A-415D-B44D-CBE7E3DE22A3}" destId="{89526CC8-41AC-482A-840A-36D2D5E12098}" srcOrd="0" destOrd="0" presId="urn:microsoft.com/office/officeart/2008/layout/VerticalCurvedList"/>
    <dgm:cxn modelId="{682FDFEF-5B3E-4930-9588-139EC2DAB6DE}" type="presParOf" srcId="{89526CC8-41AC-482A-840A-36D2D5E12098}" destId="{8EB13E62-41E9-46B6-99AC-E9D3864C413F}" srcOrd="0" destOrd="0" presId="urn:microsoft.com/office/officeart/2008/layout/VerticalCurvedList"/>
    <dgm:cxn modelId="{D366BA1B-2404-45B1-BA55-DF7BFCDF85B5}" type="presParOf" srcId="{8EB13E62-41E9-46B6-99AC-E9D3864C413F}" destId="{ACA8214F-D869-4256-A48B-FBD7375972B0}" srcOrd="0" destOrd="0" presId="urn:microsoft.com/office/officeart/2008/layout/VerticalCurvedList"/>
    <dgm:cxn modelId="{C3930DE1-BFB8-434B-881D-1B6359B8368E}" type="presParOf" srcId="{8EB13E62-41E9-46B6-99AC-E9D3864C413F}" destId="{01F527AE-CBC5-49D4-90D9-CEA786E18974}" srcOrd="1" destOrd="0" presId="urn:microsoft.com/office/officeart/2008/layout/VerticalCurvedList"/>
    <dgm:cxn modelId="{8555D124-DE88-40E0-BB0C-04DFF0EA523F}" type="presParOf" srcId="{8EB13E62-41E9-46B6-99AC-E9D3864C413F}" destId="{45E16F62-CAF2-47C0-A32A-90239F02BC59}" srcOrd="2" destOrd="0" presId="urn:microsoft.com/office/officeart/2008/layout/VerticalCurvedList"/>
    <dgm:cxn modelId="{F282F148-F425-498F-9FB9-C0986FE5229A}" type="presParOf" srcId="{8EB13E62-41E9-46B6-99AC-E9D3864C413F}" destId="{C4E73740-9624-4183-8598-07D312FB2A7F}" srcOrd="3" destOrd="0" presId="urn:microsoft.com/office/officeart/2008/layout/VerticalCurvedList"/>
    <dgm:cxn modelId="{E1E981A7-2236-4B09-B40D-14692A26BEEC}" type="presParOf" srcId="{89526CC8-41AC-482A-840A-36D2D5E12098}" destId="{F75AAAAD-AFB4-4E95-BB25-20873C13F51E}" srcOrd="1" destOrd="0" presId="urn:microsoft.com/office/officeart/2008/layout/VerticalCurvedList"/>
    <dgm:cxn modelId="{D591B782-C4DF-4401-B618-1EC1DA6BE2E7}" type="presParOf" srcId="{89526CC8-41AC-482A-840A-36D2D5E12098}" destId="{D9198ABB-613F-4FFA-BBDC-D6A6045AAE41}" srcOrd="2" destOrd="0" presId="urn:microsoft.com/office/officeart/2008/layout/VerticalCurvedList"/>
    <dgm:cxn modelId="{6D5FE31E-3F1A-4111-9182-C1DA8D2D06D6}" type="presParOf" srcId="{D9198ABB-613F-4FFA-BBDC-D6A6045AAE41}" destId="{7E214213-8455-4922-800D-49089380A61B}" srcOrd="0" destOrd="0" presId="urn:microsoft.com/office/officeart/2008/layout/VerticalCurvedList"/>
    <dgm:cxn modelId="{5B976CA4-04E8-4E10-A1DE-2831580520D3}" type="presParOf" srcId="{89526CC8-41AC-482A-840A-36D2D5E12098}" destId="{AC0699A6-D11C-423E-ACF4-D4D99E9A8A6B}" srcOrd="3" destOrd="0" presId="urn:microsoft.com/office/officeart/2008/layout/VerticalCurvedList"/>
    <dgm:cxn modelId="{8DF7BD97-E5A8-4670-803C-E4028FF9272E}" type="presParOf" srcId="{89526CC8-41AC-482A-840A-36D2D5E12098}" destId="{4762E8EE-4FFC-41EA-9AFD-827E8E1B95C8}" srcOrd="4" destOrd="0" presId="urn:microsoft.com/office/officeart/2008/layout/VerticalCurvedList"/>
    <dgm:cxn modelId="{F32DCC4A-425F-457C-A2A8-E0924E86C698}" type="presParOf" srcId="{4762E8EE-4FFC-41EA-9AFD-827E8E1B95C8}" destId="{EA30142C-6033-4C49-8898-7E4BE667E70B}" srcOrd="0" destOrd="0" presId="urn:microsoft.com/office/officeart/2008/layout/VerticalCurvedList"/>
    <dgm:cxn modelId="{BC2EF034-F1DE-4022-B60A-332A9AE5F171}" type="presParOf" srcId="{89526CC8-41AC-482A-840A-36D2D5E12098}" destId="{25475E5B-B458-40D0-8EC0-E2625FB3656D}" srcOrd="5" destOrd="0" presId="urn:microsoft.com/office/officeart/2008/layout/VerticalCurvedList"/>
    <dgm:cxn modelId="{D2A1EF72-E573-4D0D-9E90-CF052233063C}" type="presParOf" srcId="{89526CC8-41AC-482A-840A-36D2D5E12098}" destId="{E916B4DF-4F49-4743-BD10-79367A47F08B}" srcOrd="6" destOrd="0" presId="urn:microsoft.com/office/officeart/2008/layout/VerticalCurvedList"/>
    <dgm:cxn modelId="{13B4A3B6-C20C-4B73-9DEC-79C2B4E51294}" type="presParOf" srcId="{E916B4DF-4F49-4743-BD10-79367A47F08B}" destId="{4A9BBCF4-490C-40C0-BCAD-B20CC9450F05}" srcOrd="0" destOrd="0" presId="urn:microsoft.com/office/officeart/2008/layout/VerticalCurvedList"/>
    <dgm:cxn modelId="{FA37805C-1943-421E-805D-3BFD25ED1053}" type="presParOf" srcId="{89526CC8-41AC-482A-840A-36D2D5E12098}" destId="{88F5DA9F-7F98-41C3-B51A-D81F0C80B548}" srcOrd="7" destOrd="0" presId="urn:microsoft.com/office/officeart/2008/layout/VerticalCurvedList"/>
    <dgm:cxn modelId="{CD6632E5-E186-4F7C-BAA9-17BCEBE840CD}" type="presParOf" srcId="{89526CC8-41AC-482A-840A-36D2D5E12098}" destId="{3D50961E-27BC-4C40-9052-DCA8B96AD177}" srcOrd="8" destOrd="0" presId="urn:microsoft.com/office/officeart/2008/layout/VerticalCurvedList"/>
    <dgm:cxn modelId="{D81B0263-B8BC-4CD9-9CA2-89BF11C630AF}" type="presParOf" srcId="{3D50961E-27BC-4C40-9052-DCA8B96AD177}" destId="{4EB69347-F37A-4EFF-960A-4C336502158B}" srcOrd="0" destOrd="0" presId="urn:microsoft.com/office/officeart/2008/layout/VerticalCurvedList"/>
    <dgm:cxn modelId="{06AA1AE0-BB6F-4AE3-8EA6-3B785B05787E}" type="presParOf" srcId="{89526CC8-41AC-482A-840A-36D2D5E12098}" destId="{60B91F41-74E4-D246-AE82-CF8C57DA5FA6}" srcOrd="9" destOrd="0" presId="urn:microsoft.com/office/officeart/2008/layout/VerticalCurvedList"/>
    <dgm:cxn modelId="{7FA0D4A2-EA1E-4A86-9C13-18B4A9DC92D1}" type="presParOf" srcId="{89526CC8-41AC-482A-840A-36D2D5E12098}" destId="{F1E3C92C-5B9E-864F-98F3-20F13DBDA1D2}" srcOrd="10" destOrd="0" presId="urn:microsoft.com/office/officeart/2008/layout/VerticalCurvedList"/>
    <dgm:cxn modelId="{B18AD099-B0D3-49F7-8514-69AB6FA660C8}" type="presParOf" srcId="{F1E3C92C-5B9E-864F-98F3-20F13DBDA1D2}" destId="{79EB37A6-1524-D44F-948E-558D85250EC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4A9BC9-1884-4C84-904F-119BB2A11B27}" type="doc">
      <dgm:prSet loTypeId="urn:microsoft.com/office/officeart/2008/layout/VerticalCurvedList" loCatId="list" qsTypeId="urn:microsoft.com/office/officeart/2005/8/quickstyle/simple5" qsCatId="simple" csTypeId="urn:microsoft.com/office/officeart/2005/8/colors/colorful5" csCatId="colorful" phldr="1"/>
      <dgm:spPr/>
      <dgm:t>
        <a:bodyPr/>
        <a:lstStyle/>
        <a:p>
          <a:endParaRPr lang="en-US"/>
        </a:p>
      </dgm:t>
    </dgm:pt>
    <dgm:pt modelId="{947011C5-CA2B-4193-9445-2BCE0B6ED84B}">
      <dgm:prSet phldrT="[Text]"/>
      <dgm:spPr>
        <a:solidFill>
          <a:schemeClr val="accent6"/>
        </a:solidFill>
      </dgm:spPr>
      <dgm:t>
        <a:bodyPr/>
        <a:lstStyle/>
        <a:p>
          <a:r>
            <a:rPr lang="en-US" dirty="0" smtClean="0"/>
            <a:t>Lower latency</a:t>
          </a:r>
          <a:endParaRPr lang="en-US" dirty="0"/>
        </a:p>
      </dgm:t>
    </dgm:pt>
    <dgm:pt modelId="{CDF39667-1924-4258-8CCC-5380600970B3}" type="parTrans" cxnId="{801A3801-BD5F-42E9-86F6-D6C6B42351A7}">
      <dgm:prSet/>
      <dgm:spPr/>
      <dgm:t>
        <a:bodyPr/>
        <a:lstStyle/>
        <a:p>
          <a:endParaRPr lang="en-US"/>
        </a:p>
      </dgm:t>
    </dgm:pt>
    <dgm:pt modelId="{2EBF3DFA-6604-41C5-BB25-D292E5BD9D6B}" type="sibTrans" cxnId="{801A3801-BD5F-42E9-86F6-D6C6B42351A7}">
      <dgm:prSet/>
      <dgm:spPr/>
      <dgm:t>
        <a:bodyPr/>
        <a:lstStyle/>
        <a:p>
          <a:endParaRPr lang="en-US"/>
        </a:p>
      </dgm:t>
    </dgm:pt>
    <dgm:pt modelId="{88FAC644-B5FA-4FAE-B9D3-1AD4AAC49403}">
      <dgm:prSet phldrT="[Text]"/>
      <dgm:spPr>
        <a:solidFill>
          <a:schemeClr val="accent4">
            <a:alpha val="40000"/>
          </a:schemeClr>
        </a:solidFill>
        <a:ln>
          <a:solidFill>
            <a:schemeClr val="accent4"/>
          </a:solidFill>
        </a:ln>
      </dgm:spPr>
      <dgm:t>
        <a:bodyPr/>
        <a:lstStyle/>
        <a:p>
          <a:r>
            <a:rPr lang="en-US" dirty="0" smtClean="0"/>
            <a:t>Reduce Cost</a:t>
          </a:r>
          <a:endParaRPr lang="en-US" dirty="0"/>
        </a:p>
      </dgm:t>
    </dgm:pt>
    <dgm:pt modelId="{C0DE0287-069B-4B8D-AED3-A28D256527B7}" type="parTrans" cxnId="{6085C0B5-106D-4899-9553-B19B7FB77FC9}">
      <dgm:prSet/>
      <dgm:spPr/>
      <dgm:t>
        <a:bodyPr/>
        <a:lstStyle/>
        <a:p>
          <a:endParaRPr lang="en-US"/>
        </a:p>
      </dgm:t>
    </dgm:pt>
    <dgm:pt modelId="{F9257137-4149-42C0-B8F6-864E3F206D14}" type="sibTrans" cxnId="{6085C0B5-106D-4899-9553-B19B7FB77FC9}">
      <dgm:prSet/>
      <dgm:spPr/>
      <dgm:t>
        <a:bodyPr/>
        <a:lstStyle/>
        <a:p>
          <a:endParaRPr lang="en-US"/>
        </a:p>
      </dgm:t>
    </dgm:pt>
    <dgm:pt modelId="{7C910948-4799-403F-B585-D454E7A56BE8}">
      <dgm:prSet phldrT="[Text]"/>
      <dgm:spPr>
        <a:solidFill>
          <a:srgbClr val="92D050">
            <a:alpha val="40000"/>
          </a:srgbClr>
        </a:solidFill>
      </dgm:spPr>
      <dgm:t>
        <a:bodyPr/>
        <a:lstStyle/>
        <a:p>
          <a:r>
            <a:rPr lang="en-US" dirty="0" smtClean="0"/>
            <a:t>Higher availability</a:t>
          </a:r>
          <a:endParaRPr lang="en-US" dirty="0"/>
        </a:p>
      </dgm:t>
    </dgm:pt>
    <dgm:pt modelId="{4F8726F1-5932-40D8-A953-4D04E939F940}" type="parTrans" cxnId="{39613EBA-E587-4243-9CCC-8B3D2C3C74A6}">
      <dgm:prSet/>
      <dgm:spPr/>
      <dgm:t>
        <a:bodyPr/>
        <a:lstStyle/>
        <a:p>
          <a:endParaRPr lang="en-US"/>
        </a:p>
      </dgm:t>
    </dgm:pt>
    <dgm:pt modelId="{E257C82E-04BC-4042-B23B-169E9BD280F6}" type="sibTrans" cxnId="{39613EBA-E587-4243-9CCC-8B3D2C3C74A6}">
      <dgm:prSet/>
      <dgm:spPr/>
      <dgm:t>
        <a:bodyPr/>
        <a:lstStyle/>
        <a:p>
          <a:endParaRPr lang="en-US"/>
        </a:p>
      </dgm:t>
    </dgm:pt>
    <dgm:pt modelId="{199777FA-EAEE-4E90-9650-1C65B0171044}">
      <dgm:prSet phldrT="[Text]"/>
      <dgm:spPr>
        <a:solidFill>
          <a:schemeClr val="accent2">
            <a:alpha val="40000"/>
          </a:schemeClr>
        </a:solidFill>
        <a:ln>
          <a:solidFill>
            <a:schemeClr val="accent2"/>
          </a:solidFill>
        </a:ln>
      </dgm:spPr>
      <dgm:t>
        <a:bodyPr/>
        <a:lstStyle/>
        <a:p>
          <a:r>
            <a:rPr lang="en-US" dirty="0" smtClean="0"/>
            <a:t>Burst Relief</a:t>
          </a:r>
          <a:endParaRPr lang="en-US" dirty="0"/>
        </a:p>
      </dgm:t>
    </dgm:pt>
    <dgm:pt modelId="{EE9CC1DF-C9C0-4BA8-B583-10AA5E827EC8}" type="parTrans" cxnId="{9EDD039E-68D7-4E6D-B0D7-A32DAB450DA4}">
      <dgm:prSet/>
      <dgm:spPr/>
      <dgm:t>
        <a:bodyPr/>
        <a:lstStyle/>
        <a:p>
          <a:endParaRPr lang="en-US"/>
        </a:p>
      </dgm:t>
    </dgm:pt>
    <dgm:pt modelId="{A310B248-2024-4C3A-BF50-3EC79F3EEAD9}" type="sibTrans" cxnId="{9EDD039E-68D7-4E6D-B0D7-A32DAB450DA4}">
      <dgm:prSet/>
      <dgm:spPr/>
      <dgm:t>
        <a:bodyPr/>
        <a:lstStyle/>
        <a:p>
          <a:endParaRPr lang="en-US"/>
        </a:p>
      </dgm:t>
    </dgm:pt>
    <dgm:pt modelId="{B02B26C0-9222-934A-9BAB-3389DABDFCC8}">
      <dgm:prSet phldrT="[Text]"/>
      <dgm:spPr>
        <a:solidFill>
          <a:schemeClr val="accent5">
            <a:alpha val="40000"/>
          </a:schemeClr>
        </a:solidFill>
        <a:ln>
          <a:solidFill>
            <a:schemeClr val="accent5"/>
          </a:solidFill>
        </a:ln>
      </dgm:spPr>
      <dgm:t>
        <a:bodyPr/>
        <a:lstStyle/>
        <a:p>
          <a:r>
            <a:rPr lang="en-US" dirty="0" smtClean="0"/>
            <a:t>Security Improvement</a:t>
          </a:r>
          <a:endParaRPr lang="en-US" dirty="0"/>
        </a:p>
      </dgm:t>
    </dgm:pt>
    <dgm:pt modelId="{E5D09A37-18EF-5C49-AC3B-9061E88890A1}" type="parTrans" cxnId="{5D171D47-87E5-384C-BAF5-14DBABF26764}">
      <dgm:prSet/>
      <dgm:spPr/>
      <dgm:t>
        <a:bodyPr/>
        <a:lstStyle/>
        <a:p>
          <a:endParaRPr lang="en-US"/>
        </a:p>
      </dgm:t>
    </dgm:pt>
    <dgm:pt modelId="{A86E1703-7C4D-5E42-AA8A-FE9CEA2A5099}" type="sibTrans" cxnId="{5D171D47-87E5-384C-BAF5-14DBABF26764}">
      <dgm:prSet/>
      <dgm:spPr/>
      <dgm:t>
        <a:bodyPr/>
        <a:lstStyle/>
        <a:p>
          <a:endParaRPr lang="en-US"/>
        </a:p>
      </dgm:t>
    </dgm:pt>
    <dgm:pt modelId="{69FAFA2C-C25A-415D-B44D-CBE7E3DE22A3}" type="pres">
      <dgm:prSet presAssocID="{CC4A9BC9-1884-4C84-904F-119BB2A11B27}" presName="Name0" presStyleCnt="0">
        <dgm:presLayoutVars>
          <dgm:chMax val="7"/>
          <dgm:chPref val="7"/>
          <dgm:dir/>
        </dgm:presLayoutVars>
      </dgm:prSet>
      <dgm:spPr/>
      <dgm:t>
        <a:bodyPr/>
        <a:lstStyle/>
        <a:p>
          <a:endParaRPr lang="en-US"/>
        </a:p>
      </dgm:t>
    </dgm:pt>
    <dgm:pt modelId="{89526CC8-41AC-482A-840A-36D2D5E12098}" type="pres">
      <dgm:prSet presAssocID="{CC4A9BC9-1884-4C84-904F-119BB2A11B27}" presName="Name1" presStyleCnt="0"/>
      <dgm:spPr/>
    </dgm:pt>
    <dgm:pt modelId="{8EB13E62-41E9-46B6-99AC-E9D3864C413F}" type="pres">
      <dgm:prSet presAssocID="{CC4A9BC9-1884-4C84-904F-119BB2A11B27}" presName="cycle" presStyleCnt="0"/>
      <dgm:spPr/>
    </dgm:pt>
    <dgm:pt modelId="{ACA8214F-D869-4256-A48B-FBD7375972B0}" type="pres">
      <dgm:prSet presAssocID="{CC4A9BC9-1884-4C84-904F-119BB2A11B27}" presName="srcNode" presStyleLbl="node1" presStyleIdx="0" presStyleCnt="5"/>
      <dgm:spPr/>
    </dgm:pt>
    <dgm:pt modelId="{01F527AE-CBC5-49D4-90D9-CEA786E18974}" type="pres">
      <dgm:prSet presAssocID="{CC4A9BC9-1884-4C84-904F-119BB2A11B27}" presName="conn" presStyleLbl="parChTrans1D2" presStyleIdx="0" presStyleCnt="1"/>
      <dgm:spPr/>
      <dgm:t>
        <a:bodyPr/>
        <a:lstStyle/>
        <a:p>
          <a:endParaRPr lang="en-US"/>
        </a:p>
      </dgm:t>
    </dgm:pt>
    <dgm:pt modelId="{45E16F62-CAF2-47C0-A32A-90239F02BC59}" type="pres">
      <dgm:prSet presAssocID="{CC4A9BC9-1884-4C84-904F-119BB2A11B27}" presName="extraNode" presStyleLbl="node1" presStyleIdx="0" presStyleCnt="5"/>
      <dgm:spPr/>
    </dgm:pt>
    <dgm:pt modelId="{C4E73740-9624-4183-8598-07D312FB2A7F}" type="pres">
      <dgm:prSet presAssocID="{CC4A9BC9-1884-4C84-904F-119BB2A11B27}" presName="dstNode" presStyleLbl="node1" presStyleIdx="0" presStyleCnt="5"/>
      <dgm:spPr/>
    </dgm:pt>
    <dgm:pt modelId="{F75AAAAD-AFB4-4E95-BB25-20873C13F51E}" type="pres">
      <dgm:prSet presAssocID="{947011C5-CA2B-4193-9445-2BCE0B6ED84B}" presName="text_1" presStyleLbl="node1" presStyleIdx="0" presStyleCnt="5">
        <dgm:presLayoutVars>
          <dgm:bulletEnabled val="1"/>
        </dgm:presLayoutVars>
      </dgm:prSet>
      <dgm:spPr/>
      <dgm:t>
        <a:bodyPr/>
        <a:lstStyle/>
        <a:p>
          <a:endParaRPr lang="en-US"/>
        </a:p>
      </dgm:t>
    </dgm:pt>
    <dgm:pt modelId="{D9198ABB-613F-4FFA-BBDC-D6A6045AAE41}" type="pres">
      <dgm:prSet presAssocID="{947011C5-CA2B-4193-9445-2BCE0B6ED84B}" presName="accent_1" presStyleCnt="0"/>
      <dgm:spPr/>
    </dgm:pt>
    <dgm:pt modelId="{7E214213-8455-4922-800D-49089380A61B}" type="pres">
      <dgm:prSet presAssocID="{947011C5-CA2B-4193-9445-2BCE0B6ED84B}" presName="accentRepeatNode" presStyleLbl="solidFgAcc1" presStyleIdx="0" presStyleCnt="5"/>
      <dgm:spPr>
        <a:ln>
          <a:solidFill>
            <a:schemeClr val="accent6"/>
          </a:solidFill>
        </a:ln>
      </dgm:spPr>
      <dgm:t>
        <a:bodyPr/>
        <a:lstStyle/>
        <a:p>
          <a:endParaRPr lang="en-US"/>
        </a:p>
      </dgm:t>
    </dgm:pt>
    <dgm:pt modelId="{AC0699A6-D11C-423E-ACF4-D4D99E9A8A6B}" type="pres">
      <dgm:prSet presAssocID="{88FAC644-B5FA-4FAE-B9D3-1AD4AAC49403}" presName="text_2" presStyleLbl="node1" presStyleIdx="1" presStyleCnt="5">
        <dgm:presLayoutVars>
          <dgm:bulletEnabled val="1"/>
        </dgm:presLayoutVars>
      </dgm:prSet>
      <dgm:spPr/>
      <dgm:t>
        <a:bodyPr/>
        <a:lstStyle/>
        <a:p>
          <a:endParaRPr lang="en-US"/>
        </a:p>
      </dgm:t>
    </dgm:pt>
    <dgm:pt modelId="{4762E8EE-4FFC-41EA-9AFD-827E8E1B95C8}" type="pres">
      <dgm:prSet presAssocID="{88FAC644-B5FA-4FAE-B9D3-1AD4AAC49403}" presName="accent_2" presStyleCnt="0"/>
      <dgm:spPr/>
    </dgm:pt>
    <dgm:pt modelId="{EA30142C-6033-4C49-8898-7E4BE667E70B}" type="pres">
      <dgm:prSet presAssocID="{88FAC644-B5FA-4FAE-B9D3-1AD4AAC49403}" presName="accentRepeatNode" presStyleLbl="solidFgAcc1" presStyleIdx="1" presStyleCnt="5"/>
      <dgm:spPr>
        <a:ln>
          <a:solidFill>
            <a:schemeClr val="accent4"/>
          </a:solidFill>
        </a:ln>
      </dgm:spPr>
    </dgm:pt>
    <dgm:pt modelId="{25475E5B-B458-40D0-8EC0-E2625FB3656D}" type="pres">
      <dgm:prSet presAssocID="{7C910948-4799-403F-B585-D454E7A56BE8}" presName="text_3" presStyleLbl="node1" presStyleIdx="2" presStyleCnt="5">
        <dgm:presLayoutVars>
          <dgm:bulletEnabled val="1"/>
        </dgm:presLayoutVars>
      </dgm:prSet>
      <dgm:spPr/>
      <dgm:t>
        <a:bodyPr/>
        <a:lstStyle/>
        <a:p>
          <a:endParaRPr lang="en-US"/>
        </a:p>
      </dgm:t>
    </dgm:pt>
    <dgm:pt modelId="{E916B4DF-4F49-4743-BD10-79367A47F08B}" type="pres">
      <dgm:prSet presAssocID="{7C910948-4799-403F-B585-D454E7A56BE8}" presName="accent_3" presStyleCnt="0"/>
      <dgm:spPr/>
    </dgm:pt>
    <dgm:pt modelId="{4A9BBCF4-490C-40C0-BCAD-B20CC9450F05}" type="pres">
      <dgm:prSet presAssocID="{7C910948-4799-403F-B585-D454E7A56BE8}" presName="accentRepeatNode" presStyleLbl="solidFgAcc1" presStyleIdx="2" presStyleCnt="5"/>
      <dgm:spPr/>
    </dgm:pt>
    <dgm:pt modelId="{88F5DA9F-7F98-41C3-B51A-D81F0C80B548}" type="pres">
      <dgm:prSet presAssocID="{199777FA-EAEE-4E90-9650-1C65B0171044}" presName="text_4" presStyleLbl="node1" presStyleIdx="3" presStyleCnt="5">
        <dgm:presLayoutVars>
          <dgm:bulletEnabled val="1"/>
        </dgm:presLayoutVars>
      </dgm:prSet>
      <dgm:spPr/>
      <dgm:t>
        <a:bodyPr/>
        <a:lstStyle/>
        <a:p>
          <a:endParaRPr lang="en-US"/>
        </a:p>
      </dgm:t>
    </dgm:pt>
    <dgm:pt modelId="{3D50961E-27BC-4C40-9052-DCA8B96AD177}" type="pres">
      <dgm:prSet presAssocID="{199777FA-EAEE-4E90-9650-1C65B0171044}" presName="accent_4" presStyleCnt="0"/>
      <dgm:spPr/>
    </dgm:pt>
    <dgm:pt modelId="{4EB69347-F37A-4EFF-960A-4C336502158B}" type="pres">
      <dgm:prSet presAssocID="{199777FA-EAEE-4E90-9650-1C65B0171044}" presName="accentRepeatNode" presStyleLbl="solidFgAcc1" presStyleIdx="3" presStyleCnt="5"/>
      <dgm:spPr>
        <a:ln>
          <a:solidFill>
            <a:schemeClr val="accent2"/>
          </a:solidFill>
        </a:ln>
      </dgm:spPr>
    </dgm:pt>
    <dgm:pt modelId="{EE4D9451-9625-2D4A-BB96-8B8A82CB8F39}" type="pres">
      <dgm:prSet presAssocID="{B02B26C0-9222-934A-9BAB-3389DABDFCC8}" presName="text_5" presStyleLbl="node1" presStyleIdx="4" presStyleCnt="5">
        <dgm:presLayoutVars>
          <dgm:bulletEnabled val="1"/>
        </dgm:presLayoutVars>
      </dgm:prSet>
      <dgm:spPr/>
      <dgm:t>
        <a:bodyPr/>
        <a:lstStyle/>
        <a:p>
          <a:endParaRPr lang="en-US"/>
        </a:p>
      </dgm:t>
    </dgm:pt>
    <dgm:pt modelId="{F9DC3769-8D41-0047-8C42-5CE11F15CBA5}" type="pres">
      <dgm:prSet presAssocID="{B02B26C0-9222-934A-9BAB-3389DABDFCC8}" presName="accent_5" presStyleCnt="0"/>
      <dgm:spPr/>
    </dgm:pt>
    <dgm:pt modelId="{8792D074-BCCB-0242-98B2-2D35F8D3C4A4}" type="pres">
      <dgm:prSet presAssocID="{B02B26C0-9222-934A-9BAB-3389DABDFCC8}" presName="accentRepeatNode" presStyleLbl="solidFgAcc1" presStyleIdx="4" presStyleCnt="5"/>
      <dgm:spPr>
        <a:ln>
          <a:solidFill>
            <a:schemeClr val="accent5"/>
          </a:solidFill>
        </a:ln>
      </dgm:spPr>
      <dgm:t>
        <a:bodyPr/>
        <a:lstStyle/>
        <a:p>
          <a:endParaRPr lang="en-US"/>
        </a:p>
      </dgm:t>
    </dgm:pt>
  </dgm:ptLst>
  <dgm:cxnLst>
    <dgm:cxn modelId="{801A3801-BD5F-42E9-86F6-D6C6B42351A7}" srcId="{CC4A9BC9-1884-4C84-904F-119BB2A11B27}" destId="{947011C5-CA2B-4193-9445-2BCE0B6ED84B}" srcOrd="0" destOrd="0" parTransId="{CDF39667-1924-4258-8CCC-5380600970B3}" sibTransId="{2EBF3DFA-6604-41C5-BB25-D292E5BD9D6B}"/>
    <dgm:cxn modelId="{5D171D47-87E5-384C-BAF5-14DBABF26764}" srcId="{CC4A9BC9-1884-4C84-904F-119BB2A11B27}" destId="{B02B26C0-9222-934A-9BAB-3389DABDFCC8}" srcOrd="4" destOrd="0" parTransId="{E5D09A37-18EF-5C49-AC3B-9061E88890A1}" sibTransId="{A86E1703-7C4D-5E42-AA8A-FE9CEA2A5099}"/>
    <dgm:cxn modelId="{53D2667A-642C-4E60-A3B1-5F115EDBB8F6}" type="presOf" srcId="{2EBF3DFA-6604-41C5-BB25-D292E5BD9D6B}" destId="{01F527AE-CBC5-49D4-90D9-CEA786E18974}" srcOrd="0" destOrd="0" presId="urn:microsoft.com/office/officeart/2008/layout/VerticalCurvedList"/>
    <dgm:cxn modelId="{8CDFDEFB-BB30-43E0-8402-8F1CB9309497}" type="presOf" srcId="{199777FA-EAEE-4E90-9650-1C65B0171044}" destId="{88F5DA9F-7F98-41C3-B51A-D81F0C80B548}" srcOrd="0" destOrd="0" presId="urn:microsoft.com/office/officeart/2008/layout/VerticalCurvedList"/>
    <dgm:cxn modelId="{BF0EA1DA-B4F2-4A9B-ABEC-0866AE5E6211}" type="presOf" srcId="{88FAC644-B5FA-4FAE-B9D3-1AD4AAC49403}" destId="{AC0699A6-D11C-423E-ACF4-D4D99E9A8A6B}" srcOrd="0" destOrd="0" presId="urn:microsoft.com/office/officeart/2008/layout/VerticalCurvedList"/>
    <dgm:cxn modelId="{A256011B-0082-4786-A2C7-C9A4C8EAAEE5}" type="presOf" srcId="{B02B26C0-9222-934A-9BAB-3389DABDFCC8}" destId="{EE4D9451-9625-2D4A-BB96-8B8A82CB8F39}" srcOrd="0" destOrd="0" presId="urn:microsoft.com/office/officeart/2008/layout/VerticalCurvedList"/>
    <dgm:cxn modelId="{EDD80247-81C8-4FE7-8BE4-5954BD168C39}" type="presOf" srcId="{CC4A9BC9-1884-4C84-904F-119BB2A11B27}" destId="{69FAFA2C-C25A-415D-B44D-CBE7E3DE22A3}" srcOrd="0" destOrd="0" presId="urn:microsoft.com/office/officeart/2008/layout/VerticalCurvedList"/>
    <dgm:cxn modelId="{9EDD039E-68D7-4E6D-B0D7-A32DAB450DA4}" srcId="{CC4A9BC9-1884-4C84-904F-119BB2A11B27}" destId="{199777FA-EAEE-4E90-9650-1C65B0171044}" srcOrd="3" destOrd="0" parTransId="{EE9CC1DF-C9C0-4BA8-B583-10AA5E827EC8}" sibTransId="{A310B248-2024-4C3A-BF50-3EC79F3EEAD9}"/>
    <dgm:cxn modelId="{6085C0B5-106D-4899-9553-B19B7FB77FC9}" srcId="{CC4A9BC9-1884-4C84-904F-119BB2A11B27}" destId="{88FAC644-B5FA-4FAE-B9D3-1AD4AAC49403}" srcOrd="1" destOrd="0" parTransId="{C0DE0287-069B-4B8D-AED3-A28D256527B7}" sibTransId="{F9257137-4149-42C0-B8F6-864E3F206D14}"/>
    <dgm:cxn modelId="{39613EBA-E587-4243-9CCC-8B3D2C3C74A6}" srcId="{CC4A9BC9-1884-4C84-904F-119BB2A11B27}" destId="{7C910948-4799-403F-B585-D454E7A56BE8}" srcOrd="2" destOrd="0" parTransId="{4F8726F1-5932-40D8-A953-4D04E939F940}" sibTransId="{E257C82E-04BC-4042-B23B-169E9BD280F6}"/>
    <dgm:cxn modelId="{7E7D4A08-98BE-4496-8FC2-0E0D4AA27E09}" type="presOf" srcId="{7C910948-4799-403F-B585-D454E7A56BE8}" destId="{25475E5B-B458-40D0-8EC0-E2625FB3656D}" srcOrd="0" destOrd="0" presId="urn:microsoft.com/office/officeart/2008/layout/VerticalCurvedList"/>
    <dgm:cxn modelId="{1E4D1896-44F4-407D-983C-18E3B3F48671}" type="presOf" srcId="{947011C5-CA2B-4193-9445-2BCE0B6ED84B}" destId="{F75AAAAD-AFB4-4E95-BB25-20873C13F51E}" srcOrd="0" destOrd="0" presId="urn:microsoft.com/office/officeart/2008/layout/VerticalCurvedList"/>
    <dgm:cxn modelId="{F05950A3-7D23-4E23-A0B3-7367ABC0BDA8}" type="presParOf" srcId="{69FAFA2C-C25A-415D-B44D-CBE7E3DE22A3}" destId="{89526CC8-41AC-482A-840A-36D2D5E12098}" srcOrd="0" destOrd="0" presId="urn:microsoft.com/office/officeart/2008/layout/VerticalCurvedList"/>
    <dgm:cxn modelId="{8382D021-4901-4611-9954-0CE275F84CF6}" type="presParOf" srcId="{89526CC8-41AC-482A-840A-36D2D5E12098}" destId="{8EB13E62-41E9-46B6-99AC-E9D3864C413F}" srcOrd="0" destOrd="0" presId="urn:microsoft.com/office/officeart/2008/layout/VerticalCurvedList"/>
    <dgm:cxn modelId="{9CBCDA00-61D9-4994-BBEE-E57A37C57C35}" type="presParOf" srcId="{8EB13E62-41E9-46B6-99AC-E9D3864C413F}" destId="{ACA8214F-D869-4256-A48B-FBD7375972B0}" srcOrd="0" destOrd="0" presId="urn:microsoft.com/office/officeart/2008/layout/VerticalCurvedList"/>
    <dgm:cxn modelId="{9C15E2FB-7C20-4BCF-8624-18F45D6947E7}" type="presParOf" srcId="{8EB13E62-41E9-46B6-99AC-E9D3864C413F}" destId="{01F527AE-CBC5-49D4-90D9-CEA786E18974}" srcOrd="1" destOrd="0" presId="urn:microsoft.com/office/officeart/2008/layout/VerticalCurvedList"/>
    <dgm:cxn modelId="{F06A1A39-6574-4D1C-8BCD-2AC684723821}" type="presParOf" srcId="{8EB13E62-41E9-46B6-99AC-E9D3864C413F}" destId="{45E16F62-CAF2-47C0-A32A-90239F02BC59}" srcOrd="2" destOrd="0" presId="urn:microsoft.com/office/officeart/2008/layout/VerticalCurvedList"/>
    <dgm:cxn modelId="{11613194-0F0E-4336-BDFD-FA719DBBB66E}" type="presParOf" srcId="{8EB13E62-41E9-46B6-99AC-E9D3864C413F}" destId="{C4E73740-9624-4183-8598-07D312FB2A7F}" srcOrd="3" destOrd="0" presId="urn:microsoft.com/office/officeart/2008/layout/VerticalCurvedList"/>
    <dgm:cxn modelId="{FF2EEC80-B5EB-4E68-A8C8-2A2910D5CCEA}" type="presParOf" srcId="{89526CC8-41AC-482A-840A-36D2D5E12098}" destId="{F75AAAAD-AFB4-4E95-BB25-20873C13F51E}" srcOrd="1" destOrd="0" presId="urn:microsoft.com/office/officeart/2008/layout/VerticalCurvedList"/>
    <dgm:cxn modelId="{0B84780C-8D86-40F5-B8EE-3C02ADC69062}" type="presParOf" srcId="{89526CC8-41AC-482A-840A-36D2D5E12098}" destId="{D9198ABB-613F-4FFA-BBDC-D6A6045AAE41}" srcOrd="2" destOrd="0" presId="urn:microsoft.com/office/officeart/2008/layout/VerticalCurvedList"/>
    <dgm:cxn modelId="{92D9B7CA-D80C-42AE-97B2-516A89ADFDE9}" type="presParOf" srcId="{D9198ABB-613F-4FFA-BBDC-D6A6045AAE41}" destId="{7E214213-8455-4922-800D-49089380A61B}" srcOrd="0" destOrd="0" presId="urn:microsoft.com/office/officeart/2008/layout/VerticalCurvedList"/>
    <dgm:cxn modelId="{82DD75BA-28D8-4074-82A7-5E0ADB128DD5}" type="presParOf" srcId="{89526CC8-41AC-482A-840A-36D2D5E12098}" destId="{AC0699A6-D11C-423E-ACF4-D4D99E9A8A6B}" srcOrd="3" destOrd="0" presId="urn:microsoft.com/office/officeart/2008/layout/VerticalCurvedList"/>
    <dgm:cxn modelId="{63C01067-4FC4-4272-8FCA-4D22C1AB5C49}" type="presParOf" srcId="{89526CC8-41AC-482A-840A-36D2D5E12098}" destId="{4762E8EE-4FFC-41EA-9AFD-827E8E1B95C8}" srcOrd="4" destOrd="0" presId="urn:microsoft.com/office/officeart/2008/layout/VerticalCurvedList"/>
    <dgm:cxn modelId="{7F4C0095-EFF1-43F9-8F05-3BB0F3856485}" type="presParOf" srcId="{4762E8EE-4FFC-41EA-9AFD-827E8E1B95C8}" destId="{EA30142C-6033-4C49-8898-7E4BE667E70B}" srcOrd="0" destOrd="0" presId="urn:microsoft.com/office/officeart/2008/layout/VerticalCurvedList"/>
    <dgm:cxn modelId="{A3465A54-592D-4228-B3F4-866B6AB9E4B6}" type="presParOf" srcId="{89526CC8-41AC-482A-840A-36D2D5E12098}" destId="{25475E5B-B458-40D0-8EC0-E2625FB3656D}" srcOrd="5" destOrd="0" presId="urn:microsoft.com/office/officeart/2008/layout/VerticalCurvedList"/>
    <dgm:cxn modelId="{3E079BBB-A10F-4FF9-8A36-E165AA2337F2}" type="presParOf" srcId="{89526CC8-41AC-482A-840A-36D2D5E12098}" destId="{E916B4DF-4F49-4743-BD10-79367A47F08B}" srcOrd="6" destOrd="0" presId="urn:microsoft.com/office/officeart/2008/layout/VerticalCurvedList"/>
    <dgm:cxn modelId="{0043A4AC-42F5-4486-8075-0F3485CF39CE}" type="presParOf" srcId="{E916B4DF-4F49-4743-BD10-79367A47F08B}" destId="{4A9BBCF4-490C-40C0-BCAD-B20CC9450F05}" srcOrd="0" destOrd="0" presId="urn:microsoft.com/office/officeart/2008/layout/VerticalCurvedList"/>
    <dgm:cxn modelId="{7E7FF5CE-9987-49E4-B2BA-6C15BDEEE80B}" type="presParOf" srcId="{89526CC8-41AC-482A-840A-36D2D5E12098}" destId="{88F5DA9F-7F98-41C3-B51A-D81F0C80B548}" srcOrd="7" destOrd="0" presId="urn:microsoft.com/office/officeart/2008/layout/VerticalCurvedList"/>
    <dgm:cxn modelId="{18019D15-70F1-473B-B880-0AC59E477D1C}" type="presParOf" srcId="{89526CC8-41AC-482A-840A-36D2D5E12098}" destId="{3D50961E-27BC-4C40-9052-DCA8B96AD177}" srcOrd="8" destOrd="0" presId="urn:microsoft.com/office/officeart/2008/layout/VerticalCurvedList"/>
    <dgm:cxn modelId="{2CE29FC2-6383-4EEF-9712-5C9064CB885C}" type="presParOf" srcId="{3D50961E-27BC-4C40-9052-DCA8B96AD177}" destId="{4EB69347-F37A-4EFF-960A-4C336502158B}" srcOrd="0" destOrd="0" presId="urn:microsoft.com/office/officeart/2008/layout/VerticalCurvedList"/>
    <dgm:cxn modelId="{F3EDC821-5AD2-4513-A27D-5ACEF9B2CC58}" type="presParOf" srcId="{89526CC8-41AC-482A-840A-36D2D5E12098}" destId="{EE4D9451-9625-2D4A-BB96-8B8A82CB8F39}" srcOrd="9" destOrd="0" presId="urn:microsoft.com/office/officeart/2008/layout/VerticalCurvedList"/>
    <dgm:cxn modelId="{72E0314B-9457-441E-94AA-D5BCA33E1B17}" type="presParOf" srcId="{89526CC8-41AC-482A-840A-36D2D5E12098}" destId="{F9DC3769-8D41-0047-8C42-5CE11F15CBA5}" srcOrd="10" destOrd="0" presId="urn:microsoft.com/office/officeart/2008/layout/VerticalCurvedList"/>
    <dgm:cxn modelId="{C7C21F6D-32B0-4B8A-9237-EC41D2B2DDF0}" type="presParOf" srcId="{F9DC3769-8D41-0047-8C42-5CE11F15CBA5}" destId="{8792D074-BCCB-0242-98B2-2D35F8D3C4A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4A9BC9-1884-4C84-904F-119BB2A11B27}" type="doc">
      <dgm:prSet loTypeId="urn:microsoft.com/office/officeart/2008/layout/VerticalCurvedList" loCatId="list" qsTypeId="urn:microsoft.com/office/officeart/2005/8/quickstyle/simple5" qsCatId="simple" csTypeId="urn:microsoft.com/office/officeart/2005/8/colors/colorful5" csCatId="colorful" phldr="1"/>
      <dgm:spPr/>
      <dgm:t>
        <a:bodyPr/>
        <a:lstStyle/>
        <a:p>
          <a:endParaRPr lang="en-US"/>
        </a:p>
      </dgm:t>
    </dgm:pt>
    <dgm:pt modelId="{947011C5-CA2B-4193-9445-2BCE0B6ED84B}">
      <dgm:prSet phldrT="[Text]"/>
      <dgm:spPr>
        <a:solidFill>
          <a:schemeClr val="accent6">
            <a:alpha val="40000"/>
          </a:schemeClr>
        </a:solidFill>
      </dgm:spPr>
      <dgm:t>
        <a:bodyPr/>
        <a:lstStyle/>
        <a:p>
          <a:r>
            <a:rPr lang="en-US" dirty="0" smtClean="0"/>
            <a:t>Lower latency</a:t>
          </a:r>
          <a:endParaRPr lang="en-US" dirty="0"/>
        </a:p>
      </dgm:t>
    </dgm:pt>
    <dgm:pt modelId="{CDF39667-1924-4258-8CCC-5380600970B3}" type="parTrans" cxnId="{801A3801-BD5F-42E9-86F6-D6C6B42351A7}">
      <dgm:prSet/>
      <dgm:spPr/>
      <dgm:t>
        <a:bodyPr/>
        <a:lstStyle/>
        <a:p>
          <a:endParaRPr lang="en-US"/>
        </a:p>
      </dgm:t>
    </dgm:pt>
    <dgm:pt modelId="{2EBF3DFA-6604-41C5-BB25-D292E5BD9D6B}" type="sibTrans" cxnId="{801A3801-BD5F-42E9-86F6-D6C6B42351A7}">
      <dgm:prSet/>
      <dgm:spPr/>
      <dgm:t>
        <a:bodyPr/>
        <a:lstStyle/>
        <a:p>
          <a:endParaRPr lang="en-US"/>
        </a:p>
      </dgm:t>
    </dgm:pt>
    <dgm:pt modelId="{88FAC644-B5FA-4FAE-B9D3-1AD4AAC49403}">
      <dgm:prSet phldrT="[Text]"/>
      <dgm:spPr>
        <a:solidFill>
          <a:schemeClr val="accent4"/>
        </a:solidFill>
        <a:ln>
          <a:solidFill>
            <a:schemeClr val="accent4"/>
          </a:solidFill>
        </a:ln>
      </dgm:spPr>
      <dgm:t>
        <a:bodyPr/>
        <a:lstStyle/>
        <a:p>
          <a:r>
            <a:rPr lang="en-US" dirty="0" smtClean="0"/>
            <a:t>Reduce Cost</a:t>
          </a:r>
          <a:endParaRPr lang="en-US" dirty="0"/>
        </a:p>
      </dgm:t>
    </dgm:pt>
    <dgm:pt modelId="{C0DE0287-069B-4B8D-AED3-A28D256527B7}" type="parTrans" cxnId="{6085C0B5-106D-4899-9553-B19B7FB77FC9}">
      <dgm:prSet/>
      <dgm:spPr/>
      <dgm:t>
        <a:bodyPr/>
        <a:lstStyle/>
        <a:p>
          <a:endParaRPr lang="en-US"/>
        </a:p>
      </dgm:t>
    </dgm:pt>
    <dgm:pt modelId="{F9257137-4149-42C0-B8F6-864E3F206D14}" type="sibTrans" cxnId="{6085C0B5-106D-4899-9553-B19B7FB77FC9}">
      <dgm:prSet/>
      <dgm:spPr/>
      <dgm:t>
        <a:bodyPr/>
        <a:lstStyle/>
        <a:p>
          <a:endParaRPr lang="en-US"/>
        </a:p>
      </dgm:t>
    </dgm:pt>
    <dgm:pt modelId="{7C910948-4799-403F-B585-D454E7A56BE8}">
      <dgm:prSet phldrT="[Text]"/>
      <dgm:spPr>
        <a:solidFill>
          <a:srgbClr val="92D050">
            <a:alpha val="40000"/>
          </a:srgbClr>
        </a:solidFill>
      </dgm:spPr>
      <dgm:t>
        <a:bodyPr/>
        <a:lstStyle/>
        <a:p>
          <a:r>
            <a:rPr lang="en-US" dirty="0" smtClean="0"/>
            <a:t>Higher availability</a:t>
          </a:r>
          <a:endParaRPr lang="en-US" dirty="0"/>
        </a:p>
      </dgm:t>
    </dgm:pt>
    <dgm:pt modelId="{4F8726F1-5932-40D8-A953-4D04E939F940}" type="parTrans" cxnId="{39613EBA-E587-4243-9CCC-8B3D2C3C74A6}">
      <dgm:prSet/>
      <dgm:spPr/>
      <dgm:t>
        <a:bodyPr/>
        <a:lstStyle/>
        <a:p>
          <a:endParaRPr lang="en-US"/>
        </a:p>
      </dgm:t>
    </dgm:pt>
    <dgm:pt modelId="{E257C82E-04BC-4042-B23B-169E9BD280F6}" type="sibTrans" cxnId="{39613EBA-E587-4243-9CCC-8B3D2C3C74A6}">
      <dgm:prSet/>
      <dgm:spPr/>
      <dgm:t>
        <a:bodyPr/>
        <a:lstStyle/>
        <a:p>
          <a:endParaRPr lang="en-US"/>
        </a:p>
      </dgm:t>
    </dgm:pt>
    <dgm:pt modelId="{199777FA-EAEE-4E90-9650-1C65B0171044}">
      <dgm:prSet phldrT="[Text]"/>
      <dgm:spPr>
        <a:solidFill>
          <a:schemeClr val="accent2">
            <a:alpha val="40000"/>
          </a:schemeClr>
        </a:solidFill>
        <a:ln>
          <a:solidFill>
            <a:schemeClr val="accent2"/>
          </a:solidFill>
        </a:ln>
      </dgm:spPr>
      <dgm:t>
        <a:bodyPr/>
        <a:lstStyle/>
        <a:p>
          <a:r>
            <a:rPr lang="en-US" dirty="0" smtClean="0"/>
            <a:t>Burst Relief</a:t>
          </a:r>
        </a:p>
      </dgm:t>
    </dgm:pt>
    <dgm:pt modelId="{EE9CC1DF-C9C0-4BA8-B583-10AA5E827EC8}" type="parTrans" cxnId="{9EDD039E-68D7-4E6D-B0D7-A32DAB450DA4}">
      <dgm:prSet/>
      <dgm:spPr/>
      <dgm:t>
        <a:bodyPr/>
        <a:lstStyle/>
        <a:p>
          <a:endParaRPr lang="en-US"/>
        </a:p>
      </dgm:t>
    </dgm:pt>
    <dgm:pt modelId="{A310B248-2024-4C3A-BF50-3EC79F3EEAD9}" type="sibTrans" cxnId="{9EDD039E-68D7-4E6D-B0D7-A32DAB450DA4}">
      <dgm:prSet/>
      <dgm:spPr/>
      <dgm:t>
        <a:bodyPr/>
        <a:lstStyle/>
        <a:p>
          <a:endParaRPr lang="en-US"/>
        </a:p>
      </dgm:t>
    </dgm:pt>
    <dgm:pt modelId="{6CC76C07-D0FA-DF44-BCFD-375368978870}">
      <dgm:prSet phldrT="[Text]"/>
      <dgm:spPr>
        <a:solidFill>
          <a:schemeClr val="accent5">
            <a:alpha val="40000"/>
          </a:schemeClr>
        </a:solidFill>
        <a:ln>
          <a:solidFill>
            <a:schemeClr val="accent5"/>
          </a:solidFill>
        </a:ln>
      </dgm:spPr>
      <dgm:t>
        <a:bodyPr/>
        <a:lstStyle/>
        <a:p>
          <a:r>
            <a:rPr lang="en-US" dirty="0" smtClean="0"/>
            <a:t>Security Improvement</a:t>
          </a:r>
        </a:p>
      </dgm:t>
    </dgm:pt>
    <dgm:pt modelId="{A5044C90-3926-A745-BCAA-E2FD98CDA636}" type="parTrans" cxnId="{15A8F5B2-0039-C04D-8876-C50820978E0E}">
      <dgm:prSet/>
      <dgm:spPr/>
      <dgm:t>
        <a:bodyPr/>
        <a:lstStyle/>
        <a:p>
          <a:endParaRPr lang="en-US"/>
        </a:p>
      </dgm:t>
    </dgm:pt>
    <dgm:pt modelId="{256A66C8-C928-2345-849D-22A3C7BCC5F4}" type="sibTrans" cxnId="{15A8F5B2-0039-C04D-8876-C50820978E0E}">
      <dgm:prSet/>
      <dgm:spPr/>
      <dgm:t>
        <a:bodyPr/>
        <a:lstStyle/>
        <a:p>
          <a:endParaRPr lang="en-US"/>
        </a:p>
      </dgm:t>
    </dgm:pt>
    <dgm:pt modelId="{69FAFA2C-C25A-415D-B44D-CBE7E3DE22A3}" type="pres">
      <dgm:prSet presAssocID="{CC4A9BC9-1884-4C84-904F-119BB2A11B27}" presName="Name0" presStyleCnt="0">
        <dgm:presLayoutVars>
          <dgm:chMax val="7"/>
          <dgm:chPref val="7"/>
          <dgm:dir/>
        </dgm:presLayoutVars>
      </dgm:prSet>
      <dgm:spPr/>
      <dgm:t>
        <a:bodyPr/>
        <a:lstStyle/>
        <a:p>
          <a:endParaRPr lang="en-US"/>
        </a:p>
      </dgm:t>
    </dgm:pt>
    <dgm:pt modelId="{89526CC8-41AC-482A-840A-36D2D5E12098}" type="pres">
      <dgm:prSet presAssocID="{CC4A9BC9-1884-4C84-904F-119BB2A11B27}" presName="Name1" presStyleCnt="0"/>
      <dgm:spPr/>
    </dgm:pt>
    <dgm:pt modelId="{8EB13E62-41E9-46B6-99AC-E9D3864C413F}" type="pres">
      <dgm:prSet presAssocID="{CC4A9BC9-1884-4C84-904F-119BB2A11B27}" presName="cycle" presStyleCnt="0"/>
      <dgm:spPr/>
    </dgm:pt>
    <dgm:pt modelId="{ACA8214F-D869-4256-A48B-FBD7375972B0}" type="pres">
      <dgm:prSet presAssocID="{CC4A9BC9-1884-4C84-904F-119BB2A11B27}" presName="srcNode" presStyleLbl="node1" presStyleIdx="0" presStyleCnt="5"/>
      <dgm:spPr/>
    </dgm:pt>
    <dgm:pt modelId="{01F527AE-CBC5-49D4-90D9-CEA786E18974}" type="pres">
      <dgm:prSet presAssocID="{CC4A9BC9-1884-4C84-904F-119BB2A11B27}" presName="conn" presStyleLbl="parChTrans1D2" presStyleIdx="0" presStyleCnt="1"/>
      <dgm:spPr/>
      <dgm:t>
        <a:bodyPr/>
        <a:lstStyle/>
        <a:p>
          <a:endParaRPr lang="en-US"/>
        </a:p>
      </dgm:t>
    </dgm:pt>
    <dgm:pt modelId="{45E16F62-CAF2-47C0-A32A-90239F02BC59}" type="pres">
      <dgm:prSet presAssocID="{CC4A9BC9-1884-4C84-904F-119BB2A11B27}" presName="extraNode" presStyleLbl="node1" presStyleIdx="0" presStyleCnt="5"/>
      <dgm:spPr/>
    </dgm:pt>
    <dgm:pt modelId="{C4E73740-9624-4183-8598-07D312FB2A7F}" type="pres">
      <dgm:prSet presAssocID="{CC4A9BC9-1884-4C84-904F-119BB2A11B27}" presName="dstNode" presStyleLbl="node1" presStyleIdx="0" presStyleCnt="5"/>
      <dgm:spPr/>
    </dgm:pt>
    <dgm:pt modelId="{F75AAAAD-AFB4-4E95-BB25-20873C13F51E}" type="pres">
      <dgm:prSet presAssocID="{947011C5-CA2B-4193-9445-2BCE0B6ED84B}" presName="text_1" presStyleLbl="node1" presStyleIdx="0" presStyleCnt="5">
        <dgm:presLayoutVars>
          <dgm:bulletEnabled val="1"/>
        </dgm:presLayoutVars>
      </dgm:prSet>
      <dgm:spPr/>
      <dgm:t>
        <a:bodyPr/>
        <a:lstStyle/>
        <a:p>
          <a:endParaRPr lang="en-US"/>
        </a:p>
      </dgm:t>
    </dgm:pt>
    <dgm:pt modelId="{D9198ABB-613F-4FFA-BBDC-D6A6045AAE41}" type="pres">
      <dgm:prSet presAssocID="{947011C5-CA2B-4193-9445-2BCE0B6ED84B}" presName="accent_1" presStyleCnt="0"/>
      <dgm:spPr/>
    </dgm:pt>
    <dgm:pt modelId="{7E214213-8455-4922-800D-49089380A61B}" type="pres">
      <dgm:prSet presAssocID="{947011C5-CA2B-4193-9445-2BCE0B6ED84B}" presName="accentRepeatNode" presStyleLbl="solidFgAcc1" presStyleIdx="0" presStyleCnt="5"/>
      <dgm:spPr>
        <a:ln>
          <a:solidFill>
            <a:schemeClr val="accent6"/>
          </a:solidFill>
        </a:ln>
      </dgm:spPr>
      <dgm:t>
        <a:bodyPr/>
        <a:lstStyle/>
        <a:p>
          <a:endParaRPr lang="en-US"/>
        </a:p>
      </dgm:t>
    </dgm:pt>
    <dgm:pt modelId="{AC0699A6-D11C-423E-ACF4-D4D99E9A8A6B}" type="pres">
      <dgm:prSet presAssocID="{88FAC644-B5FA-4FAE-B9D3-1AD4AAC49403}" presName="text_2" presStyleLbl="node1" presStyleIdx="1" presStyleCnt="5">
        <dgm:presLayoutVars>
          <dgm:bulletEnabled val="1"/>
        </dgm:presLayoutVars>
      </dgm:prSet>
      <dgm:spPr/>
      <dgm:t>
        <a:bodyPr/>
        <a:lstStyle/>
        <a:p>
          <a:endParaRPr lang="en-US"/>
        </a:p>
      </dgm:t>
    </dgm:pt>
    <dgm:pt modelId="{4762E8EE-4FFC-41EA-9AFD-827E8E1B95C8}" type="pres">
      <dgm:prSet presAssocID="{88FAC644-B5FA-4FAE-B9D3-1AD4AAC49403}" presName="accent_2" presStyleCnt="0"/>
      <dgm:spPr/>
    </dgm:pt>
    <dgm:pt modelId="{EA30142C-6033-4C49-8898-7E4BE667E70B}" type="pres">
      <dgm:prSet presAssocID="{88FAC644-B5FA-4FAE-B9D3-1AD4AAC49403}" presName="accentRepeatNode" presStyleLbl="solidFgAcc1" presStyleIdx="1" presStyleCnt="5"/>
      <dgm:spPr>
        <a:ln>
          <a:solidFill>
            <a:schemeClr val="accent4"/>
          </a:solidFill>
        </a:ln>
      </dgm:spPr>
    </dgm:pt>
    <dgm:pt modelId="{25475E5B-B458-40D0-8EC0-E2625FB3656D}" type="pres">
      <dgm:prSet presAssocID="{7C910948-4799-403F-B585-D454E7A56BE8}" presName="text_3" presStyleLbl="node1" presStyleIdx="2" presStyleCnt="5">
        <dgm:presLayoutVars>
          <dgm:bulletEnabled val="1"/>
        </dgm:presLayoutVars>
      </dgm:prSet>
      <dgm:spPr/>
      <dgm:t>
        <a:bodyPr/>
        <a:lstStyle/>
        <a:p>
          <a:endParaRPr lang="en-US"/>
        </a:p>
      </dgm:t>
    </dgm:pt>
    <dgm:pt modelId="{E916B4DF-4F49-4743-BD10-79367A47F08B}" type="pres">
      <dgm:prSet presAssocID="{7C910948-4799-403F-B585-D454E7A56BE8}" presName="accent_3" presStyleCnt="0"/>
      <dgm:spPr/>
    </dgm:pt>
    <dgm:pt modelId="{4A9BBCF4-490C-40C0-BCAD-B20CC9450F05}" type="pres">
      <dgm:prSet presAssocID="{7C910948-4799-403F-B585-D454E7A56BE8}" presName="accentRepeatNode" presStyleLbl="solidFgAcc1" presStyleIdx="2" presStyleCnt="5"/>
      <dgm:spPr/>
    </dgm:pt>
    <dgm:pt modelId="{88F5DA9F-7F98-41C3-B51A-D81F0C80B548}" type="pres">
      <dgm:prSet presAssocID="{199777FA-EAEE-4E90-9650-1C65B0171044}" presName="text_4" presStyleLbl="node1" presStyleIdx="3" presStyleCnt="5">
        <dgm:presLayoutVars>
          <dgm:bulletEnabled val="1"/>
        </dgm:presLayoutVars>
      </dgm:prSet>
      <dgm:spPr/>
      <dgm:t>
        <a:bodyPr/>
        <a:lstStyle/>
        <a:p>
          <a:endParaRPr lang="en-US"/>
        </a:p>
      </dgm:t>
    </dgm:pt>
    <dgm:pt modelId="{3D50961E-27BC-4C40-9052-DCA8B96AD177}" type="pres">
      <dgm:prSet presAssocID="{199777FA-EAEE-4E90-9650-1C65B0171044}" presName="accent_4" presStyleCnt="0"/>
      <dgm:spPr/>
    </dgm:pt>
    <dgm:pt modelId="{4EB69347-F37A-4EFF-960A-4C336502158B}" type="pres">
      <dgm:prSet presAssocID="{199777FA-EAEE-4E90-9650-1C65B0171044}" presName="accentRepeatNode" presStyleLbl="solidFgAcc1" presStyleIdx="3" presStyleCnt="5"/>
      <dgm:spPr>
        <a:ln>
          <a:solidFill>
            <a:schemeClr val="accent2"/>
          </a:solidFill>
        </a:ln>
      </dgm:spPr>
    </dgm:pt>
    <dgm:pt modelId="{85405F78-D376-9D47-9899-42E1B1463AA3}" type="pres">
      <dgm:prSet presAssocID="{6CC76C07-D0FA-DF44-BCFD-375368978870}" presName="text_5" presStyleLbl="node1" presStyleIdx="4" presStyleCnt="5">
        <dgm:presLayoutVars>
          <dgm:bulletEnabled val="1"/>
        </dgm:presLayoutVars>
      </dgm:prSet>
      <dgm:spPr/>
      <dgm:t>
        <a:bodyPr/>
        <a:lstStyle/>
        <a:p>
          <a:endParaRPr lang="en-US"/>
        </a:p>
      </dgm:t>
    </dgm:pt>
    <dgm:pt modelId="{5D9A50EA-B97C-474E-9FCA-E391B2B22E17}" type="pres">
      <dgm:prSet presAssocID="{6CC76C07-D0FA-DF44-BCFD-375368978870}" presName="accent_5" presStyleCnt="0"/>
      <dgm:spPr/>
    </dgm:pt>
    <dgm:pt modelId="{4A7A5B17-E858-F942-BD48-99A99D103328}" type="pres">
      <dgm:prSet presAssocID="{6CC76C07-D0FA-DF44-BCFD-375368978870}" presName="accentRepeatNode" presStyleLbl="solidFgAcc1" presStyleIdx="4" presStyleCnt="5"/>
      <dgm:spPr>
        <a:ln>
          <a:solidFill>
            <a:schemeClr val="accent5"/>
          </a:solidFill>
        </a:ln>
      </dgm:spPr>
      <dgm:t>
        <a:bodyPr/>
        <a:lstStyle/>
        <a:p>
          <a:endParaRPr lang="en-US"/>
        </a:p>
      </dgm:t>
    </dgm:pt>
  </dgm:ptLst>
  <dgm:cxnLst>
    <dgm:cxn modelId="{801A3801-BD5F-42E9-86F6-D6C6B42351A7}" srcId="{CC4A9BC9-1884-4C84-904F-119BB2A11B27}" destId="{947011C5-CA2B-4193-9445-2BCE0B6ED84B}" srcOrd="0" destOrd="0" parTransId="{CDF39667-1924-4258-8CCC-5380600970B3}" sibTransId="{2EBF3DFA-6604-41C5-BB25-D292E5BD9D6B}"/>
    <dgm:cxn modelId="{6DAB9495-A897-46B6-9B8E-1BB6C7914CD2}" type="presOf" srcId="{7C910948-4799-403F-B585-D454E7A56BE8}" destId="{25475E5B-B458-40D0-8EC0-E2625FB3656D}" srcOrd="0" destOrd="0" presId="urn:microsoft.com/office/officeart/2008/layout/VerticalCurvedList"/>
    <dgm:cxn modelId="{AFB34591-76E7-443B-8ED0-02ACDAE43ADE}" type="presOf" srcId="{6CC76C07-D0FA-DF44-BCFD-375368978870}" destId="{85405F78-D376-9D47-9899-42E1B1463AA3}" srcOrd="0" destOrd="0" presId="urn:microsoft.com/office/officeart/2008/layout/VerticalCurvedList"/>
    <dgm:cxn modelId="{957363A9-D064-4DB7-AB9B-9CBE04D45B00}" type="presOf" srcId="{2EBF3DFA-6604-41C5-BB25-D292E5BD9D6B}" destId="{01F527AE-CBC5-49D4-90D9-CEA786E18974}" srcOrd="0" destOrd="0" presId="urn:microsoft.com/office/officeart/2008/layout/VerticalCurvedList"/>
    <dgm:cxn modelId="{F26C00EA-4E83-47AE-8A2F-694AA0AB733B}" type="presOf" srcId="{CC4A9BC9-1884-4C84-904F-119BB2A11B27}" destId="{69FAFA2C-C25A-415D-B44D-CBE7E3DE22A3}" srcOrd="0" destOrd="0" presId="urn:microsoft.com/office/officeart/2008/layout/VerticalCurvedList"/>
    <dgm:cxn modelId="{15A8F5B2-0039-C04D-8876-C50820978E0E}" srcId="{CC4A9BC9-1884-4C84-904F-119BB2A11B27}" destId="{6CC76C07-D0FA-DF44-BCFD-375368978870}" srcOrd="4" destOrd="0" parTransId="{A5044C90-3926-A745-BCAA-E2FD98CDA636}" sibTransId="{256A66C8-C928-2345-849D-22A3C7BCC5F4}"/>
    <dgm:cxn modelId="{862E89C5-CD47-4113-8F75-0609FC2E4220}" type="presOf" srcId="{199777FA-EAEE-4E90-9650-1C65B0171044}" destId="{88F5DA9F-7F98-41C3-B51A-D81F0C80B548}" srcOrd="0" destOrd="0" presId="urn:microsoft.com/office/officeart/2008/layout/VerticalCurvedList"/>
    <dgm:cxn modelId="{BEC039FA-49D5-43CC-9B52-2F92DAFEED41}" type="presOf" srcId="{947011C5-CA2B-4193-9445-2BCE0B6ED84B}" destId="{F75AAAAD-AFB4-4E95-BB25-20873C13F51E}" srcOrd="0" destOrd="0" presId="urn:microsoft.com/office/officeart/2008/layout/VerticalCurvedList"/>
    <dgm:cxn modelId="{9EDD039E-68D7-4E6D-B0D7-A32DAB450DA4}" srcId="{CC4A9BC9-1884-4C84-904F-119BB2A11B27}" destId="{199777FA-EAEE-4E90-9650-1C65B0171044}" srcOrd="3" destOrd="0" parTransId="{EE9CC1DF-C9C0-4BA8-B583-10AA5E827EC8}" sibTransId="{A310B248-2024-4C3A-BF50-3EC79F3EEAD9}"/>
    <dgm:cxn modelId="{6085C0B5-106D-4899-9553-B19B7FB77FC9}" srcId="{CC4A9BC9-1884-4C84-904F-119BB2A11B27}" destId="{88FAC644-B5FA-4FAE-B9D3-1AD4AAC49403}" srcOrd="1" destOrd="0" parTransId="{C0DE0287-069B-4B8D-AED3-A28D256527B7}" sibTransId="{F9257137-4149-42C0-B8F6-864E3F206D14}"/>
    <dgm:cxn modelId="{39613EBA-E587-4243-9CCC-8B3D2C3C74A6}" srcId="{CC4A9BC9-1884-4C84-904F-119BB2A11B27}" destId="{7C910948-4799-403F-B585-D454E7A56BE8}" srcOrd="2" destOrd="0" parTransId="{4F8726F1-5932-40D8-A953-4D04E939F940}" sibTransId="{E257C82E-04BC-4042-B23B-169E9BD280F6}"/>
    <dgm:cxn modelId="{F0D7B0CB-8DC8-44E3-8309-62C6DDD6241D}" type="presOf" srcId="{88FAC644-B5FA-4FAE-B9D3-1AD4AAC49403}" destId="{AC0699A6-D11C-423E-ACF4-D4D99E9A8A6B}" srcOrd="0" destOrd="0" presId="urn:microsoft.com/office/officeart/2008/layout/VerticalCurvedList"/>
    <dgm:cxn modelId="{2D3BCE74-6CF9-481B-BC6A-8DB2DA8CBA77}" type="presParOf" srcId="{69FAFA2C-C25A-415D-B44D-CBE7E3DE22A3}" destId="{89526CC8-41AC-482A-840A-36D2D5E12098}" srcOrd="0" destOrd="0" presId="urn:microsoft.com/office/officeart/2008/layout/VerticalCurvedList"/>
    <dgm:cxn modelId="{A9F63952-8B19-4929-8BB9-55AFC1ECECCD}" type="presParOf" srcId="{89526CC8-41AC-482A-840A-36D2D5E12098}" destId="{8EB13E62-41E9-46B6-99AC-E9D3864C413F}" srcOrd="0" destOrd="0" presId="urn:microsoft.com/office/officeart/2008/layout/VerticalCurvedList"/>
    <dgm:cxn modelId="{CCB76BEC-E390-441C-B7F5-D5D28E15C1D9}" type="presParOf" srcId="{8EB13E62-41E9-46B6-99AC-E9D3864C413F}" destId="{ACA8214F-D869-4256-A48B-FBD7375972B0}" srcOrd="0" destOrd="0" presId="urn:microsoft.com/office/officeart/2008/layout/VerticalCurvedList"/>
    <dgm:cxn modelId="{6FEDBE90-E050-46A7-BA21-B426DB70188A}" type="presParOf" srcId="{8EB13E62-41E9-46B6-99AC-E9D3864C413F}" destId="{01F527AE-CBC5-49D4-90D9-CEA786E18974}" srcOrd="1" destOrd="0" presId="urn:microsoft.com/office/officeart/2008/layout/VerticalCurvedList"/>
    <dgm:cxn modelId="{811799D6-5B50-4F25-9913-AB7C77D7437F}" type="presParOf" srcId="{8EB13E62-41E9-46B6-99AC-E9D3864C413F}" destId="{45E16F62-CAF2-47C0-A32A-90239F02BC59}" srcOrd="2" destOrd="0" presId="urn:microsoft.com/office/officeart/2008/layout/VerticalCurvedList"/>
    <dgm:cxn modelId="{D6C205C8-2DDD-482E-A6F7-DFB8B7A11E4A}" type="presParOf" srcId="{8EB13E62-41E9-46B6-99AC-E9D3864C413F}" destId="{C4E73740-9624-4183-8598-07D312FB2A7F}" srcOrd="3" destOrd="0" presId="urn:microsoft.com/office/officeart/2008/layout/VerticalCurvedList"/>
    <dgm:cxn modelId="{B61C75F2-350A-4B1D-BEF4-E760D2CC79A2}" type="presParOf" srcId="{89526CC8-41AC-482A-840A-36D2D5E12098}" destId="{F75AAAAD-AFB4-4E95-BB25-20873C13F51E}" srcOrd="1" destOrd="0" presId="urn:microsoft.com/office/officeart/2008/layout/VerticalCurvedList"/>
    <dgm:cxn modelId="{28492DA0-FF50-45B4-95DF-BCC8A33924E9}" type="presParOf" srcId="{89526CC8-41AC-482A-840A-36D2D5E12098}" destId="{D9198ABB-613F-4FFA-BBDC-D6A6045AAE41}" srcOrd="2" destOrd="0" presId="urn:microsoft.com/office/officeart/2008/layout/VerticalCurvedList"/>
    <dgm:cxn modelId="{FA12B8EC-2E96-4F13-B91D-729F0D03AEA0}" type="presParOf" srcId="{D9198ABB-613F-4FFA-BBDC-D6A6045AAE41}" destId="{7E214213-8455-4922-800D-49089380A61B}" srcOrd="0" destOrd="0" presId="urn:microsoft.com/office/officeart/2008/layout/VerticalCurvedList"/>
    <dgm:cxn modelId="{7D44FD69-F0BC-421C-9207-A400B126E9AE}" type="presParOf" srcId="{89526CC8-41AC-482A-840A-36D2D5E12098}" destId="{AC0699A6-D11C-423E-ACF4-D4D99E9A8A6B}" srcOrd="3" destOrd="0" presId="urn:microsoft.com/office/officeart/2008/layout/VerticalCurvedList"/>
    <dgm:cxn modelId="{16E8DE1A-FF3E-4894-ACEC-2B011F8BB6D2}" type="presParOf" srcId="{89526CC8-41AC-482A-840A-36D2D5E12098}" destId="{4762E8EE-4FFC-41EA-9AFD-827E8E1B95C8}" srcOrd="4" destOrd="0" presId="urn:microsoft.com/office/officeart/2008/layout/VerticalCurvedList"/>
    <dgm:cxn modelId="{215CBFA4-F556-4B70-9765-D3C8352F0891}" type="presParOf" srcId="{4762E8EE-4FFC-41EA-9AFD-827E8E1B95C8}" destId="{EA30142C-6033-4C49-8898-7E4BE667E70B}" srcOrd="0" destOrd="0" presId="urn:microsoft.com/office/officeart/2008/layout/VerticalCurvedList"/>
    <dgm:cxn modelId="{69E1AD2C-A4B0-44C5-8BD4-6F88B193B2C8}" type="presParOf" srcId="{89526CC8-41AC-482A-840A-36D2D5E12098}" destId="{25475E5B-B458-40D0-8EC0-E2625FB3656D}" srcOrd="5" destOrd="0" presId="urn:microsoft.com/office/officeart/2008/layout/VerticalCurvedList"/>
    <dgm:cxn modelId="{DCC87DAC-3845-4DE3-9CCC-E8DEC697DAFC}" type="presParOf" srcId="{89526CC8-41AC-482A-840A-36D2D5E12098}" destId="{E916B4DF-4F49-4743-BD10-79367A47F08B}" srcOrd="6" destOrd="0" presId="urn:microsoft.com/office/officeart/2008/layout/VerticalCurvedList"/>
    <dgm:cxn modelId="{65D9599A-7240-4D1D-BCEB-8D9A6E00DE75}" type="presParOf" srcId="{E916B4DF-4F49-4743-BD10-79367A47F08B}" destId="{4A9BBCF4-490C-40C0-BCAD-B20CC9450F05}" srcOrd="0" destOrd="0" presId="urn:microsoft.com/office/officeart/2008/layout/VerticalCurvedList"/>
    <dgm:cxn modelId="{81B98BCA-8026-4EA1-A303-5EC284BB721A}" type="presParOf" srcId="{89526CC8-41AC-482A-840A-36D2D5E12098}" destId="{88F5DA9F-7F98-41C3-B51A-D81F0C80B548}" srcOrd="7" destOrd="0" presId="urn:microsoft.com/office/officeart/2008/layout/VerticalCurvedList"/>
    <dgm:cxn modelId="{EF46A710-927F-47DF-B9E5-01B0D79FF42D}" type="presParOf" srcId="{89526CC8-41AC-482A-840A-36D2D5E12098}" destId="{3D50961E-27BC-4C40-9052-DCA8B96AD177}" srcOrd="8" destOrd="0" presId="urn:microsoft.com/office/officeart/2008/layout/VerticalCurvedList"/>
    <dgm:cxn modelId="{976155B3-EDCC-4482-A92C-957D1CD65ECD}" type="presParOf" srcId="{3D50961E-27BC-4C40-9052-DCA8B96AD177}" destId="{4EB69347-F37A-4EFF-960A-4C336502158B}" srcOrd="0" destOrd="0" presId="urn:microsoft.com/office/officeart/2008/layout/VerticalCurvedList"/>
    <dgm:cxn modelId="{49029DB2-1D7E-4CA0-AEBB-62DC2CDF27DA}" type="presParOf" srcId="{89526CC8-41AC-482A-840A-36D2D5E12098}" destId="{85405F78-D376-9D47-9899-42E1B1463AA3}" srcOrd="9" destOrd="0" presId="urn:microsoft.com/office/officeart/2008/layout/VerticalCurvedList"/>
    <dgm:cxn modelId="{F7DB6AC5-CE5B-4FA1-8F4E-03BE0DA74A85}" type="presParOf" srcId="{89526CC8-41AC-482A-840A-36D2D5E12098}" destId="{5D9A50EA-B97C-474E-9FCA-E391B2B22E17}" srcOrd="10" destOrd="0" presId="urn:microsoft.com/office/officeart/2008/layout/VerticalCurvedList"/>
    <dgm:cxn modelId="{7147A42F-6474-4C8C-A6D7-7009F41E6777}" type="presParOf" srcId="{5D9A50EA-B97C-474E-9FCA-E391B2B22E17}" destId="{4A7A5B17-E858-F942-BD48-99A99D10332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527AE-CBC5-49D4-90D9-CEA786E18974}">
      <dsp:nvSpPr>
        <dsp:cNvPr id="0" name=""/>
        <dsp:cNvSpPr/>
      </dsp:nvSpPr>
      <dsp:spPr>
        <a:xfrm>
          <a:off x="-3774487" y="-579769"/>
          <a:ext cx="4498895" cy="4498895"/>
        </a:xfrm>
        <a:prstGeom prst="blockArc">
          <a:avLst>
            <a:gd name="adj1" fmla="val 18900000"/>
            <a:gd name="adj2" fmla="val 2700000"/>
            <a:gd name="adj3" fmla="val 480"/>
          </a:avLst>
        </a:pr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5AAAAD-AFB4-4E95-BB25-20873C13F51E}">
      <dsp:nvSpPr>
        <dsp:cNvPr id="0" name=""/>
        <dsp:cNvSpPr/>
      </dsp:nvSpPr>
      <dsp:spPr>
        <a:xfrm>
          <a:off x="317576" y="208643"/>
          <a:ext cx="4389950" cy="417553"/>
        </a:xfrm>
        <a:prstGeom prst="rect">
          <a:avLst/>
        </a:prstGeom>
        <a:solidFill>
          <a:schemeClr val="accent6"/>
        </a:soli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31433"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t>Lower latency</a:t>
          </a:r>
          <a:endParaRPr lang="en-US" sz="2300" kern="1200" dirty="0"/>
        </a:p>
      </dsp:txBody>
      <dsp:txXfrm>
        <a:off x="317576" y="208643"/>
        <a:ext cx="4389950" cy="417553"/>
      </dsp:txXfrm>
    </dsp:sp>
    <dsp:sp modelId="{7E214213-8455-4922-800D-49089380A61B}">
      <dsp:nvSpPr>
        <dsp:cNvPr id="0" name=""/>
        <dsp:cNvSpPr/>
      </dsp:nvSpPr>
      <dsp:spPr>
        <a:xfrm>
          <a:off x="56606" y="156448"/>
          <a:ext cx="521941" cy="521941"/>
        </a:xfrm>
        <a:prstGeom prst="ellipse">
          <a:avLst/>
        </a:prstGeom>
        <a:solidFill>
          <a:schemeClr val="lt1">
            <a:hueOff val="0"/>
            <a:satOff val="0"/>
            <a:lumOff val="0"/>
            <a:alphaOff val="0"/>
          </a:schemeClr>
        </a:solidFill>
        <a:ln w="10000" cap="flat" cmpd="sng" algn="ctr">
          <a:solidFill>
            <a:schemeClr val="accent6"/>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sp>
    <dsp:sp modelId="{AC0699A6-D11C-423E-ACF4-D4D99E9A8A6B}">
      <dsp:nvSpPr>
        <dsp:cNvPr id="0" name=""/>
        <dsp:cNvSpPr/>
      </dsp:nvSpPr>
      <dsp:spPr>
        <a:xfrm>
          <a:off x="616783" y="834772"/>
          <a:ext cx="4090744" cy="417553"/>
        </a:xfrm>
        <a:prstGeom prst="rect">
          <a:avLst/>
        </a:prstGeom>
        <a:solidFill>
          <a:schemeClr val="accent4"/>
        </a:solidFill>
        <a:ln>
          <a:solidFill>
            <a:schemeClr val="accent4"/>
          </a:solid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2609930"/>
              <a:satOff val="-6260"/>
              <a:lumOff val="49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31433"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t>Reduce Cost</a:t>
          </a:r>
          <a:endParaRPr lang="en-US" sz="2300" kern="1200" dirty="0"/>
        </a:p>
      </dsp:txBody>
      <dsp:txXfrm>
        <a:off x="616783" y="834772"/>
        <a:ext cx="4090744" cy="417553"/>
      </dsp:txXfrm>
    </dsp:sp>
    <dsp:sp modelId="{EA30142C-6033-4C49-8898-7E4BE667E70B}">
      <dsp:nvSpPr>
        <dsp:cNvPr id="0" name=""/>
        <dsp:cNvSpPr/>
      </dsp:nvSpPr>
      <dsp:spPr>
        <a:xfrm>
          <a:off x="355812" y="782578"/>
          <a:ext cx="521941" cy="521941"/>
        </a:xfrm>
        <a:prstGeom prst="ellipse">
          <a:avLst/>
        </a:prstGeom>
        <a:solidFill>
          <a:schemeClr val="lt1">
            <a:hueOff val="0"/>
            <a:satOff val="0"/>
            <a:lumOff val="0"/>
            <a:alphaOff val="0"/>
          </a:schemeClr>
        </a:solidFill>
        <a:ln w="10000" cap="flat" cmpd="sng" algn="ctr">
          <a:solidFill>
            <a:schemeClr val="accent4"/>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sp>
    <dsp:sp modelId="{25475E5B-B458-40D0-8EC0-E2625FB3656D}">
      <dsp:nvSpPr>
        <dsp:cNvPr id="0" name=""/>
        <dsp:cNvSpPr/>
      </dsp:nvSpPr>
      <dsp:spPr>
        <a:xfrm>
          <a:off x="708615" y="1460901"/>
          <a:ext cx="3998911" cy="417553"/>
        </a:xfrm>
        <a:prstGeom prst="rect">
          <a:avLst/>
        </a:prstGeom>
        <a:solidFill>
          <a:srgbClr val="92D050"/>
        </a:soli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5219861"/>
              <a:satOff val="-12520"/>
              <a:lumOff val="98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31433"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t>Higher availability</a:t>
          </a:r>
          <a:endParaRPr lang="en-US" sz="2300" kern="1200" dirty="0"/>
        </a:p>
      </dsp:txBody>
      <dsp:txXfrm>
        <a:off x="708615" y="1460901"/>
        <a:ext cx="3998911" cy="417553"/>
      </dsp:txXfrm>
    </dsp:sp>
    <dsp:sp modelId="{4A9BBCF4-490C-40C0-BCAD-B20CC9450F05}">
      <dsp:nvSpPr>
        <dsp:cNvPr id="0" name=""/>
        <dsp:cNvSpPr/>
      </dsp:nvSpPr>
      <dsp:spPr>
        <a:xfrm>
          <a:off x="447644" y="1408707"/>
          <a:ext cx="521941" cy="521941"/>
        </a:xfrm>
        <a:prstGeom prst="ellipse">
          <a:avLst/>
        </a:prstGeom>
        <a:solidFill>
          <a:schemeClr val="lt1">
            <a:hueOff val="0"/>
            <a:satOff val="0"/>
            <a:lumOff val="0"/>
            <a:alphaOff val="0"/>
          </a:schemeClr>
        </a:solidFill>
        <a:ln w="10000" cap="flat" cmpd="sng" algn="ctr">
          <a:solidFill>
            <a:schemeClr val="accent5">
              <a:hueOff val="5219861"/>
              <a:satOff val="-12520"/>
              <a:lumOff val="980"/>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sp>
    <dsp:sp modelId="{88F5DA9F-7F98-41C3-B51A-D81F0C80B548}">
      <dsp:nvSpPr>
        <dsp:cNvPr id="0" name=""/>
        <dsp:cNvSpPr/>
      </dsp:nvSpPr>
      <dsp:spPr>
        <a:xfrm>
          <a:off x="616783" y="2087031"/>
          <a:ext cx="4090744" cy="417553"/>
        </a:xfrm>
        <a:prstGeom prst="rect">
          <a:avLst/>
        </a:prstGeom>
        <a:solidFill>
          <a:schemeClr val="accent2"/>
        </a:solidFill>
        <a:ln>
          <a:solidFill>
            <a:schemeClr val="accent2"/>
          </a:solid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7829791"/>
              <a:satOff val="-18780"/>
              <a:lumOff val="1471"/>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31433"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t>Burst Relief</a:t>
          </a:r>
          <a:endParaRPr lang="en-US" sz="2300" kern="1200" dirty="0"/>
        </a:p>
      </dsp:txBody>
      <dsp:txXfrm>
        <a:off x="616783" y="2087031"/>
        <a:ext cx="4090744" cy="417553"/>
      </dsp:txXfrm>
    </dsp:sp>
    <dsp:sp modelId="{4EB69347-F37A-4EFF-960A-4C336502158B}">
      <dsp:nvSpPr>
        <dsp:cNvPr id="0" name=""/>
        <dsp:cNvSpPr/>
      </dsp:nvSpPr>
      <dsp:spPr>
        <a:xfrm>
          <a:off x="355812" y="2034837"/>
          <a:ext cx="521941" cy="521941"/>
        </a:xfrm>
        <a:prstGeom prst="ellipse">
          <a:avLst/>
        </a:prstGeom>
        <a:solidFill>
          <a:schemeClr val="lt1">
            <a:hueOff val="0"/>
            <a:satOff val="0"/>
            <a:lumOff val="0"/>
            <a:alphaOff val="0"/>
          </a:schemeClr>
        </a:solidFill>
        <a:ln w="10000" cap="flat" cmpd="sng" algn="ctr">
          <a:solidFill>
            <a:schemeClr val="accent2"/>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sp>
    <dsp:sp modelId="{60B91F41-74E4-D246-AE82-CF8C57DA5FA6}">
      <dsp:nvSpPr>
        <dsp:cNvPr id="0" name=""/>
        <dsp:cNvSpPr/>
      </dsp:nvSpPr>
      <dsp:spPr>
        <a:xfrm>
          <a:off x="317576" y="2713160"/>
          <a:ext cx="4389950" cy="417553"/>
        </a:xfrm>
        <a:prstGeom prst="rect">
          <a:avLst/>
        </a:prstGeom>
        <a:solidFill>
          <a:schemeClr val="accent5"/>
        </a:solidFill>
        <a:ln>
          <a:solidFill>
            <a:schemeClr val="accent5"/>
          </a:solid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10439722"/>
              <a:satOff val="-25040"/>
              <a:lumOff val="1961"/>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31433"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t>Security Improvement</a:t>
          </a:r>
          <a:endParaRPr lang="en-US" sz="2300" kern="1200" dirty="0"/>
        </a:p>
      </dsp:txBody>
      <dsp:txXfrm>
        <a:off x="317576" y="2713160"/>
        <a:ext cx="4389950" cy="417553"/>
      </dsp:txXfrm>
    </dsp:sp>
    <dsp:sp modelId="{79EB37A6-1524-D44F-948E-558D85250EC0}">
      <dsp:nvSpPr>
        <dsp:cNvPr id="0" name=""/>
        <dsp:cNvSpPr/>
      </dsp:nvSpPr>
      <dsp:spPr>
        <a:xfrm>
          <a:off x="56606" y="2660966"/>
          <a:ext cx="521941" cy="521941"/>
        </a:xfrm>
        <a:prstGeom prst="ellipse">
          <a:avLst/>
        </a:prstGeom>
        <a:solidFill>
          <a:schemeClr val="lt1">
            <a:hueOff val="0"/>
            <a:satOff val="0"/>
            <a:lumOff val="0"/>
            <a:alphaOff val="0"/>
          </a:schemeClr>
        </a:solidFill>
        <a:ln w="10000" cap="flat" cmpd="sng" algn="ctr">
          <a:solidFill>
            <a:schemeClr val="accent5"/>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527AE-CBC5-49D4-90D9-CEA786E18974}">
      <dsp:nvSpPr>
        <dsp:cNvPr id="0" name=""/>
        <dsp:cNvSpPr/>
      </dsp:nvSpPr>
      <dsp:spPr>
        <a:xfrm>
          <a:off x="-3774487" y="-579769"/>
          <a:ext cx="4498895" cy="4498895"/>
        </a:xfrm>
        <a:prstGeom prst="blockArc">
          <a:avLst>
            <a:gd name="adj1" fmla="val 18900000"/>
            <a:gd name="adj2" fmla="val 2700000"/>
            <a:gd name="adj3" fmla="val 480"/>
          </a:avLst>
        </a:pr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5AAAAD-AFB4-4E95-BB25-20873C13F51E}">
      <dsp:nvSpPr>
        <dsp:cNvPr id="0" name=""/>
        <dsp:cNvSpPr/>
      </dsp:nvSpPr>
      <dsp:spPr>
        <a:xfrm>
          <a:off x="317576" y="208643"/>
          <a:ext cx="4389950" cy="417553"/>
        </a:xfrm>
        <a:prstGeom prst="rect">
          <a:avLst/>
        </a:prstGeom>
        <a:solidFill>
          <a:schemeClr val="accent6"/>
        </a:soli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31433"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t>Lower latency</a:t>
          </a:r>
          <a:endParaRPr lang="en-US" sz="2300" kern="1200" dirty="0"/>
        </a:p>
      </dsp:txBody>
      <dsp:txXfrm>
        <a:off x="317576" y="208643"/>
        <a:ext cx="4389950" cy="417553"/>
      </dsp:txXfrm>
    </dsp:sp>
    <dsp:sp modelId="{7E214213-8455-4922-800D-49089380A61B}">
      <dsp:nvSpPr>
        <dsp:cNvPr id="0" name=""/>
        <dsp:cNvSpPr/>
      </dsp:nvSpPr>
      <dsp:spPr>
        <a:xfrm>
          <a:off x="56606" y="156448"/>
          <a:ext cx="521941" cy="521941"/>
        </a:xfrm>
        <a:prstGeom prst="ellipse">
          <a:avLst/>
        </a:prstGeom>
        <a:solidFill>
          <a:schemeClr val="lt1">
            <a:hueOff val="0"/>
            <a:satOff val="0"/>
            <a:lumOff val="0"/>
            <a:alphaOff val="0"/>
          </a:schemeClr>
        </a:solidFill>
        <a:ln w="10000" cap="flat" cmpd="sng" algn="ctr">
          <a:solidFill>
            <a:schemeClr val="accent6"/>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sp>
    <dsp:sp modelId="{AC0699A6-D11C-423E-ACF4-D4D99E9A8A6B}">
      <dsp:nvSpPr>
        <dsp:cNvPr id="0" name=""/>
        <dsp:cNvSpPr/>
      </dsp:nvSpPr>
      <dsp:spPr>
        <a:xfrm>
          <a:off x="616783" y="834772"/>
          <a:ext cx="4090744" cy="417553"/>
        </a:xfrm>
        <a:prstGeom prst="rect">
          <a:avLst/>
        </a:prstGeom>
        <a:solidFill>
          <a:schemeClr val="accent4">
            <a:alpha val="40000"/>
          </a:schemeClr>
        </a:solidFill>
        <a:ln>
          <a:solidFill>
            <a:schemeClr val="accent4"/>
          </a:solid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2609930"/>
              <a:satOff val="-6260"/>
              <a:lumOff val="49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31433"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t>Reduce Cost</a:t>
          </a:r>
          <a:endParaRPr lang="en-US" sz="2300" kern="1200" dirty="0"/>
        </a:p>
      </dsp:txBody>
      <dsp:txXfrm>
        <a:off x="616783" y="834772"/>
        <a:ext cx="4090744" cy="417553"/>
      </dsp:txXfrm>
    </dsp:sp>
    <dsp:sp modelId="{EA30142C-6033-4C49-8898-7E4BE667E70B}">
      <dsp:nvSpPr>
        <dsp:cNvPr id="0" name=""/>
        <dsp:cNvSpPr/>
      </dsp:nvSpPr>
      <dsp:spPr>
        <a:xfrm>
          <a:off x="355812" y="782578"/>
          <a:ext cx="521941" cy="521941"/>
        </a:xfrm>
        <a:prstGeom prst="ellipse">
          <a:avLst/>
        </a:prstGeom>
        <a:solidFill>
          <a:schemeClr val="lt1">
            <a:hueOff val="0"/>
            <a:satOff val="0"/>
            <a:lumOff val="0"/>
            <a:alphaOff val="0"/>
          </a:schemeClr>
        </a:solidFill>
        <a:ln w="10000" cap="flat" cmpd="sng" algn="ctr">
          <a:solidFill>
            <a:schemeClr val="accent4"/>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sp>
    <dsp:sp modelId="{25475E5B-B458-40D0-8EC0-E2625FB3656D}">
      <dsp:nvSpPr>
        <dsp:cNvPr id="0" name=""/>
        <dsp:cNvSpPr/>
      </dsp:nvSpPr>
      <dsp:spPr>
        <a:xfrm>
          <a:off x="708615" y="1460901"/>
          <a:ext cx="3998911" cy="417553"/>
        </a:xfrm>
        <a:prstGeom prst="rect">
          <a:avLst/>
        </a:prstGeom>
        <a:solidFill>
          <a:srgbClr val="92D050">
            <a:alpha val="40000"/>
          </a:srgbClr>
        </a:soli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5219861"/>
              <a:satOff val="-12520"/>
              <a:lumOff val="98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31433"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t>Higher availability</a:t>
          </a:r>
          <a:endParaRPr lang="en-US" sz="2300" kern="1200" dirty="0"/>
        </a:p>
      </dsp:txBody>
      <dsp:txXfrm>
        <a:off x="708615" y="1460901"/>
        <a:ext cx="3998911" cy="417553"/>
      </dsp:txXfrm>
    </dsp:sp>
    <dsp:sp modelId="{4A9BBCF4-490C-40C0-BCAD-B20CC9450F05}">
      <dsp:nvSpPr>
        <dsp:cNvPr id="0" name=""/>
        <dsp:cNvSpPr/>
      </dsp:nvSpPr>
      <dsp:spPr>
        <a:xfrm>
          <a:off x="447644" y="1408707"/>
          <a:ext cx="521941" cy="521941"/>
        </a:xfrm>
        <a:prstGeom prst="ellipse">
          <a:avLst/>
        </a:prstGeom>
        <a:solidFill>
          <a:schemeClr val="lt1">
            <a:hueOff val="0"/>
            <a:satOff val="0"/>
            <a:lumOff val="0"/>
            <a:alphaOff val="0"/>
          </a:schemeClr>
        </a:solidFill>
        <a:ln w="10000" cap="flat" cmpd="sng" algn="ctr">
          <a:solidFill>
            <a:schemeClr val="accent5">
              <a:hueOff val="5219861"/>
              <a:satOff val="-12520"/>
              <a:lumOff val="980"/>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sp>
    <dsp:sp modelId="{88F5DA9F-7F98-41C3-B51A-D81F0C80B548}">
      <dsp:nvSpPr>
        <dsp:cNvPr id="0" name=""/>
        <dsp:cNvSpPr/>
      </dsp:nvSpPr>
      <dsp:spPr>
        <a:xfrm>
          <a:off x="616783" y="2087031"/>
          <a:ext cx="4090744" cy="417553"/>
        </a:xfrm>
        <a:prstGeom prst="rect">
          <a:avLst/>
        </a:prstGeom>
        <a:solidFill>
          <a:schemeClr val="accent2">
            <a:alpha val="40000"/>
          </a:schemeClr>
        </a:solidFill>
        <a:ln>
          <a:solidFill>
            <a:schemeClr val="accent2"/>
          </a:solid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7829791"/>
              <a:satOff val="-18780"/>
              <a:lumOff val="1471"/>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31433"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t>Burst Relief</a:t>
          </a:r>
          <a:endParaRPr lang="en-US" sz="2300" kern="1200" dirty="0"/>
        </a:p>
      </dsp:txBody>
      <dsp:txXfrm>
        <a:off x="616783" y="2087031"/>
        <a:ext cx="4090744" cy="417553"/>
      </dsp:txXfrm>
    </dsp:sp>
    <dsp:sp modelId="{4EB69347-F37A-4EFF-960A-4C336502158B}">
      <dsp:nvSpPr>
        <dsp:cNvPr id="0" name=""/>
        <dsp:cNvSpPr/>
      </dsp:nvSpPr>
      <dsp:spPr>
        <a:xfrm>
          <a:off x="355812" y="2034837"/>
          <a:ext cx="521941" cy="521941"/>
        </a:xfrm>
        <a:prstGeom prst="ellipse">
          <a:avLst/>
        </a:prstGeom>
        <a:solidFill>
          <a:schemeClr val="lt1">
            <a:hueOff val="0"/>
            <a:satOff val="0"/>
            <a:lumOff val="0"/>
            <a:alphaOff val="0"/>
          </a:schemeClr>
        </a:solidFill>
        <a:ln w="10000" cap="flat" cmpd="sng" algn="ctr">
          <a:solidFill>
            <a:schemeClr val="accent2"/>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sp>
    <dsp:sp modelId="{EE4D9451-9625-2D4A-BB96-8B8A82CB8F39}">
      <dsp:nvSpPr>
        <dsp:cNvPr id="0" name=""/>
        <dsp:cNvSpPr/>
      </dsp:nvSpPr>
      <dsp:spPr>
        <a:xfrm>
          <a:off x="317576" y="2713160"/>
          <a:ext cx="4389950" cy="417553"/>
        </a:xfrm>
        <a:prstGeom prst="rect">
          <a:avLst/>
        </a:prstGeom>
        <a:solidFill>
          <a:schemeClr val="accent5">
            <a:alpha val="40000"/>
          </a:schemeClr>
        </a:solidFill>
        <a:ln>
          <a:solidFill>
            <a:schemeClr val="accent5"/>
          </a:solid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10439722"/>
              <a:satOff val="-25040"/>
              <a:lumOff val="1961"/>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31433"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t>Security Improvement</a:t>
          </a:r>
          <a:endParaRPr lang="en-US" sz="2300" kern="1200" dirty="0"/>
        </a:p>
      </dsp:txBody>
      <dsp:txXfrm>
        <a:off x="317576" y="2713160"/>
        <a:ext cx="4389950" cy="417553"/>
      </dsp:txXfrm>
    </dsp:sp>
    <dsp:sp modelId="{8792D074-BCCB-0242-98B2-2D35F8D3C4A4}">
      <dsp:nvSpPr>
        <dsp:cNvPr id="0" name=""/>
        <dsp:cNvSpPr/>
      </dsp:nvSpPr>
      <dsp:spPr>
        <a:xfrm>
          <a:off x="56606" y="2660966"/>
          <a:ext cx="521941" cy="521941"/>
        </a:xfrm>
        <a:prstGeom prst="ellipse">
          <a:avLst/>
        </a:prstGeom>
        <a:solidFill>
          <a:schemeClr val="lt1">
            <a:hueOff val="0"/>
            <a:satOff val="0"/>
            <a:lumOff val="0"/>
            <a:alphaOff val="0"/>
          </a:schemeClr>
        </a:solidFill>
        <a:ln w="10000" cap="flat" cmpd="sng" algn="ctr">
          <a:solidFill>
            <a:schemeClr val="accent5"/>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527AE-CBC5-49D4-90D9-CEA786E18974}">
      <dsp:nvSpPr>
        <dsp:cNvPr id="0" name=""/>
        <dsp:cNvSpPr/>
      </dsp:nvSpPr>
      <dsp:spPr>
        <a:xfrm>
          <a:off x="-3774487" y="-579769"/>
          <a:ext cx="4498895" cy="4498895"/>
        </a:xfrm>
        <a:prstGeom prst="blockArc">
          <a:avLst>
            <a:gd name="adj1" fmla="val 18900000"/>
            <a:gd name="adj2" fmla="val 2700000"/>
            <a:gd name="adj3" fmla="val 480"/>
          </a:avLst>
        </a:pr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5AAAAD-AFB4-4E95-BB25-20873C13F51E}">
      <dsp:nvSpPr>
        <dsp:cNvPr id="0" name=""/>
        <dsp:cNvSpPr/>
      </dsp:nvSpPr>
      <dsp:spPr>
        <a:xfrm>
          <a:off x="317576" y="208643"/>
          <a:ext cx="4389950" cy="417553"/>
        </a:xfrm>
        <a:prstGeom prst="rect">
          <a:avLst/>
        </a:prstGeom>
        <a:solidFill>
          <a:schemeClr val="accent6">
            <a:alpha val="40000"/>
          </a:schemeClr>
        </a:soli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31433"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t>Lower latency</a:t>
          </a:r>
          <a:endParaRPr lang="en-US" sz="2300" kern="1200" dirty="0"/>
        </a:p>
      </dsp:txBody>
      <dsp:txXfrm>
        <a:off x="317576" y="208643"/>
        <a:ext cx="4389950" cy="417553"/>
      </dsp:txXfrm>
    </dsp:sp>
    <dsp:sp modelId="{7E214213-8455-4922-800D-49089380A61B}">
      <dsp:nvSpPr>
        <dsp:cNvPr id="0" name=""/>
        <dsp:cNvSpPr/>
      </dsp:nvSpPr>
      <dsp:spPr>
        <a:xfrm>
          <a:off x="56606" y="156448"/>
          <a:ext cx="521941" cy="521941"/>
        </a:xfrm>
        <a:prstGeom prst="ellipse">
          <a:avLst/>
        </a:prstGeom>
        <a:solidFill>
          <a:schemeClr val="lt1">
            <a:hueOff val="0"/>
            <a:satOff val="0"/>
            <a:lumOff val="0"/>
            <a:alphaOff val="0"/>
          </a:schemeClr>
        </a:solidFill>
        <a:ln w="10000" cap="flat" cmpd="sng" algn="ctr">
          <a:solidFill>
            <a:schemeClr val="accent6"/>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sp>
    <dsp:sp modelId="{AC0699A6-D11C-423E-ACF4-D4D99E9A8A6B}">
      <dsp:nvSpPr>
        <dsp:cNvPr id="0" name=""/>
        <dsp:cNvSpPr/>
      </dsp:nvSpPr>
      <dsp:spPr>
        <a:xfrm>
          <a:off x="616783" y="834772"/>
          <a:ext cx="4090744" cy="417553"/>
        </a:xfrm>
        <a:prstGeom prst="rect">
          <a:avLst/>
        </a:prstGeom>
        <a:solidFill>
          <a:schemeClr val="accent4"/>
        </a:solidFill>
        <a:ln>
          <a:solidFill>
            <a:schemeClr val="accent4"/>
          </a:solid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2609930"/>
              <a:satOff val="-6260"/>
              <a:lumOff val="49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31433"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t>Reduce Cost</a:t>
          </a:r>
          <a:endParaRPr lang="en-US" sz="2300" kern="1200" dirty="0"/>
        </a:p>
      </dsp:txBody>
      <dsp:txXfrm>
        <a:off x="616783" y="834772"/>
        <a:ext cx="4090744" cy="417553"/>
      </dsp:txXfrm>
    </dsp:sp>
    <dsp:sp modelId="{EA30142C-6033-4C49-8898-7E4BE667E70B}">
      <dsp:nvSpPr>
        <dsp:cNvPr id="0" name=""/>
        <dsp:cNvSpPr/>
      </dsp:nvSpPr>
      <dsp:spPr>
        <a:xfrm>
          <a:off x="355812" y="782578"/>
          <a:ext cx="521941" cy="521941"/>
        </a:xfrm>
        <a:prstGeom prst="ellipse">
          <a:avLst/>
        </a:prstGeom>
        <a:solidFill>
          <a:schemeClr val="lt1">
            <a:hueOff val="0"/>
            <a:satOff val="0"/>
            <a:lumOff val="0"/>
            <a:alphaOff val="0"/>
          </a:schemeClr>
        </a:solidFill>
        <a:ln w="10000" cap="flat" cmpd="sng" algn="ctr">
          <a:solidFill>
            <a:schemeClr val="accent4"/>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sp>
    <dsp:sp modelId="{25475E5B-B458-40D0-8EC0-E2625FB3656D}">
      <dsp:nvSpPr>
        <dsp:cNvPr id="0" name=""/>
        <dsp:cNvSpPr/>
      </dsp:nvSpPr>
      <dsp:spPr>
        <a:xfrm>
          <a:off x="708615" y="1460901"/>
          <a:ext cx="3998911" cy="417553"/>
        </a:xfrm>
        <a:prstGeom prst="rect">
          <a:avLst/>
        </a:prstGeom>
        <a:solidFill>
          <a:srgbClr val="92D050">
            <a:alpha val="40000"/>
          </a:srgbClr>
        </a:soli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5219861"/>
              <a:satOff val="-12520"/>
              <a:lumOff val="98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31433"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t>Higher availability</a:t>
          </a:r>
          <a:endParaRPr lang="en-US" sz="2300" kern="1200" dirty="0"/>
        </a:p>
      </dsp:txBody>
      <dsp:txXfrm>
        <a:off x="708615" y="1460901"/>
        <a:ext cx="3998911" cy="417553"/>
      </dsp:txXfrm>
    </dsp:sp>
    <dsp:sp modelId="{4A9BBCF4-490C-40C0-BCAD-B20CC9450F05}">
      <dsp:nvSpPr>
        <dsp:cNvPr id="0" name=""/>
        <dsp:cNvSpPr/>
      </dsp:nvSpPr>
      <dsp:spPr>
        <a:xfrm>
          <a:off x="447644" y="1408707"/>
          <a:ext cx="521941" cy="521941"/>
        </a:xfrm>
        <a:prstGeom prst="ellipse">
          <a:avLst/>
        </a:prstGeom>
        <a:solidFill>
          <a:schemeClr val="lt1">
            <a:hueOff val="0"/>
            <a:satOff val="0"/>
            <a:lumOff val="0"/>
            <a:alphaOff val="0"/>
          </a:schemeClr>
        </a:solidFill>
        <a:ln w="10000" cap="flat" cmpd="sng" algn="ctr">
          <a:solidFill>
            <a:schemeClr val="accent5">
              <a:hueOff val="5219861"/>
              <a:satOff val="-12520"/>
              <a:lumOff val="980"/>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sp>
    <dsp:sp modelId="{88F5DA9F-7F98-41C3-B51A-D81F0C80B548}">
      <dsp:nvSpPr>
        <dsp:cNvPr id="0" name=""/>
        <dsp:cNvSpPr/>
      </dsp:nvSpPr>
      <dsp:spPr>
        <a:xfrm>
          <a:off x="616783" y="2087031"/>
          <a:ext cx="4090744" cy="417553"/>
        </a:xfrm>
        <a:prstGeom prst="rect">
          <a:avLst/>
        </a:prstGeom>
        <a:solidFill>
          <a:schemeClr val="accent2">
            <a:alpha val="40000"/>
          </a:schemeClr>
        </a:solidFill>
        <a:ln>
          <a:solidFill>
            <a:schemeClr val="accent2"/>
          </a:solid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7829791"/>
              <a:satOff val="-18780"/>
              <a:lumOff val="1471"/>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31433"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t>Burst Relief</a:t>
          </a:r>
        </a:p>
      </dsp:txBody>
      <dsp:txXfrm>
        <a:off x="616783" y="2087031"/>
        <a:ext cx="4090744" cy="417553"/>
      </dsp:txXfrm>
    </dsp:sp>
    <dsp:sp modelId="{4EB69347-F37A-4EFF-960A-4C336502158B}">
      <dsp:nvSpPr>
        <dsp:cNvPr id="0" name=""/>
        <dsp:cNvSpPr/>
      </dsp:nvSpPr>
      <dsp:spPr>
        <a:xfrm>
          <a:off x="355812" y="2034837"/>
          <a:ext cx="521941" cy="521941"/>
        </a:xfrm>
        <a:prstGeom prst="ellipse">
          <a:avLst/>
        </a:prstGeom>
        <a:solidFill>
          <a:schemeClr val="lt1">
            <a:hueOff val="0"/>
            <a:satOff val="0"/>
            <a:lumOff val="0"/>
            <a:alphaOff val="0"/>
          </a:schemeClr>
        </a:solidFill>
        <a:ln w="10000" cap="flat" cmpd="sng" algn="ctr">
          <a:solidFill>
            <a:schemeClr val="accent2"/>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sp>
    <dsp:sp modelId="{85405F78-D376-9D47-9899-42E1B1463AA3}">
      <dsp:nvSpPr>
        <dsp:cNvPr id="0" name=""/>
        <dsp:cNvSpPr/>
      </dsp:nvSpPr>
      <dsp:spPr>
        <a:xfrm>
          <a:off x="317576" y="2713160"/>
          <a:ext cx="4389950" cy="417553"/>
        </a:xfrm>
        <a:prstGeom prst="rect">
          <a:avLst/>
        </a:prstGeom>
        <a:solidFill>
          <a:schemeClr val="accent5">
            <a:alpha val="40000"/>
          </a:schemeClr>
        </a:solidFill>
        <a:ln>
          <a:solidFill>
            <a:schemeClr val="accent5"/>
          </a:solid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10439722"/>
              <a:satOff val="-25040"/>
              <a:lumOff val="1961"/>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31433"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t>Security Improvement</a:t>
          </a:r>
        </a:p>
      </dsp:txBody>
      <dsp:txXfrm>
        <a:off x="317576" y="2713160"/>
        <a:ext cx="4389950" cy="417553"/>
      </dsp:txXfrm>
    </dsp:sp>
    <dsp:sp modelId="{4A7A5B17-E858-F942-BD48-99A99D103328}">
      <dsp:nvSpPr>
        <dsp:cNvPr id="0" name=""/>
        <dsp:cNvSpPr/>
      </dsp:nvSpPr>
      <dsp:spPr>
        <a:xfrm>
          <a:off x="56606" y="2660966"/>
          <a:ext cx="521941" cy="521941"/>
        </a:xfrm>
        <a:prstGeom prst="ellipse">
          <a:avLst/>
        </a:prstGeom>
        <a:solidFill>
          <a:schemeClr val="lt1">
            <a:hueOff val="0"/>
            <a:satOff val="0"/>
            <a:lumOff val="0"/>
            <a:alphaOff val="0"/>
          </a:schemeClr>
        </a:solidFill>
        <a:ln w="10000" cap="flat" cmpd="sng" algn="ctr">
          <a:solidFill>
            <a:schemeClr val="accent5"/>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0DAE28-FA16-4897-9F47-83A4540BD297}" type="datetimeFigureOut">
              <a:rPr lang="en-US" smtClean="0"/>
              <a:t>5/15/2015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214F2F-1CB9-403A-B849-C2C7BBC57358}" type="slidenum">
              <a:rPr lang="en-US" smtClean="0"/>
              <a:t>‹#›</a:t>
            </a:fld>
            <a:endParaRPr lang="en-US"/>
          </a:p>
        </p:txBody>
      </p:sp>
    </p:spTree>
    <p:extLst>
      <p:ext uri="{BB962C8B-B14F-4D97-AF65-F5344CB8AC3E}">
        <p14:creationId xmlns:p14="http://schemas.microsoft.com/office/powerpoint/2010/main" val="412275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228600" indent="-228600">
              <a:buAutoNum type="arabicPeriod"/>
            </a:pPr>
            <a:r>
              <a:rPr lang="en-US" dirty="0" smtClean="0"/>
              <a:t>Imagin</a:t>
            </a:r>
            <a:r>
              <a:rPr lang="en-US" baseline="0" dirty="0" smtClean="0"/>
              <a:t>e an application running on a tank, may need to export data to a larger cloud for processing</a:t>
            </a:r>
          </a:p>
          <a:p>
            <a:pPr marL="228600" indent="-228600">
              <a:buAutoNum type="arabicPeriod"/>
            </a:pPr>
            <a:r>
              <a:rPr lang="en-US" baseline="0" dirty="0" smtClean="0"/>
              <a:t>But limited bandwidth</a:t>
            </a:r>
            <a:endParaRPr lang="en-US" dirty="0"/>
          </a:p>
        </p:txBody>
      </p:sp>
      <p:sp>
        <p:nvSpPr>
          <p:cNvPr id="4" name="슬라이드 번호 개체 틀 3"/>
          <p:cNvSpPr>
            <a:spLocks noGrp="1"/>
          </p:cNvSpPr>
          <p:nvPr>
            <p:ph type="sldNum" sz="quarter" idx="10"/>
          </p:nvPr>
        </p:nvSpPr>
        <p:spPr/>
        <p:txBody>
          <a:bodyPr/>
          <a:lstStyle/>
          <a:p>
            <a:fld id="{4B819041-1A58-5848-983A-F7DEF26E5118}" type="slidenum">
              <a:rPr lang="en-US" smtClean="0"/>
              <a:pPr/>
              <a:t>2</a:t>
            </a:fld>
            <a:endParaRPr lang="en-US"/>
          </a:p>
        </p:txBody>
      </p:sp>
    </p:spTree>
    <p:extLst>
      <p:ext uri="{BB962C8B-B14F-4D97-AF65-F5344CB8AC3E}">
        <p14:creationId xmlns:p14="http://schemas.microsoft.com/office/powerpoint/2010/main" val="1436913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a:t>
            </a:r>
            <a:r>
              <a:rPr lang="en-US" baseline="0" dirty="0" err="1" smtClean="0"/>
              <a:t>supercloud</a:t>
            </a:r>
            <a:r>
              <a:rPr lang="en-US" baseline="0" dirty="0" smtClean="0"/>
              <a:t> can built on top </a:t>
            </a:r>
            <a:r>
              <a:rPr lang="en-US" baseline="0" dirty="0" err="1" smtClean="0"/>
              <a:t>xen</a:t>
            </a:r>
            <a:r>
              <a:rPr lang="en-US" baseline="0" dirty="0" smtClean="0"/>
              <a:t> hypervisor taking advantage of PV-on-HVM drivers.</a:t>
            </a:r>
            <a:r>
              <a:rPr lang="zh-CN" altLang="en-US" baseline="0" dirty="0" smtClean="0"/>
              <a:t> </a:t>
            </a:r>
            <a:r>
              <a:rPr lang="en-US" altLang="zh-CN" baseline="0" dirty="0" smtClean="0"/>
              <a:t>We</a:t>
            </a:r>
            <a:r>
              <a:rPr lang="zh-CN" altLang="en-US" baseline="0" dirty="0" smtClean="0"/>
              <a:t> </a:t>
            </a:r>
            <a:r>
              <a:rPr lang="en-US" altLang="zh-CN" baseline="0" dirty="0" smtClean="0"/>
              <a:t>implemented</a:t>
            </a:r>
            <a:r>
              <a:rPr lang="zh-CN" altLang="en-US" baseline="0" smtClean="0"/>
              <a:t> </a:t>
            </a:r>
            <a:r>
              <a:rPr lang="en-US" altLang="zh-CN" baseline="0" smtClean="0"/>
              <a:t>a</a:t>
            </a:r>
            <a:r>
              <a:rPr lang="zh-CN" altLang="en-US" baseline="0" dirty="0" smtClean="0"/>
              <a:t> </a:t>
            </a:r>
            <a:r>
              <a:rPr lang="en-US" altLang="zh-CN" baseline="0" dirty="0" smtClean="0"/>
              <a:t>nested</a:t>
            </a:r>
            <a:r>
              <a:rPr lang="zh-CN" altLang="en-US" baseline="0" dirty="0" smtClean="0"/>
              <a:t> </a:t>
            </a:r>
            <a:r>
              <a:rPr lang="en-US" altLang="zh-CN" baseline="0" dirty="0" smtClean="0"/>
              <a:t>virtualization</a:t>
            </a:r>
            <a:r>
              <a:rPr lang="zh-CN" altLang="en-US" baseline="0" dirty="0" smtClean="0"/>
              <a:t> </a:t>
            </a:r>
            <a:r>
              <a:rPr lang="en-US" altLang="zh-CN" baseline="0" dirty="0" smtClean="0"/>
              <a:t>called</a:t>
            </a:r>
            <a:r>
              <a:rPr lang="zh-CN" altLang="en-US" baseline="0" dirty="0" smtClean="0"/>
              <a:t> </a:t>
            </a:r>
            <a:r>
              <a:rPr lang="en-US" altLang="zh-CN" baseline="0" dirty="0" err="1" smtClean="0"/>
              <a:t>xen</a:t>
            </a:r>
            <a:r>
              <a:rPr lang="en-US" altLang="zh-CN" baseline="0" dirty="0" smtClean="0"/>
              <a:t>-blanket</a:t>
            </a:r>
            <a:r>
              <a:rPr lang="zh-CN" altLang="en-US" baseline="0" dirty="0" smtClean="0"/>
              <a:t> </a:t>
            </a:r>
            <a:r>
              <a:rPr lang="en-US" altLang="zh-CN" baseline="0" dirty="0" smtClean="0"/>
              <a:t>which</a:t>
            </a:r>
            <a:r>
              <a:rPr lang="zh-CN" altLang="en-US" baseline="0" dirty="0" smtClean="0"/>
              <a:t> </a:t>
            </a:r>
            <a:r>
              <a:rPr lang="en-US" altLang="zh-CN" baseline="0" dirty="0" smtClean="0"/>
              <a:t>can</a:t>
            </a:r>
            <a:r>
              <a:rPr lang="zh-CN" altLang="en-US" baseline="0" dirty="0" smtClean="0"/>
              <a:t> </a:t>
            </a:r>
            <a:r>
              <a:rPr lang="en-US" altLang="zh-CN" baseline="0" dirty="0" smtClean="0"/>
              <a:t>run</a:t>
            </a:r>
            <a:r>
              <a:rPr lang="zh-CN" altLang="en-US" baseline="0" dirty="0" smtClean="0"/>
              <a:t> </a:t>
            </a:r>
            <a:r>
              <a:rPr lang="en-US" altLang="zh-CN" baseline="0" dirty="0" smtClean="0"/>
              <a:t>on</a:t>
            </a:r>
            <a:r>
              <a:rPr lang="zh-CN" altLang="en-US" baseline="0" dirty="0" smtClean="0"/>
              <a:t> </a:t>
            </a:r>
            <a:r>
              <a:rPr lang="en-US" altLang="zh-CN" baseline="0" dirty="0" smtClean="0"/>
              <a:t>different</a:t>
            </a:r>
            <a:r>
              <a:rPr lang="zh-CN" altLang="en-US" baseline="0" dirty="0" smtClean="0"/>
              <a:t> </a:t>
            </a:r>
            <a:r>
              <a:rPr lang="en-US" altLang="zh-CN" baseline="0" dirty="0" smtClean="0"/>
              <a:t>hypervisors.</a:t>
            </a:r>
            <a:r>
              <a:rPr lang="en-US" baseline="0" dirty="0" smtClean="0"/>
              <a:t> It uses </a:t>
            </a:r>
            <a:r>
              <a:rPr lang="en-US" baseline="0" dirty="0" err="1" smtClean="0"/>
              <a:t>xen</a:t>
            </a:r>
            <a:r>
              <a:rPr lang="en-US" baseline="0" dirty="0" smtClean="0"/>
              <a:t>-blanket which is a second layer </a:t>
            </a:r>
            <a:r>
              <a:rPr lang="en-US" baseline="0" dirty="0" err="1" smtClean="0"/>
              <a:t>xen</a:t>
            </a:r>
            <a:r>
              <a:rPr lang="en-US" baseline="0" dirty="0" smtClean="0"/>
              <a:t> hypervisor and provide a serious of drivers for performance optimization. On top of that we start </a:t>
            </a:r>
            <a:r>
              <a:rPr lang="en-US" baseline="0" dirty="0" err="1" smtClean="0"/>
              <a:t>xenserver</a:t>
            </a:r>
            <a:r>
              <a:rPr lang="en-US" baseline="0" dirty="0" smtClean="0"/>
              <a:t> and </a:t>
            </a:r>
            <a:r>
              <a:rPr lang="en-US" baseline="0" dirty="0" err="1" smtClean="0"/>
              <a:t>openstack</a:t>
            </a:r>
            <a:r>
              <a:rPr lang="en-US" baseline="0" dirty="0" smtClean="0"/>
              <a:t> which forms a second layer of cloud. Then users can start second layer VMs via </a:t>
            </a:r>
            <a:r>
              <a:rPr lang="en-US" baseline="0" dirty="0" err="1" smtClean="0"/>
              <a:t>openstack</a:t>
            </a:r>
            <a:r>
              <a:rPr lang="en-US" baseline="0" dirty="0" smtClean="0"/>
              <a:t> APIs. On other clouds on KVM and Hyper-V we do the same thing because </a:t>
            </a:r>
            <a:r>
              <a:rPr lang="en-US" baseline="0" dirty="0" err="1" smtClean="0"/>
              <a:t>xen</a:t>
            </a:r>
            <a:r>
              <a:rPr lang="en-US" baseline="0" dirty="0" smtClean="0"/>
              <a:t>-blanket can work with different hypervisors and device drivers. The second layer clouds can be connected by virtual networks.</a:t>
            </a:r>
            <a:r>
              <a:rPr lang="zh-CN" altLang="en-US" baseline="0" dirty="0" smtClean="0"/>
              <a:t>  </a:t>
            </a:r>
            <a:endParaRPr lang="en-US" baseline="0" dirty="0" smtClean="0"/>
          </a:p>
          <a:p>
            <a:endParaRPr lang="en-US" dirty="0"/>
          </a:p>
          <a:p>
            <a:r>
              <a:rPr lang="en-US" dirty="0"/>
              <a:t>----- Meeting Notes (10/17/14 13:45) -----</a:t>
            </a:r>
          </a:p>
          <a:p>
            <a:r>
              <a:rPr lang="en-US" dirty="0"/>
              <a:t>VPN-&gt;Virtual Networks</a:t>
            </a:r>
          </a:p>
          <a:p>
            <a:r>
              <a:rPr lang="en-US" dirty="0"/>
              <a:t>----- Meeting Notes (10/20/14 17:30) -----</a:t>
            </a:r>
          </a:p>
          <a:p>
            <a:r>
              <a:rPr lang="en-US" dirty="0"/>
              <a:t>Amazon, HP and Rackpace</a:t>
            </a:r>
          </a:p>
          <a:p>
            <a:endParaRPr lang="en-US" dirty="0"/>
          </a:p>
          <a:p>
            <a:r>
              <a:rPr lang="en-US" dirty="0"/>
              <a:t>title: SuperCloud </a:t>
            </a:r>
          </a:p>
          <a:p>
            <a:r>
              <a:rPr lang="en-US" dirty="0"/>
              <a:t>----- Meeting Notes (10/21/14 10:33) -----</a:t>
            </a:r>
          </a:p>
          <a:p>
            <a:r>
              <a:rPr lang="en-US" dirty="0"/>
              <a:t>OpenStack in different color.  We can't control the orange but we can ( different cloud stack entirely. ) ingrate the </a:t>
            </a:r>
          </a:p>
          <a:p>
            <a:r>
              <a:rPr lang="en-US" dirty="0"/>
              <a:t>Openstack competely seperate stack</a:t>
            </a:r>
          </a:p>
          <a:p>
            <a:endParaRPr lang="en-US" dirty="0"/>
          </a:p>
        </p:txBody>
      </p:sp>
      <p:sp>
        <p:nvSpPr>
          <p:cNvPr id="4" name="Slide Number Placeholder 3"/>
          <p:cNvSpPr>
            <a:spLocks noGrp="1"/>
          </p:cNvSpPr>
          <p:nvPr>
            <p:ph type="sldNum" sz="quarter" idx="10"/>
          </p:nvPr>
        </p:nvSpPr>
        <p:spPr/>
        <p:txBody>
          <a:bodyPr/>
          <a:lstStyle/>
          <a:p>
            <a:fld id="{433923F7-E229-074F-A4E7-64015F20E249}" type="slidenum">
              <a:rPr lang="en-US" smtClean="0"/>
              <a:t>24</a:t>
            </a:fld>
            <a:endParaRPr lang="en-US"/>
          </a:p>
        </p:txBody>
      </p:sp>
    </p:spTree>
    <p:extLst>
      <p:ext uri="{BB962C8B-B14F-4D97-AF65-F5344CB8AC3E}">
        <p14:creationId xmlns:p14="http://schemas.microsoft.com/office/powerpoint/2010/main" val="3123506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revisit</a:t>
            </a:r>
            <a:r>
              <a:rPr lang="en-US" baseline="0" dirty="0" smtClean="0"/>
              <a:t> the benefits of multiple clouds and see if </a:t>
            </a:r>
            <a:r>
              <a:rPr lang="en-US" baseline="0" dirty="0" err="1" smtClean="0"/>
              <a:t>supercloud</a:t>
            </a:r>
            <a:r>
              <a:rPr lang="en-US" baseline="0" dirty="0" smtClean="0"/>
              <a:t> provide the power, control and flexibility to users. The first example is that </a:t>
            </a:r>
            <a:r>
              <a:rPr lang="en-US" baseline="0" dirty="0" err="1" smtClean="0"/>
              <a:t>supercloud</a:t>
            </a:r>
            <a:r>
              <a:rPr lang="en-US" baseline="0" dirty="0" smtClean="0"/>
              <a:t> can achieve lower latency than any single cloud.</a:t>
            </a:r>
            <a:endParaRPr lang="en-US" dirty="0"/>
          </a:p>
          <a:p>
            <a:r>
              <a:rPr lang="en-US" dirty="0"/>
              <a:t>----- Meeting Notes (10/17/14 13:45) -----</a:t>
            </a:r>
          </a:p>
          <a:p>
            <a:r>
              <a:rPr lang="en-US" dirty="0"/>
              <a:t>- Power Control and Flexibility </a:t>
            </a:r>
          </a:p>
          <a:p>
            <a:endParaRPr lang="en-US" dirty="0"/>
          </a:p>
          <a:p>
            <a:r>
              <a:rPr lang="en-US" dirty="0"/>
              <a:t>Reduce Cost</a:t>
            </a:r>
          </a:p>
          <a:p>
            <a:r>
              <a:rPr lang="en-US" dirty="0"/>
              <a:t>limit coverage </a:t>
            </a:r>
          </a:p>
          <a:p>
            <a:endParaRPr lang="en-US" dirty="0"/>
          </a:p>
          <a:p>
            <a:r>
              <a:rPr lang="en-US" dirty="0"/>
              <a:t>More  </a:t>
            </a:r>
            <a:r>
              <a:rPr lang="en-US" dirty="0" err="1"/>
              <a:t>Flexiblity</a:t>
            </a:r>
            <a:r>
              <a:rPr lang="en-US" dirty="0"/>
              <a:t> -&gt; User Control (More Choices)  more power for the user to control </a:t>
            </a:r>
          </a:p>
          <a:p>
            <a:endParaRPr lang="en-US" dirty="0"/>
          </a:p>
          <a:p>
            <a:r>
              <a:rPr lang="en-US" dirty="0"/>
              <a:t>Outline</a:t>
            </a:r>
          </a:p>
        </p:txBody>
      </p:sp>
      <p:sp>
        <p:nvSpPr>
          <p:cNvPr id="4" name="Slide Number Placeholder 3"/>
          <p:cNvSpPr>
            <a:spLocks noGrp="1"/>
          </p:cNvSpPr>
          <p:nvPr>
            <p:ph type="sldNum" sz="quarter" idx="10"/>
          </p:nvPr>
        </p:nvSpPr>
        <p:spPr/>
        <p:txBody>
          <a:bodyPr/>
          <a:lstStyle/>
          <a:p>
            <a:fld id="{433923F7-E229-074F-A4E7-64015F20E249}" type="slidenum">
              <a:rPr lang="en-US" smtClean="0"/>
              <a:t>25</a:t>
            </a:fld>
            <a:endParaRPr lang="en-US"/>
          </a:p>
        </p:txBody>
      </p:sp>
    </p:spTree>
    <p:extLst>
      <p:ext uri="{BB962C8B-B14F-4D97-AF65-F5344CB8AC3E}">
        <p14:creationId xmlns:p14="http://schemas.microsoft.com/office/powerpoint/2010/main" val="2764923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different cloud providers have different datacenters all over the world. The map shows the regions of the Windows Azure, amazon EC2, </a:t>
            </a:r>
            <a:r>
              <a:rPr lang="en-US" baseline="0" dirty="0" err="1" smtClean="0"/>
              <a:t>rackspace</a:t>
            </a:r>
            <a:r>
              <a:rPr lang="en-US" baseline="0" dirty="0" smtClean="0"/>
              <a:t> and HP clouds. The</a:t>
            </a:r>
            <a:r>
              <a:rPr lang="zh-CN" altLang="en-US" baseline="0" dirty="0" smtClean="0"/>
              <a:t> </a:t>
            </a:r>
            <a:r>
              <a:rPr lang="en-US" altLang="zh-CN" baseline="0" dirty="0" smtClean="0"/>
              <a:t>clients</a:t>
            </a:r>
            <a:r>
              <a:rPr lang="zh-CN" altLang="en-US" baseline="0" dirty="0" smtClean="0"/>
              <a:t> </a:t>
            </a:r>
            <a:r>
              <a:rPr lang="en-US" altLang="zh-CN" baseline="0" dirty="0" smtClean="0"/>
              <a:t>for a</a:t>
            </a:r>
            <a:r>
              <a:rPr lang="zh-CN" altLang="en-US" baseline="0" dirty="0" smtClean="0"/>
              <a:t> </a:t>
            </a:r>
            <a:r>
              <a:rPr lang="en-US" altLang="zh-CN" baseline="0" dirty="0" smtClean="0"/>
              <a:t>content</a:t>
            </a:r>
            <a:r>
              <a:rPr lang="zh-CN" altLang="en-US" baseline="0" dirty="0" smtClean="0"/>
              <a:t> </a:t>
            </a:r>
            <a:r>
              <a:rPr lang="en-US" altLang="zh-CN" baseline="0" dirty="0" smtClean="0"/>
              <a:t>delivery</a:t>
            </a:r>
            <a:r>
              <a:rPr lang="zh-CN" altLang="en-US" baseline="0" dirty="0" smtClean="0"/>
              <a:t> </a:t>
            </a:r>
            <a:r>
              <a:rPr lang="en-US" altLang="zh-CN" baseline="0" dirty="0" smtClean="0"/>
              <a:t>network</a:t>
            </a:r>
            <a:r>
              <a:rPr lang="zh-CN" altLang="en-US" baseline="0" dirty="0" smtClean="0"/>
              <a:t> </a:t>
            </a:r>
            <a:r>
              <a:rPr lang="en-US" altLang="zh-CN" baseline="0" dirty="0" smtClean="0"/>
              <a:t>would</a:t>
            </a:r>
            <a:r>
              <a:rPr lang="zh-CN" altLang="en-US" baseline="0" dirty="0" smtClean="0"/>
              <a:t> </a:t>
            </a:r>
            <a:r>
              <a:rPr lang="en-US" altLang="zh-CN" baseline="0" dirty="0" smtClean="0"/>
              <a:t>be</a:t>
            </a:r>
            <a:r>
              <a:rPr lang="zh-CN" altLang="en-US" baseline="0" dirty="0" smtClean="0"/>
              <a:t> </a:t>
            </a:r>
            <a:r>
              <a:rPr lang="en-US" altLang="zh-CN" baseline="0" dirty="0" smtClean="0"/>
              <a:t>all</a:t>
            </a:r>
            <a:r>
              <a:rPr lang="zh-CN" altLang="en-US" baseline="0" dirty="0" smtClean="0"/>
              <a:t> </a:t>
            </a:r>
            <a:r>
              <a:rPr lang="en-US" altLang="zh-CN" baseline="0" dirty="0" smtClean="0"/>
              <a:t>over</a:t>
            </a:r>
            <a:r>
              <a:rPr lang="zh-CN" altLang="en-US" baseline="0" dirty="0" smtClean="0"/>
              <a:t> </a:t>
            </a:r>
            <a:r>
              <a:rPr lang="en-US" altLang="zh-CN" baseline="0" dirty="0" smtClean="0"/>
              <a:t>the</a:t>
            </a:r>
            <a:r>
              <a:rPr lang="zh-CN" altLang="en-US" baseline="0" dirty="0" smtClean="0"/>
              <a:t> </a:t>
            </a:r>
            <a:r>
              <a:rPr lang="en-US" altLang="zh-CN" baseline="0" dirty="0" smtClean="0"/>
              <a:t>world.</a:t>
            </a:r>
            <a:r>
              <a:rPr lang="zh-CN" altLang="en-US" baseline="0" dirty="0" smtClean="0"/>
              <a:t> </a:t>
            </a:r>
            <a:r>
              <a:rPr lang="en-US" altLang="zh-CN" baseline="0" dirty="0" smtClean="0"/>
              <a:t>For</a:t>
            </a:r>
            <a:r>
              <a:rPr lang="zh-CN" altLang="en-US" baseline="0" dirty="0" smtClean="0"/>
              <a:t> </a:t>
            </a:r>
            <a:r>
              <a:rPr lang="en-US" altLang="zh-CN" baseline="0" dirty="0" smtClean="0"/>
              <a:t>example,</a:t>
            </a:r>
            <a:r>
              <a:rPr lang="zh-CN" altLang="en-US" baseline="0" dirty="0" smtClean="0"/>
              <a:t> </a:t>
            </a:r>
            <a:r>
              <a:rPr lang="en-US" altLang="zh-CN" baseline="0" dirty="0" smtClean="0"/>
              <a:t>a</a:t>
            </a:r>
            <a:r>
              <a:rPr lang="zh-CN" altLang="en-US" baseline="0" dirty="0" smtClean="0"/>
              <a:t> </a:t>
            </a:r>
            <a:r>
              <a:rPr lang="en-US" altLang="zh-CN" baseline="0" dirty="0" smtClean="0"/>
              <a:t>user</a:t>
            </a:r>
            <a:r>
              <a:rPr lang="zh-CN" altLang="en-US" baseline="0" dirty="0" smtClean="0"/>
              <a:t> </a:t>
            </a:r>
            <a:r>
              <a:rPr lang="en-US" altLang="zh-CN" baseline="0" dirty="0" smtClean="0"/>
              <a:t>here at London need</a:t>
            </a:r>
            <a:r>
              <a:rPr lang="zh-CN" altLang="en-US" baseline="0" dirty="0" smtClean="0"/>
              <a:t> </a:t>
            </a:r>
            <a:r>
              <a:rPr lang="en-US" altLang="zh-CN" baseline="0" dirty="0" smtClean="0"/>
              <a:t>to</a:t>
            </a:r>
            <a:r>
              <a:rPr lang="zh-CN" altLang="en-US" baseline="0" dirty="0" smtClean="0"/>
              <a:t> </a:t>
            </a:r>
            <a:r>
              <a:rPr lang="en-US" altLang="zh-CN" baseline="0" dirty="0" smtClean="0"/>
              <a:t>find</a:t>
            </a:r>
            <a:r>
              <a:rPr lang="zh-CN" altLang="en-US" baseline="0" dirty="0" smtClean="0"/>
              <a:t> </a:t>
            </a:r>
            <a:r>
              <a:rPr lang="en-US" altLang="zh-CN" baseline="0" dirty="0" smtClean="0"/>
              <a:t>a</a:t>
            </a:r>
            <a:r>
              <a:rPr lang="zh-CN" altLang="en-US" baseline="0" dirty="0" smtClean="0"/>
              <a:t> </a:t>
            </a:r>
            <a:r>
              <a:rPr lang="en-US" altLang="zh-CN" baseline="0" dirty="0" smtClean="0"/>
              <a:t>closest</a:t>
            </a:r>
            <a:r>
              <a:rPr lang="zh-CN" altLang="en-US" baseline="0" dirty="0" smtClean="0"/>
              <a:t> </a:t>
            </a:r>
            <a:r>
              <a:rPr lang="en-US" altLang="zh-CN" baseline="0" dirty="0" smtClean="0"/>
              <a:t>server.</a:t>
            </a:r>
            <a:r>
              <a:rPr lang="zh-CN" altLang="en-US" baseline="0" dirty="0" smtClean="0"/>
              <a:t> </a:t>
            </a:r>
            <a:r>
              <a:rPr lang="en-US" altLang="zh-CN" baseline="0" dirty="0" smtClean="0"/>
              <a:t>If</a:t>
            </a:r>
            <a:r>
              <a:rPr lang="zh-CN" altLang="en-US" baseline="0" dirty="0" smtClean="0"/>
              <a:t> </a:t>
            </a:r>
            <a:r>
              <a:rPr lang="en-US" altLang="zh-CN" baseline="0" dirty="0" smtClean="0"/>
              <a:t>it</a:t>
            </a:r>
            <a:r>
              <a:rPr lang="zh-CN" altLang="en-US" baseline="0" dirty="0" smtClean="0"/>
              <a:t> </a:t>
            </a:r>
            <a:r>
              <a:rPr lang="en-US" altLang="zh-CN" baseline="0" dirty="0" smtClean="0"/>
              <a:t>only</a:t>
            </a:r>
            <a:r>
              <a:rPr lang="zh-CN" altLang="en-US" baseline="0" dirty="0" smtClean="0"/>
              <a:t> </a:t>
            </a:r>
            <a:r>
              <a:rPr lang="en-US" altLang="zh-CN" baseline="0" dirty="0" smtClean="0"/>
              <a:t>uses</a:t>
            </a:r>
            <a:r>
              <a:rPr lang="zh-CN" altLang="en-US" baseline="0" dirty="0" smtClean="0"/>
              <a:t> </a:t>
            </a:r>
            <a:r>
              <a:rPr lang="en-US" altLang="zh-CN" baseline="0" dirty="0" err="1" smtClean="0"/>
              <a:t>hp</a:t>
            </a:r>
            <a:r>
              <a:rPr lang="zh-CN" altLang="en-US" baseline="0" dirty="0" smtClean="0"/>
              <a:t> </a:t>
            </a:r>
            <a:r>
              <a:rPr lang="en-US" altLang="zh-CN" baseline="0" dirty="0" smtClean="0"/>
              <a:t>cloud</a:t>
            </a:r>
            <a:r>
              <a:rPr lang="zh-CN" altLang="en-US" baseline="0" dirty="0" smtClean="0"/>
              <a:t>, </a:t>
            </a:r>
            <a:r>
              <a:rPr lang="en-US" altLang="zh-CN" baseline="0" dirty="0" smtClean="0"/>
              <a:t>it</a:t>
            </a:r>
            <a:r>
              <a:rPr lang="zh-CN" altLang="en-US" baseline="0" dirty="0" smtClean="0"/>
              <a:t> </a:t>
            </a:r>
            <a:r>
              <a:rPr lang="en-US" altLang="zh-CN" baseline="0" dirty="0" smtClean="0"/>
              <a:t>can</a:t>
            </a:r>
            <a:r>
              <a:rPr lang="zh-CN" altLang="en-US" baseline="0" dirty="0" smtClean="0"/>
              <a:t> </a:t>
            </a:r>
            <a:r>
              <a:rPr lang="en-US" altLang="zh-CN" baseline="0" dirty="0" smtClean="0"/>
              <a:t>only</a:t>
            </a:r>
            <a:r>
              <a:rPr lang="zh-CN" altLang="en-US" baseline="0" dirty="0" smtClean="0"/>
              <a:t> </a:t>
            </a:r>
            <a:r>
              <a:rPr lang="en-US" altLang="zh-CN" baseline="0" dirty="0" smtClean="0"/>
              <a:t>connect</a:t>
            </a:r>
            <a:r>
              <a:rPr lang="zh-CN" altLang="en-US" baseline="0" dirty="0" smtClean="0"/>
              <a:t> </a:t>
            </a:r>
            <a:r>
              <a:rPr lang="en-US" altLang="zh-CN" baseline="0" dirty="0" smtClean="0"/>
              <a:t>the</a:t>
            </a:r>
            <a:r>
              <a:rPr lang="zh-CN" altLang="en-US" baseline="0" dirty="0" smtClean="0"/>
              <a:t> </a:t>
            </a:r>
            <a:r>
              <a:rPr lang="en-US" altLang="zh-CN" baseline="0" dirty="0" smtClean="0"/>
              <a:t>east coast</a:t>
            </a:r>
            <a:r>
              <a:rPr lang="zh-CN" altLang="en-US" baseline="0" dirty="0" smtClean="0"/>
              <a:t> </a:t>
            </a:r>
            <a:r>
              <a:rPr lang="en-US" altLang="zh-CN" baseline="0" dirty="0" smtClean="0"/>
              <a:t>regions. For Amazon, it can connect to the amazon Ireland cite to achieve a lower latency. The closest should be the </a:t>
            </a:r>
            <a:r>
              <a:rPr lang="en-US" altLang="zh-CN" baseline="0" dirty="0" err="1" smtClean="0"/>
              <a:t>rackspace</a:t>
            </a:r>
            <a:r>
              <a:rPr lang="en-US" altLang="zh-CN" baseline="0" dirty="0" smtClean="0"/>
              <a:t> London cite. However, it There</a:t>
            </a:r>
            <a:r>
              <a:rPr lang="zh-CN" altLang="en-US" baseline="0" dirty="0" smtClean="0"/>
              <a:t> </a:t>
            </a:r>
            <a:r>
              <a:rPr lang="en-US" altLang="zh-CN" baseline="0" dirty="0" smtClean="0"/>
              <a:t>is</a:t>
            </a:r>
            <a:r>
              <a:rPr lang="zh-CN" altLang="en-US" baseline="0" dirty="0" smtClean="0"/>
              <a:t> </a:t>
            </a:r>
            <a:r>
              <a:rPr lang="en-US" altLang="zh-CN" baseline="0" dirty="0" smtClean="0"/>
              <a:t>not</a:t>
            </a:r>
            <a:r>
              <a:rPr lang="zh-CN" altLang="en-US" baseline="0" dirty="0" smtClean="0"/>
              <a:t> </a:t>
            </a:r>
            <a:r>
              <a:rPr lang="en-US" altLang="zh-CN" baseline="0" dirty="0" smtClean="0"/>
              <a:t>a</a:t>
            </a:r>
            <a:r>
              <a:rPr lang="zh-CN" altLang="en-US" baseline="0" dirty="0" smtClean="0"/>
              <a:t> </a:t>
            </a:r>
            <a:r>
              <a:rPr lang="en-US" altLang="zh-CN" baseline="0" dirty="0" smtClean="0"/>
              <a:t>provider</a:t>
            </a:r>
            <a:r>
              <a:rPr lang="zh-CN" altLang="en-US" baseline="0" dirty="0" smtClean="0"/>
              <a:t> </a:t>
            </a:r>
            <a:r>
              <a:rPr lang="en-US" altLang="zh-CN" baseline="0" dirty="0" smtClean="0"/>
              <a:t>can</a:t>
            </a:r>
            <a:r>
              <a:rPr lang="zh-CN" altLang="en-US" baseline="0" dirty="0" smtClean="0"/>
              <a:t> </a:t>
            </a:r>
            <a:r>
              <a:rPr lang="en-US" altLang="zh-CN" baseline="0" dirty="0" smtClean="0"/>
              <a:t>optimize</a:t>
            </a:r>
            <a:r>
              <a:rPr lang="zh-CN" altLang="en-US" baseline="0" dirty="0" smtClean="0"/>
              <a:t> </a:t>
            </a:r>
            <a:r>
              <a:rPr lang="en-US" altLang="zh-CN" baseline="0" dirty="0" smtClean="0"/>
              <a:t>all</a:t>
            </a:r>
            <a:r>
              <a:rPr lang="zh-CN" altLang="en-US" baseline="0" dirty="0" smtClean="0"/>
              <a:t> </a:t>
            </a:r>
            <a:r>
              <a:rPr lang="en-US" altLang="zh-CN" baseline="0" dirty="0" smtClean="0"/>
              <a:t>sites</a:t>
            </a:r>
            <a:r>
              <a:rPr lang="zh-CN" altLang="en-US" baseline="0" dirty="0" smtClean="0"/>
              <a:t> </a:t>
            </a:r>
            <a:r>
              <a:rPr lang="en-US" altLang="zh-CN" baseline="0" dirty="0" smtClean="0"/>
              <a:t>and</a:t>
            </a:r>
            <a:r>
              <a:rPr lang="zh-CN" altLang="en-US" baseline="0" dirty="0" smtClean="0"/>
              <a:t> </a:t>
            </a:r>
            <a:r>
              <a:rPr lang="en-US" altLang="zh-CN" baseline="0" dirty="0" smtClean="0"/>
              <a:t>provide</a:t>
            </a:r>
            <a:r>
              <a:rPr lang="zh-CN" altLang="en-US" baseline="0" dirty="0" smtClean="0"/>
              <a:t> </a:t>
            </a:r>
            <a:r>
              <a:rPr lang="en-US" altLang="zh-CN" baseline="0" dirty="0" smtClean="0"/>
              <a:t>as</a:t>
            </a:r>
            <a:r>
              <a:rPr lang="zh-CN" altLang="en-US" baseline="0" dirty="0" smtClean="0"/>
              <a:t> </a:t>
            </a:r>
            <a:r>
              <a:rPr lang="en-US" altLang="zh-CN" baseline="0" dirty="0" smtClean="0"/>
              <a:t>high</a:t>
            </a:r>
            <a:r>
              <a:rPr lang="zh-CN" altLang="en-US" baseline="0" dirty="0" smtClean="0"/>
              <a:t> </a:t>
            </a:r>
            <a:r>
              <a:rPr lang="en-US" altLang="zh-CN" baseline="0" dirty="0" smtClean="0"/>
              <a:t>availability</a:t>
            </a:r>
            <a:r>
              <a:rPr lang="zh-CN" altLang="en-US" baseline="0" dirty="0" smtClean="0"/>
              <a:t> </a:t>
            </a:r>
            <a:r>
              <a:rPr lang="en-US" altLang="zh-CN" baseline="0" dirty="0" smtClean="0"/>
              <a:t>as</a:t>
            </a:r>
            <a:r>
              <a:rPr lang="zh-CN" altLang="en-US" baseline="0" dirty="0" smtClean="0"/>
              <a:t> </a:t>
            </a:r>
            <a:r>
              <a:rPr lang="en-US" altLang="zh-CN" baseline="0" dirty="0" err="1" smtClean="0"/>
              <a:t>supercloud</a:t>
            </a:r>
            <a:r>
              <a:rPr lang="zh-CN" altLang="en-US" baseline="0" dirty="0" smtClean="0"/>
              <a:t> </a:t>
            </a:r>
            <a:r>
              <a:rPr lang="en-US" altLang="zh-CN" baseline="0" dirty="0" smtClean="0"/>
              <a:t>because</a:t>
            </a:r>
            <a:r>
              <a:rPr lang="zh-CN" altLang="en-US" baseline="0" dirty="0" smtClean="0"/>
              <a:t> </a:t>
            </a:r>
            <a:r>
              <a:rPr lang="en-US" altLang="zh-CN" baseline="0" dirty="0" smtClean="0"/>
              <a:t>it</a:t>
            </a:r>
            <a:r>
              <a:rPr lang="zh-CN" altLang="en-US" baseline="0" dirty="0" smtClean="0"/>
              <a:t> </a:t>
            </a:r>
            <a:r>
              <a:rPr lang="en-US" altLang="zh-CN" baseline="0" dirty="0" smtClean="0"/>
              <a:t>is</a:t>
            </a:r>
            <a:r>
              <a:rPr lang="zh-CN" altLang="en-US" baseline="0" dirty="0" smtClean="0"/>
              <a:t> </a:t>
            </a:r>
            <a:r>
              <a:rPr lang="en-US" altLang="zh-CN" baseline="0" dirty="0" smtClean="0"/>
              <a:t>a</a:t>
            </a:r>
            <a:r>
              <a:rPr lang="zh-CN" altLang="en-US" baseline="0" dirty="0" smtClean="0"/>
              <a:t> </a:t>
            </a:r>
            <a:r>
              <a:rPr lang="en-US" altLang="zh-CN" baseline="0" dirty="0" smtClean="0"/>
              <a:t>best</a:t>
            </a:r>
            <a:r>
              <a:rPr lang="zh-CN" altLang="en-US" baseline="0" dirty="0" smtClean="0"/>
              <a:t>-</a:t>
            </a:r>
            <a:r>
              <a:rPr lang="en-US" altLang="zh-CN" baseline="0" dirty="0" smtClean="0"/>
              <a:t>of-breed</a:t>
            </a:r>
            <a:r>
              <a:rPr lang="zh-CN" altLang="en-US" baseline="0" dirty="0" smtClean="0"/>
              <a:t> </a:t>
            </a:r>
            <a:r>
              <a:rPr lang="en-US" altLang="zh-CN" baseline="0" dirty="0" smtClean="0"/>
              <a:t>cloud.</a:t>
            </a:r>
          </a:p>
          <a:p>
            <a:r>
              <a:rPr lang="en-US" altLang="zh-CN" baseline="0" dirty="0" smtClean="0"/>
              <a:t>----- Meeting Notes (10/20/14 17:30) -----</a:t>
            </a:r>
          </a:p>
          <a:p>
            <a:r>
              <a:rPr lang="en-US" altLang="zh-CN" baseline="0" dirty="0" smtClean="0"/>
              <a:t>Delete the Azure here. </a:t>
            </a:r>
          </a:p>
          <a:p>
            <a:endParaRPr lang="en-US" altLang="zh-CN" baseline="0" dirty="0" smtClean="0"/>
          </a:p>
          <a:p>
            <a:r>
              <a:rPr lang="en-US" altLang="zh-CN" baseline="0" dirty="0" smtClean="0"/>
              <a:t>Locate user in London (Zoom in London)</a:t>
            </a:r>
            <a:endParaRPr lang="en-US" dirty="0"/>
          </a:p>
        </p:txBody>
      </p:sp>
      <p:sp>
        <p:nvSpPr>
          <p:cNvPr id="4" name="Slide Number Placeholder 3"/>
          <p:cNvSpPr>
            <a:spLocks noGrp="1"/>
          </p:cNvSpPr>
          <p:nvPr>
            <p:ph type="sldNum" sz="quarter" idx="10"/>
          </p:nvPr>
        </p:nvSpPr>
        <p:spPr/>
        <p:txBody>
          <a:bodyPr/>
          <a:lstStyle/>
          <a:p>
            <a:fld id="{433923F7-E229-074F-A4E7-64015F20E249}" type="slidenum">
              <a:rPr lang="en-US" smtClean="0"/>
              <a:t>26</a:t>
            </a:fld>
            <a:endParaRPr lang="en-US"/>
          </a:p>
        </p:txBody>
      </p:sp>
    </p:spTree>
    <p:extLst>
      <p:ext uri="{BB962C8B-B14F-4D97-AF65-F5344CB8AC3E}">
        <p14:creationId xmlns:p14="http://schemas.microsoft.com/office/powerpoint/2010/main" val="2701949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zh-CN" altLang="en-US" dirty="0" smtClean="0"/>
              <a:t> </a:t>
            </a:r>
            <a:r>
              <a:rPr lang="en-US" altLang="zh-CN" dirty="0" smtClean="0"/>
              <a:t>test</a:t>
            </a:r>
            <a:r>
              <a:rPr lang="zh-CN" altLang="en-US" dirty="0" smtClean="0"/>
              <a:t> </a:t>
            </a:r>
            <a:r>
              <a:rPr lang="en-US" altLang="zh-CN" dirty="0" smtClean="0"/>
              <a:t>the minimum</a:t>
            </a:r>
            <a:r>
              <a:rPr lang="zh-CN" altLang="en-US" dirty="0" smtClean="0"/>
              <a:t> </a:t>
            </a:r>
            <a:r>
              <a:rPr lang="en-US" altLang="zh-CN" dirty="0" smtClean="0"/>
              <a:t>latency</a:t>
            </a:r>
            <a:r>
              <a:rPr lang="zh-CN" altLang="en-US" dirty="0" smtClean="0"/>
              <a:t> </a:t>
            </a:r>
            <a:r>
              <a:rPr lang="en-US" altLang="zh-CN" dirty="0" smtClean="0"/>
              <a:t>of</a:t>
            </a:r>
            <a:r>
              <a:rPr lang="zh-CN" altLang="en-US" dirty="0" smtClean="0"/>
              <a:t> </a:t>
            </a:r>
            <a:r>
              <a:rPr lang="en-US" altLang="zh-CN" dirty="0" err="1" smtClean="0"/>
              <a:t>supercloud</a:t>
            </a:r>
            <a:r>
              <a:rPr lang="zh-CN" altLang="en-US" dirty="0" smtClean="0"/>
              <a:t> </a:t>
            </a:r>
            <a:r>
              <a:rPr lang="en-US" altLang="zh-CN" dirty="0" smtClean="0"/>
              <a:t>on</a:t>
            </a:r>
            <a:r>
              <a:rPr lang="zh-CN" altLang="en-US" dirty="0" smtClean="0"/>
              <a:t> </a:t>
            </a:r>
            <a:r>
              <a:rPr lang="en-US" altLang="zh-CN" dirty="0" smtClean="0"/>
              <a:t>top</a:t>
            </a:r>
            <a:r>
              <a:rPr lang="zh-CN" altLang="en-US" dirty="0" smtClean="0"/>
              <a:t> </a:t>
            </a:r>
            <a:r>
              <a:rPr lang="en-US" altLang="zh-CN" dirty="0" smtClean="0"/>
              <a:t>of</a:t>
            </a:r>
            <a:r>
              <a:rPr lang="zh-CN" altLang="en-US" dirty="0" smtClean="0"/>
              <a:t> </a:t>
            </a:r>
            <a:r>
              <a:rPr lang="en-US" altLang="zh-CN" dirty="0" smtClean="0"/>
              <a:t>Rackspace</a:t>
            </a:r>
            <a:r>
              <a:rPr lang="zh-CN" altLang="en-US" dirty="0" smtClean="0"/>
              <a:t>, </a:t>
            </a:r>
            <a:r>
              <a:rPr lang="en-US" altLang="zh-CN" dirty="0" smtClean="0"/>
              <a:t>Amazon</a:t>
            </a:r>
            <a:r>
              <a:rPr lang="zh-CN" altLang="en-US" dirty="0" smtClean="0"/>
              <a:t> </a:t>
            </a:r>
            <a:r>
              <a:rPr lang="en-US" altLang="zh-CN" dirty="0" smtClean="0"/>
              <a:t>EC2</a:t>
            </a:r>
            <a:r>
              <a:rPr lang="zh-CN" altLang="en-US" dirty="0" smtClean="0"/>
              <a:t> </a:t>
            </a:r>
            <a:r>
              <a:rPr lang="zh-CN" altLang="zh-CN" dirty="0" smtClean="0"/>
              <a:t> </a:t>
            </a:r>
            <a:r>
              <a:rPr lang="en-US" altLang="zh-CN" dirty="0" smtClean="0"/>
              <a:t>and</a:t>
            </a:r>
            <a:r>
              <a:rPr lang="zh-CN" altLang="en-US" dirty="0" smtClean="0"/>
              <a:t> </a:t>
            </a:r>
            <a:r>
              <a:rPr lang="en-US" altLang="zh-CN" dirty="0" smtClean="0"/>
              <a:t>HP</a:t>
            </a:r>
            <a:r>
              <a:rPr lang="zh-CN" altLang="en-US" dirty="0" smtClean="0"/>
              <a:t> </a:t>
            </a:r>
            <a:r>
              <a:rPr lang="en-US" altLang="zh-CN" dirty="0" smtClean="0"/>
              <a:t>cloud</a:t>
            </a:r>
            <a:r>
              <a:rPr lang="en-US" altLang="zh-CN" smtClean="0"/>
              <a:t>. </a:t>
            </a:r>
            <a:r>
              <a:rPr lang="en-US" altLang="zh-CN" baseline="0" smtClean="0"/>
              <a:t> </a:t>
            </a:r>
            <a:r>
              <a:rPr lang="en-US" altLang="zh-CN" smtClean="0"/>
              <a:t>The</a:t>
            </a:r>
            <a:r>
              <a:rPr lang="en-US" altLang="zh-CN" baseline="0" smtClean="0"/>
              <a:t> </a:t>
            </a:r>
            <a:r>
              <a:rPr lang="en-US" altLang="zh-CN" baseline="0" dirty="0" smtClean="0"/>
              <a:t>clients are planet lab nodes from all over the world. We test the lowest latency from Rackspace, Amazon EC2, HP cloud and </a:t>
            </a:r>
            <a:r>
              <a:rPr lang="en-US" altLang="zh-CN" baseline="0" dirty="0" err="1" smtClean="0"/>
              <a:t>supercloud</a:t>
            </a:r>
            <a:r>
              <a:rPr lang="en-US" altLang="zh-CN" baseline="0" dirty="0" smtClean="0"/>
              <a:t> to the clients. </a:t>
            </a:r>
            <a:endParaRPr lang="en-US" dirty="0" smtClean="0"/>
          </a:p>
          <a:p>
            <a:r>
              <a:rPr lang="en-US" dirty="0" smtClean="0"/>
              <a:t>----- Meeting Notes (10/17/14 13:45) -----</a:t>
            </a:r>
          </a:p>
          <a:p>
            <a:r>
              <a:rPr lang="en-US" dirty="0" smtClean="0"/>
              <a:t>Outline: benefit of the </a:t>
            </a:r>
            <a:r>
              <a:rPr lang="en-US" dirty="0" err="1" smtClean="0"/>
              <a:t>supercloud</a:t>
            </a:r>
            <a:endParaRPr lang="en-US" dirty="0" smtClean="0"/>
          </a:p>
          <a:p>
            <a:r>
              <a:rPr lang="en-US" dirty="0" smtClean="0"/>
              <a:t>add a world map before this</a:t>
            </a:r>
          </a:p>
          <a:p>
            <a:r>
              <a:rPr lang="en-US" dirty="0" smtClean="0"/>
              <a:t>----- Meeting Notes (10/20/14 17:30) -----</a:t>
            </a:r>
          </a:p>
          <a:p>
            <a:r>
              <a:rPr lang="en-US" dirty="0" smtClean="0"/>
              <a:t>One company at a time. </a:t>
            </a:r>
          </a:p>
          <a:p>
            <a:r>
              <a:rPr lang="en-US" dirty="0" smtClean="0"/>
              <a:t>Overhead </a:t>
            </a:r>
          </a:p>
          <a:p>
            <a:endParaRPr lang="en-US" dirty="0"/>
          </a:p>
        </p:txBody>
      </p:sp>
      <p:sp>
        <p:nvSpPr>
          <p:cNvPr id="4" name="Slide Number Placeholder 3"/>
          <p:cNvSpPr>
            <a:spLocks noGrp="1"/>
          </p:cNvSpPr>
          <p:nvPr>
            <p:ph type="sldNum" sz="quarter" idx="10"/>
          </p:nvPr>
        </p:nvSpPr>
        <p:spPr/>
        <p:txBody>
          <a:bodyPr/>
          <a:lstStyle/>
          <a:p>
            <a:fld id="{433923F7-E229-074F-A4E7-64015F20E249}" type="slidenum">
              <a:rPr lang="en-US" smtClean="0"/>
              <a:t>27</a:t>
            </a:fld>
            <a:endParaRPr lang="en-US"/>
          </a:p>
        </p:txBody>
      </p:sp>
    </p:spTree>
    <p:extLst>
      <p:ext uri="{BB962C8B-B14F-4D97-AF65-F5344CB8AC3E}">
        <p14:creationId xmlns:p14="http://schemas.microsoft.com/office/powerpoint/2010/main" val="3770279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baseline="0" dirty="0" smtClean="0"/>
              <a:t>For example, </a:t>
            </a:r>
            <a:r>
              <a:rPr lang="en-US" altLang="zh-CN" baseline="0" dirty="0" err="1" smtClean="0"/>
              <a:t>unc.us</a:t>
            </a:r>
            <a:r>
              <a:rPr lang="en-US" altLang="zh-CN" baseline="0" dirty="0" smtClean="0"/>
              <a:t> is from university of north Carolina, Amazon achieve the lowest latency. </a:t>
            </a:r>
            <a:r>
              <a:rPr lang="en-US" altLang="zh-CN" baseline="0" dirty="0" err="1" smtClean="0"/>
              <a:t>Supercloud</a:t>
            </a:r>
            <a:r>
              <a:rPr lang="en-US" altLang="zh-CN" baseline="0" dirty="0" smtClean="0"/>
              <a:t> has the comparable low latency. As another example, </a:t>
            </a:r>
            <a:r>
              <a:rPr lang="en-US" altLang="zh-CN" baseline="0" dirty="0" err="1" smtClean="0"/>
              <a:t>bupt</a:t>
            </a:r>
            <a:r>
              <a:rPr lang="en-US" altLang="zh-CN" baseline="0" dirty="0" smtClean="0"/>
              <a:t> locates in Beijing China, and the closest datacenter is from </a:t>
            </a:r>
            <a:r>
              <a:rPr lang="en-US" altLang="zh-CN" baseline="0" dirty="0" err="1" smtClean="0"/>
              <a:t>rackspace</a:t>
            </a:r>
            <a:r>
              <a:rPr lang="en-US" altLang="zh-CN" baseline="0" dirty="0" smtClean="0"/>
              <a:t>. </a:t>
            </a:r>
            <a:r>
              <a:rPr lang="en-US" altLang="zh-CN" baseline="0" dirty="0" err="1" smtClean="0"/>
              <a:t>Supercloud</a:t>
            </a:r>
            <a:r>
              <a:rPr lang="en-US" altLang="zh-CN" baseline="0" dirty="0" smtClean="0"/>
              <a:t> also achieves the lowest latency. So we </a:t>
            </a:r>
            <a:r>
              <a:rPr lang="en-US" altLang="zh-CN" baseline="0" dirty="0" err="1" smtClean="0"/>
              <a:t>claime</a:t>
            </a:r>
            <a:r>
              <a:rPr lang="en-US" altLang="zh-CN" baseline="0" dirty="0" smtClean="0"/>
              <a:t> that </a:t>
            </a:r>
            <a:r>
              <a:rPr lang="en-US" altLang="zh-CN" baseline="0" dirty="0" err="1" smtClean="0"/>
              <a:t>supercloud</a:t>
            </a:r>
            <a:r>
              <a:rPr lang="en-US" altLang="zh-CN" baseline="0" dirty="0" smtClean="0"/>
              <a:t> is closer to the clients. </a:t>
            </a:r>
            <a:endParaRPr lang="en-US" dirty="0" smtClean="0"/>
          </a:p>
          <a:p>
            <a:endParaRPr lang="en-US" dirty="0"/>
          </a:p>
        </p:txBody>
      </p:sp>
      <p:sp>
        <p:nvSpPr>
          <p:cNvPr id="4" name="Slide Number Placeholder 3"/>
          <p:cNvSpPr>
            <a:spLocks noGrp="1"/>
          </p:cNvSpPr>
          <p:nvPr>
            <p:ph type="sldNum" sz="quarter" idx="10"/>
          </p:nvPr>
        </p:nvSpPr>
        <p:spPr/>
        <p:txBody>
          <a:bodyPr/>
          <a:lstStyle/>
          <a:p>
            <a:fld id="{433923F7-E229-074F-A4E7-64015F20E249}" type="slidenum">
              <a:rPr lang="en-US" smtClean="0"/>
              <a:t>30</a:t>
            </a:fld>
            <a:endParaRPr lang="en-US"/>
          </a:p>
        </p:txBody>
      </p:sp>
    </p:spTree>
    <p:extLst>
      <p:ext uri="{BB962C8B-B14F-4D97-AF65-F5344CB8AC3E}">
        <p14:creationId xmlns:p14="http://schemas.microsoft.com/office/powerpoint/2010/main" val="3841476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said before, </a:t>
            </a:r>
            <a:r>
              <a:rPr lang="en-US" dirty="0" err="1" smtClean="0"/>
              <a:t>supercloud</a:t>
            </a:r>
            <a:r>
              <a:rPr lang="en-US" baseline="0" dirty="0" smtClean="0"/>
              <a:t> can also reduce the cost for the users. </a:t>
            </a:r>
            <a:endParaRPr lang="en-US" dirty="0"/>
          </a:p>
          <a:p>
            <a:r>
              <a:rPr lang="en-US" dirty="0"/>
              <a:t>----- Meeting Notes (10/17/14 13:45) -----</a:t>
            </a:r>
          </a:p>
          <a:p>
            <a:r>
              <a:rPr lang="en-US" dirty="0"/>
              <a:t>- Power Control and Flexibility </a:t>
            </a:r>
          </a:p>
          <a:p>
            <a:endParaRPr lang="en-US" dirty="0"/>
          </a:p>
          <a:p>
            <a:r>
              <a:rPr lang="en-US" dirty="0"/>
              <a:t>Reduce Cost</a:t>
            </a:r>
          </a:p>
          <a:p>
            <a:r>
              <a:rPr lang="en-US" dirty="0"/>
              <a:t>limit coverage </a:t>
            </a:r>
          </a:p>
          <a:p>
            <a:endParaRPr lang="en-US" dirty="0"/>
          </a:p>
          <a:p>
            <a:r>
              <a:rPr lang="en-US" dirty="0"/>
              <a:t>More  </a:t>
            </a:r>
            <a:r>
              <a:rPr lang="en-US" dirty="0" err="1"/>
              <a:t>Flexiblity</a:t>
            </a:r>
            <a:r>
              <a:rPr lang="en-US" dirty="0"/>
              <a:t> -&gt; User Control (More Choices)  more power for the user to control </a:t>
            </a:r>
          </a:p>
          <a:p>
            <a:endParaRPr lang="en-US" dirty="0"/>
          </a:p>
          <a:p>
            <a:r>
              <a:rPr lang="en-US" dirty="0"/>
              <a:t>Outline</a:t>
            </a:r>
          </a:p>
          <a:p>
            <a:r>
              <a:rPr lang="en-US" dirty="0"/>
              <a:t>----- Meeting Notes (10/21/14 10:33) -----</a:t>
            </a:r>
          </a:p>
          <a:p>
            <a:r>
              <a:rPr lang="en-US" dirty="0"/>
              <a:t>check mark here </a:t>
            </a:r>
          </a:p>
        </p:txBody>
      </p:sp>
      <p:sp>
        <p:nvSpPr>
          <p:cNvPr id="4" name="Slide Number Placeholder 3"/>
          <p:cNvSpPr>
            <a:spLocks noGrp="1"/>
          </p:cNvSpPr>
          <p:nvPr>
            <p:ph type="sldNum" sz="quarter" idx="10"/>
          </p:nvPr>
        </p:nvSpPr>
        <p:spPr/>
        <p:txBody>
          <a:bodyPr/>
          <a:lstStyle/>
          <a:p>
            <a:fld id="{433923F7-E229-074F-A4E7-64015F20E249}" type="slidenum">
              <a:rPr lang="en-US" smtClean="0"/>
              <a:t>31</a:t>
            </a:fld>
            <a:endParaRPr lang="en-US"/>
          </a:p>
        </p:txBody>
      </p:sp>
    </p:spTree>
    <p:extLst>
      <p:ext uri="{BB962C8B-B14F-4D97-AF65-F5344CB8AC3E}">
        <p14:creationId xmlns:p14="http://schemas.microsoft.com/office/powerpoint/2010/main" val="1053842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Amazon</a:t>
            </a:r>
            <a:r>
              <a:rPr lang="en-US" baseline="0" dirty="0" smtClean="0"/>
              <a:t> provide spot instances for the cloud users. The spot instance has very dramatic price changes. But they are usually very cheap. It is charged at the beginning of each billing hour although price may change every five minutes. The user set up a max bid for the instance, and amazon will terminate the instance when the price goes above it. So it should be ready to be terminated. There are two drawbacks of the spot instance – it can’t save money when the price goes high. And we can only run stateless jobs because it is unpredictable when it will be terminated.</a:t>
            </a:r>
          </a:p>
          <a:p>
            <a:r>
              <a:rPr lang="en-US" baseline="0" dirty="0" smtClean="0"/>
              <a:t>----- Meeting Notes (10/21/14 10:33) -----</a:t>
            </a:r>
          </a:p>
          <a:p>
            <a:r>
              <a:rPr lang="en-US" baseline="0" dirty="0" smtClean="0"/>
              <a:t>amazon will notify the user (grace period)</a:t>
            </a:r>
            <a:endParaRPr lang="en-US" dirty="0"/>
          </a:p>
        </p:txBody>
      </p:sp>
      <p:sp>
        <p:nvSpPr>
          <p:cNvPr id="4" name="Slide Number Placeholder 3"/>
          <p:cNvSpPr>
            <a:spLocks noGrp="1"/>
          </p:cNvSpPr>
          <p:nvPr>
            <p:ph type="sldNum" sz="quarter" idx="10"/>
          </p:nvPr>
        </p:nvSpPr>
        <p:spPr/>
        <p:txBody>
          <a:bodyPr/>
          <a:lstStyle/>
          <a:p>
            <a:fld id="{433923F7-E229-074F-A4E7-64015F20E249}" type="slidenum">
              <a:rPr lang="en-US" smtClean="0"/>
              <a:t>32</a:t>
            </a:fld>
            <a:endParaRPr lang="en-US"/>
          </a:p>
        </p:txBody>
      </p:sp>
    </p:spTree>
    <p:extLst>
      <p:ext uri="{BB962C8B-B14F-4D97-AF65-F5344CB8AC3E}">
        <p14:creationId xmlns:p14="http://schemas.microsoft.com/office/powerpoint/2010/main" val="1858403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a:t>
            </a:r>
            <a:r>
              <a:rPr lang="en-US" baseline="0" dirty="0" smtClean="0"/>
              <a:t> cloud providers don’t offer migration, so when you chose one availability zone and want to move to another, you need to stop the instance and start it again. </a:t>
            </a:r>
            <a:r>
              <a:rPr lang="en-US" dirty="0" err="1" smtClean="0"/>
              <a:t>Supercloud</a:t>
            </a:r>
            <a:r>
              <a:rPr lang="en-US" baseline="0" dirty="0" smtClean="0"/>
              <a:t> can migrate out to other places when the instances is being terminated, so the service will not be stopped. It can also migrate to the cheapest place when a new billing cycle starts. This could lower the budget.</a:t>
            </a:r>
            <a:endParaRPr lang="en-US" dirty="0"/>
          </a:p>
        </p:txBody>
      </p:sp>
      <p:sp>
        <p:nvSpPr>
          <p:cNvPr id="4" name="Slide Number Placeholder 3"/>
          <p:cNvSpPr>
            <a:spLocks noGrp="1"/>
          </p:cNvSpPr>
          <p:nvPr>
            <p:ph type="sldNum" sz="quarter" idx="10"/>
          </p:nvPr>
        </p:nvSpPr>
        <p:spPr/>
        <p:txBody>
          <a:bodyPr/>
          <a:lstStyle/>
          <a:p>
            <a:fld id="{433923F7-E229-074F-A4E7-64015F20E249}" type="slidenum">
              <a:rPr lang="en-US" smtClean="0"/>
              <a:t>33</a:t>
            </a:fld>
            <a:endParaRPr lang="en-US"/>
          </a:p>
        </p:txBody>
      </p:sp>
    </p:spTree>
    <p:extLst>
      <p:ext uri="{BB962C8B-B14F-4D97-AF65-F5344CB8AC3E}">
        <p14:creationId xmlns:p14="http://schemas.microsoft.com/office/powerpoint/2010/main" val="964252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figure shows the price history of spot instances from all five availability zones in us east, regular instance and </a:t>
            </a:r>
            <a:r>
              <a:rPr lang="en-US" baseline="0" dirty="0" err="1" smtClean="0"/>
              <a:t>supercloud</a:t>
            </a:r>
            <a:r>
              <a:rPr lang="en-US" baseline="0" dirty="0" smtClean="0"/>
              <a:t> instance from </a:t>
            </a:r>
            <a:r>
              <a:rPr lang="en-US" baseline="0" dirty="0" err="1" smtClean="0"/>
              <a:t>september</a:t>
            </a:r>
            <a:r>
              <a:rPr lang="en-US" baseline="0" dirty="0" smtClean="0"/>
              <a:t> 25 to Oct</a:t>
            </a:r>
            <a:r>
              <a:rPr lang="zh-CN" altLang="en-US" baseline="0" dirty="0" smtClean="0"/>
              <a:t> </a:t>
            </a:r>
            <a:r>
              <a:rPr lang="en-US" altLang="zh-CN" baseline="0" dirty="0" smtClean="0"/>
              <a:t>1.</a:t>
            </a:r>
            <a:r>
              <a:rPr lang="zh-CN" altLang="en-US" baseline="0" dirty="0" smtClean="0"/>
              <a:t> </a:t>
            </a:r>
            <a:r>
              <a:rPr lang="en-US" altLang="zh-CN" baseline="0" dirty="0" smtClean="0"/>
              <a:t>As</a:t>
            </a:r>
            <a:r>
              <a:rPr lang="zh-CN" altLang="en-US" baseline="0" dirty="0" smtClean="0"/>
              <a:t> </a:t>
            </a:r>
            <a:r>
              <a:rPr lang="en-US" altLang="zh-CN" baseline="0" dirty="0" smtClean="0"/>
              <a:t>shown</a:t>
            </a:r>
            <a:r>
              <a:rPr lang="zh-CN" altLang="en-US" baseline="0" dirty="0" smtClean="0"/>
              <a:t> </a:t>
            </a:r>
            <a:r>
              <a:rPr lang="en-US" altLang="zh-CN" baseline="0" dirty="0" smtClean="0"/>
              <a:t>in</a:t>
            </a:r>
            <a:r>
              <a:rPr lang="zh-CN" altLang="en-US" baseline="0" dirty="0" smtClean="0"/>
              <a:t> </a:t>
            </a:r>
            <a:r>
              <a:rPr lang="en-US" altLang="zh-CN" baseline="0" dirty="0" smtClean="0"/>
              <a:t>the</a:t>
            </a:r>
            <a:r>
              <a:rPr lang="zh-CN" altLang="en-US" baseline="0" dirty="0" smtClean="0"/>
              <a:t> </a:t>
            </a:r>
            <a:r>
              <a:rPr lang="en-US" altLang="zh-CN" baseline="0" dirty="0" smtClean="0"/>
              <a:t>figure,</a:t>
            </a:r>
            <a:r>
              <a:rPr lang="zh-CN" altLang="en-US" baseline="0" dirty="0" smtClean="0"/>
              <a:t> </a:t>
            </a:r>
            <a:r>
              <a:rPr lang="en-US" altLang="zh-CN" baseline="0" dirty="0" smtClean="0"/>
              <a:t>the</a:t>
            </a:r>
            <a:r>
              <a:rPr lang="zh-CN" altLang="en-US" baseline="0" dirty="0" smtClean="0"/>
              <a:t> </a:t>
            </a:r>
            <a:r>
              <a:rPr lang="en-US" altLang="zh-CN" baseline="0" dirty="0" smtClean="0"/>
              <a:t>price</a:t>
            </a:r>
            <a:r>
              <a:rPr lang="zh-CN" altLang="en-US" baseline="0" dirty="0" smtClean="0"/>
              <a:t> </a:t>
            </a:r>
            <a:r>
              <a:rPr lang="en-US" altLang="zh-CN" baseline="0" dirty="0" smtClean="0"/>
              <a:t>for</a:t>
            </a:r>
            <a:r>
              <a:rPr lang="zh-CN" altLang="en-US" baseline="0" dirty="0" smtClean="0"/>
              <a:t> </a:t>
            </a:r>
            <a:r>
              <a:rPr lang="en-US" altLang="zh-CN" baseline="0" dirty="0" smtClean="0"/>
              <a:t>the</a:t>
            </a:r>
            <a:r>
              <a:rPr lang="zh-CN" altLang="en-US" baseline="0" dirty="0" smtClean="0"/>
              <a:t> </a:t>
            </a:r>
            <a:r>
              <a:rPr lang="en-US" altLang="zh-CN" baseline="0" dirty="0" smtClean="0"/>
              <a:t>regular</a:t>
            </a:r>
            <a:r>
              <a:rPr lang="zh-CN" altLang="en-US" baseline="0" dirty="0" smtClean="0"/>
              <a:t> </a:t>
            </a:r>
            <a:r>
              <a:rPr lang="en-US" altLang="zh-CN" baseline="0" dirty="0" smtClean="0"/>
              <a:t>instance</a:t>
            </a:r>
            <a:r>
              <a:rPr lang="zh-CN" altLang="en-US" baseline="0" dirty="0" smtClean="0"/>
              <a:t> </a:t>
            </a:r>
            <a:r>
              <a:rPr lang="en-US" altLang="zh-CN" baseline="0" dirty="0" smtClean="0"/>
              <a:t>remains</a:t>
            </a:r>
            <a:r>
              <a:rPr lang="zh-CN" altLang="en-US" baseline="0" dirty="0" smtClean="0"/>
              <a:t> </a:t>
            </a:r>
            <a:r>
              <a:rPr lang="en-US" altLang="zh-CN" baseline="0" dirty="0" smtClean="0"/>
              <a:t>unchanged.</a:t>
            </a:r>
            <a:r>
              <a:rPr lang="zh-CN" altLang="en-US" baseline="0" dirty="0" smtClean="0"/>
              <a:t> </a:t>
            </a:r>
            <a:r>
              <a:rPr lang="en-US" altLang="zh-CN" baseline="0" dirty="0" smtClean="0"/>
              <a:t>Most</a:t>
            </a:r>
            <a:r>
              <a:rPr lang="zh-CN" altLang="en-US" baseline="0" dirty="0" smtClean="0"/>
              <a:t> </a:t>
            </a:r>
            <a:r>
              <a:rPr lang="en-US" altLang="zh-CN" baseline="0" dirty="0" smtClean="0"/>
              <a:t>of</a:t>
            </a:r>
            <a:r>
              <a:rPr lang="zh-CN" altLang="en-US" baseline="0" dirty="0" smtClean="0"/>
              <a:t> </a:t>
            </a:r>
            <a:r>
              <a:rPr lang="en-US" altLang="zh-CN" baseline="0" dirty="0" smtClean="0"/>
              <a:t>the</a:t>
            </a:r>
            <a:r>
              <a:rPr lang="zh-CN" altLang="en-US" baseline="0" dirty="0" smtClean="0"/>
              <a:t> </a:t>
            </a:r>
            <a:r>
              <a:rPr lang="en-US" altLang="zh-CN" baseline="0" dirty="0" smtClean="0"/>
              <a:t>time</a:t>
            </a:r>
            <a:r>
              <a:rPr lang="zh-CN" altLang="en-US" baseline="0" dirty="0" smtClean="0"/>
              <a:t>, </a:t>
            </a:r>
            <a:r>
              <a:rPr lang="en-US" altLang="zh-CN" baseline="0" dirty="0" smtClean="0"/>
              <a:t>the</a:t>
            </a:r>
            <a:r>
              <a:rPr lang="zh-CN" altLang="en-US" baseline="0" dirty="0" smtClean="0"/>
              <a:t> </a:t>
            </a:r>
            <a:r>
              <a:rPr lang="en-US" altLang="zh-CN" baseline="0" dirty="0" smtClean="0"/>
              <a:t>price</a:t>
            </a:r>
            <a:r>
              <a:rPr lang="zh-CN" altLang="en-US" baseline="0" dirty="0" smtClean="0"/>
              <a:t> </a:t>
            </a:r>
            <a:r>
              <a:rPr lang="en-US" altLang="zh-CN" baseline="0" dirty="0" smtClean="0"/>
              <a:t>of</a:t>
            </a:r>
            <a:r>
              <a:rPr lang="zh-CN" altLang="en-US" baseline="0" dirty="0" smtClean="0"/>
              <a:t> </a:t>
            </a:r>
            <a:r>
              <a:rPr lang="en-US" altLang="zh-CN" baseline="0" dirty="0" smtClean="0"/>
              <a:t>the</a:t>
            </a:r>
            <a:r>
              <a:rPr lang="zh-CN" altLang="en-US" baseline="0" dirty="0" smtClean="0"/>
              <a:t> </a:t>
            </a:r>
            <a:r>
              <a:rPr lang="en-US" altLang="zh-CN" baseline="0" dirty="0" smtClean="0"/>
              <a:t>spot</a:t>
            </a:r>
            <a:r>
              <a:rPr lang="zh-CN" altLang="en-US" baseline="0" dirty="0" smtClean="0"/>
              <a:t> </a:t>
            </a:r>
            <a:r>
              <a:rPr lang="en-US" altLang="zh-CN" baseline="0" dirty="0" smtClean="0"/>
              <a:t>instances</a:t>
            </a:r>
            <a:r>
              <a:rPr lang="zh-CN" altLang="en-US" baseline="0" dirty="0" smtClean="0"/>
              <a:t> </a:t>
            </a:r>
            <a:r>
              <a:rPr lang="en-US" altLang="zh-CN" baseline="0" dirty="0" smtClean="0"/>
              <a:t>remains</a:t>
            </a:r>
            <a:r>
              <a:rPr lang="zh-CN" altLang="en-US" baseline="0" dirty="0" smtClean="0"/>
              <a:t> </a:t>
            </a:r>
            <a:r>
              <a:rPr lang="en-US" altLang="zh-CN" baseline="0" dirty="0" smtClean="0"/>
              <a:t>very</a:t>
            </a:r>
            <a:r>
              <a:rPr lang="zh-CN" altLang="en-US" baseline="0" dirty="0" smtClean="0"/>
              <a:t> </a:t>
            </a:r>
            <a:r>
              <a:rPr lang="en-US" altLang="zh-CN" baseline="0" dirty="0" smtClean="0"/>
              <a:t>low.</a:t>
            </a:r>
            <a:r>
              <a:rPr lang="zh-CN" altLang="en-US" baseline="0" dirty="0" smtClean="0"/>
              <a:t> </a:t>
            </a:r>
            <a:r>
              <a:rPr lang="en-US" altLang="zh-CN" baseline="0" dirty="0" smtClean="0"/>
              <a:t>But</a:t>
            </a:r>
            <a:r>
              <a:rPr lang="zh-CN" altLang="en-US" baseline="0" dirty="0" smtClean="0"/>
              <a:t> </a:t>
            </a:r>
            <a:r>
              <a:rPr lang="en-US" altLang="zh-CN" baseline="0" dirty="0" smtClean="0"/>
              <a:t>sometimes,</a:t>
            </a:r>
            <a:r>
              <a:rPr lang="zh-CN" altLang="en-US" baseline="0" dirty="0" smtClean="0"/>
              <a:t> </a:t>
            </a:r>
            <a:r>
              <a:rPr lang="en-US" altLang="zh-CN" baseline="0" dirty="0" smtClean="0"/>
              <a:t>the</a:t>
            </a:r>
            <a:r>
              <a:rPr lang="zh-CN" altLang="en-US" baseline="0" dirty="0" smtClean="0"/>
              <a:t> </a:t>
            </a:r>
            <a:r>
              <a:rPr lang="en-US" altLang="zh-CN" baseline="0" dirty="0" smtClean="0"/>
              <a:t>price</a:t>
            </a:r>
            <a:r>
              <a:rPr lang="zh-CN" altLang="en-US" baseline="0" dirty="0" smtClean="0"/>
              <a:t> </a:t>
            </a:r>
            <a:r>
              <a:rPr lang="en-US" altLang="zh-CN" baseline="0" dirty="0" smtClean="0"/>
              <a:t>goes</a:t>
            </a:r>
            <a:r>
              <a:rPr lang="zh-CN" altLang="en-US" baseline="0" dirty="0" smtClean="0"/>
              <a:t> </a:t>
            </a:r>
            <a:r>
              <a:rPr lang="en-US" altLang="zh-CN" baseline="0" dirty="0" smtClean="0"/>
              <a:t>very</a:t>
            </a:r>
            <a:r>
              <a:rPr lang="zh-CN" altLang="en-US" baseline="0" dirty="0" smtClean="0"/>
              <a:t> </a:t>
            </a:r>
            <a:r>
              <a:rPr lang="en-US" altLang="zh-CN" baseline="0" dirty="0" smtClean="0"/>
              <a:t>high,</a:t>
            </a:r>
            <a:r>
              <a:rPr lang="zh-CN" altLang="en-US" baseline="0" dirty="0" smtClean="0"/>
              <a:t> </a:t>
            </a:r>
            <a:r>
              <a:rPr lang="en-US" altLang="zh-CN" baseline="0" dirty="0" smtClean="0"/>
              <a:t>much</a:t>
            </a:r>
            <a:r>
              <a:rPr lang="zh-CN" altLang="en-US" baseline="0" dirty="0" smtClean="0"/>
              <a:t> </a:t>
            </a:r>
            <a:r>
              <a:rPr lang="en-US" altLang="zh-CN" baseline="0" dirty="0" smtClean="0"/>
              <a:t>higher</a:t>
            </a:r>
            <a:r>
              <a:rPr lang="zh-CN" altLang="en-US" baseline="0" dirty="0" smtClean="0"/>
              <a:t> </a:t>
            </a:r>
            <a:r>
              <a:rPr lang="en-US" altLang="zh-CN" baseline="0" dirty="0" smtClean="0"/>
              <a:t>than</a:t>
            </a:r>
            <a:r>
              <a:rPr lang="zh-CN" altLang="en-US" baseline="0" dirty="0" smtClean="0"/>
              <a:t> </a:t>
            </a:r>
            <a:r>
              <a:rPr lang="en-US" altLang="zh-CN" baseline="0" dirty="0" smtClean="0"/>
              <a:t>the</a:t>
            </a:r>
            <a:r>
              <a:rPr lang="zh-CN" altLang="en-US" baseline="0" dirty="0" smtClean="0"/>
              <a:t> </a:t>
            </a:r>
            <a:r>
              <a:rPr lang="en-US" altLang="zh-CN" baseline="0" dirty="0" smtClean="0"/>
              <a:t>regular</a:t>
            </a:r>
            <a:r>
              <a:rPr lang="zh-CN" altLang="en-US" baseline="0" dirty="0" smtClean="0"/>
              <a:t> </a:t>
            </a:r>
            <a:r>
              <a:rPr lang="en-US" altLang="zh-CN" baseline="0" dirty="0" smtClean="0"/>
              <a:t>price.</a:t>
            </a:r>
            <a:r>
              <a:rPr lang="zh-CN" altLang="en-US" baseline="0" dirty="0" smtClean="0"/>
              <a:t> </a:t>
            </a:r>
            <a:r>
              <a:rPr lang="en-US" altLang="zh-CN" baseline="0" dirty="0" smtClean="0"/>
              <a:t>As for the </a:t>
            </a:r>
            <a:r>
              <a:rPr lang="en-US" altLang="zh-CN" baseline="0" dirty="0" err="1" smtClean="0"/>
              <a:t>supercloud</a:t>
            </a:r>
            <a:r>
              <a:rPr lang="en-US" altLang="zh-CN" baseline="0" dirty="0" smtClean="0"/>
              <a:t>, it is migrated to the cheapest place every hour so its cost is always low. When the spot instances in all availability zones becomes high, it is possible to migrate </a:t>
            </a:r>
            <a:r>
              <a:rPr lang="en-US" altLang="zh-CN" baseline="0" dirty="0" err="1" smtClean="0"/>
              <a:t>supercloud</a:t>
            </a:r>
            <a:r>
              <a:rPr lang="en-US" altLang="zh-CN" baseline="0" dirty="0" smtClean="0"/>
              <a:t> to the regular instances. In</a:t>
            </a:r>
            <a:r>
              <a:rPr lang="zh-CN" altLang="en-US" baseline="0" dirty="0" smtClean="0"/>
              <a:t> </a:t>
            </a:r>
            <a:r>
              <a:rPr lang="en-US" altLang="zh-CN" baseline="0" dirty="0" smtClean="0"/>
              <a:t>addition</a:t>
            </a:r>
            <a:r>
              <a:rPr lang="zh-CN" altLang="en-US" baseline="0" dirty="0" smtClean="0"/>
              <a:t> </a:t>
            </a:r>
            <a:r>
              <a:rPr lang="en-US" altLang="zh-CN" baseline="0" dirty="0" smtClean="0"/>
              <a:t>to</a:t>
            </a:r>
            <a:r>
              <a:rPr lang="zh-CN" altLang="en-US" baseline="0" dirty="0" smtClean="0"/>
              <a:t> </a:t>
            </a:r>
            <a:r>
              <a:rPr lang="en-US" altLang="zh-CN" baseline="0" dirty="0" smtClean="0"/>
              <a:t>that,</a:t>
            </a:r>
            <a:r>
              <a:rPr lang="zh-CN" altLang="en-US" baseline="0" dirty="0" smtClean="0"/>
              <a:t> </a:t>
            </a:r>
            <a:r>
              <a:rPr lang="en-US" altLang="zh-CN" baseline="0" dirty="0" smtClean="0"/>
              <a:t>we</a:t>
            </a:r>
            <a:r>
              <a:rPr lang="zh-CN" altLang="en-US" baseline="0" dirty="0" smtClean="0"/>
              <a:t> </a:t>
            </a:r>
            <a:r>
              <a:rPr lang="en-US" altLang="zh-CN" baseline="0" dirty="0" smtClean="0"/>
              <a:t>can</a:t>
            </a:r>
            <a:r>
              <a:rPr lang="zh-CN" altLang="en-US" baseline="0" dirty="0" smtClean="0"/>
              <a:t> </a:t>
            </a:r>
            <a:r>
              <a:rPr lang="en-US" altLang="zh-CN" baseline="0" dirty="0" smtClean="0"/>
              <a:t>also</a:t>
            </a:r>
            <a:r>
              <a:rPr lang="zh-CN" altLang="en-US" baseline="0" dirty="0" smtClean="0"/>
              <a:t> </a:t>
            </a:r>
            <a:r>
              <a:rPr lang="en-US" altLang="zh-CN" baseline="0" dirty="0" smtClean="0"/>
              <a:t>migrate</a:t>
            </a:r>
            <a:r>
              <a:rPr lang="zh-CN" altLang="en-US" baseline="0" dirty="0" smtClean="0"/>
              <a:t> </a:t>
            </a:r>
            <a:r>
              <a:rPr lang="en-US" altLang="zh-CN" baseline="0" dirty="0" smtClean="0"/>
              <a:t>to</a:t>
            </a:r>
            <a:r>
              <a:rPr lang="zh-CN" altLang="en-US" baseline="0" dirty="0" smtClean="0"/>
              <a:t> </a:t>
            </a:r>
            <a:r>
              <a:rPr lang="en-US" altLang="zh-CN" baseline="0" dirty="0" smtClean="0"/>
              <a:t>other</a:t>
            </a:r>
            <a:r>
              <a:rPr lang="zh-CN" altLang="en-US" baseline="0" dirty="0" smtClean="0"/>
              <a:t> </a:t>
            </a:r>
            <a:r>
              <a:rPr lang="en-US" altLang="zh-CN" baseline="0" dirty="0" smtClean="0"/>
              <a:t>clouds</a:t>
            </a:r>
            <a:r>
              <a:rPr lang="zh-CN" altLang="en-US" baseline="0" dirty="0" smtClean="0"/>
              <a:t>, </a:t>
            </a:r>
            <a:r>
              <a:rPr lang="en-US" altLang="zh-CN" baseline="0" dirty="0" smtClean="0"/>
              <a:t>if</a:t>
            </a:r>
            <a:r>
              <a:rPr lang="zh-CN" altLang="en-US" baseline="0" dirty="0" smtClean="0"/>
              <a:t> </a:t>
            </a:r>
            <a:r>
              <a:rPr lang="en-US" altLang="zh-CN" baseline="0" dirty="0" smtClean="0"/>
              <a:t>their</a:t>
            </a:r>
            <a:r>
              <a:rPr lang="zh-CN" altLang="en-US" baseline="0" dirty="0" smtClean="0"/>
              <a:t> </a:t>
            </a:r>
            <a:r>
              <a:rPr lang="en-US" altLang="zh-CN" baseline="0" dirty="0" smtClean="0"/>
              <a:t>price</a:t>
            </a:r>
            <a:r>
              <a:rPr lang="zh-CN" altLang="en-US" baseline="0" dirty="0" smtClean="0"/>
              <a:t> </a:t>
            </a:r>
            <a:r>
              <a:rPr lang="en-US" altLang="zh-CN" baseline="0" dirty="0" smtClean="0"/>
              <a:t>is</a:t>
            </a:r>
            <a:r>
              <a:rPr lang="zh-CN" altLang="en-US" baseline="0" dirty="0" smtClean="0"/>
              <a:t> </a:t>
            </a:r>
            <a:r>
              <a:rPr lang="en-US" altLang="zh-CN" baseline="0" dirty="0" smtClean="0"/>
              <a:t>cheaper</a:t>
            </a:r>
            <a:r>
              <a:rPr lang="zh-CN" altLang="en-US" baseline="0" dirty="0" smtClean="0"/>
              <a:t> </a:t>
            </a:r>
            <a:r>
              <a:rPr lang="en-US" altLang="zh-CN" baseline="0" dirty="0" smtClean="0"/>
              <a:t>although</a:t>
            </a:r>
            <a:r>
              <a:rPr lang="zh-CN" altLang="en-US" baseline="0" dirty="0" smtClean="0"/>
              <a:t> </a:t>
            </a:r>
            <a:r>
              <a:rPr lang="en-US" altLang="zh-CN" baseline="0" dirty="0" smtClean="0"/>
              <a:t>it</a:t>
            </a:r>
            <a:r>
              <a:rPr lang="zh-CN" altLang="en-US" baseline="0" dirty="0" smtClean="0"/>
              <a:t> </a:t>
            </a:r>
            <a:r>
              <a:rPr lang="en-US" altLang="zh-CN" baseline="0" dirty="0" smtClean="0"/>
              <a:t>is</a:t>
            </a:r>
            <a:r>
              <a:rPr lang="zh-CN" altLang="en-US" baseline="0" dirty="0" smtClean="0"/>
              <a:t> </a:t>
            </a:r>
            <a:r>
              <a:rPr lang="en-US" altLang="zh-CN" baseline="0" dirty="0" smtClean="0"/>
              <a:t>not</a:t>
            </a:r>
            <a:r>
              <a:rPr lang="zh-CN" altLang="en-US" baseline="0" dirty="0" smtClean="0"/>
              <a:t> </a:t>
            </a:r>
            <a:r>
              <a:rPr lang="en-US" altLang="zh-CN" baseline="0" dirty="0" smtClean="0"/>
              <a:t>shown</a:t>
            </a:r>
            <a:r>
              <a:rPr lang="zh-CN" altLang="en-US" baseline="0" dirty="0" smtClean="0"/>
              <a:t> </a:t>
            </a:r>
            <a:r>
              <a:rPr lang="en-US" altLang="zh-CN" baseline="0" dirty="0" smtClean="0"/>
              <a:t>in the</a:t>
            </a:r>
            <a:r>
              <a:rPr lang="zh-CN" altLang="en-US" baseline="0" dirty="0" smtClean="0"/>
              <a:t> </a:t>
            </a:r>
            <a:r>
              <a:rPr lang="en-US" altLang="zh-CN" baseline="0" dirty="0" smtClean="0"/>
              <a:t>figure.</a:t>
            </a:r>
          </a:p>
          <a:p>
            <a:r>
              <a:rPr lang="en-US" altLang="zh-CN" baseline="0" dirty="0" smtClean="0"/>
              <a:t>----- Meeting Notes (10/21/14 10:33) -----</a:t>
            </a:r>
          </a:p>
          <a:p>
            <a:r>
              <a:rPr lang="en-US" altLang="zh-CN" baseline="0" dirty="0" smtClean="0"/>
              <a:t>m1.xlarge</a:t>
            </a:r>
          </a:p>
          <a:p>
            <a:endParaRPr lang="en-US" altLang="zh-CN" baseline="0" dirty="0" smtClean="0"/>
          </a:p>
          <a:p>
            <a:r>
              <a:rPr lang="en-US" altLang="zh-CN" baseline="0" dirty="0" smtClean="0"/>
              <a:t>game </a:t>
            </a:r>
            <a:endParaRPr lang="en-US" dirty="0"/>
          </a:p>
        </p:txBody>
      </p:sp>
      <p:sp>
        <p:nvSpPr>
          <p:cNvPr id="4" name="Slide Number Placeholder 3"/>
          <p:cNvSpPr>
            <a:spLocks noGrp="1"/>
          </p:cNvSpPr>
          <p:nvPr>
            <p:ph type="sldNum" sz="quarter" idx="10"/>
          </p:nvPr>
        </p:nvSpPr>
        <p:spPr/>
        <p:txBody>
          <a:bodyPr/>
          <a:lstStyle/>
          <a:p>
            <a:fld id="{433923F7-E229-074F-A4E7-64015F20E249}" type="slidenum">
              <a:rPr lang="en-US" smtClean="0"/>
              <a:t>34</a:t>
            </a:fld>
            <a:endParaRPr lang="en-US"/>
          </a:p>
        </p:txBody>
      </p:sp>
    </p:spTree>
    <p:extLst>
      <p:ext uri="{BB962C8B-B14F-4D97-AF65-F5344CB8AC3E}">
        <p14:creationId xmlns:p14="http://schemas.microsoft.com/office/powerpoint/2010/main" val="3102517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zh-CN" altLang="en-US" dirty="0" smtClean="0"/>
              <a:t> </a:t>
            </a:r>
            <a:r>
              <a:rPr lang="en-US" altLang="zh-CN" dirty="0" smtClean="0"/>
              <a:t>figure</a:t>
            </a:r>
            <a:r>
              <a:rPr lang="zh-CN" altLang="en-US" dirty="0" smtClean="0"/>
              <a:t> </a:t>
            </a:r>
            <a:r>
              <a:rPr lang="en-US" altLang="zh-CN" dirty="0" smtClean="0"/>
              <a:t>shows</a:t>
            </a:r>
            <a:r>
              <a:rPr lang="zh-CN" altLang="en-US" dirty="0" smtClean="0"/>
              <a:t> </a:t>
            </a:r>
            <a:r>
              <a:rPr lang="en-US" altLang="zh-CN" dirty="0" smtClean="0"/>
              <a:t>the</a:t>
            </a:r>
            <a:r>
              <a:rPr lang="zh-CN" altLang="en-US" dirty="0" smtClean="0"/>
              <a:t> </a:t>
            </a:r>
            <a:r>
              <a:rPr lang="en-US" altLang="zh-CN" dirty="0" smtClean="0"/>
              <a:t>accumulated</a:t>
            </a:r>
            <a:r>
              <a:rPr lang="zh-CN" altLang="en-US" dirty="0" smtClean="0"/>
              <a:t> </a:t>
            </a:r>
            <a:r>
              <a:rPr lang="en-US" altLang="zh-CN" dirty="0" smtClean="0"/>
              <a:t>price</a:t>
            </a:r>
            <a:r>
              <a:rPr lang="zh-CN" altLang="en-US" dirty="0" smtClean="0"/>
              <a:t> </a:t>
            </a:r>
            <a:r>
              <a:rPr lang="en-US" altLang="zh-CN" dirty="0" smtClean="0"/>
              <a:t>for</a:t>
            </a:r>
            <a:r>
              <a:rPr lang="zh-CN" altLang="en-US" dirty="0" smtClean="0"/>
              <a:t> </a:t>
            </a:r>
            <a:r>
              <a:rPr lang="en-US" altLang="zh-CN" dirty="0" smtClean="0"/>
              <a:t>running</a:t>
            </a:r>
            <a:r>
              <a:rPr lang="zh-CN" altLang="en-US" dirty="0" smtClean="0"/>
              <a:t> </a:t>
            </a:r>
            <a:r>
              <a:rPr lang="en-US" altLang="zh-CN" dirty="0" smtClean="0"/>
              <a:t>spot</a:t>
            </a:r>
            <a:r>
              <a:rPr lang="zh-CN" altLang="en-US" dirty="0" smtClean="0"/>
              <a:t> </a:t>
            </a:r>
            <a:r>
              <a:rPr lang="en-US" altLang="zh-CN" dirty="0" smtClean="0"/>
              <a:t>instances</a:t>
            </a:r>
            <a:r>
              <a:rPr lang="en-US" altLang="zh-CN" baseline="0" dirty="0" smtClean="0"/>
              <a:t> for the period. </a:t>
            </a:r>
            <a:r>
              <a:rPr lang="en-US" altLang="zh-CN" baseline="0" dirty="0" err="1" smtClean="0"/>
              <a:t>Supercloud</a:t>
            </a:r>
            <a:r>
              <a:rPr lang="en-US" altLang="zh-CN" baseline="0" dirty="0" smtClean="0"/>
              <a:t> costs much less than any other availability zones and regular instances. </a:t>
            </a:r>
          </a:p>
          <a:p>
            <a:r>
              <a:rPr lang="en-US" altLang="zh-CN" baseline="0" dirty="0" smtClean="0"/>
              <a:t>----- Meeting Notes (10/20/14 17:30) -----</a:t>
            </a:r>
          </a:p>
          <a:p>
            <a:r>
              <a:rPr lang="en-US" altLang="zh-CN" baseline="0" dirty="0" smtClean="0"/>
              <a:t>Mention we can also migrate to other places. </a:t>
            </a:r>
          </a:p>
          <a:p>
            <a:r>
              <a:rPr lang="en-US" altLang="zh-CN" baseline="0" dirty="0" smtClean="0"/>
              <a:t>Mention migration is not support the migration</a:t>
            </a:r>
            <a:endParaRPr lang="en-US" dirty="0"/>
          </a:p>
        </p:txBody>
      </p:sp>
      <p:sp>
        <p:nvSpPr>
          <p:cNvPr id="4" name="Slide Number Placeholder 3"/>
          <p:cNvSpPr>
            <a:spLocks noGrp="1"/>
          </p:cNvSpPr>
          <p:nvPr>
            <p:ph type="sldNum" sz="quarter" idx="10"/>
          </p:nvPr>
        </p:nvSpPr>
        <p:spPr/>
        <p:txBody>
          <a:bodyPr/>
          <a:lstStyle/>
          <a:p>
            <a:fld id="{433923F7-E229-074F-A4E7-64015F20E249}" type="slidenum">
              <a:rPr lang="en-US" smtClean="0"/>
              <a:t>35</a:t>
            </a:fld>
            <a:endParaRPr lang="en-US"/>
          </a:p>
        </p:txBody>
      </p:sp>
    </p:spTree>
    <p:extLst>
      <p:ext uri="{BB962C8B-B14F-4D97-AF65-F5344CB8AC3E}">
        <p14:creationId xmlns:p14="http://schemas.microsoft.com/office/powerpoint/2010/main" val="3224155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228600" indent="-228600">
              <a:buAutoNum type="arabicPeriod"/>
            </a:pPr>
            <a:r>
              <a:rPr lang="en-US" dirty="0" smtClean="0"/>
              <a:t>Imagin</a:t>
            </a:r>
            <a:r>
              <a:rPr lang="en-US" baseline="0" dirty="0" smtClean="0"/>
              <a:t>e an application running on a tank, may need to export data to a larger cloud for processing</a:t>
            </a:r>
          </a:p>
          <a:p>
            <a:pPr marL="228600" indent="-228600">
              <a:buAutoNum type="arabicPeriod"/>
            </a:pPr>
            <a:r>
              <a:rPr lang="en-US" baseline="0" dirty="0" smtClean="0"/>
              <a:t>But limited bandwidth</a:t>
            </a:r>
            <a:endParaRPr lang="en-US" dirty="0"/>
          </a:p>
        </p:txBody>
      </p:sp>
      <p:sp>
        <p:nvSpPr>
          <p:cNvPr id="4" name="슬라이드 번호 개체 틀 3"/>
          <p:cNvSpPr>
            <a:spLocks noGrp="1"/>
          </p:cNvSpPr>
          <p:nvPr>
            <p:ph type="sldNum" sz="quarter" idx="10"/>
          </p:nvPr>
        </p:nvSpPr>
        <p:spPr/>
        <p:txBody>
          <a:bodyPr/>
          <a:lstStyle/>
          <a:p>
            <a:fld id="{4B819041-1A58-5848-983A-F7DEF26E5118}" type="slidenum">
              <a:rPr lang="en-US" smtClean="0"/>
              <a:pPr/>
              <a:t>3</a:t>
            </a:fld>
            <a:endParaRPr lang="en-US"/>
          </a:p>
        </p:txBody>
      </p:sp>
    </p:spTree>
    <p:extLst>
      <p:ext uri="{BB962C8B-B14F-4D97-AF65-F5344CB8AC3E}">
        <p14:creationId xmlns:p14="http://schemas.microsoft.com/office/powerpoint/2010/main" val="340904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Nowadays,</a:t>
            </a:r>
            <a:r>
              <a:rPr lang="en-US" baseline="0" dirty="0" smtClean="0"/>
              <a:t> there are a lot of  cloud providers such as amazon EC2, </a:t>
            </a:r>
            <a:r>
              <a:rPr lang="en-US" baseline="0" dirty="0" err="1" smtClean="0"/>
              <a:t>rackspace</a:t>
            </a:r>
            <a:r>
              <a:rPr lang="en-US" baseline="0" dirty="0" smtClean="0"/>
              <a:t>, </a:t>
            </a:r>
            <a:r>
              <a:rPr lang="en-US" baseline="0" dirty="0" err="1" smtClean="0"/>
              <a:t>hp</a:t>
            </a:r>
            <a:r>
              <a:rPr lang="en-US" baseline="0" dirty="0" smtClean="0"/>
              <a:t> cloud, Google Compute Engine and Windows Azure. Users reserve for virtual machines and pays for the hours they rent. In order to improve the availability, the cloud providers usually have different locations globally. </a:t>
            </a:r>
          </a:p>
          <a:p>
            <a:r>
              <a:rPr lang="en-US" baseline="0" dirty="0" smtClean="0"/>
              <a:t>----- Meeting Notes (10/21/14 10:33) -----</a:t>
            </a:r>
          </a:p>
          <a:p>
            <a:r>
              <a:rPr lang="en-US" baseline="0" dirty="0" smtClean="0"/>
              <a:t>Add another sentense to go to the other slide by saying "this is good..., but there are problem" </a:t>
            </a:r>
          </a:p>
          <a:p>
            <a:endParaRPr lang="en-US" baseline="0" dirty="0" smtClean="0"/>
          </a:p>
          <a:p>
            <a:r>
              <a:rPr lang="en-US" baseline="0" dirty="0" smtClean="0"/>
              <a:t>Point of the slides, writes know </a:t>
            </a:r>
            <a:endParaRPr lang="en-US" dirty="0"/>
          </a:p>
        </p:txBody>
      </p:sp>
      <p:sp>
        <p:nvSpPr>
          <p:cNvPr id="4" name="Slide Number Placeholder 3"/>
          <p:cNvSpPr>
            <a:spLocks noGrp="1"/>
          </p:cNvSpPr>
          <p:nvPr>
            <p:ph type="sldNum" sz="quarter" idx="10"/>
          </p:nvPr>
        </p:nvSpPr>
        <p:spPr/>
        <p:txBody>
          <a:bodyPr/>
          <a:lstStyle/>
          <a:p>
            <a:fld id="{433923F7-E229-074F-A4E7-64015F20E249}" type="slidenum">
              <a:rPr lang="en-US" smtClean="0"/>
              <a:t>4</a:t>
            </a:fld>
            <a:endParaRPr lang="en-US"/>
          </a:p>
        </p:txBody>
      </p:sp>
    </p:spTree>
    <p:extLst>
      <p:ext uri="{BB962C8B-B14F-4D97-AF65-F5344CB8AC3E}">
        <p14:creationId xmlns:p14="http://schemas.microsoft.com/office/powerpoint/2010/main" val="1231216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However, users need to choose one before starting their service. The users need to consider which clouds satisfies their requirements – and if they have multiple sites in the world, there might no clouds optimizes all sites. The user has no control of the price after the choice and they suffer from vendor lock-in problem Because it is not possible to live migrate VMs from one cloud to another. In addition, some clouds becomes temporarily unavailable sometimes, but the users can’t do anything about it. </a:t>
            </a:r>
          </a:p>
          <a:p>
            <a:r>
              <a:rPr lang="en-US" baseline="0" dirty="0" smtClean="0"/>
              <a:t>----- Meeting Notes (10/20/14 17:30) -----</a:t>
            </a:r>
          </a:p>
          <a:p>
            <a:r>
              <a:rPr lang="en-US" baseline="0" dirty="0" smtClean="0"/>
              <a:t>Google -&gt; Rackspace, HP Cloud</a:t>
            </a:r>
          </a:p>
          <a:p>
            <a:r>
              <a:rPr lang="en-US" baseline="0" dirty="0" smtClean="0"/>
              <a:t>Delete the azure and google </a:t>
            </a:r>
          </a:p>
          <a:p>
            <a:r>
              <a:rPr lang="en-US" baseline="0" dirty="0" smtClean="0"/>
              <a:t>Just report them into </a:t>
            </a:r>
          </a:p>
          <a:p>
            <a:endParaRPr lang="en-US" baseline="0" dirty="0" smtClean="0"/>
          </a:p>
          <a:p>
            <a:r>
              <a:rPr lang="en-US" baseline="0" dirty="0" smtClean="0"/>
              <a:t>Introduce importance of the clouds their promise. State-of-the-art, however there are some problem. </a:t>
            </a:r>
          </a:p>
          <a:p>
            <a:endParaRPr lang="en-US" baseline="0" dirty="0" smtClean="0"/>
          </a:p>
          <a:p>
            <a:r>
              <a:rPr lang="en-US" baseline="0" dirty="0" smtClean="0"/>
              <a:t>Vendor lock-in: </a:t>
            </a:r>
          </a:p>
          <a:p>
            <a:r>
              <a:rPr lang="en-US" baseline="0" dirty="0" smtClean="0"/>
              <a:t>	 - </a:t>
            </a:r>
          </a:p>
          <a:p>
            <a:r>
              <a:rPr lang="en-US" baseline="0" dirty="0" smtClean="0"/>
              <a:t>          - </a:t>
            </a:r>
          </a:p>
          <a:p>
            <a:r>
              <a:rPr lang="en-US" baseline="0" dirty="0" smtClean="0"/>
              <a:t>          - </a:t>
            </a:r>
          </a:p>
          <a:p>
            <a:r>
              <a:rPr lang="en-US" baseline="0" dirty="0" smtClean="0"/>
              <a:t>Point for each slide, practice, </a:t>
            </a:r>
          </a:p>
          <a:p>
            <a:r>
              <a:rPr lang="en-US" baseline="0" dirty="0" smtClean="0"/>
              <a:t>----- Meeting Notes (10/21/14 10:33) -----</a:t>
            </a:r>
          </a:p>
          <a:p>
            <a:r>
              <a:rPr lang="en-US" baseline="0" dirty="0" smtClean="0"/>
              <a:t>We can resolve all this if we can run on multiple clouds.</a:t>
            </a:r>
            <a:endParaRPr lang="en-US" dirty="0"/>
          </a:p>
        </p:txBody>
      </p:sp>
      <p:sp>
        <p:nvSpPr>
          <p:cNvPr id="4" name="Slide Number Placeholder 3"/>
          <p:cNvSpPr>
            <a:spLocks noGrp="1"/>
          </p:cNvSpPr>
          <p:nvPr>
            <p:ph type="sldNum" sz="quarter" idx="10"/>
          </p:nvPr>
        </p:nvSpPr>
        <p:spPr/>
        <p:txBody>
          <a:bodyPr/>
          <a:lstStyle/>
          <a:p>
            <a:fld id="{433923F7-E229-074F-A4E7-64015F20E249}" type="slidenum">
              <a:rPr lang="en-US" smtClean="0"/>
              <a:t>5</a:t>
            </a:fld>
            <a:endParaRPr lang="en-US"/>
          </a:p>
        </p:txBody>
      </p:sp>
    </p:spTree>
    <p:extLst>
      <p:ext uri="{BB962C8B-B14F-4D97-AF65-F5344CB8AC3E}">
        <p14:creationId xmlns:p14="http://schemas.microsoft.com/office/powerpoint/2010/main" val="997846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if we can take advantage of the multiple clouds? That means we will have a lower latency because we can choose the closest data center. Cost can be reduced because it is possible to choose any clouds with no vendor </a:t>
            </a:r>
            <a:r>
              <a:rPr lang="en-US" baseline="0" dirty="0" err="1" smtClean="0"/>
              <a:t>lockin</a:t>
            </a:r>
            <a:r>
              <a:rPr lang="en-US" baseline="0" dirty="0" smtClean="0"/>
              <a:t>. Multi-cloud also result in a higher availability because the service can span on independent data centers from different clouds and migrate between them. It is also useful when there is a burst in the private cloud and migrate VMs to public clouds to relief the burst. </a:t>
            </a:r>
          </a:p>
          <a:p>
            <a:r>
              <a:rPr lang="en-US" baseline="0" dirty="0" smtClean="0"/>
              <a:t>----- Meeting Notes (10/20/14 17:30) -----</a:t>
            </a:r>
          </a:p>
          <a:p>
            <a:r>
              <a:rPr lang="en-US" baseline="0" dirty="0" smtClean="0"/>
              <a:t>- aggrage the cloud </a:t>
            </a:r>
          </a:p>
          <a:p>
            <a:r>
              <a:rPr lang="en-US" baseline="0" dirty="0" smtClean="0"/>
              <a:t>- Security Improvement</a:t>
            </a:r>
          </a:p>
          <a:p>
            <a:endParaRPr lang="en-US" baseline="0" dirty="0" smtClean="0"/>
          </a:p>
          <a:p>
            <a:r>
              <a:rPr lang="en-US" baseline="0" dirty="0" smtClean="0"/>
              <a:t>study in the future / availability</a:t>
            </a:r>
            <a:endParaRPr lang="en-US" dirty="0"/>
          </a:p>
        </p:txBody>
      </p:sp>
      <p:sp>
        <p:nvSpPr>
          <p:cNvPr id="4" name="Slide Number Placeholder 3"/>
          <p:cNvSpPr>
            <a:spLocks noGrp="1"/>
          </p:cNvSpPr>
          <p:nvPr>
            <p:ph type="sldNum" sz="quarter" idx="10"/>
          </p:nvPr>
        </p:nvSpPr>
        <p:spPr/>
        <p:txBody>
          <a:bodyPr/>
          <a:lstStyle/>
          <a:p>
            <a:fld id="{433923F7-E229-074F-A4E7-64015F20E249}" type="slidenum">
              <a:rPr lang="en-US" smtClean="0"/>
              <a:t>6</a:t>
            </a:fld>
            <a:endParaRPr lang="en-US"/>
          </a:p>
        </p:txBody>
      </p:sp>
    </p:spTree>
    <p:extLst>
      <p:ext uri="{BB962C8B-B14F-4D97-AF65-F5344CB8AC3E}">
        <p14:creationId xmlns:p14="http://schemas.microsoft.com/office/powerpoint/2010/main" val="996722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Dom0 lacks the driver for shared memory devices</a:t>
            </a:r>
          </a:p>
          <a:p>
            <a:endParaRPr lang="en-US" dirty="0" smtClean="0"/>
          </a:p>
          <a:p>
            <a:r>
              <a:rPr lang="en-US" dirty="0" smtClean="0"/>
              <a:t>nested </a:t>
            </a:r>
            <a:r>
              <a:rPr lang="en-US" dirty="0" err="1" smtClean="0"/>
              <a:t>Xen</a:t>
            </a:r>
            <a:r>
              <a:rPr lang="en-US" dirty="0" smtClean="0"/>
              <a:t>: helps nested Dom0 to access shared memory devices</a:t>
            </a:r>
          </a:p>
          <a:p>
            <a:r>
              <a:rPr lang="en-US" dirty="0" smtClean="0"/>
              <a:t>nested Dom0: drives and multiplexes shared memory devices</a:t>
            </a:r>
          </a:p>
          <a:p>
            <a:r>
              <a:rPr lang="en-US" dirty="0" smtClean="0"/>
              <a:t>nested </a:t>
            </a:r>
            <a:r>
              <a:rPr lang="en-US" dirty="0" err="1" smtClean="0"/>
              <a:t>DomU</a:t>
            </a:r>
            <a:r>
              <a:rPr lang="en-US" dirty="0" smtClean="0"/>
              <a:t>: modified Linux3.x, transparent to User Apps</a:t>
            </a:r>
          </a:p>
          <a:p>
            <a:endParaRPr lang="en-US" dirty="0"/>
          </a:p>
        </p:txBody>
      </p:sp>
      <p:sp>
        <p:nvSpPr>
          <p:cNvPr id="4" name="Slide Number Placeholder 3"/>
          <p:cNvSpPr>
            <a:spLocks noGrp="1"/>
          </p:cNvSpPr>
          <p:nvPr>
            <p:ph type="sldNum" sz="quarter" idx="10"/>
          </p:nvPr>
        </p:nvSpPr>
        <p:spPr/>
        <p:txBody>
          <a:bodyPr/>
          <a:lstStyle/>
          <a:p>
            <a:fld id="{4B819041-1A58-5848-983A-F7DEF26E5118}" type="slidenum">
              <a:rPr lang="en-US" smtClean="0"/>
              <a:t>16</a:t>
            </a:fld>
            <a:endParaRPr lang="en-US"/>
          </a:p>
        </p:txBody>
      </p:sp>
    </p:spTree>
    <p:extLst>
      <p:ext uri="{BB962C8B-B14F-4D97-AF65-F5344CB8AC3E}">
        <p14:creationId xmlns:p14="http://schemas.microsoft.com/office/powerpoint/2010/main" val="893605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98CB12-C0FC-4543-B8DD-59E680801B93}" type="slidenum">
              <a:rPr lang="en-US" smtClean="0">
                <a:solidFill>
                  <a:prstClr val="black"/>
                </a:solidFill>
              </a:rPr>
              <a:pPr/>
              <a:t>17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98CB12-C0FC-4543-B8DD-59E680801B93}" type="slidenum">
              <a:rPr lang="en-US" smtClean="0">
                <a:solidFill>
                  <a:prstClr val="black"/>
                </a:solidFill>
              </a:rPr>
              <a:pPr/>
              <a:t>18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a lot of challenges to take advantage of multiple clouds  because of the heterogeneity. For example, amazon, </a:t>
            </a:r>
            <a:r>
              <a:rPr lang="en-US" baseline="0" dirty="0" err="1" smtClean="0"/>
              <a:t>google</a:t>
            </a:r>
            <a:r>
              <a:rPr lang="en-US" baseline="0" dirty="0" smtClean="0"/>
              <a:t> compute engine and windows azure are build on different hypervisors – </a:t>
            </a:r>
            <a:r>
              <a:rPr lang="en-US" baseline="0" dirty="0" err="1" smtClean="0"/>
              <a:t>Xen</a:t>
            </a:r>
            <a:r>
              <a:rPr lang="en-US" baseline="0" dirty="0" smtClean="0"/>
              <a:t>, KVM and hyper-V respectively. So there is no uniform VM images. Cross-cloud migration and scaling across clouds are not possible.  We propose the </a:t>
            </a:r>
            <a:r>
              <a:rPr lang="en-US" baseline="0" dirty="0" err="1" smtClean="0"/>
              <a:t>supercloud</a:t>
            </a:r>
            <a:r>
              <a:rPr lang="en-US" baseline="0" dirty="0" smtClean="0"/>
              <a:t> to solve the problem. Current we can only support </a:t>
            </a:r>
            <a:r>
              <a:rPr lang="en-US" baseline="0" dirty="0" err="1" smtClean="0"/>
              <a:t>Xen</a:t>
            </a:r>
            <a:r>
              <a:rPr lang="en-US" baseline="0" dirty="0" smtClean="0"/>
              <a:t> and KVM based clouds. Supporting Hyper-V is the ongoing work. </a:t>
            </a:r>
          </a:p>
          <a:p>
            <a:r>
              <a:rPr lang="en-US" baseline="0" dirty="0" smtClean="0"/>
              <a:t> </a:t>
            </a:r>
            <a:endParaRPr lang="en-US" dirty="0"/>
          </a:p>
          <a:p>
            <a:r>
              <a:rPr lang="en-US" dirty="0"/>
              <a:t>----- Meeting Notes (10/17/14 13:45) -----</a:t>
            </a:r>
          </a:p>
          <a:p>
            <a:r>
              <a:rPr lang="en-US" dirty="0"/>
              <a:t>one slide for the problem before this </a:t>
            </a:r>
          </a:p>
          <a:p>
            <a:r>
              <a:rPr lang="en-US" dirty="0"/>
              <a:t>explain the problem, Challenges ahead of the time</a:t>
            </a:r>
          </a:p>
          <a:p>
            <a:r>
              <a:rPr lang="en-US" dirty="0"/>
              <a:t>Diversity </a:t>
            </a:r>
          </a:p>
          <a:p>
            <a:r>
              <a:rPr lang="en-US" dirty="0"/>
              <a:t>Outline </a:t>
            </a:r>
          </a:p>
          <a:p>
            <a:r>
              <a:rPr lang="en-US" dirty="0"/>
              <a:t>----- Meeting Notes (10/20/14 17:30) -----</a:t>
            </a:r>
          </a:p>
          <a:p>
            <a:r>
              <a:rPr lang="en-US" dirty="0"/>
              <a:t>Google -&gt; HP</a:t>
            </a:r>
          </a:p>
          <a:p>
            <a:r>
              <a:rPr lang="en-US" dirty="0"/>
              <a:t>Azure -&gt; gray</a:t>
            </a:r>
          </a:p>
          <a:p>
            <a:endParaRPr lang="en-US" dirty="0"/>
          </a:p>
          <a:p>
            <a:r>
              <a:rPr lang="en-US" dirty="0"/>
              <a:t>Currently Hyper-V is </a:t>
            </a:r>
          </a:p>
          <a:p>
            <a:endParaRPr lang="en-US" dirty="0"/>
          </a:p>
          <a:p>
            <a:r>
              <a:rPr lang="en-US" dirty="0"/>
              <a:t>Multi-cloud Challenges </a:t>
            </a:r>
          </a:p>
          <a:p>
            <a:r>
              <a:rPr lang="en-US" dirty="0"/>
              <a:t>Remove that</a:t>
            </a:r>
          </a:p>
        </p:txBody>
      </p:sp>
      <p:sp>
        <p:nvSpPr>
          <p:cNvPr id="4" name="Slide Number Placeholder 3"/>
          <p:cNvSpPr>
            <a:spLocks noGrp="1"/>
          </p:cNvSpPr>
          <p:nvPr>
            <p:ph type="sldNum" sz="quarter" idx="10"/>
          </p:nvPr>
        </p:nvSpPr>
        <p:spPr/>
        <p:txBody>
          <a:bodyPr/>
          <a:lstStyle/>
          <a:p>
            <a:fld id="{433923F7-E229-074F-A4E7-64015F20E249}" type="slidenum">
              <a:rPr lang="en-US" smtClean="0"/>
              <a:t>23</a:t>
            </a:fld>
            <a:endParaRPr lang="en-US"/>
          </a:p>
        </p:txBody>
      </p:sp>
    </p:spTree>
    <p:extLst>
      <p:ext uri="{BB962C8B-B14F-4D97-AF65-F5344CB8AC3E}">
        <p14:creationId xmlns:p14="http://schemas.microsoft.com/office/powerpoint/2010/main" val="2156421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1D8BD707-D9CF-40AE-B4C6-C98DA3205C09}" type="datetimeFigureOut">
              <a:rPr lang="en-US" smtClean="0"/>
              <a:pPr/>
              <a:t>5/15/2015</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F426B9A-0B58-3440-8916-C6A5286BE8E6}" type="datetimeFigureOut">
              <a:rPr lang="en-US" smtClean="0">
                <a:solidFill>
                  <a:prstClr val="black">
                    <a:tint val="75000"/>
                  </a:prstClr>
                </a:solidFill>
              </a:rPr>
              <a:pPr/>
              <a:t>5/15/2015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18E661-B494-314E-8590-24C6A1446C49}"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0" y="0"/>
            <a:ext cx="9183911" cy="685800"/>
          </a:xfrm>
          <a:prstGeom prst="rect">
            <a:avLst/>
          </a:prstGeom>
          <a:solidFill>
            <a:srgbClr val="B41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pic>
        <p:nvPicPr>
          <p:cNvPr id="8" name="Picture 7" descr="cornell_logo.png"/>
          <p:cNvPicPr>
            <a:picLocks noChangeAspect="1"/>
          </p:cNvPicPr>
          <p:nvPr userDrawn="1"/>
        </p:nvPicPr>
        <p:blipFill>
          <a:blip r:embed="rId2" cstate="print"/>
          <a:stretch>
            <a:fillRect/>
          </a:stretch>
        </p:blipFill>
        <p:spPr>
          <a:xfrm>
            <a:off x="8001000" y="1"/>
            <a:ext cx="1142999" cy="1142999"/>
          </a:xfrm>
          <a:prstGeom prst="rect">
            <a:avLst/>
          </a:prstGeom>
        </p:spPr>
      </p:pic>
    </p:spTree>
    <p:extLst>
      <p:ext uri="{BB962C8B-B14F-4D97-AF65-F5344CB8AC3E}">
        <p14:creationId xmlns:p14="http://schemas.microsoft.com/office/powerpoint/2010/main" val="185741066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285" y="852714"/>
            <a:ext cx="8799285" cy="527344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F426B9A-0B58-3440-8916-C6A5286BE8E6}" type="datetimeFigureOut">
              <a:rPr lang="en-US" smtClean="0">
                <a:solidFill>
                  <a:prstClr val="black">
                    <a:tint val="75000"/>
                  </a:prstClr>
                </a:solidFill>
              </a:rPr>
              <a:pPr/>
              <a:t>5/15/2015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18E661-B494-314E-8590-24C6A1446C49}"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6516911" y="0"/>
            <a:ext cx="2667000" cy="685800"/>
          </a:xfrm>
          <a:prstGeom prst="rect">
            <a:avLst/>
          </a:prstGeom>
          <a:solidFill>
            <a:srgbClr val="B41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pic>
        <p:nvPicPr>
          <p:cNvPr id="8" name="Picture 7" descr="cornell_logo.png"/>
          <p:cNvPicPr>
            <a:picLocks noChangeAspect="1"/>
          </p:cNvPicPr>
          <p:nvPr userDrawn="1"/>
        </p:nvPicPr>
        <p:blipFill>
          <a:blip r:embed="rId2" cstate="print"/>
          <a:stretch>
            <a:fillRect/>
          </a:stretch>
        </p:blipFill>
        <p:spPr>
          <a:xfrm>
            <a:off x="8001000" y="1"/>
            <a:ext cx="1142999" cy="1142999"/>
          </a:xfrm>
          <a:prstGeom prst="rect">
            <a:avLst/>
          </a:prstGeom>
        </p:spPr>
      </p:pic>
      <p:sp>
        <p:nvSpPr>
          <p:cNvPr id="2" name="Title 1"/>
          <p:cNvSpPr>
            <a:spLocks noGrp="1"/>
          </p:cNvSpPr>
          <p:nvPr>
            <p:ph type="title"/>
          </p:nvPr>
        </p:nvSpPr>
        <p:spPr>
          <a:xfrm>
            <a:off x="0" y="-15648"/>
            <a:ext cx="7874000" cy="683305"/>
          </a:xfrm>
          <a:solidFill>
            <a:srgbClr val="B41B1D"/>
          </a:solidFill>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1620853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426B9A-0B58-3440-8916-C6A5286BE8E6}" type="datetimeFigureOut">
              <a:rPr lang="en-US" smtClean="0">
                <a:solidFill>
                  <a:prstClr val="black">
                    <a:tint val="75000"/>
                  </a:prstClr>
                </a:solidFill>
              </a:rPr>
              <a:pPr/>
              <a:t>5/15/2015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18E661-B494-314E-8590-24C6A1446C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884900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426B9A-0B58-3440-8916-C6A5286BE8E6}" type="datetimeFigureOut">
              <a:rPr lang="en-US" smtClean="0">
                <a:solidFill>
                  <a:prstClr val="black">
                    <a:tint val="75000"/>
                  </a:prstClr>
                </a:solidFill>
              </a:rPr>
              <a:pPr/>
              <a:t>5/15/2015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18E661-B494-314E-8590-24C6A1446C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842182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426B9A-0B58-3440-8916-C6A5286BE8E6}" type="datetimeFigureOut">
              <a:rPr lang="en-US" smtClean="0">
                <a:solidFill>
                  <a:prstClr val="black">
                    <a:tint val="75000"/>
                  </a:prstClr>
                </a:solidFill>
              </a:rPr>
              <a:pPr/>
              <a:t>5/15/2015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18E661-B494-314E-8590-24C6A1446C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75444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426B9A-0B58-3440-8916-C6A5286BE8E6}" type="datetimeFigureOut">
              <a:rPr lang="en-US" smtClean="0">
                <a:solidFill>
                  <a:prstClr val="black">
                    <a:tint val="75000"/>
                  </a:prstClr>
                </a:solidFill>
              </a:rPr>
              <a:pPr/>
              <a:t>5/15/2015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18E661-B494-314E-8590-24C6A1446C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7449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426B9A-0B58-3440-8916-C6A5286BE8E6}" type="datetimeFigureOut">
              <a:rPr lang="en-US" smtClean="0">
                <a:solidFill>
                  <a:prstClr val="black">
                    <a:tint val="75000"/>
                  </a:prstClr>
                </a:solidFill>
              </a:rPr>
              <a:pPr/>
              <a:t>5/15/2015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18E661-B494-314E-8590-24C6A1446C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36457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426B9A-0B58-3440-8916-C6A5286BE8E6}" type="datetimeFigureOut">
              <a:rPr lang="en-US" smtClean="0">
                <a:solidFill>
                  <a:prstClr val="black">
                    <a:tint val="75000"/>
                  </a:prstClr>
                </a:solidFill>
              </a:rPr>
              <a:pPr/>
              <a:t>5/15/2015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18E661-B494-314E-8590-24C6A1446C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04081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p:txBody>
          <a:bodyPr/>
          <a:lstStyle>
            <a:lvl1pPr algn="r">
              <a:defRPr/>
            </a:lvl1pPr>
          </a:lstStyle>
          <a:p>
            <a:r>
              <a:rPr lang="en-US" dirty="0" smtClean="0"/>
              <a:t>Click to edit Master title style</a:t>
            </a:r>
            <a:endParaRPr lang="en-US" dirty="0"/>
          </a:p>
        </p:txBody>
      </p:sp>
      <p:pic>
        <p:nvPicPr>
          <p:cNvPr id="8"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7530" y="355847"/>
            <a:ext cx="1026545" cy="995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426B9A-0B58-3440-8916-C6A5286BE8E6}" type="datetimeFigureOut">
              <a:rPr lang="en-US" smtClean="0">
                <a:solidFill>
                  <a:prstClr val="black">
                    <a:tint val="75000"/>
                  </a:prstClr>
                </a:solidFill>
              </a:rPr>
              <a:pPr/>
              <a:t>5/15/2015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18E661-B494-314E-8590-24C6A1446C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916319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426B9A-0B58-3440-8916-C6A5286BE8E6}" type="datetimeFigureOut">
              <a:rPr lang="en-US" smtClean="0">
                <a:solidFill>
                  <a:prstClr val="black">
                    <a:tint val="75000"/>
                  </a:prstClr>
                </a:solidFill>
              </a:rPr>
              <a:pPr/>
              <a:t>5/15/2015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18E661-B494-314E-8590-24C6A1446C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221198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426B9A-0B58-3440-8916-C6A5286BE8E6}" type="datetimeFigureOut">
              <a:rPr lang="en-US" smtClean="0">
                <a:solidFill>
                  <a:prstClr val="black">
                    <a:tint val="75000"/>
                  </a:prstClr>
                </a:solidFill>
              </a:rPr>
              <a:pPr/>
              <a:t>5/15/2015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18E661-B494-314E-8590-24C6A1446C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4613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1D8BD707-D9CF-40AE-B4C6-C98DA3205C09}" type="datetimeFigureOut">
              <a:rPr lang="en-US" smtClean="0"/>
              <a:pPr/>
              <a:t>5/15/2015</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B6F15528-21DE-4FAA-801E-634DDDAF4B2B}" type="slidenum">
              <a:rPr lang="en-US" smtClean="0"/>
              <a:pPr/>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5/15/2015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5/15/2015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1D8BD707-D9CF-40AE-B4C6-C98DA3205C09}" type="datetimeFigureOut">
              <a:rPr lang="en-US" smtClean="0"/>
              <a:pPr/>
              <a:t>5/15/2015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B6F15528-21DE-4FAA-801E-634DDDAF4B2B}" type="slidenum">
              <a:rPr lang="en-US" smtClean="0"/>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1D8BD707-D9CF-40AE-B4C6-C98DA3205C09}" type="datetimeFigureOut">
              <a:rPr lang="en-US" smtClean="0"/>
              <a:pPr/>
              <a:t>5/15/2015</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1429" y="816430"/>
            <a:ext cx="8817428" cy="530973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2F426B9A-0B58-3440-8916-C6A5286BE8E6}" type="datetimeFigureOut">
              <a:rPr lang="en-US" smtClean="0">
                <a:solidFill>
                  <a:prstClr val="black">
                    <a:tint val="75000"/>
                  </a:prstClr>
                </a:solidFill>
              </a:rPr>
              <a:pPr defTabSz="457200"/>
              <a:t>5/15/2015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9A18E661-B494-314E-8590-24C6A1446C49}" type="slidenum">
              <a:rPr lang="en-US" smtClean="0">
                <a:solidFill>
                  <a:prstClr val="black">
                    <a:tint val="75000"/>
                  </a:prstClr>
                </a:solidFill>
              </a:rPr>
              <a:pPr defTabSz="457200"/>
              <a:t>‹#›</a:t>
            </a:fld>
            <a:endParaRPr lang="en-US">
              <a:solidFill>
                <a:prstClr val="black">
                  <a:tint val="75000"/>
                </a:prstClr>
              </a:solidFill>
            </a:endParaRPr>
          </a:p>
        </p:txBody>
      </p:sp>
      <p:sp>
        <p:nvSpPr>
          <p:cNvPr id="7" name="Rectangle 6"/>
          <p:cNvSpPr/>
          <p:nvPr/>
        </p:nvSpPr>
        <p:spPr>
          <a:xfrm>
            <a:off x="0" y="0"/>
            <a:ext cx="9183911" cy="685800"/>
          </a:xfrm>
          <a:prstGeom prst="rect">
            <a:avLst/>
          </a:prstGeom>
          <a:solidFill>
            <a:srgbClr val="B41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pic>
        <p:nvPicPr>
          <p:cNvPr id="8" name="Picture 7" descr="cornell_logo.png"/>
          <p:cNvPicPr>
            <a:picLocks noChangeAspect="1"/>
          </p:cNvPicPr>
          <p:nvPr/>
        </p:nvPicPr>
        <p:blipFill>
          <a:blip r:embed="rId13" cstate="print"/>
          <a:stretch>
            <a:fillRect/>
          </a:stretch>
        </p:blipFill>
        <p:spPr>
          <a:xfrm>
            <a:off x="8001000" y="1"/>
            <a:ext cx="1142999" cy="1142999"/>
          </a:xfrm>
          <a:prstGeom prst="rect">
            <a:avLst/>
          </a:prstGeom>
        </p:spPr>
      </p:pic>
      <p:sp>
        <p:nvSpPr>
          <p:cNvPr id="2" name="Title Placeholder 1"/>
          <p:cNvSpPr>
            <a:spLocks noGrp="1"/>
          </p:cNvSpPr>
          <p:nvPr>
            <p:ph type="title"/>
          </p:nvPr>
        </p:nvSpPr>
        <p:spPr>
          <a:xfrm>
            <a:off x="0" y="0"/>
            <a:ext cx="8001000" cy="685800"/>
          </a:xfrm>
          <a:prstGeom prst="rect">
            <a:avLst/>
          </a:prstGeom>
          <a:solidFill>
            <a:srgbClr val="B41B1D"/>
          </a:solidFill>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1883442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image" Target="../media/image5.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image" Target="../media/image5.wmf"/></Relationships>
</file>

<file path=ppt/slides/_rels/slide3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010400" y="4495800"/>
            <a:ext cx="2057400" cy="1828800"/>
          </a:xfrm>
        </p:spPr>
        <p:txBody>
          <a:bodyPr>
            <a:normAutofit fontScale="85000" lnSpcReduction="10000"/>
          </a:bodyPr>
          <a:lstStyle/>
          <a:p>
            <a:r>
              <a:rPr lang="en-US" sz="2400" dirty="0" smtClean="0"/>
              <a:t>Hakim Weatherspoon</a:t>
            </a:r>
            <a:br>
              <a:rPr lang="en-US" sz="2400" dirty="0" smtClean="0"/>
            </a:br>
            <a:endParaRPr lang="en-US" sz="2400" dirty="0" smtClean="0"/>
          </a:p>
          <a:p>
            <a:r>
              <a:rPr lang="en-US" sz="2400" dirty="0" smtClean="0"/>
              <a:t>Robbert</a:t>
            </a:r>
          </a:p>
          <a:p>
            <a:r>
              <a:rPr lang="en-US" sz="2400" dirty="0"/>
              <a:t>v</a:t>
            </a:r>
            <a:r>
              <a:rPr lang="en-US" sz="2400" dirty="0" smtClean="0"/>
              <a:t>an Renesse</a:t>
            </a:r>
            <a:endParaRPr lang="en-US" sz="2400" dirty="0"/>
          </a:p>
        </p:txBody>
      </p:sp>
      <p:sp>
        <p:nvSpPr>
          <p:cNvPr id="3" name="Title 2"/>
          <p:cNvSpPr>
            <a:spLocks noGrp="1"/>
          </p:cNvSpPr>
          <p:nvPr>
            <p:ph type="title"/>
          </p:nvPr>
        </p:nvSpPr>
        <p:spPr>
          <a:xfrm>
            <a:off x="457200" y="2281560"/>
            <a:ext cx="6324600" cy="2671440"/>
          </a:xfrm>
        </p:spPr>
        <p:txBody>
          <a:bodyPr/>
          <a:lstStyle/>
          <a:p>
            <a:r>
              <a:rPr lang="en-US" sz="4400" b="1" kern="0" dirty="0" err="1" smtClean="0">
                <a:solidFill>
                  <a:prstClr val="white"/>
                </a:solidFill>
                <a:latin typeface="Calibri"/>
                <a:ea typeface="Calibri"/>
                <a:cs typeface="Calibri"/>
                <a:sym typeface="Calibri"/>
                <a:rtl val="0"/>
              </a:rPr>
              <a:t>Supercloud</a:t>
            </a:r>
            <a:r>
              <a:rPr lang="en-US" sz="4400" b="1" kern="0" dirty="0" smtClean="0">
                <a:solidFill>
                  <a:prstClr val="white"/>
                </a:solidFill>
                <a:latin typeface="Calibri"/>
                <a:ea typeface="Calibri"/>
                <a:cs typeface="Calibri"/>
                <a:sym typeface="Calibri"/>
                <a:rtl val="0"/>
              </a:rPr>
              <a:t>: Going beyond Federated Clouds   </a:t>
            </a:r>
            <a:r>
              <a:rPr lang="en-US" sz="4400" b="1" kern="0" dirty="0">
                <a:solidFill>
                  <a:prstClr val="white"/>
                </a:solidFill>
                <a:latin typeface="Calibri"/>
                <a:ea typeface="Calibri"/>
                <a:cs typeface="Calibri"/>
                <a:sym typeface="Calibri"/>
                <a:rtl val="0"/>
              </a:rPr>
              <a:t/>
            </a:r>
            <a:br>
              <a:rPr lang="en-US" sz="4400" b="1" kern="0" dirty="0">
                <a:solidFill>
                  <a:prstClr val="white"/>
                </a:solidFill>
                <a:latin typeface="Calibri"/>
                <a:ea typeface="Calibri"/>
                <a:cs typeface="Calibri"/>
                <a:sym typeface="Calibri"/>
                <a:rtl val="0"/>
              </a:rPr>
            </a:b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319088"/>
            <a:ext cx="1636145" cy="1585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1"/>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13608856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10/11/2010</a:t>
            </a:r>
            <a:endParaRPr lang="en-US" dirty="0"/>
          </a:p>
        </p:txBody>
      </p:sp>
      <p:sp>
        <p:nvSpPr>
          <p:cNvPr id="4" name="Footer Placeholder 3"/>
          <p:cNvSpPr>
            <a:spLocks noGrp="1"/>
          </p:cNvSpPr>
          <p:nvPr>
            <p:ph type="ftr" sz="quarter" idx="11"/>
          </p:nvPr>
        </p:nvSpPr>
        <p:spPr/>
        <p:txBody>
          <a:bodyPr/>
          <a:lstStyle/>
          <a:p>
            <a:r>
              <a:rPr lang="en-US" smtClean="0"/>
              <a:t>IBM Visit, Critical Infrastructure, by Hakim Weatherspoon</a:t>
            </a:r>
            <a:endParaRPr lang="en-US" dirty="0"/>
          </a:p>
        </p:txBody>
      </p:sp>
      <p:sp>
        <p:nvSpPr>
          <p:cNvPr id="2" name="Slide Number Placeholder 1"/>
          <p:cNvSpPr>
            <a:spLocks noGrp="1"/>
          </p:cNvSpPr>
          <p:nvPr>
            <p:ph type="sldNum" sz="quarter" idx="12"/>
          </p:nvPr>
        </p:nvSpPr>
        <p:spPr/>
        <p:txBody>
          <a:bodyPr/>
          <a:lstStyle/>
          <a:p>
            <a:fld id="{5A721567-3BB5-394C-8481-DE77FA038FFD}" type="slidenum">
              <a:rPr lang="en-US" smtClean="0"/>
              <a:pPr/>
              <a:t>10</a:t>
            </a:fld>
            <a:endParaRPr lang="en-US" dirty="0"/>
          </a:p>
        </p:txBody>
      </p:sp>
      <p:sp>
        <p:nvSpPr>
          <p:cNvPr id="15" name="Title 14"/>
          <p:cNvSpPr>
            <a:spLocks noGrp="1"/>
          </p:cNvSpPr>
          <p:nvPr>
            <p:ph type="title"/>
          </p:nvPr>
        </p:nvSpPr>
        <p:spPr/>
        <p:txBody>
          <a:bodyPr/>
          <a:lstStyle/>
          <a:p>
            <a:endParaRPr lang="en-US"/>
          </a:p>
        </p:txBody>
      </p:sp>
      <p:pic>
        <p:nvPicPr>
          <p:cNvPr id="5" name="Picture 4" descr="unshackle_jpg_Page_0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1782"/>
          </a:xfrm>
          <a:prstGeom prst="rect">
            <a:avLst/>
          </a:prstGeom>
        </p:spPr>
      </p:pic>
      <p:sp>
        <p:nvSpPr>
          <p:cNvPr id="6" name="Rectangle 5"/>
          <p:cNvSpPr/>
          <p:nvPr/>
        </p:nvSpPr>
        <p:spPr>
          <a:xfrm>
            <a:off x="8077200" y="6019800"/>
            <a:ext cx="914400" cy="7016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0"/>
            <a:ext cx="9183911" cy="685800"/>
          </a:xfrm>
          <a:prstGeom prst="rect">
            <a:avLst/>
          </a:prstGeom>
          <a:solidFill>
            <a:srgbClr val="B41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Placeholder 1"/>
          <p:cNvSpPr txBox="1">
            <a:spLocks/>
          </p:cNvSpPr>
          <p:nvPr/>
        </p:nvSpPr>
        <p:spPr>
          <a:xfrm>
            <a:off x="0" y="0"/>
            <a:ext cx="8001000" cy="685800"/>
          </a:xfrm>
          <a:prstGeom prst="rect">
            <a:avLst/>
          </a:prstGeom>
          <a:solidFill>
            <a:srgbClr val="B41B1D"/>
          </a:solidFill>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bg1"/>
                </a:solidFill>
                <a:latin typeface="+mj-lt"/>
                <a:ea typeface="+mj-ea"/>
                <a:cs typeface="+mj-cs"/>
              </a:defRPr>
            </a:lvl1pPr>
          </a:lstStyle>
          <a:p>
            <a:r>
              <a:rPr lang="en-US" dirty="0" smtClean="0"/>
              <a:t>How to Build </a:t>
            </a:r>
            <a:r>
              <a:rPr lang="en-US" dirty="0" err="1" smtClean="0"/>
              <a:t>xClouds</a:t>
            </a:r>
            <a:endParaRPr lang="en-US" dirty="0"/>
          </a:p>
        </p:txBody>
      </p:sp>
      <p:sp>
        <p:nvSpPr>
          <p:cNvPr id="10" name="Rectangle 9"/>
          <p:cNvSpPr/>
          <p:nvPr/>
        </p:nvSpPr>
        <p:spPr>
          <a:xfrm>
            <a:off x="457200" y="685800"/>
            <a:ext cx="7847528" cy="7010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ornell_logo.png"/>
          <p:cNvPicPr>
            <a:picLocks noChangeAspect="1"/>
          </p:cNvPicPr>
          <p:nvPr/>
        </p:nvPicPr>
        <p:blipFill>
          <a:blip r:embed="rId3" cstate="print"/>
          <a:stretch>
            <a:fillRect/>
          </a:stretch>
        </p:blipFill>
        <p:spPr>
          <a:xfrm>
            <a:off x="8001000" y="1"/>
            <a:ext cx="1142999" cy="1142999"/>
          </a:xfrm>
          <a:prstGeom prst="rect">
            <a:avLst/>
          </a:prstGeom>
        </p:spPr>
      </p:pic>
    </p:spTree>
    <p:extLst>
      <p:ext uri="{BB962C8B-B14F-4D97-AF65-F5344CB8AC3E}">
        <p14:creationId xmlns:p14="http://schemas.microsoft.com/office/powerpoint/2010/main" val="4244277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10/11/2010</a:t>
            </a:r>
            <a:endParaRPr lang="en-US" dirty="0"/>
          </a:p>
        </p:txBody>
      </p:sp>
      <p:sp>
        <p:nvSpPr>
          <p:cNvPr id="4" name="Footer Placeholder 3"/>
          <p:cNvSpPr>
            <a:spLocks noGrp="1"/>
          </p:cNvSpPr>
          <p:nvPr>
            <p:ph type="ftr" sz="quarter" idx="11"/>
          </p:nvPr>
        </p:nvSpPr>
        <p:spPr/>
        <p:txBody>
          <a:bodyPr/>
          <a:lstStyle/>
          <a:p>
            <a:r>
              <a:rPr lang="en-US" smtClean="0"/>
              <a:t>IBM Visit, Critical Infrastructure, by Hakim Weatherspoon</a:t>
            </a:r>
            <a:endParaRPr lang="en-US" dirty="0"/>
          </a:p>
        </p:txBody>
      </p:sp>
      <p:sp>
        <p:nvSpPr>
          <p:cNvPr id="2" name="Slide Number Placeholder 1"/>
          <p:cNvSpPr>
            <a:spLocks noGrp="1"/>
          </p:cNvSpPr>
          <p:nvPr>
            <p:ph type="sldNum" sz="quarter" idx="12"/>
          </p:nvPr>
        </p:nvSpPr>
        <p:spPr/>
        <p:txBody>
          <a:bodyPr/>
          <a:lstStyle/>
          <a:p>
            <a:fld id="{5A721567-3BB5-394C-8481-DE77FA038FFD}" type="slidenum">
              <a:rPr lang="en-US" smtClean="0"/>
              <a:pPr/>
              <a:t>11</a:t>
            </a:fld>
            <a:endParaRPr lang="en-US" dirty="0"/>
          </a:p>
        </p:txBody>
      </p:sp>
      <p:sp>
        <p:nvSpPr>
          <p:cNvPr id="15" name="Title 14"/>
          <p:cNvSpPr>
            <a:spLocks noGrp="1"/>
          </p:cNvSpPr>
          <p:nvPr>
            <p:ph type="title"/>
          </p:nvPr>
        </p:nvSpPr>
        <p:spPr/>
        <p:txBody>
          <a:bodyPr/>
          <a:lstStyle/>
          <a:p>
            <a:endParaRPr lang="en-US"/>
          </a:p>
        </p:txBody>
      </p:sp>
      <p:pic>
        <p:nvPicPr>
          <p:cNvPr id="6" name="Picture 5" descr="unshackle_jpg_Page_07.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1782"/>
          </a:xfrm>
          <a:prstGeom prst="rect">
            <a:avLst/>
          </a:prstGeom>
        </p:spPr>
      </p:pic>
      <p:sp>
        <p:nvSpPr>
          <p:cNvPr id="7" name="Rectangle 6"/>
          <p:cNvSpPr/>
          <p:nvPr/>
        </p:nvSpPr>
        <p:spPr>
          <a:xfrm>
            <a:off x="8077200" y="6019800"/>
            <a:ext cx="914400" cy="7016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0" y="0"/>
            <a:ext cx="9183911" cy="685800"/>
          </a:xfrm>
          <a:prstGeom prst="rect">
            <a:avLst/>
          </a:prstGeom>
          <a:solidFill>
            <a:srgbClr val="B41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Placeholder 1"/>
          <p:cNvSpPr txBox="1">
            <a:spLocks/>
          </p:cNvSpPr>
          <p:nvPr/>
        </p:nvSpPr>
        <p:spPr>
          <a:xfrm>
            <a:off x="0" y="0"/>
            <a:ext cx="8001000" cy="685800"/>
          </a:xfrm>
          <a:prstGeom prst="rect">
            <a:avLst/>
          </a:prstGeom>
          <a:solidFill>
            <a:srgbClr val="B41B1D"/>
          </a:solidFill>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bg1"/>
                </a:solidFill>
                <a:latin typeface="+mj-lt"/>
                <a:ea typeface="+mj-ea"/>
                <a:cs typeface="+mj-cs"/>
              </a:defRPr>
            </a:lvl1pPr>
          </a:lstStyle>
          <a:p>
            <a:r>
              <a:rPr lang="en-US" dirty="0" smtClean="0"/>
              <a:t>How to Build </a:t>
            </a:r>
            <a:r>
              <a:rPr lang="en-US" dirty="0" err="1" smtClean="0"/>
              <a:t>xClouds</a:t>
            </a:r>
            <a:endParaRPr lang="en-US" dirty="0"/>
          </a:p>
        </p:txBody>
      </p:sp>
      <p:sp>
        <p:nvSpPr>
          <p:cNvPr id="11" name="Rectangle 10"/>
          <p:cNvSpPr/>
          <p:nvPr/>
        </p:nvSpPr>
        <p:spPr>
          <a:xfrm>
            <a:off x="457200" y="685800"/>
            <a:ext cx="7847528" cy="7010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cornell_logo.png"/>
          <p:cNvPicPr>
            <a:picLocks noChangeAspect="1"/>
          </p:cNvPicPr>
          <p:nvPr/>
        </p:nvPicPr>
        <p:blipFill>
          <a:blip r:embed="rId3" cstate="print"/>
          <a:stretch>
            <a:fillRect/>
          </a:stretch>
        </p:blipFill>
        <p:spPr>
          <a:xfrm>
            <a:off x="8001000" y="1"/>
            <a:ext cx="1142999" cy="1142999"/>
          </a:xfrm>
          <a:prstGeom prst="rect">
            <a:avLst/>
          </a:prstGeom>
        </p:spPr>
      </p:pic>
    </p:spTree>
    <p:extLst>
      <p:ext uri="{BB962C8B-B14F-4D97-AF65-F5344CB8AC3E}">
        <p14:creationId xmlns:p14="http://schemas.microsoft.com/office/powerpoint/2010/main" val="11292356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10/11/2010</a:t>
            </a:r>
            <a:endParaRPr lang="en-US" dirty="0"/>
          </a:p>
        </p:txBody>
      </p:sp>
      <p:sp>
        <p:nvSpPr>
          <p:cNvPr id="4" name="Footer Placeholder 3"/>
          <p:cNvSpPr>
            <a:spLocks noGrp="1"/>
          </p:cNvSpPr>
          <p:nvPr>
            <p:ph type="ftr" sz="quarter" idx="11"/>
          </p:nvPr>
        </p:nvSpPr>
        <p:spPr/>
        <p:txBody>
          <a:bodyPr/>
          <a:lstStyle/>
          <a:p>
            <a:r>
              <a:rPr lang="en-US" smtClean="0"/>
              <a:t>IBM Visit, Critical Infrastructure, by Hakim Weatherspoon</a:t>
            </a:r>
            <a:endParaRPr lang="en-US" dirty="0"/>
          </a:p>
        </p:txBody>
      </p:sp>
      <p:sp>
        <p:nvSpPr>
          <p:cNvPr id="2" name="Slide Number Placeholder 1"/>
          <p:cNvSpPr>
            <a:spLocks noGrp="1"/>
          </p:cNvSpPr>
          <p:nvPr>
            <p:ph type="sldNum" sz="quarter" idx="12"/>
          </p:nvPr>
        </p:nvSpPr>
        <p:spPr/>
        <p:txBody>
          <a:bodyPr/>
          <a:lstStyle/>
          <a:p>
            <a:fld id="{5A721567-3BB5-394C-8481-DE77FA038FFD}" type="slidenum">
              <a:rPr lang="en-US" smtClean="0"/>
              <a:pPr/>
              <a:t>12</a:t>
            </a:fld>
            <a:endParaRPr lang="en-US" dirty="0"/>
          </a:p>
        </p:txBody>
      </p:sp>
      <p:sp>
        <p:nvSpPr>
          <p:cNvPr id="16" name="Title 15"/>
          <p:cNvSpPr>
            <a:spLocks noGrp="1"/>
          </p:cNvSpPr>
          <p:nvPr>
            <p:ph type="title"/>
          </p:nvPr>
        </p:nvSpPr>
        <p:spPr/>
        <p:txBody>
          <a:bodyPr/>
          <a:lstStyle/>
          <a:p>
            <a:endParaRPr lang="en-US"/>
          </a:p>
        </p:txBody>
      </p:sp>
      <p:pic>
        <p:nvPicPr>
          <p:cNvPr id="5" name="Picture 4" descr="unshackle_jpg_Page_0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1782"/>
          </a:xfrm>
          <a:prstGeom prst="rect">
            <a:avLst/>
          </a:prstGeom>
        </p:spPr>
      </p:pic>
      <p:pic>
        <p:nvPicPr>
          <p:cNvPr id="6" name="Picture 5" descr="williams_jpg2_Page_0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1782"/>
          </a:xfrm>
          <a:prstGeom prst="rect">
            <a:avLst/>
          </a:prstGeom>
        </p:spPr>
      </p:pic>
      <p:sp>
        <p:nvSpPr>
          <p:cNvPr id="7" name="Rectangle 6"/>
          <p:cNvSpPr/>
          <p:nvPr/>
        </p:nvSpPr>
        <p:spPr>
          <a:xfrm>
            <a:off x="8077200" y="6019800"/>
            <a:ext cx="914400" cy="7016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0" y="0"/>
            <a:ext cx="9183911" cy="685800"/>
          </a:xfrm>
          <a:prstGeom prst="rect">
            <a:avLst/>
          </a:prstGeom>
          <a:solidFill>
            <a:srgbClr val="B41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Placeholder 1"/>
          <p:cNvSpPr txBox="1">
            <a:spLocks/>
          </p:cNvSpPr>
          <p:nvPr/>
        </p:nvSpPr>
        <p:spPr>
          <a:xfrm>
            <a:off x="0" y="0"/>
            <a:ext cx="8001000" cy="685800"/>
          </a:xfrm>
          <a:prstGeom prst="rect">
            <a:avLst/>
          </a:prstGeom>
          <a:solidFill>
            <a:srgbClr val="B41B1D"/>
          </a:solidFill>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bg1"/>
                </a:solidFill>
                <a:latin typeface="+mj-lt"/>
                <a:ea typeface="+mj-ea"/>
                <a:cs typeface="+mj-cs"/>
              </a:defRPr>
            </a:lvl1pPr>
          </a:lstStyle>
          <a:p>
            <a:r>
              <a:rPr lang="en-US" dirty="0"/>
              <a:t>How to Build </a:t>
            </a:r>
            <a:r>
              <a:rPr lang="en-US" dirty="0" err="1" smtClean="0"/>
              <a:t>xClouds</a:t>
            </a:r>
            <a:r>
              <a:rPr lang="en-US" dirty="0" smtClean="0"/>
              <a:t>: Alternatives</a:t>
            </a:r>
            <a:endParaRPr lang="en-US" dirty="0"/>
          </a:p>
        </p:txBody>
      </p:sp>
      <p:sp>
        <p:nvSpPr>
          <p:cNvPr id="11" name="Rectangle 10"/>
          <p:cNvSpPr/>
          <p:nvPr/>
        </p:nvSpPr>
        <p:spPr>
          <a:xfrm>
            <a:off x="0" y="685800"/>
            <a:ext cx="8304728" cy="7010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cornell_logo.png"/>
          <p:cNvPicPr>
            <a:picLocks noChangeAspect="1"/>
          </p:cNvPicPr>
          <p:nvPr/>
        </p:nvPicPr>
        <p:blipFill>
          <a:blip r:embed="rId4" cstate="print"/>
          <a:stretch>
            <a:fillRect/>
          </a:stretch>
        </p:blipFill>
        <p:spPr>
          <a:xfrm>
            <a:off x="8001000" y="1"/>
            <a:ext cx="1142999" cy="1142999"/>
          </a:xfrm>
          <a:prstGeom prst="rect">
            <a:avLst/>
          </a:prstGeom>
        </p:spPr>
      </p:pic>
    </p:spTree>
    <p:extLst>
      <p:ext uri="{BB962C8B-B14F-4D97-AF65-F5344CB8AC3E}">
        <p14:creationId xmlns:p14="http://schemas.microsoft.com/office/powerpoint/2010/main" val="31793834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10/11/2010</a:t>
            </a:r>
            <a:endParaRPr lang="en-US" dirty="0"/>
          </a:p>
        </p:txBody>
      </p:sp>
      <p:sp>
        <p:nvSpPr>
          <p:cNvPr id="4" name="Footer Placeholder 3"/>
          <p:cNvSpPr>
            <a:spLocks noGrp="1"/>
          </p:cNvSpPr>
          <p:nvPr>
            <p:ph type="ftr" sz="quarter" idx="11"/>
          </p:nvPr>
        </p:nvSpPr>
        <p:spPr/>
        <p:txBody>
          <a:bodyPr/>
          <a:lstStyle/>
          <a:p>
            <a:r>
              <a:rPr lang="en-US" smtClean="0"/>
              <a:t>IBM Visit, Critical Infrastructure, by Hakim Weatherspoon</a:t>
            </a:r>
            <a:endParaRPr lang="en-US" dirty="0"/>
          </a:p>
        </p:txBody>
      </p:sp>
      <p:sp>
        <p:nvSpPr>
          <p:cNvPr id="2" name="Slide Number Placeholder 1"/>
          <p:cNvSpPr>
            <a:spLocks noGrp="1"/>
          </p:cNvSpPr>
          <p:nvPr>
            <p:ph type="sldNum" sz="quarter" idx="12"/>
          </p:nvPr>
        </p:nvSpPr>
        <p:spPr/>
        <p:txBody>
          <a:bodyPr/>
          <a:lstStyle/>
          <a:p>
            <a:fld id="{5A721567-3BB5-394C-8481-DE77FA038FFD}" type="slidenum">
              <a:rPr lang="en-US" smtClean="0"/>
              <a:pPr/>
              <a:t>13</a:t>
            </a:fld>
            <a:endParaRPr lang="en-US" dirty="0"/>
          </a:p>
        </p:txBody>
      </p:sp>
      <p:sp>
        <p:nvSpPr>
          <p:cNvPr id="15" name="Title 14"/>
          <p:cNvSpPr>
            <a:spLocks noGrp="1"/>
          </p:cNvSpPr>
          <p:nvPr>
            <p:ph type="title"/>
          </p:nvPr>
        </p:nvSpPr>
        <p:spPr/>
        <p:txBody>
          <a:bodyPr/>
          <a:lstStyle/>
          <a:p>
            <a:endParaRPr lang="en-US"/>
          </a:p>
        </p:txBody>
      </p:sp>
      <p:pic>
        <p:nvPicPr>
          <p:cNvPr id="6" name="Picture 5" descr="williams_jpg2_Page_10.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1782"/>
          </a:xfrm>
          <a:prstGeom prst="rect">
            <a:avLst/>
          </a:prstGeom>
        </p:spPr>
      </p:pic>
      <p:sp>
        <p:nvSpPr>
          <p:cNvPr id="7" name="Rectangle 6"/>
          <p:cNvSpPr/>
          <p:nvPr/>
        </p:nvSpPr>
        <p:spPr>
          <a:xfrm>
            <a:off x="8077200" y="6019800"/>
            <a:ext cx="914400" cy="7016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0" y="0"/>
            <a:ext cx="9183911" cy="685800"/>
          </a:xfrm>
          <a:prstGeom prst="rect">
            <a:avLst/>
          </a:prstGeom>
          <a:solidFill>
            <a:srgbClr val="B41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Placeholder 1"/>
          <p:cNvSpPr txBox="1">
            <a:spLocks/>
          </p:cNvSpPr>
          <p:nvPr/>
        </p:nvSpPr>
        <p:spPr>
          <a:xfrm>
            <a:off x="0" y="0"/>
            <a:ext cx="8001000" cy="685800"/>
          </a:xfrm>
          <a:prstGeom prst="rect">
            <a:avLst/>
          </a:prstGeom>
          <a:solidFill>
            <a:srgbClr val="B41B1D"/>
          </a:solidFill>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bg1"/>
                </a:solidFill>
                <a:latin typeface="+mj-lt"/>
                <a:ea typeface="+mj-ea"/>
                <a:cs typeface="+mj-cs"/>
              </a:defRPr>
            </a:lvl1pPr>
          </a:lstStyle>
          <a:p>
            <a:r>
              <a:rPr lang="en-US" dirty="0"/>
              <a:t>How to Build </a:t>
            </a:r>
            <a:r>
              <a:rPr lang="en-US" dirty="0" err="1"/>
              <a:t>xClouds</a:t>
            </a:r>
            <a:r>
              <a:rPr lang="en-US" dirty="0"/>
              <a:t>: Alternatives</a:t>
            </a:r>
          </a:p>
        </p:txBody>
      </p:sp>
      <p:sp>
        <p:nvSpPr>
          <p:cNvPr id="11" name="Rectangle 10"/>
          <p:cNvSpPr/>
          <p:nvPr/>
        </p:nvSpPr>
        <p:spPr>
          <a:xfrm>
            <a:off x="0" y="685800"/>
            <a:ext cx="8304728" cy="7010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cornell_logo.png"/>
          <p:cNvPicPr>
            <a:picLocks noChangeAspect="1"/>
          </p:cNvPicPr>
          <p:nvPr/>
        </p:nvPicPr>
        <p:blipFill>
          <a:blip r:embed="rId3" cstate="print"/>
          <a:stretch>
            <a:fillRect/>
          </a:stretch>
        </p:blipFill>
        <p:spPr>
          <a:xfrm>
            <a:off x="8001000" y="1"/>
            <a:ext cx="1142999" cy="1142999"/>
          </a:xfrm>
          <a:prstGeom prst="rect">
            <a:avLst/>
          </a:prstGeom>
        </p:spPr>
      </p:pic>
    </p:spTree>
    <p:extLst>
      <p:ext uri="{BB962C8B-B14F-4D97-AF65-F5344CB8AC3E}">
        <p14:creationId xmlns:p14="http://schemas.microsoft.com/office/powerpoint/2010/main" val="26647587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10/11/2010</a:t>
            </a:r>
            <a:endParaRPr lang="en-US" dirty="0"/>
          </a:p>
        </p:txBody>
      </p:sp>
      <p:sp>
        <p:nvSpPr>
          <p:cNvPr id="4" name="Footer Placeholder 3"/>
          <p:cNvSpPr>
            <a:spLocks noGrp="1"/>
          </p:cNvSpPr>
          <p:nvPr>
            <p:ph type="ftr" sz="quarter" idx="11"/>
          </p:nvPr>
        </p:nvSpPr>
        <p:spPr/>
        <p:txBody>
          <a:bodyPr/>
          <a:lstStyle/>
          <a:p>
            <a:r>
              <a:rPr lang="en-US" smtClean="0"/>
              <a:t>IBM Visit, Critical Infrastructure, by Hakim Weatherspoon</a:t>
            </a:r>
            <a:endParaRPr lang="en-US" dirty="0"/>
          </a:p>
        </p:txBody>
      </p:sp>
      <p:sp>
        <p:nvSpPr>
          <p:cNvPr id="2" name="Slide Number Placeholder 1"/>
          <p:cNvSpPr>
            <a:spLocks noGrp="1"/>
          </p:cNvSpPr>
          <p:nvPr>
            <p:ph type="sldNum" sz="quarter" idx="12"/>
          </p:nvPr>
        </p:nvSpPr>
        <p:spPr/>
        <p:txBody>
          <a:bodyPr/>
          <a:lstStyle/>
          <a:p>
            <a:fld id="{5A721567-3BB5-394C-8481-DE77FA038FFD}" type="slidenum">
              <a:rPr lang="en-US" smtClean="0"/>
              <a:pPr/>
              <a:t>14</a:t>
            </a:fld>
            <a:endParaRPr lang="en-US" dirty="0"/>
          </a:p>
        </p:txBody>
      </p:sp>
      <p:sp>
        <p:nvSpPr>
          <p:cNvPr id="15" name="Title 14"/>
          <p:cNvSpPr>
            <a:spLocks noGrp="1"/>
          </p:cNvSpPr>
          <p:nvPr>
            <p:ph type="title"/>
          </p:nvPr>
        </p:nvSpPr>
        <p:spPr/>
        <p:txBody>
          <a:bodyPr/>
          <a:lstStyle/>
          <a:p>
            <a:endParaRPr lang="en-US"/>
          </a:p>
        </p:txBody>
      </p:sp>
      <p:pic>
        <p:nvPicPr>
          <p:cNvPr id="5" name="Picture 4" descr="williams_jpg2_Page_1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1782"/>
          </a:xfrm>
          <a:prstGeom prst="rect">
            <a:avLst/>
          </a:prstGeom>
        </p:spPr>
      </p:pic>
      <p:sp>
        <p:nvSpPr>
          <p:cNvPr id="6" name="Rectangle 5"/>
          <p:cNvSpPr/>
          <p:nvPr/>
        </p:nvSpPr>
        <p:spPr>
          <a:xfrm>
            <a:off x="8534400" y="6248400"/>
            <a:ext cx="304800"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0"/>
            <a:ext cx="9183911" cy="685800"/>
          </a:xfrm>
          <a:prstGeom prst="rect">
            <a:avLst/>
          </a:prstGeom>
          <a:solidFill>
            <a:srgbClr val="B41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Placeholder 1"/>
          <p:cNvSpPr txBox="1">
            <a:spLocks/>
          </p:cNvSpPr>
          <p:nvPr/>
        </p:nvSpPr>
        <p:spPr>
          <a:xfrm>
            <a:off x="0" y="0"/>
            <a:ext cx="8001000" cy="685800"/>
          </a:xfrm>
          <a:prstGeom prst="rect">
            <a:avLst/>
          </a:prstGeom>
          <a:solidFill>
            <a:srgbClr val="B41B1D"/>
          </a:solidFill>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bg1"/>
                </a:solidFill>
                <a:latin typeface="+mj-lt"/>
                <a:ea typeface="+mj-ea"/>
                <a:cs typeface="+mj-cs"/>
              </a:defRPr>
            </a:lvl1pPr>
          </a:lstStyle>
          <a:p>
            <a:r>
              <a:rPr lang="en-US" dirty="0"/>
              <a:t>How to Build </a:t>
            </a:r>
            <a:r>
              <a:rPr lang="en-US" dirty="0" err="1"/>
              <a:t>xClouds</a:t>
            </a:r>
            <a:r>
              <a:rPr lang="en-US" dirty="0"/>
              <a:t>: Alternatives</a:t>
            </a:r>
          </a:p>
        </p:txBody>
      </p:sp>
      <p:sp>
        <p:nvSpPr>
          <p:cNvPr id="10" name="Rectangle 9"/>
          <p:cNvSpPr/>
          <p:nvPr/>
        </p:nvSpPr>
        <p:spPr>
          <a:xfrm>
            <a:off x="-1" y="685800"/>
            <a:ext cx="9143999" cy="7010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ornell_logo.png"/>
          <p:cNvPicPr>
            <a:picLocks noChangeAspect="1"/>
          </p:cNvPicPr>
          <p:nvPr/>
        </p:nvPicPr>
        <p:blipFill>
          <a:blip r:embed="rId3" cstate="print"/>
          <a:stretch>
            <a:fillRect/>
          </a:stretch>
        </p:blipFill>
        <p:spPr>
          <a:xfrm>
            <a:off x="8001000" y="1"/>
            <a:ext cx="1142999" cy="1142999"/>
          </a:xfrm>
          <a:prstGeom prst="rect">
            <a:avLst/>
          </a:prstGeom>
        </p:spPr>
      </p:pic>
    </p:spTree>
    <p:extLst>
      <p:ext uri="{BB962C8B-B14F-4D97-AF65-F5344CB8AC3E}">
        <p14:creationId xmlns:p14="http://schemas.microsoft.com/office/powerpoint/2010/main" val="31351169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AutoShape 3"/>
          <p:cNvSpPr>
            <a:spLocks noChangeArrowheads="1"/>
          </p:cNvSpPr>
          <p:nvPr/>
        </p:nvSpPr>
        <p:spPr bwMode="auto">
          <a:xfrm>
            <a:off x="468313" y="4365625"/>
            <a:ext cx="8116887" cy="1198563"/>
          </a:xfrm>
          <a:prstGeom prst="roundRect">
            <a:avLst>
              <a:gd name="adj" fmla="val 16667"/>
            </a:avLst>
          </a:prstGeom>
          <a:solidFill>
            <a:schemeClr val="accent1"/>
          </a:solidFill>
          <a:ln w="9525" cap="flat"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a:t> Xen</a:t>
            </a:r>
            <a:endParaRPr lang="en-US" altLang="en-US"/>
          </a:p>
        </p:txBody>
      </p:sp>
      <p:sp>
        <p:nvSpPr>
          <p:cNvPr id="12292" name="AutoShape 4"/>
          <p:cNvSpPr>
            <a:spLocks noChangeArrowheads="1"/>
          </p:cNvSpPr>
          <p:nvPr/>
        </p:nvSpPr>
        <p:spPr bwMode="auto">
          <a:xfrm>
            <a:off x="395288" y="1339850"/>
            <a:ext cx="3455987" cy="2952750"/>
          </a:xfrm>
          <a:prstGeom prst="roundRect">
            <a:avLst>
              <a:gd name="adj" fmla="val 16667"/>
            </a:avLst>
          </a:prstGeom>
          <a:solidFill>
            <a:srgbClr val="FFFF99"/>
          </a:solidFill>
          <a:ln w="9525" cap="flat"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a:t>Linux Dom0</a:t>
            </a:r>
            <a:endParaRPr lang="en-US" altLang="en-US"/>
          </a:p>
        </p:txBody>
      </p:sp>
      <p:sp>
        <p:nvSpPr>
          <p:cNvPr id="12293" name="AutoShape 5"/>
          <p:cNvSpPr>
            <a:spLocks noChangeArrowheads="1"/>
          </p:cNvSpPr>
          <p:nvPr/>
        </p:nvSpPr>
        <p:spPr bwMode="auto">
          <a:xfrm>
            <a:off x="3924300" y="1268413"/>
            <a:ext cx="4537075" cy="3043237"/>
          </a:xfrm>
          <a:prstGeom prst="roundRect">
            <a:avLst>
              <a:gd name="adj" fmla="val 16667"/>
            </a:avLst>
          </a:prstGeom>
          <a:solidFill>
            <a:srgbClr val="CC99FF"/>
          </a:solidFill>
          <a:ln w="9525" cap="flat"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a:t>Linux DomU: VM</a:t>
            </a:r>
            <a:endParaRPr lang="en-US" altLang="en-US"/>
          </a:p>
        </p:txBody>
      </p:sp>
      <p:pic>
        <p:nvPicPr>
          <p:cNvPr id="12294" name="Picture 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32138" y="2205038"/>
            <a:ext cx="1552575" cy="1585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5" name="Text Box 7"/>
          <p:cNvSpPr txBox="1">
            <a:spLocks noChangeArrowheads="1"/>
          </p:cNvSpPr>
          <p:nvPr/>
        </p:nvSpPr>
        <p:spPr bwMode="auto">
          <a:xfrm>
            <a:off x="2989263" y="2716213"/>
            <a:ext cx="19431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b="1"/>
              <a:t>Shared Memory</a:t>
            </a:r>
            <a:br>
              <a:rPr lang="zh-CN" altLang="en-US" b="1"/>
            </a:br>
            <a:r>
              <a:rPr lang="zh-CN" altLang="en-US" b="1"/>
              <a:t>Device: Ring</a:t>
            </a:r>
          </a:p>
        </p:txBody>
      </p:sp>
      <p:sp>
        <p:nvSpPr>
          <p:cNvPr id="12296" name="Rectangle 8"/>
          <p:cNvSpPr>
            <a:spLocks noChangeArrowheads="1"/>
          </p:cNvSpPr>
          <p:nvPr/>
        </p:nvSpPr>
        <p:spPr bwMode="auto">
          <a:xfrm>
            <a:off x="5797550" y="3502025"/>
            <a:ext cx="865188" cy="369888"/>
          </a:xfrm>
          <a:prstGeom prst="rect">
            <a:avLst/>
          </a:prstGeom>
          <a:solidFill>
            <a:schemeClr val="accent1"/>
          </a:solidFill>
          <a:ln w="9525" cap="flat"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400" b="1"/>
              <a:t>Frontend</a:t>
            </a:r>
          </a:p>
        </p:txBody>
      </p:sp>
      <p:sp>
        <p:nvSpPr>
          <p:cNvPr id="12297" name="Rectangle 9"/>
          <p:cNvSpPr>
            <a:spLocks noChangeArrowheads="1"/>
          </p:cNvSpPr>
          <p:nvPr/>
        </p:nvSpPr>
        <p:spPr bwMode="auto">
          <a:xfrm>
            <a:off x="1619250" y="3284538"/>
            <a:ext cx="936625" cy="287337"/>
          </a:xfrm>
          <a:prstGeom prst="rect">
            <a:avLst/>
          </a:prstGeom>
          <a:solidFill>
            <a:schemeClr val="accent1"/>
          </a:solidFill>
          <a:ln w="9525" cap="flat"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400" b="1"/>
              <a:t>Backend</a:t>
            </a:r>
            <a:endParaRPr lang="zh-CN" altLang="en-US"/>
          </a:p>
        </p:txBody>
      </p:sp>
      <p:sp>
        <p:nvSpPr>
          <p:cNvPr id="12298" name="Rectangle 10"/>
          <p:cNvSpPr>
            <a:spLocks noChangeArrowheads="1"/>
          </p:cNvSpPr>
          <p:nvPr/>
        </p:nvSpPr>
        <p:spPr bwMode="auto">
          <a:xfrm>
            <a:off x="1619250" y="3860800"/>
            <a:ext cx="936625" cy="287338"/>
          </a:xfrm>
          <a:prstGeom prst="rect">
            <a:avLst/>
          </a:prstGeom>
          <a:solidFill>
            <a:srgbClr val="FFFF00"/>
          </a:solidFill>
          <a:ln w="9525" cap="flat"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400" b="1">
                <a:sym typeface="Arial" pitchFamily="34" charset="0"/>
              </a:rPr>
              <a:t>PCI-Driver</a:t>
            </a:r>
          </a:p>
        </p:txBody>
      </p:sp>
      <p:sp>
        <p:nvSpPr>
          <p:cNvPr id="12299" name="Line 11"/>
          <p:cNvSpPr>
            <a:spLocks noChangeShapeType="1"/>
          </p:cNvSpPr>
          <p:nvPr/>
        </p:nvSpPr>
        <p:spPr bwMode="auto">
          <a:xfrm flipH="1" flipV="1">
            <a:off x="4572000" y="3213100"/>
            <a:ext cx="1225550" cy="504825"/>
          </a:xfrm>
          <a:prstGeom prst="line">
            <a:avLst/>
          </a:prstGeom>
          <a:noFill/>
          <a:ln w="9525" cmpd="sng">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0" name="Line 12"/>
          <p:cNvSpPr>
            <a:spLocks noChangeShapeType="1"/>
          </p:cNvSpPr>
          <p:nvPr/>
        </p:nvSpPr>
        <p:spPr bwMode="auto">
          <a:xfrm flipH="1">
            <a:off x="2555875" y="3429000"/>
            <a:ext cx="792163" cy="73025"/>
          </a:xfrm>
          <a:prstGeom prst="line">
            <a:avLst/>
          </a:prstGeom>
          <a:noFill/>
          <a:ln w="9525" cmpd="sng">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1" name="Line 13"/>
          <p:cNvSpPr>
            <a:spLocks noChangeShapeType="1"/>
          </p:cNvSpPr>
          <p:nvPr/>
        </p:nvSpPr>
        <p:spPr bwMode="auto">
          <a:xfrm>
            <a:off x="2052638" y="3573463"/>
            <a:ext cx="0" cy="287337"/>
          </a:xfrm>
          <a:prstGeom prst="line">
            <a:avLst/>
          </a:prstGeom>
          <a:noFill/>
          <a:ln w="9525" cmpd="sng">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2" name="Line 14"/>
          <p:cNvSpPr>
            <a:spLocks noChangeShapeType="1"/>
          </p:cNvSpPr>
          <p:nvPr/>
        </p:nvSpPr>
        <p:spPr bwMode="auto">
          <a:xfrm>
            <a:off x="2052638" y="4149725"/>
            <a:ext cx="0" cy="1512888"/>
          </a:xfrm>
          <a:prstGeom prst="line">
            <a:avLst/>
          </a:prstGeom>
          <a:noFill/>
          <a:ln w="9525" cmpd="sng">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3" name="AutoShape 15"/>
          <p:cNvSpPr>
            <a:spLocks noChangeArrowheads="1"/>
          </p:cNvSpPr>
          <p:nvPr/>
        </p:nvSpPr>
        <p:spPr bwMode="auto">
          <a:xfrm>
            <a:off x="468313" y="5661025"/>
            <a:ext cx="8204200" cy="1198563"/>
          </a:xfrm>
          <a:prstGeom prst="roundRect">
            <a:avLst>
              <a:gd name="adj" fmla="val 16667"/>
            </a:avLst>
          </a:prstGeom>
          <a:solidFill>
            <a:srgbClr val="808080"/>
          </a:solidFill>
          <a:ln w="9525" cap="flat"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a:t>Baremetal</a:t>
            </a:r>
            <a:endParaRPr lang="en-US" altLang="en-US"/>
          </a:p>
        </p:txBody>
      </p:sp>
      <p:sp>
        <p:nvSpPr>
          <p:cNvPr id="2" name="Title 1"/>
          <p:cNvSpPr>
            <a:spLocks noGrp="1"/>
          </p:cNvSpPr>
          <p:nvPr>
            <p:ph type="title"/>
          </p:nvPr>
        </p:nvSpPr>
        <p:spPr/>
        <p:txBody>
          <a:bodyPr>
            <a:normAutofit fontScale="90000"/>
          </a:bodyPr>
          <a:lstStyle/>
          <a:p>
            <a:r>
              <a:rPr lang="en-US" dirty="0"/>
              <a:t>How to Build </a:t>
            </a:r>
            <a:r>
              <a:rPr lang="en-US" dirty="0" err="1"/>
              <a:t>xClouds</a:t>
            </a:r>
            <a:r>
              <a:rPr lang="en-US" dirty="0"/>
              <a:t>: Another Layer</a:t>
            </a:r>
          </a:p>
        </p:txBody>
      </p:sp>
    </p:spTree>
    <p:extLst>
      <p:ext uri="{BB962C8B-B14F-4D97-AF65-F5344CB8AC3E}">
        <p14:creationId xmlns:p14="http://schemas.microsoft.com/office/powerpoint/2010/main" val="25659588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r>
              <a:rPr lang="en-US" dirty="0"/>
              <a:t>How to Build </a:t>
            </a:r>
            <a:r>
              <a:rPr lang="en-US" dirty="0" err="1"/>
              <a:t>xClouds</a:t>
            </a:r>
            <a:r>
              <a:rPr lang="en-US" dirty="0"/>
              <a:t>: </a:t>
            </a:r>
            <a:r>
              <a:rPr lang="en-US" dirty="0" smtClean="0"/>
              <a:t>Another Layer</a:t>
            </a:r>
            <a:endParaRPr lang="en-US" dirty="0"/>
          </a:p>
        </p:txBody>
      </p:sp>
      <p:sp>
        <p:nvSpPr>
          <p:cNvPr id="14339" name="Rectangle 3"/>
          <p:cNvSpPr>
            <a:spLocks noGrp="1" noChangeArrowheads="1"/>
          </p:cNvSpPr>
          <p:nvPr>
            <p:ph type="body" idx="1"/>
          </p:nvPr>
        </p:nvSpPr>
        <p:spPr>
          <a:xfrm>
            <a:off x="457200" y="1600200"/>
            <a:ext cx="8229600" cy="676275"/>
          </a:xfrm>
        </p:spPr>
        <p:txBody>
          <a:bodyPr/>
          <a:lstStyle/>
          <a:p>
            <a:pPr>
              <a:buFontTx/>
              <a:buNone/>
            </a:pPr>
            <a:endParaRPr lang="zh-CN" altLang="en-US">
              <a:solidFill>
                <a:schemeClr val="bg1"/>
              </a:solidFill>
            </a:endParaRPr>
          </a:p>
        </p:txBody>
      </p:sp>
      <p:sp>
        <p:nvSpPr>
          <p:cNvPr id="14340" name="AutoShape 4"/>
          <p:cNvSpPr>
            <a:spLocks noChangeArrowheads="1"/>
          </p:cNvSpPr>
          <p:nvPr/>
        </p:nvSpPr>
        <p:spPr bwMode="auto">
          <a:xfrm>
            <a:off x="466725" y="4391025"/>
            <a:ext cx="8116888" cy="1198563"/>
          </a:xfrm>
          <a:prstGeom prst="roundRect">
            <a:avLst>
              <a:gd name="adj" fmla="val 16667"/>
            </a:avLst>
          </a:prstGeom>
          <a:solidFill>
            <a:schemeClr val="accent1"/>
          </a:solidFill>
          <a:ln w="952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b="1"/>
              <a:t>1st-Layer Xen</a:t>
            </a:r>
          </a:p>
        </p:txBody>
      </p:sp>
      <p:sp>
        <p:nvSpPr>
          <p:cNvPr id="14341" name="AutoShape 5"/>
          <p:cNvSpPr>
            <a:spLocks noChangeArrowheads="1"/>
          </p:cNvSpPr>
          <p:nvPr/>
        </p:nvSpPr>
        <p:spPr bwMode="auto">
          <a:xfrm>
            <a:off x="468313" y="5661025"/>
            <a:ext cx="8204200" cy="1198563"/>
          </a:xfrm>
          <a:prstGeom prst="roundRect">
            <a:avLst>
              <a:gd name="adj" fmla="val 16667"/>
            </a:avLst>
          </a:prstGeom>
          <a:solidFill>
            <a:srgbClr val="808080"/>
          </a:solidFill>
          <a:ln w="9525" cap="flat"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b="1"/>
              <a:t>Baremetal</a:t>
            </a:r>
          </a:p>
        </p:txBody>
      </p:sp>
      <p:sp>
        <p:nvSpPr>
          <p:cNvPr id="14342" name="AutoShape 6"/>
          <p:cNvSpPr>
            <a:spLocks noChangeArrowheads="1"/>
          </p:cNvSpPr>
          <p:nvPr/>
        </p:nvSpPr>
        <p:spPr bwMode="auto">
          <a:xfrm>
            <a:off x="396875" y="1412875"/>
            <a:ext cx="3455988" cy="2952750"/>
          </a:xfrm>
          <a:prstGeom prst="roundRect">
            <a:avLst>
              <a:gd name="adj" fmla="val 16667"/>
            </a:avLst>
          </a:prstGeom>
          <a:solidFill>
            <a:srgbClr val="FFFF99"/>
          </a:solidFill>
          <a:ln w="9525" cap="flat"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b="1"/>
              <a:t>Linux Dom0</a:t>
            </a:r>
          </a:p>
        </p:txBody>
      </p:sp>
      <p:sp>
        <p:nvSpPr>
          <p:cNvPr id="14343" name="AutoShape 7"/>
          <p:cNvSpPr>
            <a:spLocks noChangeArrowheads="1"/>
          </p:cNvSpPr>
          <p:nvPr/>
        </p:nvSpPr>
        <p:spPr bwMode="auto">
          <a:xfrm>
            <a:off x="3924300" y="1341438"/>
            <a:ext cx="4405313" cy="3043237"/>
          </a:xfrm>
          <a:prstGeom prst="roundRect">
            <a:avLst>
              <a:gd name="adj" fmla="val 16667"/>
            </a:avLst>
          </a:prstGeom>
          <a:solidFill>
            <a:srgbClr val="CC99FF"/>
          </a:solidFill>
          <a:ln w="9525" cap="flat"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4344" name="AutoShape 8"/>
          <p:cNvSpPr>
            <a:spLocks noChangeArrowheads="1"/>
          </p:cNvSpPr>
          <p:nvPr/>
        </p:nvSpPr>
        <p:spPr bwMode="auto">
          <a:xfrm>
            <a:off x="4140200" y="3573463"/>
            <a:ext cx="3971925" cy="738187"/>
          </a:xfrm>
          <a:prstGeom prst="roundRect">
            <a:avLst>
              <a:gd name="adj" fmla="val 16667"/>
            </a:avLst>
          </a:prstGeom>
          <a:solidFill>
            <a:srgbClr val="993366">
              <a:alpha val="98999"/>
            </a:srgbClr>
          </a:solidFill>
          <a:ln w="9525" cap="flat"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a:t>Xen - 4.1.1 Blanket</a:t>
            </a:r>
            <a:endParaRPr lang="en-US" altLang="en-US"/>
          </a:p>
        </p:txBody>
      </p:sp>
      <p:sp>
        <p:nvSpPr>
          <p:cNvPr id="14345" name="AutoShape 9"/>
          <p:cNvSpPr>
            <a:spLocks noChangeArrowheads="1"/>
          </p:cNvSpPr>
          <p:nvPr/>
        </p:nvSpPr>
        <p:spPr bwMode="auto">
          <a:xfrm>
            <a:off x="4068763" y="1557338"/>
            <a:ext cx="1814512" cy="1938337"/>
          </a:xfrm>
          <a:prstGeom prst="roundRect">
            <a:avLst>
              <a:gd name="adj" fmla="val 16667"/>
            </a:avLst>
          </a:prstGeom>
          <a:solidFill>
            <a:srgbClr val="800080">
              <a:alpha val="98999"/>
            </a:srgbClr>
          </a:solidFill>
          <a:ln w="9525" cap="flat"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b="1"/>
              <a:t>Dom0 for</a:t>
            </a:r>
          </a:p>
          <a:p>
            <a:pPr algn="ctr"/>
            <a:r>
              <a:rPr lang="zh-CN" altLang="en-US" b="1"/>
              <a:t>Xenblanket</a:t>
            </a:r>
            <a:endParaRPr lang="en-US" altLang="en-US" b="1"/>
          </a:p>
        </p:txBody>
      </p:sp>
      <p:sp>
        <p:nvSpPr>
          <p:cNvPr id="14346" name="AutoShape 10"/>
          <p:cNvSpPr>
            <a:spLocks noChangeArrowheads="1"/>
          </p:cNvSpPr>
          <p:nvPr/>
        </p:nvSpPr>
        <p:spPr bwMode="auto">
          <a:xfrm>
            <a:off x="6013450" y="1562100"/>
            <a:ext cx="1008063" cy="1938338"/>
          </a:xfrm>
          <a:prstGeom prst="roundRect">
            <a:avLst>
              <a:gd name="adj" fmla="val 16667"/>
            </a:avLst>
          </a:prstGeom>
          <a:solidFill>
            <a:srgbClr val="008000">
              <a:alpha val="98999"/>
            </a:srgbClr>
          </a:solidFill>
          <a:ln w="9525" cap="flat"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b="1">
                <a:sym typeface="Arial" pitchFamily="34" charset="0"/>
              </a:rPr>
              <a:t>PV-</a:t>
            </a:r>
          </a:p>
          <a:p>
            <a:pPr algn="ctr"/>
            <a:r>
              <a:rPr lang="zh-CN" altLang="en-US" b="1">
                <a:sym typeface="Arial" pitchFamily="34" charset="0"/>
              </a:rPr>
              <a:t>DomU</a:t>
            </a:r>
            <a:endParaRPr lang="en-US" altLang="en-US" b="1">
              <a:sym typeface="Arial" pitchFamily="34" charset="0"/>
            </a:endParaRPr>
          </a:p>
        </p:txBody>
      </p:sp>
      <p:sp>
        <p:nvSpPr>
          <p:cNvPr id="14347" name="AutoShape 11"/>
          <p:cNvSpPr>
            <a:spLocks noChangeArrowheads="1"/>
          </p:cNvSpPr>
          <p:nvPr/>
        </p:nvSpPr>
        <p:spPr bwMode="auto">
          <a:xfrm>
            <a:off x="7092950" y="1557338"/>
            <a:ext cx="922338" cy="1938337"/>
          </a:xfrm>
          <a:prstGeom prst="roundRect">
            <a:avLst>
              <a:gd name="adj" fmla="val 16667"/>
            </a:avLst>
          </a:prstGeom>
          <a:solidFill>
            <a:srgbClr val="008000">
              <a:alpha val="98999"/>
            </a:srgbClr>
          </a:solidFill>
          <a:ln w="9525" cap="flat"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b="1"/>
              <a:t>PV-</a:t>
            </a:r>
          </a:p>
          <a:p>
            <a:pPr algn="ctr"/>
            <a:r>
              <a:rPr lang="zh-CN" altLang="en-US" b="1"/>
              <a:t>DomU</a:t>
            </a:r>
            <a:endParaRPr lang="en-US" altLang="en-US" b="1"/>
          </a:p>
        </p:txBody>
      </p:sp>
      <p:sp>
        <p:nvSpPr>
          <p:cNvPr id="14348" name="Rectangle 12"/>
          <p:cNvSpPr>
            <a:spLocks noChangeArrowheads="1"/>
          </p:cNvSpPr>
          <p:nvPr/>
        </p:nvSpPr>
        <p:spPr bwMode="auto">
          <a:xfrm>
            <a:off x="6083300" y="2997200"/>
            <a:ext cx="865188" cy="369888"/>
          </a:xfrm>
          <a:prstGeom prst="rect">
            <a:avLst/>
          </a:prstGeom>
          <a:solidFill>
            <a:schemeClr val="accent1"/>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400" b="1"/>
              <a:t>Frontend</a:t>
            </a:r>
          </a:p>
        </p:txBody>
      </p:sp>
      <p:sp>
        <p:nvSpPr>
          <p:cNvPr id="14349" name="Rectangle 13"/>
          <p:cNvSpPr>
            <a:spLocks noChangeArrowheads="1"/>
          </p:cNvSpPr>
          <p:nvPr/>
        </p:nvSpPr>
        <p:spPr bwMode="auto">
          <a:xfrm>
            <a:off x="4572000" y="2781300"/>
            <a:ext cx="865188" cy="287338"/>
          </a:xfrm>
          <a:prstGeom prst="rect">
            <a:avLst/>
          </a:prstGeom>
          <a:solidFill>
            <a:schemeClr val="accent1"/>
          </a:solidFill>
          <a:ln w="9525" cap="flat"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400" b="1"/>
              <a:t>Backend</a:t>
            </a:r>
          </a:p>
        </p:txBody>
      </p:sp>
      <p:sp>
        <p:nvSpPr>
          <p:cNvPr id="14350" name="Rectangle 14"/>
          <p:cNvSpPr>
            <a:spLocks noChangeArrowheads="1"/>
          </p:cNvSpPr>
          <p:nvPr/>
        </p:nvSpPr>
        <p:spPr bwMode="auto">
          <a:xfrm>
            <a:off x="4572000" y="3213100"/>
            <a:ext cx="865188" cy="288925"/>
          </a:xfrm>
          <a:prstGeom prst="rect">
            <a:avLst/>
          </a:prstGeom>
          <a:solidFill>
            <a:srgbClr val="FFFF00"/>
          </a:solidFill>
          <a:ln w="9525" cap="flat"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400" b="1"/>
              <a:t>Frontend</a:t>
            </a:r>
            <a:endParaRPr lang="zh-CN" altLang="en-US"/>
          </a:p>
        </p:txBody>
      </p:sp>
      <p:sp>
        <p:nvSpPr>
          <p:cNvPr id="14351" name="Rectangle 15"/>
          <p:cNvSpPr>
            <a:spLocks noChangeArrowheads="1"/>
          </p:cNvSpPr>
          <p:nvPr/>
        </p:nvSpPr>
        <p:spPr bwMode="auto">
          <a:xfrm>
            <a:off x="1765300" y="3357563"/>
            <a:ext cx="936625" cy="287337"/>
          </a:xfrm>
          <a:prstGeom prst="rect">
            <a:avLst/>
          </a:prstGeom>
          <a:solidFill>
            <a:schemeClr val="accent1"/>
          </a:solidFill>
          <a:ln w="9525" cap="flat"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400" b="1"/>
              <a:t>Backend</a:t>
            </a:r>
            <a:endParaRPr lang="zh-CN" altLang="en-US"/>
          </a:p>
        </p:txBody>
      </p:sp>
      <p:sp>
        <p:nvSpPr>
          <p:cNvPr id="14352" name="Rectangle 16"/>
          <p:cNvSpPr>
            <a:spLocks noChangeArrowheads="1"/>
          </p:cNvSpPr>
          <p:nvPr/>
        </p:nvSpPr>
        <p:spPr bwMode="auto">
          <a:xfrm>
            <a:off x="1765300" y="3933825"/>
            <a:ext cx="935038" cy="287338"/>
          </a:xfrm>
          <a:prstGeom prst="rect">
            <a:avLst/>
          </a:prstGeom>
          <a:solidFill>
            <a:srgbClr val="FFFF00"/>
          </a:solidFill>
          <a:ln w="9525" cap="flat"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400" b="1">
                <a:sym typeface="Arial" pitchFamily="34" charset="0"/>
              </a:rPr>
              <a:t>PCI-Driver</a:t>
            </a:r>
          </a:p>
        </p:txBody>
      </p:sp>
      <p:sp>
        <p:nvSpPr>
          <p:cNvPr id="14353" name="Line 17"/>
          <p:cNvSpPr>
            <a:spLocks noChangeShapeType="1"/>
          </p:cNvSpPr>
          <p:nvPr/>
        </p:nvSpPr>
        <p:spPr bwMode="auto">
          <a:xfrm flipH="1" flipV="1">
            <a:off x="5437188" y="2997200"/>
            <a:ext cx="647700" cy="144463"/>
          </a:xfrm>
          <a:prstGeom prst="line">
            <a:avLst/>
          </a:prstGeom>
          <a:noFill/>
          <a:ln w="9525" cmpd="sng">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4" name="Line 18"/>
          <p:cNvSpPr>
            <a:spLocks noChangeShapeType="1"/>
          </p:cNvSpPr>
          <p:nvPr/>
        </p:nvSpPr>
        <p:spPr bwMode="auto">
          <a:xfrm>
            <a:off x="5005388" y="3070225"/>
            <a:ext cx="0" cy="142875"/>
          </a:xfrm>
          <a:prstGeom prst="line">
            <a:avLst/>
          </a:prstGeom>
          <a:noFill/>
          <a:ln w="9525" cmpd="sng">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5" name="Line 19"/>
          <p:cNvSpPr>
            <a:spLocks noChangeShapeType="1"/>
          </p:cNvSpPr>
          <p:nvPr/>
        </p:nvSpPr>
        <p:spPr bwMode="auto">
          <a:xfrm flipH="1">
            <a:off x="2700338" y="3357563"/>
            <a:ext cx="1871662" cy="144462"/>
          </a:xfrm>
          <a:prstGeom prst="line">
            <a:avLst/>
          </a:prstGeom>
          <a:noFill/>
          <a:ln w="9525" cmpd="sng">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6" name="Line 20"/>
          <p:cNvSpPr>
            <a:spLocks noChangeShapeType="1"/>
          </p:cNvSpPr>
          <p:nvPr/>
        </p:nvSpPr>
        <p:spPr bwMode="auto">
          <a:xfrm>
            <a:off x="2197100" y="3644900"/>
            <a:ext cx="0" cy="288925"/>
          </a:xfrm>
          <a:prstGeom prst="line">
            <a:avLst/>
          </a:prstGeom>
          <a:noFill/>
          <a:ln w="9525" cmpd="sng">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7" name="Line 21"/>
          <p:cNvSpPr>
            <a:spLocks noChangeShapeType="1"/>
          </p:cNvSpPr>
          <p:nvPr/>
        </p:nvSpPr>
        <p:spPr bwMode="auto">
          <a:xfrm flipH="1">
            <a:off x="2124075" y="4221163"/>
            <a:ext cx="73025" cy="1655762"/>
          </a:xfrm>
          <a:prstGeom prst="line">
            <a:avLst/>
          </a:prstGeom>
          <a:noFill/>
          <a:ln w="9525" cmpd="sng">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8" name="Rectangle 22"/>
          <p:cNvSpPr>
            <a:spLocks noChangeArrowheads="1"/>
          </p:cNvSpPr>
          <p:nvPr/>
        </p:nvSpPr>
        <p:spPr bwMode="auto">
          <a:xfrm>
            <a:off x="1620838" y="5876925"/>
            <a:ext cx="863600" cy="288925"/>
          </a:xfrm>
          <a:prstGeom prst="rect">
            <a:avLst/>
          </a:prstGeom>
          <a:solidFill>
            <a:srgbClr val="99CC00"/>
          </a:solidFill>
          <a:ln w="9525" cap="flat"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a:t>Device</a:t>
            </a:r>
          </a:p>
        </p:txBody>
      </p:sp>
      <p:sp>
        <p:nvSpPr>
          <p:cNvPr id="14359" name="Rectangle 23"/>
          <p:cNvSpPr>
            <a:spLocks noChangeArrowheads="1"/>
          </p:cNvSpPr>
          <p:nvPr/>
        </p:nvSpPr>
        <p:spPr bwMode="auto">
          <a:xfrm>
            <a:off x="7164388" y="2997200"/>
            <a:ext cx="793750" cy="371475"/>
          </a:xfrm>
          <a:prstGeom prst="rect">
            <a:avLst/>
          </a:prstGeom>
          <a:solidFill>
            <a:schemeClr val="accent1"/>
          </a:solidFill>
          <a:ln w="9525" cap="flat"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400" b="1"/>
              <a:t>Frontend</a:t>
            </a:r>
          </a:p>
        </p:txBody>
      </p:sp>
      <p:sp>
        <p:nvSpPr>
          <p:cNvPr id="14360" name="Line 24"/>
          <p:cNvSpPr>
            <a:spLocks noChangeShapeType="1"/>
          </p:cNvSpPr>
          <p:nvPr/>
        </p:nvSpPr>
        <p:spPr bwMode="auto">
          <a:xfrm flipH="1" flipV="1">
            <a:off x="5437188" y="2925763"/>
            <a:ext cx="1727200" cy="144462"/>
          </a:xfrm>
          <a:prstGeom prst="line">
            <a:avLst/>
          </a:prstGeom>
          <a:noFill/>
          <a:ln w="9525" cmpd="sng">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1" name="Line 25"/>
          <p:cNvSpPr>
            <a:spLocks noChangeShapeType="1"/>
          </p:cNvSpPr>
          <p:nvPr/>
        </p:nvSpPr>
        <p:spPr bwMode="auto">
          <a:xfrm>
            <a:off x="6588125" y="3502025"/>
            <a:ext cx="1588" cy="1150938"/>
          </a:xfrm>
          <a:prstGeom prst="line">
            <a:avLst/>
          </a:prstGeom>
          <a:noFill/>
          <a:ln w="9525" cmpd="sng">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2" name="Line 26"/>
          <p:cNvSpPr>
            <a:spLocks noChangeShapeType="1"/>
          </p:cNvSpPr>
          <p:nvPr/>
        </p:nvSpPr>
        <p:spPr bwMode="auto">
          <a:xfrm>
            <a:off x="7597775" y="3502025"/>
            <a:ext cx="0" cy="1150938"/>
          </a:xfrm>
          <a:prstGeom prst="line">
            <a:avLst/>
          </a:prstGeom>
          <a:noFill/>
          <a:ln w="9525" cap="flat" cmpd="sng">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3" name="Text Box 27"/>
          <p:cNvSpPr txBox="1">
            <a:spLocks noChangeArrowheads="1"/>
          </p:cNvSpPr>
          <p:nvPr/>
        </p:nvSpPr>
        <p:spPr bwMode="auto">
          <a:xfrm>
            <a:off x="6516688" y="4581525"/>
            <a:ext cx="12954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a:t>Hypercalls</a:t>
            </a:r>
            <a:endParaRPr lang="en-US" altLang="en-US"/>
          </a:p>
        </p:txBody>
      </p:sp>
    </p:spTree>
    <p:extLst>
      <p:ext uri="{BB962C8B-B14F-4D97-AF65-F5344CB8AC3E}">
        <p14:creationId xmlns:p14="http://schemas.microsoft.com/office/powerpoint/2010/main" val="8681972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Content Placeholder 2"/>
          <p:cNvSpPr>
            <a:spLocks noGrp="1"/>
          </p:cNvSpPr>
          <p:nvPr>
            <p:ph idx="1"/>
          </p:nvPr>
        </p:nvSpPr>
        <p:spPr>
          <a:xfrm>
            <a:off x="180431" y="762000"/>
            <a:ext cx="6083935" cy="2438400"/>
          </a:xfrm>
        </p:spPr>
        <p:txBody>
          <a:bodyPr>
            <a:normAutofit/>
          </a:bodyPr>
          <a:lstStyle/>
          <a:p>
            <a:r>
              <a:rPr lang="en-US" dirty="0" smtClean="0"/>
              <a:t>Nested </a:t>
            </a:r>
            <a:r>
              <a:rPr lang="en-US" dirty="0" err="1"/>
              <a:t>p</a:t>
            </a:r>
            <a:r>
              <a:rPr lang="en-US" dirty="0" err="1" smtClean="0"/>
              <a:t>aravirtual</a:t>
            </a:r>
            <a:r>
              <a:rPr lang="en-US" dirty="0" smtClean="0"/>
              <a:t> device drivers</a:t>
            </a:r>
          </a:p>
          <a:p>
            <a:r>
              <a:rPr lang="en-US" dirty="0" err="1" smtClean="0"/>
              <a:t>Xen</a:t>
            </a:r>
            <a:r>
              <a:rPr lang="en-US" dirty="0" smtClean="0"/>
              <a:t> on EC2</a:t>
            </a:r>
          </a:p>
        </p:txBody>
      </p:sp>
      <p:pic>
        <p:nvPicPr>
          <p:cNvPr id="11" name="Picture 10" descr="unshackle_htm_img_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1894" y="2895600"/>
            <a:ext cx="6337300" cy="3708400"/>
          </a:xfrm>
          <a:prstGeom prst="rect">
            <a:avLst/>
          </a:prstGeom>
        </p:spPr>
      </p:pic>
      <p:sp>
        <p:nvSpPr>
          <p:cNvPr id="2" name="Title 1"/>
          <p:cNvSpPr>
            <a:spLocks noGrp="1"/>
          </p:cNvSpPr>
          <p:nvPr>
            <p:ph type="title"/>
          </p:nvPr>
        </p:nvSpPr>
        <p:spPr/>
        <p:txBody>
          <a:bodyPr>
            <a:normAutofit fontScale="90000"/>
          </a:bodyPr>
          <a:lstStyle/>
          <a:p>
            <a:r>
              <a:rPr lang="en-US" dirty="0" err="1"/>
              <a:t>xClouds</a:t>
            </a:r>
            <a:r>
              <a:rPr lang="en-US" dirty="0"/>
              <a:t> </a:t>
            </a:r>
            <a:r>
              <a:rPr lang="en-US" dirty="0" smtClean="0"/>
              <a:t>works </a:t>
            </a:r>
            <a:r>
              <a:rPr lang="en-US" dirty="0"/>
              <a:t>Today!</a:t>
            </a:r>
          </a:p>
        </p:txBody>
      </p:sp>
    </p:spTree>
    <p:extLst>
      <p:ext uri="{BB962C8B-B14F-4D97-AF65-F5344CB8AC3E}">
        <p14:creationId xmlns:p14="http://schemas.microsoft.com/office/powerpoint/2010/main" val="1197861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Group 122"/>
          <p:cNvGrpSpPr/>
          <p:nvPr/>
        </p:nvGrpSpPr>
        <p:grpSpPr>
          <a:xfrm>
            <a:off x="5682666" y="6437864"/>
            <a:ext cx="1427510" cy="326057"/>
            <a:chOff x="2518748" y="5504382"/>
            <a:chExt cx="1427510" cy="326057"/>
          </a:xfrm>
        </p:grpSpPr>
        <p:sp>
          <p:nvSpPr>
            <p:cNvPr id="124" name="Rectangle 123"/>
            <p:cNvSpPr/>
            <p:nvPr/>
          </p:nvSpPr>
          <p:spPr>
            <a:xfrm>
              <a:off x="2518748" y="5529983"/>
              <a:ext cx="1427510" cy="300456"/>
            </a:xfrm>
            <a:prstGeom prst="rect">
              <a:avLst/>
            </a:prstGeom>
            <a:solidFill>
              <a:schemeClr val="tx2">
                <a:lumMod val="40000"/>
                <a:lumOff val="60000"/>
              </a:schemeClr>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25" name="TextBox 124"/>
            <p:cNvSpPr txBox="1"/>
            <p:nvPr/>
          </p:nvSpPr>
          <p:spPr>
            <a:xfrm>
              <a:off x="2892417" y="5504382"/>
              <a:ext cx="754065" cy="307777"/>
            </a:xfrm>
            <a:prstGeom prst="rect">
              <a:avLst/>
            </a:prstGeom>
            <a:noFill/>
          </p:spPr>
          <p:txBody>
            <a:bodyPr wrap="square" rtlCol="0">
              <a:spAutoFit/>
            </a:bodyPr>
            <a:lstStyle/>
            <a:p>
              <a:pPr algn="ctr" defTabSz="457200"/>
              <a:r>
                <a:rPr lang="en-US" sz="1400" dirty="0" smtClean="0">
                  <a:solidFill>
                    <a:prstClr val="black"/>
                  </a:solidFill>
                </a:rPr>
                <a:t>VMM</a:t>
              </a:r>
              <a:endParaRPr lang="en-US" sz="1400" dirty="0">
                <a:solidFill>
                  <a:prstClr val="black"/>
                </a:solidFill>
              </a:endParaRPr>
            </a:p>
          </p:txBody>
        </p:sp>
      </p:grpSp>
      <p:grpSp>
        <p:nvGrpSpPr>
          <p:cNvPr id="8" name="Group 7"/>
          <p:cNvGrpSpPr/>
          <p:nvPr/>
        </p:nvGrpSpPr>
        <p:grpSpPr>
          <a:xfrm>
            <a:off x="5684115" y="4854761"/>
            <a:ext cx="1427510" cy="326057"/>
            <a:chOff x="2518748" y="5504382"/>
            <a:chExt cx="1427510" cy="326057"/>
          </a:xfrm>
        </p:grpSpPr>
        <p:sp>
          <p:nvSpPr>
            <p:cNvPr id="111" name="Rectangle 110"/>
            <p:cNvSpPr/>
            <p:nvPr/>
          </p:nvSpPr>
          <p:spPr>
            <a:xfrm>
              <a:off x="2518748" y="5529983"/>
              <a:ext cx="1427510" cy="300456"/>
            </a:xfrm>
            <a:prstGeom prst="rect">
              <a:avLst/>
            </a:prstGeom>
            <a:solidFill>
              <a:schemeClr val="tx2">
                <a:lumMod val="40000"/>
                <a:lumOff val="60000"/>
              </a:schemeClr>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2" name="TextBox 111"/>
            <p:cNvSpPr txBox="1"/>
            <p:nvPr/>
          </p:nvSpPr>
          <p:spPr>
            <a:xfrm>
              <a:off x="2892417" y="5504382"/>
              <a:ext cx="754065" cy="307777"/>
            </a:xfrm>
            <a:prstGeom prst="rect">
              <a:avLst/>
            </a:prstGeom>
            <a:noFill/>
          </p:spPr>
          <p:txBody>
            <a:bodyPr wrap="square" rtlCol="0">
              <a:spAutoFit/>
            </a:bodyPr>
            <a:lstStyle/>
            <a:p>
              <a:pPr algn="ctr" defTabSz="457200"/>
              <a:r>
                <a:rPr lang="en-US" sz="1400" dirty="0" smtClean="0">
                  <a:solidFill>
                    <a:prstClr val="black"/>
                  </a:solidFill>
                </a:rPr>
                <a:t>VMM</a:t>
              </a:r>
              <a:endParaRPr lang="en-US" sz="1400" dirty="0">
                <a:solidFill>
                  <a:prstClr val="black"/>
                </a:solidFill>
              </a:endParaRPr>
            </a:p>
          </p:txBody>
        </p:sp>
      </p:grpSp>
      <p:grpSp>
        <p:nvGrpSpPr>
          <p:cNvPr id="117" name="Group 116"/>
          <p:cNvGrpSpPr/>
          <p:nvPr/>
        </p:nvGrpSpPr>
        <p:grpSpPr>
          <a:xfrm>
            <a:off x="5690751" y="3737758"/>
            <a:ext cx="1427510" cy="326057"/>
            <a:chOff x="2518748" y="5504382"/>
            <a:chExt cx="1427510" cy="326057"/>
          </a:xfrm>
        </p:grpSpPr>
        <p:sp>
          <p:nvSpPr>
            <p:cNvPr id="118" name="Rectangle 117"/>
            <p:cNvSpPr/>
            <p:nvPr/>
          </p:nvSpPr>
          <p:spPr>
            <a:xfrm>
              <a:off x="2518748" y="5529983"/>
              <a:ext cx="1427510" cy="300456"/>
            </a:xfrm>
            <a:prstGeom prst="rect">
              <a:avLst/>
            </a:prstGeom>
            <a:solidFill>
              <a:schemeClr val="tx2">
                <a:lumMod val="40000"/>
                <a:lumOff val="60000"/>
              </a:schemeClr>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9" name="TextBox 118"/>
            <p:cNvSpPr txBox="1"/>
            <p:nvPr/>
          </p:nvSpPr>
          <p:spPr>
            <a:xfrm>
              <a:off x="2892417" y="5504382"/>
              <a:ext cx="754065" cy="307777"/>
            </a:xfrm>
            <a:prstGeom prst="rect">
              <a:avLst/>
            </a:prstGeom>
            <a:noFill/>
          </p:spPr>
          <p:txBody>
            <a:bodyPr wrap="square" rtlCol="0">
              <a:spAutoFit/>
            </a:bodyPr>
            <a:lstStyle/>
            <a:p>
              <a:pPr algn="ctr" defTabSz="457200"/>
              <a:r>
                <a:rPr lang="en-US" sz="1400" dirty="0" smtClean="0">
                  <a:solidFill>
                    <a:prstClr val="black"/>
                  </a:solidFill>
                </a:rPr>
                <a:t>VMM</a:t>
              </a:r>
              <a:endParaRPr lang="en-US" sz="1400" dirty="0">
                <a:solidFill>
                  <a:prstClr val="black"/>
                </a:solidFill>
              </a:endParaRPr>
            </a:p>
          </p:txBody>
        </p:sp>
      </p:grpSp>
      <p:grpSp>
        <p:nvGrpSpPr>
          <p:cNvPr id="120" name="Group 119"/>
          <p:cNvGrpSpPr/>
          <p:nvPr/>
        </p:nvGrpSpPr>
        <p:grpSpPr>
          <a:xfrm>
            <a:off x="5690751" y="2060509"/>
            <a:ext cx="1427510" cy="326057"/>
            <a:chOff x="2518748" y="5504382"/>
            <a:chExt cx="1427510" cy="326057"/>
          </a:xfrm>
        </p:grpSpPr>
        <p:sp>
          <p:nvSpPr>
            <p:cNvPr id="121" name="Rectangle 120"/>
            <p:cNvSpPr/>
            <p:nvPr/>
          </p:nvSpPr>
          <p:spPr>
            <a:xfrm>
              <a:off x="2518748" y="5529983"/>
              <a:ext cx="1427510" cy="300456"/>
            </a:xfrm>
            <a:prstGeom prst="rect">
              <a:avLst/>
            </a:prstGeom>
            <a:solidFill>
              <a:schemeClr val="tx2">
                <a:lumMod val="40000"/>
                <a:lumOff val="60000"/>
              </a:schemeClr>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22" name="TextBox 121"/>
            <p:cNvSpPr txBox="1"/>
            <p:nvPr/>
          </p:nvSpPr>
          <p:spPr>
            <a:xfrm>
              <a:off x="2892417" y="5504382"/>
              <a:ext cx="754065" cy="307777"/>
            </a:xfrm>
            <a:prstGeom prst="rect">
              <a:avLst/>
            </a:prstGeom>
            <a:noFill/>
          </p:spPr>
          <p:txBody>
            <a:bodyPr wrap="square" rtlCol="0">
              <a:spAutoFit/>
            </a:bodyPr>
            <a:lstStyle/>
            <a:p>
              <a:pPr algn="ctr" defTabSz="457200"/>
              <a:r>
                <a:rPr lang="en-US" sz="1400" dirty="0" smtClean="0">
                  <a:solidFill>
                    <a:prstClr val="black"/>
                  </a:solidFill>
                </a:rPr>
                <a:t>VMM</a:t>
              </a:r>
              <a:endParaRPr lang="en-US" sz="1400" dirty="0">
                <a:solidFill>
                  <a:prstClr val="black"/>
                </a:solidFill>
              </a:endParaRPr>
            </a:p>
          </p:txBody>
        </p:sp>
      </p:grpSp>
      <p:grpSp>
        <p:nvGrpSpPr>
          <p:cNvPr id="126" name="Group 125"/>
          <p:cNvGrpSpPr/>
          <p:nvPr/>
        </p:nvGrpSpPr>
        <p:grpSpPr>
          <a:xfrm>
            <a:off x="1726646" y="4460176"/>
            <a:ext cx="1427510" cy="326057"/>
            <a:chOff x="2518748" y="5504382"/>
            <a:chExt cx="1427510" cy="326057"/>
          </a:xfrm>
        </p:grpSpPr>
        <p:sp>
          <p:nvSpPr>
            <p:cNvPr id="127" name="Rectangle 126"/>
            <p:cNvSpPr/>
            <p:nvPr/>
          </p:nvSpPr>
          <p:spPr>
            <a:xfrm>
              <a:off x="2518748" y="5529983"/>
              <a:ext cx="1427510" cy="300456"/>
            </a:xfrm>
            <a:prstGeom prst="rect">
              <a:avLst/>
            </a:prstGeom>
            <a:solidFill>
              <a:schemeClr val="tx2">
                <a:lumMod val="40000"/>
                <a:lumOff val="60000"/>
              </a:schemeClr>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28" name="TextBox 127"/>
            <p:cNvSpPr txBox="1"/>
            <p:nvPr/>
          </p:nvSpPr>
          <p:spPr>
            <a:xfrm>
              <a:off x="2892417" y="5504382"/>
              <a:ext cx="754065" cy="307777"/>
            </a:xfrm>
            <a:prstGeom prst="rect">
              <a:avLst/>
            </a:prstGeom>
            <a:noFill/>
          </p:spPr>
          <p:txBody>
            <a:bodyPr wrap="square" rtlCol="0">
              <a:spAutoFit/>
            </a:bodyPr>
            <a:lstStyle/>
            <a:p>
              <a:pPr algn="ctr" defTabSz="457200"/>
              <a:r>
                <a:rPr lang="en-US" sz="1400" dirty="0" smtClean="0">
                  <a:solidFill>
                    <a:prstClr val="black"/>
                  </a:solidFill>
                </a:rPr>
                <a:t>VMM</a:t>
              </a:r>
              <a:endParaRPr lang="en-US" sz="1400" dirty="0">
                <a:solidFill>
                  <a:prstClr val="black"/>
                </a:solidFill>
              </a:endParaRPr>
            </a:p>
          </p:txBody>
        </p:sp>
      </p:grpSp>
      <p:grpSp>
        <p:nvGrpSpPr>
          <p:cNvPr id="3" name="Group 28"/>
          <p:cNvGrpSpPr/>
          <p:nvPr/>
        </p:nvGrpSpPr>
        <p:grpSpPr>
          <a:xfrm>
            <a:off x="6948336" y="917509"/>
            <a:ext cx="1933032" cy="1295400"/>
            <a:chOff x="3657600" y="1219200"/>
            <a:chExt cx="1933032" cy="1295400"/>
          </a:xfrm>
        </p:grpSpPr>
        <p:sp>
          <p:nvSpPr>
            <p:cNvPr id="5"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18" name="Flowchart: Magnetic Disk 17"/>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grpSp>
        <p:nvGrpSpPr>
          <p:cNvPr id="4" name="Group 29"/>
          <p:cNvGrpSpPr/>
          <p:nvPr/>
        </p:nvGrpSpPr>
        <p:grpSpPr>
          <a:xfrm>
            <a:off x="6948336" y="2328073"/>
            <a:ext cx="1933032" cy="1295400"/>
            <a:chOff x="3657600" y="1219200"/>
            <a:chExt cx="1933032" cy="1295400"/>
          </a:xfrm>
        </p:grpSpPr>
        <p:sp>
          <p:nvSpPr>
            <p:cNvPr id="31"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2" name="Flowchart: Magnetic Disk 31"/>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grpSp>
        <p:nvGrpSpPr>
          <p:cNvPr id="6" name="Group 32"/>
          <p:cNvGrpSpPr/>
          <p:nvPr/>
        </p:nvGrpSpPr>
        <p:grpSpPr>
          <a:xfrm>
            <a:off x="6948336" y="5296331"/>
            <a:ext cx="1933032" cy="1295400"/>
            <a:chOff x="3657600" y="1219200"/>
            <a:chExt cx="1933032" cy="1295400"/>
          </a:xfrm>
        </p:grpSpPr>
        <p:sp>
          <p:nvSpPr>
            <p:cNvPr id="34"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5" name="Flowchart: Magnetic Disk 34"/>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grpSp>
        <p:nvGrpSpPr>
          <p:cNvPr id="7" name="Group 35"/>
          <p:cNvGrpSpPr/>
          <p:nvPr/>
        </p:nvGrpSpPr>
        <p:grpSpPr>
          <a:xfrm>
            <a:off x="6948336" y="3778984"/>
            <a:ext cx="1933032" cy="1295400"/>
            <a:chOff x="3657600" y="1219200"/>
            <a:chExt cx="1933032" cy="1295400"/>
          </a:xfrm>
        </p:grpSpPr>
        <p:sp>
          <p:nvSpPr>
            <p:cNvPr id="37"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8" name="Flowchart: Magnetic Disk 37"/>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grpSp>
        <p:nvGrpSpPr>
          <p:cNvPr id="43" name="Group 77"/>
          <p:cNvGrpSpPr/>
          <p:nvPr/>
        </p:nvGrpSpPr>
        <p:grpSpPr>
          <a:xfrm>
            <a:off x="609600" y="2895600"/>
            <a:ext cx="1600200" cy="1600200"/>
            <a:chOff x="609600" y="2895600"/>
            <a:chExt cx="1600200" cy="1600200"/>
          </a:xfrm>
        </p:grpSpPr>
        <p:pic>
          <p:nvPicPr>
            <p:cNvPr id="44" name="Picture 43" descr="misc.png"/>
            <p:cNvPicPr>
              <a:picLocks noChangeAspect="1"/>
            </p:cNvPicPr>
            <p:nvPr/>
          </p:nvPicPr>
          <p:blipFill>
            <a:blip r:embed="rId3" cstate="print"/>
            <a:stretch>
              <a:fillRect/>
            </a:stretch>
          </p:blipFill>
          <p:spPr>
            <a:xfrm>
              <a:off x="609600" y="2895600"/>
              <a:ext cx="1600200" cy="1600200"/>
            </a:xfrm>
            <a:prstGeom prst="rect">
              <a:avLst/>
            </a:prstGeom>
          </p:spPr>
        </p:pic>
        <p:sp>
          <p:nvSpPr>
            <p:cNvPr id="45" name="TextBox 44"/>
            <p:cNvSpPr txBox="1"/>
            <p:nvPr/>
          </p:nvSpPr>
          <p:spPr>
            <a:xfrm>
              <a:off x="838200" y="2971800"/>
              <a:ext cx="1047082" cy="830997"/>
            </a:xfrm>
            <a:prstGeom prst="rect">
              <a:avLst/>
            </a:prstGeom>
            <a:noFill/>
          </p:spPr>
          <p:txBody>
            <a:bodyPr wrap="none" rtlCol="0">
              <a:spAutoFit/>
            </a:bodyPr>
            <a:lstStyle/>
            <a:p>
              <a:pPr defTabSz="457200"/>
              <a:r>
                <a:rPr lang="en-US" sz="2400" smtClean="0">
                  <a:solidFill>
                    <a:prstClr val="black"/>
                  </a:solidFill>
                </a:rPr>
                <a:t>Object</a:t>
              </a:r>
            </a:p>
            <a:p>
              <a:pPr defTabSz="457200"/>
              <a:r>
                <a:rPr lang="en-US" sz="2400" smtClean="0">
                  <a:solidFill>
                    <a:prstClr val="black"/>
                  </a:solidFill>
                </a:rPr>
                <a:t>100 KB</a:t>
              </a:r>
            </a:p>
          </p:txBody>
        </p:sp>
      </p:grpSp>
      <p:pic>
        <p:nvPicPr>
          <p:cNvPr id="14" name="Picture 13" descr="logo_aws.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2936" y="3294643"/>
            <a:ext cx="1166284" cy="426689"/>
          </a:xfrm>
          <a:prstGeom prst="rect">
            <a:avLst/>
          </a:prstGeom>
        </p:spPr>
      </p:pic>
      <p:pic>
        <p:nvPicPr>
          <p:cNvPr id="15" name="Picture 14" descr="rackspace_logo.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16830" y="1934947"/>
            <a:ext cx="1586063" cy="279410"/>
          </a:xfrm>
          <a:prstGeom prst="rect">
            <a:avLst/>
          </a:prstGeom>
        </p:spPr>
      </p:pic>
      <p:grpSp>
        <p:nvGrpSpPr>
          <p:cNvPr id="90" name="Group 89"/>
          <p:cNvGrpSpPr/>
          <p:nvPr/>
        </p:nvGrpSpPr>
        <p:grpSpPr>
          <a:xfrm>
            <a:off x="6968489" y="1146109"/>
            <a:ext cx="914400" cy="914400"/>
            <a:chOff x="4419600" y="2286000"/>
            <a:chExt cx="914400" cy="914400"/>
          </a:xfrm>
        </p:grpSpPr>
        <p:pic>
          <p:nvPicPr>
            <p:cNvPr id="91" name="Picture 90" descr="misc.png"/>
            <p:cNvPicPr>
              <a:picLocks noChangeAspect="1"/>
            </p:cNvPicPr>
            <p:nvPr/>
          </p:nvPicPr>
          <p:blipFill>
            <a:blip r:embed="rId3" cstate="print"/>
            <a:stretch>
              <a:fillRect/>
            </a:stretch>
          </p:blipFill>
          <p:spPr>
            <a:xfrm>
              <a:off x="4419600" y="2286000"/>
              <a:ext cx="914400" cy="914400"/>
            </a:xfrm>
            <a:prstGeom prst="rect">
              <a:avLst/>
            </a:prstGeom>
          </p:spPr>
        </p:pic>
        <p:sp>
          <p:nvSpPr>
            <p:cNvPr id="92" name="TextBox 91"/>
            <p:cNvSpPr txBox="1"/>
            <p:nvPr/>
          </p:nvSpPr>
          <p:spPr>
            <a:xfrm>
              <a:off x="4495800" y="2362200"/>
              <a:ext cx="716863" cy="400110"/>
            </a:xfrm>
            <a:prstGeom prst="rect">
              <a:avLst/>
            </a:prstGeom>
            <a:noFill/>
          </p:spPr>
          <p:txBody>
            <a:bodyPr wrap="none" rtlCol="0">
              <a:spAutoFit/>
            </a:bodyPr>
            <a:lstStyle/>
            <a:p>
              <a:pPr defTabSz="457200"/>
              <a:r>
                <a:rPr lang="en-US" sz="2000" dirty="0" smtClean="0">
                  <a:solidFill>
                    <a:prstClr val="black"/>
                  </a:solidFill>
                </a:rPr>
                <a:t>33KB</a:t>
              </a:r>
              <a:endParaRPr lang="en-US" sz="2000" dirty="0">
                <a:solidFill>
                  <a:prstClr val="black"/>
                </a:solidFill>
              </a:endParaRPr>
            </a:p>
          </p:txBody>
        </p:sp>
      </p:grpSp>
      <p:grpSp>
        <p:nvGrpSpPr>
          <p:cNvPr id="87" name="Group 86"/>
          <p:cNvGrpSpPr/>
          <p:nvPr/>
        </p:nvGrpSpPr>
        <p:grpSpPr>
          <a:xfrm>
            <a:off x="6968536" y="2818333"/>
            <a:ext cx="914400" cy="914400"/>
            <a:chOff x="4419600" y="2286000"/>
            <a:chExt cx="914400" cy="914400"/>
          </a:xfrm>
        </p:grpSpPr>
        <p:pic>
          <p:nvPicPr>
            <p:cNvPr id="88" name="Picture 87" descr="misc.png"/>
            <p:cNvPicPr>
              <a:picLocks noChangeAspect="1"/>
            </p:cNvPicPr>
            <p:nvPr/>
          </p:nvPicPr>
          <p:blipFill>
            <a:blip r:embed="rId3" cstate="print"/>
            <a:stretch>
              <a:fillRect/>
            </a:stretch>
          </p:blipFill>
          <p:spPr>
            <a:xfrm>
              <a:off x="4419600" y="2286000"/>
              <a:ext cx="914400" cy="914400"/>
            </a:xfrm>
            <a:prstGeom prst="rect">
              <a:avLst/>
            </a:prstGeom>
          </p:spPr>
        </p:pic>
        <p:sp>
          <p:nvSpPr>
            <p:cNvPr id="89" name="TextBox 88"/>
            <p:cNvSpPr txBox="1"/>
            <p:nvPr/>
          </p:nvSpPr>
          <p:spPr>
            <a:xfrm>
              <a:off x="4495800" y="2362200"/>
              <a:ext cx="716863" cy="400110"/>
            </a:xfrm>
            <a:prstGeom prst="rect">
              <a:avLst/>
            </a:prstGeom>
            <a:noFill/>
          </p:spPr>
          <p:txBody>
            <a:bodyPr wrap="none" rtlCol="0">
              <a:spAutoFit/>
            </a:bodyPr>
            <a:lstStyle/>
            <a:p>
              <a:pPr defTabSz="457200"/>
              <a:r>
                <a:rPr lang="en-US" sz="2000" dirty="0" smtClean="0">
                  <a:solidFill>
                    <a:prstClr val="black"/>
                  </a:solidFill>
                </a:rPr>
                <a:t>33KB</a:t>
              </a:r>
              <a:endParaRPr lang="en-US" sz="2000" dirty="0">
                <a:solidFill>
                  <a:prstClr val="black"/>
                </a:solidFill>
              </a:endParaRPr>
            </a:p>
          </p:txBody>
        </p:sp>
      </p:grpSp>
      <p:grpSp>
        <p:nvGrpSpPr>
          <p:cNvPr id="83" name="Group 82"/>
          <p:cNvGrpSpPr/>
          <p:nvPr/>
        </p:nvGrpSpPr>
        <p:grpSpPr>
          <a:xfrm>
            <a:off x="6879728" y="3900784"/>
            <a:ext cx="914400" cy="914400"/>
            <a:chOff x="4419600" y="2286000"/>
            <a:chExt cx="914400" cy="914400"/>
          </a:xfrm>
        </p:grpSpPr>
        <p:pic>
          <p:nvPicPr>
            <p:cNvPr id="84" name="Picture 83" descr="misc.png"/>
            <p:cNvPicPr>
              <a:picLocks noChangeAspect="1"/>
            </p:cNvPicPr>
            <p:nvPr/>
          </p:nvPicPr>
          <p:blipFill>
            <a:blip r:embed="rId3" cstate="print"/>
            <a:stretch>
              <a:fillRect/>
            </a:stretch>
          </p:blipFill>
          <p:spPr>
            <a:xfrm>
              <a:off x="4419600" y="2286000"/>
              <a:ext cx="914400" cy="914400"/>
            </a:xfrm>
            <a:prstGeom prst="rect">
              <a:avLst/>
            </a:prstGeom>
          </p:spPr>
        </p:pic>
        <p:sp>
          <p:nvSpPr>
            <p:cNvPr id="85" name="TextBox 84"/>
            <p:cNvSpPr txBox="1"/>
            <p:nvPr/>
          </p:nvSpPr>
          <p:spPr>
            <a:xfrm>
              <a:off x="4495800" y="2362200"/>
              <a:ext cx="716863" cy="400110"/>
            </a:xfrm>
            <a:prstGeom prst="rect">
              <a:avLst/>
            </a:prstGeom>
            <a:noFill/>
          </p:spPr>
          <p:txBody>
            <a:bodyPr wrap="none" rtlCol="0">
              <a:spAutoFit/>
            </a:bodyPr>
            <a:lstStyle/>
            <a:p>
              <a:pPr defTabSz="457200"/>
              <a:r>
                <a:rPr lang="en-US" sz="2000" smtClean="0">
                  <a:solidFill>
                    <a:prstClr val="black"/>
                  </a:solidFill>
                </a:rPr>
                <a:t>33KB</a:t>
              </a:r>
              <a:endParaRPr lang="en-US" sz="2000">
                <a:solidFill>
                  <a:prstClr val="black"/>
                </a:solidFill>
              </a:endParaRPr>
            </a:p>
          </p:txBody>
        </p:sp>
      </p:grpSp>
      <p:grpSp>
        <p:nvGrpSpPr>
          <p:cNvPr id="75" name="Group 74"/>
          <p:cNvGrpSpPr/>
          <p:nvPr/>
        </p:nvGrpSpPr>
        <p:grpSpPr>
          <a:xfrm>
            <a:off x="6806520" y="5483152"/>
            <a:ext cx="914400" cy="914400"/>
            <a:chOff x="4419600" y="2286000"/>
            <a:chExt cx="914400" cy="914400"/>
          </a:xfrm>
        </p:grpSpPr>
        <p:pic>
          <p:nvPicPr>
            <p:cNvPr id="78" name="Picture 77" descr="misc.png"/>
            <p:cNvPicPr>
              <a:picLocks noChangeAspect="1"/>
            </p:cNvPicPr>
            <p:nvPr/>
          </p:nvPicPr>
          <p:blipFill>
            <a:blip r:embed="rId3" cstate="print"/>
            <a:stretch>
              <a:fillRect/>
            </a:stretch>
          </p:blipFill>
          <p:spPr>
            <a:xfrm>
              <a:off x="4419600" y="2286000"/>
              <a:ext cx="914400" cy="914400"/>
            </a:xfrm>
            <a:prstGeom prst="rect">
              <a:avLst/>
            </a:prstGeom>
          </p:spPr>
        </p:pic>
        <p:sp>
          <p:nvSpPr>
            <p:cNvPr id="81" name="TextBox 80"/>
            <p:cNvSpPr txBox="1"/>
            <p:nvPr/>
          </p:nvSpPr>
          <p:spPr>
            <a:xfrm>
              <a:off x="4495800" y="2362200"/>
              <a:ext cx="716863" cy="400110"/>
            </a:xfrm>
            <a:prstGeom prst="rect">
              <a:avLst/>
            </a:prstGeom>
            <a:noFill/>
          </p:spPr>
          <p:txBody>
            <a:bodyPr wrap="none" rtlCol="0">
              <a:spAutoFit/>
            </a:bodyPr>
            <a:lstStyle/>
            <a:p>
              <a:pPr defTabSz="457200"/>
              <a:r>
                <a:rPr lang="en-US" sz="2000" dirty="0" smtClean="0">
                  <a:solidFill>
                    <a:prstClr val="black"/>
                  </a:solidFill>
                </a:rPr>
                <a:t>33KB</a:t>
              </a:r>
              <a:endParaRPr lang="en-US" sz="2000" dirty="0">
                <a:solidFill>
                  <a:prstClr val="black"/>
                </a:solidFill>
              </a:endParaRPr>
            </a:p>
          </p:txBody>
        </p:sp>
      </p:grpSp>
      <p:pic>
        <p:nvPicPr>
          <p:cNvPr id="17" name="Picture 16" descr="gogrid_logo.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9583" y="6420414"/>
            <a:ext cx="1386017" cy="243346"/>
          </a:xfrm>
          <a:prstGeom prst="rect">
            <a:avLst/>
          </a:prstGeom>
        </p:spPr>
      </p:pic>
      <p:pic>
        <p:nvPicPr>
          <p:cNvPr id="23" name="Picture 22" descr="nirvanix_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44189" y="4845784"/>
            <a:ext cx="1939336" cy="359573"/>
          </a:xfrm>
          <a:prstGeom prst="rect">
            <a:avLst/>
          </a:prstGeom>
        </p:spPr>
      </p:pic>
      <p:grpSp>
        <p:nvGrpSpPr>
          <p:cNvPr id="39" name="Group 38"/>
          <p:cNvGrpSpPr/>
          <p:nvPr/>
        </p:nvGrpSpPr>
        <p:grpSpPr>
          <a:xfrm>
            <a:off x="5684116" y="1675245"/>
            <a:ext cx="1427510" cy="372079"/>
            <a:chOff x="5752254" y="4861909"/>
            <a:chExt cx="1427510" cy="372079"/>
          </a:xfrm>
        </p:grpSpPr>
        <p:sp>
          <p:nvSpPr>
            <p:cNvPr id="40" name="Rectangle 39"/>
            <p:cNvSpPr/>
            <p:nvPr/>
          </p:nvSpPr>
          <p:spPr>
            <a:xfrm>
              <a:off x="6426088" y="486190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41" name="Rectangle 40"/>
            <p:cNvSpPr/>
            <p:nvPr/>
          </p:nvSpPr>
          <p:spPr>
            <a:xfrm>
              <a:off x="5752254" y="4933532"/>
              <a:ext cx="1427510" cy="300456"/>
            </a:xfrm>
            <a:prstGeom prst="rect">
              <a:avLst/>
            </a:prstGeom>
            <a:solidFill>
              <a:schemeClr val="tx2">
                <a:lumMod val="40000"/>
                <a:lumOff val="60000"/>
              </a:schemeClr>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42" name="TextBox 41"/>
            <p:cNvSpPr txBox="1"/>
            <p:nvPr/>
          </p:nvSpPr>
          <p:spPr>
            <a:xfrm>
              <a:off x="6125923" y="4907931"/>
              <a:ext cx="754065" cy="307777"/>
            </a:xfrm>
            <a:prstGeom prst="rect">
              <a:avLst/>
            </a:prstGeom>
            <a:noFill/>
          </p:spPr>
          <p:txBody>
            <a:bodyPr wrap="square" rtlCol="0">
              <a:spAutoFit/>
            </a:bodyPr>
            <a:lstStyle/>
            <a:p>
              <a:pPr algn="ctr" defTabSz="457200"/>
              <a:r>
                <a:rPr lang="en-US" sz="1400" dirty="0" smtClean="0">
                  <a:solidFill>
                    <a:prstClr val="black"/>
                  </a:solidFill>
                </a:rPr>
                <a:t>VMM</a:t>
              </a:r>
              <a:endParaRPr lang="en-US" sz="1400" dirty="0">
                <a:solidFill>
                  <a:prstClr val="black"/>
                </a:solidFill>
              </a:endParaRPr>
            </a:p>
          </p:txBody>
        </p:sp>
      </p:grpSp>
      <p:grpSp>
        <p:nvGrpSpPr>
          <p:cNvPr id="47" name="Group 46"/>
          <p:cNvGrpSpPr/>
          <p:nvPr/>
        </p:nvGrpSpPr>
        <p:grpSpPr>
          <a:xfrm>
            <a:off x="6316316" y="985174"/>
            <a:ext cx="853894" cy="734223"/>
            <a:chOff x="6384454" y="4171838"/>
            <a:chExt cx="853894" cy="734223"/>
          </a:xfrm>
        </p:grpSpPr>
        <p:sp>
          <p:nvSpPr>
            <p:cNvPr id="49" name="Rectangle 48"/>
            <p:cNvSpPr/>
            <p:nvPr/>
          </p:nvSpPr>
          <p:spPr>
            <a:xfrm>
              <a:off x="6426088" y="441053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52" name="Rectangle 51"/>
            <p:cNvSpPr/>
            <p:nvPr/>
          </p:nvSpPr>
          <p:spPr>
            <a:xfrm>
              <a:off x="6426088" y="4456679"/>
              <a:ext cx="753675" cy="449382"/>
            </a:xfrm>
            <a:prstGeom prst="rect">
              <a:avLst/>
            </a:prstGeom>
            <a:solidFill>
              <a:schemeClr val="accent6">
                <a:lumMod val="60000"/>
                <a:lumOff val="40000"/>
              </a:schemeClr>
            </a:solidFill>
            <a:ln>
              <a:solidFill>
                <a:schemeClr val="accent6">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53" name="TextBox 52"/>
            <p:cNvSpPr txBox="1"/>
            <p:nvPr/>
          </p:nvSpPr>
          <p:spPr>
            <a:xfrm>
              <a:off x="6384454" y="4554132"/>
              <a:ext cx="853894" cy="307777"/>
            </a:xfrm>
            <a:prstGeom prst="rect">
              <a:avLst/>
            </a:prstGeom>
            <a:noFill/>
          </p:spPr>
          <p:txBody>
            <a:bodyPr wrap="none" rtlCol="0">
              <a:spAutoFit/>
            </a:bodyPr>
            <a:lstStyle/>
            <a:p>
              <a:pPr defTabSz="457200"/>
              <a:r>
                <a:rPr lang="en-US" sz="1400" dirty="0" smtClean="0">
                  <a:solidFill>
                    <a:prstClr val="black"/>
                  </a:solidFill>
                </a:rPr>
                <a:t>Guest OS</a:t>
              </a:r>
              <a:endParaRPr lang="en-US" sz="1400" dirty="0">
                <a:solidFill>
                  <a:prstClr val="black"/>
                </a:solidFill>
              </a:endParaRPr>
            </a:p>
          </p:txBody>
        </p:sp>
        <p:sp>
          <p:nvSpPr>
            <p:cNvPr id="54" name="Rectangle 53"/>
            <p:cNvSpPr/>
            <p:nvPr/>
          </p:nvSpPr>
          <p:spPr>
            <a:xfrm>
              <a:off x="6426088" y="4192659"/>
              <a:ext cx="753676" cy="227584"/>
            </a:xfrm>
            <a:prstGeom prst="rect">
              <a:avLst/>
            </a:prstGeom>
            <a:solidFill>
              <a:srgbClr val="FFFF89"/>
            </a:solidFill>
            <a:ln>
              <a:solidFill>
                <a:srgbClr val="FFFF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55" name="TextBox 54"/>
            <p:cNvSpPr txBox="1"/>
            <p:nvPr/>
          </p:nvSpPr>
          <p:spPr>
            <a:xfrm>
              <a:off x="6560428" y="4171838"/>
              <a:ext cx="477201" cy="307777"/>
            </a:xfrm>
            <a:prstGeom prst="rect">
              <a:avLst/>
            </a:prstGeom>
            <a:noFill/>
          </p:spPr>
          <p:txBody>
            <a:bodyPr wrap="none" rtlCol="0">
              <a:spAutoFit/>
            </a:bodyPr>
            <a:lstStyle/>
            <a:p>
              <a:pPr defTabSz="457200"/>
              <a:r>
                <a:rPr lang="en-US" sz="1400" dirty="0" smtClean="0">
                  <a:solidFill>
                    <a:prstClr val="black"/>
                  </a:solidFill>
                </a:rPr>
                <a:t>App</a:t>
              </a:r>
              <a:endParaRPr lang="en-US" sz="1400" dirty="0">
                <a:solidFill>
                  <a:prstClr val="black"/>
                </a:solidFill>
              </a:endParaRPr>
            </a:p>
          </p:txBody>
        </p:sp>
      </p:grpSp>
      <p:grpSp>
        <p:nvGrpSpPr>
          <p:cNvPr id="66" name="Group 65"/>
          <p:cNvGrpSpPr/>
          <p:nvPr/>
        </p:nvGrpSpPr>
        <p:grpSpPr>
          <a:xfrm>
            <a:off x="5685588" y="3349253"/>
            <a:ext cx="1427510" cy="372079"/>
            <a:chOff x="5752254" y="4861909"/>
            <a:chExt cx="1427510" cy="372079"/>
          </a:xfrm>
        </p:grpSpPr>
        <p:sp>
          <p:nvSpPr>
            <p:cNvPr id="67" name="Rectangle 66"/>
            <p:cNvSpPr/>
            <p:nvPr/>
          </p:nvSpPr>
          <p:spPr>
            <a:xfrm>
              <a:off x="6426088" y="486190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68" name="Rectangle 67"/>
            <p:cNvSpPr/>
            <p:nvPr/>
          </p:nvSpPr>
          <p:spPr>
            <a:xfrm>
              <a:off x="5752254" y="4933532"/>
              <a:ext cx="1427510" cy="300456"/>
            </a:xfrm>
            <a:prstGeom prst="rect">
              <a:avLst/>
            </a:prstGeom>
            <a:solidFill>
              <a:schemeClr val="tx2">
                <a:lumMod val="40000"/>
                <a:lumOff val="60000"/>
              </a:schemeClr>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69" name="TextBox 68"/>
            <p:cNvSpPr txBox="1"/>
            <p:nvPr/>
          </p:nvSpPr>
          <p:spPr>
            <a:xfrm>
              <a:off x="6125923" y="4907931"/>
              <a:ext cx="754065" cy="307777"/>
            </a:xfrm>
            <a:prstGeom prst="rect">
              <a:avLst/>
            </a:prstGeom>
            <a:noFill/>
          </p:spPr>
          <p:txBody>
            <a:bodyPr wrap="square" rtlCol="0">
              <a:spAutoFit/>
            </a:bodyPr>
            <a:lstStyle/>
            <a:p>
              <a:pPr algn="ctr" defTabSz="457200"/>
              <a:r>
                <a:rPr lang="en-US" sz="1400" dirty="0" smtClean="0">
                  <a:solidFill>
                    <a:prstClr val="black"/>
                  </a:solidFill>
                </a:rPr>
                <a:t>VMM</a:t>
              </a:r>
              <a:endParaRPr lang="en-US" sz="1400" dirty="0">
                <a:solidFill>
                  <a:prstClr val="black"/>
                </a:solidFill>
              </a:endParaRPr>
            </a:p>
          </p:txBody>
        </p:sp>
      </p:grpSp>
      <p:grpSp>
        <p:nvGrpSpPr>
          <p:cNvPr id="71" name="Group 70"/>
          <p:cNvGrpSpPr/>
          <p:nvPr/>
        </p:nvGrpSpPr>
        <p:grpSpPr>
          <a:xfrm>
            <a:off x="5684115" y="4477520"/>
            <a:ext cx="1427510" cy="372079"/>
            <a:chOff x="5752254" y="4861909"/>
            <a:chExt cx="1427510" cy="372079"/>
          </a:xfrm>
        </p:grpSpPr>
        <p:sp>
          <p:nvSpPr>
            <p:cNvPr id="72" name="Rectangle 71"/>
            <p:cNvSpPr/>
            <p:nvPr/>
          </p:nvSpPr>
          <p:spPr>
            <a:xfrm>
              <a:off x="6426088" y="486190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3" name="Rectangle 72"/>
            <p:cNvSpPr/>
            <p:nvPr/>
          </p:nvSpPr>
          <p:spPr>
            <a:xfrm>
              <a:off x="5752254" y="4933532"/>
              <a:ext cx="1427510" cy="300456"/>
            </a:xfrm>
            <a:prstGeom prst="rect">
              <a:avLst/>
            </a:prstGeom>
            <a:solidFill>
              <a:schemeClr val="tx2">
                <a:lumMod val="40000"/>
                <a:lumOff val="60000"/>
              </a:schemeClr>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4" name="TextBox 73"/>
            <p:cNvSpPr txBox="1"/>
            <p:nvPr/>
          </p:nvSpPr>
          <p:spPr>
            <a:xfrm>
              <a:off x="6125923" y="4907931"/>
              <a:ext cx="754065" cy="307777"/>
            </a:xfrm>
            <a:prstGeom prst="rect">
              <a:avLst/>
            </a:prstGeom>
            <a:noFill/>
          </p:spPr>
          <p:txBody>
            <a:bodyPr wrap="square" rtlCol="0">
              <a:spAutoFit/>
            </a:bodyPr>
            <a:lstStyle/>
            <a:p>
              <a:pPr algn="ctr" defTabSz="457200"/>
              <a:r>
                <a:rPr lang="en-US" sz="1400" dirty="0" smtClean="0">
                  <a:solidFill>
                    <a:prstClr val="black"/>
                  </a:solidFill>
                </a:rPr>
                <a:t>VMM</a:t>
              </a:r>
              <a:endParaRPr lang="en-US" sz="1400" dirty="0">
                <a:solidFill>
                  <a:prstClr val="black"/>
                </a:solidFill>
              </a:endParaRPr>
            </a:p>
          </p:txBody>
        </p:sp>
      </p:grpSp>
      <p:grpSp>
        <p:nvGrpSpPr>
          <p:cNvPr id="76" name="Group 75"/>
          <p:cNvGrpSpPr/>
          <p:nvPr/>
        </p:nvGrpSpPr>
        <p:grpSpPr>
          <a:xfrm>
            <a:off x="5685588" y="6044921"/>
            <a:ext cx="1427510" cy="372079"/>
            <a:chOff x="5752254" y="4861909"/>
            <a:chExt cx="1427510" cy="372079"/>
          </a:xfrm>
        </p:grpSpPr>
        <p:sp>
          <p:nvSpPr>
            <p:cNvPr id="77" name="Rectangle 76"/>
            <p:cNvSpPr/>
            <p:nvPr/>
          </p:nvSpPr>
          <p:spPr>
            <a:xfrm>
              <a:off x="6426088" y="486190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9" name="Rectangle 78"/>
            <p:cNvSpPr/>
            <p:nvPr/>
          </p:nvSpPr>
          <p:spPr>
            <a:xfrm>
              <a:off x="5752254" y="4933532"/>
              <a:ext cx="1427510" cy="300456"/>
            </a:xfrm>
            <a:prstGeom prst="rect">
              <a:avLst/>
            </a:prstGeom>
            <a:solidFill>
              <a:schemeClr val="tx2">
                <a:lumMod val="40000"/>
                <a:lumOff val="60000"/>
              </a:schemeClr>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80" name="TextBox 79"/>
            <p:cNvSpPr txBox="1"/>
            <p:nvPr/>
          </p:nvSpPr>
          <p:spPr>
            <a:xfrm>
              <a:off x="6125923" y="4907931"/>
              <a:ext cx="754065" cy="307777"/>
            </a:xfrm>
            <a:prstGeom prst="rect">
              <a:avLst/>
            </a:prstGeom>
            <a:noFill/>
          </p:spPr>
          <p:txBody>
            <a:bodyPr wrap="square" rtlCol="0">
              <a:spAutoFit/>
            </a:bodyPr>
            <a:lstStyle/>
            <a:p>
              <a:pPr algn="ctr" defTabSz="457200"/>
              <a:r>
                <a:rPr lang="en-US" sz="1400" dirty="0" smtClean="0">
                  <a:solidFill>
                    <a:prstClr val="black"/>
                  </a:solidFill>
                </a:rPr>
                <a:t>VMM</a:t>
              </a:r>
              <a:endParaRPr lang="en-US" sz="1400" dirty="0">
                <a:solidFill>
                  <a:prstClr val="black"/>
                </a:solidFill>
              </a:endParaRPr>
            </a:p>
          </p:txBody>
        </p:sp>
      </p:grpSp>
      <p:grpSp>
        <p:nvGrpSpPr>
          <p:cNvPr id="82" name="Group 81"/>
          <p:cNvGrpSpPr/>
          <p:nvPr/>
        </p:nvGrpSpPr>
        <p:grpSpPr>
          <a:xfrm>
            <a:off x="1724361" y="4065129"/>
            <a:ext cx="1427510" cy="372079"/>
            <a:chOff x="5752254" y="4861909"/>
            <a:chExt cx="1427510" cy="372079"/>
          </a:xfrm>
        </p:grpSpPr>
        <p:sp>
          <p:nvSpPr>
            <p:cNvPr id="86" name="Rectangle 85"/>
            <p:cNvSpPr/>
            <p:nvPr/>
          </p:nvSpPr>
          <p:spPr>
            <a:xfrm>
              <a:off x="6426088" y="486190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93" name="Rectangle 92"/>
            <p:cNvSpPr/>
            <p:nvPr/>
          </p:nvSpPr>
          <p:spPr>
            <a:xfrm>
              <a:off x="5752254" y="4933532"/>
              <a:ext cx="1427510" cy="300456"/>
            </a:xfrm>
            <a:prstGeom prst="rect">
              <a:avLst/>
            </a:prstGeom>
            <a:solidFill>
              <a:schemeClr val="tx2">
                <a:lumMod val="40000"/>
                <a:lumOff val="60000"/>
              </a:schemeClr>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94" name="TextBox 93"/>
            <p:cNvSpPr txBox="1"/>
            <p:nvPr/>
          </p:nvSpPr>
          <p:spPr>
            <a:xfrm>
              <a:off x="6125923" y="4907931"/>
              <a:ext cx="754065" cy="307777"/>
            </a:xfrm>
            <a:prstGeom prst="rect">
              <a:avLst/>
            </a:prstGeom>
            <a:noFill/>
          </p:spPr>
          <p:txBody>
            <a:bodyPr wrap="square" rtlCol="0">
              <a:spAutoFit/>
            </a:bodyPr>
            <a:lstStyle/>
            <a:p>
              <a:pPr algn="ctr" defTabSz="457200"/>
              <a:r>
                <a:rPr lang="en-US" sz="1400" dirty="0" smtClean="0">
                  <a:solidFill>
                    <a:prstClr val="black"/>
                  </a:solidFill>
                </a:rPr>
                <a:t>VMM</a:t>
              </a:r>
              <a:endParaRPr lang="en-US" sz="1400" dirty="0">
                <a:solidFill>
                  <a:prstClr val="black"/>
                </a:solidFill>
              </a:endParaRPr>
            </a:p>
          </p:txBody>
        </p:sp>
      </p:grpSp>
      <p:grpSp>
        <p:nvGrpSpPr>
          <p:cNvPr id="95" name="Group 94"/>
          <p:cNvGrpSpPr/>
          <p:nvPr/>
        </p:nvGrpSpPr>
        <p:grpSpPr>
          <a:xfrm>
            <a:off x="2378609" y="3339967"/>
            <a:ext cx="853894" cy="734223"/>
            <a:chOff x="6384454" y="4171838"/>
            <a:chExt cx="853894" cy="734223"/>
          </a:xfrm>
        </p:grpSpPr>
        <p:sp>
          <p:nvSpPr>
            <p:cNvPr id="96" name="Rectangle 95"/>
            <p:cNvSpPr/>
            <p:nvPr/>
          </p:nvSpPr>
          <p:spPr>
            <a:xfrm>
              <a:off x="6426088" y="441053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97" name="Rectangle 96"/>
            <p:cNvSpPr/>
            <p:nvPr/>
          </p:nvSpPr>
          <p:spPr>
            <a:xfrm>
              <a:off x="6426088" y="4456679"/>
              <a:ext cx="753675" cy="449382"/>
            </a:xfrm>
            <a:prstGeom prst="rect">
              <a:avLst/>
            </a:prstGeom>
            <a:solidFill>
              <a:schemeClr val="accent6">
                <a:lumMod val="60000"/>
                <a:lumOff val="40000"/>
              </a:schemeClr>
            </a:solidFill>
            <a:ln>
              <a:solidFill>
                <a:schemeClr val="accent6">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98" name="TextBox 97"/>
            <p:cNvSpPr txBox="1"/>
            <p:nvPr/>
          </p:nvSpPr>
          <p:spPr>
            <a:xfrm>
              <a:off x="6384454" y="4554132"/>
              <a:ext cx="853894" cy="307777"/>
            </a:xfrm>
            <a:prstGeom prst="rect">
              <a:avLst/>
            </a:prstGeom>
            <a:noFill/>
          </p:spPr>
          <p:txBody>
            <a:bodyPr wrap="none" rtlCol="0">
              <a:spAutoFit/>
            </a:bodyPr>
            <a:lstStyle/>
            <a:p>
              <a:pPr defTabSz="457200"/>
              <a:r>
                <a:rPr lang="en-US" sz="1400" dirty="0" smtClean="0">
                  <a:solidFill>
                    <a:prstClr val="black"/>
                  </a:solidFill>
                </a:rPr>
                <a:t>Guest OS</a:t>
              </a:r>
              <a:endParaRPr lang="en-US" sz="1400" dirty="0">
                <a:solidFill>
                  <a:prstClr val="black"/>
                </a:solidFill>
              </a:endParaRPr>
            </a:p>
          </p:txBody>
        </p:sp>
        <p:sp>
          <p:nvSpPr>
            <p:cNvPr id="99" name="Rectangle 98"/>
            <p:cNvSpPr/>
            <p:nvPr/>
          </p:nvSpPr>
          <p:spPr>
            <a:xfrm>
              <a:off x="6426088" y="4192659"/>
              <a:ext cx="753676" cy="227584"/>
            </a:xfrm>
            <a:prstGeom prst="rect">
              <a:avLst/>
            </a:prstGeom>
            <a:solidFill>
              <a:srgbClr val="FFFF89"/>
            </a:solidFill>
            <a:ln>
              <a:solidFill>
                <a:srgbClr val="FFFF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0" name="TextBox 99"/>
            <p:cNvSpPr txBox="1"/>
            <p:nvPr/>
          </p:nvSpPr>
          <p:spPr>
            <a:xfrm>
              <a:off x="6560428" y="4171838"/>
              <a:ext cx="477201" cy="307777"/>
            </a:xfrm>
            <a:prstGeom prst="rect">
              <a:avLst/>
            </a:prstGeom>
            <a:noFill/>
          </p:spPr>
          <p:txBody>
            <a:bodyPr wrap="none" rtlCol="0">
              <a:spAutoFit/>
            </a:bodyPr>
            <a:lstStyle/>
            <a:p>
              <a:pPr defTabSz="457200"/>
              <a:r>
                <a:rPr lang="en-US" sz="1400" dirty="0" smtClean="0">
                  <a:solidFill>
                    <a:prstClr val="black"/>
                  </a:solidFill>
                </a:rPr>
                <a:t>App</a:t>
              </a:r>
              <a:endParaRPr lang="en-US" sz="1400" dirty="0">
                <a:solidFill>
                  <a:prstClr val="black"/>
                </a:solidFill>
              </a:endParaRPr>
            </a:p>
          </p:txBody>
        </p:sp>
      </p:grpSp>
      <p:grpSp>
        <p:nvGrpSpPr>
          <p:cNvPr id="101" name="Group 100"/>
          <p:cNvGrpSpPr/>
          <p:nvPr/>
        </p:nvGrpSpPr>
        <p:grpSpPr>
          <a:xfrm>
            <a:off x="6264367" y="2618758"/>
            <a:ext cx="853894" cy="734223"/>
            <a:chOff x="6384454" y="4171838"/>
            <a:chExt cx="853894" cy="734223"/>
          </a:xfrm>
        </p:grpSpPr>
        <p:sp>
          <p:nvSpPr>
            <p:cNvPr id="102" name="Rectangle 101"/>
            <p:cNvSpPr/>
            <p:nvPr/>
          </p:nvSpPr>
          <p:spPr>
            <a:xfrm>
              <a:off x="6426088" y="441053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3" name="Rectangle 102"/>
            <p:cNvSpPr/>
            <p:nvPr/>
          </p:nvSpPr>
          <p:spPr>
            <a:xfrm>
              <a:off x="6426088" y="4456679"/>
              <a:ext cx="753675" cy="449382"/>
            </a:xfrm>
            <a:prstGeom prst="rect">
              <a:avLst/>
            </a:prstGeom>
            <a:solidFill>
              <a:schemeClr val="accent6">
                <a:lumMod val="60000"/>
                <a:lumOff val="40000"/>
              </a:schemeClr>
            </a:solidFill>
            <a:ln>
              <a:solidFill>
                <a:schemeClr val="accent6">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4" name="TextBox 103"/>
            <p:cNvSpPr txBox="1"/>
            <p:nvPr/>
          </p:nvSpPr>
          <p:spPr>
            <a:xfrm>
              <a:off x="6384454" y="4554132"/>
              <a:ext cx="853894" cy="307777"/>
            </a:xfrm>
            <a:prstGeom prst="rect">
              <a:avLst/>
            </a:prstGeom>
            <a:noFill/>
          </p:spPr>
          <p:txBody>
            <a:bodyPr wrap="none" rtlCol="0">
              <a:spAutoFit/>
            </a:bodyPr>
            <a:lstStyle/>
            <a:p>
              <a:pPr defTabSz="457200"/>
              <a:r>
                <a:rPr lang="en-US" sz="1400" dirty="0" smtClean="0">
                  <a:solidFill>
                    <a:prstClr val="black"/>
                  </a:solidFill>
                </a:rPr>
                <a:t>Guest OS</a:t>
              </a:r>
              <a:endParaRPr lang="en-US" sz="1400" dirty="0">
                <a:solidFill>
                  <a:prstClr val="black"/>
                </a:solidFill>
              </a:endParaRPr>
            </a:p>
          </p:txBody>
        </p:sp>
        <p:sp>
          <p:nvSpPr>
            <p:cNvPr id="105" name="Rectangle 104"/>
            <p:cNvSpPr/>
            <p:nvPr/>
          </p:nvSpPr>
          <p:spPr>
            <a:xfrm>
              <a:off x="6426088" y="4192659"/>
              <a:ext cx="753676" cy="227584"/>
            </a:xfrm>
            <a:prstGeom prst="rect">
              <a:avLst/>
            </a:prstGeom>
            <a:solidFill>
              <a:srgbClr val="FFFF89"/>
            </a:solidFill>
            <a:ln>
              <a:solidFill>
                <a:srgbClr val="FFFF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6" name="TextBox 105"/>
            <p:cNvSpPr txBox="1"/>
            <p:nvPr/>
          </p:nvSpPr>
          <p:spPr>
            <a:xfrm>
              <a:off x="6560428" y="4171838"/>
              <a:ext cx="477201" cy="307777"/>
            </a:xfrm>
            <a:prstGeom prst="rect">
              <a:avLst/>
            </a:prstGeom>
            <a:noFill/>
          </p:spPr>
          <p:txBody>
            <a:bodyPr wrap="none" rtlCol="0">
              <a:spAutoFit/>
            </a:bodyPr>
            <a:lstStyle/>
            <a:p>
              <a:pPr defTabSz="457200"/>
              <a:r>
                <a:rPr lang="en-US" sz="1400" dirty="0" smtClean="0">
                  <a:solidFill>
                    <a:prstClr val="black"/>
                  </a:solidFill>
                </a:rPr>
                <a:t>App</a:t>
              </a:r>
              <a:endParaRPr lang="en-US" sz="1400" dirty="0">
                <a:solidFill>
                  <a:prstClr val="black"/>
                </a:solidFill>
              </a:endParaRPr>
            </a:p>
          </p:txBody>
        </p:sp>
      </p:grpSp>
      <p:sp>
        <p:nvSpPr>
          <p:cNvPr id="108" name="Content Placeholder 2"/>
          <p:cNvSpPr>
            <a:spLocks noGrp="1"/>
          </p:cNvSpPr>
          <p:nvPr>
            <p:ph idx="1"/>
          </p:nvPr>
        </p:nvSpPr>
        <p:spPr>
          <a:xfrm>
            <a:off x="180431" y="762000"/>
            <a:ext cx="6083935" cy="6233160"/>
          </a:xfrm>
        </p:spPr>
        <p:txBody>
          <a:bodyPr>
            <a:normAutofit/>
          </a:bodyPr>
          <a:lstStyle/>
          <a:p>
            <a:r>
              <a:rPr lang="en-US" dirty="0" smtClean="0"/>
              <a:t>Nested </a:t>
            </a:r>
            <a:r>
              <a:rPr lang="en-US" dirty="0" err="1"/>
              <a:t>p</a:t>
            </a:r>
            <a:r>
              <a:rPr lang="en-US" dirty="0" err="1" smtClean="0"/>
              <a:t>aravirtual</a:t>
            </a:r>
            <a:r>
              <a:rPr lang="en-US" dirty="0" smtClean="0"/>
              <a:t> device drivers</a:t>
            </a:r>
          </a:p>
          <a:p>
            <a:r>
              <a:rPr lang="en-US" dirty="0" err="1" smtClean="0"/>
              <a:t>Xen</a:t>
            </a:r>
            <a:r>
              <a:rPr lang="en-US" dirty="0" smtClean="0"/>
              <a:t> on EC2</a:t>
            </a:r>
          </a:p>
          <a:p>
            <a:endParaRPr lang="en-US" dirty="0"/>
          </a:p>
          <a:p>
            <a:endParaRPr lang="en-US" dirty="0" smtClean="0"/>
          </a:p>
          <a:p>
            <a:endParaRPr lang="en-US" dirty="0"/>
          </a:p>
          <a:p>
            <a:endParaRPr lang="en-US" dirty="0" smtClean="0"/>
          </a:p>
          <a:p>
            <a:endParaRPr lang="en-US" dirty="0"/>
          </a:p>
          <a:p>
            <a:endParaRPr lang="en-US" dirty="0" smtClean="0"/>
          </a:p>
          <a:p>
            <a:r>
              <a:rPr lang="en-US" dirty="0">
                <a:solidFill>
                  <a:srgbClr val="FF0000"/>
                </a:solidFill>
              </a:rPr>
              <a:t>Can create your own </a:t>
            </a:r>
          </a:p>
          <a:p>
            <a:pPr marL="0" indent="0">
              <a:buNone/>
            </a:pPr>
            <a:r>
              <a:rPr lang="en-US" dirty="0">
                <a:solidFill>
                  <a:srgbClr val="FF0000"/>
                </a:solidFill>
              </a:rPr>
              <a:t>	</a:t>
            </a:r>
            <a:r>
              <a:rPr lang="en-US" i="1" dirty="0" smtClean="0">
                <a:solidFill>
                  <a:srgbClr val="FF0000"/>
                </a:solidFill>
              </a:rPr>
              <a:t>Cloud-within-a-Cloud</a:t>
            </a:r>
            <a:endParaRPr lang="en-US" i="1" dirty="0">
              <a:solidFill>
                <a:srgbClr val="FF0000"/>
              </a:solidFill>
            </a:endParaRPr>
          </a:p>
        </p:txBody>
      </p:sp>
      <p:pic>
        <p:nvPicPr>
          <p:cNvPr id="129" name="Picture 128" descr="CULogo4c.ep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600" y="4442464"/>
            <a:ext cx="2560780" cy="797500"/>
          </a:xfrm>
          <a:prstGeom prst="rect">
            <a:avLst/>
          </a:prstGeom>
        </p:spPr>
      </p:pic>
      <p:sp>
        <p:nvSpPr>
          <p:cNvPr id="2" name="Title 1"/>
          <p:cNvSpPr>
            <a:spLocks noGrp="1"/>
          </p:cNvSpPr>
          <p:nvPr>
            <p:ph type="title"/>
          </p:nvPr>
        </p:nvSpPr>
        <p:spPr/>
        <p:txBody>
          <a:bodyPr>
            <a:normAutofit fontScale="90000"/>
          </a:bodyPr>
          <a:lstStyle/>
          <a:p>
            <a:r>
              <a:rPr lang="en-US" dirty="0" err="1" smtClean="0"/>
              <a:t>xClouds</a:t>
            </a:r>
            <a:r>
              <a:rPr lang="en-US" dirty="0" smtClean="0"/>
              <a:t> works Today!</a:t>
            </a:r>
            <a:endParaRPr lang="en-US" dirty="0"/>
          </a:p>
        </p:txBody>
      </p:sp>
    </p:spTree>
    <p:extLst>
      <p:ext uri="{BB962C8B-B14F-4D97-AF65-F5344CB8AC3E}">
        <p14:creationId xmlns:p14="http://schemas.microsoft.com/office/powerpoint/2010/main" val="331431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500"/>
                                        <p:tgtEl>
                                          <p:spTgt spid="126"/>
                                        </p:tgtEl>
                                      </p:cBhvr>
                                    </p:animEffect>
                                  </p:childTnLst>
                                </p:cTn>
                              </p:par>
                              <p:par>
                                <p:cTn id="8" presetID="10" presetClass="entr" presetSubtype="0" fill="hold" nodeType="withEffect">
                                  <p:stCondLst>
                                    <p:cond delay="0"/>
                                  </p:stCondLst>
                                  <p:childTnLst>
                                    <p:set>
                                      <p:cBhvr>
                                        <p:cTn id="9" dur="1" fill="hold">
                                          <p:stCondLst>
                                            <p:cond delay="0"/>
                                          </p:stCondLst>
                                        </p:cTn>
                                        <p:tgtEl>
                                          <p:spTgt spid="120"/>
                                        </p:tgtEl>
                                        <p:attrNameLst>
                                          <p:attrName>style.visibility</p:attrName>
                                        </p:attrNameLst>
                                      </p:cBhvr>
                                      <p:to>
                                        <p:strVal val="visible"/>
                                      </p:to>
                                    </p:set>
                                    <p:animEffect transition="in" filter="fade">
                                      <p:cBhvr>
                                        <p:cTn id="10" dur="500"/>
                                        <p:tgtEl>
                                          <p:spTgt spid="120"/>
                                        </p:tgtEl>
                                      </p:cBhvr>
                                    </p:animEffect>
                                  </p:childTnLst>
                                </p:cTn>
                              </p:par>
                              <p:par>
                                <p:cTn id="11" presetID="10" presetClass="entr" presetSubtype="0" fill="hold" nodeType="withEffect">
                                  <p:stCondLst>
                                    <p:cond delay="0"/>
                                  </p:stCondLst>
                                  <p:childTnLst>
                                    <p:set>
                                      <p:cBhvr>
                                        <p:cTn id="12" dur="1" fill="hold">
                                          <p:stCondLst>
                                            <p:cond delay="0"/>
                                          </p:stCondLst>
                                        </p:cTn>
                                        <p:tgtEl>
                                          <p:spTgt spid="117"/>
                                        </p:tgtEl>
                                        <p:attrNameLst>
                                          <p:attrName>style.visibility</p:attrName>
                                        </p:attrNameLst>
                                      </p:cBhvr>
                                      <p:to>
                                        <p:strVal val="visible"/>
                                      </p:to>
                                    </p:set>
                                    <p:animEffect transition="in" filter="fade">
                                      <p:cBhvr>
                                        <p:cTn id="13" dur="500"/>
                                        <p:tgtEl>
                                          <p:spTgt spid="11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123"/>
                                        </p:tgtEl>
                                        <p:attrNameLst>
                                          <p:attrName>style.visibility</p:attrName>
                                        </p:attrNameLst>
                                      </p:cBhvr>
                                      <p:to>
                                        <p:strVal val="visible"/>
                                      </p:to>
                                    </p:set>
                                    <p:animEffect transition="in" filter="fade">
                                      <p:cBhvr>
                                        <p:cTn id="19" dur="500"/>
                                        <p:tgtEl>
                                          <p:spTgt spid="123"/>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par>
                                <p:cTn id="24" presetID="10" presetClass="entr" presetSubtype="0" fill="hold" nodeType="withEffect">
                                  <p:stCondLst>
                                    <p:cond delay="0"/>
                                  </p:stCondLst>
                                  <p:childTnLst>
                                    <p:set>
                                      <p:cBhvr>
                                        <p:cTn id="25" dur="1" fill="hold">
                                          <p:stCondLst>
                                            <p:cond delay="0"/>
                                          </p:stCondLst>
                                        </p:cTn>
                                        <p:tgtEl>
                                          <p:spTgt spid="82"/>
                                        </p:tgtEl>
                                        <p:attrNameLst>
                                          <p:attrName>style.visibility</p:attrName>
                                        </p:attrNameLst>
                                      </p:cBhvr>
                                      <p:to>
                                        <p:strVal val="visible"/>
                                      </p:to>
                                    </p:set>
                                    <p:animEffect transition="in" filter="fade">
                                      <p:cBhvr>
                                        <p:cTn id="26" dur="500"/>
                                        <p:tgtEl>
                                          <p:spTgt spid="82"/>
                                        </p:tgtEl>
                                      </p:cBhvr>
                                    </p:animEffect>
                                  </p:childTnLst>
                                </p:cTn>
                              </p:par>
                              <p:par>
                                <p:cTn id="27" presetID="10" presetClass="entr" presetSubtype="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par>
                                <p:cTn id="30" presetID="10" presetClass="entr" presetSubtype="0" fill="hold" nodeType="withEffect">
                                  <p:stCondLst>
                                    <p:cond delay="0"/>
                                  </p:stCondLst>
                                  <p:childTnLst>
                                    <p:set>
                                      <p:cBhvr>
                                        <p:cTn id="31" dur="1" fill="hold">
                                          <p:stCondLst>
                                            <p:cond delay="0"/>
                                          </p:stCondLst>
                                        </p:cTn>
                                        <p:tgtEl>
                                          <p:spTgt spid="66"/>
                                        </p:tgtEl>
                                        <p:attrNameLst>
                                          <p:attrName>style.visibility</p:attrName>
                                        </p:attrNameLst>
                                      </p:cBhvr>
                                      <p:to>
                                        <p:strVal val="visible"/>
                                      </p:to>
                                    </p:set>
                                    <p:animEffect transition="in" filter="fade">
                                      <p:cBhvr>
                                        <p:cTn id="32" dur="500"/>
                                        <p:tgtEl>
                                          <p:spTgt spid="66"/>
                                        </p:tgtEl>
                                      </p:cBhvr>
                                    </p:animEffect>
                                  </p:childTnLst>
                                </p:cTn>
                              </p:par>
                              <p:par>
                                <p:cTn id="33" presetID="10" presetClass="entr" presetSubtype="0" fill="hold" nodeType="withEffect">
                                  <p:stCondLst>
                                    <p:cond delay="0"/>
                                  </p:stCondLst>
                                  <p:childTnLst>
                                    <p:set>
                                      <p:cBhvr>
                                        <p:cTn id="34" dur="1" fill="hold">
                                          <p:stCondLst>
                                            <p:cond delay="0"/>
                                          </p:stCondLst>
                                        </p:cTn>
                                        <p:tgtEl>
                                          <p:spTgt spid="71"/>
                                        </p:tgtEl>
                                        <p:attrNameLst>
                                          <p:attrName>style.visibility</p:attrName>
                                        </p:attrNameLst>
                                      </p:cBhvr>
                                      <p:to>
                                        <p:strVal val="visible"/>
                                      </p:to>
                                    </p:set>
                                    <p:animEffect transition="in" filter="fade">
                                      <p:cBhvr>
                                        <p:cTn id="35" dur="500"/>
                                        <p:tgtEl>
                                          <p:spTgt spid="71"/>
                                        </p:tgtEl>
                                      </p:cBhvr>
                                    </p:animEffect>
                                  </p:childTnLst>
                                </p:cTn>
                              </p:par>
                              <p:par>
                                <p:cTn id="36" presetID="10" presetClass="entr" presetSubtype="0" fill="hold" nodeType="with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500"/>
                                        <p:tgtEl>
                                          <p:spTgt spid="76"/>
                                        </p:tgtEl>
                                      </p:cBhvr>
                                    </p:animEffect>
                                  </p:childTnLst>
                                </p:cTn>
                              </p:par>
                            </p:childTnLst>
                          </p:cTn>
                        </p:par>
                        <p:par>
                          <p:cTn id="39" fill="hold">
                            <p:stCondLst>
                              <p:cond delay="1000"/>
                            </p:stCondLst>
                            <p:childTnLst>
                              <p:par>
                                <p:cTn id="40" presetID="0" presetClass="path" presetSubtype="0" accel="50000" decel="50000" fill="hold" nodeType="afterEffect">
                                  <p:stCondLst>
                                    <p:cond delay="0"/>
                                  </p:stCondLst>
                                  <p:childTnLst>
                                    <p:animMotion origin="layout" path="M -0.00208 -0.00046 C -0.0595 0.11791 -0.11656 0.23628 -0.18803 0.29349 C -0.25932 0.35071 -0.40329 0.30786 -0.43035 0.34353 " pathEditMode="relative" rAng="0" ptsTypes="aaA">
                                      <p:cBhvr>
                                        <p:cTn id="41" dur="2000" fill="hold"/>
                                        <p:tgtEl>
                                          <p:spTgt spid="47"/>
                                        </p:tgtEl>
                                        <p:attrNameLst>
                                          <p:attrName>ppt_x</p:attrName>
                                          <p:attrName>ppt_y</p:attrName>
                                        </p:attrNameLst>
                                      </p:cBhvr>
                                      <p:rCtr x="-21422" y="17558"/>
                                    </p:animMotion>
                                  </p:childTnLst>
                                  <p:subTnLst>
                                    <p:set>
                                      <p:cBhvr override="childStyle">
                                        <p:cTn dur="1" fill="hold" display="0" masterRel="nextClick" afterEffect="1"/>
                                        <p:tgtEl>
                                          <p:spTgt spid="47"/>
                                        </p:tgtEl>
                                        <p:attrNameLst>
                                          <p:attrName>style.visibility</p:attrName>
                                        </p:attrNameLst>
                                      </p:cBhvr>
                                      <p:to>
                                        <p:strVal val="hidden"/>
                                      </p:to>
                                    </p:set>
                                  </p:subTnLst>
                                </p:cTn>
                              </p:par>
                            </p:childTnLst>
                          </p:cTn>
                        </p:par>
                        <p:par>
                          <p:cTn id="42" fill="hold">
                            <p:stCondLst>
                              <p:cond delay="3000"/>
                            </p:stCondLst>
                            <p:childTnLst>
                              <p:par>
                                <p:cTn id="43" presetID="1" presetClass="entr" presetSubtype="0" fill="hold" nodeType="afterEffect">
                                  <p:stCondLst>
                                    <p:cond delay="0"/>
                                  </p:stCondLst>
                                  <p:childTnLst>
                                    <p:set>
                                      <p:cBhvr>
                                        <p:cTn id="44" dur="1" fill="hold">
                                          <p:stCondLst>
                                            <p:cond delay="0"/>
                                          </p:stCondLst>
                                        </p:cTn>
                                        <p:tgtEl>
                                          <p:spTgt spid="95"/>
                                        </p:tgtEl>
                                        <p:attrNameLst>
                                          <p:attrName>style.visibility</p:attrName>
                                        </p:attrNameLst>
                                      </p:cBhvr>
                                      <p:to>
                                        <p:strVal val="visible"/>
                                      </p:to>
                                    </p:set>
                                  </p:childTnLst>
                                </p:cTn>
                              </p:par>
                            </p:childTnLst>
                          </p:cTn>
                        </p:par>
                        <p:par>
                          <p:cTn id="45" fill="hold">
                            <p:stCondLst>
                              <p:cond delay="3000"/>
                            </p:stCondLst>
                            <p:childTnLst>
                              <p:par>
                                <p:cTn id="46" presetID="0" presetClass="path" presetSubtype="0" accel="50000" decel="50000" fill="hold" nodeType="afterEffect">
                                  <p:stCondLst>
                                    <p:cond delay="500"/>
                                  </p:stCondLst>
                                  <p:childTnLst>
                                    <p:animMotion origin="layout" path="M -4.77016E-6 -4.87375E-6 C 0.05118 -0.00741 0.10252 -0.01436 0.17399 -0.03127 C 0.24545 -0.04818 0.39151 -0.0857 0.42828 -0.10238 " pathEditMode="relative" rAng="0" ptsTypes="aaA">
                                      <p:cBhvr>
                                        <p:cTn id="47" dur="2000" fill="hold"/>
                                        <p:tgtEl>
                                          <p:spTgt spid="95"/>
                                        </p:tgtEl>
                                        <p:attrNameLst>
                                          <p:attrName>ppt_x</p:attrName>
                                          <p:attrName>ppt_y</p:attrName>
                                        </p:attrNameLst>
                                      </p:cBhvr>
                                      <p:rCtr x="21405" y="-5119"/>
                                    </p:animMotion>
                                  </p:childTnLst>
                                  <p:subTnLst>
                                    <p:set>
                                      <p:cBhvr override="childStyle">
                                        <p:cTn dur="1" fill="hold" display="0" masterRel="nextClick" afterEffect="1"/>
                                        <p:tgtEl>
                                          <p:spTgt spid="95"/>
                                        </p:tgtEl>
                                        <p:attrNameLst>
                                          <p:attrName>style.visibility</p:attrName>
                                        </p:attrNameLst>
                                      </p:cBhvr>
                                      <p:to>
                                        <p:strVal val="hidden"/>
                                      </p:to>
                                    </p:set>
                                  </p:subTnLst>
                                </p:cTn>
                              </p:par>
                            </p:childTnLst>
                          </p:cTn>
                        </p:par>
                        <p:par>
                          <p:cTn id="48" fill="hold">
                            <p:stCondLst>
                              <p:cond delay="5500"/>
                            </p:stCondLst>
                            <p:childTnLst>
                              <p:par>
                                <p:cTn id="49" presetID="1" presetClass="entr" presetSubtype="0"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childTnLst>
                                </p:cTn>
                              </p:par>
                            </p:childTnLst>
                          </p:cTn>
                        </p:par>
                        <p:par>
                          <p:cTn id="51" fill="hold">
                            <p:stCondLst>
                              <p:cond delay="5500"/>
                            </p:stCondLst>
                            <p:childTnLst>
                              <p:par>
                                <p:cTn id="52" presetID="0" presetClass="path" presetSubtype="0" accel="50000" decel="50000" fill="hold" nodeType="afterEffect">
                                  <p:stCondLst>
                                    <p:cond delay="0"/>
                                  </p:stCondLst>
                                  <p:childTnLst>
                                    <p:animMotion origin="layout" path="M 1.16219E-6 1.04239E-6 L 0.00017 0.3968 " pathEditMode="relative" rAng="0" ptsTypes="AA">
                                      <p:cBhvr>
                                        <p:cTn id="53" dur="2000" fill="hold"/>
                                        <p:tgtEl>
                                          <p:spTgt spid="101"/>
                                        </p:tgtEl>
                                        <p:attrNameLst>
                                          <p:attrName>ppt_x</p:attrName>
                                          <p:attrName>ppt_y</p:attrName>
                                        </p:attrNameLst>
                                      </p:cBhvr>
                                      <p:rCtr x="0" y="1982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p:txBody>
          <a:bodyPr>
            <a:normAutofit fontScale="85000" lnSpcReduction="10000"/>
          </a:bodyPr>
          <a:lstStyle/>
          <a:p>
            <a:r>
              <a:rPr lang="zh-CN" altLang="en-US" smtClean="0"/>
              <a:t>Event-Channel Drivers for virtual interrupts</a:t>
            </a:r>
            <a:endParaRPr lang="zh-CN" altLang="en-US" smtClean="0">
              <a:sym typeface="Arial" pitchFamily="34" charset="0"/>
            </a:endParaRPr>
          </a:p>
          <a:p>
            <a:pPr lvl="1"/>
            <a:r>
              <a:rPr lang="zh-CN" altLang="en-US" smtClean="0"/>
              <a:t>One for Receive Event from 1st-Layer Xen: virtual interrupts</a:t>
            </a:r>
          </a:p>
          <a:p>
            <a:pPr lvl="1"/>
            <a:r>
              <a:rPr lang="zh-CN" altLang="en-US" smtClean="0"/>
              <a:t>One for multiplexing to nested DomU</a:t>
            </a:r>
          </a:p>
          <a:p>
            <a:r>
              <a:rPr lang="zh-CN" altLang="en-US" smtClean="0"/>
              <a:t>Grant Page Table Drivers for shared memory</a:t>
            </a:r>
          </a:p>
          <a:p>
            <a:pPr lvl="1"/>
            <a:r>
              <a:rPr lang="zh-CN" altLang="en-US" smtClean="0"/>
              <a:t>One for Shared Ring buffer with 1st-Layer Dom0</a:t>
            </a:r>
          </a:p>
          <a:p>
            <a:pPr lvl="1"/>
            <a:r>
              <a:rPr lang="zh-CN" altLang="en-US" smtClean="0"/>
              <a:t>One for sharing memory with/or between nested DomUs</a:t>
            </a:r>
          </a:p>
          <a:p>
            <a:r>
              <a:rPr lang="zh-CN" altLang="en-US" smtClean="0"/>
              <a:t>Two Xenbus drivers</a:t>
            </a:r>
          </a:p>
          <a:p>
            <a:pPr lvl="1"/>
            <a:r>
              <a:rPr lang="zh-CN" altLang="en-US" smtClean="0"/>
              <a:t>One for connect to 1st-Layer shared memory devices</a:t>
            </a:r>
          </a:p>
          <a:p>
            <a:pPr lvl="1"/>
            <a:r>
              <a:rPr lang="zh-CN" altLang="en-US" smtClean="0"/>
              <a:t>One for nested DomUs to connect to nested shared memory devices</a:t>
            </a:r>
          </a:p>
          <a:p>
            <a:r>
              <a:rPr lang="zh-CN" altLang="en-US" smtClean="0"/>
              <a:t>Block and Net Frontend Drivers</a:t>
            </a:r>
          </a:p>
          <a:p>
            <a:pPr lvl="1"/>
            <a:r>
              <a:rPr lang="zh-CN" altLang="en-US" smtClean="0"/>
              <a:t>- For virtual disk and network devices of nested Dom0</a:t>
            </a:r>
            <a:endParaRPr lang="en-US" altLang="en-US" dirty="0"/>
          </a:p>
        </p:txBody>
      </p:sp>
      <p:sp>
        <p:nvSpPr>
          <p:cNvPr id="2" name="Title 1"/>
          <p:cNvSpPr>
            <a:spLocks noGrp="1"/>
          </p:cNvSpPr>
          <p:nvPr>
            <p:ph type="title"/>
          </p:nvPr>
        </p:nvSpPr>
        <p:spPr/>
        <p:txBody>
          <a:bodyPr/>
          <a:lstStyle/>
          <a:p>
            <a:r>
              <a:rPr lang="en-US" smtClean="0"/>
              <a:t>How to Build xClouds: Another Layer</a:t>
            </a:r>
            <a:endParaRPr lang="en-US" dirty="0"/>
          </a:p>
        </p:txBody>
      </p:sp>
    </p:spTree>
    <p:extLst>
      <p:ext uri="{BB962C8B-B14F-4D97-AF65-F5344CB8AC3E}">
        <p14:creationId xmlns:p14="http://schemas.microsoft.com/office/powerpoint/2010/main" val="3862953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
          </p:nvPr>
        </p:nvSpPr>
        <p:spPr/>
        <p:txBody>
          <a:bodyPr/>
          <a:lstStyle/>
          <a:p>
            <a:r>
              <a:rPr lang="en-US" dirty="0" smtClean="0"/>
              <a:t>Should we migrate critical data to computation</a:t>
            </a:r>
          </a:p>
          <a:p>
            <a:r>
              <a:rPr lang="en-US" dirty="0" smtClean="0"/>
              <a:t>. . .   or vice versa?</a:t>
            </a:r>
          </a:p>
          <a:p>
            <a:pPr lvl="1"/>
            <a:r>
              <a:rPr lang="en-US" dirty="0" smtClean="0"/>
              <a:t>E.g. app needs to import or export data</a:t>
            </a:r>
          </a:p>
          <a:p>
            <a:endParaRPr lang="en-US" dirty="0" smtClean="0"/>
          </a:p>
        </p:txBody>
      </p:sp>
      <p:sp>
        <p:nvSpPr>
          <p:cNvPr id="26"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sp>
        <p:nvSpPr>
          <p:cNvPr id="9" name="Title 8"/>
          <p:cNvSpPr>
            <a:spLocks noGrp="1"/>
          </p:cNvSpPr>
          <p:nvPr>
            <p:ph type="title"/>
          </p:nvPr>
        </p:nvSpPr>
        <p:spPr/>
        <p:txBody>
          <a:bodyPr/>
          <a:lstStyle/>
          <a:p>
            <a:r>
              <a:rPr lang="en-US" dirty="0" smtClean="0"/>
              <a:t>Controlling High Assurance </a:t>
            </a:r>
            <a:br>
              <a:rPr lang="en-US" dirty="0" smtClean="0"/>
            </a:br>
            <a:r>
              <a:rPr lang="en-US" dirty="0" smtClean="0"/>
              <a:t>Cloud Computation</a:t>
            </a:r>
            <a:endParaRPr lang="en-US" dirty="0"/>
          </a:p>
        </p:txBody>
      </p:sp>
      <p:grpSp>
        <p:nvGrpSpPr>
          <p:cNvPr id="57" name="그룹 56"/>
          <p:cNvGrpSpPr/>
          <p:nvPr/>
        </p:nvGrpSpPr>
        <p:grpSpPr>
          <a:xfrm>
            <a:off x="3035640" y="3913404"/>
            <a:ext cx="2961371" cy="1389885"/>
            <a:chOff x="2171700" y="2240279"/>
            <a:chExt cx="3661821" cy="1239926"/>
          </a:xfrm>
          <a:solidFill>
            <a:schemeClr val="accent5">
              <a:lumMod val="60000"/>
              <a:lumOff val="40000"/>
            </a:schemeClr>
          </a:solidFill>
        </p:grpSpPr>
        <p:sp>
          <p:nvSpPr>
            <p:cNvPr id="51" name="타원 50"/>
            <p:cNvSpPr/>
            <p:nvPr/>
          </p:nvSpPr>
          <p:spPr>
            <a:xfrm>
              <a:off x="2895600" y="2240279"/>
              <a:ext cx="1447800" cy="619963"/>
            </a:xfrm>
            <a:prstGeom prst="ellipse">
              <a:avLst/>
            </a:prstGeom>
            <a:grp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2" name="타원 51"/>
            <p:cNvSpPr/>
            <p:nvPr/>
          </p:nvSpPr>
          <p:spPr>
            <a:xfrm>
              <a:off x="2171700" y="2550261"/>
              <a:ext cx="1447800" cy="619963"/>
            </a:xfrm>
            <a:prstGeom prst="ellipse">
              <a:avLst/>
            </a:prstGeom>
            <a:grp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3" name="타원 52"/>
            <p:cNvSpPr/>
            <p:nvPr/>
          </p:nvSpPr>
          <p:spPr>
            <a:xfrm>
              <a:off x="2759097" y="2860242"/>
              <a:ext cx="1447800" cy="619963"/>
            </a:xfrm>
            <a:prstGeom prst="ellipse">
              <a:avLst/>
            </a:prstGeom>
            <a:grp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4" name="타원 53"/>
            <p:cNvSpPr/>
            <p:nvPr/>
          </p:nvSpPr>
          <p:spPr>
            <a:xfrm>
              <a:off x="3482997" y="2550261"/>
              <a:ext cx="1447800" cy="619963"/>
            </a:xfrm>
            <a:prstGeom prst="ellipse">
              <a:avLst/>
            </a:prstGeom>
            <a:grp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55" name="타원 54"/>
            <p:cNvSpPr/>
            <p:nvPr/>
          </p:nvSpPr>
          <p:spPr>
            <a:xfrm>
              <a:off x="3934359" y="2240279"/>
              <a:ext cx="1447800" cy="619963"/>
            </a:xfrm>
            <a:prstGeom prst="ellipse">
              <a:avLst/>
            </a:prstGeom>
            <a:grp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6" name="타원 55"/>
            <p:cNvSpPr/>
            <p:nvPr/>
          </p:nvSpPr>
          <p:spPr>
            <a:xfrm>
              <a:off x="3934359" y="2550261"/>
              <a:ext cx="1899162" cy="927202"/>
            </a:xfrm>
            <a:prstGeom prst="ellipse">
              <a:avLst/>
            </a:prstGeom>
            <a:grp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
        <p:nvSpPr>
          <p:cNvPr id="59" name="왼쪽/오른쪽 화살표 58"/>
          <p:cNvSpPr/>
          <p:nvPr/>
        </p:nvSpPr>
        <p:spPr>
          <a:xfrm rot="840741">
            <a:off x="5899627" y="4460755"/>
            <a:ext cx="903565" cy="388835"/>
          </a:xfrm>
          <a:prstGeom prst="lef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0" name="왼쪽/오른쪽 화살표 59"/>
          <p:cNvSpPr/>
          <p:nvPr/>
        </p:nvSpPr>
        <p:spPr>
          <a:xfrm rot="9869459">
            <a:off x="2290066" y="4584548"/>
            <a:ext cx="829295" cy="349893"/>
          </a:xfrm>
          <a:prstGeom prst="lef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nvGrpSpPr>
          <p:cNvPr id="27" name="Group 28"/>
          <p:cNvGrpSpPr/>
          <p:nvPr/>
        </p:nvGrpSpPr>
        <p:grpSpPr>
          <a:xfrm>
            <a:off x="6905482" y="4498909"/>
            <a:ext cx="1975886" cy="1295400"/>
            <a:chOff x="3657600" y="1219200"/>
            <a:chExt cx="1933032" cy="1295400"/>
          </a:xfrm>
        </p:grpSpPr>
        <p:sp>
          <p:nvSpPr>
            <p:cNvPr id="28"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29" name="Flowchart: Magnetic Disk 28"/>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 name="Picture 4" descr="C:\Users\Ji-Yong\AppData\Local\Microsoft\Windows\Temporary Internet Files\Content.IE5\NZ53LQ3T\MC900337876[1].wmf"/>
          <p:cNvPicPr>
            <a:picLocks noChangeAspect="1" noChangeArrowheads="1"/>
          </p:cNvPicPr>
          <p:nvPr/>
        </p:nvPicPr>
        <p:blipFill>
          <a:blip r:embed="rId3"/>
          <a:srcRect/>
          <a:stretch>
            <a:fillRect/>
          </a:stretch>
        </p:blipFill>
        <p:spPr bwMode="auto">
          <a:xfrm>
            <a:off x="8169421" y="5317895"/>
            <a:ext cx="974579" cy="463901"/>
          </a:xfrm>
          <a:prstGeom prst="rect">
            <a:avLst/>
          </a:prstGeom>
          <a:noFill/>
        </p:spPr>
      </p:pic>
      <p:pic>
        <p:nvPicPr>
          <p:cNvPr id="1026" name="Picture 2" descr="C:\Users\Ji-Yong\AppData\Local\Microsoft\Windows\Temporary Internet Files\Content.IE5\TJQN6WBJ\MC900240599[1].wmf"/>
          <p:cNvPicPr>
            <a:picLocks noChangeAspect="1" noChangeArrowheads="1"/>
          </p:cNvPicPr>
          <p:nvPr/>
        </p:nvPicPr>
        <p:blipFill>
          <a:blip r:embed="rId4"/>
          <a:srcRect/>
          <a:stretch>
            <a:fillRect/>
          </a:stretch>
        </p:blipFill>
        <p:spPr bwMode="auto">
          <a:xfrm>
            <a:off x="8572119" y="4291954"/>
            <a:ext cx="467412" cy="760224"/>
          </a:xfrm>
          <a:prstGeom prst="rect">
            <a:avLst/>
          </a:prstGeom>
          <a:noFill/>
        </p:spPr>
      </p:pic>
      <p:grpSp>
        <p:nvGrpSpPr>
          <p:cNvPr id="35" name="Group 46"/>
          <p:cNvGrpSpPr/>
          <p:nvPr/>
        </p:nvGrpSpPr>
        <p:grpSpPr>
          <a:xfrm>
            <a:off x="6182350" y="4886795"/>
            <a:ext cx="770385" cy="376853"/>
            <a:chOff x="6426088" y="4171838"/>
            <a:chExt cx="753676" cy="376853"/>
          </a:xfrm>
        </p:grpSpPr>
        <p:sp>
          <p:nvSpPr>
            <p:cNvPr id="36" name="Rectangle 35"/>
            <p:cNvSpPr/>
            <p:nvPr/>
          </p:nvSpPr>
          <p:spPr>
            <a:xfrm>
              <a:off x="6426088" y="441053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6426088" y="4192659"/>
              <a:ext cx="753676" cy="227584"/>
            </a:xfrm>
            <a:prstGeom prst="rect">
              <a:avLst/>
            </a:prstGeom>
            <a:solidFill>
              <a:srgbClr val="FFFF89"/>
            </a:solidFill>
            <a:ln>
              <a:solidFill>
                <a:srgbClr val="FFFF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6560428" y="4171838"/>
              <a:ext cx="477201" cy="307777"/>
            </a:xfrm>
            <a:prstGeom prst="rect">
              <a:avLst/>
            </a:prstGeom>
            <a:noFill/>
          </p:spPr>
          <p:txBody>
            <a:bodyPr wrap="none" rtlCol="0">
              <a:spAutoFit/>
            </a:bodyPr>
            <a:lstStyle/>
            <a:p>
              <a:r>
                <a:rPr lang="en-US" sz="1400" dirty="0" smtClean="0"/>
                <a:t>App</a:t>
              </a:r>
              <a:endParaRPr lang="en-US" sz="1400" dirty="0"/>
            </a:p>
          </p:txBody>
        </p:sp>
      </p:grpSp>
      <p:sp>
        <p:nvSpPr>
          <p:cNvPr id="31" name="Cloud"/>
          <p:cNvSpPr>
            <a:spLocks noChangeAspect="1" noEditPoints="1" noChangeArrowheads="1"/>
          </p:cNvSpPr>
          <p:nvPr/>
        </p:nvSpPr>
        <p:spPr bwMode="auto">
          <a:xfrm>
            <a:off x="762998" y="4834199"/>
            <a:ext cx="1468947" cy="1087411"/>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2" name="Flowchart: Magnetic Disk 37"/>
          <p:cNvSpPr/>
          <p:nvPr/>
        </p:nvSpPr>
        <p:spPr>
          <a:xfrm>
            <a:off x="1226244" y="5026095"/>
            <a:ext cx="560756" cy="703619"/>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4" descr="C:\Users\Ji-Yong\AppData\Local\Microsoft\Windows\Temporary Internet Files\Content.IE5\NZ53LQ3T\MC900198073[1].wmf"/>
          <p:cNvPicPr>
            <a:picLocks noChangeAspect="1" noChangeArrowheads="1"/>
          </p:cNvPicPr>
          <p:nvPr/>
        </p:nvPicPr>
        <p:blipFill>
          <a:blip r:embed="rId5"/>
          <a:srcRect/>
          <a:stretch>
            <a:fillRect/>
          </a:stretch>
        </p:blipFill>
        <p:spPr bwMode="auto">
          <a:xfrm>
            <a:off x="409513" y="5350618"/>
            <a:ext cx="816732" cy="775861"/>
          </a:xfrm>
          <a:prstGeom prst="rect">
            <a:avLst/>
          </a:prstGeom>
          <a:noFill/>
        </p:spPr>
      </p:pic>
    </p:spTree>
    <p:extLst>
      <p:ext uri="{BB962C8B-B14F-4D97-AF65-F5344CB8AC3E}">
        <p14:creationId xmlns:p14="http://schemas.microsoft.com/office/powerpoint/2010/main" val="234580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4" presetClass="path" presetSubtype="0" accel="50000" decel="50000" fill="hold" nodeType="clickEffect">
                                  <p:stCondLst>
                                    <p:cond delay="0"/>
                                  </p:stCondLst>
                                  <p:childTnLst>
                                    <p:animMotion origin="layout" path="M -0.42344 0.00092 L -0.31007 -0.04537 C -0.28629 -0.05556 -0.2507 -0.06088 -0.21354 -0.06088 C -0.17118 -0.06088 -0.1375 -0.05556 -0.11372 -0.04537 L 8.33333E-7 0.00092 " pathEditMode="relative" rAng="0" ptsTypes="AAAAA">
                                      <p:cBhvr>
                                        <p:cTn id="14" dur="2000" spd="-100000" fill="hold"/>
                                        <p:tgtEl>
                                          <p:spTgt spid="35"/>
                                        </p:tgtEl>
                                        <p:attrNameLst>
                                          <p:attrName>ppt_x</p:attrName>
                                          <p:attrName>ppt_y</p:attrName>
                                        </p:attrNameLst>
                                      </p:cBhvr>
                                      <p:rCtr x="21163" y="-31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r>
              <a:rPr lang="zh-CN" altLang="en-US" dirty="0">
                <a:solidFill>
                  <a:schemeClr val="bg1"/>
                </a:solidFill>
              </a:rPr>
              <a:t>Hypercall Passthrough</a:t>
            </a:r>
          </a:p>
        </p:txBody>
      </p:sp>
      <p:sp>
        <p:nvSpPr>
          <p:cNvPr id="16387" name="Rectangle 3"/>
          <p:cNvSpPr>
            <a:spLocks noGrp="1" noChangeArrowheads="1"/>
          </p:cNvSpPr>
          <p:nvPr>
            <p:ph type="body" idx="1"/>
          </p:nvPr>
        </p:nvSpPr>
        <p:spPr/>
        <p:txBody>
          <a:bodyPr/>
          <a:lstStyle/>
          <a:p>
            <a:r>
              <a:rPr lang="en-US" altLang="zh-CN" dirty="0" smtClean="0"/>
              <a:t>Need </a:t>
            </a:r>
            <a:r>
              <a:rPr lang="en-US" altLang="zh-CN" dirty="0" err="1" smtClean="0"/>
              <a:t>Hypercall</a:t>
            </a:r>
            <a:r>
              <a:rPr lang="en-US" altLang="zh-CN" dirty="0" smtClean="0"/>
              <a:t> </a:t>
            </a:r>
            <a:r>
              <a:rPr lang="en-US" altLang="zh-CN" dirty="0" err="1" smtClean="0"/>
              <a:t>Passthrough</a:t>
            </a:r>
            <a:endParaRPr lang="en-US" altLang="zh-CN" dirty="0" smtClean="0"/>
          </a:p>
          <a:p>
            <a:pPr lvl="1"/>
            <a:r>
              <a:rPr lang="zh-CN" altLang="en-US" dirty="0" smtClean="0"/>
              <a:t>Nested </a:t>
            </a:r>
            <a:r>
              <a:rPr lang="zh-CN" altLang="en-US" dirty="0"/>
              <a:t>Dom0 must be able to get  information about shared memory devices from 1st Layer-Xen</a:t>
            </a:r>
          </a:p>
          <a:p>
            <a:endParaRPr lang="en-US" altLang="en-US" dirty="0"/>
          </a:p>
          <a:p>
            <a:pPr lvl="1"/>
            <a:r>
              <a:rPr lang="zh-CN" altLang="en-US" dirty="0"/>
              <a:t>Nested Dom0 can only issue hypercall to Nested Xen</a:t>
            </a:r>
          </a:p>
          <a:p>
            <a:pPr lvl="2"/>
            <a:r>
              <a:rPr lang="zh-CN" altLang="en-US" dirty="0"/>
              <a:t>So, nested Xen should help passthrough related hypercalls</a:t>
            </a:r>
            <a:endParaRPr lang="en-US" altLang="en-US" dirty="0"/>
          </a:p>
        </p:txBody>
      </p:sp>
    </p:spTree>
    <p:extLst>
      <p:ext uri="{BB962C8B-B14F-4D97-AF65-F5344CB8AC3E}">
        <p14:creationId xmlns:p14="http://schemas.microsoft.com/office/powerpoint/2010/main" val="36369743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Sensitive Resource</a:t>
            </a:r>
          </a:p>
          <a:p>
            <a:r>
              <a:rPr lang="en-US" dirty="0" smtClean="0"/>
              <a:t>Follow </a:t>
            </a:r>
            <a:r>
              <a:rPr lang="en-US" dirty="0" smtClean="0"/>
              <a:t>the sun</a:t>
            </a:r>
          </a:p>
          <a:p>
            <a:r>
              <a:rPr lang="en-US" dirty="0" smtClean="0"/>
              <a:t>Geographic proximity</a:t>
            </a:r>
          </a:p>
          <a:p>
            <a:r>
              <a:rPr lang="en-US" dirty="0" smtClean="0"/>
              <a:t>Spot Instances</a:t>
            </a:r>
          </a:p>
          <a:p>
            <a:r>
              <a:rPr lang="en-US" dirty="0" smtClean="0"/>
              <a:t>Dynamic Resource Scaling</a:t>
            </a:r>
          </a:p>
          <a:p>
            <a:r>
              <a:rPr lang="en-US" dirty="0" smtClean="0"/>
              <a:t>Bursting</a:t>
            </a:r>
            <a:endParaRPr lang="en-US" dirty="0"/>
          </a:p>
        </p:txBody>
      </p:sp>
      <p:sp>
        <p:nvSpPr>
          <p:cNvPr id="3" name="Title 2"/>
          <p:cNvSpPr>
            <a:spLocks noGrp="1"/>
          </p:cNvSpPr>
          <p:nvPr>
            <p:ph type="title"/>
          </p:nvPr>
        </p:nvSpPr>
        <p:spPr/>
        <p:txBody>
          <a:bodyPr/>
          <a:lstStyle/>
          <a:p>
            <a:r>
              <a:rPr lang="en-US" dirty="0" smtClean="0"/>
              <a:t>Killer Apps for the </a:t>
            </a:r>
            <a:r>
              <a:rPr lang="en-US" dirty="0" err="1" smtClean="0"/>
              <a:t>Supercloud</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24575395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Sensitive resource</a:t>
            </a:r>
          </a:p>
          <a:p>
            <a:pPr lvl="1"/>
            <a:r>
              <a:rPr lang="en-US" dirty="0" smtClean="0"/>
              <a:t>Some provider has a special device, or special data</a:t>
            </a:r>
          </a:p>
          <a:p>
            <a:pPr lvl="1"/>
            <a:r>
              <a:rPr lang="en-US" dirty="0" err="1" smtClean="0"/>
              <a:t>Supercloud</a:t>
            </a:r>
            <a:r>
              <a:rPr lang="en-US" dirty="0" smtClean="0"/>
              <a:t> allows you to add a “stub” for it to your environment.  Looks like a normal local device or local data file / database</a:t>
            </a:r>
          </a:p>
          <a:p>
            <a:pPr lvl="1"/>
            <a:endParaRPr lang="en-US" dirty="0"/>
          </a:p>
          <a:p>
            <a:r>
              <a:rPr lang="en-US" dirty="0" smtClean="0"/>
              <a:t>If you access the resource, </a:t>
            </a:r>
            <a:r>
              <a:rPr lang="en-US" dirty="0" err="1" smtClean="0"/>
              <a:t>SuperCloud</a:t>
            </a:r>
            <a:r>
              <a:rPr lang="en-US" dirty="0" smtClean="0"/>
              <a:t> migrates your VM to where it resides</a:t>
            </a:r>
          </a:p>
          <a:p>
            <a:pPr lvl="1"/>
            <a:r>
              <a:rPr lang="en-US" dirty="0" smtClean="0"/>
              <a:t>Moving computation to data on demand avoids locking app to the place where that resource resides</a:t>
            </a:r>
            <a:endParaRPr lang="en-US" dirty="0"/>
          </a:p>
        </p:txBody>
      </p:sp>
      <p:sp>
        <p:nvSpPr>
          <p:cNvPr id="3" name="Title 2"/>
          <p:cNvSpPr>
            <a:spLocks noGrp="1"/>
          </p:cNvSpPr>
          <p:nvPr>
            <p:ph type="title"/>
          </p:nvPr>
        </p:nvSpPr>
        <p:spPr/>
        <p:txBody>
          <a:bodyPr/>
          <a:lstStyle/>
          <a:p>
            <a:r>
              <a:rPr lang="en-US" dirty="0" smtClean="0"/>
              <a:t>Killer Apps for the </a:t>
            </a:r>
            <a:r>
              <a:rPr lang="en-US" dirty="0" err="1" smtClean="0"/>
              <a:t>Supercloud</a:t>
            </a:r>
            <a:endParaRPr lang="en-US" dirty="0"/>
          </a:p>
        </p:txBody>
      </p:sp>
    </p:spTree>
    <p:extLst>
      <p:ext uri="{BB962C8B-B14F-4D97-AF65-F5344CB8AC3E}">
        <p14:creationId xmlns:p14="http://schemas.microsoft.com/office/powerpoint/2010/main" val="90377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172" y="197981"/>
            <a:ext cx="8510372" cy="1143000"/>
          </a:xfrm>
        </p:spPr>
        <p:txBody>
          <a:bodyPr>
            <a:normAutofit/>
          </a:bodyPr>
          <a:lstStyle/>
          <a:p>
            <a:r>
              <a:rPr lang="en-US" dirty="0" err="1" smtClean="0"/>
              <a:t>Supercloud</a:t>
            </a:r>
            <a:r>
              <a:rPr lang="en-US" dirty="0" smtClean="0"/>
              <a:t> Challenges</a:t>
            </a:r>
            <a:endParaRPr lang="en-US" dirty="0"/>
          </a:p>
        </p:txBody>
      </p:sp>
      <p:sp>
        <p:nvSpPr>
          <p:cNvPr id="15" name="TextBox 14"/>
          <p:cNvSpPr txBox="1"/>
          <p:nvPr/>
        </p:nvSpPr>
        <p:spPr>
          <a:xfrm>
            <a:off x="592798" y="1834881"/>
            <a:ext cx="6722402" cy="3245119"/>
          </a:xfrm>
          <a:prstGeom prst="rect">
            <a:avLst/>
          </a:prstGeom>
          <a:noFill/>
        </p:spPr>
        <p:txBody>
          <a:bodyPr wrap="square" rtlCol="0">
            <a:spAutoFit/>
          </a:bodyPr>
          <a:lstStyle/>
          <a:p>
            <a:pPr>
              <a:spcBef>
                <a:spcPts val="1461"/>
              </a:spcBef>
            </a:pPr>
            <a:r>
              <a:rPr lang="en-US" sz="2400" dirty="0"/>
              <a:t>Uniform VM image</a:t>
            </a:r>
            <a:r>
              <a:rPr lang="en-US" sz="2400" dirty="0" smtClean="0"/>
              <a:t>?</a:t>
            </a:r>
          </a:p>
          <a:p>
            <a:pPr>
              <a:spcBef>
                <a:spcPts val="1461"/>
              </a:spcBef>
            </a:pPr>
            <a:r>
              <a:rPr lang="en-US" sz="2400" dirty="0"/>
              <a:t>	</a:t>
            </a:r>
            <a:r>
              <a:rPr lang="en-US" sz="2400" dirty="0" smtClean="0"/>
              <a:t>- using nested virtualization</a:t>
            </a:r>
          </a:p>
          <a:p>
            <a:pPr>
              <a:spcBef>
                <a:spcPts val="1461"/>
              </a:spcBef>
            </a:pPr>
            <a:r>
              <a:rPr lang="en-US" sz="2400" dirty="0" smtClean="0"/>
              <a:t>Cross</a:t>
            </a:r>
            <a:r>
              <a:rPr lang="en-US" sz="2400" dirty="0"/>
              <a:t>-cloud </a:t>
            </a:r>
            <a:r>
              <a:rPr lang="en-US" sz="2400" dirty="0" smtClean="0"/>
              <a:t>migration?</a:t>
            </a:r>
          </a:p>
          <a:p>
            <a:pPr>
              <a:spcBef>
                <a:spcPts val="1461"/>
              </a:spcBef>
            </a:pPr>
            <a:r>
              <a:rPr lang="en-US" sz="2400" dirty="0"/>
              <a:t>	</a:t>
            </a:r>
            <a:r>
              <a:rPr lang="en-US" sz="2400" dirty="0" smtClean="0"/>
              <a:t>- developed a new image storage facility</a:t>
            </a:r>
          </a:p>
          <a:p>
            <a:pPr>
              <a:spcBef>
                <a:spcPts val="1461"/>
              </a:spcBef>
            </a:pPr>
            <a:r>
              <a:rPr lang="en-US" sz="2400" dirty="0" smtClean="0"/>
              <a:t>Transparent networking?</a:t>
            </a:r>
          </a:p>
          <a:p>
            <a:pPr>
              <a:spcBef>
                <a:spcPts val="1461"/>
              </a:spcBef>
            </a:pPr>
            <a:r>
              <a:rPr lang="en-US" sz="2400" dirty="0"/>
              <a:t>	</a:t>
            </a:r>
            <a:r>
              <a:rPr lang="en-US" sz="2400" dirty="0" smtClean="0"/>
              <a:t>- based on SDN: Open </a:t>
            </a:r>
            <a:r>
              <a:rPr lang="en-US" sz="2400" dirty="0" err="1" smtClean="0"/>
              <a:t>vSwitch</a:t>
            </a:r>
            <a:r>
              <a:rPr lang="en-US" sz="2400" dirty="0" smtClean="0"/>
              <a:t> and VXLAN</a:t>
            </a:r>
            <a:endParaRPr lang="en-US" sz="24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38397278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SuperCloud</a:t>
            </a:r>
            <a:r>
              <a:rPr lang="en-US" dirty="0" smtClean="0"/>
              <a:t> Architecture</a:t>
            </a:r>
            <a:endParaRPr lang="en-US" dirty="0"/>
          </a:p>
        </p:txBody>
      </p:sp>
      <p:grpSp>
        <p:nvGrpSpPr>
          <p:cNvPr id="40" name="Group 39"/>
          <p:cNvGrpSpPr/>
          <p:nvPr/>
        </p:nvGrpSpPr>
        <p:grpSpPr>
          <a:xfrm>
            <a:off x="648895" y="1985342"/>
            <a:ext cx="2544075" cy="1347362"/>
            <a:chOff x="2736620" y="4791304"/>
            <a:chExt cx="1243231" cy="842178"/>
          </a:xfrm>
        </p:grpSpPr>
        <p:sp>
          <p:nvSpPr>
            <p:cNvPr id="41" name="Rounded Rectangle 40"/>
            <p:cNvSpPr/>
            <p:nvPr/>
          </p:nvSpPr>
          <p:spPr>
            <a:xfrm>
              <a:off x="2736620" y="4791304"/>
              <a:ext cx="1243231" cy="842178"/>
            </a:xfrm>
            <a:prstGeom prst="roundRect">
              <a:avLst>
                <a:gd name="adj" fmla="val 7888"/>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2612" tIns="111306" rIns="222612" bIns="111306" numCol="1" spcCol="0" rtlCol="0" fromWordArt="0" anchor="ctr" anchorCtr="0" forceAA="0" compatLnSpc="1">
              <a:prstTxWarp prst="textNoShape">
                <a:avLst/>
              </a:prstTxWarp>
              <a:noAutofit/>
            </a:bodyPr>
            <a:lstStyle/>
            <a:p>
              <a:pPr algn="ctr"/>
              <a:endParaRPr lang="en-US"/>
            </a:p>
          </p:txBody>
        </p:sp>
        <p:sp>
          <p:nvSpPr>
            <p:cNvPr id="42" name="Rectangle 41"/>
            <p:cNvSpPr/>
            <p:nvPr/>
          </p:nvSpPr>
          <p:spPr>
            <a:xfrm>
              <a:off x="2784812" y="5427397"/>
              <a:ext cx="1157724" cy="15693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2612" tIns="111306" rIns="222612" bIns="111306" numCol="1" spcCol="0" rtlCol="0" fromWordArt="0" anchor="ctr" anchorCtr="0" forceAA="0" compatLnSpc="1">
              <a:prstTxWarp prst="textNoShape">
                <a:avLst/>
              </a:prstTxWarp>
              <a:noAutofit/>
            </a:bodyPr>
            <a:lstStyle/>
            <a:p>
              <a:pPr algn="ctr"/>
              <a:r>
                <a:rPr lang="en-US" dirty="0" err="1"/>
                <a:t>Xen</a:t>
              </a:r>
              <a:r>
                <a:rPr lang="en-US" dirty="0"/>
                <a:t>-Blanket</a:t>
              </a:r>
            </a:p>
          </p:txBody>
        </p:sp>
        <p:sp>
          <p:nvSpPr>
            <p:cNvPr id="43" name="Rounded Rectangle 42"/>
            <p:cNvSpPr/>
            <p:nvPr/>
          </p:nvSpPr>
          <p:spPr>
            <a:xfrm>
              <a:off x="3172214" y="4850030"/>
              <a:ext cx="357615" cy="3556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dirty="0"/>
                <a:t>Open</a:t>
              </a:r>
            </a:p>
            <a:p>
              <a:pPr algn="ctr"/>
              <a:r>
                <a:rPr lang="en-US" dirty="0"/>
                <a:t>Stack</a:t>
              </a:r>
            </a:p>
          </p:txBody>
        </p:sp>
        <p:grpSp>
          <p:nvGrpSpPr>
            <p:cNvPr id="44" name="Group 43"/>
            <p:cNvGrpSpPr/>
            <p:nvPr/>
          </p:nvGrpSpPr>
          <p:grpSpPr>
            <a:xfrm>
              <a:off x="3552368" y="4831971"/>
              <a:ext cx="394931" cy="381000"/>
              <a:chOff x="2327265" y="6295077"/>
              <a:chExt cx="394931" cy="381000"/>
            </a:xfrm>
          </p:grpSpPr>
          <p:sp>
            <p:nvSpPr>
              <p:cNvPr id="47" name="Rounded Rectangle 46"/>
              <p:cNvSpPr/>
              <p:nvPr/>
            </p:nvSpPr>
            <p:spPr>
              <a:xfrm>
                <a:off x="2364581" y="6295077"/>
                <a:ext cx="357615" cy="355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a:p>
            </p:txBody>
          </p:sp>
          <p:sp>
            <p:nvSpPr>
              <p:cNvPr id="48" name="Rounded Rectangle 47"/>
              <p:cNvSpPr/>
              <p:nvPr/>
            </p:nvSpPr>
            <p:spPr>
              <a:xfrm>
                <a:off x="2327265" y="6320477"/>
                <a:ext cx="357615" cy="355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dirty="0"/>
                  <a:t>User VMs</a:t>
                </a:r>
              </a:p>
            </p:txBody>
          </p:sp>
        </p:grpSp>
        <p:sp>
          <p:nvSpPr>
            <p:cNvPr id="45" name="L-Shape 44"/>
            <p:cNvSpPr/>
            <p:nvPr/>
          </p:nvSpPr>
          <p:spPr>
            <a:xfrm>
              <a:off x="2785249" y="4845149"/>
              <a:ext cx="1157287" cy="553165"/>
            </a:xfrm>
            <a:prstGeom prst="corner">
              <a:avLst>
                <a:gd name="adj1" fmla="val 28694"/>
                <a:gd name="adj2" fmla="val 80853"/>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2612" tIns="111306" rIns="222612" bIns="111306" numCol="1" spcCol="0" rtlCol="0" fromWordArt="0" anchor="ctr" anchorCtr="0" forceAA="0" compatLnSpc="1">
              <a:prstTxWarp prst="textNoShape">
                <a:avLst/>
              </a:prstTxWarp>
              <a:noAutofit/>
            </a:bodyPr>
            <a:lstStyle/>
            <a:p>
              <a:pPr algn="ctr"/>
              <a:r>
                <a:rPr lang="en-US" dirty="0" err="1" smtClean="0"/>
                <a:t>XenServer</a:t>
              </a:r>
              <a:endParaRPr lang="en-US" dirty="0"/>
            </a:p>
          </p:txBody>
        </p:sp>
        <p:sp>
          <p:nvSpPr>
            <p:cNvPr id="46" name="TextBox 45"/>
            <p:cNvSpPr txBox="1"/>
            <p:nvPr/>
          </p:nvSpPr>
          <p:spPr>
            <a:xfrm>
              <a:off x="2782227" y="4927209"/>
              <a:ext cx="445072" cy="118504"/>
            </a:xfrm>
            <a:prstGeom prst="rect">
              <a:avLst/>
            </a:prstGeom>
            <a:noFill/>
          </p:spPr>
          <p:txBody>
            <a:bodyPr wrap="square" rtlCol="0">
              <a:spAutoFit/>
            </a:bodyPr>
            <a:lstStyle/>
            <a:p>
              <a:r>
                <a:rPr lang="en-US" dirty="0">
                  <a:solidFill>
                    <a:schemeClr val="bg1"/>
                  </a:solidFill>
                </a:rPr>
                <a:t>Dom0</a:t>
              </a:r>
            </a:p>
          </p:txBody>
        </p:sp>
      </p:grpSp>
      <p:sp>
        <p:nvSpPr>
          <p:cNvPr id="49" name="Rounded Rectangle 48"/>
          <p:cNvSpPr/>
          <p:nvPr/>
        </p:nvSpPr>
        <p:spPr>
          <a:xfrm>
            <a:off x="687157" y="3457918"/>
            <a:ext cx="2465619" cy="257521"/>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2612" tIns="111306" rIns="222612" bIns="111306" numCol="1" spcCol="0" rtlCol="0" fromWordArt="0" anchor="ctr" anchorCtr="0" forceAA="0" compatLnSpc="1">
            <a:prstTxWarp prst="textNoShape">
              <a:avLst/>
            </a:prstTxWarp>
            <a:noAutofit/>
          </a:bodyPr>
          <a:lstStyle/>
          <a:p>
            <a:pPr algn="ctr"/>
            <a:r>
              <a:rPr lang="en-US" dirty="0" err="1"/>
              <a:t>Xen</a:t>
            </a:r>
            <a:r>
              <a:rPr lang="en-US" dirty="0"/>
              <a:t>/PV-on-HVM</a:t>
            </a:r>
          </a:p>
        </p:txBody>
      </p:sp>
      <p:grpSp>
        <p:nvGrpSpPr>
          <p:cNvPr id="53" name="Group 52"/>
          <p:cNvGrpSpPr/>
          <p:nvPr/>
        </p:nvGrpSpPr>
        <p:grpSpPr>
          <a:xfrm>
            <a:off x="5984211" y="1875306"/>
            <a:ext cx="2544075" cy="1347362"/>
            <a:chOff x="2736620" y="4791304"/>
            <a:chExt cx="1243231" cy="842178"/>
          </a:xfrm>
        </p:grpSpPr>
        <p:sp>
          <p:nvSpPr>
            <p:cNvPr id="54" name="Rounded Rectangle 53"/>
            <p:cNvSpPr/>
            <p:nvPr/>
          </p:nvSpPr>
          <p:spPr>
            <a:xfrm>
              <a:off x="2736620" y="4791304"/>
              <a:ext cx="1243231" cy="842178"/>
            </a:xfrm>
            <a:prstGeom prst="roundRect">
              <a:avLst>
                <a:gd name="adj" fmla="val 7888"/>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2612" tIns="111306" rIns="222612" bIns="111306" numCol="1" spcCol="0" rtlCol="0" fromWordArt="0" anchor="ctr" anchorCtr="0" forceAA="0" compatLnSpc="1">
              <a:prstTxWarp prst="textNoShape">
                <a:avLst/>
              </a:prstTxWarp>
              <a:noAutofit/>
            </a:bodyPr>
            <a:lstStyle/>
            <a:p>
              <a:pPr algn="ctr"/>
              <a:endParaRPr lang="en-US"/>
            </a:p>
          </p:txBody>
        </p:sp>
        <p:sp>
          <p:nvSpPr>
            <p:cNvPr id="55" name="Rectangle 54"/>
            <p:cNvSpPr/>
            <p:nvPr/>
          </p:nvSpPr>
          <p:spPr>
            <a:xfrm>
              <a:off x="2784812" y="5427397"/>
              <a:ext cx="1157724" cy="15693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2612" tIns="111306" rIns="222612" bIns="111306" numCol="1" spcCol="0" rtlCol="0" fromWordArt="0" anchor="ctr" anchorCtr="0" forceAA="0" compatLnSpc="1">
              <a:prstTxWarp prst="textNoShape">
                <a:avLst/>
              </a:prstTxWarp>
              <a:noAutofit/>
            </a:bodyPr>
            <a:lstStyle/>
            <a:p>
              <a:pPr algn="ctr"/>
              <a:r>
                <a:rPr lang="en-US" dirty="0" err="1"/>
                <a:t>Xen</a:t>
              </a:r>
              <a:r>
                <a:rPr lang="en-US" dirty="0"/>
                <a:t>-Blanket</a:t>
              </a:r>
            </a:p>
          </p:txBody>
        </p:sp>
        <p:sp>
          <p:nvSpPr>
            <p:cNvPr id="56" name="Rounded Rectangle 55"/>
            <p:cNvSpPr/>
            <p:nvPr/>
          </p:nvSpPr>
          <p:spPr>
            <a:xfrm>
              <a:off x="3172214" y="4850030"/>
              <a:ext cx="357615" cy="3556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dirty="0"/>
                <a:t>Open</a:t>
              </a:r>
            </a:p>
            <a:p>
              <a:pPr algn="ctr"/>
              <a:r>
                <a:rPr lang="en-US" dirty="0"/>
                <a:t>Stack</a:t>
              </a:r>
            </a:p>
          </p:txBody>
        </p:sp>
        <p:grpSp>
          <p:nvGrpSpPr>
            <p:cNvPr id="57" name="Group 56"/>
            <p:cNvGrpSpPr/>
            <p:nvPr/>
          </p:nvGrpSpPr>
          <p:grpSpPr>
            <a:xfrm>
              <a:off x="3552368" y="4831971"/>
              <a:ext cx="394931" cy="381000"/>
              <a:chOff x="2327265" y="6295077"/>
              <a:chExt cx="394931" cy="381000"/>
            </a:xfrm>
          </p:grpSpPr>
          <p:sp>
            <p:nvSpPr>
              <p:cNvPr id="60" name="Rounded Rectangle 59"/>
              <p:cNvSpPr/>
              <p:nvPr/>
            </p:nvSpPr>
            <p:spPr>
              <a:xfrm>
                <a:off x="2364581" y="6295077"/>
                <a:ext cx="357615" cy="355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a:p>
            </p:txBody>
          </p:sp>
          <p:sp>
            <p:nvSpPr>
              <p:cNvPr id="61" name="Rounded Rectangle 60"/>
              <p:cNvSpPr/>
              <p:nvPr/>
            </p:nvSpPr>
            <p:spPr>
              <a:xfrm>
                <a:off x="2327265" y="6320477"/>
                <a:ext cx="357615" cy="355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dirty="0"/>
                  <a:t>User VMs</a:t>
                </a:r>
              </a:p>
            </p:txBody>
          </p:sp>
        </p:grpSp>
        <p:sp>
          <p:nvSpPr>
            <p:cNvPr id="58" name="L-Shape 57"/>
            <p:cNvSpPr/>
            <p:nvPr/>
          </p:nvSpPr>
          <p:spPr>
            <a:xfrm>
              <a:off x="2785249" y="4845149"/>
              <a:ext cx="1157287" cy="553165"/>
            </a:xfrm>
            <a:prstGeom prst="corner">
              <a:avLst>
                <a:gd name="adj1" fmla="val 28694"/>
                <a:gd name="adj2" fmla="val 80853"/>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2612" tIns="111306" rIns="222612" bIns="111306" numCol="1" spcCol="0" rtlCol="0" fromWordArt="0" anchor="ctr" anchorCtr="0" forceAA="0" compatLnSpc="1">
              <a:prstTxWarp prst="textNoShape">
                <a:avLst/>
              </a:prstTxWarp>
              <a:noAutofit/>
            </a:bodyPr>
            <a:lstStyle/>
            <a:p>
              <a:pPr algn="ctr"/>
              <a:r>
                <a:rPr lang="en-US" dirty="0" err="1" smtClean="0"/>
                <a:t>XenServer</a:t>
              </a:r>
              <a:endParaRPr lang="en-US" dirty="0"/>
            </a:p>
          </p:txBody>
        </p:sp>
        <p:sp>
          <p:nvSpPr>
            <p:cNvPr id="59" name="TextBox 58"/>
            <p:cNvSpPr txBox="1"/>
            <p:nvPr/>
          </p:nvSpPr>
          <p:spPr>
            <a:xfrm>
              <a:off x="2782227" y="4927209"/>
              <a:ext cx="445072" cy="118504"/>
            </a:xfrm>
            <a:prstGeom prst="rect">
              <a:avLst/>
            </a:prstGeom>
            <a:noFill/>
          </p:spPr>
          <p:txBody>
            <a:bodyPr wrap="square" rtlCol="0">
              <a:spAutoFit/>
            </a:bodyPr>
            <a:lstStyle/>
            <a:p>
              <a:r>
                <a:rPr lang="en-US" dirty="0">
                  <a:solidFill>
                    <a:schemeClr val="bg1"/>
                  </a:solidFill>
                </a:rPr>
                <a:t>Dom0</a:t>
              </a:r>
            </a:p>
          </p:txBody>
        </p:sp>
      </p:grpSp>
      <p:sp>
        <p:nvSpPr>
          <p:cNvPr id="62" name="Rounded Rectangle 61"/>
          <p:cNvSpPr/>
          <p:nvPr/>
        </p:nvSpPr>
        <p:spPr>
          <a:xfrm>
            <a:off x="6022473" y="3347882"/>
            <a:ext cx="2465619" cy="257521"/>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2612" tIns="111306" rIns="222612" bIns="111306" numCol="1" spcCol="0" rtlCol="0" fromWordArt="0" anchor="ctr" anchorCtr="0" forceAA="0" compatLnSpc="1">
            <a:prstTxWarp prst="textNoShape">
              <a:avLst/>
            </a:prstTxWarp>
            <a:noAutofit/>
          </a:bodyPr>
          <a:lstStyle/>
          <a:p>
            <a:pPr algn="ctr"/>
            <a:r>
              <a:rPr lang="en-US" dirty="0" smtClean="0"/>
              <a:t>KVM/</a:t>
            </a:r>
            <a:r>
              <a:rPr lang="en-US" dirty="0" err="1" smtClean="0"/>
              <a:t>virtio</a:t>
            </a:r>
            <a:endParaRPr lang="en-US" dirty="0"/>
          </a:p>
        </p:txBody>
      </p:sp>
      <p:grpSp>
        <p:nvGrpSpPr>
          <p:cNvPr id="63" name="Group 62"/>
          <p:cNvGrpSpPr/>
          <p:nvPr/>
        </p:nvGrpSpPr>
        <p:grpSpPr>
          <a:xfrm>
            <a:off x="2934455" y="4792430"/>
            <a:ext cx="2877165" cy="1347362"/>
            <a:chOff x="2736620" y="4791304"/>
            <a:chExt cx="1243231" cy="842178"/>
          </a:xfrm>
        </p:grpSpPr>
        <p:sp>
          <p:nvSpPr>
            <p:cNvPr id="64" name="Rounded Rectangle 63"/>
            <p:cNvSpPr/>
            <p:nvPr/>
          </p:nvSpPr>
          <p:spPr>
            <a:xfrm>
              <a:off x="2736620" y="4791304"/>
              <a:ext cx="1243231" cy="842178"/>
            </a:xfrm>
            <a:prstGeom prst="roundRect">
              <a:avLst>
                <a:gd name="adj" fmla="val 7888"/>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2612" tIns="111306" rIns="222612" bIns="111306" numCol="1" spcCol="0" rtlCol="0" fromWordArt="0" anchor="ctr" anchorCtr="0" forceAA="0" compatLnSpc="1">
              <a:prstTxWarp prst="textNoShape">
                <a:avLst/>
              </a:prstTxWarp>
              <a:noAutofit/>
            </a:bodyPr>
            <a:lstStyle/>
            <a:p>
              <a:pPr algn="ctr"/>
              <a:endParaRPr lang="en-US"/>
            </a:p>
          </p:txBody>
        </p:sp>
        <p:sp>
          <p:nvSpPr>
            <p:cNvPr id="65" name="Rectangle 64"/>
            <p:cNvSpPr/>
            <p:nvPr/>
          </p:nvSpPr>
          <p:spPr>
            <a:xfrm>
              <a:off x="2784812" y="5427397"/>
              <a:ext cx="1157724" cy="15693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2612" tIns="111306" rIns="222612" bIns="111306" numCol="1" spcCol="0" rtlCol="0" fromWordArt="0" anchor="ctr" anchorCtr="0" forceAA="0" compatLnSpc="1">
              <a:prstTxWarp prst="textNoShape">
                <a:avLst/>
              </a:prstTxWarp>
              <a:noAutofit/>
            </a:bodyPr>
            <a:lstStyle/>
            <a:p>
              <a:pPr algn="ctr"/>
              <a:r>
                <a:rPr lang="en-US" dirty="0" err="1"/>
                <a:t>Xen</a:t>
              </a:r>
              <a:r>
                <a:rPr lang="en-US" dirty="0"/>
                <a:t>-Blanket</a:t>
              </a:r>
            </a:p>
          </p:txBody>
        </p:sp>
        <p:sp>
          <p:nvSpPr>
            <p:cNvPr id="66" name="Rounded Rectangle 65"/>
            <p:cNvSpPr/>
            <p:nvPr/>
          </p:nvSpPr>
          <p:spPr>
            <a:xfrm>
              <a:off x="3172214" y="4850030"/>
              <a:ext cx="357615" cy="3556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dirty="0"/>
                <a:t>Open</a:t>
              </a:r>
            </a:p>
            <a:p>
              <a:pPr algn="ctr"/>
              <a:r>
                <a:rPr lang="en-US" dirty="0"/>
                <a:t>Stack</a:t>
              </a:r>
            </a:p>
          </p:txBody>
        </p:sp>
        <p:grpSp>
          <p:nvGrpSpPr>
            <p:cNvPr id="67" name="Group 66"/>
            <p:cNvGrpSpPr/>
            <p:nvPr/>
          </p:nvGrpSpPr>
          <p:grpSpPr>
            <a:xfrm>
              <a:off x="3552368" y="4831971"/>
              <a:ext cx="394931" cy="381000"/>
              <a:chOff x="2327265" y="6295077"/>
              <a:chExt cx="394931" cy="381000"/>
            </a:xfrm>
          </p:grpSpPr>
          <p:sp>
            <p:nvSpPr>
              <p:cNvPr id="70" name="Rounded Rectangle 69"/>
              <p:cNvSpPr/>
              <p:nvPr/>
            </p:nvSpPr>
            <p:spPr>
              <a:xfrm>
                <a:off x="2364581" y="6295077"/>
                <a:ext cx="357615" cy="355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a:p>
            </p:txBody>
          </p:sp>
          <p:sp>
            <p:nvSpPr>
              <p:cNvPr id="71" name="Rounded Rectangle 70"/>
              <p:cNvSpPr/>
              <p:nvPr/>
            </p:nvSpPr>
            <p:spPr>
              <a:xfrm>
                <a:off x="2327265" y="6320477"/>
                <a:ext cx="357615" cy="355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dirty="0"/>
                  <a:t>User VMs</a:t>
                </a:r>
              </a:p>
            </p:txBody>
          </p:sp>
        </p:grpSp>
        <p:sp>
          <p:nvSpPr>
            <p:cNvPr id="68" name="L-Shape 67"/>
            <p:cNvSpPr/>
            <p:nvPr/>
          </p:nvSpPr>
          <p:spPr>
            <a:xfrm>
              <a:off x="2785249" y="4845149"/>
              <a:ext cx="1157287" cy="553165"/>
            </a:xfrm>
            <a:prstGeom prst="corner">
              <a:avLst>
                <a:gd name="adj1" fmla="val 28694"/>
                <a:gd name="adj2" fmla="val 80853"/>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2612" tIns="111306" rIns="222612" bIns="111306" numCol="1" spcCol="0" rtlCol="0" fromWordArt="0" anchor="ctr" anchorCtr="0" forceAA="0" compatLnSpc="1">
              <a:prstTxWarp prst="textNoShape">
                <a:avLst/>
              </a:prstTxWarp>
              <a:noAutofit/>
            </a:bodyPr>
            <a:lstStyle/>
            <a:p>
              <a:pPr algn="ctr"/>
              <a:r>
                <a:rPr lang="en-US" dirty="0" err="1" smtClean="0"/>
                <a:t>XenServer</a:t>
              </a:r>
              <a:endParaRPr lang="en-US" dirty="0"/>
            </a:p>
          </p:txBody>
        </p:sp>
        <p:sp>
          <p:nvSpPr>
            <p:cNvPr id="69" name="TextBox 68"/>
            <p:cNvSpPr txBox="1"/>
            <p:nvPr/>
          </p:nvSpPr>
          <p:spPr>
            <a:xfrm>
              <a:off x="2782227" y="4927209"/>
              <a:ext cx="445072" cy="118504"/>
            </a:xfrm>
            <a:prstGeom prst="rect">
              <a:avLst/>
            </a:prstGeom>
            <a:noFill/>
          </p:spPr>
          <p:txBody>
            <a:bodyPr wrap="square" rtlCol="0">
              <a:spAutoFit/>
            </a:bodyPr>
            <a:lstStyle/>
            <a:p>
              <a:r>
                <a:rPr lang="en-US" dirty="0">
                  <a:solidFill>
                    <a:schemeClr val="bg1"/>
                  </a:solidFill>
                </a:rPr>
                <a:t>Dom0</a:t>
              </a:r>
            </a:p>
          </p:txBody>
        </p:sp>
      </p:grpSp>
      <p:sp>
        <p:nvSpPr>
          <p:cNvPr id="72" name="Rounded Rectangle 71"/>
          <p:cNvSpPr/>
          <p:nvPr/>
        </p:nvSpPr>
        <p:spPr>
          <a:xfrm>
            <a:off x="2972717" y="6265007"/>
            <a:ext cx="2838903" cy="302768"/>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2612" tIns="111306" rIns="222612" bIns="111306" numCol="1" spcCol="0" rtlCol="0" fromWordArt="0" anchor="ctr" anchorCtr="0" forceAA="0" compatLnSpc="1">
            <a:prstTxWarp prst="textNoShape">
              <a:avLst/>
            </a:prstTxWarp>
            <a:noAutofit/>
          </a:bodyPr>
          <a:lstStyle/>
          <a:p>
            <a:pPr algn="ctr"/>
            <a:r>
              <a:rPr lang="en-US" dirty="0" err="1" smtClean="0"/>
              <a:t>Xen</a:t>
            </a:r>
            <a:r>
              <a:rPr lang="en-US" dirty="0" smtClean="0"/>
              <a:t>/PV-on-HVM</a:t>
            </a:r>
            <a:endParaRPr lang="en-US" dirty="0"/>
          </a:p>
        </p:txBody>
      </p:sp>
      <p:sp>
        <p:nvSpPr>
          <p:cNvPr id="73" name="Freeform 72"/>
          <p:cNvSpPr/>
          <p:nvPr/>
        </p:nvSpPr>
        <p:spPr>
          <a:xfrm>
            <a:off x="368172" y="1808704"/>
            <a:ext cx="3454925" cy="2514226"/>
          </a:xfrm>
          <a:custGeom>
            <a:avLst/>
            <a:gdLst>
              <a:gd name="connsiteX0" fmla="*/ 1631950 w 1632469"/>
              <a:gd name="connsiteY0" fmla="*/ 0 h 1460500"/>
              <a:gd name="connsiteX1" fmla="*/ 1365250 w 1632469"/>
              <a:gd name="connsiteY1" fmla="*/ 1130300 h 1460500"/>
              <a:gd name="connsiteX2" fmla="*/ 0 w 1632469"/>
              <a:gd name="connsiteY2" fmla="*/ 1460500 h 1460500"/>
            </a:gdLst>
            <a:ahLst/>
            <a:cxnLst>
              <a:cxn ang="0">
                <a:pos x="connsiteX0" y="connsiteY0"/>
              </a:cxn>
              <a:cxn ang="0">
                <a:pos x="connsiteX1" y="connsiteY1"/>
              </a:cxn>
              <a:cxn ang="0">
                <a:pos x="connsiteX2" y="connsiteY2"/>
              </a:cxn>
            </a:cxnLst>
            <a:rect l="l" t="t" r="r" b="b"/>
            <a:pathLst>
              <a:path w="1632469" h="1460500">
                <a:moveTo>
                  <a:pt x="1631950" y="0"/>
                </a:moveTo>
                <a:cubicBezTo>
                  <a:pt x="1634596" y="443441"/>
                  <a:pt x="1637242" y="886883"/>
                  <a:pt x="1365250" y="1130300"/>
                </a:cubicBezTo>
                <a:cubicBezTo>
                  <a:pt x="1093258" y="1373717"/>
                  <a:pt x="546629" y="1417108"/>
                  <a:pt x="0" y="14605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2612" tIns="111306" rIns="222612" bIns="111306" numCol="1" spcCol="0" rtlCol="0" fromWordArt="0" anchor="ctr" anchorCtr="0" forceAA="0" compatLnSpc="1">
            <a:prstTxWarp prst="textNoShape">
              <a:avLst/>
            </a:prstTxWarp>
            <a:noAutofit/>
          </a:bodyPr>
          <a:lstStyle/>
          <a:p>
            <a:pPr algn="ctr"/>
            <a:endParaRPr lang="en-US" sz="20011"/>
          </a:p>
        </p:txBody>
      </p:sp>
      <p:sp>
        <p:nvSpPr>
          <p:cNvPr id="74" name="Freeform 73"/>
          <p:cNvSpPr/>
          <p:nvPr/>
        </p:nvSpPr>
        <p:spPr>
          <a:xfrm flipH="1">
            <a:off x="5539117" y="1808704"/>
            <a:ext cx="3515196" cy="2689766"/>
          </a:xfrm>
          <a:custGeom>
            <a:avLst/>
            <a:gdLst>
              <a:gd name="connsiteX0" fmla="*/ 1631950 w 1632469"/>
              <a:gd name="connsiteY0" fmla="*/ 0 h 1460500"/>
              <a:gd name="connsiteX1" fmla="*/ 1365250 w 1632469"/>
              <a:gd name="connsiteY1" fmla="*/ 1130300 h 1460500"/>
              <a:gd name="connsiteX2" fmla="*/ 0 w 1632469"/>
              <a:gd name="connsiteY2" fmla="*/ 1460500 h 1460500"/>
            </a:gdLst>
            <a:ahLst/>
            <a:cxnLst>
              <a:cxn ang="0">
                <a:pos x="connsiteX0" y="connsiteY0"/>
              </a:cxn>
              <a:cxn ang="0">
                <a:pos x="connsiteX1" y="connsiteY1"/>
              </a:cxn>
              <a:cxn ang="0">
                <a:pos x="connsiteX2" y="connsiteY2"/>
              </a:cxn>
            </a:cxnLst>
            <a:rect l="l" t="t" r="r" b="b"/>
            <a:pathLst>
              <a:path w="1632469" h="1460500">
                <a:moveTo>
                  <a:pt x="1631950" y="0"/>
                </a:moveTo>
                <a:cubicBezTo>
                  <a:pt x="1634596" y="443441"/>
                  <a:pt x="1637242" y="886883"/>
                  <a:pt x="1365250" y="1130300"/>
                </a:cubicBezTo>
                <a:cubicBezTo>
                  <a:pt x="1093258" y="1373717"/>
                  <a:pt x="546629" y="1417108"/>
                  <a:pt x="0" y="14605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2612" tIns="111306" rIns="222612" bIns="111306" numCol="1" spcCol="0" rtlCol="0" fromWordArt="0" anchor="ctr" anchorCtr="0" forceAA="0" compatLnSpc="1">
            <a:prstTxWarp prst="textNoShape">
              <a:avLst/>
            </a:prstTxWarp>
            <a:noAutofit/>
          </a:bodyPr>
          <a:lstStyle/>
          <a:p>
            <a:pPr algn="ctr"/>
            <a:endParaRPr lang="en-US" sz="20011"/>
          </a:p>
        </p:txBody>
      </p:sp>
      <p:sp>
        <p:nvSpPr>
          <p:cNvPr id="75" name="Freeform 74"/>
          <p:cNvSpPr/>
          <p:nvPr/>
        </p:nvSpPr>
        <p:spPr>
          <a:xfrm rot="12491642">
            <a:off x="1996751" y="4221246"/>
            <a:ext cx="5094451" cy="3982956"/>
          </a:xfrm>
          <a:custGeom>
            <a:avLst/>
            <a:gdLst>
              <a:gd name="connsiteX0" fmla="*/ 1631950 w 1632469"/>
              <a:gd name="connsiteY0" fmla="*/ 0 h 1460500"/>
              <a:gd name="connsiteX1" fmla="*/ 1365250 w 1632469"/>
              <a:gd name="connsiteY1" fmla="*/ 1130300 h 1460500"/>
              <a:gd name="connsiteX2" fmla="*/ 0 w 1632469"/>
              <a:gd name="connsiteY2" fmla="*/ 1460500 h 1460500"/>
            </a:gdLst>
            <a:ahLst/>
            <a:cxnLst>
              <a:cxn ang="0">
                <a:pos x="connsiteX0" y="connsiteY0"/>
              </a:cxn>
              <a:cxn ang="0">
                <a:pos x="connsiteX1" y="connsiteY1"/>
              </a:cxn>
              <a:cxn ang="0">
                <a:pos x="connsiteX2" y="connsiteY2"/>
              </a:cxn>
            </a:cxnLst>
            <a:rect l="l" t="t" r="r" b="b"/>
            <a:pathLst>
              <a:path w="1632469" h="1460500">
                <a:moveTo>
                  <a:pt x="1631950" y="0"/>
                </a:moveTo>
                <a:cubicBezTo>
                  <a:pt x="1634596" y="443441"/>
                  <a:pt x="1637242" y="886883"/>
                  <a:pt x="1365250" y="1130300"/>
                </a:cubicBezTo>
                <a:cubicBezTo>
                  <a:pt x="1093258" y="1373717"/>
                  <a:pt x="546629" y="1417108"/>
                  <a:pt x="0" y="14605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2612" tIns="111306" rIns="222612" bIns="111306" numCol="1" spcCol="0" rtlCol="0" fromWordArt="0" anchor="ctr" anchorCtr="0" forceAA="0" compatLnSpc="1">
            <a:prstTxWarp prst="textNoShape">
              <a:avLst/>
            </a:prstTxWarp>
            <a:noAutofit/>
          </a:bodyPr>
          <a:lstStyle/>
          <a:p>
            <a:pPr algn="ctr"/>
            <a:endParaRPr lang="en-US" sz="20011"/>
          </a:p>
        </p:txBody>
      </p:sp>
      <p:sp>
        <p:nvSpPr>
          <p:cNvPr id="76" name="TextBox 75"/>
          <p:cNvSpPr txBox="1"/>
          <p:nvPr/>
        </p:nvSpPr>
        <p:spPr>
          <a:xfrm>
            <a:off x="2292045" y="1603182"/>
            <a:ext cx="1284819" cy="369332"/>
          </a:xfrm>
          <a:prstGeom prst="rect">
            <a:avLst/>
          </a:prstGeom>
          <a:noFill/>
        </p:spPr>
        <p:txBody>
          <a:bodyPr wrap="square" rtlCol="0">
            <a:spAutoFit/>
          </a:bodyPr>
          <a:lstStyle/>
          <a:p>
            <a:r>
              <a:rPr lang="en-US" dirty="0" smtClean="0"/>
              <a:t>Amazon</a:t>
            </a:r>
            <a:endParaRPr lang="en-US" dirty="0"/>
          </a:p>
        </p:txBody>
      </p:sp>
      <p:sp>
        <p:nvSpPr>
          <p:cNvPr id="77" name="TextBox 76"/>
          <p:cNvSpPr txBox="1"/>
          <p:nvPr/>
        </p:nvSpPr>
        <p:spPr>
          <a:xfrm>
            <a:off x="5703488" y="1544749"/>
            <a:ext cx="1284819" cy="369332"/>
          </a:xfrm>
          <a:prstGeom prst="rect">
            <a:avLst/>
          </a:prstGeom>
          <a:noFill/>
        </p:spPr>
        <p:txBody>
          <a:bodyPr wrap="square" rtlCol="0">
            <a:spAutoFit/>
          </a:bodyPr>
          <a:lstStyle/>
          <a:p>
            <a:r>
              <a:rPr lang="en-US" dirty="0" smtClean="0"/>
              <a:t>HP Cloud</a:t>
            </a:r>
            <a:endParaRPr lang="en-US" dirty="0"/>
          </a:p>
        </p:txBody>
      </p:sp>
      <p:sp>
        <p:nvSpPr>
          <p:cNvPr id="78" name="TextBox 77"/>
          <p:cNvSpPr txBox="1"/>
          <p:nvPr/>
        </p:nvSpPr>
        <p:spPr>
          <a:xfrm>
            <a:off x="6011896" y="5282369"/>
            <a:ext cx="1284819" cy="369332"/>
          </a:xfrm>
          <a:prstGeom prst="rect">
            <a:avLst/>
          </a:prstGeom>
          <a:noFill/>
        </p:spPr>
        <p:txBody>
          <a:bodyPr wrap="square" rtlCol="0">
            <a:spAutoFit/>
          </a:bodyPr>
          <a:lstStyle/>
          <a:p>
            <a:r>
              <a:rPr lang="en-US" dirty="0" smtClean="0"/>
              <a:t>Rackspace</a:t>
            </a:r>
            <a:endParaRPr lang="en-US" dirty="0"/>
          </a:p>
        </p:txBody>
      </p:sp>
      <p:sp>
        <p:nvSpPr>
          <p:cNvPr id="80" name="Isosceles Triangle 79"/>
          <p:cNvSpPr/>
          <p:nvPr/>
        </p:nvSpPr>
        <p:spPr>
          <a:xfrm rot="18889841">
            <a:off x="3413652" y="2633618"/>
            <a:ext cx="1971823" cy="1253458"/>
          </a:xfrm>
          <a:prstGeom prst="triangle">
            <a:avLst>
              <a:gd name="adj" fmla="val 31651"/>
            </a:avLst>
          </a:prstGeom>
          <a:pattFill prst="openDmnd">
            <a:fgClr>
              <a:schemeClr val="accent1"/>
            </a:fgClr>
            <a:bgClr>
              <a:schemeClr val="bg1"/>
            </a:bgClr>
          </a:pattFill>
          <a:ln>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2612" tIns="111306" rIns="222612" bIns="111306" numCol="1" spcCol="0" rtlCol="0" fromWordArt="0" anchor="ctr" anchorCtr="0" forceAA="0" compatLnSpc="1">
            <a:prstTxWarp prst="textNoShape">
              <a:avLst/>
            </a:prstTxWarp>
            <a:noAutofit/>
          </a:bodyPr>
          <a:lstStyle/>
          <a:p>
            <a:pPr algn="ctr"/>
            <a:endParaRPr lang="en-US" sz="20011"/>
          </a:p>
        </p:txBody>
      </p:sp>
      <p:sp>
        <p:nvSpPr>
          <p:cNvPr id="81" name="TextBox 80"/>
          <p:cNvSpPr txBox="1"/>
          <p:nvPr/>
        </p:nvSpPr>
        <p:spPr>
          <a:xfrm>
            <a:off x="3962400" y="3276600"/>
            <a:ext cx="1246549" cy="400110"/>
          </a:xfrm>
          <a:prstGeom prst="rect">
            <a:avLst/>
          </a:prstGeom>
          <a:noFill/>
        </p:spPr>
        <p:txBody>
          <a:bodyPr wrap="square" rtlCol="0">
            <a:spAutoFit/>
          </a:bodyPr>
          <a:lstStyle/>
          <a:p>
            <a:r>
              <a:rPr lang="en-US" sz="2000" dirty="0" smtClean="0"/>
              <a:t>SDN</a:t>
            </a:r>
            <a:endParaRPr lang="en-US" sz="20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349076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62" grpId="0" animBg="1"/>
      <p:bldP spid="72" grpId="0" animBg="1"/>
      <p:bldP spid="73" grpId="0" animBg="1"/>
      <p:bldP spid="74" grpId="0" animBg="1"/>
      <p:bldP spid="75" grpId="0" animBg="1"/>
      <p:bldP spid="76" grpId="0"/>
      <p:bldP spid="77" grpId="0"/>
      <p:bldP spid="78" grpId="0"/>
      <p:bldP spid="80" grpId="0" animBg="1"/>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Multiple Clouds</a:t>
            </a:r>
            <a:endParaRPr lang="en-US" dirty="0"/>
          </a:p>
        </p:txBody>
      </p:sp>
      <p:graphicFrame>
        <p:nvGraphicFramePr>
          <p:cNvPr id="5" name="Diagram 4"/>
          <p:cNvGraphicFramePr/>
          <p:nvPr>
            <p:extLst/>
          </p:nvPr>
        </p:nvGraphicFramePr>
        <p:xfrm>
          <a:off x="3846503" y="2343024"/>
          <a:ext cx="4751269" cy="33393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p:cNvGrpSpPr/>
          <p:nvPr/>
        </p:nvGrpSpPr>
        <p:grpSpPr>
          <a:xfrm>
            <a:off x="626437" y="2956151"/>
            <a:ext cx="3440445" cy="2486507"/>
            <a:chOff x="450192" y="8258073"/>
            <a:chExt cx="5261598" cy="3506337"/>
          </a:xfrm>
        </p:grpSpPr>
        <p:sp>
          <p:nvSpPr>
            <p:cNvPr id="10" name="Cloud 9"/>
            <p:cNvSpPr/>
            <p:nvPr/>
          </p:nvSpPr>
          <p:spPr>
            <a:xfrm>
              <a:off x="1095599" y="8258073"/>
              <a:ext cx="4616191" cy="283466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1" name="Cloud 10"/>
            <p:cNvSpPr/>
            <p:nvPr/>
          </p:nvSpPr>
          <p:spPr>
            <a:xfrm>
              <a:off x="450192" y="8929748"/>
              <a:ext cx="4899666" cy="283466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Multi-cloud</a:t>
              </a:r>
            </a:p>
          </p:txBody>
        </p:sp>
      </p:grpSp>
      <p:sp>
        <p:nvSpPr>
          <p:cNvPr id="15" name="TextBox 14"/>
          <p:cNvSpPr txBox="1"/>
          <p:nvPr/>
        </p:nvSpPr>
        <p:spPr>
          <a:xfrm>
            <a:off x="473905" y="1656556"/>
            <a:ext cx="6882325" cy="523220"/>
          </a:xfrm>
          <a:prstGeom prst="rect">
            <a:avLst/>
          </a:prstGeom>
          <a:noFill/>
        </p:spPr>
        <p:txBody>
          <a:bodyPr wrap="square" rtlCol="0">
            <a:spAutoFit/>
          </a:bodyPr>
          <a:lstStyle/>
          <a:p>
            <a:r>
              <a:rPr lang="en-US" sz="2800" dirty="0" smtClean="0"/>
              <a:t>Provide power, control and flexibility to user </a:t>
            </a:r>
            <a:endParaRPr lang="en-US" sz="2800" dirty="0"/>
          </a:p>
        </p:txBody>
      </p:sp>
      <p:pic>
        <p:nvPicPr>
          <p:cNvPr id="8" name="Picture 7"/>
          <p:cNvPicPr>
            <a:picLocks noChangeAspect="1"/>
          </p:cNvPicPr>
          <p:nvPr/>
        </p:nvPicPr>
        <p:blipFill>
          <a:blip r:embed="rId8"/>
          <a:stretch>
            <a:fillRect/>
          </a:stretch>
        </p:blipFill>
        <p:spPr>
          <a:xfrm>
            <a:off x="3945802" y="2552298"/>
            <a:ext cx="376082" cy="403853"/>
          </a:xfrm>
          <a:prstGeom prst="rect">
            <a:avLst/>
          </a:prstGeom>
          <a:solidFill>
            <a:schemeClr val="bg1"/>
          </a:solidFill>
        </p:spPr>
      </p:pic>
      <p:sp>
        <p:nvSpPr>
          <p:cNvPr id="3" name="Slide Number Placeholder 2"/>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30243225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rcRect l="1209" r="1209"/>
          <a:stretch>
            <a:fillRect/>
          </a:stretch>
        </p:blipFill>
        <p:spPr>
          <a:xfrm>
            <a:off x="457199" y="1548065"/>
            <a:ext cx="8308251" cy="4569218"/>
          </a:xfrm>
        </p:spPr>
      </p:pic>
      <p:sp>
        <p:nvSpPr>
          <p:cNvPr id="2" name="Title 1"/>
          <p:cNvSpPr>
            <a:spLocks noGrp="1"/>
          </p:cNvSpPr>
          <p:nvPr>
            <p:ph type="title"/>
          </p:nvPr>
        </p:nvSpPr>
        <p:spPr/>
        <p:txBody>
          <a:bodyPr/>
          <a:lstStyle/>
          <a:p>
            <a:r>
              <a:rPr lang="en-US" dirty="0" smtClean="0"/>
              <a:t>Content Delivery Network</a:t>
            </a:r>
            <a:endParaRPr lang="en-US" dirty="0"/>
          </a:p>
        </p:txBody>
      </p:sp>
      <p:pic>
        <p:nvPicPr>
          <p:cNvPr id="17" name="Picture 16" descr="16906B3B-740F-40F5-9024-A50B69E1D68A.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3818" y="2909830"/>
            <a:ext cx="379696" cy="400960"/>
          </a:xfrm>
          <a:prstGeom prst="rect">
            <a:avLst/>
          </a:prstGeom>
        </p:spPr>
      </p:pic>
      <p:pic>
        <p:nvPicPr>
          <p:cNvPr id="32" name="Picture 31" descr="91C16169-B816-4033-9F01-9EB86954FE35.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20868" y="3310790"/>
            <a:ext cx="379185" cy="392632"/>
          </a:xfrm>
          <a:prstGeom prst="rect">
            <a:avLst/>
          </a:prstGeom>
        </p:spPr>
      </p:pic>
      <p:pic>
        <p:nvPicPr>
          <p:cNvPr id="39" name="Picture 38" descr="16906B3B-740F-40F5-9024-A50B69E1D68A.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4548" y="3110310"/>
            <a:ext cx="379696" cy="400960"/>
          </a:xfrm>
          <a:prstGeom prst="rect">
            <a:avLst/>
          </a:prstGeom>
        </p:spPr>
      </p:pic>
      <p:pic>
        <p:nvPicPr>
          <p:cNvPr id="40" name="Picture 39" descr="16906B3B-740F-40F5-9024-A50B69E1D68A.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1753" y="2987414"/>
            <a:ext cx="379696" cy="400960"/>
          </a:xfrm>
          <a:prstGeom prst="rect">
            <a:avLst/>
          </a:prstGeom>
        </p:spPr>
      </p:pic>
      <p:pic>
        <p:nvPicPr>
          <p:cNvPr id="42" name="Picture 41" descr="16906B3B-740F-40F5-9024-A50B69E1D68A.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1449" y="5159490"/>
            <a:ext cx="379696" cy="400960"/>
          </a:xfrm>
          <a:prstGeom prst="rect">
            <a:avLst/>
          </a:prstGeom>
        </p:spPr>
      </p:pic>
      <p:pic>
        <p:nvPicPr>
          <p:cNvPr id="43" name="Picture 42" descr="16906B3B-740F-40F5-9024-A50B69E1D68A.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7320" y="2586454"/>
            <a:ext cx="379696" cy="400960"/>
          </a:xfrm>
          <a:prstGeom prst="rect">
            <a:avLst/>
          </a:prstGeom>
        </p:spPr>
      </p:pic>
      <p:pic>
        <p:nvPicPr>
          <p:cNvPr id="44" name="Picture 43" descr="16906B3B-740F-40F5-9024-A50B69E1D68A.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2944" y="3688463"/>
            <a:ext cx="379696" cy="400960"/>
          </a:xfrm>
          <a:prstGeom prst="rect">
            <a:avLst/>
          </a:prstGeom>
        </p:spPr>
      </p:pic>
      <p:pic>
        <p:nvPicPr>
          <p:cNvPr id="45" name="Picture 44" descr="16906B3B-740F-40F5-9024-A50B69E1D68A.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43096" y="4259240"/>
            <a:ext cx="379696" cy="400960"/>
          </a:xfrm>
          <a:prstGeom prst="rect">
            <a:avLst/>
          </a:prstGeom>
        </p:spPr>
      </p:pic>
      <p:pic>
        <p:nvPicPr>
          <p:cNvPr id="46" name="Picture 45" descr="16906B3B-740F-40F5-9024-A50B69E1D68A.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9325" y="3099344"/>
            <a:ext cx="379696" cy="400960"/>
          </a:xfrm>
          <a:prstGeom prst="rect">
            <a:avLst/>
          </a:prstGeom>
        </p:spPr>
      </p:pic>
      <p:pic>
        <p:nvPicPr>
          <p:cNvPr id="47" name="Picture 46" descr="16906B3B-740F-40F5-9024-A50B69E1D68A.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9173" y="5102759"/>
            <a:ext cx="379696" cy="400960"/>
          </a:xfrm>
          <a:prstGeom prst="rect">
            <a:avLst/>
          </a:prstGeom>
        </p:spPr>
      </p:pic>
      <p:pic>
        <p:nvPicPr>
          <p:cNvPr id="48" name="Picture 47" descr="91C16169-B816-4033-9F01-9EB86954FE35.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73268" y="2965598"/>
            <a:ext cx="379185" cy="392632"/>
          </a:xfrm>
          <a:prstGeom prst="rect">
            <a:avLst/>
          </a:prstGeom>
        </p:spPr>
      </p:pic>
      <p:pic>
        <p:nvPicPr>
          <p:cNvPr id="49" name="Picture 48" descr="91C16169-B816-4033-9F01-9EB86954FE35.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69182" y="3072701"/>
            <a:ext cx="379185" cy="392632"/>
          </a:xfrm>
          <a:prstGeom prst="rect">
            <a:avLst/>
          </a:prstGeom>
        </p:spPr>
      </p:pic>
      <p:pic>
        <p:nvPicPr>
          <p:cNvPr id="50" name="Picture 49" descr="91C16169-B816-4033-9F01-9EB86954FE35.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5781" y="3749070"/>
            <a:ext cx="379185" cy="392632"/>
          </a:xfrm>
          <a:prstGeom prst="rect">
            <a:avLst/>
          </a:prstGeom>
        </p:spPr>
      </p:pic>
      <p:pic>
        <p:nvPicPr>
          <p:cNvPr id="51" name="Picture 50" descr="91C16169-B816-4033-9F01-9EB86954FE35.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9773" y="5159490"/>
            <a:ext cx="379185" cy="392632"/>
          </a:xfrm>
          <a:prstGeom prst="rect">
            <a:avLst/>
          </a:prstGeom>
        </p:spPr>
      </p:pic>
      <p:pic>
        <p:nvPicPr>
          <p:cNvPr id="52" name="Picture 51" descr="91C16169-B816-4033-9F01-9EB86954FE35.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93313" y="2680069"/>
            <a:ext cx="379185" cy="392632"/>
          </a:xfrm>
          <a:prstGeom prst="rect">
            <a:avLst/>
          </a:prstGeom>
        </p:spPr>
      </p:pic>
      <p:pic>
        <p:nvPicPr>
          <p:cNvPr id="53" name="Picture 52" descr="1A663966-D8BF-43DF-B3EB-28503B3CA9B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88796" y="3182538"/>
            <a:ext cx="420073" cy="411671"/>
          </a:xfrm>
          <a:prstGeom prst="rect">
            <a:avLst/>
          </a:prstGeom>
        </p:spPr>
      </p:pic>
      <p:pic>
        <p:nvPicPr>
          <p:cNvPr id="54" name="Picture 53" descr="1A663966-D8BF-43DF-B3EB-28503B3CA9B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52453" y="3176683"/>
            <a:ext cx="420073" cy="411671"/>
          </a:xfrm>
          <a:prstGeom prst="rect">
            <a:avLst/>
          </a:prstGeom>
        </p:spPr>
      </p:pic>
      <p:pic>
        <p:nvPicPr>
          <p:cNvPr id="75" name="Picture 74"/>
          <p:cNvPicPr>
            <a:picLocks noChangeAspect="1"/>
          </p:cNvPicPr>
          <p:nvPr/>
        </p:nvPicPr>
        <p:blipFill>
          <a:blip r:embed="rId7"/>
          <a:stretch>
            <a:fillRect/>
          </a:stretch>
        </p:blipFill>
        <p:spPr>
          <a:xfrm>
            <a:off x="4392651" y="2557542"/>
            <a:ext cx="355229" cy="543067"/>
          </a:xfrm>
          <a:prstGeom prst="rect">
            <a:avLst/>
          </a:prstGeom>
        </p:spPr>
      </p:pic>
      <p:sp>
        <p:nvSpPr>
          <p:cNvPr id="76" name="Rounded Rectangular Callout 75"/>
          <p:cNvSpPr/>
          <p:nvPr/>
        </p:nvSpPr>
        <p:spPr>
          <a:xfrm>
            <a:off x="4694304" y="1650127"/>
            <a:ext cx="1948792" cy="671685"/>
          </a:xfrm>
          <a:prstGeom prst="wedgeRoundRectCallout">
            <a:avLst>
              <a:gd name="adj1" fmla="val -38325"/>
              <a:gd name="adj2" fmla="val 93485"/>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Which data center is closer?</a:t>
            </a:r>
            <a:endParaRPr lang="en-US" dirty="0"/>
          </a:p>
        </p:txBody>
      </p:sp>
      <p:pic>
        <p:nvPicPr>
          <p:cNvPr id="23" name="Picture 22" descr="16906B3B-740F-40F5-9024-A50B69E1D68A.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2944" y="2965598"/>
            <a:ext cx="379696" cy="400960"/>
          </a:xfrm>
          <a:prstGeom prst="rect">
            <a:avLst/>
          </a:prstGeom>
        </p:spPr>
      </p:pic>
      <p:sp>
        <p:nvSpPr>
          <p:cNvPr id="3" name="Slide Number Placeholder 2"/>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286638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5"/>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grpId="0" nodeType="afterEffect">
                                  <p:stCondLst>
                                    <p:cond delay="0"/>
                                  </p:stCondLst>
                                  <p:childTnLst>
                                    <p:set>
                                      <p:cBhvr>
                                        <p:cTn id="53"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Delivery Network</a:t>
            </a:r>
          </a:p>
        </p:txBody>
      </p:sp>
      <p:pic>
        <p:nvPicPr>
          <p:cNvPr id="10" name="Picture 9" descr="udping - rackspac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840" y="2011680"/>
            <a:ext cx="7315200" cy="3898900"/>
          </a:xfrm>
          <a:prstGeom prst="rect">
            <a:avLst/>
          </a:prstGeom>
        </p:spPr>
      </p:pic>
      <p:sp>
        <p:nvSpPr>
          <p:cNvPr id="3" name="Slide Number Placeholder 2"/>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38257049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Delivery Network</a:t>
            </a:r>
          </a:p>
        </p:txBody>
      </p:sp>
      <p:pic>
        <p:nvPicPr>
          <p:cNvPr id="4" name="Picture 3" descr="udping - r-a.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40" y="1920240"/>
            <a:ext cx="7315200" cy="3898900"/>
          </a:xfrm>
          <a:prstGeom prst="rect">
            <a:avLst/>
          </a:prstGeom>
        </p:spPr>
      </p:pic>
      <p:sp>
        <p:nvSpPr>
          <p:cNvPr id="3" name="Slide Number Placeholder 2"/>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22190074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Delivery Network</a:t>
            </a:r>
          </a:p>
        </p:txBody>
      </p:sp>
      <p:pic>
        <p:nvPicPr>
          <p:cNvPr id="3" name="Picture 2" descr="udping - r-a-h.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40" y="1920240"/>
            <a:ext cx="7315200" cy="3898900"/>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2181426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
          </p:nvPr>
        </p:nvSpPr>
        <p:spPr/>
        <p:txBody>
          <a:bodyPr/>
          <a:lstStyle/>
          <a:p>
            <a:r>
              <a:rPr lang="en-US" dirty="0" smtClean="0"/>
              <a:t>Should we migrate critical data to computation </a:t>
            </a:r>
          </a:p>
          <a:p>
            <a:r>
              <a:rPr lang="en-US" dirty="0" smtClean="0"/>
              <a:t> . . .   or vice versa?</a:t>
            </a:r>
          </a:p>
          <a:p>
            <a:pPr lvl="1"/>
            <a:r>
              <a:rPr lang="en-US" dirty="0" smtClean="0"/>
              <a:t>E.g. app needs to import or export data</a:t>
            </a:r>
          </a:p>
          <a:p>
            <a:r>
              <a:rPr lang="en-US" dirty="0" smtClean="0"/>
              <a:t>Challenges</a:t>
            </a:r>
          </a:p>
          <a:p>
            <a:pPr lvl="1"/>
            <a:r>
              <a:rPr lang="en-US" dirty="0" smtClean="0"/>
              <a:t>Limited bandwidth tactical networks</a:t>
            </a:r>
          </a:p>
          <a:p>
            <a:pPr lvl="1"/>
            <a:r>
              <a:rPr lang="en-US" dirty="0" smtClean="0"/>
              <a:t>Interoperability</a:t>
            </a:r>
          </a:p>
          <a:p>
            <a:pPr lvl="1"/>
            <a:r>
              <a:rPr lang="en-US" dirty="0" smtClean="0"/>
              <a:t>Secure sharing</a:t>
            </a:r>
          </a:p>
        </p:txBody>
      </p:sp>
      <p:sp>
        <p:nvSpPr>
          <p:cNvPr id="26"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sp>
        <p:nvSpPr>
          <p:cNvPr id="9" name="Title 8"/>
          <p:cNvSpPr>
            <a:spLocks noGrp="1"/>
          </p:cNvSpPr>
          <p:nvPr>
            <p:ph type="title"/>
          </p:nvPr>
        </p:nvSpPr>
        <p:spPr/>
        <p:txBody>
          <a:bodyPr/>
          <a:lstStyle/>
          <a:p>
            <a:r>
              <a:rPr lang="en-US" dirty="0" err="1" smtClean="0"/>
              <a:t>ControlLING</a:t>
            </a:r>
            <a:r>
              <a:rPr lang="en-US" dirty="0" smtClean="0"/>
              <a:t> High Assurance </a:t>
            </a:r>
            <a:br>
              <a:rPr lang="en-US" dirty="0" smtClean="0"/>
            </a:br>
            <a:r>
              <a:rPr lang="en-US" dirty="0" smtClean="0"/>
              <a:t>Cloud Computation</a:t>
            </a:r>
            <a:endParaRPr lang="en-US" dirty="0"/>
          </a:p>
        </p:txBody>
      </p:sp>
      <p:sp>
        <p:nvSpPr>
          <p:cNvPr id="34" name="TextBox 33"/>
          <p:cNvSpPr txBox="1"/>
          <p:nvPr/>
        </p:nvSpPr>
        <p:spPr>
          <a:xfrm>
            <a:off x="0" y="5791200"/>
            <a:ext cx="9144000" cy="1015663"/>
          </a:xfrm>
          <a:prstGeom prst="rect">
            <a:avLst/>
          </a:prstGeom>
          <a:noFill/>
        </p:spPr>
        <p:txBody>
          <a:bodyPr wrap="square" rtlCol="0">
            <a:spAutoFit/>
          </a:bodyPr>
          <a:lstStyle/>
          <a:p>
            <a:pPr algn="ctr"/>
            <a:r>
              <a:rPr lang="en-US" sz="3000" b="1" dirty="0" smtClean="0">
                <a:solidFill>
                  <a:srgbClr val="FF0000"/>
                </a:solidFill>
              </a:rPr>
              <a:t>How can we securely and efficiently </a:t>
            </a:r>
          </a:p>
          <a:p>
            <a:pPr algn="ctr"/>
            <a:r>
              <a:rPr lang="en-US" sz="3000" b="1" dirty="0" smtClean="0">
                <a:solidFill>
                  <a:srgbClr val="FF0000"/>
                </a:solidFill>
              </a:rPr>
              <a:t>migration computation across the cloud?</a:t>
            </a:r>
          </a:p>
        </p:txBody>
      </p:sp>
      <p:grpSp>
        <p:nvGrpSpPr>
          <p:cNvPr id="5" name="Group 4"/>
          <p:cNvGrpSpPr/>
          <p:nvPr/>
        </p:nvGrpSpPr>
        <p:grpSpPr>
          <a:xfrm>
            <a:off x="4126157" y="4503120"/>
            <a:ext cx="4419600" cy="1344396"/>
            <a:chOff x="409513" y="3913404"/>
            <a:chExt cx="8734487" cy="2213075"/>
          </a:xfrm>
        </p:grpSpPr>
        <p:grpSp>
          <p:nvGrpSpPr>
            <p:cNvPr id="35" name="그룹 56"/>
            <p:cNvGrpSpPr/>
            <p:nvPr/>
          </p:nvGrpSpPr>
          <p:grpSpPr>
            <a:xfrm>
              <a:off x="3035640" y="3913404"/>
              <a:ext cx="2961371" cy="1389885"/>
              <a:chOff x="2171700" y="2240279"/>
              <a:chExt cx="3661821" cy="1239926"/>
            </a:xfrm>
            <a:solidFill>
              <a:schemeClr val="accent5">
                <a:lumMod val="60000"/>
                <a:lumOff val="40000"/>
              </a:schemeClr>
            </a:solidFill>
          </p:grpSpPr>
          <p:sp>
            <p:nvSpPr>
              <p:cNvPr id="36" name="타원 50"/>
              <p:cNvSpPr/>
              <p:nvPr/>
            </p:nvSpPr>
            <p:spPr>
              <a:xfrm>
                <a:off x="2895600" y="2240279"/>
                <a:ext cx="1447800" cy="619963"/>
              </a:xfrm>
              <a:prstGeom prst="ellipse">
                <a:avLst/>
              </a:prstGeom>
              <a:grp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7" name="타원 51"/>
              <p:cNvSpPr/>
              <p:nvPr/>
            </p:nvSpPr>
            <p:spPr>
              <a:xfrm>
                <a:off x="2171700" y="2550261"/>
                <a:ext cx="1447800" cy="619963"/>
              </a:xfrm>
              <a:prstGeom prst="ellipse">
                <a:avLst/>
              </a:prstGeom>
              <a:grp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8" name="타원 52"/>
              <p:cNvSpPr/>
              <p:nvPr/>
            </p:nvSpPr>
            <p:spPr>
              <a:xfrm>
                <a:off x="2759097" y="2860242"/>
                <a:ext cx="1447800" cy="619963"/>
              </a:xfrm>
              <a:prstGeom prst="ellipse">
                <a:avLst/>
              </a:prstGeom>
              <a:grp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9" name="타원 53"/>
              <p:cNvSpPr/>
              <p:nvPr/>
            </p:nvSpPr>
            <p:spPr>
              <a:xfrm>
                <a:off x="3482997" y="2550261"/>
                <a:ext cx="1447800" cy="619963"/>
              </a:xfrm>
              <a:prstGeom prst="ellipse">
                <a:avLst/>
              </a:prstGeom>
              <a:grp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40" name="타원 54"/>
              <p:cNvSpPr/>
              <p:nvPr/>
            </p:nvSpPr>
            <p:spPr>
              <a:xfrm>
                <a:off x="3934359" y="2240279"/>
                <a:ext cx="1447800" cy="619963"/>
              </a:xfrm>
              <a:prstGeom prst="ellipse">
                <a:avLst/>
              </a:prstGeom>
              <a:grp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2" name="타원 55"/>
              <p:cNvSpPr/>
              <p:nvPr/>
            </p:nvSpPr>
            <p:spPr>
              <a:xfrm>
                <a:off x="3934359" y="2550261"/>
                <a:ext cx="1899162" cy="927202"/>
              </a:xfrm>
              <a:prstGeom prst="ellipse">
                <a:avLst/>
              </a:prstGeom>
              <a:grp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
          <p:nvSpPr>
            <p:cNvPr id="44" name="왼쪽/오른쪽 화살표 58"/>
            <p:cNvSpPr/>
            <p:nvPr/>
          </p:nvSpPr>
          <p:spPr>
            <a:xfrm rot="840741">
              <a:off x="5899627" y="4460755"/>
              <a:ext cx="903565" cy="388835"/>
            </a:xfrm>
            <a:prstGeom prst="lef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5" name="왼쪽/오른쪽 화살표 59"/>
            <p:cNvSpPr/>
            <p:nvPr/>
          </p:nvSpPr>
          <p:spPr>
            <a:xfrm rot="9869459">
              <a:off x="2290066" y="4584548"/>
              <a:ext cx="829295" cy="349893"/>
            </a:xfrm>
            <a:prstGeom prst="lef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nvGrpSpPr>
            <p:cNvPr id="46" name="Group 28"/>
            <p:cNvGrpSpPr/>
            <p:nvPr/>
          </p:nvGrpSpPr>
          <p:grpSpPr>
            <a:xfrm>
              <a:off x="6905482" y="4498909"/>
              <a:ext cx="1975886" cy="1295400"/>
              <a:chOff x="3657600" y="1219200"/>
              <a:chExt cx="1933032" cy="1295400"/>
            </a:xfrm>
          </p:grpSpPr>
          <p:sp>
            <p:nvSpPr>
              <p:cNvPr id="49"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50" name="Flowchart: Magnetic Disk 49"/>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8" name="Picture 4" descr="C:\Users\Ji-Yong\AppData\Local\Microsoft\Windows\Temporary Internet Files\Content.IE5\NZ53LQ3T\MC900337876[1].wmf"/>
            <p:cNvPicPr>
              <a:picLocks noChangeAspect="1" noChangeArrowheads="1"/>
            </p:cNvPicPr>
            <p:nvPr/>
          </p:nvPicPr>
          <p:blipFill>
            <a:blip r:embed="rId3"/>
            <a:srcRect/>
            <a:stretch>
              <a:fillRect/>
            </a:stretch>
          </p:blipFill>
          <p:spPr bwMode="auto">
            <a:xfrm>
              <a:off x="8169421" y="5317895"/>
              <a:ext cx="974579" cy="463901"/>
            </a:xfrm>
            <a:prstGeom prst="rect">
              <a:avLst/>
            </a:prstGeom>
            <a:noFill/>
          </p:spPr>
        </p:pic>
        <p:pic>
          <p:nvPicPr>
            <p:cNvPr id="61" name="Picture 2" descr="C:\Users\Ji-Yong\AppData\Local\Microsoft\Windows\Temporary Internet Files\Content.IE5\TJQN6WBJ\MC900240599[1].wmf"/>
            <p:cNvPicPr>
              <a:picLocks noChangeAspect="1" noChangeArrowheads="1"/>
            </p:cNvPicPr>
            <p:nvPr/>
          </p:nvPicPr>
          <p:blipFill>
            <a:blip r:embed="rId4"/>
            <a:srcRect/>
            <a:stretch>
              <a:fillRect/>
            </a:stretch>
          </p:blipFill>
          <p:spPr bwMode="auto">
            <a:xfrm>
              <a:off x="8572119" y="4291954"/>
              <a:ext cx="467412" cy="760224"/>
            </a:xfrm>
            <a:prstGeom prst="rect">
              <a:avLst/>
            </a:prstGeom>
            <a:noFill/>
          </p:spPr>
        </p:pic>
        <p:grpSp>
          <p:nvGrpSpPr>
            <p:cNvPr id="62" name="Group 46"/>
            <p:cNvGrpSpPr/>
            <p:nvPr/>
          </p:nvGrpSpPr>
          <p:grpSpPr>
            <a:xfrm>
              <a:off x="6341241" y="4930650"/>
              <a:ext cx="770385" cy="376853"/>
              <a:chOff x="6426088" y="4171838"/>
              <a:chExt cx="753676" cy="376853"/>
            </a:xfrm>
          </p:grpSpPr>
          <p:sp>
            <p:nvSpPr>
              <p:cNvPr id="63" name="Rectangle 62"/>
              <p:cNvSpPr/>
              <p:nvPr/>
            </p:nvSpPr>
            <p:spPr>
              <a:xfrm>
                <a:off x="6426088" y="441053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6426088" y="4192659"/>
                <a:ext cx="753676" cy="227584"/>
              </a:xfrm>
              <a:prstGeom prst="rect">
                <a:avLst/>
              </a:prstGeom>
              <a:solidFill>
                <a:srgbClr val="FFFF89"/>
              </a:solidFill>
              <a:ln>
                <a:solidFill>
                  <a:srgbClr val="FFFF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TextBox 64"/>
              <p:cNvSpPr txBox="1"/>
              <p:nvPr/>
            </p:nvSpPr>
            <p:spPr>
              <a:xfrm>
                <a:off x="6560428" y="4171838"/>
                <a:ext cx="477201" cy="307777"/>
              </a:xfrm>
              <a:prstGeom prst="rect">
                <a:avLst/>
              </a:prstGeom>
              <a:noFill/>
            </p:spPr>
            <p:txBody>
              <a:bodyPr wrap="none" rtlCol="0">
                <a:spAutoFit/>
              </a:bodyPr>
              <a:lstStyle/>
              <a:p>
                <a:r>
                  <a:rPr lang="en-US" sz="1400" dirty="0" smtClean="0"/>
                  <a:t>App</a:t>
                </a:r>
                <a:endParaRPr lang="en-US" sz="1400" dirty="0"/>
              </a:p>
            </p:txBody>
          </p:sp>
        </p:grpSp>
        <p:grpSp>
          <p:nvGrpSpPr>
            <p:cNvPr id="66" name="Group 65"/>
            <p:cNvGrpSpPr/>
            <p:nvPr/>
          </p:nvGrpSpPr>
          <p:grpSpPr>
            <a:xfrm>
              <a:off x="409513" y="4817480"/>
              <a:ext cx="2411919" cy="1308999"/>
              <a:chOff x="2" y="4406767"/>
              <a:chExt cx="3173917" cy="1559371"/>
            </a:xfrm>
          </p:grpSpPr>
          <p:sp>
            <p:nvSpPr>
              <p:cNvPr id="67" name="Cloud"/>
              <p:cNvSpPr>
                <a:spLocks noChangeAspect="1" noEditPoints="1" noChangeArrowheads="1"/>
              </p:cNvSpPr>
              <p:nvPr/>
            </p:nvSpPr>
            <p:spPr bwMode="auto">
              <a:xfrm>
                <a:off x="465163" y="4426684"/>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68" name="Flowchart: Magnetic Disk 37"/>
              <p:cNvSpPr/>
              <p:nvPr/>
            </p:nvSpPr>
            <p:spPr>
              <a:xfrm>
                <a:off x="1074763" y="4655284"/>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Picture 34" descr="C:\Users\Ji-Yong\AppData\Local\Microsoft\Windows\Temporary Internet Files\Content.IE5\NZ53LQ3T\MC900198073[1].wmf"/>
              <p:cNvPicPr>
                <a:picLocks noChangeAspect="1" noChangeArrowheads="1"/>
              </p:cNvPicPr>
              <p:nvPr/>
            </p:nvPicPr>
            <p:blipFill>
              <a:blip r:embed="rId5"/>
              <a:srcRect/>
              <a:stretch>
                <a:fillRect/>
              </a:stretch>
            </p:blipFill>
            <p:spPr bwMode="auto">
              <a:xfrm>
                <a:off x="2" y="5041878"/>
                <a:ext cx="1074762" cy="924260"/>
              </a:xfrm>
              <a:prstGeom prst="rect">
                <a:avLst/>
              </a:prstGeom>
              <a:noFill/>
            </p:spPr>
          </p:pic>
          <p:grpSp>
            <p:nvGrpSpPr>
              <p:cNvPr id="70" name="Group 94"/>
              <p:cNvGrpSpPr/>
              <p:nvPr/>
            </p:nvGrpSpPr>
            <p:grpSpPr>
              <a:xfrm>
                <a:off x="2420243" y="4406767"/>
                <a:ext cx="753676" cy="376853"/>
                <a:chOff x="6426088" y="4171838"/>
                <a:chExt cx="753676" cy="376853"/>
              </a:xfrm>
            </p:grpSpPr>
            <p:sp>
              <p:nvSpPr>
                <p:cNvPr id="71" name="Rectangle 70"/>
                <p:cNvSpPr/>
                <p:nvPr/>
              </p:nvSpPr>
              <p:spPr>
                <a:xfrm>
                  <a:off x="6426088" y="441053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6426088" y="4192659"/>
                  <a:ext cx="753676" cy="227584"/>
                </a:xfrm>
                <a:prstGeom prst="rect">
                  <a:avLst/>
                </a:prstGeom>
                <a:solidFill>
                  <a:srgbClr val="FFFF89"/>
                </a:solidFill>
                <a:ln>
                  <a:solidFill>
                    <a:srgbClr val="FFFF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TextBox 72"/>
                <p:cNvSpPr txBox="1"/>
                <p:nvPr/>
              </p:nvSpPr>
              <p:spPr>
                <a:xfrm>
                  <a:off x="6560428" y="4171838"/>
                  <a:ext cx="477201" cy="307777"/>
                </a:xfrm>
                <a:prstGeom prst="rect">
                  <a:avLst/>
                </a:prstGeom>
                <a:noFill/>
              </p:spPr>
              <p:txBody>
                <a:bodyPr wrap="none" rtlCol="0">
                  <a:spAutoFit/>
                </a:bodyPr>
                <a:lstStyle/>
                <a:p>
                  <a:r>
                    <a:rPr lang="en-US" sz="1400" dirty="0" smtClean="0"/>
                    <a:t>App</a:t>
                  </a:r>
                  <a:endParaRPr lang="en-US" sz="1400" dirty="0"/>
                </a:p>
              </p:txBody>
            </p:sp>
          </p:grpSp>
        </p:grpSp>
      </p:grpSp>
    </p:spTree>
    <p:extLst>
      <p:ext uri="{BB962C8B-B14F-4D97-AF65-F5344CB8AC3E}">
        <p14:creationId xmlns:p14="http://schemas.microsoft.com/office/powerpoint/2010/main" val="374137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Delivery Network</a:t>
            </a:r>
          </a:p>
        </p:txBody>
      </p:sp>
      <p:pic>
        <p:nvPicPr>
          <p:cNvPr id="3" name="Picture 2" descr="udping - r-a-h-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840" y="1920240"/>
            <a:ext cx="7315200" cy="3898900"/>
          </a:xfrm>
          <a:prstGeom prst="rect">
            <a:avLst/>
          </a:prstGeom>
        </p:spPr>
      </p:pic>
      <p:sp>
        <p:nvSpPr>
          <p:cNvPr id="5" name="Rectangular Callout 4"/>
          <p:cNvSpPr/>
          <p:nvPr/>
        </p:nvSpPr>
        <p:spPr>
          <a:xfrm>
            <a:off x="2859081" y="2855335"/>
            <a:ext cx="2219373" cy="602154"/>
          </a:xfrm>
          <a:prstGeom prst="wedgeRectCallout">
            <a:avLst>
              <a:gd name="adj1" fmla="val -1407"/>
              <a:gd name="adj2" fmla="val 222036"/>
            </a:avLst>
          </a:prstGeom>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err="1" smtClean="0">
                <a:solidFill>
                  <a:schemeClr val="accent2">
                    <a:lumMod val="75000"/>
                  </a:schemeClr>
                </a:solidFill>
              </a:rPr>
              <a:t>Supercloud</a:t>
            </a:r>
            <a:r>
              <a:rPr lang="en-US" sz="1600" dirty="0" smtClean="0">
                <a:solidFill>
                  <a:schemeClr val="accent2">
                    <a:lumMod val="75000"/>
                  </a:schemeClr>
                </a:solidFill>
              </a:rPr>
              <a:t> and Amazon has the lowest Latency</a:t>
            </a:r>
            <a:endParaRPr lang="en-US" sz="1600" dirty="0">
              <a:solidFill>
                <a:schemeClr val="accent2">
                  <a:lumMod val="75000"/>
                </a:schemeClr>
              </a:solidFill>
            </a:endParaRPr>
          </a:p>
        </p:txBody>
      </p:sp>
      <p:sp>
        <p:nvSpPr>
          <p:cNvPr id="6" name="Rectangular Callout 5"/>
          <p:cNvSpPr/>
          <p:nvPr/>
        </p:nvSpPr>
        <p:spPr>
          <a:xfrm>
            <a:off x="5444381" y="1771401"/>
            <a:ext cx="1877888" cy="809629"/>
          </a:xfrm>
          <a:prstGeom prst="wedgeRectCallout">
            <a:avLst>
              <a:gd name="adj1" fmla="val 41453"/>
              <a:gd name="adj2" fmla="val 252943"/>
            </a:avLst>
          </a:prstGeom>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err="1" smtClean="0">
                <a:solidFill>
                  <a:schemeClr val="accent2">
                    <a:lumMod val="75000"/>
                  </a:schemeClr>
                </a:solidFill>
              </a:rPr>
              <a:t>Supercloud</a:t>
            </a:r>
            <a:r>
              <a:rPr lang="en-US" sz="1600" dirty="0" smtClean="0">
                <a:solidFill>
                  <a:schemeClr val="accent2">
                    <a:lumMod val="75000"/>
                  </a:schemeClr>
                </a:solidFill>
              </a:rPr>
              <a:t> and </a:t>
            </a:r>
            <a:r>
              <a:rPr lang="en-US" sz="1600" dirty="0" err="1" smtClean="0">
                <a:solidFill>
                  <a:schemeClr val="accent2">
                    <a:lumMod val="75000"/>
                  </a:schemeClr>
                </a:solidFill>
              </a:rPr>
              <a:t>Rackspakce</a:t>
            </a:r>
            <a:r>
              <a:rPr lang="en-US" sz="1600" dirty="0" smtClean="0">
                <a:solidFill>
                  <a:schemeClr val="accent2">
                    <a:lumMod val="75000"/>
                  </a:schemeClr>
                </a:solidFill>
              </a:rPr>
              <a:t> has the lowest Latency</a:t>
            </a:r>
            <a:endParaRPr lang="en-US" sz="1600" dirty="0">
              <a:solidFill>
                <a:schemeClr val="accent2">
                  <a:lumMod val="75000"/>
                </a:schemeClr>
              </a:solidFill>
            </a:endParaRPr>
          </a:p>
        </p:txBody>
      </p:sp>
      <p:sp>
        <p:nvSpPr>
          <p:cNvPr id="7" name="Content Placeholder 2"/>
          <p:cNvSpPr>
            <a:spLocks noGrp="1"/>
          </p:cNvSpPr>
          <p:nvPr>
            <p:ph idx="1"/>
          </p:nvPr>
        </p:nvSpPr>
        <p:spPr>
          <a:xfrm>
            <a:off x="673669" y="5819140"/>
            <a:ext cx="8229600" cy="622066"/>
          </a:xfrm>
        </p:spPr>
        <p:txBody>
          <a:bodyPr/>
          <a:lstStyle/>
          <a:p>
            <a:r>
              <a:rPr lang="en-US" dirty="0" err="1" smtClean="0"/>
              <a:t>SuperCloud</a:t>
            </a:r>
            <a:r>
              <a:rPr lang="en-US" dirty="0" smtClean="0"/>
              <a:t> is closer to the clients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50763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Multiple Clouds</a:t>
            </a:r>
            <a:endParaRPr lang="en-US" dirty="0"/>
          </a:p>
        </p:txBody>
      </p:sp>
      <p:graphicFrame>
        <p:nvGraphicFramePr>
          <p:cNvPr id="5" name="Diagram 4"/>
          <p:cNvGraphicFramePr/>
          <p:nvPr>
            <p:extLst/>
          </p:nvPr>
        </p:nvGraphicFramePr>
        <p:xfrm>
          <a:off x="3846503" y="2343024"/>
          <a:ext cx="4751269" cy="33393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p:cNvGrpSpPr/>
          <p:nvPr/>
        </p:nvGrpSpPr>
        <p:grpSpPr>
          <a:xfrm>
            <a:off x="626437" y="2956151"/>
            <a:ext cx="3440445" cy="2486507"/>
            <a:chOff x="450192" y="8258073"/>
            <a:chExt cx="5261598" cy="3506337"/>
          </a:xfrm>
        </p:grpSpPr>
        <p:sp>
          <p:nvSpPr>
            <p:cNvPr id="10" name="Cloud 9"/>
            <p:cNvSpPr/>
            <p:nvPr/>
          </p:nvSpPr>
          <p:spPr>
            <a:xfrm>
              <a:off x="1095599" y="8258073"/>
              <a:ext cx="4616191" cy="283466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1" name="Cloud 10"/>
            <p:cNvSpPr/>
            <p:nvPr/>
          </p:nvSpPr>
          <p:spPr>
            <a:xfrm>
              <a:off x="450192" y="8929748"/>
              <a:ext cx="4899666" cy="283466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Multi-cloud</a:t>
              </a:r>
            </a:p>
          </p:txBody>
        </p:sp>
      </p:grpSp>
      <p:sp>
        <p:nvSpPr>
          <p:cNvPr id="15" name="TextBox 14"/>
          <p:cNvSpPr txBox="1"/>
          <p:nvPr/>
        </p:nvSpPr>
        <p:spPr>
          <a:xfrm>
            <a:off x="473906" y="1656556"/>
            <a:ext cx="7256804" cy="523220"/>
          </a:xfrm>
          <a:prstGeom prst="rect">
            <a:avLst/>
          </a:prstGeom>
          <a:noFill/>
        </p:spPr>
        <p:txBody>
          <a:bodyPr wrap="square" rtlCol="0">
            <a:spAutoFit/>
          </a:bodyPr>
          <a:lstStyle/>
          <a:p>
            <a:r>
              <a:rPr lang="en-US" sz="2800" dirty="0" smtClean="0"/>
              <a:t>Provide power, control and flexibility to user </a:t>
            </a:r>
            <a:endParaRPr lang="en-US" sz="2800" dirty="0"/>
          </a:p>
        </p:txBody>
      </p:sp>
      <p:pic>
        <p:nvPicPr>
          <p:cNvPr id="8" name="Picture 7"/>
          <p:cNvPicPr>
            <a:picLocks noChangeAspect="1"/>
          </p:cNvPicPr>
          <p:nvPr/>
        </p:nvPicPr>
        <p:blipFill>
          <a:blip r:embed="rId8"/>
          <a:stretch>
            <a:fillRect/>
          </a:stretch>
        </p:blipFill>
        <p:spPr>
          <a:xfrm>
            <a:off x="4256760" y="3214260"/>
            <a:ext cx="376082" cy="403853"/>
          </a:xfrm>
          <a:prstGeom prst="rect">
            <a:avLst/>
          </a:prstGeom>
          <a:solidFill>
            <a:schemeClr val="bg1"/>
          </a:solidFill>
        </p:spPr>
      </p:pic>
      <p:sp>
        <p:nvSpPr>
          <p:cNvPr id="3" name="Slide Number Placeholder 2"/>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3939246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xplosion 2 7"/>
          <p:cNvSpPr/>
          <p:nvPr/>
        </p:nvSpPr>
        <p:spPr>
          <a:xfrm>
            <a:off x="4692273" y="3296712"/>
            <a:ext cx="4426069" cy="1201468"/>
          </a:xfrm>
          <a:prstGeom prst="irregularSeal2">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7" name="Explosion 2 6"/>
          <p:cNvSpPr/>
          <p:nvPr/>
        </p:nvSpPr>
        <p:spPr>
          <a:xfrm>
            <a:off x="4717931" y="1767417"/>
            <a:ext cx="4426069" cy="1516470"/>
          </a:xfrm>
          <a:prstGeom prst="irregularSeal2">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Spot Instance</a:t>
            </a:r>
            <a:endParaRPr lang="en-US" dirty="0"/>
          </a:p>
        </p:txBody>
      </p:sp>
      <p:sp>
        <p:nvSpPr>
          <p:cNvPr id="3" name="Content Placeholder 2"/>
          <p:cNvSpPr>
            <a:spLocks noGrp="1"/>
          </p:cNvSpPr>
          <p:nvPr>
            <p:ph idx="1"/>
          </p:nvPr>
        </p:nvSpPr>
        <p:spPr>
          <a:xfrm>
            <a:off x="457200" y="1600201"/>
            <a:ext cx="8298340" cy="4479288"/>
          </a:xfrm>
        </p:spPr>
        <p:txBody>
          <a:bodyPr>
            <a:normAutofit/>
          </a:bodyPr>
          <a:lstStyle/>
          <a:p>
            <a:r>
              <a:rPr lang="en-US" dirty="0" smtClean="0"/>
              <a:t>Amazon Spot Instance</a:t>
            </a:r>
          </a:p>
          <a:p>
            <a:pPr lvl="1"/>
            <a:r>
              <a:rPr lang="en-US" dirty="0" smtClean="0"/>
              <a:t>Dramatic Price Change</a:t>
            </a:r>
          </a:p>
          <a:p>
            <a:pPr lvl="1"/>
            <a:r>
              <a:rPr lang="en-US" dirty="0" smtClean="0"/>
              <a:t>Usually Cheap</a:t>
            </a:r>
          </a:p>
          <a:p>
            <a:pPr lvl="1"/>
            <a:r>
              <a:rPr lang="en-US" dirty="0" smtClean="0"/>
              <a:t>Charges hourly</a:t>
            </a:r>
          </a:p>
          <a:p>
            <a:pPr lvl="1"/>
            <a:r>
              <a:rPr lang="en-US" dirty="0" smtClean="0"/>
              <a:t>Ready to be terminated</a:t>
            </a:r>
          </a:p>
          <a:p>
            <a:pPr marL="457200" lvl="1" indent="0">
              <a:buNone/>
            </a:pPr>
            <a:endParaRPr lang="en-US" dirty="0" smtClean="0"/>
          </a:p>
        </p:txBody>
      </p:sp>
      <p:sp>
        <p:nvSpPr>
          <p:cNvPr id="4" name="TextBox 3"/>
          <p:cNvSpPr txBox="1"/>
          <p:nvPr/>
        </p:nvSpPr>
        <p:spPr>
          <a:xfrm>
            <a:off x="5426744" y="3668718"/>
            <a:ext cx="3066174" cy="461665"/>
          </a:xfrm>
          <a:prstGeom prst="rect">
            <a:avLst/>
          </a:prstGeom>
          <a:noFill/>
        </p:spPr>
        <p:txBody>
          <a:bodyPr wrap="square" rtlCol="0">
            <a:spAutoFit/>
          </a:bodyPr>
          <a:lstStyle/>
          <a:p>
            <a:r>
              <a:rPr lang="en-US" sz="2400" dirty="0" smtClean="0">
                <a:solidFill>
                  <a:srgbClr val="953735"/>
                </a:solidFill>
              </a:rPr>
              <a:t>Only stateless jobs!</a:t>
            </a:r>
            <a:endParaRPr lang="en-US" sz="2400" dirty="0">
              <a:solidFill>
                <a:srgbClr val="953735"/>
              </a:solidFill>
            </a:endParaRPr>
          </a:p>
        </p:txBody>
      </p:sp>
      <p:sp>
        <p:nvSpPr>
          <p:cNvPr id="5" name="TextBox 4"/>
          <p:cNvSpPr txBox="1"/>
          <p:nvPr/>
        </p:nvSpPr>
        <p:spPr>
          <a:xfrm>
            <a:off x="5311282" y="2167878"/>
            <a:ext cx="3286490" cy="830997"/>
          </a:xfrm>
          <a:prstGeom prst="rect">
            <a:avLst/>
          </a:prstGeom>
          <a:noFill/>
        </p:spPr>
        <p:txBody>
          <a:bodyPr wrap="square" rtlCol="0">
            <a:spAutoFit/>
          </a:bodyPr>
          <a:lstStyle/>
          <a:p>
            <a:r>
              <a:rPr lang="en-US" sz="2400" dirty="0" smtClean="0">
                <a:solidFill>
                  <a:srgbClr val="953735"/>
                </a:solidFill>
              </a:rPr>
              <a:t>Can’t save money when prices goes high</a:t>
            </a:r>
            <a:endParaRPr lang="en-US" sz="2400" dirty="0">
              <a:solidFill>
                <a:srgbClr val="953735"/>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423300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4"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Spot Instance</a:t>
            </a:r>
            <a:endParaRPr lang="en-US" dirty="0"/>
          </a:p>
        </p:txBody>
      </p:sp>
      <p:sp>
        <p:nvSpPr>
          <p:cNvPr id="3" name="Content Placeholder 2"/>
          <p:cNvSpPr>
            <a:spLocks noGrp="1"/>
          </p:cNvSpPr>
          <p:nvPr>
            <p:ph idx="1"/>
          </p:nvPr>
        </p:nvSpPr>
        <p:spPr>
          <a:xfrm>
            <a:off x="239882" y="1754133"/>
            <a:ext cx="8650742" cy="4525963"/>
          </a:xfrm>
        </p:spPr>
        <p:txBody>
          <a:bodyPr>
            <a:normAutofit/>
          </a:bodyPr>
          <a:lstStyle/>
          <a:p>
            <a:r>
              <a:rPr lang="en-US" dirty="0" err="1" smtClean="0"/>
              <a:t>SuperCloud</a:t>
            </a:r>
            <a:r>
              <a:rPr lang="en-US" dirty="0" smtClean="0"/>
              <a:t> on Spot Instances</a:t>
            </a:r>
          </a:p>
          <a:p>
            <a:pPr lvl="1"/>
            <a:r>
              <a:rPr lang="en-US" sz="2400" dirty="0" smtClean="0"/>
              <a:t>Migrate out to other places when instances being terminated</a:t>
            </a:r>
          </a:p>
          <a:p>
            <a:pPr lvl="1"/>
            <a:r>
              <a:rPr lang="en-US" sz="2400" dirty="0" smtClean="0"/>
              <a:t>Migrate to the cheapest place when starting new billing hours</a:t>
            </a:r>
          </a:p>
          <a:p>
            <a:pPr lvl="1"/>
            <a:endParaRPr lang="en-US" dirty="0" smtClean="0"/>
          </a:p>
          <a:p>
            <a:r>
              <a:rPr lang="en-US" dirty="0" smtClean="0"/>
              <a:t>Benefits</a:t>
            </a:r>
            <a:endParaRPr lang="en-US" dirty="0"/>
          </a:p>
          <a:p>
            <a:pPr lvl="1"/>
            <a:r>
              <a:rPr lang="en-US" sz="2400" dirty="0" smtClean="0"/>
              <a:t>No termination</a:t>
            </a:r>
          </a:p>
          <a:p>
            <a:pPr lvl="1"/>
            <a:r>
              <a:rPr lang="en-US" sz="2400" dirty="0" smtClean="0"/>
              <a:t>Lower budget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74651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Spot Instance Price History</a:t>
            </a:r>
            <a:endParaRPr lang="en-US" dirty="0"/>
          </a:p>
        </p:txBody>
      </p:sp>
      <p:pic>
        <p:nvPicPr>
          <p:cNvPr id="7" name="Picture 6" descr="1A92673F-C6DB-4F9E-A936-8072E428C03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853" y="1614468"/>
            <a:ext cx="7308772" cy="5079179"/>
          </a:xfrm>
          <a:prstGeom prst="rect">
            <a:avLst/>
          </a:prstGeom>
        </p:spPr>
      </p:pic>
      <p:sp>
        <p:nvSpPr>
          <p:cNvPr id="9" name="Rectangular Callout 8"/>
          <p:cNvSpPr/>
          <p:nvPr/>
        </p:nvSpPr>
        <p:spPr>
          <a:xfrm>
            <a:off x="3212318" y="2752917"/>
            <a:ext cx="2224523" cy="747953"/>
          </a:xfrm>
          <a:prstGeom prst="wedgeRectCallout">
            <a:avLst>
              <a:gd name="adj1" fmla="val -29986"/>
              <a:gd name="adj2" fmla="val 100455"/>
            </a:avLst>
          </a:prstGeom>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chemeClr val="accent2">
                    <a:lumMod val="75000"/>
                  </a:schemeClr>
                </a:solidFill>
              </a:rPr>
              <a:t>Spot price goes very high sometimes </a:t>
            </a:r>
            <a:endParaRPr lang="en-US" dirty="0">
              <a:solidFill>
                <a:schemeClr val="accent2">
                  <a:lumMod val="75000"/>
                </a:schemeClr>
              </a:solidFill>
            </a:endParaRPr>
          </a:p>
        </p:txBody>
      </p:sp>
      <p:sp>
        <p:nvSpPr>
          <p:cNvPr id="11" name="Rectangular Callout 10"/>
          <p:cNvSpPr/>
          <p:nvPr/>
        </p:nvSpPr>
        <p:spPr>
          <a:xfrm>
            <a:off x="3631981" y="4143200"/>
            <a:ext cx="2065580" cy="747953"/>
          </a:xfrm>
          <a:prstGeom prst="wedgeRectCallout">
            <a:avLst>
              <a:gd name="adj1" fmla="val -32775"/>
              <a:gd name="adj2" fmla="val 112441"/>
            </a:avLst>
          </a:prstGeom>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chemeClr val="accent2">
                    <a:lumMod val="75000"/>
                  </a:schemeClr>
                </a:solidFill>
              </a:rPr>
              <a:t>Regular instances have stable price</a:t>
            </a:r>
            <a:endParaRPr lang="en-US" dirty="0">
              <a:solidFill>
                <a:schemeClr val="accent2">
                  <a:lumMod val="75000"/>
                </a:schemeClr>
              </a:solidFill>
            </a:endParaRPr>
          </a:p>
        </p:txBody>
      </p:sp>
      <p:sp>
        <p:nvSpPr>
          <p:cNvPr id="12" name="Rectangular Callout 11"/>
          <p:cNvSpPr/>
          <p:nvPr/>
        </p:nvSpPr>
        <p:spPr>
          <a:xfrm>
            <a:off x="1923713" y="4784953"/>
            <a:ext cx="1708268" cy="747953"/>
          </a:xfrm>
          <a:prstGeom prst="wedgeRectCallout">
            <a:avLst>
              <a:gd name="adj1" fmla="val -27830"/>
              <a:gd name="adj2" fmla="val 90467"/>
            </a:avLst>
          </a:prstGeom>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chemeClr val="accent2">
                    <a:lumMod val="75000"/>
                  </a:schemeClr>
                </a:solidFill>
              </a:rPr>
              <a:t>Spot price is usually low</a:t>
            </a:r>
            <a:endParaRPr lang="en-US" dirty="0">
              <a:solidFill>
                <a:schemeClr val="accent2">
                  <a:lumMod val="75000"/>
                </a:schemeClr>
              </a:solidFill>
            </a:endParaRPr>
          </a:p>
        </p:txBody>
      </p:sp>
      <p:sp>
        <p:nvSpPr>
          <p:cNvPr id="13" name="Rectangular Callout 12"/>
          <p:cNvSpPr/>
          <p:nvPr/>
        </p:nvSpPr>
        <p:spPr>
          <a:xfrm>
            <a:off x="4324580" y="4304776"/>
            <a:ext cx="2374004" cy="1112990"/>
          </a:xfrm>
          <a:prstGeom prst="wedgeRectCallout">
            <a:avLst>
              <a:gd name="adj1" fmla="val -31329"/>
              <a:gd name="adj2" fmla="val 86472"/>
            </a:avLst>
          </a:prstGeom>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err="1" smtClean="0">
                <a:solidFill>
                  <a:schemeClr val="accent2">
                    <a:lumMod val="75000"/>
                  </a:schemeClr>
                </a:solidFill>
              </a:rPr>
              <a:t>Supercloud</a:t>
            </a:r>
            <a:r>
              <a:rPr lang="en-US" dirty="0" smtClean="0">
                <a:solidFill>
                  <a:schemeClr val="accent2">
                    <a:lumMod val="75000"/>
                  </a:schemeClr>
                </a:solidFill>
              </a:rPr>
              <a:t> is migrated to the cheapest place every hour  </a:t>
            </a:r>
            <a:endParaRPr lang="en-US" dirty="0">
              <a:solidFill>
                <a:schemeClr val="accent2">
                  <a:lumMod val="75000"/>
                </a:schemeClr>
              </a:solidFill>
            </a:endParaRPr>
          </a:p>
        </p:txBody>
      </p:sp>
      <p:sp>
        <p:nvSpPr>
          <p:cNvPr id="14" name="Rectangular Callout 13"/>
          <p:cNvSpPr/>
          <p:nvPr/>
        </p:nvSpPr>
        <p:spPr>
          <a:xfrm>
            <a:off x="6550830" y="4023672"/>
            <a:ext cx="2136588" cy="747953"/>
          </a:xfrm>
          <a:prstGeom prst="wedgeRectCallout">
            <a:avLst>
              <a:gd name="adj1" fmla="val -17849"/>
              <a:gd name="adj2" fmla="val 138410"/>
            </a:avLst>
          </a:prstGeom>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chemeClr val="accent2">
                    <a:lumMod val="75000"/>
                  </a:schemeClr>
                </a:solidFill>
              </a:rPr>
              <a:t>Migrate </a:t>
            </a:r>
            <a:r>
              <a:rPr lang="en-US" dirty="0" err="1" smtClean="0">
                <a:solidFill>
                  <a:schemeClr val="accent2">
                    <a:lumMod val="75000"/>
                  </a:schemeClr>
                </a:solidFill>
              </a:rPr>
              <a:t>supercloud</a:t>
            </a:r>
            <a:r>
              <a:rPr lang="en-US" dirty="0" smtClean="0">
                <a:solidFill>
                  <a:schemeClr val="accent2">
                    <a:lumMod val="75000"/>
                  </a:schemeClr>
                </a:solidFill>
              </a:rPr>
              <a:t> to regular instances  </a:t>
            </a:r>
            <a:endParaRPr lang="en-US" dirty="0">
              <a:solidFill>
                <a:schemeClr val="accent2">
                  <a:lumMod val="75000"/>
                </a:schemeClr>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362172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animBg="1"/>
      <p:bldP spid="11" grpId="1" animBg="1"/>
      <p:bldP spid="12" grpId="0" animBg="1"/>
      <p:bldP spid="12" grpId="1" animBg="1"/>
      <p:bldP spid="13" grpId="0" animBg="1"/>
      <p:bldP spid="13" grpId="1" animBg="1"/>
      <p:bldP spid="14" grpId="0" animBg="1"/>
      <p:bldP spid="14"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Accumulated Price</a:t>
            </a:r>
            <a:endParaRPr lang="en-US" dirty="0"/>
          </a:p>
        </p:txBody>
      </p:sp>
      <p:pic>
        <p:nvPicPr>
          <p:cNvPr id="5" name="Picture 4" descr="96D12EFD-BF7C-4177-9B69-1DC38BCD4DB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328" y="1499551"/>
            <a:ext cx="7417674" cy="5149272"/>
          </a:xfrm>
          <a:prstGeom prst="rect">
            <a:avLst/>
          </a:prstGeom>
        </p:spPr>
      </p:pic>
      <p:sp>
        <p:nvSpPr>
          <p:cNvPr id="7" name="Rectangular Callout 6"/>
          <p:cNvSpPr/>
          <p:nvPr/>
        </p:nvSpPr>
        <p:spPr>
          <a:xfrm>
            <a:off x="5986509" y="4415129"/>
            <a:ext cx="2261019" cy="747953"/>
          </a:xfrm>
          <a:prstGeom prst="wedgeRectCallout">
            <a:avLst>
              <a:gd name="adj1" fmla="val 27106"/>
              <a:gd name="adj2" fmla="val 110444"/>
            </a:avLst>
          </a:prstGeom>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chemeClr val="accent2">
                    <a:lumMod val="75000"/>
                  </a:schemeClr>
                </a:solidFill>
              </a:rPr>
              <a:t>Smart spot </a:t>
            </a:r>
            <a:r>
              <a:rPr lang="en-US" dirty="0">
                <a:solidFill>
                  <a:schemeClr val="accent2">
                    <a:lumMod val="75000"/>
                  </a:schemeClr>
                </a:solidFill>
              </a:rPr>
              <a:t>i</a:t>
            </a:r>
            <a:r>
              <a:rPr lang="en-US" dirty="0" smtClean="0">
                <a:solidFill>
                  <a:schemeClr val="accent2">
                    <a:lumMod val="75000"/>
                  </a:schemeClr>
                </a:solidFill>
              </a:rPr>
              <a:t>nstances </a:t>
            </a:r>
            <a:r>
              <a:rPr lang="en-US" dirty="0">
                <a:solidFill>
                  <a:schemeClr val="accent2">
                    <a:lumMod val="75000"/>
                  </a:schemeClr>
                </a:solidFill>
              </a:rPr>
              <a:t>s</a:t>
            </a:r>
            <a:r>
              <a:rPr lang="en-US" dirty="0" smtClean="0">
                <a:solidFill>
                  <a:schemeClr val="accent2">
                    <a:lumMod val="75000"/>
                  </a:schemeClr>
                </a:solidFill>
              </a:rPr>
              <a:t>ave money!</a:t>
            </a:r>
            <a:endParaRPr lang="en-US" dirty="0">
              <a:solidFill>
                <a:schemeClr val="accent2">
                  <a:lumMod val="75000"/>
                </a:schemeClr>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35</a:t>
            </a:fld>
            <a:endParaRPr lang="en-US"/>
          </a:p>
        </p:txBody>
      </p:sp>
    </p:spTree>
    <p:extLst>
      <p:ext uri="{BB962C8B-B14F-4D97-AF65-F5344CB8AC3E}">
        <p14:creationId xmlns:p14="http://schemas.microsoft.com/office/powerpoint/2010/main" val="1578429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err="1" smtClean="0"/>
              <a:t>SuperCloud</a:t>
            </a:r>
            <a:r>
              <a:rPr lang="en-US" dirty="0" smtClean="0"/>
              <a:t> uses </a:t>
            </a:r>
            <a:r>
              <a:rPr lang="en-US" dirty="0" err="1" smtClean="0"/>
              <a:t>Xen</a:t>
            </a:r>
            <a:r>
              <a:rPr lang="en-US" dirty="0" smtClean="0"/>
              <a:t> on </a:t>
            </a:r>
            <a:r>
              <a:rPr lang="en-US" dirty="0" err="1" smtClean="0"/>
              <a:t>Xen</a:t>
            </a:r>
            <a:r>
              <a:rPr lang="en-US" dirty="0" smtClean="0"/>
              <a:t> virtualization</a:t>
            </a:r>
          </a:p>
          <a:p>
            <a:pPr lvl="1"/>
            <a:r>
              <a:rPr lang="en-US" dirty="0" smtClean="0"/>
              <a:t>Has some extra overheads, obviously</a:t>
            </a:r>
          </a:p>
          <a:p>
            <a:pPr lvl="1"/>
            <a:r>
              <a:rPr lang="en-US" dirty="0" smtClean="0"/>
              <a:t>But enables migration of the entire VM and its runtime environment</a:t>
            </a:r>
          </a:p>
          <a:p>
            <a:endParaRPr lang="en-US" dirty="0"/>
          </a:p>
          <a:p>
            <a:r>
              <a:rPr lang="en-US" dirty="0" err="1" smtClean="0"/>
              <a:t>SuperCloud</a:t>
            </a:r>
            <a:r>
              <a:rPr lang="en-US" dirty="0" smtClean="0"/>
              <a:t> is able to…</a:t>
            </a:r>
          </a:p>
          <a:p>
            <a:pPr lvl="1"/>
            <a:r>
              <a:rPr lang="en-US" dirty="0" smtClean="0"/>
              <a:t>Moves computation to data if data is big, sensitive, special device on a special host, </a:t>
            </a:r>
            <a:r>
              <a:rPr lang="en-US" dirty="0" err="1" smtClean="0"/>
              <a:t>etc</a:t>
            </a:r>
            <a:endParaRPr lang="en-US" dirty="0" smtClean="0"/>
          </a:p>
          <a:p>
            <a:pPr lvl="1"/>
            <a:r>
              <a:rPr lang="en-US" dirty="0" smtClean="0"/>
              <a:t>Can also migrate to chase lowest-priced resources</a:t>
            </a:r>
          </a:p>
          <a:p>
            <a:endParaRPr lang="en-US" dirty="0"/>
          </a:p>
          <a:p>
            <a:r>
              <a:rPr lang="en-US" dirty="0" smtClean="0"/>
              <a:t>Transparent to the application: standard OS APIs</a:t>
            </a:r>
            <a:endParaRPr lang="en-US" dirty="0"/>
          </a:p>
        </p:txBody>
      </p:sp>
      <p:sp>
        <p:nvSpPr>
          <p:cNvPr id="3" name="Title 2"/>
          <p:cNvSpPr>
            <a:spLocks noGrp="1"/>
          </p:cNvSpPr>
          <p:nvPr>
            <p:ph type="title"/>
          </p:nvPr>
        </p:nvSpPr>
        <p:spPr/>
        <p:txBody>
          <a:bodyPr/>
          <a:lstStyle/>
          <a:p>
            <a:r>
              <a:rPr lang="en-US" dirty="0" smtClean="0"/>
              <a:t>Summary</a:t>
            </a:r>
            <a:endParaRPr lang="en-US" dirty="0"/>
          </a:p>
        </p:txBody>
      </p:sp>
    </p:spTree>
    <p:extLst>
      <p:ext uri="{BB962C8B-B14F-4D97-AF65-F5344CB8AC3E}">
        <p14:creationId xmlns:p14="http://schemas.microsoft.com/office/powerpoint/2010/main" val="3253190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Infrastructure as a Service</a:t>
            </a:r>
            <a:endParaRPr lang="en-US" dirty="0"/>
          </a:p>
        </p:txBody>
      </p:sp>
      <p:sp>
        <p:nvSpPr>
          <p:cNvPr id="3" name="Content Placeholder 2"/>
          <p:cNvSpPr>
            <a:spLocks noGrp="1"/>
          </p:cNvSpPr>
          <p:nvPr>
            <p:ph idx="1"/>
          </p:nvPr>
        </p:nvSpPr>
        <p:spPr/>
        <p:txBody>
          <a:bodyPr/>
          <a:lstStyle/>
          <a:p>
            <a:r>
              <a:rPr lang="en-US" dirty="0" smtClean="0"/>
              <a:t>Offer on-demand virtual </a:t>
            </a:r>
            <a:r>
              <a:rPr lang="en-US" dirty="0"/>
              <a:t>m</a:t>
            </a:r>
            <a:r>
              <a:rPr lang="en-US" dirty="0" smtClean="0"/>
              <a:t>achines</a:t>
            </a:r>
          </a:p>
          <a:p>
            <a:r>
              <a:rPr lang="en-US" dirty="0" smtClean="0"/>
              <a:t>Charge according to used hours</a:t>
            </a:r>
          </a:p>
          <a:p>
            <a:r>
              <a:rPr lang="en-US" dirty="0" smtClean="0"/>
              <a:t>Multiple data center locations</a:t>
            </a:r>
            <a:endParaRPr lang="en-US" dirty="0"/>
          </a:p>
        </p:txBody>
      </p:sp>
      <p:pic>
        <p:nvPicPr>
          <p:cNvPr id="4" name="Picture 3" descr="0A4C87DF-298D-48F0-B6B7-9FBBB413DFB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039" y="4260061"/>
            <a:ext cx="1789220" cy="1410480"/>
          </a:xfrm>
          <a:prstGeom prst="rect">
            <a:avLst/>
          </a:prstGeom>
        </p:spPr>
      </p:pic>
      <p:pic>
        <p:nvPicPr>
          <p:cNvPr id="5" name="Picture 4" descr="1D675CB6-A5E7-4689-BFBD-082EFC8B101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3160" y="4394564"/>
            <a:ext cx="1911101" cy="1430076"/>
          </a:xfrm>
          <a:prstGeom prst="rect">
            <a:avLst/>
          </a:prstGeom>
        </p:spPr>
      </p:pic>
      <p:pic>
        <p:nvPicPr>
          <p:cNvPr id="6" name="Picture 5" descr="FCDE7FEE-668C-4FD8-895B-EEE6753D4CA9.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64861" y="4417244"/>
            <a:ext cx="1280699" cy="1287335"/>
          </a:xfrm>
          <a:prstGeom prst="rect">
            <a:avLst/>
          </a:prstGeom>
        </p:spPr>
      </p:pic>
      <p:sp>
        <p:nvSpPr>
          <p:cNvPr id="7" name="TextBox 6"/>
          <p:cNvSpPr txBox="1"/>
          <p:nvPr/>
        </p:nvSpPr>
        <p:spPr>
          <a:xfrm>
            <a:off x="4025554" y="6046781"/>
            <a:ext cx="1911101" cy="584776"/>
          </a:xfrm>
          <a:prstGeom prst="rect">
            <a:avLst/>
          </a:prstGeom>
          <a:noFill/>
        </p:spPr>
        <p:txBody>
          <a:bodyPr wrap="square" rtlCol="0">
            <a:spAutoFit/>
          </a:bodyPr>
          <a:lstStyle/>
          <a:p>
            <a:r>
              <a:rPr lang="en-US" sz="3200" dirty="0" smtClean="0"/>
              <a:t>……</a:t>
            </a:r>
            <a:endParaRPr lang="en-US" sz="3200" dirty="0"/>
          </a:p>
        </p:txBody>
      </p:sp>
      <p:pic>
        <p:nvPicPr>
          <p:cNvPr id="8" name="Picture 7"/>
          <p:cNvPicPr>
            <a:picLocks noChangeAspect="1"/>
          </p:cNvPicPr>
          <p:nvPr/>
        </p:nvPicPr>
        <p:blipFill>
          <a:blip r:embed="rId6"/>
          <a:stretch>
            <a:fillRect/>
          </a:stretch>
        </p:blipFill>
        <p:spPr>
          <a:xfrm>
            <a:off x="3396655" y="4343260"/>
            <a:ext cx="2540000" cy="1231900"/>
          </a:xfrm>
          <a:prstGeom prst="rect">
            <a:avLst/>
          </a:prstGeom>
        </p:spPr>
      </p:pic>
      <p:pic>
        <p:nvPicPr>
          <p:cNvPr id="9" name="Picture 8"/>
          <p:cNvPicPr>
            <a:picLocks noChangeAspect="1"/>
          </p:cNvPicPr>
          <p:nvPr/>
        </p:nvPicPr>
        <p:blipFill>
          <a:blip r:embed="rId7"/>
          <a:stretch>
            <a:fillRect/>
          </a:stretch>
        </p:blipFill>
        <p:spPr>
          <a:xfrm>
            <a:off x="2152685" y="4394564"/>
            <a:ext cx="1430641" cy="1275977"/>
          </a:xfrm>
          <a:prstGeom prst="rect">
            <a:avLst/>
          </a:prstGeom>
        </p:spPr>
      </p:pic>
      <p:sp>
        <p:nvSpPr>
          <p:cNvPr id="10" name="Slide Number Placeholder 9"/>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41813596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 Single Cloud</a:t>
            </a:r>
            <a:endParaRPr lang="en-US" dirty="0"/>
          </a:p>
        </p:txBody>
      </p:sp>
      <p:sp>
        <p:nvSpPr>
          <p:cNvPr id="3" name="Content Placeholder 2"/>
          <p:cNvSpPr>
            <a:spLocks noGrp="1"/>
          </p:cNvSpPr>
          <p:nvPr>
            <p:ph idx="1"/>
          </p:nvPr>
        </p:nvSpPr>
        <p:spPr/>
        <p:txBody>
          <a:bodyPr/>
          <a:lstStyle/>
          <a:p>
            <a:r>
              <a:rPr lang="en-US" dirty="0"/>
              <a:t>Vendor lock-</a:t>
            </a:r>
            <a:r>
              <a:rPr lang="en-US" dirty="0" smtClean="0"/>
              <a:t>in</a:t>
            </a:r>
            <a:r>
              <a:rPr lang="zh-CN" altLang="en-US" dirty="0" smtClean="0"/>
              <a:t> </a:t>
            </a:r>
            <a:endParaRPr lang="en-US" dirty="0" smtClean="0"/>
          </a:p>
          <a:p>
            <a:pPr lvl="1"/>
            <a:r>
              <a:rPr lang="en-US" dirty="0" smtClean="0"/>
              <a:t>Latency limitation</a:t>
            </a:r>
          </a:p>
          <a:p>
            <a:pPr lvl="1"/>
            <a:r>
              <a:rPr lang="en-US" dirty="0" smtClean="0"/>
              <a:t>No control of price</a:t>
            </a:r>
          </a:p>
          <a:p>
            <a:pPr lvl="1"/>
            <a:r>
              <a:rPr lang="en-US" dirty="0" smtClean="0"/>
              <a:t>Availability limitation</a:t>
            </a:r>
          </a:p>
          <a:p>
            <a:endParaRPr lang="en-US" dirty="0" smtClean="0"/>
          </a:p>
          <a:p>
            <a:endParaRPr lang="en-US" dirty="0"/>
          </a:p>
        </p:txBody>
      </p:sp>
      <p:pic>
        <p:nvPicPr>
          <p:cNvPr id="6" name="Picture 5" descr="0A4C87DF-298D-48F0-B6B7-9FBBB413DFB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039" y="4260061"/>
            <a:ext cx="1789220" cy="1410480"/>
          </a:xfrm>
          <a:prstGeom prst="rect">
            <a:avLst/>
          </a:prstGeom>
        </p:spPr>
      </p:pic>
      <p:pic>
        <p:nvPicPr>
          <p:cNvPr id="8" name="Picture 7" descr="1D675CB6-A5E7-4689-BFBD-082EFC8B101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3160" y="4394564"/>
            <a:ext cx="1911101" cy="1430076"/>
          </a:xfrm>
          <a:prstGeom prst="rect">
            <a:avLst/>
          </a:prstGeom>
        </p:spPr>
      </p:pic>
      <p:pic>
        <p:nvPicPr>
          <p:cNvPr id="10" name="Picture 9" descr="FCDE7FEE-668C-4FD8-895B-EEE6753D4CA9.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64861" y="4417244"/>
            <a:ext cx="1280699" cy="1287335"/>
          </a:xfrm>
          <a:prstGeom prst="rect">
            <a:avLst/>
          </a:prstGeom>
        </p:spPr>
      </p:pic>
      <p:pic>
        <p:nvPicPr>
          <p:cNvPr id="12" name="Picture 11" descr="9A104F51-40BD-4333-81D5-A1AB3CC613B4.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51080" y="2372213"/>
            <a:ext cx="1146661" cy="1241856"/>
          </a:xfrm>
          <a:prstGeom prst="rect">
            <a:avLst/>
          </a:prstGeom>
        </p:spPr>
      </p:pic>
      <p:sp>
        <p:nvSpPr>
          <p:cNvPr id="13" name="Rectangle 12"/>
          <p:cNvSpPr/>
          <p:nvPr/>
        </p:nvSpPr>
        <p:spPr>
          <a:xfrm>
            <a:off x="6686862" y="1970165"/>
            <a:ext cx="2133091" cy="1815882"/>
          </a:xfrm>
          <a:prstGeom prst="rect">
            <a:avLst/>
          </a:prstGeom>
          <a:noFill/>
        </p:spPr>
        <p:txBody>
          <a:bodyPr wrap="none" lIns="91440" tIns="45720" rIns="91440" bIns="45720">
            <a:spAutoFit/>
          </a:bodyPr>
          <a:lstStyle/>
          <a:p>
            <a:pPr algn="ctr"/>
            <a:r>
              <a:rPr lang="en-US" altLang="zh-CN"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cs typeface="Times New Roman"/>
              </a:rPr>
              <a:t>Which one?</a:t>
            </a:r>
          </a:p>
          <a:p>
            <a:pPr algn="ctr"/>
            <a:r>
              <a:rPr lang="en-US" altLang="zh-CN"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cs typeface="Times New Roman"/>
              </a:rPr>
              <a:t>Price?</a:t>
            </a:r>
          </a:p>
          <a:p>
            <a:pPr algn="ctr"/>
            <a:r>
              <a:rPr lang="en-US" altLang="zh-CN"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cs typeface="Times New Roman"/>
              </a:rPr>
              <a:t>Migration?</a:t>
            </a:r>
          </a:p>
          <a:p>
            <a:pPr algn="ctr"/>
            <a:r>
              <a:rPr lang="en-US" altLang="zh-CN"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cs typeface="Times New Roman"/>
              </a:rPr>
              <a:t>Availability?</a:t>
            </a:r>
          </a:p>
        </p:txBody>
      </p:sp>
      <p:sp>
        <p:nvSpPr>
          <p:cNvPr id="14" name="TextBox 13"/>
          <p:cNvSpPr txBox="1"/>
          <p:nvPr/>
        </p:nvSpPr>
        <p:spPr>
          <a:xfrm>
            <a:off x="4025554" y="6046781"/>
            <a:ext cx="1911101" cy="584776"/>
          </a:xfrm>
          <a:prstGeom prst="rect">
            <a:avLst/>
          </a:prstGeom>
          <a:noFill/>
        </p:spPr>
        <p:txBody>
          <a:bodyPr wrap="square" rtlCol="0">
            <a:spAutoFit/>
          </a:bodyPr>
          <a:lstStyle/>
          <a:p>
            <a:r>
              <a:rPr lang="en-US" sz="3200" dirty="0" smtClean="0"/>
              <a:t>……</a:t>
            </a:r>
            <a:endParaRPr lang="en-US" sz="3200" dirty="0"/>
          </a:p>
        </p:txBody>
      </p:sp>
      <p:pic>
        <p:nvPicPr>
          <p:cNvPr id="5" name="Picture 4"/>
          <p:cNvPicPr>
            <a:picLocks noChangeAspect="1"/>
          </p:cNvPicPr>
          <p:nvPr/>
        </p:nvPicPr>
        <p:blipFill>
          <a:blip r:embed="rId7"/>
          <a:stretch>
            <a:fillRect/>
          </a:stretch>
        </p:blipFill>
        <p:spPr>
          <a:xfrm>
            <a:off x="3396655" y="4343260"/>
            <a:ext cx="2540000" cy="1231900"/>
          </a:xfrm>
          <a:prstGeom prst="rect">
            <a:avLst/>
          </a:prstGeom>
        </p:spPr>
      </p:pic>
      <p:pic>
        <p:nvPicPr>
          <p:cNvPr id="4" name="Picture 3"/>
          <p:cNvPicPr>
            <a:picLocks noChangeAspect="1"/>
          </p:cNvPicPr>
          <p:nvPr/>
        </p:nvPicPr>
        <p:blipFill>
          <a:blip r:embed="rId8"/>
          <a:stretch>
            <a:fillRect/>
          </a:stretch>
        </p:blipFill>
        <p:spPr>
          <a:xfrm>
            <a:off x="2152685" y="4394564"/>
            <a:ext cx="1430641" cy="1275977"/>
          </a:xfrm>
          <a:prstGeom prst="rect">
            <a:avLst/>
          </a:prstGeom>
        </p:spPr>
      </p:pic>
      <p:sp>
        <p:nvSpPr>
          <p:cNvPr id="7" name="Slide Number Placeholder 6"/>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32809083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Multiple Clouds</a:t>
            </a:r>
            <a:endParaRPr lang="en-US" dirty="0"/>
          </a:p>
        </p:txBody>
      </p:sp>
      <p:graphicFrame>
        <p:nvGraphicFramePr>
          <p:cNvPr id="5" name="Diagram 4"/>
          <p:cNvGraphicFramePr/>
          <p:nvPr>
            <p:extLst/>
          </p:nvPr>
        </p:nvGraphicFramePr>
        <p:xfrm>
          <a:off x="3846503" y="2343024"/>
          <a:ext cx="4751269" cy="33393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p:cNvGrpSpPr/>
          <p:nvPr/>
        </p:nvGrpSpPr>
        <p:grpSpPr>
          <a:xfrm>
            <a:off x="626437" y="2956151"/>
            <a:ext cx="3440445" cy="2486507"/>
            <a:chOff x="450192" y="8258073"/>
            <a:chExt cx="5261598" cy="3506337"/>
          </a:xfrm>
        </p:grpSpPr>
        <p:sp>
          <p:nvSpPr>
            <p:cNvPr id="10" name="Cloud 9"/>
            <p:cNvSpPr/>
            <p:nvPr/>
          </p:nvSpPr>
          <p:spPr>
            <a:xfrm>
              <a:off x="1095599" y="8258073"/>
              <a:ext cx="4616191" cy="283466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1" name="Cloud 10"/>
            <p:cNvSpPr/>
            <p:nvPr/>
          </p:nvSpPr>
          <p:spPr>
            <a:xfrm>
              <a:off x="450192" y="8929748"/>
              <a:ext cx="4899666" cy="283466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Multi-cloud</a:t>
              </a:r>
            </a:p>
          </p:txBody>
        </p:sp>
      </p:grpSp>
      <p:sp>
        <p:nvSpPr>
          <p:cNvPr id="15" name="TextBox 14"/>
          <p:cNvSpPr txBox="1"/>
          <p:nvPr/>
        </p:nvSpPr>
        <p:spPr>
          <a:xfrm>
            <a:off x="473906" y="1656556"/>
            <a:ext cx="6892094" cy="523220"/>
          </a:xfrm>
          <a:prstGeom prst="rect">
            <a:avLst/>
          </a:prstGeom>
          <a:noFill/>
        </p:spPr>
        <p:txBody>
          <a:bodyPr wrap="square" rtlCol="0">
            <a:spAutoFit/>
          </a:bodyPr>
          <a:lstStyle/>
          <a:p>
            <a:r>
              <a:rPr lang="en-US" sz="2800" dirty="0" smtClean="0"/>
              <a:t>Provide power, control and flexibility to user </a:t>
            </a:r>
            <a:endParaRPr lang="en-US" sz="28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36993388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The </a:t>
            </a:r>
            <a:r>
              <a:rPr lang="en-US" dirty="0" err="1" smtClean="0"/>
              <a:t>Supercloud</a:t>
            </a:r>
            <a:r>
              <a:rPr lang="en-US" dirty="0" smtClean="0"/>
              <a:t> goes beyond a Federated Cloud in that it</a:t>
            </a:r>
          </a:p>
          <a:p>
            <a:pPr lvl="1"/>
            <a:r>
              <a:rPr lang="en-US" dirty="0"/>
              <a:t>supports </a:t>
            </a:r>
            <a:r>
              <a:rPr lang="en-US" i="1" dirty="0" smtClean="0"/>
              <a:t>user-level </a:t>
            </a:r>
            <a:r>
              <a:rPr lang="en-US" dirty="0" smtClean="0"/>
              <a:t>migration </a:t>
            </a:r>
            <a:r>
              <a:rPr lang="en-US" dirty="0"/>
              <a:t>between autonomous clouds</a:t>
            </a:r>
            <a:r>
              <a:rPr lang="en-US" dirty="0" smtClean="0"/>
              <a:t>;</a:t>
            </a:r>
          </a:p>
          <a:p>
            <a:pPr lvl="1"/>
            <a:r>
              <a:rPr lang="en-US" dirty="0" smtClean="0"/>
              <a:t>Permits environment to include “stubs” for resources that actually are tied to specific places, making them seem to be available from anywhere;</a:t>
            </a:r>
            <a:endParaRPr lang="en-US" dirty="0" smtClean="0"/>
          </a:p>
          <a:p>
            <a:pPr lvl="1"/>
            <a:r>
              <a:rPr lang="en-US" dirty="0"/>
              <a:t>supports </a:t>
            </a:r>
            <a:r>
              <a:rPr lang="en-US" dirty="0" smtClean="0"/>
              <a:t>a variety of underlying virtual </a:t>
            </a:r>
            <a:r>
              <a:rPr lang="en-US" dirty="0"/>
              <a:t>machine monitors</a:t>
            </a:r>
            <a:r>
              <a:rPr lang="en-US" dirty="0" smtClean="0"/>
              <a:t>;</a:t>
            </a:r>
          </a:p>
          <a:p>
            <a:pPr lvl="1"/>
            <a:r>
              <a:rPr lang="en-US" dirty="0"/>
              <a:t>supports a shared but decentralized storage </a:t>
            </a:r>
            <a:r>
              <a:rPr lang="en-US" dirty="0" smtClean="0"/>
              <a:t>system and a novel virtualized network that can migrate with the app;</a:t>
            </a:r>
            <a:endParaRPr lang="en-US" dirty="0" smtClean="0"/>
          </a:p>
          <a:p>
            <a:pPr lvl="1"/>
            <a:r>
              <a:rPr lang="en-US" dirty="0" smtClean="0"/>
              <a:t>supports </a:t>
            </a:r>
            <a:r>
              <a:rPr lang="en-US" dirty="0" smtClean="0"/>
              <a:t>system-wide pub/sub for event notification.</a:t>
            </a:r>
            <a:endParaRPr lang="en-US" dirty="0"/>
          </a:p>
          <a:p>
            <a:pPr lvl="1"/>
            <a:endParaRPr lang="en-US" dirty="0"/>
          </a:p>
        </p:txBody>
      </p:sp>
      <p:sp>
        <p:nvSpPr>
          <p:cNvPr id="3" name="Title 2"/>
          <p:cNvSpPr>
            <a:spLocks noGrp="1"/>
          </p:cNvSpPr>
          <p:nvPr>
            <p:ph type="title"/>
          </p:nvPr>
        </p:nvSpPr>
        <p:spPr/>
        <p:txBody>
          <a:bodyPr/>
          <a:lstStyle/>
          <a:p>
            <a:r>
              <a:rPr lang="en-US" dirty="0" err="1" smtClean="0"/>
              <a:t>Supercloud</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29494838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10/11/2010</a:t>
            </a:r>
            <a:endParaRPr lang="en-US" dirty="0"/>
          </a:p>
        </p:txBody>
      </p:sp>
      <p:sp>
        <p:nvSpPr>
          <p:cNvPr id="4" name="Footer Placeholder 3"/>
          <p:cNvSpPr>
            <a:spLocks noGrp="1"/>
          </p:cNvSpPr>
          <p:nvPr>
            <p:ph type="ftr" sz="quarter" idx="11"/>
          </p:nvPr>
        </p:nvSpPr>
        <p:spPr/>
        <p:txBody>
          <a:bodyPr/>
          <a:lstStyle/>
          <a:p>
            <a:r>
              <a:rPr lang="en-US" smtClean="0"/>
              <a:t>IBM Visit, Critical Infrastructure, by Hakim Weatherspoon</a:t>
            </a:r>
            <a:endParaRPr lang="en-US" dirty="0"/>
          </a:p>
        </p:txBody>
      </p:sp>
      <p:sp>
        <p:nvSpPr>
          <p:cNvPr id="2" name="Slide Number Placeholder 1"/>
          <p:cNvSpPr>
            <a:spLocks noGrp="1"/>
          </p:cNvSpPr>
          <p:nvPr>
            <p:ph type="sldNum" sz="quarter" idx="12"/>
          </p:nvPr>
        </p:nvSpPr>
        <p:spPr/>
        <p:txBody>
          <a:bodyPr/>
          <a:lstStyle/>
          <a:p>
            <a:fld id="{5A721567-3BB5-394C-8481-DE77FA038FFD}" type="slidenum">
              <a:rPr lang="en-US" smtClean="0"/>
              <a:pPr/>
              <a:t>8</a:t>
            </a:fld>
            <a:endParaRPr lang="en-US" dirty="0"/>
          </a:p>
        </p:txBody>
      </p:sp>
      <p:sp>
        <p:nvSpPr>
          <p:cNvPr id="15" name="Title 14"/>
          <p:cNvSpPr>
            <a:spLocks noGrp="1"/>
          </p:cNvSpPr>
          <p:nvPr>
            <p:ph type="title"/>
          </p:nvPr>
        </p:nvSpPr>
        <p:spPr/>
        <p:txBody>
          <a:bodyPr/>
          <a:lstStyle/>
          <a:p>
            <a:endParaRPr lang="en-US"/>
          </a:p>
        </p:txBody>
      </p:sp>
      <p:pic>
        <p:nvPicPr>
          <p:cNvPr id="5" name="Picture 4" descr="unshackle_jpg_Page_0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1782"/>
          </a:xfrm>
          <a:prstGeom prst="rect">
            <a:avLst/>
          </a:prstGeom>
        </p:spPr>
      </p:pic>
      <p:sp>
        <p:nvSpPr>
          <p:cNvPr id="6" name="Rectangle 5"/>
          <p:cNvSpPr/>
          <p:nvPr/>
        </p:nvSpPr>
        <p:spPr>
          <a:xfrm>
            <a:off x="8077200" y="6019800"/>
            <a:ext cx="914400" cy="7016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0"/>
            <a:ext cx="9183911" cy="685800"/>
          </a:xfrm>
          <a:prstGeom prst="rect">
            <a:avLst/>
          </a:prstGeom>
          <a:solidFill>
            <a:srgbClr val="B41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Placeholder 1"/>
          <p:cNvSpPr txBox="1">
            <a:spLocks/>
          </p:cNvSpPr>
          <p:nvPr/>
        </p:nvSpPr>
        <p:spPr>
          <a:xfrm>
            <a:off x="0" y="0"/>
            <a:ext cx="8001000" cy="685800"/>
          </a:xfrm>
          <a:prstGeom prst="rect">
            <a:avLst/>
          </a:prstGeom>
          <a:solidFill>
            <a:srgbClr val="B41B1D"/>
          </a:solidFill>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bg1"/>
                </a:solidFill>
                <a:latin typeface="+mj-lt"/>
                <a:ea typeface="+mj-ea"/>
                <a:cs typeface="+mj-cs"/>
              </a:defRPr>
            </a:lvl1pPr>
          </a:lstStyle>
          <a:p>
            <a:r>
              <a:rPr lang="en-US" dirty="0" smtClean="0"/>
              <a:t>Unshackle the Cloud: </a:t>
            </a:r>
            <a:r>
              <a:rPr lang="en-US" dirty="0" err="1" smtClean="0"/>
              <a:t>xClouds</a:t>
            </a:r>
            <a:endParaRPr lang="en-US" dirty="0"/>
          </a:p>
        </p:txBody>
      </p:sp>
      <p:sp>
        <p:nvSpPr>
          <p:cNvPr id="10" name="Rectangle 9"/>
          <p:cNvSpPr/>
          <p:nvPr/>
        </p:nvSpPr>
        <p:spPr>
          <a:xfrm>
            <a:off x="457200" y="685800"/>
            <a:ext cx="7847528" cy="7010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ornell_logo.png"/>
          <p:cNvPicPr>
            <a:picLocks noChangeAspect="1"/>
          </p:cNvPicPr>
          <p:nvPr/>
        </p:nvPicPr>
        <p:blipFill>
          <a:blip r:embed="rId3" cstate="print"/>
          <a:stretch>
            <a:fillRect/>
          </a:stretch>
        </p:blipFill>
        <p:spPr>
          <a:xfrm>
            <a:off x="8001000" y="1"/>
            <a:ext cx="1142999" cy="1142999"/>
          </a:xfrm>
          <a:prstGeom prst="rect">
            <a:avLst/>
          </a:prstGeom>
        </p:spPr>
      </p:pic>
      <p:sp>
        <p:nvSpPr>
          <p:cNvPr id="16" name="TextBox 15"/>
          <p:cNvSpPr txBox="1"/>
          <p:nvPr/>
        </p:nvSpPr>
        <p:spPr>
          <a:xfrm>
            <a:off x="4953000" y="6324600"/>
            <a:ext cx="4038600" cy="369332"/>
          </a:xfrm>
          <a:prstGeom prst="rect">
            <a:avLst/>
          </a:prstGeom>
          <a:noFill/>
        </p:spPr>
        <p:txBody>
          <a:bodyPr wrap="square" rtlCol="0">
            <a:spAutoFit/>
          </a:bodyPr>
          <a:lstStyle/>
          <a:p>
            <a:pPr algn="r"/>
            <a:r>
              <a:rPr lang="en-US" i="1" dirty="0" smtClean="0"/>
              <a:t>Old slides from Hakim…</a:t>
            </a:r>
            <a:endParaRPr lang="en-US" i="1" dirty="0"/>
          </a:p>
        </p:txBody>
      </p:sp>
    </p:spTree>
    <p:extLst>
      <p:ext uri="{BB962C8B-B14F-4D97-AF65-F5344CB8AC3E}">
        <p14:creationId xmlns:p14="http://schemas.microsoft.com/office/powerpoint/2010/main" val="18576339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10/11/2010</a:t>
            </a:r>
            <a:endParaRPr lang="en-US" dirty="0"/>
          </a:p>
        </p:txBody>
      </p:sp>
      <p:sp>
        <p:nvSpPr>
          <p:cNvPr id="4" name="Footer Placeholder 3"/>
          <p:cNvSpPr>
            <a:spLocks noGrp="1"/>
          </p:cNvSpPr>
          <p:nvPr>
            <p:ph type="ftr" sz="quarter" idx="11"/>
          </p:nvPr>
        </p:nvSpPr>
        <p:spPr/>
        <p:txBody>
          <a:bodyPr/>
          <a:lstStyle/>
          <a:p>
            <a:r>
              <a:rPr lang="en-US" smtClean="0"/>
              <a:t>IBM Visit, Critical Infrastructure, by Hakim Weatherspoon</a:t>
            </a:r>
            <a:endParaRPr lang="en-US" dirty="0"/>
          </a:p>
        </p:txBody>
      </p:sp>
      <p:sp>
        <p:nvSpPr>
          <p:cNvPr id="2" name="Slide Number Placeholder 1"/>
          <p:cNvSpPr>
            <a:spLocks noGrp="1"/>
          </p:cNvSpPr>
          <p:nvPr>
            <p:ph type="sldNum" sz="quarter" idx="12"/>
          </p:nvPr>
        </p:nvSpPr>
        <p:spPr/>
        <p:txBody>
          <a:bodyPr/>
          <a:lstStyle/>
          <a:p>
            <a:fld id="{5A721567-3BB5-394C-8481-DE77FA038FFD}" type="slidenum">
              <a:rPr lang="en-US" smtClean="0"/>
              <a:pPr/>
              <a:t>9</a:t>
            </a:fld>
            <a:endParaRPr lang="en-US" dirty="0"/>
          </a:p>
        </p:txBody>
      </p:sp>
      <p:sp>
        <p:nvSpPr>
          <p:cNvPr id="15" name="Title 14"/>
          <p:cNvSpPr>
            <a:spLocks noGrp="1"/>
          </p:cNvSpPr>
          <p:nvPr>
            <p:ph type="title"/>
          </p:nvPr>
        </p:nvSpPr>
        <p:spPr/>
        <p:txBody>
          <a:bodyPr/>
          <a:lstStyle/>
          <a:p>
            <a:endParaRPr lang="en-US"/>
          </a:p>
        </p:txBody>
      </p:sp>
      <p:pic>
        <p:nvPicPr>
          <p:cNvPr id="5" name="Picture 4" descr="unshackle_jpg_Page_05.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1782"/>
          </a:xfrm>
          <a:prstGeom prst="rect">
            <a:avLst/>
          </a:prstGeom>
        </p:spPr>
      </p:pic>
      <p:sp>
        <p:nvSpPr>
          <p:cNvPr id="6" name="Rectangle 5"/>
          <p:cNvSpPr/>
          <p:nvPr/>
        </p:nvSpPr>
        <p:spPr>
          <a:xfrm>
            <a:off x="8077200" y="6019800"/>
            <a:ext cx="914400" cy="7016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0"/>
            <a:ext cx="9183911" cy="685800"/>
          </a:xfrm>
          <a:prstGeom prst="rect">
            <a:avLst/>
          </a:prstGeom>
          <a:solidFill>
            <a:srgbClr val="B41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Placeholder 1"/>
          <p:cNvSpPr txBox="1">
            <a:spLocks/>
          </p:cNvSpPr>
          <p:nvPr/>
        </p:nvSpPr>
        <p:spPr>
          <a:xfrm>
            <a:off x="0" y="0"/>
            <a:ext cx="8001000" cy="685800"/>
          </a:xfrm>
          <a:prstGeom prst="rect">
            <a:avLst/>
          </a:prstGeom>
          <a:solidFill>
            <a:srgbClr val="B41B1D"/>
          </a:solidFill>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bg1"/>
                </a:solidFill>
                <a:latin typeface="+mj-lt"/>
                <a:ea typeface="+mj-ea"/>
                <a:cs typeface="+mj-cs"/>
              </a:defRPr>
            </a:lvl1pPr>
          </a:lstStyle>
          <a:p>
            <a:r>
              <a:rPr lang="en-US" dirty="0" smtClean="0"/>
              <a:t>How to Build </a:t>
            </a:r>
            <a:r>
              <a:rPr lang="en-US" dirty="0" err="1" smtClean="0"/>
              <a:t>xClouds</a:t>
            </a:r>
            <a:endParaRPr lang="en-US" dirty="0"/>
          </a:p>
        </p:txBody>
      </p:sp>
      <p:sp>
        <p:nvSpPr>
          <p:cNvPr id="10" name="Rectangle 9"/>
          <p:cNvSpPr/>
          <p:nvPr/>
        </p:nvSpPr>
        <p:spPr>
          <a:xfrm>
            <a:off x="457200" y="685800"/>
            <a:ext cx="7847528" cy="7010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ornell_logo.png"/>
          <p:cNvPicPr>
            <a:picLocks noChangeAspect="1"/>
          </p:cNvPicPr>
          <p:nvPr/>
        </p:nvPicPr>
        <p:blipFill>
          <a:blip r:embed="rId3" cstate="print"/>
          <a:stretch>
            <a:fillRect/>
          </a:stretch>
        </p:blipFill>
        <p:spPr>
          <a:xfrm>
            <a:off x="8001000" y="1"/>
            <a:ext cx="1142999" cy="1142999"/>
          </a:xfrm>
          <a:prstGeom prst="rect">
            <a:avLst/>
          </a:prstGeom>
        </p:spPr>
      </p:pic>
    </p:spTree>
    <p:extLst>
      <p:ext uri="{BB962C8B-B14F-4D97-AF65-F5344CB8AC3E}">
        <p14:creationId xmlns:p14="http://schemas.microsoft.com/office/powerpoint/2010/main" val="31331975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243</TotalTime>
  <Words>2559</Words>
  <Application>Microsoft Office PowerPoint</Application>
  <PresentationFormat>On-screen Show (4:3)</PresentationFormat>
  <Paragraphs>417</Paragraphs>
  <Slides>36</Slides>
  <Notes>19</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Grid</vt:lpstr>
      <vt:lpstr>Office Theme</vt:lpstr>
      <vt:lpstr>Supercloud: Going beyond Federated Clouds    </vt:lpstr>
      <vt:lpstr>Controlling High Assurance  Cloud Computation</vt:lpstr>
      <vt:lpstr>ControlLING High Assurance  Cloud Computation</vt:lpstr>
      <vt:lpstr>Infrastructure as a Service</vt:lpstr>
      <vt:lpstr>Problem – Single Cloud</vt:lpstr>
      <vt:lpstr>Benefits of Multiple Clouds</vt:lpstr>
      <vt:lpstr>Supercloud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Build xClouds: Another Layer</vt:lpstr>
      <vt:lpstr>How to Build xClouds: Another Layer</vt:lpstr>
      <vt:lpstr>xClouds works Today!</vt:lpstr>
      <vt:lpstr>xClouds works Today!</vt:lpstr>
      <vt:lpstr>How to Build xClouds: Another Layer</vt:lpstr>
      <vt:lpstr>Hypercall Passthrough</vt:lpstr>
      <vt:lpstr>Killer Apps for the Supercloud</vt:lpstr>
      <vt:lpstr>Killer Apps for the Supercloud</vt:lpstr>
      <vt:lpstr>Supercloud Challenges</vt:lpstr>
      <vt:lpstr>SuperCloud Architecture</vt:lpstr>
      <vt:lpstr>Benefits of Multiple Clouds</vt:lpstr>
      <vt:lpstr>Content Delivery Network</vt:lpstr>
      <vt:lpstr>Content Delivery Network</vt:lpstr>
      <vt:lpstr>Content Delivery Network</vt:lpstr>
      <vt:lpstr>Content Delivery Network</vt:lpstr>
      <vt:lpstr>Content Delivery Network</vt:lpstr>
      <vt:lpstr>Benefits of Multiple Clouds</vt:lpstr>
      <vt:lpstr>Spot Instance</vt:lpstr>
      <vt:lpstr>Smart Spot Instance</vt:lpstr>
      <vt:lpstr>Spot Instance Price History</vt:lpstr>
      <vt:lpstr>Accumulated Price</vt:lpstr>
      <vt:lpstr>Summary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RDMA?</dc:title>
  <dc:creator>Ken Birman</dc:creator>
  <cp:lastModifiedBy>Ken Birman</cp:lastModifiedBy>
  <cp:revision>30</cp:revision>
  <dcterms:created xsi:type="dcterms:W3CDTF">2006-08-16T00:00:00Z</dcterms:created>
  <dcterms:modified xsi:type="dcterms:W3CDTF">2015-05-15T19:33:47Z</dcterms:modified>
</cp:coreProperties>
</file>