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78" r:id="rId11"/>
    <p:sldId id="264" r:id="rId12"/>
    <p:sldId id="265" r:id="rId13"/>
    <p:sldId id="266" r:id="rId14"/>
    <p:sldId id="267" r:id="rId15"/>
    <p:sldId id="268" r:id="rId16"/>
    <p:sldId id="269" r:id="rId17"/>
    <p:sldId id="279" r:id="rId18"/>
    <p:sldId id="280" r:id="rId19"/>
    <p:sldId id="270" r:id="rId20"/>
    <p:sldId id="271" r:id="rId21"/>
    <p:sldId id="272" r:id="rId22"/>
    <p:sldId id="273" r:id="rId23"/>
    <p:sldId id="274" r:id="rId24"/>
    <p:sldId id="281" r:id="rId25"/>
    <p:sldId id="275" r:id="rId26"/>
    <p:sldId id="276" r:id="rId27"/>
    <p:sldId id="282" r:id="rId28"/>
    <p:sldId id="283" r:id="rId29"/>
    <p:sldId id="284" r:id="rId30"/>
    <p:sldId id="302" r:id="rId31"/>
    <p:sldId id="285" r:id="rId32"/>
    <p:sldId id="298" r:id="rId33"/>
    <p:sldId id="300" r:id="rId34"/>
    <p:sldId id="301" r:id="rId35"/>
    <p:sldId id="299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E0D373-0740-4A07-B64F-5A74918F5DA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77"/>
            <p14:sldId id="263"/>
            <p14:sldId id="278"/>
            <p14:sldId id="264"/>
            <p14:sldId id="265"/>
            <p14:sldId id="266"/>
            <p14:sldId id="267"/>
            <p14:sldId id="268"/>
            <p14:sldId id="269"/>
            <p14:sldId id="279"/>
            <p14:sldId id="280"/>
            <p14:sldId id="270"/>
            <p14:sldId id="271"/>
            <p14:sldId id="272"/>
            <p14:sldId id="273"/>
            <p14:sldId id="274"/>
            <p14:sldId id="281"/>
            <p14:sldId id="275"/>
            <p14:sldId id="276"/>
            <p14:sldId id="282"/>
            <p14:sldId id="283"/>
            <p14:sldId id="284"/>
            <p14:sldId id="302"/>
            <p14:sldId id="285"/>
            <p14:sldId id="298"/>
            <p14:sldId id="300"/>
            <p14:sldId id="301"/>
            <p14:sldId id="2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5DF"/>
    <a:srgbClr val="00642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6458F9-C1F2-449A-8791-2370E00D77CE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B676AF-9840-40C0-9F49-1DBBDEF09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2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12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99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53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1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34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25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8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31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81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2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50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38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21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28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46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29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70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14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386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C6316-866D-4A8B-9DC9-7F64EE9487F8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11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62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9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3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313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72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834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98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4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15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39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68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88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1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1DD8AAF-D023-4800-AEDF-A1F95C7FDC3D}" type="datetime1">
              <a:rPr lang="en-US" smtClean="0"/>
              <a:t>3/25/2015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6C78-5B05-49AF-AE24-892A28DC1F81}" type="datetime1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C40FF80-ECF7-4BE4-9B8F-D5FA1ECD342A}" type="datetime1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1516-CC4F-4B55-AD62-1FA03C4210A5}" type="datetime1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4A1B-5DAB-43F9-AC05-CCDE650A4261}" type="datetime1">
              <a:rPr lang="en-US" smtClean="0"/>
              <a:t>3/25/2015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231B6B-E8F2-4AE5-9101-B7720E9E8F67}" type="datetime1">
              <a:rPr lang="en-US" smtClean="0"/>
              <a:t>3/25/2015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791676D-02ED-4D6B-9F2B-D7777DF9B7EB}" type="datetime1">
              <a:rPr lang="en-US" smtClean="0"/>
              <a:t>3/25/2015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4E31-DE66-4F84-B36B-750FFBCFA389}" type="datetime1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B266-84AB-4C55-9259-716FD3DD3BA5}" type="datetime1">
              <a:rPr lang="en-US" smtClean="0"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41F1-BD00-448D-A81A-D7E0F2ED4B6F}" type="datetime1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0AB4D55-7AB7-4712-B848-99881B36CA7D}" type="datetime1">
              <a:rPr lang="en-US" smtClean="0"/>
              <a:t>3/25/2015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A790C9-8C66-463F-89DE-263A265FC9EF}" type="datetime1">
              <a:rPr lang="en-US" smtClean="0"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1.wav"/><Relationship Id="rId7" Type="http://schemas.openxmlformats.org/officeDocument/2006/relationships/image" Target="../media/image7.wmf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meetthetaylors.com/images/puzzled-man.jpg&amp;imgrefurl=http://neverknewthat.wordpress.com/category/sql/&amp;usg=__Kv_M1kmsrsSOuzcB8QkApJOty4c=&amp;h=268&amp;w=447&amp;sz=81&amp;hl=en&amp;start=15&amp;um=1&amp;tbnid=KH80U7j7-f5cKM:&amp;tbnh=76&amp;tbnw=127&amp;prev=/images?q=puzzled&amp;hl=en&amp;rls=com.microsoft:en-us:IE-SearchBox&amp;rlz=1I7GGLD&amp;um=1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CS5412: </a:t>
            </a:r>
            <a:br>
              <a:rPr lang="en-US" smtClean="0"/>
            </a:br>
            <a:r>
              <a:rPr lang="en-US" smtClean="0"/>
              <a:t>Transactions (II)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Ken Birman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198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Lecture XVII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can a window vanish?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Occurs if there just isn’t any point in the serialization order at which this set of reads could have happened</a:t>
            </a:r>
          </a:p>
          <a:p>
            <a:endParaRPr lang="en-US"/>
          </a:p>
          <a:p>
            <a:r>
              <a:rPr lang="en-US" smtClean="0"/>
              <a:t>Result of an update that invalidates some past read</a:t>
            </a:r>
          </a:p>
          <a:p>
            <a:endParaRPr lang="en-US"/>
          </a:p>
          <a:p>
            <a:r>
              <a:rPr lang="en-US" smtClean="0"/>
              <a:t>Causes transaction to abort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Complications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In fact, snapshot isolation doesn’t guarantee full serializability </a:t>
            </a:r>
          </a:p>
          <a:p>
            <a:pPr lvl="1"/>
            <a:r>
              <a:rPr lang="en-US" smtClean="0"/>
              <a:t>An update transaction might “invalidate” a read by updating A at an unexpectedly early time</a:t>
            </a:r>
          </a:p>
          <a:p>
            <a:pPr lvl="1"/>
            <a:r>
              <a:rPr lang="en-US" smtClean="0"/>
              <a:t>Unless we check the read-only transactions won’t know which ones to abort</a:t>
            </a:r>
          </a:p>
          <a:p>
            <a:pPr lvl="1"/>
            <a:r>
              <a:rPr lang="en-US" smtClean="0"/>
              <a:t>Real issue: X may already have finished</a:t>
            </a:r>
          </a:p>
          <a:p>
            <a:r>
              <a:rPr lang="en-US" smtClean="0"/>
              <a:t>If we use s.o. for reads in read/write transactions, we get additional “bad cases”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Snapshot isolation is widely used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Works well with multitier cloud computing infrastructures</a:t>
            </a:r>
          </a:p>
          <a:p>
            <a:pPr lvl="1"/>
            <a:r>
              <a:rPr lang="en-US" smtClean="0"/>
              <a:t>Caching structures that track validity intervals for cached variables are common</a:t>
            </a:r>
          </a:p>
          <a:p>
            <a:pPr lvl="1"/>
            <a:r>
              <a:rPr lang="en-US" smtClean="0"/>
              <a:t>Several papers have shown how to make snapshot isolation fully serializable, but methods haven’t been widely adopted (and may never be)</a:t>
            </a:r>
          </a:p>
          <a:p>
            <a:r>
              <a:rPr lang="en-US" smtClean="0"/>
              <a:t>Fits nicely with BASE: Basically available, soft state replication with eventual consistency</a:t>
            </a:r>
          </a:p>
          <a:p>
            <a:pPr lvl="1"/>
            <a:r>
              <a:rPr lang="en-US" smtClean="0"/>
              <a:t>Often we don’t worry about consistency for the client</a:t>
            </a:r>
          </a:p>
        </p:txBody>
      </p:sp>
    </p:spTree>
    <p:extLst>
      <p:ext uri="{BB962C8B-B14F-4D97-AF65-F5344CB8AC3E}">
        <p14:creationId xmlns:p14="http://schemas.microsoft.com/office/powerpoint/2010/main" val="31462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Consistency: Two “views”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Client sees a snapshot of the database</a:t>
            </a:r>
            <a:br>
              <a:rPr lang="en-US" smtClean="0"/>
            </a:br>
            <a:r>
              <a:rPr lang="en-US" smtClean="0"/>
              <a:t>that is internally consistent and “might” be valid</a:t>
            </a:r>
          </a:p>
          <a:p>
            <a:endParaRPr lang="en-US"/>
          </a:p>
          <a:p>
            <a:r>
              <a:rPr lang="en-US" smtClean="0"/>
              <a:t>Internally, database is genuinely serializable, but the states clients saw aren’t tracked and might sometimes become invalidated by an update</a:t>
            </a:r>
          </a:p>
          <a:p>
            <a:endParaRPr lang="en-US"/>
          </a:p>
          <a:p>
            <a:r>
              <a:rPr lang="en-US" smtClean="0"/>
              <a:t>Inconsistency is tolerated because it yields such big speedups, although some clients see “wrong” results</a:t>
            </a:r>
            <a:endParaRPr lang="en-US"/>
          </a:p>
        </p:txBody>
      </p:sp>
      <p:pic>
        <p:nvPicPr>
          <p:cNvPr id="1026" name="Picture 2" descr="http://www.biblestudy.org/bibleref/the-two-babylons/picture-of-two-headed-g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61" y="50973"/>
            <a:ext cx="178117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clients need perfect truth?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If so, one recent idea is to “validate” at commit time</a:t>
            </a:r>
          </a:p>
          <a:p>
            <a:pPr lvl="1"/>
            <a:r>
              <a:rPr lang="en-US" smtClean="0"/>
              <a:t>Many systems have a core transactional system that does updates</a:t>
            </a:r>
          </a:p>
          <a:p>
            <a:pPr lvl="1"/>
            <a:r>
              <a:rPr lang="en-US" smtClean="0"/>
              <a:t>Collections of read-only cached replicas are created at the edge where clients reside</a:t>
            </a:r>
          </a:p>
          <a:p>
            <a:pPr lvl="1"/>
            <a:r>
              <a:rPr lang="en-US" smtClean="0"/>
              <a:t>Read-only transactions run on these (true) replicas, with no risk of error</a:t>
            </a:r>
          </a:p>
          <a:p>
            <a:pPr lvl="1"/>
            <a:r>
              <a:rPr lang="en-US" smtClean="0"/>
              <a:t>Read/write transactions track the versions read and the changes they “want” to make (intentions list)</a:t>
            </a:r>
          </a:p>
          <a:p>
            <a:r>
              <a:rPr lang="en-US" smtClean="0"/>
              <a:t>Then package these intended changes as ultra-fast transactions to be sent to the core system</a:t>
            </a:r>
          </a:p>
          <a:p>
            <a:pPr lvl="1"/>
            <a:r>
              <a:rPr lang="en-US" smtClean="0"/>
              <a:t>It checks that these versions are still current,and if so, applies the updates, like in the Sinfonia system (discussed in class)</a:t>
            </a:r>
          </a:p>
          <a:p>
            <a:pPr lvl="1"/>
            <a:r>
              <a:rPr lang="en-US" smtClean="0"/>
              <a:t>If not, transaction “aborts” and must be retried</a:t>
            </a:r>
          </a:p>
          <a:p>
            <a:r>
              <a:rPr lang="en-US" smtClean="0"/>
              <a:t>Effect is to soak up as much hard work as possible at the edge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picture of how this works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3657600" y="1905000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Core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621935">
            <a:off x="2946365" y="3049213"/>
            <a:ext cx="996701" cy="1501697"/>
          </a:xfrm>
          <a:custGeom>
            <a:avLst/>
            <a:gdLst>
              <a:gd name="connsiteX0" fmla="*/ 914400 w 996701"/>
              <a:gd name="connsiteY0" fmla="*/ 0 h 1501697"/>
              <a:gd name="connsiteX1" fmla="*/ 906966 w 996701"/>
              <a:gd name="connsiteY1" fmla="*/ 877229 h 1501697"/>
              <a:gd name="connsiteX2" fmla="*/ 0 w 996701"/>
              <a:gd name="connsiteY2" fmla="*/ 1501697 h 15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6701" h="1501697">
                <a:moveTo>
                  <a:pt x="914400" y="0"/>
                </a:moveTo>
                <a:cubicBezTo>
                  <a:pt x="986883" y="313473"/>
                  <a:pt x="1059366" y="626946"/>
                  <a:pt x="906966" y="877229"/>
                </a:cubicBezTo>
                <a:cubicBezTo>
                  <a:pt x="754566" y="1127512"/>
                  <a:pt x="377283" y="1314604"/>
                  <a:pt x="0" y="1501697"/>
                </a:cubicBezTo>
              </a:path>
            </a:pathLst>
          </a:custGeom>
          <a:noFill/>
          <a:ln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20978065" flipH="1">
            <a:off x="4362733" y="3049214"/>
            <a:ext cx="996701" cy="1501697"/>
          </a:xfrm>
          <a:custGeom>
            <a:avLst/>
            <a:gdLst>
              <a:gd name="connsiteX0" fmla="*/ 914400 w 996701"/>
              <a:gd name="connsiteY0" fmla="*/ 0 h 1501697"/>
              <a:gd name="connsiteX1" fmla="*/ 906966 w 996701"/>
              <a:gd name="connsiteY1" fmla="*/ 877229 h 1501697"/>
              <a:gd name="connsiteX2" fmla="*/ 0 w 996701"/>
              <a:gd name="connsiteY2" fmla="*/ 1501697 h 15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6701" h="1501697">
                <a:moveTo>
                  <a:pt x="914400" y="0"/>
                </a:moveTo>
                <a:cubicBezTo>
                  <a:pt x="986883" y="313473"/>
                  <a:pt x="1059366" y="626946"/>
                  <a:pt x="906966" y="877229"/>
                </a:cubicBezTo>
                <a:cubicBezTo>
                  <a:pt x="754566" y="1127512"/>
                  <a:pt x="377283" y="1314604"/>
                  <a:pt x="0" y="1501697"/>
                </a:cubicBezTo>
              </a:path>
            </a:pathLst>
          </a:custGeom>
          <a:noFill/>
          <a:ln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1904999" y="4267200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Cached replica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5486400" y="4267200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Cached replica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2050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1086917" cy="10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74319"/>
            <a:ext cx="821741" cy="83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6477000" y="5073223"/>
            <a:ext cx="762000" cy="61216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39829" y="4448847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smtClean="0"/>
              <a:t>read only </a:t>
            </a:r>
            <a:r>
              <a:rPr lang="en-US" smtClean="0"/>
              <a:t>transaction can safely execute on cache</a:t>
            </a:r>
            <a:endParaRPr lang="en-US" i="1"/>
          </a:p>
        </p:txBody>
      </p:sp>
      <p:sp>
        <p:nvSpPr>
          <p:cNvPr id="16" name="TextBox 15"/>
          <p:cNvSpPr txBox="1"/>
          <p:nvPr/>
        </p:nvSpPr>
        <p:spPr>
          <a:xfrm>
            <a:off x="148520" y="3977840"/>
            <a:ext cx="165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(1) </a:t>
            </a:r>
            <a:r>
              <a:rPr lang="en-US" i="1" smtClean="0"/>
              <a:t>update </a:t>
            </a:r>
            <a:r>
              <a:rPr lang="en-US" smtClean="0"/>
              <a:t>transaction runs on cache </a:t>
            </a:r>
            <a:r>
              <a:rPr lang="en-US" i="1" smtClean="0"/>
              <a:t>first</a:t>
            </a:r>
            <a:endParaRPr lang="en-US" i="1"/>
          </a:p>
        </p:txBody>
      </p:sp>
      <p:cxnSp>
        <p:nvCxnSpPr>
          <p:cNvPr id="17" name="Straight Arrow Connector 16"/>
          <p:cNvCxnSpPr>
            <a:endCxn id="9" idx="2"/>
          </p:cNvCxnSpPr>
          <p:nvPr/>
        </p:nvCxnSpPr>
        <p:spPr>
          <a:xfrm flipV="1">
            <a:off x="975732" y="4875276"/>
            <a:ext cx="929267" cy="49385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802943" y="2513076"/>
            <a:ext cx="1778457" cy="181922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43000" y="1676400"/>
            <a:ext cx="2645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(2) simplified transaction lists versions to validate, then values to write for updates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95600" y="433229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(3) If successful, Core reports commit</a:t>
            </a:r>
            <a:endParaRPr lang="en-US"/>
          </a:p>
        </p:txBody>
      </p:sp>
      <p:cxnSp>
        <p:nvCxnSpPr>
          <p:cNvPr id="24" name="Straight Arrow Connector 23"/>
          <p:cNvCxnSpPr>
            <a:endCxn id="7" idx="2"/>
          </p:cNvCxnSpPr>
          <p:nvPr/>
        </p:nvCxnSpPr>
        <p:spPr>
          <a:xfrm flipH="1">
            <a:off x="2819399" y="3113718"/>
            <a:ext cx="1250633" cy="133527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Core issue: How much contention?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Root challenge is to understand</a:t>
            </a:r>
          </a:p>
          <a:p>
            <a:pPr lvl="1"/>
            <a:r>
              <a:rPr lang="en-US" smtClean="0"/>
              <a:t>How many updates will occur</a:t>
            </a:r>
          </a:p>
          <a:p>
            <a:pPr lvl="1"/>
            <a:r>
              <a:rPr lang="en-US" smtClean="0"/>
              <a:t>How often those updates conflict with concurrent reads or with concurrent updates</a:t>
            </a:r>
          </a:p>
          <a:p>
            <a:pPr lvl="1"/>
            <a:endParaRPr lang="en-US"/>
          </a:p>
          <a:p>
            <a:r>
              <a:rPr lang="en-US" smtClean="0"/>
              <a:t>In most of today’s really massive cloud applications either contention is very rare, in which case transactional database solutions work, or we end up cutting corners and relaxing consistency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Tradeoff: Scale versus consistency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With a core system we can impose strong consistency, but doing so limits scalability</a:t>
            </a:r>
          </a:p>
          <a:p>
            <a:pPr lvl="1"/>
            <a:r>
              <a:rPr lang="en-US" smtClean="0"/>
              <a:t>It needs to “validate” every update</a:t>
            </a:r>
          </a:p>
          <a:p>
            <a:pPr lvl="1"/>
            <a:r>
              <a:rPr lang="en-US" smtClean="0"/>
              <a:t>At some point it will get overloaded</a:t>
            </a:r>
          </a:p>
          <a:p>
            <a:pPr lvl="1"/>
            <a:endParaRPr lang="en-US"/>
          </a:p>
          <a:p>
            <a:r>
              <a:rPr lang="en-US" smtClean="0"/>
              <a:t>But if we don’t use a core system we can’t guarantee consistency</a:t>
            </a:r>
          </a:p>
          <a:p>
            <a:pPr lvl="1"/>
            <a:r>
              <a:rPr lang="en-US" smtClean="0"/>
              <a:t>We may be able to design the application to tolerate small inconsistencies.  Many web systems work this way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 there other options?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How does this approach compare with scalable replication using Paxos or Virtual Synchrony?</a:t>
            </a:r>
          </a:p>
          <a:p>
            <a:endParaRPr lang="en-US"/>
          </a:p>
          <a:p>
            <a:r>
              <a:rPr lang="en-US" smtClean="0"/>
              <a:t>In those systems the “contention” related to the order in which multicasts were delivered</a:t>
            </a:r>
          </a:p>
          <a:p>
            <a:pPr lvl="1"/>
            <a:r>
              <a:rPr lang="en-US" smtClean="0"/>
              <a:t>Virtual synchrony strives to find ways of weakening required ordering to gain performance</a:t>
            </a:r>
          </a:p>
          <a:p>
            <a:pPr lvl="1"/>
            <a:r>
              <a:rPr lang="en-US" smtClean="0"/>
              <a:t>Paxos is like serializability: One size fits all.  But this is precisely why Brewer ended up proposing CAP!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transactions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The Web Services standards introduces (yet) another innovation in the space</a:t>
            </a:r>
          </a:p>
          <a:p>
            <a:endParaRPr lang="en-US"/>
          </a:p>
          <a:p>
            <a:r>
              <a:rPr lang="en-US" smtClean="0"/>
              <a:t>They define a standard transactional API for cloud computing, and this is widely supported by transactional products of all kinds</a:t>
            </a:r>
          </a:p>
          <a:p>
            <a:endParaRPr lang="en-US"/>
          </a:p>
          <a:p>
            <a:r>
              <a:rPr lang="en-US" smtClean="0"/>
              <a:t>But they also define what are called “business transactions”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topic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How do cloud systems actually use transactions?</a:t>
            </a:r>
            <a:endParaRPr lang="en-US"/>
          </a:p>
          <a:p>
            <a:r>
              <a:rPr lang="en-US" smtClean="0"/>
              <a:t>Last time we saw the basic transactional model.  </a:t>
            </a:r>
          </a:p>
          <a:p>
            <a:pPr lvl="1"/>
            <a:r>
              <a:rPr lang="en-US" smtClean="0"/>
              <a:t>But as we saw from reviewing Brewer’s CAP theorem and the BASE methodology, transactions are sometimes too expensive and not scalable enough</a:t>
            </a:r>
          </a:p>
          <a:p>
            <a:r>
              <a:rPr lang="en-US" smtClean="0"/>
              <a:t>This has led to innovations on the transaction side</a:t>
            </a:r>
          </a:p>
          <a:p>
            <a:pPr lvl="1"/>
            <a:r>
              <a:rPr lang="en-US" smtClean="0"/>
              <a:t>Snapshot </a:t>
            </a:r>
            <a:r>
              <a:rPr lang="en-US"/>
              <a:t>isolation (related to serializability and ACID)</a:t>
            </a:r>
          </a:p>
          <a:p>
            <a:pPr lvl="1"/>
            <a:r>
              <a:rPr lang="en-US" smtClean="0"/>
              <a:t>Business transactions (related to BASE)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6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Think of Expedia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You book a trip to Costa Rica</a:t>
            </a:r>
          </a:p>
          <a:p>
            <a:pPr lvl="1"/>
            <a:r>
              <a:rPr lang="en-US" smtClean="0"/>
              <a:t>Flight down involves two separate carriers</a:t>
            </a:r>
          </a:p>
          <a:p>
            <a:pPr lvl="1"/>
            <a:r>
              <a:rPr lang="en-US" smtClean="0"/>
              <a:t>Fourteen nights in a total of three hotels</a:t>
            </a:r>
          </a:p>
          <a:p>
            <a:pPr lvl="1"/>
            <a:r>
              <a:rPr lang="en-US" smtClean="0"/>
              <a:t>Rental car for six days, bus tours for the rest</a:t>
            </a:r>
          </a:p>
          <a:p>
            <a:pPr lvl="1"/>
            <a:r>
              <a:rPr lang="en-US" smtClean="0"/>
              <a:t>Two rainforest tours, one with “zip line experience”</a:t>
            </a:r>
          </a:p>
          <a:p>
            <a:pPr lvl="1"/>
            <a:r>
              <a:rPr lang="en-US"/>
              <a:t>Dinner reservation for two on your friend’s birthday at the Inka Grill </a:t>
            </a:r>
            <a:r>
              <a:rPr lang="en-US" smtClean="0"/>
              <a:t>restaurant in San Jose</a:t>
            </a:r>
          </a:p>
          <a:p>
            <a:pPr lvl="1"/>
            <a:r>
              <a:rPr lang="en-US" smtClean="0"/>
              <a:t>Travel insurance covering stomach ailiments (costs extra)</a:t>
            </a:r>
          </a:p>
          <a:p>
            <a:pPr lvl="1"/>
            <a:r>
              <a:rPr lang="en-US" smtClean="0"/>
              <a:t>Special “babysit your dog” service in Ithaca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Should this be one transaction?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Traditionally the transactional community would have argued that cases like these are precisely what transactions were invented for</a:t>
            </a:r>
          </a:p>
          <a:p>
            <a:endParaRPr lang="en-US"/>
          </a:p>
          <a:p>
            <a:r>
              <a:rPr lang="en-US" smtClean="0"/>
              <a:t>In practice... it makes little sense to use transactions</a:t>
            </a:r>
          </a:p>
          <a:p>
            <a:pPr lvl="1"/>
            <a:r>
              <a:rPr lang="en-US"/>
              <a:t>Multiple services, perhaps with very distinct APIs (e.g. may just need to phone the Inka Grill </a:t>
            </a:r>
            <a:r>
              <a:rPr lang="en-US" smtClean="0"/>
              <a:t>directly)</a:t>
            </a:r>
            <a:endParaRPr lang="en-US"/>
          </a:p>
          <a:p>
            <a:pPr lvl="1"/>
            <a:r>
              <a:rPr lang="en-US" smtClean="0"/>
              <a:t>Many ways to roll back if something goes wrong, like just cancelling the car reservation</a:t>
            </a:r>
          </a:p>
        </p:txBody>
      </p:sp>
    </p:spTree>
    <p:extLst>
      <p:ext uri="{BB962C8B-B14F-4D97-AF65-F5344CB8AC3E}">
        <p14:creationId xmlns:p14="http://schemas.microsoft.com/office/powerpoint/2010/main" val="32962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of a business transaction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/>
          </a:bodyPr>
          <a:lstStyle/>
          <a:p>
            <a:r>
              <a:rPr lang="en-US" smtClean="0"/>
              <a:t>Instead of a single transaction, models something like this as a whole series of separate transactions</a:t>
            </a:r>
          </a:p>
          <a:p>
            <a:pPr lvl="1"/>
            <a:r>
              <a:rPr lang="en-US" smtClean="0"/>
              <a:t>Maybe in a few cases done as true transactions</a:t>
            </a:r>
          </a:p>
          <a:p>
            <a:pPr lvl="1"/>
            <a:r>
              <a:rPr lang="en-US" smtClean="0"/>
              <a:t>But others might be done in business-specific ways</a:t>
            </a:r>
          </a:p>
          <a:p>
            <a:pPr lvl="1"/>
            <a:endParaRPr lang="en-US"/>
          </a:p>
          <a:p>
            <a:r>
              <a:rPr lang="en-US" smtClean="0"/>
              <a:t>The standard assumes that each has its own specialized rollback technology available</a:t>
            </a:r>
          </a:p>
          <a:p>
            <a:endParaRPr lang="en-US"/>
          </a:p>
          <a:p>
            <a:r>
              <a:rPr lang="en-US" smtClean="0"/>
              <a:t>It also requires a “reliable message queuing”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Reliable message queuing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Basically, email for programs</a:t>
            </a:r>
          </a:p>
          <a:p>
            <a:pPr lvl="1"/>
            <a:r>
              <a:rPr lang="en-US" smtClean="0"/>
              <a:t>Like with normal email, can send messages to addresses and they will be held until read/deleted</a:t>
            </a:r>
          </a:p>
          <a:p>
            <a:pPr lvl="1"/>
            <a:r>
              <a:rPr lang="en-US" smtClean="0"/>
              <a:t>Spooler is assumed to be highly available and reliable</a:t>
            </a:r>
          </a:p>
          <a:p>
            <a:pPr lvl="1"/>
            <a:r>
              <a:rPr lang="en-US" smtClean="0"/>
              <a:t>Generally has some kind of multi-stage structure: spools messages near the sender until handed off to the server, and only deleted once safely logged</a:t>
            </a:r>
          </a:p>
        </p:txBody>
      </p:sp>
    </p:spTree>
    <p:extLst>
      <p:ext uri="{BB962C8B-B14F-4D97-AF65-F5344CB8AC3E}">
        <p14:creationId xmlns:p14="http://schemas.microsoft.com/office/powerpoint/2010/main" val="16725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this works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Application “sends” a set of requests, like one email each</a:t>
            </a:r>
          </a:p>
          <a:p>
            <a:r>
              <a:rPr lang="en-US" smtClean="0"/>
              <a:t>Spooler accepts the set and executes them one by one, restarting any that are disrupted by crashes</a:t>
            </a:r>
          </a:p>
          <a:p>
            <a:r>
              <a:rPr lang="en-US" smtClean="0"/>
              <a:t>Handling of other kinds of failures (“Sorry sir, the restaurant is fully booked that night”) is under programmatic control</a:t>
            </a:r>
          </a:p>
          <a:p>
            <a:pPr lvl="1"/>
            <a:r>
              <a:rPr lang="en-US" smtClean="0"/>
              <a:t>You need to add details to tell the system what to do</a:t>
            </a:r>
          </a:p>
          <a:p>
            <a:pPr lvl="1"/>
            <a:r>
              <a:rPr lang="en-US" smtClean="0"/>
              <a:t>It won’t know that the Mexicali Cafe is a fallback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transactions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We create a sequence of transactions and of the associated undo actions for each</a:t>
            </a:r>
          </a:p>
          <a:p>
            <a:pPr lvl="1"/>
            <a:r>
              <a:rPr lang="en-US" smtClean="0"/>
              <a:t>Spool the series of transactions, linked by a business-transaction-identifier</a:t>
            </a:r>
          </a:p>
          <a:p>
            <a:pPr lvl="1"/>
            <a:r>
              <a:rPr lang="en-US" smtClean="0"/>
              <a:t>As each is executed, the undo action is spooled but in a “disabled” state</a:t>
            </a:r>
          </a:p>
          <a:p>
            <a:pPr lvl="1"/>
            <a:r>
              <a:rPr lang="en-US" smtClean="0"/>
              <a:t>On commit of the final transaction in the sequence, the undo actions are deleted</a:t>
            </a:r>
          </a:p>
          <a:p>
            <a:pPr lvl="1"/>
            <a:r>
              <a:rPr lang="en-US" smtClean="0"/>
              <a:t>On abort, the undo actions are enabled and run as a kind of reverse business transaction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transactions and BASE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If our reservations go part-way through but then the dog-sitter step fails, we end up leaving the world in a kind of inconsistent state</a:t>
            </a:r>
          </a:p>
          <a:p>
            <a:pPr lvl="1"/>
            <a:r>
              <a:rPr lang="en-US" smtClean="0"/>
              <a:t>But soon after we run the undo actions and this reverses the problems we created</a:t>
            </a:r>
          </a:p>
          <a:p>
            <a:pPr lvl="1"/>
            <a:r>
              <a:rPr lang="en-US"/>
              <a:t>Even if someone failed to get a reservation at Inka Grill </a:t>
            </a:r>
            <a:r>
              <a:rPr lang="en-US" smtClean="0"/>
              <a:t>because of your temporarily booked table, they won’t be so surprised when they try again in a few days and now a table is free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“Consistency is much overrated”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We hear this a lot lately</a:t>
            </a:r>
          </a:p>
          <a:p>
            <a:endParaRPr lang="en-US"/>
          </a:p>
          <a:p>
            <a:r>
              <a:rPr lang="en-US" smtClean="0"/>
              <a:t>But you also need to wonder... what about</a:t>
            </a:r>
          </a:p>
          <a:p>
            <a:pPr lvl="1"/>
            <a:r>
              <a:rPr lang="en-US" smtClean="0"/>
              <a:t>Medical care systems that run on the Internet?</a:t>
            </a:r>
          </a:p>
          <a:p>
            <a:pPr lvl="1"/>
            <a:r>
              <a:rPr lang="en-US" smtClean="0"/>
              <a:t>Google’s self-driving cars?</a:t>
            </a:r>
          </a:p>
          <a:p>
            <a:pPr lvl="1"/>
            <a:r>
              <a:rPr lang="en-US" smtClean="0"/>
              <a:t>The smart power grid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442164" y="4016688"/>
            <a:ext cx="2510725" cy="1309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94563" y="4770938"/>
            <a:ext cx="2510725" cy="1309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157669" y="4278846"/>
            <a:ext cx="2510725" cy="1309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263933" y="4463512"/>
            <a:ext cx="2510725" cy="1309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94564" y="4169088"/>
            <a:ext cx="2621796" cy="170739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If eBay (BASE) ran the power grid</a:t>
            </a:r>
            <a:endParaRPr lang="fr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With BASE, control system could have “two voices”</a:t>
            </a:r>
          </a:p>
          <a:p>
            <a:r>
              <a:rPr lang="en-US" smtClean="0"/>
              <a:t>In physical infrastructure settings, consequences can be very costly</a:t>
            </a:r>
            <a:endParaRPr lang="en-US" dirty="0" smtClean="0"/>
          </a:p>
        </p:txBody>
      </p:sp>
      <p:pic>
        <p:nvPicPr>
          <p:cNvPr id="1026" name="Picture 2" descr="http://www02.abb.com/GLOBAL/GAD/GAD02181.NSF/4e128623f4b79832c1256a5d0049ce68/7646a8b7d8af17cec1256e21004ac89d/$FILE/PowerTransform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507" y="3828081"/>
            <a:ext cx="29241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612648" y="5014419"/>
            <a:ext cx="4484589" cy="1275287"/>
            <a:chOff x="779727" y="5306282"/>
            <a:chExt cx="4484589" cy="1275287"/>
          </a:xfrm>
        </p:grpSpPr>
        <p:sp>
          <p:nvSpPr>
            <p:cNvPr id="14" name="TextBox 13"/>
            <p:cNvSpPr txBox="1"/>
            <p:nvPr/>
          </p:nvSpPr>
          <p:spPr>
            <a:xfrm>
              <a:off x="1412988" y="6212237"/>
              <a:ext cx="3851328" cy="36933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“</a:t>
              </a:r>
              <a:r>
                <a:rPr lang="en-US" i="1" dirty="0" smtClean="0"/>
                <a:t>Switch</a:t>
              </a:r>
              <a:r>
                <a:rPr lang="en-US" i="1" dirty="0"/>
                <a:t> on</a:t>
              </a:r>
              <a:r>
                <a:rPr lang="en-US" i="1" dirty="0" smtClean="0"/>
                <a:t> the </a:t>
              </a:r>
              <a:r>
                <a:rPr lang="en-US" i="1" dirty="0"/>
                <a:t>50KV Canadian </a:t>
              </a:r>
              <a:r>
                <a:rPr lang="en-US" i="1" dirty="0" smtClean="0"/>
                <a:t>bus”</a:t>
              </a:r>
              <a:endParaRPr lang="en-US" i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779727" y="5306282"/>
              <a:ext cx="1545021" cy="862066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402597" y="3905573"/>
            <a:ext cx="5153186" cy="1867546"/>
            <a:chOff x="1402597" y="3905573"/>
            <a:chExt cx="5153186" cy="1867546"/>
          </a:xfrm>
        </p:grpSpPr>
        <p:sp>
          <p:nvSpPr>
            <p:cNvPr id="5" name="TextBox 4"/>
            <p:cNvSpPr txBox="1"/>
            <p:nvPr/>
          </p:nvSpPr>
          <p:spPr>
            <a:xfrm>
              <a:off x="1402597" y="3905573"/>
              <a:ext cx="3851328" cy="36933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“</a:t>
              </a:r>
              <a:r>
                <a:rPr lang="en-US" i="1" dirty="0"/>
                <a:t>Canadian 50KV bus going </a:t>
              </a:r>
              <a:r>
                <a:rPr lang="en-US" i="1" dirty="0" smtClean="0"/>
                <a:t>offline”</a:t>
              </a:r>
              <a:endParaRPr lang="en-US" i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704686" y="4304633"/>
              <a:ext cx="2851097" cy="1468486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544870" y="5336583"/>
            <a:ext cx="914400" cy="914400"/>
            <a:chOff x="5734372" y="5336583"/>
            <a:chExt cx="914400" cy="914400"/>
          </a:xfrm>
        </p:grpSpPr>
        <p:sp>
          <p:nvSpPr>
            <p:cNvPr id="15" name="Explosion 2 14"/>
            <p:cNvSpPr/>
            <p:nvPr/>
          </p:nvSpPr>
          <p:spPr>
            <a:xfrm>
              <a:off x="5734372" y="5336583"/>
              <a:ext cx="914400" cy="91440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91938" y="5669795"/>
              <a:ext cx="663845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i="1" dirty="0" smtClean="0">
                  <a:solidFill>
                    <a:srgbClr val="C00000"/>
                  </a:solidFill>
                </a:rPr>
                <a:t>Bang!</a:t>
              </a:r>
              <a:endParaRPr lang="en-US" sz="1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6" name="AutoShape 5"/>
          <p:cNvSpPr>
            <a:spLocks noChangeAspect="1" noChangeArrowheads="1" noTextEdit="1"/>
          </p:cNvSpPr>
          <p:nvPr/>
        </p:nvSpPr>
        <p:spPr bwMode="auto">
          <a:xfrm>
            <a:off x="3768725" y="2800350"/>
            <a:ext cx="16065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8744" name="Group 158743"/>
          <p:cNvGrpSpPr/>
          <p:nvPr/>
        </p:nvGrpSpPr>
        <p:grpSpPr>
          <a:xfrm>
            <a:off x="6585962" y="4225244"/>
            <a:ext cx="460375" cy="1073151"/>
            <a:chOff x="3798888" y="2819400"/>
            <a:chExt cx="460375" cy="1073151"/>
          </a:xfrm>
        </p:grpSpPr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3813175" y="2819400"/>
              <a:ext cx="434975" cy="1023938"/>
            </a:xfrm>
            <a:custGeom>
              <a:avLst/>
              <a:gdLst>
                <a:gd name="T0" fmla="*/ 401 w 549"/>
                <a:gd name="T1" fmla="*/ 2 h 1289"/>
                <a:gd name="T2" fmla="*/ 409 w 549"/>
                <a:gd name="T3" fmla="*/ 7 h 1289"/>
                <a:gd name="T4" fmla="*/ 418 w 549"/>
                <a:gd name="T5" fmla="*/ 15 h 1289"/>
                <a:gd name="T6" fmla="*/ 432 w 549"/>
                <a:gd name="T7" fmla="*/ 21 h 1289"/>
                <a:gd name="T8" fmla="*/ 443 w 549"/>
                <a:gd name="T9" fmla="*/ 30 h 1289"/>
                <a:gd name="T10" fmla="*/ 456 w 549"/>
                <a:gd name="T11" fmla="*/ 40 h 1289"/>
                <a:gd name="T12" fmla="*/ 470 w 549"/>
                <a:gd name="T13" fmla="*/ 49 h 1289"/>
                <a:gd name="T14" fmla="*/ 481 w 549"/>
                <a:gd name="T15" fmla="*/ 60 h 1289"/>
                <a:gd name="T16" fmla="*/ 494 w 549"/>
                <a:gd name="T17" fmla="*/ 72 h 1289"/>
                <a:gd name="T18" fmla="*/ 506 w 549"/>
                <a:gd name="T19" fmla="*/ 81 h 1289"/>
                <a:gd name="T20" fmla="*/ 517 w 549"/>
                <a:gd name="T21" fmla="*/ 93 h 1289"/>
                <a:gd name="T22" fmla="*/ 527 w 549"/>
                <a:gd name="T23" fmla="*/ 104 h 1289"/>
                <a:gd name="T24" fmla="*/ 534 w 549"/>
                <a:gd name="T25" fmla="*/ 116 h 1289"/>
                <a:gd name="T26" fmla="*/ 542 w 549"/>
                <a:gd name="T27" fmla="*/ 127 h 1289"/>
                <a:gd name="T28" fmla="*/ 544 w 549"/>
                <a:gd name="T29" fmla="*/ 136 h 1289"/>
                <a:gd name="T30" fmla="*/ 547 w 549"/>
                <a:gd name="T31" fmla="*/ 146 h 1289"/>
                <a:gd name="T32" fmla="*/ 549 w 549"/>
                <a:gd name="T33" fmla="*/ 157 h 1289"/>
                <a:gd name="T34" fmla="*/ 549 w 549"/>
                <a:gd name="T35" fmla="*/ 167 h 1289"/>
                <a:gd name="T36" fmla="*/ 549 w 549"/>
                <a:gd name="T37" fmla="*/ 176 h 1289"/>
                <a:gd name="T38" fmla="*/ 547 w 549"/>
                <a:gd name="T39" fmla="*/ 186 h 1289"/>
                <a:gd name="T40" fmla="*/ 546 w 549"/>
                <a:gd name="T41" fmla="*/ 193 h 1289"/>
                <a:gd name="T42" fmla="*/ 542 w 549"/>
                <a:gd name="T43" fmla="*/ 203 h 1289"/>
                <a:gd name="T44" fmla="*/ 538 w 549"/>
                <a:gd name="T45" fmla="*/ 212 h 1289"/>
                <a:gd name="T46" fmla="*/ 532 w 549"/>
                <a:gd name="T47" fmla="*/ 224 h 1289"/>
                <a:gd name="T48" fmla="*/ 527 w 549"/>
                <a:gd name="T49" fmla="*/ 231 h 1289"/>
                <a:gd name="T50" fmla="*/ 525 w 549"/>
                <a:gd name="T51" fmla="*/ 237 h 1289"/>
                <a:gd name="T52" fmla="*/ 289 w 549"/>
                <a:gd name="T53" fmla="*/ 437 h 1289"/>
                <a:gd name="T54" fmla="*/ 236 w 549"/>
                <a:gd name="T55" fmla="*/ 666 h 1289"/>
                <a:gd name="T56" fmla="*/ 536 w 549"/>
                <a:gd name="T57" fmla="*/ 902 h 1289"/>
                <a:gd name="T58" fmla="*/ 150 w 549"/>
                <a:gd name="T59" fmla="*/ 1187 h 1289"/>
                <a:gd name="T60" fmla="*/ 74 w 549"/>
                <a:gd name="T61" fmla="*/ 1282 h 1289"/>
                <a:gd name="T62" fmla="*/ 0 w 549"/>
                <a:gd name="T63" fmla="*/ 1092 h 1289"/>
                <a:gd name="T64" fmla="*/ 251 w 549"/>
                <a:gd name="T65" fmla="*/ 908 h 1289"/>
                <a:gd name="T66" fmla="*/ 63 w 549"/>
                <a:gd name="T67" fmla="*/ 708 h 1289"/>
                <a:gd name="T68" fmla="*/ 42 w 549"/>
                <a:gd name="T69" fmla="*/ 528 h 1289"/>
                <a:gd name="T70" fmla="*/ 445 w 549"/>
                <a:gd name="T71" fmla="*/ 230 h 1289"/>
                <a:gd name="T72" fmla="*/ 441 w 549"/>
                <a:gd name="T73" fmla="*/ 57 h 1289"/>
                <a:gd name="T74" fmla="*/ 439 w 549"/>
                <a:gd name="T75" fmla="*/ 53 h 1289"/>
                <a:gd name="T76" fmla="*/ 433 w 549"/>
                <a:gd name="T77" fmla="*/ 47 h 1289"/>
                <a:gd name="T78" fmla="*/ 424 w 549"/>
                <a:gd name="T79" fmla="*/ 36 h 1289"/>
                <a:gd name="T80" fmla="*/ 414 w 549"/>
                <a:gd name="T81" fmla="*/ 24 h 1289"/>
                <a:gd name="T82" fmla="*/ 403 w 549"/>
                <a:gd name="T83" fmla="*/ 11 h 1289"/>
                <a:gd name="T84" fmla="*/ 397 w 549"/>
                <a:gd name="T85" fmla="*/ 0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9" h="1289">
                  <a:moveTo>
                    <a:pt x="397" y="0"/>
                  </a:moveTo>
                  <a:lnTo>
                    <a:pt x="401" y="2"/>
                  </a:lnTo>
                  <a:lnTo>
                    <a:pt x="405" y="3"/>
                  </a:lnTo>
                  <a:lnTo>
                    <a:pt x="409" y="7"/>
                  </a:lnTo>
                  <a:lnTo>
                    <a:pt x="414" y="11"/>
                  </a:lnTo>
                  <a:lnTo>
                    <a:pt x="418" y="15"/>
                  </a:lnTo>
                  <a:lnTo>
                    <a:pt x="424" y="17"/>
                  </a:lnTo>
                  <a:lnTo>
                    <a:pt x="432" y="21"/>
                  </a:lnTo>
                  <a:lnTo>
                    <a:pt x="437" y="26"/>
                  </a:lnTo>
                  <a:lnTo>
                    <a:pt x="443" y="30"/>
                  </a:lnTo>
                  <a:lnTo>
                    <a:pt x="449" y="36"/>
                  </a:lnTo>
                  <a:lnTo>
                    <a:pt x="456" y="40"/>
                  </a:lnTo>
                  <a:lnTo>
                    <a:pt x="462" y="45"/>
                  </a:lnTo>
                  <a:lnTo>
                    <a:pt x="470" y="49"/>
                  </a:lnTo>
                  <a:lnTo>
                    <a:pt x="475" y="55"/>
                  </a:lnTo>
                  <a:lnTo>
                    <a:pt x="481" y="60"/>
                  </a:lnTo>
                  <a:lnTo>
                    <a:pt x="489" y="66"/>
                  </a:lnTo>
                  <a:lnTo>
                    <a:pt x="494" y="72"/>
                  </a:lnTo>
                  <a:lnTo>
                    <a:pt x="500" y="76"/>
                  </a:lnTo>
                  <a:lnTo>
                    <a:pt x="506" y="81"/>
                  </a:lnTo>
                  <a:lnTo>
                    <a:pt x="513" y="89"/>
                  </a:lnTo>
                  <a:lnTo>
                    <a:pt x="517" y="93"/>
                  </a:lnTo>
                  <a:lnTo>
                    <a:pt x="523" y="98"/>
                  </a:lnTo>
                  <a:lnTo>
                    <a:pt x="527" y="104"/>
                  </a:lnTo>
                  <a:lnTo>
                    <a:pt x="530" y="110"/>
                  </a:lnTo>
                  <a:lnTo>
                    <a:pt x="534" y="116"/>
                  </a:lnTo>
                  <a:lnTo>
                    <a:pt x="538" y="121"/>
                  </a:lnTo>
                  <a:lnTo>
                    <a:pt x="542" y="127"/>
                  </a:lnTo>
                  <a:lnTo>
                    <a:pt x="544" y="133"/>
                  </a:lnTo>
                  <a:lnTo>
                    <a:pt x="544" y="136"/>
                  </a:lnTo>
                  <a:lnTo>
                    <a:pt x="546" y="142"/>
                  </a:lnTo>
                  <a:lnTo>
                    <a:pt x="547" y="146"/>
                  </a:lnTo>
                  <a:lnTo>
                    <a:pt x="549" y="152"/>
                  </a:lnTo>
                  <a:lnTo>
                    <a:pt x="549" y="157"/>
                  </a:lnTo>
                  <a:lnTo>
                    <a:pt x="549" y="161"/>
                  </a:lnTo>
                  <a:lnTo>
                    <a:pt x="549" y="167"/>
                  </a:lnTo>
                  <a:lnTo>
                    <a:pt x="549" y="173"/>
                  </a:lnTo>
                  <a:lnTo>
                    <a:pt x="549" y="176"/>
                  </a:lnTo>
                  <a:lnTo>
                    <a:pt x="547" y="180"/>
                  </a:lnTo>
                  <a:lnTo>
                    <a:pt x="547" y="186"/>
                  </a:lnTo>
                  <a:lnTo>
                    <a:pt x="547" y="190"/>
                  </a:lnTo>
                  <a:lnTo>
                    <a:pt x="546" y="193"/>
                  </a:lnTo>
                  <a:lnTo>
                    <a:pt x="544" y="197"/>
                  </a:lnTo>
                  <a:lnTo>
                    <a:pt x="542" y="203"/>
                  </a:lnTo>
                  <a:lnTo>
                    <a:pt x="542" y="207"/>
                  </a:lnTo>
                  <a:lnTo>
                    <a:pt x="538" y="212"/>
                  </a:lnTo>
                  <a:lnTo>
                    <a:pt x="536" y="218"/>
                  </a:lnTo>
                  <a:lnTo>
                    <a:pt x="532" y="224"/>
                  </a:lnTo>
                  <a:lnTo>
                    <a:pt x="530" y="230"/>
                  </a:lnTo>
                  <a:lnTo>
                    <a:pt x="527" y="231"/>
                  </a:lnTo>
                  <a:lnTo>
                    <a:pt x="527" y="235"/>
                  </a:lnTo>
                  <a:lnTo>
                    <a:pt x="525" y="237"/>
                  </a:lnTo>
                  <a:lnTo>
                    <a:pt x="525" y="237"/>
                  </a:lnTo>
                  <a:lnTo>
                    <a:pt x="289" y="437"/>
                  </a:lnTo>
                  <a:lnTo>
                    <a:pt x="186" y="564"/>
                  </a:lnTo>
                  <a:lnTo>
                    <a:pt x="236" y="666"/>
                  </a:lnTo>
                  <a:lnTo>
                    <a:pt x="523" y="767"/>
                  </a:lnTo>
                  <a:lnTo>
                    <a:pt x="536" y="902"/>
                  </a:lnTo>
                  <a:lnTo>
                    <a:pt x="202" y="1101"/>
                  </a:lnTo>
                  <a:lnTo>
                    <a:pt x="150" y="1187"/>
                  </a:lnTo>
                  <a:lnTo>
                    <a:pt x="162" y="1289"/>
                  </a:lnTo>
                  <a:lnTo>
                    <a:pt x="74" y="1282"/>
                  </a:lnTo>
                  <a:lnTo>
                    <a:pt x="10" y="1191"/>
                  </a:lnTo>
                  <a:lnTo>
                    <a:pt x="0" y="1092"/>
                  </a:lnTo>
                  <a:lnTo>
                    <a:pt x="34" y="1035"/>
                  </a:lnTo>
                  <a:lnTo>
                    <a:pt x="251" y="908"/>
                  </a:lnTo>
                  <a:lnTo>
                    <a:pt x="251" y="788"/>
                  </a:lnTo>
                  <a:lnTo>
                    <a:pt x="63" y="708"/>
                  </a:lnTo>
                  <a:lnTo>
                    <a:pt x="29" y="647"/>
                  </a:lnTo>
                  <a:lnTo>
                    <a:pt x="42" y="528"/>
                  </a:lnTo>
                  <a:lnTo>
                    <a:pt x="276" y="332"/>
                  </a:lnTo>
                  <a:lnTo>
                    <a:pt x="445" y="230"/>
                  </a:lnTo>
                  <a:lnTo>
                    <a:pt x="466" y="112"/>
                  </a:lnTo>
                  <a:lnTo>
                    <a:pt x="441" y="57"/>
                  </a:lnTo>
                  <a:lnTo>
                    <a:pt x="441" y="55"/>
                  </a:lnTo>
                  <a:lnTo>
                    <a:pt x="439" y="53"/>
                  </a:lnTo>
                  <a:lnTo>
                    <a:pt x="435" y="49"/>
                  </a:lnTo>
                  <a:lnTo>
                    <a:pt x="433" y="47"/>
                  </a:lnTo>
                  <a:lnTo>
                    <a:pt x="428" y="41"/>
                  </a:lnTo>
                  <a:lnTo>
                    <a:pt x="424" y="36"/>
                  </a:lnTo>
                  <a:lnTo>
                    <a:pt x="418" y="28"/>
                  </a:lnTo>
                  <a:lnTo>
                    <a:pt x="414" y="24"/>
                  </a:lnTo>
                  <a:lnTo>
                    <a:pt x="409" y="17"/>
                  </a:lnTo>
                  <a:lnTo>
                    <a:pt x="403" y="11"/>
                  </a:lnTo>
                  <a:lnTo>
                    <a:pt x="399" y="5"/>
                  </a:lnTo>
                  <a:lnTo>
                    <a:pt x="397" y="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737" name="Freeform 27"/>
            <p:cNvSpPr>
              <a:spLocks/>
            </p:cNvSpPr>
            <p:nvPr/>
          </p:nvSpPr>
          <p:spPr bwMode="auto">
            <a:xfrm>
              <a:off x="3919538" y="2989263"/>
              <a:ext cx="339725" cy="903288"/>
            </a:xfrm>
            <a:custGeom>
              <a:avLst/>
              <a:gdLst>
                <a:gd name="T0" fmla="*/ 55 w 428"/>
                <a:gd name="T1" fmla="*/ 1077 h 1138"/>
                <a:gd name="T2" fmla="*/ 29 w 428"/>
                <a:gd name="T3" fmla="*/ 1017 h 1138"/>
                <a:gd name="T4" fmla="*/ 46 w 428"/>
                <a:gd name="T5" fmla="*/ 958 h 1138"/>
                <a:gd name="T6" fmla="*/ 97 w 428"/>
                <a:gd name="T7" fmla="*/ 906 h 1138"/>
                <a:gd name="T8" fmla="*/ 167 w 428"/>
                <a:gd name="T9" fmla="*/ 857 h 1138"/>
                <a:gd name="T10" fmla="*/ 245 w 428"/>
                <a:gd name="T11" fmla="*/ 813 h 1138"/>
                <a:gd name="T12" fmla="*/ 319 w 428"/>
                <a:gd name="T13" fmla="*/ 773 h 1138"/>
                <a:gd name="T14" fmla="*/ 376 w 428"/>
                <a:gd name="T15" fmla="*/ 741 h 1138"/>
                <a:gd name="T16" fmla="*/ 416 w 428"/>
                <a:gd name="T17" fmla="*/ 696 h 1138"/>
                <a:gd name="T18" fmla="*/ 428 w 428"/>
                <a:gd name="T19" fmla="*/ 640 h 1138"/>
                <a:gd name="T20" fmla="*/ 414 w 428"/>
                <a:gd name="T21" fmla="*/ 585 h 1138"/>
                <a:gd name="T22" fmla="*/ 382 w 428"/>
                <a:gd name="T23" fmla="*/ 536 h 1138"/>
                <a:gd name="T24" fmla="*/ 346 w 428"/>
                <a:gd name="T25" fmla="*/ 511 h 1138"/>
                <a:gd name="T26" fmla="*/ 300 w 428"/>
                <a:gd name="T27" fmla="*/ 492 h 1138"/>
                <a:gd name="T28" fmla="*/ 245 w 428"/>
                <a:gd name="T29" fmla="*/ 473 h 1138"/>
                <a:gd name="T30" fmla="*/ 190 w 428"/>
                <a:gd name="T31" fmla="*/ 454 h 1138"/>
                <a:gd name="T32" fmla="*/ 141 w 428"/>
                <a:gd name="T33" fmla="*/ 433 h 1138"/>
                <a:gd name="T34" fmla="*/ 105 w 428"/>
                <a:gd name="T35" fmla="*/ 407 h 1138"/>
                <a:gd name="T36" fmla="*/ 87 w 428"/>
                <a:gd name="T37" fmla="*/ 375 h 1138"/>
                <a:gd name="T38" fmla="*/ 95 w 428"/>
                <a:gd name="T39" fmla="*/ 335 h 1138"/>
                <a:gd name="T40" fmla="*/ 125 w 428"/>
                <a:gd name="T41" fmla="*/ 291 h 1138"/>
                <a:gd name="T42" fmla="*/ 163 w 428"/>
                <a:gd name="T43" fmla="*/ 249 h 1138"/>
                <a:gd name="T44" fmla="*/ 203 w 428"/>
                <a:gd name="T45" fmla="*/ 213 h 1138"/>
                <a:gd name="T46" fmla="*/ 247 w 428"/>
                <a:gd name="T47" fmla="*/ 179 h 1138"/>
                <a:gd name="T48" fmla="*/ 291 w 428"/>
                <a:gd name="T49" fmla="*/ 145 h 1138"/>
                <a:gd name="T50" fmla="*/ 333 w 428"/>
                <a:gd name="T51" fmla="*/ 107 h 1138"/>
                <a:gd name="T52" fmla="*/ 371 w 428"/>
                <a:gd name="T53" fmla="*/ 69 h 1138"/>
                <a:gd name="T54" fmla="*/ 403 w 428"/>
                <a:gd name="T55" fmla="*/ 25 h 1138"/>
                <a:gd name="T56" fmla="*/ 390 w 428"/>
                <a:gd name="T57" fmla="*/ 0 h 1138"/>
                <a:gd name="T58" fmla="*/ 325 w 428"/>
                <a:gd name="T59" fmla="*/ 54 h 1138"/>
                <a:gd name="T60" fmla="*/ 243 w 428"/>
                <a:gd name="T61" fmla="*/ 122 h 1138"/>
                <a:gd name="T62" fmla="*/ 160 w 428"/>
                <a:gd name="T63" fmla="*/ 192 h 1138"/>
                <a:gd name="T64" fmla="*/ 87 w 428"/>
                <a:gd name="T65" fmla="*/ 266 h 1138"/>
                <a:gd name="T66" fmla="*/ 38 w 428"/>
                <a:gd name="T67" fmla="*/ 338 h 1138"/>
                <a:gd name="T68" fmla="*/ 30 w 428"/>
                <a:gd name="T69" fmla="*/ 407 h 1138"/>
                <a:gd name="T70" fmla="*/ 74 w 428"/>
                <a:gd name="T71" fmla="*/ 468 h 1138"/>
                <a:gd name="T72" fmla="*/ 184 w 428"/>
                <a:gd name="T73" fmla="*/ 519 h 1138"/>
                <a:gd name="T74" fmla="*/ 247 w 428"/>
                <a:gd name="T75" fmla="*/ 534 h 1138"/>
                <a:gd name="T76" fmla="*/ 297 w 428"/>
                <a:gd name="T77" fmla="*/ 551 h 1138"/>
                <a:gd name="T78" fmla="*/ 340 w 428"/>
                <a:gd name="T79" fmla="*/ 576 h 1138"/>
                <a:gd name="T80" fmla="*/ 371 w 428"/>
                <a:gd name="T81" fmla="*/ 618 h 1138"/>
                <a:gd name="T82" fmla="*/ 374 w 428"/>
                <a:gd name="T83" fmla="*/ 669 h 1138"/>
                <a:gd name="T84" fmla="*/ 340 w 428"/>
                <a:gd name="T85" fmla="*/ 713 h 1138"/>
                <a:gd name="T86" fmla="*/ 285 w 428"/>
                <a:gd name="T87" fmla="*/ 745 h 1138"/>
                <a:gd name="T88" fmla="*/ 236 w 428"/>
                <a:gd name="T89" fmla="*/ 770 h 1138"/>
                <a:gd name="T90" fmla="*/ 188 w 428"/>
                <a:gd name="T91" fmla="*/ 791 h 1138"/>
                <a:gd name="T92" fmla="*/ 139 w 428"/>
                <a:gd name="T93" fmla="*/ 813 h 1138"/>
                <a:gd name="T94" fmla="*/ 93 w 428"/>
                <a:gd name="T95" fmla="*/ 840 h 1138"/>
                <a:gd name="T96" fmla="*/ 53 w 428"/>
                <a:gd name="T97" fmla="*/ 876 h 1138"/>
                <a:gd name="T98" fmla="*/ 25 w 428"/>
                <a:gd name="T99" fmla="*/ 916 h 1138"/>
                <a:gd name="T100" fmla="*/ 8 w 428"/>
                <a:gd name="T101" fmla="*/ 956 h 1138"/>
                <a:gd name="T102" fmla="*/ 0 w 428"/>
                <a:gd name="T103" fmla="*/ 994 h 1138"/>
                <a:gd name="T104" fmla="*/ 2 w 428"/>
                <a:gd name="T105" fmla="*/ 1030 h 1138"/>
                <a:gd name="T106" fmla="*/ 15 w 428"/>
                <a:gd name="T107" fmla="*/ 1062 h 1138"/>
                <a:gd name="T108" fmla="*/ 46 w 428"/>
                <a:gd name="T109" fmla="*/ 1098 h 1138"/>
                <a:gd name="T110" fmla="*/ 84 w 428"/>
                <a:gd name="T111" fmla="*/ 1121 h 1138"/>
                <a:gd name="T112" fmla="*/ 127 w 428"/>
                <a:gd name="T113" fmla="*/ 1136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1138">
                  <a:moveTo>
                    <a:pt x="127" y="1134"/>
                  </a:moveTo>
                  <a:lnTo>
                    <a:pt x="114" y="1127"/>
                  </a:lnTo>
                  <a:lnTo>
                    <a:pt x="101" y="1117"/>
                  </a:lnTo>
                  <a:lnTo>
                    <a:pt x="89" y="1110"/>
                  </a:lnTo>
                  <a:lnTo>
                    <a:pt x="80" y="1100"/>
                  </a:lnTo>
                  <a:lnTo>
                    <a:pt x="70" y="1092"/>
                  </a:lnTo>
                  <a:lnTo>
                    <a:pt x="63" y="1085"/>
                  </a:lnTo>
                  <a:lnTo>
                    <a:pt x="55" y="1077"/>
                  </a:lnTo>
                  <a:lnTo>
                    <a:pt x="49" y="1070"/>
                  </a:lnTo>
                  <a:lnTo>
                    <a:pt x="44" y="1062"/>
                  </a:lnTo>
                  <a:lnTo>
                    <a:pt x="38" y="1055"/>
                  </a:lnTo>
                  <a:lnTo>
                    <a:pt x="34" y="1047"/>
                  </a:lnTo>
                  <a:lnTo>
                    <a:pt x="32" y="1039"/>
                  </a:lnTo>
                  <a:lnTo>
                    <a:pt x="29" y="1030"/>
                  </a:lnTo>
                  <a:lnTo>
                    <a:pt x="29" y="1024"/>
                  </a:lnTo>
                  <a:lnTo>
                    <a:pt x="29" y="1017"/>
                  </a:lnTo>
                  <a:lnTo>
                    <a:pt x="29" y="1009"/>
                  </a:lnTo>
                  <a:lnTo>
                    <a:pt x="29" y="1001"/>
                  </a:lnTo>
                  <a:lnTo>
                    <a:pt x="30" y="994"/>
                  </a:lnTo>
                  <a:lnTo>
                    <a:pt x="30" y="986"/>
                  </a:lnTo>
                  <a:lnTo>
                    <a:pt x="34" y="979"/>
                  </a:lnTo>
                  <a:lnTo>
                    <a:pt x="36" y="973"/>
                  </a:lnTo>
                  <a:lnTo>
                    <a:pt x="42" y="965"/>
                  </a:lnTo>
                  <a:lnTo>
                    <a:pt x="46" y="958"/>
                  </a:lnTo>
                  <a:lnTo>
                    <a:pt x="51" y="952"/>
                  </a:lnTo>
                  <a:lnTo>
                    <a:pt x="55" y="944"/>
                  </a:lnTo>
                  <a:lnTo>
                    <a:pt x="61" y="939"/>
                  </a:lnTo>
                  <a:lnTo>
                    <a:pt x="67" y="931"/>
                  </a:lnTo>
                  <a:lnTo>
                    <a:pt x="74" y="925"/>
                  </a:lnTo>
                  <a:lnTo>
                    <a:pt x="82" y="920"/>
                  </a:lnTo>
                  <a:lnTo>
                    <a:pt x="89" y="912"/>
                  </a:lnTo>
                  <a:lnTo>
                    <a:pt x="97" y="906"/>
                  </a:lnTo>
                  <a:lnTo>
                    <a:pt x="105" y="901"/>
                  </a:lnTo>
                  <a:lnTo>
                    <a:pt x="112" y="893"/>
                  </a:lnTo>
                  <a:lnTo>
                    <a:pt x="120" y="887"/>
                  </a:lnTo>
                  <a:lnTo>
                    <a:pt x="129" y="882"/>
                  </a:lnTo>
                  <a:lnTo>
                    <a:pt x="139" y="876"/>
                  </a:lnTo>
                  <a:lnTo>
                    <a:pt x="148" y="868"/>
                  </a:lnTo>
                  <a:lnTo>
                    <a:pt x="158" y="863"/>
                  </a:lnTo>
                  <a:lnTo>
                    <a:pt x="167" y="857"/>
                  </a:lnTo>
                  <a:lnTo>
                    <a:pt x="177" y="851"/>
                  </a:lnTo>
                  <a:lnTo>
                    <a:pt x="186" y="846"/>
                  </a:lnTo>
                  <a:lnTo>
                    <a:pt x="196" y="840"/>
                  </a:lnTo>
                  <a:lnTo>
                    <a:pt x="205" y="834"/>
                  </a:lnTo>
                  <a:lnTo>
                    <a:pt x="217" y="828"/>
                  </a:lnTo>
                  <a:lnTo>
                    <a:pt x="226" y="823"/>
                  </a:lnTo>
                  <a:lnTo>
                    <a:pt x="236" y="819"/>
                  </a:lnTo>
                  <a:lnTo>
                    <a:pt x="245" y="813"/>
                  </a:lnTo>
                  <a:lnTo>
                    <a:pt x="257" y="810"/>
                  </a:lnTo>
                  <a:lnTo>
                    <a:pt x="264" y="804"/>
                  </a:lnTo>
                  <a:lnTo>
                    <a:pt x="274" y="798"/>
                  </a:lnTo>
                  <a:lnTo>
                    <a:pt x="283" y="792"/>
                  </a:lnTo>
                  <a:lnTo>
                    <a:pt x="293" y="789"/>
                  </a:lnTo>
                  <a:lnTo>
                    <a:pt x="302" y="783"/>
                  </a:lnTo>
                  <a:lnTo>
                    <a:pt x="310" y="779"/>
                  </a:lnTo>
                  <a:lnTo>
                    <a:pt x="319" y="773"/>
                  </a:lnTo>
                  <a:lnTo>
                    <a:pt x="327" y="770"/>
                  </a:lnTo>
                  <a:lnTo>
                    <a:pt x="335" y="766"/>
                  </a:lnTo>
                  <a:lnTo>
                    <a:pt x="342" y="762"/>
                  </a:lnTo>
                  <a:lnTo>
                    <a:pt x="350" y="756"/>
                  </a:lnTo>
                  <a:lnTo>
                    <a:pt x="357" y="753"/>
                  </a:lnTo>
                  <a:lnTo>
                    <a:pt x="365" y="749"/>
                  </a:lnTo>
                  <a:lnTo>
                    <a:pt x="371" y="745"/>
                  </a:lnTo>
                  <a:lnTo>
                    <a:pt x="376" y="741"/>
                  </a:lnTo>
                  <a:lnTo>
                    <a:pt x="382" y="737"/>
                  </a:lnTo>
                  <a:lnTo>
                    <a:pt x="388" y="732"/>
                  </a:lnTo>
                  <a:lnTo>
                    <a:pt x="395" y="726"/>
                  </a:lnTo>
                  <a:lnTo>
                    <a:pt x="399" y="720"/>
                  </a:lnTo>
                  <a:lnTo>
                    <a:pt x="405" y="715"/>
                  </a:lnTo>
                  <a:lnTo>
                    <a:pt x="409" y="707"/>
                  </a:lnTo>
                  <a:lnTo>
                    <a:pt x="412" y="701"/>
                  </a:lnTo>
                  <a:lnTo>
                    <a:pt x="416" y="696"/>
                  </a:lnTo>
                  <a:lnTo>
                    <a:pt x="420" y="688"/>
                  </a:lnTo>
                  <a:lnTo>
                    <a:pt x="422" y="682"/>
                  </a:lnTo>
                  <a:lnTo>
                    <a:pt x="424" y="675"/>
                  </a:lnTo>
                  <a:lnTo>
                    <a:pt x="426" y="667"/>
                  </a:lnTo>
                  <a:lnTo>
                    <a:pt x="428" y="661"/>
                  </a:lnTo>
                  <a:lnTo>
                    <a:pt x="428" y="654"/>
                  </a:lnTo>
                  <a:lnTo>
                    <a:pt x="428" y="648"/>
                  </a:lnTo>
                  <a:lnTo>
                    <a:pt x="428" y="640"/>
                  </a:lnTo>
                  <a:lnTo>
                    <a:pt x="428" y="633"/>
                  </a:lnTo>
                  <a:lnTo>
                    <a:pt x="428" y="625"/>
                  </a:lnTo>
                  <a:lnTo>
                    <a:pt x="426" y="620"/>
                  </a:lnTo>
                  <a:lnTo>
                    <a:pt x="424" y="612"/>
                  </a:lnTo>
                  <a:lnTo>
                    <a:pt x="422" y="606"/>
                  </a:lnTo>
                  <a:lnTo>
                    <a:pt x="420" y="599"/>
                  </a:lnTo>
                  <a:lnTo>
                    <a:pt x="416" y="591"/>
                  </a:lnTo>
                  <a:lnTo>
                    <a:pt x="414" y="585"/>
                  </a:lnTo>
                  <a:lnTo>
                    <a:pt x="412" y="578"/>
                  </a:lnTo>
                  <a:lnTo>
                    <a:pt x="407" y="572"/>
                  </a:lnTo>
                  <a:lnTo>
                    <a:pt x="403" y="566"/>
                  </a:lnTo>
                  <a:lnTo>
                    <a:pt x="399" y="559"/>
                  </a:lnTo>
                  <a:lnTo>
                    <a:pt x="395" y="553"/>
                  </a:lnTo>
                  <a:lnTo>
                    <a:pt x="392" y="547"/>
                  </a:lnTo>
                  <a:lnTo>
                    <a:pt x="386" y="542"/>
                  </a:lnTo>
                  <a:lnTo>
                    <a:pt x="382" y="536"/>
                  </a:lnTo>
                  <a:lnTo>
                    <a:pt x="376" y="532"/>
                  </a:lnTo>
                  <a:lnTo>
                    <a:pt x="373" y="528"/>
                  </a:lnTo>
                  <a:lnTo>
                    <a:pt x="369" y="527"/>
                  </a:lnTo>
                  <a:lnTo>
                    <a:pt x="365" y="523"/>
                  </a:lnTo>
                  <a:lnTo>
                    <a:pt x="361" y="519"/>
                  </a:lnTo>
                  <a:lnTo>
                    <a:pt x="355" y="517"/>
                  </a:lnTo>
                  <a:lnTo>
                    <a:pt x="352" y="513"/>
                  </a:lnTo>
                  <a:lnTo>
                    <a:pt x="346" y="511"/>
                  </a:lnTo>
                  <a:lnTo>
                    <a:pt x="342" y="509"/>
                  </a:lnTo>
                  <a:lnTo>
                    <a:pt x="335" y="506"/>
                  </a:lnTo>
                  <a:lnTo>
                    <a:pt x="331" y="504"/>
                  </a:lnTo>
                  <a:lnTo>
                    <a:pt x="323" y="500"/>
                  </a:lnTo>
                  <a:lnTo>
                    <a:pt x="317" y="498"/>
                  </a:lnTo>
                  <a:lnTo>
                    <a:pt x="312" y="496"/>
                  </a:lnTo>
                  <a:lnTo>
                    <a:pt x="306" y="494"/>
                  </a:lnTo>
                  <a:lnTo>
                    <a:pt x="300" y="492"/>
                  </a:lnTo>
                  <a:lnTo>
                    <a:pt x="295" y="489"/>
                  </a:lnTo>
                  <a:lnTo>
                    <a:pt x="287" y="487"/>
                  </a:lnTo>
                  <a:lnTo>
                    <a:pt x="279" y="485"/>
                  </a:lnTo>
                  <a:lnTo>
                    <a:pt x="272" y="481"/>
                  </a:lnTo>
                  <a:lnTo>
                    <a:pt x="266" y="479"/>
                  </a:lnTo>
                  <a:lnTo>
                    <a:pt x="259" y="477"/>
                  </a:lnTo>
                  <a:lnTo>
                    <a:pt x="253" y="475"/>
                  </a:lnTo>
                  <a:lnTo>
                    <a:pt x="245" y="473"/>
                  </a:lnTo>
                  <a:lnTo>
                    <a:pt x="240" y="471"/>
                  </a:lnTo>
                  <a:lnTo>
                    <a:pt x="232" y="468"/>
                  </a:lnTo>
                  <a:lnTo>
                    <a:pt x="224" y="466"/>
                  </a:lnTo>
                  <a:lnTo>
                    <a:pt x="217" y="464"/>
                  </a:lnTo>
                  <a:lnTo>
                    <a:pt x="211" y="462"/>
                  </a:lnTo>
                  <a:lnTo>
                    <a:pt x="203" y="458"/>
                  </a:lnTo>
                  <a:lnTo>
                    <a:pt x="198" y="456"/>
                  </a:lnTo>
                  <a:lnTo>
                    <a:pt x="190" y="454"/>
                  </a:lnTo>
                  <a:lnTo>
                    <a:pt x="184" y="452"/>
                  </a:lnTo>
                  <a:lnTo>
                    <a:pt x="177" y="449"/>
                  </a:lnTo>
                  <a:lnTo>
                    <a:pt x="171" y="447"/>
                  </a:lnTo>
                  <a:lnTo>
                    <a:pt x="165" y="445"/>
                  </a:lnTo>
                  <a:lnTo>
                    <a:pt x="158" y="441"/>
                  </a:lnTo>
                  <a:lnTo>
                    <a:pt x="152" y="439"/>
                  </a:lnTo>
                  <a:lnTo>
                    <a:pt x="146" y="435"/>
                  </a:lnTo>
                  <a:lnTo>
                    <a:pt x="141" y="433"/>
                  </a:lnTo>
                  <a:lnTo>
                    <a:pt x="135" y="430"/>
                  </a:lnTo>
                  <a:lnTo>
                    <a:pt x="131" y="426"/>
                  </a:lnTo>
                  <a:lnTo>
                    <a:pt x="125" y="424"/>
                  </a:lnTo>
                  <a:lnTo>
                    <a:pt x="120" y="420"/>
                  </a:lnTo>
                  <a:lnTo>
                    <a:pt x="116" y="418"/>
                  </a:lnTo>
                  <a:lnTo>
                    <a:pt x="112" y="414"/>
                  </a:lnTo>
                  <a:lnTo>
                    <a:pt x="108" y="411"/>
                  </a:lnTo>
                  <a:lnTo>
                    <a:pt x="105" y="407"/>
                  </a:lnTo>
                  <a:lnTo>
                    <a:pt x="101" y="405"/>
                  </a:lnTo>
                  <a:lnTo>
                    <a:pt x="97" y="399"/>
                  </a:lnTo>
                  <a:lnTo>
                    <a:pt x="95" y="395"/>
                  </a:lnTo>
                  <a:lnTo>
                    <a:pt x="93" y="392"/>
                  </a:lnTo>
                  <a:lnTo>
                    <a:pt x="91" y="388"/>
                  </a:lnTo>
                  <a:lnTo>
                    <a:pt x="89" y="384"/>
                  </a:lnTo>
                  <a:lnTo>
                    <a:pt x="87" y="380"/>
                  </a:lnTo>
                  <a:lnTo>
                    <a:pt x="87" y="375"/>
                  </a:lnTo>
                  <a:lnTo>
                    <a:pt x="87" y="371"/>
                  </a:lnTo>
                  <a:lnTo>
                    <a:pt x="86" y="365"/>
                  </a:lnTo>
                  <a:lnTo>
                    <a:pt x="87" y="361"/>
                  </a:lnTo>
                  <a:lnTo>
                    <a:pt x="87" y="356"/>
                  </a:lnTo>
                  <a:lnTo>
                    <a:pt x="89" y="352"/>
                  </a:lnTo>
                  <a:lnTo>
                    <a:pt x="91" y="346"/>
                  </a:lnTo>
                  <a:lnTo>
                    <a:pt x="93" y="340"/>
                  </a:lnTo>
                  <a:lnTo>
                    <a:pt x="95" y="335"/>
                  </a:lnTo>
                  <a:lnTo>
                    <a:pt x="99" y="329"/>
                  </a:lnTo>
                  <a:lnTo>
                    <a:pt x="103" y="323"/>
                  </a:lnTo>
                  <a:lnTo>
                    <a:pt x="105" y="318"/>
                  </a:lnTo>
                  <a:lnTo>
                    <a:pt x="110" y="312"/>
                  </a:lnTo>
                  <a:lnTo>
                    <a:pt x="114" y="306"/>
                  </a:lnTo>
                  <a:lnTo>
                    <a:pt x="118" y="300"/>
                  </a:lnTo>
                  <a:lnTo>
                    <a:pt x="122" y="295"/>
                  </a:lnTo>
                  <a:lnTo>
                    <a:pt x="125" y="291"/>
                  </a:lnTo>
                  <a:lnTo>
                    <a:pt x="131" y="285"/>
                  </a:lnTo>
                  <a:lnTo>
                    <a:pt x="135" y="280"/>
                  </a:lnTo>
                  <a:lnTo>
                    <a:pt x="139" y="274"/>
                  </a:lnTo>
                  <a:lnTo>
                    <a:pt x="143" y="268"/>
                  </a:lnTo>
                  <a:lnTo>
                    <a:pt x="148" y="264"/>
                  </a:lnTo>
                  <a:lnTo>
                    <a:pt x="152" y="259"/>
                  </a:lnTo>
                  <a:lnTo>
                    <a:pt x="158" y="255"/>
                  </a:lnTo>
                  <a:lnTo>
                    <a:pt x="163" y="249"/>
                  </a:lnTo>
                  <a:lnTo>
                    <a:pt x="167" y="245"/>
                  </a:lnTo>
                  <a:lnTo>
                    <a:pt x="173" y="242"/>
                  </a:lnTo>
                  <a:lnTo>
                    <a:pt x="177" y="236"/>
                  </a:lnTo>
                  <a:lnTo>
                    <a:pt x="182" y="230"/>
                  </a:lnTo>
                  <a:lnTo>
                    <a:pt x="188" y="226"/>
                  </a:lnTo>
                  <a:lnTo>
                    <a:pt x="192" y="223"/>
                  </a:lnTo>
                  <a:lnTo>
                    <a:pt x="200" y="217"/>
                  </a:lnTo>
                  <a:lnTo>
                    <a:pt x="203" y="213"/>
                  </a:lnTo>
                  <a:lnTo>
                    <a:pt x="209" y="209"/>
                  </a:lnTo>
                  <a:lnTo>
                    <a:pt x="215" y="204"/>
                  </a:lnTo>
                  <a:lnTo>
                    <a:pt x="221" y="200"/>
                  </a:lnTo>
                  <a:lnTo>
                    <a:pt x="226" y="196"/>
                  </a:lnTo>
                  <a:lnTo>
                    <a:pt x="232" y="190"/>
                  </a:lnTo>
                  <a:lnTo>
                    <a:pt x="236" y="187"/>
                  </a:lnTo>
                  <a:lnTo>
                    <a:pt x="241" y="183"/>
                  </a:lnTo>
                  <a:lnTo>
                    <a:pt x="247" y="179"/>
                  </a:lnTo>
                  <a:lnTo>
                    <a:pt x="253" y="175"/>
                  </a:lnTo>
                  <a:lnTo>
                    <a:pt x="259" y="169"/>
                  </a:lnTo>
                  <a:lnTo>
                    <a:pt x="264" y="166"/>
                  </a:lnTo>
                  <a:lnTo>
                    <a:pt x="270" y="162"/>
                  </a:lnTo>
                  <a:lnTo>
                    <a:pt x="276" y="156"/>
                  </a:lnTo>
                  <a:lnTo>
                    <a:pt x="279" y="152"/>
                  </a:lnTo>
                  <a:lnTo>
                    <a:pt x="287" y="149"/>
                  </a:lnTo>
                  <a:lnTo>
                    <a:pt x="291" y="145"/>
                  </a:lnTo>
                  <a:lnTo>
                    <a:pt x="297" y="139"/>
                  </a:lnTo>
                  <a:lnTo>
                    <a:pt x="302" y="135"/>
                  </a:lnTo>
                  <a:lnTo>
                    <a:pt x="308" y="130"/>
                  </a:lnTo>
                  <a:lnTo>
                    <a:pt x="312" y="126"/>
                  </a:lnTo>
                  <a:lnTo>
                    <a:pt x="317" y="122"/>
                  </a:lnTo>
                  <a:lnTo>
                    <a:pt x="323" y="116"/>
                  </a:lnTo>
                  <a:lnTo>
                    <a:pt x="327" y="112"/>
                  </a:lnTo>
                  <a:lnTo>
                    <a:pt x="333" y="107"/>
                  </a:lnTo>
                  <a:lnTo>
                    <a:pt x="338" y="103"/>
                  </a:lnTo>
                  <a:lnTo>
                    <a:pt x="342" y="97"/>
                  </a:lnTo>
                  <a:lnTo>
                    <a:pt x="348" y="93"/>
                  </a:lnTo>
                  <a:lnTo>
                    <a:pt x="352" y="88"/>
                  </a:lnTo>
                  <a:lnTo>
                    <a:pt x="357" y="84"/>
                  </a:lnTo>
                  <a:lnTo>
                    <a:pt x="361" y="78"/>
                  </a:lnTo>
                  <a:lnTo>
                    <a:pt x="367" y="74"/>
                  </a:lnTo>
                  <a:lnTo>
                    <a:pt x="371" y="69"/>
                  </a:lnTo>
                  <a:lnTo>
                    <a:pt x="374" y="65"/>
                  </a:lnTo>
                  <a:lnTo>
                    <a:pt x="380" y="59"/>
                  </a:lnTo>
                  <a:lnTo>
                    <a:pt x="384" y="54"/>
                  </a:lnTo>
                  <a:lnTo>
                    <a:pt x="388" y="48"/>
                  </a:lnTo>
                  <a:lnTo>
                    <a:pt x="392" y="42"/>
                  </a:lnTo>
                  <a:lnTo>
                    <a:pt x="395" y="36"/>
                  </a:lnTo>
                  <a:lnTo>
                    <a:pt x="399" y="31"/>
                  </a:lnTo>
                  <a:lnTo>
                    <a:pt x="403" y="25"/>
                  </a:lnTo>
                  <a:lnTo>
                    <a:pt x="407" y="19"/>
                  </a:lnTo>
                  <a:lnTo>
                    <a:pt x="407" y="16"/>
                  </a:lnTo>
                  <a:lnTo>
                    <a:pt x="407" y="10"/>
                  </a:lnTo>
                  <a:lnTo>
                    <a:pt x="405" y="6"/>
                  </a:lnTo>
                  <a:lnTo>
                    <a:pt x="403" y="2"/>
                  </a:lnTo>
                  <a:lnTo>
                    <a:pt x="399" y="0"/>
                  </a:lnTo>
                  <a:lnTo>
                    <a:pt x="395" y="0"/>
                  </a:lnTo>
                  <a:lnTo>
                    <a:pt x="390" y="0"/>
                  </a:lnTo>
                  <a:lnTo>
                    <a:pt x="386" y="2"/>
                  </a:lnTo>
                  <a:lnTo>
                    <a:pt x="378" y="10"/>
                  </a:lnTo>
                  <a:lnTo>
                    <a:pt x="371" y="16"/>
                  </a:lnTo>
                  <a:lnTo>
                    <a:pt x="363" y="23"/>
                  </a:lnTo>
                  <a:lnTo>
                    <a:pt x="354" y="31"/>
                  </a:lnTo>
                  <a:lnTo>
                    <a:pt x="344" y="38"/>
                  </a:lnTo>
                  <a:lnTo>
                    <a:pt x="335" y="46"/>
                  </a:lnTo>
                  <a:lnTo>
                    <a:pt x="325" y="54"/>
                  </a:lnTo>
                  <a:lnTo>
                    <a:pt x="317" y="63"/>
                  </a:lnTo>
                  <a:lnTo>
                    <a:pt x="306" y="71"/>
                  </a:lnTo>
                  <a:lnTo>
                    <a:pt x="297" y="78"/>
                  </a:lnTo>
                  <a:lnTo>
                    <a:pt x="287" y="88"/>
                  </a:lnTo>
                  <a:lnTo>
                    <a:pt x="276" y="95"/>
                  </a:lnTo>
                  <a:lnTo>
                    <a:pt x="264" y="103"/>
                  </a:lnTo>
                  <a:lnTo>
                    <a:pt x="255" y="112"/>
                  </a:lnTo>
                  <a:lnTo>
                    <a:pt x="243" y="122"/>
                  </a:lnTo>
                  <a:lnTo>
                    <a:pt x="234" y="130"/>
                  </a:lnTo>
                  <a:lnTo>
                    <a:pt x="222" y="139"/>
                  </a:lnTo>
                  <a:lnTo>
                    <a:pt x="213" y="147"/>
                  </a:lnTo>
                  <a:lnTo>
                    <a:pt x="201" y="156"/>
                  </a:lnTo>
                  <a:lnTo>
                    <a:pt x="190" y="166"/>
                  </a:lnTo>
                  <a:lnTo>
                    <a:pt x="181" y="175"/>
                  </a:lnTo>
                  <a:lnTo>
                    <a:pt x="169" y="185"/>
                  </a:lnTo>
                  <a:lnTo>
                    <a:pt x="160" y="192"/>
                  </a:lnTo>
                  <a:lnTo>
                    <a:pt x="150" y="202"/>
                  </a:lnTo>
                  <a:lnTo>
                    <a:pt x="141" y="211"/>
                  </a:lnTo>
                  <a:lnTo>
                    <a:pt x="131" y="221"/>
                  </a:lnTo>
                  <a:lnTo>
                    <a:pt x="120" y="230"/>
                  </a:lnTo>
                  <a:lnTo>
                    <a:pt x="112" y="240"/>
                  </a:lnTo>
                  <a:lnTo>
                    <a:pt x="103" y="249"/>
                  </a:lnTo>
                  <a:lnTo>
                    <a:pt x="95" y="259"/>
                  </a:lnTo>
                  <a:lnTo>
                    <a:pt x="87" y="266"/>
                  </a:lnTo>
                  <a:lnTo>
                    <a:pt x="80" y="276"/>
                  </a:lnTo>
                  <a:lnTo>
                    <a:pt x="72" y="285"/>
                  </a:lnTo>
                  <a:lnTo>
                    <a:pt x="67" y="295"/>
                  </a:lnTo>
                  <a:lnTo>
                    <a:pt x="59" y="302"/>
                  </a:lnTo>
                  <a:lnTo>
                    <a:pt x="53" y="312"/>
                  </a:lnTo>
                  <a:lnTo>
                    <a:pt x="48" y="319"/>
                  </a:lnTo>
                  <a:lnTo>
                    <a:pt x="44" y="329"/>
                  </a:lnTo>
                  <a:lnTo>
                    <a:pt x="38" y="338"/>
                  </a:lnTo>
                  <a:lnTo>
                    <a:pt x="36" y="348"/>
                  </a:lnTo>
                  <a:lnTo>
                    <a:pt x="32" y="356"/>
                  </a:lnTo>
                  <a:lnTo>
                    <a:pt x="30" y="365"/>
                  </a:lnTo>
                  <a:lnTo>
                    <a:pt x="29" y="373"/>
                  </a:lnTo>
                  <a:lnTo>
                    <a:pt x="29" y="382"/>
                  </a:lnTo>
                  <a:lnTo>
                    <a:pt x="29" y="390"/>
                  </a:lnTo>
                  <a:lnTo>
                    <a:pt x="29" y="399"/>
                  </a:lnTo>
                  <a:lnTo>
                    <a:pt x="30" y="407"/>
                  </a:lnTo>
                  <a:lnTo>
                    <a:pt x="34" y="414"/>
                  </a:lnTo>
                  <a:lnTo>
                    <a:pt x="36" y="422"/>
                  </a:lnTo>
                  <a:lnTo>
                    <a:pt x="40" y="430"/>
                  </a:lnTo>
                  <a:lnTo>
                    <a:pt x="46" y="437"/>
                  </a:lnTo>
                  <a:lnTo>
                    <a:pt x="51" y="447"/>
                  </a:lnTo>
                  <a:lnTo>
                    <a:pt x="57" y="452"/>
                  </a:lnTo>
                  <a:lnTo>
                    <a:pt x="67" y="460"/>
                  </a:lnTo>
                  <a:lnTo>
                    <a:pt x="74" y="468"/>
                  </a:lnTo>
                  <a:lnTo>
                    <a:pt x="86" y="475"/>
                  </a:lnTo>
                  <a:lnTo>
                    <a:pt x="95" y="481"/>
                  </a:lnTo>
                  <a:lnTo>
                    <a:pt x="108" y="487"/>
                  </a:lnTo>
                  <a:lnTo>
                    <a:pt x="120" y="494"/>
                  </a:lnTo>
                  <a:lnTo>
                    <a:pt x="135" y="500"/>
                  </a:lnTo>
                  <a:lnTo>
                    <a:pt x="150" y="506"/>
                  </a:lnTo>
                  <a:lnTo>
                    <a:pt x="167" y="513"/>
                  </a:lnTo>
                  <a:lnTo>
                    <a:pt x="184" y="519"/>
                  </a:lnTo>
                  <a:lnTo>
                    <a:pt x="205" y="525"/>
                  </a:lnTo>
                  <a:lnTo>
                    <a:pt x="211" y="525"/>
                  </a:lnTo>
                  <a:lnTo>
                    <a:pt x="217" y="527"/>
                  </a:lnTo>
                  <a:lnTo>
                    <a:pt x="222" y="528"/>
                  </a:lnTo>
                  <a:lnTo>
                    <a:pt x="230" y="530"/>
                  </a:lnTo>
                  <a:lnTo>
                    <a:pt x="236" y="530"/>
                  </a:lnTo>
                  <a:lnTo>
                    <a:pt x="241" y="532"/>
                  </a:lnTo>
                  <a:lnTo>
                    <a:pt x="247" y="534"/>
                  </a:lnTo>
                  <a:lnTo>
                    <a:pt x="253" y="536"/>
                  </a:lnTo>
                  <a:lnTo>
                    <a:pt x="260" y="538"/>
                  </a:lnTo>
                  <a:lnTo>
                    <a:pt x="266" y="540"/>
                  </a:lnTo>
                  <a:lnTo>
                    <a:pt x="272" y="542"/>
                  </a:lnTo>
                  <a:lnTo>
                    <a:pt x="279" y="544"/>
                  </a:lnTo>
                  <a:lnTo>
                    <a:pt x="285" y="546"/>
                  </a:lnTo>
                  <a:lnTo>
                    <a:pt x="291" y="547"/>
                  </a:lnTo>
                  <a:lnTo>
                    <a:pt x="297" y="551"/>
                  </a:lnTo>
                  <a:lnTo>
                    <a:pt x="304" y="553"/>
                  </a:lnTo>
                  <a:lnTo>
                    <a:pt x="308" y="555"/>
                  </a:lnTo>
                  <a:lnTo>
                    <a:pt x="314" y="559"/>
                  </a:lnTo>
                  <a:lnTo>
                    <a:pt x="319" y="561"/>
                  </a:lnTo>
                  <a:lnTo>
                    <a:pt x="325" y="564"/>
                  </a:lnTo>
                  <a:lnTo>
                    <a:pt x="331" y="568"/>
                  </a:lnTo>
                  <a:lnTo>
                    <a:pt x="335" y="572"/>
                  </a:lnTo>
                  <a:lnTo>
                    <a:pt x="340" y="576"/>
                  </a:lnTo>
                  <a:lnTo>
                    <a:pt x="346" y="580"/>
                  </a:lnTo>
                  <a:lnTo>
                    <a:pt x="348" y="585"/>
                  </a:lnTo>
                  <a:lnTo>
                    <a:pt x="354" y="589"/>
                  </a:lnTo>
                  <a:lnTo>
                    <a:pt x="357" y="593"/>
                  </a:lnTo>
                  <a:lnTo>
                    <a:pt x="361" y="599"/>
                  </a:lnTo>
                  <a:lnTo>
                    <a:pt x="365" y="604"/>
                  </a:lnTo>
                  <a:lnTo>
                    <a:pt x="369" y="610"/>
                  </a:lnTo>
                  <a:lnTo>
                    <a:pt x="371" y="618"/>
                  </a:lnTo>
                  <a:lnTo>
                    <a:pt x="374" y="625"/>
                  </a:lnTo>
                  <a:lnTo>
                    <a:pt x="376" y="631"/>
                  </a:lnTo>
                  <a:lnTo>
                    <a:pt x="378" y="637"/>
                  </a:lnTo>
                  <a:lnTo>
                    <a:pt x="378" y="644"/>
                  </a:lnTo>
                  <a:lnTo>
                    <a:pt x="380" y="652"/>
                  </a:lnTo>
                  <a:lnTo>
                    <a:pt x="378" y="658"/>
                  </a:lnTo>
                  <a:lnTo>
                    <a:pt x="376" y="663"/>
                  </a:lnTo>
                  <a:lnTo>
                    <a:pt x="374" y="669"/>
                  </a:lnTo>
                  <a:lnTo>
                    <a:pt x="373" y="677"/>
                  </a:lnTo>
                  <a:lnTo>
                    <a:pt x="369" y="680"/>
                  </a:lnTo>
                  <a:lnTo>
                    <a:pt x="365" y="686"/>
                  </a:lnTo>
                  <a:lnTo>
                    <a:pt x="361" y="692"/>
                  </a:lnTo>
                  <a:lnTo>
                    <a:pt x="355" y="697"/>
                  </a:lnTo>
                  <a:lnTo>
                    <a:pt x="350" y="701"/>
                  </a:lnTo>
                  <a:lnTo>
                    <a:pt x="346" y="707"/>
                  </a:lnTo>
                  <a:lnTo>
                    <a:pt x="340" y="713"/>
                  </a:lnTo>
                  <a:lnTo>
                    <a:pt x="335" y="716"/>
                  </a:lnTo>
                  <a:lnTo>
                    <a:pt x="327" y="722"/>
                  </a:lnTo>
                  <a:lnTo>
                    <a:pt x="321" y="726"/>
                  </a:lnTo>
                  <a:lnTo>
                    <a:pt x="314" y="730"/>
                  </a:lnTo>
                  <a:lnTo>
                    <a:pt x="306" y="734"/>
                  </a:lnTo>
                  <a:lnTo>
                    <a:pt x="298" y="737"/>
                  </a:lnTo>
                  <a:lnTo>
                    <a:pt x="293" y="741"/>
                  </a:lnTo>
                  <a:lnTo>
                    <a:pt x="285" y="745"/>
                  </a:lnTo>
                  <a:lnTo>
                    <a:pt x="279" y="749"/>
                  </a:lnTo>
                  <a:lnTo>
                    <a:pt x="272" y="751"/>
                  </a:lnTo>
                  <a:lnTo>
                    <a:pt x="264" y="754"/>
                  </a:lnTo>
                  <a:lnTo>
                    <a:pt x="259" y="758"/>
                  </a:lnTo>
                  <a:lnTo>
                    <a:pt x="253" y="762"/>
                  </a:lnTo>
                  <a:lnTo>
                    <a:pt x="247" y="764"/>
                  </a:lnTo>
                  <a:lnTo>
                    <a:pt x="241" y="766"/>
                  </a:lnTo>
                  <a:lnTo>
                    <a:pt x="236" y="770"/>
                  </a:lnTo>
                  <a:lnTo>
                    <a:pt x="232" y="772"/>
                  </a:lnTo>
                  <a:lnTo>
                    <a:pt x="224" y="773"/>
                  </a:lnTo>
                  <a:lnTo>
                    <a:pt x="219" y="775"/>
                  </a:lnTo>
                  <a:lnTo>
                    <a:pt x="213" y="779"/>
                  </a:lnTo>
                  <a:lnTo>
                    <a:pt x="207" y="781"/>
                  </a:lnTo>
                  <a:lnTo>
                    <a:pt x="200" y="785"/>
                  </a:lnTo>
                  <a:lnTo>
                    <a:pt x="194" y="787"/>
                  </a:lnTo>
                  <a:lnTo>
                    <a:pt x="188" y="791"/>
                  </a:lnTo>
                  <a:lnTo>
                    <a:pt x="182" y="792"/>
                  </a:lnTo>
                  <a:lnTo>
                    <a:pt x="177" y="794"/>
                  </a:lnTo>
                  <a:lnTo>
                    <a:pt x="169" y="798"/>
                  </a:lnTo>
                  <a:lnTo>
                    <a:pt x="163" y="800"/>
                  </a:lnTo>
                  <a:lnTo>
                    <a:pt x="158" y="804"/>
                  </a:lnTo>
                  <a:lnTo>
                    <a:pt x="152" y="806"/>
                  </a:lnTo>
                  <a:lnTo>
                    <a:pt x="144" y="810"/>
                  </a:lnTo>
                  <a:lnTo>
                    <a:pt x="139" y="813"/>
                  </a:lnTo>
                  <a:lnTo>
                    <a:pt x="133" y="817"/>
                  </a:lnTo>
                  <a:lnTo>
                    <a:pt x="127" y="819"/>
                  </a:lnTo>
                  <a:lnTo>
                    <a:pt x="122" y="823"/>
                  </a:lnTo>
                  <a:lnTo>
                    <a:pt x="116" y="825"/>
                  </a:lnTo>
                  <a:lnTo>
                    <a:pt x="110" y="828"/>
                  </a:lnTo>
                  <a:lnTo>
                    <a:pt x="103" y="832"/>
                  </a:lnTo>
                  <a:lnTo>
                    <a:pt x="99" y="836"/>
                  </a:lnTo>
                  <a:lnTo>
                    <a:pt x="93" y="840"/>
                  </a:lnTo>
                  <a:lnTo>
                    <a:pt x="87" y="844"/>
                  </a:lnTo>
                  <a:lnTo>
                    <a:pt x="82" y="847"/>
                  </a:lnTo>
                  <a:lnTo>
                    <a:pt x="76" y="851"/>
                  </a:lnTo>
                  <a:lnTo>
                    <a:pt x="70" y="855"/>
                  </a:lnTo>
                  <a:lnTo>
                    <a:pt x="67" y="861"/>
                  </a:lnTo>
                  <a:lnTo>
                    <a:pt x="63" y="865"/>
                  </a:lnTo>
                  <a:lnTo>
                    <a:pt x="59" y="870"/>
                  </a:lnTo>
                  <a:lnTo>
                    <a:pt x="53" y="876"/>
                  </a:lnTo>
                  <a:lnTo>
                    <a:pt x="49" y="882"/>
                  </a:lnTo>
                  <a:lnTo>
                    <a:pt x="46" y="885"/>
                  </a:lnTo>
                  <a:lnTo>
                    <a:pt x="42" y="891"/>
                  </a:lnTo>
                  <a:lnTo>
                    <a:pt x="38" y="895"/>
                  </a:lnTo>
                  <a:lnTo>
                    <a:pt x="36" y="901"/>
                  </a:lnTo>
                  <a:lnTo>
                    <a:pt x="30" y="904"/>
                  </a:lnTo>
                  <a:lnTo>
                    <a:pt x="29" y="910"/>
                  </a:lnTo>
                  <a:lnTo>
                    <a:pt x="25" y="916"/>
                  </a:lnTo>
                  <a:lnTo>
                    <a:pt x="23" y="920"/>
                  </a:lnTo>
                  <a:lnTo>
                    <a:pt x="21" y="925"/>
                  </a:lnTo>
                  <a:lnTo>
                    <a:pt x="17" y="931"/>
                  </a:lnTo>
                  <a:lnTo>
                    <a:pt x="15" y="935"/>
                  </a:lnTo>
                  <a:lnTo>
                    <a:pt x="13" y="941"/>
                  </a:lnTo>
                  <a:lnTo>
                    <a:pt x="11" y="944"/>
                  </a:lnTo>
                  <a:lnTo>
                    <a:pt x="10" y="950"/>
                  </a:lnTo>
                  <a:lnTo>
                    <a:pt x="8" y="956"/>
                  </a:lnTo>
                  <a:lnTo>
                    <a:pt x="8" y="960"/>
                  </a:lnTo>
                  <a:lnTo>
                    <a:pt x="6" y="965"/>
                  </a:lnTo>
                  <a:lnTo>
                    <a:pt x="4" y="969"/>
                  </a:lnTo>
                  <a:lnTo>
                    <a:pt x="2" y="975"/>
                  </a:lnTo>
                  <a:lnTo>
                    <a:pt x="2" y="979"/>
                  </a:lnTo>
                  <a:lnTo>
                    <a:pt x="2" y="984"/>
                  </a:lnTo>
                  <a:lnTo>
                    <a:pt x="0" y="988"/>
                  </a:lnTo>
                  <a:lnTo>
                    <a:pt x="0" y="994"/>
                  </a:lnTo>
                  <a:lnTo>
                    <a:pt x="0" y="998"/>
                  </a:lnTo>
                  <a:lnTo>
                    <a:pt x="0" y="1001"/>
                  </a:lnTo>
                  <a:lnTo>
                    <a:pt x="0" y="1007"/>
                  </a:lnTo>
                  <a:lnTo>
                    <a:pt x="0" y="1011"/>
                  </a:lnTo>
                  <a:lnTo>
                    <a:pt x="0" y="1017"/>
                  </a:lnTo>
                  <a:lnTo>
                    <a:pt x="0" y="1020"/>
                  </a:lnTo>
                  <a:lnTo>
                    <a:pt x="2" y="1024"/>
                  </a:lnTo>
                  <a:lnTo>
                    <a:pt x="2" y="1030"/>
                  </a:lnTo>
                  <a:lnTo>
                    <a:pt x="4" y="1034"/>
                  </a:lnTo>
                  <a:lnTo>
                    <a:pt x="6" y="1037"/>
                  </a:lnTo>
                  <a:lnTo>
                    <a:pt x="8" y="1041"/>
                  </a:lnTo>
                  <a:lnTo>
                    <a:pt x="8" y="1047"/>
                  </a:lnTo>
                  <a:lnTo>
                    <a:pt x="10" y="1051"/>
                  </a:lnTo>
                  <a:lnTo>
                    <a:pt x="11" y="1055"/>
                  </a:lnTo>
                  <a:lnTo>
                    <a:pt x="13" y="1058"/>
                  </a:lnTo>
                  <a:lnTo>
                    <a:pt x="15" y="1062"/>
                  </a:lnTo>
                  <a:lnTo>
                    <a:pt x="19" y="1066"/>
                  </a:lnTo>
                  <a:lnTo>
                    <a:pt x="23" y="1074"/>
                  </a:lnTo>
                  <a:lnTo>
                    <a:pt x="29" y="1081"/>
                  </a:lnTo>
                  <a:lnTo>
                    <a:pt x="30" y="1085"/>
                  </a:lnTo>
                  <a:lnTo>
                    <a:pt x="34" y="1089"/>
                  </a:lnTo>
                  <a:lnTo>
                    <a:pt x="38" y="1091"/>
                  </a:lnTo>
                  <a:lnTo>
                    <a:pt x="44" y="1096"/>
                  </a:lnTo>
                  <a:lnTo>
                    <a:pt x="46" y="1098"/>
                  </a:lnTo>
                  <a:lnTo>
                    <a:pt x="49" y="1102"/>
                  </a:lnTo>
                  <a:lnTo>
                    <a:pt x="53" y="1104"/>
                  </a:lnTo>
                  <a:lnTo>
                    <a:pt x="59" y="1108"/>
                  </a:lnTo>
                  <a:lnTo>
                    <a:pt x="63" y="1111"/>
                  </a:lnTo>
                  <a:lnTo>
                    <a:pt x="68" y="1113"/>
                  </a:lnTo>
                  <a:lnTo>
                    <a:pt x="72" y="1115"/>
                  </a:lnTo>
                  <a:lnTo>
                    <a:pt x="78" y="1119"/>
                  </a:lnTo>
                  <a:lnTo>
                    <a:pt x="84" y="1121"/>
                  </a:lnTo>
                  <a:lnTo>
                    <a:pt x="89" y="1125"/>
                  </a:lnTo>
                  <a:lnTo>
                    <a:pt x="93" y="1127"/>
                  </a:lnTo>
                  <a:lnTo>
                    <a:pt x="101" y="1129"/>
                  </a:lnTo>
                  <a:lnTo>
                    <a:pt x="105" y="1130"/>
                  </a:lnTo>
                  <a:lnTo>
                    <a:pt x="112" y="1134"/>
                  </a:lnTo>
                  <a:lnTo>
                    <a:pt x="118" y="1136"/>
                  </a:lnTo>
                  <a:lnTo>
                    <a:pt x="125" y="1138"/>
                  </a:lnTo>
                  <a:lnTo>
                    <a:pt x="127" y="1136"/>
                  </a:lnTo>
                  <a:lnTo>
                    <a:pt x="127" y="1134"/>
                  </a:lnTo>
                  <a:lnTo>
                    <a:pt x="127" y="113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738" name="Freeform 28"/>
            <p:cNvSpPr>
              <a:spLocks/>
            </p:cNvSpPr>
            <p:nvPr/>
          </p:nvSpPr>
          <p:spPr bwMode="auto">
            <a:xfrm>
              <a:off x="3798888" y="2822575"/>
              <a:ext cx="406400" cy="1042988"/>
            </a:xfrm>
            <a:custGeom>
              <a:avLst/>
              <a:gdLst>
                <a:gd name="T0" fmla="*/ 456 w 511"/>
                <a:gd name="T1" fmla="*/ 69 h 1315"/>
                <a:gd name="T2" fmla="*/ 468 w 511"/>
                <a:gd name="T3" fmla="*/ 135 h 1315"/>
                <a:gd name="T4" fmla="*/ 441 w 511"/>
                <a:gd name="T5" fmla="*/ 194 h 1315"/>
                <a:gd name="T6" fmla="*/ 390 w 511"/>
                <a:gd name="T7" fmla="*/ 247 h 1315"/>
                <a:gd name="T8" fmla="*/ 327 w 511"/>
                <a:gd name="T9" fmla="*/ 293 h 1315"/>
                <a:gd name="T10" fmla="*/ 262 w 511"/>
                <a:gd name="T11" fmla="*/ 335 h 1315"/>
                <a:gd name="T12" fmla="*/ 203 w 511"/>
                <a:gd name="T13" fmla="*/ 375 h 1315"/>
                <a:gd name="T14" fmla="*/ 146 w 511"/>
                <a:gd name="T15" fmla="*/ 418 h 1315"/>
                <a:gd name="T16" fmla="*/ 95 w 511"/>
                <a:gd name="T17" fmla="*/ 466 h 1315"/>
                <a:gd name="T18" fmla="*/ 48 w 511"/>
                <a:gd name="T19" fmla="*/ 523 h 1315"/>
                <a:gd name="T20" fmla="*/ 27 w 511"/>
                <a:gd name="T21" fmla="*/ 565 h 1315"/>
                <a:gd name="T22" fmla="*/ 19 w 511"/>
                <a:gd name="T23" fmla="*/ 604 h 1315"/>
                <a:gd name="T24" fmla="*/ 27 w 511"/>
                <a:gd name="T25" fmla="*/ 650 h 1315"/>
                <a:gd name="T26" fmla="*/ 65 w 511"/>
                <a:gd name="T27" fmla="*/ 709 h 1315"/>
                <a:gd name="T28" fmla="*/ 106 w 511"/>
                <a:gd name="T29" fmla="*/ 737 h 1315"/>
                <a:gd name="T30" fmla="*/ 146 w 511"/>
                <a:gd name="T31" fmla="*/ 755 h 1315"/>
                <a:gd name="T32" fmla="*/ 192 w 511"/>
                <a:gd name="T33" fmla="*/ 770 h 1315"/>
                <a:gd name="T34" fmla="*/ 241 w 511"/>
                <a:gd name="T35" fmla="*/ 792 h 1315"/>
                <a:gd name="T36" fmla="*/ 245 w 511"/>
                <a:gd name="T37" fmla="*/ 855 h 1315"/>
                <a:gd name="T38" fmla="*/ 220 w 511"/>
                <a:gd name="T39" fmla="*/ 906 h 1315"/>
                <a:gd name="T40" fmla="*/ 179 w 511"/>
                <a:gd name="T41" fmla="*/ 943 h 1315"/>
                <a:gd name="T42" fmla="*/ 124 w 511"/>
                <a:gd name="T43" fmla="*/ 969 h 1315"/>
                <a:gd name="T44" fmla="*/ 70 w 511"/>
                <a:gd name="T45" fmla="*/ 1005 h 1315"/>
                <a:gd name="T46" fmla="*/ 29 w 511"/>
                <a:gd name="T47" fmla="*/ 1049 h 1315"/>
                <a:gd name="T48" fmla="*/ 4 w 511"/>
                <a:gd name="T49" fmla="*/ 1104 h 1315"/>
                <a:gd name="T50" fmla="*/ 2 w 511"/>
                <a:gd name="T51" fmla="*/ 1163 h 1315"/>
                <a:gd name="T52" fmla="*/ 17 w 511"/>
                <a:gd name="T53" fmla="*/ 1214 h 1315"/>
                <a:gd name="T54" fmla="*/ 48 w 511"/>
                <a:gd name="T55" fmla="*/ 1256 h 1315"/>
                <a:gd name="T56" fmla="*/ 91 w 511"/>
                <a:gd name="T57" fmla="*/ 1288 h 1315"/>
                <a:gd name="T58" fmla="*/ 148 w 511"/>
                <a:gd name="T59" fmla="*/ 1307 h 1315"/>
                <a:gd name="T60" fmla="*/ 209 w 511"/>
                <a:gd name="T61" fmla="*/ 1315 h 1315"/>
                <a:gd name="T62" fmla="*/ 198 w 511"/>
                <a:gd name="T63" fmla="*/ 1277 h 1315"/>
                <a:gd name="T64" fmla="*/ 97 w 511"/>
                <a:gd name="T65" fmla="*/ 1233 h 1315"/>
                <a:gd name="T66" fmla="*/ 49 w 511"/>
                <a:gd name="T67" fmla="*/ 1182 h 1315"/>
                <a:gd name="T68" fmla="*/ 44 w 511"/>
                <a:gd name="T69" fmla="*/ 1127 h 1315"/>
                <a:gd name="T70" fmla="*/ 67 w 511"/>
                <a:gd name="T71" fmla="*/ 1070 h 1315"/>
                <a:gd name="T72" fmla="*/ 110 w 511"/>
                <a:gd name="T73" fmla="*/ 1020 h 1315"/>
                <a:gd name="T74" fmla="*/ 163 w 511"/>
                <a:gd name="T75" fmla="*/ 981 h 1315"/>
                <a:gd name="T76" fmla="*/ 215 w 511"/>
                <a:gd name="T77" fmla="*/ 958 h 1315"/>
                <a:gd name="T78" fmla="*/ 266 w 511"/>
                <a:gd name="T79" fmla="*/ 935 h 1315"/>
                <a:gd name="T80" fmla="*/ 319 w 511"/>
                <a:gd name="T81" fmla="*/ 878 h 1315"/>
                <a:gd name="T82" fmla="*/ 323 w 511"/>
                <a:gd name="T83" fmla="*/ 819 h 1315"/>
                <a:gd name="T84" fmla="*/ 272 w 511"/>
                <a:gd name="T85" fmla="*/ 762 h 1315"/>
                <a:gd name="T86" fmla="*/ 222 w 511"/>
                <a:gd name="T87" fmla="*/ 737 h 1315"/>
                <a:gd name="T88" fmla="*/ 182 w 511"/>
                <a:gd name="T89" fmla="*/ 722 h 1315"/>
                <a:gd name="T90" fmla="*/ 143 w 511"/>
                <a:gd name="T91" fmla="*/ 709 h 1315"/>
                <a:gd name="T92" fmla="*/ 72 w 511"/>
                <a:gd name="T93" fmla="*/ 661 h 1315"/>
                <a:gd name="T94" fmla="*/ 70 w 511"/>
                <a:gd name="T95" fmla="*/ 584 h 1315"/>
                <a:gd name="T96" fmla="*/ 133 w 511"/>
                <a:gd name="T97" fmla="*/ 498 h 1315"/>
                <a:gd name="T98" fmla="*/ 230 w 511"/>
                <a:gd name="T99" fmla="*/ 409 h 1315"/>
                <a:gd name="T100" fmla="*/ 338 w 511"/>
                <a:gd name="T101" fmla="*/ 329 h 1315"/>
                <a:gd name="T102" fmla="*/ 426 w 511"/>
                <a:gd name="T103" fmla="*/ 268 h 1315"/>
                <a:gd name="T104" fmla="*/ 473 w 511"/>
                <a:gd name="T105" fmla="*/ 230 h 1315"/>
                <a:gd name="T106" fmla="*/ 502 w 511"/>
                <a:gd name="T107" fmla="*/ 187 h 1315"/>
                <a:gd name="T108" fmla="*/ 509 w 511"/>
                <a:gd name="T109" fmla="*/ 145 h 1315"/>
                <a:gd name="T110" fmla="*/ 498 w 511"/>
                <a:gd name="T111" fmla="*/ 99 h 1315"/>
                <a:gd name="T112" fmla="*/ 460 w 511"/>
                <a:gd name="T113" fmla="*/ 44 h 1315"/>
                <a:gd name="T114" fmla="*/ 411 w 511"/>
                <a:gd name="T115" fmla="*/ 2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1" h="1315">
                  <a:moveTo>
                    <a:pt x="405" y="2"/>
                  </a:moveTo>
                  <a:lnTo>
                    <a:pt x="412" y="10"/>
                  </a:lnTo>
                  <a:lnTo>
                    <a:pt x="420" y="18"/>
                  </a:lnTo>
                  <a:lnTo>
                    <a:pt x="426" y="25"/>
                  </a:lnTo>
                  <a:lnTo>
                    <a:pt x="433" y="33"/>
                  </a:lnTo>
                  <a:lnTo>
                    <a:pt x="439" y="38"/>
                  </a:lnTo>
                  <a:lnTo>
                    <a:pt x="443" y="46"/>
                  </a:lnTo>
                  <a:lnTo>
                    <a:pt x="449" y="54"/>
                  </a:lnTo>
                  <a:lnTo>
                    <a:pt x="452" y="61"/>
                  </a:lnTo>
                  <a:lnTo>
                    <a:pt x="456" y="69"/>
                  </a:lnTo>
                  <a:lnTo>
                    <a:pt x="458" y="75"/>
                  </a:lnTo>
                  <a:lnTo>
                    <a:pt x="462" y="82"/>
                  </a:lnTo>
                  <a:lnTo>
                    <a:pt x="464" y="90"/>
                  </a:lnTo>
                  <a:lnTo>
                    <a:pt x="466" y="95"/>
                  </a:lnTo>
                  <a:lnTo>
                    <a:pt x="468" y="103"/>
                  </a:lnTo>
                  <a:lnTo>
                    <a:pt x="468" y="109"/>
                  </a:lnTo>
                  <a:lnTo>
                    <a:pt x="469" y="116"/>
                  </a:lnTo>
                  <a:lnTo>
                    <a:pt x="468" y="122"/>
                  </a:lnTo>
                  <a:lnTo>
                    <a:pt x="468" y="128"/>
                  </a:lnTo>
                  <a:lnTo>
                    <a:pt x="468" y="135"/>
                  </a:lnTo>
                  <a:lnTo>
                    <a:pt x="466" y="141"/>
                  </a:lnTo>
                  <a:lnTo>
                    <a:pt x="464" y="147"/>
                  </a:lnTo>
                  <a:lnTo>
                    <a:pt x="462" y="152"/>
                  </a:lnTo>
                  <a:lnTo>
                    <a:pt x="460" y="160"/>
                  </a:lnTo>
                  <a:lnTo>
                    <a:pt x="458" y="166"/>
                  </a:lnTo>
                  <a:lnTo>
                    <a:pt x="454" y="171"/>
                  </a:lnTo>
                  <a:lnTo>
                    <a:pt x="452" y="177"/>
                  </a:lnTo>
                  <a:lnTo>
                    <a:pt x="449" y="183"/>
                  </a:lnTo>
                  <a:lnTo>
                    <a:pt x="445" y="189"/>
                  </a:lnTo>
                  <a:lnTo>
                    <a:pt x="441" y="194"/>
                  </a:lnTo>
                  <a:lnTo>
                    <a:pt x="437" y="200"/>
                  </a:lnTo>
                  <a:lnTo>
                    <a:pt x="433" y="206"/>
                  </a:lnTo>
                  <a:lnTo>
                    <a:pt x="428" y="211"/>
                  </a:lnTo>
                  <a:lnTo>
                    <a:pt x="424" y="217"/>
                  </a:lnTo>
                  <a:lnTo>
                    <a:pt x="418" y="221"/>
                  </a:lnTo>
                  <a:lnTo>
                    <a:pt x="412" y="227"/>
                  </a:lnTo>
                  <a:lnTo>
                    <a:pt x="407" y="232"/>
                  </a:lnTo>
                  <a:lnTo>
                    <a:pt x="401" y="236"/>
                  </a:lnTo>
                  <a:lnTo>
                    <a:pt x="395" y="242"/>
                  </a:lnTo>
                  <a:lnTo>
                    <a:pt x="390" y="247"/>
                  </a:lnTo>
                  <a:lnTo>
                    <a:pt x="384" y="251"/>
                  </a:lnTo>
                  <a:lnTo>
                    <a:pt x="376" y="257"/>
                  </a:lnTo>
                  <a:lnTo>
                    <a:pt x="371" y="261"/>
                  </a:lnTo>
                  <a:lnTo>
                    <a:pt x="365" y="266"/>
                  </a:lnTo>
                  <a:lnTo>
                    <a:pt x="359" y="270"/>
                  </a:lnTo>
                  <a:lnTo>
                    <a:pt x="352" y="274"/>
                  </a:lnTo>
                  <a:lnTo>
                    <a:pt x="346" y="280"/>
                  </a:lnTo>
                  <a:lnTo>
                    <a:pt x="338" y="283"/>
                  </a:lnTo>
                  <a:lnTo>
                    <a:pt x="333" y="289"/>
                  </a:lnTo>
                  <a:lnTo>
                    <a:pt x="327" y="293"/>
                  </a:lnTo>
                  <a:lnTo>
                    <a:pt x="319" y="297"/>
                  </a:lnTo>
                  <a:lnTo>
                    <a:pt x="312" y="301"/>
                  </a:lnTo>
                  <a:lnTo>
                    <a:pt x="306" y="306"/>
                  </a:lnTo>
                  <a:lnTo>
                    <a:pt x="300" y="310"/>
                  </a:lnTo>
                  <a:lnTo>
                    <a:pt x="293" y="314"/>
                  </a:lnTo>
                  <a:lnTo>
                    <a:pt x="287" y="318"/>
                  </a:lnTo>
                  <a:lnTo>
                    <a:pt x="281" y="323"/>
                  </a:lnTo>
                  <a:lnTo>
                    <a:pt x="274" y="325"/>
                  </a:lnTo>
                  <a:lnTo>
                    <a:pt x="268" y="331"/>
                  </a:lnTo>
                  <a:lnTo>
                    <a:pt x="262" y="335"/>
                  </a:lnTo>
                  <a:lnTo>
                    <a:pt x="257" y="339"/>
                  </a:lnTo>
                  <a:lnTo>
                    <a:pt x="251" y="342"/>
                  </a:lnTo>
                  <a:lnTo>
                    <a:pt x="245" y="346"/>
                  </a:lnTo>
                  <a:lnTo>
                    <a:pt x="239" y="350"/>
                  </a:lnTo>
                  <a:lnTo>
                    <a:pt x="234" y="354"/>
                  </a:lnTo>
                  <a:lnTo>
                    <a:pt x="228" y="358"/>
                  </a:lnTo>
                  <a:lnTo>
                    <a:pt x="222" y="361"/>
                  </a:lnTo>
                  <a:lnTo>
                    <a:pt x="217" y="365"/>
                  </a:lnTo>
                  <a:lnTo>
                    <a:pt x="209" y="371"/>
                  </a:lnTo>
                  <a:lnTo>
                    <a:pt x="203" y="375"/>
                  </a:lnTo>
                  <a:lnTo>
                    <a:pt x="198" y="378"/>
                  </a:lnTo>
                  <a:lnTo>
                    <a:pt x="192" y="382"/>
                  </a:lnTo>
                  <a:lnTo>
                    <a:pt x="186" y="388"/>
                  </a:lnTo>
                  <a:lnTo>
                    <a:pt x="181" y="392"/>
                  </a:lnTo>
                  <a:lnTo>
                    <a:pt x="175" y="396"/>
                  </a:lnTo>
                  <a:lnTo>
                    <a:pt x="169" y="399"/>
                  </a:lnTo>
                  <a:lnTo>
                    <a:pt x="163" y="405"/>
                  </a:lnTo>
                  <a:lnTo>
                    <a:pt x="158" y="409"/>
                  </a:lnTo>
                  <a:lnTo>
                    <a:pt x="152" y="413"/>
                  </a:lnTo>
                  <a:lnTo>
                    <a:pt x="146" y="418"/>
                  </a:lnTo>
                  <a:lnTo>
                    <a:pt x="143" y="422"/>
                  </a:lnTo>
                  <a:lnTo>
                    <a:pt x="137" y="428"/>
                  </a:lnTo>
                  <a:lnTo>
                    <a:pt x="131" y="432"/>
                  </a:lnTo>
                  <a:lnTo>
                    <a:pt x="125" y="437"/>
                  </a:lnTo>
                  <a:lnTo>
                    <a:pt x="120" y="441"/>
                  </a:lnTo>
                  <a:lnTo>
                    <a:pt x="114" y="445"/>
                  </a:lnTo>
                  <a:lnTo>
                    <a:pt x="110" y="451"/>
                  </a:lnTo>
                  <a:lnTo>
                    <a:pt x="105" y="456"/>
                  </a:lnTo>
                  <a:lnTo>
                    <a:pt x="101" y="462"/>
                  </a:lnTo>
                  <a:lnTo>
                    <a:pt x="95" y="466"/>
                  </a:lnTo>
                  <a:lnTo>
                    <a:pt x="89" y="472"/>
                  </a:lnTo>
                  <a:lnTo>
                    <a:pt x="86" y="477"/>
                  </a:lnTo>
                  <a:lnTo>
                    <a:pt x="80" y="483"/>
                  </a:lnTo>
                  <a:lnTo>
                    <a:pt x="76" y="487"/>
                  </a:lnTo>
                  <a:lnTo>
                    <a:pt x="70" y="492"/>
                  </a:lnTo>
                  <a:lnTo>
                    <a:pt x="67" y="498"/>
                  </a:lnTo>
                  <a:lnTo>
                    <a:pt x="63" y="504"/>
                  </a:lnTo>
                  <a:lnTo>
                    <a:pt x="55" y="511"/>
                  </a:lnTo>
                  <a:lnTo>
                    <a:pt x="49" y="519"/>
                  </a:lnTo>
                  <a:lnTo>
                    <a:pt x="48" y="523"/>
                  </a:lnTo>
                  <a:lnTo>
                    <a:pt x="44" y="527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38"/>
                  </a:lnTo>
                  <a:lnTo>
                    <a:pt x="36" y="544"/>
                  </a:lnTo>
                  <a:lnTo>
                    <a:pt x="32" y="547"/>
                  </a:lnTo>
                  <a:lnTo>
                    <a:pt x="32" y="551"/>
                  </a:lnTo>
                  <a:lnTo>
                    <a:pt x="30" y="555"/>
                  </a:lnTo>
                  <a:lnTo>
                    <a:pt x="29" y="559"/>
                  </a:lnTo>
                  <a:lnTo>
                    <a:pt x="27" y="565"/>
                  </a:lnTo>
                  <a:lnTo>
                    <a:pt x="27" y="568"/>
                  </a:lnTo>
                  <a:lnTo>
                    <a:pt x="23" y="572"/>
                  </a:lnTo>
                  <a:lnTo>
                    <a:pt x="23" y="576"/>
                  </a:lnTo>
                  <a:lnTo>
                    <a:pt x="21" y="580"/>
                  </a:lnTo>
                  <a:lnTo>
                    <a:pt x="21" y="584"/>
                  </a:lnTo>
                  <a:lnTo>
                    <a:pt x="21" y="587"/>
                  </a:lnTo>
                  <a:lnTo>
                    <a:pt x="19" y="591"/>
                  </a:lnTo>
                  <a:lnTo>
                    <a:pt x="19" y="597"/>
                  </a:lnTo>
                  <a:lnTo>
                    <a:pt x="19" y="601"/>
                  </a:lnTo>
                  <a:lnTo>
                    <a:pt x="19" y="604"/>
                  </a:lnTo>
                  <a:lnTo>
                    <a:pt x="19" y="608"/>
                  </a:lnTo>
                  <a:lnTo>
                    <a:pt x="19" y="612"/>
                  </a:lnTo>
                  <a:lnTo>
                    <a:pt x="19" y="616"/>
                  </a:lnTo>
                  <a:lnTo>
                    <a:pt x="19" y="620"/>
                  </a:lnTo>
                  <a:lnTo>
                    <a:pt x="19" y="623"/>
                  </a:lnTo>
                  <a:lnTo>
                    <a:pt x="21" y="627"/>
                  </a:lnTo>
                  <a:lnTo>
                    <a:pt x="21" y="633"/>
                  </a:lnTo>
                  <a:lnTo>
                    <a:pt x="23" y="639"/>
                  </a:lnTo>
                  <a:lnTo>
                    <a:pt x="25" y="646"/>
                  </a:lnTo>
                  <a:lnTo>
                    <a:pt x="27" y="650"/>
                  </a:lnTo>
                  <a:lnTo>
                    <a:pt x="27" y="654"/>
                  </a:lnTo>
                  <a:lnTo>
                    <a:pt x="29" y="658"/>
                  </a:lnTo>
                  <a:lnTo>
                    <a:pt x="30" y="661"/>
                  </a:lnTo>
                  <a:lnTo>
                    <a:pt x="32" y="669"/>
                  </a:lnTo>
                  <a:lnTo>
                    <a:pt x="38" y="675"/>
                  </a:lnTo>
                  <a:lnTo>
                    <a:pt x="42" y="682"/>
                  </a:lnTo>
                  <a:lnTo>
                    <a:pt x="48" y="690"/>
                  </a:lnTo>
                  <a:lnTo>
                    <a:pt x="53" y="696"/>
                  </a:lnTo>
                  <a:lnTo>
                    <a:pt x="59" y="703"/>
                  </a:lnTo>
                  <a:lnTo>
                    <a:pt x="65" y="709"/>
                  </a:lnTo>
                  <a:lnTo>
                    <a:pt x="72" y="715"/>
                  </a:lnTo>
                  <a:lnTo>
                    <a:pt x="74" y="718"/>
                  </a:lnTo>
                  <a:lnTo>
                    <a:pt x="78" y="720"/>
                  </a:lnTo>
                  <a:lnTo>
                    <a:pt x="82" y="722"/>
                  </a:lnTo>
                  <a:lnTo>
                    <a:pt x="87" y="726"/>
                  </a:lnTo>
                  <a:lnTo>
                    <a:pt x="89" y="728"/>
                  </a:lnTo>
                  <a:lnTo>
                    <a:pt x="95" y="732"/>
                  </a:lnTo>
                  <a:lnTo>
                    <a:pt x="99" y="734"/>
                  </a:lnTo>
                  <a:lnTo>
                    <a:pt x="105" y="737"/>
                  </a:lnTo>
                  <a:lnTo>
                    <a:pt x="106" y="737"/>
                  </a:lnTo>
                  <a:lnTo>
                    <a:pt x="110" y="739"/>
                  </a:lnTo>
                  <a:lnTo>
                    <a:pt x="114" y="741"/>
                  </a:lnTo>
                  <a:lnTo>
                    <a:pt x="118" y="743"/>
                  </a:lnTo>
                  <a:lnTo>
                    <a:pt x="122" y="745"/>
                  </a:lnTo>
                  <a:lnTo>
                    <a:pt x="125" y="747"/>
                  </a:lnTo>
                  <a:lnTo>
                    <a:pt x="129" y="747"/>
                  </a:lnTo>
                  <a:lnTo>
                    <a:pt x="135" y="749"/>
                  </a:lnTo>
                  <a:lnTo>
                    <a:pt x="139" y="751"/>
                  </a:lnTo>
                  <a:lnTo>
                    <a:pt x="143" y="753"/>
                  </a:lnTo>
                  <a:lnTo>
                    <a:pt x="146" y="755"/>
                  </a:lnTo>
                  <a:lnTo>
                    <a:pt x="152" y="756"/>
                  </a:lnTo>
                  <a:lnTo>
                    <a:pt x="154" y="756"/>
                  </a:lnTo>
                  <a:lnTo>
                    <a:pt x="160" y="758"/>
                  </a:lnTo>
                  <a:lnTo>
                    <a:pt x="162" y="760"/>
                  </a:lnTo>
                  <a:lnTo>
                    <a:pt x="167" y="762"/>
                  </a:lnTo>
                  <a:lnTo>
                    <a:pt x="171" y="762"/>
                  </a:lnTo>
                  <a:lnTo>
                    <a:pt x="177" y="764"/>
                  </a:lnTo>
                  <a:lnTo>
                    <a:pt x="181" y="766"/>
                  </a:lnTo>
                  <a:lnTo>
                    <a:pt x="186" y="768"/>
                  </a:lnTo>
                  <a:lnTo>
                    <a:pt x="192" y="770"/>
                  </a:lnTo>
                  <a:lnTo>
                    <a:pt x="198" y="772"/>
                  </a:lnTo>
                  <a:lnTo>
                    <a:pt x="201" y="775"/>
                  </a:lnTo>
                  <a:lnTo>
                    <a:pt x="207" y="777"/>
                  </a:lnTo>
                  <a:lnTo>
                    <a:pt x="211" y="779"/>
                  </a:lnTo>
                  <a:lnTo>
                    <a:pt x="217" y="781"/>
                  </a:lnTo>
                  <a:lnTo>
                    <a:pt x="222" y="783"/>
                  </a:lnTo>
                  <a:lnTo>
                    <a:pt x="228" y="785"/>
                  </a:lnTo>
                  <a:lnTo>
                    <a:pt x="232" y="787"/>
                  </a:lnTo>
                  <a:lnTo>
                    <a:pt x="238" y="791"/>
                  </a:lnTo>
                  <a:lnTo>
                    <a:pt x="241" y="792"/>
                  </a:lnTo>
                  <a:lnTo>
                    <a:pt x="247" y="796"/>
                  </a:lnTo>
                  <a:lnTo>
                    <a:pt x="247" y="802"/>
                  </a:lnTo>
                  <a:lnTo>
                    <a:pt x="247" y="810"/>
                  </a:lnTo>
                  <a:lnTo>
                    <a:pt x="247" y="817"/>
                  </a:lnTo>
                  <a:lnTo>
                    <a:pt x="247" y="823"/>
                  </a:lnTo>
                  <a:lnTo>
                    <a:pt x="247" y="829"/>
                  </a:lnTo>
                  <a:lnTo>
                    <a:pt x="247" y="836"/>
                  </a:lnTo>
                  <a:lnTo>
                    <a:pt x="247" y="842"/>
                  </a:lnTo>
                  <a:lnTo>
                    <a:pt x="245" y="849"/>
                  </a:lnTo>
                  <a:lnTo>
                    <a:pt x="245" y="855"/>
                  </a:lnTo>
                  <a:lnTo>
                    <a:pt x="243" y="861"/>
                  </a:lnTo>
                  <a:lnTo>
                    <a:pt x="241" y="867"/>
                  </a:lnTo>
                  <a:lnTo>
                    <a:pt x="239" y="872"/>
                  </a:lnTo>
                  <a:lnTo>
                    <a:pt x="238" y="876"/>
                  </a:lnTo>
                  <a:lnTo>
                    <a:pt x="236" y="882"/>
                  </a:lnTo>
                  <a:lnTo>
                    <a:pt x="234" y="887"/>
                  </a:lnTo>
                  <a:lnTo>
                    <a:pt x="232" y="893"/>
                  </a:lnTo>
                  <a:lnTo>
                    <a:pt x="228" y="897"/>
                  </a:lnTo>
                  <a:lnTo>
                    <a:pt x="224" y="903"/>
                  </a:lnTo>
                  <a:lnTo>
                    <a:pt x="220" y="906"/>
                  </a:lnTo>
                  <a:lnTo>
                    <a:pt x="219" y="910"/>
                  </a:lnTo>
                  <a:lnTo>
                    <a:pt x="215" y="914"/>
                  </a:lnTo>
                  <a:lnTo>
                    <a:pt x="211" y="918"/>
                  </a:lnTo>
                  <a:lnTo>
                    <a:pt x="205" y="924"/>
                  </a:lnTo>
                  <a:lnTo>
                    <a:pt x="203" y="927"/>
                  </a:lnTo>
                  <a:lnTo>
                    <a:pt x="198" y="929"/>
                  </a:lnTo>
                  <a:lnTo>
                    <a:pt x="194" y="933"/>
                  </a:lnTo>
                  <a:lnTo>
                    <a:pt x="188" y="937"/>
                  </a:lnTo>
                  <a:lnTo>
                    <a:pt x="182" y="939"/>
                  </a:lnTo>
                  <a:lnTo>
                    <a:pt x="179" y="943"/>
                  </a:lnTo>
                  <a:lnTo>
                    <a:pt x="173" y="944"/>
                  </a:lnTo>
                  <a:lnTo>
                    <a:pt x="167" y="948"/>
                  </a:lnTo>
                  <a:lnTo>
                    <a:pt x="162" y="950"/>
                  </a:lnTo>
                  <a:lnTo>
                    <a:pt x="156" y="952"/>
                  </a:lnTo>
                  <a:lnTo>
                    <a:pt x="150" y="956"/>
                  </a:lnTo>
                  <a:lnTo>
                    <a:pt x="144" y="958"/>
                  </a:lnTo>
                  <a:lnTo>
                    <a:pt x="139" y="960"/>
                  </a:lnTo>
                  <a:lnTo>
                    <a:pt x="135" y="963"/>
                  </a:lnTo>
                  <a:lnTo>
                    <a:pt x="129" y="967"/>
                  </a:lnTo>
                  <a:lnTo>
                    <a:pt x="124" y="969"/>
                  </a:lnTo>
                  <a:lnTo>
                    <a:pt x="118" y="973"/>
                  </a:lnTo>
                  <a:lnTo>
                    <a:pt x="112" y="977"/>
                  </a:lnTo>
                  <a:lnTo>
                    <a:pt x="106" y="981"/>
                  </a:lnTo>
                  <a:lnTo>
                    <a:pt x="101" y="982"/>
                  </a:lnTo>
                  <a:lnTo>
                    <a:pt x="97" y="986"/>
                  </a:lnTo>
                  <a:lnTo>
                    <a:pt x="91" y="990"/>
                  </a:lnTo>
                  <a:lnTo>
                    <a:pt x="86" y="992"/>
                  </a:lnTo>
                  <a:lnTo>
                    <a:pt x="80" y="998"/>
                  </a:lnTo>
                  <a:lnTo>
                    <a:pt x="76" y="1001"/>
                  </a:lnTo>
                  <a:lnTo>
                    <a:pt x="70" y="1005"/>
                  </a:lnTo>
                  <a:lnTo>
                    <a:pt x="67" y="1009"/>
                  </a:lnTo>
                  <a:lnTo>
                    <a:pt x="61" y="1013"/>
                  </a:lnTo>
                  <a:lnTo>
                    <a:pt x="57" y="1017"/>
                  </a:lnTo>
                  <a:lnTo>
                    <a:pt x="51" y="1020"/>
                  </a:lnTo>
                  <a:lnTo>
                    <a:pt x="48" y="1026"/>
                  </a:lnTo>
                  <a:lnTo>
                    <a:pt x="44" y="1030"/>
                  </a:lnTo>
                  <a:lnTo>
                    <a:pt x="40" y="1036"/>
                  </a:lnTo>
                  <a:lnTo>
                    <a:pt x="36" y="1039"/>
                  </a:lnTo>
                  <a:lnTo>
                    <a:pt x="30" y="1043"/>
                  </a:lnTo>
                  <a:lnTo>
                    <a:pt x="29" y="1049"/>
                  </a:lnTo>
                  <a:lnTo>
                    <a:pt x="25" y="1055"/>
                  </a:lnTo>
                  <a:lnTo>
                    <a:pt x="23" y="1058"/>
                  </a:lnTo>
                  <a:lnTo>
                    <a:pt x="19" y="1064"/>
                  </a:lnTo>
                  <a:lnTo>
                    <a:pt x="17" y="1070"/>
                  </a:lnTo>
                  <a:lnTo>
                    <a:pt x="15" y="1075"/>
                  </a:lnTo>
                  <a:lnTo>
                    <a:pt x="13" y="1081"/>
                  </a:lnTo>
                  <a:lnTo>
                    <a:pt x="11" y="1087"/>
                  </a:lnTo>
                  <a:lnTo>
                    <a:pt x="8" y="1093"/>
                  </a:lnTo>
                  <a:lnTo>
                    <a:pt x="6" y="1100"/>
                  </a:lnTo>
                  <a:lnTo>
                    <a:pt x="4" y="1104"/>
                  </a:lnTo>
                  <a:lnTo>
                    <a:pt x="4" y="1112"/>
                  </a:lnTo>
                  <a:lnTo>
                    <a:pt x="2" y="1117"/>
                  </a:lnTo>
                  <a:lnTo>
                    <a:pt x="2" y="1123"/>
                  </a:lnTo>
                  <a:lnTo>
                    <a:pt x="0" y="1129"/>
                  </a:lnTo>
                  <a:lnTo>
                    <a:pt x="0" y="1134"/>
                  </a:lnTo>
                  <a:lnTo>
                    <a:pt x="0" y="1140"/>
                  </a:lnTo>
                  <a:lnTo>
                    <a:pt x="0" y="1146"/>
                  </a:lnTo>
                  <a:lnTo>
                    <a:pt x="0" y="1151"/>
                  </a:lnTo>
                  <a:lnTo>
                    <a:pt x="0" y="1157"/>
                  </a:lnTo>
                  <a:lnTo>
                    <a:pt x="2" y="1163"/>
                  </a:lnTo>
                  <a:lnTo>
                    <a:pt x="4" y="1169"/>
                  </a:lnTo>
                  <a:lnTo>
                    <a:pt x="4" y="1174"/>
                  </a:lnTo>
                  <a:lnTo>
                    <a:pt x="4" y="1178"/>
                  </a:lnTo>
                  <a:lnTo>
                    <a:pt x="6" y="1184"/>
                  </a:lnTo>
                  <a:lnTo>
                    <a:pt x="8" y="1189"/>
                  </a:lnTo>
                  <a:lnTo>
                    <a:pt x="8" y="1193"/>
                  </a:lnTo>
                  <a:lnTo>
                    <a:pt x="11" y="1199"/>
                  </a:lnTo>
                  <a:lnTo>
                    <a:pt x="13" y="1203"/>
                  </a:lnTo>
                  <a:lnTo>
                    <a:pt x="15" y="1208"/>
                  </a:lnTo>
                  <a:lnTo>
                    <a:pt x="17" y="1214"/>
                  </a:lnTo>
                  <a:lnTo>
                    <a:pt x="19" y="1218"/>
                  </a:lnTo>
                  <a:lnTo>
                    <a:pt x="21" y="1222"/>
                  </a:lnTo>
                  <a:lnTo>
                    <a:pt x="25" y="1227"/>
                  </a:lnTo>
                  <a:lnTo>
                    <a:pt x="27" y="1231"/>
                  </a:lnTo>
                  <a:lnTo>
                    <a:pt x="30" y="1235"/>
                  </a:lnTo>
                  <a:lnTo>
                    <a:pt x="32" y="1241"/>
                  </a:lnTo>
                  <a:lnTo>
                    <a:pt x="38" y="1245"/>
                  </a:lnTo>
                  <a:lnTo>
                    <a:pt x="40" y="1248"/>
                  </a:lnTo>
                  <a:lnTo>
                    <a:pt x="44" y="1252"/>
                  </a:lnTo>
                  <a:lnTo>
                    <a:pt x="48" y="1256"/>
                  </a:lnTo>
                  <a:lnTo>
                    <a:pt x="51" y="1260"/>
                  </a:lnTo>
                  <a:lnTo>
                    <a:pt x="55" y="1264"/>
                  </a:lnTo>
                  <a:lnTo>
                    <a:pt x="59" y="1265"/>
                  </a:lnTo>
                  <a:lnTo>
                    <a:pt x="63" y="1269"/>
                  </a:lnTo>
                  <a:lnTo>
                    <a:pt x="68" y="1273"/>
                  </a:lnTo>
                  <a:lnTo>
                    <a:pt x="72" y="1277"/>
                  </a:lnTo>
                  <a:lnTo>
                    <a:pt x="76" y="1279"/>
                  </a:lnTo>
                  <a:lnTo>
                    <a:pt x="82" y="1283"/>
                  </a:lnTo>
                  <a:lnTo>
                    <a:pt x="87" y="1284"/>
                  </a:lnTo>
                  <a:lnTo>
                    <a:pt x="91" y="1288"/>
                  </a:lnTo>
                  <a:lnTo>
                    <a:pt x="97" y="1290"/>
                  </a:lnTo>
                  <a:lnTo>
                    <a:pt x="103" y="1292"/>
                  </a:lnTo>
                  <a:lnTo>
                    <a:pt x="108" y="1296"/>
                  </a:lnTo>
                  <a:lnTo>
                    <a:pt x="112" y="1298"/>
                  </a:lnTo>
                  <a:lnTo>
                    <a:pt x="118" y="1300"/>
                  </a:lnTo>
                  <a:lnTo>
                    <a:pt x="124" y="1301"/>
                  </a:lnTo>
                  <a:lnTo>
                    <a:pt x="129" y="1303"/>
                  </a:lnTo>
                  <a:lnTo>
                    <a:pt x="135" y="1305"/>
                  </a:lnTo>
                  <a:lnTo>
                    <a:pt x="143" y="1307"/>
                  </a:lnTo>
                  <a:lnTo>
                    <a:pt x="148" y="1307"/>
                  </a:lnTo>
                  <a:lnTo>
                    <a:pt x="154" y="1309"/>
                  </a:lnTo>
                  <a:lnTo>
                    <a:pt x="160" y="1309"/>
                  </a:lnTo>
                  <a:lnTo>
                    <a:pt x="167" y="1311"/>
                  </a:lnTo>
                  <a:lnTo>
                    <a:pt x="173" y="1311"/>
                  </a:lnTo>
                  <a:lnTo>
                    <a:pt x="179" y="1313"/>
                  </a:lnTo>
                  <a:lnTo>
                    <a:pt x="184" y="1313"/>
                  </a:lnTo>
                  <a:lnTo>
                    <a:pt x="192" y="1315"/>
                  </a:lnTo>
                  <a:lnTo>
                    <a:pt x="198" y="1315"/>
                  </a:lnTo>
                  <a:lnTo>
                    <a:pt x="205" y="1315"/>
                  </a:lnTo>
                  <a:lnTo>
                    <a:pt x="209" y="1315"/>
                  </a:lnTo>
                  <a:lnTo>
                    <a:pt x="213" y="1313"/>
                  </a:lnTo>
                  <a:lnTo>
                    <a:pt x="217" y="1311"/>
                  </a:lnTo>
                  <a:lnTo>
                    <a:pt x="219" y="1309"/>
                  </a:lnTo>
                  <a:lnTo>
                    <a:pt x="222" y="1305"/>
                  </a:lnTo>
                  <a:lnTo>
                    <a:pt x="224" y="1300"/>
                  </a:lnTo>
                  <a:lnTo>
                    <a:pt x="224" y="1294"/>
                  </a:lnTo>
                  <a:lnTo>
                    <a:pt x="222" y="1288"/>
                  </a:lnTo>
                  <a:lnTo>
                    <a:pt x="219" y="1284"/>
                  </a:lnTo>
                  <a:lnTo>
                    <a:pt x="211" y="1281"/>
                  </a:lnTo>
                  <a:lnTo>
                    <a:pt x="198" y="1277"/>
                  </a:lnTo>
                  <a:lnTo>
                    <a:pt x="184" y="1273"/>
                  </a:lnTo>
                  <a:lnTo>
                    <a:pt x="173" y="1269"/>
                  </a:lnTo>
                  <a:lnTo>
                    <a:pt x="162" y="1265"/>
                  </a:lnTo>
                  <a:lnTo>
                    <a:pt x="150" y="1260"/>
                  </a:lnTo>
                  <a:lnTo>
                    <a:pt x="141" y="1256"/>
                  </a:lnTo>
                  <a:lnTo>
                    <a:pt x="129" y="1252"/>
                  </a:lnTo>
                  <a:lnTo>
                    <a:pt x="122" y="1248"/>
                  </a:lnTo>
                  <a:lnTo>
                    <a:pt x="112" y="1243"/>
                  </a:lnTo>
                  <a:lnTo>
                    <a:pt x="105" y="1239"/>
                  </a:lnTo>
                  <a:lnTo>
                    <a:pt x="97" y="1233"/>
                  </a:lnTo>
                  <a:lnTo>
                    <a:pt x="91" y="1229"/>
                  </a:lnTo>
                  <a:lnTo>
                    <a:pt x="84" y="1224"/>
                  </a:lnTo>
                  <a:lnTo>
                    <a:pt x="78" y="1218"/>
                  </a:lnTo>
                  <a:lnTo>
                    <a:pt x="72" y="1214"/>
                  </a:lnTo>
                  <a:lnTo>
                    <a:pt x="68" y="1208"/>
                  </a:lnTo>
                  <a:lnTo>
                    <a:pt x="63" y="1203"/>
                  </a:lnTo>
                  <a:lnTo>
                    <a:pt x="59" y="1197"/>
                  </a:lnTo>
                  <a:lnTo>
                    <a:pt x="55" y="1191"/>
                  </a:lnTo>
                  <a:lnTo>
                    <a:pt x="53" y="1188"/>
                  </a:lnTo>
                  <a:lnTo>
                    <a:pt x="49" y="1182"/>
                  </a:lnTo>
                  <a:lnTo>
                    <a:pt x="48" y="1176"/>
                  </a:lnTo>
                  <a:lnTo>
                    <a:pt x="46" y="1170"/>
                  </a:lnTo>
                  <a:lnTo>
                    <a:pt x="44" y="1165"/>
                  </a:lnTo>
                  <a:lnTo>
                    <a:pt x="42" y="1159"/>
                  </a:lnTo>
                  <a:lnTo>
                    <a:pt x="42" y="1153"/>
                  </a:lnTo>
                  <a:lnTo>
                    <a:pt x="42" y="1148"/>
                  </a:lnTo>
                  <a:lnTo>
                    <a:pt x="42" y="1144"/>
                  </a:lnTo>
                  <a:lnTo>
                    <a:pt x="42" y="1136"/>
                  </a:lnTo>
                  <a:lnTo>
                    <a:pt x="42" y="1132"/>
                  </a:lnTo>
                  <a:lnTo>
                    <a:pt x="44" y="1127"/>
                  </a:lnTo>
                  <a:lnTo>
                    <a:pt x="46" y="1121"/>
                  </a:lnTo>
                  <a:lnTo>
                    <a:pt x="46" y="1115"/>
                  </a:lnTo>
                  <a:lnTo>
                    <a:pt x="48" y="1110"/>
                  </a:lnTo>
                  <a:lnTo>
                    <a:pt x="49" y="1104"/>
                  </a:lnTo>
                  <a:lnTo>
                    <a:pt x="53" y="1098"/>
                  </a:lnTo>
                  <a:lnTo>
                    <a:pt x="55" y="1093"/>
                  </a:lnTo>
                  <a:lnTo>
                    <a:pt x="57" y="1087"/>
                  </a:lnTo>
                  <a:lnTo>
                    <a:pt x="61" y="1081"/>
                  </a:lnTo>
                  <a:lnTo>
                    <a:pt x="65" y="1077"/>
                  </a:lnTo>
                  <a:lnTo>
                    <a:pt x="67" y="1070"/>
                  </a:lnTo>
                  <a:lnTo>
                    <a:pt x="70" y="1066"/>
                  </a:lnTo>
                  <a:lnTo>
                    <a:pt x="74" y="1060"/>
                  </a:lnTo>
                  <a:lnTo>
                    <a:pt x="80" y="1055"/>
                  </a:lnTo>
                  <a:lnTo>
                    <a:pt x="84" y="1051"/>
                  </a:lnTo>
                  <a:lnTo>
                    <a:pt x="87" y="1045"/>
                  </a:lnTo>
                  <a:lnTo>
                    <a:pt x="93" y="1039"/>
                  </a:lnTo>
                  <a:lnTo>
                    <a:pt x="97" y="1036"/>
                  </a:lnTo>
                  <a:lnTo>
                    <a:pt x="101" y="1030"/>
                  </a:lnTo>
                  <a:lnTo>
                    <a:pt x="106" y="1026"/>
                  </a:lnTo>
                  <a:lnTo>
                    <a:pt x="110" y="1020"/>
                  </a:lnTo>
                  <a:lnTo>
                    <a:pt x="116" y="1017"/>
                  </a:lnTo>
                  <a:lnTo>
                    <a:pt x="122" y="1013"/>
                  </a:lnTo>
                  <a:lnTo>
                    <a:pt x="127" y="1007"/>
                  </a:lnTo>
                  <a:lnTo>
                    <a:pt x="131" y="1003"/>
                  </a:lnTo>
                  <a:lnTo>
                    <a:pt x="137" y="1000"/>
                  </a:lnTo>
                  <a:lnTo>
                    <a:pt x="143" y="996"/>
                  </a:lnTo>
                  <a:lnTo>
                    <a:pt x="146" y="992"/>
                  </a:lnTo>
                  <a:lnTo>
                    <a:pt x="152" y="988"/>
                  </a:lnTo>
                  <a:lnTo>
                    <a:pt x="158" y="984"/>
                  </a:lnTo>
                  <a:lnTo>
                    <a:pt x="163" y="981"/>
                  </a:lnTo>
                  <a:lnTo>
                    <a:pt x="169" y="979"/>
                  </a:lnTo>
                  <a:lnTo>
                    <a:pt x="173" y="975"/>
                  </a:lnTo>
                  <a:lnTo>
                    <a:pt x="179" y="973"/>
                  </a:lnTo>
                  <a:lnTo>
                    <a:pt x="182" y="969"/>
                  </a:lnTo>
                  <a:lnTo>
                    <a:pt x="188" y="967"/>
                  </a:lnTo>
                  <a:lnTo>
                    <a:pt x="194" y="965"/>
                  </a:lnTo>
                  <a:lnTo>
                    <a:pt x="200" y="963"/>
                  </a:lnTo>
                  <a:lnTo>
                    <a:pt x="203" y="962"/>
                  </a:lnTo>
                  <a:lnTo>
                    <a:pt x="209" y="960"/>
                  </a:lnTo>
                  <a:lnTo>
                    <a:pt x="215" y="958"/>
                  </a:lnTo>
                  <a:lnTo>
                    <a:pt x="220" y="958"/>
                  </a:lnTo>
                  <a:lnTo>
                    <a:pt x="226" y="956"/>
                  </a:lnTo>
                  <a:lnTo>
                    <a:pt x="232" y="954"/>
                  </a:lnTo>
                  <a:lnTo>
                    <a:pt x="238" y="950"/>
                  </a:lnTo>
                  <a:lnTo>
                    <a:pt x="243" y="950"/>
                  </a:lnTo>
                  <a:lnTo>
                    <a:pt x="247" y="946"/>
                  </a:lnTo>
                  <a:lnTo>
                    <a:pt x="253" y="944"/>
                  </a:lnTo>
                  <a:lnTo>
                    <a:pt x="257" y="943"/>
                  </a:lnTo>
                  <a:lnTo>
                    <a:pt x="262" y="939"/>
                  </a:lnTo>
                  <a:lnTo>
                    <a:pt x="266" y="935"/>
                  </a:lnTo>
                  <a:lnTo>
                    <a:pt x="272" y="929"/>
                  </a:lnTo>
                  <a:lnTo>
                    <a:pt x="276" y="924"/>
                  </a:lnTo>
                  <a:lnTo>
                    <a:pt x="283" y="920"/>
                  </a:lnTo>
                  <a:lnTo>
                    <a:pt x="287" y="914"/>
                  </a:lnTo>
                  <a:lnTo>
                    <a:pt x="293" y="908"/>
                  </a:lnTo>
                  <a:lnTo>
                    <a:pt x="298" y="903"/>
                  </a:lnTo>
                  <a:lnTo>
                    <a:pt x="304" y="897"/>
                  </a:lnTo>
                  <a:lnTo>
                    <a:pt x="310" y="891"/>
                  </a:lnTo>
                  <a:lnTo>
                    <a:pt x="315" y="884"/>
                  </a:lnTo>
                  <a:lnTo>
                    <a:pt x="319" y="878"/>
                  </a:lnTo>
                  <a:lnTo>
                    <a:pt x="323" y="870"/>
                  </a:lnTo>
                  <a:lnTo>
                    <a:pt x="325" y="865"/>
                  </a:lnTo>
                  <a:lnTo>
                    <a:pt x="327" y="857"/>
                  </a:lnTo>
                  <a:lnTo>
                    <a:pt x="329" y="851"/>
                  </a:lnTo>
                  <a:lnTo>
                    <a:pt x="329" y="844"/>
                  </a:lnTo>
                  <a:lnTo>
                    <a:pt x="327" y="840"/>
                  </a:lnTo>
                  <a:lnTo>
                    <a:pt x="327" y="836"/>
                  </a:lnTo>
                  <a:lnTo>
                    <a:pt x="327" y="832"/>
                  </a:lnTo>
                  <a:lnTo>
                    <a:pt x="325" y="827"/>
                  </a:lnTo>
                  <a:lnTo>
                    <a:pt x="323" y="819"/>
                  </a:lnTo>
                  <a:lnTo>
                    <a:pt x="321" y="813"/>
                  </a:lnTo>
                  <a:lnTo>
                    <a:pt x="317" y="806"/>
                  </a:lnTo>
                  <a:lnTo>
                    <a:pt x="314" y="800"/>
                  </a:lnTo>
                  <a:lnTo>
                    <a:pt x="308" y="794"/>
                  </a:lnTo>
                  <a:lnTo>
                    <a:pt x="304" y="789"/>
                  </a:lnTo>
                  <a:lnTo>
                    <a:pt x="298" y="783"/>
                  </a:lnTo>
                  <a:lnTo>
                    <a:pt x="293" y="777"/>
                  </a:lnTo>
                  <a:lnTo>
                    <a:pt x="287" y="772"/>
                  </a:lnTo>
                  <a:lnTo>
                    <a:pt x="279" y="768"/>
                  </a:lnTo>
                  <a:lnTo>
                    <a:pt x="272" y="762"/>
                  </a:lnTo>
                  <a:lnTo>
                    <a:pt x="266" y="758"/>
                  </a:lnTo>
                  <a:lnTo>
                    <a:pt x="258" y="755"/>
                  </a:lnTo>
                  <a:lnTo>
                    <a:pt x="251" y="751"/>
                  </a:lnTo>
                  <a:lnTo>
                    <a:pt x="247" y="749"/>
                  </a:lnTo>
                  <a:lnTo>
                    <a:pt x="243" y="747"/>
                  </a:lnTo>
                  <a:lnTo>
                    <a:pt x="239" y="745"/>
                  </a:lnTo>
                  <a:lnTo>
                    <a:pt x="236" y="743"/>
                  </a:lnTo>
                  <a:lnTo>
                    <a:pt x="230" y="741"/>
                  </a:lnTo>
                  <a:lnTo>
                    <a:pt x="226" y="739"/>
                  </a:lnTo>
                  <a:lnTo>
                    <a:pt x="222" y="737"/>
                  </a:lnTo>
                  <a:lnTo>
                    <a:pt x="219" y="737"/>
                  </a:lnTo>
                  <a:lnTo>
                    <a:pt x="215" y="736"/>
                  </a:lnTo>
                  <a:lnTo>
                    <a:pt x="211" y="734"/>
                  </a:lnTo>
                  <a:lnTo>
                    <a:pt x="207" y="732"/>
                  </a:lnTo>
                  <a:lnTo>
                    <a:pt x="203" y="730"/>
                  </a:lnTo>
                  <a:lnTo>
                    <a:pt x="198" y="728"/>
                  </a:lnTo>
                  <a:lnTo>
                    <a:pt x="194" y="728"/>
                  </a:lnTo>
                  <a:lnTo>
                    <a:pt x="190" y="726"/>
                  </a:lnTo>
                  <a:lnTo>
                    <a:pt x="186" y="726"/>
                  </a:lnTo>
                  <a:lnTo>
                    <a:pt x="182" y="722"/>
                  </a:lnTo>
                  <a:lnTo>
                    <a:pt x="179" y="722"/>
                  </a:lnTo>
                  <a:lnTo>
                    <a:pt x="173" y="720"/>
                  </a:lnTo>
                  <a:lnTo>
                    <a:pt x="169" y="718"/>
                  </a:lnTo>
                  <a:lnTo>
                    <a:pt x="165" y="718"/>
                  </a:lnTo>
                  <a:lnTo>
                    <a:pt x="162" y="717"/>
                  </a:lnTo>
                  <a:lnTo>
                    <a:pt x="158" y="715"/>
                  </a:lnTo>
                  <a:lnTo>
                    <a:pt x="154" y="715"/>
                  </a:lnTo>
                  <a:lnTo>
                    <a:pt x="150" y="713"/>
                  </a:lnTo>
                  <a:lnTo>
                    <a:pt x="146" y="711"/>
                  </a:lnTo>
                  <a:lnTo>
                    <a:pt x="143" y="709"/>
                  </a:lnTo>
                  <a:lnTo>
                    <a:pt x="139" y="709"/>
                  </a:lnTo>
                  <a:lnTo>
                    <a:pt x="133" y="705"/>
                  </a:lnTo>
                  <a:lnTo>
                    <a:pt x="127" y="703"/>
                  </a:lnTo>
                  <a:lnTo>
                    <a:pt x="116" y="698"/>
                  </a:lnTo>
                  <a:lnTo>
                    <a:pt x="106" y="692"/>
                  </a:lnTo>
                  <a:lnTo>
                    <a:pt x="97" y="686"/>
                  </a:lnTo>
                  <a:lnTo>
                    <a:pt x="89" y="680"/>
                  </a:lnTo>
                  <a:lnTo>
                    <a:pt x="82" y="673"/>
                  </a:lnTo>
                  <a:lnTo>
                    <a:pt x="76" y="667"/>
                  </a:lnTo>
                  <a:lnTo>
                    <a:pt x="72" y="661"/>
                  </a:lnTo>
                  <a:lnTo>
                    <a:pt x="68" y="654"/>
                  </a:lnTo>
                  <a:lnTo>
                    <a:pt x="65" y="646"/>
                  </a:lnTo>
                  <a:lnTo>
                    <a:pt x="63" y="639"/>
                  </a:lnTo>
                  <a:lnTo>
                    <a:pt x="61" y="631"/>
                  </a:lnTo>
                  <a:lnTo>
                    <a:pt x="61" y="625"/>
                  </a:lnTo>
                  <a:lnTo>
                    <a:pt x="61" y="616"/>
                  </a:lnTo>
                  <a:lnTo>
                    <a:pt x="63" y="608"/>
                  </a:lnTo>
                  <a:lnTo>
                    <a:pt x="65" y="601"/>
                  </a:lnTo>
                  <a:lnTo>
                    <a:pt x="67" y="593"/>
                  </a:lnTo>
                  <a:lnTo>
                    <a:pt x="70" y="584"/>
                  </a:lnTo>
                  <a:lnTo>
                    <a:pt x="74" y="576"/>
                  </a:lnTo>
                  <a:lnTo>
                    <a:pt x="78" y="566"/>
                  </a:lnTo>
                  <a:lnTo>
                    <a:pt x="84" y="559"/>
                  </a:lnTo>
                  <a:lnTo>
                    <a:pt x="89" y="549"/>
                  </a:lnTo>
                  <a:lnTo>
                    <a:pt x="95" y="542"/>
                  </a:lnTo>
                  <a:lnTo>
                    <a:pt x="103" y="532"/>
                  </a:lnTo>
                  <a:lnTo>
                    <a:pt x="110" y="525"/>
                  </a:lnTo>
                  <a:lnTo>
                    <a:pt x="116" y="515"/>
                  </a:lnTo>
                  <a:lnTo>
                    <a:pt x="124" y="506"/>
                  </a:lnTo>
                  <a:lnTo>
                    <a:pt x="133" y="498"/>
                  </a:lnTo>
                  <a:lnTo>
                    <a:pt x="143" y="489"/>
                  </a:lnTo>
                  <a:lnTo>
                    <a:pt x="150" y="479"/>
                  </a:lnTo>
                  <a:lnTo>
                    <a:pt x="160" y="472"/>
                  </a:lnTo>
                  <a:lnTo>
                    <a:pt x="169" y="462"/>
                  </a:lnTo>
                  <a:lnTo>
                    <a:pt x="181" y="454"/>
                  </a:lnTo>
                  <a:lnTo>
                    <a:pt x="190" y="445"/>
                  </a:lnTo>
                  <a:lnTo>
                    <a:pt x="200" y="435"/>
                  </a:lnTo>
                  <a:lnTo>
                    <a:pt x="211" y="426"/>
                  </a:lnTo>
                  <a:lnTo>
                    <a:pt x="220" y="418"/>
                  </a:lnTo>
                  <a:lnTo>
                    <a:pt x="230" y="409"/>
                  </a:lnTo>
                  <a:lnTo>
                    <a:pt x="241" y="401"/>
                  </a:lnTo>
                  <a:lnTo>
                    <a:pt x="253" y="394"/>
                  </a:lnTo>
                  <a:lnTo>
                    <a:pt x="264" y="384"/>
                  </a:lnTo>
                  <a:lnTo>
                    <a:pt x="274" y="377"/>
                  </a:lnTo>
                  <a:lnTo>
                    <a:pt x="285" y="369"/>
                  </a:lnTo>
                  <a:lnTo>
                    <a:pt x="296" y="359"/>
                  </a:lnTo>
                  <a:lnTo>
                    <a:pt x="308" y="352"/>
                  </a:lnTo>
                  <a:lnTo>
                    <a:pt x="317" y="344"/>
                  </a:lnTo>
                  <a:lnTo>
                    <a:pt x="327" y="337"/>
                  </a:lnTo>
                  <a:lnTo>
                    <a:pt x="338" y="329"/>
                  </a:lnTo>
                  <a:lnTo>
                    <a:pt x="350" y="323"/>
                  </a:lnTo>
                  <a:lnTo>
                    <a:pt x="357" y="316"/>
                  </a:lnTo>
                  <a:lnTo>
                    <a:pt x="367" y="308"/>
                  </a:lnTo>
                  <a:lnTo>
                    <a:pt x="376" y="302"/>
                  </a:lnTo>
                  <a:lnTo>
                    <a:pt x="386" y="297"/>
                  </a:lnTo>
                  <a:lnTo>
                    <a:pt x="393" y="291"/>
                  </a:lnTo>
                  <a:lnTo>
                    <a:pt x="403" y="285"/>
                  </a:lnTo>
                  <a:lnTo>
                    <a:pt x="411" y="280"/>
                  </a:lnTo>
                  <a:lnTo>
                    <a:pt x="418" y="274"/>
                  </a:lnTo>
                  <a:lnTo>
                    <a:pt x="426" y="268"/>
                  </a:lnTo>
                  <a:lnTo>
                    <a:pt x="431" y="264"/>
                  </a:lnTo>
                  <a:lnTo>
                    <a:pt x="437" y="261"/>
                  </a:lnTo>
                  <a:lnTo>
                    <a:pt x="443" y="257"/>
                  </a:lnTo>
                  <a:lnTo>
                    <a:pt x="449" y="253"/>
                  </a:lnTo>
                  <a:lnTo>
                    <a:pt x="452" y="249"/>
                  </a:lnTo>
                  <a:lnTo>
                    <a:pt x="456" y="247"/>
                  </a:lnTo>
                  <a:lnTo>
                    <a:pt x="460" y="244"/>
                  </a:lnTo>
                  <a:lnTo>
                    <a:pt x="466" y="240"/>
                  </a:lnTo>
                  <a:lnTo>
                    <a:pt x="469" y="234"/>
                  </a:lnTo>
                  <a:lnTo>
                    <a:pt x="473" y="230"/>
                  </a:lnTo>
                  <a:lnTo>
                    <a:pt x="477" y="227"/>
                  </a:lnTo>
                  <a:lnTo>
                    <a:pt x="481" y="221"/>
                  </a:lnTo>
                  <a:lnTo>
                    <a:pt x="485" y="217"/>
                  </a:lnTo>
                  <a:lnTo>
                    <a:pt x="487" y="213"/>
                  </a:lnTo>
                  <a:lnTo>
                    <a:pt x="490" y="209"/>
                  </a:lnTo>
                  <a:lnTo>
                    <a:pt x="492" y="204"/>
                  </a:lnTo>
                  <a:lnTo>
                    <a:pt x="496" y="200"/>
                  </a:lnTo>
                  <a:lnTo>
                    <a:pt x="498" y="196"/>
                  </a:lnTo>
                  <a:lnTo>
                    <a:pt x="500" y="192"/>
                  </a:lnTo>
                  <a:lnTo>
                    <a:pt x="502" y="187"/>
                  </a:lnTo>
                  <a:lnTo>
                    <a:pt x="504" y="183"/>
                  </a:lnTo>
                  <a:lnTo>
                    <a:pt x="506" y="179"/>
                  </a:lnTo>
                  <a:lnTo>
                    <a:pt x="507" y="175"/>
                  </a:lnTo>
                  <a:lnTo>
                    <a:pt x="507" y="170"/>
                  </a:lnTo>
                  <a:lnTo>
                    <a:pt x="509" y="166"/>
                  </a:lnTo>
                  <a:lnTo>
                    <a:pt x="509" y="162"/>
                  </a:lnTo>
                  <a:lnTo>
                    <a:pt x="509" y="158"/>
                  </a:lnTo>
                  <a:lnTo>
                    <a:pt x="509" y="154"/>
                  </a:lnTo>
                  <a:lnTo>
                    <a:pt x="509" y="151"/>
                  </a:lnTo>
                  <a:lnTo>
                    <a:pt x="509" y="145"/>
                  </a:lnTo>
                  <a:lnTo>
                    <a:pt x="511" y="143"/>
                  </a:lnTo>
                  <a:lnTo>
                    <a:pt x="509" y="137"/>
                  </a:lnTo>
                  <a:lnTo>
                    <a:pt x="509" y="133"/>
                  </a:lnTo>
                  <a:lnTo>
                    <a:pt x="509" y="130"/>
                  </a:lnTo>
                  <a:lnTo>
                    <a:pt x="509" y="126"/>
                  </a:lnTo>
                  <a:lnTo>
                    <a:pt x="507" y="118"/>
                  </a:lnTo>
                  <a:lnTo>
                    <a:pt x="506" y="111"/>
                  </a:lnTo>
                  <a:lnTo>
                    <a:pt x="502" y="107"/>
                  </a:lnTo>
                  <a:lnTo>
                    <a:pt x="500" y="103"/>
                  </a:lnTo>
                  <a:lnTo>
                    <a:pt x="498" y="99"/>
                  </a:lnTo>
                  <a:lnTo>
                    <a:pt x="498" y="95"/>
                  </a:lnTo>
                  <a:lnTo>
                    <a:pt x="494" y="92"/>
                  </a:lnTo>
                  <a:lnTo>
                    <a:pt x="492" y="88"/>
                  </a:lnTo>
                  <a:lnTo>
                    <a:pt x="490" y="84"/>
                  </a:lnTo>
                  <a:lnTo>
                    <a:pt x="488" y="80"/>
                  </a:lnTo>
                  <a:lnTo>
                    <a:pt x="483" y="73"/>
                  </a:lnTo>
                  <a:lnTo>
                    <a:pt x="477" y="65"/>
                  </a:lnTo>
                  <a:lnTo>
                    <a:pt x="471" y="57"/>
                  </a:lnTo>
                  <a:lnTo>
                    <a:pt x="466" y="52"/>
                  </a:lnTo>
                  <a:lnTo>
                    <a:pt x="460" y="44"/>
                  </a:lnTo>
                  <a:lnTo>
                    <a:pt x="452" y="38"/>
                  </a:lnTo>
                  <a:lnTo>
                    <a:pt x="445" y="31"/>
                  </a:lnTo>
                  <a:lnTo>
                    <a:pt x="439" y="25"/>
                  </a:lnTo>
                  <a:lnTo>
                    <a:pt x="433" y="21"/>
                  </a:lnTo>
                  <a:lnTo>
                    <a:pt x="431" y="18"/>
                  </a:lnTo>
                  <a:lnTo>
                    <a:pt x="426" y="16"/>
                  </a:lnTo>
                  <a:lnTo>
                    <a:pt x="424" y="12"/>
                  </a:lnTo>
                  <a:lnTo>
                    <a:pt x="418" y="8"/>
                  </a:lnTo>
                  <a:lnTo>
                    <a:pt x="416" y="6"/>
                  </a:lnTo>
                  <a:lnTo>
                    <a:pt x="411" y="2"/>
                  </a:lnTo>
                  <a:lnTo>
                    <a:pt x="409" y="0"/>
                  </a:lnTo>
                  <a:lnTo>
                    <a:pt x="405" y="0"/>
                  </a:lnTo>
                  <a:lnTo>
                    <a:pt x="405" y="2"/>
                  </a:lnTo>
                  <a:lnTo>
                    <a:pt x="405" y="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35224" y="4392911"/>
            <a:ext cx="460375" cy="1073151"/>
            <a:chOff x="3798888" y="2819400"/>
            <a:chExt cx="460375" cy="1073151"/>
          </a:xfrm>
        </p:grpSpPr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3813175" y="2819400"/>
              <a:ext cx="434975" cy="1023938"/>
            </a:xfrm>
            <a:custGeom>
              <a:avLst/>
              <a:gdLst>
                <a:gd name="T0" fmla="*/ 401 w 549"/>
                <a:gd name="T1" fmla="*/ 2 h 1289"/>
                <a:gd name="T2" fmla="*/ 409 w 549"/>
                <a:gd name="T3" fmla="*/ 7 h 1289"/>
                <a:gd name="T4" fmla="*/ 418 w 549"/>
                <a:gd name="T5" fmla="*/ 15 h 1289"/>
                <a:gd name="T6" fmla="*/ 432 w 549"/>
                <a:gd name="T7" fmla="*/ 21 h 1289"/>
                <a:gd name="T8" fmla="*/ 443 w 549"/>
                <a:gd name="T9" fmla="*/ 30 h 1289"/>
                <a:gd name="T10" fmla="*/ 456 w 549"/>
                <a:gd name="T11" fmla="*/ 40 h 1289"/>
                <a:gd name="T12" fmla="*/ 470 w 549"/>
                <a:gd name="T13" fmla="*/ 49 h 1289"/>
                <a:gd name="T14" fmla="*/ 481 w 549"/>
                <a:gd name="T15" fmla="*/ 60 h 1289"/>
                <a:gd name="T16" fmla="*/ 494 w 549"/>
                <a:gd name="T17" fmla="*/ 72 h 1289"/>
                <a:gd name="T18" fmla="*/ 506 w 549"/>
                <a:gd name="T19" fmla="*/ 81 h 1289"/>
                <a:gd name="T20" fmla="*/ 517 w 549"/>
                <a:gd name="T21" fmla="*/ 93 h 1289"/>
                <a:gd name="T22" fmla="*/ 527 w 549"/>
                <a:gd name="T23" fmla="*/ 104 h 1289"/>
                <a:gd name="T24" fmla="*/ 534 w 549"/>
                <a:gd name="T25" fmla="*/ 116 h 1289"/>
                <a:gd name="T26" fmla="*/ 542 w 549"/>
                <a:gd name="T27" fmla="*/ 127 h 1289"/>
                <a:gd name="T28" fmla="*/ 544 w 549"/>
                <a:gd name="T29" fmla="*/ 136 h 1289"/>
                <a:gd name="T30" fmla="*/ 547 w 549"/>
                <a:gd name="T31" fmla="*/ 146 h 1289"/>
                <a:gd name="T32" fmla="*/ 549 w 549"/>
                <a:gd name="T33" fmla="*/ 157 h 1289"/>
                <a:gd name="T34" fmla="*/ 549 w 549"/>
                <a:gd name="T35" fmla="*/ 167 h 1289"/>
                <a:gd name="T36" fmla="*/ 549 w 549"/>
                <a:gd name="T37" fmla="*/ 176 h 1289"/>
                <a:gd name="T38" fmla="*/ 547 w 549"/>
                <a:gd name="T39" fmla="*/ 186 h 1289"/>
                <a:gd name="T40" fmla="*/ 546 w 549"/>
                <a:gd name="T41" fmla="*/ 193 h 1289"/>
                <a:gd name="T42" fmla="*/ 542 w 549"/>
                <a:gd name="T43" fmla="*/ 203 h 1289"/>
                <a:gd name="T44" fmla="*/ 538 w 549"/>
                <a:gd name="T45" fmla="*/ 212 h 1289"/>
                <a:gd name="T46" fmla="*/ 532 w 549"/>
                <a:gd name="T47" fmla="*/ 224 h 1289"/>
                <a:gd name="T48" fmla="*/ 527 w 549"/>
                <a:gd name="T49" fmla="*/ 231 h 1289"/>
                <a:gd name="T50" fmla="*/ 525 w 549"/>
                <a:gd name="T51" fmla="*/ 237 h 1289"/>
                <a:gd name="T52" fmla="*/ 289 w 549"/>
                <a:gd name="T53" fmla="*/ 437 h 1289"/>
                <a:gd name="T54" fmla="*/ 236 w 549"/>
                <a:gd name="T55" fmla="*/ 666 h 1289"/>
                <a:gd name="T56" fmla="*/ 536 w 549"/>
                <a:gd name="T57" fmla="*/ 902 h 1289"/>
                <a:gd name="T58" fmla="*/ 150 w 549"/>
                <a:gd name="T59" fmla="*/ 1187 h 1289"/>
                <a:gd name="T60" fmla="*/ 74 w 549"/>
                <a:gd name="T61" fmla="*/ 1282 h 1289"/>
                <a:gd name="T62" fmla="*/ 0 w 549"/>
                <a:gd name="T63" fmla="*/ 1092 h 1289"/>
                <a:gd name="T64" fmla="*/ 251 w 549"/>
                <a:gd name="T65" fmla="*/ 908 h 1289"/>
                <a:gd name="T66" fmla="*/ 63 w 549"/>
                <a:gd name="T67" fmla="*/ 708 h 1289"/>
                <a:gd name="T68" fmla="*/ 42 w 549"/>
                <a:gd name="T69" fmla="*/ 528 h 1289"/>
                <a:gd name="T70" fmla="*/ 445 w 549"/>
                <a:gd name="T71" fmla="*/ 230 h 1289"/>
                <a:gd name="T72" fmla="*/ 441 w 549"/>
                <a:gd name="T73" fmla="*/ 57 h 1289"/>
                <a:gd name="T74" fmla="*/ 439 w 549"/>
                <a:gd name="T75" fmla="*/ 53 h 1289"/>
                <a:gd name="T76" fmla="*/ 433 w 549"/>
                <a:gd name="T77" fmla="*/ 47 h 1289"/>
                <a:gd name="T78" fmla="*/ 424 w 549"/>
                <a:gd name="T79" fmla="*/ 36 h 1289"/>
                <a:gd name="T80" fmla="*/ 414 w 549"/>
                <a:gd name="T81" fmla="*/ 24 h 1289"/>
                <a:gd name="T82" fmla="*/ 403 w 549"/>
                <a:gd name="T83" fmla="*/ 11 h 1289"/>
                <a:gd name="T84" fmla="*/ 397 w 549"/>
                <a:gd name="T85" fmla="*/ 0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9" h="1289">
                  <a:moveTo>
                    <a:pt x="397" y="0"/>
                  </a:moveTo>
                  <a:lnTo>
                    <a:pt x="401" y="2"/>
                  </a:lnTo>
                  <a:lnTo>
                    <a:pt x="405" y="3"/>
                  </a:lnTo>
                  <a:lnTo>
                    <a:pt x="409" y="7"/>
                  </a:lnTo>
                  <a:lnTo>
                    <a:pt x="414" y="11"/>
                  </a:lnTo>
                  <a:lnTo>
                    <a:pt x="418" y="15"/>
                  </a:lnTo>
                  <a:lnTo>
                    <a:pt x="424" y="17"/>
                  </a:lnTo>
                  <a:lnTo>
                    <a:pt x="432" y="21"/>
                  </a:lnTo>
                  <a:lnTo>
                    <a:pt x="437" y="26"/>
                  </a:lnTo>
                  <a:lnTo>
                    <a:pt x="443" y="30"/>
                  </a:lnTo>
                  <a:lnTo>
                    <a:pt x="449" y="36"/>
                  </a:lnTo>
                  <a:lnTo>
                    <a:pt x="456" y="40"/>
                  </a:lnTo>
                  <a:lnTo>
                    <a:pt x="462" y="45"/>
                  </a:lnTo>
                  <a:lnTo>
                    <a:pt x="470" y="49"/>
                  </a:lnTo>
                  <a:lnTo>
                    <a:pt x="475" y="55"/>
                  </a:lnTo>
                  <a:lnTo>
                    <a:pt x="481" y="60"/>
                  </a:lnTo>
                  <a:lnTo>
                    <a:pt x="489" y="66"/>
                  </a:lnTo>
                  <a:lnTo>
                    <a:pt x="494" y="72"/>
                  </a:lnTo>
                  <a:lnTo>
                    <a:pt x="500" y="76"/>
                  </a:lnTo>
                  <a:lnTo>
                    <a:pt x="506" y="81"/>
                  </a:lnTo>
                  <a:lnTo>
                    <a:pt x="513" y="89"/>
                  </a:lnTo>
                  <a:lnTo>
                    <a:pt x="517" y="93"/>
                  </a:lnTo>
                  <a:lnTo>
                    <a:pt x="523" y="98"/>
                  </a:lnTo>
                  <a:lnTo>
                    <a:pt x="527" y="104"/>
                  </a:lnTo>
                  <a:lnTo>
                    <a:pt x="530" y="110"/>
                  </a:lnTo>
                  <a:lnTo>
                    <a:pt x="534" y="116"/>
                  </a:lnTo>
                  <a:lnTo>
                    <a:pt x="538" y="121"/>
                  </a:lnTo>
                  <a:lnTo>
                    <a:pt x="542" y="127"/>
                  </a:lnTo>
                  <a:lnTo>
                    <a:pt x="544" y="133"/>
                  </a:lnTo>
                  <a:lnTo>
                    <a:pt x="544" y="136"/>
                  </a:lnTo>
                  <a:lnTo>
                    <a:pt x="546" y="142"/>
                  </a:lnTo>
                  <a:lnTo>
                    <a:pt x="547" y="146"/>
                  </a:lnTo>
                  <a:lnTo>
                    <a:pt x="549" y="152"/>
                  </a:lnTo>
                  <a:lnTo>
                    <a:pt x="549" y="157"/>
                  </a:lnTo>
                  <a:lnTo>
                    <a:pt x="549" y="161"/>
                  </a:lnTo>
                  <a:lnTo>
                    <a:pt x="549" y="167"/>
                  </a:lnTo>
                  <a:lnTo>
                    <a:pt x="549" y="173"/>
                  </a:lnTo>
                  <a:lnTo>
                    <a:pt x="549" y="176"/>
                  </a:lnTo>
                  <a:lnTo>
                    <a:pt x="547" y="180"/>
                  </a:lnTo>
                  <a:lnTo>
                    <a:pt x="547" y="186"/>
                  </a:lnTo>
                  <a:lnTo>
                    <a:pt x="547" y="190"/>
                  </a:lnTo>
                  <a:lnTo>
                    <a:pt x="546" y="193"/>
                  </a:lnTo>
                  <a:lnTo>
                    <a:pt x="544" y="197"/>
                  </a:lnTo>
                  <a:lnTo>
                    <a:pt x="542" y="203"/>
                  </a:lnTo>
                  <a:lnTo>
                    <a:pt x="542" y="207"/>
                  </a:lnTo>
                  <a:lnTo>
                    <a:pt x="538" y="212"/>
                  </a:lnTo>
                  <a:lnTo>
                    <a:pt x="536" y="218"/>
                  </a:lnTo>
                  <a:lnTo>
                    <a:pt x="532" y="224"/>
                  </a:lnTo>
                  <a:lnTo>
                    <a:pt x="530" y="230"/>
                  </a:lnTo>
                  <a:lnTo>
                    <a:pt x="527" y="231"/>
                  </a:lnTo>
                  <a:lnTo>
                    <a:pt x="527" y="235"/>
                  </a:lnTo>
                  <a:lnTo>
                    <a:pt x="525" y="237"/>
                  </a:lnTo>
                  <a:lnTo>
                    <a:pt x="525" y="237"/>
                  </a:lnTo>
                  <a:lnTo>
                    <a:pt x="289" y="437"/>
                  </a:lnTo>
                  <a:lnTo>
                    <a:pt x="186" y="564"/>
                  </a:lnTo>
                  <a:lnTo>
                    <a:pt x="236" y="666"/>
                  </a:lnTo>
                  <a:lnTo>
                    <a:pt x="523" y="767"/>
                  </a:lnTo>
                  <a:lnTo>
                    <a:pt x="536" y="902"/>
                  </a:lnTo>
                  <a:lnTo>
                    <a:pt x="202" y="1101"/>
                  </a:lnTo>
                  <a:lnTo>
                    <a:pt x="150" y="1187"/>
                  </a:lnTo>
                  <a:lnTo>
                    <a:pt x="162" y="1289"/>
                  </a:lnTo>
                  <a:lnTo>
                    <a:pt x="74" y="1282"/>
                  </a:lnTo>
                  <a:lnTo>
                    <a:pt x="10" y="1191"/>
                  </a:lnTo>
                  <a:lnTo>
                    <a:pt x="0" y="1092"/>
                  </a:lnTo>
                  <a:lnTo>
                    <a:pt x="34" y="1035"/>
                  </a:lnTo>
                  <a:lnTo>
                    <a:pt x="251" y="908"/>
                  </a:lnTo>
                  <a:lnTo>
                    <a:pt x="251" y="788"/>
                  </a:lnTo>
                  <a:lnTo>
                    <a:pt x="63" y="708"/>
                  </a:lnTo>
                  <a:lnTo>
                    <a:pt x="29" y="647"/>
                  </a:lnTo>
                  <a:lnTo>
                    <a:pt x="42" y="528"/>
                  </a:lnTo>
                  <a:lnTo>
                    <a:pt x="276" y="332"/>
                  </a:lnTo>
                  <a:lnTo>
                    <a:pt x="445" y="230"/>
                  </a:lnTo>
                  <a:lnTo>
                    <a:pt x="466" y="112"/>
                  </a:lnTo>
                  <a:lnTo>
                    <a:pt x="441" y="57"/>
                  </a:lnTo>
                  <a:lnTo>
                    <a:pt x="441" y="55"/>
                  </a:lnTo>
                  <a:lnTo>
                    <a:pt x="439" y="53"/>
                  </a:lnTo>
                  <a:lnTo>
                    <a:pt x="435" y="49"/>
                  </a:lnTo>
                  <a:lnTo>
                    <a:pt x="433" y="47"/>
                  </a:lnTo>
                  <a:lnTo>
                    <a:pt x="428" y="41"/>
                  </a:lnTo>
                  <a:lnTo>
                    <a:pt x="424" y="36"/>
                  </a:lnTo>
                  <a:lnTo>
                    <a:pt x="418" y="28"/>
                  </a:lnTo>
                  <a:lnTo>
                    <a:pt x="414" y="24"/>
                  </a:lnTo>
                  <a:lnTo>
                    <a:pt x="409" y="17"/>
                  </a:lnTo>
                  <a:lnTo>
                    <a:pt x="403" y="11"/>
                  </a:lnTo>
                  <a:lnTo>
                    <a:pt x="399" y="5"/>
                  </a:lnTo>
                  <a:lnTo>
                    <a:pt x="397" y="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7"/>
            <p:cNvSpPr>
              <a:spLocks/>
            </p:cNvSpPr>
            <p:nvPr/>
          </p:nvSpPr>
          <p:spPr bwMode="auto">
            <a:xfrm>
              <a:off x="3919538" y="2989263"/>
              <a:ext cx="339725" cy="903288"/>
            </a:xfrm>
            <a:custGeom>
              <a:avLst/>
              <a:gdLst>
                <a:gd name="T0" fmla="*/ 55 w 428"/>
                <a:gd name="T1" fmla="*/ 1077 h 1138"/>
                <a:gd name="T2" fmla="*/ 29 w 428"/>
                <a:gd name="T3" fmla="*/ 1017 h 1138"/>
                <a:gd name="T4" fmla="*/ 46 w 428"/>
                <a:gd name="T5" fmla="*/ 958 h 1138"/>
                <a:gd name="T6" fmla="*/ 97 w 428"/>
                <a:gd name="T7" fmla="*/ 906 h 1138"/>
                <a:gd name="T8" fmla="*/ 167 w 428"/>
                <a:gd name="T9" fmla="*/ 857 h 1138"/>
                <a:gd name="T10" fmla="*/ 245 w 428"/>
                <a:gd name="T11" fmla="*/ 813 h 1138"/>
                <a:gd name="T12" fmla="*/ 319 w 428"/>
                <a:gd name="T13" fmla="*/ 773 h 1138"/>
                <a:gd name="T14" fmla="*/ 376 w 428"/>
                <a:gd name="T15" fmla="*/ 741 h 1138"/>
                <a:gd name="T16" fmla="*/ 416 w 428"/>
                <a:gd name="T17" fmla="*/ 696 h 1138"/>
                <a:gd name="T18" fmla="*/ 428 w 428"/>
                <a:gd name="T19" fmla="*/ 640 h 1138"/>
                <a:gd name="T20" fmla="*/ 414 w 428"/>
                <a:gd name="T21" fmla="*/ 585 h 1138"/>
                <a:gd name="T22" fmla="*/ 382 w 428"/>
                <a:gd name="T23" fmla="*/ 536 h 1138"/>
                <a:gd name="T24" fmla="*/ 346 w 428"/>
                <a:gd name="T25" fmla="*/ 511 h 1138"/>
                <a:gd name="T26" fmla="*/ 300 w 428"/>
                <a:gd name="T27" fmla="*/ 492 h 1138"/>
                <a:gd name="T28" fmla="*/ 245 w 428"/>
                <a:gd name="T29" fmla="*/ 473 h 1138"/>
                <a:gd name="T30" fmla="*/ 190 w 428"/>
                <a:gd name="T31" fmla="*/ 454 h 1138"/>
                <a:gd name="T32" fmla="*/ 141 w 428"/>
                <a:gd name="T33" fmla="*/ 433 h 1138"/>
                <a:gd name="T34" fmla="*/ 105 w 428"/>
                <a:gd name="T35" fmla="*/ 407 h 1138"/>
                <a:gd name="T36" fmla="*/ 87 w 428"/>
                <a:gd name="T37" fmla="*/ 375 h 1138"/>
                <a:gd name="T38" fmla="*/ 95 w 428"/>
                <a:gd name="T39" fmla="*/ 335 h 1138"/>
                <a:gd name="T40" fmla="*/ 125 w 428"/>
                <a:gd name="T41" fmla="*/ 291 h 1138"/>
                <a:gd name="T42" fmla="*/ 163 w 428"/>
                <a:gd name="T43" fmla="*/ 249 h 1138"/>
                <a:gd name="T44" fmla="*/ 203 w 428"/>
                <a:gd name="T45" fmla="*/ 213 h 1138"/>
                <a:gd name="T46" fmla="*/ 247 w 428"/>
                <a:gd name="T47" fmla="*/ 179 h 1138"/>
                <a:gd name="T48" fmla="*/ 291 w 428"/>
                <a:gd name="T49" fmla="*/ 145 h 1138"/>
                <a:gd name="T50" fmla="*/ 333 w 428"/>
                <a:gd name="T51" fmla="*/ 107 h 1138"/>
                <a:gd name="T52" fmla="*/ 371 w 428"/>
                <a:gd name="T53" fmla="*/ 69 h 1138"/>
                <a:gd name="T54" fmla="*/ 403 w 428"/>
                <a:gd name="T55" fmla="*/ 25 h 1138"/>
                <a:gd name="T56" fmla="*/ 390 w 428"/>
                <a:gd name="T57" fmla="*/ 0 h 1138"/>
                <a:gd name="T58" fmla="*/ 325 w 428"/>
                <a:gd name="T59" fmla="*/ 54 h 1138"/>
                <a:gd name="T60" fmla="*/ 243 w 428"/>
                <a:gd name="T61" fmla="*/ 122 h 1138"/>
                <a:gd name="T62" fmla="*/ 160 w 428"/>
                <a:gd name="T63" fmla="*/ 192 h 1138"/>
                <a:gd name="T64" fmla="*/ 87 w 428"/>
                <a:gd name="T65" fmla="*/ 266 h 1138"/>
                <a:gd name="T66" fmla="*/ 38 w 428"/>
                <a:gd name="T67" fmla="*/ 338 h 1138"/>
                <a:gd name="T68" fmla="*/ 30 w 428"/>
                <a:gd name="T69" fmla="*/ 407 h 1138"/>
                <a:gd name="T70" fmla="*/ 74 w 428"/>
                <a:gd name="T71" fmla="*/ 468 h 1138"/>
                <a:gd name="T72" fmla="*/ 184 w 428"/>
                <a:gd name="T73" fmla="*/ 519 h 1138"/>
                <a:gd name="T74" fmla="*/ 247 w 428"/>
                <a:gd name="T75" fmla="*/ 534 h 1138"/>
                <a:gd name="T76" fmla="*/ 297 w 428"/>
                <a:gd name="T77" fmla="*/ 551 h 1138"/>
                <a:gd name="T78" fmla="*/ 340 w 428"/>
                <a:gd name="T79" fmla="*/ 576 h 1138"/>
                <a:gd name="T80" fmla="*/ 371 w 428"/>
                <a:gd name="T81" fmla="*/ 618 h 1138"/>
                <a:gd name="T82" fmla="*/ 374 w 428"/>
                <a:gd name="T83" fmla="*/ 669 h 1138"/>
                <a:gd name="T84" fmla="*/ 340 w 428"/>
                <a:gd name="T85" fmla="*/ 713 h 1138"/>
                <a:gd name="T86" fmla="*/ 285 w 428"/>
                <a:gd name="T87" fmla="*/ 745 h 1138"/>
                <a:gd name="T88" fmla="*/ 236 w 428"/>
                <a:gd name="T89" fmla="*/ 770 h 1138"/>
                <a:gd name="T90" fmla="*/ 188 w 428"/>
                <a:gd name="T91" fmla="*/ 791 h 1138"/>
                <a:gd name="T92" fmla="*/ 139 w 428"/>
                <a:gd name="T93" fmla="*/ 813 h 1138"/>
                <a:gd name="T94" fmla="*/ 93 w 428"/>
                <a:gd name="T95" fmla="*/ 840 h 1138"/>
                <a:gd name="T96" fmla="*/ 53 w 428"/>
                <a:gd name="T97" fmla="*/ 876 h 1138"/>
                <a:gd name="T98" fmla="*/ 25 w 428"/>
                <a:gd name="T99" fmla="*/ 916 h 1138"/>
                <a:gd name="T100" fmla="*/ 8 w 428"/>
                <a:gd name="T101" fmla="*/ 956 h 1138"/>
                <a:gd name="T102" fmla="*/ 0 w 428"/>
                <a:gd name="T103" fmla="*/ 994 h 1138"/>
                <a:gd name="T104" fmla="*/ 2 w 428"/>
                <a:gd name="T105" fmla="*/ 1030 h 1138"/>
                <a:gd name="T106" fmla="*/ 15 w 428"/>
                <a:gd name="T107" fmla="*/ 1062 h 1138"/>
                <a:gd name="T108" fmla="*/ 46 w 428"/>
                <a:gd name="T109" fmla="*/ 1098 h 1138"/>
                <a:gd name="T110" fmla="*/ 84 w 428"/>
                <a:gd name="T111" fmla="*/ 1121 h 1138"/>
                <a:gd name="T112" fmla="*/ 127 w 428"/>
                <a:gd name="T113" fmla="*/ 1136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1138">
                  <a:moveTo>
                    <a:pt x="127" y="1134"/>
                  </a:moveTo>
                  <a:lnTo>
                    <a:pt x="114" y="1127"/>
                  </a:lnTo>
                  <a:lnTo>
                    <a:pt x="101" y="1117"/>
                  </a:lnTo>
                  <a:lnTo>
                    <a:pt x="89" y="1110"/>
                  </a:lnTo>
                  <a:lnTo>
                    <a:pt x="80" y="1100"/>
                  </a:lnTo>
                  <a:lnTo>
                    <a:pt x="70" y="1092"/>
                  </a:lnTo>
                  <a:lnTo>
                    <a:pt x="63" y="1085"/>
                  </a:lnTo>
                  <a:lnTo>
                    <a:pt x="55" y="1077"/>
                  </a:lnTo>
                  <a:lnTo>
                    <a:pt x="49" y="1070"/>
                  </a:lnTo>
                  <a:lnTo>
                    <a:pt x="44" y="1062"/>
                  </a:lnTo>
                  <a:lnTo>
                    <a:pt x="38" y="1055"/>
                  </a:lnTo>
                  <a:lnTo>
                    <a:pt x="34" y="1047"/>
                  </a:lnTo>
                  <a:lnTo>
                    <a:pt x="32" y="1039"/>
                  </a:lnTo>
                  <a:lnTo>
                    <a:pt x="29" y="1030"/>
                  </a:lnTo>
                  <a:lnTo>
                    <a:pt x="29" y="1024"/>
                  </a:lnTo>
                  <a:lnTo>
                    <a:pt x="29" y="1017"/>
                  </a:lnTo>
                  <a:lnTo>
                    <a:pt x="29" y="1009"/>
                  </a:lnTo>
                  <a:lnTo>
                    <a:pt x="29" y="1001"/>
                  </a:lnTo>
                  <a:lnTo>
                    <a:pt x="30" y="994"/>
                  </a:lnTo>
                  <a:lnTo>
                    <a:pt x="30" y="986"/>
                  </a:lnTo>
                  <a:lnTo>
                    <a:pt x="34" y="979"/>
                  </a:lnTo>
                  <a:lnTo>
                    <a:pt x="36" y="973"/>
                  </a:lnTo>
                  <a:lnTo>
                    <a:pt x="42" y="965"/>
                  </a:lnTo>
                  <a:lnTo>
                    <a:pt x="46" y="958"/>
                  </a:lnTo>
                  <a:lnTo>
                    <a:pt x="51" y="952"/>
                  </a:lnTo>
                  <a:lnTo>
                    <a:pt x="55" y="944"/>
                  </a:lnTo>
                  <a:lnTo>
                    <a:pt x="61" y="939"/>
                  </a:lnTo>
                  <a:lnTo>
                    <a:pt x="67" y="931"/>
                  </a:lnTo>
                  <a:lnTo>
                    <a:pt x="74" y="925"/>
                  </a:lnTo>
                  <a:lnTo>
                    <a:pt x="82" y="920"/>
                  </a:lnTo>
                  <a:lnTo>
                    <a:pt x="89" y="912"/>
                  </a:lnTo>
                  <a:lnTo>
                    <a:pt x="97" y="906"/>
                  </a:lnTo>
                  <a:lnTo>
                    <a:pt x="105" y="901"/>
                  </a:lnTo>
                  <a:lnTo>
                    <a:pt x="112" y="893"/>
                  </a:lnTo>
                  <a:lnTo>
                    <a:pt x="120" y="887"/>
                  </a:lnTo>
                  <a:lnTo>
                    <a:pt x="129" y="882"/>
                  </a:lnTo>
                  <a:lnTo>
                    <a:pt x="139" y="876"/>
                  </a:lnTo>
                  <a:lnTo>
                    <a:pt x="148" y="868"/>
                  </a:lnTo>
                  <a:lnTo>
                    <a:pt x="158" y="863"/>
                  </a:lnTo>
                  <a:lnTo>
                    <a:pt x="167" y="857"/>
                  </a:lnTo>
                  <a:lnTo>
                    <a:pt x="177" y="851"/>
                  </a:lnTo>
                  <a:lnTo>
                    <a:pt x="186" y="846"/>
                  </a:lnTo>
                  <a:lnTo>
                    <a:pt x="196" y="840"/>
                  </a:lnTo>
                  <a:lnTo>
                    <a:pt x="205" y="834"/>
                  </a:lnTo>
                  <a:lnTo>
                    <a:pt x="217" y="828"/>
                  </a:lnTo>
                  <a:lnTo>
                    <a:pt x="226" y="823"/>
                  </a:lnTo>
                  <a:lnTo>
                    <a:pt x="236" y="819"/>
                  </a:lnTo>
                  <a:lnTo>
                    <a:pt x="245" y="813"/>
                  </a:lnTo>
                  <a:lnTo>
                    <a:pt x="257" y="810"/>
                  </a:lnTo>
                  <a:lnTo>
                    <a:pt x="264" y="804"/>
                  </a:lnTo>
                  <a:lnTo>
                    <a:pt x="274" y="798"/>
                  </a:lnTo>
                  <a:lnTo>
                    <a:pt x="283" y="792"/>
                  </a:lnTo>
                  <a:lnTo>
                    <a:pt x="293" y="789"/>
                  </a:lnTo>
                  <a:lnTo>
                    <a:pt x="302" y="783"/>
                  </a:lnTo>
                  <a:lnTo>
                    <a:pt x="310" y="779"/>
                  </a:lnTo>
                  <a:lnTo>
                    <a:pt x="319" y="773"/>
                  </a:lnTo>
                  <a:lnTo>
                    <a:pt x="327" y="770"/>
                  </a:lnTo>
                  <a:lnTo>
                    <a:pt x="335" y="766"/>
                  </a:lnTo>
                  <a:lnTo>
                    <a:pt x="342" y="762"/>
                  </a:lnTo>
                  <a:lnTo>
                    <a:pt x="350" y="756"/>
                  </a:lnTo>
                  <a:lnTo>
                    <a:pt x="357" y="753"/>
                  </a:lnTo>
                  <a:lnTo>
                    <a:pt x="365" y="749"/>
                  </a:lnTo>
                  <a:lnTo>
                    <a:pt x="371" y="745"/>
                  </a:lnTo>
                  <a:lnTo>
                    <a:pt x="376" y="741"/>
                  </a:lnTo>
                  <a:lnTo>
                    <a:pt x="382" y="737"/>
                  </a:lnTo>
                  <a:lnTo>
                    <a:pt x="388" y="732"/>
                  </a:lnTo>
                  <a:lnTo>
                    <a:pt x="395" y="726"/>
                  </a:lnTo>
                  <a:lnTo>
                    <a:pt x="399" y="720"/>
                  </a:lnTo>
                  <a:lnTo>
                    <a:pt x="405" y="715"/>
                  </a:lnTo>
                  <a:lnTo>
                    <a:pt x="409" y="707"/>
                  </a:lnTo>
                  <a:lnTo>
                    <a:pt x="412" y="701"/>
                  </a:lnTo>
                  <a:lnTo>
                    <a:pt x="416" y="696"/>
                  </a:lnTo>
                  <a:lnTo>
                    <a:pt x="420" y="688"/>
                  </a:lnTo>
                  <a:lnTo>
                    <a:pt x="422" y="682"/>
                  </a:lnTo>
                  <a:lnTo>
                    <a:pt x="424" y="675"/>
                  </a:lnTo>
                  <a:lnTo>
                    <a:pt x="426" y="667"/>
                  </a:lnTo>
                  <a:lnTo>
                    <a:pt x="428" y="661"/>
                  </a:lnTo>
                  <a:lnTo>
                    <a:pt x="428" y="654"/>
                  </a:lnTo>
                  <a:lnTo>
                    <a:pt x="428" y="648"/>
                  </a:lnTo>
                  <a:lnTo>
                    <a:pt x="428" y="640"/>
                  </a:lnTo>
                  <a:lnTo>
                    <a:pt x="428" y="633"/>
                  </a:lnTo>
                  <a:lnTo>
                    <a:pt x="428" y="625"/>
                  </a:lnTo>
                  <a:lnTo>
                    <a:pt x="426" y="620"/>
                  </a:lnTo>
                  <a:lnTo>
                    <a:pt x="424" y="612"/>
                  </a:lnTo>
                  <a:lnTo>
                    <a:pt x="422" y="606"/>
                  </a:lnTo>
                  <a:lnTo>
                    <a:pt x="420" y="599"/>
                  </a:lnTo>
                  <a:lnTo>
                    <a:pt x="416" y="591"/>
                  </a:lnTo>
                  <a:lnTo>
                    <a:pt x="414" y="585"/>
                  </a:lnTo>
                  <a:lnTo>
                    <a:pt x="412" y="578"/>
                  </a:lnTo>
                  <a:lnTo>
                    <a:pt x="407" y="572"/>
                  </a:lnTo>
                  <a:lnTo>
                    <a:pt x="403" y="566"/>
                  </a:lnTo>
                  <a:lnTo>
                    <a:pt x="399" y="559"/>
                  </a:lnTo>
                  <a:lnTo>
                    <a:pt x="395" y="553"/>
                  </a:lnTo>
                  <a:lnTo>
                    <a:pt x="392" y="547"/>
                  </a:lnTo>
                  <a:lnTo>
                    <a:pt x="386" y="542"/>
                  </a:lnTo>
                  <a:lnTo>
                    <a:pt x="382" y="536"/>
                  </a:lnTo>
                  <a:lnTo>
                    <a:pt x="376" y="532"/>
                  </a:lnTo>
                  <a:lnTo>
                    <a:pt x="373" y="528"/>
                  </a:lnTo>
                  <a:lnTo>
                    <a:pt x="369" y="527"/>
                  </a:lnTo>
                  <a:lnTo>
                    <a:pt x="365" y="523"/>
                  </a:lnTo>
                  <a:lnTo>
                    <a:pt x="361" y="519"/>
                  </a:lnTo>
                  <a:lnTo>
                    <a:pt x="355" y="517"/>
                  </a:lnTo>
                  <a:lnTo>
                    <a:pt x="352" y="513"/>
                  </a:lnTo>
                  <a:lnTo>
                    <a:pt x="346" y="511"/>
                  </a:lnTo>
                  <a:lnTo>
                    <a:pt x="342" y="509"/>
                  </a:lnTo>
                  <a:lnTo>
                    <a:pt x="335" y="506"/>
                  </a:lnTo>
                  <a:lnTo>
                    <a:pt x="331" y="504"/>
                  </a:lnTo>
                  <a:lnTo>
                    <a:pt x="323" y="500"/>
                  </a:lnTo>
                  <a:lnTo>
                    <a:pt x="317" y="498"/>
                  </a:lnTo>
                  <a:lnTo>
                    <a:pt x="312" y="496"/>
                  </a:lnTo>
                  <a:lnTo>
                    <a:pt x="306" y="494"/>
                  </a:lnTo>
                  <a:lnTo>
                    <a:pt x="300" y="492"/>
                  </a:lnTo>
                  <a:lnTo>
                    <a:pt x="295" y="489"/>
                  </a:lnTo>
                  <a:lnTo>
                    <a:pt x="287" y="487"/>
                  </a:lnTo>
                  <a:lnTo>
                    <a:pt x="279" y="485"/>
                  </a:lnTo>
                  <a:lnTo>
                    <a:pt x="272" y="481"/>
                  </a:lnTo>
                  <a:lnTo>
                    <a:pt x="266" y="479"/>
                  </a:lnTo>
                  <a:lnTo>
                    <a:pt x="259" y="477"/>
                  </a:lnTo>
                  <a:lnTo>
                    <a:pt x="253" y="475"/>
                  </a:lnTo>
                  <a:lnTo>
                    <a:pt x="245" y="473"/>
                  </a:lnTo>
                  <a:lnTo>
                    <a:pt x="240" y="471"/>
                  </a:lnTo>
                  <a:lnTo>
                    <a:pt x="232" y="468"/>
                  </a:lnTo>
                  <a:lnTo>
                    <a:pt x="224" y="466"/>
                  </a:lnTo>
                  <a:lnTo>
                    <a:pt x="217" y="464"/>
                  </a:lnTo>
                  <a:lnTo>
                    <a:pt x="211" y="462"/>
                  </a:lnTo>
                  <a:lnTo>
                    <a:pt x="203" y="458"/>
                  </a:lnTo>
                  <a:lnTo>
                    <a:pt x="198" y="456"/>
                  </a:lnTo>
                  <a:lnTo>
                    <a:pt x="190" y="454"/>
                  </a:lnTo>
                  <a:lnTo>
                    <a:pt x="184" y="452"/>
                  </a:lnTo>
                  <a:lnTo>
                    <a:pt x="177" y="449"/>
                  </a:lnTo>
                  <a:lnTo>
                    <a:pt x="171" y="447"/>
                  </a:lnTo>
                  <a:lnTo>
                    <a:pt x="165" y="445"/>
                  </a:lnTo>
                  <a:lnTo>
                    <a:pt x="158" y="441"/>
                  </a:lnTo>
                  <a:lnTo>
                    <a:pt x="152" y="439"/>
                  </a:lnTo>
                  <a:lnTo>
                    <a:pt x="146" y="435"/>
                  </a:lnTo>
                  <a:lnTo>
                    <a:pt x="141" y="433"/>
                  </a:lnTo>
                  <a:lnTo>
                    <a:pt x="135" y="430"/>
                  </a:lnTo>
                  <a:lnTo>
                    <a:pt x="131" y="426"/>
                  </a:lnTo>
                  <a:lnTo>
                    <a:pt x="125" y="424"/>
                  </a:lnTo>
                  <a:lnTo>
                    <a:pt x="120" y="420"/>
                  </a:lnTo>
                  <a:lnTo>
                    <a:pt x="116" y="418"/>
                  </a:lnTo>
                  <a:lnTo>
                    <a:pt x="112" y="414"/>
                  </a:lnTo>
                  <a:lnTo>
                    <a:pt x="108" y="411"/>
                  </a:lnTo>
                  <a:lnTo>
                    <a:pt x="105" y="407"/>
                  </a:lnTo>
                  <a:lnTo>
                    <a:pt x="101" y="405"/>
                  </a:lnTo>
                  <a:lnTo>
                    <a:pt x="97" y="399"/>
                  </a:lnTo>
                  <a:lnTo>
                    <a:pt x="95" y="395"/>
                  </a:lnTo>
                  <a:lnTo>
                    <a:pt x="93" y="392"/>
                  </a:lnTo>
                  <a:lnTo>
                    <a:pt x="91" y="388"/>
                  </a:lnTo>
                  <a:lnTo>
                    <a:pt x="89" y="384"/>
                  </a:lnTo>
                  <a:lnTo>
                    <a:pt x="87" y="380"/>
                  </a:lnTo>
                  <a:lnTo>
                    <a:pt x="87" y="375"/>
                  </a:lnTo>
                  <a:lnTo>
                    <a:pt x="87" y="371"/>
                  </a:lnTo>
                  <a:lnTo>
                    <a:pt x="86" y="365"/>
                  </a:lnTo>
                  <a:lnTo>
                    <a:pt x="87" y="361"/>
                  </a:lnTo>
                  <a:lnTo>
                    <a:pt x="87" y="356"/>
                  </a:lnTo>
                  <a:lnTo>
                    <a:pt x="89" y="352"/>
                  </a:lnTo>
                  <a:lnTo>
                    <a:pt x="91" y="346"/>
                  </a:lnTo>
                  <a:lnTo>
                    <a:pt x="93" y="340"/>
                  </a:lnTo>
                  <a:lnTo>
                    <a:pt x="95" y="335"/>
                  </a:lnTo>
                  <a:lnTo>
                    <a:pt x="99" y="329"/>
                  </a:lnTo>
                  <a:lnTo>
                    <a:pt x="103" y="323"/>
                  </a:lnTo>
                  <a:lnTo>
                    <a:pt x="105" y="318"/>
                  </a:lnTo>
                  <a:lnTo>
                    <a:pt x="110" y="312"/>
                  </a:lnTo>
                  <a:lnTo>
                    <a:pt x="114" y="306"/>
                  </a:lnTo>
                  <a:lnTo>
                    <a:pt x="118" y="300"/>
                  </a:lnTo>
                  <a:lnTo>
                    <a:pt x="122" y="295"/>
                  </a:lnTo>
                  <a:lnTo>
                    <a:pt x="125" y="291"/>
                  </a:lnTo>
                  <a:lnTo>
                    <a:pt x="131" y="285"/>
                  </a:lnTo>
                  <a:lnTo>
                    <a:pt x="135" y="280"/>
                  </a:lnTo>
                  <a:lnTo>
                    <a:pt x="139" y="274"/>
                  </a:lnTo>
                  <a:lnTo>
                    <a:pt x="143" y="268"/>
                  </a:lnTo>
                  <a:lnTo>
                    <a:pt x="148" y="264"/>
                  </a:lnTo>
                  <a:lnTo>
                    <a:pt x="152" y="259"/>
                  </a:lnTo>
                  <a:lnTo>
                    <a:pt x="158" y="255"/>
                  </a:lnTo>
                  <a:lnTo>
                    <a:pt x="163" y="249"/>
                  </a:lnTo>
                  <a:lnTo>
                    <a:pt x="167" y="245"/>
                  </a:lnTo>
                  <a:lnTo>
                    <a:pt x="173" y="242"/>
                  </a:lnTo>
                  <a:lnTo>
                    <a:pt x="177" y="236"/>
                  </a:lnTo>
                  <a:lnTo>
                    <a:pt x="182" y="230"/>
                  </a:lnTo>
                  <a:lnTo>
                    <a:pt x="188" y="226"/>
                  </a:lnTo>
                  <a:lnTo>
                    <a:pt x="192" y="223"/>
                  </a:lnTo>
                  <a:lnTo>
                    <a:pt x="200" y="217"/>
                  </a:lnTo>
                  <a:lnTo>
                    <a:pt x="203" y="213"/>
                  </a:lnTo>
                  <a:lnTo>
                    <a:pt x="209" y="209"/>
                  </a:lnTo>
                  <a:lnTo>
                    <a:pt x="215" y="204"/>
                  </a:lnTo>
                  <a:lnTo>
                    <a:pt x="221" y="200"/>
                  </a:lnTo>
                  <a:lnTo>
                    <a:pt x="226" y="196"/>
                  </a:lnTo>
                  <a:lnTo>
                    <a:pt x="232" y="190"/>
                  </a:lnTo>
                  <a:lnTo>
                    <a:pt x="236" y="187"/>
                  </a:lnTo>
                  <a:lnTo>
                    <a:pt x="241" y="183"/>
                  </a:lnTo>
                  <a:lnTo>
                    <a:pt x="247" y="179"/>
                  </a:lnTo>
                  <a:lnTo>
                    <a:pt x="253" y="175"/>
                  </a:lnTo>
                  <a:lnTo>
                    <a:pt x="259" y="169"/>
                  </a:lnTo>
                  <a:lnTo>
                    <a:pt x="264" y="166"/>
                  </a:lnTo>
                  <a:lnTo>
                    <a:pt x="270" y="162"/>
                  </a:lnTo>
                  <a:lnTo>
                    <a:pt x="276" y="156"/>
                  </a:lnTo>
                  <a:lnTo>
                    <a:pt x="279" y="152"/>
                  </a:lnTo>
                  <a:lnTo>
                    <a:pt x="287" y="149"/>
                  </a:lnTo>
                  <a:lnTo>
                    <a:pt x="291" y="145"/>
                  </a:lnTo>
                  <a:lnTo>
                    <a:pt x="297" y="139"/>
                  </a:lnTo>
                  <a:lnTo>
                    <a:pt x="302" y="135"/>
                  </a:lnTo>
                  <a:lnTo>
                    <a:pt x="308" y="130"/>
                  </a:lnTo>
                  <a:lnTo>
                    <a:pt x="312" y="126"/>
                  </a:lnTo>
                  <a:lnTo>
                    <a:pt x="317" y="122"/>
                  </a:lnTo>
                  <a:lnTo>
                    <a:pt x="323" y="116"/>
                  </a:lnTo>
                  <a:lnTo>
                    <a:pt x="327" y="112"/>
                  </a:lnTo>
                  <a:lnTo>
                    <a:pt x="333" y="107"/>
                  </a:lnTo>
                  <a:lnTo>
                    <a:pt x="338" y="103"/>
                  </a:lnTo>
                  <a:lnTo>
                    <a:pt x="342" y="97"/>
                  </a:lnTo>
                  <a:lnTo>
                    <a:pt x="348" y="93"/>
                  </a:lnTo>
                  <a:lnTo>
                    <a:pt x="352" y="88"/>
                  </a:lnTo>
                  <a:lnTo>
                    <a:pt x="357" y="84"/>
                  </a:lnTo>
                  <a:lnTo>
                    <a:pt x="361" y="78"/>
                  </a:lnTo>
                  <a:lnTo>
                    <a:pt x="367" y="74"/>
                  </a:lnTo>
                  <a:lnTo>
                    <a:pt x="371" y="69"/>
                  </a:lnTo>
                  <a:lnTo>
                    <a:pt x="374" y="65"/>
                  </a:lnTo>
                  <a:lnTo>
                    <a:pt x="380" y="59"/>
                  </a:lnTo>
                  <a:lnTo>
                    <a:pt x="384" y="54"/>
                  </a:lnTo>
                  <a:lnTo>
                    <a:pt x="388" y="48"/>
                  </a:lnTo>
                  <a:lnTo>
                    <a:pt x="392" y="42"/>
                  </a:lnTo>
                  <a:lnTo>
                    <a:pt x="395" y="36"/>
                  </a:lnTo>
                  <a:lnTo>
                    <a:pt x="399" y="31"/>
                  </a:lnTo>
                  <a:lnTo>
                    <a:pt x="403" y="25"/>
                  </a:lnTo>
                  <a:lnTo>
                    <a:pt x="407" y="19"/>
                  </a:lnTo>
                  <a:lnTo>
                    <a:pt x="407" y="16"/>
                  </a:lnTo>
                  <a:lnTo>
                    <a:pt x="407" y="10"/>
                  </a:lnTo>
                  <a:lnTo>
                    <a:pt x="405" y="6"/>
                  </a:lnTo>
                  <a:lnTo>
                    <a:pt x="403" y="2"/>
                  </a:lnTo>
                  <a:lnTo>
                    <a:pt x="399" y="0"/>
                  </a:lnTo>
                  <a:lnTo>
                    <a:pt x="395" y="0"/>
                  </a:lnTo>
                  <a:lnTo>
                    <a:pt x="390" y="0"/>
                  </a:lnTo>
                  <a:lnTo>
                    <a:pt x="386" y="2"/>
                  </a:lnTo>
                  <a:lnTo>
                    <a:pt x="378" y="10"/>
                  </a:lnTo>
                  <a:lnTo>
                    <a:pt x="371" y="16"/>
                  </a:lnTo>
                  <a:lnTo>
                    <a:pt x="363" y="23"/>
                  </a:lnTo>
                  <a:lnTo>
                    <a:pt x="354" y="31"/>
                  </a:lnTo>
                  <a:lnTo>
                    <a:pt x="344" y="38"/>
                  </a:lnTo>
                  <a:lnTo>
                    <a:pt x="335" y="46"/>
                  </a:lnTo>
                  <a:lnTo>
                    <a:pt x="325" y="54"/>
                  </a:lnTo>
                  <a:lnTo>
                    <a:pt x="317" y="63"/>
                  </a:lnTo>
                  <a:lnTo>
                    <a:pt x="306" y="71"/>
                  </a:lnTo>
                  <a:lnTo>
                    <a:pt x="297" y="78"/>
                  </a:lnTo>
                  <a:lnTo>
                    <a:pt x="287" y="88"/>
                  </a:lnTo>
                  <a:lnTo>
                    <a:pt x="276" y="95"/>
                  </a:lnTo>
                  <a:lnTo>
                    <a:pt x="264" y="103"/>
                  </a:lnTo>
                  <a:lnTo>
                    <a:pt x="255" y="112"/>
                  </a:lnTo>
                  <a:lnTo>
                    <a:pt x="243" y="122"/>
                  </a:lnTo>
                  <a:lnTo>
                    <a:pt x="234" y="130"/>
                  </a:lnTo>
                  <a:lnTo>
                    <a:pt x="222" y="139"/>
                  </a:lnTo>
                  <a:lnTo>
                    <a:pt x="213" y="147"/>
                  </a:lnTo>
                  <a:lnTo>
                    <a:pt x="201" y="156"/>
                  </a:lnTo>
                  <a:lnTo>
                    <a:pt x="190" y="166"/>
                  </a:lnTo>
                  <a:lnTo>
                    <a:pt x="181" y="175"/>
                  </a:lnTo>
                  <a:lnTo>
                    <a:pt x="169" y="185"/>
                  </a:lnTo>
                  <a:lnTo>
                    <a:pt x="160" y="192"/>
                  </a:lnTo>
                  <a:lnTo>
                    <a:pt x="150" y="202"/>
                  </a:lnTo>
                  <a:lnTo>
                    <a:pt x="141" y="211"/>
                  </a:lnTo>
                  <a:lnTo>
                    <a:pt x="131" y="221"/>
                  </a:lnTo>
                  <a:lnTo>
                    <a:pt x="120" y="230"/>
                  </a:lnTo>
                  <a:lnTo>
                    <a:pt x="112" y="240"/>
                  </a:lnTo>
                  <a:lnTo>
                    <a:pt x="103" y="249"/>
                  </a:lnTo>
                  <a:lnTo>
                    <a:pt x="95" y="259"/>
                  </a:lnTo>
                  <a:lnTo>
                    <a:pt x="87" y="266"/>
                  </a:lnTo>
                  <a:lnTo>
                    <a:pt x="80" y="276"/>
                  </a:lnTo>
                  <a:lnTo>
                    <a:pt x="72" y="285"/>
                  </a:lnTo>
                  <a:lnTo>
                    <a:pt x="67" y="295"/>
                  </a:lnTo>
                  <a:lnTo>
                    <a:pt x="59" y="302"/>
                  </a:lnTo>
                  <a:lnTo>
                    <a:pt x="53" y="312"/>
                  </a:lnTo>
                  <a:lnTo>
                    <a:pt x="48" y="319"/>
                  </a:lnTo>
                  <a:lnTo>
                    <a:pt x="44" y="329"/>
                  </a:lnTo>
                  <a:lnTo>
                    <a:pt x="38" y="338"/>
                  </a:lnTo>
                  <a:lnTo>
                    <a:pt x="36" y="348"/>
                  </a:lnTo>
                  <a:lnTo>
                    <a:pt x="32" y="356"/>
                  </a:lnTo>
                  <a:lnTo>
                    <a:pt x="30" y="365"/>
                  </a:lnTo>
                  <a:lnTo>
                    <a:pt x="29" y="373"/>
                  </a:lnTo>
                  <a:lnTo>
                    <a:pt x="29" y="382"/>
                  </a:lnTo>
                  <a:lnTo>
                    <a:pt x="29" y="390"/>
                  </a:lnTo>
                  <a:lnTo>
                    <a:pt x="29" y="399"/>
                  </a:lnTo>
                  <a:lnTo>
                    <a:pt x="30" y="407"/>
                  </a:lnTo>
                  <a:lnTo>
                    <a:pt x="34" y="414"/>
                  </a:lnTo>
                  <a:lnTo>
                    <a:pt x="36" y="422"/>
                  </a:lnTo>
                  <a:lnTo>
                    <a:pt x="40" y="430"/>
                  </a:lnTo>
                  <a:lnTo>
                    <a:pt x="46" y="437"/>
                  </a:lnTo>
                  <a:lnTo>
                    <a:pt x="51" y="447"/>
                  </a:lnTo>
                  <a:lnTo>
                    <a:pt x="57" y="452"/>
                  </a:lnTo>
                  <a:lnTo>
                    <a:pt x="67" y="460"/>
                  </a:lnTo>
                  <a:lnTo>
                    <a:pt x="74" y="468"/>
                  </a:lnTo>
                  <a:lnTo>
                    <a:pt x="86" y="475"/>
                  </a:lnTo>
                  <a:lnTo>
                    <a:pt x="95" y="481"/>
                  </a:lnTo>
                  <a:lnTo>
                    <a:pt x="108" y="487"/>
                  </a:lnTo>
                  <a:lnTo>
                    <a:pt x="120" y="494"/>
                  </a:lnTo>
                  <a:lnTo>
                    <a:pt x="135" y="500"/>
                  </a:lnTo>
                  <a:lnTo>
                    <a:pt x="150" y="506"/>
                  </a:lnTo>
                  <a:lnTo>
                    <a:pt x="167" y="513"/>
                  </a:lnTo>
                  <a:lnTo>
                    <a:pt x="184" y="519"/>
                  </a:lnTo>
                  <a:lnTo>
                    <a:pt x="205" y="525"/>
                  </a:lnTo>
                  <a:lnTo>
                    <a:pt x="211" y="525"/>
                  </a:lnTo>
                  <a:lnTo>
                    <a:pt x="217" y="527"/>
                  </a:lnTo>
                  <a:lnTo>
                    <a:pt x="222" y="528"/>
                  </a:lnTo>
                  <a:lnTo>
                    <a:pt x="230" y="530"/>
                  </a:lnTo>
                  <a:lnTo>
                    <a:pt x="236" y="530"/>
                  </a:lnTo>
                  <a:lnTo>
                    <a:pt x="241" y="532"/>
                  </a:lnTo>
                  <a:lnTo>
                    <a:pt x="247" y="534"/>
                  </a:lnTo>
                  <a:lnTo>
                    <a:pt x="253" y="536"/>
                  </a:lnTo>
                  <a:lnTo>
                    <a:pt x="260" y="538"/>
                  </a:lnTo>
                  <a:lnTo>
                    <a:pt x="266" y="540"/>
                  </a:lnTo>
                  <a:lnTo>
                    <a:pt x="272" y="542"/>
                  </a:lnTo>
                  <a:lnTo>
                    <a:pt x="279" y="544"/>
                  </a:lnTo>
                  <a:lnTo>
                    <a:pt x="285" y="546"/>
                  </a:lnTo>
                  <a:lnTo>
                    <a:pt x="291" y="547"/>
                  </a:lnTo>
                  <a:lnTo>
                    <a:pt x="297" y="551"/>
                  </a:lnTo>
                  <a:lnTo>
                    <a:pt x="304" y="553"/>
                  </a:lnTo>
                  <a:lnTo>
                    <a:pt x="308" y="555"/>
                  </a:lnTo>
                  <a:lnTo>
                    <a:pt x="314" y="559"/>
                  </a:lnTo>
                  <a:lnTo>
                    <a:pt x="319" y="561"/>
                  </a:lnTo>
                  <a:lnTo>
                    <a:pt x="325" y="564"/>
                  </a:lnTo>
                  <a:lnTo>
                    <a:pt x="331" y="568"/>
                  </a:lnTo>
                  <a:lnTo>
                    <a:pt x="335" y="572"/>
                  </a:lnTo>
                  <a:lnTo>
                    <a:pt x="340" y="576"/>
                  </a:lnTo>
                  <a:lnTo>
                    <a:pt x="346" y="580"/>
                  </a:lnTo>
                  <a:lnTo>
                    <a:pt x="348" y="585"/>
                  </a:lnTo>
                  <a:lnTo>
                    <a:pt x="354" y="589"/>
                  </a:lnTo>
                  <a:lnTo>
                    <a:pt x="357" y="593"/>
                  </a:lnTo>
                  <a:lnTo>
                    <a:pt x="361" y="599"/>
                  </a:lnTo>
                  <a:lnTo>
                    <a:pt x="365" y="604"/>
                  </a:lnTo>
                  <a:lnTo>
                    <a:pt x="369" y="610"/>
                  </a:lnTo>
                  <a:lnTo>
                    <a:pt x="371" y="618"/>
                  </a:lnTo>
                  <a:lnTo>
                    <a:pt x="374" y="625"/>
                  </a:lnTo>
                  <a:lnTo>
                    <a:pt x="376" y="631"/>
                  </a:lnTo>
                  <a:lnTo>
                    <a:pt x="378" y="637"/>
                  </a:lnTo>
                  <a:lnTo>
                    <a:pt x="378" y="644"/>
                  </a:lnTo>
                  <a:lnTo>
                    <a:pt x="380" y="652"/>
                  </a:lnTo>
                  <a:lnTo>
                    <a:pt x="378" y="658"/>
                  </a:lnTo>
                  <a:lnTo>
                    <a:pt x="376" y="663"/>
                  </a:lnTo>
                  <a:lnTo>
                    <a:pt x="374" y="669"/>
                  </a:lnTo>
                  <a:lnTo>
                    <a:pt x="373" y="677"/>
                  </a:lnTo>
                  <a:lnTo>
                    <a:pt x="369" y="680"/>
                  </a:lnTo>
                  <a:lnTo>
                    <a:pt x="365" y="686"/>
                  </a:lnTo>
                  <a:lnTo>
                    <a:pt x="361" y="692"/>
                  </a:lnTo>
                  <a:lnTo>
                    <a:pt x="355" y="697"/>
                  </a:lnTo>
                  <a:lnTo>
                    <a:pt x="350" y="701"/>
                  </a:lnTo>
                  <a:lnTo>
                    <a:pt x="346" y="707"/>
                  </a:lnTo>
                  <a:lnTo>
                    <a:pt x="340" y="713"/>
                  </a:lnTo>
                  <a:lnTo>
                    <a:pt x="335" y="716"/>
                  </a:lnTo>
                  <a:lnTo>
                    <a:pt x="327" y="722"/>
                  </a:lnTo>
                  <a:lnTo>
                    <a:pt x="321" y="726"/>
                  </a:lnTo>
                  <a:lnTo>
                    <a:pt x="314" y="730"/>
                  </a:lnTo>
                  <a:lnTo>
                    <a:pt x="306" y="734"/>
                  </a:lnTo>
                  <a:lnTo>
                    <a:pt x="298" y="737"/>
                  </a:lnTo>
                  <a:lnTo>
                    <a:pt x="293" y="741"/>
                  </a:lnTo>
                  <a:lnTo>
                    <a:pt x="285" y="745"/>
                  </a:lnTo>
                  <a:lnTo>
                    <a:pt x="279" y="749"/>
                  </a:lnTo>
                  <a:lnTo>
                    <a:pt x="272" y="751"/>
                  </a:lnTo>
                  <a:lnTo>
                    <a:pt x="264" y="754"/>
                  </a:lnTo>
                  <a:lnTo>
                    <a:pt x="259" y="758"/>
                  </a:lnTo>
                  <a:lnTo>
                    <a:pt x="253" y="762"/>
                  </a:lnTo>
                  <a:lnTo>
                    <a:pt x="247" y="764"/>
                  </a:lnTo>
                  <a:lnTo>
                    <a:pt x="241" y="766"/>
                  </a:lnTo>
                  <a:lnTo>
                    <a:pt x="236" y="770"/>
                  </a:lnTo>
                  <a:lnTo>
                    <a:pt x="232" y="772"/>
                  </a:lnTo>
                  <a:lnTo>
                    <a:pt x="224" y="773"/>
                  </a:lnTo>
                  <a:lnTo>
                    <a:pt x="219" y="775"/>
                  </a:lnTo>
                  <a:lnTo>
                    <a:pt x="213" y="779"/>
                  </a:lnTo>
                  <a:lnTo>
                    <a:pt x="207" y="781"/>
                  </a:lnTo>
                  <a:lnTo>
                    <a:pt x="200" y="785"/>
                  </a:lnTo>
                  <a:lnTo>
                    <a:pt x="194" y="787"/>
                  </a:lnTo>
                  <a:lnTo>
                    <a:pt x="188" y="791"/>
                  </a:lnTo>
                  <a:lnTo>
                    <a:pt x="182" y="792"/>
                  </a:lnTo>
                  <a:lnTo>
                    <a:pt x="177" y="794"/>
                  </a:lnTo>
                  <a:lnTo>
                    <a:pt x="169" y="798"/>
                  </a:lnTo>
                  <a:lnTo>
                    <a:pt x="163" y="800"/>
                  </a:lnTo>
                  <a:lnTo>
                    <a:pt x="158" y="804"/>
                  </a:lnTo>
                  <a:lnTo>
                    <a:pt x="152" y="806"/>
                  </a:lnTo>
                  <a:lnTo>
                    <a:pt x="144" y="810"/>
                  </a:lnTo>
                  <a:lnTo>
                    <a:pt x="139" y="813"/>
                  </a:lnTo>
                  <a:lnTo>
                    <a:pt x="133" y="817"/>
                  </a:lnTo>
                  <a:lnTo>
                    <a:pt x="127" y="819"/>
                  </a:lnTo>
                  <a:lnTo>
                    <a:pt x="122" y="823"/>
                  </a:lnTo>
                  <a:lnTo>
                    <a:pt x="116" y="825"/>
                  </a:lnTo>
                  <a:lnTo>
                    <a:pt x="110" y="828"/>
                  </a:lnTo>
                  <a:lnTo>
                    <a:pt x="103" y="832"/>
                  </a:lnTo>
                  <a:lnTo>
                    <a:pt x="99" y="836"/>
                  </a:lnTo>
                  <a:lnTo>
                    <a:pt x="93" y="840"/>
                  </a:lnTo>
                  <a:lnTo>
                    <a:pt x="87" y="844"/>
                  </a:lnTo>
                  <a:lnTo>
                    <a:pt x="82" y="847"/>
                  </a:lnTo>
                  <a:lnTo>
                    <a:pt x="76" y="851"/>
                  </a:lnTo>
                  <a:lnTo>
                    <a:pt x="70" y="855"/>
                  </a:lnTo>
                  <a:lnTo>
                    <a:pt x="67" y="861"/>
                  </a:lnTo>
                  <a:lnTo>
                    <a:pt x="63" y="865"/>
                  </a:lnTo>
                  <a:lnTo>
                    <a:pt x="59" y="870"/>
                  </a:lnTo>
                  <a:lnTo>
                    <a:pt x="53" y="876"/>
                  </a:lnTo>
                  <a:lnTo>
                    <a:pt x="49" y="882"/>
                  </a:lnTo>
                  <a:lnTo>
                    <a:pt x="46" y="885"/>
                  </a:lnTo>
                  <a:lnTo>
                    <a:pt x="42" y="891"/>
                  </a:lnTo>
                  <a:lnTo>
                    <a:pt x="38" y="895"/>
                  </a:lnTo>
                  <a:lnTo>
                    <a:pt x="36" y="901"/>
                  </a:lnTo>
                  <a:lnTo>
                    <a:pt x="30" y="904"/>
                  </a:lnTo>
                  <a:lnTo>
                    <a:pt x="29" y="910"/>
                  </a:lnTo>
                  <a:lnTo>
                    <a:pt x="25" y="916"/>
                  </a:lnTo>
                  <a:lnTo>
                    <a:pt x="23" y="920"/>
                  </a:lnTo>
                  <a:lnTo>
                    <a:pt x="21" y="925"/>
                  </a:lnTo>
                  <a:lnTo>
                    <a:pt x="17" y="931"/>
                  </a:lnTo>
                  <a:lnTo>
                    <a:pt x="15" y="935"/>
                  </a:lnTo>
                  <a:lnTo>
                    <a:pt x="13" y="941"/>
                  </a:lnTo>
                  <a:lnTo>
                    <a:pt x="11" y="944"/>
                  </a:lnTo>
                  <a:lnTo>
                    <a:pt x="10" y="950"/>
                  </a:lnTo>
                  <a:lnTo>
                    <a:pt x="8" y="956"/>
                  </a:lnTo>
                  <a:lnTo>
                    <a:pt x="8" y="960"/>
                  </a:lnTo>
                  <a:lnTo>
                    <a:pt x="6" y="965"/>
                  </a:lnTo>
                  <a:lnTo>
                    <a:pt x="4" y="969"/>
                  </a:lnTo>
                  <a:lnTo>
                    <a:pt x="2" y="975"/>
                  </a:lnTo>
                  <a:lnTo>
                    <a:pt x="2" y="979"/>
                  </a:lnTo>
                  <a:lnTo>
                    <a:pt x="2" y="984"/>
                  </a:lnTo>
                  <a:lnTo>
                    <a:pt x="0" y="988"/>
                  </a:lnTo>
                  <a:lnTo>
                    <a:pt x="0" y="994"/>
                  </a:lnTo>
                  <a:lnTo>
                    <a:pt x="0" y="998"/>
                  </a:lnTo>
                  <a:lnTo>
                    <a:pt x="0" y="1001"/>
                  </a:lnTo>
                  <a:lnTo>
                    <a:pt x="0" y="1007"/>
                  </a:lnTo>
                  <a:lnTo>
                    <a:pt x="0" y="1011"/>
                  </a:lnTo>
                  <a:lnTo>
                    <a:pt x="0" y="1017"/>
                  </a:lnTo>
                  <a:lnTo>
                    <a:pt x="0" y="1020"/>
                  </a:lnTo>
                  <a:lnTo>
                    <a:pt x="2" y="1024"/>
                  </a:lnTo>
                  <a:lnTo>
                    <a:pt x="2" y="1030"/>
                  </a:lnTo>
                  <a:lnTo>
                    <a:pt x="4" y="1034"/>
                  </a:lnTo>
                  <a:lnTo>
                    <a:pt x="6" y="1037"/>
                  </a:lnTo>
                  <a:lnTo>
                    <a:pt x="8" y="1041"/>
                  </a:lnTo>
                  <a:lnTo>
                    <a:pt x="8" y="1047"/>
                  </a:lnTo>
                  <a:lnTo>
                    <a:pt x="10" y="1051"/>
                  </a:lnTo>
                  <a:lnTo>
                    <a:pt x="11" y="1055"/>
                  </a:lnTo>
                  <a:lnTo>
                    <a:pt x="13" y="1058"/>
                  </a:lnTo>
                  <a:lnTo>
                    <a:pt x="15" y="1062"/>
                  </a:lnTo>
                  <a:lnTo>
                    <a:pt x="19" y="1066"/>
                  </a:lnTo>
                  <a:lnTo>
                    <a:pt x="23" y="1074"/>
                  </a:lnTo>
                  <a:lnTo>
                    <a:pt x="29" y="1081"/>
                  </a:lnTo>
                  <a:lnTo>
                    <a:pt x="30" y="1085"/>
                  </a:lnTo>
                  <a:lnTo>
                    <a:pt x="34" y="1089"/>
                  </a:lnTo>
                  <a:lnTo>
                    <a:pt x="38" y="1091"/>
                  </a:lnTo>
                  <a:lnTo>
                    <a:pt x="44" y="1096"/>
                  </a:lnTo>
                  <a:lnTo>
                    <a:pt x="46" y="1098"/>
                  </a:lnTo>
                  <a:lnTo>
                    <a:pt x="49" y="1102"/>
                  </a:lnTo>
                  <a:lnTo>
                    <a:pt x="53" y="1104"/>
                  </a:lnTo>
                  <a:lnTo>
                    <a:pt x="59" y="1108"/>
                  </a:lnTo>
                  <a:lnTo>
                    <a:pt x="63" y="1111"/>
                  </a:lnTo>
                  <a:lnTo>
                    <a:pt x="68" y="1113"/>
                  </a:lnTo>
                  <a:lnTo>
                    <a:pt x="72" y="1115"/>
                  </a:lnTo>
                  <a:lnTo>
                    <a:pt x="78" y="1119"/>
                  </a:lnTo>
                  <a:lnTo>
                    <a:pt x="84" y="1121"/>
                  </a:lnTo>
                  <a:lnTo>
                    <a:pt x="89" y="1125"/>
                  </a:lnTo>
                  <a:lnTo>
                    <a:pt x="93" y="1127"/>
                  </a:lnTo>
                  <a:lnTo>
                    <a:pt x="101" y="1129"/>
                  </a:lnTo>
                  <a:lnTo>
                    <a:pt x="105" y="1130"/>
                  </a:lnTo>
                  <a:lnTo>
                    <a:pt x="112" y="1134"/>
                  </a:lnTo>
                  <a:lnTo>
                    <a:pt x="118" y="1136"/>
                  </a:lnTo>
                  <a:lnTo>
                    <a:pt x="125" y="1138"/>
                  </a:lnTo>
                  <a:lnTo>
                    <a:pt x="127" y="1136"/>
                  </a:lnTo>
                  <a:lnTo>
                    <a:pt x="127" y="1134"/>
                  </a:lnTo>
                  <a:lnTo>
                    <a:pt x="127" y="113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8"/>
            <p:cNvSpPr>
              <a:spLocks/>
            </p:cNvSpPr>
            <p:nvPr/>
          </p:nvSpPr>
          <p:spPr bwMode="auto">
            <a:xfrm>
              <a:off x="3798888" y="2822575"/>
              <a:ext cx="406400" cy="1042988"/>
            </a:xfrm>
            <a:custGeom>
              <a:avLst/>
              <a:gdLst>
                <a:gd name="T0" fmla="*/ 456 w 511"/>
                <a:gd name="T1" fmla="*/ 69 h 1315"/>
                <a:gd name="T2" fmla="*/ 468 w 511"/>
                <a:gd name="T3" fmla="*/ 135 h 1315"/>
                <a:gd name="T4" fmla="*/ 441 w 511"/>
                <a:gd name="T5" fmla="*/ 194 h 1315"/>
                <a:gd name="T6" fmla="*/ 390 w 511"/>
                <a:gd name="T7" fmla="*/ 247 h 1315"/>
                <a:gd name="T8" fmla="*/ 327 w 511"/>
                <a:gd name="T9" fmla="*/ 293 h 1315"/>
                <a:gd name="T10" fmla="*/ 262 w 511"/>
                <a:gd name="T11" fmla="*/ 335 h 1315"/>
                <a:gd name="T12" fmla="*/ 203 w 511"/>
                <a:gd name="T13" fmla="*/ 375 h 1315"/>
                <a:gd name="T14" fmla="*/ 146 w 511"/>
                <a:gd name="T15" fmla="*/ 418 h 1315"/>
                <a:gd name="T16" fmla="*/ 95 w 511"/>
                <a:gd name="T17" fmla="*/ 466 h 1315"/>
                <a:gd name="T18" fmla="*/ 48 w 511"/>
                <a:gd name="T19" fmla="*/ 523 h 1315"/>
                <a:gd name="T20" fmla="*/ 27 w 511"/>
                <a:gd name="T21" fmla="*/ 565 h 1315"/>
                <a:gd name="T22" fmla="*/ 19 w 511"/>
                <a:gd name="T23" fmla="*/ 604 h 1315"/>
                <a:gd name="T24" fmla="*/ 27 w 511"/>
                <a:gd name="T25" fmla="*/ 650 h 1315"/>
                <a:gd name="T26" fmla="*/ 65 w 511"/>
                <a:gd name="T27" fmla="*/ 709 h 1315"/>
                <a:gd name="T28" fmla="*/ 106 w 511"/>
                <a:gd name="T29" fmla="*/ 737 h 1315"/>
                <a:gd name="T30" fmla="*/ 146 w 511"/>
                <a:gd name="T31" fmla="*/ 755 h 1315"/>
                <a:gd name="T32" fmla="*/ 192 w 511"/>
                <a:gd name="T33" fmla="*/ 770 h 1315"/>
                <a:gd name="T34" fmla="*/ 241 w 511"/>
                <a:gd name="T35" fmla="*/ 792 h 1315"/>
                <a:gd name="T36" fmla="*/ 245 w 511"/>
                <a:gd name="T37" fmla="*/ 855 h 1315"/>
                <a:gd name="T38" fmla="*/ 220 w 511"/>
                <a:gd name="T39" fmla="*/ 906 h 1315"/>
                <a:gd name="T40" fmla="*/ 179 w 511"/>
                <a:gd name="T41" fmla="*/ 943 h 1315"/>
                <a:gd name="T42" fmla="*/ 124 w 511"/>
                <a:gd name="T43" fmla="*/ 969 h 1315"/>
                <a:gd name="T44" fmla="*/ 70 w 511"/>
                <a:gd name="T45" fmla="*/ 1005 h 1315"/>
                <a:gd name="T46" fmla="*/ 29 w 511"/>
                <a:gd name="T47" fmla="*/ 1049 h 1315"/>
                <a:gd name="T48" fmla="*/ 4 w 511"/>
                <a:gd name="T49" fmla="*/ 1104 h 1315"/>
                <a:gd name="T50" fmla="*/ 2 w 511"/>
                <a:gd name="T51" fmla="*/ 1163 h 1315"/>
                <a:gd name="T52" fmla="*/ 17 w 511"/>
                <a:gd name="T53" fmla="*/ 1214 h 1315"/>
                <a:gd name="T54" fmla="*/ 48 w 511"/>
                <a:gd name="T55" fmla="*/ 1256 h 1315"/>
                <a:gd name="T56" fmla="*/ 91 w 511"/>
                <a:gd name="T57" fmla="*/ 1288 h 1315"/>
                <a:gd name="T58" fmla="*/ 148 w 511"/>
                <a:gd name="T59" fmla="*/ 1307 h 1315"/>
                <a:gd name="T60" fmla="*/ 209 w 511"/>
                <a:gd name="T61" fmla="*/ 1315 h 1315"/>
                <a:gd name="T62" fmla="*/ 198 w 511"/>
                <a:gd name="T63" fmla="*/ 1277 h 1315"/>
                <a:gd name="T64" fmla="*/ 97 w 511"/>
                <a:gd name="T65" fmla="*/ 1233 h 1315"/>
                <a:gd name="T66" fmla="*/ 49 w 511"/>
                <a:gd name="T67" fmla="*/ 1182 h 1315"/>
                <a:gd name="T68" fmla="*/ 44 w 511"/>
                <a:gd name="T69" fmla="*/ 1127 h 1315"/>
                <a:gd name="T70" fmla="*/ 67 w 511"/>
                <a:gd name="T71" fmla="*/ 1070 h 1315"/>
                <a:gd name="T72" fmla="*/ 110 w 511"/>
                <a:gd name="T73" fmla="*/ 1020 h 1315"/>
                <a:gd name="T74" fmla="*/ 163 w 511"/>
                <a:gd name="T75" fmla="*/ 981 h 1315"/>
                <a:gd name="T76" fmla="*/ 215 w 511"/>
                <a:gd name="T77" fmla="*/ 958 h 1315"/>
                <a:gd name="T78" fmla="*/ 266 w 511"/>
                <a:gd name="T79" fmla="*/ 935 h 1315"/>
                <a:gd name="T80" fmla="*/ 319 w 511"/>
                <a:gd name="T81" fmla="*/ 878 h 1315"/>
                <a:gd name="T82" fmla="*/ 323 w 511"/>
                <a:gd name="T83" fmla="*/ 819 h 1315"/>
                <a:gd name="T84" fmla="*/ 272 w 511"/>
                <a:gd name="T85" fmla="*/ 762 h 1315"/>
                <a:gd name="T86" fmla="*/ 222 w 511"/>
                <a:gd name="T87" fmla="*/ 737 h 1315"/>
                <a:gd name="T88" fmla="*/ 182 w 511"/>
                <a:gd name="T89" fmla="*/ 722 h 1315"/>
                <a:gd name="T90" fmla="*/ 143 w 511"/>
                <a:gd name="T91" fmla="*/ 709 h 1315"/>
                <a:gd name="T92" fmla="*/ 72 w 511"/>
                <a:gd name="T93" fmla="*/ 661 h 1315"/>
                <a:gd name="T94" fmla="*/ 70 w 511"/>
                <a:gd name="T95" fmla="*/ 584 h 1315"/>
                <a:gd name="T96" fmla="*/ 133 w 511"/>
                <a:gd name="T97" fmla="*/ 498 h 1315"/>
                <a:gd name="T98" fmla="*/ 230 w 511"/>
                <a:gd name="T99" fmla="*/ 409 h 1315"/>
                <a:gd name="T100" fmla="*/ 338 w 511"/>
                <a:gd name="T101" fmla="*/ 329 h 1315"/>
                <a:gd name="T102" fmla="*/ 426 w 511"/>
                <a:gd name="T103" fmla="*/ 268 h 1315"/>
                <a:gd name="T104" fmla="*/ 473 w 511"/>
                <a:gd name="T105" fmla="*/ 230 h 1315"/>
                <a:gd name="T106" fmla="*/ 502 w 511"/>
                <a:gd name="T107" fmla="*/ 187 h 1315"/>
                <a:gd name="T108" fmla="*/ 509 w 511"/>
                <a:gd name="T109" fmla="*/ 145 h 1315"/>
                <a:gd name="T110" fmla="*/ 498 w 511"/>
                <a:gd name="T111" fmla="*/ 99 h 1315"/>
                <a:gd name="T112" fmla="*/ 460 w 511"/>
                <a:gd name="T113" fmla="*/ 44 h 1315"/>
                <a:gd name="T114" fmla="*/ 411 w 511"/>
                <a:gd name="T115" fmla="*/ 2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1" h="1315">
                  <a:moveTo>
                    <a:pt x="405" y="2"/>
                  </a:moveTo>
                  <a:lnTo>
                    <a:pt x="412" y="10"/>
                  </a:lnTo>
                  <a:lnTo>
                    <a:pt x="420" y="18"/>
                  </a:lnTo>
                  <a:lnTo>
                    <a:pt x="426" y="25"/>
                  </a:lnTo>
                  <a:lnTo>
                    <a:pt x="433" y="33"/>
                  </a:lnTo>
                  <a:lnTo>
                    <a:pt x="439" y="38"/>
                  </a:lnTo>
                  <a:lnTo>
                    <a:pt x="443" y="46"/>
                  </a:lnTo>
                  <a:lnTo>
                    <a:pt x="449" y="54"/>
                  </a:lnTo>
                  <a:lnTo>
                    <a:pt x="452" y="61"/>
                  </a:lnTo>
                  <a:lnTo>
                    <a:pt x="456" y="69"/>
                  </a:lnTo>
                  <a:lnTo>
                    <a:pt x="458" y="75"/>
                  </a:lnTo>
                  <a:lnTo>
                    <a:pt x="462" y="82"/>
                  </a:lnTo>
                  <a:lnTo>
                    <a:pt x="464" y="90"/>
                  </a:lnTo>
                  <a:lnTo>
                    <a:pt x="466" y="95"/>
                  </a:lnTo>
                  <a:lnTo>
                    <a:pt x="468" y="103"/>
                  </a:lnTo>
                  <a:lnTo>
                    <a:pt x="468" y="109"/>
                  </a:lnTo>
                  <a:lnTo>
                    <a:pt x="469" y="116"/>
                  </a:lnTo>
                  <a:lnTo>
                    <a:pt x="468" y="122"/>
                  </a:lnTo>
                  <a:lnTo>
                    <a:pt x="468" y="128"/>
                  </a:lnTo>
                  <a:lnTo>
                    <a:pt x="468" y="135"/>
                  </a:lnTo>
                  <a:lnTo>
                    <a:pt x="466" y="141"/>
                  </a:lnTo>
                  <a:lnTo>
                    <a:pt x="464" y="147"/>
                  </a:lnTo>
                  <a:lnTo>
                    <a:pt x="462" y="152"/>
                  </a:lnTo>
                  <a:lnTo>
                    <a:pt x="460" y="160"/>
                  </a:lnTo>
                  <a:lnTo>
                    <a:pt x="458" y="166"/>
                  </a:lnTo>
                  <a:lnTo>
                    <a:pt x="454" y="171"/>
                  </a:lnTo>
                  <a:lnTo>
                    <a:pt x="452" y="177"/>
                  </a:lnTo>
                  <a:lnTo>
                    <a:pt x="449" y="183"/>
                  </a:lnTo>
                  <a:lnTo>
                    <a:pt x="445" y="189"/>
                  </a:lnTo>
                  <a:lnTo>
                    <a:pt x="441" y="194"/>
                  </a:lnTo>
                  <a:lnTo>
                    <a:pt x="437" y="200"/>
                  </a:lnTo>
                  <a:lnTo>
                    <a:pt x="433" y="206"/>
                  </a:lnTo>
                  <a:lnTo>
                    <a:pt x="428" y="211"/>
                  </a:lnTo>
                  <a:lnTo>
                    <a:pt x="424" y="217"/>
                  </a:lnTo>
                  <a:lnTo>
                    <a:pt x="418" y="221"/>
                  </a:lnTo>
                  <a:lnTo>
                    <a:pt x="412" y="227"/>
                  </a:lnTo>
                  <a:lnTo>
                    <a:pt x="407" y="232"/>
                  </a:lnTo>
                  <a:lnTo>
                    <a:pt x="401" y="236"/>
                  </a:lnTo>
                  <a:lnTo>
                    <a:pt x="395" y="242"/>
                  </a:lnTo>
                  <a:lnTo>
                    <a:pt x="390" y="247"/>
                  </a:lnTo>
                  <a:lnTo>
                    <a:pt x="384" y="251"/>
                  </a:lnTo>
                  <a:lnTo>
                    <a:pt x="376" y="257"/>
                  </a:lnTo>
                  <a:lnTo>
                    <a:pt x="371" y="261"/>
                  </a:lnTo>
                  <a:lnTo>
                    <a:pt x="365" y="266"/>
                  </a:lnTo>
                  <a:lnTo>
                    <a:pt x="359" y="270"/>
                  </a:lnTo>
                  <a:lnTo>
                    <a:pt x="352" y="274"/>
                  </a:lnTo>
                  <a:lnTo>
                    <a:pt x="346" y="280"/>
                  </a:lnTo>
                  <a:lnTo>
                    <a:pt x="338" y="283"/>
                  </a:lnTo>
                  <a:lnTo>
                    <a:pt x="333" y="289"/>
                  </a:lnTo>
                  <a:lnTo>
                    <a:pt x="327" y="293"/>
                  </a:lnTo>
                  <a:lnTo>
                    <a:pt x="319" y="297"/>
                  </a:lnTo>
                  <a:lnTo>
                    <a:pt x="312" y="301"/>
                  </a:lnTo>
                  <a:lnTo>
                    <a:pt x="306" y="306"/>
                  </a:lnTo>
                  <a:lnTo>
                    <a:pt x="300" y="310"/>
                  </a:lnTo>
                  <a:lnTo>
                    <a:pt x="293" y="314"/>
                  </a:lnTo>
                  <a:lnTo>
                    <a:pt x="287" y="318"/>
                  </a:lnTo>
                  <a:lnTo>
                    <a:pt x="281" y="323"/>
                  </a:lnTo>
                  <a:lnTo>
                    <a:pt x="274" y="325"/>
                  </a:lnTo>
                  <a:lnTo>
                    <a:pt x="268" y="331"/>
                  </a:lnTo>
                  <a:lnTo>
                    <a:pt x="262" y="335"/>
                  </a:lnTo>
                  <a:lnTo>
                    <a:pt x="257" y="339"/>
                  </a:lnTo>
                  <a:lnTo>
                    <a:pt x="251" y="342"/>
                  </a:lnTo>
                  <a:lnTo>
                    <a:pt x="245" y="346"/>
                  </a:lnTo>
                  <a:lnTo>
                    <a:pt x="239" y="350"/>
                  </a:lnTo>
                  <a:lnTo>
                    <a:pt x="234" y="354"/>
                  </a:lnTo>
                  <a:lnTo>
                    <a:pt x="228" y="358"/>
                  </a:lnTo>
                  <a:lnTo>
                    <a:pt x="222" y="361"/>
                  </a:lnTo>
                  <a:lnTo>
                    <a:pt x="217" y="365"/>
                  </a:lnTo>
                  <a:lnTo>
                    <a:pt x="209" y="371"/>
                  </a:lnTo>
                  <a:lnTo>
                    <a:pt x="203" y="375"/>
                  </a:lnTo>
                  <a:lnTo>
                    <a:pt x="198" y="378"/>
                  </a:lnTo>
                  <a:lnTo>
                    <a:pt x="192" y="382"/>
                  </a:lnTo>
                  <a:lnTo>
                    <a:pt x="186" y="388"/>
                  </a:lnTo>
                  <a:lnTo>
                    <a:pt x="181" y="392"/>
                  </a:lnTo>
                  <a:lnTo>
                    <a:pt x="175" y="396"/>
                  </a:lnTo>
                  <a:lnTo>
                    <a:pt x="169" y="399"/>
                  </a:lnTo>
                  <a:lnTo>
                    <a:pt x="163" y="405"/>
                  </a:lnTo>
                  <a:lnTo>
                    <a:pt x="158" y="409"/>
                  </a:lnTo>
                  <a:lnTo>
                    <a:pt x="152" y="413"/>
                  </a:lnTo>
                  <a:lnTo>
                    <a:pt x="146" y="418"/>
                  </a:lnTo>
                  <a:lnTo>
                    <a:pt x="143" y="422"/>
                  </a:lnTo>
                  <a:lnTo>
                    <a:pt x="137" y="428"/>
                  </a:lnTo>
                  <a:lnTo>
                    <a:pt x="131" y="432"/>
                  </a:lnTo>
                  <a:lnTo>
                    <a:pt x="125" y="437"/>
                  </a:lnTo>
                  <a:lnTo>
                    <a:pt x="120" y="441"/>
                  </a:lnTo>
                  <a:lnTo>
                    <a:pt x="114" y="445"/>
                  </a:lnTo>
                  <a:lnTo>
                    <a:pt x="110" y="451"/>
                  </a:lnTo>
                  <a:lnTo>
                    <a:pt x="105" y="456"/>
                  </a:lnTo>
                  <a:lnTo>
                    <a:pt x="101" y="462"/>
                  </a:lnTo>
                  <a:lnTo>
                    <a:pt x="95" y="466"/>
                  </a:lnTo>
                  <a:lnTo>
                    <a:pt x="89" y="472"/>
                  </a:lnTo>
                  <a:lnTo>
                    <a:pt x="86" y="477"/>
                  </a:lnTo>
                  <a:lnTo>
                    <a:pt x="80" y="483"/>
                  </a:lnTo>
                  <a:lnTo>
                    <a:pt x="76" y="487"/>
                  </a:lnTo>
                  <a:lnTo>
                    <a:pt x="70" y="492"/>
                  </a:lnTo>
                  <a:lnTo>
                    <a:pt x="67" y="498"/>
                  </a:lnTo>
                  <a:lnTo>
                    <a:pt x="63" y="504"/>
                  </a:lnTo>
                  <a:lnTo>
                    <a:pt x="55" y="511"/>
                  </a:lnTo>
                  <a:lnTo>
                    <a:pt x="49" y="519"/>
                  </a:lnTo>
                  <a:lnTo>
                    <a:pt x="48" y="523"/>
                  </a:lnTo>
                  <a:lnTo>
                    <a:pt x="44" y="527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38"/>
                  </a:lnTo>
                  <a:lnTo>
                    <a:pt x="36" y="544"/>
                  </a:lnTo>
                  <a:lnTo>
                    <a:pt x="32" y="547"/>
                  </a:lnTo>
                  <a:lnTo>
                    <a:pt x="32" y="551"/>
                  </a:lnTo>
                  <a:lnTo>
                    <a:pt x="30" y="555"/>
                  </a:lnTo>
                  <a:lnTo>
                    <a:pt x="29" y="559"/>
                  </a:lnTo>
                  <a:lnTo>
                    <a:pt x="27" y="565"/>
                  </a:lnTo>
                  <a:lnTo>
                    <a:pt x="27" y="568"/>
                  </a:lnTo>
                  <a:lnTo>
                    <a:pt x="23" y="572"/>
                  </a:lnTo>
                  <a:lnTo>
                    <a:pt x="23" y="576"/>
                  </a:lnTo>
                  <a:lnTo>
                    <a:pt x="21" y="580"/>
                  </a:lnTo>
                  <a:lnTo>
                    <a:pt x="21" y="584"/>
                  </a:lnTo>
                  <a:lnTo>
                    <a:pt x="21" y="587"/>
                  </a:lnTo>
                  <a:lnTo>
                    <a:pt x="19" y="591"/>
                  </a:lnTo>
                  <a:lnTo>
                    <a:pt x="19" y="597"/>
                  </a:lnTo>
                  <a:lnTo>
                    <a:pt x="19" y="601"/>
                  </a:lnTo>
                  <a:lnTo>
                    <a:pt x="19" y="604"/>
                  </a:lnTo>
                  <a:lnTo>
                    <a:pt x="19" y="608"/>
                  </a:lnTo>
                  <a:lnTo>
                    <a:pt x="19" y="612"/>
                  </a:lnTo>
                  <a:lnTo>
                    <a:pt x="19" y="616"/>
                  </a:lnTo>
                  <a:lnTo>
                    <a:pt x="19" y="620"/>
                  </a:lnTo>
                  <a:lnTo>
                    <a:pt x="19" y="623"/>
                  </a:lnTo>
                  <a:lnTo>
                    <a:pt x="21" y="627"/>
                  </a:lnTo>
                  <a:lnTo>
                    <a:pt x="21" y="633"/>
                  </a:lnTo>
                  <a:lnTo>
                    <a:pt x="23" y="639"/>
                  </a:lnTo>
                  <a:lnTo>
                    <a:pt x="25" y="646"/>
                  </a:lnTo>
                  <a:lnTo>
                    <a:pt x="27" y="650"/>
                  </a:lnTo>
                  <a:lnTo>
                    <a:pt x="27" y="654"/>
                  </a:lnTo>
                  <a:lnTo>
                    <a:pt x="29" y="658"/>
                  </a:lnTo>
                  <a:lnTo>
                    <a:pt x="30" y="661"/>
                  </a:lnTo>
                  <a:lnTo>
                    <a:pt x="32" y="669"/>
                  </a:lnTo>
                  <a:lnTo>
                    <a:pt x="38" y="675"/>
                  </a:lnTo>
                  <a:lnTo>
                    <a:pt x="42" y="682"/>
                  </a:lnTo>
                  <a:lnTo>
                    <a:pt x="48" y="690"/>
                  </a:lnTo>
                  <a:lnTo>
                    <a:pt x="53" y="696"/>
                  </a:lnTo>
                  <a:lnTo>
                    <a:pt x="59" y="703"/>
                  </a:lnTo>
                  <a:lnTo>
                    <a:pt x="65" y="709"/>
                  </a:lnTo>
                  <a:lnTo>
                    <a:pt x="72" y="715"/>
                  </a:lnTo>
                  <a:lnTo>
                    <a:pt x="74" y="718"/>
                  </a:lnTo>
                  <a:lnTo>
                    <a:pt x="78" y="720"/>
                  </a:lnTo>
                  <a:lnTo>
                    <a:pt x="82" y="722"/>
                  </a:lnTo>
                  <a:lnTo>
                    <a:pt x="87" y="726"/>
                  </a:lnTo>
                  <a:lnTo>
                    <a:pt x="89" y="728"/>
                  </a:lnTo>
                  <a:lnTo>
                    <a:pt x="95" y="732"/>
                  </a:lnTo>
                  <a:lnTo>
                    <a:pt x="99" y="734"/>
                  </a:lnTo>
                  <a:lnTo>
                    <a:pt x="105" y="737"/>
                  </a:lnTo>
                  <a:lnTo>
                    <a:pt x="106" y="737"/>
                  </a:lnTo>
                  <a:lnTo>
                    <a:pt x="110" y="739"/>
                  </a:lnTo>
                  <a:lnTo>
                    <a:pt x="114" y="741"/>
                  </a:lnTo>
                  <a:lnTo>
                    <a:pt x="118" y="743"/>
                  </a:lnTo>
                  <a:lnTo>
                    <a:pt x="122" y="745"/>
                  </a:lnTo>
                  <a:lnTo>
                    <a:pt x="125" y="747"/>
                  </a:lnTo>
                  <a:lnTo>
                    <a:pt x="129" y="747"/>
                  </a:lnTo>
                  <a:lnTo>
                    <a:pt x="135" y="749"/>
                  </a:lnTo>
                  <a:lnTo>
                    <a:pt x="139" y="751"/>
                  </a:lnTo>
                  <a:lnTo>
                    <a:pt x="143" y="753"/>
                  </a:lnTo>
                  <a:lnTo>
                    <a:pt x="146" y="755"/>
                  </a:lnTo>
                  <a:lnTo>
                    <a:pt x="152" y="756"/>
                  </a:lnTo>
                  <a:lnTo>
                    <a:pt x="154" y="756"/>
                  </a:lnTo>
                  <a:lnTo>
                    <a:pt x="160" y="758"/>
                  </a:lnTo>
                  <a:lnTo>
                    <a:pt x="162" y="760"/>
                  </a:lnTo>
                  <a:lnTo>
                    <a:pt x="167" y="762"/>
                  </a:lnTo>
                  <a:lnTo>
                    <a:pt x="171" y="762"/>
                  </a:lnTo>
                  <a:lnTo>
                    <a:pt x="177" y="764"/>
                  </a:lnTo>
                  <a:lnTo>
                    <a:pt x="181" y="766"/>
                  </a:lnTo>
                  <a:lnTo>
                    <a:pt x="186" y="768"/>
                  </a:lnTo>
                  <a:lnTo>
                    <a:pt x="192" y="770"/>
                  </a:lnTo>
                  <a:lnTo>
                    <a:pt x="198" y="772"/>
                  </a:lnTo>
                  <a:lnTo>
                    <a:pt x="201" y="775"/>
                  </a:lnTo>
                  <a:lnTo>
                    <a:pt x="207" y="777"/>
                  </a:lnTo>
                  <a:lnTo>
                    <a:pt x="211" y="779"/>
                  </a:lnTo>
                  <a:lnTo>
                    <a:pt x="217" y="781"/>
                  </a:lnTo>
                  <a:lnTo>
                    <a:pt x="222" y="783"/>
                  </a:lnTo>
                  <a:lnTo>
                    <a:pt x="228" y="785"/>
                  </a:lnTo>
                  <a:lnTo>
                    <a:pt x="232" y="787"/>
                  </a:lnTo>
                  <a:lnTo>
                    <a:pt x="238" y="791"/>
                  </a:lnTo>
                  <a:lnTo>
                    <a:pt x="241" y="792"/>
                  </a:lnTo>
                  <a:lnTo>
                    <a:pt x="247" y="796"/>
                  </a:lnTo>
                  <a:lnTo>
                    <a:pt x="247" y="802"/>
                  </a:lnTo>
                  <a:lnTo>
                    <a:pt x="247" y="810"/>
                  </a:lnTo>
                  <a:lnTo>
                    <a:pt x="247" y="817"/>
                  </a:lnTo>
                  <a:lnTo>
                    <a:pt x="247" y="823"/>
                  </a:lnTo>
                  <a:lnTo>
                    <a:pt x="247" y="829"/>
                  </a:lnTo>
                  <a:lnTo>
                    <a:pt x="247" y="836"/>
                  </a:lnTo>
                  <a:lnTo>
                    <a:pt x="247" y="842"/>
                  </a:lnTo>
                  <a:lnTo>
                    <a:pt x="245" y="849"/>
                  </a:lnTo>
                  <a:lnTo>
                    <a:pt x="245" y="855"/>
                  </a:lnTo>
                  <a:lnTo>
                    <a:pt x="243" y="861"/>
                  </a:lnTo>
                  <a:lnTo>
                    <a:pt x="241" y="867"/>
                  </a:lnTo>
                  <a:lnTo>
                    <a:pt x="239" y="872"/>
                  </a:lnTo>
                  <a:lnTo>
                    <a:pt x="238" y="876"/>
                  </a:lnTo>
                  <a:lnTo>
                    <a:pt x="236" y="882"/>
                  </a:lnTo>
                  <a:lnTo>
                    <a:pt x="234" y="887"/>
                  </a:lnTo>
                  <a:lnTo>
                    <a:pt x="232" y="893"/>
                  </a:lnTo>
                  <a:lnTo>
                    <a:pt x="228" y="897"/>
                  </a:lnTo>
                  <a:lnTo>
                    <a:pt x="224" y="903"/>
                  </a:lnTo>
                  <a:lnTo>
                    <a:pt x="220" y="906"/>
                  </a:lnTo>
                  <a:lnTo>
                    <a:pt x="219" y="910"/>
                  </a:lnTo>
                  <a:lnTo>
                    <a:pt x="215" y="914"/>
                  </a:lnTo>
                  <a:lnTo>
                    <a:pt x="211" y="918"/>
                  </a:lnTo>
                  <a:lnTo>
                    <a:pt x="205" y="924"/>
                  </a:lnTo>
                  <a:lnTo>
                    <a:pt x="203" y="927"/>
                  </a:lnTo>
                  <a:lnTo>
                    <a:pt x="198" y="929"/>
                  </a:lnTo>
                  <a:lnTo>
                    <a:pt x="194" y="933"/>
                  </a:lnTo>
                  <a:lnTo>
                    <a:pt x="188" y="937"/>
                  </a:lnTo>
                  <a:lnTo>
                    <a:pt x="182" y="939"/>
                  </a:lnTo>
                  <a:lnTo>
                    <a:pt x="179" y="943"/>
                  </a:lnTo>
                  <a:lnTo>
                    <a:pt x="173" y="944"/>
                  </a:lnTo>
                  <a:lnTo>
                    <a:pt x="167" y="948"/>
                  </a:lnTo>
                  <a:lnTo>
                    <a:pt x="162" y="950"/>
                  </a:lnTo>
                  <a:lnTo>
                    <a:pt x="156" y="952"/>
                  </a:lnTo>
                  <a:lnTo>
                    <a:pt x="150" y="956"/>
                  </a:lnTo>
                  <a:lnTo>
                    <a:pt x="144" y="958"/>
                  </a:lnTo>
                  <a:lnTo>
                    <a:pt x="139" y="960"/>
                  </a:lnTo>
                  <a:lnTo>
                    <a:pt x="135" y="963"/>
                  </a:lnTo>
                  <a:lnTo>
                    <a:pt x="129" y="967"/>
                  </a:lnTo>
                  <a:lnTo>
                    <a:pt x="124" y="969"/>
                  </a:lnTo>
                  <a:lnTo>
                    <a:pt x="118" y="973"/>
                  </a:lnTo>
                  <a:lnTo>
                    <a:pt x="112" y="977"/>
                  </a:lnTo>
                  <a:lnTo>
                    <a:pt x="106" y="981"/>
                  </a:lnTo>
                  <a:lnTo>
                    <a:pt x="101" y="982"/>
                  </a:lnTo>
                  <a:lnTo>
                    <a:pt x="97" y="986"/>
                  </a:lnTo>
                  <a:lnTo>
                    <a:pt x="91" y="990"/>
                  </a:lnTo>
                  <a:lnTo>
                    <a:pt x="86" y="992"/>
                  </a:lnTo>
                  <a:lnTo>
                    <a:pt x="80" y="998"/>
                  </a:lnTo>
                  <a:lnTo>
                    <a:pt x="76" y="1001"/>
                  </a:lnTo>
                  <a:lnTo>
                    <a:pt x="70" y="1005"/>
                  </a:lnTo>
                  <a:lnTo>
                    <a:pt x="67" y="1009"/>
                  </a:lnTo>
                  <a:lnTo>
                    <a:pt x="61" y="1013"/>
                  </a:lnTo>
                  <a:lnTo>
                    <a:pt x="57" y="1017"/>
                  </a:lnTo>
                  <a:lnTo>
                    <a:pt x="51" y="1020"/>
                  </a:lnTo>
                  <a:lnTo>
                    <a:pt x="48" y="1026"/>
                  </a:lnTo>
                  <a:lnTo>
                    <a:pt x="44" y="1030"/>
                  </a:lnTo>
                  <a:lnTo>
                    <a:pt x="40" y="1036"/>
                  </a:lnTo>
                  <a:lnTo>
                    <a:pt x="36" y="1039"/>
                  </a:lnTo>
                  <a:lnTo>
                    <a:pt x="30" y="1043"/>
                  </a:lnTo>
                  <a:lnTo>
                    <a:pt x="29" y="1049"/>
                  </a:lnTo>
                  <a:lnTo>
                    <a:pt x="25" y="1055"/>
                  </a:lnTo>
                  <a:lnTo>
                    <a:pt x="23" y="1058"/>
                  </a:lnTo>
                  <a:lnTo>
                    <a:pt x="19" y="1064"/>
                  </a:lnTo>
                  <a:lnTo>
                    <a:pt x="17" y="1070"/>
                  </a:lnTo>
                  <a:lnTo>
                    <a:pt x="15" y="1075"/>
                  </a:lnTo>
                  <a:lnTo>
                    <a:pt x="13" y="1081"/>
                  </a:lnTo>
                  <a:lnTo>
                    <a:pt x="11" y="1087"/>
                  </a:lnTo>
                  <a:lnTo>
                    <a:pt x="8" y="1093"/>
                  </a:lnTo>
                  <a:lnTo>
                    <a:pt x="6" y="1100"/>
                  </a:lnTo>
                  <a:lnTo>
                    <a:pt x="4" y="1104"/>
                  </a:lnTo>
                  <a:lnTo>
                    <a:pt x="4" y="1112"/>
                  </a:lnTo>
                  <a:lnTo>
                    <a:pt x="2" y="1117"/>
                  </a:lnTo>
                  <a:lnTo>
                    <a:pt x="2" y="1123"/>
                  </a:lnTo>
                  <a:lnTo>
                    <a:pt x="0" y="1129"/>
                  </a:lnTo>
                  <a:lnTo>
                    <a:pt x="0" y="1134"/>
                  </a:lnTo>
                  <a:lnTo>
                    <a:pt x="0" y="1140"/>
                  </a:lnTo>
                  <a:lnTo>
                    <a:pt x="0" y="1146"/>
                  </a:lnTo>
                  <a:lnTo>
                    <a:pt x="0" y="1151"/>
                  </a:lnTo>
                  <a:lnTo>
                    <a:pt x="0" y="1157"/>
                  </a:lnTo>
                  <a:lnTo>
                    <a:pt x="2" y="1163"/>
                  </a:lnTo>
                  <a:lnTo>
                    <a:pt x="4" y="1169"/>
                  </a:lnTo>
                  <a:lnTo>
                    <a:pt x="4" y="1174"/>
                  </a:lnTo>
                  <a:lnTo>
                    <a:pt x="4" y="1178"/>
                  </a:lnTo>
                  <a:lnTo>
                    <a:pt x="6" y="1184"/>
                  </a:lnTo>
                  <a:lnTo>
                    <a:pt x="8" y="1189"/>
                  </a:lnTo>
                  <a:lnTo>
                    <a:pt x="8" y="1193"/>
                  </a:lnTo>
                  <a:lnTo>
                    <a:pt x="11" y="1199"/>
                  </a:lnTo>
                  <a:lnTo>
                    <a:pt x="13" y="1203"/>
                  </a:lnTo>
                  <a:lnTo>
                    <a:pt x="15" y="1208"/>
                  </a:lnTo>
                  <a:lnTo>
                    <a:pt x="17" y="1214"/>
                  </a:lnTo>
                  <a:lnTo>
                    <a:pt x="19" y="1218"/>
                  </a:lnTo>
                  <a:lnTo>
                    <a:pt x="21" y="1222"/>
                  </a:lnTo>
                  <a:lnTo>
                    <a:pt x="25" y="1227"/>
                  </a:lnTo>
                  <a:lnTo>
                    <a:pt x="27" y="1231"/>
                  </a:lnTo>
                  <a:lnTo>
                    <a:pt x="30" y="1235"/>
                  </a:lnTo>
                  <a:lnTo>
                    <a:pt x="32" y="1241"/>
                  </a:lnTo>
                  <a:lnTo>
                    <a:pt x="38" y="1245"/>
                  </a:lnTo>
                  <a:lnTo>
                    <a:pt x="40" y="1248"/>
                  </a:lnTo>
                  <a:lnTo>
                    <a:pt x="44" y="1252"/>
                  </a:lnTo>
                  <a:lnTo>
                    <a:pt x="48" y="1256"/>
                  </a:lnTo>
                  <a:lnTo>
                    <a:pt x="51" y="1260"/>
                  </a:lnTo>
                  <a:lnTo>
                    <a:pt x="55" y="1264"/>
                  </a:lnTo>
                  <a:lnTo>
                    <a:pt x="59" y="1265"/>
                  </a:lnTo>
                  <a:lnTo>
                    <a:pt x="63" y="1269"/>
                  </a:lnTo>
                  <a:lnTo>
                    <a:pt x="68" y="1273"/>
                  </a:lnTo>
                  <a:lnTo>
                    <a:pt x="72" y="1277"/>
                  </a:lnTo>
                  <a:lnTo>
                    <a:pt x="76" y="1279"/>
                  </a:lnTo>
                  <a:lnTo>
                    <a:pt x="82" y="1283"/>
                  </a:lnTo>
                  <a:lnTo>
                    <a:pt x="87" y="1284"/>
                  </a:lnTo>
                  <a:lnTo>
                    <a:pt x="91" y="1288"/>
                  </a:lnTo>
                  <a:lnTo>
                    <a:pt x="97" y="1290"/>
                  </a:lnTo>
                  <a:lnTo>
                    <a:pt x="103" y="1292"/>
                  </a:lnTo>
                  <a:lnTo>
                    <a:pt x="108" y="1296"/>
                  </a:lnTo>
                  <a:lnTo>
                    <a:pt x="112" y="1298"/>
                  </a:lnTo>
                  <a:lnTo>
                    <a:pt x="118" y="1300"/>
                  </a:lnTo>
                  <a:lnTo>
                    <a:pt x="124" y="1301"/>
                  </a:lnTo>
                  <a:lnTo>
                    <a:pt x="129" y="1303"/>
                  </a:lnTo>
                  <a:lnTo>
                    <a:pt x="135" y="1305"/>
                  </a:lnTo>
                  <a:lnTo>
                    <a:pt x="143" y="1307"/>
                  </a:lnTo>
                  <a:lnTo>
                    <a:pt x="148" y="1307"/>
                  </a:lnTo>
                  <a:lnTo>
                    <a:pt x="154" y="1309"/>
                  </a:lnTo>
                  <a:lnTo>
                    <a:pt x="160" y="1309"/>
                  </a:lnTo>
                  <a:lnTo>
                    <a:pt x="167" y="1311"/>
                  </a:lnTo>
                  <a:lnTo>
                    <a:pt x="173" y="1311"/>
                  </a:lnTo>
                  <a:lnTo>
                    <a:pt x="179" y="1313"/>
                  </a:lnTo>
                  <a:lnTo>
                    <a:pt x="184" y="1313"/>
                  </a:lnTo>
                  <a:lnTo>
                    <a:pt x="192" y="1315"/>
                  </a:lnTo>
                  <a:lnTo>
                    <a:pt x="198" y="1315"/>
                  </a:lnTo>
                  <a:lnTo>
                    <a:pt x="205" y="1315"/>
                  </a:lnTo>
                  <a:lnTo>
                    <a:pt x="209" y="1315"/>
                  </a:lnTo>
                  <a:lnTo>
                    <a:pt x="213" y="1313"/>
                  </a:lnTo>
                  <a:lnTo>
                    <a:pt x="217" y="1311"/>
                  </a:lnTo>
                  <a:lnTo>
                    <a:pt x="219" y="1309"/>
                  </a:lnTo>
                  <a:lnTo>
                    <a:pt x="222" y="1305"/>
                  </a:lnTo>
                  <a:lnTo>
                    <a:pt x="224" y="1300"/>
                  </a:lnTo>
                  <a:lnTo>
                    <a:pt x="224" y="1294"/>
                  </a:lnTo>
                  <a:lnTo>
                    <a:pt x="222" y="1288"/>
                  </a:lnTo>
                  <a:lnTo>
                    <a:pt x="219" y="1284"/>
                  </a:lnTo>
                  <a:lnTo>
                    <a:pt x="211" y="1281"/>
                  </a:lnTo>
                  <a:lnTo>
                    <a:pt x="198" y="1277"/>
                  </a:lnTo>
                  <a:lnTo>
                    <a:pt x="184" y="1273"/>
                  </a:lnTo>
                  <a:lnTo>
                    <a:pt x="173" y="1269"/>
                  </a:lnTo>
                  <a:lnTo>
                    <a:pt x="162" y="1265"/>
                  </a:lnTo>
                  <a:lnTo>
                    <a:pt x="150" y="1260"/>
                  </a:lnTo>
                  <a:lnTo>
                    <a:pt x="141" y="1256"/>
                  </a:lnTo>
                  <a:lnTo>
                    <a:pt x="129" y="1252"/>
                  </a:lnTo>
                  <a:lnTo>
                    <a:pt x="122" y="1248"/>
                  </a:lnTo>
                  <a:lnTo>
                    <a:pt x="112" y="1243"/>
                  </a:lnTo>
                  <a:lnTo>
                    <a:pt x="105" y="1239"/>
                  </a:lnTo>
                  <a:lnTo>
                    <a:pt x="97" y="1233"/>
                  </a:lnTo>
                  <a:lnTo>
                    <a:pt x="91" y="1229"/>
                  </a:lnTo>
                  <a:lnTo>
                    <a:pt x="84" y="1224"/>
                  </a:lnTo>
                  <a:lnTo>
                    <a:pt x="78" y="1218"/>
                  </a:lnTo>
                  <a:lnTo>
                    <a:pt x="72" y="1214"/>
                  </a:lnTo>
                  <a:lnTo>
                    <a:pt x="68" y="1208"/>
                  </a:lnTo>
                  <a:lnTo>
                    <a:pt x="63" y="1203"/>
                  </a:lnTo>
                  <a:lnTo>
                    <a:pt x="59" y="1197"/>
                  </a:lnTo>
                  <a:lnTo>
                    <a:pt x="55" y="1191"/>
                  </a:lnTo>
                  <a:lnTo>
                    <a:pt x="53" y="1188"/>
                  </a:lnTo>
                  <a:lnTo>
                    <a:pt x="49" y="1182"/>
                  </a:lnTo>
                  <a:lnTo>
                    <a:pt x="48" y="1176"/>
                  </a:lnTo>
                  <a:lnTo>
                    <a:pt x="46" y="1170"/>
                  </a:lnTo>
                  <a:lnTo>
                    <a:pt x="44" y="1165"/>
                  </a:lnTo>
                  <a:lnTo>
                    <a:pt x="42" y="1159"/>
                  </a:lnTo>
                  <a:lnTo>
                    <a:pt x="42" y="1153"/>
                  </a:lnTo>
                  <a:lnTo>
                    <a:pt x="42" y="1148"/>
                  </a:lnTo>
                  <a:lnTo>
                    <a:pt x="42" y="1144"/>
                  </a:lnTo>
                  <a:lnTo>
                    <a:pt x="42" y="1136"/>
                  </a:lnTo>
                  <a:lnTo>
                    <a:pt x="42" y="1132"/>
                  </a:lnTo>
                  <a:lnTo>
                    <a:pt x="44" y="1127"/>
                  </a:lnTo>
                  <a:lnTo>
                    <a:pt x="46" y="1121"/>
                  </a:lnTo>
                  <a:lnTo>
                    <a:pt x="46" y="1115"/>
                  </a:lnTo>
                  <a:lnTo>
                    <a:pt x="48" y="1110"/>
                  </a:lnTo>
                  <a:lnTo>
                    <a:pt x="49" y="1104"/>
                  </a:lnTo>
                  <a:lnTo>
                    <a:pt x="53" y="1098"/>
                  </a:lnTo>
                  <a:lnTo>
                    <a:pt x="55" y="1093"/>
                  </a:lnTo>
                  <a:lnTo>
                    <a:pt x="57" y="1087"/>
                  </a:lnTo>
                  <a:lnTo>
                    <a:pt x="61" y="1081"/>
                  </a:lnTo>
                  <a:lnTo>
                    <a:pt x="65" y="1077"/>
                  </a:lnTo>
                  <a:lnTo>
                    <a:pt x="67" y="1070"/>
                  </a:lnTo>
                  <a:lnTo>
                    <a:pt x="70" y="1066"/>
                  </a:lnTo>
                  <a:lnTo>
                    <a:pt x="74" y="1060"/>
                  </a:lnTo>
                  <a:lnTo>
                    <a:pt x="80" y="1055"/>
                  </a:lnTo>
                  <a:lnTo>
                    <a:pt x="84" y="1051"/>
                  </a:lnTo>
                  <a:lnTo>
                    <a:pt x="87" y="1045"/>
                  </a:lnTo>
                  <a:lnTo>
                    <a:pt x="93" y="1039"/>
                  </a:lnTo>
                  <a:lnTo>
                    <a:pt x="97" y="1036"/>
                  </a:lnTo>
                  <a:lnTo>
                    <a:pt x="101" y="1030"/>
                  </a:lnTo>
                  <a:lnTo>
                    <a:pt x="106" y="1026"/>
                  </a:lnTo>
                  <a:lnTo>
                    <a:pt x="110" y="1020"/>
                  </a:lnTo>
                  <a:lnTo>
                    <a:pt x="116" y="1017"/>
                  </a:lnTo>
                  <a:lnTo>
                    <a:pt x="122" y="1013"/>
                  </a:lnTo>
                  <a:lnTo>
                    <a:pt x="127" y="1007"/>
                  </a:lnTo>
                  <a:lnTo>
                    <a:pt x="131" y="1003"/>
                  </a:lnTo>
                  <a:lnTo>
                    <a:pt x="137" y="1000"/>
                  </a:lnTo>
                  <a:lnTo>
                    <a:pt x="143" y="996"/>
                  </a:lnTo>
                  <a:lnTo>
                    <a:pt x="146" y="992"/>
                  </a:lnTo>
                  <a:lnTo>
                    <a:pt x="152" y="988"/>
                  </a:lnTo>
                  <a:lnTo>
                    <a:pt x="158" y="984"/>
                  </a:lnTo>
                  <a:lnTo>
                    <a:pt x="163" y="981"/>
                  </a:lnTo>
                  <a:lnTo>
                    <a:pt x="169" y="979"/>
                  </a:lnTo>
                  <a:lnTo>
                    <a:pt x="173" y="975"/>
                  </a:lnTo>
                  <a:lnTo>
                    <a:pt x="179" y="973"/>
                  </a:lnTo>
                  <a:lnTo>
                    <a:pt x="182" y="969"/>
                  </a:lnTo>
                  <a:lnTo>
                    <a:pt x="188" y="967"/>
                  </a:lnTo>
                  <a:lnTo>
                    <a:pt x="194" y="965"/>
                  </a:lnTo>
                  <a:lnTo>
                    <a:pt x="200" y="963"/>
                  </a:lnTo>
                  <a:lnTo>
                    <a:pt x="203" y="962"/>
                  </a:lnTo>
                  <a:lnTo>
                    <a:pt x="209" y="960"/>
                  </a:lnTo>
                  <a:lnTo>
                    <a:pt x="215" y="958"/>
                  </a:lnTo>
                  <a:lnTo>
                    <a:pt x="220" y="958"/>
                  </a:lnTo>
                  <a:lnTo>
                    <a:pt x="226" y="956"/>
                  </a:lnTo>
                  <a:lnTo>
                    <a:pt x="232" y="954"/>
                  </a:lnTo>
                  <a:lnTo>
                    <a:pt x="238" y="950"/>
                  </a:lnTo>
                  <a:lnTo>
                    <a:pt x="243" y="950"/>
                  </a:lnTo>
                  <a:lnTo>
                    <a:pt x="247" y="946"/>
                  </a:lnTo>
                  <a:lnTo>
                    <a:pt x="253" y="944"/>
                  </a:lnTo>
                  <a:lnTo>
                    <a:pt x="257" y="943"/>
                  </a:lnTo>
                  <a:lnTo>
                    <a:pt x="262" y="939"/>
                  </a:lnTo>
                  <a:lnTo>
                    <a:pt x="266" y="935"/>
                  </a:lnTo>
                  <a:lnTo>
                    <a:pt x="272" y="929"/>
                  </a:lnTo>
                  <a:lnTo>
                    <a:pt x="276" y="924"/>
                  </a:lnTo>
                  <a:lnTo>
                    <a:pt x="283" y="920"/>
                  </a:lnTo>
                  <a:lnTo>
                    <a:pt x="287" y="914"/>
                  </a:lnTo>
                  <a:lnTo>
                    <a:pt x="293" y="908"/>
                  </a:lnTo>
                  <a:lnTo>
                    <a:pt x="298" y="903"/>
                  </a:lnTo>
                  <a:lnTo>
                    <a:pt x="304" y="897"/>
                  </a:lnTo>
                  <a:lnTo>
                    <a:pt x="310" y="891"/>
                  </a:lnTo>
                  <a:lnTo>
                    <a:pt x="315" y="884"/>
                  </a:lnTo>
                  <a:lnTo>
                    <a:pt x="319" y="878"/>
                  </a:lnTo>
                  <a:lnTo>
                    <a:pt x="323" y="870"/>
                  </a:lnTo>
                  <a:lnTo>
                    <a:pt x="325" y="865"/>
                  </a:lnTo>
                  <a:lnTo>
                    <a:pt x="327" y="857"/>
                  </a:lnTo>
                  <a:lnTo>
                    <a:pt x="329" y="851"/>
                  </a:lnTo>
                  <a:lnTo>
                    <a:pt x="329" y="844"/>
                  </a:lnTo>
                  <a:lnTo>
                    <a:pt x="327" y="840"/>
                  </a:lnTo>
                  <a:lnTo>
                    <a:pt x="327" y="836"/>
                  </a:lnTo>
                  <a:lnTo>
                    <a:pt x="327" y="832"/>
                  </a:lnTo>
                  <a:lnTo>
                    <a:pt x="325" y="827"/>
                  </a:lnTo>
                  <a:lnTo>
                    <a:pt x="323" y="819"/>
                  </a:lnTo>
                  <a:lnTo>
                    <a:pt x="321" y="813"/>
                  </a:lnTo>
                  <a:lnTo>
                    <a:pt x="317" y="806"/>
                  </a:lnTo>
                  <a:lnTo>
                    <a:pt x="314" y="800"/>
                  </a:lnTo>
                  <a:lnTo>
                    <a:pt x="308" y="794"/>
                  </a:lnTo>
                  <a:lnTo>
                    <a:pt x="304" y="789"/>
                  </a:lnTo>
                  <a:lnTo>
                    <a:pt x="298" y="783"/>
                  </a:lnTo>
                  <a:lnTo>
                    <a:pt x="293" y="777"/>
                  </a:lnTo>
                  <a:lnTo>
                    <a:pt x="287" y="772"/>
                  </a:lnTo>
                  <a:lnTo>
                    <a:pt x="279" y="768"/>
                  </a:lnTo>
                  <a:lnTo>
                    <a:pt x="272" y="762"/>
                  </a:lnTo>
                  <a:lnTo>
                    <a:pt x="266" y="758"/>
                  </a:lnTo>
                  <a:lnTo>
                    <a:pt x="258" y="755"/>
                  </a:lnTo>
                  <a:lnTo>
                    <a:pt x="251" y="751"/>
                  </a:lnTo>
                  <a:lnTo>
                    <a:pt x="247" y="749"/>
                  </a:lnTo>
                  <a:lnTo>
                    <a:pt x="243" y="747"/>
                  </a:lnTo>
                  <a:lnTo>
                    <a:pt x="239" y="745"/>
                  </a:lnTo>
                  <a:lnTo>
                    <a:pt x="236" y="743"/>
                  </a:lnTo>
                  <a:lnTo>
                    <a:pt x="230" y="741"/>
                  </a:lnTo>
                  <a:lnTo>
                    <a:pt x="226" y="739"/>
                  </a:lnTo>
                  <a:lnTo>
                    <a:pt x="222" y="737"/>
                  </a:lnTo>
                  <a:lnTo>
                    <a:pt x="219" y="737"/>
                  </a:lnTo>
                  <a:lnTo>
                    <a:pt x="215" y="736"/>
                  </a:lnTo>
                  <a:lnTo>
                    <a:pt x="211" y="734"/>
                  </a:lnTo>
                  <a:lnTo>
                    <a:pt x="207" y="732"/>
                  </a:lnTo>
                  <a:lnTo>
                    <a:pt x="203" y="730"/>
                  </a:lnTo>
                  <a:lnTo>
                    <a:pt x="198" y="728"/>
                  </a:lnTo>
                  <a:lnTo>
                    <a:pt x="194" y="728"/>
                  </a:lnTo>
                  <a:lnTo>
                    <a:pt x="190" y="726"/>
                  </a:lnTo>
                  <a:lnTo>
                    <a:pt x="186" y="726"/>
                  </a:lnTo>
                  <a:lnTo>
                    <a:pt x="182" y="722"/>
                  </a:lnTo>
                  <a:lnTo>
                    <a:pt x="179" y="722"/>
                  </a:lnTo>
                  <a:lnTo>
                    <a:pt x="173" y="720"/>
                  </a:lnTo>
                  <a:lnTo>
                    <a:pt x="169" y="718"/>
                  </a:lnTo>
                  <a:lnTo>
                    <a:pt x="165" y="718"/>
                  </a:lnTo>
                  <a:lnTo>
                    <a:pt x="162" y="717"/>
                  </a:lnTo>
                  <a:lnTo>
                    <a:pt x="158" y="715"/>
                  </a:lnTo>
                  <a:lnTo>
                    <a:pt x="154" y="715"/>
                  </a:lnTo>
                  <a:lnTo>
                    <a:pt x="150" y="713"/>
                  </a:lnTo>
                  <a:lnTo>
                    <a:pt x="146" y="711"/>
                  </a:lnTo>
                  <a:lnTo>
                    <a:pt x="143" y="709"/>
                  </a:lnTo>
                  <a:lnTo>
                    <a:pt x="139" y="709"/>
                  </a:lnTo>
                  <a:lnTo>
                    <a:pt x="133" y="705"/>
                  </a:lnTo>
                  <a:lnTo>
                    <a:pt x="127" y="703"/>
                  </a:lnTo>
                  <a:lnTo>
                    <a:pt x="116" y="698"/>
                  </a:lnTo>
                  <a:lnTo>
                    <a:pt x="106" y="692"/>
                  </a:lnTo>
                  <a:lnTo>
                    <a:pt x="97" y="686"/>
                  </a:lnTo>
                  <a:lnTo>
                    <a:pt x="89" y="680"/>
                  </a:lnTo>
                  <a:lnTo>
                    <a:pt x="82" y="673"/>
                  </a:lnTo>
                  <a:lnTo>
                    <a:pt x="76" y="667"/>
                  </a:lnTo>
                  <a:lnTo>
                    <a:pt x="72" y="661"/>
                  </a:lnTo>
                  <a:lnTo>
                    <a:pt x="68" y="654"/>
                  </a:lnTo>
                  <a:lnTo>
                    <a:pt x="65" y="646"/>
                  </a:lnTo>
                  <a:lnTo>
                    <a:pt x="63" y="639"/>
                  </a:lnTo>
                  <a:lnTo>
                    <a:pt x="61" y="631"/>
                  </a:lnTo>
                  <a:lnTo>
                    <a:pt x="61" y="625"/>
                  </a:lnTo>
                  <a:lnTo>
                    <a:pt x="61" y="616"/>
                  </a:lnTo>
                  <a:lnTo>
                    <a:pt x="63" y="608"/>
                  </a:lnTo>
                  <a:lnTo>
                    <a:pt x="65" y="601"/>
                  </a:lnTo>
                  <a:lnTo>
                    <a:pt x="67" y="593"/>
                  </a:lnTo>
                  <a:lnTo>
                    <a:pt x="70" y="584"/>
                  </a:lnTo>
                  <a:lnTo>
                    <a:pt x="74" y="576"/>
                  </a:lnTo>
                  <a:lnTo>
                    <a:pt x="78" y="566"/>
                  </a:lnTo>
                  <a:lnTo>
                    <a:pt x="84" y="559"/>
                  </a:lnTo>
                  <a:lnTo>
                    <a:pt x="89" y="549"/>
                  </a:lnTo>
                  <a:lnTo>
                    <a:pt x="95" y="542"/>
                  </a:lnTo>
                  <a:lnTo>
                    <a:pt x="103" y="532"/>
                  </a:lnTo>
                  <a:lnTo>
                    <a:pt x="110" y="525"/>
                  </a:lnTo>
                  <a:lnTo>
                    <a:pt x="116" y="515"/>
                  </a:lnTo>
                  <a:lnTo>
                    <a:pt x="124" y="506"/>
                  </a:lnTo>
                  <a:lnTo>
                    <a:pt x="133" y="498"/>
                  </a:lnTo>
                  <a:lnTo>
                    <a:pt x="143" y="489"/>
                  </a:lnTo>
                  <a:lnTo>
                    <a:pt x="150" y="479"/>
                  </a:lnTo>
                  <a:lnTo>
                    <a:pt x="160" y="472"/>
                  </a:lnTo>
                  <a:lnTo>
                    <a:pt x="169" y="462"/>
                  </a:lnTo>
                  <a:lnTo>
                    <a:pt x="181" y="454"/>
                  </a:lnTo>
                  <a:lnTo>
                    <a:pt x="190" y="445"/>
                  </a:lnTo>
                  <a:lnTo>
                    <a:pt x="200" y="435"/>
                  </a:lnTo>
                  <a:lnTo>
                    <a:pt x="211" y="426"/>
                  </a:lnTo>
                  <a:lnTo>
                    <a:pt x="220" y="418"/>
                  </a:lnTo>
                  <a:lnTo>
                    <a:pt x="230" y="409"/>
                  </a:lnTo>
                  <a:lnTo>
                    <a:pt x="241" y="401"/>
                  </a:lnTo>
                  <a:lnTo>
                    <a:pt x="253" y="394"/>
                  </a:lnTo>
                  <a:lnTo>
                    <a:pt x="264" y="384"/>
                  </a:lnTo>
                  <a:lnTo>
                    <a:pt x="274" y="377"/>
                  </a:lnTo>
                  <a:lnTo>
                    <a:pt x="285" y="369"/>
                  </a:lnTo>
                  <a:lnTo>
                    <a:pt x="296" y="359"/>
                  </a:lnTo>
                  <a:lnTo>
                    <a:pt x="308" y="352"/>
                  </a:lnTo>
                  <a:lnTo>
                    <a:pt x="317" y="344"/>
                  </a:lnTo>
                  <a:lnTo>
                    <a:pt x="327" y="337"/>
                  </a:lnTo>
                  <a:lnTo>
                    <a:pt x="338" y="329"/>
                  </a:lnTo>
                  <a:lnTo>
                    <a:pt x="350" y="323"/>
                  </a:lnTo>
                  <a:lnTo>
                    <a:pt x="357" y="316"/>
                  </a:lnTo>
                  <a:lnTo>
                    <a:pt x="367" y="308"/>
                  </a:lnTo>
                  <a:lnTo>
                    <a:pt x="376" y="302"/>
                  </a:lnTo>
                  <a:lnTo>
                    <a:pt x="386" y="297"/>
                  </a:lnTo>
                  <a:lnTo>
                    <a:pt x="393" y="291"/>
                  </a:lnTo>
                  <a:lnTo>
                    <a:pt x="403" y="285"/>
                  </a:lnTo>
                  <a:lnTo>
                    <a:pt x="411" y="280"/>
                  </a:lnTo>
                  <a:lnTo>
                    <a:pt x="418" y="274"/>
                  </a:lnTo>
                  <a:lnTo>
                    <a:pt x="426" y="268"/>
                  </a:lnTo>
                  <a:lnTo>
                    <a:pt x="431" y="264"/>
                  </a:lnTo>
                  <a:lnTo>
                    <a:pt x="437" y="261"/>
                  </a:lnTo>
                  <a:lnTo>
                    <a:pt x="443" y="257"/>
                  </a:lnTo>
                  <a:lnTo>
                    <a:pt x="449" y="253"/>
                  </a:lnTo>
                  <a:lnTo>
                    <a:pt x="452" y="249"/>
                  </a:lnTo>
                  <a:lnTo>
                    <a:pt x="456" y="247"/>
                  </a:lnTo>
                  <a:lnTo>
                    <a:pt x="460" y="244"/>
                  </a:lnTo>
                  <a:lnTo>
                    <a:pt x="466" y="240"/>
                  </a:lnTo>
                  <a:lnTo>
                    <a:pt x="469" y="234"/>
                  </a:lnTo>
                  <a:lnTo>
                    <a:pt x="473" y="230"/>
                  </a:lnTo>
                  <a:lnTo>
                    <a:pt x="477" y="227"/>
                  </a:lnTo>
                  <a:lnTo>
                    <a:pt x="481" y="221"/>
                  </a:lnTo>
                  <a:lnTo>
                    <a:pt x="485" y="217"/>
                  </a:lnTo>
                  <a:lnTo>
                    <a:pt x="487" y="213"/>
                  </a:lnTo>
                  <a:lnTo>
                    <a:pt x="490" y="209"/>
                  </a:lnTo>
                  <a:lnTo>
                    <a:pt x="492" y="204"/>
                  </a:lnTo>
                  <a:lnTo>
                    <a:pt x="496" y="200"/>
                  </a:lnTo>
                  <a:lnTo>
                    <a:pt x="498" y="196"/>
                  </a:lnTo>
                  <a:lnTo>
                    <a:pt x="500" y="192"/>
                  </a:lnTo>
                  <a:lnTo>
                    <a:pt x="502" y="187"/>
                  </a:lnTo>
                  <a:lnTo>
                    <a:pt x="504" y="183"/>
                  </a:lnTo>
                  <a:lnTo>
                    <a:pt x="506" y="179"/>
                  </a:lnTo>
                  <a:lnTo>
                    <a:pt x="507" y="175"/>
                  </a:lnTo>
                  <a:lnTo>
                    <a:pt x="507" y="170"/>
                  </a:lnTo>
                  <a:lnTo>
                    <a:pt x="509" y="166"/>
                  </a:lnTo>
                  <a:lnTo>
                    <a:pt x="509" y="162"/>
                  </a:lnTo>
                  <a:lnTo>
                    <a:pt x="509" y="158"/>
                  </a:lnTo>
                  <a:lnTo>
                    <a:pt x="509" y="154"/>
                  </a:lnTo>
                  <a:lnTo>
                    <a:pt x="509" y="151"/>
                  </a:lnTo>
                  <a:lnTo>
                    <a:pt x="509" y="145"/>
                  </a:lnTo>
                  <a:lnTo>
                    <a:pt x="511" y="143"/>
                  </a:lnTo>
                  <a:lnTo>
                    <a:pt x="509" y="137"/>
                  </a:lnTo>
                  <a:lnTo>
                    <a:pt x="509" y="133"/>
                  </a:lnTo>
                  <a:lnTo>
                    <a:pt x="509" y="130"/>
                  </a:lnTo>
                  <a:lnTo>
                    <a:pt x="509" y="126"/>
                  </a:lnTo>
                  <a:lnTo>
                    <a:pt x="507" y="118"/>
                  </a:lnTo>
                  <a:lnTo>
                    <a:pt x="506" y="111"/>
                  </a:lnTo>
                  <a:lnTo>
                    <a:pt x="502" y="107"/>
                  </a:lnTo>
                  <a:lnTo>
                    <a:pt x="500" y="103"/>
                  </a:lnTo>
                  <a:lnTo>
                    <a:pt x="498" y="99"/>
                  </a:lnTo>
                  <a:lnTo>
                    <a:pt x="498" y="95"/>
                  </a:lnTo>
                  <a:lnTo>
                    <a:pt x="494" y="92"/>
                  </a:lnTo>
                  <a:lnTo>
                    <a:pt x="492" y="88"/>
                  </a:lnTo>
                  <a:lnTo>
                    <a:pt x="490" y="84"/>
                  </a:lnTo>
                  <a:lnTo>
                    <a:pt x="488" y="80"/>
                  </a:lnTo>
                  <a:lnTo>
                    <a:pt x="483" y="73"/>
                  </a:lnTo>
                  <a:lnTo>
                    <a:pt x="477" y="65"/>
                  </a:lnTo>
                  <a:lnTo>
                    <a:pt x="471" y="57"/>
                  </a:lnTo>
                  <a:lnTo>
                    <a:pt x="466" y="52"/>
                  </a:lnTo>
                  <a:lnTo>
                    <a:pt x="460" y="44"/>
                  </a:lnTo>
                  <a:lnTo>
                    <a:pt x="452" y="38"/>
                  </a:lnTo>
                  <a:lnTo>
                    <a:pt x="445" y="31"/>
                  </a:lnTo>
                  <a:lnTo>
                    <a:pt x="439" y="25"/>
                  </a:lnTo>
                  <a:lnTo>
                    <a:pt x="433" y="21"/>
                  </a:lnTo>
                  <a:lnTo>
                    <a:pt x="431" y="18"/>
                  </a:lnTo>
                  <a:lnTo>
                    <a:pt x="426" y="16"/>
                  </a:lnTo>
                  <a:lnTo>
                    <a:pt x="424" y="12"/>
                  </a:lnTo>
                  <a:lnTo>
                    <a:pt x="418" y="8"/>
                  </a:lnTo>
                  <a:lnTo>
                    <a:pt x="416" y="6"/>
                  </a:lnTo>
                  <a:lnTo>
                    <a:pt x="411" y="2"/>
                  </a:lnTo>
                  <a:lnTo>
                    <a:pt x="409" y="0"/>
                  </a:lnTo>
                  <a:lnTo>
                    <a:pt x="405" y="0"/>
                  </a:lnTo>
                  <a:lnTo>
                    <a:pt x="405" y="2"/>
                  </a:lnTo>
                  <a:lnTo>
                    <a:pt x="405" y="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58" name="Picture 34" descr="C:\Users\ken\AppData\Local\Microsoft\Windows\Temporary Internet Files\Content.IE5\DHQG3TJJ\MC90031865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5" y="3759200"/>
            <a:ext cx="1117182" cy="135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 (Cloud Computing: Birman)</a:t>
            </a:r>
            <a:endParaRPr lang="en-US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58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55"/>
    </mc:Choice>
    <mc:Fallback xmlns="">
      <p:transition spd="slow" advTm="23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problem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Scalable consistency is hard!</a:t>
            </a:r>
          </a:p>
          <a:p>
            <a:pPr lvl="1"/>
            <a:r>
              <a:rPr lang="en-US" dirty="0" smtClean="0"/>
              <a:t>Not impossible... but harder than weak consistency, or no consistency.  </a:t>
            </a:r>
          </a:p>
          <a:p>
            <a:pPr lvl="1"/>
            <a:endParaRPr lang="en-US" dirty="0"/>
          </a:p>
          <a:p>
            <a:r>
              <a:rPr lang="en-US" dirty="0" smtClean="0"/>
              <a:t>Today’s most profitable web ventures manage quite well with weak models like BASE</a:t>
            </a:r>
          </a:p>
          <a:p>
            <a:pPr lvl="1"/>
            <a:r>
              <a:rPr lang="en-US" dirty="0" smtClean="0"/>
              <a:t>Run a lot of stuff in parallel</a:t>
            </a:r>
          </a:p>
          <a:p>
            <a:pPr lvl="1"/>
            <a:r>
              <a:rPr lang="en-US" dirty="0" smtClean="0"/>
              <a:t>Replicate data when you get a chance, but no rush</a:t>
            </a:r>
          </a:p>
          <a:p>
            <a:pPr lvl="1"/>
            <a:r>
              <a:rPr lang="en-US" b="1" dirty="0" smtClean="0"/>
              <a:t>Sweep any errors under the rug</a:t>
            </a:r>
            <a:endParaRPr lang="en-US" b="1" dirty="0"/>
          </a:p>
        </p:txBody>
      </p:sp>
      <p:pic>
        <p:nvPicPr>
          <p:cNvPr id="1026" name="Picture 2" descr="C:\Users\ken\AppData\Local\Microsoft\Windows\Temporary Internet Files\Content.IE5\HM1K93I5\MC9000595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780337" cy="17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5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Snapshot Isolation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This idea started with discussion about lock-based (pessimistic) concurrency control in comparison with timestamp-based concurrency control</a:t>
            </a:r>
          </a:p>
          <a:p>
            <a:pPr lvl="1"/>
            <a:r>
              <a:rPr lang="en-US" smtClean="0"/>
              <a:t>With locking we incur high costs to obtain one lock at a time.  In distributed settings these costs are prohibitive. </a:t>
            </a:r>
          </a:p>
          <a:p>
            <a:pPr lvl="2"/>
            <a:r>
              <a:rPr lang="en-US" smtClean="0"/>
              <a:t>Deadlock is a risk, must use a deadlock avoidance scheme</a:t>
            </a:r>
          </a:p>
          <a:p>
            <a:pPr lvl="1"/>
            <a:r>
              <a:rPr lang="en-US" smtClean="0"/>
              <a:t>With timestamped concurrency control, we just pick a time at which transactions will run.  </a:t>
            </a:r>
          </a:p>
          <a:p>
            <a:pPr lvl="2"/>
            <a:r>
              <a:rPr lang="en-US" smtClean="0"/>
              <a:t>If times are picked to be unique, progress guaranteed because some transaction will have the smallest TS and won’t abort.  But others may abort and be forced to retry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07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problem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Not everyone is focused on </a:t>
            </a:r>
            <a:br>
              <a:rPr lang="en-US" dirty="0" smtClean="0"/>
            </a:br>
            <a:r>
              <a:rPr lang="en-US" dirty="0" smtClean="0"/>
              <a:t>the same property</a:t>
            </a:r>
          </a:p>
          <a:p>
            <a:pPr lvl="1"/>
            <a:r>
              <a:rPr lang="en-US" dirty="0" smtClean="0"/>
              <a:t>Some care mostly about scale and performance</a:t>
            </a:r>
          </a:p>
          <a:p>
            <a:pPr lvl="1"/>
            <a:r>
              <a:rPr lang="en-US" dirty="0" smtClean="0"/>
              <a:t>Some need really rapid response times</a:t>
            </a:r>
          </a:p>
          <a:p>
            <a:pPr lvl="1"/>
            <a:r>
              <a:rPr lang="en-US" dirty="0" smtClean="0"/>
              <a:t>Some genuinely do need consistency, but even then the definition could include different notions of ordering and durability</a:t>
            </a:r>
          </a:p>
          <a:p>
            <a:pPr lvl="1"/>
            <a:r>
              <a:rPr lang="en-US" dirty="0" smtClean="0"/>
              <a:t>Some need dynamic membership and others don’t</a:t>
            </a:r>
          </a:p>
          <a:p>
            <a:pPr lvl="1"/>
            <a:endParaRPr lang="en-US" dirty="0"/>
          </a:p>
          <a:p>
            <a:r>
              <a:rPr lang="en-US" dirty="0" smtClean="0"/>
              <a:t>No one-size-fits-all options here!  But today’s cloud is optimized for CAP, NoSQL, BASE…</a:t>
            </a:r>
            <a:endParaRPr lang="en-US" dirty="0"/>
          </a:p>
        </p:txBody>
      </p:sp>
      <p:pic>
        <p:nvPicPr>
          <p:cNvPr id="7" name="Picture 2" descr="C:\Users\ken\AppData\Local\Microsoft\Windows\Temporary Internet Files\Content.IE5\HM1K93I5\MC9000595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780337" cy="17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happens tomorrow?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Nobody can compete with the cloud “price point”</a:t>
            </a:r>
          </a:p>
          <a:p>
            <a:pPr lvl="1"/>
            <a:r>
              <a:rPr lang="en-US" smtClean="0"/>
              <a:t>In modern technology, the cheapest solution always wins</a:t>
            </a:r>
          </a:p>
          <a:p>
            <a:pPr lvl="1"/>
            <a:r>
              <a:rPr lang="en-US" smtClean="0"/>
              <a:t>It becomes the only option available</a:t>
            </a:r>
          </a:p>
          <a:p>
            <a:pPr lvl="1"/>
            <a:r>
              <a:rPr lang="en-US" smtClean="0"/>
              <a:t>So everything migrates to the winner</a:t>
            </a:r>
          </a:p>
          <a:p>
            <a:pPr lvl="1"/>
            <a:endParaRPr lang="en-US"/>
          </a:p>
          <a:p>
            <a:r>
              <a:rPr lang="en-US" smtClean="0"/>
              <a:t>We’ve seen this again and again</a:t>
            </a:r>
          </a:p>
          <a:p>
            <a:endParaRPr lang="en-US"/>
          </a:p>
          <a:p>
            <a:r>
              <a:rPr lang="en-US" smtClean="0"/>
              <a:t>The cloud will win.  You guys will build the winning solutions, and they will be cloud based!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Why is it hard to cloudify high assurance?</a:t>
            </a:r>
            <a:endParaRPr lang="en-US" sz="36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Let’s look at Isis</a:t>
            </a:r>
            <a:r>
              <a:rPr lang="en-US" baseline="30000" smtClean="0"/>
              <a:t>2</a:t>
            </a:r>
            <a:endParaRPr lang="en-US" smtClean="0"/>
          </a:p>
          <a:p>
            <a:endParaRPr lang="en-US"/>
          </a:p>
          <a:p>
            <a:r>
              <a:rPr lang="en-US" smtClean="0"/>
              <a:t>A cloud-based high assurance story...</a:t>
            </a:r>
          </a:p>
          <a:p>
            <a:endParaRPr lang="en-US"/>
          </a:p>
          <a:p>
            <a:r>
              <a:rPr lang="en-US" smtClean="0"/>
              <a:t>Can we view it as a blueprint for cloud-scale resiliency of a kind the masses might adopt?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High assurance: Different perspectives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r>
              <a:rPr lang="en-US" smtClean="0"/>
              <a:t>A single platform has many kinds of “users”</a:t>
            </a:r>
          </a:p>
          <a:p>
            <a:pPr marL="0" indent="0">
              <a:buNone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38400" y="2362200"/>
            <a:ext cx="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62000" y="4191000"/>
            <a:ext cx="1676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38400" y="4191000"/>
            <a:ext cx="19050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21306203">
            <a:off x="721419" y="2895599"/>
            <a:ext cx="3505200" cy="3276600"/>
          </a:xfrm>
          <a:prstGeom prst="arc">
            <a:avLst>
              <a:gd name="adj1" fmla="val 1060258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0800000">
            <a:off x="906745" y="3688682"/>
            <a:ext cx="3258222" cy="1881123"/>
          </a:xfrm>
          <a:prstGeom prst="arc">
            <a:avLst>
              <a:gd name="adj1" fmla="val 10602584"/>
              <a:gd name="adj2" fmla="val 213722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9891" y="3269165"/>
            <a:ext cx="3048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smtClean="0"/>
              <a:t>Programmer: Depends on platform properties but treats implementation as a black box.</a:t>
            </a:r>
            <a:endParaRPr lang="en-US" sz="1200" i="1"/>
          </a:p>
        </p:txBody>
      </p:sp>
      <p:pic>
        <p:nvPicPr>
          <p:cNvPr id="1032" name="Picture 8" descr="http://www.pr-media-blog.co.uk/wp-content/uploads/2011/07/doctor_computer_03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97242"/>
            <a:ext cx="1981200" cy="110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176118" y="3269166"/>
            <a:ext cx="3124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smtClean="0"/>
              <a:t>End user: Seeks confidence that the system is safe and that if it goes offline, a warning will appear</a:t>
            </a:r>
            <a:endParaRPr lang="en-US" sz="1200" i="1"/>
          </a:p>
        </p:txBody>
      </p:sp>
      <p:sp>
        <p:nvSpPr>
          <p:cNvPr id="18" name="TextBox 17"/>
          <p:cNvSpPr txBox="1"/>
          <p:nvPr/>
        </p:nvSpPr>
        <p:spPr>
          <a:xfrm>
            <a:off x="533400" y="4889696"/>
            <a:ext cx="31919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i="1" smtClean="0"/>
              <a:t>Protocol designer: Uses formal specification and logic to prove implementation of protocols correct.  </a:t>
            </a:r>
            <a:endParaRPr lang="en-US" sz="1200" i="1"/>
          </a:p>
        </p:txBody>
      </p:sp>
      <p:sp>
        <p:nvSpPr>
          <p:cNvPr id="25" name="Content Placeholder 15"/>
          <p:cNvSpPr txBox="1">
            <a:spLocks/>
          </p:cNvSpPr>
          <p:nvPr/>
        </p:nvSpPr>
        <p:spPr>
          <a:xfrm>
            <a:off x="4207543" y="5036405"/>
            <a:ext cx="4669757" cy="10668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Each brings different objectives and requires different methods</a:t>
            </a:r>
          </a:p>
          <a:p>
            <a:pPr marL="0" indent="0">
              <a:buFont typeface="Wingdings"/>
              <a:buNone/>
            </a:pPr>
            <a:endParaRPr lang="en-US"/>
          </a:p>
        </p:txBody>
      </p:sp>
      <p:pic>
        <p:nvPicPr>
          <p:cNvPr id="1036" name="Picture 12" descr="http://www.soflexonline.com/images/womanprogramm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8" y="2335460"/>
            <a:ext cx="1242802" cy="83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andrej.com/mathematicians/small/Lamport_Lesl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9" y="3938241"/>
            <a:ext cx="760057" cy="10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tbn0.google.com/images?q=tbn:KH80U7j7-f5cKM:http://meetthetaylors.com/images/puzzled-ma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743200" y="3938241"/>
            <a:ext cx="1464343" cy="8763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531566" y="3887569"/>
            <a:ext cx="3021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smtClean="0"/>
              <a:t>Datacenter operator: Requires scalability, </a:t>
            </a:r>
            <a:r>
              <a:rPr lang="en-US" sz="1200" i="1" smtClean="0">
                <a:solidFill>
                  <a:schemeClr val="bg1"/>
                </a:solidFill>
              </a:rPr>
              <a:t>xxx</a:t>
            </a:r>
            <a:r>
              <a:rPr lang="en-US" sz="1200" i="1" smtClean="0"/>
              <a:t>elasticity, and guarantees that applications </a:t>
            </a:r>
            <a:r>
              <a:rPr lang="en-US" sz="1200" i="1" smtClean="0">
                <a:solidFill>
                  <a:schemeClr val="bg1"/>
                </a:solidFill>
              </a:rPr>
              <a:t>xxxxxx</a:t>
            </a:r>
            <a:r>
              <a:rPr lang="en-US" sz="1200" i="1" smtClean="0"/>
              <a:t>won’t disrupt shared resources</a:t>
            </a:r>
            <a:endParaRPr lang="en-US" sz="1200" i="1"/>
          </a:p>
        </p:txBody>
      </p:sp>
    </p:spTree>
    <p:extLst>
      <p:ext uri="{BB962C8B-B14F-4D97-AF65-F5344CB8AC3E}">
        <p14:creationId xmlns:p14="http://schemas.microsoft.com/office/powerpoint/2010/main" val="21734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these perspectives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end-user (the doctor) wants the system to be trustworthy.  Means different things for different use-scenarios.</a:t>
            </a:r>
          </a:p>
          <a:p>
            <a:endParaRPr lang="en-US" dirty="0"/>
          </a:p>
          <a:p>
            <a:r>
              <a:rPr lang="en-US" dirty="0" smtClean="0"/>
              <a:t>The developer (you) needs a way to reason about applications you build.  “My code will work because…”</a:t>
            </a:r>
          </a:p>
          <a:p>
            <a:endParaRPr lang="en-US" dirty="0"/>
          </a:p>
          <a:p>
            <a:r>
              <a:rPr lang="en-US" dirty="0" smtClean="0"/>
              <a:t>The tool builder (me, or Leslie) needs to prove the protocols in Isis2 or </a:t>
            </a:r>
            <a:r>
              <a:rPr lang="en-US" dirty="0" err="1" smtClean="0"/>
              <a:t>Paxos</a:t>
            </a:r>
            <a:r>
              <a:rPr lang="en-US" dirty="0" smtClean="0"/>
              <a:t> correct.  “</a:t>
            </a:r>
            <a:r>
              <a:rPr lang="en-US" dirty="0" err="1" smtClean="0"/>
              <a:t>Paxos</a:t>
            </a:r>
            <a:r>
              <a:rPr lang="en-US" dirty="0" smtClean="0"/>
              <a:t> is safe because…”</a:t>
            </a:r>
          </a:p>
          <a:p>
            <a:endParaRPr lang="en-US" dirty="0"/>
          </a:p>
          <a:p>
            <a:r>
              <a:rPr lang="en-US" dirty="0" smtClean="0"/>
              <a:t>The cloud computing vendor wants scalability without hassles.  Doesn’t want instability or other 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81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We’ve seen several high assurance “stories”</a:t>
            </a:r>
          </a:p>
          <a:p>
            <a:pPr lvl="1"/>
            <a:r>
              <a:rPr lang="en-US" dirty="0" smtClean="0"/>
              <a:t>Paxos</a:t>
            </a:r>
          </a:p>
          <a:p>
            <a:pPr lvl="1"/>
            <a:r>
              <a:rPr lang="en-US" dirty="0" smtClean="0"/>
              <a:t>Virtual synchrony</a:t>
            </a:r>
          </a:p>
          <a:p>
            <a:pPr lvl="1"/>
            <a:r>
              <a:rPr lang="en-US" dirty="0" smtClean="0"/>
              <a:t>Transactions</a:t>
            </a:r>
            <a:endParaRPr lang="en-US" dirty="0"/>
          </a:p>
          <a:p>
            <a:r>
              <a:rPr lang="en-US" dirty="0" smtClean="0"/>
              <a:t>In each case the cloud community </a:t>
            </a:r>
            <a:br>
              <a:rPr lang="en-US" dirty="0" smtClean="0"/>
            </a:br>
            <a:r>
              <a:rPr lang="en-US" dirty="0" smtClean="0"/>
              <a:t>says “too expensive” and even </a:t>
            </a:r>
            <a:br>
              <a:rPr lang="en-US" dirty="0" smtClean="0"/>
            </a:br>
            <a:r>
              <a:rPr lang="en-US" dirty="0" smtClean="0"/>
              <a:t>proves theorems like CAP</a:t>
            </a:r>
          </a:p>
          <a:p>
            <a:pPr lvl="1"/>
            <a:r>
              <a:rPr lang="en-US" dirty="0" smtClean="0"/>
              <a:t>But while “just say no” is easy, results</a:t>
            </a:r>
            <a:br>
              <a:rPr lang="en-US" dirty="0" smtClean="0"/>
            </a:br>
            <a:r>
              <a:rPr lang="en-US" dirty="0" smtClean="0"/>
              <a:t>are sometimes harmful.  </a:t>
            </a:r>
          </a:p>
          <a:p>
            <a:pPr lvl="1"/>
            <a:r>
              <a:rPr lang="en-US" dirty="0" smtClean="0"/>
              <a:t>Must we accept a low-assurance cloud?</a:t>
            </a:r>
            <a:endParaRPr lang="en-US" dirty="0"/>
          </a:p>
          <a:p>
            <a:r>
              <a:rPr lang="en-US" dirty="0" smtClean="0"/>
              <a:t>Applications that </a:t>
            </a:r>
            <a:r>
              <a:rPr lang="en-US" dirty="0" smtClean="0"/>
              <a:t>need high assurance are coming</a:t>
            </a:r>
            <a:endParaRPr lang="en-US" dirty="0"/>
          </a:p>
        </p:txBody>
      </p:sp>
      <p:pic>
        <p:nvPicPr>
          <p:cNvPr id="2052" name="Picture 4" descr="http://beta.images.theglobeandmail.com/archive/00547/toxic23lf2_547268gm-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209800" cy="29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 and cons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Each scheme attracted a following</a:t>
            </a:r>
          </a:p>
          <a:p>
            <a:pPr lvl="1"/>
            <a:r>
              <a:rPr lang="en-US" smtClean="0"/>
              <a:t>Locking is easy to design and works well if transactions do a great deal of updates/writes</a:t>
            </a:r>
          </a:p>
          <a:p>
            <a:pPr lvl="1"/>
            <a:r>
              <a:rPr lang="en-US" smtClean="0"/>
              <a:t>But 2PC can be costly if transactions are doing mostly reads and few writes</a:t>
            </a:r>
          </a:p>
          <a:p>
            <a:pPr lvl="1"/>
            <a:endParaRPr lang="en-US"/>
          </a:p>
          <a:p>
            <a:pPr lvl="1"/>
            <a:r>
              <a:rPr lang="en-US" smtClean="0"/>
              <a:t>In contrast, timestamp schemes work very well for read-mostly or pure-read workloads and do a lot of rollback if a workload has a mixture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6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Snapshot isolation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r>
              <a:rPr lang="en-US" smtClean="0"/>
              <a:t>Arose from database products that offered “multiversion” data</a:t>
            </a:r>
          </a:p>
          <a:p>
            <a:pPr lvl="1"/>
            <a:r>
              <a:rPr lang="en-US" smtClean="0"/>
              <a:t>Popular in the cloud, because we sometimes don’t want to throw anything away</a:t>
            </a:r>
          </a:p>
          <a:p>
            <a:pPr lvl="1"/>
            <a:r>
              <a:rPr lang="en-US" smtClean="0"/>
              <a:t>Each transaction can be seen as moving the database from a consistent state to a new consistent state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4648200"/>
            <a:ext cx="8153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400" y="4278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/>
              <a:t>time</a:t>
            </a:r>
            <a:endParaRPr lang="en-US" i="1"/>
          </a:p>
        </p:txBody>
      </p:sp>
      <p:sp>
        <p:nvSpPr>
          <p:cNvPr id="9" name="Notched Right Arrow 8"/>
          <p:cNvSpPr/>
          <p:nvPr/>
        </p:nvSpPr>
        <p:spPr>
          <a:xfrm>
            <a:off x="685800" y="4800600"/>
            <a:ext cx="10668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1905000" y="4800600"/>
            <a:ext cx="22860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 smtClean="0"/>
              <a:t>2</a:t>
            </a:r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4343400" y="4800600"/>
            <a:ext cx="6858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5181600" y="4800600"/>
            <a:ext cx="34290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/>
              <a:t>5</a:t>
            </a: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28800" y="4648200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67200" y="4648200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05400" y="4648200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52600" y="4325034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smtClean="0"/>
              <a:t>10:02.421</a:t>
            </a:r>
            <a:endParaRPr lang="en-US" sz="1200" b="1" i="1"/>
          </a:p>
        </p:txBody>
      </p:sp>
      <p:sp>
        <p:nvSpPr>
          <p:cNvPr id="20" name="TextBox 19"/>
          <p:cNvSpPr txBox="1"/>
          <p:nvPr/>
        </p:nvSpPr>
        <p:spPr>
          <a:xfrm>
            <a:off x="4191000" y="43434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smtClean="0"/>
              <a:t>10:03.006</a:t>
            </a:r>
            <a:endParaRPr lang="en-US" sz="1200" b="1" i="1"/>
          </a:p>
        </p:txBody>
      </p:sp>
      <p:sp>
        <p:nvSpPr>
          <p:cNvPr id="21" name="TextBox 20"/>
          <p:cNvSpPr txBox="1"/>
          <p:nvPr/>
        </p:nvSpPr>
        <p:spPr>
          <a:xfrm>
            <a:off x="5029200" y="43434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smtClean="0"/>
              <a:t>10:04.521</a:t>
            </a:r>
            <a:endParaRPr lang="en-US" sz="1200" b="1" i="1"/>
          </a:p>
        </p:txBody>
      </p:sp>
      <p:sp>
        <p:nvSpPr>
          <p:cNvPr id="22" name="TextBox 21"/>
          <p:cNvSpPr txBox="1"/>
          <p:nvPr/>
        </p:nvSpPr>
        <p:spPr>
          <a:xfrm>
            <a:off x="380669" y="5571893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{A=2,B=7,C=4}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85221" y="5577469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{</a:t>
            </a:r>
            <a:r>
              <a:rPr lang="en-US" smtClean="0"/>
              <a:t>B=8,D=3}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423059" y="55626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{C=0}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092190" y="5557025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{A=25,D=99}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multiversion database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Instead of just keeping the value of the variables in the database, we track each revision and when the change was committed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600" y="3501999"/>
            <a:ext cx="8153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otched Right Arrow 6"/>
          <p:cNvSpPr/>
          <p:nvPr/>
        </p:nvSpPr>
        <p:spPr>
          <a:xfrm>
            <a:off x="685800" y="3654399"/>
            <a:ext cx="10668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1905000" y="3654399"/>
            <a:ext cx="22860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 smtClean="0"/>
              <a:t>2</a:t>
            </a:r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4343400" y="3654399"/>
            <a:ext cx="6858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5181600" y="3654399"/>
            <a:ext cx="34290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</a:t>
            </a:r>
            <a:r>
              <a:rPr lang="en-US" baseline="-25000"/>
              <a:t>5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28800" y="3501999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3501999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501999"/>
            <a:ext cx="0" cy="914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0" y="3178833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smtClean="0"/>
              <a:t>10:02.421</a:t>
            </a:r>
            <a:endParaRPr lang="en-US" sz="1200" b="1" i="1"/>
          </a:p>
        </p:txBody>
      </p:sp>
      <p:sp>
        <p:nvSpPr>
          <p:cNvPr id="15" name="TextBox 14"/>
          <p:cNvSpPr txBox="1"/>
          <p:nvPr/>
        </p:nvSpPr>
        <p:spPr>
          <a:xfrm>
            <a:off x="3924300" y="3209744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smtClean="0"/>
              <a:t>10:03.006</a:t>
            </a:r>
            <a:endParaRPr lang="en-US" sz="1200" b="1" i="1"/>
          </a:p>
        </p:txBody>
      </p:sp>
      <p:sp>
        <p:nvSpPr>
          <p:cNvPr id="16" name="TextBox 15"/>
          <p:cNvSpPr txBox="1"/>
          <p:nvPr/>
        </p:nvSpPr>
        <p:spPr>
          <a:xfrm>
            <a:off x="4802329" y="3197199"/>
            <a:ext cx="1750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smtClean="0"/>
              <a:t>10:04.521</a:t>
            </a:r>
            <a:endParaRPr lang="en-US" sz="1200" b="1" i="1"/>
          </a:p>
        </p:txBody>
      </p:sp>
      <p:sp>
        <p:nvSpPr>
          <p:cNvPr id="17" name="TextBox 16"/>
          <p:cNvSpPr txBox="1"/>
          <p:nvPr/>
        </p:nvSpPr>
        <p:spPr>
          <a:xfrm>
            <a:off x="380669" y="4425692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{A=2,B=7,C=4}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85221" y="4431268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{</a:t>
            </a:r>
            <a:r>
              <a:rPr lang="en-US" smtClean="0"/>
              <a:t>B=8,D=3}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23059" y="4416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{C=0}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92190" y="4410824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{A=25,D=99}</a:t>
            </a:r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543467"/>
              </p:ext>
            </p:extLst>
          </p:nvPr>
        </p:nvGraphicFramePr>
        <p:xfrm>
          <a:off x="533399" y="4876799"/>
          <a:ext cx="8017720" cy="1715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  <a:gridCol w="400886"/>
              </a:tblGrid>
              <a:tr h="339365">
                <a:tc>
                  <a:txBody>
                    <a:bodyPr/>
                    <a:lstStyle/>
                    <a:p>
                      <a:r>
                        <a:rPr lang="en-US" sz="1600" smtClean="0"/>
                        <a:t>A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25</a:t>
                      </a:r>
                      <a:endParaRPr lang="en-US" sz="1600"/>
                    </a:p>
                  </a:txBody>
                  <a:tcPr/>
                </a:tc>
              </a:tr>
              <a:tr h="344079">
                <a:tc>
                  <a:txBody>
                    <a:bodyPr/>
                    <a:lstStyle/>
                    <a:p>
                      <a:r>
                        <a:rPr lang="en-US" sz="1600" smtClean="0"/>
                        <a:t>B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8</a:t>
                      </a:r>
                      <a:endParaRPr lang="en-US" sz="1600"/>
                    </a:p>
                  </a:txBody>
                  <a:tcPr/>
                </a:tc>
              </a:tr>
              <a:tr h="344079">
                <a:tc>
                  <a:txBody>
                    <a:bodyPr/>
                    <a:lstStyle/>
                    <a:p>
                      <a:r>
                        <a:rPr lang="en-US" sz="1600" smtClean="0"/>
                        <a:t>C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</a:tr>
              <a:tr h="344079">
                <a:tc>
                  <a:txBody>
                    <a:bodyPr/>
                    <a:lstStyle/>
                    <a:p>
                      <a:r>
                        <a:rPr lang="en-US" sz="1600" smtClean="0"/>
                        <a:t>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99</a:t>
                      </a:r>
                      <a:endParaRPr lang="en-US" sz="1400"/>
                    </a:p>
                  </a:txBody>
                  <a:tcPr/>
                </a:tc>
              </a:tr>
              <a:tr h="34407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010400" y="3200400"/>
            <a:ext cx="1750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smtClean="0"/>
              <a:t>10:08.571</a:t>
            </a:r>
            <a:endParaRPr lang="en-US" sz="1200" b="1" i="1"/>
          </a:p>
        </p:txBody>
      </p:sp>
      <p:sp>
        <p:nvSpPr>
          <p:cNvPr id="21" name="Right Arrow 20"/>
          <p:cNvSpPr/>
          <p:nvPr/>
        </p:nvSpPr>
        <p:spPr>
          <a:xfrm>
            <a:off x="1066800" y="4953000"/>
            <a:ext cx="533400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791030" y="4953000"/>
            <a:ext cx="6286169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8229600" y="4953000"/>
            <a:ext cx="345688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066800" y="5334000"/>
            <a:ext cx="533400" cy="152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1081668" y="5638800"/>
            <a:ext cx="533400" cy="1524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066800" y="6017941"/>
            <a:ext cx="2971800" cy="152400"/>
          </a:xfrm>
          <a:prstGeom prst="rightArrow">
            <a:avLst/>
          </a:prstGeom>
          <a:solidFill>
            <a:srgbClr val="BF95D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1752600" y="5319132"/>
            <a:ext cx="2286000" cy="16726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4191000" y="5319132"/>
            <a:ext cx="4384288" cy="16726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1791030" y="5638800"/>
            <a:ext cx="3085769" cy="1524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024552" y="5638800"/>
            <a:ext cx="3586047" cy="1524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190999" y="6017941"/>
            <a:ext cx="4419599" cy="152400"/>
          </a:xfrm>
          <a:prstGeom prst="rightArrow">
            <a:avLst/>
          </a:prstGeom>
          <a:solidFill>
            <a:srgbClr val="BF95D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3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Snapshot isolation idea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For a read transaction, just pick a time at which the reads should be executed (ideally, a recent time corresponding to the commit of some transaction)</a:t>
            </a:r>
          </a:p>
          <a:p>
            <a:pPr lvl="1"/>
            <a:r>
              <a:rPr lang="en-US" smtClean="0"/>
              <a:t>If transactions really take us from consistent state to consistent state, this will be a “safe” time to execute</a:t>
            </a:r>
          </a:p>
          <a:p>
            <a:pPr lvl="1"/>
            <a:r>
              <a:rPr lang="en-US" smtClean="0"/>
              <a:t>Reads don’t change the state so execute without risk of needing to abort</a:t>
            </a:r>
          </a:p>
          <a:p>
            <a:r>
              <a:rPr lang="en-US" smtClean="0"/>
              <a:t>Then use locking to execute transactions that need to perform update operations</a:t>
            </a:r>
          </a:p>
        </p:txBody>
      </p:sp>
    </p:spTree>
    <p:extLst>
      <p:ext uri="{BB962C8B-B14F-4D97-AF65-F5344CB8AC3E}">
        <p14:creationId xmlns:p14="http://schemas.microsoft.com/office/powerpoint/2010/main" val="25916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Fancier snapshot isolation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Often used for </a:t>
            </a:r>
            <a:r>
              <a:rPr lang="en-US" i="1" smtClean="0"/>
              <a:t>all </a:t>
            </a:r>
            <a:r>
              <a:rPr lang="en-US" smtClean="0"/>
              <a:t>reads, not just read-only transactions</a:t>
            </a:r>
          </a:p>
          <a:p>
            <a:r>
              <a:rPr lang="en-US" smtClean="0"/>
              <a:t>Runs dynamically: Instead of picking just one time at which to run, pick a “range” of times and track it</a:t>
            </a:r>
          </a:p>
          <a:p>
            <a:r>
              <a:rPr lang="en-US" smtClean="0"/>
              <a:t>A single window is used even if X accesses many variables</a:t>
            </a:r>
          </a:p>
          <a:p>
            <a:pPr lvl="2"/>
            <a:endParaRPr lang="en-US" smtClean="0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Fancier snapshot isolation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... pick a “range” of times and track it</a:t>
            </a:r>
          </a:p>
          <a:p>
            <a:pPr lvl="1"/>
            <a:r>
              <a:rPr lang="en-US" smtClean="0"/>
              <a:t>E.g. transaction X might initially pick time range [0...NOW]</a:t>
            </a:r>
          </a:p>
          <a:p>
            <a:pPr lvl="1"/>
            <a:r>
              <a:rPr lang="en-US" smtClean="0"/>
              <a:t>As X actually accesses variables, narrow the time window of the transaction [max(old start, new start), min(old end, new end)]</a:t>
            </a:r>
          </a:p>
          <a:p>
            <a:pPr lvl="2"/>
            <a:r>
              <a:rPr lang="en-US" smtClean="0"/>
              <a:t>E.g. X tries to read variable A and because A is locked for update by transaction Y, reads A=2</a:t>
            </a:r>
          </a:p>
          <a:p>
            <a:pPr lvl="2"/>
            <a:r>
              <a:rPr lang="en-US" smtClean="0"/>
              <a:t>A=2 was valid from </a:t>
            </a:r>
            <a:r>
              <a:rPr lang="en-US"/>
              <a:t>time </a:t>
            </a:r>
            <a:r>
              <a:rPr lang="en-US" smtClean="0"/>
              <a:t>[10:02.421,10:08.57]</a:t>
            </a:r>
          </a:p>
          <a:p>
            <a:pPr lvl="2"/>
            <a:r>
              <a:rPr lang="en-US" smtClean="0"/>
              <a:t>This narrows the window of validity for transaction X</a:t>
            </a:r>
          </a:p>
          <a:p>
            <a:pPr lvl="2"/>
            <a:endParaRPr lang="en-US" smtClean="0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.4|4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3671</TotalTime>
  <Words>2606</Words>
  <Application>Microsoft Office PowerPoint</Application>
  <PresentationFormat>On-screen Show (4:3)</PresentationFormat>
  <Paragraphs>432</Paragraphs>
  <Slides>35</Slides>
  <Notes>35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Median</vt:lpstr>
      <vt:lpstr>CS5412:  Transactions (II)</vt:lpstr>
      <vt:lpstr>Today’s topic</vt:lpstr>
      <vt:lpstr>Snapshot Isolation</vt:lpstr>
      <vt:lpstr>Pros and cons</vt:lpstr>
      <vt:lpstr>Snapshot isolation</vt:lpstr>
      <vt:lpstr>A multiversion database</vt:lpstr>
      <vt:lpstr>Snapshot isolation idea</vt:lpstr>
      <vt:lpstr>Fancier snapshot isolation</vt:lpstr>
      <vt:lpstr>Fancier snapshot isolation</vt:lpstr>
      <vt:lpstr>How can a window vanish?</vt:lpstr>
      <vt:lpstr>Complications</vt:lpstr>
      <vt:lpstr>Snapshot isolation is widely used</vt:lpstr>
      <vt:lpstr>Consistency: Two “views”</vt:lpstr>
      <vt:lpstr>Do clients need perfect truth?</vt:lpstr>
      <vt:lpstr>A picture of how this works</vt:lpstr>
      <vt:lpstr>Core issue: How much contention?</vt:lpstr>
      <vt:lpstr>Tradeoff: Scale versus consistency</vt:lpstr>
      <vt:lpstr>Are there other options?</vt:lpstr>
      <vt:lpstr>Business transactions</vt:lpstr>
      <vt:lpstr>Think of Expedia</vt:lpstr>
      <vt:lpstr>Should this be one transaction?</vt:lpstr>
      <vt:lpstr>Concept of a business transaction</vt:lpstr>
      <vt:lpstr>Reliable message queuing </vt:lpstr>
      <vt:lpstr>How this works</vt:lpstr>
      <vt:lpstr>Business transactions</vt:lpstr>
      <vt:lpstr>Business transactions and BASE</vt:lpstr>
      <vt:lpstr>“Consistency is much overrated”</vt:lpstr>
      <vt:lpstr>If eBay (BASE) ran the power grid</vt:lpstr>
      <vt:lpstr>The big problem</vt:lpstr>
      <vt:lpstr>The big problem</vt:lpstr>
      <vt:lpstr>What happens tomorrow?</vt:lpstr>
      <vt:lpstr>Why is it hard to cloudify high assurance?</vt:lpstr>
      <vt:lpstr>High assurance: Different perspectives</vt:lpstr>
      <vt:lpstr>Examples of these perspectives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CS5412: Lecture II How It Works</dc:title>
  <dc:creator>Anne</dc:creator>
  <cp:lastModifiedBy>Ken Birman</cp:lastModifiedBy>
  <cp:revision>229</cp:revision>
  <cp:lastPrinted>2012-02-14T15:00:44Z</cp:lastPrinted>
  <dcterms:created xsi:type="dcterms:W3CDTF">2006-08-16T00:00:00Z</dcterms:created>
  <dcterms:modified xsi:type="dcterms:W3CDTF">2015-03-25T17:35:09Z</dcterms:modified>
</cp:coreProperties>
</file>