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sldIdLst>
    <p:sldId id="256" r:id="rId2"/>
    <p:sldId id="257" r:id="rId3"/>
    <p:sldId id="258" r:id="rId4"/>
    <p:sldId id="259" r:id="rId5"/>
    <p:sldId id="260" r:id="rId6"/>
    <p:sldId id="315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9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4" r:id="rId51"/>
    <p:sldId id="313" r:id="rId5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  <p14:sldId id="258"/>
            <p14:sldId id="259"/>
            <p14:sldId id="260"/>
            <p14:sldId id="315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9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4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FFFF66"/>
    <a:srgbClr val="BF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3/24/2015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36089A5-D85E-499C-A313-DFF7D3E47B0C}" type="datetime1">
              <a:rPr lang="en-US" smtClean="0"/>
              <a:t>3/24/2015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62C6A-9790-4426-9630-45DB450DFB4D}" type="datetime1">
              <a:rPr lang="en-US" smtClean="0"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B81D2F8-7EDC-4362-89F6-6B398CD19318}" type="datetime1">
              <a:rPr lang="en-US" smtClean="0"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79C1-BCD7-4EA4-BACB-C18BE3B5541E}" type="datetime1">
              <a:rPr lang="en-US" smtClean="0"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CA55-5C3E-49C4-A377-0200C9975144}" type="datetime1">
              <a:rPr lang="en-US" smtClean="0"/>
              <a:t>3/24/2015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B0DCFC6-3D16-4D97-ACFD-86F79BA754E8}" type="datetime1">
              <a:rPr lang="en-US" smtClean="0"/>
              <a:t>3/24/2015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66DFE51-536E-4332-A18A-908A228AE2F5}" type="datetime1">
              <a:rPr lang="en-US" smtClean="0"/>
              <a:t>3/24/2015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48C3-61ED-4F12-AD4E-D1B9D11BFEFE}" type="datetime1">
              <a:rPr lang="en-US" smtClean="0"/>
              <a:t>3/24/2015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9C249-585A-4290-977C-D2511B4FE070}" type="datetime1">
              <a:rPr lang="en-US" smtClean="0"/>
              <a:t>3/24/2015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EC8C-5838-419E-A6A9-3A898AE1E4DD}" type="datetime1">
              <a:rPr lang="en-US" smtClean="0"/>
              <a:t>3/24/2015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03AEB64-1989-4D53-B337-67C62E65C0D2}" type="datetime1">
              <a:rPr lang="en-US" smtClean="0"/>
              <a:t>3/24/2015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74399B2-EC82-45D0-AF9B-22F78BB0C9B7}" type="datetime1">
              <a:rPr lang="en-US" smtClean="0"/>
              <a:t>3/24/2015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CS5412: </a:t>
            </a:r>
            <a:br>
              <a:rPr lang="en-US" smtClean="0"/>
            </a:br>
            <a:r>
              <a:rPr lang="en-US" smtClean="0"/>
              <a:t>Transactions (I)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Ken Birman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Lecture XVI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 and Data Managers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4572000" y="2995613"/>
            <a:ext cx="1981200" cy="1435100"/>
            <a:chOff x="2880" y="1780"/>
            <a:chExt cx="1248" cy="904"/>
          </a:xfrm>
        </p:grpSpPr>
        <p:sp>
          <p:nvSpPr>
            <p:cNvPr id="11282" name="Oval 4"/>
            <p:cNvSpPr>
              <a:spLocks noChangeArrowheads="1"/>
            </p:cNvSpPr>
            <p:nvPr/>
          </p:nvSpPr>
          <p:spPr bwMode="auto">
            <a:xfrm>
              <a:off x="2884" y="2452"/>
              <a:ext cx="1240" cy="2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Rectangle 5"/>
            <p:cNvSpPr>
              <a:spLocks noChangeArrowheads="1"/>
            </p:cNvSpPr>
            <p:nvPr/>
          </p:nvSpPr>
          <p:spPr bwMode="auto">
            <a:xfrm>
              <a:off x="2880" y="1872"/>
              <a:ext cx="1248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Oval 6"/>
            <p:cNvSpPr>
              <a:spLocks noChangeArrowheads="1"/>
            </p:cNvSpPr>
            <p:nvPr/>
          </p:nvSpPr>
          <p:spPr bwMode="auto">
            <a:xfrm>
              <a:off x="2884" y="1780"/>
              <a:ext cx="1240" cy="2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68" name="Group 7"/>
          <p:cNvGrpSpPr>
            <a:grpSpLocks/>
          </p:cNvGrpSpPr>
          <p:nvPr/>
        </p:nvGrpSpPr>
        <p:grpSpPr bwMode="auto">
          <a:xfrm>
            <a:off x="6705600" y="2995613"/>
            <a:ext cx="1981200" cy="1435100"/>
            <a:chOff x="4224" y="1780"/>
            <a:chExt cx="1248" cy="904"/>
          </a:xfrm>
        </p:grpSpPr>
        <p:sp>
          <p:nvSpPr>
            <p:cNvPr id="11279" name="Oval 8"/>
            <p:cNvSpPr>
              <a:spLocks noChangeArrowheads="1"/>
            </p:cNvSpPr>
            <p:nvPr/>
          </p:nvSpPr>
          <p:spPr bwMode="auto">
            <a:xfrm>
              <a:off x="4228" y="2452"/>
              <a:ext cx="1240" cy="2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9"/>
            <p:cNvSpPr>
              <a:spLocks noChangeArrowheads="1"/>
            </p:cNvSpPr>
            <p:nvPr/>
          </p:nvSpPr>
          <p:spPr bwMode="auto">
            <a:xfrm>
              <a:off x="4224" y="1872"/>
              <a:ext cx="1248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Oval 10"/>
            <p:cNvSpPr>
              <a:spLocks noChangeArrowheads="1"/>
            </p:cNvSpPr>
            <p:nvPr/>
          </p:nvSpPr>
          <p:spPr bwMode="auto">
            <a:xfrm>
              <a:off x="4228" y="1780"/>
              <a:ext cx="1240" cy="2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69" name="Line 11"/>
          <p:cNvSpPr>
            <a:spLocks noChangeShapeType="1"/>
          </p:cNvSpPr>
          <p:nvPr/>
        </p:nvSpPr>
        <p:spPr bwMode="auto">
          <a:xfrm>
            <a:off x="990600" y="2455863"/>
            <a:ext cx="0" cy="350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12"/>
          <p:cNvSpPr>
            <a:spLocks noChangeShapeType="1"/>
          </p:cNvSpPr>
          <p:nvPr/>
        </p:nvSpPr>
        <p:spPr bwMode="auto">
          <a:xfrm>
            <a:off x="2286000" y="2455863"/>
            <a:ext cx="0" cy="350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Rectangle 13"/>
          <p:cNvSpPr>
            <a:spLocks noChangeArrowheads="1"/>
          </p:cNvSpPr>
          <p:nvPr/>
        </p:nvSpPr>
        <p:spPr bwMode="auto">
          <a:xfrm>
            <a:off x="458788" y="1924050"/>
            <a:ext cx="2206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Transactions</a:t>
            </a:r>
          </a:p>
        </p:txBody>
      </p:sp>
      <p:sp>
        <p:nvSpPr>
          <p:cNvPr id="11272" name="Line 14"/>
          <p:cNvSpPr>
            <a:spLocks noChangeShapeType="1"/>
          </p:cNvSpPr>
          <p:nvPr/>
        </p:nvSpPr>
        <p:spPr bwMode="auto">
          <a:xfrm>
            <a:off x="2286000" y="2913063"/>
            <a:ext cx="1295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15"/>
          <p:cNvSpPr>
            <a:spLocks noChangeShapeType="1"/>
          </p:cNvSpPr>
          <p:nvPr/>
        </p:nvSpPr>
        <p:spPr bwMode="auto">
          <a:xfrm>
            <a:off x="2286000" y="3751263"/>
            <a:ext cx="1295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16"/>
          <p:cNvSpPr>
            <a:spLocks noChangeShapeType="1"/>
          </p:cNvSpPr>
          <p:nvPr/>
        </p:nvSpPr>
        <p:spPr bwMode="auto">
          <a:xfrm>
            <a:off x="990600" y="3294063"/>
            <a:ext cx="2590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Line 17"/>
          <p:cNvSpPr>
            <a:spLocks noChangeShapeType="1"/>
          </p:cNvSpPr>
          <p:nvPr/>
        </p:nvSpPr>
        <p:spPr bwMode="auto">
          <a:xfrm>
            <a:off x="990600" y="4208463"/>
            <a:ext cx="2590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Rectangle 18"/>
          <p:cNvSpPr>
            <a:spLocks noChangeArrowheads="1"/>
          </p:cNvSpPr>
          <p:nvPr/>
        </p:nvSpPr>
        <p:spPr bwMode="auto">
          <a:xfrm>
            <a:off x="3506788" y="3067050"/>
            <a:ext cx="15208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read</a:t>
            </a:r>
            <a:br>
              <a:rPr lang="en-US" b="1">
                <a:latin typeface="Times New Roman" pitchFamily="18" charset="0"/>
              </a:rPr>
            </a:br>
            <a:r>
              <a:rPr lang="en-US" b="1">
                <a:latin typeface="Times New Roman" pitchFamily="18" charset="0"/>
              </a:rPr>
              <a:t>update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read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update</a:t>
            </a:r>
          </a:p>
        </p:txBody>
      </p:sp>
      <p:sp>
        <p:nvSpPr>
          <p:cNvPr id="11277" name="Rectangle 19"/>
          <p:cNvSpPr>
            <a:spLocks noChangeArrowheads="1"/>
          </p:cNvSpPr>
          <p:nvPr/>
        </p:nvSpPr>
        <p:spPr bwMode="auto">
          <a:xfrm>
            <a:off x="382588" y="5886450"/>
            <a:ext cx="76168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transactions are stateful: transaction “knows” about database contents and updates</a:t>
            </a:r>
          </a:p>
        </p:txBody>
      </p:sp>
      <p:sp>
        <p:nvSpPr>
          <p:cNvPr id="11278" name="Rectangle 20"/>
          <p:cNvSpPr>
            <a:spLocks noChangeArrowheads="1"/>
          </p:cNvSpPr>
          <p:nvPr/>
        </p:nvSpPr>
        <p:spPr bwMode="auto">
          <a:xfrm>
            <a:off x="4573588" y="2381250"/>
            <a:ext cx="43402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Data (and Lock) Managers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263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Typical transactional program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begin transaction;</a:t>
            </a:r>
          </a:p>
          <a:p>
            <a:pPr marL="0" indent="0">
              <a:buNone/>
            </a:pPr>
            <a:r>
              <a:rPr lang="en-US" smtClean="0"/>
              <a:t>     x = read(“x-values”, ....);</a:t>
            </a:r>
          </a:p>
          <a:p>
            <a:pPr marL="0" indent="0">
              <a:buNone/>
            </a:pPr>
            <a:r>
              <a:rPr lang="en-US" smtClean="0"/>
              <a:t>     y = read(“y-values”, ....);</a:t>
            </a:r>
          </a:p>
          <a:p>
            <a:pPr marL="0" indent="0">
              <a:buNone/>
            </a:pPr>
            <a:r>
              <a:rPr lang="en-US" smtClean="0"/>
              <a:t>     z = x+y;</a:t>
            </a:r>
          </a:p>
          <a:p>
            <a:pPr marL="0" indent="0">
              <a:buNone/>
            </a:pPr>
            <a:r>
              <a:rPr lang="en-US" smtClean="0"/>
              <a:t>     write(“z-values”, z, ....);</a:t>
            </a:r>
          </a:p>
          <a:p>
            <a:pPr marL="0" indent="0">
              <a:buNone/>
            </a:pPr>
            <a:r>
              <a:rPr lang="en-US" smtClean="0"/>
              <a:t>commit transaction;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967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about locks?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Unlike some other kinds of distributed systems, transactional systems typically lock the data they access</a:t>
            </a:r>
          </a:p>
          <a:p>
            <a:r>
              <a:rPr lang="en-US" smtClean="0"/>
              <a:t>They obtain these locks as they run:</a:t>
            </a:r>
          </a:p>
          <a:p>
            <a:pPr lvl="1"/>
            <a:r>
              <a:rPr lang="en-US" smtClean="0"/>
              <a:t>Before accessing “x” get a lock on “x”</a:t>
            </a:r>
          </a:p>
          <a:p>
            <a:pPr lvl="1"/>
            <a:r>
              <a:rPr lang="en-US" smtClean="0"/>
              <a:t>Usually we assume that the application knows enough to get the right kind of lock.  It is not good to get a read lock if you’ll later need to update the object</a:t>
            </a:r>
          </a:p>
          <a:p>
            <a:r>
              <a:rPr lang="en-US" smtClean="0"/>
              <a:t>In clever applications, one lock will often cover many objects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79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Locking rule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Suppose that transaction T will access object x.</a:t>
            </a:r>
          </a:p>
          <a:p>
            <a:pPr lvl="1"/>
            <a:r>
              <a:rPr lang="en-US" smtClean="0"/>
              <a:t>We need to know that first, T gets a lock that “covers” x</a:t>
            </a:r>
          </a:p>
          <a:p>
            <a:r>
              <a:rPr lang="en-US" smtClean="0"/>
              <a:t>What does coverage entail?</a:t>
            </a:r>
          </a:p>
          <a:p>
            <a:pPr lvl="1"/>
            <a:r>
              <a:rPr lang="en-US" smtClean="0"/>
              <a:t>We need to know that if any other transaction T’ tries to access x it will attempt to get the same lock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44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 of lock coverage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We could have one lock per object</a:t>
            </a:r>
          </a:p>
          <a:p>
            <a:r>
              <a:rPr lang="en-US" smtClean="0"/>
              <a:t>… or one lock for the whole database</a:t>
            </a:r>
          </a:p>
          <a:p>
            <a:r>
              <a:rPr lang="en-US" smtClean="0"/>
              <a:t>… or one lock for a category of objects </a:t>
            </a:r>
          </a:p>
          <a:p>
            <a:pPr lvl="1"/>
            <a:r>
              <a:rPr lang="en-US" smtClean="0"/>
              <a:t>In a tree, we could have one lock for the whole tree associated with the root</a:t>
            </a:r>
          </a:p>
          <a:p>
            <a:pPr lvl="1"/>
            <a:r>
              <a:rPr lang="en-US" smtClean="0"/>
              <a:t>In a table we could have one lock for row, or one for each column, or one for the whole table</a:t>
            </a:r>
          </a:p>
          <a:p>
            <a:r>
              <a:rPr lang="en-US" smtClean="0"/>
              <a:t>All transactions must use the same rules!</a:t>
            </a:r>
          </a:p>
          <a:p>
            <a:r>
              <a:rPr lang="en-US" smtClean="0"/>
              <a:t>And if you will update the object, the lock must be a “write” lock, not a “read” lock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19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Transactional Execution Log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As the transaction runs, it creates a history of its actions.  Suppose we were to write down the sequence of operations it performs.</a:t>
            </a:r>
          </a:p>
          <a:p>
            <a:r>
              <a:rPr lang="en-US" smtClean="0"/>
              <a:t>Data manager does this, one by one</a:t>
            </a:r>
          </a:p>
          <a:p>
            <a:r>
              <a:rPr lang="en-US" smtClean="0"/>
              <a:t>This yields a “schedule” </a:t>
            </a:r>
          </a:p>
          <a:p>
            <a:pPr lvl="1"/>
            <a:r>
              <a:rPr lang="en-US" smtClean="0"/>
              <a:t>Operations and order they executed</a:t>
            </a:r>
          </a:p>
          <a:p>
            <a:pPr lvl="1"/>
            <a:r>
              <a:rPr lang="en-US" smtClean="0"/>
              <a:t>Can infer order in which transactions ran</a:t>
            </a:r>
          </a:p>
          <a:p>
            <a:r>
              <a:rPr lang="en-US" smtClean="0"/>
              <a:t>Scheduling is called “concurrency control”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5471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Observations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Program runs “by itself”, doesn’t talk to others</a:t>
            </a:r>
          </a:p>
          <a:p>
            <a:r>
              <a:rPr lang="en-US" smtClean="0"/>
              <a:t>All the work is done in one program, in straight-line fashion.  If an application requires running several programs, like a C compilation, it would run as several separate transactions!</a:t>
            </a:r>
          </a:p>
          <a:p>
            <a:r>
              <a:rPr lang="en-US" smtClean="0"/>
              <a:t>The persistent data is maintained in files or database relations external to the application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90540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Serializability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Means that effect of the interleaved execution is indistinguishable from some possible serial execution of the committed transactions</a:t>
            </a:r>
          </a:p>
          <a:p>
            <a:r>
              <a:rPr lang="en-US" smtClean="0"/>
              <a:t>For example: T1 and T2 are interleaved but it “looks like” T2  ran before T1</a:t>
            </a:r>
          </a:p>
          <a:p>
            <a:r>
              <a:rPr lang="en-US" smtClean="0"/>
              <a:t>Idea is that transactions can be coded to be correct if run in isolation, and yet will run correctly when executed concurrently (and hence gain a speedup)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2476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Need for serializable execution</a:t>
            </a: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4267200" y="3208338"/>
            <a:ext cx="0" cy="1066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82588" y="5337175"/>
            <a:ext cx="85312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Data manager interleaves operations to improve concurrency</a:t>
            </a:r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2209800" y="4343400"/>
            <a:ext cx="4343400" cy="276225"/>
            <a:chOff x="1847" y="2736"/>
            <a:chExt cx="2688" cy="174"/>
          </a:xfrm>
        </p:grpSpPr>
        <p:sp>
          <p:nvSpPr>
            <p:cNvPr id="19468" name="Rectangle 6"/>
            <p:cNvSpPr>
              <a:spLocks noChangeArrowheads="1"/>
            </p:cNvSpPr>
            <p:nvPr/>
          </p:nvSpPr>
          <p:spPr bwMode="auto">
            <a:xfrm>
              <a:off x="2105" y="2736"/>
              <a:ext cx="2359" cy="17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Rectangle 7"/>
            <p:cNvSpPr>
              <a:spLocks noChangeArrowheads="1"/>
            </p:cNvSpPr>
            <p:nvPr/>
          </p:nvSpPr>
          <p:spPr bwMode="auto">
            <a:xfrm>
              <a:off x="1847" y="2769"/>
              <a:ext cx="26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latin typeface="Times New Roman" pitchFamily="18" charset="0"/>
                </a:rPr>
                <a:t> DB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</a:t>
              </a:r>
              <a:r>
                <a:rPr lang="en-US" sz="12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</a:t>
              </a:r>
              <a:r>
                <a:rPr lang="en-US" sz="1200" b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 baseline="-250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19462" name="Group 10"/>
          <p:cNvGrpSpPr>
            <a:grpSpLocks/>
          </p:cNvGrpSpPr>
          <p:nvPr/>
        </p:nvGrpSpPr>
        <p:grpSpPr bwMode="auto">
          <a:xfrm>
            <a:off x="2895600" y="2209800"/>
            <a:ext cx="2468563" cy="473075"/>
            <a:chOff x="0" y="0"/>
            <a:chExt cx="20000" cy="20000"/>
          </a:xfrm>
        </p:grpSpPr>
        <p:sp>
          <p:nvSpPr>
            <p:cNvPr id="19466" name="Rectangle 11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Rectangle 12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>
                  <a:solidFill>
                    <a:srgbClr val="D92727"/>
                  </a:solidFill>
                  <a:latin typeface="Times New Roman" pitchFamily="18" charset="0"/>
                </a:rPr>
                <a:t>T</a:t>
              </a:r>
              <a:r>
                <a:rPr lang="en-US" sz="1200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>
                  <a:solidFill>
                    <a:srgbClr val="D92727"/>
                  </a:solidFill>
                  <a:latin typeface="Times New Roman" pitchFamily="18" charset="0"/>
                </a:rPr>
                <a:t>: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 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 i="1">
                  <a:solidFill>
                    <a:srgbClr val="D92727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19463" name="Group 13"/>
          <p:cNvGrpSpPr>
            <a:grpSpLocks/>
          </p:cNvGrpSpPr>
          <p:nvPr/>
        </p:nvGrpSpPr>
        <p:grpSpPr bwMode="auto">
          <a:xfrm>
            <a:off x="2895600" y="2667000"/>
            <a:ext cx="2468563" cy="473075"/>
            <a:chOff x="0" y="0"/>
            <a:chExt cx="20000" cy="20000"/>
          </a:xfrm>
        </p:grpSpPr>
        <p:sp>
          <p:nvSpPr>
            <p:cNvPr id="19464" name="Rectangle 14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Rectangle 15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latin typeface="Times New Roman" pitchFamily="18" charset="0"/>
                </a:rPr>
                <a:t> 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T</a:t>
              </a:r>
              <a:r>
                <a:rPr lang="en-US" sz="1200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: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   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  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9793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 serializable execution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2588" y="5368925"/>
            <a:ext cx="853122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Problem: transactions may “interfere”.  Here, T</a:t>
            </a:r>
            <a:r>
              <a:rPr lang="en-US" b="1" i="1" baseline="-25000">
                <a:latin typeface="Times New Roman" pitchFamily="18" charset="0"/>
              </a:rPr>
              <a:t>2 </a:t>
            </a:r>
            <a:r>
              <a:rPr lang="en-US" b="1" i="1">
                <a:latin typeface="Times New Roman" pitchFamily="18" charset="0"/>
              </a:rPr>
              <a:t> changes x, hence T</a:t>
            </a:r>
            <a:r>
              <a:rPr lang="en-US" b="1" i="1" baseline="-25000">
                <a:latin typeface="Times New Roman" pitchFamily="18" charset="0"/>
              </a:rPr>
              <a:t>1 </a:t>
            </a:r>
            <a:r>
              <a:rPr lang="en-US" b="1" i="1">
                <a:latin typeface="Times New Roman" pitchFamily="18" charset="0"/>
              </a:rPr>
              <a:t>should have either run first (read </a:t>
            </a:r>
            <a:r>
              <a:rPr lang="en-US" b="1" i="1" u="sng">
                <a:latin typeface="Times New Roman" pitchFamily="18" charset="0"/>
              </a:rPr>
              <a:t>and </a:t>
            </a:r>
            <a:r>
              <a:rPr lang="en-US" b="1" i="1">
                <a:latin typeface="Times New Roman" pitchFamily="18" charset="0"/>
              </a:rPr>
              <a:t>write) or after (reading the changed value).  </a:t>
            </a:r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3429000" y="4191000"/>
            <a:ext cx="609600" cy="609600"/>
            <a:chOff x="2016" y="2544"/>
            <a:chExt cx="624" cy="624"/>
          </a:xfrm>
        </p:grpSpPr>
        <p:sp>
          <p:nvSpPr>
            <p:cNvPr id="20496" name="Line 5"/>
            <p:cNvSpPr>
              <a:spLocks noChangeShapeType="1"/>
            </p:cNvSpPr>
            <p:nvPr/>
          </p:nvSpPr>
          <p:spPr bwMode="auto">
            <a:xfrm>
              <a:off x="2064" y="2544"/>
              <a:ext cx="576" cy="576"/>
            </a:xfrm>
            <a:prstGeom prst="line">
              <a:avLst/>
            </a:prstGeom>
            <a:noFill/>
            <a:ln w="762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Line 6"/>
            <p:cNvSpPr>
              <a:spLocks noChangeShapeType="1"/>
            </p:cNvSpPr>
            <p:nvPr/>
          </p:nvSpPr>
          <p:spPr bwMode="auto">
            <a:xfrm flipH="1">
              <a:off x="2016" y="2592"/>
              <a:ext cx="624" cy="576"/>
            </a:xfrm>
            <a:prstGeom prst="line">
              <a:avLst/>
            </a:prstGeom>
            <a:noFill/>
            <a:ln w="762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4954588" y="4911725"/>
            <a:ext cx="40354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  <a:latin typeface="Times New Roman" pitchFamily="18" charset="0"/>
              </a:rPr>
              <a:t>Unsafe!  Not serializable</a:t>
            </a:r>
          </a:p>
        </p:txBody>
      </p:sp>
      <p:sp>
        <p:nvSpPr>
          <p:cNvPr id="20486" name="Line 14"/>
          <p:cNvSpPr>
            <a:spLocks noChangeShapeType="1"/>
          </p:cNvSpPr>
          <p:nvPr/>
        </p:nvSpPr>
        <p:spPr bwMode="auto">
          <a:xfrm>
            <a:off x="4267200" y="3208338"/>
            <a:ext cx="0" cy="1066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487" name="Group 15"/>
          <p:cNvGrpSpPr>
            <a:grpSpLocks/>
          </p:cNvGrpSpPr>
          <p:nvPr/>
        </p:nvGrpSpPr>
        <p:grpSpPr bwMode="auto">
          <a:xfrm>
            <a:off x="2209800" y="4343400"/>
            <a:ext cx="4343400" cy="276225"/>
            <a:chOff x="1847" y="2736"/>
            <a:chExt cx="2688" cy="174"/>
          </a:xfrm>
        </p:grpSpPr>
        <p:sp>
          <p:nvSpPr>
            <p:cNvPr id="20494" name="Rectangle 16"/>
            <p:cNvSpPr>
              <a:spLocks noChangeArrowheads="1"/>
            </p:cNvSpPr>
            <p:nvPr/>
          </p:nvSpPr>
          <p:spPr bwMode="auto">
            <a:xfrm>
              <a:off x="2105" y="2736"/>
              <a:ext cx="2359" cy="17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Rectangle 17"/>
            <p:cNvSpPr>
              <a:spLocks noChangeArrowheads="1"/>
            </p:cNvSpPr>
            <p:nvPr/>
          </p:nvSpPr>
          <p:spPr bwMode="auto">
            <a:xfrm>
              <a:off x="1847" y="2769"/>
              <a:ext cx="26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latin typeface="Times New Roman" pitchFamily="18" charset="0"/>
                </a:rPr>
                <a:t> DB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 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 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20488" name="Group 18"/>
          <p:cNvGrpSpPr>
            <a:grpSpLocks/>
          </p:cNvGrpSpPr>
          <p:nvPr/>
        </p:nvGrpSpPr>
        <p:grpSpPr bwMode="auto">
          <a:xfrm>
            <a:off x="2895600" y="2209800"/>
            <a:ext cx="2468563" cy="473075"/>
            <a:chOff x="0" y="0"/>
            <a:chExt cx="20000" cy="20000"/>
          </a:xfrm>
        </p:grpSpPr>
        <p:sp>
          <p:nvSpPr>
            <p:cNvPr id="20492" name="Rectangle 19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Rectangle 20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solidFill>
                    <a:srgbClr val="D92727"/>
                  </a:solidFill>
                  <a:latin typeface="Times New Roman" pitchFamily="18" charset="0"/>
                </a:rPr>
                <a:t> T</a:t>
              </a:r>
              <a:r>
                <a:rPr lang="en-US" sz="1200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 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 i="1">
                  <a:solidFill>
                    <a:srgbClr val="D92727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20489" name="Group 21"/>
          <p:cNvGrpSpPr>
            <a:grpSpLocks/>
          </p:cNvGrpSpPr>
          <p:nvPr/>
        </p:nvGrpSpPr>
        <p:grpSpPr bwMode="auto">
          <a:xfrm>
            <a:off x="2895600" y="2667000"/>
            <a:ext cx="2468563" cy="473075"/>
            <a:chOff x="0" y="0"/>
            <a:chExt cx="20000" cy="20000"/>
          </a:xfrm>
        </p:grpSpPr>
        <p:sp>
          <p:nvSpPr>
            <p:cNvPr id="20490" name="Rectangle 22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Rectangle 23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 T</a:t>
              </a:r>
              <a:r>
                <a:rPr lang="en-US" sz="1200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: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   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  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15041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widely used reliability technology, despite the BASE methodology we use in the first tier</a:t>
            </a:r>
          </a:p>
          <a:p>
            <a:r>
              <a:rPr lang="en-US" smtClean="0"/>
              <a:t>Goal for this week: in-depth examination of topic</a:t>
            </a:r>
          </a:p>
          <a:p>
            <a:pPr lvl="1"/>
            <a:r>
              <a:rPr lang="en-US" smtClean="0"/>
              <a:t>How transactional systems really work</a:t>
            </a:r>
          </a:p>
          <a:p>
            <a:pPr lvl="1"/>
            <a:r>
              <a:rPr lang="en-US" smtClean="0"/>
              <a:t>Implementation considerations</a:t>
            </a:r>
          </a:p>
          <a:p>
            <a:pPr lvl="1"/>
            <a:r>
              <a:rPr lang="en-US" smtClean="0"/>
              <a:t>Limitations and performance challenges</a:t>
            </a:r>
          </a:p>
          <a:p>
            <a:pPr lvl="1"/>
            <a:r>
              <a:rPr lang="en-US" smtClean="0"/>
              <a:t>Scalability of transactional systems</a:t>
            </a:r>
          </a:p>
          <a:p>
            <a:r>
              <a:rPr lang="en-US" smtClean="0"/>
              <a:t>Topic will span two lectures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261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Serializable execution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2588" y="5368925"/>
            <a:ext cx="853122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Data manager interleaves operations to improve concurrency but schedules them so that it looks as if one transaction ran at a time.  This schedule “looks” like T</a:t>
            </a:r>
            <a:r>
              <a:rPr lang="en-US" b="1" i="1" baseline="-25000">
                <a:latin typeface="Times New Roman" pitchFamily="18" charset="0"/>
              </a:rPr>
              <a:t>2</a:t>
            </a:r>
            <a:r>
              <a:rPr lang="en-US" b="1" i="1">
                <a:latin typeface="Times New Roman" pitchFamily="18" charset="0"/>
              </a:rPr>
              <a:t> ran first.</a:t>
            </a:r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2209800" y="4343400"/>
            <a:ext cx="4343400" cy="276225"/>
            <a:chOff x="1847" y="2736"/>
            <a:chExt cx="2688" cy="174"/>
          </a:xfrm>
        </p:grpSpPr>
        <p:sp>
          <p:nvSpPr>
            <p:cNvPr id="21516" name="Rectangle 5"/>
            <p:cNvSpPr>
              <a:spLocks noChangeArrowheads="1"/>
            </p:cNvSpPr>
            <p:nvPr/>
          </p:nvSpPr>
          <p:spPr bwMode="auto">
            <a:xfrm>
              <a:off x="2105" y="2736"/>
              <a:ext cx="2359" cy="174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Rectangle 6"/>
            <p:cNvSpPr>
              <a:spLocks noChangeArrowheads="1"/>
            </p:cNvSpPr>
            <p:nvPr/>
          </p:nvSpPr>
          <p:spPr bwMode="auto">
            <a:xfrm>
              <a:off x="1847" y="2769"/>
              <a:ext cx="26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 dirty="0">
                  <a:latin typeface="Times New Roman" pitchFamily="18" charset="0"/>
                </a:rPr>
                <a:t> DB</a:t>
              </a:r>
              <a:r>
                <a:rPr lang="en-US" sz="1200" dirty="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 dirty="0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 dirty="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 dirty="0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 dirty="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 dirty="0">
                  <a:solidFill>
                    <a:srgbClr val="0000CC"/>
                  </a:solidFill>
                  <a:latin typeface="Times New Roman" pitchFamily="18" charset="0"/>
                </a:rPr>
                <a:t>(X) </a:t>
              </a:r>
              <a:r>
                <a:rPr lang="en-US" sz="1200" b="1" dirty="0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 dirty="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 dirty="0">
                  <a:solidFill>
                    <a:srgbClr val="D92727"/>
                  </a:solidFill>
                  <a:latin typeface="Times New Roman" pitchFamily="18" charset="0"/>
                </a:rPr>
                <a:t>(X) </a:t>
              </a:r>
              <a:r>
                <a:rPr lang="en-US" sz="1200" b="1" dirty="0" smtClean="0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 dirty="0" smtClean="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 dirty="0" smtClean="0">
                  <a:solidFill>
                    <a:srgbClr val="D92727"/>
                  </a:solidFill>
                  <a:latin typeface="Times New Roman" pitchFamily="18" charset="0"/>
                </a:rPr>
                <a:t>(Y)</a:t>
              </a:r>
              <a:r>
                <a:rPr lang="en-US" sz="1200" b="1" dirty="0" smtClean="0">
                  <a:solidFill>
                    <a:srgbClr val="0000CC"/>
                  </a:solidFill>
                  <a:latin typeface="Times New Roman" pitchFamily="18" charset="0"/>
                </a:rPr>
                <a:t> </a:t>
              </a:r>
              <a:r>
                <a:rPr lang="en-US" sz="1200" b="1" dirty="0">
                  <a:solidFill>
                    <a:srgbClr val="0000CC"/>
                  </a:solidFill>
                  <a:latin typeface="Times New Roman" pitchFamily="18" charset="0"/>
                </a:rPr>
                <a:t>W</a:t>
              </a:r>
              <a:r>
                <a:rPr lang="en-US" sz="1200" b="1" baseline="-25000" dirty="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 dirty="0">
                  <a:solidFill>
                    <a:srgbClr val="0000CC"/>
                  </a:solidFill>
                  <a:latin typeface="Times New Roman" pitchFamily="18" charset="0"/>
                </a:rPr>
                <a:t>(Y) </a:t>
              </a:r>
              <a:r>
                <a:rPr lang="en-US" sz="1200" b="1" dirty="0" smtClean="0">
                  <a:solidFill>
                    <a:srgbClr val="D92727"/>
                  </a:solidFill>
                  <a:latin typeface="Times New Roman" pitchFamily="18" charset="0"/>
                </a:rPr>
                <a:t>W</a:t>
              </a:r>
              <a:r>
                <a:rPr lang="en-US" sz="1200" b="1" baseline="-25000" dirty="0" smtClean="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 dirty="0" smtClean="0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 dirty="0" smtClean="0">
                  <a:solidFill>
                    <a:srgbClr val="0000CC"/>
                  </a:solidFill>
                  <a:latin typeface="Times New Roman" pitchFamily="18" charset="0"/>
                </a:rPr>
                <a:t> </a:t>
              </a:r>
              <a:r>
                <a:rPr lang="en-US" sz="1200" b="1" dirty="0">
                  <a:solidFill>
                    <a:srgbClr val="0000CC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 dirty="0">
                  <a:solidFill>
                    <a:srgbClr val="0000CC"/>
                  </a:solidFill>
                  <a:latin typeface="Times New Roman" pitchFamily="18" charset="0"/>
                </a:rPr>
                <a:t>2 </a:t>
              </a:r>
              <a:r>
                <a:rPr lang="en-US" sz="1200" b="1" dirty="0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 dirty="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sp>
        <p:nvSpPr>
          <p:cNvPr id="21509" name="Line 13"/>
          <p:cNvSpPr>
            <a:spLocks noChangeShapeType="1"/>
          </p:cNvSpPr>
          <p:nvPr/>
        </p:nvSpPr>
        <p:spPr bwMode="auto">
          <a:xfrm>
            <a:off x="4267200" y="3208338"/>
            <a:ext cx="0" cy="1066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510" name="Group 14"/>
          <p:cNvGrpSpPr>
            <a:grpSpLocks/>
          </p:cNvGrpSpPr>
          <p:nvPr/>
        </p:nvGrpSpPr>
        <p:grpSpPr bwMode="auto">
          <a:xfrm>
            <a:off x="2895600" y="2209800"/>
            <a:ext cx="2468563" cy="473075"/>
            <a:chOff x="0" y="0"/>
            <a:chExt cx="20000" cy="20000"/>
          </a:xfrm>
        </p:grpSpPr>
        <p:sp>
          <p:nvSpPr>
            <p:cNvPr id="21514" name="Rectangle 15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Rectangle 16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1200">
                  <a:solidFill>
                    <a:srgbClr val="D92727"/>
                  </a:solidFill>
                  <a:latin typeface="Times New Roman" pitchFamily="18" charset="0"/>
                </a:rPr>
                <a:t>T</a:t>
              </a:r>
              <a:r>
                <a:rPr lang="en-US" sz="1200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:    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  R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(Y)  W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(X)</a:t>
              </a:r>
              <a:r>
                <a:rPr lang="en-US" sz="1200" b="1" i="1">
                  <a:solidFill>
                    <a:srgbClr val="D92727"/>
                  </a:solidFill>
                  <a:latin typeface="Times New Roman" pitchFamily="18" charset="0"/>
                </a:rPr>
                <a:t> </a:t>
              </a:r>
              <a:r>
                <a:rPr lang="en-US" sz="1200" b="1">
                  <a:solidFill>
                    <a:srgbClr val="D92727"/>
                  </a:solidFill>
                  <a:latin typeface="Times New Roman" pitchFamily="18" charset="0"/>
                </a:rPr>
                <a:t>commit</a:t>
              </a:r>
              <a:r>
                <a:rPr lang="en-US" sz="1200" b="1" baseline="-25000">
                  <a:solidFill>
                    <a:srgbClr val="D92727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21511" name="Group 17"/>
          <p:cNvGrpSpPr>
            <a:grpSpLocks/>
          </p:cNvGrpSpPr>
          <p:nvPr/>
        </p:nvGrpSpPr>
        <p:grpSpPr bwMode="auto">
          <a:xfrm>
            <a:off x="2895600" y="2667000"/>
            <a:ext cx="2468563" cy="473075"/>
            <a:chOff x="0" y="0"/>
            <a:chExt cx="20000" cy="20000"/>
          </a:xfrm>
        </p:grpSpPr>
        <p:sp>
          <p:nvSpPr>
            <p:cNvPr id="21512" name="Rectangle 18"/>
            <p:cNvSpPr>
              <a:spLocks noChangeArrowheads="1"/>
            </p:cNvSpPr>
            <p:nvPr/>
          </p:nvSpPr>
          <p:spPr bwMode="auto">
            <a:xfrm>
              <a:off x="2856" y="0"/>
              <a:ext cx="16192" cy="20000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3" name="Rectangle 19"/>
            <p:cNvSpPr>
              <a:spLocks noChangeArrowheads="1"/>
            </p:cNvSpPr>
            <p:nvPr/>
          </p:nvSpPr>
          <p:spPr bwMode="auto">
            <a:xfrm>
              <a:off x="0" y="3464"/>
              <a:ext cx="20000" cy="13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700" tIns="12700" rIns="12700" bIns="12700"/>
            <a:lstStyle/>
            <a:p>
              <a:pPr eaLnBrk="0" hangingPunct="0"/>
              <a:r>
                <a:rPr lang="en-US" sz="1200">
                  <a:latin typeface="Times New Roman" pitchFamily="18" charset="0"/>
                </a:rPr>
                <a:t> 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T</a:t>
              </a:r>
              <a:r>
                <a:rPr lang="en-US" sz="1200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>
                  <a:solidFill>
                    <a:srgbClr val="0000CC"/>
                  </a:solidFill>
                  <a:latin typeface="Times New Roman" pitchFamily="18" charset="0"/>
                </a:rPr>
                <a:t>:</a:t>
              </a:r>
              <a:r>
                <a:rPr lang="en-US" sz="1200">
                  <a:solidFill>
                    <a:srgbClr val="000000"/>
                  </a:solidFill>
                  <a:latin typeface="Times New Roman" pitchFamily="18" charset="0"/>
                </a:rPr>
                <a:t>     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R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(X) W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  <a:r>
                <a:rPr lang="en-US" sz="1200" b="1">
                  <a:solidFill>
                    <a:srgbClr val="0000CC"/>
                  </a:solidFill>
                  <a:latin typeface="Times New Roman" pitchFamily="18" charset="0"/>
                </a:rPr>
                <a:t>(Y)  commit</a:t>
              </a:r>
              <a:r>
                <a:rPr lang="en-US" sz="1200" b="1" baseline="-25000">
                  <a:solidFill>
                    <a:srgbClr val="0000CC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10714"/>
      </p:ext>
    </p:extLst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Atomicity considerations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If application (“transaction manager”) crashes, treat as an abort</a:t>
            </a:r>
          </a:p>
          <a:p>
            <a:r>
              <a:rPr lang="en-US" smtClean="0"/>
              <a:t>If data manager crashes, abort any non-committed transactions, but committed state is persistent </a:t>
            </a:r>
          </a:p>
          <a:p>
            <a:pPr lvl="1"/>
            <a:r>
              <a:rPr lang="en-US" smtClean="0"/>
              <a:t>Aborted transactions leave no effect, either in database itself or in terms of indirect side-effects</a:t>
            </a:r>
          </a:p>
          <a:p>
            <a:pPr lvl="1"/>
            <a:r>
              <a:rPr lang="en-US" smtClean="0"/>
              <a:t>Only need to consider committed operations in determining serializability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6498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Components of transactional system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Runtime environment: responsible for assigning transaction id’s and labeling each operation with the correct id.</a:t>
            </a:r>
          </a:p>
          <a:p>
            <a:r>
              <a:rPr lang="en-US" smtClean="0"/>
              <a:t>Concurrency control subsystem: responsible for scheduling operations so that outcome will be serializable</a:t>
            </a:r>
          </a:p>
          <a:p>
            <a:r>
              <a:rPr lang="en-US" smtClean="0"/>
              <a:t>Data manager: responsible for implementing the database storage and retrieval functions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0164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at a “single” database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Normally use 2-phase locking or timestamps for concurrency control</a:t>
            </a:r>
          </a:p>
          <a:p>
            <a:r>
              <a:rPr lang="en-US" smtClean="0"/>
              <a:t>Intentions list tracks “intended updates” for each active transaction</a:t>
            </a:r>
          </a:p>
          <a:p>
            <a:r>
              <a:rPr lang="en-US" smtClean="0"/>
              <a:t>Write-ahead log used to ensure all-or-nothing aspect of commit operations</a:t>
            </a:r>
          </a:p>
          <a:p>
            <a:r>
              <a:rPr lang="en-US" smtClean="0"/>
              <a:t>Can achieve thousands of transactions per second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1832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Strict two-phase locking: how it works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Transaction must have a lock on each data item it will access.  </a:t>
            </a:r>
          </a:p>
          <a:p>
            <a:pPr lvl="1"/>
            <a:r>
              <a:rPr lang="en-US" smtClean="0"/>
              <a:t>Gets a “write lock” if it will (ever) update the item</a:t>
            </a:r>
          </a:p>
          <a:p>
            <a:pPr lvl="1"/>
            <a:r>
              <a:rPr lang="en-US" smtClean="0"/>
              <a:t>Use “read lock” if it will (only) read the item.  Can’t change its mind!</a:t>
            </a:r>
          </a:p>
          <a:p>
            <a:r>
              <a:rPr lang="en-US" smtClean="0"/>
              <a:t>Obtains all the locks it needs while it runs and hold onto them even if no longer needed</a:t>
            </a:r>
          </a:p>
          <a:p>
            <a:r>
              <a:rPr lang="en-US" smtClean="0"/>
              <a:t>Releases locks only after making commit/abort decision and only after updates are persistent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79309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Why do we call it “Strict” two phase?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2-phase locking: Locks only acquired during the ‘growing’ phase, only released during the ‘shrinking’ phase.</a:t>
            </a:r>
          </a:p>
          <a:p>
            <a:r>
              <a:rPr lang="en-US" smtClean="0"/>
              <a:t>Strict: Locks are only released after the commit decision</a:t>
            </a:r>
          </a:p>
          <a:p>
            <a:pPr lvl="1"/>
            <a:r>
              <a:rPr lang="en-US" smtClean="0"/>
              <a:t>Read locks don’t conflict with each other (hence T’ can read x even if T holds a read lock on x)</a:t>
            </a:r>
          </a:p>
          <a:p>
            <a:pPr lvl="1"/>
            <a:r>
              <a:rPr lang="en-US" smtClean="0"/>
              <a:t>Update locks conflict with everything (are “exclusive”)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9685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Strict Two-phase Locking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-73025" y="2940050"/>
            <a:ext cx="70834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T</a:t>
            </a:r>
            <a:r>
              <a:rPr lang="en-US" b="1" baseline="-25000">
                <a:solidFill>
                  <a:srgbClr val="0000CC"/>
                </a:solidFill>
                <a:latin typeface="Times New Roman" pitchFamily="18" charset="0"/>
              </a:rPr>
              <a:t>1</a:t>
            </a: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:     begin    read(x)    read(y)      write(x)    commit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060575" y="3657600"/>
            <a:ext cx="70834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D92727"/>
                </a:solidFill>
                <a:latin typeface="Times New Roman" pitchFamily="18" charset="0"/>
              </a:rPr>
              <a:t>T</a:t>
            </a:r>
            <a:r>
              <a:rPr lang="en-US" b="1" baseline="-25000">
                <a:solidFill>
                  <a:srgbClr val="D92727"/>
                </a:solidFill>
                <a:latin typeface="Times New Roman" pitchFamily="18" charset="0"/>
              </a:rPr>
              <a:t>2</a:t>
            </a:r>
            <a:r>
              <a:rPr lang="en-US" b="1">
                <a:solidFill>
                  <a:srgbClr val="D92727"/>
                </a:solidFill>
                <a:latin typeface="Times New Roman" pitchFamily="18" charset="0"/>
              </a:rPr>
              <a:t>:     begin    read(x)    write(x)     write(y)    commit</a:t>
            </a: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152400" y="3419475"/>
            <a:ext cx="617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2286000" y="4105275"/>
            <a:ext cx="624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838200" y="501967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Acquires locks</a:t>
            </a: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H="1" flipV="1">
            <a:off x="1447800" y="3495675"/>
            <a:ext cx="457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V="1">
            <a:off x="1905000" y="4105275"/>
            <a:ext cx="1981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5105400" y="532447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Releases locks</a:t>
            </a: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V="1">
            <a:off x="6172200" y="3495675"/>
            <a:ext cx="152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V="1">
            <a:off x="6172200" y="4181475"/>
            <a:ext cx="2362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32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Notice that locks must be kept even if the same objects won’t be revisited </a:t>
            </a:r>
          </a:p>
          <a:p>
            <a:pPr lvl="1"/>
            <a:r>
              <a:rPr lang="en-US" smtClean="0"/>
              <a:t>This can be a problem in long-running applications!</a:t>
            </a:r>
          </a:p>
          <a:p>
            <a:pPr lvl="1"/>
            <a:r>
              <a:rPr lang="en-US" smtClean="0"/>
              <a:t>Also becomes an issue in systems that crash and then recover</a:t>
            </a:r>
          </a:p>
          <a:p>
            <a:pPr lvl="2"/>
            <a:r>
              <a:rPr lang="en-US" smtClean="0"/>
              <a:t>Often, they “forget” locks when this happens</a:t>
            </a:r>
          </a:p>
          <a:p>
            <a:pPr lvl="2"/>
            <a:r>
              <a:rPr lang="en-US" smtClean="0"/>
              <a:t>Called “broken locks”.  We say that a crash may “break” current locks…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5383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Why does strict 2PL imply serializability?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Suppose that T’ will perform an operation that conflicts with an operation that T has done:</a:t>
            </a:r>
          </a:p>
          <a:p>
            <a:pPr lvl="1"/>
            <a:r>
              <a:rPr lang="en-US" smtClean="0"/>
              <a:t>T’ will update data item X that T read or updated</a:t>
            </a:r>
          </a:p>
          <a:p>
            <a:pPr lvl="1"/>
            <a:r>
              <a:rPr lang="en-US" smtClean="0"/>
              <a:t>T updated item Y and T’ will read or update it</a:t>
            </a:r>
          </a:p>
          <a:p>
            <a:r>
              <a:rPr lang="en-US" smtClean="0"/>
              <a:t>T must have had a lock on X/Y that conflicts with the lock that T’ wants</a:t>
            </a:r>
          </a:p>
          <a:p>
            <a:r>
              <a:rPr lang="en-US" smtClean="0"/>
              <a:t>T won’t release it until it commits or aborts</a:t>
            </a:r>
          </a:p>
          <a:p>
            <a:r>
              <a:rPr lang="en-US" smtClean="0"/>
              <a:t>So T’ will wait until T commits or aborts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0232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763000" cy="990600"/>
          </a:xfrm>
        </p:spPr>
        <p:txBody>
          <a:bodyPr>
            <a:normAutofit/>
          </a:bodyPr>
          <a:lstStyle/>
          <a:p>
            <a:r>
              <a:rPr lang="en-US" sz="3600" smtClean="0"/>
              <a:t>Acyclic conflict graph implies serializability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Can represent conflicts between operations and between locks by a graph (e.g. first T1 reads x and then T2 writes x)</a:t>
            </a:r>
          </a:p>
          <a:p>
            <a:r>
              <a:rPr lang="en-US" smtClean="0"/>
              <a:t>If this graph is acyclic, can easily show that transactions are serializable</a:t>
            </a:r>
          </a:p>
          <a:p>
            <a:r>
              <a:rPr lang="en-US" smtClean="0"/>
              <a:t>Two-phase locking produces acyclic conflict graphs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1945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There are several perspectives on how to achieve reliability</a:t>
            </a:r>
          </a:p>
          <a:p>
            <a:pPr lvl="1"/>
            <a:r>
              <a:rPr lang="en-US" smtClean="0"/>
              <a:t>We’ve talked at some length about non-transactional replication via multicast</a:t>
            </a:r>
          </a:p>
          <a:p>
            <a:pPr lvl="1"/>
            <a:r>
              <a:rPr lang="en-US" smtClean="0"/>
              <a:t>Another approach focuses on reliability of communication channels and leaves application-oriented issues to the client or server – “stateless”</a:t>
            </a:r>
          </a:p>
          <a:p>
            <a:pPr lvl="1"/>
            <a:r>
              <a:rPr lang="en-US" smtClean="0"/>
              <a:t>But many systems focus on the data managed by a system.  This yields transactional applications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90962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Two-phase locking is “pessimistic”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Acts to prevent non-serializable schedules from arising: pessimistically assumes conflicts are fairly likely</a:t>
            </a:r>
          </a:p>
          <a:p>
            <a:r>
              <a:rPr lang="en-US" smtClean="0"/>
              <a:t>Can deadlock, e.g. T1 reads x then writes y; T2 reads y then writes x.  This doesn’t always deadlock but it is capable of deadlocking</a:t>
            </a:r>
          </a:p>
          <a:p>
            <a:pPr lvl="1"/>
            <a:r>
              <a:rPr lang="en-US" smtClean="0"/>
              <a:t>Overcome by aborting if we wait for too long, </a:t>
            </a:r>
          </a:p>
          <a:p>
            <a:pPr lvl="1"/>
            <a:r>
              <a:rPr lang="en-US" smtClean="0"/>
              <a:t>Or by designing transactions to obtain locks in a known and agreed upon ordering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88617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Contrast: Timestamped approach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Using a fine-grained clock, assign a “time” to each transaction, uniquely.  E.g. T1 is at time 1, T2 is at time 2</a:t>
            </a:r>
          </a:p>
          <a:p>
            <a:r>
              <a:rPr lang="en-US" smtClean="0"/>
              <a:t>Now data manager tracks temporal history of each data item, responds to requests as if they had occured at time given by timestamp</a:t>
            </a:r>
          </a:p>
          <a:p>
            <a:r>
              <a:rPr lang="en-US" smtClean="0"/>
              <a:t>At commit stage, make sure that commit is consistent with serializability and, if not, abort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65532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of when we abort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T1 runs, updates x, setting to 3</a:t>
            </a:r>
          </a:p>
          <a:p>
            <a:r>
              <a:rPr lang="en-US" smtClean="0"/>
              <a:t>T2 runs concurrently but has a larger timestamp.  It reads x=3 </a:t>
            </a:r>
          </a:p>
          <a:p>
            <a:r>
              <a:rPr lang="en-US" smtClean="0"/>
              <a:t>T1 eventually aborts</a:t>
            </a:r>
          </a:p>
          <a:p>
            <a:r>
              <a:rPr lang="en-US" smtClean="0"/>
              <a:t>... T2 must abort too, since it read a value of x that is no longer a committed value</a:t>
            </a:r>
          </a:p>
          <a:p>
            <a:pPr lvl="1"/>
            <a:r>
              <a:rPr lang="en-US" smtClean="0"/>
              <a:t>Called a cascaded abort since abort of T1 triggers abort of T2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36960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Pros and cons of approaches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Locking scheme works best when conflicts between transactions are common and transactions are short-running</a:t>
            </a:r>
          </a:p>
          <a:p>
            <a:r>
              <a:rPr lang="en-US" smtClean="0"/>
              <a:t>Timestamped scheme works best when conflicts are rare and transactions are relatively long-running</a:t>
            </a:r>
          </a:p>
          <a:p>
            <a:r>
              <a:rPr lang="en-US" smtClean="0"/>
              <a:t>Weihl has suggested hybrid approaches but these are not common in real systems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01721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Intentions list concept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 is to separate persistent state of database from the updates that have yet to commit</a:t>
            </a:r>
          </a:p>
          <a:p>
            <a:pPr lvl="1"/>
            <a:r>
              <a:rPr lang="en-US" dirty="0" smtClean="0"/>
              <a:t>Many systems update in place, roll back on abort.  For these, a log of prior versions is needed.</a:t>
            </a:r>
          </a:p>
          <a:p>
            <a:pPr lvl="1"/>
            <a:r>
              <a:rPr lang="en-US" dirty="0" smtClean="0"/>
              <a:t>A few systems flip this and keep a list of what changes they intend to make.  Intensions list may simply be the in-memory cached database state (e.g. change a cached copy, but temporarily leave the disk copy).</a:t>
            </a:r>
          </a:p>
          <a:p>
            <a:r>
              <a:rPr lang="en-US" dirty="0" smtClean="0"/>
              <a:t>Either way, as a transaction runs it builds a set of updates that it intends to commit, if it commits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5683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Role of write-ahead log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Used to save either old or new state of database to either permit abort by rollback (need old state) or to ensure that commit is all-or-nothing (by being able to repeat updates until all are completed)</a:t>
            </a:r>
          </a:p>
          <a:p>
            <a:r>
              <a:rPr lang="en-US" smtClean="0"/>
              <a:t>Rule is that log must be written before database is modified</a:t>
            </a:r>
          </a:p>
          <a:p>
            <a:r>
              <a:rPr lang="en-US" smtClean="0"/>
              <a:t>After commit record is persistently stored and all updates are done, can erase log contents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45881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248400" y="5486400"/>
            <a:ext cx="1219200" cy="68580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Structure of a transactional system</a:t>
            </a:r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920750" y="1682750"/>
            <a:ext cx="520700" cy="19685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301750" y="3816350"/>
            <a:ext cx="2425700" cy="596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816350" y="3816350"/>
            <a:ext cx="2425700" cy="5969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1301750" y="4654550"/>
            <a:ext cx="2425700" cy="596900"/>
          </a:xfrm>
          <a:prstGeom prst="rect">
            <a:avLst/>
          </a:prstGeom>
          <a:solidFill>
            <a:srgbClr val="B760F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Oval 8"/>
          <p:cNvSpPr>
            <a:spLocks noChangeArrowheads="1"/>
          </p:cNvSpPr>
          <p:nvPr/>
        </p:nvSpPr>
        <p:spPr bwMode="auto">
          <a:xfrm>
            <a:off x="3511550" y="5949950"/>
            <a:ext cx="18923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3505200" y="5562600"/>
            <a:ext cx="19050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Oval 10"/>
          <p:cNvSpPr>
            <a:spLocks noChangeArrowheads="1"/>
          </p:cNvSpPr>
          <p:nvPr/>
        </p:nvSpPr>
        <p:spPr bwMode="auto">
          <a:xfrm>
            <a:off x="3511550" y="5492750"/>
            <a:ext cx="18923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Oval 11"/>
          <p:cNvSpPr>
            <a:spLocks noChangeArrowheads="1"/>
          </p:cNvSpPr>
          <p:nvPr/>
        </p:nvSpPr>
        <p:spPr bwMode="auto">
          <a:xfrm>
            <a:off x="6248400" y="5638800"/>
            <a:ext cx="762000" cy="3048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1447800" y="2895600"/>
            <a:ext cx="990600" cy="914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3505200" y="4419600"/>
            <a:ext cx="312420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2743200" y="4419600"/>
            <a:ext cx="2286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>
            <a:off x="3276600" y="5334000"/>
            <a:ext cx="114300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>
            <a:off x="533400" y="36576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7"/>
          <p:cNvSpPr>
            <a:spLocks noChangeShapeType="1"/>
          </p:cNvSpPr>
          <p:nvPr/>
        </p:nvSpPr>
        <p:spPr bwMode="auto">
          <a:xfrm>
            <a:off x="609600" y="44958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1754188" y="2287588"/>
            <a:ext cx="2968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application</a:t>
            </a:r>
          </a:p>
        </p:txBody>
      </p:sp>
      <p:sp>
        <p:nvSpPr>
          <p:cNvPr id="38931" name="Rectangle 19"/>
          <p:cNvSpPr>
            <a:spLocks noChangeArrowheads="1"/>
          </p:cNvSpPr>
          <p:nvPr/>
        </p:nvSpPr>
        <p:spPr bwMode="auto">
          <a:xfrm>
            <a:off x="1449388" y="3887788"/>
            <a:ext cx="51022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cache (volatile)          </a:t>
            </a:r>
            <a:r>
              <a:rPr lang="en-US" b="1" i="1" smtClean="0">
                <a:latin typeface="Times New Roman" pitchFamily="18" charset="0"/>
              </a:rPr>
              <a:t>        lock </a:t>
            </a:r>
            <a:r>
              <a:rPr lang="en-US" b="1" i="1">
                <a:latin typeface="Times New Roman" pitchFamily="18" charset="0"/>
              </a:rPr>
              <a:t>records</a:t>
            </a:r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1220788" y="4725988"/>
            <a:ext cx="31210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updates (persistent)</a:t>
            </a:r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3659188" y="5716588"/>
            <a:ext cx="2968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  database</a:t>
            </a:r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6478588" y="5487988"/>
            <a:ext cx="7588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log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87263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Recovery?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Transactional data manager reboots</a:t>
            </a:r>
          </a:p>
          <a:p>
            <a:r>
              <a:rPr lang="en-US" smtClean="0"/>
              <a:t>It rescans the log</a:t>
            </a:r>
          </a:p>
          <a:p>
            <a:pPr lvl="1"/>
            <a:r>
              <a:rPr lang="en-US" smtClean="0"/>
              <a:t>Ignores non-committed transactions</a:t>
            </a:r>
          </a:p>
          <a:p>
            <a:pPr lvl="1"/>
            <a:r>
              <a:rPr lang="en-US" smtClean="0"/>
              <a:t>Reapplies any updates</a:t>
            </a:r>
          </a:p>
          <a:p>
            <a:pPr lvl="1"/>
            <a:r>
              <a:rPr lang="en-US" smtClean="0"/>
              <a:t>These must be “idempotent”</a:t>
            </a:r>
          </a:p>
          <a:p>
            <a:pPr lvl="2"/>
            <a:r>
              <a:rPr lang="en-US" smtClean="0"/>
              <a:t>Can be repeated many times with exactly the same effect as a single time</a:t>
            </a:r>
          </a:p>
          <a:p>
            <a:pPr lvl="2"/>
            <a:r>
              <a:rPr lang="en-US" smtClean="0"/>
              <a:t>E.g. x := 3, but not x := x.prev+1</a:t>
            </a:r>
          </a:p>
          <a:p>
            <a:r>
              <a:rPr lang="en-US" smtClean="0"/>
              <a:t>Then clears log records </a:t>
            </a:r>
          </a:p>
          <a:p>
            <a:r>
              <a:rPr lang="en-US" smtClean="0"/>
              <a:t>(In normal use, log records are deleted once transaction commits) </a:t>
            </a:r>
          </a:p>
          <a:p>
            <a:pPr lvl="1"/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540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in distributed systems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Notice that client and data manager might not run on same computer</a:t>
            </a:r>
          </a:p>
          <a:p>
            <a:pPr lvl="1"/>
            <a:r>
              <a:rPr lang="en-US" smtClean="0"/>
              <a:t>Both may not fail at same time</a:t>
            </a:r>
          </a:p>
          <a:p>
            <a:pPr lvl="1"/>
            <a:r>
              <a:rPr lang="en-US" smtClean="0"/>
              <a:t>Also, either could timeout waiting for the other in normal situations</a:t>
            </a:r>
          </a:p>
          <a:p>
            <a:r>
              <a:rPr lang="en-US" smtClean="0"/>
              <a:t>When this happens, we normally abort the transaction</a:t>
            </a:r>
          </a:p>
          <a:p>
            <a:pPr lvl="1"/>
            <a:r>
              <a:rPr lang="en-US" smtClean="0"/>
              <a:t>Exception is a timeout that occurs while commit is being processed </a:t>
            </a:r>
          </a:p>
          <a:p>
            <a:pPr lvl="1"/>
            <a:r>
              <a:rPr lang="en-US" smtClean="0"/>
              <a:t>If server fails, one effect of crash is to break locks even for read-only access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594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in distributed systems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if data is on multiple servers?</a:t>
            </a:r>
          </a:p>
          <a:p>
            <a:pPr lvl="1"/>
            <a:r>
              <a:rPr lang="en-US" smtClean="0"/>
              <a:t>In a non-distributed system, transactions run against a single database system</a:t>
            </a:r>
          </a:p>
          <a:p>
            <a:pPr lvl="2"/>
            <a:r>
              <a:rPr lang="en-US" smtClean="0"/>
              <a:t>Indeed, many systems structured to use just a single operation – a “one shot” transaction!</a:t>
            </a:r>
          </a:p>
          <a:p>
            <a:pPr lvl="1"/>
            <a:r>
              <a:rPr lang="en-US" smtClean="0"/>
              <a:t>In distributed systems may want one application to talk to multiple databases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06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on a single database: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a client/server architecture,</a:t>
            </a:r>
          </a:p>
          <a:p>
            <a:r>
              <a:rPr lang="en-US" smtClean="0"/>
              <a:t>A transaction is an execution of a single program of the application(client) at the server.</a:t>
            </a:r>
          </a:p>
          <a:p>
            <a:pPr lvl="1"/>
            <a:r>
              <a:rPr lang="en-US" smtClean="0"/>
              <a:t>Seen at the server as a series of reads and writes.</a:t>
            </a:r>
          </a:p>
          <a:p>
            <a:r>
              <a:rPr lang="en-US" smtClean="0"/>
              <a:t>We want this setup to work when</a:t>
            </a:r>
          </a:p>
          <a:p>
            <a:pPr lvl="1"/>
            <a:r>
              <a:rPr lang="en-US" smtClean="0"/>
              <a:t>There are multiple simultaneous client transactions running at the server.</a:t>
            </a:r>
          </a:p>
          <a:p>
            <a:pPr lvl="1"/>
            <a:r>
              <a:rPr lang="en-US" smtClean="0"/>
              <a:t>Client/Server could fail at any time.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607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in distributed systems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Main issue that arises is that now we can have multiple database servers that are touched by one transaction</a:t>
            </a:r>
          </a:p>
          <a:p>
            <a:r>
              <a:rPr lang="en-US" smtClean="0"/>
              <a:t>Reasons?</a:t>
            </a:r>
          </a:p>
          <a:p>
            <a:pPr lvl="1"/>
            <a:r>
              <a:rPr lang="en-US" smtClean="0"/>
              <a:t>Data spread around: each owns subset</a:t>
            </a:r>
          </a:p>
          <a:p>
            <a:pPr lvl="1"/>
            <a:r>
              <a:rPr lang="en-US" smtClean="0"/>
              <a:t>Could have replicated some data object on multiple servers, e.g. to load-balance read access for large client set</a:t>
            </a:r>
          </a:p>
          <a:p>
            <a:pPr lvl="1"/>
            <a:r>
              <a:rPr lang="en-US" smtClean="0"/>
              <a:t>Might do this for high availability</a:t>
            </a:r>
          </a:p>
          <a:p>
            <a:r>
              <a:rPr lang="en-US" smtClean="0"/>
              <a:t>Solve using 2-phase commit protocol!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36319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Unilateral abort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Any data manager can unilaterally abort a transaction until it has said “prepared”</a:t>
            </a:r>
          </a:p>
          <a:p>
            <a:r>
              <a:rPr lang="en-US" smtClean="0"/>
              <a:t>Useful if transaction manager seems to have failed</a:t>
            </a:r>
          </a:p>
          <a:p>
            <a:r>
              <a:rPr lang="en-US" smtClean="0"/>
              <a:t>Also arises if data manager crashes and restarts (hence will have lost any non-persistent intended updates and locks)</a:t>
            </a:r>
          </a:p>
          <a:p>
            <a:r>
              <a:rPr lang="en-US" smtClean="0"/>
              <a:t>Implication: even a data manager where only reads were done must participate in 2PC protocol!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740843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on distributed objects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Idea was proposed by Liskov’s Argus group and then became popular again recently</a:t>
            </a:r>
          </a:p>
          <a:p>
            <a:r>
              <a:rPr lang="en-US" smtClean="0"/>
              <a:t>Each object translates an abstract set of operations into the concrete operations that implement it</a:t>
            </a:r>
          </a:p>
          <a:p>
            <a:r>
              <a:rPr lang="en-US" smtClean="0"/>
              <a:t>Result is that object invocations may “nest”:</a:t>
            </a:r>
          </a:p>
          <a:p>
            <a:pPr lvl="1"/>
            <a:r>
              <a:rPr lang="en-US" smtClean="0"/>
              <a:t>Library “update” operations, do</a:t>
            </a:r>
          </a:p>
          <a:p>
            <a:pPr lvl="1"/>
            <a:r>
              <a:rPr lang="en-US" smtClean="0"/>
              <a:t>A series of file read and write operations that do</a:t>
            </a:r>
          </a:p>
          <a:p>
            <a:pPr lvl="1"/>
            <a:r>
              <a:rPr lang="en-US" smtClean="0"/>
              <a:t>A series of accesses to the disk device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638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Nested transactions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Call the traditional style of flat transaction a “top level” transaction</a:t>
            </a:r>
          </a:p>
          <a:p>
            <a:pPr lvl="1"/>
            <a:r>
              <a:rPr lang="en-US" smtClean="0"/>
              <a:t>Argus short hand: “actions”</a:t>
            </a:r>
          </a:p>
          <a:p>
            <a:r>
              <a:rPr lang="en-US" smtClean="0"/>
              <a:t>The main program becomes the top level action</a:t>
            </a:r>
          </a:p>
          <a:p>
            <a:r>
              <a:rPr lang="en-US" smtClean="0"/>
              <a:t>Within it objects run as nested actions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48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Arguments for nested transactions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It makes sense to treat each object invocation as a small transaction: begin when the invocation is done, and commit or abort when result is returned</a:t>
            </a:r>
          </a:p>
          <a:p>
            <a:pPr lvl="1"/>
            <a:r>
              <a:rPr lang="en-US" smtClean="0"/>
              <a:t>Can use abort as a “tool”: try something; if it doesn’t work just do an abort to back out of it.</a:t>
            </a:r>
          </a:p>
          <a:p>
            <a:pPr lvl="1"/>
            <a:r>
              <a:rPr lang="en-US" smtClean="0"/>
              <a:t>Turns out we can easily extend transactional model to accommodate nested transactions</a:t>
            </a:r>
          </a:p>
          <a:p>
            <a:r>
              <a:rPr lang="en-US" smtClean="0"/>
              <a:t>Liskov argues that in this approach we have a simple conceptual framework for distributed computing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449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Nested transactions: picture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068388" y="2135188"/>
            <a:ext cx="76930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T</a:t>
            </a:r>
            <a:r>
              <a:rPr lang="en-US" b="1" baseline="-25000">
                <a:latin typeface="Times New Roman" pitchFamily="18" charset="0"/>
              </a:rPr>
              <a:t>1</a:t>
            </a:r>
            <a:r>
              <a:rPr lang="en-US" b="1">
                <a:latin typeface="Times New Roman" pitchFamily="18" charset="0"/>
              </a:rPr>
              <a:t>:  fetch(“ken”) .... set_salary(“ken”, 100000) ... commit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763588" y="3278188"/>
            <a:ext cx="76930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open_file ... seek... read     seek... write...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1143000" y="2438400"/>
            <a:ext cx="9906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667000" y="2514600"/>
            <a:ext cx="10668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4572000" y="2514600"/>
            <a:ext cx="6858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5410200" y="2514600"/>
            <a:ext cx="9144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H="1">
            <a:off x="457200" y="3657600"/>
            <a:ext cx="9906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1905000" y="3733800"/>
            <a:ext cx="10668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230188" y="4649788"/>
            <a:ext cx="41878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... </a:t>
            </a:r>
            <a:r>
              <a:rPr lang="en-US" b="1" i="1">
                <a:latin typeface="Times New Roman" pitchFamily="18" charset="0"/>
              </a:rPr>
              <a:t>lower level operations...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13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Observations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Can number operations using the obvious notation</a:t>
            </a:r>
          </a:p>
          <a:p>
            <a:pPr lvl="1"/>
            <a:r>
              <a:rPr lang="en-US" smtClean="0"/>
              <a:t>T1, T1.2.1.....</a:t>
            </a:r>
          </a:p>
          <a:p>
            <a:r>
              <a:rPr lang="en-US" smtClean="0"/>
              <a:t>Subtransaction commit should make results visible to the parent transaction</a:t>
            </a:r>
          </a:p>
          <a:p>
            <a:r>
              <a:rPr lang="en-US" smtClean="0"/>
              <a:t>Subtransaction abort should return to state when subtransaction (not parent) was initiated</a:t>
            </a:r>
          </a:p>
          <a:p>
            <a:r>
              <a:rPr lang="en-US" smtClean="0"/>
              <a:t>Data managers maintain a stack of data versions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75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Stacking rule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Abstractly, when subtransaction starts, we push a new copy of each data item on top of the stack for that item</a:t>
            </a:r>
          </a:p>
          <a:p>
            <a:r>
              <a:rPr lang="en-US" smtClean="0"/>
              <a:t>When subtransaction aborts we pop the stack</a:t>
            </a:r>
          </a:p>
          <a:p>
            <a:r>
              <a:rPr lang="en-US" smtClean="0"/>
              <a:t>When subtransaction commits we pop two items and push top one back on again</a:t>
            </a:r>
          </a:p>
          <a:p>
            <a:r>
              <a:rPr lang="en-US" smtClean="0"/>
              <a:t>In practice, can implement this much more efficiently!!!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012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objects viewed as “stacks”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>
                <a:latin typeface="Times New Roman" pitchFamily="18" charset="0"/>
              </a:rPr>
              <a:t>Transaction T</a:t>
            </a:r>
            <a:r>
              <a:rPr lang="en-US" sz="3200" baseline="-25000">
                <a:latin typeface="Times New Roman" pitchFamily="18" charset="0"/>
              </a:rPr>
              <a:t>0 </a:t>
            </a:r>
            <a:r>
              <a:rPr lang="en-US" sz="3200">
                <a:latin typeface="Times New Roman" pitchFamily="18" charset="0"/>
              </a:rPr>
              <a:t>wrote 6 into x</a:t>
            </a:r>
          </a:p>
          <a:p>
            <a:pPr eaLnBrk="0" hangingPunct="0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>
                <a:latin typeface="Times New Roman" pitchFamily="18" charset="0"/>
              </a:rPr>
              <a:t> Transaction T</a:t>
            </a:r>
            <a:r>
              <a:rPr lang="en-US" sz="3200" baseline="-25000">
                <a:latin typeface="Times New Roman" pitchFamily="18" charset="0"/>
              </a:rPr>
              <a:t>1 </a:t>
            </a:r>
            <a:r>
              <a:rPr lang="en-US" sz="3200">
                <a:latin typeface="Times New Roman" pitchFamily="18" charset="0"/>
              </a:rPr>
              <a:t>spawned subtransactions that </a:t>
            </a:r>
            <a:r>
              <a:rPr lang="en-US" sz="3200" smtClean="0">
                <a:latin typeface="Times New Roman" pitchFamily="18" charset="0"/>
              </a:rPr>
              <a:t>wrote new </a:t>
            </a:r>
            <a:r>
              <a:rPr lang="en-US" sz="3200">
                <a:latin typeface="Times New Roman" pitchFamily="18" charset="0"/>
              </a:rPr>
              <a:t>values for y and z</a:t>
            </a:r>
          </a:p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128713" y="5489575"/>
            <a:ext cx="63785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 i="1">
                <a:latin typeface="Times New Roman" pitchFamily="18" charset="0"/>
              </a:rPr>
              <a:t>x                                      y                                      z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87350" y="4976812"/>
            <a:ext cx="1739900" cy="5207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359150" y="3986212"/>
            <a:ext cx="1739900" cy="520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359150" y="4519612"/>
            <a:ext cx="1739900" cy="520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359150" y="5053012"/>
            <a:ext cx="1739900" cy="5207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6483350" y="5053012"/>
            <a:ext cx="1739900" cy="5207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387350" y="4443412"/>
            <a:ext cx="1739900" cy="5207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915988" y="5048250"/>
            <a:ext cx="682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17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915988" y="4514850"/>
            <a:ext cx="682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6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3963988" y="5124450"/>
            <a:ext cx="682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1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3887788" y="4514850"/>
            <a:ext cx="682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13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3887788" y="3981450"/>
            <a:ext cx="682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-2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6935788" y="5124450"/>
            <a:ext cx="682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18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6483350" y="4519612"/>
            <a:ext cx="1739900" cy="520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6483350" y="3986212"/>
            <a:ext cx="1739900" cy="520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6935788" y="4591050"/>
            <a:ext cx="682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30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6935788" y="4057650"/>
            <a:ext cx="6826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15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2211388" y="4591050"/>
            <a:ext cx="6064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T</a:t>
            </a:r>
            <a:r>
              <a:rPr lang="en-US" b="1" i="1" baseline="-25000">
                <a:latin typeface="Times New Roman" pitchFamily="18" charset="0"/>
              </a:rPr>
              <a:t>0</a:t>
            </a:r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5183188" y="4057650"/>
            <a:ext cx="9874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T</a:t>
            </a:r>
            <a:r>
              <a:rPr lang="en-US" b="1" i="1" baseline="-25000">
                <a:latin typeface="Times New Roman" pitchFamily="18" charset="0"/>
              </a:rPr>
              <a:t>1.1.1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8307388" y="4514850"/>
            <a:ext cx="7588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T</a:t>
            </a:r>
            <a:r>
              <a:rPr lang="en-US" b="1" i="1" baseline="-25000">
                <a:latin typeface="Times New Roman" pitchFamily="18" charset="0"/>
              </a:rPr>
              <a:t>1.1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183188" y="4591050"/>
            <a:ext cx="9112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T</a:t>
            </a:r>
            <a:r>
              <a:rPr lang="en-US" b="1" i="1" baseline="-25000">
                <a:latin typeface="Times New Roman" pitchFamily="18" charset="0"/>
              </a:rPr>
              <a:t>1.1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8154988" y="4057650"/>
            <a:ext cx="9112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i="1">
                <a:latin typeface="Times New Roman" pitchFamily="18" charset="0"/>
              </a:rPr>
              <a:t>T</a:t>
            </a:r>
            <a:r>
              <a:rPr lang="en-US" b="1" i="1" baseline="-25000">
                <a:latin typeface="Times New Roman" pitchFamily="18" charset="0"/>
              </a:rPr>
              <a:t>1.1.1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77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Locking rules?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When subtransaction requests lock, it should be able to obtain locks held by its parent</a:t>
            </a:r>
          </a:p>
          <a:p>
            <a:r>
              <a:rPr lang="en-US" smtClean="0"/>
              <a:t>Subtransaction aborts, locks return to “prior state”</a:t>
            </a:r>
          </a:p>
          <a:p>
            <a:r>
              <a:rPr lang="en-US" smtClean="0"/>
              <a:t>Subtransaction commits, locks retained by parent</a:t>
            </a:r>
          </a:p>
          <a:p>
            <a:r>
              <a:rPr lang="en-US" smtClean="0"/>
              <a:t>... Moss has shown that this extended version of 2-phase locking guarantees serializability of nested transactions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200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 ACID Properties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Atomicity</a:t>
            </a:r>
          </a:p>
          <a:p>
            <a:pPr lvl="1"/>
            <a:r>
              <a:rPr lang="en-US" smtClean="0"/>
              <a:t>All or nothing.</a:t>
            </a:r>
          </a:p>
          <a:p>
            <a:r>
              <a:rPr lang="en-US" smtClean="0"/>
              <a:t>Consistency: </a:t>
            </a:r>
          </a:p>
          <a:p>
            <a:pPr lvl="1"/>
            <a:r>
              <a:rPr lang="en-US" smtClean="0"/>
              <a:t>Each transaction, if executed by itself, maintains the correctness of the database.</a:t>
            </a:r>
          </a:p>
          <a:p>
            <a:r>
              <a:rPr lang="en-US" smtClean="0"/>
              <a:t>Isolation (Serializability)</a:t>
            </a:r>
          </a:p>
          <a:p>
            <a:pPr lvl="1"/>
            <a:r>
              <a:rPr lang="en-US" smtClean="0"/>
              <a:t>Transactions won’t see partially completed results of other non-commited transactions</a:t>
            </a:r>
          </a:p>
          <a:p>
            <a:r>
              <a:rPr lang="en-US" smtClean="0"/>
              <a:t>Durability</a:t>
            </a:r>
          </a:p>
          <a:p>
            <a:pPr lvl="1"/>
            <a:r>
              <a:rPr lang="en-US" smtClean="0"/>
              <a:t>Once a transaction commits, future transactions see its results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258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Relatively recent developments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cloud-computing solutions favor non-transactional tables to reduce delays even if consistency is much weaker</a:t>
            </a:r>
          </a:p>
          <a:p>
            <a:pPr lvl="1"/>
            <a:r>
              <a:rPr lang="en-US" dirty="0" smtClean="0"/>
              <a:t>Called the NoSQL movement: “Not SQL”</a:t>
            </a:r>
          </a:p>
          <a:p>
            <a:pPr lvl="1"/>
            <a:r>
              <a:rPr lang="en-US" dirty="0" smtClean="0"/>
              <a:t>Application must somehow cope with inconsistencies and failure issues.  E.g. your problem, not the platform’s.</a:t>
            </a:r>
          </a:p>
          <a:p>
            <a:pPr lvl="1"/>
            <a:endParaRPr lang="en-US" dirty="0"/>
          </a:p>
          <a:p>
            <a:r>
              <a:rPr lang="en-US" dirty="0" smtClean="0"/>
              <a:t>Also widely used: a model called “Snapshot isolation”.  Gives a form of consistency for reads and for updates, but not full </a:t>
            </a:r>
            <a:r>
              <a:rPr lang="en-US" dirty="0" err="1" smtClean="0"/>
              <a:t>serializability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3217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Transactional model lets us deal with large databases or other large data stores</a:t>
            </a:r>
          </a:p>
          <a:p>
            <a:endParaRPr lang="en-US"/>
          </a:p>
          <a:p>
            <a:r>
              <a:rPr lang="en-US" smtClean="0"/>
              <a:t>Provides a model for achieving high concurrency</a:t>
            </a:r>
          </a:p>
          <a:p>
            <a:endParaRPr lang="en-US"/>
          </a:p>
          <a:p>
            <a:r>
              <a:rPr lang="en-US" smtClean="0"/>
              <a:t>Concurrent transactions won’t stumble over one-another because ACID model offers efficient ways to achieve required guarantees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17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conjecture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Recall Brewer’s CAP theorem:  “you can’t use transactions at large scale in the cloud”.  </a:t>
            </a:r>
          </a:p>
          <a:p>
            <a:endParaRPr lang="en-US" dirty="0"/>
          </a:p>
          <a:p>
            <a:r>
              <a:rPr lang="en-US" dirty="0" smtClean="0"/>
              <a:t>We saw that the real issue is mostly in the highly scalable and elastic outer tier (“stateless tier”).</a:t>
            </a:r>
          </a:p>
          <a:p>
            <a:endParaRPr lang="en-US" dirty="0"/>
          </a:p>
          <a:p>
            <a:r>
              <a:rPr lang="en-US" dirty="0" smtClean="0"/>
              <a:t>In fact cloud systems use transactions all the time, but they do so in the “back end”, and they shield that layer as much as they can to avoid overload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30629"/>
            <a:ext cx="1143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4031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in the real world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cs5142 lectures, transactions are treated at the same level as other techniques</a:t>
            </a:r>
          </a:p>
          <a:p>
            <a:r>
              <a:rPr lang="en-US" dirty="0" smtClean="0"/>
              <a:t>But in the real world, transactions represent a huge chunk (in $ value) of the existing market for distributed systems!</a:t>
            </a:r>
          </a:p>
          <a:p>
            <a:pPr lvl="1"/>
            <a:r>
              <a:rPr lang="en-US" dirty="0" smtClean="0"/>
              <a:t>The web is gradually starting to shift the balance (not by reducing the size of the transaction market but by growing so fast that it is catching up)</a:t>
            </a:r>
          </a:p>
          <a:p>
            <a:pPr lvl="1"/>
            <a:r>
              <a:rPr lang="en-US" dirty="0" smtClean="0"/>
              <a:t>On the web, we use transactions when we buy products</a:t>
            </a:r>
          </a:p>
          <a:p>
            <a:r>
              <a:rPr lang="en-US" dirty="0" smtClean="0"/>
              <a:t>So the real reason we don’t emphasize them is this issue of them not working well in the first tier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4470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transactional model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Applications are coded in a stylized way:</a:t>
            </a:r>
          </a:p>
          <a:p>
            <a:pPr lvl="2"/>
            <a:r>
              <a:rPr lang="en-US" smtClean="0"/>
              <a:t>begin transaction</a:t>
            </a:r>
          </a:p>
          <a:p>
            <a:pPr lvl="2"/>
            <a:r>
              <a:rPr lang="en-US" smtClean="0"/>
              <a:t>Perform a series of read, update operations</a:t>
            </a:r>
          </a:p>
          <a:p>
            <a:pPr lvl="2"/>
            <a:r>
              <a:rPr lang="en-US" smtClean="0"/>
              <a:t>Terminate by commit or abort.  </a:t>
            </a:r>
          </a:p>
          <a:p>
            <a:r>
              <a:rPr lang="en-US" smtClean="0"/>
              <a:t>Terminology</a:t>
            </a:r>
          </a:p>
          <a:p>
            <a:pPr lvl="1"/>
            <a:r>
              <a:rPr lang="en-US" smtClean="0"/>
              <a:t>The application is the transaction manager</a:t>
            </a:r>
          </a:p>
          <a:p>
            <a:pPr lvl="1"/>
            <a:r>
              <a:rPr lang="en-US" smtClean="0"/>
              <a:t>The data manager is presented with operations from concurrently active transactions</a:t>
            </a:r>
          </a:p>
          <a:p>
            <a:pPr lvl="1"/>
            <a:r>
              <a:rPr lang="en-US" smtClean="0"/>
              <a:t>It schedules them in an interleaved but serializable order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4911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side remark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Each transaction is built up incrementally</a:t>
            </a:r>
          </a:p>
          <a:p>
            <a:pPr lvl="1"/>
            <a:r>
              <a:rPr lang="en-US" smtClean="0"/>
              <a:t>Application runs</a:t>
            </a:r>
          </a:p>
          <a:p>
            <a:pPr lvl="1"/>
            <a:r>
              <a:rPr lang="en-US" smtClean="0"/>
              <a:t>And as it runs, it issues operations</a:t>
            </a:r>
          </a:p>
          <a:p>
            <a:pPr lvl="1"/>
            <a:r>
              <a:rPr lang="en-US" smtClean="0"/>
              <a:t>The data manager sees them one by one</a:t>
            </a:r>
          </a:p>
          <a:p>
            <a:r>
              <a:rPr lang="en-US" smtClean="0"/>
              <a:t>But often we talk as if we knew the whole thing at one time</a:t>
            </a:r>
          </a:p>
          <a:p>
            <a:pPr lvl="1"/>
            <a:r>
              <a:rPr lang="en-US" smtClean="0"/>
              <a:t>We’re careful to do this in ways that make sense</a:t>
            </a:r>
          </a:p>
          <a:p>
            <a:pPr lvl="1"/>
            <a:r>
              <a:rPr lang="en-US" smtClean="0"/>
              <a:t>In any case, we usually don’t need to say anything until a “commit” is issued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518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3416</TotalTime>
  <Words>3539</Words>
  <Application>Microsoft Office PowerPoint</Application>
  <PresentationFormat>On-screen Show (4:3)</PresentationFormat>
  <Paragraphs>408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7" baseType="lpstr">
      <vt:lpstr>Calibri</vt:lpstr>
      <vt:lpstr>Times New Roman</vt:lpstr>
      <vt:lpstr>Tw Cen MT</vt:lpstr>
      <vt:lpstr>Wingdings</vt:lpstr>
      <vt:lpstr>Wingdings 2</vt:lpstr>
      <vt:lpstr>Median</vt:lpstr>
      <vt:lpstr>CS5412:  Transactions (I)</vt:lpstr>
      <vt:lpstr>Transactions</vt:lpstr>
      <vt:lpstr>Transactions</vt:lpstr>
      <vt:lpstr>Transactions on a single database:</vt:lpstr>
      <vt:lpstr>The ACID Properties</vt:lpstr>
      <vt:lpstr>CAP conjecture</vt:lpstr>
      <vt:lpstr>Transactions in the real world</vt:lpstr>
      <vt:lpstr>The transactional model</vt:lpstr>
      <vt:lpstr>A side remark</vt:lpstr>
      <vt:lpstr>Transaction and Data Managers</vt:lpstr>
      <vt:lpstr>Typical transactional program</vt:lpstr>
      <vt:lpstr>What about locks?</vt:lpstr>
      <vt:lpstr>Locking rule</vt:lpstr>
      <vt:lpstr>Examples of lock coverage</vt:lpstr>
      <vt:lpstr>Transactional Execution Log</vt:lpstr>
      <vt:lpstr>Observations</vt:lpstr>
      <vt:lpstr>Serializability</vt:lpstr>
      <vt:lpstr>Need for serializable execution</vt:lpstr>
      <vt:lpstr>Non serializable execution</vt:lpstr>
      <vt:lpstr>Serializable execution</vt:lpstr>
      <vt:lpstr>Atomicity considerations</vt:lpstr>
      <vt:lpstr>Components of transactional system</vt:lpstr>
      <vt:lpstr>Transactions at a “single” database</vt:lpstr>
      <vt:lpstr>Strict two-phase locking: how it works</vt:lpstr>
      <vt:lpstr>Why do we call it “Strict” two phase?</vt:lpstr>
      <vt:lpstr>Strict Two-phase Locking</vt:lpstr>
      <vt:lpstr>Notes</vt:lpstr>
      <vt:lpstr>Why does strict 2PL imply serializability?</vt:lpstr>
      <vt:lpstr>Acyclic conflict graph implies serializability</vt:lpstr>
      <vt:lpstr>Two-phase locking is “pessimistic”</vt:lpstr>
      <vt:lpstr>Contrast: Timestamped approach</vt:lpstr>
      <vt:lpstr>Example of when we abort</vt:lpstr>
      <vt:lpstr>Pros and cons of approaches</vt:lpstr>
      <vt:lpstr>Intentions list concept</vt:lpstr>
      <vt:lpstr>Role of write-ahead log</vt:lpstr>
      <vt:lpstr>Structure of a transactional system</vt:lpstr>
      <vt:lpstr>Recovery?</vt:lpstr>
      <vt:lpstr>Transactions in distributed systems</vt:lpstr>
      <vt:lpstr>Transactions in distributed systems</vt:lpstr>
      <vt:lpstr>Transactions in distributed systems</vt:lpstr>
      <vt:lpstr>Unilateral abort</vt:lpstr>
      <vt:lpstr>Transactions on distributed objects</vt:lpstr>
      <vt:lpstr>Nested transactions</vt:lpstr>
      <vt:lpstr>Arguments for nested transactions</vt:lpstr>
      <vt:lpstr>Nested transactions: picture</vt:lpstr>
      <vt:lpstr>Observations</vt:lpstr>
      <vt:lpstr>Stacking rule</vt:lpstr>
      <vt:lpstr>Data objects viewed as “stacks”</vt:lpstr>
      <vt:lpstr>Locking rules?</vt:lpstr>
      <vt:lpstr>Relatively recent developments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</cp:lastModifiedBy>
  <cp:revision>211</cp:revision>
  <cp:lastPrinted>2012-02-14T15:00:44Z</cp:lastPrinted>
  <dcterms:created xsi:type="dcterms:W3CDTF">2006-08-16T00:00:00Z</dcterms:created>
  <dcterms:modified xsi:type="dcterms:W3CDTF">2015-03-24T21:50:07Z</dcterms:modified>
</cp:coreProperties>
</file>