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96" r:id="rId37"/>
    <p:sldId id="283" r:id="rId38"/>
    <p:sldId id="284" r:id="rId39"/>
    <p:sldId id="285" r:id="rId40"/>
    <p:sldId id="286" r:id="rId41"/>
    <p:sldId id="287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96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BAE-44EA-4936-892E-A29443FEB120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Bimodal Multicast</a:t>
            </a:r>
            <a:br>
              <a:rPr lang="en-US" smtClean="0"/>
            </a:br>
            <a:r>
              <a:rPr lang="en-US" smtClean="0"/>
              <a:t>Astrolabe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lpbcast variation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this variation on Bimodal Multicast instead of gossiping with every node in a system, we modify the Bimodal Multicast protocol</a:t>
            </a:r>
          </a:p>
          <a:p>
            <a:pPr lvl="1"/>
            <a:r>
              <a:rPr lang="en-US" smtClean="0"/>
              <a:t>It maintains a “peer overlay”: each member only gossips with a smaller set of peers picked to be reachable with low round-trip times, plus a second small set of remote peers picked to ensure that the graph is very highly connected and has a small diameter</a:t>
            </a:r>
          </a:p>
          <a:p>
            <a:pPr lvl="1"/>
            <a:r>
              <a:rPr lang="en-US" smtClean="0"/>
              <a:t>Called a “small worlds” structure by Jon Kleinberg</a:t>
            </a:r>
          </a:p>
          <a:p>
            <a:r>
              <a:rPr lang="en-US" smtClean="0"/>
              <a:t>Lpbcast is often faster, but equally reliable!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Speculation... about speed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combine IP multicast with gossip we try to match the tool we’re using with the need</a:t>
            </a:r>
          </a:p>
          <a:p>
            <a:endParaRPr lang="en-US"/>
          </a:p>
          <a:p>
            <a:r>
              <a:rPr lang="en-US" smtClean="0"/>
              <a:t>Try to get the messages through fast...  but if loss occurs, try to have a very predictable recovery cost</a:t>
            </a:r>
          </a:p>
          <a:p>
            <a:pPr lvl="1"/>
            <a:r>
              <a:rPr lang="en-US" smtClean="0"/>
              <a:t>Gossip has a totally predictable worst-case load</a:t>
            </a:r>
          </a:p>
          <a:p>
            <a:pPr lvl="1"/>
            <a:r>
              <a:rPr lang="en-US" smtClean="0"/>
              <a:t>This is appealing at large scales</a:t>
            </a:r>
          </a:p>
          <a:p>
            <a:pPr lvl="1"/>
            <a:endParaRPr lang="en-US"/>
          </a:p>
          <a:p>
            <a:r>
              <a:rPr lang="en-US" smtClean="0"/>
              <a:t>How can we generalize this concept?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best way to</a:t>
            </a:r>
          </a:p>
          <a:p>
            <a:pPr lvl="1"/>
            <a:r>
              <a:rPr lang="en-US" dirty="0" smtClean="0"/>
              <a:t>Count the number of nodes in a system?</a:t>
            </a:r>
          </a:p>
          <a:p>
            <a:pPr lvl="1"/>
            <a:r>
              <a:rPr lang="en-US" dirty="0" smtClean="0"/>
              <a:t>Compute the average load, or find the most loaded nodes, or least loaded nodes?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to consider</a:t>
            </a:r>
          </a:p>
          <a:p>
            <a:pPr lvl="1"/>
            <a:r>
              <a:rPr lang="en-US" dirty="0" smtClean="0"/>
              <a:t>Pure gossip solution</a:t>
            </a:r>
          </a:p>
          <a:p>
            <a:pPr lvl="1"/>
            <a:r>
              <a:rPr lang="en-US" dirty="0" smtClean="0"/>
              <a:t>Construct an overlay tree (via “flooding”, like in our consistent snapshot algorithm), then count nodes in the tree, or pull the answer from the leaves to the root…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isn’t very good for some of these tasks!</a:t>
            </a:r>
          </a:p>
          <a:p>
            <a:pPr lvl="1"/>
            <a:r>
              <a:rPr lang="en-US" dirty="0" smtClean="0"/>
              <a:t>There are gossip solutions for counting nodes, but they give approximate answers and run slowly</a:t>
            </a:r>
          </a:p>
          <a:p>
            <a:pPr lvl="1"/>
            <a:r>
              <a:rPr lang="en-US" dirty="0" smtClean="0"/>
              <a:t>Tricky to compute something like an average because of “re-counting” effect,  (best algorithm: </a:t>
            </a:r>
            <a:r>
              <a:rPr lang="en-US" dirty="0" err="1" smtClean="0"/>
              <a:t>Kempe</a:t>
            </a:r>
            <a:r>
              <a:rPr lang="en-US" dirty="0" smtClean="0"/>
              <a:t> </a:t>
            </a:r>
            <a:r>
              <a:rPr lang="en-US" i="1" dirty="0" smtClean="0"/>
              <a:t>et al)</a:t>
            </a:r>
          </a:p>
          <a:p>
            <a:r>
              <a:rPr lang="en-US" dirty="0" smtClean="0"/>
              <a:t>On the other hand, gossip works well for finding the </a:t>
            </a:r>
            <a:r>
              <a:rPr lang="en-US" i="1" dirty="0" smtClean="0"/>
              <a:t>c </a:t>
            </a:r>
            <a:r>
              <a:rPr lang="en-US" dirty="0" smtClean="0"/>
              <a:t>most loaded or least loaded nodes (constant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Gossip solutions will usually run in time O(log N) and generally give probabilistic 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with flooding…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how flooding works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Basically: we construct a tree by pushing data towards the leaves and linking a node to its parent when that node first learns of the flood</a:t>
            </a:r>
          </a:p>
          <a:p>
            <a:r>
              <a:rPr lang="en-US" dirty="0" smtClean="0"/>
              <a:t>Can do this with a fixed topology or in a gossip style by picking random next hops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505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286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429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362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2133600" y="2557322"/>
            <a:ext cx="566878" cy="3382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rot="16200000" flipH="1">
            <a:off x="2112239" y="3026639"/>
            <a:ext cx="457200" cy="414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V="1">
            <a:off x="2743200" y="3014522"/>
            <a:ext cx="1481278" cy="5241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2438400"/>
            <a:ext cx="914400" cy="33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2"/>
          </p:cNvCxnSpPr>
          <p:nvPr/>
        </p:nvCxnSpPr>
        <p:spPr>
          <a:xfrm>
            <a:off x="2743200" y="3538678"/>
            <a:ext cx="685800" cy="808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667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Labels: distance of the node from the root</a:t>
            </a:r>
            <a:endParaRPr lang="en-US" i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“spanning tree”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we have a spanning tree</a:t>
            </a:r>
          </a:p>
          <a:p>
            <a:pPr lvl="1"/>
            <a:r>
              <a:rPr lang="en-US" dirty="0" smtClean="0"/>
              <a:t>To count the nodes, just have leaves report 1 to their parents and inner nodes count the values from their children</a:t>
            </a:r>
          </a:p>
          <a:p>
            <a:pPr lvl="1"/>
            <a:r>
              <a:rPr lang="en-US" dirty="0" smtClean="0"/>
              <a:t>To compute an average, have the leaves report their value and the parent compute the sum, then divide by the count of nodes</a:t>
            </a:r>
          </a:p>
          <a:p>
            <a:pPr lvl="1"/>
            <a:r>
              <a:rPr lang="en-US" dirty="0" smtClean="0"/>
              <a:t>To find the least or most loaded node, inner nodes compute a min or max…</a:t>
            </a:r>
          </a:p>
          <a:p>
            <a:r>
              <a:rPr lang="en-US" dirty="0" smtClean="0"/>
              <a:t>Tree should have roughly log(N) depth, but once we build it, we can reuse it for a while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logs are identical!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say that a gossip protocol needs</a:t>
            </a:r>
            <a:br>
              <a:rPr lang="en-US" dirty="0" smtClean="0"/>
            </a:br>
            <a:r>
              <a:rPr lang="en-US" dirty="0" smtClean="0"/>
              <a:t>time log(N) to run, we mean log(N) rounds</a:t>
            </a:r>
          </a:p>
          <a:p>
            <a:pPr lvl="1"/>
            <a:r>
              <a:rPr lang="en-US" dirty="0" smtClean="0"/>
              <a:t>And a gossip protocol usually sends one message every five seconds or so, hence with 100,000 nodes, 60 </a:t>
            </a:r>
            <a:r>
              <a:rPr lang="en-US" dirty="0" err="1" smtClean="0"/>
              <a:t>secs</a:t>
            </a:r>
            <a:endParaRPr lang="en-US" dirty="0" smtClean="0"/>
          </a:p>
          <a:p>
            <a:r>
              <a:rPr lang="en-US" dirty="0" smtClean="0"/>
              <a:t>But our spanning tree protocol is constructed using a flooding algorithm that runs in a hurry</a:t>
            </a:r>
          </a:p>
          <a:p>
            <a:pPr lvl="1"/>
            <a:r>
              <a:rPr lang="en-US" dirty="0" smtClean="0"/>
              <a:t>Log(N) depth, but each “hop” takes perhaps a millisecond. </a:t>
            </a:r>
          </a:p>
          <a:p>
            <a:pPr lvl="1"/>
            <a:r>
              <a:rPr lang="en-US" dirty="0" smtClean="0"/>
              <a:t>So with 100,000 nodes we have our tree in 12 ms and answers in 24ms!  </a:t>
            </a:r>
          </a:p>
        </p:txBody>
      </p:sp>
      <p:pic>
        <p:nvPicPr>
          <p:cNvPr id="1026" name="Picture 2" descr="C:\Users\ken\AppData\Local\Microsoft\Windows\Temporary Internet Files\Content.IE5\VNUC6F0H\MCj02151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1866523" cy="1984218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has time complexity O(log N) but the “constant” can be rather big (5000 times larger in our example)</a:t>
            </a:r>
          </a:p>
          <a:p>
            <a:r>
              <a:rPr lang="en-US" dirty="0" smtClean="0"/>
              <a:t>Spanning tree had same time complexity but a tiny constant in front</a:t>
            </a:r>
          </a:p>
          <a:p>
            <a:endParaRPr lang="en-US" dirty="0" smtClean="0"/>
          </a:p>
          <a:p>
            <a:r>
              <a:rPr lang="en-US" dirty="0" smtClean="0"/>
              <a:t>But network load for spanning tree was much higher</a:t>
            </a:r>
          </a:p>
          <a:p>
            <a:pPr lvl="1"/>
            <a:r>
              <a:rPr lang="en-US" dirty="0" smtClean="0"/>
              <a:t>In the last step, we may have reached roughly half the nodes in the system</a:t>
            </a:r>
          </a:p>
          <a:p>
            <a:pPr lvl="1"/>
            <a:r>
              <a:rPr lang="en-US" dirty="0" smtClean="0"/>
              <a:t>So 50,000 messages were sent all at the same time!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</a:t>
            </a:r>
            <a:r>
              <a:rPr lang="en-US" dirty="0" err="1" smtClean="0"/>
              <a:t>vs</a:t>
            </a:r>
            <a:r>
              <a:rPr lang="en-US" dirty="0" smtClean="0"/>
              <a:t> “Urgent”?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gossip, we have a slow but steady story</a:t>
            </a:r>
          </a:p>
          <a:p>
            <a:pPr lvl="1"/>
            <a:r>
              <a:rPr lang="en-US" dirty="0" smtClean="0"/>
              <a:t>We know the speed and the cost, and both are low</a:t>
            </a:r>
          </a:p>
          <a:p>
            <a:pPr lvl="1"/>
            <a:r>
              <a:rPr lang="en-US" dirty="0" smtClean="0"/>
              <a:t>A constant, low-key, background cost</a:t>
            </a:r>
          </a:p>
          <a:p>
            <a:pPr lvl="1"/>
            <a:r>
              <a:rPr lang="en-US" dirty="0" smtClean="0"/>
              <a:t>And gossip is also very robust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Urgent protocols (like our flooding protocol, or 2PC, or reliable virtually synchronous multicast) </a:t>
            </a:r>
          </a:p>
          <a:p>
            <a:pPr lvl="1"/>
            <a:r>
              <a:rPr lang="en-US" dirty="0" smtClean="0"/>
              <a:t>Are way faster</a:t>
            </a:r>
          </a:p>
          <a:p>
            <a:pPr lvl="1"/>
            <a:r>
              <a:rPr lang="en-US" dirty="0" smtClean="0"/>
              <a:t>But produce load spikes</a:t>
            </a:r>
          </a:p>
          <a:p>
            <a:pPr lvl="1"/>
            <a:r>
              <a:rPr lang="en-US" dirty="0" smtClean="0"/>
              <a:t>And may be fragile, prone to broadcast storms, etc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issue with gossip is that the messages fill up</a:t>
            </a:r>
          </a:p>
          <a:p>
            <a:pPr lvl="1"/>
            <a:r>
              <a:rPr lang="en-US" dirty="0" smtClean="0"/>
              <a:t>With constant sized messages…</a:t>
            </a:r>
          </a:p>
          <a:p>
            <a:pPr lvl="1"/>
            <a:r>
              <a:rPr lang="en-US" dirty="0" smtClean="0"/>
              <a:t>… and constant rate of communication</a:t>
            </a:r>
          </a:p>
          <a:p>
            <a:pPr lvl="1"/>
            <a:r>
              <a:rPr lang="en-US" dirty="0" smtClean="0"/>
              <a:t>… we’ll inevitably reach the limit!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inroduce</a:t>
            </a:r>
            <a:r>
              <a:rPr lang="en-US" dirty="0" smtClean="0"/>
              <a:t> hierarchy into gossip systems?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Recall from early in the semester that gossip </a:t>
            </a:r>
            <a:r>
              <a:rPr lang="en-US" dirty="0" smtClean="0"/>
              <a:t>spreads </a:t>
            </a:r>
            <a:r>
              <a:rPr lang="en-US" dirty="0"/>
              <a:t>in log(system size)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is this actually “fast”?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3759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3733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4528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5664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3759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5892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64081"/>
            <a:ext cx="5421083" cy="365125"/>
          </a:xfrm>
        </p:spPr>
        <p:txBody>
          <a:bodyPr/>
          <a:lstStyle/>
          <a:p>
            <a:r>
              <a:rPr lang="en-US" smtClean="0"/>
              <a:t>CS5412 Spring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Mari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599" y="1905000"/>
            <a:ext cx="2995159" cy="3200400"/>
          </a:xfrm>
          <a:prstGeom prst="rect">
            <a:avLst/>
          </a:prstGeom>
          <a:noFill/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410200" y="22860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600" dirty="0">
                <a:solidFill>
                  <a:srgbClr val="F71717"/>
                </a:solidFill>
                <a:latin typeface="Old English Text MT" pitchFamily="66" charset="0"/>
              </a:rPr>
              <a:t>Astrolabe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2895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Intended </a:t>
            </a:r>
            <a:r>
              <a:rPr lang="en-US" sz="1600" dirty="0">
                <a:latin typeface="Aharoni" pitchFamily="2" charset="-79"/>
                <a:cs typeface="Aharoni" pitchFamily="2" charset="-79"/>
              </a:rPr>
              <a:t>as help for applications adrift in a sea of information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Structure emerges from a randomized gossip protocol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This approach is robust and scalable even under stress that cripples traditional systems</a:t>
            </a:r>
            <a:br>
              <a:rPr lang="en-US" sz="1600" dirty="0">
                <a:latin typeface="Aharoni" pitchFamily="2" charset="-79"/>
                <a:cs typeface="Aharoni" pitchFamily="2" charset="-79"/>
              </a:rPr>
            </a:br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Developed at RNS, Cornell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By Robbert van Renesse, with many others helping…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Technology was adopted at Amazon.com (but they build their own solutions rather than using it in this form)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1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Astrolabe is a flexible monitoring overlay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08621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22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08624" name="Text Box 80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2971800" y="4191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Periodically, pull data from monitored systems</a:t>
            </a: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2590800" y="32766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2590800" y="5638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628" name="Group 84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665" name="Group 121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500" fill="hold"/>
                                        <p:tgtEl>
                                          <p:spTgt spid="1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26" grpId="0" animBg="1"/>
      <p:bldP spid="1086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Astrolabe in a single domain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node owns a single tuple, like the management information base (MIB)</a:t>
            </a:r>
          </a:p>
          <a:p>
            <a:pPr>
              <a:lnSpc>
                <a:spcPct val="90000"/>
              </a:lnSpc>
            </a:pPr>
            <a:r>
              <a:rPr lang="en-US"/>
              <a:t>Nodes discover one-another through a simple broadcast scheme (“anyone out there?”) and gossip about membership</a:t>
            </a:r>
          </a:p>
          <a:p>
            <a:pPr lvl="1">
              <a:lnSpc>
                <a:spcPct val="90000"/>
              </a:lnSpc>
            </a:pPr>
            <a:r>
              <a:rPr lang="en-US"/>
              <a:t>Nodes also keep replicas of one-another’s rows</a:t>
            </a:r>
          </a:p>
          <a:p>
            <a:pPr lvl="1">
              <a:lnSpc>
                <a:spcPct val="90000"/>
              </a:lnSpc>
            </a:pPr>
            <a:r>
              <a:rPr lang="en-US"/>
              <a:t>Periodically (uniformly at random) merge your state with some else…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34200" y="34290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656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1693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94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5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6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7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1699" name="Freeform 83"/>
          <p:cNvSpPr>
            <a:spLocks/>
          </p:cNvSpPr>
          <p:nvPr/>
        </p:nvSpPr>
        <p:spPr bwMode="auto">
          <a:xfrm rot="-2961502">
            <a:off x="7270750" y="3016250"/>
            <a:ext cx="469900" cy="1295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1700" name="Group 84"/>
          <p:cNvGraphicFramePr>
            <a:graphicFrameLocks noGrp="1"/>
          </p:cNvGraphicFramePr>
          <p:nvPr/>
        </p:nvGraphicFramePr>
        <p:xfrm>
          <a:off x="7010400" y="4343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</a:tblGrid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710" name="Group 94"/>
          <p:cNvGraphicFramePr>
            <a:graphicFrameLocks noGrp="1"/>
          </p:cNvGraphicFramePr>
          <p:nvPr/>
        </p:nvGraphicFramePr>
        <p:xfrm>
          <a:off x="7010400" y="4724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sp>
        <p:nvSpPr>
          <p:cNvPr id="111720" name="Freeform 104"/>
          <p:cNvSpPr>
            <a:spLocks/>
          </p:cNvSpPr>
          <p:nvPr/>
        </p:nvSpPr>
        <p:spPr bwMode="auto">
          <a:xfrm rot="2961502" flipV="1">
            <a:off x="7353300" y="4914900"/>
            <a:ext cx="381000" cy="12192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80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2717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8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1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2722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Merge protocol has constant cost</a:t>
            </a:r>
          </a:p>
          <a:p>
            <a:pPr lvl="1">
              <a:lnSpc>
                <a:spcPct val="90000"/>
              </a:lnSpc>
            </a:pPr>
            <a:r>
              <a:rPr lang="en-US"/>
              <a:t>One message sent, received (on avg) per unit time.</a:t>
            </a:r>
          </a:p>
          <a:p>
            <a:pPr lvl="1">
              <a:lnSpc>
                <a:spcPct val="90000"/>
              </a:lnSpc>
            </a:pPr>
            <a:r>
              <a:rPr lang="en-US"/>
              <a:t>The data changes slowly, so no need to run it quickly – we usually run it every five seconds or so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 spreads in O(log N) time</a:t>
            </a:r>
          </a:p>
          <a:p>
            <a:pPr>
              <a:lnSpc>
                <a:spcPct val="90000"/>
              </a:lnSpc>
            </a:pPr>
            <a:r>
              <a:rPr lang="en-US"/>
              <a:t>But this assumes bounded region size</a:t>
            </a:r>
          </a:p>
          <a:p>
            <a:pPr lvl="1">
              <a:lnSpc>
                <a:spcPct val="90000"/>
              </a:lnSpc>
            </a:pPr>
            <a:r>
              <a:rPr lang="en-US"/>
              <a:t>In Astrolabe, we limit them to 50-100 rows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Big systems…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big system could have </a:t>
            </a:r>
            <a:r>
              <a:rPr lang="en-US" i="1"/>
              <a:t>many</a:t>
            </a:r>
            <a:r>
              <a:rPr lang="en-US"/>
              <a:t> regions</a:t>
            </a:r>
          </a:p>
          <a:p>
            <a:pPr lvl="1"/>
            <a:r>
              <a:rPr lang="en-US"/>
              <a:t>Looks like a pile of spreadsheets</a:t>
            </a:r>
          </a:p>
          <a:p>
            <a:pPr lvl="1"/>
            <a:r>
              <a:rPr lang="en-US"/>
              <a:t>A node only replicates data from its neighbors within its own region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Scaling up… and up…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 stack of domains, we don’t want every system to “see” every domain</a:t>
            </a:r>
          </a:p>
          <a:p>
            <a:pPr lvl="1"/>
            <a:r>
              <a:rPr lang="en-US"/>
              <a:t>Cost would be huge</a:t>
            </a:r>
          </a:p>
          <a:p>
            <a:r>
              <a:rPr lang="en-US"/>
              <a:t>So instead, we’ll see a summary</a:t>
            </a:r>
          </a:p>
        </p:txBody>
      </p:sp>
      <p:graphicFrame>
        <p:nvGraphicFramePr>
          <p:cNvPr id="115716" name="Group 4"/>
          <p:cNvGraphicFramePr>
            <a:graphicFrameLocks noGrp="1"/>
          </p:cNvGraphicFramePr>
          <p:nvPr/>
        </p:nvGraphicFramePr>
        <p:xfrm>
          <a:off x="2743200" y="4344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pic>
        <p:nvPicPr>
          <p:cNvPr id="115753" name="Picture 41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743200" y="6173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2895600" y="4497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793" name="Group 81"/>
          <p:cNvGraphicFramePr>
            <a:graphicFrameLocks noGrp="1"/>
          </p:cNvGraphicFramePr>
          <p:nvPr/>
        </p:nvGraphicFramePr>
        <p:xfrm>
          <a:off x="3048000" y="46497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30" name="Group 118"/>
          <p:cNvGraphicFramePr>
            <a:graphicFrameLocks noGrp="1"/>
          </p:cNvGraphicFramePr>
          <p:nvPr/>
        </p:nvGraphicFramePr>
        <p:xfrm>
          <a:off x="3200400" y="48021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67" name="Group 155"/>
          <p:cNvGraphicFramePr>
            <a:graphicFrameLocks noGrp="1"/>
          </p:cNvGraphicFramePr>
          <p:nvPr/>
        </p:nvGraphicFramePr>
        <p:xfrm>
          <a:off x="3352800" y="49545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04" name="Group 192"/>
          <p:cNvGraphicFramePr>
            <a:graphicFrameLocks noGrp="1"/>
          </p:cNvGraphicFramePr>
          <p:nvPr/>
        </p:nvGraphicFramePr>
        <p:xfrm>
          <a:off x="3505200" y="5106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41" name="Group 229"/>
          <p:cNvGraphicFramePr>
            <a:graphicFrameLocks noGrp="1"/>
          </p:cNvGraphicFramePr>
          <p:nvPr/>
        </p:nvGraphicFramePr>
        <p:xfrm>
          <a:off x="3657600" y="5259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75" name="Group 39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12" name="Group 76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Astrolabe builds a hierarchy using a P2P protocol that “assembles the puzzle” without any servers</a:t>
            </a:r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77" name="Group 1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14" name="Group 1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6942" name="Text Box 2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6943" name="Freeform 207"/>
          <p:cNvSpPr>
            <a:spLocks/>
          </p:cNvSpPr>
          <p:nvPr/>
        </p:nvSpPr>
        <p:spPr bwMode="auto">
          <a:xfrm>
            <a:off x="1828800" y="3352800"/>
            <a:ext cx="1066800" cy="914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4" name="Freeform 2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5" name="Text Box 209"/>
          <p:cNvSpPr txBox="1">
            <a:spLocks noChangeArrowheads="1"/>
          </p:cNvSpPr>
          <p:nvPr/>
        </p:nvSpPr>
        <p:spPr bwMode="auto">
          <a:xfrm>
            <a:off x="6096000" y="27432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/>
              <a:t>SQL query “summarizes” data</a:t>
            </a:r>
          </a:p>
        </p:txBody>
      </p:sp>
      <p:sp>
        <p:nvSpPr>
          <p:cNvPr id="116946" name="Text Box 210"/>
          <p:cNvSpPr txBox="1">
            <a:spLocks noChangeArrowheads="1"/>
          </p:cNvSpPr>
          <p:nvPr/>
        </p:nvSpPr>
        <p:spPr bwMode="auto">
          <a:xfrm>
            <a:off x="990600" y="1981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Dynamically changing query output is visible system-wide</a:t>
            </a:r>
          </a:p>
        </p:txBody>
      </p:sp>
      <p:graphicFrame>
        <p:nvGraphicFramePr>
          <p:cNvPr id="116947" name="Group 211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84" name="Group 248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21" name="Group 285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1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Log(N) can be a very big number!</a:t>
            </a:r>
          </a:p>
          <a:p>
            <a:pPr lvl="1"/>
            <a:r>
              <a:rPr lang="en-US" dirty="0" smtClean="0"/>
              <a:t>With N=100,000, log(N) would be 12</a:t>
            </a:r>
          </a:p>
          <a:p>
            <a:pPr lvl="1"/>
            <a:r>
              <a:rPr lang="en-US" dirty="0" smtClean="0"/>
              <a:t>So with one gossip round per five seconds, information needs </a:t>
            </a:r>
            <a:r>
              <a:rPr lang="en-US" i="1" dirty="0" smtClean="0"/>
              <a:t>one minute </a:t>
            </a:r>
            <a:r>
              <a:rPr lang="en-US" dirty="0" smtClean="0"/>
              <a:t>to spread in a large system!</a:t>
            </a:r>
          </a:p>
          <a:p>
            <a:r>
              <a:rPr lang="en-US" dirty="0" smtClean="0"/>
              <a:t>Some gossip protocols combine pure gossip with an accelerator</a:t>
            </a:r>
          </a:p>
          <a:p>
            <a:pPr lvl="1"/>
            <a:r>
              <a:rPr lang="en-US" smtClean="0"/>
              <a:t>A good way to get the word out quickly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scale: “fake” regions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</a:t>
            </a:r>
          </a:p>
          <a:p>
            <a:pPr lvl="1">
              <a:lnSpc>
                <a:spcPct val="90000"/>
              </a:lnSpc>
            </a:pPr>
            <a:r>
              <a:rPr lang="en-US"/>
              <a:t>Computed by queries that summarize a whole region as a single row</a:t>
            </a:r>
          </a:p>
          <a:p>
            <a:pPr lvl="1">
              <a:lnSpc>
                <a:spcPct val="90000"/>
              </a:lnSpc>
            </a:pPr>
            <a:r>
              <a:rPr lang="en-US"/>
              <a:t>Gossiped in a read-only manner within a leaf region</a:t>
            </a:r>
          </a:p>
          <a:p>
            <a:pPr>
              <a:lnSpc>
                <a:spcPct val="90000"/>
              </a:lnSpc>
            </a:pPr>
            <a:r>
              <a:rPr lang="en-US"/>
              <a:t>But who runs the gossip?</a:t>
            </a:r>
          </a:p>
          <a:p>
            <a:pPr lvl="1">
              <a:lnSpc>
                <a:spcPct val="90000"/>
              </a:lnSpc>
            </a:pPr>
            <a:r>
              <a:rPr lang="en-US"/>
              <a:t>Each region elects “k” members to run gossip at the next level up.</a:t>
            </a:r>
          </a:p>
          <a:p>
            <a:pPr lvl="1">
              <a:lnSpc>
                <a:spcPct val="90000"/>
              </a:lnSpc>
            </a:pPr>
            <a:r>
              <a:rPr lang="en-US"/>
              <a:t>Can play with selection criteria and “k”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 rot="19408269" flipH="1">
            <a:off x="-609600" y="1600200"/>
            <a:ext cx="8686800" cy="3886200"/>
          </a:xfrm>
          <a:prstGeom prst="ellipse">
            <a:avLst/>
          </a:prstGeom>
          <a:solidFill>
            <a:srgbClr val="FAFF5B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8788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25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62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89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8890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8891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2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3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4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7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Yellow leaf node “sees” its neighbors and the domains on the path to the root.  </a:t>
            </a:r>
          </a:p>
        </p:txBody>
      </p:sp>
      <p:sp>
        <p:nvSpPr>
          <p:cNvPr id="118898" name="AutoShape 114"/>
          <p:cNvSpPr>
            <a:spLocks noChangeArrowheads="1"/>
          </p:cNvSpPr>
          <p:nvPr/>
        </p:nvSpPr>
        <p:spPr bwMode="auto">
          <a:xfrm>
            <a:off x="1828800" y="3810000"/>
            <a:ext cx="3352800" cy="685800"/>
          </a:xfrm>
          <a:prstGeom prst="wedgeRectCallout">
            <a:avLst>
              <a:gd name="adj1" fmla="val -54690"/>
              <a:gd name="adj2" fmla="val 118519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Falcon runs level 2 epidemic because it has lowest load</a:t>
            </a:r>
          </a:p>
        </p:txBody>
      </p:sp>
      <p:sp>
        <p:nvSpPr>
          <p:cNvPr id="118899" name="AutoShape 115"/>
          <p:cNvSpPr>
            <a:spLocks noChangeArrowheads="1"/>
          </p:cNvSpPr>
          <p:nvPr/>
        </p:nvSpPr>
        <p:spPr bwMode="auto">
          <a:xfrm>
            <a:off x="5638800" y="3352800"/>
            <a:ext cx="3352800" cy="685800"/>
          </a:xfrm>
          <a:prstGeom prst="wedgeRectCallout">
            <a:avLst>
              <a:gd name="adj1" fmla="val -46639"/>
              <a:gd name="adj2" fmla="val 211343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Gnu runs level 2 epidemic because it has lowest load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7" grpId="0" animBg="1"/>
      <p:bldP spid="118898" grpId="0" animBg="1"/>
      <p:bldP spid="118898" grpId="1" animBg="1"/>
      <p:bldP spid="118899" grpId="0" animBg="1"/>
      <p:bldP spid="11889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 rot="2191731">
            <a:off x="838200" y="1600200"/>
            <a:ext cx="8686800" cy="3886200"/>
          </a:xfrm>
          <a:prstGeom prst="ellipse">
            <a:avLst/>
          </a:prstGeom>
          <a:solidFill>
            <a:srgbClr val="00E4A8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49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86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9914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9915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6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7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8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9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0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1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Green node sees different leaf domain but has a consistent view of the inner domain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load?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number of nodes end up participating in O(log</a:t>
            </a:r>
            <a:r>
              <a:rPr lang="en-US" baseline="-25000"/>
              <a:t>fanout</a:t>
            </a:r>
            <a:r>
              <a:rPr lang="en-US"/>
              <a:t>N) epidemics</a:t>
            </a:r>
          </a:p>
          <a:p>
            <a:pPr lvl="1"/>
            <a:r>
              <a:rPr lang="en-US"/>
              <a:t>Here the fanout is something like 50</a:t>
            </a:r>
          </a:p>
          <a:p>
            <a:pPr lvl="1"/>
            <a:r>
              <a:rPr lang="en-US"/>
              <a:t>In each epidemic, a message is sent and received roughly every 5 seconds</a:t>
            </a:r>
          </a:p>
          <a:p>
            <a:r>
              <a:rPr lang="en-US"/>
              <a:t>We limit message size so even during periods of turbulence, no message can become huge.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</a:t>
            </a:r>
            <a:r>
              <a:rPr lang="en-US" dirty="0" smtClean="0"/>
              <a:t>Astrolabe?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Amazon </a:t>
            </a:r>
            <a:r>
              <a:rPr lang="en-US" dirty="0" smtClean="0"/>
              <a:t>doesn’t use Astrolabe in this identical form, but they built gossip-based monitoring systems based on the same ideas.</a:t>
            </a:r>
          </a:p>
          <a:p>
            <a:r>
              <a:rPr lang="en-US" dirty="0" smtClean="0"/>
              <a:t>They deploy these in S3 and EC2: throughout </a:t>
            </a:r>
            <a:r>
              <a:rPr lang="en-US" dirty="0"/>
              <a:t>their big data centers!</a:t>
            </a:r>
          </a:p>
          <a:p>
            <a:pPr lvl="1"/>
            <a:r>
              <a:rPr lang="en-US" dirty="0"/>
              <a:t>For them, </a:t>
            </a:r>
            <a:r>
              <a:rPr lang="en-US" dirty="0" smtClean="0"/>
              <a:t>Astrolabe-like mechanisms track overall state of their system to diagnose performance issues</a:t>
            </a:r>
            <a:endParaRPr lang="en-US" dirty="0"/>
          </a:p>
          <a:p>
            <a:pPr lvl="1"/>
            <a:r>
              <a:rPr lang="en-US" dirty="0"/>
              <a:t>They </a:t>
            </a:r>
            <a:r>
              <a:rPr lang="en-US" dirty="0" smtClean="0"/>
              <a:t>also automate </a:t>
            </a:r>
            <a:r>
              <a:rPr lang="en-US" dirty="0"/>
              <a:t>reaction to temporary overloads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overload handling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service S is getting slow…</a:t>
            </a:r>
          </a:p>
          <a:p>
            <a:pPr lvl="1"/>
            <a:r>
              <a:rPr lang="en-US" dirty="0"/>
              <a:t>Astrolabe triggers a “system wide warning”</a:t>
            </a:r>
          </a:p>
          <a:p>
            <a:r>
              <a:rPr lang="en-US" dirty="0"/>
              <a:t>Everyone sees the picture</a:t>
            </a:r>
          </a:p>
          <a:p>
            <a:pPr lvl="1"/>
            <a:r>
              <a:rPr lang="en-US" dirty="0"/>
              <a:t>“Oops, S is getting overloaded and slow!”</a:t>
            </a:r>
          </a:p>
          <a:p>
            <a:pPr lvl="1"/>
            <a:r>
              <a:rPr lang="en-US" dirty="0"/>
              <a:t>So everyone tries to reduce their frequency of requests against service 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overload in Astrolabe </a:t>
            </a:r>
            <a:r>
              <a:rPr lang="en-US" i="1" dirty="0" smtClean="0"/>
              <a:t>itself?</a:t>
            </a:r>
            <a:endParaRPr lang="en-US" dirty="0" smtClean="0"/>
          </a:p>
          <a:p>
            <a:pPr lvl="1"/>
            <a:r>
              <a:rPr lang="en-US" dirty="0" smtClean="0"/>
              <a:t>Could everyone do a fair share of inner aggregation?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that one company had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Astrolabe approach</a:t>
            </a:r>
          </a:p>
          <a:p>
            <a:endParaRPr lang="en-US" dirty="0"/>
          </a:p>
          <a:p>
            <a:r>
              <a:rPr lang="en-US" dirty="0" smtClean="0"/>
              <a:t>But instead of electing nodes to play inner roles, just assign them roles, left to right</a:t>
            </a:r>
          </a:p>
          <a:p>
            <a:endParaRPr lang="en-US" dirty="0"/>
          </a:p>
          <a:p>
            <a:r>
              <a:rPr lang="en-US" dirty="0" smtClean="0"/>
              <a:t>N-1 inner nodes, hence N-1 nodes play 2 </a:t>
            </a:r>
            <a:r>
              <a:rPr lang="en-US" dirty="0" err="1" smtClean="0"/>
              <a:t>aggre-gation</a:t>
            </a:r>
            <a:r>
              <a:rPr lang="en-US" dirty="0" smtClean="0"/>
              <a:t> roles and one lucky node just has one role</a:t>
            </a:r>
          </a:p>
          <a:p>
            <a:endParaRPr lang="en-US" dirty="0" smtClean="0"/>
          </a:p>
          <a:p>
            <a:r>
              <a:rPr lang="en-US" dirty="0" smtClean="0"/>
              <a:t>What impact will this have on Astrolabe?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9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2015</a:t>
            </a:r>
            <a:endParaRPr lang="en-US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921756-8890-467F-832B-DC6483FA7D16}" type="slidenum">
              <a:rPr lang="en-US"/>
              <a:pPr/>
              <a:t>37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World’s worst aggregation tree!</a:t>
            </a:r>
            <a:endParaRPr lang="en-US" sz="4000" dirty="0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2895600" y="1981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5029200" y="1981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19812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28956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60198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69342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>
            <a:off x="1600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1981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3505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3886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638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6019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7543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7924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1371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160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2057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228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3276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350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H="1">
            <a:off x="3962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19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 flipH="1">
            <a:off x="731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7543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>
            <a:off x="800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8229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1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5638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09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6324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066800" y="51054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A    </a:t>
            </a:r>
            <a:r>
              <a:rPr lang="en-US" b="1" dirty="0" smtClean="0"/>
              <a:t> B  C      D          E      F  </a:t>
            </a:r>
            <a:r>
              <a:rPr lang="en-US" b="1" dirty="0"/>
              <a:t>G    </a:t>
            </a:r>
            <a:r>
              <a:rPr lang="en-US" b="1" dirty="0" smtClean="0"/>
              <a:t> H              I       J  </a:t>
            </a:r>
            <a:r>
              <a:rPr lang="en-US" b="1" dirty="0"/>
              <a:t>K     </a:t>
            </a:r>
            <a:r>
              <a:rPr lang="en-US" b="1" dirty="0" smtClean="0"/>
              <a:t> L         M      N O    P</a:t>
            </a:r>
            <a:endParaRPr lang="en-US" b="1" dirty="0"/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1295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1981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200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3886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334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6019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7239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7924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6764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35814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543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514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701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48006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</a:t>
            </a:r>
          </a:p>
        </p:txBody>
      </p:sp>
      <p:sp>
        <p:nvSpPr>
          <p:cNvPr id="156730" name="AutoShape 58"/>
          <p:cNvSpPr>
            <a:spLocks noChangeArrowheads="1"/>
          </p:cNvSpPr>
          <p:nvPr/>
        </p:nvSpPr>
        <p:spPr bwMode="auto">
          <a:xfrm>
            <a:off x="4495800" y="42672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An event </a:t>
            </a:r>
            <a:r>
              <a:rPr lang="en-US" u="sng"/>
              <a:t>e </a:t>
            </a:r>
            <a:r>
              <a:rPr lang="en-US"/>
              <a:t>occurs at H</a:t>
            </a:r>
          </a:p>
        </p:txBody>
      </p:sp>
      <p:sp>
        <p:nvSpPr>
          <p:cNvPr id="156731" name="Line 59"/>
          <p:cNvSpPr>
            <a:spLocks noChangeShapeType="1"/>
          </p:cNvSpPr>
          <p:nvPr/>
        </p:nvSpPr>
        <p:spPr bwMode="auto">
          <a:xfrm flipH="1">
            <a:off x="4114800" y="5249333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2" name="Line 60"/>
          <p:cNvSpPr>
            <a:spLocks noChangeShapeType="1"/>
          </p:cNvSpPr>
          <p:nvPr/>
        </p:nvSpPr>
        <p:spPr bwMode="auto">
          <a:xfrm flipH="1">
            <a:off x="3581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3" name="Line 6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5" name="Line 63"/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7" name="Line 65"/>
          <p:cNvSpPr>
            <a:spLocks noChangeShapeType="1"/>
          </p:cNvSpPr>
          <p:nvPr/>
        </p:nvSpPr>
        <p:spPr bwMode="auto">
          <a:xfrm flipH="1">
            <a:off x="1447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8" name="Line 66"/>
          <p:cNvSpPr>
            <a:spLocks noChangeShapeType="1"/>
          </p:cNvSpPr>
          <p:nvPr/>
        </p:nvSpPr>
        <p:spPr bwMode="auto">
          <a:xfrm flipH="1">
            <a:off x="1676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9" name="Line 67"/>
          <p:cNvSpPr>
            <a:spLocks noChangeShapeType="1"/>
          </p:cNvSpPr>
          <p:nvPr/>
        </p:nvSpPr>
        <p:spPr bwMode="auto">
          <a:xfrm flipH="1">
            <a:off x="21336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0" name="Line 68"/>
          <p:cNvSpPr>
            <a:spLocks noChangeShapeType="1"/>
          </p:cNvSpPr>
          <p:nvPr/>
        </p:nvSpPr>
        <p:spPr bwMode="auto">
          <a:xfrm flipH="1">
            <a:off x="3048000" y="2286000"/>
            <a:ext cx="3733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1" name="Line 69"/>
          <p:cNvSpPr>
            <a:spLocks noChangeShapeType="1"/>
          </p:cNvSpPr>
          <p:nvPr/>
        </p:nvSpPr>
        <p:spPr bwMode="auto">
          <a:xfrm flipH="1">
            <a:off x="81534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2" name="Line 70"/>
          <p:cNvSpPr>
            <a:spLocks noChangeShapeType="1"/>
          </p:cNvSpPr>
          <p:nvPr/>
        </p:nvSpPr>
        <p:spPr bwMode="auto">
          <a:xfrm flipH="1">
            <a:off x="7620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3" name="Line 71"/>
          <p:cNvSpPr>
            <a:spLocks noChangeShapeType="1"/>
          </p:cNvSpPr>
          <p:nvPr/>
        </p:nvSpPr>
        <p:spPr bwMode="auto">
          <a:xfrm>
            <a:off x="73914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4" name="Line 72"/>
          <p:cNvSpPr>
            <a:spLocks noChangeShapeType="1"/>
          </p:cNvSpPr>
          <p:nvPr/>
        </p:nvSpPr>
        <p:spPr bwMode="auto">
          <a:xfrm flipH="1">
            <a:off x="61722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5" name="Line 73"/>
          <p:cNvSpPr>
            <a:spLocks noChangeShapeType="1"/>
          </p:cNvSpPr>
          <p:nvPr/>
        </p:nvSpPr>
        <p:spPr bwMode="auto">
          <a:xfrm flipH="1">
            <a:off x="5562600" y="5249333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6" name="Line 74"/>
          <p:cNvSpPr>
            <a:spLocks noChangeShapeType="1"/>
          </p:cNvSpPr>
          <p:nvPr/>
        </p:nvSpPr>
        <p:spPr bwMode="auto">
          <a:xfrm flipH="1">
            <a:off x="5715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7" name="Line 75"/>
          <p:cNvSpPr>
            <a:spLocks noChangeShapeType="1"/>
          </p:cNvSpPr>
          <p:nvPr/>
        </p:nvSpPr>
        <p:spPr bwMode="auto">
          <a:xfrm flipH="1">
            <a:off x="62484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8" name="AutoShape 76"/>
          <p:cNvSpPr>
            <a:spLocks noChangeArrowheads="1"/>
          </p:cNvSpPr>
          <p:nvPr/>
        </p:nvSpPr>
        <p:spPr bwMode="auto">
          <a:xfrm>
            <a:off x="6629400" y="4267200"/>
            <a:ext cx="1828800" cy="685800"/>
          </a:xfrm>
          <a:prstGeom prst="wedgeRectCallout">
            <a:avLst>
              <a:gd name="adj1" fmla="val 46009"/>
              <a:gd name="adj2" fmla="val 84028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P learns O(N) time units later!</a:t>
            </a:r>
          </a:p>
        </p:txBody>
      </p:sp>
      <p:sp>
        <p:nvSpPr>
          <p:cNvPr id="156749" name="AutoShape 77"/>
          <p:cNvSpPr>
            <a:spLocks noChangeArrowheads="1"/>
          </p:cNvSpPr>
          <p:nvPr/>
        </p:nvSpPr>
        <p:spPr bwMode="auto">
          <a:xfrm>
            <a:off x="3886200" y="43434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G gossips with H and learns </a:t>
            </a:r>
            <a:r>
              <a:rPr lang="en-US" u="sng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661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0" grpId="0" animBg="1"/>
      <p:bldP spid="156730" grpId="1" animBg="1"/>
      <p:bldP spid="156731" grpId="0" animBg="1"/>
      <p:bldP spid="156732" grpId="0" animBg="1"/>
      <p:bldP spid="156733" grpId="0" animBg="1"/>
      <p:bldP spid="156735" grpId="0" animBg="1"/>
      <p:bldP spid="156737" grpId="0" animBg="1"/>
      <p:bldP spid="156738" grpId="0" animBg="1"/>
      <p:bldP spid="156739" grpId="0" animBg="1"/>
      <p:bldP spid="156740" grpId="0" animBg="1"/>
      <p:bldP spid="156741" grpId="0" animBg="1"/>
      <p:bldP spid="156742" grpId="0" animBg="1"/>
      <p:bldP spid="156743" grpId="0" animBg="1"/>
      <p:bldP spid="156744" grpId="0" animBg="1"/>
      <p:bldP spid="156745" grpId="0" animBg="1"/>
      <p:bldP spid="156746" grpId="0" animBg="1"/>
      <p:bldP spid="156747" grpId="0" animBg="1"/>
      <p:bldP spid="156748" grpId="0" animBg="1"/>
      <p:bldP spid="156749" grpId="0" animBg="1"/>
      <p:bldP spid="156749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E345A6-1A42-4618-8A19-F68D579CB769}" type="slidenum">
              <a:rPr lang="en-US"/>
              <a:pPr/>
              <a:t>38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went wrong?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horrendous </a:t>
            </a:r>
            <a:r>
              <a:rPr lang="en-US" dirty="0"/>
              <a:t>tree, each node has equal “work to do” but the information-space diameter is larger! </a:t>
            </a:r>
          </a:p>
          <a:p>
            <a:r>
              <a:rPr lang="en-US" dirty="0"/>
              <a:t>Astrolabe benefits from “instant” knowledge because the epidemic at each level is run </a:t>
            </a:r>
            <a:r>
              <a:rPr lang="en-US" u="sng" dirty="0"/>
              <a:t>by someone elected from the level below</a:t>
            </a:r>
          </a:p>
        </p:txBody>
      </p:sp>
    </p:spTree>
    <p:extLst>
      <p:ext uri="{BB962C8B-B14F-4D97-AF65-F5344CB8AC3E}">
        <p14:creationId xmlns:p14="http://schemas.microsoft.com/office/powerpoint/2010/main" val="21419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4E91E33-CE56-4E4A-889E-7BDBBF4CC371}" type="slidenum">
              <a:rPr lang="en-US"/>
              <a:pPr/>
              <a:t>39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Insight: Two kinds of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focused on the aggregation tree</a:t>
            </a:r>
          </a:p>
          <a:p>
            <a:r>
              <a:rPr lang="en-US"/>
              <a:t>But in fact should also think about the information flow tree</a:t>
            </a:r>
          </a:p>
        </p:txBody>
      </p:sp>
    </p:spTree>
    <p:extLst>
      <p:ext uri="{BB962C8B-B14F-4D97-AF65-F5344CB8AC3E}">
        <p14:creationId xmlns:p14="http://schemas.microsoft.com/office/powerpoint/2010/main" val="40169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Multicast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send a message, this protocol uses IP multicast</a:t>
            </a:r>
          </a:p>
          <a:p>
            <a:endParaRPr lang="en-US"/>
          </a:p>
          <a:p>
            <a:r>
              <a:rPr lang="en-US" smtClean="0"/>
              <a:t>We just transmit it without delay and we don’t expect any form of responses</a:t>
            </a:r>
          </a:p>
          <a:p>
            <a:pPr lvl="1"/>
            <a:r>
              <a:rPr lang="en-US" smtClean="0"/>
              <a:t>Not reliable, no acks </a:t>
            </a:r>
          </a:p>
          <a:p>
            <a:pPr lvl="1"/>
            <a:r>
              <a:rPr lang="en-US" smtClean="0"/>
              <a:t>No flow control (this can be an issue)</a:t>
            </a:r>
          </a:p>
          <a:p>
            <a:pPr lvl="1"/>
            <a:r>
              <a:rPr lang="en-US" smtClean="0"/>
              <a:t>In data centers that lack IP multicast, can simulate by sending UDP packets 1:1 without 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B45458-78A1-40D1-955C-F572CF28F1DB}" type="slidenum">
              <a:rPr lang="en-US"/>
              <a:pPr/>
              <a:t>40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885113" cy="4114800"/>
          </a:xfrm>
        </p:spPr>
        <p:txBody>
          <a:bodyPr/>
          <a:lstStyle/>
          <a:p>
            <a:r>
              <a:rPr lang="en-US" dirty="0"/>
              <a:t>Bad aggregation graph: diameter O(n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3429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4160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6553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5500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68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First we saw a way of using Gossip in a reliable multicast (although the reliability is probabilistic)</a:t>
            </a:r>
          </a:p>
          <a:p>
            <a:r>
              <a:rPr lang="en-US" smtClean="0"/>
              <a:t>Then looked at using </a:t>
            </a:r>
            <a:r>
              <a:rPr lang="en-US" dirty="0" smtClean="0"/>
              <a:t>Gossip for aggregation</a:t>
            </a:r>
          </a:p>
          <a:p>
            <a:pPr lvl="1"/>
            <a:r>
              <a:rPr lang="en-US" dirty="0" smtClean="0"/>
              <a:t>Pure gossip isn’t ideal for this… and competes poorly with flooding and other urgent protocols</a:t>
            </a:r>
          </a:p>
          <a:p>
            <a:pPr lvl="1"/>
            <a:r>
              <a:rPr lang="en-US" dirty="0" smtClean="0"/>
              <a:t>But Astrolabe introduces hierarchy and is an interesting option that gets used in at least one real cloud platform</a:t>
            </a:r>
          </a:p>
          <a:p>
            <a:r>
              <a:rPr lang="en-US" dirty="0" smtClean="0"/>
              <a:t>Power: make a system more robust, self-adaptive, with a technology that won’t make things worse</a:t>
            </a:r>
          </a:p>
          <a:p>
            <a:r>
              <a:rPr lang="en-US" dirty="0" smtClean="0"/>
              <a:t>But performance can still be sluggish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cost of an IP multicast?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principle, each Bimodal Multicast packet traverses the relevant data center links and routers just once per message</a:t>
            </a:r>
          </a:p>
          <a:p>
            <a:endParaRPr lang="en-US"/>
          </a:p>
          <a:p>
            <a:r>
              <a:rPr lang="en-US" smtClean="0"/>
              <a:t>So this is extremely cheap... but how do we deal with systems that didn’t receive the multicast?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can use gossip!</a:t>
            </a:r>
          </a:p>
          <a:p>
            <a:endParaRPr lang="en-US"/>
          </a:p>
          <a:p>
            <a:r>
              <a:rPr lang="en-US" smtClean="0"/>
              <a:t>Every node tracks the membership of the target group (using gossip, just like with Kelips, the DHT we studied early in the semester)</a:t>
            </a:r>
          </a:p>
          <a:p>
            <a:pPr lvl="1"/>
            <a:r>
              <a:rPr lang="en-US" smtClean="0"/>
              <a:t>Bootstrap by learning “some node addresses” from some kind of a server or web page</a:t>
            </a:r>
          </a:p>
          <a:p>
            <a:pPr lvl="1"/>
            <a:r>
              <a:rPr lang="en-US" smtClean="0"/>
              <a:t>But then exchange of gossip used to improve accuracy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Now, layer in a gossip mechanism that gossips about multicasts each node knows about</a:t>
            </a:r>
          </a:p>
          <a:p>
            <a:pPr lvl="1"/>
            <a:r>
              <a:rPr lang="en-US" smtClean="0"/>
              <a:t>Rather than sending the multicasts themselves, the gossip messages just talk about “digests”, which are lists </a:t>
            </a:r>
          </a:p>
          <a:p>
            <a:pPr lvl="2"/>
            <a:r>
              <a:rPr lang="en-US" smtClean="0"/>
              <a:t>Node A might send node B</a:t>
            </a:r>
          </a:p>
          <a:p>
            <a:pPr lvl="3"/>
            <a:r>
              <a:rPr lang="en-US" smtClean="0"/>
              <a:t>I have messages 1-18 from sender X</a:t>
            </a:r>
          </a:p>
          <a:p>
            <a:pPr lvl="3"/>
            <a:r>
              <a:rPr lang="en-US" smtClean="0"/>
              <a:t>I have message 11 from sender Y</a:t>
            </a:r>
          </a:p>
          <a:p>
            <a:pPr lvl="3"/>
            <a:r>
              <a:rPr lang="en-US" smtClean="0"/>
              <a:t>I have messages 14, 16 and 22-71 from sender Z</a:t>
            </a:r>
          </a:p>
          <a:p>
            <a:pPr lvl="2"/>
            <a:r>
              <a:rPr lang="en-US" smtClean="0"/>
              <a:t>Compactly represented...</a:t>
            </a:r>
          </a:p>
          <a:p>
            <a:pPr lvl="1"/>
            <a:r>
              <a:rPr lang="en-US" smtClean="0"/>
              <a:t>This is a form of “push” gossip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 receiving such a gossip message, the recipient checks to see which messages it has that the gossip sender lacks, and vice versa</a:t>
            </a:r>
          </a:p>
          <a:p>
            <a:endParaRPr lang="en-US"/>
          </a:p>
          <a:p>
            <a:r>
              <a:rPr lang="en-US" smtClean="0"/>
              <a:t>Then it responds</a:t>
            </a:r>
          </a:p>
          <a:p>
            <a:pPr lvl="1"/>
            <a:r>
              <a:rPr lang="en-US" smtClean="0"/>
              <a:t>I have copies of messages M, M’and M’’ that you seem to lack</a:t>
            </a:r>
          </a:p>
          <a:p>
            <a:pPr lvl="1"/>
            <a:r>
              <a:rPr lang="en-US" smtClean="0"/>
              <a:t>I would like a copy of messages N, N’ and N’’ please</a:t>
            </a:r>
          </a:p>
          <a:p>
            <a:pPr lvl="1"/>
            <a:endParaRPr lang="en-US" smtClean="0"/>
          </a:p>
          <a:p>
            <a:r>
              <a:rPr lang="en-US" smtClean="0"/>
              <a:t>An exchange of the actual messages follows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Bimodal Multicast resends using IP multicast if there is “evidence” that a few nodes may be missing the same thing</a:t>
            </a:r>
          </a:p>
          <a:p>
            <a:pPr lvl="1"/>
            <a:r>
              <a:rPr lang="en-US" smtClean="0"/>
              <a:t>E.g. if two nodes ask for the same retransmission</a:t>
            </a:r>
          </a:p>
          <a:p>
            <a:pPr lvl="1"/>
            <a:r>
              <a:rPr lang="en-US" smtClean="0"/>
              <a:t>Or if a retransmission shows up from a very remote node (IP multicast doesn’t always work in WANs)</a:t>
            </a:r>
          </a:p>
          <a:p>
            <a:r>
              <a:rPr lang="en-US" smtClean="0"/>
              <a:t>It also prioritizes recent messages over old ones</a:t>
            </a:r>
          </a:p>
          <a:p>
            <a:r>
              <a:rPr lang="en-US" smtClean="0"/>
              <a:t>Reliability has a “bimodal” probability curve: either nobody gets a message or nearly everyone does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3683</TotalTime>
  <Words>3094</Words>
  <Application>Microsoft Office PowerPoint</Application>
  <PresentationFormat>On-screen Show (4:3)</PresentationFormat>
  <Paragraphs>1061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Median</vt:lpstr>
      <vt:lpstr>CS5412:  Bimodal Multicast Astrolabe</vt:lpstr>
      <vt:lpstr>Gossip 201</vt:lpstr>
      <vt:lpstr>Gossip in distributed systems</vt:lpstr>
      <vt:lpstr>Bimodal Multicast</vt:lpstr>
      <vt:lpstr>What’s the cost of an IP multicast?</vt:lpstr>
      <vt:lpstr>Making Bimodal Multicast reliable</vt:lpstr>
      <vt:lpstr>Making Bimodal Multicast reliable</vt:lpstr>
      <vt:lpstr>Making Bimodal Multicast reliable</vt:lpstr>
      <vt:lpstr>Optimizations</vt:lpstr>
      <vt:lpstr>lpbcast variation</vt:lpstr>
      <vt:lpstr>Speculation... about speed</vt:lpstr>
      <vt:lpstr>A thought question</vt:lpstr>
      <vt:lpstr>… and the answer is</vt:lpstr>
      <vt:lpstr>Yet with flooding… easy!</vt:lpstr>
      <vt:lpstr>This is a “spanning tree”</vt:lpstr>
      <vt:lpstr>Not all logs are identical!</vt:lpstr>
      <vt:lpstr>Insight?</vt:lpstr>
      <vt:lpstr>Gossip vs “Urgent”?</vt:lpstr>
      <vt:lpstr>Introducing hierarchy</vt:lpstr>
      <vt:lpstr>PowerPoint Presentation</vt:lpstr>
      <vt:lpstr>Astrolabe is a flexible monitoring overlay</vt:lpstr>
      <vt:lpstr>Astrolabe in a single domain</vt:lpstr>
      <vt:lpstr>State Merge: Core of Astrolabe epidemic</vt:lpstr>
      <vt:lpstr>State Merge: Core of Astrolabe epidemic</vt:lpstr>
      <vt:lpstr>State Merge: Core of Astrolabe epidemic</vt:lpstr>
      <vt:lpstr>Observations</vt:lpstr>
      <vt:lpstr>Big systems…</vt:lpstr>
      <vt:lpstr>Scaling up… and up…</vt:lpstr>
      <vt:lpstr>Astrolabe builds a hierarchy using a P2P protocol that “assembles the puzzle” without any servers</vt:lpstr>
      <vt:lpstr>Large scale: “fake” regions</vt:lpstr>
      <vt:lpstr>Hierarchy is virtual… data is replicated</vt:lpstr>
      <vt:lpstr>Hierarchy is virtual… data is replicated</vt:lpstr>
      <vt:lpstr>Worst case load?</vt:lpstr>
      <vt:lpstr>Who uses Astrolabe?</vt:lpstr>
      <vt:lpstr>Example of overload handling</vt:lpstr>
      <vt:lpstr>Idea that one company had</vt:lpstr>
      <vt:lpstr>World’s worst aggregation tree!</vt:lpstr>
      <vt:lpstr>What went wrong?</vt:lpstr>
      <vt:lpstr>Insight: Two kinds of shape</vt:lpstr>
      <vt:lpstr>Information space perspective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233</cp:revision>
  <cp:lastPrinted>2012-02-14T15:00:44Z</cp:lastPrinted>
  <dcterms:created xsi:type="dcterms:W3CDTF">2006-08-16T00:00:00Z</dcterms:created>
  <dcterms:modified xsi:type="dcterms:W3CDTF">2015-04-17T18:11:39Z</dcterms:modified>
</cp:coreProperties>
</file>