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91" r:id="rId5"/>
    <p:sldId id="296" r:id="rId6"/>
    <p:sldId id="292" r:id="rId7"/>
    <p:sldId id="259" r:id="rId8"/>
    <p:sldId id="260" r:id="rId9"/>
    <p:sldId id="261" r:id="rId10"/>
    <p:sldId id="29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0" r:id="rId27"/>
    <p:sldId id="278" r:id="rId28"/>
    <p:sldId id="279" r:id="rId29"/>
    <p:sldId id="280" r:id="rId30"/>
    <p:sldId id="281" r:id="rId31"/>
    <p:sldId id="282" r:id="rId32"/>
    <p:sldId id="288" r:id="rId33"/>
    <p:sldId id="290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</p14:sldIdLst>
        </p14:section>
        <p14:section name="Untitled Section" id="{22D7AAE7-B27E-4C42-ACF8-E6FB40DCFBE1}">
          <p14:sldIdLst>
            <p14:sldId id="257"/>
            <p14:sldId id="258"/>
            <p14:sldId id="291"/>
            <p14:sldId id="296"/>
            <p14:sldId id="292"/>
            <p14:sldId id="259"/>
            <p14:sldId id="260"/>
            <p14:sldId id="261"/>
            <p14:sldId id="295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0"/>
            <p14:sldId id="278"/>
            <p14:sldId id="279"/>
            <p14:sldId id="280"/>
            <p14:sldId id="281"/>
            <p14:sldId id="282"/>
            <p14:sldId id="288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58F9-C1F2-449A-8791-2370E00D77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942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591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4E3D-BDF8-43C0-8A67-7D97DA87B7C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31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4211E0-C0C1-4240-A953-D9F98C17C739}" type="datetime1">
              <a:rPr lang="en-US" smtClean="0"/>
              <a:t>2/17/2015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5889-37E6-4155-BF68-FDA895033FA4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3BA3A8-7FBB-46DD-8AC3-4398FEC377E2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76DF-2B72-4DC1-A989-1C0E031E614E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FF3D-2DC0-4524-A1A2-D1F0CA00CFE7}" type="datetime1">
              <a:rPr lang="en-US" smtClean="0"/>
              <a:t>2/17/2015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A9ABBA-377B-4DD5-86E4-C85D85C22C5C}" type="datetime1">
              <a:rPr lang="en-US" smtClean="0"/>
              <a:t>2/17/2015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E042CB-E030-4E43-A2F8-4B71DA24DE67}" type="datetime1">
              <a:rPr lang="en-US" smtClean="0"/>
              <a:t>2/17/2015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A24-A3CD-4742-B852-AE9736B8A2F8}" type="datetime1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FD41-0460-4BFB-9F06-5C845AF586F2}" type="datetime1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9CBF-7B6C-4458-A7A7-8F8F2E7BA74E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D0A0FA-22D5-45F7-A532-B5276C9C3D48}" type="datetime1">
              <a:rPr lang="en-US" smtClean="0"/>
              <a:t>2/17/2015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0758C1-155B-4C4B-BF6A-04A58444A8D8}" type="datetime1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age4.360doc.com/DownloadImg/2009/4/9/2459_3077871_1.jpg&amp;imgrefurl=http://www.360doc.com/content/090409/23/2459_3077871.html&amp;usg=__KqM0SM6gUgjc4WUrP6FHQ1ks_9k=&amp;h=375&amp;w=500&amp;sz=34&amp;hl=en&amp;start=14&amp;um=1&amp;tbnid=h3bkxvCwXi3MLM:&amp;tbnh=98&amp;tbnw=130&amp;prev=/images?q=randy+shoup+eBay&amp;hl=en&amp;rls=com.microsoft:en-us:IE-SearchBox&amp;rlz=1I7GGLD&amp;um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mvdirona.com/jrh/work/JamesHamilton.jpg&amp;imgrefurl=http://www.mvdirona.com/jrh/work/&amp;usg=__fmv8gVraiMv2jGZHtC2zkaSOI3k=&amp;h=735&amp;w=594&amp;sz=72&amp;hl=en&amp;start=1&amp;um=1&amp;tbnid=Pig8hhEVvPOuSM:&amp;tbnh=141&amp;tbnw=114&amp;prev=/images?q=james+hamilton&amp;hl=en&amp;rls=com.microsoft:en-us:IE-SearchBox&amp;rlz=1I7GGLD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weblogs.newsday.com/news/local/longisland/politics/blog/judges.jpg&amp;imgrefurl=http://weblogs.newsday.com/news/local/longisland/politics/blog/2008/03/&amp;usg=__IwySOY9GVeyvMOXubxQuo9mVDAI=&amp;h=535&amp;w=705&amp;sz=94&amp;hl=en&amp;start=1&amp;um=1&amp;tbnid=6MtljZVfkzOKKM:&amp;tbnh=106&amp;tbnw=140&amp;prev=/images?q=judges&amp;hl=en&amp;rls=com.microsoft:en-us:IE-SearchBox&amp;rlz=1I7GGLD&amp;um=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eetthetaylors.com/images/puzzled-man.jpg&amp;imgrefurl=http://neverknewthat.wordpress.com/category/sql/&amp;usg=__Kv_M1kmsrsSOuzcB8QkApJOty4c=&amp;h=268&amp;w=447&amp;sz=81&amp;hl=en&amp;start=15&amp;um=1&amp;tbnid=KH80U7j7-f5cKM:&amp;tbnh=76&amp;tbnw=127&amp;prev=/images?q=puzzled&amp;hl=en&amp;rls=com.microsoft:en-us:IE-SearchBox&amp;rlz=1I7GGLD&amp;um=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farm2.static.flickr.com/1422/565934606_cee1068a60.jpg&amp;imgrefurl=http://www.hastac.org/taxonomy/term/953&amp;usg=__i2aneVBqvPWVZyNG7MvYWntdJdI=&amp;h=500&amp;w=473&amp;sz=321&amp;hl=en&amp;start=19&amp;um=1&amp;tbnid=3KLd9FZ6YBQ2OM:&amp;tbnh=130&amp;tbnw=123&amp;prev=/images?q=twitter&amp;hl=en&amp;rls=com.microsoft:en-us:IE-SearchBox&amp;rlz=1I7GGLD&amp;um=1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permissionresearch.com/Images/PR/pr2_woman_computer.gif&amp;imgrefurl=http://www.blogher.com/be-one-first-see-microsoft-crm-live-attend-free-webinar&amp;usg=__lMjW4razDQKsX45Ah8y3J0kSVdQ=&amp;h=216&amp;w=235&amp;sz=31&amp;hl=en&amp;start=7&amp;um=1&amp;tbnid=bxfIJACxZKDCIM:&amp;tbnh=100&amp;tbnw=109&amp;prev=/images?q=woman+computer&amp;hl=en&amp;rls=com.microsoft:en-us:IE-SearchBox&amp;rlz=1I7GGLD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getleadsmakesales.com/images/happy-man-computer.jpg&amp;imgrefurl=http://www.getleadsmakesales.com/&amp;usg=__KOaA2n5l-Fn0ND7N2fVf64b8uG4=&amp;h=330&amp;w=240&amp;sz=19&amp;hl=en&amp;start=5&amp;um=1&amp;tbnid=KASAO1zw1pAjXM:&amp;tbnh=119&amp;tbnw=87&amp;prev=/images?q=man+computer&amp;hl=en&amp;rls=com.microsoft:en-us:IE-SearchBox&amp;rlz=1I7GGLD&amp;um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CS5412: </a:t>
            </a:r>
            <a:br>
              <a:rPr lang="en-US" dirty="0" smtClean="0"/>
            </a:br>
            <a:r>
              <a:rPr lang="en-US" dirty="0" smtClean="0"/>
              <a:t>Anatomy of a </a:t>
            </a:r>
            <a:r>
              <a:rPr lang="en-US" dirty="0" err="1" smtClean="0"/>
              <a:t>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Lecture VIII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isn’t just about updates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 also be thinking about patterns that arise when doing reads (“queries”)</a:t>
            </a:r>
          </a:p>
          <a:p>
            <a:pPr lvl="1"/>
            <a:r>
              <a:rPr lang="en-US" dirty="0" smtClean="0"/>
              <a:t>Some can just be performed by a single representative of a service</a:t>
            </a:r>
          </a:p>
          <a:p>
            <a:pPr lvl="1"/>
            <a:r>
              <a:rPr lang="en-US" dirty="0" smtClean="0"/>
              <a:t>But others might need the parallelism of having several (or even a huge number) of machines do parts of the work concurrently</a:t>
            </a:r>
          </a:p>
          <a:p>
            <a:r>
              <a:rPr lang="en-US" dirty="0" smtClean="0"/>
              <a:t>The term </a:t>
            </a:r>
            <a:r>
              <a:rPr lang="en-US" dirty="0" err="1" smtClean="0"/>
              <a:t>sharding</a:t>
            </a:r>
            <a:r>
              <a:rPr lang="en-US" dirty="0" smtClean="0"/>
              <a:t> is used for data, but here we might talk about “parallel computation on </a:t>
            </a:r>
            <a:r>
              <a:rPr lang="en-US" smtClean="0"/>
              <a:t>a shard”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4"/>
          <p:cNvGrpSpPr/>
          <p:nvPr/>
        </p:nvGrpSpPr>
        <p:grpSpPr>
          <a:xfrm>
            <a:off x="4038600" y="3124200"/>
            <a:ext cx="5105400" cy="3429000"/>
            <a:chOff x="1676400" y="2667000"/>
            <a:chExt cx="6705600" cy="2438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44" name="Oval 43"/>
            <p:cNvSpPr/>
            <p:nvPr/>
          </p:nvSpPr>
          <p:spPr>
            <a:xfrm>
              <a:off x="2743200" y="26670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5" name="Oval 44"/>
            <p:cNvSpPr/>
            <p:nvPr/>
          </p:nvSpPr>
          <p:spPr>
            <a:xfrm>
              <a:off x="3733800" y="28194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6" name="Oval 45"/>
            <p:cNvSpPr/>
            <p:nvPr/>
          </p:nvSpPr>
          <p:spPr>
            <a:xfrm>
              <a:off x="3124200" y="3657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7" name="Oval 46"/>
            <p:cNvSpPr/>
            <p:nvPr/>
          </p:nvSpPr>
          <p:spPr>
            <a:xfrm>
              <a:off x="1676400" y="31242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8" name="Oval 47"/>
            <p:cNvSpPr/>
            <p:nvPr/>
          </p:nvSpPr>
          <p:spPr>
            <a:xfrm>
              <a:off x="2362200" y="3657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Oval 48"/>
            <p:cNvSpPr/>
            <p:nvPr/>
          </p:nvSpPr>
          <p:spPr>
            <a:xfrm>
              <a:off x="3733800" y="3276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0" name="Oval 49"/>
            <p:cNvSpPr/>
            <p:nvPr/>
          </p:nvSpPr>
          <p:spPr>
            <a:xfrm>
              <a:off x="2133600" y="3048000"/>
              <a:ext cx="6172200" cy="13716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3352800"/>
              <a:ext cx="4876800" cy="121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Oval 51"/>
            <p:cNvSpPr/>
            <p:nvPr/>
          </p:nvSpPr>
          <p:spPr>
            <a:xfrm>
              <a:off x="2438400" y="3733800"/>
              <a:ext cx="5029200" cy="1295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Oval 52"/>
            <p:cNvSpPr/>
            <p:nvPr/>
          </p:nvSpPr>
          <p:spPr>
            <a:xfrm>
              <a:off x="2590800" y="2895600"/>
              <a:ext cx="5029200" cy="1295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“critical path”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delay until a client receives a reply</a:t>
            </a:r>
          </a:p>
          <a:p>
            <a:r>
              <a:rPr lang="en-US" dirty="0" smtClean="0"/>
              <a:t>Critical path are actions that contribute to this delay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6629" y="3412329"/>
            <a:ext cx="2226578" cy="88403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8146" y="2847098"/>
            <a:ext cx="30074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Update the monitoring and alarms</a:t>
            </a:r>
            <a:br>
              <a:rPr lang="en-US" sz="1400" b="1" dirty="0" smtClean="0"/>
            </a:br>
            <a:r>
              <a:rPr lang="en-US" sz="1400" b="1" dirty="0" smtClean="0"/>
              <a:t>criteria for Mrs. Marsh as follows…</a:t>
            </a:r>
            <a:endParaRPr lang="fr-BE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33862" y="5769768"/>
            <a:ext cx="2162961" cy="353616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4712" y="5651896"/>
            <a:ext cx="17176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Confirmed</a:t>
            </a:r>
            <a:endParaRPr lang="fr-BE" sz="1400" i="1" dirty="0"/>
          </a:p>
        </p:txBody>
      </p:sp>
      <p:sp>
        <p:nvSpPr>
          <p:cNvPr id="23" name="Left Brace 22"/>
          <p:cNvSpPr/>
          <p:nvPr/>
        </p:nvSpPr>
        <p:spPr>
          <a:xfrm>
            <a:off x="3279396" y="3530201"/>
            <a:ext cx="254466" cy="2593182"/>
          </a:xfrm>
          <a:prstGeom prst="leftBrace">
            <a:avLst>
              <a:gd name="adj1" fmla="val 8333"/>
              <a:gd name="adj2" fmla="val 4722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4" name="TextBox 23"/>
          <p:cNvSpPr txBox="1"/>
          <p:nvPr/>
        </p:nvSpPr>
        <p:spPr>
          <a:xfrm>
            <a:off x="1752600" y="4355305"/>
            <a:ext cx="1463180" cy="57708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Response delay seen by end-user would include Internet latencies</a:t>
            </a:r>
            <a:endParaRPr lang="fr-BE" sz="1050" b="1" i="1" dirty="0"/>
          </a:p>
        </p:txBody>
      </p:sp>
      <p:sp>
        <p:nvSpPr>
          <p:cNvPr id="25" name="Left Brace 24"/>
          <p:cNvSpPr/>
          <p:nvPr/>
        </p:nvSpPr>
        <p:spPr>
          <a:xfrm>
            <a:off x="5442358" y="4296369"/>
            <a:ext cx="190850" cy="141446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6" name="TextBox 25"/>
          <p:cNvSpPr txBox="1"/>
          <p:nvPr/>
        </p:nvSpPr>
        <p:spPr>
          <a:xfrm>
            <a:off x="4297261" y="4708920"/>
            <a:ext cx="12087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u="sng" dirty="0" smtClean="0"/>
              <a:t>Service </a:t>
            </a:r>
            <a:r>
              <a:rPr lang="en-US" sz="1100" b="1" i="1" dirty="0" smtClean="0"/>
              <a:t>response</a:t>
            </a:r>
            <a:r>
              <a:rPr lang="en-US" sz="1200" b="1" i="1" dirty="0" smtClean="0"/>
              <a:t> delay</a:t>
            </a:r>
            <a:endParaRPr lang="fr-BE" sz="1200" b="1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633207" y="3589137"/>
            <a:ext cx="1" cy="25342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5125" y="3353393"/>
            <a:ext cx="23538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     Service instance</a:t>
            </a:r>
            <a:endParaRPr lang="fr-BE" sz="1200" b="1" i="1" dirty="0"/>
          </a:p>
        </p:txBody>
      </p:sp>
      <p:pic>
        <p:nvPicPr>
          <p:cNvPr id="41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64034"/>
            <a:ext cx="1560386" cy="1372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request triggers updates?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If the updates are done “asynchronously” we might not experience much delay on the critical path</a:t>
            </a:r>
          </a:p>
          <a:p>
            <a:pPr lvl="1"/>
            <a:r>
              <a:rPr lang="en-US" dirty="0" smtClean="0"/>
              <a:t>Cloud systems often work this way</a:t>
            </a:r>
          </a:p>
          <a:p>
            <a:pPr lvl="1"/>
            <a:r>
              <a:rPr lang="en-US" dirty="0" smtClean="0"/>
              <a:t>Avoids waiting for slow services to process the updates but may force the tier-one service to “guess” the outcome</a:t>
            </a:r>
          </a:p>
          <a:p>
            <a:pPr lvl="1"/>
            <a:r>
              <a:rPr lang="en-US" dirty="0" smtClean="0"/>
              <a:t>For example, could optimistically apply update to value from a cache and just hope this was the right answer</a:t>
            </a:r>
          </a:p>
          <a:p>
            <a:r>
              <a:rPr lang="en-US" dirty="0" smtClean="0"/>
              <a:t>Many cloud systems use these sorts of “tricks” to speed up response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First-tier parallelism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Parallelism is vital to speeding up first-tier services</a:t>
            </a:r>
          </a:p>
          <a:p>
            <a:r>
              <a:rPr lang="en-US" dirty="0" smtClean="0"/>
              <a:t>Key question:</a:t>
            </a:r>
          </a:p>
          <a:p>
            <a:pPr lvl="1"/>
            <a:r>
              <a:rPr lang="en-US" dirty="0" smtClean="0"/>
              <a:t>Request has reached some service instance X</a:t>
            </a:r>
          </a:p>
          <a:p>
            <a:pPr lvl="1"/>
            <a:r>
              <a:rPr lang="en-US" dirty="0" smtClean="0"/>
              <a:t>Will it be faster…</a:t>
            </a:r>
          </a:p>
          <a:p>
            <a:pPr lvl="2"/>
            <a:r>
              <a:rPr lang="en-US" dirty="0" smtClean="0"/>
              <a:t>… For X to just compute the response</a:t>
            </a:r>
          </a:p>
          <a:p>
            <a:pPr lvl="2"/>
            <a:r>
              <a:rPr lang="en-US" dirty="0" smtClean="0"/>
              <a:t>… Or for X to subdivide the work by asking subservices to do parts of the job?</a:t>
            </a:r>
          </a:p>
          <a:p>
            <a:r>
              <a:rPr lang="en-US" dirty="0" smtClean="0"/>
              <a:t>Glimpse of an answer</a:t>
            </a:r>
          </a:p>
          <a:p>
            <a:pPr lvl="1"/>
            <a:r>
              <a:rPr lang="en-US" dirty="0" smtClean="0"/>
              <a:t>Werner </a:t>
            </a:r>
            <a:r>
              <a:rPr lang="en-US" dirty="0" err="1" smtClean="0"/>
              <a:t>Vogels</a:t>
            </a:r>
            <a:r>
              <a:rPr lang="en-US" dirty="0" smtClean="0"/>
              <a:t>, CTO at Amazon, commented in one talk that many Amazon pages have content from 50 or more parallel subservices that ran, in real-time, on your request!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“critical path”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this example of a parallel read-only request, the critical path centers on the middle “subservice”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76400" y="2514600"/>
            <a:ext cx="7391400" cy="3789166"/>
            <a:chOff x="1752600" y="2764034"/>
            <a:chExt cx="7391400" cy="3789166"/>
          </a:xfrm>
        </p:grpSpPr>
        <p:grpSp>
          <p:nvGrpSpPr>
            <p:cNvPr id="43" name="Group 14"/>
            <p:cNvGrpSpPr/>
            <p:nvPr/>
          </p:nvGrpSpPr>
          <p:grpSpPr>
            <a:xfrm>
              <a:off x="4038600" y="3124200"/>
              <a:ext cx="5105400" cy="3429000"/>
              <a:chOff x="1676400" y="2667000"/>
              <a:chExt cx="6705600" cy="24384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44" name="Oval 43"/>
              <p:cNvSpPr/>
              <p:nvPr/>
            </p:nvSpPr>
            <p:spPr>
              <a:xfrm>
                <a:off x="2743200" y="26670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733800" y="28194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24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76400" y="31242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62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33800" y="3276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133600" y="3048000"/>
                <a:ext cx="6172200" cy="13716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57400" y="3352800"/>
                <a:ext cx="4876800" cy="1219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38400" y="37338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90800" y="28956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3406629" y="3412329"/>
              <a:ext cx="2226578" cy="88403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98146" y="2847098"/>
              <a:ext cx="3007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Update the monitoring and alarms</a:t>
              </a:r>
              <a:br>
                <a:rPr lang="en-US" sz="1400" b="1" dirty="0" smtClean="0"/>
              </a:br>
              <a:r>
                <a:rPr lang="en-US" sz="1400" b="1" dirty="0" smtClean="0"/>
                <a:t>criteria for Mrs. Marsh as follows…</a:t>
              </a:r>
              <a:endParaRPr lang="fr-BE" sz="1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3533862" y="5769768"/>
              <a:ext cx="2162961" cy="35361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24712" y="5651896"/>
              <a:ext cx="17176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Confirmed</a:t>
              </a:r>
              <a:endParaRPr lang="fr-BE" sz="1400" i="1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279396" y="3530201"/>
              <a:ext cx="254466" cy="2593182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355305"/>
              <a:ext cx="1463180" cy="5770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/>
                <a:t>Response delay seen by end-user would include Internet latencies</a:t>
              </a:r>
              <a:endParaRPr lang="fr-BE" sz="1050" b="1" i="1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442358" y="4296369"/>
              <a:ext cx="190850" cy="1414463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7261" y="4708920"/>
              <a:ext cx="120871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/>
                <a:t>Service </a:t>
              </a:r>
              <a:r>
                <a:rPr lang="en-US" sz="1100" b="1" i="1" dirty="0" smtClean="0"/>
                <a:t>response</a:t>
              </a:r>
              <a:r>
                <a:rPr lang="en-US" sz="1200" b="1" i="1" dirty="0" smtClean="0"/>
                <a:t> delay</a:t>
              </a:r>
              <a:endParaRPr lang="fr-BE" sz="1200" b="1" i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553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15125" y="3353393"/>
              <a:ext cx="2353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     Service instance</a:t>
              </a:r>
              <a:endParaRPr lang="fr-BE" sz="1200" b="1" i="1" dirty="0"/>
            </a:p>
          </p:txBody>
        </p:sp>
        <p:pic>
          <p:nvPicPr>
            <p:cNvPr id="41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764034"/>
              <a:ext cx="1560386" cy="1372029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633208" y="4419600"/>
              <a:ext cx="900076" cy="2242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33207" y="4419600"/>
              <a:ext cx="1277180" cy="9763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33208" y="4419600"/>
              <a:ext cx="2035728" cy="289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934199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96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33207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653123" y="4939752"/>
              <a:ext cx="900076" cy="2038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5633208" y="4785122"/>
              <a:ext cx="2062992" cy="16073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633208" y="5374482"/>
              <a:ext cx="1300992" cy="33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633207" y="3581400"/>
              <a:ext cx="5593" cy="7149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33207" y="5803106"/>
              <a:ext cx="5594" cy="2928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34200" y="3581400"/>
              <a:ext cx="5594" cy="9358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39794" y="5410200"/>
              <a:ext cx="0" cy="7131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633207" y="4466632"/>
              <a:ext cx="11187" cy="11852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ine Callout 1 5"/>
          <p:cNvSpPr/>
          <p:nvPr/>
        </p:nvSpPr>
        <p:spPr>
          <a:xfrm>
            <a:off x="6195597" y="3434287"/>
            <a:ext cx="1670806" cy="612648"/>
          </a:xfrm>
          <a:prstGeom prst="borderCallout1">
            <a:avLst>
              <a:gd name="adj1" fmla="val 46577"/>
              <a:gd name="adj2" fmla="val -912"/>
              <a:gd name="adj3" fmla="val 112500"/>
              <a:gd name="adj4" fmla="val -38333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" name="Line Callout 1 54"/>
          <p:cNvSpPr/>
          <p:nvPr/>
        </p:nvSpPr>
        <p:spPr>
          <a:xfrm>
            <a:off x="7543800" y="4264152"/>
            <a:ext cx="1465984" cy="612648"/>
          </a:xfrm>
          <a:prstGeom prst="borderCallout1">
            <a:avLst>
              <a:gd name="adj1" fmla="val 46577"/>
              <a:gd name="adj2" fmla="val -912"/>
              <a:gd name="adj3" fmla="val 115030"/>
              <a:gd name="adj4" fmla="val -43619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" name="Line Callout 1 60"/>
          <p:cNvSpPr/>
          <p:nvPr/>
        </p:nvSpPr>
        <p:spPr>
          <a:xfrm>
            <a:off x="6352707" y="5486944"/>
            <a:ext cx="1670806" cy="612648"/>
          </a:xfrm>
          <a:prstGeom prst="borderCallout1">
            <a:avLst>
              <a:gd name="adj1" fmla="val 46577"/>
              <a:gd name="adj2" fmla="val -912"/>
              <a:gd name="adj3" fmla="val 1192"/>
              <a:gd name="adj4" fmla="val -46681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replicas we just load balance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2514600"/>
            <a:ext cx="7391400" cy="3789166"/>
            <a:chOff x="1752600" y="2764034"/>
            <a:chExt cx="7391400" cy="3789166"/>
          </a:xfrm>
        </p:grpSpPr>
        <p:grpSp>
          <p:nvGrpSpPr>
            <p:cNvPr id="7" name="Group 14"/>
            <p:cNvGrpSpPr/>
            <p:nvPr/>
          </p:nvGrpSpPr>
          <p:grpSpPr>
            <a:xfrm>
              <a:off x="4038600" y="3124200"/>
              <a:ext cx="5105400" cy="3429000"/>
              <a:chOff x="1676400" y="2667000"/>
              <a:chExt cx="6705600" cy="24384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33" name="Oval 32"/>
              <p:cNvSpPr/>
              <p:nvPr/>
            </p:nvSpPr>
            <p:spPr>
              <a:xfrm>
                <a:off x="2743200" y="26670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733800" y="28194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24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6400" y="31242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2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33800" y="3276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33600" y="3048000"/>
                <a:ext cx="6172200" cy="13716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57400" y="3352800"/>
                <a:ext cx="4876800" cy="1219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438400" y="37338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90800" y="28956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3406629" y="3412329"/>
              <a:ext cx="2226578" cy="88403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98146" y="2847098"/>
              <a:ext cx="3007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Update the monitoring and alarms</a:t>
              </a:r>
              <a:br>
                <a:rPr lang="en-US" sz="1400" b="1" dirty="0" smtClean="0"/>
              </a:br>
              <a:r>
                <a:rPr lang="en-US" sz="1400" b="1" dirty="0" smtClean="0"/>
                <a:t>criteria for Mrs. Marsh as follows…</a:t>
              </a:r>
              <a:endParaRPr lang="fr-BE" sz="1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3533862" y="5769768"/>
              <a:ext cx="2162961" cy="35361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24712" y="5651896"/>
              <a:ext cx="17176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Confirmed</a:t>
              </a:r>
              <a:endParaRPr lang="fr-BE" sz="1400" i="1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3279396" y="3530201"/>
              <a:ext cx="254466" cy="2593182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4355305"/>
              <a:ext cx="1463180" cy="5770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/>
                <a:t>Response delay seen by end-user would include Internet latencies</a:t>
              </a:r>
              <a:endParaRPr lang="fr-BE" sz="1050" b="1" i="1" dirty="0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5442358" y="4296369"/>
              <a:ext cx="190850" cy="1414463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97261" y="4708920"/>
              <a:ext cx="120871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/>
                <a:t>Service </a:t>
              </a:r>
              <a:r>
                <a:rPr lang="en-US" sz="1100" b="1" i="1" dirty="0" smtClean="0"/>
                <a:t>response</a:t>
              </a:r>
              <a:r>
                <a:rPr lang="en-US" sz="1200" b="1" i="1" dirty="0" smtClean="0"/>
                <a:t> delay</a:t>
              </a:r>
              <a:endParaRPr lang="fr-BE" sz="1200" b="1" i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53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15125" y="3353393"/>
              <a:ext cx="2353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     Service instance</a:t>
              </a:r>
              <a:endParaRPr lang="fr-BE" sz="1200" b="1" i="1" dirty="0"/>
            </a:p>
          </p:txBody>
        </p:sp>
        <p:pic>
          <p:nvPicPr>
            <p:cNvPr id="18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764034"/>
              <a:ext cx="1560386" cy="1372029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633208" y="4419600"/>
              <a:ext cx="900076" cy="2242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33207" y="4419600"/>
              <a:ext cx="1277180" cy="9763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633208" y="4419600"/>
              <a:ext cx="2035728" cy="289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34199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96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33207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653123" y="4939752"/>
              <a:ext cx="900076" cy="2038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633208" y="4785122"/>
              <a:ext cx="2062992" cy="16073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633208" y="5374482"/>
              <a:ext cx="1300992" cy="33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633207" y="3581400"/>
              <a:ext cx="5593" cy="7149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33207" y="5803106"/>
              <a:ext cx="5594" cy="2928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934200" y="3581400"/>
              <a:ext cx="5594" cy="9358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39794" y="5410200"/>
              <a:ext cx="0" cy="7131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33207" y="4466632"/>
              <a:ext cx="11187" cy="11852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5638800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14999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91200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48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598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007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342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10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866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62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72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486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when we add updates….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2514600"/>
            <a:ext cx="2057400" cy="1143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600200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Update the monitoring and alarms criteria for Mrs. Marsh as follows…</a:t>
            </a:r>
            <a:endParaRPr lang="fr-BE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14600" y="5562600"/>
            <a:ext cx="2590800" cy="4572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54102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Confirmed</a:t>
            </a:r>
            <a:endParaRPr lang="fr-BE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5400" y="38100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38100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38100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962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val 14"/>
          <p:cNvSpPr/>
          <p:nvPr/>
        </p:nvSpPr>
        <p:spPr>
          <a:xfrm>
            <a:off x="78486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val 15"/>
          <p:cNvSpPr/>
          <p:nvPr/>
        </p:nvSpPr>
        <p:spPr>
          <a:xfrm>
            <a:off x="80010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400" y="41910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41910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41910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47244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47244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05400" y="47244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209800" y="2667000"/>
            <a:ext cx="304800" cy="3352800"/>
          </a:xfrm>
          <a:prstGeom prst="leftBrace">
            <a:avLst>
              <a:gd name="adj1" fmla="val 8333"/>
              <a:gd name="adj2" fmla="val 4722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381000" y="3733800"/>
            <a:ext cx="1752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Response delay seen by end-user would also include Internet latencies not measured in our work</a:t>
            </a:r>
            <a:endParaRPr lang="fr-BE" sz="1200" b="1" i="1" dirty="0"/>
          </a:p>
        </p:txBody>
      </p:sp>
      <p:sp>
        <p:nvSpPr>
          <p:cNvPr id="25" name="Left Brace 24"/>
          <p:cNvSpPr/>
          <p:nvPr/>
        </p:nvSpPr>
        <p:spPr>
          <a:xfrm>
            <a:off x="4800600" y="3657600"/>
            <a:ext cx="228600" cy="18288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TextBox 25"/>
          <p:cNvSpPr txBox="1"/>
          <p:nvPr/>
        </p:nvSpPr>
        <p:spPr>
          <a:xfrm>
            <a:off x="2743200" y="4191000"/>
            <a:ext cx="2133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Now the delay associated with waiting for the multicasts to finish could impact the critical path even in a single service</a:t>
            </a:r>
            <a:endParaRPr lang="fr-B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35814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81600" y="39624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44958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48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86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4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162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400" y="1905000"/>
            <a:ext cx="2362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Execution timeline for an individual  first-tier replica</a:t>
            </a:r>
            <a:endParaRPr lang="fr-BE" sz="1400" i="1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105400" y="2438400"/>
            <a:ext cx="1295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24400" y="3200400"/>
            <a:ext cx="3962400" cy="304800"/>
          </a:xfrm>
          <a:prstGeom prst="ellipse">
            <a:avLst/>
          </a:prstGeom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0200" y="3200400"/>
            <a:ext cx="2971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Soft-state first-tier service</a:t>
            </a:r>
            <a:endParaRPr lang="fr-BE" sz="1600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24384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     A              B              C              D</a:t>
            </a:r>
            <a:endParaRPr lang="fr-BE" sz="1600" b="1" i="1" dirty="0"/>
          </a:p>
        </p:txBody>
      </p:sp>
      <p:pic>
        <p:nvPicPr>
          <p:cNvPr id="41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1869034" cy="1773936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>
            <a:stCxn id="30" idx="3"/>
          </p:cNvCxnSpPr>
          <p:nvPr/>
        </p:nvCxnSpPr>
        <p:spPr>
          <a:xfrm flipH="1">
            <a:off x="5105400" y="4116289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29200" y="4193233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029200" y="4193233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105400" y="4495800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029200" y="4572744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29200" y="4572744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105400" y="5105400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029200" y="5182344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029200" y="5182344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send updates without waiting?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Several issues now arise</a:t>
            </a:r>
          </a:p>
          <a:p>
            <a:pPr lvl="1"/>
            <a:r>
              <a:rPr lang="en-US" dirty="0" smtClean="0"/>
              <a:t>Are all the replicas applying updates in the same order?</a:t>
            </a:r>
          </a:p>
          <a:p>
            <a:pPr lvl="2"/>
            <a:r>
              <a:rPr lang="en-US" dirty="0" smtClean="0"/>
              <a:t>Might not matter unless the same data item is being changed</a:t>
            </a:r>
          </a:p>
          <a:p>
            <a:pPr lvl="2"/>
            <a:r>
              <a:rPr lang="en-US" dirty="0" smtClean="0"/>
              <a:t>But then clearly we do need some “agreement” on order</a:t>
            </a:r>
          </a:p>
          <a:p>
            <a:pPr lvl="1"/>
            <a:r>
              <a:rPr lang="en-US" dirty="0" smtClean="0"/>
              <a:t>What if the leader replies to the end user but then crashes and it turns out that the updates were lost in the network?</a:t>
            </a:r>
          </a:p>
          <a:p>
            <a:pPr lvl="2"/>
            <a:r>
              <a:rPr lang="en-US" dirty="0" smtClean="0"/>
              <a:t>Data center networks are surprisingly </a:t>
            </a:r>
            <a:r>
              <a:rPr lang="en-US" dirty="0" err="1" smtClean="0"/>
              <a:t>lossy</a:t>
            </a:r>
            <a:r>
              <a:rPr lang="en-US" dirty="0" smtClean="0"/>
              <a:t> at times</a:t>
            </a:r>
          </a:p>
          <a:p>
            <a:pPr lvl="2"/>
            <a:r>
              <a:rPr lang="en-US" dirty="0" smtClean="0"/>
              <a:t>Also, bursts of updates can queue up</a:t>
            </a:r>
          </a:p>
          <a:p>
            <a:r>
              <a:rPr lang="en-US" dirty="0" smtClean="0"/>
              <a:t>Such issues result in </a:t>
            </a:r>
            <a:r>
              <a:rPr lang="en-US" i="1" dirty="0" smtClean="0"/>
              <a:t>inconsistency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Brewer’s CAP 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famous 2000 keynote talk at ACM PODC, Eric Brewer proposed that “you can have just two from Consistency, Availability and Partition Tolerance”</a:t>
            </a:r>
          </a:p>
          <a:p>
            <a:pPr lvl="1"/>
            <a:r>
              <a:rPr lang="en-US" dirty="0" smtClean="0"/>
              <a:t>He argues that data centers need very snappy response, hence availability is paramount</a:t>
            </a:r>
          </a:p>
          <a:p>
            <a:pPr lvl="1"/>
            <a:r>
              <a:rPr lang="en-US" dirty="0" smtClean="0"/>
              <a:t>And they should be responsive even if a transient fault makes it hard to reach some service.  So they should use cached data to respond faster even if the cached entry can’t be validated and might be stale!</a:t>
            </a:r>
          </a:p>
          <a:p>
            <a:r>
              <a:rPr lang="en-US" dirty="0" smtClean="0"/>
              <a:t>Conclusion: weaken consistency for faster response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/>
          <a:lstStyle/>
          <a:p>
            <a:r>
              <a:rPr lang="en-US" dirty="0" smtClean="0"/>
              <a:t>A proof of CAP was later introduced by MIT’s Seth Gilbert and Nancy Lynch</a:t>
            </a:r>
          </a:p>
          <a:p>
            <a:pPr lvl="1"/>
            <a:r>
              <a:rPr lang="en-US" dirty="0" smtClean="0"/>
              <a:t>Suppose a data center service is active in two parts of the country with a wide-area Internet link between them</a:t>
            </a:r>
          </a:p>
          <a:p>
            <a:pPr lvl="1"/>
            <a:r>
              <a:rPr lang="en-US" dirty="0" smtClean="0"/>
              <a:t>We temporarily cut the link (“partitioning” the network)</a:t>
            </a:r>
          </a:p>
          <a:p>
            <a:pPr lvl="1"/>
            <a:r>
              <a:rPr lang="en-US" dirty="0" smtClean="0"/>
              <a:t>And present the service with conflicting requests</a:t>
            </a:r>
          </a:p>
          <a:p>
            <a:r>
              <a:rPr lang="en-US" dirty="0" smtClean="0"/>
              <a:t>The replicas can’t talk to each other so can’t sense the conflict</a:t>
            </a:r>
          </a:p>
          <a:p>
            <a:r>
              <a:rPr lang="en-US" dirty="0" smtClean="0"/>
              <a:t>If they respond at this point, inconsistency arises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cloud structured?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talk to clouds using web browsers or the web services standards</a:t>
            </a:r>
          </a:p>
          <a:p>
            <a:pPr lvl="1"/>
            <a:r>
              <a:rPr lang="en-US" dirty="0" smtClean="0"/>
              <a:t>But this only gets us to the outer “skin” of the cloud data center, not the interior</a:t>
            </a:r>
          </a:p>
          <a:p>
            <a:pPr lvl="1"/>
            <a:r>
              <a:rPr lang="en-US" dirty="0" smtClean="0"/>
              <a:t>Consider Amazon: it can host entire company web sites (like Target.com or Netflix.com), data (AC3), servers (EC2) and even user-provided virtual machines!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10400" y="152400"/>
            <a:ext cx="1876425" cy="1542658"/>
            <a:chOff x="7010400" y="152400"/>
            <a:chExt cx="1876425" cy="1542658"/>
          </a:xfrm>
        </p:grpSpPr>
        <p:pic>
          <p:nvPicPr>
            <p:cNvPr id="1026" name="Picture 2" descr="http://www.world-weather.com/wp-content/uploads/2010/08/thunderstorm-graphic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52400"/>
              <a:ext cx="1876425" cy="154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ghtning Bolt 5"/>
            <p:cNvSpPr/>
            <p:nvPr/>
          </p:nvSpPr>
          <p:spPr>
            <a:xfrm rot="2255137">
              <a:off x="7889128" y="1380124"/>
              <a:ext cx="374985" cy="67440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1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inconsistency a bad thing?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 consistency is really needed in the first tier of the cloud?</a:t>
            </a:r>
          </a:p>
          <a:p>
            <a:pPr lvl="1"/>
            <a:r>
              <a:rPr lang="en-US" dirty="0" smtClean="0"/>
              <a:t>Think about YouTube videos.  Would consistency be an issue here?</a:t>
            </a:r>
          </a:p>
          <a:p>
            <a:pPr lvl="1"/>
            <a:r>
              <a:rPr lang="en-US" dirty="0" smtClean="0"/>
              <a:t>What about the Amazon “number of units available” counters.  Will people notice if those are a bit off?</a:t>
            </a:r>
          </a:p>
          <a:p>
            <a:r>
              <a:rPr lang="en-US" dirty="0" smtClean="0"/>
              <a:t>Puzzle: can you come up with a general policy for knowing how much consistency a given thing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C00"/>
                </a:solidFill>
              </a:rPr>
              <a:t>The Wisdom of </a:t>
            </a:r>
            <a:br>
              <a:rPr lang="en-US" sz="6000" dirty="0" smtClean="0">
                <a:solidFill>
                  <a:srgbClr val="FFCC00"/>
                </a:solidFill>
              </a:rPr>
            </a:br>
            <a:r>
              <a:rPr lang="en-US" sz="6000" dirty="0" smtClean="0">
                <a:solidFill>
                  <a:srgbClr val="FFCC00"/>
                </a:solidFill>
              </a:rPr>
              <a:t>     the Sages</a:t>
            </a:r>
            <a:endParaRPr lang="fr-BE" sz="6000" dirty="0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5234" name="Picture 2" descr="250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1133475" cy="1524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eBay’s Five Commandments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described by Randy </a:t>
            </a:r>
            <a:r>
              <a:rPr lang="en-US" dirty="0" err="1" smtClean="0"/>
              <a:t>Shoup</a:t>
            </a:r>
            <a:r>
              <a:rPr lang="en-US" dirty="0" smtClean="0"/>
              <a:t> at LADIS 2008</a:t>
            </a:r>
          </a:p>
          <a:p>
            <a:pPr>
              <a:buNone/>
            </a:pPr>
            <a:endParaRPr lang="en-US" i="1" dirty="0" smtClean="0">
              <a:latin typeface="Narkisim" pitchFamily="34" charset="-79"/>
              <a:cs typeface="Narkisim" pitchFamily="34" charset="-79"/>
            </a:endParaRPr>
          </a:p>
          <a:p>
            <a:pPr>
              <a:buNone/>
            </a:pPr>
            <a:r>
              <a:rPr lang="en-US" i="1" dirty="0" smtClean="0">
                <a:latin typeface="Narkisim" pitchFamily="34" charset="-79"/>
                <a:cs typeface="Narkisim" pitchFamily="34" charset="-79"/>
              </a:rPr>
              <a:t>Thou </a:t>
            </a:r>
            <a:r>
              <a:rPr lang="en-US" i="1" dirty="0" err="1" smtClean="0">
                <a:latin typeface="Narkisim" pitchFamily="34" charset="-79"/>
                <a:cs typeface="Narkisim" pitchFamily="34" charset="-79"/>
              </a:rPr>
              <a:t>shalt</a:t>
            </a:r>
            <a:r>
              <a:rPr lang="en-US" i="1" dirty="0" smtClean="0">
                <a:latin typeface="Narkisim" pitchFamily="34" charset="-79"/>
                <a:cs typeface="Narkisim" pitchFamily="34" charset="-79"/>
              </a:rPr>
              <a:t>…</a:t>
            </a: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1. Partition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2. Use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Asynchrony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Everywhere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3. Automate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4.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Remember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: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Fails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5.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Embrace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Inconsistency</a:t>
            </a:r>
            <a:endParaRPr lang="fr-BE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1986" name="Picture 2" descr="ten-command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2066925" cy="2857500"/>
          </a:xfrm>
          <a:prstGeom prst="rect">
            <a:avLst/>
          </a:prstGeom>
          <a:noFill/>
        </p:spPr>
      </p:pic>
      <p:pic>
        <p:nvPicPr>
          <p:cNvPr id="41988" name="Picture 4" descr="http://tbn0.google.com/images?q=tbn:h3bkxvCwXi3MLM:http://image4.360doc.com/DownloadImg/2009/4/9/2459_3077871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"/>
            <a:ext cx="1238250" cy="93345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85800" y="5098942"/>
            <a:ext cx="41910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Vogels</a:t>
            </a:r>
            <a:r>
              <a:rPr lang="en-US" dirty="0" smtClean="0"/>
              <a:t> at the Helm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Werner </a:t>
            </a:r>
            <a:r>
              <a:rPr lang="en-US" dirty="0" err="1" smtClean="0"/>
              <a:t>Vogels</a:t>
            </a:r>
            <a:r>
              <a:rPr lang="en-US" dirty="0" smtClean="0"/>
              <a:t> is CTO at Amazon.com…</a:t>
            </a:r>
          </a:p>
          <a:p>
            <a:r>
              <a:rPr lang="en-US" dirty="0" smtClean="0"/>
              <a:t>He was involved in building a new shopping cart service</a:t>
            </a:r>
          </a:p>
          <a:p>
            <a:pPr lvl="1"/>
            <a:r>
              <a:rPr lang="en-US" dirty="0" smtClean="0"/>
              <a:t>The old one used strong consistency for replicated data</a:t>
            </a:r>
          </a:p>
          <a:p>
            <a:pPr lvl="1"/>
            <a:r>
              <a:rPr lang="en-US" dirty="0" smtClean="0"/>
              <a:t>New version was build over a DHT, like Chord, and has weak consistency with eventual convergence</a:t>
            </a:r>
          </a:p>
          <a:p>
            <a:endParaRPr lang="en-US" dirty="0" smtClean="0"/>
          </a:p>
          <a:p>
            <a:r>
              <a:rPr lang="en-US" dirty="0" smtClean="0"/>
              <a:t>This weakens guarantees… but 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Speed matters more than correctness</a:t>
            </a:r>
            <a:endParaRPr lang="fr-BE" b="1" dirty="0">
              <a:solidFill>
                <a:srgbClr val="C00000"/>
              </a:solidFill>
            </a:endParaRPr>
          </a:p>
        </p:txBody>
      </p:sp>
      <p:pic>
        <p:nvPicPr>
          <p:cNvPr id="39940" name="Picture 4" descr="Amazon_CTO_Werner_Vogels_Fly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812800" cy="1219200"/>
          </a:xfrm>
          <a:prstGeom prst="rect">
            <a:avLst/>
          </a:prstGeom>
          <a:noFill/>
        </p:spPr>
      </p:pic>
      <p:pic>
        <p:nvPicPr>
          <p:cNvPr id="39942" name="Picture 6" descr="http://aws.typepad.com/files/information_week_wer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219200" cy="164592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Hamilton’s advice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to scalability is decoupling, </a:t>
            </a:r>
            <a:br>
              <a:rPr lang="en-US" dirty="0" smtClean="0"/>
            </a:br>
            <a:r>
              <a:rPr lang="en-US" dirty="0" smtClean="0"/>
              <a:t>loosest possible synchronization</a:t>
            </a:r>
          </a:p>
          <a:p>
            <a:r>
              <a:rPr lang="en-US" i="1" dirty="0" smtClean="0"/>
              <a:t>Any </a:t>
            </a:r>
            <a:r>
              <a:rPr lang="en-US" dirty="0" smtClean="0"/>
              <a:t>synchronized mechanism is a risk</a:t>
            </a:r>
          </a:p>
          <a:p>
            <a:pPr lvl="1"/>
            <a:r>
              <a:rPr lang="en-US" dirty="0" smtClean="0"/>
              <a:t>His approach: create a committee</a:t>
            </a:r>
          </a:p>
          <a:p>
            <a:pPr lvl="1"/>
            <a:r>
              <a:rPr lang="en-US" dirty="0" smtClean="0"/>
              <a:t>Anyone who wants to deploy a highly consistent mechanism needs committee approval</a:t>
            </a:r>
          </a:p>
          <a:p>
            <a:pPr lvl="1"/>
            <a:endParaRPr lang="en-US" dirty="0" smtClean="0"/>
          </a:p>
        </p:txBody>
      </p:sp>
      <p:pic>
        <p:nvPicPr>
          <p:cNvPr id="43010" name="Picture 2" descr="http://tbn0.google.com/images?q=tbn:Pig8hhEVvPOuSM:http://www.mvdirona.com/jrh/work/JamesHamil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085850" cy="1343026"/>
          </a:xfrm>
          <a:prstGeom prst="rect">
            <a:avLst/>
          </a:prstGeom>
          <a:noFill/>
        </p:spPr>
      </p:pic>
      <p:pic>
        <p:nvPicPr>
          <p:cNvPr id="43012" name="Picture 4" descr="http://tbn1.google.com/images?q=tbn:6MtljZVfkzOKKM:http://weblogs.newsday.com/news/local/longisland/politics/blog/jud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040" y="4800600"/>
            <a:ext cx="2314755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638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…. They don’t meet very often</a:t>
            </a:r>
            <a:endParaRPr lang="fr-BE" sz="2400" b="1" i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</a:t>
            </a:r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172200" y="685800"/>
            <a:ext cx="2473103" cy="1638300"/>
            <a:chOff x="4114800" y="228600"/>
            <a:chExt cx="4946205" cy="3276600"/>
          </a:xfrm>
        </p:grpSpPr>
        <p:pic>
          <p:nvPicPr>
            <p:cNvPr id="5" name="Picture 4" descr="Internet_map_102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762000"/>
              <a:ext cx="2743200" cy="2743200"/>
            </a:xfrm>
            <a:prstGeom prst="rect">
              <a:avLst/>
            </a:prstGeom>
          </p:spPr>
        </p:pic>
        <p:pic>
          <p:nvPicPr>
            <p:cNvPr id="13318" name="Picture 6" descr="http://graphics8.nytimes.com/images/2005/02/02/business/outsource.sp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28600"/>
              <a:ext cx="1776984" cy="762000"/>
            </a:xfrm>
            <a:prstGeom prst="rect">
              <a:avLst/>
            </a:prstGeom>
            <a:noFill/>
          </p:spPr>
        </p:pic>
        <p:pic>
          <p:nvPicPr>
            <p:cNvPr id="13314" name="Picture 2" descr="http://www.treehugger.com/data-center-t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609600"/>
              <a:ext cx="1651000" cy="1238250"/>
            </a:xfrm>
            <a:prstGeom prst="rect">
              <a:avLst/>
            </a:prstGeom>
            <a:noFill/>
          </p:spPr>
        </p:pic>
        <p:pic>
          <p:nvPicPr>
            <p:cNvPr id="13320" name="Picture 8" descr="http://tbn1.google.com/images?q=tbn:3KLd9FZ6YBQ2OM:http://farm2.static.flickr.com/1422/565934606_cee1068a6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5600" y="2057400"/>
              <a:ext cx="1171575" cy="1238250"/>
            </a:xfrm>
            <a:prstGeom prst="rect">
              <a:avLst/>
            </a:prstGeom>
            <a:noFill/>
          </p:spPr>
        </p:pic>
        <p:pic>
          <p:nvPicPr>
            <p:cNvPr id="13316" name="Picture 4" descr="http://www.teachengineering.org/collection/cub_/lessons/cub_images/cub_sound_lesson02_image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1447800"/>
              <a:ext cx="1745805" cy="1212794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://tbn0.google.com/images?q=tbn:KH80U7j7-f5cKM:http://meetthetaylors.com/images/puzzled-ma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00200" y="4686300"/>
            <a:ext cx="1464343" cy="876300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2362200" y="2743200"/>
            <a:ext cx="6705600" cy="1447800"/>
          </a:xfrm>
          <a:prstGeom prst="wedgeEllipseCallout">
            <a:avLst>
              <a:gd name="adj1" fmla="val -47000"/>
              <a:gd name="adj2" fmla="val 92945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Consistency technologies just don’t scale!</a:t>
            </a:r>
            <a:endParaRPr lang="fr-B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inconsistency brings risks too!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Inconsistency causes bugs</a:t>
            </a:r>
          </a:p>
          <a:p>
            <a:pPr lvl="1"/>
            <a:r>
              <a:rPr lang="en-US" dirty="0" smtClean="0"/>
              <a:t>Clients would never be able to </a:t>
            </a:r>
            <a:br>
              <a:rPr lang="en-US" dirty="0" smtClean="0"/>
            </a:br>
            <a:r>
              <a:rPr lang="en-US" dirty="0" smtClean="0"/>
              <a:t>trust servers… a free-for-all</a:t>
            </a:r>
          </a:p>
          <a:p>
            <a:endParaRPr lang="en-US" dirty="0" smtClean="0"/>
          </a:p>
          <a:p>
            <a:r>
              <a:rPr lang="en-US" dirty="0" smtClean="0"/>
              <a:t>Weak or “best effort” consistency?</a:t>
            </a:r>
          </a:p>
          <a:p>
            <a:pPr lvl="1"/>
            <a:r>
              <a:rPr lang="en-US" dirty="0" smtClean="0"/>
              <a:t>Strong security guarantees demand consistency</a:t>
            </a:r>
          </a:p>
          <a:p>
            <a:pPr lvl="1"/>
            <a:r>
              <a:rPr lang="en-US" dirty="0" smtClean="0"/>
              <a:t>Would you trust a medical electronic-health records system or a bank that used “weak consistency” for better scalability?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33800" y="1143000"/>
            <a:ext cx="5410200" cy="914400"/>
          </a:xfrm>
          <a:prstGeom prst="cloudCallout">
            <a:avLst>
              <a:gd name="adj1" fmla="val 34903"/>
              <a:gd name="adj2" fmla="val 107582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My rent check bounced?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That can’t be right!</a:t>
            </a:r>
            <a:endParaRPr lang="fr-BE" dirty="0">
              <a:solidFill>
                <a:srgbClr val="0070C0"/>
              </a:solidFill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0" y="2209800"/>
            <a:ext cx="2901315" cy="1265255"/>
            <a:chOff x="6096000" y="2209800"/>
            <a:chExt cx="2901315" cy="1265255"/>
          </a:xfrm>
        </p:grpSpPr>
        <p:pic>
          <p:nvPicPr>
            <p:cNvPr id="158722" name="Picture 2" descr="http://www.sitesplus.co.uk/user_docs/u118/Image/worried_m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0" y="2209800"/>
              <a:ext cx="843915" cy="1265255"/>
            </a:xfrm>
            <a:prstGeom prst="rect">
              <a:avLst/>
            </a:prstGeom>
            <a:noFill/>
          </p:spPr>
        </p:pic>
        <p:pic>
          <p:nvPicPr>
            <p:cNvPr id="158724" name="Picture 4" descr="http://www.thelpa.com/images/nf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2590800"/>
              <a:ext cx="1823238" cy="838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324600" y="2819400"/>
              <a:ext cx="1600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i="1" dirty="0" smtClean="0"/>
                <a:t>Jason Fane Properties               1150.00</a:t>
              </a:r>
              <a:endParaRPr lang="en-US" sz="7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124201"/>
              <a:ext cx="1447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i="1" dirty="0" smtClean="0"/>
                <a:t>Sept 2009                </a:t>
              </a:r>
              <a:r>
                <a:rPr lang="en-US" sz="700" b="1" i="1" dirty="0" smtClean="0">
                  <a:latin typeface="Blackadder ITC" pitchFamily="82" charset="0"/>
                </a:rPr>
                <a:t>Tommy Tenant</a:t>
              </a:r>
              <a:endParaRPr lang="en-US" sz="700" b="1" i="1" dirty="0">
                <a:latin typeface="Blackadder ITC" pitchFamily="82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Puzzle: Is CAP valid in the cloud?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Facts: data center networks don’t normally experience partitioning failures</a:t>
            </a:r>
          </a:p>
          <a:p>
            <a:pPr lvl="1"/>
            <a:r>
              <a:rPr lang="en-US" dirty="0" smtClean="0"/>
              <a:t>Wide-area links do fail</a:t>
            </a:r>
          </a:p>
          <a:p>
            <a:pPr lvl="1"/>
            <a:r>
              <a:rPr lang="en-US" dirty="0" smtClean="0"/>
              <a:t>But most services are designed to do updates in a single place and mirror read-only data at others</a:t>
            </a:r>
          </a:p>
          <a:p>
            <a:pPr lvl="1"/>
            <a:r>
              <a:rPr lang="en-US" dirty="0" smtClean="0"/>
              <a:t>So the CAP scenario used in the proof can’t arise</a:t>
            </a:r>
          </a:p>
          <a:p>
            <a:r>
              <a:rPr lang="en-US" dirty="0" smtClean="0"/>
              <a:t>Brewer’s argument about not waiting for a slow service to respond does make sense</a:t>
            </a:r>
          </a:p>
          <a:p>
            <a:pPr lvl="1"/>
            <a:r>
              <a:rPr lang="en-US" dirty="0" smtClean="0"/>
              <a:t>Argues for using any single replica you can find</a:t>
            </a:r>
          </a:p>
          <a:p>
            <a:pPr lvl="1"/>
            <a:r>
              <a:rPr lang="en-US" dirty="0" smtClean="0"/>
              <a:t>But does this preclude that replica being consistent?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“consistency”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pin this basic issue down!</a:t>
            </a:r>
          </a:p>
          <a:p>
            <a:endParaRPr lang="en-US" dirty="0"/>
          </a:p>
          <a:p>
            <a:r>
              <a:rPr lang="en-US" dirty="0" smtClean="0"/>
              <a:t>As used in CAP, consistency is about two things</a:t>
            </a:r>
          </a:p>
          <a:p>
            <a:pPr lvl="1"/>
            <a:r>
              <a:rPr lang="en-US" dirty="0" smtClean="0"/>
              <a:t>First, that updates to the same data item are applied in some agreed-upon order</a:t>
            </a:r>
          </a:p>
          <a:p>
            <a:pPr lvl="1"/>
            <a:r>
              <a:rPr lang="en-US" dirty="0" smtClean="0"/>
              <a:t>Second, that once an update is acknowledged to an external user, it won’t be forgotten</a:t>
            </a:r>
          </a:p>
          <a:p>
            <a:pPr lvl="1"/>
            <a:endParaRPr lang="en-US" dirty="0"/>
          </a:p>
          <a:p>
            <a:r>
              <a:rPr lang="en-US" dirty="0" smtClean="0"/>
              <a:t>Not all systems need both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600200" y="32004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981200" y="4038600"/>
            <a:ext cx="381000" cy="8382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581400"/>
            <a:ext cx="609486" cy="609486"/>
          </a:xfrm>
          <a:prstGeom prst="rect">
            <a:avLst/>
          </a:prstGeom>
          <a:noFill/>
        </p:spPr>
      </p:pic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properties are needed in remote medical care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overview</a:t>
            </a:r>
            <a:endParaRPr lang="fr-BE" dirty="0"/>
          </a:p>
        </p:txBody>
      </p:sp>
      <p:sp>
        <p:nvSpPr>
          <p:cNvPr id="48" name="Content Placeholder 4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 requests are</a:t>
            </a:r>
            <a:br>
              <a:rPr lang="en-US" dirty="0" smtClean="0"/>
            </a:br>
            <a:r>
              <a:rPr lang="en-US" dirty="0" smtClean="0"/>
              <a:t>handled in the “first</a:t>
            </a:r>
            <a:br>
              <a:rPr lang="en-US" dirty="0" smtClean="0"/>
            </a:br>
            <a:r>
              <a:rPr lang="en-US" dirty="0" smtClean="0"/>
              <a:t>tier” by</a:t>
            </a:r>
          </a:p>
          <a:p>
            <a:pPr lvl="1"/>
            <a:r>
              <a:rPr lang="en-US" dirty="0" smtClean="0"/>
              <a:t>PHP or ASP pages</a:t>
            </a:r>
          </a:p>
          <a:p>
            <a:pPr lvl="1"/>
            <a:r>
              <a:rPr lang="en-US" dirty="0" smtClean="0"/>
              <a:t>Associated logic</a:t>
            </a:r>
          </a:p>
          <a:p>
            <a:r>
              <a:rPr lang="en-US" dirty="0" smtClean="0"/>
              <a:t>These lightweight </a:t>
            </a:r>
            <a:br>
              <a:rPr lang="en-US" dirty="0" smtClean="0"/>
            </a:br>
            <a:r>
              <a:rPr lang="en-US" dirty="0" smtClean="0"/>
              <a:t>services are fast</a:t>
            </a:r>
            <a:br>
              <a:rPr lang="en-US" dirty="0" smtClean="0"/>
            </a:br>
            <a:r>
              <a:rPr lang="en-US" dirty="0" smtClean="0"/>
              <a:t>and very nimble</a:t>
            </a:r>
          </a:p>
          <a:p>
            <a:r>
              <a:rPr lang="en-US" dirty="0" smtClean="0"/>
              <a:t>Much use of caching: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sharded</a:t>
            </a:r>
            <a:r>
              <a:rPr lang="en-US" dirty="0" smtClean="0"/>
              <a:t> key-value</a:t>
            </a:r>
            <a:br>
              <a:rPr lang="en-US" dirty="0" smtClean="0"/>
            </a:br>
            <a:r>
              <a:rPr lang="en-US" dirty="0" smtClean="0"/>
              <a:t>store in the “second tier”</a:t>
            </a:r>
            <a:endParaRPr lang="en-US" dirty="0" smtClean="0"/>
          </a:p>
        </p:txBody>
      </p:sp>
      <p:pic>
        <p:nvPicPr>
          <p:cNvPr id="14" name="Picture 20" descr="http://tbn0.google.com/images?q=tbn:bxfIJACxZKDCIM:http://www.permissionresearch.com/Images/PR/pr2_woman_compu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1038225" cy="952500"/>
          </a:xfrm>
          <a:prstGeom prst="rect">
            <a:avLst/>
          </a:prstGeom>
          <a:noFill/>
        </p:spPr>
      </p:pic>
      <p:pic>
        <p:nvPicPr>
          <p:cNvPr id="15" name="Picture 22" descr="http://tbn0.google.com/images?q=tbn:KASAO1zw1pAjXM:http://www.getleadsmakesales.com/images/happy-man-comp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81200"/>
            <a:ext cx="828675" cy="1133476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4800600" y="3124200"/>
            <a:ext cx="494943" cy="588244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2667000"/>
            <a:ext cx="152400" cy="6858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>
            <a:off x="4038600" y="3124200"/>
            <a:ext cx="5105400" cy="3429000"/>
            <a:chOff x="1676400" y="2667000"/>
            <a:chExt cx="6705600" cy="2438400"/>
          </a:xfrm>
        </p:grpSpPr>
        <p:sp>
          <p:nvSpPr>
            <p:cNvPr id="4" name="Oval 3"/>
            <p:cNvSpPr/>
            <p:nvPr/>
          </p:nvSpPr>
          <p:spPr>
            <a:xfrm>
              <a:off x="2743200" y="26670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28194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3657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Oval 6"/>
            <p:cNvSpPr/>
            <p:nvPr/>
          </p:nvSpPr>
          <p:spPr>
            <a:xfrm>
              <a:off x="1676400" y="31242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3657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3276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3048000"/>
              <a:ext cx="6172200" cy="13716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3352800"/>
              <a:ext cx="4876800" cy="12192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Oval 11"/>
            <p:cNvSpPr/>
            <p:nvPr/>
          </p:nvSpPr>
          <p:spPr>
            <a:xfrm>
              <a:off x="2438400" y="3733800"/>
              <a:ext cx="5029200" cy="12954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2895600"/>
              <a:ext cx="5029200" cy="12954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Oval 17"/>
          <p:cNvSpPr/>
          <p:nvPr/>
        </p:nvSpPr>
        <p:spPr>
          <a:xfrm>
            <a:off x="7467600" y="35814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34200" y="3352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4600" y="3352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5052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0" y="38100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4038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8200" y="4419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76800" y="4800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5400" y="5257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7" name="Flowchart: Multidocument 26"/>
          <p:cNvSpPr/>
          <p:nvPr/>
        </p:nvSpPr>
        <p:spPr>
          <a:xfrm>
            <a:off x="7696200" y="5029200"/>
            <a:ext cx="777875" cy="513664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Index</a:t>
            </a:r>
            <a:endParaRPr lang="fr-BE" sz="1600" dirty="0">
              <a:solidFill>
                <a:srgbClr val="C00000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858000" y="51816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DB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29" name="Picture 2" descr="http://stanford2009.wikispaces.com/file/view/hadoop%2Belephant_rgb.png/71903389/hadoop%2Belephant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791200"/>
            <a:ext cx="1082675" cy="386763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 rot="542948">
            <a:off x="6580566" y="4039886"/>
            <a:ext cx="1994300" cy="505801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Oval 35"/>
          <p:cNvSpPr/>
          <p:nvPr/>
        </p:nvSpPr>
        <p:spPr>
          <a:xfrm>
            <a:off x="7772400" y="419100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403860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698" y="4648480"/>
            <a:ext cx="25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Shard</a:t>
            </a:r>
            <a:r>
              <a:rPr lang="fr-BE" b="1" dirty="0" err="1" smtClean="0"/>
              <a:t>ed</a:t>
            </a:r>
            <a:r>
              <a:rPr lang="fr-BE" b="1" dirty="0" smtClean="0"/>
              <a:t> key-value store</a:t>
            </a:r>
            <a:endParaRPr lang="fr-BE" b="1" dirty="0"/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7155700" y="4343680"/>
            <a:ext cx="53513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00800" y="49530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rot="20398602">
            <a:off x="5847679" y="3969633"/>
            <a:ext cx="1568005" cy="580053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Oval 41"/>
          <p:cNvSpPr/>
          <p:nvPr/>
        </p:nvSpPr>
        <p:spPr>
          <a:xfrm>
            <a:off x="6405362" y="40997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rot="14340847">
            <a:off x="5278461" y="4798608"/>
            <a:ext cx="1568005" cy="580053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val 42"/>
          <p:cNvSpPr/>
          <p:nvPr/>
        </p:nvSpPr>
        <p:spPr>
          <a:xfrm>
            <a:off x="6024362" y="42521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786362" y="39473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cxnSp>
        <p:nvCxnSpPr>
          <p:cNvPr id="45" name="Straight Arrow Connector 44"/>
          <p:cNvCxnSpPr>
            <a:endCxn id="41" idx="4"/>
          </p:cNvCxnSpPr>
          <p:nvPr/>
        </p:nvCxnSpPr>
        <p:spPr>
          <a:xfrm flipH="1" flipV="1">
            <a:off x="6730988" y="4532155"/>
            <a:ext cx="259895" cy="178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595304" y="45977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23904" y="49025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52504" y="52835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fast response, or durability of the data being updated?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66263"/>
            <a:ext cx="8153400" cy="639337"/>
          </a:xfrm>
        </p:spPr>
        <p:txBody>
          <a:bodyPr/>
          <a:lstStyle/>
          <a:p>
            <a:r>
              <a:rPr lang="en-US" dirty="0" smtClean="0"/>
              <a:t>Need: Strong consistency and durability for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828800"/>
            <a:ext cx="7924800" cy="4267200"/>
            <a:chOff x="609600" y="1828800"/>
            <a:chExt cx="8305800" cy="4572000"/>
          </a:xfrm>
        </p:grpSpPr>
        <p:sp>
          <p:nvSpPr>
            <p:cNvPr id="1029" name="Cloud"/>
            <p:cNvSpPr>
              <a:spLocks noChangeAspect="1" noEditPoints="1" noChangeArrowheads="1"/>
            </p:cNvSpPr>
            <p:nvPr/>
          </p:nvSpPr>
          <p:spPr bwMode="auto">
            <a:xfrm>
              <a:off x="2667000" y="4267200"/>
              <a:ext cx="4724400" cy="21336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dirty="0" smtClean="0">
                  <a:solidFill>
                    <a:prstClr val="black"/>
                  </a:solidFill>
                </a:rPr>
                <a:t>    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Cloud Infrastructure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410200" y="3810000"/>
              <a:ext cx="13716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5720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46482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81400" y="1828800"/>
              <a:ext cx="2971800" cy="107721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Mrs. Marsh has been dizzy.  Her stomach is upset and she hasn’t been eating well, yet her blood sugars are high.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971800"/>
              <a:ext cx="4114800" cy="92333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Let’s stop the oral diabetes medication and increase her insulin, but we’ll need to monitor closely for a week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1032" name="Picture 8" descr="C:\Users\Ken\AppData\Local\Microsoft\Windows\Temporary Internet Files\Content.IE5\L15W07P3\MC9000712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4311" y="1828800"/>
              <a:ext cx="2301089" cy="2534970"/>
            </a:xfrm>
            <a:prstGeom prst="rect">
              <a:avLst/>
            </a:prstGeom>
            <a:noFill/>
          </p:spPr>
        </p:pic>
        <p:pic>
          <p:nvPicPr>
            <p:cNvPr id="16" name="Picture 3" descr="C:\Users\Ken\AppData\Local\Microsoft\Windows\Temporary Internet Files\Content.IE5\BOTGBZXM\MC90035502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0" y="3733800"/>
              <a:ext cx="1794053" cy="185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an 10"/>
            <p:cNvSpPr/>
            <p:nvPr/>
          </p:nvSpPr>
          <p:spPr>
            <a:xfrm>
              <a:off x="3657600" y="5486400"/>
              <a:ext cx="2514600" cy="6096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Records DB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554235" cy="3990005"/>
            <a:chOff x="381000" y="1600200"/>
            <a:chExt cx="8305800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2971800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2438400"/>
              <a:ext cx="2819400" cy="63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4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if we were doing online monitoring?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 online monitoring system might </a:t>
            </a:r>
            <a:r>
              <a:rPr lang="en-US" sz="2400" dirty="0" smtClean="0"/>
              <a:t>need 1ms response times.  </a:t>
            </a:r>
            <a:br>
              <a:rPr lang="en-US" sz="2400" dirty="0" smtClean="0"/>
            </a:br>
            <a:r>
              <a:rPr lang="en-US" sz="2400" dirty="0" smtClean="0"/>
              <a:t>It would </a:t>
            </a:r>
            <a:r>
              <a:rPr lang="en-US" sz="2400" dirty="0" smtClean="0"/>
              <a:t>value </a:t>
            </a:r>
            <a:r>
              <a:rPr lang="en-US" sz="2400" dirty="0" smtClean="0"/>
              <a:t>consistency</a:t>
            </a:r>
            <a:r>
              <a:rPr lang="en-US" sz="2400" dirty="0" smtClean="0"/>
              <a:t>, yet be less concerned with durability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 and their properties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30851"/>
              </p:ext>
            </p:extLst>
          </p:nvPr>
        </p:nvGraphicFramePr>
        <p:xfrm>
          <a:off x="685800" y="1676400"/>
          <a:ext cx="79248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32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 it guarantees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Memcached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 special guarantees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Google’s GFS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File is</a:t>
                      </a:r>
                      <a:r>
                        <a:rPr lang="en-US" b="1" baseline="0" dirty="0" smtClean="0"/>
                        <a:t> current if locking is used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BigTable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Shared key-value store with many consistency properties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Dynamo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Amazon’s shopping cart: eventual consistency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Databases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Snapshot</a:t>
                      </a:r>
                      <a:r>
                        <a:rPr lang="en-US" b="1" baseline="0" dirty="0" smtClean="0"/>
                        <a:t> isolation with log-based mirroring (a fancy form of the ACID guarantees)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MapReduce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Uses a “functional” computing model within which offers very strong guarantees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Zookeeper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Yahoo! file</a:t>
                      </a:r>
                      <a:r>
                        <a:rPr lang="en-US" b="1" baseline="0" dirty="0" smtClean="0"/>
                        <a:t> system with sophisticated properties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PNUTS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Yahoo! database system, </a:t>
                      </a:r>
                      <a:r>
                        <a:rPr lang="en-US" b="1" dirty="0" err="1" smtClean="0"/>
                        <a:t>sharded</a:t>
                      </a:r>
                      <a:r>
                        <a:rPr lang="en-US" b="1" dirty="0" smtClean="0"/>
                        <a:t> data,</a:t>
                      </a:r>
                      <a:r>
                        <a:rPr lang="en-US" b="1" baseline="0" dirty="0" smtClean="0"/>
                        <a:t> spectrum of consistency options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Chubby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Locking service… very strong guarantees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problem?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challenge is a form of “role-driven” service in which the properties of the service are shaped by the way we plan to use it</a:t>
            </a:r>
          </a:p>
          <a:p>
            <a:pPr lvl="1"/>
            <a:r>
              <a:rPr lang="en-US" dirty="0" smtClean="0"/>
              <a:t>One application might have multiple such services in it, like the medical example, which has a monitoring service with real-time roles and a durable database.</a:t>
            </a:r>
          </a:p>
          <a:p>
            <a:pPr lvl="1"/>
            <a:r>
              <a:rPr lang="en-US" dirty="0" smtClean="0"/>
              <a:t>We don’t want to sweep important properties away, but we sometimes have to make tradeoffs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 descr="C:\Users\ken\AppData\Local\Microsoft\Windows\Temporary Internet Files\Content.IE5\DHQG3TJJ\MC900059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28515" cy="11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this all lead us?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assurance cloud computing is </a:t>
            </a:r>
            <a:r>
              <a:rPr lang="en-US" dirty="0" smtClean="0"/>
              <a:t>feasible!</a:t>
            </a:r>
            <a:endParaRPr lang="en-US" dirty="0" smtClean="0"/>
          </a:p>
          <a:p>
            <a:pPr lvl="1"/>
            <a:r>
              <a:rPr lang="en-US" dirty="0" smtClean="0"/>
              <a:t>Experts already doing it in a plethora of services</a:t>
            </a:r>
          </a:p>
          <a:p>
            <a:pPr lvl="1"/>
            <a:r>
              <a:rPr lang="en-US" dirty="0" smtClean="0"/>
              <a:t>The main obstacle is that typical application developers </a:t>
            </a:r>
            <a:r>
              <a:rPr lang="en-US" dirty="0" smtClean="0"/>
              <a:t>tend to use one-size-fits-all packages with one-size-fits-all properties and guarantees.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we develop better tools and migrate them to the cloud platforms developers use, options will improve</a:t>
            </a:r>
          </a:p>
          <a:p>
            <a:endParaRPr lang="en-US" dirty="0"/>
          </a:p>
          <a:p>
            <a:r>
              <a:rPr lang="en-US" dirty="0" smtClean="0"/>
              <a:t>We’ll see that these really are solvable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styles of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 the edge of the cloud focus is on vast numbers of clients and rapid response</a:t>
            </a:r>
          </a:p>
          <a:p>
            <a:endParaRPr lang="en-US" dirty="0"/>
          </a:p>
          <a:p>
            <a:r>
              <a:rPr lang="en-US" dirty="0" smtClean="0"/>
              <a:t>Inside we find high volume services that operate in a pipelined manner, asynchronously</a:t>
            </a:r>
          </a:p>
          <a:p>
            <a:endParaRPr lang="en-US" dirty="0"/>
          </a:p>
          <a:p>
            <a:r>
              <a:rPr lang="en-US" dirty="0" smtClean="0"/>
              <a:t>Deep inside the cloud we see a world of virtual computer clusters that are scheduled to share resources and on which applications like </a:t>
            </a:r>
            <a:r>
              <a:rPr lang="en-US" dirty="0" err="1" smtClean="0"/>
              <a:t>MapReduce</a:t>
            </a:r>
            <a:r>
              <a:rPr lang="en-US" dirty="0" smtClean="0"/>
              <a:t> (</a:t>
            </a:r>
            <a:r>
              <a:rPr lang="en-US" dirty="0" err="1" smtClean="0"/>
              <a:t>Hadoop</a:t>
            </a:r>
            <a:r>
              <a:rPr lang="en-US" dirty="0" smtClean="0"/>
              <a:t>) are very 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pipeline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Outside layer of the cloud</a:t>
            </a:r>
            <a:br>
              <a:rPr lang="en-US" dirty="0" smtClean="0"/>
            </a:br>
            <a:r>
              <a:rPr lang="en-US" dirty="0" smtClean="0"/>
              <a:t>absorbs read accesses, but</a:t>
            </a:r>
            <a:br>
              <a:rPr lang="en-US" dirty="0" smtClean="0"/>
            </a:br>
            <a:r>
              <a:rPr lang="en-US" dirty="0" smtClean="0"/>
              <a:t>updates are tricky</a:t>
            </a:r>
          </a:p>
          <a:p>
            <a:endParaRPr lang="en-US" dirty="0"/>
          </a:p>
          <a:p>
            <a:r>
              <a:rPr lang="en-US" dirty="0" smtClean="0"/>
              <a:t>Popular model: Guess at the</a:t>
            </a:r>
            <a:br>
              <a:rPr lang="en-US" dirty="0" smtClean="0"/>
            </a:br>
            <a:r>
              <a:rPr lang="en-US" dirty="0" smtClean="0"/>
              <a:t>update outcome and respond</a:t>
            </a:r>
            <a:br>
              <a:rPr lang="en-US" dirty="0" smtClean="0"/>
            </a:br>
            <a:r>
              <a:rPr lang="en-US" dirty="0" smtClean="0"/>
              <a:t>using that, but send the “real”</a:t>
            </a:r>
            <a:br>
              <a:rPr lang="en-US" dirty="0" smtClean="0"/>
            </a:br>
            <a:r>
              <a:rPr lang="en-US" dirty="0" smtClean="0"/>
              <a:t>update asynchronously to a </a:t>
            </a:r>
            <a:br>
              <a:rPr lang="en-US" dirty="0" smtClean="0"/>
            </a:br>
            <a:r>
              <a:rPr lang="en-US" dirty="0" smtClean="0"/>
              <a:t>back-end server / database.</a:t>
            </a:r>
          </a:p>
          <a:p>
            <a:endParaRPr lang="en-US" dirty="0"/>
          </a:p>
          <a:p>
            <a:r>
              <a:rPr lang="en-US" dirty="0" smtClean="0"/>
              <a:t>Later, correct inconsistencies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91" y="1981200"/>
            <a:ext cx="3438457" cy="3282908"/>
          </a:xfrm>
          <a:prstGeom prst="rect">
            <a:avLst/>
          </a:prstGeom>
        </p:spPr>
      </p:pic>
      <p:sp>
        <p:nvSpPr>
          <p:cNvPr id="49" name="Curved Right Arrow 48"/>
          <p:cNvSpPr/>
          <p:nvPr/>
        </p:nvSpPr>
        <p:spPr>
          <a:xfrm rot="4172883" flipH="1">
            <a:off x="5874909" y="3083466"/>
            <a:ext cx="1659087" cy="110913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9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outer tiers replication is key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replicate</a:t>
            </a:r>
          </a:p>
          <a:p>
            <a:pPr lvl="1"/>
            <a:r>
              <a:rPr lang="en-US" dirty="0" smtClean="0"/>
              <a:t>Processing: each client has what seems to be a private, dedicated server (for a little while)</a:t>
            </a:r>
          </a:p>
          <a:p>
            <a:pPr lvl="1"/>
            <a:r>
              <a:rPr lang="en-US" dirty="0" smtClean="0"/>
              <a:t>Data: as much as possible, that server has copies of the data it needs to respond to client requests without any delay at all</a:t>
            </a:r>
          </a:p>
          <a:p>
            <a:pPr lvl="1"/>
            <a:r>
              <a:rPr lang="en-US" dirty="0" smtClean="0"/>
              <a:t>Control information: the entire structure is managed in an agreed-upon way by a decentralized cloud management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key-value store?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caching components running in tier two are</a:t>
            </a:r>
            <a:br>
              <a:rPr lang="en-US" dirty="0" smtClean="0"/>
            </a:br>
            <a:r>
              <a:rPr lang="en-US" dirty="0" smtClean="0"/>
              <a:t>central to the responsiveness of tier-one services</a:t>
            </a:r>
          </a:p>
          <a:p>
            <a:pPr lvl="1"/>
            <a:r>
              <a:rPr lang="en-US" dirty="0" smtClean="0"/>
              <a:t>Basic idea is to always used cached data if at all possible, so the inner services (here, a database and a search index stored in a set of files) are shielded from “online” load</a:t>
            </a:r>
          </a:p>
          <a:p>
            <a:pPr lvl="1"/>
            <a:r>
              <a:rPr lang="en-US" dirty="0" smtClean="0"/>
              <a:t>We need to replicate data within our cache to spread loads and provide fault-tolerance</a:t>
            </a:r>
          </a:p>
          <a:p>
            <a:pPr lvl="1"/>
            <a:r>
              <a:rPr lang="en-US" dirty="0" smtClean="0"/>
              <a:t>But not everything needs to be “fully” replicated. Hence we often use “shards” with just a few replicas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90182"/>
            <a:ext cx="167602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used in many ways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second tier could be any of a number of caching services: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: a sharable in-memory key-value store</a:t>
            </a:r>
          </a:p>
          <a:p>
            <a:pPr lvl="1"/>
            <a:r>
              <a:rPr lang="en-US" dirty="0" smtClean="0"/>
              <a:t>Other kinds of DHTs that use key-value APIs</a:t>
            </a:r>
          </a:p>
          <a:p>
            <a:pPr lvl="1"/>
            <a:r>
              <a:rPr lang="en-US" dirty="0" smtClean="0"/>
              <a:t>Dynamo: A service created by Amazon as a scalable way to represent the shopping cart and similar data</a:t>
            </a:r>
          </a:p>
          <a:p>
            <a:pPr lvl="1"/>
            <a:r>
              <a:rPr lang="en-US" dirty="0" err="1" smtClean="0"/>
              <a:t>BigTable</a:t>
            </a:r>
            <a:r>
              <a:rPr lang="en-US" dirty="0" smtClean="0"/>
              <a:t>: A very elaborate key-value store created by Google and used not just in tier-two but throughout their “</a:t>
            </a:r>
            <a:r>
              <a:rPr lang="en-US" dirty="0" err="1" smtClean="0"/>
              <a:t>GooglePlex</a:t>
            </a:r>
            <a:r>
              <a:rPr lang="en-US" dirty="0" smtClean="0"/>
              <a:t>” for sharing information</a:t>
            </a:r>
          </a:p>
          <a:p>
            <a:r>
              <a:rPr lang="en-US" dirty="0" smtClean="0"/>
              <a:t>Notion of </a:t>
            </a:r>
            <a:r>
              <a:rPr lang="en-US" dirty="0" err="1" smtClean="0"/>
              <a:t>sharding</a:t>
            </a:r>
            <a:r>
              <a:rPr lang="en-US" dirty="0" smtClean="0"/>
              <a:t> is cross-cutting</a:t>
            </a:r>
          </a:p>
          <a:p>
            <a:pPr lvl="1"/>
            <a:r>
              <a:rPr lang="en-US" dirty="0" smtClean="0"/>
              <a:t>Most of these systems replicate data to some </a:t>
            </a:r>
            <a:r>
              <a:rPr lang="en-US" dirty="0" smtClean="0"/>
              <a:t>degree</a:t>
            </a:r>
          </a:p>
          <a:p>
            <a:pPr lvl="1"/>
            <a:r>
              <a:rPr lang="en-US" dirty="0" smtClean="0"/>
              <a:t>Achieves high availability but also increases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</a:t>
            </a:r>
            <a:r>
              <a:rPr lang="en-US" i="1" dirty="0" smtClean="0"/>
              <a:t>always </a:t>
            </a:r>
            <a:r>
              <a:rPr lang="en-US" dirty="0" smtClean="0"/>
              <a:t>need to shard data?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Imagine a tier-one service running on 100k nodes</a:t>
            </a:r>
          </a:p>
          <a:p>
            <a:pPr lvl="1"/>
            <a:r>
              <a:rPr lang="en-US" dirty="0" smtClean="0"/>
              <a:t>Can it ever make sense to replicate data on the entire set?</a:t>
            </a:r>
            <a:endParaRPr lang="en-US" dirty="0"/>
          </a:p>
          <a:p>
            <a:r>
              <a:rPr lang="en-US" i="1" u="sng" dirty="0" smtClean="0"/>
              <a:t>Yes</a:t>
            </a:r>
            <a:r>
              <a:rPr lang="en-US" dirty="0" smtClean="0"/>
              <a:t>, if some kinds of information might be so valuable that almost every external request touches it.  </a:t>
            </a:r>
          </a:p>
          <a:p>
            <a:pPr lvl="1"/>
            <a:r>
              <a:rPr lang="en-US" dirty="0" smtClean="0"/>
              <a:t>Must think hard about patterns of data access and use</a:t>
            </a:r>
          </a:p>
          <a:p>
            <a:pPr lvl="1"/>
            <a:r>
              <a:rPr lang="en-US" dirty="0" smtClean="0"/>
              <a:t>Some information needs to be heavily replicated to offer blindingly fast access on vast numbers of nodes</a:t>
            </a:r>
          </a:p>
          <a:p>
            <a:pPr lvl="1"/>
            <a:r>
              <a:rPr lang="en-US" dirty="0" smtClean="0"/>
              <a:t>The principle is similar to the way Beehive operates.  </a:t>
            </a:r>
          </a:p>
          <a:p>
            <a:pPr lvl="2"/>
            <a:r>
              <a:rPr lang="en-US" dirty="0" smtClean="0"/>
              <a:t>Even if we don’t make a dynamic decision about the level of replication required, the principle is similar</a:t>
            </a:r>
          </a:p>
          <a:p>
            <a:pPr lvl="2"/>
            <a:r>
              <a:rPr lang="en-US" dirty="0" smtClean="0"/>
              <a:t>We want the level </a:t>
            </a:r>
            <a:r>
              <a:rPr lang="en-US" dirty="0"/>
              <a:t>of replication </a:t>
            </a:r>
            <a:r>
              <a:rPr lang="en-US" dirty="0" smtClean="0"/>
              <a:t>to match </a:t>
            </a:r>
            <a:r>
              <a:rPr lang="en-US" dirty="0"/>
              <a:t>level of </a:t>
            </a:r>
            <a:r>
              <a:rPr lang="en-US" dirty="0" smtClean="0"/>
              <a:t>load and the degree to which the data is needed on the critical path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1919</TotalTime>
  <Words>2305</Words>
  <Application>Microsoft Office PowerPoint</Application>
  <PresentationFormat>On-screen Show (4:3)</PresentationFormat>
  <Paragraphs>338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Black</vt:lpstr>
      <vt:lpstr>Blackadder ITC</vt:lpstr>
      <vt:lpstr>Calibri</vt:lpstr>
      <vt:lpstr>Narkisim</vt:lpstr>
      <vt:lpstr>Tw Cen MT</vt:lpstr>
      <vt:lpstr>Wingdings</vt:lpstr>
      <vt:lpstr>Wingdings 2</vt:lpstr>
      <vt:lpstr>Median</vt:lpstr>
      <vt:lpstr>CS5412:  Anatomy of a ClouD</vt:lpstr>
      <vt:lpstr>How are cloud structured?</vt:lpstr>
      <vt:lpstr>Big picture overview</vt:lpstr>
      <vt:lpstr>Many styles of system</vt:lpstr>
      <vt:lpstr>Asynchronous pipeline model</vt:lpstr>
      <vt:lpstr>In the outer tiers replication is key</vt:lpstr>
      <vt:lpstr>Shared key-value store?</vt:lpstr>
      <vt:lpstr>Sharding used in many ways</vt:lpstr>
      <vt:lpstr>Do we always need to shard data?</vt:lpstr>
      <vt:lpstr>And it isn’t just about updates</vt:lpstr>
      <vt:lpstr>What does “critical path” mean?</vt:lpstr>
      <vt:lpstr>What if a request triggers updates?</vt:lpstr>
      <vt:lpstr>First-tier parallelism</vt:lpstr>
      <vt:lpstr>What does “critical path” mean?</vt:lpstr>
      <vt:lpstr>With replicas we just load balance</vt:lpstr>
      <vt:lpstr>But when we add updates….</vt:lpstr>
      <vt:lpstr>What if we send updates without waiting?</vt:lpstr>
      <vt:lpstr>Eric Brewer’s CAP theorem</vt:lpstr>
      <vt:lpstr>CAP theorem</vt:lpstr>
      <vt:lpstr>Is inconsistency a bad thing?</vt:lpstr>
      <vt:lpstr>The Wisdom of       the Sages</vt:lpstr>
      <vt:lpstr>eBay’s Five Commandments</vt:lpstr>
      <vt:lpstr>Vogels at the Helm</vt:lpstr>
      <vt:lpstr>James Hamilton’s advice</vt:lpstr>
      <vt:lpstr>Consistency</vt:lpstr>
      <vt:lpstr>But inconsistency brings risks too!</vt:lpstr>
      <vt:lpstr>Puzzle: Is CAP valid in the cloud?</vt:lpstr>
      <vt:lpstr>What does “consistency” mean?</vt:lpstr>
      <vt:lpstr>What properties are needed in remote medical care systems?</vt:lpstr>
      <vt:lpstr>Which matters more: fast response, or durability of the data being updated?</vt:lpstr>
      <vt:lpstr>What if we were doing online monitoring?</vt:lpstr>
      <vt:lpstr>Cloud services and their properties</vt:lpstr>
      <vt:lpstr>Core problem?</vt:lpstr>
      <vt:lpstr>Where does this all lead us?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92</cp:revision>
  <dcterms:created xsi:type="dcterms:W3CDTF">2006-08-16T00:00:00Z</dcterms:created>
  <dcterms:modified xsi:type="dcterms:W3CDTF">2015-02-17T16:58:18Z</dcterms:modified>
</cp:coreProperties>
</file>