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8"/>
  </p:notesMasterIdLst>
  <p:sldIdLst>
    <p:sldId id="256" r:id="rId2"/>
    <p:sldId id="301" r:id="rId3"/>
    <p:sldId id="303" r:id="rId4"/>
    <p:sldId id="302" r:id="rId5"/>
    <p:sldId id="257" r:id="rId6"/>
    <p:sldId id="258" r:id="rId7"/>
    <p:sldId id="259" r:id="rId8"/>
    <p:sldId id="260" r:id="rId9"/>
    <p:sldId id="261" r:id="rId10"/>
    <p:sldId id="263" r:id="rId11"/>
    <p:sldId id="262" r:id="rId12"/>
    <p:sldId id="264" r:id="rId13"/>
    <p:sldId id="265" r:id="rId14"/>
    <p:sldId id="297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98" r:id="rId29"/>
    <p:sldId id="279" r:id="rId30"/>
    <p:sldId id="280" r:id="rId31"/>
    <p:sldId id="281" r:id="rId32"/>
    <p:sldId id="299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96" r:id="rId46"/>
    <p:sldId id="300" r:id="rId4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CE0D373-0740-4A07-B64F-5A74918F5DAB}">
          <p14:sldIdLst>
            <p14:sldId id="256"/>
            <p14:sldId id="301"/>
            <p14:sldId id="303"/>
            <p14:sldId id="302"/>
            <p14:sldId id="257"/>
            <p14:sldId id="258"/>
            <p14:sldId id="259"/>
            <p14:sldId id="260"/>
            <p14:sldId id="261"/>
            <p14:sldId id="263"/>
          </p14:sldIdLst>
        </p14:section>
        <p14:section name="Untitled Section" id="{22D7AAE7-B27E-4C42-ACF8-E6FB40DCFBE1}">
          <p14:sldIdLst>
            <p14:sldId id="262"/>
            <p14:sldId id="264"/>
            <p14:sldId id="265"/>
            <p14:sldId id="297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98"/>
            <p14:sldId id="279"/>
            <p14:sldId id="280"/>
            <p14:sldId id="281"/>
            <p14:sldId id="299"/>
            <p14:sldId id="282"/>
            <p14:sldId id="283"/>
            <p14:sldId id="284"/>
            <p14:sldId id="285"/>
            <p14:sldId id="286"/>
            <p14:sldId id="287"/>
            <p14:sldId id="288"/>
            <p14:sldId id="289"/>
            <p14:sldId id="290"/>
            <p14:sldId id="291"/>
            <p14:sldId id="292"/>
            <p14:sldId id="293"/>
            <p14:sldId id="296"/>
            <p14:sldId id="30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95D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58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6458F9-C1F2-449A-8791-2370E00D77CE}" type="datetimeFigureOut">
              <a:rPr lang="en-US" smtClean="0"/>
              <a:t>2/12/2015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B676AF-9840-40C0-9F49-1DBBDEF09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234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0C9F5CA-7087-4593-A769-C00BD29390C2}" type="datetime1">
              <a:rPr lang="en-US" smtClean="0"/>
              <a:t>2/12/2015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43DCE-06D0-44E1-A33C-5A9AA3932861}" type="datetime1">
              <a:rPr lang="en-US" smtClean="0"/>
              <a:t>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8FED7FA-0328-45FE-8F39-86AA34782F52}" type="datetime1">
              <a:rPr lang="en-US" smtClean="0"/>
              <a:t>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F37F1-7D6B-4998-BE06-945FF2085AB2}" type="datetime1">
              <a:rPr lang="en-US" smtClean="0"/>
              <a:t>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013A8-532C-4CDE-A4AB-F4EFE74056CB}" type="datetime1">
              <a:rPr lang="en-US" smtClean="0"/>
              <a:t>2/12/2015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2D2C3D0-B609-44F9-A3A8-B9E10896F9E0}" type="datetime1">
              <a:rPr lang="en-US" smtClean="0"/>
              <a:t>2/12/2015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3910EDD-5204-4659-A31B-C18F0507B654}" type="datetime1">
              <a:rPr lang="en-US" smtClean="0"/>
              <a:t>2/12/2015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020E1-48C8-462C-BFA2-3DCCF66AC3B5}" type="datetime1">
              <a:rPr lang="en-US" smtClean="0"/>
              <a:t>2/12/2015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67191-702A-4BBD-B938-6BAD2D1E20A4}" type="datetime1">
              <a:rPr lang="en-US" smtClean="0"/>
              <a:t>2/12/2015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382DB-8A42-4582-8762-0A26F32BD461}" type="datetime1">
              <a:rPr lang="en-US" smtClean="0"/>
              <a:t>2/12/2015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86A6D1B3-DB4E-4A17-95C9-9009A331480F}" type="datetime1">
              <a:rPr lang="en-US" smtClean="0"/>
              <a:t>2/12/2015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AA5DEA7-1B4D-407C-A1ED-32DB772C700B}" type="datetime1">
              <a:rPr lang="en-US" smtClean="0"/>
              <a:t>2/12/2015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wmf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CS5412: TIER 2 OVERLAYS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Ken Birman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CS5412 Spring 2015 (Cloud Computing: Birman)</a:t>
            </a:r>
            <a:endParaRPr lang="en-US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52400" y="6019800"/>
            <a:ext cx="6705600" cy="68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Lecture VI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dev.ariel-networks.com/column/tech/amazon_dynamo/column/tech/chor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19650" y="2209800"/>
            <a:ext cx="4400550" cy="3857625"/>
          </a:xfrm>
          <a:prstGeom prst="rect">
            <a:avLst/>
          </a:prstGeom>
          <a:noFill/>
        </p:spPr>
      </p:pic>
      <p:sp>
        <p:nvSpPr>
          <p:cNvPr id="5" name="Arc 4"/>
          <p:cNvSpPr/>
          <p:nvPr/>
        </p:nvSpPr>
        <p:spPr>
          <a:xfrm rot="12485123">
            <a:off x="5275669" y="2208478"/>
            <a:ext cx="3517984" cy="3733800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6" name="Arc 5"/>
          <p:cNvSpPr/>
          <p:nvPr/>
        </p:nvSpPr>
        <p:spPr>
          <a:xfrm rot="7071366">
            <a:off x="5051079" y="2255156"/>
            <a:ext cx="3613843" cy="3606081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7" name="TextBox 6"/>
          <p:cNvSpPr txBox="1"/>
          <p:nvPr/>
        </p:nvSpPr>
        <p:spPr>
          <a:xfrm>
            <a:off x="533400" y="3429000"/>
            <a:ext cx="419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In this example, by replicating a (</a:t>
            </a:r>
            <a:r>
              <a:rPr lang="en-US" i="1" dirty="0" err="1" smtClean="0"/>
              <a:t>key,value</a:t>
            </a:r>
            <a:r>
              <a:rPr lang="en-US" i="1" dirty="0" smtClean="0"/>
              <a:t>) </a:t>
            </a:r>
            <a:r>
              <a:rPr lang="en-US" i="1" dirty="0" err="1" smtClean="0"/>
              <a:t>tuple</a:t>
            </a:r>
            <a:r>
              <a:rPr lang="en-US" i="1" dirty="0" smtClean="0"/>
              <a:t> over half the ring, Beehive is able to guarantee that it will always be found in at most 1 hop.  The system generalizes this idea, matching the level of replication to the popularity of the item.</a:t>
            </a:r>
            <a:endParaRPr lang="fr-BE" i="1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124200" y="4876800"/>
            <a:ext cx="2438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Beehive: Item replicated on N/2 nodes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If an item isn’t on “my side” of the Chord ring it must be on the “other side”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24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Beehive strategy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Replicate an item on N nodes to ensure O(0) lookup</a:t>
            </a:r>
          </a:p>
          <a:p>
            <a:r>
              <a:rPr lang="en-US" smtClean="0"/>
              <a:t>Replicate on N/2 nodes to ensure O(1) lookup</a:t>
            </a:r>
          </a:p>
          <a:p>
            <a:pPr marL="0" indent="0" algn="ctr">
              <a:buNone/>
            </a:pPr>
            <a:r>
              <a:rPr lang="en-US" smtClean="0"/>
              <a:t>. . .</a:t>
            </a:r>
          </a:p>
          <a:p>
            <a:r>
              <a:rPr lang="en-US" smtClean="0"/>
              <a:t>Replicate on just a single node (the “home” node) and worst case lookup will be the original O(log n)</a:t>
            </a:r>
          </a:p>
          <a:p>
            <a:endParaRPr lang="en-US"/>
          </a:p>
          <a:p>
            <a:r>
              <a:rPr lang="en-US" smtClean="0"/>
              <a:t>So use popularity of the item to select replication level</a:t>
            </a:r>
          </a:p>
        </p:txBody>
      </p:sp>
    </p:spTree>
    <p:extLst>
      <p:ext uri="{BB962C8B-B14F-4D97-AF65-F5344CB8AC3E}">
        <p14:creationId xmlns:p14="http://schemas.microsoft.com/office/powerpoint/2010/main" val="3279457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Tracking popularity 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mtClean="0"/>
              <a:t>Each key has a home node (the one Chord would pick)</a:t>
            </a:r>
          </a:p>
          <a:p>
            <a:r>
              <a:rPr lang="en-US" smtClean="0"/>
              <a:t>Put (key,value) to the home node</a:t>
            </a:r>
          </a:p>
          <a:p>
            <a:r>
              <a:rPr lang="en-US" smtClean="0"/>
              <a:t>Get by finding any copy.  Increment </a:t>
            </a:r>
            <a:r>
              <a:rPr lang="en-US" i="1" smtClean="0"/>
              <a:t>access counter</a:t>
            </a:r>
            <a:endParaRPr lang="en-US" smtClean="0"/>
          </a:p>
          <a:p>
            <a:pPr lvl="1"/>
            <a:r>
              <a:rPr lang="en-US" smtClean="0"/>
              <a:t>Periodically, aggregate the counters for a key at the home node, thus learning the access rate over time</a:t>
            </a:r>
          </a:p>
          <a:p>
            <a:pPr lvl="1"/>
            <a:r>
              <a:rPr lang="en-US" smtClean="0"/>
              <a:t>A leader aggregates all access counters over all keys, then broadcasts the total access rate</a:t>
            </a:r>
          </a:p>
          <a:p>
            <a:pPr lvl="2"/>
            <a:r>
              <a:rPr lang="en-US" smtClean="0"/>
              <a:t>... enabling Beehive home nodes to learn </a:t>
            </a:r>
            <a:r>
              <a:rPr lang="en-US" i="1" u="sng" smtClean="0"/>
              <a:t>relative</a:t>
            </a:r>
            <a:r>
              <a:rPr lang="en-US" smtClean="0"/>
              <a:t> rankings of items they host</a:t>
            </a:r>
          </a:p>
          <a:p>
            <a:pPr lvl="2"/>
            <a:r>
              <a:rPr lang="en-US" smtClean="0"/>
              <a:t>... and to compute the optimal replication factor for any target O(c) cost!</a:t>
            </a:r>
          </a:p>
          <a:p>
            <a:pPr marL="0" indent="0">
              <a:buNone/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91754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Notice interplay of ideas here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Beehive wouldn’t work if every item was equally popular: we would need to replicate everything very aggressively.  Pareto assumption addresses this</a:t>
            </a:r>
          </a:p>
          <a:p>
            <a:r>
              <a:rPr lang="en-US" smtClean="0"/>
              <a:t>Tradeoffs between parallel aspects (counting, creating replicas) and leader-driven aspects (aggregating counts, computing replication factors)</a:t>
            </a:r>
          </a:p>
          <a:p>
            <a:r>
              <a:rPr lang="en-US" smtClean="0"/>
              <a:t>We’ll see ideas like these in many systems throughout CS5412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451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Pastry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A DHT much like Chord or Beehive</a:t>
            </a:r>
          </a:p>
          <a:p>
            <a:endParaRPr lang="en-US"/>
          </a:p>
          <a:p>
            <a:r>
              <a:rPr lang="en-US" smtClean="0"/>
              <a:t>But the goal here is to have more flexibility in picking finger links</a:t>
            </a:r>
          </a:p>
          <a:p>
            <a:pPr lvl="1"/>
            <a:r>
              <a:rPr lang="en-US" smtClean="0"/>
              <a:t>In Chord, the node with hashed key H must look for the nodes with keys H/2, H/4, etc....</a:t>
            </a:r>
          </a:p>
          <a:p>
            <a:pPr lvl="1"/>
            <a:r>
              <a:rPr lang="en-US" smtClean="0"/>
              <a:t>In Pastry, there are a </a:t>
            </a:r>
            <a:r>
              <a:rPr lang="en-US" i="1" smtClean="0"/>
              <a:t>set</a:t>
            </a:r>
            <a:r>
              <a:rPr lang="en-US" smtClean="0"/>
              <a:t> of possible target nodes and this allows Pastry flexibility to pick one with good network connectivity, RTT (latency), load, etc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928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33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smtClean="0"/>
              <a:t>Pastry also uses a circular number space</a:t>
            </a:r>
            <a:endParaRPr lang="en-US" sz="3600"/>
          </a:p>
        </p:txBody>
      </p:sp>
      <p:sp>
        <p:nvSpPr>
          <p:cNvPr id="108339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327650" y="2271713"/>
            <a:ext cx="3716338" cy="4114800"/>
          </a:xfrm>
        </p:spPr>
        <p:txBody>
          <a:bodyPr/>
          <a:lstStyle/>
          <a:p>
            <a:r>
              <a:rPr lang="en-US" sz="2600"/>
              <a:t>Difference is in how the “fingers” are created</a:t>
            </a:r>
          </a:p>
          <a:p>
            <a:r>
              <a:rPr lang="en-US" sz="2600"/>
              <a:t>Pastry uses </a:t>
            </a:r>
            <a:r>
              <a:rPr lang="en-US" sz="2600" b="1"/>
              <a:t>prefix match </a:t>
            </a:r>
            <a:r>
              <a:rPr lang="en-US" sz="2600" smtClean="0"/>
              <a:t>rather </a:t>
            </a:r>
            <a:r>
              <a:rPr lang="en-US" sz="2600"/>
              <a:t>than binary splitting</a:t>
            </a:r>
          </a:p>
          <a:p>
            <a:r>
              <a:rPr lang="en-US" sz="2600"/>
              <a:t>More flexibility in neighbor selection</a:t>
            </a:r>
          </a:p>
          <a:p>
            <a:endParaRPr lang="en-US" sz="260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69913" y="1935163"/>
            <a:ext cx="4782240" cy="3770758"/>
            <a:chOff x="359" y="1219"/>
            <a:chExt cx="3712" cy="2896"/>
          </a:xfrm>
        </p:grpSpPr>
        <p:sp>
          <p:nvSpPr>
            <p:cNvPr id="1083397" name="Oval 5"/>
            <p:cNvSpPr>
              <a:spLocks noChangeArrowheads="1"/>
            </p:cNvSpPr>
            <p:nvPr/>
          </p:nvSpPr>
          <p:spPr bwMode="auto">
            <a:xfrm>
              <a:off x="407" y="1267"/>
              <a:ext cx="2784" cy="2736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083398" name="Picture 6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143" y="2467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399" name="Picture 7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095" y="2227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00" name="Picture 8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51" y="1891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01" name="Picture 9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047" y="3139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02" name="Picture 10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759" y="3523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03" name="Picture 11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03" y="2035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04" name="Picture 12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55" y="3043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05" name="Picture 13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95" y="1747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06" name="Picture 14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223" y="1363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07" name="Picture 15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703" y="3955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08" name="Picture 16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135" y="1267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09" name="Picture 17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39" y="1603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10" name="Picture 18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59" y="2707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11" name="Picture 19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265" y="3871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12" name="Picture 20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51" y="3283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13" name="Picture 21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127" y="3811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14" name="Picture 22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567" y="3715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15" name="Picture 23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463" y="1267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16" name="Picture 24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27" y="1363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17" name="Picture 25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07" y="2275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18" name="Picture 26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03" y="3379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19" name="Picture 27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279" y="3859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20" name="Picture 28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983" y="3715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083421" name="Line 29"/>
            <p:cNvSpPr>
              <a:spLocks noChangeShapeType="1"/>
            </p:cNvSpPr>
            <p:nvPr/>
          </p:nvSpPr>
          <p:spPr bwMode="auto">
            <a:xfrm flipH="1">
              <a:off x="2511" y="1752"/>
              <a:ext cx="336" cy="192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triangle" w="med" len="med"/>
              <a:tailEnd type="none" w="med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3422" name="Text Box 30"/>
            <p:cNvSpPr txBox="1">
              <a:spLocks noChangeArrowheads="1"/>
            </p:cNvSpPr>
            <p:nvPr/>
          </p:nvSpPr>
          <p:spPr bwMode="auto">
            <a:xfrm>
              <a:off x="1792" y="1880"/>
              <a:ext cx="895" cy="3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400">
                  <a:solidFill>
                    <a:srgbClr val="002060"/>
                  </a:solidFill>
                </a:rPr>
                <a:t>d46a1c</a:t>
              </a:r>
              <a:endParaRPr lang="en-US" sz="3600">
                <a:solidFill>
                  <a:srgbClr val="002060"/>
                </a:solidFill>
              </a:endParaRPr>
            </a:p>
          </p:txBody>
        </p:sp>
        <p:cxnSp>
          <p:nvCxnSpPr>
            <p:cNvPr id="1083423" name="AutoShape 31"/>
            <p:cNvCxnSpPr>
              <a:cxnSpLocks noChangeShapeType="1"/>
            </p:cNvCxnSpPr>
            <p:nvPr/>
          </p:nvCxnSpPr>
          <p:spPr bwMode="auto">
            <a:xfrm rot="16200000">
              <a:off x="1778" y="2446"/>
              <a:ext cx="525" cy="2013"/>
            </a:xfrm>
            <a:prstGeom prst="curvedConnector2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pic>
          <p:nvPicPr>
            <p:cNvPr id="1083424" name="Picture 32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143" y="2899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25" name="Picture 33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614" y="1531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26" name="Picture 34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39" y="3619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83427" name="Picture 35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655" y="1219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1083428" name="AutoShape 36"/>
            <p:cNvCxnSpPr>
              <a:cxnSpLocks noChangeShapeType="1"/>
            </p:cNvCxnSpPr>
            <p:nvPr/>
          </p:nvCxnSpPr>
          <p:spPr bwMode="auto">
            <a:xfrm rot="10800000" flipH="1">
              <a:off x="3047" y="2278"/>
              <a:ext cx="48" cy="912"/>
            </a:xfrm>
            <a:prstGeom prst="curvedConnector3">
              <a:avLst>
                <a:gd name="adj1" fmla="val -30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083429" name="AutoShape 37"/>
            <p:cNvCxnSpPr>
              <a:cxnSpLocks noChangeShapeType="1"/>
            </p:cNvCxnSpPr>
            <p:nvPr/>
          </p:nvCxnSpPr>
          <p:spPr bwMode="auto">
            <a:xfrm rot="10800000">
              <a:off x="2951" y="1942"/>
              <a:ext cx="144" cy="336"/>
            </a:xfrm>
            <a:prstGeom prst="curvedConnector3">
              <a:avLst>
                <a:gd name="adj1" fmla="val 20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083430" name="Text Box 38"/>
            <p:cNvSpPr txBox="1">
              <a:spLocks noChangeArrowheads="1"/>
            </p:cNvSpPr>
            <p:nvPr/>
          </p:nvSpPr>
          <p:spPr bwMode="auto">
            <a:xfrm>
              <a:off x="2094" y="2743"/>
              <a:ext cx="143" cy="3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endParaRPr lang="en-GB" sz="2400"/>
            </a:p>
          </p:txBody>
        </p:sp>
        <p:sp>
          <p:nvSpPr>
            <p:cNvPr id="1083431" name="Rectangle 39"/>
            <p:cNvSpPr>
              <a:spLocks noChangeArrowheads="1"/>
            </p:cNvSpPr>
            <p:nvPr/>
          </p:nvSpPr>
          <p:spPr bwMode="auto">
            <a:xfrm>
              <a:off x="803" y="3028"/>
              <a:ext cx="1545" cy="35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/>
                <a:t>Route(</a:t>
              </a:r>
              <a:r>
                <a:rPr lang="en-US" sz="2400">
                  <a:solidFill>
                    <a:srgbClr val="002060"/>
                  </a:solidFill>
                </a:rPr>
                <a:t>d46a1c</a:t>
              </a:r>
              <a:r>
                <a:rPr lang="en-US" sz="2400"/>
                <a:t>)</a:t>
              </a:r>
              <a:endParaRPr lang="en-US" sz="2400" i="1">
                <a:solidFill>
                  <a:schemeClr val="folHlink"/>
                </a:solidFill>
              </a:endParaRPr>
            </a:p>
          </p:txBody>
        </p:sp>
        <p:sp>
          <p:nvSpPr>
            <p:cNvPr id="1083432" name="Text Box 40"/>
            <p:cNvSpPr txBox="1">
              <a:spLocks noChangeArrowheads="1"/>
            </p:cNvSpPr>
            <p:nvPr/>
          </p:nvSpPr>
          <p:spPr bwMode="auto">
            <a:xfrm>
              <a:off x="3072" y="1740"/>
              <a:ext cx="935" cy="35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>
                  <a:solidFill>
                    <a:schemeClr val="tx2"/>
                  </a:solidFill>
                </a:rPr>
                <a:t>d46</a:t>
              </a:r>
              <a:r>
                <a:rPr lang="en-US" sz="2400">
                  <a:solidFill>
                    <a:srgbClr val="00B050"/>
                  </a:solidFill>
                </a:rPr>
                <a:t>2ba</a:t>
              </a:r>
            </a:p>
          </p:txBody>
        </p:sp>
        <p:sp>
          <p:nvSpPr>
            <p:cNvPr id="1083433" name="Rectangle 41"/>
            <p:cNvSpPr>
              <a:spLocks noChangeArrowheads="1"/>
            </p:cNvSpPr>
            <p:nvPr/>
          </p:nvSpPr>
          <p:spPr bwMode="auto">
            <a:xfrm>
              <a:off x="3189" y="2105"/>
              <a:ext cx="882" cy="35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>
                  <a:solidFill>
                    <a:schemeClr val="tx2"/>
                  </a:solidFill>
                </a:rPr>
                <a:t>d4</a:t>
              </a:r>
              <a:r>
                <a:rPr lang="en-US" sz="2400">
                  <a:solidFill>
                    <a:srgbClr val="00B050"/>
                  </a:solidFill>
                </a:rPr>
                <a:t>213f</a:t>
              </a:r>
            </a:p>
          </p:txBody>
        </p:sp>
        <p:sp>
          <p:nvSpPr>
            <p:cNvPr id="1083434" name="Rectangle 42"/>
            <p:cNvSpPr>
              <a:spLocks noChangeArrowheads="1"/>
            </p:cNvSpPr>
            <p:nvPr/>
          </p:nvSpPr>
          <p:spPr bwMode="auto">
            <a:xfrm>
              <a:off x="3134" y="3054"/>
              <a:ext cx="935" cy="35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>
                  <a:solidFill>
                    <a:schemeClr val="tx2"/>
                  </a:solidFill>
                </a:rPr>
                <a:t>d</a:t>
              </a:r>
              <a:r>
                <a:rPr lang="en-US" sz="2400">
                  <a:solidFill>
                    <a:srgbClr val="00B050"/>
                  </a:solidFill>
                </a:rPr>
                <a:t>13da3</a:t>
              </a:r>
            </a:p>
          </p:txBody>
        </p:sp>
        <p:sp>
          <p:nvSpPr>
            <p:cNvPr id="1083435" name="Rectangle 43"/>
            <p:cNvSpPr>
              <a:spLocks noChangeArrowheads="1"/>
            </p:cNvSpPr>
            <p:nvPr/>
          </p:nvSpPr>
          <p:spPr bwMode="auto">
            <a:xfrm>
              <a:off x="392" y="3760"/>
              <a:ext cx="843" cy="35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>
                  <a:solidFill>
                    <a:srgbClr val="00B050"/>
                  </a:solidFill>
                </a:rPr>
                <a:t>65a1fc</a:t>
              </a:r>
            </a:p>
          </p:txBody>
        </p:sp>
        <p:pic>
          <p:nvPicPr>
            <p:cNvPr id="1083436" name="Picture 44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880" y="1781"/>
              <a:ext cx="10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083437" name="Rectangle 45"/>
            <p:cNvSpPr>
              <a:spLocks noChangeArrowheads="1"/>
            </p:cNvSpPr>
            <p:nvPr/>
          </p:nvSpPr>
          <p:spPr bwMode="auto">
            <a:xfrm>
              <a:off x="3003" y="1570"/>
              <a:ext cx="895" cy="35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>
                  <a:solidFill>
                    <a:schemeClr val="tx2"/>
                  </a:solidFill>
                </a:rPr>
                <a:t>d46</a:t>
              </a:r>
              <a:r>
                <a:rPr lang="en-US" sz="2400">
                  <a:solidFill>
                    <a:srgbClr val="00B050"/>
                  </a:solidFill>
                </a:rPr>
                <a:t>7c4</a:t>
              </a:r>
            </a:p>
          </p:txBody>
        </p:sp>
        <p:cxnSp>
          <p:nvCxnSpPr>
            <p:cNvPr id="1083438" name="AutoShape 46"/>
            <p:cNvCxnSpPr>
              <a:cxnSpLocks noChangeShapeType="1"/>
            </p:cNvCxnSpPr>
            <p:nvPr/>
          </p:nvCxnSpPr>
          <p:spPr bwMode="auto">
            <a:xfrm rot="10800000">
              <a:off x="2880" y="1832"/>
              <a:ext cx="71" cy="110"/>
            </a:xfrm>
            <a:prstGeom prst="curvedConnector3">
              <a:avLst>
                <a:gd name="adj1" fmla="val 302815"/>
              </a:avLst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</p:spPr>
        </p:cxnSp>
        <p:sp>
          <p:nvSpPr>
            <p:cNvPr id="1083439" name="Rectangle 47"/>
            <p:cNvSpPr>
              <a:spLocks noChangeArrowheads="1"/>
            </p:cNvSpPr>
            <p:nvPr/>
          </p:nvSpPr>
          <p:spPr bwMode="auto">
            <a:xfrm>
              <a:off x="2700" y="1349"/>
              <a:ext cx="882" cy="35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>
                  <a:solidFill>
                    <a:schemeClr val="tx2"/>
                  </a:solidFill>
                </a:rPr>
                <a:t>d4</a:t>
              </a:r>
              <a:r>
                <a:rPr lang="en-US" sz="2400">
                  <a:solidFill>
                    <a:srgbClr val="00B050"/>
                  </a:solidFill>
                </a:rPr>
                <a:t>71f1</a:t>
              </a:r>
            </a:p>
          </p:txBody>
        </p:sp>
      </p:grpSp>
      <p:sp>
        <p:nvSpPr>
          <p:cNvPr id="3" name="Footer Placeholder 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884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44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8" y="1452563"/>
            <a:ext cx="5861050" cy="540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8441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305800" cy="743712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sz="4000" dirty="0"/>
              <a:t>Pastry routing table (for node 65a1fc)</a:t>
            </a:r>
          </a:p>
        </p:txBody>
      </p:sp>
      <p:sp>
        <p:nvSpPr>
          <p:cNvPr id="1084420" name="Text Box 4"/>
          <p:cNvSpPr txBox="1">
            <a:spLocks noChangeArrowheads="1"/>
          </p:cNvSpPr>
          <p:nvPr/>
        </p:nvSpPr>
        <p:spPr bwMode="auto">
          <a:xfrm>
            <a:off x="5954713" y="2254250"/>
            <a:ext cx="3189287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/>
              <a:t>Pastry nodes also have a “leaf set” of immediate neighbors up and down the ring</a:t>
            </a:r>
          </a:p>
          <a:p>
            <a:endParaRPr lang="en-US" sz="2400"/>
          </a:p>
          <a:p>
            <a:r>
              <a:rPr lang="en-US" sz="2400"/>
              <a:t>Similar to Chord’s list of successors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293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Pastry join</a:t>
            </a:r>
          </a:p>
        </p:txBody>
      </p:sp>
      <p:sp>
        <p:nvSpPr>
          <p:cNvPr id="1085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200"/>
              <a:t>X = new node, A = bootstrap, Z = nearest node</a:t>
            </a:r>
          </a:p>
          <a:p>
            <a:r>
              <a:rPr lang="en-US" sz="2200"/>
              <a:t>A finds Z for X</a:t>
            </a:r>
          </a:p>
          <a:p>
            <a:r>
              <a:rPr lang="en-US" sz="2200"/>
              <a:t>In process, A, Z, and all nodes in path send state tables to X</a:t>
            </a:r>
          </a:p>
          <a:p>
            <a:r>
              <a:rPr lang="en-US" sz="2200"/>
              <a:t>X settles on own table</a:t>
            </a:r>
          </a:p>
          <a:p>
            <a:pPr lvl="1"/>
            <a:r>
              <a:rPr lang="en-US" sz="2000"/>
              <a:t>Possibly after contacting other nodes</a:t>
            </a:r>
          </a:p>
          <a:p>
            <a:r>
              <a:rPr lang="en-US" sz="2200"/>
              <a:t>X tells everyone who needs to know about itself</a:t>
            </a:r>
          </a:p>
          <a:p>
            <a:r>
              <a:rPr lang="en-US" sz="2200"/>
              <a:t>Pastry paper doesn’t give enough information to understand how concurrent joins work</a:t>
            </a:r>
          </a:p>
          <a:p>
            <a:pPr lvl="1"/>
            <a:r>
              <a:rPr lang="en-US" sz="2000"/>
              <a:t>18</a:t>
            </a:r>
            <a:r>
              <a:rPr lang="en-US" sz="2000" baseline="30000"/>
              <a:t>th</a:t>
            </a:r>
            <a:r>
              <a:rPr lang="en-US" sz="2000"/>
              <a:t> IFIP/ACM, Nov 2001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457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6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Pastry leave</a:t>
            </a:r>
          </a:p>
        </p:txBody>
      </p:sp>
      <p:sp>
        <p:nvSpPr>
          <p:cNvPr id="1086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Noticed by leaf set neighbors when leaving node doesn’t respond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Neighbors ask highest and lowest nodes in leaf set for new leaf set</a:t>
            </a:r>
          </a:p>
          <a:p>
            <a:pPr>
              <a:lnSpc>
                <a:spcPct val="90000"/>
              </a:lnSpc>
            </a:pPr>
            <a:r>
              <a:rPr lang="en-US" sz="2600"/>
              <a:t>Noticed by routing neighbors when message forward fails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Immediately can route to another neighbor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Fix entry by asking another neighbor in the same “row” for its neighbor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If this fails, ask somebody a level up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608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74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8" y="1452563"/>
            <a:ext cx="5861050" cy="540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8749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305800" cy="667512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n-US" dirty="0"/>
              <a:t>For instance, this neighbor fails</a:t>
            </a:r>
          </a:p>
        </p:txBody>
      </p:sp>
      <p:sp>
        <p:nvSpPr>
          <p:cNvPr id="1087492" name="Oval 4"/>
          <p:cNvSpPr>
            <a:spLocks noChangeArrowheads="1"/>
          </p:cNvSpPr>
          <p:nvPr/>
        </p:nvSpPr>
        <p:spPr bwMode="auto">
          <a:xfrm>
            <a:off x="2208213" y="3670300"/>
            <a:ext cx="430212" cy="12319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647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week ago we discussed RON and Chord: typical examples of P2P network tools popular in the cloud</a:t>
            </a:r>
          </a:p>
          <a:p>
            <a:endParaRPr lang="en-US" dirty="0"/>
          </a:p>
          <a:p>
            <a:r>
              <a:rPr lang="en-US" dirty="0" smtClean="0"/>
              <a:t>Then we shifted attention and peeked into the data center itself.  It has tiers (tier 1, 2, backend) and a wide range of technologies</a:t>
            </a:r>
          </a:p>
          <a:p>
            <a:endParaRPr lang="en-US" dirty="0"/>
          </a:p>
          <a:p>
            <a:r>
              <a:rPr lang="en-US" dirty="0" smtClean="0"/>
              <a:t>Many of those use a DHT “concept” and would be build on a DHT.  But we can’t use Chord here!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501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85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8" y="1452563"/>
            <a:ext cx="5861050" cy="540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8851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305800" cy="667512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n-US"/>
              <a:t>Ask other neighbors</a:t>
            </a:r>
          </a:p>
        </p:txBody>
      </p:sp>
      <p:sp>
        <p:nvSpPr>
          <p:cNvPr id="1088516" name="Oval 4"/>
          <p:cNvSpPr>
            <a:spLocks noChangeArrowheads="1"/>
          </p:cNvSpPr>
          <p:nvPr/>
        </p:nvSpPr>
        <p:spPr bwMode="auto">
          <a:xfrm>
            <a:off x="2208213" y="3670300"/>
            <a:ext cx="430212" cy="12319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8517" name="Text Box 5"/>
          <p:cNvSpPr txBox="1">
            <a:spLocks noChangeArrowheads="1"/>
          </p:cNvSpPr>
          <p:nvPr/>
        </p:nvSpPr>
        <p:spPr bwMode="auto">
          <a:xfrm>
            <a:off x="6178550" y="2794000"/>
            <a:ext cx="29654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Try asking some neighbor in the same row for its 655x entry</a:t>
            </a:r>
          </a:p>
        </p:txBody>
      </p:sp>
      <p:sp>
        <p:nvSpPr>
          <p:cNvPr id="1088518" name="Oval 6"/>
          <p:cNvSpPr>
            <a:spLocks noChangeArrowheads="1"/>
          </p:cNvSpPr>
          <p:nvPr/>
        </p:nvSpPr>
        <p:spPr bwMode="auto">
          <a:xfrm>
            <a:off x="4502150" y="3670300"/>
            <a:ext cx="430213" cy="1231900"/>
          </a:xfrm>
          <a:prstGeom prst="ellipse">
            <a:avLst/>
          </a:prstGeom>
          <a:noFill/>
          <a:ln w="28575">
            <a:solidFill>
              <a:srgbClr val="4C44B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8519" name="Line 7"/>
          <p:cNvSpPr>
            <a:spLocks noChangeShapeType="1"/>
          </p:cNvSpPr>
          <p:nvPr/>
        </p:nvSpPr>
        <p:spPr bwMode="auto">
          <a:xfrm flipH="1">
            <a:off x="4932363" y="3495675"/>
            <a:ext cx="1246187" cy="5143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8520" name="Text Box 8"/>
          <p:cNvSpPr txBox="1">
            <a:spLocks noChangeArrowheads="1"/>
          </p:cNvSpPr>
          <p:nvPr/>
        </p:nvSpPr>
        <p:spPr bwMode="auto">
          <a:xfrm>
            <a:off x="6178550" y="4200525"/>
            <a:ext cx="29654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If it doesn’t have one, try asking some neighbor in the row below, etc.</a:t>
            </a:r>
          </a:p>
        </p:txBody>
      </p:sp>
      <p:sp>
        <p:nvSpPr>
          <p:cNvPr id="1088521" name="Oval 9"/>
          <p:cNvSpPr>
            <a:spLocks noChangeArrowheads="1"/>
          </p:cNvSpPr>
          <p:nvPr/>
        </p:nvSpPr>
        <p:spPr bwMode="auto">
          <a:xfrm>
            <a:off x="2743200" y="4953000"/>
            <a:ext cx="430213" cy="1295400"/>
          </a:xfrm>
          <a:prstGeom prst="ellipse">
            <a:avLst/>
          </a:prstGeom>
          <a:noFill/>
          <a:ln w="28575">
            <a:solidFill>
              <a:srgbClr val="4C44B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8522" name="Line 10"/>
          <p:cNvSpPr>
            <a:spLocks noChangeShapeType="1"/>
          </p:cNvSpPr>
          <p:nvPr/>
        </p:nvSpPr>
        <p:spPr bwMode="auto">
          <a:xfrm flipH="1">
            <a:off x="3200400" y="4800600"/>
            <a:ext cx="30480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423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9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CAN, Chord, Pastry differences</a:t>
            </a:r>
          </a:p>
        </p:txBody>
      </p:sp>
      <p:sp>
        <p:nvSpPr>
          <p:cNvPr id="1089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/>
              <a:t>CAN, Chord, and Pastry have deep similarities</a:t>
            </a:r>
          </a:p>
          <a:p>
            <a:pPr>
              <a:lnSpc>
                <a:spcPct val="90000"/>
              </a:lnSpc>
            </a:pPr>
            <a:r>
              <a:rPr lang="en-US" sz="2800"/>
              <a:t>Some (important???) differences exist</a:t>
            </a:r>
          </a:p>
          <a:p>
            <a:pPr lvl="1">
              <a:lnSpc>
                <a:spcPct val="90000"/>
              </a:lnSpc>
            </a:pPr>
            <a:r>
              <a:rPr lang="en-US" sz="2800"/>
              <a:t>CAN nodes tend to know of multiple nodes that allow equal progress</a:t>
            </a:r>
          </a:p>
          <a:p>
            <a:pPr lvl="2">
              <a:lnSpc>
                <a:spcPct val="90000"/>
              </a:lnSpc>
            </a:pPr>
            <a:r>
              <a:rPr lang="en-US" sz="2400"/>
              <a:t>Can therefore use additional criteria (RTT) to pick next hop</a:t>
            </a:r>
          </a:p>
          <a:p>
            <a:pPr lvl="1">
              <a:lnSpc>
                <a:spcPct val="90000"/>
              </a:lnSpc>
            </a:pPr>
            <a:r>
              <a:rPr lang="en-US" sz="2800"/>
              <a:t>Pastry allows greater choice of neighbor</a:t>
            </a:r>
          </a:p>
          <a:p>
            <a:pPr lvl="2">
              <a:lnSpc>
                <a:spcPct val="90000"/>
              </a:lnSpc>
            </a:pPr>
            <a:r>
              <a:rPr lang="en-US" sz="2400"/>
              <a:t>Can thus use additional criteria (RTT) to pick neighbor</a:t>
            </a:r>
          </a:p>
          <a:p>
            <a:pPr lvl="1">
              <a:lnSpc>
                <a:spcPct val="90000"/>
              </a:lnSpc>
            </a:pPr>
            <a:r>
              <a:rPr lang="en-US" sz="2800"/>
              <a:t>In contrast, Chord has more determinism</a:t>
            </a:r>
          </a:p>
          <a:p>
            <a:pPr lvl="2">
              <a:lnSpc>
                <a:spcPct val="90000"/>
              </a:lnSpc>
            </a:pPr>
            <a:r>
              <a:rPr lang="en-US" sz="2400" smtClean="0"/>
              <a:t>How might an </a:t>
            </a:r>
            <a:r>
              <a:rPr lang="en-US" sz="2400"/>
              <a:t>attacker </a:t>
            </a:r>
            <a:r>
              <a:rPr lang="en-US" sz="2400" smtClean="0"/>
              <a:t>try to manipulate </a:t>
            </a:r>
            <a:r>
              <a:rPr lang="en-US" sz="2400"/>
              <a:t>system?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590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Security issues</a:t>
            </a:r>
          </a:p>
        </p:txBody>
      </p:sp>
      <p:sp>
        <p:nvSpPr>
          <p:cNvPr id="1090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In many P2P systems, members may be malicious</a:t>
            </a:r>
          </a:p>
          <a:p>
            <a:pPr>
              <a:lnSpc>
                <a:spcPct val="90000"/>
              </a:lnSpc>
            </a:pPr>
            <a:r>
              <a:rPr lang="en-US"/>
              <a:t>If peers untrusted, all content must be signed to detect forged content</a:t>
            </a:r>
          </a:p>
          <a:p>
            <a:pPr lvl="1">
              <a:lnSpc>
                <a:spcPct val="90000"/>
              </a:lnSpc>
            </a:pPr>
            <a:r>
              <a:rPr lang="en-US"/>
              <a:t>Requires certificate authority</a:t>
            </a:r>
          </a:p>
          <a:p>
            <a:pPr lvl="1">
              <a:lnSpc>
                <a:spcPct val="90000"/>
              </a:lnSpc>
            </a:pPr>
            <a:r>
              <a:rPr lang="en-US"/>
              <a:t>Like we discussed in secure web services talk</a:t>
            </a:r>
          </a:p>
          <a:p>
            <a:pPr lvl="1">
              <a:lnSpc>
                <a:spcPct val="90000"/>
              </a:lnSpc>
            </a:pPr>
            <a:r>
              <a:rPr lang="en-US"/>
              <a:t>This is not hard, so can assume at least this level of security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837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1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Security issues:  Sybil attack</a:t>
            </a:r>
          </a:p>
        </p:txBody>
      </p:sp>
      <p:sp>
        <p:nvSpPr>
          <p:cNvPr id="1091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200"/>
              <a:t>Attacker pretends to be multiple system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If surrounds a node on the circle, can potentially arrange to capture all traffic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Or if not this, at least cause a lot of trouble by being many nodes</a:t>
            </a:r>
          </a:p>
          <a:p>
            <a:pPr>
              <a:lnSpc>
                <a:spcPct val="90000"/>
              </a:lnSpc>
            </a:pPr>
            <a:r>
              <a:rPr lang="en-US" sz="2200"/>
              <a:t>Chord requires node ID to be an SHA-1 hash of its IP address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But to deal with load balance issues, Chord variant allows nodes to replicate themselves</a:t>
            </a:r>
          </a:p>
          <a:p>
            <a:pPr>
              <a:lnSpc>
                <a:spcPct val="90000"/>
              </a:lnSpc>
            </a:pPr>
            <a:r>
              <a:rPr lang="en-US" sz="2200" i="1"/>
              <a:t>A central authority must hand out node IDs and certificates to go with them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Not P2P in the Gnutella sense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69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General security rules</a:t>
            </a:r>
          </a:p>
        </p:txBody>
      </p:sp>
      <p:sp>
        <p:nvSpPr>
          <p:cNvPr id="1092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Check things that can be checked</a:t>
            </a:r>
          </a:p>
          <a:p>
            <a:pPr lvl="1"/>
            <a:r>
              <a:rPr lang="en-US" sz="2400"/>
              <a:t>Invariants, such as successor list in Chord</a:t>
            </a:r>
          </a:p>
          <a:p>
            <a:r>
              <a:rPr lang="en-US" sz="2600"/>
              <a:t>Minimize invariants, maximize randomness</a:t>
            </a:r>
          </a:p>
          <a:p>
            <a:pPr lvl="1"/>
            <a:r>
              <a:rPr lang="en-US" sz="2400"/>
              <a:t>Hard for an attacker to exploit randomness</a:t>
            </a:r>
          </a:p>
          <a:p>
            <a:r>
              <a:rPr lang="en-US" sz="2600"/>
              <a:t>Avoid any single dependencies</a:t>
            </a:r>
          </a:p>
          <a:p>
            <a:pPr lvl="1"/>
            <a:r>
              <a:rPr lang="en-US" sz="2400"/>
              <a:t>Allow multiple paths through the network</a:t>
            </a:r>
          </a:p>
          <a:p>
            <a:pPr lvl="1"/>
            <a:r>
              <a:rPr lang="en-US" sz="2400"/>
              <a:t>Allow content to be placed at multiple nodes</a:t>
            </a:r>
          </a:p>
          <a:p>
            <a:r>
              <a:rPr lang="en-US" sz="2600"/>
              <a:t>But all this is expensive…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84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3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Load balancing</a:t>
            </a:r>
          </a:p>
        </p:txBody>
      </p:sp>
      <p:sp>
        <p:nvSpPr>
          <p:cNvPr id="1093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Query hotspots: given object is popular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Cache at neighbors of hotspot, neighbors of neighbors, etc.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Classic caching issues</a:t>
            </a:r>
          </a:p>
          <a:p>
            <a:pPr>
              <a:lnSpc>
                <a:spcPct val="90000"/>
              </a:lnSpc>
            </a:pPr>
            <a:r>
              <a:rPr lang="en-US" sz="2600"/>
              <a:t>Routing hotspot: node is on many paths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Of the three, Pastry seems most likely to have this problem, because neighbor selection more flexible (and based on proximity)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This doesn’t seem adequately studied</a:t>
            </a:r>
          </a:p>
          <a:p>
            <a:pPr lvl="1">
              <a:lnSpc>
                <a:spcPct val="90000"/>
              </a:lnSpc>
            </a:pPr>
            <a:endParaRPr lang="en-US" sz="240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8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Load balancing</a:t>
            </a:r>
          </a:p>
        </p:txBody>
      </p:sp>
      <p:sp>
        <p:nvSpPr>
          <p:cNvPr id="1094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Heterogeneity (variance in bandwidth or node capacity</a:t>
            </a:r>
          </a:p>
          <a:p>
            <a:pPr>
              <a:lnSpc>
                <a:spcPct val="90000"/>
              </a:lnSpc>
            </a:pPr>
            <a:r>
              <a:rPr lang="en-US"/>
              <a:t>Poor distribution in entries due to hash function inaccuracies</a:t>
            </a:r>
          </a:p>
          <a:p>
            <a:pPr>
              <a:lnSpc>
                <a:spcPct val="90000"/>
              </a:lnSpc>
            </a:pPr>
            <a:r>
              <a:rPr lang="en-US"/>
              <a:t>One class of solution is to allow each node to be multiple virtual nodes</a:t>
            </a:r>
          </a:p>
          <a:p>
            <a:pPr lvl="1">
              <a:lnSpc>
                <a:spcPct val="90000"/>
              </a:lnSpc>
            </a:pPr>
            <a:r>
              <a:rPr lang="en-US"/>
              <a:t>Higher capacity nodes virtualize more often</a:t>
            </a:r>
          </a:p>
          <a:p>
            <a:pPr lvl="1">
              <a:lnSpc>
                <a:spcPct val="90000"/>
              </a:lnSpc>
            </a:pPr>
            <a:r>
              <a:rPr lang="en-US"/>
              <a:t>But security makes this harder to do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706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305800" cy="990600"/>
          </a:xfrm>
        </p:spPr>
        <p:txBody>
          <a:bodyPr/>
          <a:lstStyle/>
          <a:p>
            <a:r>
              <a:rPr lang="en-US" dirty="0"/>
              <a:t>Chord node virtualization</a:t>
            </a:r>
          </a:p>
        </p:txBody>
      </p:sp>
      <p:pic>
        <p:nvPicPr>
          <p:cNvPr id="109568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2588" y="1498600"/>
            <a:ext cx="6681787" cy="535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95684" name="Text Box 4"/>
          <p:cNvSpPr txBox="1">
            <a:spLocks noChangeArrowheads="1"/>
          </p:cNvSpPr>
          <p:nvPr/>
        </p:nvSpPr>
        <p:spPr bwMode="auto">
          <a:xfrm>
            <a:off x="4348163" y="2589213"/>
            <a:ext cx="23209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10K nodes, 1M objects</a:t>
            </a:r>
            <a:r>
              <a:rPr lang="en-US"/>
              <a:t> </a:t>
            </a:r>
          </a:p>
        </p:txBody>
      </p:sp>
      <p:sp>
        <p:nvSpPr>
          <p:cNvPr id="1095685" name="Text Box 5"/>
          <p:cNvSpPr txBox="1">
            <a:spLocks noChangeArrowheads="1"/>
          </p:cNvSpPr>
          <p:nvPr/>
        </p:nvSpPr>
        <p:spPr bwMode="auto">
          <a:xfrm>
            <a:off x="2971800" y="3124200"/>
            <a:ext cx="5859463" cy="11874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/>
              <a:t>20 virtual nodes per node has much better load balance, but each node requires ~400 neighbors! 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357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Fireflies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smtClean="0"/>
              <a:t>Van Renesse uses this same trick (virtual nodes)</a:t>
            </a:r>
          </a:p>
          <a:p>
            <a:r>
              <a:rPr lang="en-US" sz="3200" smtClean="0"/>
              <a:t>In his version a form of attack-tolerant agreement is used so that the virtual nodes can repell many kinds of disruptive attacks</a:t>
            </a:r>
          </a:p>
          <a:p>
            <a:r>
              <a:rPr lang="en-US" sz="3200" smtClean="0"/>
              <a:t>We won’t have time to look at the details today</a:t>
            </a:r>
          </a:p>
        </p:txBody>
      </p:sp>
    </p:spTree>
    <p:extLst>
      <p:ext uri="{BB962C8B-B14F-4D97-AF65-F5344CB8AC3E}">
        <p14:creationId xmlns:p14="http://schemas.microsoft.com/office/powerpoint/2010/main" val="1764729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Another major concern</a:t>
            </a:r>
            <a:r>
              <a:rPr lang="en-US"/>
              <a:t>: churn</a:t>
            </a:r>
          </a:p>
        </p:txBody>
      </p:sp>
      <p:sp>
        <p:nvSpPr>
          <p:cNvPr id="1096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Churn: nodes joining and leaving frequently</a:t>
            </a:r>
          </a:p>
          <a:p>
            <a:pPr>
              <a:lnSpc>
                <a:spcPct val="90000"/>
              </a:lnSpc>
            </a:pPr>
            <a:r>
              <a:rPr lang="en-US" sz="2600"/>
              <a:t>Join or leave requires a change in some number of links</a:t>
            </a:r>
          </a:p>
          <a:p>
            <a:pPr>
              <a:lnSpc>
                <a:spcPct val="90000"/>
              </a:lnSpc>
            </a:pPr>
            <a:r>
              <a:rPr lang="en-US" sz="2600"/>
              <a:t>Those changes depend on correct routing tables in other nodes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Cost of a change is higher if routing tables not correct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In chord, ~6% of lookups fail if three failures per stabilization</a:t>
            </a:r>
          </a:p>
          <a:p>
            <a:pPr>
              <a:lnSpc>
                <a:spcPct val="90000"/>
              </a:lnSpc>
            </a:pPr>
            <a:r>
              <a:rPr lang="en-US" sz="2600"/>
              <a:t>But as more changes occur, probability of incorrect routing tables increases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371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focus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How can we create distributed hash tables optimized for use in cloud computing settings?</a:t>
            </a:r>
          </a:p>
          <a:p>
            <a:endParaRPr lang="en-US" dirty="0"/>
          </a:p>
          <a:p>
            <a:r>
              <a:rPr lang="en-US" dirty="0" smtClean="0"/>
              <a:t>If you look deeply into systems like the ones we discussed last time, you’ll find DHT technology at the base.  So with a DHT you can layer fancier things on top… but the DHT determines the speed!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2310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7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819150"/>
          </a:xfrm>
        </p:spPr>
        <p:txBody>
          <a:bodyPr/>
          <a:lstStyle/>
          <a:p>
            <a:r>
              <a:rPr lang="en-US" sz="4000" dirty="0"/>
              <a:t>Control traffic load generated by churn</a:t>
            </a:r>
          </a:p>
        </p:txBody>
      </p:sp>
      <p:sp>
        <p:nvSpPr>
          <p:cNvPr id="1097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200" dirty="0"/>
              <a:t>Chord and Pastry appear to deal with churn differently</a:t>
            </a:r>
          </a:p>
          <a:p>
            <a:r>
              <a:rPr lang="en-US" sz="2200" dirty="0"/>
              <a:t>Chord join involves some immediate work, but repair is done periodically</a:t>
            </a:r>
          </a:p>
          <a:p>
            <a:pPr lvl="1"/>
            <a:r>
              <a:rPr lang="en-US" sz="2000" dirty="0"/>
              <a:t>Extra load only due to join messages</a:t>
            </a:r>
          </a:p>
          <a:p>
            <a:r>
              <a:rPr lang="en-US" sz="2200" dirty="0"/>
              <a:t>Pastry join and leave involves immediate repair of all effected nodes’ tables</a:t>
            </a:r>
          </a:p>
          <a:p>
            <a:pPr lvl="1"/>
            <a:r>
              <a:rPr lang="en-US" sz="2000" dirty="0"/>
              <a:t>Routing tables repaired more quickly, but cost of each join/leave goes up with frequency of joins/leaves</a:t>
            </a:r>
          </a:p>
          <a:p>
            <a:pPr lvl="1"/>
            <a:r>
              <a:rPr lang="en-US" sz="2000" dirty="0"/>
              <a:t>Scales </a:t>
            </a:r>
            <a:r>
              <a:rPr lang="en-US" sz="2000" dirty="0" err="1"/>
              <a:t>quadratically</a:t>
            </a:r>
            <a:r>
              <a:rPr lang="en-US" sz="2000" dirty="0"/>
              <a:t> with number of changes???</a:t>
            </a:r>
          </a:p>
          <a:p>
            <a:pPr lvl="1"/>
            <a:r>
              <a:rPr lang="en-US" sz="2000" dirty="0"/>
              <a:t>Can result in network meltdown???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133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87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 err="1"/>
              <a:t>Kelips</a:t>
            </a:r>
            <a:r>
              <a:rPr lang="en-US" sz="4800" dirty="0"/>
              <a:t> takes a different approach</a:t>
            </a:r>
          </a:p>
        </p:txBody>
      </p:sp>
      <p:sp>
        <p:nvSpPr>
          <p:cNvPr id="1098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Network partitioned into </a:t>
            </a:r>
            <a:r>
              <a:rPr lang="en-US" sz="2600" dirty="0">
                <a:sym typeface="Symbol" pitchFamily="18" charset="2"/>
              </a:rPr>
              <a:t>N “affinity groups”</a:t>
            </a:r>
          </a:p>
          <a:p>
            <a:r>
              <a:rPr lang="en-US" sz="2600" dirty="0">
                <a:sym typeface="Symbol" pitchFamily="18" charset="2"/>
              </a:rPr>
              <a:t>Hash of node ID determines which affinity group a node is in</a:t>
            </a:r>
          </a:p>
          <a:p>
            <a:r>
              <a:rPr lang="en-US" sz="2600" dirty="0">
                <a:sym typeface="Symbol" pitchFamily="18" charset="2"/>
              </a:rPr>
              <a:t>Each node knows:</a:t>
            </a:r>
          </a:p>
          <a:p>
            <a:pPr lvl="1"/>
            <a:r>
              <a:rPr lang="en-US" sz="2400" dirty="0"/>
              <a:t>One or more nodes in each group</a:t>
            </a:r>
          </a:p>
          <a:p>
            <a:pPr lvl="1"/>
            <a:r>
              <a:rPr lang="en-US" sz="2400" dirty="0"/>
              <a:t>All objects and nodes in own group</a:t>
            </a:r>
          </a:p>
          <a:p>
            <a:r>
              <a:rPr lang="en-US" sz="2600" i="1" dirty="0"/>
              <a:t>But this knowledge is soft-state, spread through peer-to-peer “gossip” (epidemic multicast)!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05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Rationale?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Kelips has a completely predictable behavior under worst-case conditions</a:t>
            </a:r>
          </a:p>
          <a:p>
            <a:pPr lvl="1"/>
            <a:r>
              <a:rPr lang="en-US" smtClean="0"/>
              <a:t>It may do “better” but won’t do “worse”</a:t>
            </a:r>
          </a:p>
          <a:p>
            <a:pPr lvl="1"/>
            <a:r>
              <a:rPr lang="en-US" smtClean="0"/>
              <a:t>Bounded message sizes and rates that never exceed what the administrator picks no matter how much churn occurs</a:t>
            </a:r>
          </a:p>
          <a:p>
            <a:pPr lvl="1"/>
            <a:r>
              <a:rPr lang="en-US" smtClean="0"/>
              <a:t>Main impact of disruption: Kelips may need longer before Get is guaranteed to return value from prior Put with the same key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522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Kelips</a:t>
            </a:r>
          </a:p>
        </p:txBody>
      </p:sp>
      <p:sp>
        <p:nvSpPr>
          <p:cNvPr id="124931" name="Rectangle 3"/>
          <p:cNvSpPr>
            <a:spLocks noChangeArrowheads="1"/>
          </p:cNvSpPr>
          <p:nvPr/>
        </p:nvSpPr>
        <p:spPr bwMode="auto">
          <a:xfrm>
            <a:off x="4724400" y="3276600"/>
            <a:ext cx="458788" cy="1830388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4932" name="Rectangle 4"/>
          <p:cNvSpPr>
            <a:spLocks noChangeArrowheads="1"/>
          </p:cNvSpPr>
          <p:nvPr/>
        </p:nvSpPr>
        <p:spPr bwMode="auto">
          <a:xfrm>
            <a:off x="5257800" y="3275013"/>
            <a:ext cx="458788" cy="1830387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4933" name="Rectangle 5"/>
          <p:cNvSpPr>
            <a:spLocks noChangeArrowheads="1"/>
          </p:cNvSpPr>
          <p:nvPr/>
        </p:nvSpPr>
        <p:spPr bwMode="auto">
          <a:xfrm>
            <a:off x="5789613" y="3276600"/>
            <a:ext cx="458787" cy="1830388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4934" name="Rectangle 6"/>
          <p:cNvSpPr>
            <a:spLocks noChangeArrowheads="1"/>
          </p:cNvSpPr>
          <p:nvPr/>
        </p:nvSpPr>
        <p:spPr bwMode="auto">
          <a:xfrm>
            <a:off x="7315200" y="3275013"/>
            <a:ext cx="458788" cy="1830387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4935" name="Rectangle 7"/>
          <p:cNvSpPr>
            <a:spLocks noChangeArrowheads="1"/>
          </p:cNvSpPr>
          <p:nvPr/>
        </p:nvSpPr>
        <p:spPr bwMode="auto">
          <a:xfrm>
            <a:off x="4845050" y="2971800"/>
            <a:ext cx="2603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200" dirty="0">
                <a:solidFill>
                  <a:srgbClr val="777777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124936" name="Rectangle 8"/>
          <p:cNvSpPr>
            <a:spLocks noChangeArrowheads="1"/>
          </p:cNvSpPr>
          <p:nvPr/>
        </p:nvSpPr>
        <p:spPr bwMode="auto">
          <a:xfrm>
            <a:off x="5334000" y="2971800"/>
            <a:ext cx="2603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200">
                <a:solidFill>
                  <a:srgbClr val="777777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124937" name="Rectangle 9"/>
          <p:cNvSpPr>
            <a:spLocks noChangeArrowheads="1"/>
          </p:cNvSpPr>
          <p:nvPr/>
        </p:nvSpPr>
        <p:spPr bwMode="auto">
          <a:xfrm>
            <a:off x="5867400" y="2971800"/>
            <a:ext cx="2603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200">
                <a:solidFill>
                  <a:srgbClr val="777777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24938" name="Rectangle 10"/>
          <p:cNvSpPr>
            <a:spLocks noChangeArrowheads="1"/>
          </p:cNvSpPr>
          <p:nvPr/>
        </p:nvSpPr>
        <p:spPr bwMode="auto">
          <a:xfrm>
            <a:off x="4914900" y="3467100"/>
            <a:ext cx="115888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 eaLnBrk="1" hangingPunct="1"/>
            <a:endParaRPr lang="en-US" sz="2400" b="1"/>
          </a:p>
        </p:txBody>
      </p:sp>
      <p:sp>
        <p:nvSpPr>
          <p:cNvPr id="124939" name="Rectangle 11"/>
          <p:cNvSpPr>
            <a:spLocks noChangeArrowheads="1"/>
          </p:cNvSpPr>
          <p:nvPr/>
        </p:nvSpPr>
        <p:spPr bwMode="auto">
          <a:xfrm>
            <a:off x="4913313" y="4038600"/>
            <a:ext cx="115887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4940" name="Rectangle 12"/>
          <p:cNvSpPr>
            <a:spLocks noChangeArrowheads="1"/>
          </p:cNvSpPr>
          <p:nvPr/>
        </p:nvSpPr>
        <p:spPr bwMode="auto">
          <a:xfrm>
            <a:off x="4837113" y="4760913"/>
            <a:ext cx="115887" cy="115887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4941" name="Rectangle 13"/>
          <p:cNvSpPr>
            <a:spLocks noChangeArrowheads="1"/>
          </p:cNvSpPr>
          <p:nvPr/>
        </p:nvSpPr>
        <p:spPr bwMode="auto">
          <a:xfrm>
            <a:off x="6019800" y="4724400"/>
            <a:ext cx="115888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4942" name="Rectangle 14"/>
          <p:cNvSpPr>
            <a:spLocks noChangeArrowheads="1"/>
          </p:cNvSpPr>
          <p:nvPr/>
        </p:nvSpPr>
        <p:spPr bwMode="auto">
          <a:xfrm>
            <a:off x="5410200" y="3619500"/>
            <a:ext cx="115888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4943" name="Rectangle 15"/>
          <p:cNvSpPr>
            <a:spLocks noChangeArrowheads="1"/>
          </p:cNvSpPr>
          <p:nvPr/>
        </p:nvSpPr>
        <p:spPr bwMode="auto">
          <a:xfrm>
            <a:off x="5522913" y="4379913"/>
            <a:ext cx="115887" cy="115887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4944" name="Rectangle 16"/>
          <p:cNvSpPr>
            <a:spLocks noChangeArrowheads="1"/>
          </p:cNvSpPr>
          <p:nvPr/>
        </p:nvSpPr>
        <p:spPr bwMode="auto">
          <a:xfrm>
            <a:off x="5980113" y="3389313"/>
            <a:ext cx="115887" cy="115887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4945" name="Rectangle 17"/>
          <p:cNvSpPr>
            <a:spLocks noChangeArrowheads="1"/>
          </p:cNvSpPr>
          <p:nvPr/>
        </p:nvSpPr>
        <p:spPr bwMode="auto">
          <a:xfrm>
            <a:off x="5867400" y="4038600"/>
            <a:ext cx="115888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4946" name="Rectangle 18"/>
          <p:cNvSpPr>
            <a:spLocks noChangeArrowheads="1"/>
          </p:cNvSpPr>
          <p:nvPr/>
        </p:nvSpPr>
        <p:spPr bwMode="auto">
          <a:xfrm>
            <a:off x="7580313" y="3429000"/>
            <a:ext cx="115887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4947" name="Rectangle 19"/>
          <p:cNvSpPr>
            <a:spLocks noChangeArrowheads="1"/>
          </p:cNvSpPr>
          <p:nvPr/>
        </p:nvSpPr>
        <p:spPr bwMode="auto">
          <a:xfrm>
            <a:off x="7391400" y="4191000"/>
            <a:ext cx="115888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4948" name="Rectangle 20"/>
          <p:cNvSpPr>
            <a:spLocks noChangeArrowheads="1"/>
          </p:cNvSpPr>
          <p:nvPr/>
        </p:nvSpPr>
        <p:spPr bwMode="auto">
          <a:xfrm>
            <a:off x="7543800" y="4837113"/>
            <a:ext cx="115888" cy="115887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4949" name="Rectangle 21"/>
          <p:cNvSpPr>
            <a:spLocks noChangeArrowheads="1"/>
          </p:cNvSpPr>
          <p:nvPr/>
        </p:nvSpPr>
        <p:spPr bwMode="auto">
          <a:xfrm>
            <a:off x="4800600" y="4495800"/>
            <a:ext cx="3111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000">
                <a:latin typeface="Times New Roman" pitchFamily="18" charset="0"/>
              </a:rPr>
              <a:t>30</a:t>
            </a:r>
          </a:p>
        </p:txBody>
      </p:sp>
      <p:sp>
        <p:nvSpPr>
          <p:cNvPr id="124950" name="Rectangle 22"/>
          <p:cNvSpPr>
            <a:spLocks noChangeArrowheads="1"/>
          </p:cNvSpPr>
          <p:nvPr/>
        </p:nvSpPr>
        <p:spPr bwMode="auto">
          <a:xfrm>
            <a:off x="4800600" y="3276600"/>
            <a:ext cx="3746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000">
                <a:latin typeface="Times New Roman" pitchFamily="18" charset="0"/>
              </a:rPr>
              <a:t>110</a:t>
            </a:r>
          </a:p>
        </p:txBody>
      </p:sp>
      <p:sp>
        <p:nvSpPr>
          <p:cNvPr id="124951" name="Rectangle 23"/>
          <p:cNvSpPr>
            <a:spLocks noChangeArrowheads="1"/>
          </p:cNvSpPr>
          <p:nvPr/>
        </p:nvSpPr>
        <p:spPr bwMode="auto">
          <a:xfrm>
            <a:off x="4724400" y="3810000"/>
            <a:ext cx="3746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000">
                <a:latin typeface="Times New Roman" pitchFamily="18" charset="0"/>
              </a:rPr>
              <a:t>230</a:t>
            </a:r>
          </a:p>
        </p:txBody>
      </p:sp>
      <p:sp>
        <p:nvSpPr>
          <p:cNvPr id="124952" name="Rectangle 24"/>
          <p:cNvSpPr>
            <a:spLocks noChangeArrowheads="1"/>
          </p:cNvSpPr>
          <p:nvPr/>
        </p:nvSpPr>
        <p:spPr bwMode="auto">
          <a:xfrm>
            <a:off x="5797550" y="3810000"/>
            <a:ext cx="3746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000">
                <a:latin typeface="Times New Roman" pitchFamily="18" charset="0"/>
              </a:rPr>
              <a:t>202</a:t>
            </a:r>
          </a:p>
        </p:txBody>
      </p:sp>
      <p:sp>
        <p:nvSpPr>
          <p:cNvPr id="124953" name="Rectangle 25"/>
          <p:cNvSpPr>
            <a:spLocks noChangeArrowheads="1"/>
          </p:cNvSpPr>
          <p:nvPr/>
        </p:nvSpPr>
        <p:spPr bwMode="auto">
          <a:xfrm>
            <a:off x="5257800" y="1905000"/>
            <a:ext cx="236855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1" hangingPunct="1"/>
            <a:r>
              <a:rPr lang="en-US" sz="1600" dirty="0">
                <a:solidFill>
                  <a:srgbClr val="777777"/>
                </a:solidFill>
              </a:rPr>
              <a:t>Affinity Groups:</a:t>
            </a:r>
          </a:p>
          <a:p>
            <a:pPr eaLnBrk="1" hangingPunct="1"/>
            <a:r>
              <a:rPr lang="en-US" sz="1600" dirty="0">
                <a:solidFill>
                  <a:srgbClr val="777777"/>
                </a:solidFill>
              </a:rPr>
              <a:t>peer membership thru consistent hash</a:t>
            </a:r>
          </a:p>
        </p:txBody>
      </p:sp>
      <p:sp>
        <p:nvSpPr>
          <p:cNvPr id="124954" name="Line 26"/>
          <p:cNvSpPr>
            <a:spLocks noChangeShapeType="1"/>
          </p:cNvSpPr>
          <p:nvPr/>
        </p:nvSpPr>
        <p:spPr bwMode="auto">
          <a:xfrm flipV="1">
            <a:off x="5029200" y="2667000"/>
            <a:ext cx="304800" cy="304800"/>
          </a:xfrm>
          <a:prstGeom prst="line">
            <a:avLst/>
          </a:prstGeom>
          <a:noFill/>
          <a:ln w="9525">
            <a:solidFill>
              <a:srgbClr val="085091"/>
            </a:solidFill>
            <a:miter lim="800000"/>
            <a:headEnd type="triangle" w="med" len="med"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24955" name="Line 27"/>
          <p:cNvSpPr>
            <a:spLocks noChangeShapeType="1"/>
          </p:cNvSpPr>
          <p:nvPr/>
        </p:nvSpPr>
        <p:spPr bwMode="auto">
          <a:xfrm>
            <a:off x="5486400" y="2743200"/>
            <a:ext cx="0" cy="228600"/>
          </a:xfrm>
          <a:prstGeom prst="line">
            <a:avLst/>
          </a:prstGeom>
          <a:noFill/>
          <a:ln w="9525">
            <a:solidFill>
              <a:srgbClr val="08509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>
              <a:solidFill>
                <a:srgbClr val="777777"/>
              </a:solidFill>
            </a:endParaRPr>
          </a:p>
        </p:txBody>
      </p:sp>
      <p:sp>
        <p:nvSpPr>
          <p:cNvPr id="124956" name="Line 28"/>
          <p:cNvSpPr>
            <a:spLocks noChangeShapeType="1"/>
          </p:cNvSpPr>
          <p:nvPr/>
        </p:nvSpPr>
        <p:spPr bwMode="auto">
          <a:xfrm>
            <a:off x="6019800" y="2743200"/>
            <a:ext cx="0" cy="228600"/>
          </a:xfrm>
          <a:prstGeom prst="line">
            <a:avLst/>
          </a:prstGeom>
          <a:noFill/>
          <a:ln w="9525">
            <a:solidFill>
              <a:srgbClr val="08509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>
              <a:solidFill>
                <a:srgbClr val="777777"/>
              </a:solidFill>
            </a:endParaRPr>
          </a:p>
        </p:txBody>
      </p:sp>
      <p:sp>
        <p:nvSpPr>
          <p:cNvPr id="124957" name="Line 29"/>
          <p:cNvSpPr>
            <a:spLocks noChangeShapeType="1"/>
          </p:cNvSpPr>
          <p:nvPr/>
        </p:nvSpPr>
        <p:spPr bwMode="auto">
          <a:xfrm>
            <a:off x="7391400" y="2743200"/>
            <a:ext cx="152400" cy="304800"/>
          </a:xfrm>
          <a:prstGeom prst="line">
            <a:avLst/>
          </a:prstGeom>
          <a:noFill/>
          <a:ln w="9525">
            <a:solidFill>
              <a:srgbClr val="08509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>
              <a:solidFill>
                <a:srgbClr val="777777"/>
              </a:solidFill>
            </a:endParaRPr>
          </a:p>
        </p:txBody>
      </p:sp>
      <p:sp>
        <p:nvSpPr>
          <p:cNvPr id="124958" name="Text Box 30"/>
          <p:cNvSpPr txBox="1">
            <a:spLocks noChangeArrowheads="1"/>
          </p:cNvSpPr>
          <p:nvPr/>
        </p:nvSpPr>
        <p:spPr bwMode="auto">
          <a:xfrm>
            <a:off x="7315200" y="30480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endParaRPr lang="en-US" sz="1200" b="1"/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7315200" y="3033705"/>
            <a:ext cx="406400" cy="200024"/>
            <a:chOff x="4452" y="1911"/>
            <a:chExt cx="256" cy="126"/>
          </a:xfrm>
        </p:grpSpPr>
        <p:sp>
          <p:nvSpPr>
            <p:cNvPr id="124960" name="Line 32"/>
            <p:cNvSpPr>
              <a:spLocks noChangeShapeType="1"/>
            </p:cNvSpPr>
            <p:nvPr/>
          </p:nvSpPr>
          <p:spPr bwMode="auto">
            <a:xfrm flipV="1">
              <a:off x="4452" y="1976"/>
              <a:ext cx="12" cy="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777777"/>
                </a:solidFill>
              </a:endParaRPr>
            </a:p>
          </p:txBody>
        </p:sp>
        <p:sp>
          <p:nvSpPr>
            <p:cNvPr id="124961" name="Line 33"/>
            <p:cNvSpPr>
              <a:spLocks noChangeShapeType="1"/>
            </p:cNvSpPr>
            <p:nvPr/>
          </p:nvSpPr>
          <p:spPr bwMode="auto">
            <a:xfrm>
              <a:off x="4464" y="1977"/>
              <a:ext cx="17" cy="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777777"/>
                </a:solidFill>
              </a:endParaRPr>
            </a:p>
          </p:txBody>
        </p:sp>
        <p:sp>
          <p:nvSpPr>
            <p:cNvPr id="124962" name="Line 34"/>
            <p:cNvSpPr>
              <a:spLocks noChangeShapeType="1"/>
            </p:cNvSpPr>
            <p:nvPr/>
          </p:nvSpPr>
          <p:spPr bwMode="auto">
            <a:xfrm flipV="1">
              <a:off x="4483" y="1916"/>
              <a:ext cx="22" cy="9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777777"/>
                </a:solidFill>
              </a:endParaRPr>
            </a:p>
          </p:txBody>
        </p:sp>
        <p:sp>
          <p:nvSpPr>
            <p:cNvPr id="124963" name="Line 35"/>
            <p:cNvSpPr>
              <a:spLocks noChangeShapeType="1"/>
            </p:cNvSpPr>
            <p:nvPr/>
          </p:nvSpPr>
          <p:spPr bwMode="auto">
            <a:xfrm>
              <a:off x="4505" y="1916"/>
              <a:ext cx="81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777777"/>
                </a:solidFill>
              </a:endParaRPr>
            </a:p>
          </p:txBody>
        </p:sp>
        <p:sp>
          <p:nvSpPr>
            <p:cNvPr id="124964" name="Rectangle 36"/>
            <p:cNvSpPr>
              <a:spLocks noChangeArrowheads="1"/>
            </p:cNvSpPr>
            <p:nvPr/>
          </p:nvSpPr>
          <p:spPr bwMode="auto">
            <a:xfrm>
              <a:off x="4660" y="1921"/>
              <a:ext cx="48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r>
                <a:rPr lang="en-US" sz="1200">
                  <a:solidFill>
                    <a:srgbClr val="777777"/>
                  </a:solidFill>
                  <a:latin typeface="Times New Roman" pitchFamily="18" charset="0"/>
                </a:rPr>
                <a:t>1</a:t>
              </a:r>
              <a:endParaRPr lang="en-US" sz="2400" b="1">
                <a:solidFill>
                  <a:srgbClr val="777777"/>
                </a:solidFill>
              </a:endParaRPr>
            </a:p>
          </p:txBody>
        </p:sp>
        <p:sp>
          <p:nvSpPr>
            <p:cNvPr id="124965" name="Rectangle 37"/>
            <p:cNvSpPr>
              <a:spLocks noChangeArrowheads="1"/>
            </p:cNvSpPr>
            <p:nvPr/>
          </p:nvSpPr>
          <p:spPr bwMode="auto">
            <a:xfrm>
              <a:off x="4514" y="1921"/>
              <a:ext cx="7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r>
                <a:rPr lang="en-US" sz="1200">
                  <a:solidFill>
                    <a:srgbClr val="777777"/>
                  </a:solidFill>
                  <a:latin typeface="Times New Roman" pitchFamily="18" charset="0"/>
                </a:rPr>
                <a:t>N</a:t>
              </a:r>
              <a:endParaRPr lang="en-US" sz="2400" b="1">
                <a:solidFill>
                  <a:srgbClr val="777777"/>
                </a:solidFill>
              </a:endParaRPr>
            </a:p>
          </p:txBody>
        </p:sp>
        <p:sp>
          <p:nvSpPr>
            <p:cNvPr id="124966" name="Rectangle 38"/>
            <p:cNvSpPr>
              <a:spLocks noChangeArrowheads="1"/>
            </p:cNvSpPr>
            <p:nvPr/>
          </p:nvSpPr>
          <p:spPr bwMode="auto">
            <a:xfrm>
              <a:off x="4604" y="1911"/>
              <a:ext cx="54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r>
                <a:rPr lang="en-US" sz="1200">
                  <a:solidFill>
                    <a:srgbClr val="777777"/>
                  </a:solidFill>
                  <a:latin typeface="Symbol" pitchFamily="18" charset="2"/>
                </a:rPr>
                <a:t>-</a:t>
              </a:r>
              <a:endParaRPr lang="en-US" sz="2400" b="1">
                <a:solidFill>
                  <a:srgbClr val="777777"/>
                </a:solidFill>
              </a:endParaRPr>
            </a:p>
          </p:txBody>
        </p:sp>
      </p:grpSp>
      <p:sp>
        <p:nvSpPr>
          <p:cNvPr id="124967" name="Freeform 39"/>
          <p:cNvSpPr>
            <a:spLocks/>
          </p:cNvSpPr>
          <p:nvPr/>
        </p:nvSpPr>
        <p:spPr bwMode="auto">
          <a:xfrm>
            <a:off x="4572000" y="3505200"/>
            <a:ext cx="381000" cy="609600"/>
          </a:xfrm>
          <a:custGeom>
            <a:avLst/>
            <a:gdLst/>
            <a:ahLst/>
            <a:cxnLst>
              <a:cxn ang="0">
                <a:pos x="304" y="0"/>
              </a:cxn>
              <a:cxn ang="0">
                <a:pos x="64" y="240"/>
              </a:cxn>
              <a:cxn ang="0">
                <a:pos x="64" y="576"/>
              </a:cxn>
              <a:cxn ang="0">
                <a:pos x="448" y="720"/>
              </a:cxn>
            </a:cxnLst>
            <a:rect l="0" t="0" r="r" b="b"/>
            <a:pathLst>
              <a:path w="448" h="720">
                <a:moveTo>
                  <a:pt x="304" y="0"/>
                </a:moveTo>
                <a:cubicBezTo>
                  <a:pt x="204" y="72"/>
                  <a:pt x="104" y="144"/>
                  <a:pt x="64" y="240"/>
                </a:cubicBezTo>
                <a:cubicBezTo>
                  <a:pt x="24" y="336"/>
                  <a:pt x="0" y="496"/>
                  <a:pt x="64" y="576"/>
                </a:cubicBezTo>
                <a:cubicBezTo>
                  <a:pt x="128" y="656"/>
                  <a:pt x="384" y="696"/>
                  <a:pt x="448" y="720"/>
                </a:cubicBezTo>
              </a:path>
            </a:pathLst>
          </a:custGeom>
          <a:noFill/>
          <a:ln w="25400">
            <a:solidFill>
              <a:srgbClr val="08509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968" name="Freeform 40"/>
          <p:cNvSpPr>
            <a:spLocks/>
          </p:cNvSpPr>
          <p:nvPr/>
        </p:nvSpPr>
        <p:spPr bwMode="auto">
          <a:xfrm>
            <a:off x="4038600" y="3505200"/>
            <a:ext cx="914400" cy="1295400"/>
          </a:xfrm>
          <a:custGeom>
            <a:avLst/>
            <a:gdLst/>
            <a:ahLst/>
            <a:cxnLst>
              <a:cxn ang="0">
                <a:pos x="600" y="0"/>
              </a:cxn>
              <a:cxn ang="0">
                <a:pos x="120" y="192"/>
              </a:cxn>
              <a:cxn ang="0">
                <a:pos x="24" y="1008"/>
              </a:cxn>
              <a:cxn ang="0">
                <a:pos x="264" y="1440"/>
              </a:cxn>
              <a:cxn ang="0">
                <a:pos x="552" y="1536"/>
              </a:cxn>
            </a:cxnLst>
            <a:rect l="0" t="0" r="r" b="b"/>
            <a:pathLst>
              <a:path w="600" h="1536">
                <a:moveTo>
                  <a:pt x="600" y="0"/>
                </a:moveTo>
                <a:cubicBezTo>
                  <a:pt x="408" y="12"/>
                  <a:pt x="216" y="24"/>
                  <a:pt x="120" y="192"/>
                </a:cubicBezTo>
                <a:cubicBezTo>
                  <a:pt x="24" y="360"/>
                  <a:pt x="0" y="800"/>
                  <a:pt x="24" y="1008"/>
                </a:cubicBezTo>
                <a:cubicBezTo>
                  <a:pt x="48" y="1216"/>
                  <a:pt x="176" y="1352"/>
                  <a:pt x="264" y="1440"/>
                </a:cubicBezTo>
                <a:cubicBezTo>
                  <a:pt x="352" y="1528"/>
                  <a:pt x="452" y="1532"/>
                  <a:pt x="552" y="1536"/>
                </a:cubicBezTo>
              </a:path>
            </a:pathLst>
          </a:custGeom>
          <a:noFill/>
          <a:ln w="25400">
            <a:solidFill>
              <a:srgbClr val="08509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969" name="Text Box 41"/>
          <p:cNvSpPr txBox="1">
            <a:spLocks noChangeArrowheads="1"/>
          </p:cNvSpPr>
          <p:nvPr/>
        </p:nvSpPr>
        <p:spPr bwMode="auto">
          <a:xfrm>
            <a:off x="3810000" y="48768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endParaRPr lang="en-US" sz="2400" b="1"/>
          </a:p>
        </p:txBody>
      </p:sp>
      <p:sp>
        <p:nvSpPr>
          <p:cNvPr id="124970" name="Text Box 42"/>
          <p:cNvSpPr txBox="1">
            <a:spLocks noChangeArrowheads="1"/>
          </p:cNvSpPr>
          <p:nvPr/>
        </p:nvSpPr>
        <p:spPr bwMode="auto">
          <a:xfrm>
            <a:off x="3429000" y="4816475"/>
            <a:ext cx="12192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1400">
                <a:latin typeface="Times New Roman" pitchFamily="18" charset="0"/>
              </a:rPr>
              <a:t>Affinity group pointers</a:t>
            </a:r>
          </a:p>
        </p:txBody>
      </p:sp>
      <p:grpSp>
        <p:nvGrpSpPr>
          <p:cNvPr id="3" name="Group 43"/>
          <p:cNvGrpSpPr>
            <a:grpSpLocks/>
          </p:cNvGrpSpPr>
          <p:nvPr/>
        </p:nvGrpSpPr>
        <p:grpSpPr bwMode="auto">
          <a:xfrm>
            <a:off x="8001000" y="3687763"/>
            <a:ext cx="330200" cy="381000"/>
            <a:chOff x="4452" y="1911"/>
            <a:chExt cx="208" cy="240"/>
          </a:xfrm>
        </p:grpSpPr>
        <p:sp>
          <p:nvSpPr>
            <p:cNvPr id="124972" name="Line 44"/>
            <p:cNvSpPr>
              <a:spLocks noChangeShapeType="1"/>
            </p:cNvSpPr>
            <p:nvPr/>
          </p:nvSpPr>
          <p:spPr bwMode="auto">
            <a:xfrm flipV="1">
              <a:off x="4452" y="1976"/>
              <a:ext cx="12" cy="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973" name="Line 45"/>
            <p:cNvSpPr>
              <a:spLocks noChangeShapeType="1"/>
            </p:cNvSpPr>
            <p:nvPr/>
          </p:nvSpPr>
          <p:spPr bwMode="auto">
            <a:xfrm>
              <a:off x="4464" y="1977"/>
              <a:ext cx="17" cy="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974" name="Line 46"/>
            <p:cNvSpPr>
              <a:spLocks noChangeShapeType="1"/>
            </p:cNvSpPr>
            <p:nvPr/>
          </p:nvSpPr>
          <p:spPr bwMode="auto">
            <a:xfrm flipV="1">
              <a:off x="4483" y="1916"/>
              <a:ext cx="22" cy="9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975" name="Line 47"/>
            <p:cNvSpPr>
              <a:spLocks noChangeShapeType="1"/>
            </p:cNvSpPr>
            <p:nvPr/>
          </p:nvSpPr>
          <p:spPr bwMode="auto">
            <a:xfrm>
              <a:off x="4505" y="1916"/>
              <a:ext cx="81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976" name="Rectangle 48"/>
            <p:cNvSpPr>
              <a:spLocks noChangeArrowheads="1"/>
            </p:cNvSpPr>
            <p:nvPr/>
          </p:nvSpPr>
          <p:spPr bwMode="auto">
            <a:xfrm>
              <a:off x="4660" y="1921"/>
              <a:ext cx="0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endParaRPr lang="en-US" sz="2400" b="1"/>
            </a:p>
          </p:txBody>
        </p:sp>
        <p:sp>
          <p:nvSpPr>
            <p:cNvPr id="124977" name="Rectangle 49"/>
            <p:cNvSpPr>
              <a:spLocks noChangeArrowheads="1"/>
            </p:cNvSpPr>
            <p:nvPr/>
          </p:nvSpPr>
          <p:spPr bwMode="auto">
            <a:xfrm>
              <a:off x="4514" y="1921"/>
              <a:ext cx="69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r>
                <a:rPr lang="en-US" sz="1200">
                  <a:solidFill>
                    <a:srgbClr val="000000"/>
                  </a:solidFill>
                  <a:latin typeface="Times New Roman" pitchFamily="18" charset="0"/>
                </a:rPr>
                <a:t>N</a:t>
              </a:r>
              <a:endParaRPr lang="en-US" sz="2400" b="1"/>
            </a:p>
          </p:txBody>
        </p:sp>
        <p:sp>
          <p:nvSpPr>
            <p:cNvPr id="124978" name="Rectangle 50"/>
            <p:cNvSpPr>
              <a:spLocks noChangeArrowheads="1"/>
            </p:cNvSpPr>
            <p:nvPr/>
          </p:nvSpPr>
          <p:spPr bwMode="auto">
            <a:xfrm>
              <a:off x="4604" y="1911"/>
              <a:ext cx="0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endParaRPr lang="en-US" sz="2400" b="1"/>
            </a:p>
          </p:txBody>
        </p:sp>
      </p:grpSp>
      <p:sp>
        <p:nvSpPr>
          <p:cNvPr id="124979" name="Text Box 51"/>
          <p:cNvSpPr txBox="1">
            <a:spLocks noChangeArrowheads="1"/>
          </p:cNvSpPr>
          <p:nvPr/>
        </p:nvSpPr>
        <p:spPr bwMode="auto">
          <a:xfrm>
            <a:off x="7848600" y="3857625"/>
            <a:ext cx="106680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1400">
                <a:latin typeface="Times New Roman" pitchFamily="18" charset="0"/>
              </a:rPr>
              <a:t>members per affinity group</a:t>
            </a:r>
            <a:endParaRPr lang="en-US" sz="1400" b="1"/>
          </a:p>
        </p:txBody>
      </p:sp>
      <p:sp>
        <p:nvSpPr>
          <p:cNvPr id="124980" name="AutoShape 52"/>
          <p:cNvSpPr>
            <a:spLocks noChangeArrowheads="1"/>
          </p:cNvSpPr>
          <p:nvPr/>
        </p:nvSpPr>
        <p:spPr bwMode="auto">
          <a:xfrm>
            <a:off x="0" y="1905000"/>
            <a:ext cx="3276600" cy="4953000"/>
          </a:xfrm>
          <a:prstGeom prst="wedgeRoundRectCallout">
            <a:avLst>
              <a:gd name="adj1" fmla="val 99856"/>
              <a:gd name="adj2" fmla="val -18431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b="1"/>
          </a:p>
        </p:txBody>
      </p:sp>
      <p:graphicFrame>
        <p:nvGraphicFramePr>
          <p:cNvPr id="124981" name="Group 53"/>
          <p:cNvGraphicFramePr>
            <a:graphicFrameLocks noGrp="1"/>
          </p:cNvGraphicFramePr>
          <p:nvPr/>
        </p:nvGraphicFramePr>
        <p:xfrm>
          <a:off x="762000" y="2544763"/>
          <a:ext cx="1752600" cy="962026"/>
        </p:xfrm>
        <a:graphic>
          <a:graphicData uri="http://schemas.openxmlformats.org/drawingml/2006/table">
            <a:tbl>
              <a:tblPr/>
              <a:tblGrid>
                <a:gridCol w="584200"/>
                <a:gridCol w="584200"/>
                <a:gridCol w="584200"/>
              </a:tblGrid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hbeat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rtt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90ms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230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30ms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4999" name="Text Box 71"/>
          <p:cNvSpPr txBox="1">
            <a:spLocks noChangeArrowheads="1"/>
          </p:cNvSpPr>
          <p:nvPr/>
        </p:nvSpPr>
        <p:spPr bwMode="auto">
          <a:xfrm>
            <a:off x="685800" y="2133600"/>
            <a:ext cx="1981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dirty="0">
                <a:solidFill>
                  <a:srgbClr val="777777"/>
                </a:solidFill>
              </a:rPr>
              <a:t>Affinity group view</a:t>
            </a:r>
            <a:endParaRPr lang="en-US" sz="1600" b="1" dirty="0">
              <a:solidFill>
                <a:srgbClr val="777777"/>
              </a:solidFill>
            </a:endParaRPr>
          </a:p>
        </p:txBody>
      </p:sp>
      <p:sp>
        <p:nvSpPr>
          <p:cNvPr id="125000" name="AutoShape 72"/>
          <p:cNvSpPr>
            <a:spLocks noChangeArrowheads="1"/>
          </p:cNvSpPr>
          <p:nvPr/>
        </p:nvSpPr>
        <p:spPr bwMode="auto">
          <a:xfrm>
            <a:off x="5867400" y="762000"/>
            <a:ext cx="2971800" cy="1524000"/>
          </a:xfrm>
          <a:prstGeom prst="cloudCallout">
            <a:avLst>
              <a:gd name="adj1" fmla="val -75532"/>
              <a:gd name="adj2" fmla="val 120523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r>
              <a:rPr lang="en-US"/>
              <a:t>110 knows about other members – 230, 30…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651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67" grpId="0" animBg="1"/>
      <p:bldP spid="124968" grpId="0" animBg="1"/>
      <p:bldP spid="124970" grpId="0"/>
      <p:bldP spid="124980" grpId="0" animBg="1"/>
      <p:bldP spid="12500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ChangeArrowheads="1"/>
          </p:cNvSpPr>
          <p:nvPr/>
        </p:nvSpPr>
        <p:spPr bwMode="auto">
          <a:xfrm>
            <a:off x="5257800" y="1905000"/>
            <a:ext cx="236855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1" hangingPunct="1"/>
            <a:r>
              <a:rPr lang="en-US" sz="1600" dirty="0">
                <a:solidFill>
                  <a:srgbClr val="777777"/>
                </a:solidFill>
              </a:rPr>
              <a:t>Affinity Groups:</a:t>
            </a:r>
          </a:p>
          <a:p>
            <a:pPr eaLnBrk="1" hangingPunct="1"/>
            <a:r>
              <a:rPr lang="en-US" sz="1600" dirty="0">
                <a:solidFill>
                  <a:srgbClr val="777777"/>
                </a:solidFill>
              </a:rPr>
              <a:t>peer membership thru consistent hash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Kelips</a:t>
            </a:r>
          </a:p>
        </p:txBody>
      </p:sp>
      <p:sp>
        <p:nvSpPr>
          <p:cNvPr id="125956" name="Rectangle 4"/>
          <p:cNvSpPr>
            <a:spLocks noChangeArrowheads="1"/>
          </p:cNvSpPr>
          <p:nvPr/>
        </p:nvSpPr>
        <p:spPr bwMode="auto">
          <a:xfrm>
            <a:off x="4724400" y="3276600"/>
            <a:ext cx="458788" cy="1830388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57" name="Rectangle 5"/>
          <p:cNvSpPr>
            <a:spLocks noChangeArrowheads="1"/>
          </p:cNvSpPr>
          <p:nvPr/>
        </p:nvSpPr>
        <p:spPr bwMode="auto">
          <a:xfrm>
            <a:off x="5257800" y="3275013"/>
            <a:ext cx="458788" cy="1830387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58" name="Rectangle 6"/>
          <p:cNvSpPr>
            <a:spLocks noChangeArrowheads="1"/>
          </p:cNvSpPr>
          <p:nvPr/>
        </p:nvSpPr>
        <p:spPr bwMode="auto">
          <a:xfrm>
            <a:off x="5789613" y="3276600"/>
            <a:ext cx="458787" cy="1830388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59" name="Rectangle 7"/>
          <p:cNvSpPr>
            <a:spLocks noChangeArrowheads="1"/>
          </p:cNvSpPr>
          <p:nvPr/>
        </p:nvSpPr>
        <p:spPr bwMode="auto">
          <a:xfrm>
            <a:off x="7315200" y="3275013"/>
            <a:ext cx="458788" cy="1830387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60" name="Rectangle 8"/>
          <p:cNvSpPr>
            <a:spLocks noChangeArrowheads="1"/>
          </p:cNvSpPr>
          <p:nvPr/>
        </p:nvSpPr>
        <p:spPr bwMode="auto">
          <a:xfrm>
            <a:off x="4845050" y="2971800"/>
            <a:ext cx="2603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200">
                <a:solidFill>
                  <a:srgbClr val="777777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125961" name="Rectangle 9"/>
          <p:cNvSpPr>
            <a:spLocks noChangeArrowheads="1"/>
          </p:cNvSpPr>
          <p:nvPr/>
        </p:nvSpPr>
        <p:spPr bwMode="auto">
          <a:xfrm>
            <a:off x="5334000" y="2971800"/>
            <a:ext cx="2603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200">
                <a:solidFill>
                  <a:srgbClr val="777777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125962" name="Rectangle 10"/>
          <p:cNvSpPr>
            <a:spLocks noChangeArrowheads="1"/>
          </p:cNvSpPr>
          <p:nvPr/>
        </p:nvSpPr>
        <p:spPr bwMode="auto">
          <a:xfrm>
            <a:off x="5867400" y="2971800"/>
            <a:ext cx="2603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200">
                <a:solidFill>
                  <a:srgbClr val="777777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25963" name="Rectangle 11"/>
          <p:cNvSpPr>
            <a:spLocks noChangeArrowheads="1"/>
          </p:cNvSpPr>
          <p:nvPr/>
        </p:nvSpPr>
        <p:spPr bwMode="auto">
          <a:xfrm>
            <a:off x="4914900" y="3467100"/>
            <a:ext cx="115888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 eaLnBrk="1" hangingPunct="1"/>
            <a:endParaRPr lang="en-US" sz="2400" b="1"/>
          </a:p>
        </p:txBody>
      </p:sp>
      <p:sp>
        <p:nvSpPr>
          <p:cNvPr id="125964" name="Rectangle 12"/>
          <p:cNvSpPr>
            <a:spLocks noChangeArrowheads="1"/>
          </p:cNvSpPr>
          <p:nvPr/>
        </p:nvSpPr>
        <p:spPr bwMode="auto">
          <a:xfrm>
            <a:off x="4913313" y="4038600"/>
            <a:ext cx="115887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65" name="Rectangle 13"/>
          <p:cNvSpPr>
            <a:spLocks noChangeArrowheads="1"/>
          </p:cNvSpPr>
          <p:nvPr/>
        </p:nvSpPr>
        <p:spPr bwMode="auto">
          <a:xfrm>
            <a:off x="4837113" y="4760913"/>
            <a:ext cx="115887" cy="115887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66" name="Rectangle 14"/>
          <p:cNvSpPr>
            <a:spLocks noChangeArrowheads="1"/>
          </p:cNvSpPr>
          <p:nvPr/>
        </p:nvSpPr>
        <p:spPr bwMode="auto">
          <a:xfrm>
            <a:off x="6019800" y="4724400"/>
            <a:ext cx="115888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67" name="Rectangle 15"/>
          <p:cNvSpPr>
            <a:spLocks noChangeArrowheads="1"/>
          </p:cNvSpPr>
          <p:nvPr/>
        </p:nvSpPr>
        <p:spPr bwMode="auto">
          <a:xfrm>
            <a:off x="5410200" y="3619500"/>
            <a:ext cx="115888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68" name="Rectangle 16"/>
          <p:cNvSpPr>
            <a:spLocks noChangeArrowheads="1"/>
          </p:cNvSpPr>
          <p:nvPr/>
        </p:nvSpPr>
        <p:spPr bwMode="auto">
          <a:xfrm>
            <a:off x="5522913" y="4379913"/>
            <a:ext cx="115887" cy="115887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69" name="Rectangle 17"/>
          <p:cNvSpPr>
            <a:spLocks noChangeArrowheads="1"/>
          </p:cNvSpPr>
          <p:nvPr/>
        </p:nvSpPr>
        <p:spPr bwMode="auto">
          <a:xfrm>
            <a:off x="5980113" y="3389313"/>
            <a:ext cx="115887" cy="115887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70" name="Rectangle 18"/>
          <p:cNvSpPr>
            <a:spLocks noChangeArrowheads="1"/>
          </p:cNvSpPr>
          <p:nvPr/>
        </p:nvSpPr>
        <p:spPr bwMode="auto">
          <a:xfrm>
            <a:off x="5867400" y="4038600"/>
            <a:ext cx="115888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71" name="Rectangle 19"/>
          <p:cNvSpPr>
            <a:spLocks noChangeArrowheads="1"/>
          </p:cNvSpPr>
          <p:nvPr/>
        </p:nvSpPr>
        <p:spPr bwMode="auto">
          <a:xfrm>
            <a:off x="7580313" y="3429000"/>
            <a:ext cx="115887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72" name="Rectangle 20"/>
          <p:cNvSpPr>
            <a:spLocks noChangeArrowheads="1"/>
          </p:cNvSpPr>
          <p:nvPr/>
        </p:nvSpPr>
        <p:spPr bwMode="auto">
          <a:xfrm>
            <a:off x="7391400" y="4191000"/>
            <a:ext cx="115888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73" name="Rectangle 21"/>
          <p:cNvSpPr>
            <a:spLocks noChangeArrowheads="1"/>
          </p:cNvSpPr>
          <p:nvPr/>
        </p:nvSpPr>
        <p:spPr bwMode="auto">
          <a:xfrm>
            <a:off x="7543800" y="4837113"/>
            <a:ext cx="115888" cy="115887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74" name="Rectangle 22"/>
          <p:cNvSpPr>
            <a:spLocks noChangeArrowheads="1"/>
          </p:cNvSpPr>
          <p:nvPr/>
        </p:nvSpPr>
        <p:spPr bwMode="auto">
          <a:xfrm>
            <a:off x="4800600" y="4495800"/>
            <a:ext cx="3111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000">
                <a:latin typeface="Times New Roman" pitchFamily="18" charset="0"/>
              </a:rPr>
              <a:t>30</a:t>
            </a:r>
          </a:p>
        </p:txBody>
      </p:sp>
      <p:sp>
        <p:nvSpPr>
          <p:cNvPr id="125975" name="Rectangle 23"/>
          <p:cNvSpPr>
            <a:spLocks noChangeArrowheads="1"/>
          </p:cNvSpPr>
          <p:nvPr/>
        </p:nvSpPr>
        <p:spPr bwMode="auto">
          <a:xfrm>
            <a:off x="4800600" y="3276600"/>
            <a:ext cx="3746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000">
                <a:latin typeface="Times New Roman" pitchFamily="18" charset="0"/>
              </a:rPr>
              <a:t>110</a:t>
            </a:r>
          </a:p>
        </p:txBody>
      </p:sp>
      <p:sp>
        <p:nvSpPr>
          <p:cNvPr id="125976" name="Rectangle 24"/>
          <p:cNvSpPr>
            <a:spLocks noChangeArrowheads="1"/>
          </p:cNvSpPr>
          <p:nvPr/>
        </p:nvSpPr>
        <p:spPr bwMode="auto">
          <a:xfrm>
            <a:off x="4724400" y="3810000"/>
            <a:ext cx="3746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000">
                <a:latin typeface="Times New Roman" pitchFamily="18" charset="0"/>
              </a:rPr>
              <a:t>230</a:t>
            </a:r>
          </a:p>
        </p:txBody>
      </p:sp>
      <p:sp>
        <p:nvSpPr>
          <p:cNvPr id="125977" name="Rectangle 25"/>
          <p:cNvSpPr>
            <a:spLocks noChangeArrowheads="1"/>
          </p:cNvSpPr>
          <p:nvPr/>
        </p:nvSpPr>
        <p:spPr bwMode="auto">
          <a:xfrm>
            <a:off x="5797550" y="3810000"/>
            <a:ext cx="3746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000">
                <a:latin typeface="Times New Roman" pitchFamily="18" charset="0"/>
              </a:rPr>
              <a:t>202</a:t>
            </a:r>
          </a:p>
        </p:txBody>
      </p:sp>
      <p:sp>
        <p:nvSpPr>
          <p:cNvPr id="125978" name="Line 26"/>
          <p:cNvSpPr>
            <a:spLocks noChangeShapeType="1"/>
          </p:cNvSpPr>
          <p:nvPr/>
        </p:nvSpPr>
        <p:spPr bwMode="auto">
          <a:xfrm flipV="1">
            <a:off x="5029200" y="2667000"/>
            <a:ext cx="304800" cy="304800"/>
          </a:xfrm>
          <a:prstGeom prst="line">
            <a:avLst/>
          </a:prstGeom>
          <a:noFill/>
          <a:ln w="9525">
            <a:solidFill>
              <a:srgbClr val="085091"/>
            </a:solidFill>
            <a:miter lim="800000"/>
            <a:headEnd type="triangle" w="med" len="med"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25979" name="Line 27"/>
          <p:cNvSpPr>
            <a:spLocks noChangeShapeType="1"/>
          </p:cNvSpPr>
          <p:nvPr/>
        </p:nvSpPr>
        <p:spPr bwMode="auto">
          <a:xfrm>
            <a:off x="5486400" y="2743200"/>
            <a:ext cx="0" cy="228600"/>
          </a:xfrm>
          <a:prstGeom prst="line">
            <a:avLst/>
          </a:prstGeom>
          <a:noFill/>
          <a:ln w="9525">
            <a:solidFill>
              <a:srgbClr val="08509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25980" name="Line 28"/>
          <p:cNvSpPr>
            <a:spLocks noChangeShapeType="1"/>
          </p:cNvSpPr>
          <p:nvPr/>
        </p:nvSpPr>
        <p:spPr bwMode="auto">
          <a:xfrm>
            <a:off x="6019800" y="2743200"/>
            <a:ext cx="0" cy="228600"/>
          </a:xfrm>
          <a:prstGeom prst="line">
            <a:avLst/>
          </a:prstGeom>
          <a:noFill/>
          <a:ln w="9525">
            <a:solidFill>
              <a:srgbClr val="08509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25981" name="Line 29"/>
          <p:cNvSpPr>
            <a:spLocks noChangeShapeType="1"/>
          </p:cNvSpPr>
          <p:nvPr/>
        </p:nvSpPr>
        <p:spPr bwMode="auto">
          <a:xfrm>
            <a:off x="7391400" y="2743200"/>
            <a:ext cx="152400" cy="304800"/>
          </a:xfrm>
          <a:prstGeom prst="line">
            <a:avLst/>
          </a:prstGeom>
          <a:noFill/>
          <a:ln w="9525">
            <a:solidFill>
              <a:srgbClr val="08509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25982" name="Text Box 30"/>
          <p:cNvSpPr txBox="1">
            <a:spLocks noChangeArrowheads="1"/>
          </p:cNvSpPr>
          <p:nvPr/>
        </p:nvSpPr>
        <p:spPr bwMode="auto">
          <a:xfrm>
            <a:off x="7315200" y="30480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endParaRPr lang="en-US" sz="1200" b="1"/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7315200" y="3033705"/>
            <a:ext cx="406400" cy="200024"/>
            <a:chOff x="4452" y="1911"/>
            <a:chExt cx="256" cy="126"/>
          </a:xfrm>
        </p:grpSpPr>
        <p:sp>
          <p:nvSpPr>
            <p:cNvPr id="125984" name="Line 32"/>
            <p:cNvSpPr>
              <a:spLocks noChangeShapeType="1"/>
            </p:cNvSpPr>
            <p:nvPr/>
          </p:nvSpPr>
          <p:spPr bwMode="auto">
            <a:xfrm flipV="1">
              <a:off x="4452" y="1976"/>
              <a:ext cx="12" cy="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777777"/>
                </a:solidFill>
              </a:endParaRPr>
            </a:p>
          </p:txBody>
        </p:sp>
        <p:sp>
          <p:nvSpPr>
            <p:cNvPr id="125985" name="Line 33"/>
            <p:cNvSpPr>
              <a:spLocks noChangeShapeType="1"/>
            </p:cNvSpPr>
            <p:nvPr/>
          </p:nvSpPr>
          <p:spPr bwMode="auto">
            <a:xfrm>
              <a:off x="4464" y="1977"/>
              <a:ext cx="17" cy="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777777"/>
                </a:solidFill>
              </a:endParaRPr>
            </a:p>
          </p:txBody>
        </p:sp>
        <p:sp>
          <p:nvSpPr>
            <p:cNvPr id="125986" name="Line 34"/>
            <p:cNvSpPr>
              <a:spLocks noChangeShapeType="1"/>
            </p:cNvSpPr>
            <p:nvPr/>
          </p:nvSpPr>
          <p:spPr bwMode="auto">
            <a:xfrm flipV="1">
              <a:off x="4483" y="1916"/>
              <a:ext cx="22" cy="9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777777"/>
                </a:solidFill>
              </a:endParaRPr>
            </a:p>
          </p:txBody>
        </p:sp>
        <p:sp>
          <p:nvSpPr>
            <p:cNvPr id="125987" name="Line 35"/>
            <p:cNvSpPr>
              <a:spLocks noChangeShapeType="1"/>
            </p:cNvSpPr>
            <p:nvPr/>
          </p:nvSpPr>
          <p:spPr bwMode="auto">
            <a:xfrm>
              <a:off x="4505" y="1916"/>
              <a:ext cx="81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777777"/>
                </a:solidFill>
              </a:endParaRPr>
            </a:p>
          </p:txBody>
        </p:sp>
        <p:sp>
          <p:nvSpPr>
            <p:cNvPr id="125988" name="Rectangle 36"/>
            <p:cNvSpPr>
              <a:spLocks noChangeArrowheads="1"/>
            </p:cNvSpPr>
            <p:nvPr/>
          </p:nvSpPr>
          <p:spPr bwMode="auto">
            <a:xfrm>
              <a:off x="4660" y="1921"/>
              <a:ext cx="48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r>
                <a:rPr lang="en-US" sz="1200">
                  <a:solidFill>
                    <a:srgbClr val="777777"/>
                  </a:solidFill>
                  <a:latin typeface="Times New Roman" pitchFamily="18" charset="0"/>
                </a:rPr>
                <a:t>1</a:t>
              </a:r>
              <a:endParaRPr lang="en-US" sz="2400" b="1">
                <a:solidFill>
                  <a:srgbClr val="777777"/>
                </a:solidFill>
              </a:endParaRPr>
            </a:p>
          </p:txBody>
        </p:sp>
        <p:sp>
          <p:nvSpPr>
            <p:cNvPr id="125989" name="Rectangle 37"/>
            <p:cNvSpPr>
              <a:spLocks noChangeArrowheads="1"/>
            </p:cNvSpPr>
            <p:nvPr/>
          </p:nvSpPr>
          <p:spPr bwMode="auto">
            <a:xfrm>
              <a:off x="4514" y="1921"/>
              <a:ext cx="7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r>
                <a:rPr lang="en-US" sz="1200">
                  <a:solidFill>
                    <a:srgbClr val="777777"/>
                  </a:solidFill>
                  <a:latin typeface="Times New Roman" pitchFamily="18" charset="0"/>
                </a:rPr>
                <a:t>N</a:t>
              </a:r>
              <a:endParaRPr lang="en-US" sz="2400" b="1">
                <a:solidFill>
                  <a:srgbClr val="777777"/>
                </a:solidFill>
              </a:endParaRPr>
            </a:p>
          </p:txBody>
        </p:sp>
        <p:sp>
          <p:nvSpPr>
            <p:cNvPr id="125990" name="Rectangle 38"/>
            <p:cNvSpPr>
              <a:spLocks noChangeArrowheads="1"/>
            </p:cNvSpPr>
            <p:nvPr/>
          </p:nvSpPr>
          <p:spPr bwMode="auto">
            <a:xfrm>
              <a:off x="4604" y="1911"/>
              <a:ext cx="54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r>
                <a:rPr lang="en-US" sz="1200">
                  <a:solidFill>
                    <a:srgbClr val="777777"/>
                  </a:solidFill>
                  <a:latin typeface="Symbol" pitchFamily="18" charset="2"/>
                </a:rPr>
                <a:t>-</a:t>
              </a:r>
              <a:endParaRPr lang="en-US" sz="2400" b="1">
                <a:solidFill>
                  <a:srgbClr val="777777"/>
                </a:solidFill>
              </a:endParaRPr>
            </a:p>
          </p:txBody>
        </p:sp>
      </p:grpSp>
      <p:sp>
        <p:nvSpPr>
          <p:cNvPr id="125991" name="Text Box 39"/>
          <p:cNvSpPr txBox="1">
            <a:spLocks noChangeArrowheads="1"/>
          </p:cNvSpPr>
          <p:nvPr/>
        </p:nvSpPr>
        <p:spPr bwMode="auto">
          <a:xfrm>
            <a:off x="3810000" y="48768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endParaRPr lang="en-US" sz="2400" b="1"/>
          </a:p>
        </p:txBody>
      </p:sp>
      <p:sp>
        <p:nvSpPr>
          <p:cNvPr id="125992" name="Text Box 40"/>
          <p:cNvSpPr txBox="1">
            <a:spLocks noChangeArrowheads="1"/>
          </p:cNvSpPr>
          <p:nvPr/>
        </p:nvSpPr>
        <p:spPr bwMode="auto">
          <a:xfrm>
            <a:off x="6629400" y="5410200"/>
            <a:ext cx="12192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1400">
                <a:latin typeface="Times New Roman" pitchFamily="18" charset="0"/>
              </a:rPr>
              <a:t>Contact pointers</a:t>
            </a:r>
          </a:p>
        </p:txBody>
      </p: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8001000" y="3687763"/>
            <a:ext cx="330200" cy="381000"/>
            <a:chOff x="4452" y="1911"/>
            <a:chExt cx="208" cy="240"/>
          </a:xfrm>
        </p:grpSpPr>
        <p:sp>
          <p:nvSpPr>
            <p:cNvPr id="125994" name="Line 42"/>
            <p:cNvSpPr>
              <a:spLocks noChangeShapeType="1"/>
            </p:cNvSpPr>
            <p:nvPr/>
          </p:nvSpPr>
          <p:spPr bwMode="auto">
            <a:xfrm flipV="1">
              <a:off x="4452" y="1976"/>
              <a:ext cx="12" cy="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95" name="Line 43"/>
            <p:cNvSpPr>
              <a:spLocks noChangeShapeType="1"/>
            </p:cNvSpPr>
            <p:nvPr/>
          </p:nvSpPr>
          <p:spPr bwMode="auto">
            <a:xfrm>
              <a:off x="4464" y="1977"/>
              <a:ext cx="17" cy="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96" name="Line 44"/>
            <p:cNvSpPr>
              <a:spLocks noChangeShapeType="1"/>
            </p:cNvSpPr>
            <p:nvPr/>
          </p:nvSpPr>
          <p:spPr bwMode="auto">
            <a:xfrm flipV="1">
              <a:off x="4483" y="1916"/>
              <a:ext cx="22" cy="9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97" name="Line 45"/>
            <p:cNvSpPr>
              <a:spLocks noChangeShapeType="1"/>
            </p:cNvSpPr>
            <p:nvPr/>
          </p:nvSpPr>
          <p:spPr bwMode="auto">
            <a:xfrm>
              <a:off x="4505" y="1916"/>
              <a:ext cx="81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98" name="Rectangle 46"/>
            <p:cNvSpPr>
              <a:spLocks noChangeArrowheads="1"/>
            </p:cNvSpPr>
            <p:nvPr/>
          </p:nvSpPr>
          <p:spPr bwMode="auto">
            <a:xfrm>
              <a:off x="4660" y="1921"/>
              <a:ext cx="0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endParaRPr lang="en-US" sz="2400" b="1"/>
            </a:p>
          </p:txBody>
        </p:sp>
        <p:sp>
          <p:nvSpPr>
            <p:cNvPr id="125999" name="Rectangle 47"/>
            <p:cNvSpPr>
              <a:spLocks noChangeArrowheads="1"/>
            </p:cNvSpPr>
            <p:nvPr/>
          </p:nvSpPr>
          <p:spPr bwMode="auto">
            <a:xfrm>
              <a:off x="4514" y="1921"/>
              <a:ext cx="69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r>
                <a:rPr lang="en-US" sz="1200">
                  <a:solidFill>
                    <a:srgbClr val="000000"/>
                  </a:solidFill>
                  <a:latin typeface="Times New Roman" pitchFamily="18" charset="0"/>
                </a:rPr>
                <a:t>N</a:t>
              </a:r>
              <a:endParaRPr lang="en-US" sz="2400" b="1"/>
            </a:p>
          </p:txBody>
        </p:sp>
        <p:sp>
          <p:nvSpPr>
            <p:cNvPr id="126000" name="Rectangle 48"/>
            <p:cNvSpPr>
              <a:spLocks noChangeArrowheads="1"/>
            </p:cNvSpPr>
            <p:nvPr/>
          </p:nvSpPr>
          <p:spPr bwMode="auto">
            <a:xfrm>
              <a:off x="4604" y="1911"/>
              <a:ext cx="0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endParaRPr lang="en-US" sz="2400" b="1"/>
            </a:p>
          </p:txBody>
        </p:sp>
      </p:grpSp>
      <p:sp>
        <p:nvSpPr>
          <p:cNvPr id="126001" name="Text Box 49"/>
          <p:cNvSpPr txBox="1">
            <a:spLocks noChangeArrowheads="1"/>
          </p:cNvSpPr>
          <p:nvPr/>
        </p:nvSpPr>
        <p:spPr bwMode="auto">
          <a:xfrm>
            <a:off x="7848600" y="3857625"/>
            <a:ext cx="106680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1400">
                <a:latin typeface="Times New Roman" pitchFamily="18" charset="0"/>
              </a:rPr>
              <a:t>members per affinity group</a:t>
            </a:r>
            <a:endParaRPr lang="en-US" sz="1400" b="1"/>
          </a:p>
        </p:txBody>
      </p:sp>
      <p:sp>
        <p:nvSpPr>
          <p:cNvPr id="126002" name="AutoShape 50"/>
          <p:cNvSpPr>
            <a:spLocks noChangeArrowheads="1"/>
          </p:cNvSpPr>
          <p:nvPr/>
        </p:nvSpPr>
        <p:spPr bwMode="auto">
          <a:xfrm>
            <a:off x="0" y="1905000"/>
            <a:ext cx="3276600" cy="4953000"/>
          </a:xfrm>
          <a:prstGeom prst="wedgeRoundRectCallout">
            <a:avLst>
              <a:gd name="adj1" fmla="val 99856"/>
              <a:gd name="adj2" fmla="val -18431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b="1"/>
          </a:p>
        </p:txBody>
      </p:sp>
      <p:graphicFrame>
        <p:nvGraphicFramePr>
          <p:cNvPr id="126003" name="Group 51"/>
          <p:cNvGraphicFramePr>
            <a:graphicFrameLocks noGrp="1"/>
          </p:cNvGraphicFramePr>
          <p:nvPr/>
        </p:nvGraphicFramePr>
        <p:xfrm>
          <a:off x="762000" y="2544763"/>
          <a:ext cx="1752600" cy="962026"/>
        </p:xfrm>
        <a:graphic>
          <a:graphicData uri="http://schemas.openxmlformats.org/drawingml/2006/table">
            <a:tbl>
              <a:tblPr/>
              <a:tblGrid>
                <a:gridCol w="584200"/>
                <a:gridCol w="584200"/>
                <a:gridCol w="584200"/>
              </a:tblGrid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hbeat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rtt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90ms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230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30ms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6021" name="Text Box 69"/>
          <p:cNvSpPr txBox="1">
            <a:spLocks noChangeArrowheads="1"/>
          </p:cNvSpPr>
          <p:nvPr/>
        </p:nvSpPr>
        <p:spPr bwMode="auto">
          <a:xfrm>
            <a:off x="685800" y="2133600"/>
            <a:ext cx="1981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dirty="0">
                <a:solidFill>
                  <a:srgbClr val="777777"/>
                </a:solidFill>
              </a:rPr>
              <a:t>Affinity group view</a:t>
            </a:r>
            <a:endParaRPr lang="en-US" sz="1600" b="1" dirty="0">
              <a:solidFill>
                <a:srgbClr val="777777"/>
              </a:solidFill>
            </a:endParaRPr>
          </a:p>
        </p:txBody>
      </p:sp>
      <p:graphicFrame>
        <p:nvGraphicFramePr>
          <p:cNvPr id="126022" name="Group 70"/>
          <p:cNvGraphicFramePr>
            <a:graphicFrameLocks noGrp="1"/>
          </p:cNvGraphicFramePr>
          <p:nvPr/>
        </p:nvGraphicFramePr>
        <p:xfrm>
          <a:off x="838200" y="4038600"/>
          <a:ext cx="1752600" cy="915988"/>
        </p:xfrm>
        <a:graphic>
          <a:graphicData uri="http://schemas.openxmlformats.org/drawingml/2006/table">
            <a:tbl>
              <a:tblPr/>
              <a:tblGrid>
                <a:gridCol w="609600"/>
                <a:gridCol w="1143000"/>
              </a:tblGrid>
              <a:tr h="119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group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contactNode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6036" name="Text Box 84"/>
          <p:cNvSpPr txBox="1">
            <a:spLocks noChangeArrowheads="1"/>
          </p:cNvSpPr>
          <p:nvPr/>
        </p:nvSpPr>
        <p:spPr bwMode="auto">
          <a:xfrm>
            <a:off x="685800" y="3657600"/>
            <a:ext cx="1981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dirty="0">
                <a:solidFill>
                  <a:srgbClr val="777777"/>
                </a:solidFill>
              </a:rPr>
              <a:t>Contacts</a:t>
            </a:r>
          </a:p>
        </p:txBody>
      </p:sp>
      <p:sp>
        <p:nvSpPr>
          <p:cNvPr id="126037" name="AutoShape 85"/>
          <p:cNvSpPr>
            <a:spLocks noChangeArrowheads="1"/>
          </p:cNvSpPr>
          <p:nvPr/>
        </p:nvSpPr>
        <p:spPr bwMode="auto">
          <a:xfrm>
            <a:off x="5257800" y="1600200"/>
            <a:ext cx="2819400" cy="1295400"/>
          </a:xfrm>
          <a:prstGeom prst="cloudCallout">
            <a:avLst>
              <a:gd name="adj1" fmla="val -20440"/>
              <a:gd name="adj2" fmla="val 138236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r>
              <a:rPr lang="en-US"/>
              <a:t>202 is a “contact” for 110 in group 2</a:t>
            </a:r>
          </a:p>
        </p:txBody>
      </p:sp>
      <p:grpSp>
        <p:nvGrpSpPr>
          <p:cNvPr id="4" name="Group 86"/>
          <p:cNvGrpSpPr>
            <a:grpSpLocks/>
          </p:cNvGrpSpPr>
          <p:nvPr/>
        </p:nvGrpSpPr>
        <p:grpSpPr bwMode="auto">
          <a:xfrm>
            <a:off x="4953000" y="3505200"/>
            <a:ext cx="2590800" cy="2374900"/>
            <a:chOff x="3120" y="2208"/>
            <a:chExt cx="1632" cy="1496"/>
          </a:xfrm>
        </p:grpSpPr>
        <p:sp>
          <p:nvSpPr>
            <p:cNvPr id="126039" name="Freeform 87"/>
            <p:cNvSpPr>
              <a:spLocks/>
            </p:cNvSpPr>
            <p:nvPr/>
          </p:nvSpPr>
          <p:spPr bwMode="auto">
            <a:xfrm>
              <a:off x="3120" y="2208"/>
              <a:ext cx="400" cy="52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36" y="240"/>
                </a:cxn>
                <a:cxn ang="0">
                  <a:pos x="384" y="528"/>
                </a:cxn>
              </a:cxnLst>
              <a:rect l="0" t="0" r="r" b="b"/>
              <a:pathLst>
                <a:path w="400" h="528">
                  <a:moveTo>
                    <a:pt x="0" y="0"/>
                  </a:moveTo>
                  <a:cubicBezTo>
                    <a:pt x="136" y="76"/>
                    <a:pt x="272" y="152"/>
                    <a:pt x="336" y="240"/>
                  </a:cubicBezTo>
                  <a:cubicBezTo>
                    <a:pt x="400" y="328"/>
                    <a:pt x="392" y="428"/>
                    <a:pt x="384" y="528"/>
                  </a:cubicBezTo>
                </a:path>
              </a:pathLst>
            </a:custGeom>
            <a:noFill/>
            <a:ln w="28575" cmpd="sng">
              <a:solidFill>
                <a:srgbClr val="085091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6040" name="Freeform 88"/>
            <p:cNvSpPr>
              <a:spLocks/>
            </p:cNvSpPr>
            <p:nvPr/>
          </p:nvSpPr>
          <p:spPr bwMode="auto">
            <a:xfrm>
              <a:off x="3168" y="2208"/>
              <a:ext cx="528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84" y="48"/>
                </a:cxn>
                <a:cxn ang="0">
                  <a:pos x="528" y="288"/>
                </a:cxn>
              </a:cxnLst>
              <a:rect l="0" t="0" r="r" b="b"/>
              <a:pathLst>
                <a:path w="528" h="288">
                  <a:moveTo>
                    <a:pt x="0" y="0"/>
                  </a:moveTo>
                  <a:cubicBezTo>
                    <a:pt x="148" y="0"/>
                    <a:pt x="296" y="0"/>
                    <a:pt x="384" y="48"/>
                  </a:cubicBezTo>
                  <a:cubicBezTo>
                    <a:pt x="472" y="96"/>
                    <a:pt x="500" y="192"/>
                    <a:pt x="528" y="288"/>
                  </a:cubicBezTo>
                </a:path>
              </a:pathLst>
            </a:custGeom>
            <a:noFill/>
            <a:ln w="28575" cmpd="sng">
              <a:solidFill>
                <a:srgbClr val="085091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6041" name="Freeform 89"/>
            <p:cNvSpPr>
              <a:spLocks/>
            </p:cNvSpPr>
            <p:nvPr/>
          </p:nvSpPr>
          <p:spPr bwMode="auto">
            <a:xfrm>
              <a:off x="3120" y="2208"/>
              <a:ext cx="1632" cy="14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36" y="1344"/>
                </a:cxn>
                <a:cxn ang="0">
                  <a:pos x="1632" y="912"/>
                </a:cxn>
              </a:cxnLst>
              <a:rect l="0" t="0" r="r" b="b"/>
              <a:pathLst>
                <a:path w="1632" h="1496">
                  <a:moveTo>
                    <a:pt x="0" y="0"/>
                  </a:moveTo>
                  <a:cubicBezTo>
                    <a:pt x="32" y="596"/>
                    <a:pt x="64" y="1192"/>
                    <a:pt x="336" y="1344"/>
                  </a:cubicBezTo>
                  <a:cubicBezTo>
                    <a:pt x="608" y="1496"/>
                    <a:pt x="1120" y="1204"/>
                    <a:pt x="1632" y="912"/>
                  </a:cubicBezTo>
                </a:path>
              </a:pathLst>
            </a:custGeom>
            <a:noFill/>
            <a:ln w="28575" cmpd="sng">
              <a:solidFill>
                <a:srgbClr val="085091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174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92" grpId="0"/>
      <p:bldP spid="126037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ChangeArrowheads="1"/>
          </p:cNvSpPr>
          <p:nvPr/>
        </p:nvSpPr>
        <p:spPr bwMode="auto">
          <a:xfrm>
            <a:off x="381000" y="5867400"/>
            <a:ext cx="2514600" cy="990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6979" name="Rectangle 3"/>
          <p:cNvSpPr>
            <a:spLocks noChangeArrowheads="1"/>
          </p:cNvSpPr>
          <p:nvPr/>
        </p:nvSpPr>
        <p:spPr bwMode="auto">
          <a:xfrm>
            <a:off x="5257800" y="1905000"/>
            <a:ext cx="236855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1" hangingPunct="1"/>
            <a:r>
              <a:rPr lang="en-US" sz="1600" dirty="0">
                <a:solidFill>
                  <a:srgbClr val="777777"/>
                </a:solidFill>
              </a:rPr>
              <a:t>Affinity Groups:</a:t>
            </a:r>
          </a:p>
          <a:p>
            <a:pPr eaLnBrk="1" hangingPunct="1"/>
            <a:r>
              <a:rPr lang="en-US" sz="1600" dirty="0">
                <a:solidFill>
                  <a:srgbClr val="777777"/>
                </a:solidFill>
              </a:rPr>
              <a:t>peer membership thru consistent hash</a:t>
            </a:r>
          </a:p>
        </p:txBody>
      </p:sp>
      <p:sp>
        <p:nvSpPr>
          <p:cNvPr id="1269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Kelips</a:t>
            </a:r>
          </a:p>
        </p:txBody>
      </p:sp>
      <p:sp>
        <p:nvSpPr>
          <p:cNvPr id="126981" name="Rectangle 5"/>
          <p:cNvSpPr>
            <a:spLocks noChangeArrowheads="1"/>
          </p:cNvSpPr>
          <p:nvPr/>
        </p:nvSpPr>
        <p:spPr bwMode="auto">
          <a:xfrm>
            <a:off x="4724400" y="3276600"/>
            <a:ext cx="458788" cy="1830388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6982" name="Rectangle 6"/>
          <p:cNvSpPr>
            <a:spLocks noChangeArrowheads="1"/>
          </p:cNvSpPr>
          <p:nvPr/>
        </p:nvSpPr>
        <p:spPr bwMode="auto">
          <a:xfrm>
            <a:off x="5257800" y="3275013"/>
            <a:ext cx="458788" cy="1830387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6983" name="Rectangle 7"/>
          <p:cNvSpPr>
            <a:spLocks noChangeArrowheads="1"/>
          </p:cNvSpPr>
          <p:nvPr/>
        </p:nvSpPr>
        <p:spPr bwMode="auto">
          <a:xfrm>
            <a:off x="5789613" y="3276600"/>
            <a:ext cx="458787" cy="1830388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6984" name="Rectangle 8"/>
          <p:cNvSpPr>
            <a:spLocks noChangeArrowheads="1"/>
          </p:cNvSpPr>
          <p:nvPr/>
        </p:nvSpPr>
        <p:spPr bwMode="auto">
          <a:xfrm>
            <a:off x="7315200" y="3275013"/>
            <a:ext cx="458788" cy="1830387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6985" name="Rectangle 9"/>
          <p:cNvSpPr>
            <a:spLocks noChangeArrowheads="1"/>
          </p:cNvSpPr>
          <p:nvPr/>
        </p:nvSpPr>
        <p:spPr bwMode="auto">
          <a:xfrm>
            <a:off x="4845050" y="2971800"/>
            <a:ext cx="2603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200">
                <a:solidFill>
                  <a:srgbClr val="777777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126986" name="Rectangle 10"/>
          <p:cNvSpPr>
            <a:spLocks noChangeArrowheads="1"/>
          </p:cNvSpPr>
          <p:nvPr/>
        </p:nvSpPr>
        <p:spPr bwMode="auto">
          <a:xfrm>
            <a:off x="5334000" y="2971800"/>
            <a:ext cx="2603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200">
                <a:solidFill>
                  <a:srgbClr val="777777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126987" name="Rectangle 11"/>
          <p:cNvSpPr>
            <a:spLocks noChangeArrowheads="1"/>
          </p:cNvSpPr>
          <p:nvPr/>
        </p:nvSpPr>
        <p:spPr bwMode="auto">
          <a:xfrm>
            <a:off x="5867400" y="2971800"/>
            <a:ext cx="2603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200">
                <a:solidFill>
                  <a:srgbClr val="777777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26988" name="Rectangle 12"/>
          <p:cNvSpPr>
            <a:spLocks noChangeArrowheads="1"/>
          </p:cNvSpPr>
          <p:nvPr/>
        </p:nvSpPr>
        <p:spPr bwMode="auto">
          <a:xfrm>
            <a:off x="4914900" y="3467100"/>
            <a:ext cx="115888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 eaLnBrk="1" hangingPunct="1"/>
            <a:endParaRPr lang="en-US" sz="2400" b="1"/>
          </a:p>
        </p:txBody>
      </p:sp>
      <p:sp>
        <p:nvSpPr>
          <p:cNvPr id="126989" name="Rectangle 13"/>
          <p:cNvSpPr>
            <a:spLocks noChangeArrowheads="1"/>
          </p:cNvSpPr>
          <p:nvPr/>
        </p:nvSpPr>
        <p:spPr bwMode="auto">
          <a:xfrm>
            <a:off x="4913313" y="4038600"/>
            <a:ext cx="115887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6990" name="Rectangle 14"/>
          <p:cNvSpPr>
            <a:spLocks noChangeArrowheads="1"/>
          </p:cNvSpPr>
          <p:nvPr/>
        </p:nvSpPr>
        <p:spPr bwMode="auto">
          <a:xfrm>
            <a:off x="4837113" y="4760913"/>
            <a:ext cx="115887" cy="115887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6991" name="Rectangle 15"/>
          <p:cNvSpPr>
            <a:spLocks noChangeArrowheads="1"/>
          </p:cNvSpPr>
          <p:nvPr/>
        </p:nvSpPr>
        <p:spPr bwMode="auto">
          <a:xfrm>
            <a:off x="6019800" y="4724400"/>
            <a:ext cx="115888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6992" name="Rectangle 16"/>
          <p:cNvSpPr>
            <a:spLocks noChangeArrowheads="1"/>
          </p:cNvSpPr>
          <p:nvPr/>
        </p:nvSpPr>
        <p:spPr bwMode="auto">
          <a:xfrm>
            <a:off x="5410200" y="3619500"/>
            <a:ext cx="115888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6993" name="Rectangle 17"/>
          <p:cNvSpPr>
            <a:spLocks noChangeArrowheads="1"/>
          </p:cNvSpPr>
          <p:nvPr/>
        </p:nvSpPr>
        <p:spPr bwMode="auto">
          <a:xfrm>
            <a:off x="5522913" y="4379913"/>
            <a:ext cx="115887" cy="115887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6994" name="Rectangle 18"/>
          <p:cNvSpPr>
            <a:spLocks noChangeArrowheads="1"/>
          </p:cNvSpPr>
          <p:nvPr/>
        </p:nvSpPr>
        <p:spPr bwMode="auto">
          <a:xfrm>
            <a:off x="5980113" y="3389313"/>
            <a:ext cx="115887" cy="115887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6995" name="Rectangle 19"/>
          <p:cNvSpPr>
            <a:spLocks noChangeArrowheads="1"/>
          </p:cNvSpPr>
          <p:nvPr/>
        </p:nvSpPr>
        <p:spPr bwMode="auto">
          <a:xfrm>
            <a:off x="5867400" y="4038600"/>
            <a:ext cx="115888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6996" name="Rectangle 20"/>
          <p:cNvSpPr>
            <a:spLocks noChangeArrowheads="1"/>
          </p:cNvSpPr>
          <p:nvPr/>
        </p:nvSpPr>
        <p:spPr bwMode="auto">
          <a:xfrm>
            <a:off x="7580313" y="3429000"/>
            <a:ext cx="115887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6997" name="Rectangle 21"/>
          <p:cNvSpPr>
            <a:spLocks noChangeArrowheads="1"/>
          </p:cNvSpPr>
          <p:nvPr/>
        </p:nvSpPr>
        <p:spPr bwMode="auto">
          <a:xfrm>
            <a:off x="7391400" y="4191000"/>
            <a:ext cx="115888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6998" name="Rectangle 22"/>
          <p:cNvSpPr>
            <a:spLocks noChangeArrowheads="1"/>
          </p:cNvSpPr>
          <p:nvPr/>
        </p:nvSpPr>
        <p:spPr bwMode="auto">
          <a:xfrm>
            <a:off x="7543800" y="4837113"/>
            <a:ext cx="115888" cy="115887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6999" name="Rectangle 23"/>
          <p:cNvSpPr>
            <a:spLocks noChangeArrowheads="1"/>
          </p:cNvSpPr>
          <p:nvPr/>
        </p:nvSpPr>
        <p:spPr bwMode="auto">
          <a:xfrm>
            <a:off x="4800600" y="4495800"/>
            <a:ext cx="3111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000">
                <a:latin typeface="Times New Roman" pitchFamily="18" charset="0"/>
              </a:rPr>
              <a:t>30</a:t>
            </a:r>
          </a:p>
        </p:txBody>
      </p:sp>
      <p:sp>
        <p:nvSpPr>
          <p:cNvPr id="127000" name="Rectangle 24"/>
          <p:cNvSpPr>
            <a:spLocks noChangeArrowheads="1"/>
          </p:cNvSpPr>
          <p:nvPr/>
        </p:nvSpPr>
        <p:spPr bwMode="auto">
          <a:xfrm>
            <a:off x="4800600" y="3276600"/>
            <a:ext cx="3746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000">
                <a:latin typeface="Times New Roman" pitchFamily="18" charset="0"/>
              </a:rPr>
              <a:t>110</a:t>
            </a:r>
          </a:p>
        </p:txBody>
      </p:sp>
      <p:sp>
        <p:nvSpPr>
          <p:cNvPr id="127001" name="Rectangle 25"/>
          <p:cNvSpPr>
            <a:spLocks noChangeArrowheads="1"/>
          </p:cNvSpPr>
          <p:nvPr/>
        </p:nvSpPr>
        <p:spPr bwMode="auto">
          <a:xfrm>
            <a:off x="4724400" y="3810000"/>
            <a:ext cx="3746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000">
                <a:latin typeface="Times New Roman" pitchFamily="18" charset="0"/>
              </a:rPr>
              <a:t>230</a:t>
            </a:r>
          </a:p>
        </p:txBody>
      </p:sp>
      <p:sp>
        <p:nvSpPr>
          <p:cNvPr id="127002" name="Rectangle 26"/>
          <p:cNvSpPr>
            <a:spLocks noChangeArrowheads="1"/>
          </p:cNvSpPr>
          <p:nvPr/>
        </p:nvSpPr>
        <p:spPr bwMode="auto">
          <a:xfrm>
            <a:off x="5867400" y="3810000"/>
            <a:ext cx="3746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000">
                <a:latin typeface="Times New Roman" pitchFamily="18" charset="0"/>
              </a:rPr>
              <a:t>202</a:t>
            </a:r>
          </a:p>
        </p:txBody>
      </p:sp>
      <p:sp>
        <p:nvSpPr>
          <p:cNvPr id="127003" name="Line 27"/>
          <p:cNvSpPr>
            <a:spLocks noChangeShapeType="1"/>
          </p:cNvSpPr>
          <p:nvPr/>
        </p:nvSpPr>
        <p:spPr bwMode="auto">
          <a:xfrm flipV="1">
            <a:off x="5029200" y="2667000"/>
            <a:ext cx="304800" cy="304800"/>
          </a:xfrm>
          <a:prstGeom prst="line">
            <a:avLst/>
          </a:prstGeom>
          <a:noFill/>
          <a:ln w="9525">
            <a:solidFill>
              <a:srgbClr val="085091"/>
            </a:solidFill>
            <a:miter lim="800000"/>
            <a:headEnd type="triangle" w="med" len="med"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27004" name="Line 28"/>
          <p:cNvSpPr>
            <a:spLocks noChangeShapeType="1"/>
          </p:cNvSpPr>
          <p:nvPr/>
        </p:nvSpPr>
        <p:spPr bwMode="auto">
          <a:xfrm>
            <a:off x="5486400" y="2743200"/>
            <a:ext cx="0" cy="228600"/>
          </a:xfrm>
          <a:prstGeom prst="line">
            <a:avLst/>
          </a:prstGeom>
          <a:noFill/>
          <a:ln w="9525">
            <a:solidFill>
              <a:srgbClr val="08509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27005" name="Line 29"/>
          <p:cNvSpPr>
            <a:spLocks noChangeShapeType="1"/>
          </p:cNvSpPr>
          <p:nvPr/>
        </p:nvSpPr>
        <p:spPr bwMode="auto">
          <a:xfrm>
            <a:off x="6019800" y="2743200"/>
            <a:ext cx="0" cy="228600"/>
          </a:xfrm>
          <a:prstGeom prst="line">
            <a:avLst/>
          </a:prstGeom>
          <a:noFill/>
          <a:ln w="9525">
            <a:solidFill>
              <a:srgbClr val="08509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27006" name="Line 30"/>
          <p:cNvSpPr>
            <a:spLocks noChangeShapeType="1"/>
          </p:cNvSpPr>
          <p:nvPr/>
        </p:nvSpPr>
        <p:spPr bwMode="auto">
          <a:xfrm>
            <a:off x="7391400" y="2743200"/>
            <a:ext cx="152400" cy="304800"/>
          </a:xfrm>
          <a:prstGeom prst="line">
            <a:avLst/>
          </a:prstGeom>
          <a:noFill/>
          <a:ln w="9525">
            <a:solidFill>
              <a:srgbClr val="08509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27007" name="Text Box 31"/>
          <p:cNvSpPr txBox="1">
            <a:spLocks noChangeArrowheads="1"/>
          </p:cNvSpPr>
          <p:nvPr/>
        </p:nvSpPr>
        <p:spPr bwMode="auto">
          <a:xfrm>
            <a:off x="7315200" y="30480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endParaRPr lang="en-US" sz="1200" b="1">
              <a:solidFill>
                <a:srgbClr val="777777"/>
              </a:solidFill>
            </a:endParaRP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7315200" y="3033705"/>
            <a:ext cx="406400" cy="200024"/>
            <a:chOff x="4452" y="1911"/>
            <a:chExt cx="256" cy="126"/>
          </a:xfrm>
        </p:grpSpPr>
        <p:sp>
          <p:nvSpPr>
            <p:cNvPr id="127009" name="Line 33"/>
            <p:cNvSpPr>
              <a:spLocks noChangeShapeType="1"/>
            </p:cNvSpPr>
            <p:nvPr/>
          </p:nvSpPr>
          <p:spPr bwMode="auto">
            <a:xfrm flipV="1">
              <a:off x="4452" y="1976"/>
              <a:ext cx="12" cy="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777777"/>
                </a:solidFill>
              </a:endParaRPr>
            </a:p>
          </p:txBody>
        </p:sp>
        <p:sp>
          <p:nvSpPr>
            <p:cNvPr id="127010" name="Line 34"/>
            <p:cNvSpPr>
              <a:spLocks noChangeShapeType="1"/>
            </p:cNvSpPr>
            <p:nvPr/>
          </p:nvSpPr>
          <p:spPr bwMode="auto">
            <a:xfrm>
              <a:off x="4464" y="1977"/>
              <a:ext cx="17" cy="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777777"/>
                </a:solidFill>
              </a:endParaRPr>
            </a:p>
          </p:txBody>
        </p:sp>
        <p:sp>
          <p:nvSpPr>
            <p:cNvPr id="127011" name="Line 35"/>
            <p:cNvSpPr>
              <a:spLocks noChangeShapeType="1"/>
            </p:cNvSpPr>
            <p:nvPr/>
          </p:nvSpPr>
          <p:spPr bwMode="auto">
            <a:xfrm flipV="1">
              <a:off x="4483" y="1916"/>
              <a:ext cx="22" cy="9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777777"/>
                </a:solidFill>
              </a:endParaRPr>
            </a:p>
          </p:txBody>
        </p:sp>
        <p:sp>
          <p:nvSpPr>
            <p:cNvPr id="127012" name="Line 36"/>
            <p:cNvSpPr>
              <a:spLocks noChangeShapeType="1"/>
            </p:cNvSpPr>
            <p:nvPr/>
          </p:nvSpPr>
          <p:spPr bwMode="auto">
            <a:xfrm>
              <a:off x="4505" y="1916"/>
              <a:ext cx="81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777777"/>
                </a:solidFill>
              </a:endParaRPr>
            </a:p>
          </p:txBody>
        </p:sp>
        <p:sp>
          <p:nvSpPr>
            <p:cNvPr id="127013" name="Rectangle 37"/>
            <p:cNvSpPr>
              <a:spLocks noChangeArrowheads="1"/>
            </p:cNvSpPr>
            <p:nvPr/>
          </p:nvSpPr>
          <p:spPr bwMode="auto">
            <a:xfrm>
              <a:off x="4660" y="1921"/>
              <a:ext cx="48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r>
                <a:rPr lang="en-US" sz="1200">
                  <a:solidFill>
                    <a:srgbClr val="777777"/>
                  </a:solidFill>
                  <a:latin typeface="Times New Roman" pitchFamily="18" charset="0"/>
                </a:rPr>
                <a:t>1</a:t>
              </a:r>
              <a:endParaRPr lang="en-US" sz="2400" b="1">
                <a:solidFill>
                  <a:srgbClr val="777777"/>
                </a:solidFill>
              </a:endParaRPr>
            </a:p>
          </p:txBody>
        </p:sp>
        <p:sp>
          <p:nvSpPr>
            <p:cNvPr id="127014" name="Rectangle 38"/>
            <p:cNvSpPr>
              <a:spLocks noChangeArrowheads="1"/>
            </p:cNvSpPr>
            <p:nvPr/>
          </p:nvSpPr>
          <p:spPr bwMode="auto">
            <a:xfrm>
              <a:off x="4514" y="1921"/>
              <a:ext cx="7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r>
                <a:rPr lang="en-US" sz="1200">
                  <a:solidFill>
                    <a:srgbClr val="777777"/>
                  </a:solidFill>
                  <a:latin typeface="Times New Roman" pitchFamily="18" charset="0"/>
                </a:rPr>
                <a:t>N</a:t>
              </a:r>
              <a:endParaRPr lang="en-US" sz="2400" b="1">
                <a:solidFill>
                  <a:srgbClr val="777777"/>
                </a:solidFill>
              </a:endParaRPr>
            </a:p>
          </p:txBody>
        </p:sp>
        <p:sp>
          <p:nvSpPr>
            <p:cNvPr id="127015" name="Rectangle 39"/>
            <p:cNvSpPr>
              <a:spLocks noChangeArrowheads="1"/>
            </p:cNvSpPr>
            <p:nvPr/>
          </p:nvSpPr>
          <p:spPr bwMode="auto">
            <a:xfrm>
              <a:off x="4604" y="1911"/>
              <a:ext cx="54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r>
                <a:rPr lang="en-US" sz="1200">
                  <a:solidFill>
                    <a:srgbClr val="777777"/>
                  </a:solidFill>
                  <a:latin typeface="Symbol" pitchFamily="18" charset="2"/>
                </a:rPr>
                <a:t>-</a:t>
              </a:r>
              <a:endParaRPr lang="en-US" sz="2400" b="1">
                <a:solidFill>
                  <a:srgbClr val="777777"/>
                </a:solidFill>
              </a:endParaRPr>
            </a:p>
          </p:txBody>
        </p:sp>
      </p:grpSp>
      <p:sp>
        <p:nvSpPr>
          <p:cNvPr id="127016" name="Text Box 40"/>
          <p:cNvSpPr txBox="1">
            <a:spLocks noChangeArrowheads="1"/>
          </p:cNvSpPr>
          <p:nvPr/>
        </p:nvSpPr>
        <p:spPr bwMode="auto">
          <a:xfrm>
            <a:off x="3810000" y="48768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endParaRPr lang="en-US" sz="2400" b="1"/>
          </a:p>
        </p:txBody>
      </p:sp>
      <p:sp>
        <p:nvSpPr>
          <p:cNvPr id="127017" name="Text Box 41"/>
          <p:cNvSpPr txBox="1">
            <a:spLocks noChangeArrowheads="1"/>
          </p:cNvSpPr>
          <p:nvPr/>
        </p:nvSpPr>
        <p:spPr bwMode="auto">
          <a:xfrm>
            <a:off x="5257800" y="5334000"/>
            <a:ext cx="167640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400">
                <a:latin typeface="Times New Roman" pitchFamily="18" charset="0"/>
              </a:rPr>
              <a:t>Gossip protocol replicates data cheaply</a:t>
            </a:r>
          </a:p>
        </p:txBody>
      </p: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8001000" y="3687763"/>
            <a:ext cx="330200" cy="381000"/>
            <a:chOff x="4452" y="1911"/>
            <a:chExt cx="208" cy="240"/>
          </a:xfrm>
        </p:grpSpPr>
        <p:sp>
          <p:nvSpPr>
            <p:cNvPr id="127019" name="Line 43"/>
            <p:cNvSpPr>
              <a:spLocks noChangeShapeType="1"/>
            </p:cNvSpPr>
            <p:nvPr/>
          </p:nvSpPr>
          <p:spPr bwMode="auto">
            <a:xfrm flipV="1">
              <a:off x="4452" y="1976"/>
              <a:ext cx="12" cy="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7020" name="Line 44"/>
            <p:cNvSpPr>
              <a:spLocks noChangeShapeType="1"/>
            </p:cNvSpPr>
            <p:nvPr/>
          </p:nvSpPr>
          <p:spPr bwMode="auto">
            <a:xfrm>
              <a:off x="4464" y="1977"/>
              <a:ext cx="17" cy="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7021" name="Line 45"/>
            <p:cNvSpPr>
              <a:spLocks noChangeShapeType="1"/>
            </p:cNvSpPr>
            <p:nvPr/>
          </p:nvSpPr>
          <p:spPr bwMode="auto">
            <a:xfrm flipV="1">
              <a:off x="4483" y="1916"/>
              <a:ext cx="22" cy="9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7022" name="Line 46"/>
            <p:cNvSpPr>
              <a:spLocks noChangeShapeType="1"/>
            </p:cNvSpPr>
            <p:nvPr/>
          </p:nvSpPr>
          <p:spPr bwMode="auto">
            <a:xfrm>
              <a:off x="4505" y="1916"/>
              <a:ext cx="81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7023" name="Rectangle 47"/>
            <p:cNvSpPr>
              <a:spLocks noChangeArrowheads="1"/>
            </p:cNvSpPr>
            <p:nvPr/>
          </p:nvSpPr>
          <p:spPr bwMode="auto">
            <a:xfrm>
              <a:off x="4660" y="1921"/>
              <a:ext cx="0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endParaRPr lang="en-US" sz="2400" b="1"/>
            </a:p>
          </p:txBody>
        </p:sp>
        <p:sp>
          <p:nvSpPr>
            <p:cNvPr id="127024" name="Rectangle 48"/>
            <p:cNvSpPr>
              <a:spLocks noChangeArrowheads="1"/>
            </p:cNvSpPr>
            <p:nvPr/>
          </p:nvSpPr>
          <p:spPr bwMode="auto">
            <a:xfrm>
              <a:off x="4514" y="1921"/>
              <a:ext cx="69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r>
                <a:rPr lang="en-US" sz="1200">
                  <a:solidFill>
                    <a:srgbClr val="000000"/>
                  </a:solidFill>
                  <a:latin typeface="Times New Roman" pitchFamily="18" charset="0"/>
                </a:rPr>
                <a:t>N</a:t>
              </a:r>
              <a:endParaRPr lang="en-US" sz="2400" b="1"/>
            </a:p>
          </p:txBody>
        </p:sp>
        <p:sp>
          <p:nvSpPr>
            <p:cNvPr id="127025" name="Rectangle 49"/>
            <p:cNvSpPr>
              <a:spLocks noChangeArrowheads="1"/>
            </p:cNvSpPr>
            <p:nvPr/>
          </p:nvSpPr>
          <p:spPr bwMode="auto">
            <a:xfrm>
              <a:off x="4604" y="1911"/>
              <a:ext cx="0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endParaRPr lang="en-US" sz="2400" b="1"/>
            </a:p>
          </p:txBody>
        </p:sp>
      </p:grpSp>
      <p:sp>
        <p:nvSpPr>
          <p:cNvPr id="127026" name="Text Box 50"/>
          <p:cNvSpPr txBox="1">
            <a:spLocks noChangeArrowheads="1"/>
          </p:cNvSpPr>
          <p:nvPr/>
        </p:nvSpPr>
        <p:spPr bwMode="auto">
          <a:xfrm>
            <a:off x="7848600" y="3857625"/>
            <a:ext cx="106680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1400">
                <a:latin typeface="Times New Roman" pitchFamily="18" charset="0"/>
              </a:rPr>
              <a:t>members per affinity group</a:t>
            </a:r>
            <a:endParaRPr lang="en-US" sz="1400" b="1"/>
          </a:p>
        </p:txBody>
      </p:sp>
      <p:sp>
        <p:nvSpPr>
          <p:cNvPr id="127027" name="AutoShape 51"/>
          <p:cNvSpPr>
            <a:spLocks noChangeArrowheads="1"/>
          </p:cNvSpPr>
          <p:nvPr/>
        </p:nvSpPr>
        <p:spPr bwMode="auto">
          <a:xfrm>
            <a:off x="0" y="1905000"/>
            <a:ext cx="3276600" cy="4953000"/>
          </a:xfrm>
          <a:prstGeom prst="wedgeRoundRectCallout">
            <a:avLst>
              <a:gd name="adj1" fmla="val 99856"/>
              <a:gd name="adj2" fmla="val -18431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b="1"/>
          </a:p>
        </p:txBody>
      </p:sp>
      <p:graphicFrame>
        <p:nvGraphicFramePr>
          <p:cNvPr id="127028" name="Group 52"/>
          <p:cNvGraphicFramePr>
            <a:graphicFrameLocks noGrp="1"/>
          </p:cNvGraphicFramePr>
          <p:nvPr/>
        </p:nvGraphicFramePr>
        <p:xfrm>
          <a:off x="762000" y="2544763"/>
          <a:ext cx="1752600" cy="962026"/>
        </p:xfrm>
        <a:graphic>
          <a:graphicData uri="http://schemas.openxmlformats.org/drawingml/2006/table">
            <a:tbl>
              <a:tblPr/>
              <a:tblGrid>
                <a:gridCol w="584200"/>
                <a:gridCol w="584200"/>
                <a:gridCol w="584200"/>
              </a:tblGrid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hbeat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rtt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90ms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230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30ms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7046" name="Text Box 70"/>
          <p:cNvSpPr txBox="1">
            <a:spLocks noChangeArrowheads="1"/>
          </p:cNvSpPr>
          <p:nvPr/>
        </p:nvSpPr>
        <p:spPr bwMode="auto">
          <a:xfrm>
            <a:off x="685800" y="2133600"/>
            <a:ext cx="1981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dirty="0">
                <a:solidFill>
                  <a:srgbClr val="777777"/>
                </a:solidFill>
              </a:rPr>
              <a:t>Affinity group view</a:t>
            </a:r>
            <a:endParaRPr lang="en-US" sz="1600" b="1" dirty="0">
              <a:solidFill>
                <a:srgbClr val="777777"/>
              </a:solidFill>
            </a:endParaRPr>
          </a:p>
        </p:txBody>
      </p:sp>
      <p:graphicFrame>
        <p:nvGraphicFramePr>
          <p:cNvPr id="127047" name="Group 71"/>
          <p:cNvGraphicFramePr>
            <a:graphicFrameLocks noGrp="1"/>
          </p:cNvGraphicFramePr>
          <p:nvPr/>
        </p:nvGraphicFramePr>
        <p:xfrm>
          <a:off x="838200" y="4038600"/>
          <a:ext cx="1752600" cy="914400"/>
        </p:xfrm>
        <a:graphic>
          <a:graphicData uri="http://schemas.openxmlformats.org/drawingml/2006/table">
            <a:tbl>
              <a:tblPr/>
              <a:tblGrid>
                <a:gridCol w="609600"/>
                <a:gridCol w="1143000"/>
              </a:tblGrid>
              <a:tr h="119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group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contactNode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7061" name="Text Box 85"/>
          <p:cNvSpPr txBox="1">
            <a:spLocks noChangeArrowheads="1"/>
          </p:cNvSpPr>
          <p:nvPr/>
        </p:nvSpPr>
        <p:spPr bwMode="auto">
          <a:xfrm>
            <a:off x="685800" y="3657600"/>
            <a:ext cx="1981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dirty="0">
                <a:solidFill>
                  <a:srgbClr val="777777"/>
                </a:solidFill>
              </a:rPr>
              <a:t>Contacts</a:t>
            </a:r>
          </a:p>
        </p:txBody>
      </p:sp>
      <p:graphicFrame>
        <p:nvGraphicFramePr>
          <p:cNvPr id="127062" name="Group 86"/>
          <p:cNvGraphicFramePr>
            <a:graphicFrameLocks noGrp="1"/>
          </p:cNvGraphicFramePr>
          <p:nvPr/>
        </p:nvGraphicFramePr>
        <p:xfrm>
          <a:off x="838200" y="5643563"/>
          <a:ext cx="1752600" cy="914400"/>
        </p:xfrm>
        <a:graphic>
          <a:graphicData uri="http://schemas.openxmlformats.org/drawingml/2006/table">
            <a:tbl>
              <a:tblPr/>
              <a:tblGrid>
                <a:gridCol w="838200"/>
                <a:gridCol w="914400"/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resource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info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cnn.com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7076" name="Text Box 100"/>
          <p:cNvSpPr txBox="1">
            <a:spLocks noChangeArrowheads="1"/>
          </p:cNvSpPr>
          <p:nvPr/>
        </p:nvSpPr>
        <p:spPr bwMode="auto">
          <a:xfrm>
            <a:off x="685800" y="5181600"/>
            <a:ext cx="1981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dirty="0">
                <a:solidFill>
                  <a:srgbClr val="777777"/>
                </a:solidFill>
              </a:rPr>
              <a:t>Resource </a:t>
            </a:r>
            <a:r>
              <a:rPr lang="en-US" sz="1600" dirty="0" err="1">
                <a:solidFill>
                  <a:srgbClr val="777777"/>
                </a:solidFill>
              </a:rPr>
              <a:t>Tuples</a:t>
            </a:r>
            <a:endParaRPr lang="en-US" sz="1600" dirty="0">
              <a:solidFill>
                <a:srgbClr val="777777"/>
              </a:solidFill>
            </a:endParaRPr>
          </a:p>
        </p:txBody>
      </p:sp>
      <p:sp>
        <p:nvSpPr>
          <p:cNvPr id="127077" name="Oval 101"/>
          <p:cNvSpPr>
            <a:spLocks noChangeArrowheads="1"/>
          </p:cNvSpPr>
          <p:nvPr/>
        </p:nvSpPr>
        <p:spPr bwMode="auto">
          <a:xfrm>
            <a:off x="5715000" y="3200400"/>
            <a:ext cx="609600" cy="2057400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7078" name="AutoShape 102"/>
          <p:cNvSpPr>
            <a:spLocks noChangeArrowheads="1"/>
          </p:cNvSpPr>
          <p:nvPr/>
        </p:nvSpPr>
        <p:spPr bwMode="auto">
          <a:xfrm>
            <a:off x="4191000" y="457200"/>
            <a:ext cx="4953000" cy="2209800"/>
          </a:xfrm>
          <a:prstGeom prst="cloudCallout">
            <a:avLst>
              <a:gd name="adj1" fmla="val -8366"/>
              <a:gd name="adj2" fmla="val 109481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r>
              <a:rPr lang="en-US"/>
              <a:t/>
            </a:r>
            <a:br>
              <a:rPr lang="en-US"/>
            </a:br>
            <a:r>
              <a:rPr lang="en-US"/>
              <a:t>“cnn.com” maps to group 2.  So 110 tells group 2 to “route” inquiries about cnn.com to it.</a:t>
            </a:r>
          </a:p>
        </p:txBody>
      </p:sp>
      <p:sp>
        <p:nvSpPr>
          <p:cNvPr id="127079" name="Line 103"/>
          <p:cNvSpPr>
            <a:spLocks noChangeShapeType="1"/>
          </p:cNvSpPr>
          <p:nvPr/>
        </p:nvSpPr>
        <p:spPr bwMode="auto">
          <a:xfrm flipV="1">
            <a:off x="5867400" y="3505200"/>
            <a:ext cx="76200" cy="457200"/>
          </a:xfrm>
          <a:prstGeom prst="line">
            <a:avLst/>
          </a:prstGeom>
          <a:noFill/>
          <a:ln w="28575">
            <a:solidFill>
              <a:srgbClr val="08509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7080" name="Line 104"/>
          <p:cNvSpPr>
            <a:spLocks noChangeShapeType="1"/>
          </p:cNvSpPr>
          <p:nvPr/>
        </p:nvSpPr>
        <p:spPr bwMode="auto">
          <a:xfrm>
            <a:off x="5029200" y="3505200"/>
            <a:ext cx="838200" cy="609600"/>
          </a:xfrm>
          <a:prstGeom prst="line">
            <a:avLst/>
          </a:prstGeom>
          <a:noFill/>
          <a:ln w="28575">
            <a:solidFill>
              <a:srgbClr val="08509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7081" name="Line 105"/>
          <p:cNvSpPr>
            <a:spLocks noChangeShapeType="1"/>
          </p:cNvSpPr>
          <p:nvPr/>
        </p:nvSpPr>
        <p:spPr bwMode="auto">
          <a:xfrm>
            <a:off x="5867400" y="4191000"/>
            <a:ext cx="152400" cy="457200"/>
          </a:xfrm>
          <a:prstGeom prst="line">
            <a:avLst/>
          </a:prstGeom>
          <a:noFill/>
          <a:ln w="28575">
            <a:solidFill>
              <a:srgbClr val="08509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7082" name="Line 106"/>
          <p:cNvSpPr>
            <a:spLocks noChangeShapeType="1"/>
          </p:cNvSpPr>
          <p:nvPr/>
        </p:nvSpPr>
        <p:spPr bwMode="auto">
          <a:xfrm flipH="1">
            <a:off x="6172200" y="4267200"/>
            <a:ext cx="1219200" cy="5334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7083" name="Line 107"/>
          <p:cNvSpPr>
            <a:spLocks noChangeShapeType="1"/>
          </p:cNvSpPr>
          <p:nvPr/>
        </p:nvSpPr>
        <p:spPr bwMode="auto">
          <a:xfrm flipH="1" flipV="1">
            <a:off x="5029200" y="3581400"/>
            <a:ext cx="990600" cy="11430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464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017" grpId="0"/>
      <p:bldP spid="127077" grpId="0" animBg="1"/>
      <p:bldP spid="127078" grpId="0" animBg="1"/>
      <p:bldP spid="127079" grpId="0" animBg="1"/>
      <p:bldP spid="127080" grpId="0" animBg="1"/>
      <p:bldP spid="127081" grpId="0" animBg="1"/>
      <p:bldP spid="127082" grpId="0" animBg="1"/>
      <p:bldP spid="127083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it works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Kelips is </a:t>
            </a:r>
            <a:r>
              <a:rPr lang="en-US" i="1"/>
              <a:t>entirely </a:t>
            </a:r>
            <a:r>
              <a:rPr lang="en-US"/>
              <a:t>gossip based!</a:t>
            </a:r>
          </a:p>
          <a:p>
            <a:pPr lvl="1"/>
            <a:r>
              <a:rPr lang="en-US"/>
              <a:t>Gossip about membership</a:t>
            </a:r>
          </a:p>
          <a:p>
            <a:pPr lvl="1"/>
            <a:r>
              <a:rPr lang="en-US"/>
              <a:t>Gossip to replicate and repair data</a:t>
            </a:r>
          </a:p>
          <a:p>
            <a:pPr lvl="1"/>
            <a:r>
              <a:rPr lang="en-US"/>
              <a:t>Gossip about “last heard from” time used to discard failed nodes</a:t>
            </a:r>
          </a:p>
          <a:p>
            <a:r>
              <a:rPr lang="en-US"/>
              <a:t>Gossip “channel” uses fixed bandwidth</a:t>
            </a:r>
          </a:p>
          <a:p>
            <a:pPr lvl="1"/>
            <a:r>
              <a:rPr lang="en-US"/>
              <a:t>… fixed rate, packets of limited size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29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Gossip 101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Suppose that I know something</a:t>
            </a:r>
          </a:p>
          <a:p>
            <a:r>
              <a:rPr lang="en-US"/>
              <a:t>I’m sitting next to Fred, and I tell him</a:t>
            </a:r>
          </a:p>
          <a:p>
            <a:pPr lvl="1"/>
            <a:r>
              <a:rPr lang="en-US"/>
              <a:t>Now 2 of us “know”</a:t>
            </a:r>
          </a:p>
          <a:p>
            <a:r>
              <a:rPr lang="en-US"/>
              <a:t>Later, he tells Mimi and I tell Anne</a:t>
            </a:r>
          </a:p>
          <a:p>
            <a:pPr lvl="1"/>
            <a:r>
              <a:rPr lang="en-US"/>
              <a:t>Now 4</a:t>
            </a:r>
          </a:p>
          <a:p>
            <a:r>
              <a:rPr lang="en-US"/>
              <a:t>This is an example of a </a:t>
            </a:r>
            <a:r>
              <a:rPr lang="en-US" i="1"/>
              <a:t>push</a:t>
            </a:r>
            <a:r>
              <a:rPr lang="en-US"/>
              <a:t> epidemic</a:t>
            </a:r>
          </a:p>
          <a:p>
            <a:r>
              <a:rPr lang="en-US" i="1"/>
              <a:t>Push-pull</a:t>
            </a:r>
            <a:r>
              <a:rPr lang="en-US"/>
              <a:t> occurs if we exchange data</a:t>
            </a:r>
          </a:p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074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Gossip scales very nicely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Participants’ loads independent of size</a:t>
            </a:r>
          </a:p>
          <a:p>
            <a:r>
              <a:rPr lang="en-US"/>
              <a:t>Network load linear in system size</a:t>
            </a:r>
          </a:p>
          <a:p>
            <a:r>
              <a:rPr lang="en-US"/>
              <a:t>Information spreads in log(system size) time</a:t>
            </a:r>
          </a:p>
        </p:txBody>
      </p:sp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3733800" y="4267200"/>
            <a:ext cx="2971800" cy="2133600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3" name="Freeform 5"/>
          <p:cNvSpPr>
            <a:spLocks/>
          </p:cNvSpPr>
          <p:nvPr/>
        </p:nvSpPr>
        <p:spPr bwMode="auto">
          <a:xfrm>
            <a:off x="3733800" y="4241800"/>
            <a:ext cx="2971800" cy="2159000"/>
          </a:xfrm>
          <a:custGeom>
            <a:avLst/>
            <a:gdLst/>
            <a:ahLst/>
            <a:cxnLst>
              <a:cxn ang="0">
                <a:pos x="0" y="1360"/>
              </a:cxn>
              <a:cxn ang="0">
                <a:pos x="336" y="1312"/>
              </a:cxn>
              <a:cxn ang="0">
                <a:pos x="528" y="1264"/>
              </a:cxn>
              <a:cxn ang="0">
                <a:pos x="816" y="928"/>
              </a:cxn>
              <a:cxn ang="0">
                <a:pos x="912" y="400"/>
              </a:cxn>
              <a:cxn ang="0">
                <a:pos x="1056" y="112"/>
              </a:cxn>
              <a:cxn ang="0">
                <a:pos x="1392" y="16"/>
              </a:cxn>
              <a:cxn ang="0">
                <a:pos x="1872" y="16"/>
              </a:cxn>
            </a:cxnLst>
            <a:rect l="0" t="0" r="r" b="b"/>
            <a:pathLst>
              <a:path w="1872" h="1360">
                <a:moveTo>
                  <a:pt x="0" y="1360"/>
                </a:moveTo>
                <a:cubicBezTo>
                  <a:pt x="124" y="1344"/>
                  <a:pt x="248" y="1328"/>
                  <a:pt x="336" y="1312"/>
                </a:cubicBezTo>
                <a:cubicBezTo>
                  <a:pt x="424" y="1296"/>
                  <a:pt x="448" y="1328"/>
                  <a:pt x="528" y="1264"/>
                </a:cubicBezTo>
                <a:cubicBezTo>
                  <a:pt x="608" y="1200"/>
                  <a:pt x="752" y="1072"/>
                  <a:pt x="816" y="928"/>
                </a:cubicBezTo>
                <a:cubicBezTo>
                  <a:pt x="880" y="784"/>
                  <a:pt x="872" y="536"/>
                  <a:pt x="912" y="400"/>
                </a:cubicBezTo>
                <a:cubicBezTo>
                  <a:pt x="952" y="264"/>
                  <a:pt x="976" y="176"/>
                  <a:pt x="1056" y="112"/>
                </a:cubicBezTo>
                <a:cubicBezTo>
                  <a:pt x="1136" y="48"/>
                  <a:pt x="1256" y="32"/>
                  <a:pt x="1392" y="16"/>
                </a:cubicBezTo>
                <a:cubicBezTo>
                  <a:pt x="1528" y="0"/>
                  <a:pt x="1700" y="8"/>
                  <a:pt x="1872" y="16"/>
                </a:cubicBezTo>
              </a:path>
            </a:pathLst>
          </a:custGeom>
          <a:noFill/>
          <a:ln w="254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494" name="Text Box 6"/>
          <p:cNvSpPr txBox="1">
            <a:spLocks noChangeArrowheads="1"/>
          </p:cNvSpPr>
          <p:nvPr/>
        </p:nvSpPr>
        <p:spPr bwMode="auto">
          <a:xfrm rot="16200000">
            <a:off x="2659857" y="5036343"/>
            <a:ext cx="14478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% infected</a:t>
            </a:r>
          </a:p>
        </p:txBody>
      </p:sp>
      <p:sp>
        <p:nvSpPr>
          <p:cNvPr id="63495" name="Text Box 7"/>
          <p:cNvSpPr txBox="1">
            <a:spLocks noChangeArrowheads="1"/>
          </p:cNvSpPr>
          <p:nvPr/>
        </p:nvSpPr>
        <p:spPr bwMode="auto">
          <a:xfrm>
            <a:off x="3200400" y="6172200"/>
            <a:ext cx="533400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200"/>
              <a:t>0.0</a:t>
            </a:r>
          </a:p>
        </p:txBody>
      </p:sp>
      <p:sp>
        <p:nvSpPr>
          <p:cNvPr id="63496" name="Rectangle 8"/>
          <p:cNvSpPr>
            <a:spLocks noChangeArrowheads="1"/>
          </p:cNvSpPr>
          <p:nvPr/>
        </p:nvSpPr>
        <p:spPr bwMode="auto">
          <a:xfrm>
            <a:off x="3308350" y="4267200"/>
            <a:ext cx="395288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/>
              <a:t>1.0</a:t>
            </a:r>
          </a:p>
        </p:txBody>
      </p:sp>
      <p:sp>
        <p:nvSpPr>
          <p:cNvPr id="63497" name="Text Box 9"/>
          <p:cNvSpPr txBox="1">
            <a:spLocks noChangeArrowheads="1"/>
          </p:cNvSpPr>
          <p:nvPr/>
        </p:nvSpPr>
        <p:spPr bwMode="auto">
          <a:xfrm>
            <a:off x="4495800" y="6400800"/>
            <a:ext cx="16764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Time </a:t>
            </a:r>
            <a:r>
              <a:rPr lang="en-US">
                <a:sym typeface="Symbol" pitchFamily="18" charset="2"/>
              </a:rPr>
              <a:t>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624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Gossip in distributed systems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We can gossip about membership</a:t>
            </a:r>
          </a:p>
          <a:p>
            <a:pPr lvl="1"/>
            <a:r>
              <a:rPr lang="en-US"/>
              <a:t>Need a bootstrap mechanism, but then discuss failures, new members</a:t>
            </a:r>
          </a:p>
          <a:p>
            <a:r>
              <a:rPr lang="en-US"/>
              <a:t>Gossip to repair faults in replicated data</a:t>
            </a:r>
          </a:p>
          <a:p>
            <a:pPr lvl="1"/>
            <a:r>
              <a:rPr lang="en-US"/>
              <a:t>“I have 6 updates from Charlie”</a:t>
            </a:r>
          </a:p>
          <a:p>
            <a:r>
              <a:rPr lang="en-US"/>
              <a:t>If we aren’t in a hurry, gossip to replicate data too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4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First problem with Chord: Cost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Internal to a cloud data center a DHT needs to be blindingly fast</a:t>
            </a:r>
          </a:p>
          <a:p>
            <a:pPr lvl="1"/>
            <a:r>
              <a:rPr lang="en-US" dirty="0" smtClean="0"/>
              <a:t>Put operation should have cost no higher than 1 RPC directly to the nodes where the data will live</a:t>
            </a:r>
          </a:p>
          <a:p>
            <a:pPr lvl="1"/>
            <a:r>
              <a:rPr lang="en-US" dirty="0" smtClean="0"/>
              <a:t>Get operation could have a cost of 1 RPC</a:t>
            </a:r>
          </a:p>
          <a:p>
            <a:pPr lvl="1"/>
            <a:endParaRPr lang="en-US" dirty="0"/>
          </a:p>
          <a:p>
            <a:r>
              <a:rPr lang="en-US" dirty="0" smtClean="0"/>
              <a:t>In Chord with as few as 1000 participants, costs can include 9 routing hops.  So this is unacceptable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977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Gossip about membership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Start with a </a:t>
            </a:r>
            <a:r>
              <a:rPr lang="en-US" sz="2800" i="1"/>
              <a:t>bootstrap protocol</a:t>
            </a:r>
            <a:endParaRPr lang="en-US" sz="2800"/>
          </a:p>
          <a:p>
            <a:pPr lvl="1"/>
            <a:r>
              <a:rPr lang="en-US" sz="2400"/>
              <a:t>For example, processes go to some web site and it lists a dozen nodes where the system has been stable for a long time</a:t>
            </a:r>
          </a:p>
          <a:p>
            <a:pPr lvl="1"/>
            <a:r>
              <a:rPr lang="en-US" sz="2400"/>
              <a:t>Pick one at random</a:t>
            </a:r>
          </a:p>
          <a:p>
            <a:r>
              <a:rPr lang="en-US" sz="2800"/>
              <a:t>Then track “processes I’ve heard from recently” and “processes other people have heard from recently”</a:t>
            </a:r>
          </a:p>
          <a:p>
            <a:r>
              <a:rPr lang="en-US" sz="2800"/>
              <a:t>Use push gossip to spread the word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7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Gossip about membership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Until messages get full, everyone will known when everyone else last sent a message</a:t>
            </a:r>
          </a:p>
          <a:p>
            <a:pPr lvl="1"/>
            <a:r>
              <a:rPr lang="en-US" dirty="0"/>
              <a:t>With delay of log(N) gossip rounds…</a:t>
            </a:r>
          </a:p>
          <a:p>
            <a:r>
              <a:rPr lang="en-US" dirty="0"/>
              <a:t>But messages will have bounded size</a:t>
            </a:r>
          </a:p>
          <a:p>
            <a:pPr lvl="1"/>
            <a:r>
              <a:rPr lang="en-US" dirty="0"/>
              <a:t>Perhaps 8K bytes</a:t>
            </a:r>
          </a:p>
          <a:p>
            <a:pPr lvl="1"/>
            <a:r>
              <a:rPr lang="en-US" dirty="0" smtClean="0"/>
              <a:t>Then use some form of “prioritization” to decide what to omit – but </a:t>
            </a:r>
            <a:r>
              <a:rPr lang="en-US" i="1" dirty="0" smtClean="0"/>
              <a:t>never send more, or larger messages</a:t>
            </a:r>
            <a:endParaRPr lang="en-US" dirty="0" smtClean="0"/>
          </a:p>
          <a:p>
            <a:pPr lvl="1"/>
            <a:r>
              <a:rPr lang="en-US" dirty="0" smtClean="0"/>
              <a:t>Thus: load has a fixed, constant upper bound except on the network itself, which usually has infinite capacity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472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ChangeArrowheads="1"/>
          </p:cNvSpPr>
          <p:nvPr/>
        </p:nvSpPr>
        <p:spPr bwMode="auto">
          <a:xfrm>
            <a:off x="5257800" y="1905000"/>
            <a:ext cx="236855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1" hangingPunct="1"/>
            <a:r>
              <a:rPr lang="en-US" sz="1600" dirty="0">
                <a:solidFill>
                  <a:srgbClr val="777777"/>
                </a:solidFill>
              </a:rPr>
              <a:t>Affinity Groups:</a:t>
            </a:r>
          </a:p>
          <a:p>
            <a:pPr eaLnBrk="1" hangingPunct="1"/>
            <a:r>
              <a:rPr lang="en-US" sz="1600" dirty="0">
                <a:solidFill>
                  <a:srgbClr val="777777"/>
                </a:solidFill>
              </a:rPr>
              <a:t>peer membership thru consistent hash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to </a:t>
            </a:r>
            <a:r>
              <a:rPr lang="en-US" dirty="0" err="1" smtClean="0"/>
              <a:t>Kelips</a:t>
            </a:r>
            <a:r>
              <a:rPr lang="en-US" dirty="0" smtClean="0"/>
              <a:t>: Quick reminder</a:t>
            </a:r>
            <a:endParaRPr lang="en-US" dirty="0"/>
          </a:p>
        </p:txBody>
      </p:sp>
      <p:sp>
        <p:nvSpPr>
          <p:cNvPr id="125956" name="Rectangle 4"/>
          <p:cNvSpPr>
            <a:spLocks noChangeArrowheads="1"/>
          </p:cNvSpPr>
          <p:nvPr/>
        </p:nvSpPr>
        <p:spPr bwMode="auto">
          <a:xfrm>
            <a:off x="4724400" y="3276600"/>
            <a:ext cx="458788" cy="1830388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57" name="Rectangle 5"/>
          <p:cNvSpPr>
            <a:spLocks noChangeArrowheads="1"/>
          </p:cNvSpPr>
          <p:nvPr/>
        </p:nvSpPr>
        <p:spPr bwMode="auto">
          <a:xfrm>
            <a:off x="5257800" y="3275013"/>
            <a:ext cx="458788" cy="1830387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58" name="Rectangle 6"/>
          <p:cNvSpPr>
            <a:spLocks noChangeArrowheads="1"/>
          </p:cNvSpPr>
          <p:nvPr/>
        </p:nvSpPr>
        <p:spPr bwMode="auto">
          <a:xfrm>
            <a:off x="5789613" y="3276600"/>
            <a:ext cx="458787" cy="1830388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59" name="Rectangle 7"/>
          <p:cNvSpPr>
            <a:spLocks noChangeArrowheads="1"/>
          </p:cNvSpPr>
          <p:nvPr/>
        </p:nvSpPr>
        <p:spPr bwMode="auto">
          <a:xfrm>
            <a:off x="7315200" y="3275013"/>
            <a:ext cx="458788" cy="1830387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60" name="Rectangle 8"/>
          <p:cNvSpPr>
            <a:spLocks noChangeArrowheads="1"/>
          </p:cNvSpPr>
          <p:nvPr/>
        </p:nvSpPr>
        <p:spPr bwMode="auto">
          <a:xfrm>
            <a:off x="4845050" y="2971800"/>
            <a:ext cx="2603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200">
                <a:solidFill>
                  <a:srgbClr val="777777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125961" name="Rectangle 9"/>
          <p:cNvSpPr>
            <a:spLocks noChangeArrowheads="1"/>
          </p:cNvSpPr>
          <p:nvPr/>
        </p:nvSpPr>
        <p:spPr bwMode="auto">
          <a:xfrm>
            <a:off x="5334000" y="2971800"/>
            <a:ext cx="2603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200">
                <a:solidFill>
                  <a:srgbClr val="777777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125962" name="Rectangle 10"/>
          <p:cNvSpPr>
            <a:spLocks noChangeArrowheads="1"/>
          </p:cNvSpPr>
          <p:nvPr/>
        </p:nvSpPr>
        <p:spPr bwMode="auto">
          <a:xfrm>
            <a:off x="5867400" y="2971800"/>
            <a:ext cx="2603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200">
                <a:solidFill>
                  <a:srgbClr val="777777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25963" name="Rectangle 11"/>
          <p:cNvSpPr>
            <a:spLocks noChangeArrowheads="1"/>
          </p:cNvSpPr>
          <p:nvPr/>
        </p:nvSpPr>
        <p:spPr bwMode="auto">
          <a:xfrm>
            <a:off x="4914900" y="3467100"/>
            <a:ext cx="115888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 eaLnBrk="1" hangingPunct="1"/>
            <a:endParaRPr lang="en-US" sz="2400" b="1"/>
          </a:p>
        </p:txBody>
      </p:sp>
      <p:sp>
        <p:nvSpPr>
          <p:cNvPr id="125964" name="Rectangle 12"/>
          <p:cNvSpPr>
            <a:spLocks noChangeArrowheads="1"/>
          </p:cNvSpPr>
          <p:nvPr/>
        </p:nvSpPr>
        <p:spPr bwMode="auto">
          <a:xfrm>
            <a:off x="4913313" y="4038600"/>
            <a:ext cx="115887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65" name="Rectangle 13"/>
          <p:cNvSpPr>
            <a:spLocks noChangeArrowheads="1"/>
          </p:cNvSpPr>
          <p:nvPr/>
        </p:nvSpPr>
        <p:spPr bwMode="auto">
          <a:xfrm>
            <a:off x="4837113" y="4760913"/>
            <a:ext cx="115887" cy="115887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66" name="Rectangle 14"/>
          <p:cNvSpPr>
            <a:spLocks noChangeArrowheads="1"/>
          </p:cNvSpPr>
          <p:nvPr/>
        </p:nvSpPr>
        <p:spPr bwMode="auto">
          <a:xfrm>
            <a:off x="6019800" y="4724400"/>
            <a:ext cx="115888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67" name="Rectangle 15"/>
          <p:cNvSpPr>
            <a:spLocks noChangeArrowheads="1"/>
          </p:cNvSpPr>
          <p:nvPr/>
        </p:nvSpPr>
        <p:spPr bwMode="auto">
          <a:xfrm>
            <a:off x="5410200" y="3619500"/>
            <a:ext cx="115888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68" name="Rectangle 16"/>
          <p:cNvSpPr>
            <a:spLocks noChangeArrowheads="1"/>
          </p:cNvSpPr>
          <p:nvPr/>
        </p:nvSpPr>
        <p:spPr bwMode="auto">
          <a:xfrm>
            <a:off x="5522913" y="4379913"/>
            <a:ext cx="115887" cy="115887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69" name="Rectangle 17"/>
          <p:cNvSpPr>
            <a:spLocks noChangeArrowheads="1"/>
          </p:cNvSpPr>
          <p:nvPr/>
        </p:nvSpPr>
        <p:spPr bwMode="auto">
          <a:xfrm>
            <a:off x="5980113" y="3389313"/>
            <a:ext cx="115887" cy="115887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70" name="Rectangle 18"/>
          <p:cNvSpPr>
            <a:spLocks noChangeArrowheads="1"/>
          </p:cNvSpPr>
          <p:nvPr/>
        </p:nvSpPr>
        <p:spPr bwMode="auto">
          <a:xfrm>
            <a:off x="5867400" y="4038600"/>
            <a:ext cx="115888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71" name="Rectangle 19"/>
          <p:cNvSpPr>
            <a:spLocks noChangeArrowheads="1"/>
          </p:cNvSpPr>
          <p:nvPr/>
        </p:nvSpPr>
        <p:spPr bwMode="auto">
          <a:xfrm>
            <a:off x="7580313" y="3429000"/>
            <a:ext cx="115887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72" name="Rectangle 20"/>
          <p:cNvSpPr>
            <a:spLocks noChangeArrowheads="1"/>
          </p:cNvSpPr>
          <p:nvPr/>
        </p:nvSpPr>
        <p:spPr bwMode="auto">
          <a:xfrm>
            <a:off x="7391400" y="4191000"/>
            <a:ext cx="115888" cy="115888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73" name="Rectangle 21"/>
          <p:cNvSpPr>
            <a:spLocks noChangeArrowheads="1"/>
          </p:cNvSpPr>
          <p:nvPr/>
        </p:nvSpPr>
        <p:spPr bwMode="auto">
          <a:xfrm>
            <a:off x="7543800" y="4837113"/>
            <a:ext cx="115888" cy="115887"/>
          </a:xfrm>
          <a:prstGeom prst="rect">
            <a:avLst/>
          </a:prstGeom>
          <a:solidFill>
            <a:srgbClr val="000000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74" name="Rectangle 22"/>
          <p:cNvSpPr>
            <a:spLocks noChangeArrowheads="1"/>
          </p:cNvSpPr>
          <p:nvPr/>
        </p:nvSpPr>
        <p:spPr bwMode="auto">
          <a:xfrm>
            <a:off x="4800600" y="4495800"/>
            <a:ext cx="3111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000">
                <a:latin typeface="Times New Roman" pitchFamily="18" charset="0"/>
              </a:rPr>
              <a:t>30</a:t>
            </a:r>
          </a:p>
        </p:txBody>
      </p:sp>
      <p:sp>
        <p:nvSpPr>
          <p:cNvPr id="125975" name="Rectangle 23"/>
          <p:cNvSpPr>
            <a:spLocks noChangeArrowheads="1"/>
          </p:cNvSpPr>
          <p:nvPr/>
        </p:nvSpPr>
        <p:spPr bwMode="auto">
          <a:xfrm>
            <a:off x="4800600" y="3276600"/>
            <a:ext cx="3746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000">
                <a:latin typeface="Times New Roman" pitchFamily="18" charset="0"/>
              </a:rPr>
              <a:t>110</a:t>
            </a:r>
          </a:p>
        </p:txBody>
      </p:sp>
      <p:sp>
        <p:nvSpPr>
          <p:cNvPr id="125976" name="Rectangle 24"/>
          <p:cNvSpPr>
            <a:spLocks noChangeArrowheads="1"/>
          </p:cNvSpPr>
          <p:nvPr/>
        </p:nvSpPr>
        <p:spPr bwMode="auto">
          <a:xfrm>
            <a:off x="4724400" y="3810000"/>
            <a:ext cx="3746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000">
                <a:latin typeface="Times New Roman" pitchFamily="18" charset="0"/>
              </a:rPr>
              <a:t>230</a:t>
            </a:r>
          </a:p>
        </p:txBody>
      </p:sp>
      <p:sp>
        <p:nvSpPr>
          <p:cNvPr id="125977" name="Rectangle 25"/>
          <p:cNvSpPr>
            <a:spLocks noChangeArrowheads="1"/>
          </p:cNvSpPr>
          <p:nvPr/>
        </p:nvSpPr>
        <p:spPr bwMode="auto">
          <a:xfrm>
            <a:off x="5797550" y="3810000"/>
            <a:ext cx="3746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000">
                <a:latin typeface="Times New Roman" pitchFamily="18" charset="0"/>
              </a:rPr>
              <a:t>202</a:t>
            </a:r>
          </a:p>
        </p:txBody>
      </p:sp>
      <p:sp>
        <p:nvSpPr>
          <p:cNvPr id="125978" name="Line 26"/>
          <p:cNvSpPr>
            <a:spLocks noChangeShapeType="1"/>
          </p:cNvSpPr>
          <p:nvPr/>
        </p:nvSpPr>
        <p:spPr bwMode="auto">
          <a:xfrm flipV="1">
            <a:off x="5029200" y="2667000"/>
            <a:ext cx="304800" cy="304800"/>
          </a:xfrm>
          <a:prstGeom prst="line">
            <a:avLst/>
          </a:prstGeom>
          <a:noFill/>
          <a:ln w="9525">
            <a:solidFill>
              <a:srgbClr val="085091"/>
            </a:solidFill>
            <a:miter lim="800000"/>
            <a:headEnd type="triangle" w="med" len="med"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25979" name="Line 27"/>
          <p:cNvSpPr>
            <a:spLocks noChangeShapeType="1"/>
          </p:cNvSpPr>
          <p:nvPr/>
        </p:nvSpPr>
        <p:spPr bwMode="auto">
          <a:xfrm>
            <a:off x="5486400" y="2743200"/>
            <a:ext cx="0" cy="228600"/>
          </a:xfrm>
          <a:prstGeom prst="line">
            <a:avLst/>
          </a:prstGeom>
          <a:noFill/>
          <a:ln w="9525">
            <a:solidFill>
              <a:srgbClr val="08509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25980" name="Line 28"/>
          <p:cNvSpPr>
            <a:spLocks noChangeShapeType="1"/>
          </p:cNvSpPr>
          <p:nvPr/>
        </p:nvSpPr>
        <p:spPr bwMode="auto">
          <a:xfrm>
            <a:off x="6019800" y="2743200"/>
            <a:ext cx="0" cy="228600"/>
          </a:xfrm>
          <a:prstGeom prst="line">
            <a:avLst/>
          </a:prstGeom>
          <a:noFill/>
          <a:ln w="9525">
            <a:solidFill>
              <a:srgbClr val="08509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25981" name="Line 29"/>
          <p:cNvSpPr>
            <a:spLocks noChangeShapeType="1"/>
          </p:cNvSpPr>
          <p:nvPr/>
        </p:nvSpPr>
        <p:spPr bwMode="auto">
          <a:xfrm>
            <a:off x="7391400" y="2743200"/>
            <a:ext cx="152400" cy="304800"/>
          </a:xfrm>
          <a:prstGeom prst="line">
            <a:avLst/>
          </a:prstGeom>
          <a:noFill/>
          <a:ln w="9525">
            <a:solidFill>
              <a:srgbClr val="08509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25982" name="Text Box 30"/>
          <p:cNvSpPr txBox="1">
            <a:spLocks noChangeArrowheads="1"/>
          </p:cNvSpPr>
          <p:nvPr/>
        </p:nvSpPr>
        <p:spPr bwMode="auto">
          <a:xfrm>
            <a:off x="7315200" y="30480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endParaRPr lang="en-US" sz="1200" b="1"/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7315200" y="3033705"/>
            <a:ext cx="406400" cy="200024"/>
            <a:chOff x="4452" y="1911"/>
            <a:chExt cx="256" cy="126"/>
          </a:xfrm>
        </p:grpSpPr>
        <p:sp>
          <p:nvSpPr>
            <p:cNvPr id="125984" name="Line 32"/>
            <p:cNvSpPr>
              <a:spLocks noChangeShapeType="1"/>
            </p:cNvSpPr>
            <p:nvPr/>
          </p:nvSpPr>
          <p:spPr bwMode="auto">
            <a:xfrm flipV="1">
              <a:off x="4452" y="1976"/>
              <a:ext cx="12" cy="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777777"/>
                </a:solidFill>
              </a:endParaRPr>
            </a:p>
          </p:txBody>
        </p:sp>
        <p:sp>
          <p:nvSpPr>
            <p:cNvPr id="125985" name="Line 33"/>
            <p:cNvSpPr>
              <a:spLocks noChangeShapeType="1"/>
            </p:cNvSpPr>
            <p:nvPr/>
          </p:nvSpPr>
          <p:spPr bwMode="auto">
            <a:xfrm>
              <a:off x="4464" y="1977"/>
              <a:ext cx="17" cy="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777777"/>
                </a:solidFill>
              </a:endParaRPr>
            </a:p>
          </p:txBody>
        </p:sp>
        <p:sp>
          <p:nvSpPr>
            <p:cNvPr id="125986" name="Line 34"/>
            <p:cNvSpPr>
              <a:spLocks noChangeShapeType="1"/>
            </p:cNvSpPr>
            <p:nvPr/>
          </p:nvSpPr>
          <p:spPr bwMode="auto">
            <a:xfrm flipV="1">
              <a:off x="4483" y="1916"/>
              <a:ext cx="22" cy="9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777777"/>
                </a:solidFill>
              </a:endParaRPr>
            </a:p>
          </p:txBody>
        </p:sp>
        <p:sp>
          <p:nvSpPr>
            <p:cNvPr id="125987" name="Line 35"/>
            <p:cNvSpPr>
              <a:spLocks noChangeShapeType="1"/>
            </p:cNvSpPr>
            <p:nvPr/>
          </p:nvSpPr>
          <p:spPr bwMode="auto">
            <a:xfrm>
              <a:off x="4505" y="1916"/>
              <a:ext cx="81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777777"/>
                </a:solidFill>
              </a:endParaRPr>
            </a:p>
          </p:txBody>
        </p:sp>
        <p:sp>
          <p:nvSpPr>
            <p:cNvPr id="125988" name="Rectangle 36"/>
            <p:cNvSpPr>
              <a:spLocks noChangeArrowheads="1"/>
            </p:cNvSpPr>
            <p:nvPr/>
          </p:nvSpPr>
          <p:spPr bwMode="auto">
            <a:xfrm>
              <a:off x="4660" y="1921"/>
              <a:ext cx="48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r>
                <a:rPr lang="en-US" sz="1200">
                  <a:solidFill>
                    <a:srgbClr val="777777"/>
                  </a:solidFill>
                  <a:latin typeface="Times New Roman" pitchFamily="18" charset="0"/>
                </a:rPr>
                <a:t>1</a:t>
              </a:r>
              <a:endParaRPr lang="en-US" sz="2400" b="1">
                <a:solidFill>
                  <a:srgbClr val="777777"/>
                </a:solidFill>
              </a:endParaRPr>
            </a:p>
          </p:txBody>
        </p:sp>
        <p:sp>
          <p:nvSpPr>
            <p:cNvPr id="125989" name="Rectangle 37"/>
            <p:cNvSpPr>
              <a:spLocks noChangeArrowheads="1"/>
            </p:cNvSpPr>
            <p:nvPr/>
          </p:nvSpPr>
          <p:spPr bwMode="auto">
            <a:xfrm>
              <a:off x="4514" y="1921"/>
              <a:ext cx="7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r>
                <a:rPr lang="en-US" sz="1200">
                  <a:solidFill>
                    <a:srgbClr val="777777"/>
                  </a:solidFill>
                  <a:latin typeface="Times New Roman" pitchFamily="18" charset="0"/>
                </a:rPr>
                <a:t>N</a:t>
              </a:r>
              <a:endParaRPr lang="en-US" sz="2400" b="1">
                <a:solidFill>
                  <a:srgbClr val="777777"/>
                </a:solidFill>
              </a:endParaRPr>
            </a:p>
          </p:txBody>
        </p:sp>
        <p:sp>
          <p:nvSpPr>
            <p:cNvPr id="125990" name="Rectangle 38"/>
            <p:cNvSpPr>
              <a:spLocks noChangeArrowheads="1"/>
            </p:cNvSpPr>
            <p:nvPr/>
          </p:nvSpPr>
          <p:spPr bwMode="auto">
            <a:xfrm>
              <a:off x="4604" y="1911"/>
              <a:ext cx="54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r>
                <a:rPr lang="en-US" sz="1200">
                  <a:solidFill>
                    <a:srgbClr val="777777"/>
                  </a:solidFill>
                  <a:latin typeface="Symbol" pitchFamily="18" charset="2"/>
                </a:rPr>
                <a:t>-</a:t>
              </a:r>
              <a:endParaRPr lang="en-US" sz="2400" b="1">
                <a:solidFill>
                  <a:srgbClr val="777777"/>
                </a:solidFill>
              </a:endParaRPr>
            </a:p>
          </p:txBody>
        </p:sp>
      </p:grpSp>
      <p:sp>
        <p:nvSpPr>
          <p:cNvPr id="125991" name="Text Box 39"/>
          <p:cNvSpPr txBox="1">
            <a:spLocks noChangeArrowheads="1"/>
          </p:cNvSpPr>
          <p:nvPr/>
        </p:nvSpPr>
        <p:spPr bwMode="auto">
          <a:xfrm>
            <a:off x="3810000" y="48768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endParaRPr lang="en-US" sz="2400" b="1"/>
          </a:p>
        </p:txBody>
      </p:sp>
      <p:sp>
        <p:nvSpPr>
          <p:cNvPr id="125992" name="Text Box 40"/>
          <p:cNvSpPr txBox="1">
            <a:spLocks noChangeArrowheads="1"/>
          </p:cNvSpPr>
          <p:nvPr/>
        </p:nvSpPr>
        <p:spPr bwMode="auto">
          <a:xfrm>
            <a:off x="6629400" y="5410200"/>
            <a:ext cx="12192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1400">
                <a:latin typeface="Times New Roman" pitchFamily="18" charset="0"/>
              </a:rPr>
              <a:t>Contact pointers</a:t>
            </a:r>
          </a:p>
        </p:txBody>
      </p: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8001000" y="3687763"/>
            <a:ext cx="330200" cy="381000"/>
            <a:chOff x="4452" y="1911"/>
            <a:chExt cx="208" cy="240"/>
          </a:xfrm>
        </p:grpSpPr>
        <p:sp>
          <p:nvSpPr>
            <p:cNvPr id="125994" name="Line 42"/>
            <p:cNvSpPr>
              <a:spLocks noChangeShapeType="1"/>
            </p:cNvSpPr>
            <p:nvPr/>
          </p:nvSpPr>
          <p:spPr bwMode="auto">
            <a:xfrm flipV="1">
              <a:off x="4452" y="1976"/>
              <a:ext cx="12" cy="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95" name="Line 43"/>
            <p:cNvSpPr>
              <a:spLocks noChangeShapeType="1"/>
            </p:cNvSpPr>
            <p:nvPr/>
          </p:nvSpPr>
          <p:spPr bwMode="auto">
            <a:xfrm>
              <a:off x="4464" y="1977"/>
              <a:ext cx="17" cy="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96" name="Line 44"/>
            <p:cNvSpPr>
              <a:spLocks noChangeShapeType="1"/>
            </p:cNvSpPr>
            <p:nvPr/>
          </p:nvSpPr>
          <p:spPr bwMode="auto">
            <a:xfrm flipV="1">
              <a:off x="4483" y="1916"/>
              <a:ext cx="22" cy="9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97" name="Line 45"/>
            <p:cNvSpPr>
              <a:spLocks noChangeShapeType="1"/>
            </p:cNvSpPr>
            <p:nvPr/>
          </p:nvSpPr>
          <p:spPr bwMode="auto">
            <a:xfrm>
              <a:off x="4505" y="1916"/>
              <a:ext cx="81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98" name="Rectangle 46"/>
            <p:cNvSpPr>
              <a:spLocks noChangeArrowheads="1"/>
            </p:cNvSpPr>
            <p:nvPr/>
          </p:nvSpPr>
          <p:spPr bwMode="auto">
            <a:xfrm>
              <a:off x="4660" y="1921"/>
              <a:ext cx="0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endParaRPr lang="en-US" sz="2400" b="1"/>
            </a:p>
          </p:txBody>
        </p:sp>
        <p:sp>
          <p:nvSpPr>
            <p:cNvPr id="125999" name="Rectangle 47"/>
            <p:cNvSpPr>
              <a:spLocks noChangeArrowheads="1"/>
            </p:cNvSpPr>
            <p:nvPr/>
          </p:nvSpPr>
          <p:spPr bwMode="auto">
            <a:xfrm>
              <a:off x="4514" y="1921"/>
              <a:ext cx="69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r>
                <a:rPr lang="en-US" sz="1200">
                  <a:solidFill>
                    <a:srgbClr val="000000"/>
                  </a:solidFill>
                  <a:latin typeface="Times New Roman" pitchFamily="18" charset="0"/>
                </a:rPr>
                <a:t>N</a:t>
              </a:r>
              <a:endParaRPr lang="en-US" sz="2400" b="1"/>
            </a:p>
          </p:txBody>
        </p:sp>
        <p:sp>
          <p:nvSpPr>
            <p:cNvPr id="126000" name="Rectangle 48"/>
            <p:cNvSpPr>
              <a:spLocks noChangeArrowheads="1"/>
            </p:cNvSpPr>
            <p:nvPr/>
          </p:nvSpPr>
          <p:spPr bwMode="auto">
            <a:xfrm>
              <a:off x="4604" y="1911"/>
              <a:ext cx="0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1" hangingPunct="1"/>
              <a:endParaRPr lang="en-US" sz="2400" b="1"/>
            </a:p>
          </p:txBody>
        </p:sp>
      </p:grpSp>
      <p:sp>
        <p:nvSpPr>
          <p:cNvPr id="126001" name="Text Box 49"/>
          <p:cNvSpPr txBox="1">
            <a:spLocks noChangeArrowheads="1"/>
          </p:cNvSpPr>
          <p:nvPr/>
        </p:nvSpPr>
        <p:spPr bwMode="auto">
          <a:xfrm>
            <a:off x="7848600" y="3857625"/>
            <a:ext cx="106680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1400">
                <a:latin typeface="Times New Roman" pitchFamily="18" charset="0"/>
              </a:rPr>
              <a:t>members per affinity group</a:t>
            </a:r>
            <a:endParaRPr lang="en-US" sz="1400" b="1"/>
          </a:p>
        </p:txBody>
      </p:sp>
      <p:sp>
        <p:nvSpPr>
          <p:cNvPr id="126002" name="AutoShape 50"/>
          <p:cNvSpPr>
            <a:spLocks noChangeArrowheads="1"/>
          </p:cNvSpPr>
          <p:nvPr/>
        </p:nvSpPr>
        <p:spPr bwMode="auto">
          <a:xfrm>
            <a:off x="0" y="1905000"/>
            <a:ext cx="3276600" cy="4953000"/>
          </a:xfrm>
          <a:prstGeom prst="wedgeRoundRectCallout">
            <a:avLst>
              <a:gd name="adj1" fmla="val 99856"/>
              <a:gd name="adj2" fmla="val -18431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eaLnBrk="1" hangingPunct="1"/>
            <a:endParaRPr lang="en-US" sz="2400" b="1"/>
          </a:p>
        </p:txBody>
      </p:sp>
      <p:graphicFrame>
        <p:nvGraphicFramePr>
          <p:cNvPr id="126003" name="Group 51"/>
          <p:cNvGraphicFramePr>
            <a:graphicFrameLocks noGrp="1"/>
          </p:cNvGraphicFramePr>
          <p:nvPr/>
        </p:nvGraphicFramePr>
        <p:xfrm>
          <a:off x="762000" y="2544763"/>
          <a:ext cx="1752600" cy="962026"/>
        </p:xfrm>
        <a:graphic>
          <a:graphicData uri="http://schemas.openxmlformats.org/drawingml/2006/table">
            <a:tbl>
              <a:tblPr/>
              <a:tblGrid>
                <a:gridCol w="584200"/>
                <a:gridCol w="584200"/>
                <a:gridCol w="584200"/>
              </a:tblGrid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hbeat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rtt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90ms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230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30ms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6021" name="Text Box 69"/>
          <p:cNvSpPr txBox="1">
            <a:spLocks noChangeArrowheads="1"/>
          </p:cNvSpPr>
          <p:nvPr/>
        </p:nvSpPr>
        <p:spPr bwMode="auto">
          <a:xfrm>
            <a:off x="685800" y="2133600"/>
            <a:ext cx="1981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dirty="0">
                <a:solidFill>
                  <a:srgbClr val="777777"/>
                </a:solidFill>
              </a:rPr>
              <a:t>Affinity group view</a:t>
            </a:r>
            <a:endParaRPr lang="en-US" sz="1600" b="1" dirty="0">
              <a:solidFill>
                <a:srgbClr val="777777"/>
              </a:solidFill>
            </a:endParaRPr>
          </a:p>
        </p:txBody>
      </p:sp>
      <p:graphicFrame>
        <p:nvGraphicFramePr>
          <p:cNvPr id="126022" name="Group 70"/>
          <p:cNvGraphicFramePr>
            <a:graphicFrameLocks noGrp="1"/>
          </p:cNvGraphicFramePr>
          <p:nvPr/>
        </p:nvGraphicFramePr>
        <p:xfrm>
          <a:off x="838200" y="4038600"/>
          <a:ext cx="1752600" cy="915988"/>
        </p:xfrm>
        <a:graphic>
          <a:graphicData uri="http://schemas.openxmlformats.org/drawingml/2006/table">
            <a:tbl>
              <a:tblPr/>
              <a:tblGrid>
                <a:gridCol w="609600"/>
                <a:gridCol w="1143000"/>
              </a:tblGrid>
              <a:tr h="119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group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contactNode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6036" name="Text Box 84"/>
          <p:cNvSpPr txBox="1">
            <a:spLocks noChangeArrowheads="1"/>
          </p:cNvSpPr>
          <p:nvPr/>
        </p:nvSpPr>
        <p:spPr bwMode="auto">
          <a:xfrm>
            <a:off x="685800" y="3657600"/>
            <a:ext cx="1981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dirty="0">
                <a:solidFill>
                  <a:srgbClr val="777777"/>
                </a:solidFill>
              </a:rPr>
              <a:t>Contacts</a:t>
            </a:r>
          </a:p>
        </p:txBody>
      </p:sp>
      <p:grpSp>
        <p:nvGrpSpPr>
          <p:cNvPr id="4" name="Group 86"/>
          <p:cNvGrpSpPr>
            <a:grpSpLocks/>
          </p:cNvGrpSpPr>
          <p:nvPr/>
        </p:nvGrpSpPr>
        <p:grpSpPr bwMode="auto">
          <a:xfrm>
            <a:off x="4953000" y="3505200"/>
            <a:ext cx="2590800" cy="2374900"/>
            <a:chOff x="3120" y="2208"/>
            <a:chExt cx="1632" cy="1496"/>
          </a:xfrm>
        </p:grpSpPr>
        <p:sp>
          <p:nvSpPr>
            <p:cNvPr id="126039" name="Freeform 87"/>
            <p:cNvSpPr>
              <a:spLocks/>
            </p:cNvSpPr>
            <p:nvPr/>
          </p:nvSpPr>
          <p:spPr bwMode="auto">
            <a:xfrm>
              <a:off x="3120" y="2208"/>
              <a:ext cx="400" cy="52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36" y="240"/>
                </a:cxn>
                <a:cxn ang="0">
                  <a:pos x="384" y="528"/>
                </a:cxn>
              </a:cxnLst>
              <a:rect l="0" t="0" r="r" b="b"/>
              <a:pathLst>
                <a:path w="400" h="528">
                  <a:moveTo>
                    <a:pt x="0" y="0"/>
                  </a:moveTo>
                  <a:cubicBezTo>
                    <a:pt x="136" y="76"/>
                    <a:pt x="272" y="152"/>
                    <a:pt x="336" y="240"/>
                  </a:cubicBezTo>
                  <a:cubicBezTo>
                    <a:pt x="400" y="328"/>
                    <a:pt x="392" y="428"/>
                    <a:pt x="384" y="528"/>
                  </a:cubicBezTo>
                </a:path>
              </a:pathLst>
            </a:custGeom>
            <a:noFill/>
            <a:ln w="28575" cmpd="sng">
              <a:solidFill>
                <a:srgbClr val="085091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6040" name="Freeform 88"/>
            <p:cNvSpPr>
              <a:spLocks/>
            </p:cNvSpPr>
            <p:nvPr/>
          </p:nvSpPr>
          <p:spPr bwMode="auto">
            <a:xfrm>
              <a:off x="3168" y="2208"/>
              <a:ext cx="528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84" y="48"/>
                </a:cxn>
                <a:cxn ang="0">
                  <a:pos x="528" y="288"/>
                </a:cxn>
              </a:cxnLst>
              <a:rect l="0" t="0" r="r" b="b"/>
              <a:pathLst>
                <a:path w="528" h="288">
                  <a:moveTo>
                    <a:pt x="0" y="0"/>
                  </a:moveTo>
                  <a:cubicBezTo>
                    <a:pt x="148" y="0"/>
                    <a:pt x="296" y="0"/>
                    <a:pt x="384" y="48"/>
                  </a:cubicBezTo>
                  <a:cubicBezTo>
                    <a:pt x="472" y="96"/>
                    <a:pt x="500" y="192"/>
                    <a:pt x="528" y="288"/>
                  </a:cubicBezTo>
                </a:path>
              </a:pathLst>
            </a:custGeom>
            <a:noFill/>
            <a:ln w="28575" cmpd="sng">
              <a:solidFill>
                <a:srgbClr val="085091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6041" name="Freeform 89"/>
            <p:cNvSpPr>
              <a:spLocks/>
            </p:cNvSpPr>
            <p:nvPr/>
          </p:nvSpPr>
          <p:spPr bwMode="auto">
            <a:xfrm>
              <a:off x="3120" y="2208"/>
              <a:ext cx="1632" cy="14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36" y="1344"/>
                </a:cxn>
                <a:cxn ang="0">
                  <a:pos x="1632" y="912"/>
                </a:cxn>
              </a:cxnLst>
              <a:rect l="0" t="0" r="r" b="b"/>
              <a:pathLst>
                <a:path w="1632" h="1496">
                  <a:moveTo>
                    <a:pt x="0" y="0"/>
                  </a:moveTo>
                  <a:cubicBezTo>
                    <a:pt x="32" y="596"/>
                    <a:pt x="64" y="1192"/>
                    <a:pt x="336" y="1344"/>
                  </a:cubicBezTo>
                  <a:cubicBezTo>
                    <a:pt x="608" y="1496"/>
                    <a:pt x="1120" y="1204"/>
                    <a:pt x="1632" y="912"/>
                  </a:cubicBezTo>
                </a:path>
              </a:pathLst>
            </a:custGeom>
            <a:noFill/>
            <a:ln w="28575" cmpd="sng">
              <a:solidFill>
                <a:srgbClr val="085091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264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92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</a:t>
            </a:r>
            <a:r>
              <a:rPr lang="en-US" dirty="0" err="1" smtClean="0"/>
              <a:t>Kelips</a:t>
            </a:r>
            <a:r>
              <a:rPr lang="en-US" dirty="0" smtClean="0"/>
              <a:t> works</a:t>
            </a:r>
            <a:endParaRPr lang="en-US" dirty="0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5105400"/>
            <a:ext cx="7772400" cy="102711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sz="2400" dirty="0" smtClean="0"/>
              <a:t>Gossip about everything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Heuristic</a:t>
            </a:r>
            <a:r>
              <a:rPr lang="en-US" sz="2400" dirty="0"/>
              <a:t> </a:t>
            </a:r>
            <a:r>
              <a:rPr lang="en-US" sz="2400" dirty="0" smtClean="0"/>
              <a:t>to pick </a:t>
            </a:r>
            <a:r>
              <a:rPr lang="en-US" sz="2400" i="1" dirty="0" smtClean="0"/>
              <a:t>contacts</a:t>
            </a:r>
            <a:r>
              <a:rPr lang="en-US" sz="2400" dirty="0" smtClean="0"/>
              <a:t>: </a:t>
            </a:r>
            <a:r>
              <a:rPr lang="en-US" sz="2400" dirty="0"/>
              <a:t>periodically ping contacts to check </a:t>
            </a:r>
            <a:r>
              <a:rPr lang="en-US" sz="2400" dirty="0" err="1"/>
              <a:t>liveness</a:t>
            </a:r>
            <a:r>
              <a:rPr lang="en-US" sz="2400" dirty="0"/>
              <a:t>, RTT… swap so-so ones for better ones.</a:t>
            </a:r>
          </a:p>
        </p:txBody>
      </p:sp>
      <p:pic>
        <p:nvPicPr>
          <p:cNvPr id="129028" name="Picture 4" descr="j029746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6488" y="2584450"/>
            <a:ext cx="1851025" cy="1689100"/>
          </a:xfrm>
          <a:prstGeom prst="rect">
            <a:avLst/>
          </a:prstGeom>
          <a:noFill/>
        </p:spPr>
      </p:pic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838200" y="4495800"/>
            <a:ext cx="2667000" cy="533400"/>
            <a:chOff x="3358" y="2854"/>
            <a:chExt cx="1154" cy="458"/>
          </a:xfrm>
        </p:grpSpPr>
        <p:pic>
          <p:nvPicPr>
            <p:cNvPr id="129030" name="Picture 6" descr="MCj0308092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358" y="2854"/>
              <a:ext cx="1154" cy="458"/>
            </a:xfrm>
            <a:prstGeom prst="rect">
              <a:avLst/>
            </a:prstGeom>
            <a:solidFill>
              <a:srgbClr val="00FF00"/>
            </a:solidFill>
          </p:spPr>
        </p:pic>
        <p:sp>
          <p:nvSpPr>
            <p:cNvPr id="129031" name="Oval 7"/>
            <p:cNvSpPr>
              <a:spLocks noChangeArrowheads="1"/>
            </p:cNvSpPr>
            <p:nvPr/>
          </p:nvSpPr>
          <p:spPr bwMode="auto">
            <a:xfrm>
              <a:off x="3934" y="3142"/>
              <a:ext cx="48" cy="48"/>
            </a:xfrm>
            <a:prstGeom prst="ellipse">
              <a:avLst/>
            </a:prstGeom>
            <a:solidFill>
              <a:srgbClr val="00FF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32" name="Oval 8"/>
            <p:cNvSpPr>
              <a:spLocks noChangeArrowheads="1"/>
            </p:cNvSpPr>
            <p:nvPr/>
          </p:nvSpPr>
          <p:spPr bwMode="auto">
            <a:xfrm>
              <a:off x="4030" y="3238"/>
              <a:ext cx="48" cy="48"/>
            </a:xfrm>
            <a:prstGeom prst="ellipse">
              <a:avLst/>
            </a:prstGeom>
            <a:solidFill>
              <a:srgbClr val="00FF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33" name="Oval 9"/>
            <p:cNvSpPr>
              <a:spLocks noChangeArrowheads="1"/>
            </p:cNvSpPr>
            <p:nvPr/>
          </p:nvSpPr>
          <p:spPr bwMode="auto">
            <a:xfrm>
              <a:off x="4078" y="3142"/>
              <a:ext cx="48" cy="48"/>
            </a:xfrm>
            <a:prstGeom prst="ellipse">
              <a:avLst/>
            </a:prstGeom>
            <a:solidFill>
              <a:srgbClr val="00FF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34" name="Oval 10"/>
            <p:cNvSpPr>
              <a:spLocks noChangeArrowheads="1"/>
            </p:cNvSpPr>
            <p:nvPr/>
          </p:nvSpPr>
          <p:spPr bwMode="auto">
            <a:xfrm>
              <a:off x="4126" y="3190"/>
              <a:ext cx="48" cy="48"/>
            </a:xfrm>
            <a:prstGeom prst="ellipse">
              <a:avLst/>
            </a:prstGeom>
            <a:solidFill>
              <a:srgbClr val="00FF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35" name="Oval 11"/>
            <p:cNvSpPr>
              <a:spLocks noChangeArrowheads="1"/>
            </p:cNvSpPr>
            <p:nvPr/>
          </p:nvSpPr>
          <p:spPr bwMode="auto">
            <a:xfrm>
              <a:off x="4174" y="3142"/>
              <a:ext cx="48" cy="48"/>
            </a:xfrm>
            <a:prstGeom prst="ellipse">
              <a:avLst/>
            </a:prstGeom>
            <a:solidFill>
              <a:srgbClr val="00FF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36" name="Oval 12"/>
            <p:cNvSpPr>
              <a:spLocks noChangeArrowheads="1"/>
            </p:cNvSpPr>
            <p:nvPr/>
          </p:nvSpPr>
          <p:spPr bwMode="auto">
            <a:xfrm>
              <a:off x="4174" y="3094"/>
              <a:ext cx="48" cy="48"/>
            </a:xfrm>
            <a:prstGeom prst="ellipse">
              <a:avLst/>
            </a:prstGeom>
            <a:solidFill>
              <a:srgbClr val="00FF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37" name="Oval 13"/>
            <p:cNvSpPr>
              <a:spLocks noChangeArrowheads="1"/>
            </p:cNvSpPr>
            <p:nvPr/>
          </p:nvSpPr>
          <p:spPr bwMode="auto">
            <a:xfrm>
              <a:off x="4222" y="2998"/>
              <a:ext cx="48" cy="48"/>
            </a:xfrm>
            <a:prstGeom prst="ellipse">
              <a:avLst/>
            </a:prstGeom>
            <a:solidFill>
              <a:srgbClr val="00FF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38" name="Oval 14"/>
            <p:cNvSpPr>
              <a:spLocks noChangeArrowheads="1"/>
            </p:cNvSpPr>
            <p:nvPr/>
          </p:nvSpPr>
          <p:spPr bwMode="auto">
            <a:xfrm>
              <a:off x="4222" y="3046"/>
              <a:ext cx="48" cy="48"/>
            </a:xfrm>
            <a:prstGeom prst="ellipse">
              <a:avLst/>
            </a:prstGeom>
            <a:solidFill>
              <a:srgbClr val="00FF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39" name="Oval 15"/>
            <p:cNvSpPr>
              <a:spLocks noChangeArrowheads="1"/>
            </p:cNvSpPr>
            <p:nvPr/>
          </p:nvSpPr>
          <p:spPr bwMode="auto">
            <a:xfrm>
              <a:off x="4366" y="2950"/>
              <a:ext cx="48" cy="48"/>
            </a:xfrm>
            <a:prstGeom prst="ellipse">
              <a:avLst/>
            </a:prstGeom>
            <a:solidFill>
              <a:srgbClr val="00FF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40" name="Oval 16"/>
            <p:cNvSpPr>
              <a:spLocks noChangeArrowheads="1"/>
            </p:cNvSpPr>
            <p:nvPr/>
          </p:nvSpPr>
          <p:spPr bwMode="auto">
            <a:xfrm>
              <a:off x="4366" y="3046"/>
              <a:ext cx="48" cy="48"/>
            </a:xfrm>
            <a:prstGeom prst="ellipse">
              <a:avLst/>
            </a:prstGeom>
            <a:solidFill>
              <a:srgbClr val="00FF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9041" name="AutoShape 17"/>
          <p:cNvSpPr>
            <a:spLocks noChangeArrowheads="1"/>
          </p:cNvSpPr>
          <p:nvPr/>
        </p:nvSpPr>
        <p:spPr bwMode="auto">
          <a:xfrm>
            <a:off x="2209800" y="1905000"/>
            <a:ext cx="4343400" cy="2438400"/>
          </a:xfrm>
          <a:prstGeom prst="cube">
            <a:avLst>
              <a:gd name="adj" fmla="val 25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9042" name="Text Box 18"/>
          <p:cNvSpPr txBox="1">
            <a:spLocks noChangeArrowheads="1"/>
          </p:cNvSpPr>
          <p:nvPr/>
        </p:nvSpPr>
        <p:spPr bwMode="auto">
          <a:xfrm>
            <a:off x="2286000" y="25146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Node 102</a:t>
            </a:r>
          </a:p>
        </p:txBody>
      </p:sp>
      <p:pic>
        <p:nvPicPr>
          <p:cNvPr id="129043" name="Picture 19" descr="j023745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2286000" y="2819400"/>
            <a:ext cx="1262063" cy="1455738"/>
          </a:xfrm>
          <a:prstGeom prst="rect">
            <a:avLst/>
          </a:prstGeom>
          <a:noFill/>
        </p:spPr>
      </p:pic>
      <p:sp>
        <p:nvSpPr>
          <p:cNvPr id="129044" name="Text Box 20"/>
          <p:cNvSpPr txBox="1">
            <a:spLocks noChangeArrowheads="1"/>
          </p:cNvSpPr>
          <p:nvPr/>
        </p:nvSpPr>
        <p:spPr bwMode="auto">
          <a:xfrm>
            <a:off x="3581400" y="4572000"/>
            <a:ext cx="487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Gossip data stream</a:t>
            </a:r>
          </a:p>
        </p:txBody>
      </p:sp>
      <p:sp>
        <p:nvSpPr>
          <p:cNvPr id="129045" name="AutoShape 21"/>
          <p:cNvSpPr>
            <a:spLocks noChangeArrowheads="1"/>
          </p:cNvSpPr>
          <p:nvPr/>
        </p:nvSpPr>
        <p:spPr bwMode="auto">
          <a:xfrm>
            <a:off x="8686800" y="914400"/>
            <a:ext cx="304800" cy="304800"/>
          </a:xfrm>
          <a:prstGeom prst="star4">
            <a:avLst>
              <a:gd name="adj" fmla="val 125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9046" name="AutoShape 22"/>
          <p:cNvSpPr>
            <a:spLocks noChangeArrowheads="1"/>
          </p:cNvSpPr>
          <p:nvPr/>
        </p:nvSpPr>
        <p:spPr bwMode="auto">
          <a:xfrm>
            <a:off x="7391400" y="3657600"/>
            <a:ext cx="304800" cy="304800"/>
          </a:xfrm>
          <a:prstGeom prst="star4">
            <a:avLst>
              <a:gd name="adj" fmla="val 125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9047" name="Line 23"/>
          <p:cNvSpPr>
            <a:spLocks noChangeShapeType="1"/>
          </p:cNvSpPr>
          <p:nvPr/>
        </p:nvSpPr>
        <p:spPr bwMode="auto">
          <a:xfrm flipV="1">
            <a:off x="6400800" y="1143000"/>
            <a:ext cx="2362200" cy="22098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triangle" w="med" len="med"/>
            <a:tailEnd type="triangle" w="med" len="med"/>
          </a:ln>
          <a:effectLst>
            <a:prstShdw prst="shdw17" dist="17961" dir="2700000">
              <a:schemeClr val="hlink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endParaRPr lang="en-US"/>
          </a:p>
        </p:txBody>
      </p:sp>
      <p:sp>
        <p:nvSpPr>
          <p:cNvPr id="129048" name="Line 24"/>
          <p:cNvSpPr>
            <a:spLocks noChangeShapeType="1"/>
          </p:cNvSpPr>
          <p:nvPr/>
        </p:nvSpPr>
        <p:spPr bwMode="auto">
          <a:xfrm>
            <a:off x="6400800" y="3429000"/>
            <a:ext cx="914400" cy="3048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9049" name="AutoShape 25"/>
          <p:cNvSpPr>
            <a:spLocks noChangeArrowheads="1"/>
          </p:cNvSpPr>
          <p:nvPr/>
        </p:nvSpPr>
        <p:spPr bwMode="auto">
          <a:xfrm>
            <a:off x="4724400" y="1143000"/>
            <a:ext cx="4267200" cy="1371600"/>
          </a:xfrm>
          <a:prstGeom prst="cloudCallout">
            <a:avLst>
              <a:gd name="adj1" fmla="val -39287"/>
              <a:gd name="adj2" fmla="val 7106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r>
              <a:rPr lang="en-US"/>
              <a:t>Hmm…Node 19 looks like a much better contact in affinity group 2</a:t>
            </a:r>
          </a:p>
        </p:txBody>
      </p:sp>
      <p:sp>
        <p:nvSpPr>
          <p:cNvPr id="129050" name="Text Box 26"/>
          <p:cNvSpPr txBox="1">
            <a:spLocks noChangeArrowheads="1"/>
          </p:cNvSpPr>
          <p:nvPr/>
        </p:nvSpPr>
        <p:spPr bwMode="auto">
          <a:xfrm>
            <a:off x="8305800" y="6858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175</a:t>
            </a:r>
          </a:p>
        </p:txBody>
      </p:sp>
      <p:sp>
        <p:nvSpPr>
          <p:cNvPr id="129051" name="Text Box 27"/>
          <p:cNvSpPr txBox="1">
            <a:spLocks noChangeArrowheads="1"/>
          </p:cNvSpPr>
          <p:nvPr/>
        </p:nvSpPr>
        <p:spPr bwMode="auto">
          <a:xfrm>
            <a:off x="7543800" y="3367088"/>
            <a:ext cx="685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19</a:t>
            </a:r>
          </a:p>
        </p:txBody>
      </p:sp>
      <p:grpSp>
        <p:nvGrpSpPr>
          <p:cNvPr id="3" name="Group 28"/>
          <p:cNvGrpSpPr>
            <a:grpSpLocks/>
          </p:cNvGrpSpPr>
          <p:nvPr/>
        </p:nvGrpSpPr>
        <p:grpSpPr bwMode="auto">
          <a:xfrm rot="-690792">
            <a:off x="6781800" y="1295400"/>
            <a:ext cx="788988" cy="1204913"/>
            <a:chOff x="5040" y="1728"/>
            <a:chExt cx="497" cy="759"/>
          </a:xfrm>
        </p:grpSpPr>
        <p:sp>
          <p:nvSpPr>
            <p:cNvPr id="129053" name="AutoShape 29"/>
            <p:cNvSpPr>
              <a:spLocks noChangeAspect="1" noChangeArrowheads="1" noTextEdit="1"/>
            </p:cNvSpPr>
            <p:nvPr/>
          </p:nvSpPr>
          <p:spPr bwMode="auto">
            <a:xfrm>
              <a:off x="5040" y="1728"/>
              <a:ext cx="497" cy="7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54" name="Freeform 30"/>
            <p:cNvSpPr>
              <a:spLocks/>
            </p:cNvSpPr>
            <p:nvPr/>
          </p:nvSpPr>
          <p:spPr bwMode="auto">
            <a:xfrm>
              <a:off x="5068" y="1830"/>
              <a:ext cx="443" cy="443"/>
            </a:xfrm>
            <a:custGeom>
              <a:avLst/>
              <a:gdLst/>
              <a:ahLst/>
              <a:cxnLst>
                <a:cxn ang="0">
                  <a:pos x="665" y="262"/>
                </a:cxn>
                <a:cxn ang="0">
                  <a:pos x="768" y="0"/>
                </a:cxn>
                <a:cxn ang="0">
                  <a:pos x="788" y="281"/>
                </a:cxn>
                <a:cxn ang="0">
                  <a:pos x="969" y="66"/>
                </a:cxn>
                <a:cxn ang="0">
                  <a:pos x="901" y="339"/>
                </a:cxn>
                <a:cxn ang="0">
                  <a:pos x="1140" y="190"/>
                </a:cxn>
                <a:cxn ang="0">
                  <a:pos x="990" y="428"/>
                </a:cxn>
                <a:cxn ang="0">
                  <a:pos x="1262" y="360"/>
                </a:cxn>
                <a:cxn ang="0">
                  <a:pos x="1047" y="541"/>
                </a:cxn>
                <a:cxn ang="0">
                  <a:pos x="1328" y="560"/>
                </a:cxn>
                <a:cxn ang="0">
                  <a:pos x="1068" y="666"/>
                </a:cxn>
                <a:cxn ang="0">
                  <a:pos x="1328" y="770"/>
                </a:cxn>
                <a:cxn ang="0">
                  <a:pos x="1047" y="790"/>
                </a:cxn>
                <a:cxn ang="0">
                  <a:pos x="1262" y="970"/>
                </a:cxn>
                <a:cxn ang="0">
                  <a:pos x="990" y="902"/>
                </a:cxn>
                <a:cxn ang="0">
                  <a:pos x="1140" y="1141"/>
                </a:cxn>
                <a:cxn ang="0">
                  <a:pos x="901" y="992"/>
                </a:cxn>
                <a:cxn ang="0">
                  <a:pos x="969" y="1265"/>
                </a:cxn>
                <a:cxn ang="0">
                  <a:pos x="788" y="1049"/>
                </a:cxn>
                <a:cxn ang="0">
                  <a:pos x="768" y="1329"/>
                </a:cxn>
                <a:cxn ang="0">
                  <a:pos x="665" y="1069"/>
                </a:cxn>
                <a:cxn ang="0">
                  <a:pos x="559" y="1329"/>
                </a:cxn>
                <a:cxn ang="0">
                  <a:pos x="540" y="1049"/>
                </a:cxn>
                <a:cxn ang="0">
                  <a:pos x="359" y="1265"/>
                </a:cxn>
                <a:cxn ang="0">
                  <a:pos x="428" y="992"/>
                </a:cxn>
                <a:cxn ang="0">
                  <a:pos x="188" y="1141"/>
                </a:cxn>
                <a:cxn ang="0">
                  <a:pos x="338" y="902"/>
                </a:cxn>
                <a:cxn ang="0">
                  <a:pos x="65" y="970"/>
                </a:cxn>
                <a:cxn ang="0">
                  <a:pos x="281" y="790"/>
                </a:cxn>
                <a:cxn ang="0">
                  <a:pos x="0" y="770"/>
                </a:cxn>
                <a:cxn ang="0">
                  <a:pos x="260" y="666"/>
                </a:cxn>
                <a:cxn ang="0">
                  <a:pos x="0" y="560"/>
                </a:cxn>
                <a:cxn ang="0">
                  <a:pos x="281" y="541"/>
                </a:cxn>
                <a:cxn ang="0">
                  <a:pos x="65" y="360"/>
                </a:cxn>
                <a:cxn ang="0">
                  <a:pos x="338" y="428"/>
                </a:cxn>
                <a:cxn ang="0">
                  <a:pos x="188" y="190"/>
                </a:cxn>
                <a:cxn ang="0">
                  <a:pos x="428" y="339"/>
                </a:cxn>
                <a:cxn ang="0">
                  <a:pos x="359" y="66"/>
                </a:cxn>
                <a:cxn ang="0">
                  <a:pos x="540" y="281"/>
                </a:cxn>
                <a:cxn ang="0">
                  <a:pos x="559" y="0"/>
                </a:cxn>
                <a:cxn ang="0">
                  <a:pos x="665" y="262"/>
                </a:cxn>
              </a:cxnLst>
              <a:rect l="0" t="0" r="r" b="b"/>
              <a:pathLst>
                <a:path w="1328" h="1329">
                  <a:moveTo>
                    <a:pt x="665" y="262"/>
                  </a:moveTo>
                  <a:lnTo>
                    <a:pt x="768" y="0"/>
                  </a:lnTo>
                  <a:lnTo>
                    <a:pt x="788" y="281"/>
                  </a:lnTo>
                  <a:lnTo>
                    <a:pt x="969" y="66"/>
                  </a:lnTo>
                  <a:lnTo>
                    <a:pt x="901" y="339"/>
                  </a:lnTo>
                  <a:lnTo>
                    <a:pt x="1140" y="190"/>
                  </a:lnTo>
                  <a:lnTo>
                    <a:pt x="990" y="428"/>
                  </a:lnTo>
                  <a:lnTo>
                    <a:pt x="1262" y="360"/>
                  </a:lnTo>
                  <a:lnTo>
                    <a:pt x="1047" y="541"/>
                  </a:lnTo>
                  <a:lnTo>
                    <a:pt x="1328" y="560"/>
                  </a:lnTo>
                  <a:lnTo>
                    <a:pt x="1068" y="666"/>
                  </a:lnTo>
                  <a:lnTo>
                    <a:pt x="1328" y="770"/>
                  </a:lnTo>
                  <a:lnTo>
                    <a:pt x="1047" y="790"/>
                  </a:lnTo>
                  <a:lnTo>
                    <a:pt x="1262" y="970"/>
                  </a:lnTo>
                  <a:lnTo>
                    <a:pt x="990" y="902"/>
                  </a:lnTo>
                  <a:lnTo>
                    <a:pt x="1140" y="1141"/>
                  </a:lnTo>
                  <a:lnTo>
                    <a:pt x="901" y="992"/>
                  </a:lnTo>
                  <a:lnTo>
                    <a:pt x="969" y="1265"/>
                  </a:lnTo>
                  <a:lnTo>
                    <a:pt x="788" y="1049"/>
                  </a:lnTo>
                  <a:lnTo>
                    <a:pt x="768" y="1329"/>
                  </a:lnTo>
                  <a:lnTo>
                    <a:pt x="665" y="1069"/>
                  </a:lnTo>
                  <a:lnTo>
                    <a:pt x="559" y="1329"/>
                  </a:lnTo>
                  <a:lnTo>
                    <a:pt x="540" y="1049"/>
                  </a:lnTo>
                  <a:lnTo>
                    <a:pt x="359" y="1265"/>
                  </a:lnTo>
                  <a:lnTo>
                    <a:pt x="428" y="992"/>
                  </a:lnTo>
                  <a:lnTo>
                    <a:pt x="188" y="1141"/>
                  </a:lnTo>
                  <a:lnTo>
                    <a:pt x="338" y="902"/>
                  </a:lnTo>
                  <a:lnTo>
                    <a:pt x="65" y="970"/>
                  </a:lnTo>
                  <a:lnTo>
                    <a:pt x="281" y="790"/>
                  </a:lnTo>
                  <a:lnTo>
                    <a:pt x="0" y="770"/>
                  </a:lnTo>
                  <a:lnTo>
                    <a:pt x="260" y="666"/>
                  </a:lnTo>
                  <a:lnTo>
                    <a:pt x="0" y="560"/>
                  </a:lnTo>
                  <a:lnTo>
                    <a:pt x="281" y="541"/>
                  </a:lnTo>
                  <a:lnTo>
                    <a:pt x="65" y="360"/>
                  </a:lnTo>
                  <a:lnTo>
                    <a:pt x="338" y="428"/>
                  </a:lnTo>
                  <a:lnTo>
                    <a:pt x="188" y="190"/>
                  </a:lnTo>
                  <a:lnTo>
                    <a:pt x="428" y="339"/>
                  </a:lnTo>
                  <a:lnTo>
                    <a:pt x="359" y="66"/>
                  </a:lnTo>
                  <a:lnTo>
                    <a:pt x="540" y="281"/>
                  </a:lnTo>
                  <a:lnTo>
                    <a:pt x="559" y="0"/>
                  </a:lnTo>
                  <a:lnTo>
                    <a:pt x="665" y="262"/>
                  </a:lnTo>
                  <a:close/>
                </a:path>
              </a:pathLst>
            </a:custGeom>
            <a:solidFill>
              <a:srgbClr val="C18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55" name="Freeform 31"/>
            <p:cNvSpPr>
              <a:spLocks/>
            </p:cNvSpPr>
            <p:nvPr/>
          </p:nvSpPr>
          <p:spPr bwMode="auto">
            <a:xfrm>
              <a:off x="5084" y="1741"/>
              <a:ext cx="417" cy="652"/>
            </a:xfrm>
            <a:custGeom>
              <a:avLst/>
              <a:gdLst/>
              <a:ahLst/>
              <a:cxnLst>
                <a:cxn ang="0">
                  <a:pos x="286" y="608"/>
                </a:cxn>
                <a:cxn ang="0">
                  <a:pos x="186" y="819"/>
                </a:cxn>
                <a:cxn ang="0">
                  <a:pos x="125" y="948"/>
                </a:cxn>
                <a:cxn ang="0">
                  <a:pos x="91" y="1020"/>
                </a:cxn>
                <a:cxn ang="0">
                  <a:pos x="68" y="1059"/>
                </a:cxn>
                <a:cxn ang="0">
                  <a:pos x="33" y="1106"/>
                </a:cxn>
                <a:cxn ang="0">
                  <a:pos x="3" y="1197"/>
                </a:cxn>
                <a:cxn ang="0">
                  <a:pos x="2" y="1270"/>
                </a:cxn>
                <a:cxn ang="0">
                  <a:pos x="34" y="1366"/>
                </a:cxn>
                <a:cxn ang="0">
                  <a:pos x="117" y="1588"/>
                </a:cxn>
                <a:cxn ang="0">
                  <a:pos x="165" y="1717"/>
                </a:cxn>
                <a:cxn ang="0">
                  <a:pos x="570" y="1939"/>
                </a:cxn>
                <a:cxn ang="0">
                  <a:pos x="606" y="1949"/>
                </a:cxn>
                <a:cxn ang="0">
                  <a:pos x="657" y="1957"/>
                </a:cxn>
                <a:cxn ang="0">
                  <a:pos x="712" y="1953"/>
                </a:cxn>
                <a:cxn ang="0">
                  <a:pos x="756" y="1929"/>
                </a:cxn>
                <a:cxn ang="0">
                  <a:pos x="764" y="1838"/>
                </a:cxn>
                <a:cxn ang="0">
                  <a:pos x="999" y="1903"/>
                </a:cxn>
                <a:cxn ang="0">
                  <a:pos x="1022" y="1851"/>
                </a:cxn>
                <a:cxn ang="0">
                  <a:pos x="1014" y="1773"/>
                </a:cxn>
                <a:cxn ang="0">
                  <a:pos x="1223" y="1757"/>
                </a:cxn>
                <a:cxn ang="0">
                  <a:pos x="1208" y="1648"/>
                </a:cxn>
                <a:cxn ang="0">
                  <a:pos x="1155" y="1600"/>
                </a:cxn>
                <a:cxn ang="0">
                  <a:pos x="1098" y="1578"/>
                </a:cxn>
                <a:cxn ang="0">
                  <a:pos x="1208" y="1454"/>
                </a:cxn>
                <a:cxn ang="0">
                  <a:pos x="1243" y="1399"/>
                </a:cxn>
                <a:cxn ang="0">
                  <a:pos x="1203" y="1361"/>
                </a:cxn>
                <a:cxn ang="0">
                  <a:pos x="1139" y="1346"/>
                </a:cxn>
                <a:cxn ang="0">
                  <a:pos x="1095" y="1358"/>
                </a:cxn>
                <a:cxn ang="0">
                  <a:pos x="1045" y="1374"/>
                </a:cxn>
                <a:cxn ang="0">
                  <a:pos x="994" y="1391"/>
                </a:cxn>
                <a:cxn ang="0">
                  <a:pos x="954" y="1406"/>
                </a:cxn>
                <a:cxn ang="0">
                  <a:pos x="932" y="1414"/>
                </a:cxn>
                <a:cxn ang="0">
                  <a:pos x="919" y="1405"/>
                </a:cxn>
                <a:cxn ang="0">
                  <a:pos x="872" y="1368"/>
                </a:cxn>
                <a:cxn ang="0">
                  <a:pos x="819" y="1333"/>
                </a:cxn>
                <a:cxn ang="0">
                  <a:pos x="827" y="1289"/>
                </a:cxn>
                <a:cxn ang="0">
                  <a:pos x="843" y="1195"/>
                </a:cxn>
                <a:cxn ang="0">
                  <a:pos x="865" y="1103"/>
                </a:cxn>
                <a:cxn ang="0">
                  <a:pos x="937" y="954"/>
                </a:cxn>
                <a:cxn ang="0">
                  <a:pos x="998" y="791"/>
                </a:cxn>
                <a:cxn ang="0">
                  <a:pos x="986" y="654"/>
                </a:cxn>
                <a:cxn ang="0">
                  <a:pos x="959" y="505"/>
                </a:cxn>
                <a:cxn ang="0">
                  <a:pos x="945" y="433"/>
                </a:cxn>
                <a:cxn ang="0">
                  <a:pos x="381" y="411"/>
                </a:cxn>
              </a:cxnLst>
              <a:rect l="0" t="0" r="r" b="b"/>
              <a:pathLst>
                <a:path w="1251" h="1957">
                  <a:moveTo>
                    <a:pt x="381" y="411"/>
                  </a:moveTo>
                  <a:lnTo>
                    <a:pt x="330" y="516"/>
                  </a:lnTo>
                  <a:lnTo>
                    <a:pt x="286" y="608"/>
                  </a:lnTo>
                  <a:lnTo>
                    <a:pt x="247" y="688"/>
                  </a:lnTo>
                  <a:lnTo>
                    <a:pt x="213" y="758"/>
                  </a:lnTo>
                  <a:lnTo>
                    <a:pt x="186" y="819"/>
                  </a:lnTo>
                  <a:lnTo>
                    <a:pt x="162" y="870"/>
                  </a:lnTo>
                  <a:lnTo>
                    <a:pt x="142" y="912"/>
                  </a:lnTo>
                  <a:lnTo>
                    <a:pt x="125" y="948"/>
                  </a:lnTo>
                  <a:lnTo>
                    <a:pt x="111" y="978"/>
                  </a:lnTo>
                  <a:lnTo>
                    <a:pt x="100" y="1001"/>
                  </a:lnTo>
                  <a:lnTo>
                    <a:pt x="91" y="1020"/>
                  </a:lnTo>
                  <a:lnTo>
                    <a:pt x="83" y="1036"/>
                  </a:lnTo>
                  <a:lnTo>
                    <a:pt x="76" y="1049"/>
                  </a:lnTo>
                  <a:lnTo>
                    <a:pt x="68" y="1059"/>
                  </a:lnTo>
                  <a:lnTo>
                    <a:pt x="61" y="1070"/>
                  </a:lnTo>
                  <a:lnTo>
                    <a:pt x="53" y="1079"/>
                  </a:lnTo>
                  <a:lnTo>
                    <a:pt x="33" y="1106"/>
                  </a:lnTo>
                  <a:lnTo>
                    <a:pt x="18" y="1136"/>
                  </a:lnTo>
                  <a:lnTo>
                    <a:pt x="9" y="1166"/>
                  </a:lnTo>
                  <a:lnTo>
                    <a:pt x="3" y="1197"/>
                  </a:lnTo>
                  <a:lnTo>
                    <a:pt x="0" y="1224"/>
                  </a:lnTo>
                  <a:lnTo>
                    <a:pt x="1" y="1250"/>
                  </a:lnTo>
                  <a:lnTo>
                    <a:pt x="2" y="1270"/>
                  </a:lnTo>
                  <a:lnTo>
                    <a:pt x="6" y="1285"/>
                  </a:lnTo>
                  <a:lnTo>
                    <a:pt x="15" y="1313"/>
                  </a:lnTo>
                  <a:lnTo>
                    <a:pt x="34" y="1366"/>
                  </a:lnTo>
                  <a:lnTo>
                    <a:pt x="60" y="1436"/>
                  </a:lnTo>
                  <a:lnTo>
                    <a:pt x="88" y="1513"/>
                  </a:lnTo>
                  <a:lnTo>
                    <a:pt x="117" y="1588"/>
                  </a:lnTo>
                  <a:lnTo>
                    <a:pt x="141" y="1654"/>
                  </a:lnTo>
                  <a:lnTo>
                    <a:pt x="158" y="1700"/>
                  </a:lnTo>
                  <a:lnTo>
                    <a:pt x="165" y="1717"/>
                  </a:lnTo>
                  <a:lnTo>
                    <a:pt x="562" y="1937"/>
                  </a:lnTo>
                  <a:lnTo>
                    <a:pt x="564" y="1938"/>
                  </a:lnTo>
                  <a:lnTo>
                    <a:pt x="570" y="1939"/>
                  </a:lnTo>
                  <a:lnTo>
                    <a:pt x="579" y="1943"/>
                  </a:lnTo>
                  <a:lnTo>
                    <a:pt x="592" y="1945"/>
                  </a:lnTo>
                  <a:lnTo>
                    <a:pt x="606" y="1949"/>
                  </a:lnTo>
                  <a:lnTo>
                    <a:pt x="622" y="1952"/>
                  </a:lnTo>
                  <a:lnTo>
                    <a:pt x="639" y="1954"/>
                  </a:lnTo>
                  <a:lnTo>
                    <a:pt x="657" y="1957"/>
                  </a:lnTo>
                  <a:lnTo>
                    <a:pt x="676" y="1957"/>
                  </a:lnTo>
                  <a:lnTo>
                    <a:pt x="694" y="1956"/>
                  </a:lnTo>
                  <a:lnTo>
                    <a:pt x="712" y="1953"/>
                  </a:lnTo>
                  <a:lnTo>
                    <a:pt x="728" y="1947"/>
                  </a:lnTo>
                  <a:lnTo>
                    <a:pt x="743" y="1941"/>
                  </a:lnTo>
                  <a:lnTo>
                    <a:pt x="756" y="1929"/>
                  </a:lnTo>
                  <a:lnTo>
                    <a:pt x="765" y="1915"/>
                  </a:lnTo>
                  <a:lnTo>
                    <a:pt x="772" y="1898"/>
                  </a:lnTo>
                  <a:lnTo>
                    <a:pt x="764" y="1838"/>
                  </a:lnTo>
                  <a:lnTo>
                    <a:pt x="867" y="1876"/>
                  </a:lnTo>
                  <a:lnTo>
                    <a:pt x="997" y="1907"/>
                  </a:lnTo>
                  <a:lnTo>
                    <a:pt x="999" y="1903"/>
                  </a:lnTo>
                  <a:lnTo>
                    <a:pt x="1006" y="1891"/>
                  </a:lnTo>
                  <a:lnTo>
                    <a:pt x="1015" y="1874"/>
                  </a:lnTo>
                  <a:lnTo>
                    <a:pt x="1022" y="1851"/>
                  </a:lnTo>
                  <a:lnTo>
                    <a:pt x="1025" y="1827"/>
                  </a:lnTo>
                  <a:lnTo>
                    <a:pt x="1024" y="1799"/>
                  </a:lnTo>
                  <a:lnTo>
                    <a:pt x="1014" y="1773"/>
                  </a:lnTo>
                  <a:lnTo>
                    <a:pt x="992" y="1748"/>
                  </a:lnTo>
                  <a:lnTo>
                    <a:pt x="1220" y="1768"/>
                  </a:lnTo>
                  <a:lnTo>
                    <a:pt x="1223" y="1757"/>
                  </a:lnTo>
                  <a:lnTo>
                    <a:pt x="1225" y="1729"/>
                  </a:lnTo>
                  <a:lnTo>
                    <a:pt x="1223" y="1690"/>
                  </a:lnTo>
                  <a:lnTo>
                    <a:pt x="1208" y="1648"/>
                  </a:lnTo>
                  <a:lnTo>
                    <a:pt x="1194" y="1628"/>
                  </a:lnTo>
                  <a:lnTo>
                    <a:pt x="1176" y="1612"/>
                  </a:lnTo>
                  <a:lnTo>
                    <a:pt x="1155" y="1600"/>
                  </a:lnTo>
                  <a:lnTo>
                    <a:pt x="1134" y="1591"/>
                  </a:lnTo>
                  <a:lnTo>
                    <a:pt x="1115" y="1583"/>
                  </a:lnTo>
                  <a:lnTo>
                    <a:pt x="1098" y="1578"/>
                  </a:lnTo>
                  <a:lnTo>
                    <a:pt x="1087" y="1576"/>
                  </a:lnTo>
                  <a:lnTo>
                    <a:pt x="1083" y="1574"/>
                  </a:lnTo>
                  <a:lnTo>
                    <a:pt x="1208" y="1454"/>
                  </a:lnTo>
                  <a:lnTo>
                    <a:pt x="1251" y="1410"/>
                  </a:lnTo>
                  <a:lnTo>
                    <a:pt x="1249" y="1407"/>
                  </a:lnTo>
                  <a:lnTo>
                    <a:pt x="1243" y="1399"/>
                  </a:lnTo>
                  <a:lnTo>
                    <a:pt x="1233" y="1386"/>
                  </a:lnTo>
                  <a:lnTo>
                    <a:pt x="1219" y="1374"/>
                  </a:lnTo>
                  <a:lnTo>
                    <a:pt x="1203" y="1361"/>
                  </a:lnTo>
                  <a:lnTo>
                    <a:pt x="1184" y="1351"/>
                  </a:lnTo>
                  <a:lnTo>
                    <a:pt x="1162" y="1345"/>
                  </a:lnTo>
                  <a:lnTo>
                    <a:pt x="1139" y="1346"/>
                  </a:lnTo>
                  <a:lnTo>
                    <a:pt x="1126" y="1348"/>
                  </a:lnTo>
                  <a:lnTo>
                    <a:pt x="1111" y="1353"/>
                  </a:lnTo>
                  <a:lnTo>
                    <a:pt x="1095" y="1358"/>
                  </a:lnTo>
                  <a:lnTo>
                    <a:pt x="1079" y="1362"/>
                  </a:lnTo>
                  <a:lnTo>
                    <a:pt x="1062" y="1368"/>
                  </a:lnTo>
                  <a:lnTo>
                    <a:pt x="1045" y="1374"/>
                  </a:lnTo>
                  <a:lnTo>
                    <a:pt x="1028" y="1379"/>
                  </a:lnTo>
                  <a:lnTo>
                    <a:pt x="1010" y="1385"/>
                  </a:lnTo>
                  <a:lnTo>
                    <a:pt x="994" y="1391"/>
                  </a:lnTo>
                  <a:lnTo>
                    <a:pt x="980" y="1397"/>
                  </a:lnTo>
                  <a:lnTo>
                    <a:pt x="966" y="1401"/>
                  </a:lnTo>
                  <a:lnTo>
                    <a:pt x="954" y="1406"/>
                  </a:lnTo>
                  <a:lnTo>
                    <a:pt x="945" y="1409"/>
                  </a:lnTo>
                  <a:lnTo>
                    <a:pt x="937" y="1413"/>
                  </a:lnTo>
                  <a:lnTo>
                    <a:pt x="932" y="1414"/>
                  </a:lnTo>
                  <a:lnTo>
                    <a:pt x="931" y="1415"/>
                  </a:lnTo>
                  <a:lnTo>
                    <a:pt x="928" y="1413"/>
                  </a:lnTo>
                  <a:lnTo>
                    <a:pt x="919" y="1405"/>
                  </a:lnTo>
                  <a:lnTo>
                    <a:pt x="906" y="1394"/>
                  </a:lnTo>
                  <a:lnTo>
                    <a:pt x="890" y="1382"/>
                  </a:lnTo>
                  <a:lnTo>
                    <a:pt x="872" y="1368"/>
                  </a:lnTo>
                  <a:lnTo>
                    <a:pt x="853" y="1355"/>
                  </a:lnTo>
                  <a:lnTo>
                    <a:pt x="835" y="1343"/>
                  </a:lnTo>
                  <a:lnTo>
                    <a:pt x="819" y="1333"/>
                  </a:lnTo>
                  <a:lnTo>
                    <a:pt x="820" y="1328"/>
                  </a:lnTo>
                  <a:lnTo>
                    <a:pt x="822" y="1312"/>
                  </a:lnTo>
                  <a:lnTo>
                    <a:pt x="827" y="1289"/>
                  </a:lnTo>
                  <a:lnTo>
                    <a:pt x="832" y="1260"/>
                  </a:lnTo>
                  <a:lnTo>
                    <a:pt x="837" y="1228"/>
                  </a:lnTo>
                  <a:lnTo>
                    <a:pt x="843" y="1195"/>
                  </a:lnTo>
                  <a:lnTo>
                    <a:pt x="849" y="1164"/>
                  </a:lnTo>
                  <a:lnTo>
                    <a:pt x="855" y="1135"/>
                  </a:lnTo>
                  <a:lnTo>
                    <a:pt x="865" y="1103"/>
                  </a:lnTo>
                  <a:lnTo>
                    <a:pt x="884" y="1059"/>
                  </a:lnTo>
                  <a:lnTo>
                    <a:pt x="910" y="1009"/>
                  </a:lnTo>
                  <a:lnTo>
                    <a:pt x="937" y="954"/>
                  </a:lnTo>
                  <a:lnTo>
                    <a:pt x="963" y="896"/>
                  </a:lnTo>
                  <a:lnTo>
                    <a:pt x="985" y="841"/>
                  </a:lnTo>
                  <a:lnTo>
                    <a:pt x="998" y="791"/>
                  </a:lnTo>
                  <a:lnTo>
                    <a:pt x="1000" y="747"/>
                  </a:lnTo>
                  <a:lnTo>
                    <a:pt x="994" y="703"/>
                  </a:lnTo>
                  <a:lnTo>
                    <a:pt x="986" y="654"/>
                  </a:lnTo>
                  <a:lnTo>
                    <a:pt x="977" y="602"/>
                  </a:lnTo>
                  <a:lnTo>
                    <a:pt x="968" y="551"/>
                  </a:lnTo>
                  <a:lnTo>
                    <a:pt x="959" y="505"/>
                  </a:lnTo>
                  <a:lnTo>
                    <a:pt x="952" y="467"/>
                  </a:lnTo>
                  <a:lnTo>
                    <a:pt x="947" y="442"/>
                  </a:lnTo>
                  <a:lnTo>
                    <a:pt x="945" y="433"/>
                  </a:lnTo>
                  <a:lnTo>
                    <a:pt x="1125" y="0"/>
                  </a:lnTo>
                  <a:lnTo>
                    <a:pt x="484" y="4"/>
                  </a:lnTo>
                  <a:lnTo>
                    <a:pt x="381" y="4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56" name="Freeform 32"/>
            <p:cNvSpPr>
              <a:spLocks/>
            </p:cNvSpPr>
            <p:nvPr/>
          </p:nvSpPr>
          <p:spPr bwMode="auto">
            <a:xfrm>
              <a:off x="5103" y="1742"/>
              <a:ext cx="378" cy="618"/>
            </a:xfrm>
            <a:custGeom>
              <a:avLst/>
              <a:gdLst/>
              <a:ahLst/>
              <a:cxnLst>
                <a:cxn ang="0">
                  <a:pos x="448" y="103"/>
                </a:cxn>
                <a:cxn ang="0">
                  <a:pos x="414" y="287"/>
                </a:cxn>
                <a:cxn ang="0">
                  <a:pos x="388" y="407"/>
                </a:cxn>
                <a:cxn ang="0">
                  <a:pos x="365" y="450"/>
                </a:cxn>
                <a:cxn ang="0">
                  <a:pos x="316" y="544"/>
                </a:cxn>
                <a:cxn ang="0">
                  <a:pos x="256" y="660"/>
                </a:cxn>
                <a:cxn ang="0">
                  <a:pos x="203" y="767"/>
                </a:cxn>
                <a:cxn ang="0">
                  <a:pos x="171" y="835"/>
                </a:cxn>
                <a:cxn ang="0">
                  <a:pos x="147" y="892"/>
                </a:cxn>
                <a:cxn ang="0">
                  <a:pos x="84" y="1028"/>
                </a:cxn>
                <a:cxn ang="0">
                  <a:pos x="47" y="1105"/>
                </a:cxn>
                <a:cxn ang="0">
                  <a:pos x="28" y="1149"/>
                </a:cxn>
                <a:cxn ang="0">
                  <a:pos x="3" y="1235"/>
                </a:cxn>
                <a:cxn ang="0">
                  <a:pos x="16" y="1310"/>
                </a:cxn>
                <a:cxn ang="0">
                  <a:pos x="74" y="1487"/>
                </a:cxn>
                <a:cxn ang="0">
                  <a:pos x="124" y="1652"/>
                </a:cxn>
                <a:cxn ang="0">
                  <a:pos x="154" y="1686"/>
                </a:cxn>
                <a:cxn ang="0">
                  <a:pos x="229" y="1721"/>
                </a:cxn>
                <a:cxn ang="0">
                  <a:pos x="272" y="1739"/>
                </a:cxn>
                <a:cxn ang="0">
                  <a:pos x="330" y="1748"/>
                </a:cxn>
                <a:cxn ang="0">
                  <a:pos x="468" y="1771"/>
                </a:cxn>
                <a:cxn ang="0">
                  <a:pos x="642" y="1801"/>
                </a:cxn>
                <a:cxn ang="0">
                  <a:pos x="801" y="1830"/>
                </a:cxn>
                <a:cxn ang="0">
                  <a:pos x="898" y="1851"/>
                </a:cxn>
                <a:cxn ang="0">
                  <a:pos x="917" y="1828"/>
                </a:cxn>
                <a:cxn ang="0">
                  <a:pos x="913" y="1778"/>
                </a:cxn>
                <a:cxn ang="0">
                  <a:pos x="892" y="1743"/>
                </a:cxn>
                <a:cxn ang="0">
                  <a:pos x="863" y="1715"/>
                </a:cxn>
                <a:cxn ang="0">
                  <a:pos x="831" y="1684"/>
                </a:cxn>
                <a:cxn ang="0">
                  <a:pos x="979" y="1700"/>
                </a:cxn>
                <a:cxn ang="0">
                  <a:pos x="1120" y="1713"/>
                </a:cxn>
                <a:cxn ang="0">
                  <a:pos x="1123" y="1675"/>
                </a:cxn>
                <a:cxn ang="0">
                  <a:pos x="1099" y="1631"/>
                </a:cxn>
                <a:cxn ang="0">
                  <a:pos x="1035" y="1608"/>
                </a:cxn>
                <a:cxn ang="0">
                  <a:pos x="973" y="1604"/>
                </a:cxn>
                <a:cxn ang="0">
                  <a:pos x="871" y="1553"/>
                </a:cxn>
                <a:cxn ang="0">
                  <a:pos x="1134" y="1414"/>
                </a:cxn>
                <a:cxn ang="0">
                  <a:pos x="1126" y="1408"/>
                </a:cxn>
                <a:cxn ang="0">
                  <a:pos x="1107" y="1396"/>
                </a:cxn>
                <a:cxn ang="0">
                  <a:pos x="1073" y="1389"/>
                </a:cxn>
                <a:cxn ang="0">
                  <a:pos x="1021" y="1393"/>
                </a:cxn>
                <a:cxn ang="0">
                  <a:pos x="948" y="1416"/>
                </a:cxn>
                <a:cxn ang="0">
                  <a:pos x="905" y="1351"/>
                </a:cxn>
                <a:cxn ang="0">
                  <a:pos x="835" y="1241"/>
                </a:cxn>
                <a:cxn ang="0">
                  <a:pos x="818" y="1155"/>
                </a:cxn>
                <a:cxn ang="0">
                  <a:pos x="835" y="962"/>
                </a:cxn>
                <a:cxn ang="0">
                  <a:pos x="846" y="906"/>
                </a:cxn>
                <a:cxn ang="0">
                  <a:pos x="865" y="803"/>
                </a:cxn>
                <a:cxn ang="0">
                  <a:pos x="877" y="736"/>
                </a:cxn>
                <a:cxn ang="0">
                  <a:pos x="866" y="619"/>
                </a:cxn>
                <a:cxn ang="0">
                  <a:pos x="836" y="479"/>
                </a:cxn>
                <a:cxn ang="0">
                  <a:pos x="840" y="393"/>
                </a:cxn>
                <a:cxn ang="0">
                  <a:pos x="457" y="49"/>
                </a:cxn>
              </a:cxnLst>
              <a:rect l="0" t="0" r="r" b="b"/>
              <a:pathLst>
                <a:path w="1134" h="1855">
                  <a:moveTo>
                    <a:pt x="457" y="49"/>
                  </a:moveTo>
                  <a:lnTo>
                    <a:pt x="455" y="64"/>
                  </a:lnTo>
                  <a:lnTo>
                    <a:pt x="448" y="103"/>
                  </a:lnTo>
                  <a:lnTo>
                    <a:pt x="437" y="159"/>
                  </a:lnTo>
                  <a:lnTo>
                    <a:pt x="426" y="222"/>
                  </a:lnTo>
                  <a:lnTo>
                    <a:pt x="414" y="287"/>
                  </a:lnTo>
                  <a:lnTo>
                    <a:pt x="403" y="345"/>
                  </a:lnTo>
                  <a:lnTo>
                    <a:pt x="394" y="387"/>
                  </a:lnTo>
                  <a:lnTo>
                    <a:pt x="388" y="407"/>
                  </a:lnTo>
                  <a:lnTo>
                    <a:pt x="385" y="414"/>
                  </a:lnTo>
                  <a:lnTo>
                    <a:pt x="377" y="429"/>
                  </a:lnTo>
                  <a:lnTo>
                    <a:pt x="365" y="450"/>
                  </a:lnTo>
                  <a:lnTo>
                    <a:pt x="351" y="477"/>
                  </a:lnTo>
                  <a:lnTo>
                    <a:pt x="334" y="509"/>
                  </a:lnTo>
                  <a:lnTo>
                    <a:pt x="316" y="544"/>
                  </a:lnTo>
                  <a:lnTo>
                    <a:pt x="296" y="582"/>
                  </a:lnTo>
                  <a:lnTo>
                    <a:pt x="277" y="621"/>
                  </a:lnTo>
                  <a:lnTo>
                    <a:pt x="256" y="660"/>
                  </a:lnTo>
                  <a:lnTo>
                    <a:pt x="238" y="698"/>
                  </a:lnTo>
                  <a:lnTo>
                    <a:pt x="219" y="735"/>
                  </a:lnTo>
                  <a:lnTo>
                    <a:pt x="203" y="767"/>
                  </a:lnTo>
                  <a:lnTo>
                    <a:pt x="190" y="796"/>
                  </a:lnTo>
                  <a:lnTo>
                    <a:pt x="178" y="819"/>
                  </a:lnTo>
                  <a:lnTo>
                    <a:pt x="171" y="835"/>
                  </a:lnTo>
                  <a:lnTo>
                    <a:pt x="168" y="843"/>
                  </a:lnTo>
                  <a:lnTo>
                    <a:pt x="162" y="860"/>
                  </a:lnTo>
                  <a:lnTo>
                    <a:pt x="147" y="892"/>
                  </a:lnTo>
                  <a:lnTo>
                    <a:pt x="128" y="935"/>
                  </a:lnTo>
                  <a:lnTo>
                    <a:pt x="106" y="982"/>
                  </a:lnTo>
                  <a:lnTo>
                    <a:pt x="84" y="1028"/>
                  </a:lnTo>
                  <a:lnTo>
                    <a:pt x="66" y="1067"/>
                  </a:lnTo>
                  <a:lnTo>
                    <a:pt x="52" y="1094"/>
                  </a:lnTo>
                  <a:lnTo>
                    <a:pt x="47" y="1105"/>
                  </a:lnTo>
                  <a:lnTo>
                    <a:pt x="45" y="1110"/>
                  </a:lnTo>
                  <a:lnTo>
                    <a:pt x="38" y="1126"/>
                  </a:lnTo>
                  <a:lnTo>
                    <a:pt x="28" y="1149"/>
                  </a:lnTo>
                  <a:lnTo>
                    <a:pt x="18" y="1177"/>
                  </a:lnTo>
                  <a:lnTo>
                    <a:pt x="8" y="1207"/>
                  </a:lnTo>
                  <a:lnTo>
                    <a:pt x="3" y="1235"/>
                  </a:lnTo>
                  <a:lnTo>
                    <a:pt x="0" y="1262"/>
                  </a:lnTo>
                  <a:lnTo>
                    <a:pt x="5" y="1281"/>
                  </a:lnTo>
                  <a:lnTo>
                    <a:pt x="16" y="1310"/>
                  </a:lnTo>
                  <a:lnTo>
                    <a:pt x="33" y="1358"/>
                  </a:lnTo>
                  <a:lnTo>
                    <a:pt x="52" y="1420"/>
                  </a:lnTo>
                  <a:lnTo>
                    <a:pt x="74" y="1487"/>
                  </a:lnTo>
                  <a:lnTo>
                    <a:pt x="94" y="1552"/>
                  </a:lnTo>
                  <a:lnTo>
                    <a:pt x="112" y="1610"/>
                  </a:lnTo>
                  <a:lnTo>
                    <a:pt x="124" y="1652"/>
                  </a:lnTo>
                  <a:lnTo>
                    <a:pt x="130" y="1670"/>
                  </a:lnTo>
                  <a:lnTo>
                    <a:pt x="137" y="1677"/>
                  </a:lnTo>
                  <a:lnTo>
                    <a:pt x="154" y="1686"/>
                  </a:lnTo>
                  <a:lnTo>
                    <a:pt x="177" y="1698"/>
                  </a:lnTo>
                  <a:lnTo>
                    <a:pt x="202" y="1709"/>
                  </a:lnTo>
                  <a:lnTo>
                    <a:pt x="229" y="1721"/>
                  </a:lnTo>
                  <a:lnTo>
                    <a:pt x="250" y="1730"/>
                  </a:lnTo>
                  <a:lnTo>
                    <a:pt x="266" y="1737"/>
                  </a:lnTo>
                  <a:lnTo>
                    <a:pt x="272" y="1739"/>
                  </a:lnTo>
                  <a:lnTo>
                    <a:pt x="279" y="1740"/>
                  </a:lnTo>
                  <a:lnTo>
                    <a:pt x="299" y="1744"/>
                  </a:lnTo>
                  <a:lnTo>
                    <a:pt x="330" y="1748"/>
                  </a:lnTo>
                  <a:lnTo>
                    <a:pt x="369" y="1755"/>
                  </a:lnTo>
                  <a:lnTo>
                    <a:pt x="416" y="1762"/>
                  </a:lnTo>
                  <a:lnTo>
                    <a:pt x="468" y="1771"/>
                  </a:lnTo>
                  <a:lnTo>
                    <a:pt x="525" y="1781"/>
                  </a:lnTo>
                  <a:lnTo>
                    <a:pt x="583" y="1791"/>
                  </a:lnTo>
                  <a:lnTo>
                    <a:pt x="642" y="1801"/>
                  </a:lnTo>
                  <a:lnTo>
                    <a:pt x="698" y="1810"/>
                  </a:lnTo>
                  <a:lnTo>
                    <a:pt x="752" y="1821"/>
                  </a:lnTo>
                  <a:lnTo>
                    <a:pt x="801" y="1830"/>
                  </a:lnTo>
                  <a:lnTo>
                    <a:pt x="842" y="1838"/>
                  </a:lnTo>
                  <a:lnTo>
                    <a:pt x="875" y="1845"/>
                  </a:lnTo>
                  <a:lnTo>
                    <a:pt x="898" y="1851"/>
                  </a:lnTo>
                  <a:lnTo>
                    <a:pt x="909" y="1855"/>
                  </a:lnTo>
                  <a:lnTo>
                    <a:pt x="911" y="1847"/>
                  </a:lnTo>
                  <a:lnTo>
                    <a:pt x="917" y="1828"/>
                  </a:lnTo>
                  <a:lnTo>
                    <a:pt x="920" y="1805"/>
                  </a:lnTo>
                  <a:lnTo>
                    <a:pt x="918" y="1786"/>
                  </a:lnTo>
                  <a:lnTo>
                    <a:pt x="913" y="1778"/>
                  </a:lnTo>
                  <a:lnTo>
                    <a:pt x="908" y="1768"/>
                  </a:lnTo>
                  <a:lnTo>
                    <a:pt x="901" y="1755"/>
                  </a:lnTo>
                  <a:lnTo>
                    <a:pt x="892" y="1743"/>
                  </a:lnTo>
                  <a:lnTo>
                    <a:pt x="882" y="1731"/>
                  </a:lnTo>
                  <a:lnTo>
                    <a:pt x="872" y="1722"/>
                  </a:lnTo>
                  <a:lnTo>
                    <a:pt x="863" y="1715"/>
                  </a:lnTo>
                  <a:lnTo>
                    <a:pt x="853" y="1713"/>
                  </a:lnTo>
                  <a:lnTo>
                    <a:pt x="838" y="1704"/>
                  </a:lnTo>
                  <a:lnTo>
                    <a:pt x="831" y="1684"/>
                  </a:lnTo>
                  <a:lnTo>
                    <a:pt x="827" y="1666"/>
                  </a:lnTo>
                  <a:lnTo>
                    <a:pt x="827" y="1657"/>
                  </a:lnTo>
                  <a:lnTo>
                    <a:pt x="979" y="1700"/>
                  </a:lnTo>
                  <a:lnTo>
                    <a:pt x="1116" y="1722"/>
                  </a:lnTo>
                  <a:lnTo>
                    <a:pt x="1117" y="1720"/>
                  </a:lnTo>
                  <a:lnTo>
                    <a:pt x="1120" y="1713"/>
                  </a:lnTo>
                  <a:lnTo>
                    <a:pt x="1122" y="1702"/>
                  </a:lnTo>
                  <a:lnTo>
                    <a:pt x="1123" y="1690"/>
                  </a:lnTo>
                  <a:lnTo>
                    <a:pt x="1123" y="1675"/>
                  </a:lnTo>
                  <a:lnTo>
                    <a:pt x="1120" y="1660"/>
                  </a:lnTo>
                  <a:lnTo>
                    <a:pt x="1112" y="1645"/>
                  </a:lnTo>
                  <a:lnTo>
                    <a:pt x="1099" y="1631"/>
                  </a:lnTo>
                  <a:lnTo>
                    <a:pt x="1081" y="1620"/>
                  </a:lnTo>
                  <a:lnTo>
                    <a:pt x="1059" y="1613"/>
                  </a:lnTo>
                  <a:lnTo>
                    <a:pt x="1035" y="1608"/>
                  </a:lnTo>
                  <a:lnTo>
                    <a:pt x="1012" y="1605"/>
                  </a:lnTo>
                  <a:lnTo>
                    <a:pt x="990" y="1604"/>
                  </a:lnTo>
                  <a:lnTo>
                    <a:pt x="973" y="1604"/>
                  </a:lnTo>
                  <a:lnTo>
                    <a:pt x="962" y="1605"/>
                  </a:lnTo>
                  <a:lnTo>
                    <a:pt x="957" y="1605"/>
                  </a:lnTo>
                  <a:lnTo>
                    <a:pt x="871" y="1553"/>
                  </a:lnTo>
                  <a:lnTo>
                    <a:pt x="965" y="1562"/>
                  </a:lnTo>
                  <a:lnTo>
                    <a:pt x="1134" y="1416"/>
                  </a:lnTo>
                  <a:lnTo>
                    <a:pt x="1134" y="1414"/>
                  </a:lnTo>
                  <a:lnTo>
                    <a:pt x="1131" y="1413"/>
                  </a:lnTo>
                  <a:lnTo>
                    <a:pt x="1129" y="1410"/>
                  </a:lnTo>
                  <a:lnTo>
                    <a:pt x="1126" y="1408"/>
                  </a:lnTo>
                  <a:lnTo>
                    <a:pt x="1121" y="1403"/>
                  </a:lnTo>
                  <a:lnTo>
                    <a:pt x="1115" y="1399"/>
                  </a:lnTo>
                  <a:lnTo>
                    <a:pt x="1107" y="1396"/>
                  </a:lnTo>
                  <a:lnTo>
                    <a:pt x="1098" y="1393"/>
                  </a:lnTo>
                  <a:lnTo>
                    <a:pt x="1087" y="1390"/>
                  </a:lnTo>
                  <a:lnTo>
                    <a:pt x="1073" y="1389"/>
                  </a:lnTo>
                  <a:lnTo>
                    <a:pt x="1058" y="1389"/>
                  </a:lnTo>
                  <a:lnTo>
                    <a:pt x="1041" y="1390"/>
                  </a:lnTo>
                  <a:lnTo>
                    <a:pt x="1021" y="1393"/>
                  </a:lnTo>
                  <a:lnTo>
                    <a:pt x="999" y="1398"/>
                  </a:lnTo>
                  <a:lnTo>
                    <a:pt x="975" y="1405"/>
                  </a:lnTo>
                  <a:lnTo>
                    <a:pt x="948" y="1416"/>
                  </a:lnTo>
                  <a:lnTo>
                    <a:pt x="942" y="1408"/>
                  </a:lnTo>
                  <a:lnTo>
                    <a:pt x="927" y="1385"/>
                  </a:lnTo>
                  <a:lnTo>
                    <a:pt x="905" y="1351"/>
                  </a:lnTo>
                  <a:lnTo>
                    <a:pt x="881" y="1315"/>
                  </a:lnTo>
                  <a:lnTo>
                    <a:pt x="857" y="1276"/>
                  </a:lnTo>
                  <a:lnTo>
                    <a:pt x="835" y="1241"/>
                  </a:lnTo>
                  <a:lnTo>
                    <a:pt x="820" y="1214"/>
                  </a:lnTo>
                  <a:lnTo>
                    <a:pt x="815" y="1200"/>
                  </a:lnTo>
                  <a:lnTo>
                    <a:pt x="818" y="1155"/>
                  </a:lnTo>
                  <a:lnTo>
                    <a:pt x="825" y="1075"/>
                  </a:lnTo>
                  <a:lnTo>
                    <a:pt x="832" y="997"/>
                  </a:lnTo>
                  <a:lnTo>
                    <a:pt x="835" y="962"/>
                  </a:lnTo>
                  <a:lnTo>
                    <a:pt x="836" y="954"/>
                  </a:lnTo>
                  <a:lnTo>
                    <a:pt x="840" y="935"/>
                  </a:lnTo>
                  <a:lnTo>
                    <a:pt x="846" y="906"/>
                  </a:lnTo>
                  <a:lnTo>
                    <a:pt x="851" y="872"/>
                  </a:lnTo>
                  <a:lnTo>
                    <a:pt x="858" y="836"/>
                  </a:lnTo>
                  <a:lnTo>
                    <a:pt x="865" y="803"/>
                  </a:lnTo>
                  <a:lnTo>
                    <a:pt x="871" y="774"/>
                  </a:lnTo>
                  <a:lnTo>
                    <a:pt x="874" y="756"/>
                  </a:lnTo>
                  <a:lnTo>
                    <a:pt x="877" y="736"/>
                  </a:lnTo>
                  <a:lnTo>
                    <a:pt x="875" y="705"/>
                  </a:lnTo>
                  <a:lnTo>
                    <a:pt x="872" y="665"/>
                  </a:lnTo>
                  <a:lnTo>
                    <a:pt x="866" y="619"/>
                  </a:lnTo>
                  <a:lnTo>
                    <a:pt x="858" y="572"/>
                  </a:lnTo>
                  <a:lnTo>
                    <a:pt x="849" y="524"/>
                  </a:lnTo>
                  <a:lnTo>
                    <a:pt x="836" y="479"/>
                  </a:lnTo>
                  <a:lnTo>
                    <a:pt x="823" y="441"/>
                  </a:lnTo>
                  <a:lnTo>
                    <a:pt x="749" y="407"/>
                  </a:lnTo>
                  <a:lnTo>
                    <a:pt x="840" y="393"/>
                  </a:lnTo>
                  <a:lnTo>
                    <a:pt x="1009" y="0"/>
                  </a:lnTo>
                  <a:lnTo>
                    <a:pt x="479" y="10"/>
                  </a:lnTo>
                  <a:lnTo>
                    <a:pt x="457" y="49"/>
                  </a:lnTo>
                  <a:close/>
                </a:path>
              </a:pathLst>
            </a:custGeom>
            <a:solidFill>
              <a:srgbClr val="F4BFB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57" name="Freeform 33"/>
            <p:cNvSpPr>
              <a:spLocks/>
            </p:cNvSpPr>
            <p:nvPr/>
          </p:nvSpPr>
          <p:spPr bwMode="auto">
            <a:xfrm>
              <a:off x="5133" y="2049"/>
              <a:ext cx="318" cy="350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72" y="142"/>
                </a:cxn>
                <a:cxn ang="0">
                  <a:pos x="61" y="156"/>
                </a:cxn>
                <a:cxn ang="0">
                  <a:pos x="47" y="178"/>
                </a:cxn>
                <a:cxn ang="0">
                  <a:pos x="40" y="206"/>
                </a:cxn>
                <a:cxn ang="0">
                  <a:pos x="32" y="279"/>
                </a:cxn>
                <a:cxn ang="0">
                  <a:pos x="19" y="395"/>
                </a:cxn>
                <a:cxn ang="0">
                  <a:pos x="7" y="504"/>
                </a:cxn>
                <a:cxn ang="0">
                  <a:pos x="1" y="552"/>
                </a:cxn>
                <a:cxn ang="0">
                  <a:pos x="0" y="591"/>
                </a:cxn>
                <a:cxn ang="0">
                  <a:pos x="9" y="646"/>
                </a:cxn>
                <a:cxn ang="0">
                  <a:pos x="157" y="1007"/>
                </a:cxn>
                <a:cxn ang="0">
                  <a:pos x="164" y="1019"/>
                </a:cxn>
                <a:cxn ang="0">
                  <a:pos x="178" y="1035"/>
                </a:cxn>
                <a:cxn ang="0">
                  <a:pos x="198" y="1049"/>
                </a:cxn>
                <a:cxn ang="0">
                  <a:pos x="513" y="1043"/>
                </a:cxn>
                <a:cxn ang="0">
                  <a:pos x="527" y="1043"/>
                </a:cxn>
                <a:cxn ang="0">
                  <a:pos x="563" y="1041"/>
                </a:cxn>
                <a:cxn ang="0">
                  <a:pos x="605" y="1030"/>
                </a:cxn>
                <a:cxn ang="0">
                  <a:pos x="642" y="1009"/>
                </a:cxn>
                <a:cxn ang="0">
                  <a:pos x="944" y="737"/>
                </a:cxn>
                <a:cxn ang="0">
                  <a:pos x="953" y="681"/>
                </a:cxn>
                <a:cxn ang="0">
                  <a:pos x="828" y="64"/>
                </a:cxn>
                <a:cxn ang="0">
                  <a:pos x="822" y="54"/>
                </a:cxn>
                <a:cxn ang="0">
                  <a:pos x="808" y="32"/>
                </a:cxn>
                <a:cxn ang="0">
                  <a:pos x="787" y="10"/>
                </a:cxn>
                <a:cxn ang="0">
                  <a:pos x="759" y="0"/>
                </a:cxn>
                <a:cxn ang="0">
                  <a:pos x="738" y="0"/>
                </a:cxn>
                <a:cxn ang="0">
                  <a:pos x="709" y="1"/>
                </a:cxn>
                <a:cxn ang="0">
                  <a:pos x="672" y="3"/>
                </a:cxn>
                <a:cxn ang="0">
                  <a:pos x="634" y="4"/>
                </a:cxn>
                <a:cxn ang="0">
                  <a:pos x="599" y="5"/>
                </a:cxn>
                <a:cxn ang="0">
                  <a:pos x="568" y="8"/>
                </a:cxn>
                <a:cxn ang="0">
                  <a:pos x="547" y="9"/>
                </a:cxn>
                <a:cxn ang="0">
                  <a:pos x="539" y="9"/>
                </a:cxn>
                <a:cxn ang="0">
                  <a:pos x="538" y="8"/>
                </a:cxn>
                <a:cxn ang="0">
                  <a:pos x="533" y="7"/>
                </a:cxn>
                <a:cxn ang="0">
                  <a:pos x="523" y="7"/>
                </a:cxn>
                <a:cxn ang="0">
                  <a:pos x="504" y="9"/>
                </a:cxn>
              </a:cxnLst>
              <a:rect l="0" t="0" r="r" b="b"/>
              <a:pathLst>
                <a:path w="953" h="1052">
                  <a:moveTo>
                    <a:pt x="504" y="9"/>
                  </a:moveTo>
                  <a:lnTo>
                    <a:pt x="78" y="137"/>
                  </a:lnTo>
                  <a:lnTo>
                    <a:pt x="77" y="139"/>
                  </a:lnTo>
                  <a:lnTo>
                    <a:pt x="72" y="142"/>
                  </a:lnTo>
                  <a:lnTo>
                    <a:pt x="66" y="148"/>
                  </a:lnTo>
                  <a:lnTo>
                    <a:pt x="61" y="156"/>
                  </a:lnTo>
                  <a:lnTo>
                    <a:pt x="54" y="165"/>
                  </a:lnTo>
                  <a:lnTo>
                    <a:pt x="47" y="178"/>
                  </a:lnTo>
                  <a:lnTo>
                    <a:pt x="42" y="191"/>
                  </a:lnTo>
                  <a:lnTo>
                    <a:pt x="40" y="206"/>
                  </a:lnTo>
                  <a:lnTo>
                    <a:pt x="37" y="234"/>
                  </a:lnTo>
                  <a:lnTo>
                    <a:pt x="32" y="279"/>
                  </a:lnTo>
                  <a:lnTo>
                    <a:pt x="25" y="334"/>
                  </a:lnTo>
                  <a:lnTo>
                    <a:pt x="19" y="395"/>
                  </a:lnTo>
                  <a:lnTo>
                    <a:pt x="12" y="454"/>
                  </a:lnTo>
                  <a:lnTo>
                    <a:pt x="7" y="504"/>
                  </a:lnTo>
                  <a:lnTo>
                    <a:pt x="2" y="539"/>
                  </a:lnTo>
                  <a:lnTo>
                    <a:pt x="1" y="552"/>
                  </a:lnTo>
                  <a:lnTo>
                    <a:pt x="1" y="563"/>
                  </a:lnTo>
                  <a:lnTo>
                    <a:pt x="0" y="591"/>
                  </a:lnTo>
                  <a:lnTo>
                    <a:pt x="2" y="623"/>
                  </a:lnTo>
                  <a:lnTo>
                    <a:pt x="9" y="646"/>
                  </a:lnTo>
                  <a:lnTo>
                    <a:pt x="156" y="1005"/>
                  </a:lnTo>
                  <a:lnTo>
                    <a:pt x="157" y="1007"/>
                  </a:lnTo>
                  <a:lnTo>
                    <a:pt x="159" y="1012"/>
                  </a:lnTo>
                  <a:lnTo>
                    <a:pt x="164" y="1019"/>
                  </a:lnTo>
                  <a:lnTo>
                    <a:pt x="170" y="1027"/>
                  </a:lnTo>
                  <a:lnTo>
                    <a:pt x="178" y="1035"/>
                  </a:lnTo>
                  <a:lnTo>
                    <a:pt x="187" y="1043"/>
                  </a:lnTo>
                  <a:lnTo>
                    <a:pt x="198" y="1049"/>
                  </a:lnTo>
                  <a:lnTo>
                    <a:pt x="212" y="1052"/>
                  </a:lnTo>
                  <a:lnTo>
                    <a:pt x="513" y="1043"/>
                  </a:lnTo>
                  <a:lnTo>
                    <a:pt x="516" y="1043"/>
                  </a:lnTo>
                  <a:lnTo>
                    <a:pt x="527" y="1043"/>
                  </a:lnTo>
                  <a:lnTo>
                    <a:pt x="543" y="1042"/>
                  </a:lnTo>
                  <a:lnTo>
                    <a:pt x="563" y="1041"/>
                  </a:lnTo>
                  <a:lnTo>
                    <a:pt x="584" y="1036"/>
                  </a:lnTo>
                  <a:lnTo>
                    <a:pt x="605" y="1030"/>
                  </a:lnTo>
                  <a:lnTo>
                    <a:pt x="625" y="1021"/>
                  </a:lnTo>
                  <a:lnTo>
                    <a:pt x="642" y="1009"/>
                  </a:lnTo>
                  <a:lnTo>
                    <a:pt x="940" y="746"/>
                  </a:lnTo>
                  <a:lnTo>
                    <a:pt x="944" y="737"/>
                  </a:lnTo>
                  <a:lnTo>
                    <a:pt x="950" y="714"/>
                  </a:lnTo>
                  <a:lnTo>
                    <a:pt x="953" y="681"/>
                  </a:lnTo>
                  <a:lnTo>
                    <a:pt x="948" y="646"/>
                  </a:lnTo>
                  <a:lnTo>
                    <a:pt x="828" y="64"/>
                  </a:lnTo>
                  <a:lnTo>
                    <a:pt x="827" y="62"/>
                  </a:lnTo>
                  <a:lnTo>
                    <a:pt x="822" y="54"/>
                  </a:lnTo>
                  <a:lnTo>
                    <a:pt x="816" y="43"/>
                  </a:lnTo>
                  <a:lnTo>
                    <a:pt x="808" y="32"/>
                  </a:lnTo>
                  <a:lnTo>
                    <a:pt x="798" y="20"/>
                  </a:lnTo>
                  <a:lnTo>
                    <a:pt x="787" y="10"/>
                  </a:lnTo>
                  <a:lnTo>
                    <a:pt x="773" y="2"/>
                  </a:lnTo>
                  <a:lnTo>
                    <a:pt x="759" y="0"/>
                  </a:lnTo>
                  <a:lnTo>
                    <a:pt x="750" y="0"/>
                  </a:lnTo>
                  <a:lnTo>
                    <a:pt x="738" y="0"/>
                  </a:lnTo>
                  <a:lnTo>
                    <a:pt x="725" y="1"/>
                  </a:lnTo>
                  <a:lnTo>
                    <a:pt x="709" y="1"/>
                  </a:lnTo>
                  <a:lnTo>
                    <a:pt x="690" y="2"/>
                  </a:lnTo>
                  <a:lnTo>
                    <a:pt x="672" y="3"/>
                  </a:lnTo>
                  <a:lnTo>
                    <a:pt x="654" y="3"/>
                  </a:lnTo>
                  <a:lnTo>
                    <a:pt x="634" y="4"/>
                  </a:lnTo>
                  <a:lnTo>
                    <a:pt x="616" y="5"/>
                  </a:lnTo>
                  <a:lnTo>
                    <a:pt x="599" y="5"/>
                  </a:lnTo>
                  <a:lnTo>
                    <a:pt x="582" y="7"/>
                  </a:lnTo>
                  <a:lnTo>
                    <a:pt x="568" y="8"/>
                  </a:lnTo>
                  <a:lnTo>
                    <a:pt x="556" y="8"/>
                  </a:lnTo>
                  <a:lnTo>
                    <a:pt x="547" y="9"/>
                  </a:lnTo>
                  <a:lnTo>
                    <a:pt x="541" y="9"/>
                  </a:lnTo>
                  <a:lnTo>
                    <a:pt x="539" y="9"/>
                  </a:lnTo>
                  <a:lnTo>
                    <a:pt x="539" y="9"/>
                  </a:lnTo>
                  <a:lnTo>
                    <a:pt x="538" y="8"/>
                  </a:lnTo>
                  <a:lnTo>
                    <a:pt x="535" y="8"/>
                  </a:lnTo>
                  <a:lnTo>
                    <a:pt x="533" y="7"/>
                  </a:lnTo>
                  <a:lnTo>
                    <a:pt x="529" y="7"/>
                  </a:lnTo>
                  <a:lnTo>
                    <a:pt x="523" y="7"/>
                  </a:lnTo>
                  <a:lnTo>
                    <a:pt x="515" y="8"/>
                  </a:lnTo>
                  <a:lnTo>
                    <a:pt x="504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58" name="Freeform 34"/>
            <p:cNvSpPr>
              <a:spLocks/>
            </p:cNvSpPr>
            <p:nvPr/>
          </p:nvSpPr>
          <p:spPr bwMode="auto">
            <a:xfrm>
              <a:off x="5269" y="2064"/>
              <a:ext cx="168" cy="310"/>
            </a:xfrm>
            <a:custGeom>
              <a:avLst/>
              <a:gdLst/>
              <a:ahLst/>
              <a:cxnLst>
                <a:cxn ang="0">
                  <a:pos x="319" y="4"/>
                </a:cxn>
                <a:cxn ang="0">
                  <a:pos x="22" y="126"/>
                </a:cxn>
                <a:cxn ang="0">
                  <a:pos x="18" y="131"/>
                </a:cxn>
                <a:cxn ang="0">
                  <a:pos x="9" y="143"/>
                </a:cxn>
                <a:cxn ang="0">
                  <a:pos x="2" y="161"/>
                </a:cxn>
                <a:cxn ang="0">
                  <a:pos x="0" y="186"/>
                </a:cxn>
                <a:cxn ang="0">
                  <a:pos x="9" y="501"/>
                </a:cxn>
                <a:cxn ang="0">
                  <a:pos x="10" y="513"/>
                </a:cxn>
                <a:cxn ang="0">
                  <a:pos x="14" y="540"/>
                </a:cxn>
                <a:cxn ang="0">
                  <a:pos x="19" y="574"/>
                </a:cxn>
                <a:cxn ang="0">
                  <a:pos x="30" y="604"/>
                </a:cxn>
                <a:cxn ang="0">
                  <a:pos x="128" y="924"/>
                </a:cxn>
                <a:cxn ang="0">
                  <a:pos x="131" y="925"/>
                </a:cxn>
                <a:cxn ang="0">
                  <a:pos x="137" y="927"/>
                </a:cxn>
                <a:cxn ang="0">
                  <a:pos x="147" y="929"/>
                </a:cxn>
                <a:cxn ang="0">
                  <a:pos x="159" y="930"/>
                </a:cxn>
                <a:cxn ang="0">
                  <a:pos x="173" y="930"/>
                </a:cxn>
                <a:cxn ang="0">
                  <a:pos x="188" y="926"/>
                </a:cxn>
                <a:cxn ang="0">
                  <a:pos x="204" y="918"/>
                </a:cxn>
                <a:cxn ang="0">
                  <a:pos x="219" y="903"/>
                </a:cxn>
                <a:cxn ang="0">
                  <a:pos x="491" y="683"/>
                </a:cxn>
                <a:cxn ang="0">
                  <a:pos x="494" y="676"/>
                </a:cxn>
                <a:cxn ang="0">
                  <a:pos x="502" y="656"/>
                </a:cxn>
                <a:cxn ang="0">
                  <a:pos x="506" y="623"/>
                </a:cxn>
                <a:cxn ang="0">
                  <a:pos x="500" y="575"/>
                </a:cxn>
                <a:cxn ang="0">
                  <a:pos x="375" y="26"/>
                </a:cxn>
                <a:cxn ang="0">
                  <a:pos x="374" y="24"/>
                </a:cxn>
                <a:cxn ang="0">
                  <a:pos x="371" y="20"/>
                </a:cxn>
                <a:cxn ang="0">
                  <a:pos x="367" y="15"/>
                </a:cxn>
                <a:cxn ang="0">
                  <a:pos x="361" y="8"/>
                </a:cxn>
                <a:cxn ang="0">
                  <a:pos x="353" y="3"/>
                </a:cxn>
                <a:cxn ang="0">
                  <a:pos x="344" y="0"/>
                </a:cxn>
                <a:cxn ang="0">
                  <a:pos x="332" y="0"/>
                </a:cxn>
                <a:cxn ang="0">
                  <a:pos x="319" y="4"/>
                </a:cxn>
              </a:cxnLst>
              <a:rect l="0" t="0" r="r" b="b"/>
              <a:pathLst>
                <a:path w="506" h="930">
                  <a:moveTo>
                    <a:pt x="319" y="4"/>
                  </a:moveTo>
                  <a:lnTo>
                    <a:pt x="22" y="126"/>
                  </a:lnTo>
                  <a:lnTo>
                    <a:pt x="18" y="131"/>
                  </a:lnTo>
                  <a:lnTo>
                    <a:pt x="9" y="143"/>
                  </a:lnTo>
                  <a:lnTo>
                    <a:pt x="2" y="161"/>
                  </a:lnTo>
                  <a:lnTo>
                    <a:pt x="0" y="186"/>
                  </a:lnTo>
                  <a:lnTo>
                    <a:pt x="9" y="501"/>
                  </a:lnTo>
                  <a:lnTo>
                    <a:pt x="10" y="513"/>
                  </a:lnTo>
                  <a:lnTo>
                    <a:pt x="14" y="540"/>
                  </a:lnTo>
                  <a:lnTo>
                    <a:pt x="19" y="574"/>
                  </a:lnTo>
                  <a:lnTo>
                    <a:pt x="30" y="604"/>
                  </a:lnTo>
                  <a:lnTo>
                    <a:pt x="128" y="924"/>
                  </a:lnTo>
                  <a:lnTo>
                    <a:pt x="131" y="925"/>
                  </a:lnTo>
                  <a:lnTo>
                    <a:pt x="137" y="927"/>
                  </a:lnTo>
                  <a:lnTo>
                    <a:pt x="147" y="929"/>
                  </a:lnTo>
                  <a:lnTo>
                    <a:pt x="159" y="930"/>
                  </a:lnTo>
                  <a:lnTo>
                    <a:pt x="173" y="930"/>
                  </a:lnTo>
                  <a:lnTo>
                    <a:pt x="188" y="926"/>
                  </a:lnTo>
                  <a:lnTo>
                    <a:pt x="204" y="918"/>
                  </a:lnTo>
                  <a:lnTo>
                    <a:pt x="219" y="903"/>
                  </a:lnTo>
                  <a:lnTo>
                    <a:pt x="491" y="683"/>
                  </a:lnTo>
                  <a:lnTo>
                    <a:pt x="494" y="676"/>
                  </a:lnTo>
                  <a:lnTo>
                    <a:pt x="502" y="656"/>
                  </a:lnTo>
                  <a:lnTo>
                    <a:pt x="506" y="623"/>
                  </a:lnTo>
                  <a:lnTo>
                    <a:pt x="500" y="575"/>
                  </a:lnTo>
                  <a:lnTo>
                    <a:pt x="375" y="26"/>
                  </a:lnTo>
                  <a:lnTo>
                    <a:pt x="374" y="24"/>
                  </a:lnTo>
                  <a:lnTo>
                    <a:pt x="371" y="20"/>
                  </a:lnTo>
                  <a:lnTo>
                    <a:pt x="367" y="15"/>
                  </a:lnTo>
                  <a:lnTo>
                    <a:pt x="361" y="8"/>
                  </a:lnTo>
                  <a:lnTo>
                    <a:pt x="353" y="3"/>
                  </a:lnTo>
                  <a:lnTo>
                    <a:pt x="344" y="0"/>
                  </a:lnTo>
                  <a:lnTo>
                    <a:pt x="332" y="0"/>
                  </a:lnTo>
                  <a:lnTo>
                    <a:pt x="319" y="4"/>
                  </a:lnTo>
                  <a:close/>
                </a:path>
              </a:pathLst>
            </a:custGeom>
            <a:solidFill>
              <a:srgbClr val="A3B5C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59" name="Freeform 35"/>
            <p:cNvSpPr>
              <a:spLocks/>
            </p:cNvSpPr>
            <p:nvPr/>
          </p:nvSpPr>
          <p:spPr bwMode="auto">
            <a:xfrm>
              <a:off x="5159" y="2115"/>
              <a:ext cx="131" cy="258"/>
            </a:xfrm>
            <a:custGeom>
              <a:avLst/>
              <a:gdLst/>
              <a:ahLst/>
              <a:cxnLst>
                <a:cxn ang="0">
                  <a:pos x="26" y="13"/>
                </a:cxn>
                <a:cxn ang="0">
                  <a:pos x="29" y="13"/>
                </a:cxn>
                <a:cxn ang="0">
                  <a:pos x="35" y="12"/>
                </a:cxn>
                <a:cxn ang="0">
                  <a:pos x="47" y="11"/>
                </a:cxn>
                <a:cxn ang="0">
                  <a:pos x="61" y="9"/>
                </a:cxn>
                <a:cxn ang="0">
                  <a:pos x="77" y="8"/>
                </a:cxn>
                <a:cxn ang="0">
                  <a:pos x="96" y="7"/>
                </a:cxn>
                <a:cxn ang="0">
                  <a:pos x="117" y="5"/>
                </a:cxn>
                <a:cxn ang="0">
                  <a:pos x="137" y="4"/>
                </a:cxn>
                <a:cxn ang="0">
                  <a:pos x="159" y="3"/>
                </a:cxn>
                <a:cxn ang="0">
                  <a:pos x="181" y="1"/>
                </a:cxn>
                <a:cxn ang="0">
                  <a:pos x="202" y="0"/>
                </a:cxn>
                <a:cxn ang="0">
                  <a:pos x="221" y="0"/>
                </a:cxn>
                <a:cxn ang="0">
                  <a:pos x="238" y="0"/>
                </a:cxn>
                <a:cxn ang="0">
                  <a:pos x="252" y="0"/>
                </a:cxn>
                <a:cxn ang="0">
                  <a:pos x="264" y="1"/>
                </a:cxn>
                <a:cxn ang="0">
                  <a:pos x="272" y="4"/>
                </a:cxn>
                <a:cxn ang="0">
                  <a:pos x="284" y="396"/>
                </a:cxn>
                <a:cxn ang="0">
                  <a:pos x="289" y="411"/>
                </a:cxn>
                <a:cxn ang="0">
                  <a:pos x="299" y="452"/>
                </a:cxn>
                <a:cxn ang="0">
                  <a:pos x="315" y="510"/>
                </a:cxn>
                <a:cxn ang="0">
                  <a:pos x="334" y="576"/>
                </a:cxn>
                <a:cxn ang="0">
                  <a:pos x="353" y="644"/>
                </a:cxn>
                <a:cxn ang="0">
                  <a:pos x="370" y="704"/>
                </a:cxn>
                <a:cxn ang="0">
                  <a:pos x="384" y="749"/>
                </a:cxn>
                <a:cxn ang="0">
                  <a:pos x="393" y="768"/>
                </a:cxn>
                <a:cxn ang="0">
                  <a:pos x="147" y="776"/>
                </a:cxn>
                <a:cxn ang="0">
                  <a:pos x="0" y="423"/>
                </a:cxn>
                <a:cxn ang="0">
                  <a:pos x="2" y="363"/>
                </a:cxn>
                <a:cxn ang="0">
                  <a:pos x="8" y="231"/>
                </a:cxn>
                <a:cxn ang="0">
                  <a:pos x="17" y="91"/>
                </a:cxn>
                <a:cxn ang="0">
                  <a:pos x="26" y="13"/>
                </a:cxn>
              </a:cxnLst>
              <a:rect l="0" t="0" r="r" b="b"/>
              <a:pathLst>
                <a:path w="393" h="776">
                  <a:moveTo>
                    <a:pt x="26" y="13"/>
                  </a:moveTo>
                  <a:lnTo>
                    <a:pt x="29" y="13"/>
                  </a:lnTo>
                  <a:lnTo>
                    <a:pt x="35" y="12"/>
                  </a:lnTo>
                  <a:lnTo>
                    <a:pt x="47" y="11"/>
                  </a:lnTo>
                  <a:lnTo>
                    <a:pt x="61" y="9"/>
                  </a:lnTo>
                  <a:lnTo>
                    <a:pt x="77" y="8"/>
                  </a:lnTo>
                  <a:lnTo>
                    <a:pt x="96" y="7"/>
                  </a:lnTo>
                  <a:lnTo>
                    <a:pt x="117" y="5"/>
                  </a:lnTo>
                  <a:lnTo>
                    <a:pt x="137" y="4"/>
                  </a:lnTo>
                  <a:lnTo>
                    <a:pt x="159" y="3"/>
                  </a:lnTo>
                  <a:lnTo>
                    <a:pt x="181" y="1"/>
                  </a:lnTo>
                  <a:lnTo>
                    <a:pt x="202" y="0"/>
                  </a:lnTo>
                  <a:lnTo>
                    <a:pt x="221" y="0"/>
                  </a:lnTo>
                  <a:lnTo>
                    <a:pt x="238" y="0"/>
                  </a:lnTo>
                  <a:lnTo>
                    <a:pt x="252" y="0"/>
                  </a:lnTo>
                  <a:lnTo>
                    <a:pt x="264" y="1"/>
                  </a:lnTo>
                  <a:lnTo>
                    <a:pt x="272" y="4"/>
                  </a:lnTo>
                  <a:lnTo>
                    <a:pt x="284" y="396"/>
                  </a:lnTo>
                  <a:lnTo>
                    <a:pt x="289" y="411"/>
                  </a:lnTo>
                  <a:lnTo>
                    <a:pt x="299" y="452"/>
                  </a:lnTo>
                  <a:lnTo>
                    <a:pt x="315" y="510"/>
                  </a:lnTo>
                  <a:lnTo>
                    <a:pt x="334" y="576"/>
                  </a:lnTo>
                  <a:lnTo>
                    <a:pt x="353" y="644"/>
                  </a:lnTo>
                  <a:lnTo>
                    <a:pt x="370" y="704"/>
                  </a:lnTo>
                  <a:lnTo>
                    <a:pt x="384" y="749"/>
                  </a:lnTo>
                  <a:lnTo>
                    <a:pt x="393" y="768"/>
                  </a:lnTo>
                  <a:lnTo>
                    <a:pt x="147" y="776"/>
                  </a:lnTo>
                  <a:lnTo>
                    <a:pt x="0" y="423"/>
                  </a:lnTo>
                  <a:lnTo>
                    <a:pt x="2" y="363"/>
                  </a:lnTo>
                  <a:lnTo>
                    <a:pt x="8" y="231"/>
                  </a:lnTo>
                  <a:lnTo>
                    <a:pt x="17" y="91"/>
                  </a:lnTo>
                  <a:lnTo>
                    <a:pt x="26" y="13"/>
                  </a:lnTo>
                  <a:close/>
                </a:path>
              </a:pathLst>
            </a:custGeom>
            <a:solidFill>
              <a:srgbClr val="C9D3D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60" name="Freeform 36"/>
            <p:cNvSpPr>
              <a:spLocks/>
            </p:cNvSpPr>
            <p:nvPr/>
          </p:nvSpPr>
          <p:spPr bwMode="auto">
            <a:xfrm>
              <a:off x="5183" y="2062"/>
              <a:ext cx="163" cy="38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223" y="98"/>
                </a:cxn>
                <a:cxn ang="0">
                  <a:pos x="490" y="0"/>
                </a:cxn>
                <a:cxn ang="0">
                  <a:pos x="365" y="3"/>
                </a:cxn>
                <a:cxn ang="0">
                  <a:pos x="0" y="116"/>
                </a:cxn>
              </a:cxnLst>
              <a:rect l="0" t="0" r="r" b="b"/>
              <a:pathLst>
                <a:path w="490" h="116">
                  <a:moveTo>
                    <a:pt x="0" y="116"/>
                  </a:moveTo>
                  <a:lnTo>
                    <a:pt x="223" y="98"/>
                  </a:lnTo>
                  <a:lnTo>
                    <a:pt x="490" y="0"/>
                  </a:lnTo>
                  <a:lnTo>
                    <a:pt x="365" y="3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C9D3D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61" name="Freeform 37"/>
            <p:cNvSpPr>
              <a:spLocks/>
            </p:cNvSpPr>
            <p:nvPr/>
          </p:nvSpPr>
          <p:spPr bwMode="auto">
            <a:xfrm>
              <a:off x="5175" y="2132"/>
              <a:ext cx="57" cy="96"/>
            </a:xfrm>
            <a:custGeom>
              <a:avLst/>
              <a:gdLst/>
              <a:ahLst/>
              <a:cxnLst>
                <a:cxn ang="0">
                  <a:pos x="25" y="9"/>
                </a:cxn>
                <a:cxn ang="0">
                  <a:pos x="0" y="268"/>
                </a:cxn>
                <a:cxn ang="0">
                  <a:pos x="25" y="289"/>
                </a:cxn>
                <a:cxn ang="0">
                  <a:pos x="164" y="289"/>
                </a:cxn>
                <a:cxn ang="0">
                  <a:pos x="169" y="22"/>
                </a:cxn>
                <a:cxn ang="0">
                  <a:pos x="147" y="0"/>
                </a:cxn>
                <a:cxn ang="0">
                  <a:pos x="25" y="9"/>
                </a:cxn>
              </a:cxnLst>
              <a:rect l="0" t="0" r="r" b="b"/>
              <a:pathLst>
                <a:path w="169" h="289">
                  <a:moveTo>
                    <a:pt x="25" y="9"/>
                  </a:moveTo>
                  <a:lnTo>
                    <a:pt x="0" y="268"/>
                  </a:lnTo>
                  <a:lnTo>
                    <a:pt x="25" y="289"/>
                  </a:lnTo>
                  <a:lnTo>
                    <a:pt x="164" y="289"/>
                  </a:lnTo>
                  <a:lnTo>
                    <a:pt x="169" y="22"/>
                  </a:lnTo>
                  <a:lnTo>
                    <a:pt x="147" y="0"/>
                  </a:lnTo>
                  <a:lnTo>
                    <a:pt x="25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62" name="Freeform 38"/>
            <p:cNvSpPr>
              <a:spLocks/>
            </p:cNvSpPr>
            <p:nvPr/>
          </p:nvSpPr>
          <p:spPr bwMode="auto">
            <a:xfrm>
              <a:off x="5188" y="2143"/>
              <a:ext cx="32" cy="69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0" y="207"/>
                </a:cxn>
                <a:cxn ang="0">
                  <a:pos x="94" y="207"/>
                </a:cxn>
                <a:cxn ang="0">
                  <a:pos x="94" y="0"/>
                </a:cxn>
                <a:cxn ang="0">
                  <a:pos x="17" y="0"/>
                </a:cxn>
              </a:cxnLst>
              <a:rect l="0" t="0" r="r" b="b"/>
              <a:pathLst>
                <a:path w="94" h="207">
                  <a:moveTo>
                    <a:pt x="17" y="0"/>
                  </a:moveTo>
                  <a:lnTo>
                    <a:pt x="0" y="207"/>
                  </a:lnTo>
                  <a:lnTo>
                    <a:pt x="94" y="207"/>
                  </a:lnTo>
                  <a:lnTo>
                    <a:pt x="94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D8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63" name="Freeform 39"/>
            <p:cNvSpPr>
              <a:spLocks/>
            </p:cNvSpPr>
            <p:nvPr/>
          </p:nvSpPr>
          <p:spPr bwMode="auto">
            <a:xfrm>
              <a:off x="5215" y="2353"/>
              <a:ext cx="63" cy="15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2" y="42"/>
                </a:cxn>
                <a:cxn ang="0">
                  <a:pos x="4" y="39"/>
                </a:cxn>
                <a:cxn ang="0">
                  <a:pos x="8" y="36"/>
                </a:cxn>
                <a:cxn ang="0">
                  <a:pos x="14" y="30"/>
                </a:cxn>
                <a:cxn ang="0">
                  <a:pos x="22" y="26"/>
                </a:cxn>
                <a:cxn ang="0">
                  <a:pos x="31" y="20"/>
                </a:cxn>
                <a:cxn ang="0">
                  <a:pos x="42" y="14"/>
                </a:cxn>
                <a:cxn ang="0">
                  <a:pos x="54" y="8"/>
                </a:cxn>
                <a:cxn ang="0">
                  <a:pos x="67" y="5"/>
                </a:cxn>
                <a:cxn ang="0">
                  <a:pos x="82" y="2"/>
                </a:cxn>
                <a:cxn ang="0">
                  <a:pos x="97" y="0"/>
                </a:cxn>
                <a:cxn ang="0">
                  <a:pos x="114" y="2"/>
                </a:cxn>
                <a:cxn ang="0">
                  <a:pos x="131" y="4"/>
                </a:cxn>
                <a:cxn ang="0">
                  <a:pos x="150" y="10"/>
                </a:cxn>
                <a:cxn ang="0">
                  <a:pos x="169" y="19"/>
                </a:cxn>
                <a:cxn ang="0">
                  <a:pos x="189" y="30"/>
                </a:cxn>
                <a:cxn ang="0">
                  <a:pos x="0" y="43"/>
                </a:cxn>
              </a:cxnLst>
              <a:rect l="0" t="0" r="r" b="b"/>
              <a:pathLst>
                <a:path w="189" h="43">
                  <a:moveTo>
                    <a:pt x="0" y="43"/>
                  </a:moveTo>
                  <a:lnTo>
                    <a:pt x="2" y="42"/>
                  </a:lnTo>
                  <a:lnTo>
                    <a:pt x="4" y="39"/>
                  </a:lnTo>
                  <a:lnTo>
                    <a:pt x="8" y="36"/>
                  </a:lnTo>
                  <a:lnTo>
                    <a:pt x="14" y="30"/>
                  </a:lnTo>
                  <a:lnTo>
                    <a:pt x="22" y="26"/>
                  </a:lnTo>
                  <a:lnTo>
                    <a:pt x="31" y="20"/>
                  </a:lnTo>
                  <a:lnTo>
                    <a:pt x="42" y="14"/>
                  </a:lnTo>
                  <a:lnTo>
                    <a:pt x="54" y="8"/>
                  </a:lnTo>
                  <a:lnTo>
                    <a:pt x="67" y="5"/>
                  </a:lnTo>
                  <a:lnTo>
                    <a:pt x="82" y="2"/>
                  </a:lnTo>
                  <a:lnTo>
                    <a:pt x="97" y="0"/>
                  </a:lnTo>
                  <a:lnTo>
                    <a:pt x="114" y="2"/>
                  </a:lnTo>
                  <a:lnTo>
                    <a:pt x="131" y="4"/>
                  </a:lnTo>
                  <a:lnTo>
                    <a:pt x="150" y="10"/>
                  </a:lnTo>
                  <a:lnTo>
                    <a:pt x="169" y="19"/>
                  </a:lnTo>
                  <a:lnTo>
                    <a:pt x="189" y="30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64" name="Freeform 40"/>
            <p:cNvSpPr>
              <a:spLocks/>
            </p:cNvSpPr>
            <p:nvPr/>
          </p:nvSpPr>
          <p:spPr bwMode="auto">
            <a:xfrm>
              <a:off x="5075" y="2363"/>
              <a:ext cx="208" cy="123"/>
            </a:xfrm>
            <a:custGeom>
              <a:avLst/>
              <a:gdLst/>
              <a:ahLst/>
              <a:cxnLst>
                <a:cxn ang="0">
                  <a:pos x="435" y="0"/>
                </a:cxn>
                <a:cxn ang="0">
                  <a:pos x="0" y="221"/>
                </a:cxn>
                <a:cxn ang="0">
                  <a:pos x="21" y="337"/>
                </a:cxn>
                <a:cxn ang="0">
                  <a:pos x="22" y="338"/>
                </a:cxn>
                <a:cxn ang="0">
                  <a:pos x="28" y="341"/>
                </a:cxn>
                <a:cxn ang="0">
                  <a:pos x="35" y="346"/>
                </a:cxn>
                <a:cxn ang="0">
                  <a:pos x="44" y="351"/>
                </a:cxn>
                <a:cxn ang="0">
                  <a:pos x="50" y="355"/>
                </a:cxn>
                <a:cxn ang="0">
                  <a:pos x="55" y="357"/>
                </a:cxn>
                <a:cxn ang="0">
                  <a:pos x="61" y="361"/>
                </a:cxn>
                <a:cxn ang="0">
                  <a:pos x="67" y="363"/>
                </a:cxn>
                <a:cxn ang="0">
                  <a:pos x="73" y="364"/>
                </a:cxn>
                <a:cxn ang="0">
                  <a:pos x="80" y="366"/>
                </a:cxn>
                <a:cxn ang="0">
                  <a:pos x="85" y="368"/>
                </a:cxn>
                <a:cxn ang="0">
                  <a:pos x="92" y="368"/>
                </a:cxn>
                <a:cxn ang="0">
                  <a:pos x="100" y="368"/>
                </a:cxn>
                <a:cxn ang="0">
                  <a:pos x="107" y="366"/>
                </a:cxn>
                <a:cxn ang="0">
                  <a:pos x="114" y="363"/>
                </a:cxn>
                <a:cxn ang="0">
                  <a:pos x="121" y="360"/>
                </a:cxn>
                <a:cxn ang="0">
                  <a:pos x="128" y="353"/>
                </a:cxn>
                <a:cxn ang="0">
                  <a:pos x="133" y="346"/>
                </a:cxn>
                <a:cxn ang="0">
                  <a:pos x="138" y="335"/>
                </a:cxn>
                <a:cxn ang="0">
                  <a:pos x="143" y="324"/>
                </a:cxn>
                <a:cxn ang="0">
                  <a:pos x="145" y="323"/>
                </a:cxn>
                <a:cxn ang="0">
                  <a:pos x="149" y="318"/>
                </a:cxn>
                <a:cxn ang="0">
                  <a:pos x="156" y="315"/>
                </a:cxn>
                <a:cxn ang="0">
                  <a:pos x="166" y="311"/>
                </a:cxn>
                <a:cxn ang="0">
                  <a:pos x="177" y="311"/>
                </a:cxn>
                <a:cxn ang="0">
                  <a:pos x="188" y="315"/>
                </a:cxn>
                <a:cxn ang="0">
                  <a:pos x="200" y="324"/>
                </a:cxn>
                <a:cxn ang="0">
                  <a:pos x="211" y="341"/>
                </a:cxn>
                <a:cxn ang="0">
                  <a:pos x="213" y="342"/>
                </a:cxn>
                <a:cxn ang="0">
                  <a:pos x="214" y="343"/>
                </a:cxn>
                <a:cxn ang="0">
                  <a:pos x="217" y="347"/>
                </a:cxn>
                <a:cxn ang="0">
                  <a:pos x="222" y="350"/>
                </a:cxn>
                <a:cxn ang="0">
                  <a:pos x="227" y="355"/>
                </a:cxn>
                <a:cxn ang="0">
                  <a:pos x="233" y="358"/>
                </a:cxn>
                <a:cxn ang="0">
                  <a:pos x="240" y="362"/>
                </a:cxn>
                <a:cxn ang="0">
                  <a:pos x="248" y="365"/>
                </a:cxn>
                <a:cxn ang="0">
                  <a:pos x="254" y="368"/>
                </a:cxn>
                <a:cxn ang="0">
                  <a:pos x="261" y="368"/>
                </a:cxn>
                <a:cxn ang="0">
                  <a:pos x="266" y="369"/>
                </a:cxn>
                <a:cxn ang="0">
                  <a:pos x="273" y="368"/>
                </a:cxn>
                <a:cxn ang="0">
                  <a:pos x="280" y="365"/>
                </a:cxn>
                <a:cxn ang="0">
                  <a:pos x="287" y="363"/>
                </a:cxn>
                <a:cxn ang="0">
                  <a:pos x="293" y="358"/>
                </a:cxn>
                <a:cxn ang="0">
                  <a:pos x="300" y="353"/>
                </a:cxn>
                <a:cxn ang="0">
                  <a:pos x="303" y="348"/>
                </a:cxn>
                <a:cxn ang="0">
                  <a:pos x="308" y="342"/>
                </a:cxn>
                <a:cxn ang="0">
                  <a:pos x="311" y="335"/>
                </a:cxn>
                <a:cxn ang="0">
                  <a:pos x="315" y="329"/>
                </a:cxn>
                <a:cxn ang="0">
                  <a:pos x="327" y="233"/>
                </a:cxn>
                <a:cxn ang="0">
                  <a:pos x="625" y="0"/>
                </a:cxn>
                <a:cxn ang="0">
                  <a:pos x="435" y="0"/>
                </a:cxn>
              </a:cxnLst>
              <a:rect l="0" t="0" r="r" b="b"/>
              <a:pathLst>
                <a:path w="625" h="369">
                  <a:moveTo>
                    <a:pt x="435" y="0"/>
                  </a:moveTo>
                  <a:lnTo>
                    <a:pt x="0" y="221"/>
                  </a:lnTo>
                  <a:lnTo>
                    <a:pt x="21" y="337"/>
                  </a:lnTo>
                  <a:lnTo>
                    <a:pt x="22" y="338"/>
                  </a:lnTo>
                  <a:lnTo>
                    <a:pt x="28" y="341"/>
                  </a:lnTo>
                  <a:lnTo>
                    <a:pt x="35" y="346"/>
                  </a:lnTo>
                  <a:lnTo>
                    <a:pt x="44" y="351"/>
                  </a:lnTo>
                  <a:lnTo>
                    <a:pt x="50" y="355"/>
                  </a:lnTo>
                  <a:lnTo>
                    <a:pt x="55" y="357"/>
                  </a:lnTo>
                  <a:lnTo>
                    <a:pt x="61" y="361"/>
                  </a:lnTo>
                  <a:lnTo>
                    <a:pt x="67" y="363"/>
                  </a:lnTo>
                  <a:lnTo>
                    <a:pt x="73" y="364"/>
                  </a:lnTo>
                  <a:lnTo>
                    <a:pt x="80" y="366"/>
                  </a:lnTo>
                  <a:lnTo>
                    <a:pt x="85" y="368"/>
                  </a:lnTo>
                  <a:lnTo>
                    <a:pt x="92" y="368"/>
                  </a:lnTo>
                  <a:lnTo>
                    <a:pt x="100" y="368"/>
                  </a:lnTo>
                  <a:lnTo>
                    <a:pt x="107" y="366"/>
                  </a:lnTo>
                  <a:lnTo>
                    <a:pt x="114" y="363"/>
                  </a:lnTo>
                  <a:lnTo>
                    <a:pt x="121" y="360"/>
                  </a:lnTo>
                  <a:lnTo>
                    <a:pt x="128" y="353"/>
                  </a:lnTo>
                  <a:lnTo>
                    <a:pt x="133" y="346"/>
                  </a:lnTo>
                  <a:lnTo>
                    <a:pt x="138" y="335"/>
                  </a:lnTo>
                  <a:lnTo>
                    <a:pt x="143" y="324"/>
                  </a:lnTo>
                  <a:lnTo>
                    <a:pt x="145" y="323"/>
                  </a:lnTo>
                  <a:lnTo>
                    <a:pt x="149" y="318"/>
                  </a:lnTo>
                  <a:lnTo>
                    <a:pt x="156" y="315"/>
                  </a:lnTo>
                  <a:lnTo>
                    <a:pt x="166" y="311"/>
                  </a:lnTo>
                  <a:lnTo>
                    <a:pt x="177" y="311"/>
                  </a:lnTo>
                  <a:lnTo>
                    <a:pt x="188" y="315"/>
                  </a:lnTo>
                  <a:lnTo>
                    <a:pt x="200" y="324"/>
                  </a:lnTo>
                  <a:lnTo>
                    <a:pt x="211" y="341"/>
                  </a:lnTo>
                  <a:lnTo>
                    <a:pt x="213" y="342"/>
                  </a:lnTo>
                  <a:lnTo>
                    <a:pt x="214" y="343"/>
                  </a:lnTo>
                  <a:lnTo>
                    <a:pt x="217" y="347"/>
                  </a:lnTo>
                  <a:lnTo>
                    <a:pt x="222" y="350"/>
                  </a:lnTo>
                  <a:lnTo>
                    <a:pt x="227" y="355"/>
                  </a:lnTo>
                  <a:lnTo>
                    <a:pt x="233" y="358"/>
                  </a:lnTo>
                  <a:lnTo>
                    <a:pt x="240" y="362"/>
                  </a:lnTo>
                  <a:lnTo>
                    <a:pt x="248" y="365"/>
                  </a:lnTo>
                  <a:lnTo>
                    <a:pt x="254" y="368"/>
                  </a:lnTo>
                  <a:lnTo>
                    <a:pt x="261" y="368"/>
                  </a:lnTo>
                  <a:lnTo>
                    <a:pt x="266" y="369"/>
                  </a:lnTo>
                  <a:lnTo>
                    <a:pt x="273" y="368"/>
                  </a:lnTo>
                  <a:lnTo>
                    <a:pt x="280" y="365"/>
                  </a:lnTo>
                  <a:lnTo>
                    <a:pt x="287" y="363"/>
                  </a:lnTo>
                  <a:lnTo>
                    <a:pt x="293" y="358"/>
                  </a:lnTo>
                  <a:lnTo>
                    <a:pt x="300" y="353"/>
                  </a:lnTo>
                  <a:lnTo>
                    <a:pt x="303" y="348"/>
                  </a:lnTo>
                  <a:lnTo>
                    <a:pt x="308" y="342"/>
                  </a:lnTo>
                  <a:lnTo>
                    <a:pt x="311" y="335"/>
                  </a:lnTo>
                  <a:lnTo>
                    <a:pt x="315" y="329"/>
                  </a:lnTo>
                  <a:lnTo>
                    <a:pt x="327" y="233"/>
                  </a:lnTo>
                  <a:lnTo>
                    <a:pt x="625" y="0"/>
                  </a:lnTo>
                  <a:lnTo>
                    <a:pt x="43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65" name="Freeform 41"/>
            <p:cNvSpPr>
              <a:spLocks/>
            </p:cNvSpPr>
            <p:nvPr/>
          </p:nvSpPr>
          <p:spPr bwMode="auto">
            <a:xfrm>
              <a:off x="5106" y="2369"/>
              <a:ext cx="157" cy="63"/>
            </a:xfrm>
            <a:custGeom>
              <a:avLst/>
              <a:gdLst/>
              <a:ahLst/>
              <a:cxnLst>
                <a:cxn ang="0">
                  <a:pos x="0" y="189"/>
                </a:cxn>
                <a:cxn ang="0">
                  <a:pos x="191" y="189"/>
                </a:cxn>
                <a:cxn ang="0">
                  <a:pos x="471" y="0"/>
                </a:cxn>
                <a:cxn ang="0">
                  <a:pos x="358" y="8"/>
                </a:cxn>
                <a:cxn ang="0">
                  <a:pos x="0" y="189"/>
                </a:cxn>
              </a:cxnLst>
              <a:rect l="0" t="0" r="r" b="b"/>
              <a:pathLst>
                <a:path w="471" h="189">
                  <a:moveTo>
                    <a:pt x="0" y="189"/>
                  </a:moveTo>
                  <a:lnTo>
                    <a:pt x="191" y="189"/>
                  </a:lnTo>
                  <a:lnTo>
                    <a:pt x="471" y="0"/>
                  </a:lnTo>
                  <a:lnTo>
                    <a:pt x="358" y="8"/>
                  </a:lnTo>
                  <a:lnTo>
                    <a:pt x="0" y="189"/>
                  </a:lnTo>
                  <a:close/>
                </a:path>
              </a:pathLst>
            </a:custGeom>
            <a:solidFill>
              <a:srgbClr val="FFFF5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66" name="Freeform 42"/>
            <p:cNvSpPr>
              <a:spLocks/>
            </p:cNvSpPr>
            <p:nvPr/>
          </p:nvSpPr>
          <p:spPr bwMode="auto">
            <a:xfrm>
              <a:off x="5089" y="2444"/>
              <a:ext cx="83" cy="26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12" y="60"/>
                </a:cxn>
                <a:cxn ang="0">
                  <a:pos x="14" y="62"/>
                </a:cxn>
                <a:cxn ang="0">
                  <a:pos x="18" y="67"/>
                </a:cxn>
                <a:cxn ang="0">
                  <a:pos x="24" y="73"/>
                </a:cxn>
                <a:cxn ang="0">
                  <a:pos x="31" y="77"/>
                </a:cxn>
                <a:cxn ang="0">
                  <a:pos x="40" y="79"/>
                </a:cxn>
                <a:cxn ang="0">
                  <a:pos x="49" y="75"/>
                </a:cxn>
                <a:cxn ang="0">
                  <a:pos x="59" y="64"/>
                </a:cxn>
                <a:cxn ang="0">
                  <a:pos x="69" y="43"/>
                </a:cxn>
                <a:cxn ang="0">
                  <a:pos x="72" y="42"/>
                </a:cxn>
                <a:cxn ang="0">
                  <a:pos x="80" y="37"/>
                </a:cxn>
                <a:cxn ang="0">
                  <a:pos x="94" y="33"/>
                </a:cxn>
                <a:cxn ang="0">
                  <a:pos x="110" y="28"/>
                </a:cxn>
                <a:cxn ang="0">
                  <a:pos x="129" y="27"/>
                </a:cxn>
                <a:cxn ang="0">
                  <a:pos x="149" y="30"/>
                </a:cxn>
                <a:cxn ang="0">
                  <a:pos x="171" y="39"/>
                </a:cxn>
                <a:cxn ang="0">
                  <a:pos x="190" y="56"/>
                </a:cxn>
                <a:cxn ang="0">
                  <a:pos x="191" y="57"/>
                </a:cxn>
                <a:cxn ang="0">
                  <a:pos x="196" y="61"/>
                </a:cxn>
                <a:cxn ang="0">
                  <a:pos x="203" y="66"/>
                </a:cxn>
                <a:cxn ang="0">
                  <a:pos x="211" y="70"/>
                </a:cxn>
                <a:cxn ang="0">
                  <a:pos x="220" y="73"/>
                </a:cxn>
                <a:cxn ang="0">
                  <a:pos x="228" y="72"/>
                </a:cxn>
                <a:cxn ang="0">
                  <a:pos x="236" y="67"/>
                </a:cxn>
                <a:cxn ang="0">
                  <a:pos x="242" y="56"/>
                </a:cxn>
                <a:cxn ang="0">
                  <a:pos x="250" y="0"/>
                </a:cxn>
                <a:cxn ang="0">
                  <a:pos x="0" y="4"/>
                </a:cxn>
              </a:cxnLst>
              <a:rect l="0" t="0" r="r" b="b"/>
              <a:pathLst>
                <a:path w="250" h="79">
                  <a:moveTo>
                    <a:pt x="0" y="4"/>
                  </a:moveTo>
                  <a:lnTo>
                    <a:pt x="12" y="60"/>
                  </a:lnTo>
                  <a:lnTo>
                    <a:pt x="14" y="62"/>
                  </a:lnTo>
                  <a:lnTo>
                    <a:pt x="18" y="67"/>
                  </a:lnTo>
                  <a:lnTo>
                    <a:pt x="24" y="73"/>
                  </a:lnTo>
                  <a:lnTo>
                    <a:pt x="31" y="77"/>
                  </a:lnTo>
                  <a:lnTo>
                    <a:pt x="40" y="79"/>
                  </a:lnTo>
                  <a:lnTo>
                    <a:pt x="49" y="75"/>
                  </a:lnTo>
                  <a:lnTo>
                    <a:pt x="59" y="64"/>
                  </a:lnTo>
                  <a:lnTo>
                    <a:pt x="69" y="43"/>
                  </a:lnTo>
                  <a:lnTo>
                    <a:pt x="72" y="42"/>
                  </a:lnTo>
                  <a:lnTo>
                    <a:pt x="80" y="37"/>
                  </a:lnTo>
                  <a:lnTo>
                    <a:pt x="94" y="33"/>
                  </a:lnTo>
                  <a:lnTo>
                    <a:pt x="110" y="28"/>
                  </a:lnTo>
                  <a:lnTo>
                    <a:pt x="129" y="27"/>
                  </a:lnTo>
                  <a:lnTo>
                    <a:pt x="149" y="30"/>
                  </a:lnTo>
                  <a:lnTo>
                    <a:pt x="171" y="39"/>
                  </a:lnTo>
                  <a:lnTo>
                    <a:pt x="190" y="56"/>
                  </a:lnTo>
                  <a:lnTo>
                    <a:pt x="191" y="57"/>
                  </a:lnTo>
                  <a:lnTo>
                    <a:pt x="196" y="61"/>
                  </a:lnTo>
                  <a:lnTo>
                    <a:pt x="203" y="66"/>
                  </a:lnTo>
                  <a:lnTo>
                    <a:pt x="211" y="70"/>
                  </a:lnTo>
                  <a:lnTo>
                    <a:pt x="220" y="73"/>
                  </a:lnTo>
                  <a:lnTo>
                    <a:pt x="228" y="72"/>
                  </a:lnTo>
                  <a:lnTo>
                    <a:pt x="236" y="67"/>
                  </a:lnTo>
                  <a:lnTo>
                    <a:pt x="242" y="56"/>
                  </a:lnTo>
                  <a:lnTo>
                    <a:pt x="250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A3B5C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67" name="Freeform 43"/>
            <p:cNvSpPr>
              <a:spLocks/>
            </p:cNvSpPr>
            <p:nvPr/>
          </p:nvSpPr>
          <p:spPr bwMode="auto">
            <a:xfrm>
              <a:off x="5306" y="2123"/>
              <a:ext cx="95" cy="184"/>
            </a:xfrm>
            <a:custGeom>
              <a:avLst/>
              <a:gdLst/>
              <a:ahLst/>
              <a:cxnLst>
                <a:cxn ang="0">
                  <a:pos x="285" y="267"/>
                </a:cxn>
                <a:cxn ang="0">
                  <a:pos x="285" y="323"/>
                </a:cxn>
                <a:cxn ang="0">
                  <a:pos x="280" y="375"/>
                </a:cxn>
                <a:cxn ang="0">
                  <a:pos x="270" y="423"/>
                </a:cxn>
                <a:cxn ang="0">
                  <a:pos x="255" y="464"/>
                </a:cxn>
                <a:cxn ang="0">
                  <a:pos x="235" y="500"/>
                </a:cxn>
                <a:cxn ang="0">
                  <a:pos x="212" y="526"/>
                </a:cxn>
                <a:cxn ang="0">
                  <a:pos x="187" y="545"/>
                </a:cxn>
                <a:cxn ang="0">
                  <a:pos x="158" y="552"/>
                </a:cxn>
                <a:cxn ang="0">
                  <a:pos x="130" y="548"/>
                </a:cxn>
                <a:cxn ang="0">
                  <a:pos x="102" y="533"/>
                </a:cxn>
                <a:cxn ang="0">
                  <a:pos x="77" y="509"/>
                </a:cxn>
                <a:cxn ang="0">
                  <a:pos x="54" y="477"/>
                </a:cxn>
                <a:cxn ang="0">
                  <a:pos x="33" y="437"/>
                </a:cxn>
                <a:cxn ang="0">
                  <a:pos x="17" y="391"/>
                </a:cxn>
                <a:cxn ang="0">
                  <a:pos x="6" y="339"/>
                </a:cxn>
                <a:cxn ang="0">
                  <a:pos x="0" y="284"/>
                </a:cxn>
                <a:cxn ang="0">
                  <a:pos x="0" y="228"/>
                </a:cxn>
                <a:cxn ang="0">
                  <a:pos x="5" y="176"/>
                </a:cxn>
                <a:cxn ang="0">
                  <a:pos x="15" y="128"/>
                </a:cxn>
                <a:cxn ang="0">
                  <a:pos x="31" y="87"/>
                </a:cxn>
                <a:cxn ang="0">
                  <a:pos x="49" y="51"/>
                </a:cxn>
                <a:cxn ang="0">
                  <a:pos x="72" y="25"/>
                </a:cxn>
                <a:cxn ang="0">
                  <a:pos x="98" y="6"/>
                </a:cxn>
                <a:cxn ang="0">
                  <a:pos x="126" y="0"/>
                </a:cxn>
                <a:cxn ang="0">
                  <a:pos x="155" y="3"/>
                </a:cxn>
                <a:cxn ang="0">
                  <a:pos x="182" y="18"/>
                </a:cxn>
                <a:cxn ang="0">
                  <a:pos x="208" y="42"/>
                </a:cxn>
                <a:cxn ang="0">
                  <a:pos x="232" y="74"/>
                </a:cxn>
                <a:cxn ang="0">
                  <a:pos x="251" y="114"/>
                </a:cxn>
                <a:cxn ang="0">
                  <a:pos x="267" y="160"/>
                </a:cxn>
                <a:cxn ang="0">
                  <a:pos x="279" y="212"/>
                </a:cxn>
                <a:cxn ang="0">
                  <a:pos x="285" y="267"/>
                </a:cxn>
              </a:cxnLst>
              <a:rect l="0" t="0" r="r" b="b"/>
              <a:pathLst>
                <a:path w="285" h="552">
                  <a:moveTo>
                    <a:pt x="285" y="267"/>
                  </a:moveTo>
                  <a:lnTo>
                    <a:pt x="285" y="323"/>
                  </a:lnTo>
                  <a:lnTo>
                    <a:pt x="280" y="375"/>
                  </a:lnTo>
                  <a:lnTo>
                    <a:pt x="270" y="423"/>
                  </a:lnTo>
                  <a:lnTo>
                    <a:pt x="255" y="464"/>
                  </a:lnTo>
                  <a:lnTo>
                    <a:pt x="235" y="500"/>
                  </a:lnTo>
                  <a:lnTo>
                    <a:pt x="212" y="526"/>
                  </a:lnTo>
                  <a:lnTo>
                    <a:pt x="187" y="545"/>
                  </a:lnTo>
                  <a:lnTo>
                    <a:pt x="158" y="552"/>
                  </a:lnTo>
                  <a:lnTo>
                    <a:pt x="130" y="548"/>
                  </a:lnTo>
                  <a:lnTo>
                    <a:pt x="102" y="533"/>
                  </a:lnTo>
                  <a:lnTo>
                    <a:pt x="77" y="509"/>
                  </a:lnTo>
                  <a:lnTo>
                    <a:pt x="54" y="477"/>
                  </a:lnTo>
                  <a:lnTo>
                    <a:pt x="33" y="437"/>
                  </a:lnTo>
                  <a:lnTo>
                    <a:pt x="17" y="391"/>
                  </a:lnTo>
                  <a:lnTo>
                    <a:pt x="6" y="339"/>
                  </a:lnTo>
                  <a:lnTo>
                    <a:pt x="0" y="284"/>
                  </a:lnTo>
                  <a:lnTo>
                    <a:pt x="0" y="228"/>
                  </a:lnTo>
                  <a:lnTo>
                    <a:pt x="5" y="176"/>
                  </a:lnTo>
                  <a:lnTo>
                    <a:pt x="15" y="128"/>
                  </a:lnTo>
                  <a:lnTo>
                    <a:pt x="31" y="87"/>
                  </a:lnTo>
                  <a:lnTo>
                    <a:pt x="49" y="51"/>
                  </a:lnTo>
                  <a:lnTo>
                    <a:pt x="72" y="25"/>
                  </a:lnTo>
                  <a:lnTo>
                    <a:pt x="98" y="6"/>
                  </a:lnTo>
                  <a:lnTo>
                    <a:pt x="126" y="0"/>
                  </a:lnTo>
                  <a:lnTo>
                    <a:pt x="155" y="3"/>
                  </a:lnTo>
                  <a:lnTo>
                    <a:pt x="182" y="18"/>
                  </a:lnTo>
                  <a:lnTo>
                    <a:pt x="208" y="42"/>
                  </a:lnTo>
                  <a:lnTo>
                    <a:pt x="232" y="74"/>
                  </a:lnTo>
                  <a:lnTo>
                    <a:pt x="251" y="114"/>
                  </a:lnTo>
                  <a:lnTo>
                    <a:pt x="267" y="160"/>
                  </a:lnTo>
                  <a:lnTo>
                    <a:pt x="279" y="212"/>
                  </a:lnTo>
                  <a:lnTo>
                    <a:pt x="285" y="26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68" name="Freeform 44"/>
            <p:cNvSpPr>
              <a:spLocks/>
            </p:cNvSpPr>
            <p:nvPr/>
          </p:nvSpPr>
          <p:spPr bwMode="auto">
            <a:xfrm>
              <a:off x="5314" y="2140"/>
              <a:ext cx="78" cy="150"/>
            </a:xfrm>
            <a:custGeom>
              <a:avLst/>
              <a:gdLst/>
              <a:ahLst/>
              <a:cxnLst>
                <a:cxn ang="0">
                  <a:pos x="232" y="219"/>
                </a:cxn>
                <a:cxn ang="0">
                  <a:pos x="232" y="265"/>
                </a:cxn>
                <a:cxn ang="0">
                  <a:pos x="229" y="308"/>
                </a:cxn>
                <a:cxn ang="0">
                  <a:pos x="221" y="347"/>
                </a:cxn>
                <a:cxn ang="0">
                  <a:pos x="208" y="380"/>
                </a:cxn>
                <a:cxn ang="0">
                  <a:pos x="193" y="409"/>
                </a:cxn>
                <a:cxn ang="0">
                  <a:pos x="175" y="430"/>
                </a:cxn>
                <a:cxn ang="0">
                  <a:pos x="153" y="445"/>
                </a:cxn>
                <a:cxn ang="0">
                  <a:pos x="130" y="451"/>
                </a:cxn>
                <a:cxn ang="0">
                  <a:pos x="106" y="448"/>
                </a:cxn>
                <a:cxn ang="0">
                  <a:pos x="84" y="436"/>
                </a:cxn>
                <a:cxn ang="0">
                  <a:pos x="62" y="417"/>
                </a:cxn>
                <a:cxn ang="0">
                  <a:pos x="44" y="390"/>
                </a:cxn>
                <a:cxn ang="0">
                  <a:pos x="28" y="358"/>
                </a:cxn>
                <a:cxn ang="0">
                  <a:pos x="15" y="320"/>
                </a:cxn>
                <a:cxn ang="0">
                  <a:pos x="6" y="278"/>
                </a:cxn>
                <a:cxn ang="0">
                  <a:pos x="0" y="233"/>
                </a:cxn>
                <a:cxn ang="0">
                  <a:pos x="0" y="187"/>
                </a:cxn>
                <a:cxn ang="0">
                  <a:pos x="5" y="145"/>
                </a:cxn>
                <a:cxn ang="0">
                  <a:pos x="13" y="106"/>
                </a:cxn>
                <a:cxn ang="0">
                  <a:pos x="26" y="71"/>
                </a:cxn>
                <a:cxn ang="0">
                  <a:pos x="41" y="43"/>
                </a:cxn>
                <a:cxn ang="0">
                  <a:pos x="59" y="21"/>
                </a:cxn>
                <a:cxn ang="0">
                  <a:pos x="81" y="6"/>
                </a:cxn>
                <a:cxn ang="0">
                  <a:pos x="104" y="0"/>
                </a:cxn>
                <a:cxn ang="0">
                  <a:pos x="127" y="3"/>
                </a:cxn>
                <a:cxn ang="0">
                  <a:pos x="150" y="15"/>
                </a:cxn>
                <a:cxn ang="0">
                  <a:pos x="170" y="34"/>
                </a:cxn>
                <a:cxn ang="0">
                  <a:pos x="189" y="61"/>
                </a:cxn>
                <a:cxn ang="0">
                  <a:pos x="205" y="94"/>
                </a:cxn>
                <a:cxn ang="0">
                  <a:pos x="218" y="132"/>
                </a:cxn>
                <a:cxn ang="0">
                  <a:pos x="228" y="173"/>
                </a:cxn>
                <a:cxn ang="0">
                  <a:pos x="232" y="219"/>
                </a:cxn>
              </a:cxnLst>
              <a:rect l="0" t="0" r="r" b="b"/>
              <a:pathLst>
                <a:path w="232" h="451">
                  <a:moveTo>
                    <a:pt x="232" y="219"/>
                  </a:moveTo>
                  <a:lnTo>
                    <a:pt x="232" y="265"/>
                  </a:lnTo>
                  <a:lnTo>
                    <a:pt x="229" y="308"/>
                  </a:lnTo>
                  <a:lnTo>
                    <a:pt x="221" y="347"/>
                  </a:lnTo>
                  <a:lnTo>
                    <a:pt x="208" y="380"/>
                  </a:lnTo>
                  <a:lnTo>
                    <a:pt x="193" y="409"/>
                  </a:lnTo>
                  <a:lnTo>
                    <a:pt x="175" y="430"/>
                  </a:lnTo>
                  <a:lnTo>
                    <a:pt x="153" y="445"/>
                  </a:lnTo>
                  <a:lnTo>
                    <a:pt x="130" y="451"/>
                  </a:lnTo>
                  <a:lnTo>
                    <a:pt x="106" y="448"/>
                  </a:lnTo>
                  <a:lnTo>
                    <a:pt x="84" y="436"/>
                  </a:lnTo>
                  <a:lnTo>
                    <a:pt x="62" y="417"/>
                  </a:lnTo>
                  <a:lnTo>
                    <a:pt x="44" y="390"/>
                  </a:lnTo>
                  <a:lnTo>
                    <a:pt x="28" y="358"/>
                  </a:lnTo>
                  <a:lnTo>
                    <a:pt x="15" y="320"/>
                  </a:lnTo>
                  <a:lnTo>
                    <a:pt x="6" y="278"/>
                  </a:lnTo>
                  <a:lnTo>
                    <a:pt x="0" y="233"/>
                  </a:lnTo>
                  <a:lnTo>
                    <a:pt x="0" y="187"/>
                  </a:lnTo>
                  <a:lnTo>
                    <a:pt x="5" y="145"/>
                  </a:lnTo>
                  <a:lnTo>
                    <a:pt x="13" y="106"/>
                  </a:lnTo>
                  <a:lnTo>
                    <a:pt x="26" y="71"/>
                  </a:lnTo>
                  <a:lnTo>
                    <a:pt x="41" y="43"/>
                  </a:lnTo>
                  <a:lnTo>
                    <a:pt x="59" y="21"/>
                  </a:lnTo>
                  <a:lnTo>
                    <a:pt x="81" y="6"/>
                  </a:lnTo>
                  <a:lnTo>
                    <a:pt x="104" y="0"/>
                  </a:lnTo>
                  <a:lnTo>
                    <a:pt x="127" y="3"/>
                  </a:lnTo>
                  <a:lnTo>
                    <a:pt x="150" y="15"/>
                  </a:lnTo>
                  <a:lnTo>
                    <a:pt x="170" y="34"/>
                  </a:lnTo>
                  <a:lnTo>
                    <a:pt x="189" y="61"/>
                  </a:lnTo>
                  <a:lnTo>
                    <a:pt x="205" y="94"/>
                  </a:lnTo>
                  <a:lnTo>
                    <a:pt x="218" y="132"/>
                  </a:lnTo>
                  <a:lnTo>
                    <a:pt x="228" y="173"/>
                  </a:lnTo>
                  <a:lnTo>
                    <a:pt x="232" y="219"/>
                  </a:lnTo>
                  <a:close/>
                </a:path>
              </a:pathLst>
            </a:custGeom>
            <a:solidFill>
              <a:srgbClr val="EAD3E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69" name="Freeform 45"/>
            <p:cNvSpPr>
              <a:spLocks/>
            </p:cNvSpPr>
            <p:nvPr/>
          </p:nvSpPr>
          <p:spPr bwMode="auto">
            <a:xfrm>
              <a:off x="5199" y="1939"/>
              <a:ext cx="164" cy="162"/>
            </a:xfrm>
            <a:custGeom>
              <a:avLst/>
              <a:gdLst/>
              <a:ahLst/>
              <a:cxnLst>
                <a:cxn ang="0">
                  <a:pos x="110" y="64"/>
                </a:cxn>
                <a:cxn ang="0">
                  <a:pos x="93" y="9"/>
                </a:cxn>
                <a:cxn ang="0">
                  <a:pos x="87" y="21"/>
                </a:cxn>
                <a:cxn ang="0">
                  <a:pos x="80" y="136"/>
                </a:cxn>
                <a:cxn ang="0">
                  <a:pos x="84" y="221"/>
                </a:cxn>
                <a:cxn ang="0">
                  <a:pos x="80" y="261"/>
                </a:cxn>
                <a:cxn ang="0">
                  <a:pos x="61" y="282"/>
                </a:cxn>
                <a:cxn ang="0">
                  <a:pos x="39" y="314"/>
                </a:cxn>
                <a:cxn ang="0">
                  <a:pos x="17" y="353"/>
                </a:cxn>
                <a:cxn ang="0">
                  <a:pos x="2" y="381"/>
                </a:cxn>
                <a:cxn ang="0">
                  <a:pos x="2" y="405"/>
                </a:cxn>
                <a:cxn ang="0">
                  <a:pos x="18" y="420"/>
                </a:cxn>
                <a:cxn ang="0">
                  <a:pos x="61" y="452"/>
                </a:cxn>
                <a:cxn ang="0">
                  <a:pos x="118" y="479"/>
                </a:cxn>
                <a:cxn ang="0">
                  <a:pos x="178" y="484"/>
                </a:cxn>
                <a:cxn ang="0">
                  <a:pos x="234" y="467"/>
                </a:cxn>
                <a:cxn ang="0">
                  <a:pos x="284" y="440"/>
                </a:cxn>
                <a:cxn ang="0">
                  <a:pos x="327" y="400"/>
                </a:cxn>
                <a:cxn ang="0">
                  <a:pos x="356" y="344"/>
                </a:cxn>
                <a:cxn ang="0">
                  <a:pos x="366" y="294"/>
                </a:cxn>
                <a:cxn ang="0">
                  <a:pos x="361" y="270"/>
                </a:cxn>
                <a:cxn ang="0">
                  <a:pos x="356" y="253"/>
                </a:cxn>
                <a:cxn ang="0">
                  <a:pos x="359" y="226"/>
                </a:cxn>
                <a:cxn ang="0">
                  <a:pos x="382" y="191"/>
                </a:cxn>
                <a:cxn ang="0">
                  <a:pos x="419" y="166"/>
                </a:cxn>
                <a:cxn ang="0">
                  <a:pos x="459" y="149"/>
                </a:cxn>
                <a:cxn ang="0">
                  <a:pos x="493" y="141"/>
                </a:cxn>
                <a:cxn ang="0">
                  <a:pos x="471" y="137"/>
                </a:cxn>
                <a:cxn ang="0">
                  <a:pos x="420" y="136"/>
                </a:cxn>
                <a:cxn ang="0">
                  <a:pos x="360" y="149"/>
                </a:cxn>
                <a:cxn ang="0">
                  <a:pos x="314" y="188"/>
                </a:cxn>
                <a:cxn ang="0">
                  <a:pos x="272" y="218"/>
                </a:cxn>
                <a:cxn ang="0">
                  <a:pos x="214" y="207"/>
                </a:cxn>
                <a:cxn ang="0">
                  <a:pos x="165" y="181"/>
                </a:cxn>
                <a:cxn ang="0">
                  <a:pos x="142" y="159"/>
                </a:cxn>
                <a:cxn ang="0">
                  <a:pos x="135" y="138"/>
                </a:cxn>
                <a:cxn ang="0">
                  <a:pos x="122" y="98"/>
                </a:cxn>
              </a:cxnLst>
              <a:rect l="0" t="0" r="r" b="b"/>
              <a:pathLst>
                <a:path w="493" h="486">
                  <a:moveTo>
                    <a:pt x="122" y="98"/>
                  </a:moveTo>
                  <a:lnTo>
                    <a:pt x="110" y="64"/>
                  </a:lnTo>
                  <a:lnTo>
                    <a:pt x="100" y="32"/>
                  </a:lnTo>
                  <a:lnTo>
                    <a:pt x="93" y="9"/>
                  </a:lnTo>
                  <a:lnTo>
                    <a:pt x="89" y="0"/>
                  </a:lnTo>
                  <a:lnTo>
                    <a:pt x="87" y="21"/>
                  </a:lnTo>
                  <a:lnTo>
                    <a:pt x="84" y="74"/>
                  </a:lnTo>
                  <a:lnTo>
                    <a:pt x="80" y="136"/>
                  </a:lnTo>
                  <a:lnTo>
                    <a:pt x="81" y="188"/>
                  </a:lnTo>
                  <a:lnTo>
                    <a:pt x="84" y="221"/>
                  </a:lnTo>
                  <a:lnTo>
                    <a:pt x="84" y="244"/>
                  </a:lnTo>
                  <a:lnTo>
                    <a:pt x="80" y="261"/>
                  </a:lnTo>
                  <a:lnTo>
                    <a:pt x="69" y="273"/>
                  </a:lnTo>
                  <a:lnTo>
                    <a:pt x="61" y="282"/>
                  </a:lnTo>
                  <a:lnTo>
                    <a:pt x="49" y="296"/>
                  </a:lnTo>
                  <a:lnTo>
                    <a:pt x="39" y="314"/>
                  </a:lnTo>
                  <a:lnTo>
                    <a:pt x="27" y="333"/>
                  </a:lnTo>
                  <a:lnTo>
                    <a:pt x="17" y="353"/>
                  </a:lnTo>
                  <a:lnTo>
                    <a:pt x="8" y="369"/>
                  </a:lnTo>
                  <a:lnTo>
                    <a:pt x="2" y="381"/>
                  </a:lnTo>
                  <a:lnTo>
                    <a:pt x="0" y="385"/>
                  </a:lnTo>
                  <a:lnTo>
                    <a:pt x="2" y="405"/>
                  </a:lnTo>
                  <a:lnTo>
                    <a:pt x="7" y="409"/>
                  </a:lnTo>
                  <a:lnTo>
                    <a:pt x="18" y="420"/>
                  </a:lnTo>
                  <a:lnTo>
                    <a:pt x="38" y="434"/>
                  </a:lnTo>
                  <a:lnTo>
                    <a:pt x="61" y="452"/>
                  </a:lnTo>
                  <a:lnTo>
                    <a:pt x="88" y="468"/>
                  </a:lnTo>
                  <a:lnTo>
                    <a:pt x="118" y="479"/>
                  </a:lnTo>
                  <a:lnTo>
                    <a:pt x="148" y="486"/>
                  </a:lnTo>
                  <a:lnTo>
                    <a:pt x="178" y="484"/>
                  </a:lnTo>
                  <a:lnTo>
                    <a:pt x="206" y="476"/>
                  </a:lnTo>
                  <a:lnTo>
                    <a:pt x="234" y="467"/>
                  </a:lnTo>
                  <a:lnTo>
                    <a:pt x="260" y="455"/>
                  </a:lnTo>
                  <a:lnTo>
                    <a:pt x="284" y="440"/>
                  </a:lnTo>
                  <a:lnTo>
                    <a:pt x="307" y="422"/>
                  </a:lnTo>
                  <a:lnTo>
                    <a:pt x="327" y="400"/>
                  </a:lnTo>
                  <a:lnTo>
                    <a:pt x="343" y="375"/>
                  </a:lnTo>
                  <a:lnTo>
                    <a:pt x="356" y="344"/>
                  </a:lnTo>
                  <a:lnTo>
                    <a:pt x="362" y="315"/>
                  </a:lnTo>
                  <a:lnTo>
                    <a:pt x="366" y="294"/>
                  </a:lnTo>
                  <a:lnTo>
                    <a:pt x="365" y="281"/>
                  </a:lnTo>
                  <a:lnTo>
                    <a:pt x="361" y="270"/>
                  </a:lnTo>
                  <a:lnTo>
                    <a:pt x="358" y="262"/>
                  </a:lnTo>
                  <a:lnTo>
                    <a:pt x="356" y="253"/>
                  </a:lnTo>
                  <a:lnTo>
                    <a:pt x="356" y="242"/>
                  </a:lnTo>
                  <a:lnTo>
                    <a:pt x="359" y="226"/>
                  </a:lnTo>
                  <a:lnTo>
                    <a:pt x="368" y="207"/>
                  </a:lnTo>
                  <a:lnTo>
                    <a:pt x="382" y="191"/>
                  </a:lnTo>
                  <a:lnTo>
                    <a:pt x="399" y="177"/>
                  </a:lnTo>
                  <a:lnTo>
                    <a:pt x="419" y="166"/>
                  </a:lnTo>
                  <a:lnTo>
                    <a:pt x="439" y="156"/>
                  </a:lnTo>
                  <a:lnTo>
                    <a:pt x="459" y="149"/>
                  </a:lnTo>
                  <a:lnTo>
                    <a:pt x="477" y="143"/>
                  </a:lnTo>
                  <a:lnTo>
                    <a:pt x="493" y="141"/>
                  </a:lnTo>
                  <a:lnTo>
                    <a:pt x="487" y="140"/>
                  </a:lnTo>
                  <a:lnTo>
                    <a:pt x="471" y="137"/>
                  </a:lnTo>
                  <a:lnTo>
                    <a:pt x="447" y="136"/>
                  </a:lnTo>
                  <a:lnTo>
                    <a:pt x="420" y="136"/>
                  </a:lnTo>
                  <a:lnTo>
                    <a:pt x="389" y="140"/>
                  </a:lnTo>
                  <a:lnTo>
                    <a:pt x="360" y="149"/>
                  </a:lnTo>
                  <a:lnTo>
                    <a:pt x="334" y="164"/>
                  </a:lnTo>
                  <a:lnTo>
                    <a:pt x="314" y="188"/>
                  </a:lnTo>
                  <a:lnTo>
                    <a:pt x="296" y="208"/>
                  </a:lnTo>
                  <a:lnTo>
                    <a:pt x="272" y="218"/>
                  </a:lnTo>
                  <a:lnTo>
                    <a:pt x="243" y="216"/>
                  </a:lnTo>
                  <a:lnTo>
                    <a:pt x="214" y="207"/>
                  </a:lnTo>
                  <a:lnTo>
                    <a:pt x="188" y="195"/>
                  </a:lnTo>
                  <a:lnTo>
                    <a:pt x="165" y="181"/>
                  </a:lnTo>
                  <a:lnTo>
                    <a:pt x="149" y="168"/>
                  </a:lnTo>
                  <a:lnTo>
                    <a:pt x="142" y="159"/>
                  </a:lnTo>
                  <a:lnTo>
                    <a:pt x="140" y="152"/>
                  </a:lnTo>
                  <a:lnTo>
                    <a:pt x="135" y="138"/>
                  </a:lnTo>
                  <a:lnTo>
                    <a:pt x="128" y="120"/>
                  </a:lnTo>
                  <a:lnTo>
                    <a:pt x="122" y="9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70" name="Freeform 46"/>
            <p:cNvSpPr>
              <a:spLocks/>
            </p:cNvSpPr>
            <p:nvPr/>
          </p:nvSpPr>
          <p:spPr bwMode="auto">
            <a:xfrm>
              <a:off x="5211" y="1968"/>
              <a:ext cx="114" cy="118"/>
            </a:xfrm>
            <a:custGeom>
              <a:avLst/>
              <a:gdLst/>
              <a:ahLst/>
              <a:cxnLst>
                <a:cxn ang="0">
                  <a:pos x="100" y="16"/>
                </a:cxn>
                <a:cxn ang="0">
                  <a:pos x="105" y="97"/>
                </a:cxn>
                <a:cxn ang="0">
                  <a:pos x="107" y="134"/>
                </a:cxn>
                <a:cxn ang="0">
                  <a:pos x="131" y="132"/>
                </a:cxn>
                <a:cxn ang="0">
                  <a:pos x="168" y="132"/>
                </a:cxn>
                <a:cxn ang="0">
                  <a:pos x="207" y="137"/>
                </a:cxn>
                <a:cxn ang="0">
                  <a:pos x="220" y="143"/>
                </a:cxn>
                <a:cxn ang="0">
                  <a:pos x="191" y="148"/>
                </a:cxn>
                <a:cxn ang="0">
                  <a:pos x="149" y="156"/>
                </a:cxn>
                <a:cxn ang="0">
                  <a:pos x="108" y="168"/>
                </a:cxn>
                <a:cxn ang="0">
                  <a:pos x="79" y="193"/>
                </a:cxn>
                <a:cxn ang="0">
                  <a:pos x="73" y="214"/>
                </a:cxn>
                <a:cxn ang="0">
                  <a:pos x="55" y="227"/>
                </a:cxn>
                <a:cxn ang="0">
                  <a:pos x="68" y="221"/>
                </a:cxn>
                <a:cxn ang="0">
                  <a:pos x="102" y="214"/>
                </a:cxn>
                <a:cxn ang="0">
                  <a:pos x="141" y="219"/>
                </a:cxn>
                <a:cxn ang="0">
                  <a:pos x="174" y="250"/>
                </a:cxn>
                <a:cxn ang="0">
                  <a:pos x="160" y="246"/>
                </a:cxn>
                <a:cxn ang="0">
                  <a:pos x="126" y="241"/>
                </a:cxn>
                <a:cxn ang="0">
                  <a:pos x="83" y="241"/>
                </a:cxn>
                <a:cxn ang="0">
                  <a:pos x="44" y="250"/>
                </a:cxn>
                <a:cxn ang="0">
                  <a:pos x="4" y="296"/>
                </a:cxn>
                <a:cxn ang="0">
                  <a:pos x="37" y="299"/>
                </a:cxn>
                <a:cxn ang="0">
                  <a:pos x="84" y="304"/>
                </a:cxn>
                <a:cxn ang="0">
                  <a:pos x="126" y="311"/>
                </a:cxn>
                <a:cxn ang="0">
                  <a:pos x="24" y="328"/>
                </a:cxn>
                <a:cxn ang="0">
                  <a:pos x="33" y="334"/>
                </a:cxn>
                <a:cxn ang="0">
                  <a:pos x="59" y="344"/>
                </a:cxn>
                <a:cxn ang="0">
                  <a:pos x="104" y="353"/>
                </a:cxn>
                <a:cxn ang="0">
                  <a:pos x="169" y="351"/>
                </a:cxn>
                <a:cxn ang="0">
                  <a:pos x="189" y="351"/>
                </a:cxn>
                <a:cxn ang="0">
                  <a:pos x="231" y="335"/>
                </a:cxn>
                <a:cxn ang="0">
                  <a:pos x="274" y="283"/>
                </a:cxn>
                <a:cxn ang="0">
                  <a:pos x="293" y="172"/>
                </a:cxn>
                <a:cxn ang="0">
                  <a:pos x="291" y="159"/>
                </a:cxn>
                <a:cxn ang="0">
                  <a:pos x="291" y="126"/>
                </a:cxn>
                <a:cxn ang="0">
                  <a:pos x="305" y="85"/>
                </a:cxn>
                <a:cxn ang="0">
                  <a:pos x="344" y="46"/>
                </a:cxn>
              </a:cxnLst>
              <a:rect l="0" t="0" r="r" b="b"/>
              <a:pathLst>
                <a:path w="344" h="354">
                  <a:moveTo>
                    <a:pt x="99" y="0"/>
                  </a:moveTo>
                  <a:lnTo>
                    <a:pt x="100" y="16"/>
                  </a:lnTo>
                  <a:lnTo>
                    <a:pt x="104" y="53"/>
                  </a:lnTo>
                  <a:lnTo>
                    <a:pt x="105" y="97"/>
                  </a:lnTo>
                  <a:lnTo>
                    <a:pt x="104" y="134"/>
                  </a:lnTo>
                  <a:lnTo>
                    <a:pt x="107" y="134"/>
                  </a:lnTo>
                  <a:lnTo>
                    <a:pt x="117" y="133"/>
                  </a:lnTo>
                  <a:lnTo>
                    <a:pt x="131" y="132"/>
                  </a:lnTo>
                  <a:lnTo>
                    <a:pt x="149" y="132"/>
                  </a:lnTo>
                  <a:lnTo>
                    <a:pt x="168" y="132"/>
                  </a:lnTo>
                  <a:lnTo>
                    <a:pt x="189" y="134"/>
                  </a:lnTo>
                  <a:lnTo>
                    <a:pt x="207" y="137"/>
                  </a:lnTo>
                  <a:lnTo>
                    <a:pt x="224" y="143"/>
                  </a:lnTo>
                  <a:lnTo>
                    <a:pt x="220" y="143"/>
                  </a:lnTo>
                  <a:lnTo>
                    <a:pt x="208" y="145"/>
                  </a:lnTo>
                  <a:lnTo>
                    <a:pt x="191" y="148"/>
                  </a:lnTo>
                  <a:lnTo>
                    <a:pt x="170" y="151"/>
                  </a:lnTo>
                  <a:lnTo>
                    <a:pt x="149" y="156"/>
                  </a:lnTo>
                  <a:lnTo>
                    <a:pt x="128" y="162"/>
                  </a:lnTo>
                  <a:lnTo>
                    <a:pt x="108" y="168"/>
                  </a:lnTo>
                  <a:lnTo>
                    <a:pt x="95" y="176"/>
                  </a:lnTo>
                  <a:lnTo>
                    <a:pt x="79" y="193"/>
                  </a:lnTo>
                  <a:lnTo>
                    <a:pt x="73" y="205"/>
                  </a:lnTo>
                  <a:lnTo>
                    <a:pt x="73" y="214"/>
                  </a:lnTo>
                  <a:lnTo>
                    <a:pt x="74" y="218"/>
                  </a:lnTo>
                  <a:lnTo>
                    <a:pt x="55" y="227"/>
                  </a:lnTo>
                  <a:lnTo>
                    <a:pt x="58" y="226"/>
                  </a:lnTo>
                  <a:lnTo>
                    <a:pt x="68" y="221"/>
                  </a:lnTo>
                  <a:lnTo>
                    <a:pt x="83" y="218"/>
                  </a:lnTo>
                  <a:lnTo>
                    <a:pt x="102" y="214"/>
                  </a:lnTo>
                  <a:lnTo>
                    <a:pt x="121" y="214"/>
                  </a:lnTo>
                  <a:lnTo>
                    <a:pt x="141" y="219"/>
                  </a:lnTo>
                  <a:lnTo>
                    <a:pt x="159" y="230"/>
                  </a:lnTo>
                  <a:lnTo>
                    <a:pt x="174" y="250"/>
                  </a:lnTo>
                  <a:lnTo>
                    <a:pt x="170" y="249"/>
                  </a:lnTo>
                  <a:lnTo>
                    <a:pt x="160" y="246"/>
                  </a:lnTo>
                  <a:lnTo>
                    <a:pt x="145" y="244"/>
                  </a:lnTo>
                  <a:lnTo>
                    <a:pt x="126" y="241"/>
                  </a:lnTo>
                  <a:lnTo>
                    <a:pt x="105" y="240"/>
                  </a:lnTo>
                  <a:lnTo>
                    <a:pt x="83" y="241"/>
                  </a:lnTo>
                  <a:lnTo>
                    <a:pt x="63" y="243"/>
                  </a:lnTo>
                  <a:lnTo>
                    <a:pt x="44" y="250"/>
                  </a:lnTo>
                  <a:lnTo>
                    <a:pt x="0" y="296"/>
                  </a:lnTo>
                  <a:lnTo>
                    <a:pt x="4" y="296"/>
                  </a:lnTo>
                  <a:lnTo>
                    <a:pt x="18" y="297"/>
                  </a:lnTo>
                  <a:lnTo>
                    <a:pt x="37" y="299"/>
                  </a:lnTo>
                  <a:lnTo>
                    <a:pt x="60" y="302"/>
                  </a:lnTo>
                  <a:lnTo>
                    <a:pt x="84" y="304"/>
                  </a:lnTo>
                  <a:lnTo>
                    <a:pt x="107" y="307"/>
                  </a:lnTo>
                  <a:lnTo>
                    <a:pt x="126" y="311"/>
                  </a:lnTo>
                  <a:lnTo>
                    <a:pt x="139" y="314"/>
                  </a:lnTo>
                  <a:lnTo>
                    <a:pt x="24" y="328"/>
                  </a:lnTo>
                  <a:lnTo>
                    <a:pt x="26" y="329"/>
                  </a:lnTo>
                  <a:lnTo>
                    <a:pt x="33" y="334"/>
                  </a:lnTo>
                  <a:lnTo>
                    <a:pt x="43" y="338"/>
                  </a:lnTo>
                  <a:lnTo>
                    <a:pt x="59" y="344"/>
                  </a:lnTo>
                  <a:lnTo>
                    <a:pt x="80" y="350"/>
                  </a:lnTo>
                  <a:lnTo>
                    <a:pt x="104" y="353"/>
                  </a:lnTo>
                  <a:lnTo>
                    <a:pt x="135" y="354"/>
                  </a:lnTo>
                  <a:lnTo>
                    <a:pt x="169" y="351"/>
                  </a:lnTo>
                  <a:lnTo>
                    <a:pt x="175" y="351"/>
                  </a:lnTo>
                  <a:lnTo>
                    <a:pt x="189" y="351"/>
                  </a:lnTo>
                  <a:lnTo>
                    <a:pt x="208" y="346"/>
                  </a:lnTo>
                  <a:lnTo>
                    <a:pt x="231" y="335"/>
                  </a:lnTo>
                  <a:lnTo>
                    <a:pt x="254" y="315"/>
                  </a:lnTo>
                  <a:lnTo>
                    <a:pt x="274" y="283"/>
                  </a:lnTo>
                  <a:lnTo>
                    <a:pt x="287" y="236"/>
                  </a:lnTo>
                  <a:lnTo>
                    <a:pt x="293" y="172"/>
                  </a:lnTo>
                  <a:lnTo>
                    <a:pt x="292" y="168"/>
                  </a:lnTo>
                  <a:lnTo>
                    <a:pt x="291" y="159"/>
                  </a:lnTo>
                  <a:lnTo>
                    <a:pt x="290" y="144"/>
                  </a:lnTo>
                  <a:lnTo>
                    <a:pt x="291" y="126"/>
                  </a:lnTo>
                  <a:lnTo>
                    <a:pt x="295" y="106"/>
                  </a:lnTo>
                  <a:lnTo>
                    <a:pt x="305" y="85"/>
                  </a:lnTo>
                  <a:lnTo>
                    <a:pt x="320" y="64"/>
                  </a:lnTo>
                  <a:lnTo>
                    <a:pt x="344" y="46"/>
                  </a:lnTo>
                  <a:lnTo>
                    <a:pt x="99" y="0"/>
                  </a:lnTo>
                  <a:close/>
                </a:path>
              </a:pathLst>
            </a:custGeom>
            <a:solidFill>
              <a:srgbClr val="F4BFB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9071" name="Text Box 47"/>
          <p:cNvSpPr txBox="1">
            <a:spLocks noChangeArrowheads="1"/>
          </p:cNvSpPr>
          <p:nvPr/>
        </p:nvSpPr>
        <p:spPr bwMode="auto">
          <a:xfrm rot="-24267528">
            <a:off x="6781800" y="228600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RTT: 235ms</a:t>
            </a:r>
          </a:p>
        </p:txBody>
      </p:sp>
      <p:grpSp>
        <p:nvGrpSpPr>
          <p:cNvPr id="4" name="Group 48"/>
          <p:cNvGrpSpPr>
            <a:grpSpLocks/>
          </p:cNvGrpSpPr>
          <p:nvPr/>
        </p:nvGrpSpPr>
        <p:grpSpPr bwMode="auto">
          <a:xfrm rot="2495385">
            <a:off x="6934200" y="2605088"/>
            <a:ext cx="788988" cy="1204912"/>
            <a:chOff x="5040" y="1728"/>
            <a:chExt cx="497" cy="759"/>
          </a:xfrm>
        </p:grpSpPr>
        <p:sp>
          <p:nvSpPr>
            <p:cNvPr id="129073" name="AutoShape 49"/>
            <p:cNvSpPr>
              <a:spLocks noChangeAspect="1" noChangeArrowheads="1" noTextEdit="1"/>
            </p:cNvSpPr>
            <p:nvPr/>
          </p:nvSpPr>
          <p:spPr bwMode="auto">
            <a:xfrm>
              <a:off x="5040" y="1728"/>
              <a:ext cx="497" cy="7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74" name="Freeform 50"/>
            <p:cNvSpPr>
              <a:spLocks/>
            </p:cNvSpPr>
            <p:nvPr/>
          </p:nvSpPr>
          <p:spPr bwMode="auto">
            <a:xfrm>
              <a:off x="5068" y="1830"/>
              <a:ext cx="443" cy="443"/>
            </a:xfrm>
            <a:custGeom>
              <a:avLst/>
              <a:gdLst/>
              <a:ahLst/>
              <a:cxnLst>
                <a:cxn ang="0">
                  <a:pos x="665" y="262"/>
                </a:cxn>
                <a:cxn ang="0">
                  <a:pos x="768" y="0"/>
                </a:cxn>
                <a:cxn ang="0">
                  <a:pos x="788" y="281"/>
                </a:cxn>
                <a:cxn ang="0">
                  <a:pos x="969" y="66"/>
                </a:cxn>
                <a:cxn ang="0">
                  <a:pos x="901" y="339"/>
                </a:cxn>
                <a:cxn ang="0">
                  <a:pos x="1140" y="190"/>
                </a:cxn>
                <a:cxn ang="0">
                  <a:pos x="990" y="428"/>
                </a:cxn>
                <a:cxn ang="0">
                  <a:pos x="1262" y="360"/>
                </a:cxn>
                <a:cxn ang="0">
                  <a:pos x="1047" y="541"/>
                </a:cxn>
                <a:cxn ang="0">
                  <a:pos x="1328" y="560"/>
                </a:cxn>
                <a:cxn ang="0">
                  <a:pos x="1068" y="666"/>
                </a:cxn>
                <a:cxn ang="0">
                  <a:pos x="1328" y="770"/>
                </a:cxn>
                <a:cxn ang="0">
                  <a:pos x="1047" y="790"/>
                </a:cxn>
                <a:cxn ang="0">
                  <a:pos x="1262" y="970"/>
                </a:cxn>
                <a:cxn ang="0">
                  <a:pos x="990" y="902"/>
                </a:cxn>
                <a:cxn ang="0">
                  <a:pos x="1140" y="1141"/>
                </a:cxn>
                <a:cxn ang="0">
                  <a:pos x="901" y="992"/>
                </a:cxn>
                <a:cxn ang="0">
                  <a:pos x="969" y="1265"/>
                </a:cxn>
                <a:cxn ang="0">
                  <a:pos x="788" y="1049"/>
                </a:cxn>
                <a:cxn ang="0">
                  <a:pos x="768" y="1329"/>
                </a:cxn>
                <a:cxn ang="0">
                  <a:pos x="665" y="1069"/>
                </a:cxn>
                <a:cxn ang="0">
                  <a:pos x="559" y="1329"/>
                </a:cxn>
                <a:cxn ang="0">
                  <a:pos x="540" y="1049"/>
                </a:cxn>
                <a:cxn ang="0">
                  <a:pos x="359" y="1265"/>
                </a:cxn>
                <a:cxn ang="0">
                  <a:pos x="428" y="992"/>
                </a:cxn>
                <a:cxn ang="0">
                  <a:pos x="188" y="1141"/>
                </a:cxn>
                <a:cxn ang="0">
                  <a:pos x="338" y="902"/>
                </a:cxn>
                <a:cxn ang="0">
                  <a:pos x="65" y="970"/>
                </a:cxn>
                <a:cxn ang="0">
                  <a:pos x="281" y="790"/>
                </a:cxn>
                <a:cxn ang="0">
                  <a:pos x="0" y="770"/>
                </a:cxn>
                <a:cxn ang="0">
                  <a:pos x="260" y="666"/>
                </a:cxn>
                <a:cxn ang="0">
                  <a:pos x="0" y="560"/>
                </a:cxn>
                <a:cxn ang="0">
                  <a:pos x="281" y="541"/>
                </a:cxn>
                <a:cxn ang="0">
                  <a:pos x="65" y="360"/>
                </a:cxn>
                <a:cxn ang="0">
                  <a:pos x="338" y="428"/>
                </a:cxn>
                <a:cxn ang="0">
                  <a:pos x="188" y="190"/>
                </a:cxn>
                <a:cxn ang="0">
                  <a:pos x="428" y="339"/>
                </a:cxn>
                <a:cxn ang="0">
                  <a:pos x="359" y="66"/>
                </a:cxn>
                <a:cxn ang="0">
                  <a:pos x="540" y="281"/>
                </a:cxn>
                <a:cxn ang="0">
                  <a:pos x="559" y="0"/>
                </a:cxn>
                <a:cxn ang="0">
                  <a:pos x="665" y="262"/>
                </a:cxn>
              </a:cxnLst>
              <a:rect l="0" t="0" r="r" b="b"/>
              <a:pathLst>
                <a:path w="1328" h="1329">
                  <a:moveTo>
                    <a:pt x="665" y="262"/>
                  </a:moveTo>
                  <a:lnTo>
                    <a:pt x="768" y="0"/>
                  </a:lnTo>
                  <a:lnTo>
                    <a:pt x="788" y="281"/>
                  </a:lnTo>
                  <a:lnTo>
                    <a:pt x="969" y="66"/>
                  </a:lnTo>
                  <a:lnTo>
                    <a:pt x="901" y="339"/>
                  </a:lnTo>
                  <a:lnTo>
                    <a:pt x="1140" y="190"/>
                  </a:lnTo>
                  <a:lnTo>
                    <a:pt x="990" y="428"/>
                  </a:lnTo>
                  <a:lnTo>
                    <a:pt x="1262" y="360"/>
                  </a:lnTo>
                  <a:lnTo>
                    <a:pt x="1047" y="541"/>
                  </a:lnTo>
                  <a:lnTo>
                    <a:pt x="1328" y="560"/>
                  </a:lnTo>
                  <a:lnTo>
                    <a:pt x="1068" y="666"/>
                  </a:lnTo>
                  <a:lnTo>
                    <a:pt x="1328" y="770"/>
                  </a:lnTo>
                  <a:lnTo>
                    <a:pt x="1047" y="790"/>
                  </a:lnTo>
                  <a:lnTo>
                    <a:pt x="1262" y="970"/>
                  </a:lnTo>
                  <a:lnTo>
                    <a:pt x="990" y="902"/>
                  </a:lnTo>
                  <a:lnTo>
                    <a:pt x="1140" y="1141"/>
                  </a:lnTo>
                  <a:lnTo>
                    <a:pt x="901" y="992"/>
                  </a:lnTo>
                  <a:lnTo>
                    <a:pt x="969" y="1265"/>
                  </a:lnTo>
                  <a:lnTo>
                    <a:pt x="788" y="1049"/>
                  </a:lnTo>
                  <a:lnTo>
                    <a:pt x="768" y="1329"/>
                  </a:lnTo>
                  <a:lnTo>
                    <a:pt x="665" y="1069"/>
                  </a:lnTo>
                  <a:lnTo>
                    <a:pt x="559" y="1329"/>
                  </a:lnTo>
                  <a:lnTo>
                    <a:pt x="540" y="1049"/>
                  </a:lnTo>
                  <a:lnTo>
                    <a:pt x="359" y="1265"/>
                  </a:lnTo>
                  <a:lnTo>
                    <a:pt x="428" y="992"/>
                  </a:lnTo>
                  <a:lnTo>
                    <a:pt x="188" y="1141"/>
                  </a:lnTo>
                  <a:lnTo>
                    <a:pt x="338" y="902"/>
                  </a:lnTo>
                  <a:lnTo>
                    <a:pt x="65" y="970"/>
                  </a:lnTo>
                  <a:lnTo>
                    <a:pt x="281" y="790"/>
                  </a:lnTo>
                  <a:lnTo>
                    <a:pt x="0" y="770"/>
                  </a:lnTo>
                  <a:lnTo>
                    <a:pt x="260" y="666"/>
                  </a:lnTo>
                  <a:lnTo>
                    <a:pt x="0" y="560"/>
                  </a:lnTo>
                  <a:lnTo>
                    <a:pt x="281" y="541"/>
                  </a:lnTo>
                  <a:lnTo>
                    <a:pt x="65" y="360"/>
                  </a:lnTo>
                  <a:lnTo>
                    <a:pt x="338" y="428"/>
                  </a:lnTo>
                  <a:lnTo>
                    <a:pt x="188" y="190"/>
                  </a:lnTo>
                  <a:lnTo>
                    <a:pt x="428" y="339"/>
                  </a:lnTo>
                  <a:lnTo>
                    <a:pt x="359" y="66"/>
                  </a:lnTo>
                  <a:lnTo>
                    <a:pt x="540" y="281"/>
                  </a:lnTo>
                  <a:lnTo>
                    <a:pt x="559" y="0"/>
                  </a:lnTo>
                  <a:lnTo>
                    <a:pt x="665" y="262"/>
                  </a:lnTo>
                  <a:close/>
                </a:path>
              </a:pathLst>
            </a:custGeom>
            <a:solidFill>
              <a:srgbClr val="C18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75" name="Freeform 51"/>
            <p:cNvSpPr>
              <a:spLocks/>
            </p:cNvSpPr>
            <p:nvPr/>
          </p:nvSpPr>
          <p:spPr bwMode="auto">
            <a:xfrm>
              <a:off x="5084" y="1741"/>
              <a:ext cx="417" cy="652"/>
            </a:xfrm>
            <a:custGeom>
              <a:avLst/>
              <a:gdLst/>
              <a:ahLst/>
              <a:cxnLst>
                <a:cxn ang="0">
                  <a:pos x="286" y="608"/>
                </a:cxn>
                <a:cxn ang="0">
                  <a:pos x="186" y="819"/>
                </a:cxn>
                <a:cxn ang="0">
                  <a:pos x="125" y="948"/>
                </a:cxn>
                <a:cxn ang="0">
                  <a:pos x="91" y="1020"/>
                </a:cxn>
                <a:cxn ang="0">
                  <a:pos x="68" y="1059"/>
                </a:cxn>
                <a:cxn ang="0">
                  <a:pos x="33" y="1106"/>
                </a:cxn>
                <a:cxn ang="0">
                  <a:pos x="3" y="1197"/>
                </a:cxn>
                <a:cxn ang="0">
                  <a:pos x="2" y="1270"/>
                </a:cxn>
                <a:cxn ang="0">
                  <a:pos x="34" y="1366"/>
                </a:cxn>
                <a:cxn ang="0">
                  <a:pos x="117" y="1588"/>
                </a:cxn>
                <a:cxn ang="0">
                  <a:pos x="165" y="1717"/>
                </a:cxn>
                <a:cxn ang="0">
                  <a:pos x="570" y="1939"/>
                </a:cxn>
                <a:cxn ang="0">
                  <a:pos x="606" y="1949"/>
                </a:cxn>
                <a:cxn ang="0">
                  <a:pos x="657" y="1957"/>
                </a:cxn>
                <a:cxn ang="0">
                  <a:pos x="712" y="1953"/>
                </a:cxn>
                <a:cxn ang="0">
                  <a:pos x="756" y="1929"/>
                </a:cxn>
                <a:cxn ang="0">
                  <a:pos x="764" y="1838"/>
                </a:cxn>
                <a:cxn ang="0">
                  <a:pos x="999" y="1903"/>
                </a:cxn>
                <a:cxn ang="0">
                  <a:pos x="1022" y="1851"/>
                </a:cxn>
                <a:cxn ang="0">
                  <a:pos x="1014" y="1773"/>
                </a:cxn>
                <a:cxn ang="0">
                  <a:pos x="1223" y="1757"/>
                </a:cxn>
                <a:cxn ang="0">
                  <a:pos x="1208" y="1648"/>
                </a:cxn>
                <a:cxn ang="0">
                  <a:pos x="1155" y="1600"/>
                </a:cxn>
                <a:cxn ang="0">
                  <a:pos x="1098" y="1578"/>
                </a:cxn>
                <a:cxn ang="0">
                  <a:pos x="1208" y="1454"/>
                </a:cxn>
                <a:cxn ang="0">
                  <a:pos x="1243" y="1399"/>
                </a:cxn>
                <a:cxn ang="0">
                  <a:pos x="1203" y="1361"/>
                </a:cxn>
                <a:cxn ang="0">
                  <a:pos x="1139" y="1346"/>
                </a:cxn>
                <a:cxn ang="0">
                  <a:pos x="1095" y="1358"/>
                </a:cxn>
                <a:cxn ang="0">
                  <a:pos x="1045" y="1374"/>
                </a:cxn>
                <a:cxn ang="0">
                  <a:pos x="994" y="1391"/>
                </a:cxn>
                <a:cxn ang="0">
                  <a:pos x="954" y="1406"/>
                </a:cxn>
                <a:cxn ang="0">
                  <a:pos x="932" y="1414"/>
                </a:cxn>
                <a:cxn ang="0">
                  <a:pos x="919" y="1405"/>
                </a:cxn>
                <a:cxn ang="0">
                  <a:pos x="872" y="1368"/>
                </a:cxn>
                <a:cxn ang="0">
                  <a:pos x="819" y="1333"/>
                </a:cxn>
                <a:cxn ang="0">
                  <a:pos x="827" y="1289"/>
                </a:cxn>
                <a:cxn ang="0">
                  <a:pos x="843" y="1195"/>
                </a:cxn>
                <a:cxn ang="0">
                  <a:pos x="865" y="1103"/>
                </a:cxn>
                <a:cxn ang="0">
                  <a:pos x="937" y="954"/>
                </a:cxn>
                <a:cxn ang="0">
                  <a:pos x="998" y="791"/>
                </a:cxn>
                <a:cxn ang="0">
                  <a:pos x="986" y="654"/>
                </a:cxn>
                <a:cxn ang="0">
                  <a:pos x="959" y="505"/>
                </a:cxn>
                <a:cxn ang="0">
                  <a:pos x="945" y="433"/>
                </a:cxn>
                <a:cxn ang="0">
                  <a:pos x="381" y="411"/>
                </a:cxn>
              </a:cxnLst>
              <a:rect l="0" t="0" r="r" b="b"/>
              <a:pathLst>
                <a:path w="1251" h="1957">
                  <a:moveTo>
                    <a:pt x="381" y="411"/>
                  </a:moveTo>
                  <a:lnTo>
                    <a:pt x="330" y="516"/>
                  </a:lnTo>
                  <a:lnTo>
                    <a:pt x="286" y="608"/>
                  </a:lnTo>
                  <a:lnTo>
                    <a:pt x="247" y="688"/>
                  </a:lnTo>
                  <a:lnTo>
                    <a:pt x="213" y="758"/>
                  </a:lnTo>
                  <a:lnTo>
                    <a:pt x="186" y="819"/>
                  </a:lnTo>
                  <a:lnTo>
                    <a:pt x="162" y="870"/>
                  </a:lnTo>
                  <a:lnTo>
                    <a:pt x="142" y="912"/>
                  </a:lnTo>
                  <a:lnTo>
                    <a:pt x="125" y="948"/>
                  </a:lnTo>
                  <a:lnTo>
                    <a:pt x="111" y="978"/>
                  </a:lnTo>
                  <a:lnTo>
                    <a:pt x="100" y="1001"/>
                  </a:lnTo>
                  <a:lnTo>
                    <a:pt x="91" y="1020"/>
                  </a:lnTo>
                  <a:lnTo>
                    <a:pt x="83" y="1036"/>
                  </a:lnTo>
                  <a:lnTo>
                    <a:pt x="76" y="1049"/>
                  </a:lnTo>
                  <a:lnTo>
                    <a:pt x="68" y="1059"/>
                  </a:lnTo>
                  <a:lnTo>
                    <a:pt x="61" y="1070"/>
                  </a:lnTo>
                  <a:lnTo>
                    <a:pt x="53" y="1079"/>
                  </a:lnTo>
                  <a:lnTo>
                    <a:pt x="33" y="1106"/>
                  </a:lnTo>
                  <a:lnTo>
                    <a:pt x="18" y="1136"/>
                  </a:lnTo>
                  <a:lnTo>
                    <a:pt x="9" y="1166"/>
                  </a:lnTo>
                  <a:lnTo>
                    <a:pt x="3" y="1197"/>
                  </a:lnTo>
                  <a:lnTo>
                    <a:pt x="0" y="1224"/>
                  </a:lnTo>
                  <a:lnTo>
                    <a:pt x="1" y="1250"/>
                  </a:lnTo>
                  <a:lnTo>
                    <a:pt x="2" y="1270"/>
                  </a:lnTo>
                  <a:lnTo>
                    <a:pt x="6" y="1285"/>
                  </a:lnTo>
                  <a:lnTo>
                    <a:pt x="15" y="1313"/>
                  </a:lnTo>
                  <a:lnTo>
                    <a:pt x="34" y="1366"/>
                  </a:lnTo>
                  <a:lnTo>
                    <a:pt x="60" y="1436"/>
                  </a:lnTo>
                  <a:lnTo>
                    <a:pt x="88" y="1513"/>
                  </a:lnTo>
                  <a:lnTo>
                    <a:pt x="117" y="1588"/>
                  </a:lnTo>
                  <a:lnTo>
                    <a:pt x="141" y="1654"/>
                  </a:lnTo>
                  <a:lnTo>
                    <a:pt x="158" y="1700"/>
                  </a:lnTo>
                  <a:lnTo>
                    <a:pt x="165" y="1717"/>
                  </a:lnTo>
                  <a:lnTo>
                    <a:pt x="562" y="1937"/>
                  </a:lnTo>
                  <a:lnTo>
                    <a:pt x="564" y="1938"/>
                  </a:lnTo>
                  <a:lnTo>
                    <a:pt x="570" y="1939"/>
                  </a:lnTo>
                  <a:lnTo>
                    <a:pt x="579" y="1943"/>
                  </a:lnTo>
                  <a:lnTo>
                    <a:pt x="592" y="1945"/>
                  </a:lnTo>
                  <a:lnTo>
                    <a:pt x="606" y="1949"/>
                  </a:lnTo>
                  <a:lnTo>
                    <a:pt x="622" y="1952"/>
                  </a:lnTo>
                  <a:lnTo>
                    <a:pt x="639" y="1954"/>
                  </a:lnTo>
                  <a:lnTo>
                    <a:pt x="657" y="1957"/>
                  </a:lnTo>
                  <a:lnTo>
                    <a:pt x="676" y="1957"/>
                  </a:lnTo>
                  <a:lnTo>
                    <a:pt x="694" y="1956"/>
                  </a:lnTo>
                  <a:lnTo>
                    <a:pt x="712" y="1953"/>
                  </a:lnTo>
                  <a:lnTo>
                    <a:pt x="728" y="1947"/>
                  </a:lnTo>
                  <a:lnTo>
                    <a:pt x="743" y="1941"/>
                  </a:lnTo>
                  <a:lnTo>
                    <a:pt x="756" y="1929"/>
                  </a:lnTo>
                  <a:lnTo>
                    <a:pt x="765" y="1915"/>
                  </a:lnTo>
                  <a:lnTo>
                    <a:pt x="772" y="1898"/>
                  </a:lnTo>
                  <a:lnTo>
                    <a:pt x="764" y="1838"/>
                  </a:lnTo>
                  <a:lnTo>
                    <a:pt x="867" y="1876"/>
                  </a:lnTo>
                  <a:lnTo>
                    <a:pt x="997" y="1907"/>
                  </a:lnTo>
                  <a:lnTo>
                    <a:pt x="999" y="1903"/>
                  </a:lnTo>
                  <a:lnTo>
                    <a:pt x="1006" y="1891"/>
                  </a:lnTo>
                  <a:lnTo>
                    <a:pt x="1015" y="1874"/>
                  </a:lnTo>
                  <a:lnTo>
                    <a:pt x="1022" y="1851"/>
                  </a:lnTo>
                  <a:lnTo>
                    <a:pt x="1025" y="1827"/>
                  </a:lnTo>
                  <a:lnTo>
                    <a:pt x="1024" y="1799"/>
                  </a:lnTo>
                  <a:lnTo>
                    <a:pt x="1014" y="1773"/>
                  </a:lnTo>
                  <a:lnTo>
                    <a:pt x="992" y="1748"/>
                  </a:lnTo>
                  <a:lnTo>
                    <a:pt x="1220" y="1768"/>
                  </a:lnTo>
                  <a:lnTo>
                    <a:pt x="1223" y="1757"/>
                  </a:lnTo>
                  <a:lnTo>
                    <a:pt x="1225" y="1729"/>
                  </a:lnTo>
                  <a:lnTo>
                    <a:pt x="1223" y="1690"/>
                  </a:lnTo>
                  <a:lnTo>
                    <a:pt x="1208" y="1648"/>
                  </a:lnTo>
                  <a:lnTo>
                    <a:pt x="1194" y="1628"/>
                  </a:lnTo>
                  <a:lnTo>
                    <a:pt x="1176" y="1612"/>
                  </a:lnTo>
                  <a:lnTo>
                    <a:pt x="1155" y="1600"/>
                  </a:lnTo>
                  <a:lnTo>
                    <a:pt x="1134" y="1591"/>
                  </a:lnTo>
                  <a:lnTo>
                    <a:pt x="1115" y="1583"/>
                  </a:lnTo>
                  <a:lnTo>
                    <a:pt x="1098" y="1578"/>
                  </a:lnTo>
                  <a:lnTo>
                    <a:pt x="1087" y="1576"/>
                  </a:lnTo>
                  <a:lnTo>
                    <a:pt x="1083" y="1574"/>
                  </a:lnTo>
                  <a:lnTo>
                    <a:pt x="1208" y="1454"/>
                  </a:lnTo>
                  <a:lnTo>
                    <a:pt x="1251" y="1410"/>
                  </a:lnTo>
                  <a:lnTo>
                    <a:pt x="1249" y="1407"/>
                  </a:lnTo>
                  <a:lnTo>
                    <a:pt x="1243" y="1399"/>
                  </a:lnTo>
                  <a:lnTo>
                    <a:pt x="1233" y="1386"/>
                  </a:lnTo>
                  <a:lnTo>
                    <a:pt x="1219" y="1374"/>
                  </a:lnTo>
                  <a:lnTo>
                    <a:pt x="1203" y="1361"/>
                  </a:lnTo>
                  <a:lnTo>
                    <a:pt x="1184" y="1351"/>
                  </a:lnTo>
                  <a:lnTo>
                    <a:pt x="1162" y="1345"/>
                  </a:lnTo>
                  <a:lnTo>
                    <a:pt x="1139" y="1346"/>
                  </a:lnTo>
                  <a:lnTo>
                    <a:pt x="1126" y="1348"/>
                  </a:lnTo>
                  <a:lnTo>
                    <a:pt x="1111" y="1353"/>
                  </a:lnTo>
                  <a:lnTo>
                    <a:pt x="1095" y="1358"/>
                  </a:lnTo>
                  <a:lnTo>
                    <a:pt x="1079" y="1362"/>
                  </a:lnTo>
                  <a:lnTo>
                    <a:pt x="1062" y="1368"/>
                  </a:lnTo>
                  <a:lnTo>
                    <a:pt x="1045" y="1374"/>
                  </a:lnTo>
                  <a:lnTo>
                    <a:pt x="1028" y="1379"/>
                  </a:lnTo>
                  <a:lnTo>
                    <a:pt x="1010" y="1385"/>
                  </a:lnTo>
                  <a:lnTo>
                    <a:pt x="994" y="1391"/>
                  </a:lnTo>
                  <a:lnTo>
                    <a:pt x="980" y="1397"/>
                  </a:lnTo>
                  <a:lnTo>
                    <a:pt x="966" y="1401"/>
                  </a:lnTo>
                  <a:lnTo>
                    <a:pt x="954" y="1406"/>
                  </a:lnTo>
                  <a:lnTo>
                    <a:pt x="945" y="1409"/>
                  </a:lnTo>
                  <a:lnTo>
                    <a:pt x="937" y="1413"/>
                  </a:lnTo>
                  <a:lnTo>
                    <a:pt x="932" y="1414"/>
                  </a:lnTo>
                  <a:lnTo>
                    <a:pt x="931" y="1415"/>
                  </a:lnTo>
                  <a:lnTo>
                    <a:pt x="928" y="1413"/>
                  </a:lnTo>
                  <a:lnTo>
                    <a:pt x="919" y="1405"/>
                  </a:lnTo>
                  <a:lnTo>
                    <a:pt x="906" y="1394"/>
                  </a:lnTo>
                  <a:lnTo>
                    <a:pt x="890" y="1382"/>
                  </a:lnTo>
                  <a:lnTo>
                    <a:pt x="872" y="1368"/>
                  </a:lnTo>
                  <a:lnTo>
                    <a:pt x="853" y="1355"/>
                  </a:lnTo>
                  <a:lnTo>
                    <a:pt x="835" y="1343"/>
                  </a:lnTo>
                  <a:lnTo>
                    <a:pt x="819" y="1333"/>
                  </a:lnTo>
                  <a:lnTo>
                    <a:pt x="820" y="1328"/>
                  </a:lnTo>
                  <a:lnTo>
                    <a:pt x="822" y="1312"/>
                  </a:lnTo>
                  <a:lnTo>
                    <a:pt x="827" y="1289"/>
                  </a:lnTo>
                  <a:lnTo>
                    <a:pt x="832" y="1260"/>
                  </a:lnTo>
                  <a:lnTo>
                    <a:pt x="837" y="1228"/>
                  </a:lnTo>
                  <a:lnTo>
                    <a:pt x="843" y="1195"/>
                  </a:lnTo>
                  <a:lnTo>
                    <a:pt x="849" y="1164"/>
                  </a:lnTo>
                  <a:lnTo>
                    <a:pt x="855" y="1135"/>
                  </a:lnTo>
                  <a:lnTo>
                    <a:pt x="865" y="1103"/>
                  </a:lnTo>
                  <a:lnTo>
                    <a:pt x="884" y="1059"/>
                  </a:lnTo>
                  <a:lnTo>
                    <a:pt x="910" y="1009"/>
                  </a:lnTo>
                  <a:lnTo>
                    <a:pt x="937" y="954"/>
                  </a:lnTo>
                  <a:lnTo>
                    <a:pt x="963" y="896"/>
                  </a:lnTo>
                  <a:lnTo>
                    <a:pt x="985" y="841"/>
                  </a:lnTo>
                  <a:lnTo>
                    <a:pt x="998" y="791"/>
                  </a:lnTo>
                  <a:lnTo>
                    <a:pt x="1000" y="747"/>
                  </a:lnTo>
                  <a:lnTo>
                    <a:pt x="994" y="703"/>
                  </a:lnTo>
                  <a:lnTo>
                    <a:pt x="986" y="654"/>
                  </a:lnTo>
                  <a:lnTo>
                    <a:pt x="977" y="602"/>
                  </a:lnTo>
                  <a:lnTo>
                    <a:pt x="968" y="551"/>
                  </a:lnTo>
                  <a:lnTo>
                    <a:pt x="959" y="505"/>
                  </a:lnTo>
                  <a:lnTo>
                    <a:pt x="952" y="467"/>
                  </a:lnTo>
                  <a:lnTo>
                    <a:pt x="947" y="442"/>
                  </a:lnTo>
                  <a:lnTo>
                    <a:pt x="945" y="433"/>
                  </a:lnTo>
                  <a:lnTo>
                    <a:pt x="1125" y="0"/>
                  </a:lnTo>
                  <a:lnTo>
                    <a:pt x="484" y="4"/>
                  </a:lnTo>
                  <a:lnTo>
                    <a:pt x="381" y="4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76" name="Freeform 52"/>
            <p:cNvSpPr>
              <a:spLocks/>
            </p:cNvSpPr>
            <p:nvPr/>
          </p:nvSpPr>
          <p:spPr bwMode="auto">
            <a:xfrm>
              <a:off x="5103" y="1742"/>
              <a:ext cx="378" cy="618"/>
            </a:xfrm>
            <a:custGeom>
              <a:avLst/>
              <a:gdLst/>
              <a:ahLst/>
              <a:cxnLst>
                <a:cxn ang="0">
                  <a:pos x="448" y="103"/>
                </a:cxn>
                <a:cxn ang="0">
                  <a:pos x="414" y="287"/>
                </a:cxn>
                <a:cxn ang="0">
                  <a:pos x="388" y="407"/>
                </a:cxn>
                <a:cxn ang="0">
                  <a:pos x="365" y="450"/>
                </a:cxn>
                <a:cxn ang="0">
                  <a:pos x="316" y="544"/>
                </a:cxn>
                <a:cxn ang="0">
                  <a:pos x="256" y="660"/>
                </a:cxn>
                <a:cxn ang="0">
                  <a:pos x="203" y="767"/>
                </a:cxn>
                <a:cxn ang="0">
                  <a:pos x="171" y="835"/>
                </a:cxn>
                <a:cxn ang="0">
                  <a:pos x="147" y="892"/>
                </a:cxn>
                <a:cxn ang="0">
                  <a:pos x="84" y="1028"/>
                </a:cxn>
                <a:cxn ang="0">
                  <a:pos x="47" y="1105"/>
                </a:cxn>
                <a:cxn ang="0">
                  <a:pos x="28" y="1149"/>
                </a:cxn>
                <a:cxn ang="0">
                  <a:pos x="3" y="1235"/>
                </a:cxn>
                <a:cxn ang="0">
                  <a:pos x="16" y="1310"/>
                </a:cxn>
                <a:cxn ang="0">
                  <a:pos x="74" y="1487"/>
                </a:cxn>
                <a:cxn ang="0">
                  <a:pos x="124" y="1652"/>
                </a:cxn>
                <a:cxn ang="0">
                  <a:pos x="154" y="1686"/>
                </a:cxn>
                <a:cxn ang="0">
                  <a:pos x="229" y="1721"/>
                </a:cxn>
                <a:cxn ang="0">
                  <a:pos x="272" y="1739"/>
                </a:cxn>
                <a:cxn ang="0">
                  <a:pos x="330" y="1748"/>
                </a:cxn>
                <a:cxn ang="0">
                  <a:pos x="468" y="1771"/>
                </a:cxn>
                <a:cxn ang="0">
                  <a:pos x="642" y="1801"/>
                </a:cxn>
                <a:cxn ang="0">
                  <a:pos x="801" y="1830"/>
                </a:cxn>
                <a:cxn ang="0">
                  <a:pos x="898" y="1851"/>
                </a:cxn>
                <a:cxn ang="0">
                  <a:pos x="917" y="1828"/>
                </a:cxn>
                <a:cxn ang="0">
                  <a:pos x="913" y="1778"/>
                </a:cxn>
                <a:cxn ang="0">
                  <a:pos x="892" y="1743"/>
                </a:cxn>
                <a:cxn ang="0">
                  <a:pos x="863" y="1715"/>
                </a:cxn>
                <a:cxn ang="0">
                  <a:pos x="831" y="1684"/>
                </a:cxn>
                <a:cxn ang="0">
                  <a:pos x="979" y="1700"/>
                </a:cxn>
                <a:cxn ang="0">
                  <a:pos x="1120" y="1713"/>
                </a:cxn>
                <a:cxn ang="0">
                  <a:pos x="1123" y="1675"/>
                </a:cxn>
                <a:cxn ang="0">
                  <a:pos x="1099" y="1631"/>
                </a:cxn>
                <a:cxn ang="0">
                  <a:pos x="1035" y="1608"/>
                </a:cxn>
                <a:cxn ang="0">
                  <a:pos x="973" y="1604"/>
                </a:cxn>
                <a:cxn ang="0">
                  <a:pos x="871" y="1553"/>
                </a:cxn>
                <a:cxn ang="0">
                  <a:pos x="1134" y="1414"/>
                </a:cxn>
                <a:cxn ang="0">
                  <a:pos x="1126" y="1408"/>
                </a:cxn>
                <a:cxn ang="0">
                  <a:pos x="1107" y="1396"/>
                </a:cxn>
                <a:cxn ang="0">
                  <a:pos x="1073" y="1389"/>
                </a:cxn>
                <a:cxn ang="0">
                  <a:pos x="1021" y="1393"/>
                </a:cxn>
                <a:cxn ang="0">
                  <a:pos x="948" y="1416"/>
                </a:cxn>
                <a:cxn ang="0">
                  <a:pos x="905" y="1351"/>
                </a:cxn>
                <a:cxn ang="0">
                  <a:pos x="835" y="1241"/>
                </a:cxn>
                <a:cxn ang="0">
                  <a:pos x="818" y="1155"/>
                </a:cxn>
                <a:cxn ang="0">
                  <a:pos x="835" y="962"/>
                </a:cxn>
                <a:cxn ang="0">
                  <a:pos x="846" y="906"/>
                </a:cxn>
                <a:cxn ang="0">
                  <a:pos x="865" y="803"/>
                </a:cxn>
                <a:cxn ang="0">
                  <a:pos x="877" y="736"/>
                </a:cxn>
                <a:cxn ang="0">
                  <a:pos x="866" y="619"/>
                </a:cxn>
                <a:cxn ang="0">
                  <a:pos x="836" y="479"/>
                </a:cxn>
                <a:cxn ang="0">
                  <a:pos x="840" y="393"/>
                </a:cxn>
                <a:cxn ang="0">
                  <a:pos x="457" y="49"/>
                </a:cxn>
              </a:cxnLst>
              <a:rect l="0" t="0" r="r" b="b"/>
              <a:pathLst>
                <a:path w="1134" h="1855">
                  <a:moveTo>
                    <a:pt x="457" y="49"/>
                  </a:moveTo>
                  <a:lnTo>
                    <a:pt x="455" y="64"/>
                  </a:lnTo>
                  <a:lnTo>
                    <a:pt x="448" y="103"/>
                  </a:lnTo>
                  <a:lnTo>
                    <a:pt x="437" y="159"/>
                  </a:lnTo>
                  <a:lnTo>
                    <a:pt x="426" y="222"/>
                  </a:lnTo>
                  <a:lnTo>
                    <a:pt x="414" y="287"/>
                  </a:lnTo>
                  <a:lnTo>
                    <a:pt x="403" y="345"/>
                  </a:lnTo>
                  <a:lnTo>
                    <a:pt x="394" y="387"/>
                  </a:lnTo>
                  <a:lnTo>
                    <a:pt x="388" y="407"/>
                  </a:lnTo>
                  <a:lnTo>
                    <a:pt x="385" y="414"/>
                  </a:lnTo>
                  <a:lnTo>
                    <a:pt x="377" y="429"/>
                  </a:lnTo>
                  <a:lnTo>
                    <a:pt x="365" y="450"/>
                  </a:lnTo>
                  <a:lnTo>
                    <a:pt x="351" y="477"/>
                  </a:lnTo>
                  <a:lnTo>
                    <a:pt x="334" y="509"/>
                  </a:lnTo>
                  <a:lnTo>
                    <a:pt x="316" y="544"/>
                  </a:lnTo>
                  <a:lnTo>
                    <a:pt x="296" y="582"/>
                  </a:lnTo>
                  <a:lnTo>
                    <a:pt x="277" y="621"/>
                  </a:lnTo>
                  <a:lnTo>
                    <a:pt x="256" y="660"/>
                  </a:lnTo>
                  <a:lnTo>
                    <a:pt x="238" y="698"/>
                  </a:lnTo>
                  <a:lnTo>
                    <a:pt x="219" y="735"/>
                  </a:lnTo>
                  <a:lnTo>
                    <a:pt x="203" y="767"/>
                  </a:lnTo>
                  <a:lnTo>
                    <a:pt x="190" y="796"/>
                  </a:lnTo>
                  <a:lnTo>
                    <a:pt x="178" y="819"/>
                  </a:lnTo>
                  <a:lnTo>
                    <a:pt x="171" y="835"/>
                  </a:lnTo>
                  <a:lnTo>
                    <a:pt x="168" y="843"/>
                  </a:lnTo>
                  <a:lnTo>
                    <a:pt x="162" y="860"/>
                  </a:lnTo>
                  <a:lnTo>
                    <a:pt x="147" y="892"/>
                  </a:lnTo>
                  <a:lnTo>
                    <a:pt x="128" y="935"/>
                  </a:lnTo>
                  <a:lnTo>
                    <a:pt x="106" y="982"/>
                  </a:lnTo>
                  <a:lnTo>
                    <a:pt x="84" y="1028"/>
                  </a:lnTo>
                  <a:lnTo>
                    <a:pt x="66" y="1067"/>
                  </a:lnTo>
                  <a:lnTo>
                    <a:pt x="52" y="1094"/>
                  </a:lnTo>
                  <a:lnTo>
                    <a:pt x="47" y="1105"/>
                  </a:lnTo>
                  <a:lnTo>
                    <a:pt x="45" y="1110"/>
                  </a:lnTo>
                  <a:lnTo>
                    <a:pt x="38" y="1126"/>
                  </a:lnTo>
                  <a:lnTo>
                    <a:pt x="28" y="1149"/>
                  </a:lnTo>
                  <a:lnTo>
                    <a:pt x="18" y="1177"/>
                  </a:lnTo>
                  <a:lnTo>
                    <a:pt x="8" y="1207"/>
                  </a:lnTo>
                  <a:lnTo>
                    <a:pt x="3" y="1235"/>
                  </a:lnTo>
                  <a:lnTo>
                    <a:pt x="0" y="1262"/>
                  </a:lnTo>
                  <a:lnTo>
                    <a:pt x="5" y="1281"/>
                  </a:lnTo>
                  <a:lnTo>
                    <a:pt x="16" y="1310"/>
                  </a:lnTo>
                  <a:lnTo>
                    <a:pt x="33" y="1358"/>
                  </a:lnTo>
                  <a:lnTo>
                    <a:pt x="52" y="1420"/>
                  </a:lnTo>
                  <a:lnTo>
                    <a:pt x="74" y="1487"/>
                  </a:lnTo>
                  <a:lnTo>
                    <a:pt x="94" y="1552"/>
                  </a:lnTo>
                  <a:lnTo>
                    <a:pt x="112" y="1610"/>
                  </a:lnTo>
                  <a:lnTo>
                    <a:pt x="124" y="1652"/>
                  </a:lnTo>
                  <a:lnTo>
                    <a:pt x="130" y="1670"/>
                  </a:lnTo>
                  <a:lnTo>
                    <a:pt x="137" y="1677"/>
                  </a:lnTo>
                  <a:lnTo>
                    <a:pt x="154" y="1686"/>
                  </a:lnTo>
                  <a:lnTo>
                    <a:pt x="177" y="1698"/>
                  </a:lnTo>
                  <a:lnTo>
                    <a:pt x="202" y="1709"/>
                  </a:lnTo>
                  <a:lnTo>
                    <a:pt x="229" y="1721"/>
                  </a:lnTo>
                  <a:lnTo>
                    <a:pt x="250" y="1730"/>
                  </a:lnTo>
                  <a:lnTo>
                    <a:pt x="266" y="1737"/>
                  </a:lnTo>
                  <a:lnTo>
                    <a:pt x="272" y="1739"/>
                  </a:lnTo>
                  <a:lnTo>
                    <a:pt x="279" y="1740"/>
                  </a:lnTo>
                  <a:lnTo>
                    <a:pt x="299" y="1744"/>
                  </a:lnTo>
                  <a:lnTo>
                    <a:pt x="330" y="1748"/>
                  </a:lnTo>
                  <a:lnTo>
                    <a:pt x="369" y="1755"/>
                  </a:lnTo>
                  <a:lnTo>
                    <a:pt x="416" y="1762"/>
                  </a:lnTo>
                  <a:lnTo>
                    <a:pt x="468" y="1771"/>
                  </a:lnTo>
                  <a:lnTo>
                    <a:pt x="525" y="1781"/>
                  </a:lnTo>
                  <a:lnTo>
                    <a:pt x="583" y="1791"/>
                  </a:lnTo>
                  <a:lnTo>
                    <a:pt x="642" y="1801"/>
                  </a:lnTo>
                  <a:lnTo>
                    <a:pt x="698" y="1810"/>
                  </a:lnTo>
                  <a:lnTo>
                    <a:pt x="752" y="1821"/>
                  </a:lnTo>
                  <a:lnTo>
                    <a:pt x="801" y="1830"/>
                  </a:lnTo>
                  <a:lnTo>
                    <a:pt x="842" y="1838"/>
                  </a:lnTo>
                  <a:lnTo>
                    <a:pt x="875" y="1845"/>
                  </a:lnTo>
                  <a:lnTo>
                    <a:pt x="898" y="1851"/>
                  </a:lnTo>
                  <a:lnTo>
                    <a:pt x="909" y="1855"/>
                  </a:lnTo>
                  <a:lnTo>
                    <a:pt x="911" y="1847"/>
                  </a:lnTo>
                  <a:lnTo>
                    <a:pt x="917" y="1828"/>
                  </a:lnTo>
                  <a:lnTo>
                    <a:pt x="920" y="1805"/>
                  </a:lnTo>
                  <a:lnTo>
                    <a:pt x="918" y="1786"/>
                  </a:lnTo>
                  <a:lnTo>
                    <a:pt x="913" y="1778"/>
                  </a:lnTo>
                  <a:lnTo>
                    <a:pt x="908" y="1768"/>
                  </a:lnTo>
                  <a:lnTo>
                    <a:pt x="901" y="1755"/>
                  </a:lnTo>
                  <a:lnTo>
                    <a:pt x="892" y="1743"/>
                  </a:lnTo>
                  <a:lnTo>
                    <a:pt x="882" y="1731"/>
                  </a:lnTo>
                  <a:lnTo>
                    <a:pt x="872" y="1722"/>
                  </a:lnTo>
                  <a:lnTo>
                    <a:pt x="863" y="1715"/>
                  </a:lnTo>
                  <a:lnTo>
                    <a:pt x="853" y="1713"/>
                  </a:lnTo>
                  <a:lnTo>
                    <a:pt x="838" y="1704"/>
                  </a:lnTo>
                  <a:lnTo>
                    <a:pt x="831" y="1684"/>
                  </a:lnTo>
                  <a:lnTo>
                    <a:pt x="827" y="1666"/>
                  </a:lnTo>
                  <a:lnTo>
                    <a:pt x="827" y="1657"/>
                  </a:lnTo>
                  <a:lnTo>
                    <a:pt x="979" y="1700"/>
                  </a:lnTo>
                  <a:lnTo>
                    <a:pt x="1116" y="1722"/>
                  </a:lnTo>
                  <a:lnTo>
                    <a:pt x="1117" y="1720"/>
                  </a:lnTo>
                  <a:lnTo>
                    <a:pt x="1120" y="1713"/>
                  </a:lnTo>
                  <a:lnTo>
                    <a:pt x="1122" y="1702"/>
                  </a:lnTo>
                  <a:lnTo>
                    <a:pt x="1123" y="1690"/>
                  </a:lnTo>
                  <a:lnTo>
                    <a:pt x="1123" y="1675"/>
                  </a:lnTo>
                  <a:lnTo>
                    <a:pt x="1120" y="1660"/>
                  </a:lnTo>
                  <a:lnTo>
                    <a:pt x="1112" y="1645"/>
                  </a:lnTo>
                  <a:lnTo>
                    <a:pt x="1099" y="1631"/>
                  </a:lnTo>
                  <a:lnTo>
                    <a:pt x="1081" y="1620"/>
                  </a:lnTo>
                  <a:lnTo>
                    <a:pt x="1059" y="1613"/>
                  </a:lnTo>
                  <a:lnTo>
                    <a:pt x="1035" y="1608"/>
                  </a:lnTo>
                  <a:lnTo>
                    <a:pt x="1012" y="1605"/>
                  </a:lnTo>
                  <a:lnTo>
                    <a:pt x="990" y="1604"/>
                  </a:lnTo>
                  <a:lnTo>
                    <a:pt x="973" y="1604"/>
                  </a:lnTo>
                  <a:lnTo>
                    <a:pt x="962" y="1605"/>
                  </a:lnTo>
                  <a:lnTo>
                    <a:pt x="957" y="1605"/>
                  </a:lnTo>
                  <a:lnTo>
                    <a:pt x="871" y="1553"/>
                  </a:lnTo>
                  <a:lnTo>
                    <a:pt x="965" y="1562"/>
                  </a:lnTo>
                  <a:lnTo>
                    <a:pt x="1134" y="1416"/>
                  </a:lnTo>
                  <a:lnTo>
                    <a:pt x="1134" y="1414"/>
                  </a:lnTo>
                  <a:lnTo>
                    <a:pt x="1131" y="1413"/>
                  </a:lnTo>
                  <a:lnTo>
                    <a:pt x="1129" y="1410"/>
                  </a:lnTo>
                  <a:lnTo>
                    <a:pt x="1126" y="1408"/>
                  </a:lnTo>
                  <a:lnTo>
                    <a:pt x="1121" y="1403"/>
                  </a:lnTo>
                  <a:lnTo>
                    <a:pt x="1115" y="1399"/>
                  </a:lnTo>
                  <a:lnTo>
                    <a:pt x="1107" y="1396"/>
                  </a:lnTo>
                  <a:lnTo>
                    <a:pt x="1098" y="1393"/>
                  </a:lnTo>
                  <a:lnTo>
                    <a:pt x="1087" y="1390"/>
                  </a:lnTo>
                  <a:lnTo>
                    <a:pt x="1073" y="1389"/>
                  </a:lnTo>
                  <a:lnTo>
                    <a:pt x="1058" y="1389"/>
                  </a:lnTo>
                  <a:lnTo>
                    <a:pt x="1041" y="1390"/>
                  </a:lnTo>
                  <a:lnTo>
                    <a:pt x="1021" y="1393"/>
                  </a:lnTo>
                  <a:lnTo>
                    <a:pt x="999" y="1398"/>
                  </a:lnTo>
                  <a:lnTo>
                    <a:pt x="975" y="1405"/>
                  </a:lnTo>
                  <a:lnTo>
                    <a:pt x="948" y="1416"/>
                  </a:lnTo>
                  <a:lnTo>
                    <a:pt x="942" y="1408"/>
                  </a:lnTo>
                  <a:lnTo>
                    <a:pt x="927" y="1385"/>
                  </a:lnTo>
                  <a:lnTo>
                    <a:pt x="905" y="1351"/>
                  </a:lnTo>
                  <a:lnTo>
                    <a:pt x="881" y="1315"/>
                  </a:lnTo>
                  <a:lnTo>
                    <a:pt x="857" y="1276"/>
                  </a:lnTo>
                  <a:lnTo>
                    <a:pt x="835" y="1241"/>
                  </a:lnTo>
                  <a:lnTo>
                    <a:pt x="820" y="1214"/>
                  </a:lnTo>
                  <a:lnTo>
                    <a:pt x="815" y="1200"/>
                  </a:lnTo>
                  <a:lnTo>
                    <a:pt x="818" y="1155"/>
                  </a:lnTo>
                  <a:lnTo>
                    <a:pt x="825" y="1075"/>
                  </a:lnTo>
                  <a:lnTo>
                    <a:pt x="832" y="997"/>
                  </a:lnTo>
                  <a:lnTo>
                    <a:pt x="835" y="962"/>
                  </a:lnTo>
                  <a:lnTo>
                    <a:pt x="836" y="954"/>
                  </a:lnTo>
                  <a:lnTo>
                    <a:pt x="840" y="935"/>
                  </a:lnTo>
                  <a:lnTo>
                    <a:pt x="846" y="906"/>
                  </a:lnTo>
                  <a:lnTo>
                    <a:pt x="851" y="872"/>
                  </a:lnTo>
                  <a:lnTo>
                    <a:pt x="858" y="836"/>
                  </a:lnTo>
                  <a:lnTo>
                    <a:pt x="865" y="803"/>
                  </a:lnTo>
                  <a:lnTo>
                    <a:pt x="871" y="774"/>
                  </a:lnTo>
                  <a:lnTo>
                    <a:pt x="874" y="756"/>
                  </a:lnTo>
                  <a:lnTo>
                    <a:pt x="877" y="736"/>
                  </a:lnTo>
                  <a:lnTo>
                    <a:pt x="875" y="705"/>
                  </a:lnTo>
                  <a:lnTo>
                    <a:pt x="872" y="665"/>
                  </a:lnTo>
                  <a:lnTo>
                    <a:pt x="866" y="619"/>
                  </a:lnTo>
                  <a:lnTo>
                    <a:pt x="858" y="572"/>
                  </a:lnTo>
                  <a:lnTo>
                    <a:pt x="849" y="524"/>
                  </a:lnTo>
                  <a:lnTo>
                    <a:pt x="836" y="479"/>
                  </a:lnTo>
                  <a:lnTo>
                    <a:pt x="823" y="441"/>
                  </a:lnTo>
                  <a:lnTo>
                    <a:pt x="749" y="407"/>
                  </a:lnTo>
                  <a:lnTo>
                    <a:pt x="840" y="393"/>
                  </a:lnTo>
                  <a:lnTo>
                    <a:pt x="1009" y="0"/>
                  </a:lnTo>
                  <a:lnTo>
                    <a:pt x="479" y="10"/>
                  </a:lnTo>
                  <a:lnTo>
                    <a:pt x="457" y="49"/>
                  </a:lnTo>
                  <a:close/>
                </a:path>
              </a:pathLst>
            </a:custGeom>
            <a:solidFill>
              <a:srgbClr val="F4BFB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77" name="Freeform 53"/>
            <p:cNvSpPr>
              <a:spLocks/>
            </p:cNvSpPr>
            <p:nvPr/>
          </p:nvSpPr>
          <p:spPr bwMode="auto">
            <a:xfrm>
              <a:off x="5133" y="2049"/>
              <a:ext cx="318" cy="350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72" y="142"/>
                </a:cxn>
                <a:cxn ang="0">
                  <a:pos x="61" y="156"/>
                </a:cxn>
                <a:cxn ang="0">
                  <a:pos x="47" y="178"/>
                </a:cxn>
                <a:cxn ang="0">
                  <a:pos x="40" y="206"/>
                </a:cxn>
                <a:cxn ang="0">
                  <a:pos x="32" y="279"/>
                </a:cxn>
                <a:cxn ang="0">
                  <a:pos x="19" y="395"/>
                </a:cxn>
                <a:cxn ang="0">
                  <a:pos x="7" y="504"/>
                </a:cxn>
                <a:cxn ang="0">
                  <a:pos x="1" y="552"/>
                </a:cxn>
                <a:cxn ang="0">
                  <a:pos x="0" y="591"/>
                </a:cxn>
                <a:cxn ang="0">
                  <a:pos x="9" y="646"/>
                </a:cxn>
                <a:cxn ang="0">
                  <a:pos x="157" y="1007"/>
                </a:cxn>
                <a:cxn ang="0">
                  <a:pos x="164" y="1019"/>
                </a:cxn>
                <a:cxn ang="0">
                  <a:pos x="178" y="1035"/>
                </a:cxn>
                <a:cxn ang="0">
                  <a:pos x="198" y="1049"/>
                </a:cxn>
                <a:cxn ang="0">
                  <a:pos x="513" y="1043"/>
                </a:cxn>
                <a:cxn ang="0">
                  <a:pos x="527" y="1043"/>
                </a:cxn>
                <a:cxn ang="0">
                  <a:pos x="563" y="1041"/>
                </a:cxn>
                <a:cxn ang="0">
                  <a:pos x="605" y="1030"/>
                </a:cxn>
                <a:cxn ang="0">
                  <a:pos x="642" y="1009"/>
                </a:cxn>
                <a:cxn ang="0">
                  <a:pos x="944" y="737"/>
                </a:cxn>
                <a:cxn ang="0">
                  <a:pos x="953" y="681"/>
                </a:cxn>
                <a:cxn ang="0">
                  <a:pos x="828" y="64"/>
                </a:cxn>
                <a:cxn ang="0">
                  <a:pos x="822" y="54"/>
                </a:cxn>
                <a:cxn ang="0">
                  <a:pos x="808" y="32"/>
                </a:cxn>
                <a:cxn ang="0">
                  <a:pos x="787" y="10"/>
                </a:cxn>
                <a:cxn ang="0">
                  <a:pos x="759" y="0"/>
                </a:cxn>
                <a:cxn ang="0">
                  <a:pos x="738" y="0"/>
                </a:cxn>
                <a:cxn ang="0">
                  <a:pos x="709" y="1"/>
                </a:cxn>
                <a:cxn ang="0">
                  <a:pos x="672" y="3"/>
                </a:cxn>
                <a:cxn ang="0">
                  <a:pos x="634" y="4"/>
                </a:cxn>
                <a:cxn ang="0">
                  <a:pos x="599" y="5"/>
                </a:cxn>
                <a:cxn ang="0">
                  <a:pos x="568" y="8"/>
                </a:cxn>
                <a:cxn ang="0">
                  <a:pos x="547" y="9"/>
                </a:cxn>
                <a:cxn ang="0">
                  <a:pos x="539" y="9"/>
                </a:cxn>
                <a:cxn ang="0">
                  <a:pos x="538" y="8"/>
                </a:cxn>
                <a:cxn ang="0">
                  <a:pos x="533" y="7"/>
                </a:cxn>
                <a:cxn ang="0">
                  <a:pos x="523" y="7"/>
                </a:cxn>
                <a:cxn ang="0">
                  <a:pos x="504" y="9"/>
                </a:cxn>
              </a:cxnLst>
              <a:rect l="0" t="0" r="r" b="b"/>
              <a:pathLst>
                <a:path w="953" h="1052">
                  <a:moveTo>
                    <a:pt x="504" y="9"/>
                  </a:moveTo>
                  <a:lnTo>
                    <a:pt x="78" y="137"/>
                  </a:lnTo>
                  <a:lnTo>
                    <a:pt x="77" y="139"/>
                  </a:lnTo>
                  <a:lnTo>
                    <a:pt x="72" y="142"/>
                  </a:lnTo>
                  <a:lnTo>
                    <a:pt x="66" y="148"/>
                  </a:lnTo>
                  <a:lnTo>
                    <a:pt x="61" y="156"/>
                  </a:lnTo>
                  <a:lnTo>
                    <a:pt x="54" y="165"/>
                  </a:lnTo>
                  <a:lnTo>
                    <a:pt x="47" y="178"/>
                  </a:lnTo>
                  <a:lnTo>
                    <a:pt x="42" y="191"/>
                  </a:lnTo>
                  <a:lnTo>
                    <a:pt x="40" y="206"/>
                  </a:lnTo>
                  <a:lnTo>
                    <a:pt x="37" y="234"/>
                  </a:lnTo>
                  <a:lnTo>
                    <a:pt x="32" y="279"/>
                  </a:lnTo>
                  <a:lnTo>
                    <a:pt x="25" y="334"/>
                  </a:lnTo>
                  <a:lnTo>
                    <a:pt x="19" y="395"/>
                  </a:lnTo>
                  <a:lnTo>
                    <a:pt x="12" y="454"/>
                  </a:lnTo>
                  <a:lnTo>
                    <a:pt x="7" y="504"/>
                  </a:lnTo>
                  <a:lnTo>
                    <a:pt x="2" y="539"/>
                  </a:lnTo>
                  <a:lnTo>
                    <a:pt x="1" y="552"/>
                  </a:lnTo>
                  <a:lnTo>
                    <a:pt x="1" y="563"/>
                  </a:lnTo>
                  <a:lnTo>
                    <a:pt x="0" y="591"/>
                  </a:lnTo>
                  <a:lnTo>
                    <a:pt x="2" y="623"/>
                  </a:lnTo>
                  <a:lnTo>
                    <a:pt x="9" y="646"/>
                  </a:lnTo>
                  <a:lnTo>
                    <a:pt x="156" y="1005"/>
                  </a:lnTo>
                  <a:lnTo>
                    <a:pt x="157" y="1007"/>
                  </a:lnTo>
                  <a:lnTo>
                    <a:pt x="159" y="1012"/>
                  </a:lnTo>
                  <a:lnTo>
                    <a:pt x="164" y="1019"/>
                  </a:lnTo>
                  <a:lnTo>
                    <a:pt x="170" y="1027"/>
                  </a:lnTo>
                  <a:lnTo>
                    <a:pt x="178" y="1035"/>
                  </a:lnTo>
                  <a:lnTo>
                    <a:pt x="187" y="1043"/>
                  </a:lnTo>
                  <a:lnTo>
                    <a:pt x="198" y="1049"/>
                  </a:lnTo>
                  <a:lnTo>
                    <a:pt x="212" y="1052"/>
                  </a:lnTo>
                  <a:lnTo>
                    <a:pt x="513" y="1043"/>
                  </a:lnTo>
                  <a:lnTo>
                    <a:pt x="516" y="1043"/>
                  </a:lnTo>
                  <a:lnTo>
                    <a:pt x="527" y="1043"/>
                  </a:lnTo>
                  <a:lnTo>
                    <a:pt x="543" y="1042"/>
                  </a:lnTo>
                  <a:lnTo>
                    <a:pt x="563" y="1041"/>
                  </a:lnTo>
                  <a:lnTo>
                    <a:pt x="584" y="1036"/>
                  </a:lnTo>
                  <a:lnTo>
                    <a:pt x="605" y="1030"/>
                  </a:lnTo>
                  <a:lnTo>
                    <a:pt x="625" y="1021"/>
                  </a:lnTo>
                  <a:lnTo>
                    <a:pt x="642" y="1009"/>
                  </a:lnTo>
                  <a:lnTo>
                    <a:pt x="940" y="746"/>
                  </a:lnTo>
                  <a:lnTo>
                    <a:pt x="944" y="737"/>
                  </a:lnTo>
                  <a:lnTo>
                    <a:pt x="950" y="714"/>
                  </a:lnTo>
                  <a:lnTo>
                    <a:pt x="953" y="681"/>
                  </a:lnTo>
                  <a:lnTo>
                    <a:pt x="948" y="646"/>
                  </a:lnTo>
                  <a:lnTo>
                    <a:pt x="828" y="64"/>
                  </a:lnTo>
                  <a:lnTo>
                    <a:pt x="827" y="62"/>
                  </a:lnTo>
                  <a:lnTo>
                    <a:pt x="822" y="54"/>
                  </a:lnTo>
                  <a:lnTo>
                    <a:pt x="816" y="43"/>
                  </a:lnTo>
                  <a:lnTo>
                    <a:pt x="808" y="32"/>
                  </a:lnTo>
                  <a:lnTo>
                    <a:pt x="798" y="20"/>
                  </a:lnTo>
                  <a:lnTo>
                    <a:pt x="787" y="10"/>
                  </a:lnTo>
                  <a:lnTo>
                    <a:pt x="773" y="2"/>
                  </a:lnTo>
                  <a:lnTo>
                    <a:pt x="759" y="0"/>
                  </a:lnTo>
                  <a:lnTo>
                    <a:pt x="750" y="0"/>
                  </a:lnTo>
                  <a:lnTo>
                    <a:pt x="738" y="0"/>
                  </a:lnTo>
                  <a:lnTo>
                    <a:pt x="725" y="1"/>
                  </a:lnTo>
                  <a:lnTo>
                    <a:pt x="709" y="1"/>
                  </a:lnTo>
                  <a:lnTo>
                    <a:pt x="690" y="2"/>
                  </a:lnTo>
                  <a:lnTo>
                    <a:pt x="672" y="3"/>
                  </a:lnTo>
                  <a:lnTo>
                    <a:pt x="654" y="3"/>
                  </a:lnTo>
                  <a:lnTo>
                    <a:pt x="634" y="4"/>
                  </a:lnTo>
                  <a:lnTo>
                    <a:pt x="616" y="5"/>
                  </a:lnTo>
                  <a:lnTo>
                    <a:pt x="599" y="5"/>
                  </a:lnTo>
                  <a:lnTo>
                    <a:pt x="582" y="7"/>
                  </a:lnTo>
                  <a:lnTo>
                    <a:pt x="568" y="8"/>
                  </a:lnTo>
                  <a:lnTo>
                    <a:pt x="556" y="8"/>
                  </a:lnTo>
                  <a:lnTo>
                    <a:pt x="547" y="9"/>
                  </a:lnTo>
                  <a:lnTo>
                    <a:pt x="541" y="9"/>
                  </a:lnTo>
                  <a:lnTo>
                    <a:pt x="539" y="9"/>
                  </a:lnTo>
                  <a:lnTo>
                    <a:pt x="539" y="9"/>
                  </a:lnTo>
                  <a:lnTo>
                    <a:pt x="538" y="8"/>
                  </a:lnTo>
                  <a:lnTo>
                    <a:pt x="535" y="8"/>
                  </a:lnTo>
                  <a:lnTo>
                    <a:pt x="533" y="7"/>
                  </a:lnTo>
                  <a:lnTo>
                    <a:pt x="529" y="7"/>
                  </a:lnTo>
                  <a:lnTo>
                    <a:pt x="523" y="7"/>
                  </a:lnTo>
                  <a:lnTo>
                    <a:pt x="515" y="8"/>
                  </a:lnTo>
                  <a:lnTo>
                    <a:pt x="504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78" name="Freeform 54"/>
            <p:cNvSpPr>
              <a:spLocks/>
            </p:cNvSpPr>
            <p:nvPr/>
          </p:nvSpPr>
          <p:spPr bwMode="auto">
            <a:xfrm>
              <a:off x="5269" y="2064"/>
              <a:ext cx="168" cy="310"/>
            </a:xfrm>
            <a:custGeom>
              <a:avLst/>
              <a:gdLst/>
              <a:ahLst/>
              <a:cxnLst>
                <a:cxn ang="0">
                  <a:pos x="319" y="4"/>
                </a:cxn>
                <a:cxn ang="0">
                  <a:pos x="22" y="126"/>
                </a:cxn>
                <a:cxn ang="0">
                  <a:pos x="18" y="131"/>
                </a:cxn>
                <a:cxn ang="0">
                  <a:pos x="9" y="143"/>
                </a:cxn>
                <a:cxn ang="0">
                  <a:pos x="2" y="161"/>
                </a:cxn>
                <a:cxn ang="0">
                  <a:pos x="0" y="186"/>
                </a:cxn>
                <a:cxn ang="0">
                  <a:pos x="9" y="501"/>
                </a:cxn>
                <a:cxn ang="0">
                  <a:pos x="10" y="513"/>
                </a:cxn>
                <a:cxn ang="0">
                  <a:pos x="14" y="540"/>
                </a:cxn>
                <a:cxn ang="0">
                  <a:pos x="19" y="574"/>
                </a:cxn>
                <a:cxn ang="0">
                  <a:pos x="30" y="604"/>
                </a:cxn>
                <a:cxn ang="0">
                  <a:pos x="128" y="924"/>
                </a:cxn>
                <a:cxn ang="0">
                  <a:pos x="131" y="925"/>
                </a:cxn>
                <a:cxn ang="0">
                  <a:pos x="137" y="927"/>
                </a:cxn>
                <a:cxn ang="0">
                  <a:pos x="147" y="929"/>
                </a:cxn>
                <a:cxn ang="0">
                  <a:pos x="159" y="930"/>
                </a:cxn>
                <a:cxn ang="0">
                  <a:pos x="173" y="930"/>
                </a:cxn>
                <a:cxn ang="0">
                  <a:pos x="188" y="926"/>
                </a:cxn>
                <a:cxn ang="0">
                  <a:pos x="204" y="918"/>
                </a:cxn>
                <a:cxn ang="0">
                  <a:pos x="219" y="903"/>
                </a:cxn>
                <a:cxn ang="0">
                  <a:pos x="491" y="683"/>
                </a:cxn>
                <a:cxn ang="0">
                  <a:pos x="494" y="676"/>
                </a:cxn>
                <a:cxn ang="0">
                  <a:pos x="502" y="656"/>
                </a:cxn>
                <a:cxn ang="0">
                  <a:pos x="506" y="623"/>
                </a:cxn>
                <a:cxn ang="0">
                  <a:pos x="500" y="575"/>
                </a:cxn>
                <a:cxn ang="0">
                  <a:pos x="375" y="26"/>
                </a:cxn>
                <a:cxn ang="0">
                  <a:pos x="374" y="24"/>
                </a:cxn>
                <a:cxn ang="0">
                  <a:pos x="371" y="20"/>
                </a:cxn>
                <a:cxn ang="0">
                  <a:pos x="367" y="15"/>
                </a:cxn>
                <a:cxn ang="0">
                  <a:pos x="361" y="8"/>
                </a:cxn>
                <a:cxn ang="0">
                  <a:pos x="353" y="3"/>
                </a:cxn>
                <a:cxn ang="0">
                  <a:pos x="344" y="0"/>
                </a:cxn>
                <a:cxn ang="0">
                  <a:pos x="332" y="0"/>
                </a:cxn>
                <a:cxn ang="0">
                  <a:pos x="319" y="4"/>
                </a:cxn>
              </a:cxnLst>
              <a:rect l="0" t="0" r="r" b="b"/>
              <a:pathLst>
                <a:path w="506" h="930">
                  <a:moveTo>
                    <a:pt x="319" y="4"/>
                  </a:moveTo>
                  <a:lnTo>
                    <a:pt x="22" y="126"/>
                  </a:lnTo>
                  <a:lnTo>
                    <a:pt x="18" y="131"/>
                  </a:lnTo>
                  <a:lnTo>
                    <a:pt x="9" y="143"/>
                  </a:lnTo>
                  <a:lnTo>
                    <a:pt x="2" y="161"/>
                  </a:lnTo>
                  <a:lnTo>
                    <a:pt x="0" y="186"/>
                  </a:lnTo>
                  <a:lnTo>
                    <a:pt x="9" y="501"/>
                  </a:lnTo>
                  <a:lnTo>
                    <a:pt x="10" y="513"/>
                  </a:lnTo>
                  <a:lnTo>
                    <a:pt x="14" y="540"/>
                  </a:lnTo>
                  <a:lnTo>
                    <a:pt x="19" y="574"/>
                  </a:lnTo>
                  <a:lnTo>
                    <a:pt x="30" y="604"/>
                  </a:lnTo>
                  <a:lnTo>
                    <a:pt x="128" y="924"/>
                  </a:lnTo>
                  <a:lnTo>
                    <a:pt x="131" y="925"/>
                  </a:lnTo>
                  <a:lnTo>
                    <a:pt x="137" y="927"/>
                  </a:lnTo>
                  <a:lnTo>
                    <a:pt x="147" y="929"/>
                  </a:lnTo>
                  <a:lnTo>
                    <a:pt x="159" y="930"/>
                  </a:lnTo>
                  <a:lnTo>
                    <a:pt x="173" y="930"/>
                  </a:lnTo>
                  <a:lnTo>
                    <a:pt x="188" y="926"/>
                  </a:lnTo>
                  <a:lnTo>
                    <a:pt x="204" y="918"/>
                  </a:lnTo>
                  <a:lnTo>
                    <a:pt x="219" y="903"/>
                  </a:lnTo>
                  <a:lnTo>
                    <a:pt x="491" y="683"/>
                  </a:lnTo>
                  <a:lnTo>
                    <a:pt x="494" y="676"/>
                  </a:lnTo>
                  <a:lnTo>
                    <a:pt x="502" y="656"/>
                  </a:lnTo>
                  <a:lnTo>
                    <a:pt x="506" y="623"/>
                  </a:lnTo>
                  <a:lnTo>
                    <a:pt x="500" y="575"/>
                  </a:lnTo>
                  <a:lnTo>
                    <a:pt x="375" y="26"/>
                  </a:lnTo>
                  <a:lnTo>
                    <a:pt x="374" y="24"/>
                  </a:lnTo>
                  <a:lnTo>
                    <a:pt x="371" y="20"/>
                  </a:lnTo>
                  <a:lnTo>
                    <a:pt x="367" y="15"/>
                  </a:lnTo>
                  <a:lnTo>
                    <a:pt x="361" y="8"/>
                  </a:lnTo>
                  <a:lnTo>
                    <a:pt x="353" y="3"/>
                  </a:lnTo>
                  <a:lnTo>
                    <a:pt x="344" y="0"/>
                  </a:lnTo>
                  <a:lnTo>
                    <a:pt x="332" y="0"/>
                  </a:lnTo>
                  <a:lnTo>
                    <a:pt x="319" y="4"/>
                  </a:lnTo>
                  <a:close/>
                </a:path>
              </a:pathLst>
            </a:custGeom>
            <a:solidFill>
              <a:srgbClr val="A3B5C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79" name="Freeform 55"/>
            <p:cNvSpPr>
              <a:spLocks/>
            </p:cNvSpPr>
            <p:nvPr/>
          </p:nvSpPr>
          <p:spPr bwMode="auto">
            <a:xfrm>
              <a:off x="5159" y="2115"/>
              <a:ext cx="131" cy="258"/>
            </a:xfrm>
            <a:custGeom>
              <a:avLst/>
              <a:gdLst/>
              <a:ahLst/>
              <a:cxnLst>
                <a:cxn ang="0">
                  <a:pos x="26" y="13"/>
                </a:cxn>
                <a:cxn ang="0">
                  <a:pos x="29" y="13"/>
                </a:cxn>
                <a:cxn ang="0">
                  <a:pos x="35" y="12"/>
                </a:cxn>
                <a:cxn ang="0">
                  <a:pos x="47" y="11"/>
                </a:cxn>
                <a:cxn ang="0">
                  <a:pos x="61" y="9"/>
                </a:cxn>
                <a:cxn ang="0">
                  <a:pos x="77" y="8"/>
                </a:cxn>
                <a:cxn ang="0">
                  <a:pos x="96" y="7"/>
                </a:cxn>
                <a:cxn ang="0">
                  <a:pos x="117" y="5"/>
                </a:cxn>
                <a:cxn ang="0">
                  <a:pos x="137" y="4"/>
                </a:cxn>
                <a:cxn ang="0">
                  <a:pos x="159" y="3"/>
                </a:cxn>
                <a:cxn ang="0">
                  <a:pos x="181" y="1"/>
                </a:cxn>
                <a:cxn ang="0">
                  <a:pos x="202" y="0"/>
                </a:cxn>
                <a:cxn ang="0">
                  <a:pos x="221" y="0"/>
                </a:cxn>
                <a:cxn ang="0">
                  <a:pos x="238" y="0"/>
                </a:cxn>
                <a:cxn ang="0">
                  <a:pos x="252" y="0"/>
                </a:cxn>
                <a:cxn ang="0">
                  <a:pos x="264" y="1"/>
                </a:cxn>
                <a:cxn ang="0">
                  <a:pos x="272" y="4"/>
                </a:cxn>
                <a:cxn ang="0">
                  <a:pos x="284" y="396"/>
                </a:cxn>
                <a:cxn ang="0">
                  <a:pos x="289" y="411"/>
                </a:cxn>
                <a:cxn ang="0">
                  <a:pos x="299" y="452"/>
                </a:cxn>
                <a:cxn ang="0">
                  <a:pos x="315" y="510"/>
                </a:cxn>
                <a:cxn ang="0">
                  <a:pos x="334" y="576"/>
                </a:cxn>
                <a:cxn ang="0">
                  <a:pos x="353" y="644"/>
                </a:cxn>
                <a:cxn ang="0">
                  <a:pos x="370" y="704"/>
                </a:cxn>
                <a:cxn ang="0">
                  <a:pos x="384" y="749"/>
                </a:cxn>
                <a:cxn ang="0">
                  <a:pos x="393" y="768"/>
                </a:cxn>
                <a:cxn ang="0">
                  <a:pos x="147" y="776"/>
                </a:cxn>
                <a:cxn ang="0">
                  <a:pos x="0" y="423"/>
                </a:cxn>
                <a:cxn ang="0">
                  <a:pos x="2" y="363"/>
                </a:cxn>
                <a:cxn ang="0">
                  <a:pos x="8" y="231"/>
                </a:cxn>
                <a:cxn ang="0">
                  <a:pos x="17" y="91"/>
                </a:cxn>
                <a:cxn ang="0">
                  <a:pos x="26" y="13"/>
                </a:cxn>
              </a:cxnLst>
              <a:rect l="0" t="0" r="r" b="b"/>
              <a:pathLst>
                <a:path w="393" h="776">
                  <a:moveTo>
                    <a:pt x="26" y="13"/>
                  </a:moveTo>
                  <a:lnTo>
                    <a:pt x="29" y="13"/>
                  </a:lnTo>
                  <a:lnTo>
                    <a:pt x="35" y="12"/>
                  </a:lnTo>
                  <a:lnTo>
                    <a:pt x="47" y="11"/>
                  </a:lnTo>
                  <a:lnTo>
                    <a:pt x="61" y="9"/>
                  </a:lnTo>
                  <a:lnTo>
                    <a:pt x="77" y="8"/>
                  </a:lnTo>
                  <a:lnTo>
                    <a:pt x="96" y="7"/>
                  </a:lnTo>
                  <a:lnTo>
                    <a:pt x="117" y="5"/>
                  </a:lnTo>
                  <a:lnTo>
                    <a:pt x="137" y="4"/>
                  </a:lnTo>
                  <a:lnTo>
                    <a:pt x="159" y="3"/>
                  </a:lnTo>
                  <a:lnTo>
                    <a:pt x="181" y="1"/>
                  </a:lnTo>
                  <a:lnTo>
                    <a:pt x="202" y="0"/>
                  </a:lnTo>
                  <a:lnTo>
                    <a:pt x="221" y="0"/>
                  </a:lnTo>
                  <a:lnTo>
                    <a:pt x="238" y="0"/>
                  </a:lnTo>
                  <a:lnTo>
                    <a:pt x="252" y="0"/>
                  </a:lnTo>
                  <a:lnTo>
                    <a:pt x="264" y="1"/>
                  </a:lnTo>
                  <a:lnTo>
                    <a:pt x="272" y="4"/>
                  </a:lnTo>
                  <a:lnTo>
                    <a:pt x="284" y="396"/>
                  </a:lnTo>
                  <a:lnTo>
                    <a:pt x="289" y="411"/>
                  </a:lnTo>
                  <a:lnTo>
                    <a:pt x="299" y="452"/>
                  </a:lnTo>
                  <a:lnTo>
                    <a:pt x="315" y="510"/>
                  </a:lnTo>
                  <a:lnTo>
                    <a:pt x="334" y="576"/>
                  </a:lnTo>
                  <a:lnTo>
                    <a:pt x="353" y="644"/>
                  </a:lnTo>
                  <a:lnTo>
                    <a:pt x="370" y="704"/>
                  </a:lnTo>
                  <a:lnTo>
                    <a:pt x="384" y="749"/>
                  </a:lnTo>
                  <a:lnTo>
                    <a:pt x="393" y="768"/>
                  </a:lnTo>
                  <a:lnTo>
                    <a:pt x="147" y="776"/>
                  </a:lnTo>
                  <a:lnTo>
                    <a:pt x="0" y="423"/>
                  </a:lnTo>
                  <a:lnTo>
                    <a:pt x="2" y="363"/>
                  </a:lnTo>
                  <a:lnTo>
                    <a:pt x="8" y="231"/>
                  </a:lnTo>
                  <a:lnTo>
                    <a:pt x="17" y="91"/>
                  </a:lnTo>
                  <a:lnTo>
                    <a:pt x="26" y="13"/>
                  </a:lnTo>
                  <a:close/>
                </a:path>
              </a:pathLst>
            </a:custGeom>
            <a:solidFill>
              <a:srgbClr val="C9D3D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80" name="Freeform 56"/>
            <p:cNvSpPr>
              <a:spLocks/>
            </p:cNvSpPr>
            <p:nvPr/>
          </p:nvSpPr>
          <p:spPr bwMode="auto">
            <a:xfrm>
              <a:off x="5183" y="2062"/>
              <a:ext cx="163" cy="38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223" y="98"/>
                </a:cxn>
                <a:cxn ang="0">
                  <a:pos x="490" y="0"/>
                </a:cxn>
                <a:cxn ang="0">
                  <a:pos x="365" y="3"/>
                </a:cxn>
                <a:cxn ang="0">
                  <a:pos x="0" y="116"/>
                </a:cxn>
              </a:cxnLst>
              <a:rect l="0" t="0" r="r" b="b"/>
              <a:pathLst>
                <a:path w="490" h="116">
                  <a:moveTo>
                    <a:pt x="0" y="116"/>
                  </a:moveTo>
                  <a:lnTo>
                    <a:pt x="223" y="98"/>
                  </a:lnTo>
                  <a:lnTo>
                    <a:pt x="490" y="0"/>
                  </a:lnTo>
                  <a:lnTo>
                    <a:pt x="365" y="3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C9D3D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81" name="Freeform 57"/>
            <p:cNvSpPr>
              <a:spLocks/>
            </p:cNvSpPr>
            <p:nvPr/>
          </p:nvSpPr>
          <p:spPr bwMode="auto">
            <a:xfrm>
              <a:off x="5175" y="2132"/>
              <a:ext cx="57" cy="96"/>
            </a:xfrm>
            <a:custGeom>
              <a:avLst/>
              <a:gdLst/>
              <a:ahLst/>
              <a:cxnLst>
                <a:cxn ang="0">
                  <a:pos x="25" y="9"/>
                </a:cxn>
                <a:cxn ang="0">
                  <a:pos x="0" y="268"/>
                </a:cxn>
                <a:cxn ang="0">
                  <a:pos x="25" y="289"/>
                </a:cxn>
                <a:cxn ang="0">
                  <a:pos x="164" y="289"/>
                </a:cxn>
                <a:cxn ang="0">
                  <a:pos x="169" y="22"/>
                </a:cxn>
                <a:cxn ang="0">
                  <a:pos x="147" y="0"/>
                </a:cxn>
                <a:cxn ang="0">
                  <a:pos x="25" y="9"/>
                </a:cxn>
              </a:cxnLst>
              <a:rect l="0" t="0" r="r" b="b"/>
              <a:pathLst>
                <a:path w="169" h="289">
                  <a:moveTo>
                    <a:pt x="25" y="9"/>
                  </a:moveTo>
                  <a:lnTo>
                    <a:pt x="0" y="268"/>
                  </a:lnTo>
                  <a:lnTo>
                    <a:pt x="25" y="289"/>
                  </a:lnTo>
                  <a:lnTo>
                    <a:pt x="164" y="289"/>
                  </a:lnTo>
                  <a:lnTo>
                    <a:pt x="169" y="22"/>
                  </a:lnTo>
                  <a:lnTo>
                    <a:pt x="147" y="0"/>
                  </a:lnTo>
                  <a:lnTo>
                    <a:pt x="25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82" name="Freeform 58"/>
            <p:cNvSpPr>
              <a:spLocks/>
            </p:cNvSpPr>
            <p:nvPr/>
          </p:nvSpPr>
          <p:spPr bwMode="auto">
            <a:xfrm>
              <a:off x="5188" y="2143"/>
              <a:ext cx="32" cy="69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0" y="207"/>
                </a:cxn>
                <a:cxn ang="0">
                  <a:pos x="94" y="207"/>
                </a:cxn>
                <a:cxn ang="0">
                  <a:pos x="94" y="0"/>
                </a:cxn>
                <a:cxn ang="0">
                  <a:pos x="17" y="0"/>
                </a:cxn>
              </a:cxnLst>
              <a:rect l="0" t="0" r="r" b="b"/>
              <a:pathLst>
                <a:path w="94" h="207">
                  <a:moveTo>
                    <a:pt x="17" y="0"/>
                  </a:moveTo>
                  <a:lnTo>
                    <a:pt x="0" y="207"/>
                  </a:lnTo>
                  <a:lnTo>
                    <a:pt x="94" y="207"/>
                  </a:lnTo>
                  <a:lnTo>
                    <a:pt x="94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D8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83" name="Freeform 59"/>
            <p:cNvSpPr>
              <a:spLocks/>
            </p:cNvSpPr>
            <p:nvPr/>
          </p:nvSpPr>
          <p:spPr bwMode="auto">
            <a:xfrm>
              <a:off x="5215" y="2353"/>
              <a:ext cx="63" cy="15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2" y="42"/>
                </a:cxn>
                <a:cxn ang="0">
                  <a:pos x="4" y="39"/>
                </a:cxn>
                <a:cxn ang="0">
                  <a:pos x="8" y="36"/>
                </a:cxn>
                <a:cxn ang="0">
                  <a:pos x="14" y="30"/>
                </a:cxn>
                <a:cxn ang="0">
                  <a:pos x="22" y="26"/>
                </a:cxn>
                <a:cxn ang="0">
                  <a:pos x="31" y="20"/>
                </a:cxn>
                <a:cxn ang="0">
                  <a:pos x="42" y="14"/>
                </a:cxn>
                <a:cxn ang="0">
                  <a:pos x="54" y="8"/>
                </a:cxn>
                <a:cxn ang="0">
                  <a:pos x="67" y="5"/>
                </a:cxn>
                <a:cxn ang="0">
                  <a:pos x="82" y="2"/>
                </a:cxn>
                <a:cxn ang="0">
                  <a:pos x="97" y="0"/>
                </a:cxn>
                <a:cxn ang="0">
                  <a:pos x="114" y="2"/>
                </a:cxn>
                <a:cxn ang="0">
                  <a:pos x="131" y="4"/>
                </a:cxn>
                <a:cxn ang="0">
                  <a:pos x="150" y="10"/>
                </a:cxn>
                <a:cxn ang="0">
                  <a:pos x="169" y="19"/>
                </a:cxn>
                <a:cxn ang="0">
                  <a:pos x="189" y="30"/>
                </a:cxn>
                <a:cxn ang="0">
                  <a:pos x="0" y="43"/>
                </a:cxn>
              </a:cxnLst>
              <a:rect l="0" t="0" r="r" b="b"/>
              <a:pathLst>
                <a:path w="189" h="43">
                  <a:moveTo>
                    <a:pt x="0" y="43"/>
                  </a:moveTo>
                  <a:lnTo>
                    <a:pt x="2" y="42"/>
                  </a:lnTo>
                  <a:lnTo>
                    <a:pt x="4" y="39"/>
                  </a:lnTo>
                  <a:lnTo>
                    <a:pt x="8" y="36"/>
                  </a:lnTo>
                  <a:lnTo>
                    <a:pt x="14" y="30"/>
                  </a:lnTo>
                  <a:lnTo>
                    <a:pt x="22" y="26"/>
                  </a:lnTo>
                  <a:lnTo>
                    <a:pt x="31" y="20"/>
                  </a:lnTo>
                  <a:lnTo>
                    <a:pt x="42" y="14"/>
                  </a:lnTo>
                  <a:lnTo>
                    <a:pt x="54" y="8"/>
                  </a:lnTo>
                  <a:lnTo>
                    <a:pt x="67" y="5"/>
                  </a:lnTo>
                  <a:lnTo>
                    <a:pt x="82" y="2"/>
                  </a:lnTo>
                  <a:lnTo>
                    <a:pt x="97" y="0"/>
                  </a:lnTo>
                  <a:lnTo>
                    <a:pt x="114" y="2"/>
                  </a:lnTo>
                  <a:lnTo>
                    <a:pt x="131" y="4"/>
                  </a:lnTo>
                  <a:lnTo>
                    <a:pt x="150" y="10"/>
                  </a:lnTo>
                  <a:lnTo>
                    <a:pt x="169" y="19"/>
                  </a:lnTo>
                  <a:lnTo>
                    <a:pt x="189" y="30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84" name="Freeform 60"/>
            <p:cNvSpPr>
              <a:spLocks/>
            </p:cNvSpPr>
            <p:nvPr/>
          </p:nvSpPr>
          <p:spPr bwMode="auto">
            <a:xfrm>
              <a:off x="5075" y="2363"/>
              <a:ext cx="208" cy="123"/>
            </a:xfrm>
            <a:custGeom>
              <a:avLst/>
              <a:gdLst/>
              <a:ahLst/>
              <a:cxnLst>
                <a:cxn ang="0">
                  <a:pos x="435" y="0"/>
                </a:cxn>
                <a:cxn ang="0">
                  <a:pos x="0" y="221"/>
                </a:cxn>
                <a:cxn ang="0">
                  <a:pos x="21" y="337"/>
                </a:cxn>
                <a:cxn ang="0">
                  <a:pos x="22" y="338"/>
                </a:cxn>
                <a:cxn ang="0">
                  <a:pos x="28" y="341"/>
                </a:cxn>
                <a:cxn ang="0">
                  <a:pos x="35" y="346"/>
                </a:cxn>
                <a:cxn ang="0">
                  <a:pos x="44" y="351"/>
                </a:cxn>
                <a:cxn ang="0">
                  <a:pos x="50" y="355"/>
                </a:cxn>
                <a:cxn ang="0">
                  <a:pos x="55" y="357"/>
                </a:cxn>
                <a:cxn ang="0">
                  <a:pos x="61" y="361"/>
                </a:cxn>
                <a:cxn ang="0">
                  <a:pos x="67" y="363"/>
                </a:cxn>
                <a:cxn ang="0">
                  <a:pos x="73" y="364"/>
                </a:cxn>
                <a:cxn ang="0">
                  <a:pos x="80" y="366"/>
                </a:cxn>
                <a:cxn ang="0">
                  <a:pos x="85" y="368"/>
                </a:cxn>
                <a:cxn ang="0">
                  <a:pos x="92" y="368"/>
                </a:cxn>
                <a:cxn ang="0">
                  <a:pos x="100" y="368"/>
                </a:cxn>
                <a:cxn ang="0">
                  <a:pos x="107" y="366"/>
                </a:cxn>
                <a:cxn ang="0">
                  <a:pos x="114" y="363"/>
                </a:cxn>
                <a:cxn ang="0">
                  <a:pos x="121" y="360"/>
                </a:cxn>
                <a:cxn ang="0">
                  <a:pos x="128" y="353"/>
                </a:cxn>
                <a:cxn ang="0">
                  <a:pos x="133" y="346"/>
                </a:cxn>
                <a:cxn ang="0">
                  <a:pos x="138" y="335"/>
                </a:cxn>
                <a:cxn ang="0">
                  <a:pos x="143" y="324"/>
                </a:cxn>
                <a:cxn ang="0">
                  <a:pos x="145" y="323"/>
                </a:cxn>
                <a:cxn ang="0">
                  <a:pos x="149" y="318"/>
                </a:cxn>
                <a:cxn ang="0">
                  <a:pos x="156" y="315"/>
                </a:cxn>
                <a:cxn ang="0">
                  <a:pos x="166" y="311"/>
                </a:cxn>
                <a:cxn ang="0">
                  <a:pos x="177" y="311"/>
                </a:cxn>
                <a:cxn ang="0">
                  <a:pos x="188" y="315"/>
                </a:cxn>
                <a:cxn ang="0">
                  <a:pos x="200" y="324"/>
                </a:cxn>
                <a:cxn ang="0">
                  <a:pos x="211" y="341"/>
                </a:cxn>
                <a:cxn ang="0">
                  <a:pos x="213" y="342"/>
                </a:cxn>
                <a:cxn ang="0">
                  <a:pos x="214" y="343"/>
                </a:cxn>
                <a:cxn ang="0">
                  <a:pos x="217" y="347"/>
                </a:cxn>
                <a:cxn ang="0">
                  <a:pos x="222" y="350"/>
                </a:cxn>
                <a:cxn ang="0">
                  <a:pos x="227" y="355"/>
                </a:cxn>
                <a:cxn ang="0">
                  <a:pos x="233" y="358"/>
                </a:cxn>
                <a:cxn ang="0">
                  <a:pos x="240" y="362"/>
                </a:cxn>
                <a:cxn ang="0">
                  <a:pos x="248" y="365"/>
                </a:cxn>
                <a:cxn ang="0">
                  <a:pos x="254" y="368"/>
                </a:cxn>
                <a:cxn ang="0">
                  <a:pos x="261" y="368"/>
                </a:cxn>
                <a:cxn ang="0">
                  <a:pos x="266" y="369"/>
                </a:cxn>
                <a:cxn ang="0">
                  <a:pos x="273" y="368"/>
                </a:cxn>
                <a:cxn ang="0">
                  <a:pos x="280" y="365"/>
                </a:cxn>
                <a:cxn ang="0">
                  <a:pos x="287" y="363"/>
                </a:cxn>
                <a:cxn ang="0">
                  <a:pos x="293" y="358"/>
                </a:cxn>
                <a:cxn ang="0">
                  <a:pos x="300" y="353"/>
                </a:cxn>
                <a:cxn ang="0">
                  <a:pos x="303" y="348"/>
                </a:cxn>
                <a:cxn ang="0">
                  <a:pos x="308" y="342"/>
                </a:cxn>
                <a:cxn ang="0">
                  <a:pos x="311" y="335"/>
                </a:cxn>
                <a:cxn ang="0">
                  <a:pos x="315" y="329"/>
                </a:cxn>
                <a:cxn ang="0">
                  <a:pos x="327" y="233"/>
                </a:cxn>
                <a:cxn ang="0">
                  <a:pos x="625" y="0"/>
                </a:cxn>
                <a:cxn ang="0">
                  <a:pos x="435" y="0"/>
                </a:cxn>
              </a:cxnLst>
              <a:rect l="0" t="0" r="r" b="b"/>
              <a:pathLst>
                <a:path w="625" h="369">
                  <a:moveTo>
                    <a:pt x="435" y="0"/>
                  </a:moveTo>
                  <a:lnTo>
                    <a:pt x="0" y="221"/>
                  </a:lnTo>
                  <a:lnTo>
                    <a:pt x="21" y="337"/>
                  </a:lnTo>
                  <a:lnTo>
                    <a:pt x="22" y="338"/>
                  </a:lnTo>
                  <a:lnTo>
                    <a:pt x="28" y="341"/>
                  </a:lnTo>
                  <a:lnTo>
                    <a:pt x="35" y="346"/>
                  </a:lnTo>
                  <a:lnTo>
                    <a:pt x="44" y="351"/>
                  </a:lnTo>
                  <a:lnTo>
                    <a:pt x="50" y="355"/>
                  </a:lnTo>
                  <a:lnTo>
                    <a:pt x="55" y="357"/>
                  </a:lnTo>
                  <a:lnTo>
                    <a:pt x="61" y="361"/>
                  </a:lnTo>
                  <a:lnTo>
                    <a:pt x="67" y="363"/>
                  </a:lnTo>
                  <a:lnTo>
                    <a:pt x="73" y="364"/>
                  </a:lnTo>
                  <a:lnTo>
                    <a:pt x="80" y="366"/>
                  </a:lnTo>
                  <a:lnTo>
                    <a:pt x="85" y="368"/>
                  </a:lnTo>
                  <a:lnTo>
                    <a:pt x="92" y="368"/>
                  </a:lnTo>
                  <a:lnTo>
                    <a:pt x="100" y="368"/>
                  </a:lnTo>
                  <a:lnTo>
                    <a:pt x="107" y="366"/>
                  </a:lnTo>
                  <a:lnTo>
                    <a:pt x="114" y="363"/>
                  </a:lnTo>
                  <a:lnTo>
                    <a:pt x="121" y="360"/>
                  </a:lnTo>
                  <a:lnTo>
                    <a:pt x="128" y="353"/>
                  </a:lnTo>
                  <a:lnTo>
                    <a:pt x="133" y="346"/>
                  </a:lnTo>
                  <a:lnTo>
                    <a:pt x="138" y="335"/>
                  </a:lnTo>
                  <a:lnTo>
                    <a:pt x="143" y="324"/>
                  </a:lnTo>
                  <a:lnTo>
                    <a:pt x="145" y="323"/>
                  </a:lnTo>
                  <a:lnTo>
                    <a:pt x="149" y="318"/>
                  </a:lnTo>
                  <a:lnTo>
                    <a:pt x="156" y="315"/>
                  </a:lnTo>
                  <a:lnTo>
                    <a:pt x="166" y="311"/>
                  </a:lnTo>
                  <a:lnTo>
                    <a:pt x="177" y="311"/>
                  </a:lnTo>
                  <a:lnTo>
                    <a:pt x="188" y="315"/>
                  </a:lnTo>
                  <a:lnTo>
                    <a:pt x="200" y="324"/>
                  </a:lnTo>
                  <a:lnTo>
                    <a:pt x="211" y="341"/>
                  </a:lnTo>
                  <a:lnTo>
                    <a:pt x="213" y="342"/>
                  </a:lnTo>
                  <a:lnTo>
                    <a:pt x="214" y="343"/>
                  </a:lnTo>
                  <a:lnTo>
                    <a:pt x="217" y="347"/>
                  </a:lnTo>
                  <a:lnTo>
                    <a:pt x="222" y="350"/>
                  </a:lnTo>
                  <a:lnTo>
                    <a:pt x="227" y="355"/>
                  </a:lnTo>
                  <a:lnTo>
                    <a:pt x="233" y="358"/>
                  </a:lnTo>
                  <a:lnTo>
                    <a:pt x="240" y="362"/>
                  </a:lnTo>
                  <a:lnTo>
                    <a:pt x="248" y="365"/>
                  </a:lnTo>
                  <a:lnTo>
                    <a:pt x="254" y="368"/>
                  </a:lnTo>
                  <a:lnTo>
                    <a:pt x="261" y="368"/>
                  </a:lnTo>
                  <a:lnTo>
                    <a:pt x="266" y="369"/>
                  </a:lnTo>
                  <a:lnTo>
                    <a:pt x="273" y="368"/>
                  </a:lnTo>
                  <a:lnTo>
                    <a:pt x="280" y="365"/>
                  </a:lnTo>
                  <a:lnTo>
                    <a:pt x="287" y="363"/>
                  </a:lnTo>
                  <a:lnTo>
                    <a:pt x="293" y="358"/>
                  </a:lnTo>
                  <a:lnTo>
                    <a:pt x="300" y="353"/>
                  </a:lnTo>
                  <a:lnTo>
                    <a:pt x="303" y="348"/>
                  </a:lnTo>
                  <a:lnTo>
                    <a:pt x="308" y="342"/>
                  </a:lnTo>
                  <a:lnTo>
                    <a:pt x="311" y="335"/>
                  </a:lnTo>
                  <a:lnTo>
                    <a:pt x="315" y="329"/>
                  </a:lnTo>
                  <a:lnTo>
                    <a:pt x="327" y="233"/>
                  </a:lnTo>
                  <a:lnTo>
                    <a:pt x="625" y="0"/>
                  </a:lnTo>
                  <a:lnTo>
                    <a:pt x="43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85" name="Freeform 61"/>
            <p:cNvSpPr>
              <a:spLocks/>
            </p:cNvSpPr>
            <p:nvPr/>
          </p:nvSpPr>
          <p:spPr bwMode="auto">
            <a:xfrm>
              <a:off x="5106" y="2369"/>
              <a:ext cx="157" cy="63"/>
            </a:xfrm>
            <a:custGeom>
              <a:avLst/>
              <a:gdLst/>
              <a:ahLst/>
              <a:cxnLst>
                <a:cxn ang="0">
                  <a:pos x="0" y="189"/>
                </a:cxn>
                <a:cxn ang="0">
                  <a:pos x="191" y="189"/>
                </a:cxn>
                <a:cxn ang="0">
                  <a:pos x="471" y="0"/>
                </a:cxn>
                <a:cxn ang="0">
                  <a:pos x="358" y="8"/>
                </a:cxn>
                <a:cxn ang="0">
                  <a:pos x="0" y="189"/>
                </a:cxn>
              </a:cxnLst>
              <a:rect l="0" t="0" r="r" b="b"/>
              <a:pathLst>
                <a:path w="471" h="189">
                  <a:moveTo>
                    <a:pt x="0" y="189"/>
                  </a:moveTo>
                  <a:lnTo>
                    <a:pt x="191" y="189"/>
                  </a:lnTo>
                  <a:lnTo>
                    <a:pt x="471" y="0"/>
                  </a:lnTo>
                  <a:lnTo>
                    <a:pt x="358" y="8"/>
                  </a:lnTo>
                  <a:lnTo>
                    <a:pt x="0" y="189"/>
                  </a:lnTo>
                  <a:close/>
                </a:path>
              </a:pathLst>
            </a:custGeom>
            <a:solidFill>
              <a:srgbClr val="FFFF5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86" name="Freeform 62"/>
            <p:cNvSpPr>
              <a:spLocks/>
            </p:cNvSpPr>
            <p:nvPr/>
          </p:nvSpPr>
          <p:spPr bwMode="auto">
            <a:xfrm>
              <a:off x="5089" y="2444"/>
              <a:ext cx="83" cy="26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12" y="60"/>
                </a:cxn>
                <a:cxn ang="0">
                  <a:pos x="14" y="62"/>
                </a:cxn>
                <a:cxn ang="0">
                  <a:pos x="18" y="67"/>
                </a:cxn>
                <a:cxn ang="0">
                  <a:pos x="24" y="73"/>
                </a:cxn>
                <a:cxn ang="0">
                  <a:pos x="31" y="77"/>
                </a:cxn>
                <a:cxn ang="0">
                  <a:pos x="40" y="79"/>
                </a:cxn>
                <a:cxn ang="0">
                  <a:pos x="49" y="75"/>
                </a:cxn>
                <a:cxn ang="0">
                  <a:pos x="59" y="64"/>
                </a:cxn>
                <a:cxn ang="0">
                  <a:pos x="69" y="43"/>
                </a:cxn>
                <a:cxn ang="0">
                  <a:pos x="72" y="42"/>
                </a:cxn>
                <a:cxn ang="0">
                  <a:pos x="80" y="37"/>
                </a:cxn>
                <a:cxn ang="0">
                  <a:pos x="94" y="33"/>
                </a:cxn>
                <a:cxn ang="0">
                  <a:pos x="110" y="28"/>
                </a:cxn>
                <a:cxn ang="0">
                  <a:pos x="129" y="27"/>
                </a:cxn>
                <a:cxn ang="0">
                  <a:pos x="149" y="30"/>
                </a:cxn>
                <a:cxn ang="0">
                  <a:pos x="171" y="39"/>
                </a:cxn>
                <a:cxn ang="0">
                  <a:pos x="190" y="56"/>
                </a:cxn>
                <a:cxn ang="0">
                  <a:pos x="191" y="57"/>
                </a:cxn>
                <a:cxn ang="0">
                  <a:pos x="196" y="61"/>
                </a:cxn>
                <a:cxn ang="0">
                  <a:pos x="203" y="66"/>
                </a:cxn>
                <a:cxn ang="0">
                  <a:pos x="211" y="70"/>
                </a:cxn>
                <a:cxn ang="0">
                  <a:pos x="220" y="73"/>
                </a:cxn>
                <a:cxn ang="0">
                  <a:pos x="228" y="72"/>
                </a:cxn>
                <a:cxn ang="0">
                  <a:pos x="236" y="67"/>
                </a:cxn>
                <a:cxn ang="0">
                  <a:pos x="242" y="56"/>
                </a:cxn>
                <a:cxn ang="0">
                  <a:pos x="250" y="0"/>
                </a:cxn>
                <a:cxn ang="0">
                  <a:pos x="0" y="4"/>
                </a:cxn>
              </a:cxnLst>
              <a:rect l="0" t="0" r="r" b="b"/>
              <a:pathLst>
                <a:path w="250" h="79">
                  <a:moveTo>
                    <a:pt x="0" y="4"/>
                  </a:moveTo>
                  <a:lnTo>
                    <a:pt x="12" y="60"/>
                  </a:lnTo>
                  <a:lnTo>
                    <a:pt x="14" y="62"/>
                  </a:lnTo>
                  <a:lnTo>
                    <a:pt x="18" y="67"/>
                  </a:lnTo>
                  <a:lnTo>
                    <a:pt x="24" y="73"/>
                  </a:lnTo>
                  <a:lnTo>
                    <a:pt x="31" y="77"/>
                  </a:lnTo>
                  <a:lnTo>
                    <a:pt x="40" y="79"/>
                  </a:lnTo>
                  <a:lnTo>
                    <a:pt x="49" y="75"/>
                  </a:lnTo>
                  <a:lnTo>
                    <a:pt x="59" y="64"/>
                  </a:lnTo>
                  <a:lnTo>
                    <a:pt x="69" y="43"/>
                  </a:lnTo>
                  <a:lnTo>
                    <a:pt x="72" y="42"/>
                  </a:lnTo>
                  <a:lnTo>
                    <a:pt x="80" y="37"/>
                  </a:lnTo>
                  <a:lnTo>
                    <a:pt x="94" y="33"/>
                  </a:lnTo>
                  <a:lnTo>
                    <a:pt x="110" y="28"/>
                  </a:lnTo>
                  <a:lnTo>
                    <a:pt x="129" y="27"/>
                  </a:lnTo>
                  <a:lnTo>
                    <a:pt x="149" y="30"/>
                  </a:lnTo>
                  <a:lnTo>
                    <a:pt x="171" y="39"/>
                  </a:lnTo>
                  <a:lnTo>
                    <a:pt x="190" y="56"/>
                  </a:lnTo>
                  <a:lnTo>
                    <a:pt x="191" y="57"/>
                  </a:lnTo>
                  <a:lnTo>
                    <a:pt x="196" y="61"/>
                  </a:lnTo>
                  <a:lnTo>
                    <a:pt x="203" y="66"/>
                  </a:lnTo>
                  <a:lnTo>
                    <a:pt x="211" y="70"/>
                  </a:lnTo>
                  <a:lnTo>
                    <a:pt x="220" y="73"/>
                  </a:lnTo>
                  <a:lnTo>
                    <a:pt x="228" y="72"/>
                  </a:lnTo>
                  <a:lnTo>
                    <a:pt x="236" y="67"/>
                  </a:lnTo>
                  <a:lnTo>
                    <a:pt x="242" y="56"/>
                  </a:lnTo>
                  <a:lnTo>
                    <a:pt x="250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A3B5C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87" name="Freeform 63"/>
            <p:cNvSpPr>
              <a:spLocks/>
            </p:cNvSpPr>
            <p:nvPr/>
          </p:nvSpPr>
          <p:spPr bwMode="auto">
            <a:xfrm>
              <a:off x="5306" y="2123"/>
              <a:ext cx="95" cy="184"/>
            </a:xfrm>
            <a:custGeom>
              <a:avLst/>
              <a:gdLst/>
              <a:ahLst/>
              <a:cxnLst>
                <a:cxn ang="0">
                  <a:pos x="285" y="267"/>
                </a:cxn>
                <a:cxn ang="0">
                  <a:pos x="285" y="323"/>
                </a:cxn>
                <a:cxn ang="0">
                  <a:pos x="280" y="375"/>
                </a:cxn>
                <a:cxn ang="0">
                  <a:pos x="270" y="423"/>
                </a:cxn>
                <a:cxn ang="0">
                  <a:pos x="255" y="464"/>
                </a:cxn>
                <a:cxn ang="0">
                  <a:pos x="235" y="500"/>
                </a:cxn>
                <a:cxn ang="0">
                  <a:pos x="212" y="526"/>
                </a:cxn>
                <a:cxn ang="0">
                  <a:pos x="187" y="545"/>
                </a:cxn>
                <a:cxn ang="0">
                  <a:pos x="158" y="552"/>
                </a:cxn>
                <a:cxn ang="0">
                  <a:pos x="130" y="548"/>
                </a:cxn>
                <a:cxn ang="0">
                  <a:pos x="102" y="533"/>
                </a:cxn>
                <a:cxn ang="0">
                  <a:pos x="77" y="509"/>
                </a:cxn>
                <a:cxn ang="0">
                  <a:pos x="54" y="477"/>
                </a:cxn>
                <a:cxn ang="0">
                  <a:pos x="33" y="437"/>
                </a:cxn>
                <a:cxn ang="0">
                  <a:pos x="17" y="391"/>
                </a:cxn>
                <a:cxn ang="0">
                  <a:pos x="6" y="339"/>
                </a:cxn>
                <a:cxn ang="0">
                  <a:pos x="0" y="284"/>
                </a:cxn>
                <a:cxn ang="0">
                  <a:pos x="0" y="228"/>
                </a:cxn>
                <a:cxn ang="0">
                  <a:pos x="5" y="176"/>
                </a:cxn>
                <a:cxn ang="0">
                  <a:pos x="15" y="128"/>
                </a:cxn>
                <a:cxn ang="0">
                  <a:pos x="31" y="87"/>
                </a:cxn>
                <a:cxn ang="0">
                  <a:pos x="49" y="51"/>
                </a:cxn>
                <a:cxn ang="0">
                  <a:pos x="72" y="25"/>
                </a:cxn>
                <a:cxn ang="0">
                  <a:pos x="98" y="6"/>
                </a:cxn>
                <a:cxn ang="0">
                  <a:pos x="126" y="0"/>
                </a:cxn>
                <a:cxn ang="0">
                  <a:pos x="155" y="3"/>
                </a:cxn>
                <a:cxn ang="0">
                  <a:pos x="182" y="18"/>
                </a:cxn>
                <a:cxn ang="0">
                  <a:pos x="208" y="42"/>
                </a:cxn>
                <a:cxn ang="0">
                  <a:pos x="232" y="74"/>
                </a:cxn>
                <a:cxn ang="0">
                  <a:pos x="251" y="114"/>
                </a:cxn>
                <a:cxn ang="0">
                  <a:pos x="267" y="160"/>
                </a:cxn>
                <a:cxn ang="0">
                  <a:pos x="279" y="212"/>
                </a:cxn>
                <a:cxn ang="0">
                  <a:pos x="285" y="267"/>
                </a:cxn>
              </a:cxnLst>
              <a:rect l="0" t="0" r="r" b="b"/>
              <a:pathLst>
                <a:path w="285" h="552">
                  <a:moveTo>
                    <a:pt x="285" y="267"/>
                  </a:moveTo>
                  <a:lnTo>
                    <a:pt x="285" y="323"/>
                  </a:lnTo>
                  <a:lnTo>
                    <a:pt x="280" y="375"/>
                  </a:lnTo>
                  <a:lnTo>
                    <a:pt x="270" y="423"/>
                  </a:lnTo>
                  <a:lnTo>
                    <a:pt x="255" y="464"/>
                  </a:lnTo>
                  <a:lnTo>
                    <a:pt x="235" y="500"/>
                  </a:lnTo>
                  <a:lnTo>
                    <a:pt x="212" y="526"/>
                  </a:lnTo>
                  <a:lnTo>
                    <a:pt x="187" y="545"/>
                  </a:lnTo>
                  <a:lnTo>
                    <a:pt x="158" y="552"/>
                  </a:lnTo>
                  <a:lnTo>
                    <a:pt x="130" y="548"/>
                  </a:lnTo>
                  <a:lnTo>
                    <a:pt x="102" y="533"/>
                  </a:lnTo>
                  <a:lnTo>
                    <a:pt x="77" y="509"/>
                  </a:lnTo>
                  <a:lnTo>
                    <a:pt x="54" y="477"/>
                  </a:lnTo>
                  <a:lnTo>
                    <a:pt x="33" y="437"/>
                  </a:lnTo>
                  <a:lnTo>
                    <a:pt x="17" y="391"/>
                  </a:lnTo>
                  <a:lnTo>
                    <a:pt x="6" y="339"/>
                  </a:lnTo>
                  <a:lnTo>
                    <a:pt x="0" y="284"/>
                  </a:lnTo>
                  <a:lnTo>
                    <a:pt x="0" y="228"/>
                  </a:lnTo>
                  <a:lnTo>
                    <a:pt x="5" y="176"/>
                  </a:lnTo>
                  <a:lnTo>
                    <a:pt x="15" y="128"/>
                  </a:lnTo>
                  <a:lnTo>
                    <a:pt x="31" y="87"/>
                  </a:lnTo>
                  <a:lnTo>
                    <a:pt x="49" y="51"/>
                  </a:lnTo>
                  <a:lnTo>
                    <a:pt x="72" y="25"/>
                  </a:lnTo>
                  <a:lnTo>
                    <a:pt x="98" y="6"/>
                  </a:lnTo>
                  <a:lnTo>
                    <a:pt x="126" y="0"/>
                  </a:lnTo>
                  <a:lnTo>
                    <a:pt x="155" y="3"/>
                  </a:lnTo>
                  <a:lnTo>
                    <a:pt x="182" y="18"/>
                  </a:lnTo>
                  <a:lnTo>
                    <a:pt x="208" y="42"/>
                  </a:lnTo>
                  <a:lnTo>
                    <a:pt x="232" y="74"/>
                  </a:lnTo>
                  <a:lnTo>
                    <a:pt x="251" y="114"/>
                  </a:lnTo>
                  <a:lnTo>
                    <a:pt x="267" y="160"/>
                  </a:lnTo>
                  <a:lnTo>
                    <a:pt x="279" y="212"/>
                  </a:lnTo>
                  <a:lnTo>
                    <a:pt x="285" y="26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88" name="Freeform 64"/>
            <p:cNvSpPr>
              <a:spLocks/>
            </p:cNvSpPr>
            <p:nvPr/>
          </p:nvSpPr>
          <p:spPr bwMode="auto">
            <a:xfrm>
              <a:off x="5314" y="2140"/>
              <a:ext cx="78" cy="150"/>
            </a:xfrm>
            <a:custGeom>
              <a:avLst/>
              <a:gdLst/>
              <a:ahLst/>
              <a:cxnLst>
                <a:cxn ang="0">
                  <a:pos x="232" y="219"/>
                </a:cxn>
                <a:cxn ang="0">
                  <a:pos x="232" y="265"/>
                </a:cxn>
                <a:cxn ang="0">
                  <a:pos x="229" y="308"/>
                </a:cxn>
                <a:cxn ang="0">
                  <a:pos x="221" y="347"/>
                </a:cxn>
                <a:cxn ang="0">
                  <a:pos x="208" y="380"/>
                </a:cxn>
                <a:cxn ang="0">
                  <a:pos x="193" y="409"/>
                </a:cxn>
                <a:cxn ang="0">
                  <a:pos x="175" y="430"/>
                </a:cxn>
                <a:cxn ang="0">
                  <a:pos x="153" y="445"/>
                </a:cxn>
                <a:cxn ang="0">
                  <a:pos x="130" y="451"/>
                </a:cxn>
                <a:cxn ang="0">
                  <a:pos x="106" y="448"/>
                </a:cxn>
                <a:cxn ang="0">
                  <a:pos x="84" y="436"/>
                </a:cxn>
                <a:cxn ang="0">
                  <a:pos x="62" y="417"/>
                </a:cxn>
                <a:cxn ang="0">
                  <a:pos x="44" y="390"/>
                </a:cxn>
                <a:cxn ang="0">
                  <a:pos x="28" y="358"/>
                </a:cxn>
                <a:cxn ang="0">
                  <a:pos x="15" y="320"/>
                </a:cxn>
                <a:cxn ang="0">
                  <a:pos x="6" y="278"/>
                </a:cxn>
                <a:cxn ang="0">
                  <a:pos x="0" y="233"/>
                </a:cxn>
                <a:cxn ang="0">
                  <a:pos x="0" y="187"/>
                </a:cxn>
                <a:cxn ang="0">
                  <a:pos x="5" y="145"/>
                </a:cxn>
                <a:cxn ang="0">
                  <a:pos x="13" y="106"/>
                </a:cxn>
                <a:cxn ang="0">
                  <a:pos x="26" y="71"/>
                </a:cxn>
                <a:cxn ang="0">
                  <a:pos x="41" y="43"/>
                </a:cxn>
                <a:cxn ang="0">
                  <a:pos x="59" y="21"/>
                </a:cxn>
                <a:cxn ang="0">
                  <a:pos x="81" y="6"/>
                </a:cxn>
                <a:cxn ang="0">
                  <a:pos x="104" y="0"/>
                </a:cxn>
                <a:cxn ang="0">
                  <a:pos x="127" y="3"/>
                </a:cxn>
                <a:cxn ang="0">
                  <a:pos x="150" y="15"/>
                </a:cxn>
                <a:cxn ang="0">
                  <a:pos x="170" y="34"/>
                </a:cxn>
                <a:cxn ang="0">
                  <a:pos x="189" y="61"/>
                </a:cxn>
                <a:cxn ang="0">
                  <a:pos x="205" y="94"/>
                </a:cxn>
                <a:cxn ang="0">
                  <a:pos x="218" y="132"/>
                </a:cxn>
                <a:cxn ang="0">
                  <a:pos x="228" y="173"/>
                </a:cxn>
                <a:cxn ang="0">
                  <a:pos x="232" y="219"/>
                </a:cxn>
              </a:cxnLst>
              <a:rect l="0" t="0" r="r" b="b"/>
              <a:pathLst>
                <a:path w="232" h="451">
                  <a:moveTo>
                    <a:pt x="232" y="219"/>
                  </a:moveTo>
                  <a:lnTo>
                    <a:pt x="232" y="265"/>
                  </a:lnTo>
                  <a:lnTo>
                    <a:pt x="229" y="308"/>
                  </a:lnTo>
                  <a:lnTo>
                    <a:pt x="221" y="347"/>
                  </a:lnTo>
                  <a:lnTo>
                    <a:pt x="208" y="380"/>
                  </a:lnTo>
                  <a:lnTo>
                    <a:pt x="193" y="409"/>
                  </a:lnTo>
                  <a:lnTo>
                    <a:pt x="175" y="430"/>
                  </a:lnTo>
                  <a:lnTo>
                    <a:pt x="153" y="445"/>
                  </a:lnTo>
                  <a:lnTo>
                    <a:pt x="130" y="451"/>
                  </a:lnTo>
                  <a:lnTo>
                    <a:pt x="106" y="448"/>
                  </a:lnTo>
                  <a:lnTo>
                    <a:pt x="84" y="436"/>
                  </a:lnTo>
                  <a:lnTo>
                    <a:pt x="62" y="417"/>
                  </a:lnTo>
                  <a:lnTo>
                    <a:pt x="44" y="390"/>
                  </a:lnTo>
                  <a:lnTo>
                    <a:pt x="28" y="358"/>
                  </a:lnTo>
                  <a:lnTo>
                    <a:pt x="15" y="320"/>
                  </a:lnTo>
                  <a:lnTo>
                    <a:pt x="6" y="278"/>
                  </a:lnTo>
                  <a:lnTo>
                    <a:pt x="0" y="233"/>
                  </a:lnTo>
                  <a:lnTo>
                    <a:pt x="0" y="187"/>
                  </a:lnTo>
                  <a:lnTo>
                    <a:pt x="5" y="145"/>
                  </a:lnTo>
                  <a:lnTo>
                    <a:pt x="13" y="106"/>
                  </a:lnTo>
                  <a:lnTo>
                    <a:pt x="26" y="71"/>
                  </a:lnTo>
                  <a:lnTo>
                    <a:pt x="41" y="43"/>
                  </a:lnTo>
                  <a:lnTo>
                    <a:pt x="59" y="21"/>
                  </a:lnTo>
                  <a:lnTo>
                    <a:pt x="81" y="6"/>
                  </a:lnTo>
                  <a:lnTo>
                    <a:pt x="104" y="0"/>
                  </a:lnTo>
                  <a:lnTo>
                    <a:pt x="127" y="3"/>
                  </a:lnTo>
                  <a:lnTo>
                    <a:pt x="150" y="15"/>
                  </a:lnTo>
                  <a:lnTo>
                    <a:pt x="170" y="34"/>
                  </a:lnTo>
                  <a:lnTo>
                    <a:pt x="189" y="61"/>
                  </a:lnTo>
                  <a:lnTo>
                    <a:pt x="205" y="94"/>
                  </a:lnTo>
                  <a:lnTo>
                    <a:pt x="218" y="132"/>
                  </a:lnTo>
                  <a:lnTo>
                    <a:pt x="228" y="173"/>
                  </a:lnTo>
                  <a:lnTo>
                    <a:pt x="232" y="219"/>
                  </a:lnTo>
                  <a:close/>
                </a:path>
              </a:pathLst>
            </a:custGeom>
            <a:solidFill>
              <a:srgbClr val="EAD3E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89" name="Freeform 65"/>
            <p:cNvSpPr>
              <a:spLocks/>
            </p:cNvSpPr>
            <p:nvPr/>
          </p:nvSpPr>
          <p:spPr bwMode="auto">
            <a:xfrm>
              <a:off x="5199" y="1939"/>
              <a:ext cx="164" cy="162"/>
            </a:xfrm>
            <a:custGeom>
              <a:avLst/>
              <a:gdLst/>
              <a:ahLst/>
              <a:cxnLst>
                <a:cxn ang="0">
                  <a:pos x="110" y="64"/>
                </a:cxn>
                <a:cxn ang="0">
                  <a:pos x="93" y="9"/>
                </a:cxn>
                <a:cxn ang="0">
                  <a:pos x="87" y="21"/>
                </a:cxn>
                <a:cxn ang="0">
                  <a:pos x="80" y="136"/>
                </a:cxn>
                <a:cxn ang="0">
                  <a:pos x="84" y="221"/>
                </a:cxn>
                <a:cxn ang="0">
                  <a:pos x="80" y="261"/>
                </a:cxn>
                <a:cxn ang="0">
                  <a:pos x="61" y="282"/>
                </a:cxn>
                <a:cxn ang="0">
                  <a:pos x="39" y="314"/>
                </a:cxn>
                <a:cxn ang="0">
                  <a:pos x="17" y="353"/>
                </a:cxn>
                <a:cxn ang="0">
                  <a:pos x="2" y="381"/>
                </a:cxn>
                <a:cxn ang="0">
                  <a:pos x="2" y="405"/>
                </a:cxn>
                <a:cxn ang="0">
                  <a:pos x="18" y="420"/>
                </a:cxn>
                <a:cxn ang="0">
                  <a:pos x="61" y="452"/>
                </a:cxn>
                <a:cxn ang="0">
                  <a:pos x="118" y="479"/>
                </a:cxn>
                <a:cxn ang="0">
                  <a:pos x="178" y="484"/>
                </a:cxn>
                <a:cxn ang="0">
                  <a:pos x="234" y="467"/>
                </a:cxn>
                <a:cxn ang="0">
                  <a:pos x="284" y="440"/>
                </a:cxn>
                <a:cxn ang="0">
                  <a:pos x="327" y="400"/>
                </a:cxn>
                <a:cxn ang="0">
                  <a:pos x="356" y="344"/>
                </a:cxn>
                <a:cxn ang="0">
                  <a:pos x="366" y="294"/>
                </a:cxn>
                <a:cxn ang="0">
                  <a:pos x="361" y="270"/>
                </a:cxn>
                <a:cxn ang="0">
                  <a:pos x="356" y="253"/>
                </a:cxn>
                <a:cxn ang="0">
                  <a:pos x="359" y="226"/>
                </a:cxn>
                <a:cxn ang="0">
                  <a:pos x="382" y="191"/>
                </a:cxn>
                <a:cxn ang="0">
                  <a:pos x="419" y="166"/>
                </a:cxn>
                <a:cxn ang="0">
                  <a:pos x="459" y="149"/>
                </a:cxn>
                <a:cxn ang="0">
                  <a:pos x="493" y="141"/>
                </a:cxn>
                <a:cxn ang="0">
                  <a:pos x="471" y="137"/>
                </a:cxn>
                <a:cxn ang="0">
                  <a:pos x="420" y="136"/>
                </a:cxn>
                <a:cxn ang="0">
                  <a:pos x="360" y="149"/>
                </a:cxn>
                <a:cxn ang="0">
                  <a:pos x="314" y="188"/>
                </a:cxn>
                <a:cxn ang="0">
                  <a:pos x="272" y="218"/>
                </a:cxn>
                <a:cxn ang="0">
                  <a:pos x="214" y="207"/>
                </a:cxn>
                <a:cxn ang="0">
                  <a:pos x="165" y="181"/>
                </a:cxn>
                <a:cxn ang="0">
                  <a:pos x="142" y="159"/>
                </a:cxn>
                <a:cxn ang="0">
                  <a:pos x="135" y="138"/>
                </a:cxn>
                <a:cxn ang="0">
                  <a:pos x="122" y="98"/>
                </a:cxn>
              </a:cxnLst>
              <a:rect l="0" t="0" r="r" b="b"/>
              <a:pathLst>
                <a:path w="493" h="486">
                  <a:moveTo>
                    <a:pt x="122" y="98"/>
                  </a:moveTo>
                  <a:lnTo>
                    <a:pt x="110" y="64"/>
                  </a:lnTo>
                  <a:lnTo>
                    <a:pt x="100" y="32"/>
                  </a:lnTo>
                  <a:lnTo>
                    <a:pt x="93" y="9"/>
                  </a:lnTo>
                  <a:lnTo>
                    <a:pt x="89" y="0"/>
                  </a:lnTo>
                  <a:lnTo>
                    <a:pt x="87" y="21"/>
                  </a:lnTo>
                  <a:lnTo>
                    <a:pt x="84" y="74"/>
                  </a:lnTo>
                  <a:lnTo>
                    <a:pt x="80" y="136"/>
                  </a:lnTo>
                  <a:lnTo>
                    <a:pt x="81" y="188"/>
                  </a:lnTo>
                  <a:lnTo>
                    <a:pt x="84" y="221"/>
                  </a:lnTo>
                  <a:lnTo>
                    <a:pt x="84" y="244"/>
                  </a:lnTo>
                  <a:lnTo>
                    <a:pt x="80" y="261"/>
                  </a:lnTo>
                  <a:lnTo>
                    <a:pt x="69" y="273"/>
                  </a:lnTo>
                  <a:lnTo>
                    <a:pt x="61" y="282"/>
                  </a:lnTo>
                  <a:lnTo>
                    <a:pt x="49" y="296"/>
                  </a:lnTo>
                  <a:lnTo>
                    <a:pt x="39" y="314"/>
                  </a:lnTo>
                  <a:lnTo>
                    <a:pt x="27" y="333"/>
                  </a:lnTo>
                  <a:lnTo>
                    <a:pt x="17" y="353"/>
                  </a:lnTo>
                  <a:lnTo>
                    <a:pt x="8" y="369"/>
                  </a:lnTo>
                  <a:lnTo>
                    <a:pt x="2" y="381"/>
                  </a:lnTo>
                  <a:lnTo>
                    <a:pt x="0" y="385"/>
                  </a:lnTo>
                  <a:lnTo>
                    <a:pt x="2" y="405"/>
                  </a:lnTo>
                  <a:lnTo>
                    <a:pt x="7" y="409"/>
                  </a:lnTo>
                  <a:lnTo>
                    <a:pt x="18" y="420"/>
                  </a:lnTo>
                  <a:lnTo>
                    <a:pt x="38" y="434"/>
                  </a:lnTo>
                  <a:lnTo>
                    <a:pt x="61" y="452"/>
                  </a:lnTo>
                  <a:lnTo>
                    <a:pt x="88" y="468"/>
                  </a:lnTo>
                  <a:lnTo>
                    <a:pt x="118" y="479"/>
                  </a:lnTo>
                  <a:lnTo>
                    <a:pt x="148" y="486"/>
                  </a:lnTo>
                  <a:lnTo>
                    <a:pt x="178" y="484"/>
                  </a:lnTo>
                  <a:lnTo>
                    <a:pt x="206" y="476"/>
                  </a:lnTo>
                  <a:lnTo>
                    <a:pt x="234" y="467"/>
                  </a:lnTo>
                  <a:lnTo>
                    <a:pt x="260" y="455"/>
                  </a:lnTo>
                  <a:lnTo>
                    <a:pt x="284" y="440"/>
                  </a:lnTo>
                  <a:lnTo>
                    <a:pt x="307" y="422"/>
                  </a:lnTo>
                  <a:lnTo>
                    <a:pt x="327" y="400"/>
                  </a:lnTo>
                  <a:lnTo>
                    <a:pt x="343" y="375"/>
                  </a:lnTo>
                  <a:lnTo>
                    <a:pt x="356" y="344"/>
                  </a:lnTo>
                  <a:lnTo>
                    <a:pt x="362" y="315"/>
                  </a:lnTo>
                  <a:lnTo>
                    <a:pt x="366" y="294"/>
                  </a:lnTo>
                  <a:lnTo>
                    <a:pt x="365" y="281"/>
                  </a:lnTo>
                  <a:lnTo>
                    <a:pt x="361" y="270"/>
                  </a:lnTo>
                  <a:lnTo>
                    <a:pt x="358" y="262"/>
                  </a:lnTo>
                  <a:lnTo>
                    <a:pt x="356" y="253"/>
                  </a:lnTo>
                  <a:lnTo>
                    <a:pt x="356" y="242"/>
                  </a:lnTo>
                  <a:lnTo>
                    <a:pt x="359" y="226"/>
                  </a:lnTo>
                  <a:lnTo>
                    <a:pt x="368" y="207"/>
                  </a:lnTo>
                  <a:lnTo>
                    <a:pt x="382" y="191"/>
                  </a:lnTo>
                  <a:lnTo>
                    <a:pt x="399" y="177"/>
                  </a:lnTo>
                  <a:lnTo>
                    <a:pt x="419" y="166"/>
                  </a:lnTo>
                  <a:lnTo>
                    <a:pt x="439" y="156"/>
                  </a:lnTo>
                  <a:lnTo>
                    <a:pt x="459" y="149"/>
                  </a:lnTo>
                  <a:lnTo>
                    <a:pt x="477" y="143"/>
                  </a:lnTo>
                  <a:lnTo>
                    <a:pt x="493" y="141"/>
                  </a:lnTo>
                  <a:lnTo>
                    <a:pt x="487" y="140"/>
                  </a:lnTo>
                  <a:lnTo>
                    <a:pt x="471" y="137"/>
                  </a:lnTo>
                  <a:lnTo>
                    <a:pt x="447" y="136"/>
                  </a:lnTo>
                  <a:lnTo>
                    <a:pt x="420" y="136"/>
                  </a:lnTo>
                  <a:lnTo>
                    <a:pt x="389" y="140"/>
                  </a:lnTo>
                  <a:lnTo>
                    <a:pt x="360" y="149"/>
                  </a:lnTo>
                  <a:lnTo>
                    <a:pt x="334" y="164"/>
                  </a:lnTo>
                  <a:lnTo>
                    <a:pt x="314" y="188"/>
                  </a:lnTo>
                  <a:lnTo>
                    <a:pt x="296" y="208"/>
                  </a:lnTo>
                  <a:lnTo>
                    <a:pt x="272" y="218"/>
                  </a:lnTo>
                  <a:lnTo>
                    <a:pt x="243" y="216"/>
                  </a:lnTo>
                  <a:lnTo>
                    <a:pt x="214" y="207"/>
                  </a:lnTo>
                  <a:lnTo>
                    <a:pt x="188" y="195"/>
                  </a:lnTo>
                  <a:lnTo>
                    <a:pt x="165" y="181"/>
                  </a:lnTo>
                  <a:lnTo>
                    <a:pt x="149" y="168"/>
                  </a:lnTo>
                  <a:lnTo>
                    <a:pt x="142" y="159"/>
                  </a:lnTo>
                  <a:lnTo>
                    <a:pt x="140" y="152"/>
                  </a:lnTo>
                  <a:lnTo>
                    <a:pt x="135" y="138"/>
                  </a:lnTo>
                  <a:lnTo>
                    <a:pt x="128" y="120"/>
                  </a:lnTo>
                  <a:lnTo>
                    <a:pt x="122" y="9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090" name="Freeform 66"/>
            <p:cNvSpPr>
              <a:spLocks/>
            </p:cNvSpPr>
            <p:nvPr/>
          </p:nvSpPr>
          <p:spPr bwMode="auto">
            <a:xfrm>
              <a:off x="5211" y="1968"/>
              <a:ext cx="114" cy="118"/>
            </a:xfrm>
            <a:custGeom>
              <a:avLst/>
              <a:gdLst/>
              <a:ahLst/>
              <a:cxnLst>
                <a:cxn ang="0">
                  <a:pos x="100" y="16"/>
                </a:cxn>
                <a:cxn ang="0">
                  <a:pos x="105" y="97"/>
                </a:cxn>
                <a:cxn ang="0">
                  <a:pos x="107" y="134"/>
                </a:cxn>
                <a:cxn ang="0">
                  <a:pos x="131" y="132"/>
                </a:cxn>
                <a:cxn ang="0">
                  <a:pos x="168" y="132"/>
                </a:cxn>
                <a:cxn ang="0">
                  <a:pos x="207" y="137"/>
                </a:cxn>
                <a:cxn ang="0">
                  <a:pos x="220" y="143"/>
                </a:cxn>
                <a:cxn ang="0">
                  <a:pos x="191" y="148"/>
                </a:cxn>
                <a:cxn ang="0">
                  <a:pos x="149" y="156"/>
                </a:cxn>
                <a:cxn ang="0">
                  <a:pos x="108" y="168"/>
                </a:cxn>
                <a:cxn ang="0">
                  <a:pos x="79" y="193"/>
                </a:cxn>
                <a:cxn ang="0">
                  <a:pos x="73" y="214"/>
                </a:cxn>
                <a:cxn ang="0">
                  <a:pos x="55" y="227"/>
                </a:cxn>
                <a:cxn ang="0">
                  <a:pos x="68" y="221"/>
                </a:cxn>
                <a:cxn ang="0">
                  <a:pos x="102" y="214"/>
                </a:cxn>
                <a:cxn ang="0">
                  <a:pos x="141" y="219"/>
                </a:cxn>
                <a:cxn ang="0">
                  <a:pos x="174" y="250"/>
                </a:cxn>
                <a:cxn ang="0">
                  <a:pos x="160" y="246"/>
                </a:cxn>
                <a:cxn ang="0">
                  <a:pos x="126" y="241"/>
                </a:cxn>
                <a:cxn ang="0">
                  <a:pos x="83" y="241"/>
                </a:cxn>
                <a:cxn ang="0">
                  <a:pos x="44" y="250"/>
                </a:cxn>
                <a:cxn ang="0">
                  <a:pos x="4" y="296"/>
                </a:cxn>
                <a:cxn ang="0">
                  <a:pos x="37" y="299"/>
                </a:cxn>
                <a:cxn ang="0">
                  <a:pos x="84" y="304"/>
                </a:cxn>
                <a:cxn ang="0">
                  <a:pos x="126" y="311"/>
                </a:cxn>
                <a:cxn ang="0">
                  <a:pos x="24" y="328"/>
                </a:cxn>
                <a:cxn ang="0">
                  <a:pos x="33" y="334"/>
                </a:cxn>
                <a:cxn ang="0">
                  <a:pos x="59" y="344"/>
                </a:cxn>
                <a:cxn ang="0">
                  <a:pos x="104" y="353"/>
                </a:cxn>
                <a:cxn ang="0">
                  <a:pos x="169" y="351"/>
                </a:cxn>
                <a:cxn ang="0">
                  <a:pos x="189" y="351"/>
                </a:cxn>
                <a:cxn ang="0">
                  <a:pos x="231" y="335"/>
                </a:cxn>
                <a:cxn ang="0">
                  <a:pos x="274" y="283"/>
                </a:cxn>
                <a:cxn ang="0">
                  <a:pos x="293" y="172"/>
                </a:cxn>
                <a:cxn ang="0">
                  <a:pos x="291" y="159"/>
                </a:cxn>
                <a:cxn ang="0">
                  <a:pos x="291" y="126"/>
                </a:cxn>
                <a:cxn ang="0">
                  <a:pos x="305" y="85"/>
                </a:cxn>
                <a:cxn ang="0">
                  <a:pos x="344" y="46"/>
                </a:cxn>
              </a:cxnLst>
              <a:rect l="0" t="0" r="r" b="b"/>
              <a:pathLst>
                <a:path w="344" h="354">
                  <a:moveTo>
                    <a:pt x="99" y="0"/>
                  </a:moveTo>
                  <a:lnTo>
                    <a:pt x="100" y="16"/>
                  </a:lnTo>
                  <a:lnTo>
                    <a:pt x="104" y="53"/>
                  </a:lnTo>
                  <a:lnTo>
                    <a:pt x="105" y="97"/>
                  </a:lnTo>
                  <a:lnTo>
                    <a:pt x="104" y="134"/>
                  </a:lnTo>
                  <a:lnTo>
                    <a:pt x="107" y="134"/>
                  </a:lnTo>
                  <a:lnTo>
                    <a:pt x="117" y="133"/>
                  </a:lnTo>
                  <a:lnTo>
                    <a:pt x="131" y="132"/>
                  </a:lnTo>
                  <a:lnTo>
                    <a:pt x="149" y="132"/>
                  </a:lnTo>
                  <a:lnTo>
                    <a:pt x="168" y="132"/>
                  </a:lnTo>
                  <a:lnTo>
                    <a:pt x="189" y="134"/>
                  </a:lnTo>
                  <a:lnTo>
                    <a:pt x="207" y="137"/>
                  </a:lnTo>
                  <a:lnTo>
                    <a:pt x="224" y="143"/>
                  </a:lnTo>
                  <a:lnTo>
                    <a:pt x="220" y="143"/>
                  </a:lnTo>
                  <a:lnTo>
                    <a:pt x="208" y="145"/>
                  </a:lnTo>
                  <a:lnTo>
                    <a:pt x="191" y="148"/>
                  </a:lnTo>
                  <a:lnTo>
                    <a:pt x="170" y="151"/>
                  </a:lnTo>
                  <a:lnTo>
                    <a:pt x="149" y="156"/>
                  </a:lnTo>
                  <a:lnTo>
                    <a:pt x="128" y="162"/>
                  </a:lnTo>
                  <a:lnTo>
                    <a:pt x="108" y="168"/>
                  </a:lnTo>
                  <a:lnTo>
                    <a:pt x="95" y="176"/>
                  </a:lnTo>
                  <a:lnTo>
                    <a:pt x="79" y="193"/>
                  </a:lnTo>
                  <a:lnTo>
                    <a:pt x="73" y="205"/>
                  </a:lnTo>
                  <a:lnTo>
                    <a:pt x="73" y="214"/>
                  </a:lnTo>
                  <a:lnTo>
                    <a:pt x="74" y="218"/>
                  </a:lnTo>
                  <a:lnTo>
                    <a:pt x="55" y="227"/>
                  </a:lnTo>
                  <a:lnTo>
                    <a:pt x="58" y="226"/>
                  </a:lnTo>
                  <a:lnTo>
                    <a:pt x="68" y="221"/>
                  </a:lnTo>
                  <a:lnTo>
                    <a:pt x="83" y="218"/>
                  </a:lnTo>
                  <a:lnTo>
                    <a:pt x="102" y="214"/>
                  </a:lnTo>
                  <a:lnTo>
                    <a:pt x="121" y="214"/>
                  </a:lnTo>
                  <a:lnTo>
                    <a:pt x="141" y="219"/>
                  </a:lnTo>
                  <a:lnTo>
                    <a:pt x="159" y="230"/>
                  </a:lnTo>
                  <a:lnTo>
                    <a:pt x="174" y="250"/>
                  </a:lnTo>
                  <a:lnTo>
                    <a:pt x="170" y="249"/>
                  </a:lnTo>
                  <a:lnTo>
                    <a:pt x="160" y="246"/>
                  </a:lnTo>
                  <a:lnTo>
                    <a:pt x="145" y="244"/>
                  </a:lnTo>
                  <a:lnTo>
                    <a:pt x="126" y="241"/>
                  </a:lnTo>
                  <a:lnTo>
                    <a:pt x="105" y="240"/>
                  </a:lnTo>
                  <a:lnTo>
                    <a:pt x="83" y="241"/>
                  </a:lnTo>
                  <a:lnTo>
                    <a:pt x="63" y="243"/>
                  </a:lnTo>
                  <a:lnTo>
                    <a:pt x="44" y="250"/>
                  </a:lnTo>
                  <a:lnTo>
                    <a:pt x="0" y="296"/>
                  </a:lnTo>
                  <a:lnTo>
                    <a:pt x="4" y="296"/>
                  </a:lnTo>
                  <a:lnTo>
                    <a:pt x="18" y="297"/>
                  </a:lnTo>
                  <a:lnTo>
                    <a:pt x="37" y="299"/>
                  </a:lnTo>
                  <a:lnTo>
                    <a:pt x="60" y="302"/>
                  </a:lnTo>
                  <a:lnTo>
                    <a:pt x="84" y="304"/>
                  </a:lnTo>
                  <a:lnTo>
                    <a:pt x="107" y="307"/>
                  </a:lnTo>
                  <a:lnTo>
                    <a:pt x="126" y="311"/>
                  </a:lnTo>
                  <a:lnTo>
                    <a:pt x="139" y="314"/>
                  </a:lnTo>
                  <a:lnTo>
                    <a:pt x="24" y="328"/>
                  </a:lnTo>
                  <a:lnTo>
                    <a:pt x="26" y="329"/>
                  </a:lnTo>
                  <a:lnTo>
                    <a:pt x="33" y="334"/>
                  </a:lnTo>
                  <a:lnTo>
                    <a:pt x="43" y="338"/>
                  </a:lnTo>
                  <a:lnTo>
                    <a:pt x="59" y="344"/>
                  </a:lnTo>
                  <a:lnTo>
                    <a:pt x="80" y="350"/>
                  </a:lnTo>
                  <a:lnTo>
                    <a:pt x="104" y="353"/>
                  </a:lnTo>
                  <a:lnTo>
                    <a:pt x="135" y="354"/>
                  </a:lnTo>
                  <a:lnTo>
                    <a:pt x="169" y="351"/>
                  </a:lnTo>
                  <a:lnTo>
                    <a:pt x="175" y="351"/>
                  </a:lnTo>
                  <a:lnTo>
                    <a:pt x="189" y="351"/>
                  </a:lnTo>
                  <a:lnTo>
                    <a:pt x="208" y="346"/>
                  </a:lnTo>
                  <a:lnTo>
                    <a:pt x="231" y="335"/>
                  </a:lnTo>
                  <a:lnTo>
                    <a:pt x="254" y="315"/>
                  </a:lnTo>
                  <a:lnTo>
                    <a:pt x="274" y="283"/>
                  </a:lnTo>
                  <a:lnTo>
                    <a:pt x="287" y="236"/>
                  </a:lnTo>
                  <a:lnTo>
                    <a:pt x="293" y="172"/>
                  </a:lnTo>
                  <a:lnTo>
                    <a:pt x="292" y="168"/>
                  </a:lnTo>
                  <a:lnTo>
                    <a:pt x="291" y="159"/>
                  </a:lnTo>
                  <a:lnTo>
                    <a:pt x="290" y="144"/>
                  </a:lnTo>
                  <a:lnTo>
                    <a:pt x="291" y="126"/>
                  </a:lnTo>
                  <a:lnTo>
                    <a:pt x="295" y="106"/>
                  </a:lnTo>
                  <a:lnTo>
                    <a:pt x="305" y="85"/>
                  </a:lnTo>
                  <a:lnTo>
                    <a:pt x="320" y="64"/>
                  </a:lnTo>
                  <a:lnTo>
                    <a:pt x="344" y="46"/>
                  </a:lnTo>
                  <a:lnTo>
                    <a:pt x="99" y="0"/>
                  </a:lnTo>
                  <a:close/>
                </a:path>
              </a:pathLst>
            </a:custGeom>
            <a:solidFill>
              <a:srgbClr val="F4BFB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9091" name="Text Box 67"/>
          <p:cNvSpPr txBox="1">
            <a:spLocks noChangeArrowheads="1"/>
          </p:cNvSpPr>
          <p:nvPr/>
        </p:nvSpPr>
        <p:spPr bwMode="auto">
          <a:xfrm rot="1220384">
            <a:off x="6324600" y="381000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  RTT: 6 ms</a:t>
            </a:r>
          </a:p>
        </p:txBody>
      </p:sp>
      <p:sp>
        <p:nvSpPr>
          <p:cNvPr id="129092" name="Text Box 68"/>
          <p:cNvSpPr txBox="1">
            <a:spLocks noChangeArrowheads="1"/>
          </p:cNvSpPr>
          <p:nvPr/>
        </p:nvSpPr>
        <p:spPr bwMode="auto">
          <a:xfrm>
            <a:off x="6172200" y="685800"/>
            <a:ext cx="2057400" cy="120015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Node 175 is a contact for Node 102 in some affinity group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480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290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29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45" grpId="0" animBg="1"/>
      <p:bldP spid="129045" grpId="1" animBg="1"/>
      <p:bldP spid="129046" grpId="0" animBg="1"/>
      <p:bldP spid="129047" grpId="0" animBg="1"/>
      <p:bldP spid="129047" grpId="1" animBg="1"/>
      <p:bldP spid="129048" grpId="0" animBg="1"/>
      <p:bldP spid="129049" grpId="0" animBg="1"/>
      <p:bldP spid="129049" grpId="1" animBg="1"/>
      <p:bldP spid="129050" grpId="0"/>
      <p:bldP spid="129051" grpId="0"/>
      <p:bldP spid="129071" grpId="0" build="allAtOnce"/>
      <p:bldP spid="129091" grpId="0"/>
      <p:bldP spid="129092" grpId="0" animBg="1"/>
      <p:bldP spid="129092" grpId="1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Replication makes it robust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err="1" smtClean="0">
                <a:sym typeface="Symbol" pitchFamily="18" charset="2"/>
              </a:rPr>
              <a:t>Kelips</a:t>
            </a:r>
            <a:r>
              <a:rPr lang="en-US" dirty="0" smtClean="0">
                <a:sym typeface="Symbol" pitchFamily="18" charset="2"/>
              </a:rPr>
              <a:t> should work even during disruptive episodes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ym typeface="Symbol" pitchFamily="18" charset="2"/>
              </a:rPr>
              <a:t>After all, </a:t>
            </a:r>
            <a:r>
              <a:rPr lang="en-US" dirty="0" err="1" smtClean="0">
                <a:sym typeface="Symbol" pitchFamily="18" charset="2"/>
              </a:rPr>
              <a:t>tuples</a:t>
            </a:r>
            <a:r>
              <a:rPr lang="en-US" dirty="0" smtClean="0">
                <a:sym typeface="Symbol" pitchFamily="18" charset="2"/>
              </a:rPr>
              <a:t> are replicated to N nodes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ym typeface="Symbol" pitchFamily="18" charset="2"/>
              </a:rPr>
              <a:t>Query k nodes concurrently to overcome isolated crashes, also reduces risk that very recent data could be missed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ym typeface="Symbol" pitchFamily="18" charset="2"/>
              </a:rPr>
              <a:t>… we often overlook importance of showing that systems work while recovering from a disruption</a:t>
            </a:r>
          </a:p>
          <a:p>
            <a:pPr>
              <a:lnSpc>
                <a:spcPct val="90000"/>
              </a:lnSpc>
            </a:pPr>
            <a:endParaRPr lang="en-US" dirty="0">
              <a:solidFill>
                <a:srgbClr val="777777"/>
              </a:solidFill>
              <a:sym typeface="Symbol" pitchFamily="18" charset="2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271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Control traffic load generated by churn</a:t>
            </a:r>
          </a:p>
        </p:txBody>
      </p:sp>
      <p:sp>
        <p:nvSpPr>
          <p:cNvPr id="1105923" name="AutoShape 3"/>
          <p:cNvSpPr>
            <a:spLocks noChangeArrowheads="1"/>
          </p:cNvSpPr>
          <p:nvPr/>
        </p:nvSpPr>
        <p:spPr bwMode="auto">
          <a:xfrm>
            <a:off x="744538" y="3070225"/>
            <a:ext cx="7789862" cy="874713"/>
          </a:xfrm>
          <a:prstGeom prst="leftRightArrow">
            <a:avLst>
              <a:gd name="adj1" fmla="val 49907"/>
              <a:gd name="adj2" fmla="val 58629"/>
            </a:avLst>
          </a:prstGeom>
          <a:gradFill rotWithShape="0">
            <a:gsLst>
              <a:gs pos="0">
                <a:srgbClr val="4C44B8"/>
              </a:gs>
              <a:gs pos="100000">
                <a:srgbClr val="FF0000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05924" name="Text Box 4"/>
          <p:cNvSpPr txBox="1">
            <a:spLocks noChangeArrowheads="1"/>
          </p:cNvSpPr>
          <p:nvPr/>
        </p:nvSpPr>
        <p:spPr bwMode="auto">
          <a:xfrm>
            <a:off x="744538" y="5151438"/>
            <a:ext cx="12906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/>
              <a:t>Kelips</a:t>
            </a:r>
          </a:p>
        </p:txBody>
      </p:sp>
      <p:sp>
        <p:nvSpPr>
          <p:cNvPr id="1105925" name="Text Box 5"/>
          <p:cNvSpPr txBox="1">
            <a:spLocks noChangeArrowheads="1"/>
          </p:cNvSpPr>
          <p:nvPr/>
        </p:nvSpPr>
        <p:spPr bwMode="auto">
          <a:xfrm>
            <a:off x="358775" y="2551113"/>
            <a:ext cx="10366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/>
              <a:t>None</a:t>
            </a:r>
          </a:p>
        </p:txBody>
      </p:sp>
      <p:sp>
        <p:nvSpPr>
          <p:cNvPr id="1105926" name="Text Box 6"/>
          <p:cNvSpPr txBox="1">
            <a:spLocks noChangeArrowheads="1"/>
          </p:cNvSpPr>
          <p:nvPr/>
        </p:nvSpPr>
        <p:spPr bwMode="auto">
          <a:xfrm>
            <a:off x="6811963" y="2124075"/>
            <a:ext cx="21367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/>
              <a:t>O(Changes  x Nodes)?</a:t>
            </a:r>
          </a:p>
        </p:txBody>
      </p:sp>
      <p:sp>
        <p:nvSpPr>
          <p:cNvPr id="1105927" name="Text Box 7"/>
          <p:cNvSpPr txBox="1">
            <a:spLocks noChangeArrowheads="1"/>
          </p:cNvSpPr>
          <p:nvPr/>
        </p:nvSpPr>
        <p:spPr bwMode="auto">
          <a:xfrm>
            <a:off x="3325813" y="2551113"/>
            <a:ext cx="20462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/>
              <a:t>O(changes)</a:t>
            </a:r>
          </a:p>
        </p:txBody>
      </p:sp>
      <p:sp>
        <p:nvSpPr>
          <p:cNvPr id="1105928" name="Text Box 8"/>
          <p:cNvSpPr txBox="1">
            <a:spLocks noChangeArrowheads="1"/>
          </p:cNvSpPr>
          <p:nvPr/>
        </p:nvSpPr>
        <p:spPr bwMode="auto">
          <a:xfrm>
            <a:off x="3757613" y="5151438"/>
            <a:ext cx="12890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/>
              <a:t>Chord</a:t>
            </a:r>
          </a:p>
        </p:txBody>
      </p:sp>
      <p:sp>
        <p:nvSpPr>
          <p:cNvPr id="1105929" name="Text Box 9"/>
          <p:cNvSpPr txBox="1">
            <a:spLocks noChangeArrowheads="1"/>
          </p:cNvSpPr>
          <p:nvPr/>
        </p:nvSpPr>
        <p:spPr bwMode="auto">
          <a:xfrm>
            <a:off x="7032625" y="5151438"/>
            <a:ext cx="13350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/>
              <a:t>Pastry</a:t>
            </a:r>
          </a:p>
        </p:txBody>
      </p:sp>
      <p:sp>
        <p:nvSpPr>
          <p:cNvPr id="1105930" name="Line 10"/>
          <p:cNvSpPr>
            <a:spLocks noChangeShapeType="1"/>
          </p:cNvSpPr>
          <p:nvPr/>
        </p:nvSpPr>
        <p:spPr bwMode="auto">
          <a:xfrm flipV="1">
            <a:off x="1395413" y="3944938"/>
            <a:ext cx="0" cy="12065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05931" name="Line 11"/>
          <p:cNvSpPr>
            <a:spLocks noChangeShapeType="1"/>
          </p:cNvSpPr>
          <p:nvPr/>
        </p:nvSpPr>
        <p:spPr bwMode="auto">
          <a:xfrm flipV="1">
            <a:off x="4441825" y="3944938"/>
            <a:ext cx="0" cy="12065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05932" name="Line 12"/>
          <p:cNvSpPr>
            <a:spLocks noChangeShapeType="1"/>
          </p:cNvSpPr>
          <p:nvPr/>
        </p:nvSpPr>
        <p:spPr bwMode="auto">
          <a:xfrm flipV="1">
            <a:off x="7747000" y="3944938"/>
            <a:ext cx="0" cy="12065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20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Adaptive behaviors can improve overlays</a:t>
            </a:r>
          </a:p>
          <a:p>
            <a:pPr lvl="1"/>
            <a:r>
              <a:rPr lang="en-US" smtClean="0"/>
              <a:t>Reduce costs for inserting or looking up information</a:t>
            </a:r>
          </a:p>
          <a:p>
            <a:pPr lvl="1"/>
            <a:r>
              <a:rPr lang="en-US" smtClean="0"/>
              <a:t>Improve robustness to churn or serious disruption</a:t>
            </a:r>
          </a:p>
          <a:p>
            <a:pPr lvl="1"/>
            <a:endParaRPr lang="en-US"/>
          </a:p>
          <a:p>
            <a:r>
              <a:rPr lang="en-US" smtClean="0"/>
              <a:t>As we move from CAN to Chord to Beehive or Pastry one could argue that complexity increases</a:t>
            </a:r>
          </a:p>
          <a:p>
            <a:endParaRPr lang="en-US"/>
          </a:p>
          <a:p>
            <a:r>
              <a:rPr lang="en-US" smtClean="0"/>
              <a:t>Kelips gets to a similar place and yet is very simple, but pays a higher storage cost than Chord/Pastry</a:t>
            </a:r>
          </a:p>
        </p:txBody>
      </p:sp>
    </p:spTree>
    <p:extLst>
      <p:ext uri="{BB962C8B-B14F-4D97-AF65-F5344CB8AC3E}">
        <p14:creationId xmlns:p14="http://schemas.microsoft.com/office/powerpoint/2010/main" val="3402928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Another problem : Hot spots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As conditions in a network change</a:t>
            </a:r>
          </a:p>
          <a:p>
            <a:pPr lvl="1"/>
            <a:r>
              <a:rPr lang="en-US" dirty="0" smtClean="0"/>
              <a:t>Some items may become far more popular than others and be referenced often; others rarely: hot/cold spots</a:t>
            </a:r>
          </a:p>
          <a:p>
            <a:pPr lvl="1"/>
            <a:r>
              <a:rPr lang="en-US" dirty="0" smtClean="0"/>
              <a:t>Members may join that are close to the place a finger pointer should point... but not exactly at the right spot</a:t>
            </a:r>
          </a:p>
          <a:p>
            <a:pPr lvl="1"/>
            <a:r>
              <a:rPr lang="en-US" dirty="0" smtClean="0"/>
              <a:t>Churn could cause many of the pointers to point to nodes that are no longer in the network, or behind firewalls where they can’t be reached</a:t>
            </a:r>
          </a:p>
          <a:p>
            <a:r>
              <a:rPr lang="en-US" dirty="0" smtClean="0"/>
              <a:t>This has stimulated work on “adaptive” overlays</a:t>
            </a:r>
            <a:endParaRPr lang="en-US" dirty="0"/>
          </a:p>
        </p:txBody>
      </p:sp>
      <p:pic>
        <p:nvPicPr>
          <p:cNvPr id="6" name="Picture 5" descr="http://dev.ariel-networks.com/column/tech/amazon_dynamo/column/tech/chor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457199"/>
            <a:ext cx="1676400" cy="1469571"/>
          </a:xfrm>
          <a:prstGeom prst="rect">
            <a:avLst/>
          </a:prstGeom>
          <a:noFill/>
        </p:spPr>
      </p:pic>
      <p:grpSp>
        <p:nvGrpSpPr>
          <p:cNvPr id="8" name="Group 7"/>
          <p:cNvGrpSpPr/>
          <p:nvPr/>
        </p:nvGrpSpPr>
        <p:grpSpPr>
          <a:xfrm>
            <a:off x="7315200" y="548042"/>
            <a:ext cx="296862" cy="274282"/>
            <a:chOff x="7315200" y="152400"/>
            <a:chExt cx="296862" cy="669924"/>
          </a:xfrm>
        </p:grpSpPr>
        <p:pic>
          <p:nvPicPr>
            <p:cNvPr id="1026" name="Picture 2" descr="http://www.ohiorvcamp.com/upload/image/CAMPFIRE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15200" y="525462"/>
              <a:ext cx="296862" cy="2968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 descr="http://www.juliagrayphoto.com/wp-content/uploads/2011/02/A-Smoke-8-copy-e1316096930365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15200" y="152400"/>
              <a:ext cx="296862" cy="39564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3" name="Group 12"/>
          <p:cNvGrpSpPr/>
          <p:nvPr/>
        </p:nvGrpSpPr>
        <p:grpSpPr>
          <a:xfrm>
            <a:off x="8229600" y="1239251"/>
            <a:ext cx="296862" cy="274282"/>
            <a:chOff x="7315200" y="152400"/>
            <a:chExt cx="296862" cy="669924"/>
          </a:xfrm>
        </p:grpSpPr>
        <p:pic>
          <p:nvPicPr>
            <p:cNvPr id="14" name="Picture 2" descr="http://www.ohiorvcamp.com/upload/image/CAMPFIRE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15200" y="525462"/>
              <a:ext cx="296862" cy="2968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4" descr="http://www.juliagrayphoto.com/wp-content/uploads/2011/02/A-Smoke-8-copy-e1316096930365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15200" y="152400"/>
              <a:ext cx="296862" cy="39564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030" name="Picture 6" descr="http://www.publicdomainpictures.net/pictures/20000/velka/frozen-waterfall-2961295955184v9D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3220" y="1610069"/>
            <a:ext cx="288460" cy="193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http://www.publicdomainpictures.net/pictures/20000/velka/frozen-waterfall-2961295955184v9D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2564" y="352518"/>
            <a:ext cx="288460" cy="193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0332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 look at three examples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Beehive: A way of extending Chord so that average delay for finding an item drops to a constant: O(1)</a:t>
            </a:r>
          </a:p>
          <a:p>
            <a:endParaRPr lang="en-US"/>
          </a:p>
          <a:p>
            <a:r>
              <a:rPr lang="en-US" smtClean="0"/>
              <a:t>Pastry: A different way of designing the overlay so that nodes have a choice of where a finger pointer should point, enabling big speedups</a:t>
            </a:r>
          </a:p>
          <a:p>
            <a:endParaRPr lang="en-US"/>
          </a:p>
          <a:p>
            <a:r>
              <a:rPr lang="en-US" smtClean="0"/>
              <a:t>Kelips: A simple way of creating an O(1) overlay that trades extra memory for faster performance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73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File systems on overlays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If time permits, we’ll also look at ways that overlays can “host” true file systems</a:t>
            </a:r>
          </a:p>
          <a:p>
            <a:endParaRPr lang="en-US"/>
          </a:p>
          <a:p>
            <a:r>
              <a:rPr lang="en-US" smtClean="0"/>
              <a:t>CFS and PAST: Two projects that used Chord and Pastry, respectively, to store blocks</a:t>
            </a:r>
          </a:p>
          <a:p>
            <a:r>
              <a:rPr lang="en-US" smtClean="0"/>
              <a:t>OceanStore: An archival storage system for libraries and other long-term storage needs</a:t>
            </a:r>
          </a:p>
        </p:txBody>
      </p:sp>
    </p:spTree>
    <p:extLst>
      <p:ext uri="{BB962C8B-B14F-4D97-AF65-F5344CB8AC3E}">
        <p14:creationId xmlns:p14="http://schemas.microsoft.com/office/powerpoint/2010/main" val="4180033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Insight into adaptation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Many “things” in computer networks exhbit Pareto popularity distributions</a:t>
            </a:r>
          </a:p>
          <a:p>
            <a:r>
              <a:rPr lang="en-US" smtClean="0"/>
              <a:t>This one graphs</a:t>
            </a:r>
            <a:br>
              <a:rPr lang="en-US" smtClean="0"/>
            </a:br>
            <a:r>
              <a:rPr lang="en-US" smtClean="0"/>
              <a:t>frequency by category</a:t>
            </a:r>
            <a:br>
              <a:rPr lang="en-US" smtClean="0"/>
            </a:br>
            <a:r>
              <a:rPr lang="en-US" smtClean="0"/>
              <a:t>for problems with</a:t>
            </a:r>
            <a:br>
              <a:rPr lang="en-US" smtClean="0"/>
            </a:br>
            <a:r>
              <a:rPr lang="en-US" smtClean="0"/>
              <a:t>cardboard shipping</a:t>
            </a:r>
            <a:br>
              <a:rPr lang="en-US" smtClean="0"/>
            </a:br>
            <a:r>
              <a:rPr lang="en-US" smtClean="0"/>
              <a:t>cartons</a:t>
            </a:r>
          </a:p>
          <a:p>
            <a:r>
              <a:rPr lang="en-US" smtClean="0"/>
              <a:t>Notice that a small subset</a:t>
            </a:r>
            <a:br>
              <a:rPr lang="en-US" smtClean="0"/>
            </a:br>
            <a:r>
              <a:rPr lang="en-US" smtClean="0"/>
              <a:t>of issues account for most problems</a:t>
            </a:r>
            <a:endParaRPr lang="en-US"/>
          </a:p>
        </p:txBody>
      </p:sp>
      <p:pic>
        <p:nvPicPr>
          <p:cNvPr id="6" name="Picture 2" descr="http://www.qimacros.com/qiwizard/paret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2248829"/>
            <a:ext cx="4114800" cy="304495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6867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Beehive insight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Small subset of keys will get the majority of Put and Get operations</a:t>
            </a:r>
          </a:p>
          <a:p>
            <a:pPr lvl="1"/>
            <a:r>
              <a:rPr lang="en-US" smtClean="0"/>
              <a:t>Intuition is simply that </a:t>
            </a:r>
            <a:r>
              <a:rPr lang="en-US" i="1" smtClean="0"/>
              <a:t>everything </a:t>
            </a:r>
            <a:r>
              <a:rPr lang="en-US" smtClean="0"/>
              <a:t>is Pareto!</a:t>
            </a:r>
            <a:endParaRPr lang="en-US"/>
          </a:p>
          <a:p>
            <a:r>
              <a:rPr lang="en-US" smtClean="0"/>
              <a:t>By replicating data, we can make the search path shorter for a Chord operation</a:t>
            </a:r>
          </a:p>
          <a:p>
            <a:r>
              <a:rPr lang="en-US" smtClean="0"/>
              <a:t>... so by replicating in a way proportional to the popularity of an item, we can speed access to popular items!</a:t>
            </a:r>
          </a:p>
        </p:txBody>
      </p:sp>
    </p:spTree>
    <p:extLst>
      <p:ext uri="{BB962C8B-B14F-4D97-AF65-F5344CB8AC3E}">
        <p14:creationId xmlns:p14="http://schemas.microsoft.com/office/powerpoint/2010/main" val="3406039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861</TotalTime>
  <Words>3005</Words>
  <Application>Microsoft Office PowerPoint</Application>
  <PresentationFormat>On-screen Show (4:3)</PresentationFormat>
  <Paragraphs>488</Paragraphs>
  <Slides>46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Median</vt:lpstr>
      <vt:lpstr>CS5412: TIER 2 OVERLAYS</vt:lpstr>
      <vt:lpstr>Recap</vt:lpstr>
      <vt:lpstr>Today’s focus</vt:lpstr>
      <vt:lpstr>First problem with Chord: Cost</vt:lpstr>
      <vt:lpstr>Another problem : Hot spots</vt:lpstr>
      <vt:lpstr>Today look at three examples</vt:lpstr>
      <vt:lpstr>File systems on overlays</vt:lpstr>
      <vt:lpstr>Insight into adaptation</vt:lpstr>
      <vt:lpstr>Beehive insight</vt:lpstr>
      <vt:lpstr>Beehive: Item replicated on N/2 nodes</vt:lpstr>
      <vt:lpstr>Beehive strategy</vt:lpstr>
      <vt:lpstr>Tracking popularity </vt:lpstr>
      <vt:lpstr>Notice interplay of ideas here</vt:lpstr>
      <vt:lpstr>Pastry</vt:lpstr>
      <vt:lpstr>Pastry also uses a circular number space</vt:lpstr>
      <vt:lpstr>Pastry routing table (for node 65a1fc)</vt:lpstr>
      <vt:lpstr>Pastry join</vt:lpstr>
      <vt:lpstr>Pastry leave</vt:lpstr>
      <vt:lpstr>For instance, this neighbor fails</vt:lpstr>
      <vt:lpstr>Ask other neighbors</vt:lpstr>
      <vt:lpstr>CAN, Chord, Pastry differences</vt:lpstr>
      <vt:lpstr>Security issues</vt:lpstr>
      <vt:lpstr>Security issues:  Sybil attack</vt:lpstr>
      <vt:lpstr>General security rules</vt:lpstr>
      <vt:lpstr>Load balancing</vt:lpstr>
      <vt:lpstr>Load balancing</vt:lpstr>
      <vt:lpstr>Chord node virtualization</vt:lpstr>
      <vt:lpstr>Fireflies</vt:lpstr>
      <vt:lpstr>Another major concern: churn</vt:lpstr>
      <vt:lpstr>Control traffic load generated by churn</vt:lpstr>
      <vt:lpstr>Kelips takes a different approach</vt:lpstr>
      <vt:lpstr>Rationale?</vt:lpstr>
      <vt:lpstr>Kelips</vt:lpstr>
      <vt:lpstr>Kelips</vt:lpstr>
      <vt:lpstr>Kelips</vt:lpstr>
      <vt:lpstr>How it works</vt:lpstr>
      <vt:lpstr>Gossip 101</vt:lpstr>
      <vt:lpstr>Gossip scales very nicely</vt:lpstr>
      <vt:lpstr>Gossip in distributed systems</vt:lpstr>
      <vt:lpstr>Gossip about membership</vt:lpstr>
      <vt:lpstr>Gossip about membership</vt:lpstr>
      <vt:lpstr>Back to Kelips: Quick reminder</vt:lpstr>
      <vt:lpstr>How Kelips works</vt:lpstr>
      <vt:lpstr>Replication makes it robust</vt:lpstr>
      <vt:lpstr>Control traffic load generated by churn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CS5412: Lecture II How It Works</dc:title>
  <dc:creator>Anne</dc:creator>
  <cp:lastModifiedBy>Ken Birman</cp:lastModifiedBy>
  <cp:revision>66</cp:revision>
  <dcterms:created xsi:type="dcterms:W3CDTF">2006-08-16T00:00:00Z</dcterms:created>
  <dcterms:modified xsi:type="dcterms:W3CDTF">2015-02-12T19:42:59Z</dcterms:modified>
</cp:coreProperties>
</file>