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304" r:id="rId3"/>
    <p:sldId id="257" r:id="rId4"/>
    <p:sldId id="301" r:id="rId5"/>
    <p:sldId id="302" r:id="rId6"/>
    <p:sldId id="297" r:id="rId7"/>
    <p:sldId id="295" r:id="rId8"/>
    <p:sldId id="312" r:id="rId9"/>
    <p:sldId id="313" r:id="rId10"/>
    <p:sldId id="314" r:id="rId11"/>
    <p:sldId id="303" r:id="rId12"/>
    <p:sldId id="315" r:id="rId13"/>
    <p:sldId id="342" r:id="rId14"/>
    <p:sldId id="260" r:id="rId15"/>
    <p:sldId id="296" r:id="rId16"/>
    <p:sldId id="279" r:id="rId17"/>
    <p:sldId id="316" r:id="rId18"/>
    <p:sldId id="261" r:id="rId19"/>
    <p:sldId id="262" r:id="rId20"/>
    <p:sldId id="322" r:id="rId21"/>
    <p:sldId id="305" r:id="rId22"/>
    <p:sldId id="323" r:id="rId23"/>
    <p:sldId id="324" r:id="rId24"/>
    <p:sldId id="325" r:id="rId25"/>
    <p:sldId id="326" r:id="rId26"/>
    <p:sldId id="327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288" r:id="rId36"/>
    <p:sldId id="289" r:id="rId37"/>
    <p:sldId id="290" r:id="rId38"/>
    <p:sldId id="284" r:id="rId39"/>
    <p:sldId id="285" r:id="rId40"/>
    <p:sldId id="286" r:id="rId41"/>
    <p:sldId id="287" r:id="rId42"/>
    <p:sldId id="306" r:id="rId43"/>
    <p:sldId id="263" r:id="rId44"/>
    <p:sldId id="308" r:id="rId45"/>
    <p:sldId id="299" r:id="rId46"/>
    <p:sldId id="300" r:id="rId47"/>
    <p:sldId id="309" r:id="rId48"/>
    <p:sldId id="258" r:id="rId49"/>
    <p:sldId id="259" r:id="rId50"/>
    <p:sldId id="310" r:id="rId51"/>
    <p:sldId id="311" r:id="rId52"/>
    <p:sldId id="321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5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7FA69-105B-4D71-8BE0-9610F4AFC8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FC903-21DE-4C24-8D35-302D86DB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4E3D-BDF8-43C0-8A67-7D97DA87B7C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37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1F6E53-BA80-49CB-9C74-C65ADA78403B}" type="datetime1">
              <a:rPr lang="en-US" smtClean="0"/>
              <a:t>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063C-9165-41CC-84E3-711A998D9A8C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267AA5-1C3F-4A40-8A3E-CE8F8BE7F3C8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F872-2470-4B1C-BBF2-85F85A113AD9}" type="datetime1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87C-F50A-4E49-9858-6D05D70767BC}" type="datetime1">
              <a:rPr lang="en-US" smtClean="0"/>
              <a:t>1/21/2015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C8E55C-9527-4D83-8317-CD7164A0A069}" type="datetime1">
              <a:rPr lang="en-US" smtClean="0"/>
              <a:t>1/21/2015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8C7255-AEA4-4D51-BF3C-B8AB6339E67D}" type="datetime1">
              <a:rPr lang="en-US" smtClean="0"/>
              <a:t>1/21/2015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0B93-CD9B-406F-97AB-B21BC73B6B40}" type="datetime1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B9ED-2313-4D1F-9D7F-BA158F755F04}" type="datetime1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D9C9-CADB-4AAE-B3C7-DB729DC54939}" type="datetime1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A0D4913-A212-4B55-939B-503BA3A67D66}" type="datetime1">
              <a:rPr lang="en-US" smtClean="0"/>
              <a:t>1/21/2015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7793CA-5BD5-45CB-A0F7-07E6774DF2EB}" type="datetime1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image" Target="../media/image52.png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hyperlink" Target="http://www.flickr.com/" TargetMode="External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image" Target="../media/image14.wmf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6.wmf"/><Relationship Id="rId9" Type="http://schemas.openxmlformats.org/officeDocument/2006/relationships/image" Target="../media/image6.png"/><Relationship Id="rId14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CS5412: Spring 2014 </a:t>
            </a:r>
            <a:br>
              <a:rPr lang="en-US" dirty="0" smtClean="0"/>
            </a:br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</p:spPr>
        <p:txBody>
          <a:bodyPr/>
          <a:lstStyle/>
          <a:p>
            <a:r>
              <a:rPr lang="en-US" smtClean="0"/>
              <a:t>Ken Birman</a:t>
            </a: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Acronyms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CAP: A theorem that says one can have just two from {Consistency, Availability, Partition Tolerance}</a:t>
            </a:r>
          </a:p>
          <a:p>
            <a:r>
              <a:rPr lang="en-US" smtClean="0"/>
              <a:t>FLP: A theorem that says it </a:t>
            </a:r>
            <a:r>
              <a:rPr lang="en-US"/>
              <a:t>is </a:t>
            </a:r>
            <a:r>
              <a:rPr lang="en-US" smtClean="0"/>
              <a:t>impossible to guarantee “live” fault-tolerance in asynchronous systems (here, “live” </a:t>
            </a:r>
            <a:r>
              <a:rPr lang="en-US" smtClean="0">
                <a:sym typeface="Symbol"/>
              </a:rPr>
              <a:t> certain to make progress)</a:t>
            </a:r>
          </a:p>
          <a:p>
            <a:r>
              <a:rPr lang="en-US" smtClean="0"/>
              <a:t>BASE: A cloud computing methodology that seeks “Basically available soft-state services with eventual consistency” and is popular in the outer layers (first tier) of the cloud.  The opposite of ACID</a:t>
            </a:r>
          </a:p>
          <a:p>
            <a:r>
              <a:rPr lang="en-US" smtClean="0"/>
              <a:t>ACID: A database methodology: offers guaranted {Atomicity, Consistency, Isolation and Durability}.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How to do better!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Future cloud will need stronger guarantees than we see with today’s cloud</a:t>
            </a:r>
          </a:p>
          <a:p>
            <a:pPr lvl="1"/>
            <a:r>
              <a:rPr lang="en-US" smtClean="0"/>
              <a:t>How can we achieve those?</a:t>
            </a:r>
          </a:p>
          <a:p>
            <a:pPr lvl="1"/>
            <a:r>
              <a:rPr lang="en-US" smtClean="0"/>
              <a:t>Are strong guarantees “scalable”?</a:t>
            </a:r>
          </a:p>
          <a:p>
            <a:pPr lvl="1"/>
            <a:endParaRPr lang="en-US"/>
          </a:p>
          <a:p>
            <a:r>
              <a:rPr lang="en-US" smtClean="0"/>
              <a:t>Betting that the cloud will win</a:t>
            </a:r>
          </a:p>
          <a:p>
            <a:pPr lvl="1"/>
            <a:r>
              <a:rPr lang="en-US" smtClean="0"/>
              <a:t>Cheaper than other options...</a:t>
            </a:r>
          </a:p>
          <a:p>
            <a:pPr lvl="1"/>
            <a:r>
              <a:rPr lang="en-US" smtClean="0"/>
              <a:t>... and the cheaper option usually wins!</a:t>
            </a:r>
          </a:p>
          <a:p>
            <a:pPr lvl="1"/>
            <a:r>
              <a:rPr lang="en-US" smtClean="0"/>
              <a:t>But technology also advances over time, which helps!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Making the cloud highly assured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Find ways to overcome limitations like FLP and CAP</a:t>
            </a:r>
          </a:p>
          <a:p>
            <a:endParaRPr lang="en-US"/>
          </a:p>
          <a:p>
            <a:r>
              <a:rPr lang="en-US" smtClean="0"/>
              <a:t>Define new assurance goals that might still be forms of security and consistency but are easier to achieve</a:t>
            </a:r>
          </a:p>
          <a:p>
            <a:endParaRPr lang="en-US" smtClean="0"/>
          </a:p>
          <a:p>
            <a:r>
              <a:rPr lang="en-US" smtClean="0"/>
              <a:t>Only consider things that are real enough to be implemented and demonstrated to scale well and perform in a way that would compete with today’s cloud platforms.  A practical mindset.</a:t>
            </a:r>
          </a:p>
          <a:p>
            <a:endParaRPr lang="en-US"/>
          </a:p>
          <a:p>
            <a:r>
              <a:rPr lang="en-US" smtClean="0"/>
              <a:t>But use theoretical tools when theory helps with goals.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making it fast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cloud makes it easy to create “mashups”</a:t>
            </a:r>
          </a:p>
          <a:p>
            <a:pPr lvl="1"/>
            <a:r>
              <a:rPr lang="en-US" dirty="0" smtClean="0"/>
              <a:t>Applications send data to each other, one system might “call upon” 10 or 100 others for help</a:t>
            </a:r>
          </a:p>
          <a:p>
            <a:pPr lvl="1"/>
            <a:r>
              <a:rPr lang="en-US" dirty="0" smtClean="0"/>
              <a:t>Very powerful but also very inefficient in some ways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xample: Networks that become overloaded because of the same image or video being sent again and again!</a:t>
            </a:r>
          </a:p>
          <a:p>
            <a:r>
              <a:rPr lang="en-US" dirty="0" smtClean="0"/>
              <a:t>Getting the cloud to “scale” and perform well comes down to enabling productivity while also finding tricks to ensure super good performance</a:t>
            </a:r>
          </a:p>
          <a:p>
            <a:pPr lvl="2"/>
            <a:r>
              <a:rPr lang="en-US" dirty="0" smtClean="0"/>
              <a:t>Example”: store the image, ship a URL…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0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Topics Covered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We’ll treat the cloud as having three main parts</a:t>
            </a:r>
          </a:p>
          <a:p>
            <a:pPr lvl="1"/>
            <a:r>
              <a:rPr lang="en-US" smtClean="0"/>
              <a:t>The client side: Everything on your device</a:t>
            </a:r>
          </a:p>
          <a:p>
            <a:pPr lvl="1"/>
            <a:r>
              <a:rPr lang="en-US" smtClean="0"/>
              <a:t>The Internet, as used by the cloud</a:t>
            </a:r>
          </a:p>
          <a:p>
            <a:pPr lvl="1"/>
            <a:r>
              <a:rPr lang="en-US" smtClean="0"/>
              <a:t>Data centers, which themselves have a “tiered” structure</a:t>
            </a:r>
          </a:p>
          <a:p>
            <a:pPr lvl="2"/>
            <a:r>
              <a:rPr lang="en-US" smtClean="0"/>
              <a:t>Like a dedicated and</a:t>
            </a:r>
            <a:br>
              <a:rPr lang="en-US" smtClean="0"/>
            </a:br>
            <a:r>
              <a:rPr lang="en-US" smtClean="0"/>
              <a:t>personal computer</a:t>
            </a:r>
          </a:p>
          <a:p>
            <a:pPr lvl="2"/>
            <a:r>
              <a:rPr lang="en-US" smtClean="0"/>
              <a:t>Yet massively scaled</a:t>
            </a:r>
            <a:br>
              <a:rPr lang="en-US" smtClean="0"/>
            </a:br>
            <a:r>
              <a:rPr lang="en-US" smtClean="0"/>
              <a:t>with many moving parts</a:t>
            </a:r>
          </a:p>
          <a:p>
            <a:r>
              <a:rPr lang="en-US" smtClean="0"/>
              <a:t>Special theme: </a:t>
            </a:r>
            <a:br>
              <a:rPr lang="en-US" smtClean="0"/>
            </a:br>
            <a:r>
              <a:rPr lang="en-US" i="1" u="sng" smtClean="0">
                <a:solidFill>
                  <a:srgbClr val="C00000"/>
                </a:solidFill>
              </a:rPr>
              <a:t>high assurance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94718" y="4267200"/>
            <a:ext cx="4596882" cy="2299102"/>
            <a:chOff x="889518" y="1447800"/>
            <a:chExt cx="7721082" cy="4800600"/>
          </a:xfrm>
        </p:grpSpPr>
        <p:sp>
          <p:nvSpPr>
            <p:cNvPr id="4" name="Can 3"/>
            <p:cNvSpPr/>
            <p:nvPr/>
          </p:nvSpPr>
          <p:spPr>
            <a:xfrm>
              <a:off x="5029200" y="2590800"/>
              <a:ext cx="3581400" cy="31242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638800" y="3505201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096000" y="36576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467600" y="35052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781800" y="35052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pic>
          <p:nvPicPr>
            <p:cNvPr id="9" name="Picture 2" descr="C:\Users\Ken\AppData\Local\Microsoft\Windows\Temporary Internet Files\Content.IE5\GI67AESF\MC90044716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518" y="4876800"/>
              <a:ext cx="1791478" cy="1371600"/>
            </a:xfrm>
            <a:prstGeom prst="rect">
              <a:avLst/>
            </a:prstGeom>
            <a:noFill/>
          </p:spPr>
        </p:pic>
        <p:pic>
          <p:nvPicPr>
            <p:cNvPr id="10" name="Picture 4" descr="C:\Users\Ken\AppData\Local\Microsoft\Windows\Temporary Internet Files\Content.IE5\DV4QT7JI\MC900447168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9008" y="2362200"/>
              <a:ext cx="1240512" cy="1737259"/>
            </a:xfrm>
            <a:prstGeom prst="rect">
              <a:avLst/>
            </a:prstGeom>
            <a:noFill/>
          </p:spPr>
        </p:pic>
        <p:pic>
          <p:nvPicPr>
            <p:cNvPr id="11" name="Picture 5" descr="C:\Users\Ken\AppData\Local\Microsoft\Windows\Temporary Internet Files\Content.IE5\9GA6NHYH\MC90044703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1447800"/>
              <a:ext cx="1639491" cy="20574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267200" y="3048000"/>
              <a:ext cx="17526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67000" y="3429000"/>
              <a:ext cx="35814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81200" y="3810000"/>
              <a:ext cx="4800600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752600" y="4724400"/>
              <a:ext cx="58674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6" descr="C:\Users\Ken\AppData\Local\Microsoft\Windows\Temporary Internet Files\Content.IE5\GI67AESF\MC90035269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724401"/>
              <a:ext cx="409373" cy="542636"/>
            </a:xfrm>
            <a:prstGeom prst="rect">
              <a:avLst/>
            </a:prstGeom>
            <a:noFill/>
          </p:spPr>
        </p:pic>
        <p:pic>
          <p:nvPicPr>
            <p:cNvPr id="17" name="Picture 8" descr="C:\Users\Ken\AppData\Local\Microsoft\Windows\Temporary Internet Files\Content.IE5\9GA6NHYH\MC900048756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3581400"/>
              <a:ext cx="410039" cy="605700"/>
            </a:xfrm>
            <a:prstGeom prst="rect">
              <a:avLst/>
            </a:prstGeom>
            <a:noFill/>
          </p:spPr>
        </p:pic>
        <p:pic>
          <p:nvPicPr>
            <p:cNvPr id="18" name="Picture 7" descr="C:\Users\Ken\AppData\Local\Microsoft\Windows\Temporary Internet Files\Content.IE5\DV4QT7JI\MC90035269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2400" y="4114800"/>
              <a:ext cx="484158" cy="592247"/>
            </a:xfrm>
            <a:prstGeom prst="rect">
              <a:avLst/>
            </a:prstGeom>
            <a:noFill/>
          </p:spPr>
        </p:pic>
        <p:pic>
          <p:nvPicPr>
            <p:cNvPr id="19" name="Picture 9" descr="C:\Users\Ken\AppData\Local\Microsoft\Windows\Temporary Internet Files\Content.IE5\9GA6NHYH\MC90029539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3505200"/>
              <a:ext cx="768423" cy="521328"/>
            </a:xfrm>
            <a:prstGeom prst="rect">
              <a:avLst/>
            </a:prstGeom>
            <a:noFill/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World and the New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Old world: </a:t>
            </a:r>
            <a:r>
              <a:rPr lang="en-US" dirty="0" smtClean="0"/>
              <a:t>we replicated servers for speed and availability, but maintained consistency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New world: </a:t>
            </a:r>
            <a:r>
              <a:rPr lang="en-US" i="1" dirty="0" smtClean="0"/>
              <a:t>scalability</a:t>
            </a:r>
            <a:r>
              <a:rPr lang="en-US" dirty="0" smtClean="0"/>
              <a:t> matters most of all</a:t>
            </a:r>
          </a:p>
          <a:p>
            <a:pPr lvl="1"/>
            <a:r>
              <a:rPr lang="en-US" i="1" smtClean="0"/>
              <a:t>Focus is on extremely rapid response times</a:t>
            </a:r>
          </a:p>
          <a:p>
            <a:pPr lvl="1"/>
            <a:r>
              <a:rPr lang="en-US" smtClean="0"/>
              <a:t>Amazon estimates that each millisecond of delay has a measurable impact on sales!</a:t>
            </a:r>
          </a:p>
          <a:p>
            <a:pPr lvl="1"/>
            <a:endParaRPr lang="en-US"/>
          </a:p>
          <a:p>
            <a:r>
              <a:rPr lang="en-US" b="1" smtClean="0">
                <a:solidFill>
                  <a:srgbClr val="C00000"/>
                </a:solidFill>
              </a:rPr>
              <a:t>But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our premise is that we can have scalability and also have other guarantees that today’s cloud lacks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High Assurance: Many (conflicting)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Security: Only correctly authorized users (who are properly authenticated) can perform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Scalability:  Can support lots of simultaneous users</a:t>
            </a:r>
            <a:endParaRPr lang="en-US" dirty="0" smtClean="0"/>
          </a:p>
          <a:p>
            <a:r>
              <a:rPr lang="en-US" dirty="0" smtClean="0"/>
              <a:t>Privacy: Data doesn’t leak to intruders</a:t>
            </a:r>
          </a:p>
          <a:p>
            <a:r>
              <a:rPr lang="en-US" dirty="0" smtClean="0"/>
              <a:t>Rapid response despite failures or disruption</a:t>
            </a:r>
          </a:p>
          <a:p>
            <a:r>
              <a:rPr lang="en-US" dirty="0" smtClean="0"/>
              <a:t>Consistency and coordinated behavior</a:t>
            </a:r>
          </a:p>
          <a:p>
            <a:r>
              <a:rPr lang="en-US" dirty="0" smtClean="0"/>
              <a:t>Ability to overcome attacks or mishaps</a:t>
            </a:r>
          </a:p>
          <a:p>
            <a:r>
              <a:rPr lang="en-US" dirty="0" smtClean="0"/>
              <a:t>Guarantee that center operates at a high level of efficiency and in a highly automated manner</a:t>
            </a:r>
          </a:p>
          <a:p>
            <a:r>
              <a:rPr lang="en-US" dirty="0" smtClean="0"/>
              <a:t>Archival protection of important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Must ask many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we were to run high assurance solutions on today’s cloud, what parts of the standards would limit or harm our assurance properties?</a:t>
            </a:r>
          </a:p>
          <a:p>
            <a:endParaRPr lang="en-US"/>
          </a:p>
          <a:p>
            <a:r>
              <a:rPr lang="en-US" smtClean="0"/>
              <a:t>Goal is to leverage the cloud or even run on standard clouds, yet to improve on normal options</a:t>
            </a:r>
          </a:p>
          <a:p>
            <a:endParaRPr lang="en-US"/>
          </a:p>
          <a:p>
            <a:r>
              <a:rPr lang="en-US" smtClean="0"/>
              <a:t>This forces us to look hard at how things work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Today’s cloud focuses on easy stories</a:t>
            </a:r>
            <a:endParaRPr lang="fr-BE" dirty="0"/>
          </a:p>
        </p:txBody>
      </p:sp>
      <p:sp>
        <p:nvSpPr>
          <p:cNvPr id="5" name="Can 4"/>
          <p:cNvSpPr/>
          <p:nvPr/>
        </p:nvSpPr>
        <p:spPr>
          <a:xfrm>
            <a:off x="5029200" y="2895600"/>
            <a:ext cx="3581400" cy="31242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38800" y="3810001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96000" y="39624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467600" y="38100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81800" y="38100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pic>
        <p:nvPicPr>
          <p:cNvPr id="1026" name="Picture 2" descr="C:\Users\Ken\AppData\Local\Microsoft\Windows\Temporary Internet Files\Content.IE5\GI67AESF\MC900447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518" y="5181600"/>
            <a:ext cx="1791478" cy="1371600"/>
          </a:xfrm>
          <a:prstGeom prst="rect">
            <a:avLst/>
          </a:prstGeom>
          <a:noFill/>
        </p:spPr>
      </p:pic>
      <p:pic>
        <p:nvPicPr>
          <p:cNvPr id="1028" name="Picture 4" descr="C:\Users\Ken\AppData\Local\Microsoft\Windows\Temporary Internet Files\Content.IE5\DV4QT7JI\MC9004471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08" y="2667000"/>
            <a:ext cx="1240512" cy="1737259"/>
          </a:xfrm>
          <a:prstGeom prst="rect">
            <a:avLst/>
          </a:prstGeom>
          <a:noFill/>
        </p:spPr>
      </p:pic>
      <p:pic>
        <p:nvPicPr>
          <p:cNvPr id="1029" name="Picture 5" descr="C:\Users\Ken\AppData\Local\Microsoft\Windows\Temporary Internet Files\Content.IE5\9GA6NHYH\MC9004470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752600"/>
            <a:ext cx="1639491" cy="20574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4267200" y="3352800"/>
            <a:ext cx="1752600" cy="914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3733800"/>
            <a:ext cx="3581400" cy="914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" y="4114800"/>
            <a:ext cx="480060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52600" y="5029200"/>
            <a:ext cx="5867400" cy="685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Ken\AppData\Local\Microsoft\Windows\Temporary Internet Files\Content.IE5\GI67AESF\MC9003526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029201"/>
            <a:ext cx="409373" cy="542636"/>
          </a:xfrm>
          <a:prstGeom prst="rect">
            <a:avLst/>
          </a:prstGeom>
          <a:noFill/>
        </p:spPr>
      </p:pic>
      <p:pic>
        <p:nvPicPr>
          <p:cNvPr id="1032" name="Picture 8" descr="C:\Users\Ken\AppData\Local\Microsoft\Windows\Temporary Internet Files\Content.IE5\9GA6NHYH\MC90004875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886200"/>
            <a:ext cx="410039" cy="605700"/>
          </a:xfrm>
          <a:prstGeom prst="rect">
            <a:avLst/>
          </a:prstGeom>
          <a:noFill/>
        </p:spPr>
      </p:pic>
      <p:pic>
        <p:nvPicPr>
          <p:cNvPr id="1031" name="Picture 7" descr="C:\Users\Ken\AppData\Local\Microsoft\Windows\Temporary Internet Files\Content.IE5\DV4QT7JI\MC90035269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4419600"/>
            <a:ext cx="484158" cy="592247"/>
          </a:xfrm>
          <a:prstGeom prst="rect">
            <a:avLst/>
          </a:prstGeom>
          <a:noFill/>
        </p:spPr>
      </p:pic>
      <p:pic>
        <p:nvPicPr>
          <p:cNvPr id="1033" name="Picture 9" descr="C:\Users\Ken\AppData\Local\Microsoft\Windows\Temporary Internet Files\Content.IE5\9GA6NHYH\MC90029539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10000"/>
            <a:ext cx="768423" cy="5213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51502" y="185797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Which is better:</a:t>
            </a:r>
          </a:p>
          <a:p>
            <a:pPr lvl="1"/>
            <a:r>
              <a:rPr lang="en-US" b="1" i="1">
                <a:solidFill>
                  <a:srgbClr val="C00000"/>
                </a:solidFill>
              </a:rPr>
              <a:t>Multithreaded servers</a:t>
            </a:r>
            <a:r>
              <a:rPr lang="en-US" b="1" i="1" smtClean="0">
                <a:solidFill>
                  <a:srgbClr val="C00000"/>
                </a:solidFill>
              </a:rPr>
              <a:t>?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010400" y="4419600"/>
            <a:ext cx="1752600" cy="2057400"/>
            <a:chOff x="5029200" y="2590800"/>
            <a:chExt cx="1752600" cy="2057400"/>
          </a:xfrm>
        </p:grpSpPr>
        <p:sp>
          <p:nvSpPr>
            <p:cNvPr id="5" name="Can 4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Ken\AppData\Local\Microsoft\Windows\Temporary Internet Files\Content.IE5\GI67AESF\MC900447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518" y="4876800"/>
            <a:ext cx="1791478" cy="1371600"/>
          </a:xfrm>
          <a:prstGeom prst="rect">
            <a:avLst/>
          </a:prstGeom>
          <a:noFill/>
        </p:spPr>
      </p:pic>
      <p:pic>
        <p:nvPicPr>
          <p:cNvPr id="1028" name="Picture 4" descr="C:\Users\Ken\AppData\Local\Microsoft\Windows\Temporary Internet Files\Content.IE5\DV4QT7JI\MC9004471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08" y="2362200"/>
            <a:ext cx="1240512" cy="1737259"/>
          </a:xfrm>
          <a:prstGeom prst="rect">
            <a:avLst/>
          </a:prstGeom>
          <a:noFill/>
        </p:spPr>
      </p:pic>
      <p:pic>
        <p:nvPicPr>
          <p:cNvPr id="1029" name="Picture 5" descr="C:\Users\Ken\AppData\Local\Microsoft\Windows\Temporary Internet Files\Content.IE5\9GA6NHYH\MC9004470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447800"/>
            <a:ext cx="1639491" cy="2057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00800" y="4419600"/>
            <a:ext cx="1752600" cy="2057400"/>
            <a:chOff x="5029200" y="2590800"/>
            <a:chExt cx="1752600" cy="2057400"/>
          </a:xfrm>
        </p:grpSpPr>
        <p:sp>
          <p:nvSpPr>
            <p:cNvPr id="21" name="Can 20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200" y="4419600"/>
            <a:ext cx="1752600" cy="2057400"/>
            <a:chOff x="5029200" y="2590800"/>
            <a:chExt cx="1752600" cy="2057400"/>
          </a:xfrm>
        </p:grpSpPr>
        <p:sp>
          <p:nvSpPr>
            <p:cNvPr id="27" name="Can 26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1600" y="4419600"/>
            <a:ext cx="1752600" cy="2057400"/>
            <a:chOff x="5029200" y="2590800"/>
            <a:chExt cx="1752600" cy="2057400"/>
          </a:xfrm>
        </p:grpSpPr>
        <p:sp>
          <p:nvSpPr>
            <p:cNvPr id="31" name="Can 30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343400" y="2971800"/>
            <a:ext cx="3962400" cy="2286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2667000" y="3429000"/>
            <a:ext cx="5068747" cy="18424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8" idx="1"/>
          </p:cNvCxnSpPr>
          <p:nvPr/>
        </p:nvCxnSpPr>
        <p:spPr>
          <a:xfrm>
            <a:off x="1981200" y="3810000"/>
            <a:ext cx="5144947" cy="14614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5410200"/>
            <a:ext cx="42672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en\AppData\Local\Microsoft\Windows\Temporary Internet Files\Content.IE5\GI67AESF\MC9003526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638800"/>
            <a:ext cx="524347" cy="69503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Today’s cloud focuses on easy stories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1100" y="182805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Which is better:</a:t>
            </a:r>
          </a:p>
          <a:p>
            <a:pPr lvl="1"/>
            <a:r>
              <a:rPr lang="en-US" b="1" i="1">
                <a:solidFill>
                  <a:srgbClr val="C00000"/>
                </a:solidFill>
              </a:rPr>
              <a:t>Multithreaded servers?</a:t>
            </a:r>
          </a:p>
          <a:p>
            <a:pPr lvl="1"/>
            <a:r>
              <a:rPr lang="en-US" b="1" i="1" smtClean="0">
                <a:solidFill>
                  <a:srgbClr val="C00000"/>
                </a:solidFill>
              </a:rPr>
              <a:t>Or multiple single-threaded servers?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3581400"/>
            <a:ext cx="4952999" cy="1673225"/>
          </a:xfrm>
        </p:spPr>
        <p:txBody>
          <a:bodyPr/>
          <a:lstStyle/>
          <a:p>
            <a:r>
              <a:rPr lang="en-US" b="1" dirty="0" smtClean="0"/>
              <a:t>A course dedicated to the technology behind cloud computing!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 to CS 5412...</a:t>
            </a:r>
            <a:endParaRPr lang="en-US"/>
          </a:p>
        </p:txBody>
      </p:sp>
      <p:pic>
        <p:nvPicPr>
          <p:cNvPr id="3074" name="Picture 2" descr="http://ts2.mm.bing.net/images/thumbnail.aspx?q=1441369558001&amp;id=f1d463730f3d8ee06cbb175731380dc7&amp;url=http%3a%2f%2fhotbeans.files.wordpress.com%2f2008%2f06%2fbo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8478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my country of </a:t>
            </a:r>
            <a:r>
              <a:rPr lang="en-US" b="1" dirty="0" err="1" smtClean="0"/>
              <a:t>Khazackstan</a:t>
            </a:r>
            <a:r>
              <a:rPr lang="en-US" b="1" dirty="0" smtClean="0"/>
              <a:t>, many excellent hacker.  We hack cloud, steal private stuff of whole world!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scales best?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 it the easy way!</a:t>
            </a:r>
          </a:p>
          <a:p>
            <a:pPr lvl="1"/>
            <a:r>
              <a:rPr lang="en-US" dirty="0" smtClean="0"/>
              <a:t>One VM per server</a:t>
            </a:r>
          </a:p>
          <a:p>
            <a:pPr lvl="1"/>
            <a:r>
              <a:rPr lang="en-US" dirty="0" smtClean="0"/>
              <a:t>Server handles one user</a:t>
            </a:r>
          </a:p>
          <a:p>
            <a:pPr lvl="1"/>
            <a:r>
              <a:rPr lang="en-US" dirty="0" smtClean="0"/>
              <a:t>Make the server single threaded if possible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Better fit to the hardware (no lock/memory contention)</a:t>
            </a:r>
          </a:p>
          <a:p>
            <a:pPr lvl="1"/>
            <a:r>
              <a:rPr lang="en-US" dirty="0" smtClean="0"/>
              <a:t>Quicker way to build it, reuses existing stuff</a:t>
            </a:r>
          </a:p>
          <a:p>
            <a:pPr lvl="1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629400" y="152400"/>
            <a:ext cx="18288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742856" y="289484"/>
            <a:ext cx="1636853" cy="1371600"/>
            <a:chOff x="889518" y="1447800"/>
            <a:chExt cx="7873482" cy="5029200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70104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7" name="Can 6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" name="Picture 2" descr="C:\Users\Ken\AppData\Local\Microsoft\Windows\Temporary Internet Files\Content.IE5\GI67AESF\MC90044716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518" y="4876800"/>
              <a:ext cx="1791478" cy="1371600"/>
            </a:xfrm>
            <a:prstGeom prst="rect">
              <a:avLst/>
            </a:prstGeom>
            <a:grpFill/>
          </p:spPr>
        </p:pic>
        <p:pic>
          <p:nvPicPr>
            <p:cNvPr id="10" name="Picture 4" descr="C:\Users\Ken\AppData\Local\Microsoft\Windows\Temporary Internet Files\Content.IE5\DV4QT7JI\MC900447168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9008" y="2362200"/>
              <a:ext cx="1240512" cy="1737259"/>
            </a:xfrm>
            <a:prstGeom prst="rect">
              <a:avLst/>
            </a:prstGeom>
            <a:grpFill/>
          </p:spPr>
        </p:pic>
        <p:pic>
          <p:nvPicPr>
            <p:cNvPr id="11" name="Picture 5" descr="C:\Users\Ken\AppData\Local\Microsoft\Windows\Temporary Internet Files\Content.IE5\9GA6NHYH\MC90044703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1447800"/>
              <a:ext cx="1639491" cy="2057400"/>
            </a:xfrm>
            <a:prstGeom prst="rect">
              <a:avLst/>
            </a:prstGeom>
            <a:grpFill/>
          </p:spPr>
        </p:pic>
        <p:grpSp>
          <p:nvGrpSpPr>
            <p:cNvPr id="12" name="Group 11"/>
            <p:cNvGrpSpPr/>
            <p:nvPr/>
          </p:nvGrpSpPr>
          <p:grpSpPr>
            <a:xfrm>
              <a:off x="64008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3" name="Can 12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912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6" name="Can 15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816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9" name="Can 18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4343400" y="2971800"/>
              <a:ext cx="3962400" cy="22860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4" idx="1"/>
            </p:cNvCxnSpPr>
            <p:nvPr/>
          </p:nvCxnSpPr>
          <p:spPr>
            <a:xfrm>
              <a:off x="2667000" y="3429000"/>
              <a:ext cx="5068747" cy="18424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>
              <a:off x="1981200" y="3810000"/>
              <a:ext cx="5144947" cy="14614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752600" y="5410200"/>
              <a:ext cx="4267200" cy="1524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Ken\AppData\Local\Microsoft\Windows\Temporary Internet Files\Content.IE5\GI67AESF\MC90035269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5638800"/>
              <a:ext cx="524347" cy="6950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1046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of today’s rules of thumb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Built from things that already exist and already work, as much as possible</a:t>
            </a:r>
          </a:p>
          <a:p>
            <a:r>
              <a:rPr lang="en-US" smtClean="0"/>
              <a:t>Expect that each 10x scaleup will still break things and that much of your work will be on fixing them</a:t>
            </a:r>
          </a:p>
          <a:p>
            <a:r>
              <a:rPr lang="en-US" smtClean="0"/>
              <a:t>When feasible, go for “no brainer” scalability</a:t>
            </a:r>
          </a:p>
          <a:p>
            <a:pPr lvl="1"/>
            <a:r>
              <a:rPr lang="en-US" smtClean="0"/>
              <a:t>Armies of cheap machines and cheap storage</a:t>
            </a:r>
          </a:p>
          <a:p>
            <a:pPr lvl="1"/>
            <a:r>
              <a:rPr lang="en-US" smtClean="0"/>
              <a:t>A form of “brute force” solution</a:t>
            </a:r>
          </a:p>
          <a:p>
            <a:r>
              <a:rPr lang="en-US" smtClean="0"/>
              <a:t>Success stories of today’s cloud often are applications that </a:t>
            </a:r>
            <a:r>
              <a:rPr lang="en-US" i="1" smtClean="0"/>
              <a:t>naturally</a:t>
            </a:r>
            <a:r>
              <a:rPr lang="en-US" smtClean="0"/>
              <a:t> fit this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Acronyms!  (How to be a party bore)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issue with the cloud is that it has a million acronyms: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SOAP, AWS, EC2, S3...</a:t>
            </a:r>
          </a:p>
          <a:p>
            <a:pPr lvl="1"/>
            <a:r>
              <a:rPr lang="en-US" dirty="0" smtClean="0"/>
              <a:t>These make for a </a:t>
            </a:r>
            <a:r>
              <a:rPr lang="en-US" i="1" dirty="0" smtClean="0"/>
              <a:t>very </a:t>
            </a:r>
            <a:r>
              <a:rPr lang="en-US" dirty="0" smtClean="0"/>
              <a:t>confusing landscape!</a:t>
            </a:r>
          </a:p>
          <a:p>
            <a:pPr lvl="1"/>
            <a:r>
              <a:rPr lang="en-US" dirty="0" smtClean="0"/>
              <a:t>But a business perspective on the cloud only needs to focus on a few of them, as a starting point</a:t>
            </a:r>
          </a:p>
          <a:p>
            <a:pPr lvl="1"/>
            <a:endParaRPr lang="en-US" dirty="0"/>
          </a:p>
          <a:p>
            <a:r>
              <a:rPr lang="en-US" dirty="0" smtClean="0"/>
              <a:t>What does the “</a:t>
            </a:r>
            <a:r>
              <a:rPr lang="en-US" dirty="0" err="1" smtClean="0"/>
              <a:t>aaS</a:t>
            </a:r>
            <a:r>
              <a:rPr lang="en-US" dirty="0" smtClean="0"/>
              <a:t>” mean?</a:t>
            </a:r>
          </a:p>
          <a:p>
            <a:pPr lvl="1"/>
            <a:r>
              <a:rPr lang="en-US" dirty="0"/>
              <a:t>Cloud vendors sell </a:t>
            </a:r>
            <a:r>
              <a:rPr lang="en-US" dirty="0" smtClean="0"/>
              <a:t>“services”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aaS</a:t>
            </a:r>
            <a:r>
              <a:rPr lang="en-US" dirty="0" smtClean="0"/>
              <a:t>” == “as a Service”</a:t>
            </a:r>
          </a:p>
        </p:txBody>
      </p:sp>
    </p:spTree>
    <p:extLst>
      <p:ext uri="{BB962C8B-B14F-4D97-AF65-F5344CB8AC3E}">
        <p14:creationId xmlns:p14="http://schemas.microsoft.com/office/powerpoint/2010/main" val="26712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</a:t>
            </a:r>
            <a:r>
              <a:rPr lang="en-US" dirty="0" smtClean="0"/>
              <a:t>nfrastructure.  (</a:t>
            </a:r>
            <a:r>
              <a:rPr lang="en-US" dirty="0" err="1" smtClean="0"/>
              <a:t>IaaS</a:t>
            </a:r>
            <a:r>
              <a:rPr lang="en-US" dirty="0" smtClean="0"/>
              <a:t>: Infrastructure as a Service)</a:t>
            </a:r>
          </a:p>
          <a:p>
            <a:pPr lvl="1"/>
            <a:r>
              <a:rPr lang="en-US" dirty="0" smtClean="0"/>
              <a:t>Cloud vendor rents you some hardware</a:t>
            </a:r>
          </a:p>
          <a:p>
            <a:pPr lvl="2"/>
            <a:r>
              <a:rPr lang="en-US" dirty="0" smtClean="0"/>
              <a:t>A network, perhaps a wide-area network</a:t>
            </a:r>
          </a:p>
          <a:p>
            <a:pPr lvl="2"/>
            <a:r>
              <a:rPr lang="en-US" dirty="0" smtClean="0"/>
              <a:t>A machine, always “virtual” but perhaps just for you</a:t>
            </a:r>
          </a:p>
          <a:p>
            <a:pPr lvl="2"/>
            <a:r>
              <a:rPr lang="en-US" dirty="0" smtClean="0"/>
              <a:t>A file server, again virtual, but you can save files in it</a:t>
            </a:r>
          </a:p>
          <a:p>
            <a:pPr lvl="1"/>
            <a:r>
              <a:rPr lang="en-US" dirty="0" smtClean="0"/>
              <a:t>They operate this for you, and you pay for what you think you need (or sometimes, for what you </a:t>
            </a:r>
            <a:r>
              <a:rPr lang="en-US" u="sng" dirty="0" smtClean="0"/>
              <a:t>use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they sell backup services too</a:t>
            </a:r>
          </a:p>
          <a:p>
            <a:pPr lvl="1"/>
            <a:endParaRPr lang="en-US" dirty="0"/>
          </a:p>
          <a:p>
            <a:r>
              <a:rPr lang="en-US" dirty="0" smtClean="0"/>
              <a:t>For example, you could rent a private Internet from AT&amp;T, or 500 computers from Amazon EC2</a:t>
            </a:r>
          </a:p>
          <a:p>
            <a:pPr lvl="1"/>
            <a:r>
              <a:rPr lang="en-US" dirty="0" smtClean="0"/>
              <a:t>AWS is elastic: you rent and pay by the hour</a:t>
            </a:r>
          </a:p>
          <a:p>
            <a:pPr lvl="1"/>
            <a:r>
              <a:rPr lang="en-US" dirty="0" smtClean="0"/>
              <a:t>AWS can accommodate huge swings in your needs</a:t>
            </a:r>
            <a:endParaRPr lang="en-US" dirty="0"/>
          </a:p>
        </p:txBody>
      </p:sp>
      <p:pic>
        <p:nvPicPr>
          <p:cNvPr id="2050" name="Picture 2" descr="http://www.jithonline.com/wp-img/amazon-EC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47658"/>
            <a:ext cx="1666875" cy="8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</a:t>
            </a:r>
            <a:r>
              <a:rPr lang="en-US" dirty="0" smtClean="0"/>
              <a:t>oftware.  (</a:t>
            </a:r>
            <a:r>
              <a:rPr lang="en-US" dirty="0" err="1"/>
              <a:t>S</a:t>
            </a:r>
            <a:r>
              <a:rPr lang="en-US" dirty="0" err="1" smtClean="0"/>
              <a:t>aaS</a:t>
            </a:r>
            <a:r>
              <a:rPr lang="en-US" dirty="0" smtClean="0"/>
              <a:t>: Software as a Service)</a:t>
            </a:r>
          </a:p>
          <a:p>
            <a:pPr lvl="1"/>
            <a:r>
              <a:rPr lang="en-US" dirty="0" smtClean="0"/>
              <a:t>Cloud vendor runs some software that you use remotely</a:t>
            </a:r>
          </a:p>
          <a:p>
            <a:pPr lvl="1"/>
            <a:r>
              <a:rPr lang="en-US" dirty="0" smtClean="0"/>
              <a:t>Classic example: SalesForce.com has a sophisticated infrastructure that manages your sales contact data</a:t>
            </a:r>
          </a:p>
          <a:p>
            <a:pPr lvl="1"/>
            <a:endParaRPr lang="en-US" dirty="0"/>
          </a:p>
          <a:p>
            <a:r>
              <a:rPr lang="en-US" dirty="0" smtClean="0"/>
              <a:t>In effect you “outsource” your sales support system and SalesForce.com runs it for you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SaaS</a:t>
            </a:r>
            <a:r>
              <a:rPr lang="en-US" dirty="0" smtClean="0"/>
              <a:t> options: accounting, billing, email, document handling, shared files… </a:t>
            </a:r>
          </a:p>
          <a:p>
            <a:pPr lvl="1"/>
            <a:r>
              <a:rPr lang="en-US" dirty="0" smtClean="0"/>
              <a:t>They also apply patches, fix bugs…</a:t>
            </a:r>
            <a:endParaRPr lang="en-US" dirty="0"/>
          </a:p>
        </p:txBody>
      </p:sp>
      <p:pic>
        <p:nvPicPr>
          <p:cNvPr id="6" name="Picture 2" descr="http://3.bp.blogspot.com/-jgTBztmBxv8/TWUtljpSdDI/AAAAAAAAAhU/e8kCrCwJBjk/s1600/Google+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46" y="5181600"/>
            <a:ext cx="166540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</a:t>
            </a:r>
            <a:r>
              <a:rPr lang="en-US" dirty="0" smtClean="0"/>
              <a:t>latform.  (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: Platform as a Service)</a:t>
            </a:r>
          </a:p>
          <a:p>
            <a:pPr lvl="1"/>
            <a:r>
              <a:rPr lang="en-US" dirty="0" smtClean="0"/>
              <a:t>Cloud vendor creates a sophisticated platform (typically a software environment for some style of computing, or for database applications)</a:t>
            </a:r>
          </a:p>
          <a:p>
            <a:pPr lvl="1"/>
            <a:r>
              <a:rPr lang="en-US" dirty="0" smtClean="0"/>
              <a:t>Your folks use it to create a custom solution</a:t>
            </a:r>
          </a:p>
          <a:p>
            <a:pPr lvl="1"/>
            <a:r>
              <a:rPr lang="en-US" dirty="0" smtClean="0"/>
              <a:t>Cloud vendor runs your solution in an elastic way</a:t>
            </a:r>
          </a:p>
          <a:p>
            <a:pPr lvl="1"/>
            <a:endParaRPr lang="en-US" dirty="0"/>
          </a:p>
          <a:p>
            <a:r>
              <a:rPr lang="en-US" dirty="0" smtClean="0"/>
              <a:t>They promise that if you use their </a:t>
            </a:r>
            <a:r>
              <a:rPr lang="en-US" dirty="0" err="1" smtClean="0"/>
              <a:t>PaaS</a:t>
            </a:r>
            <a:r>
              <a:rPr lang="en-US" dirty="0" smtClean="0"/>
              <a:t> solution, you’ll benefit from better scalability, performance, ease of development or other advantages</a:t>
            </a:r>
            <a:endParaRPr lang="en-US" dirty="0"/>
          </a:p>
        </p:txBody>
      </p:sp>
      <p:pic>
        <p:nvPicPr>
          <p:cNvPr id="1026" name="Picture 2" descr="C:\Users\ken\AppData\Local\Microsoft\Windows\Temporary Internet Files\Content.IE5\4ZCE0SN7\MP9004244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39" y="152400"/>
            <a:ext cx="11735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</a:t>
            </a:r>
            <a:r>
              <a:rPr lang="en-US" dirty="0" smtClean="0"/>
              <a:t>latform.  (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: Platform as a Service)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100" name="Picture 4" descr="http://www.kavistechnology.com/blog/wp-content/uploads/2013/04/paa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6792"/>
            <a:ext cx="5715000" cy="40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rofile.ak.fbcdn.net/hprofile-ak-snc4/592264_119524084796419_1198968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536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4.computerworlduk.com/cmsdata/slideshow/3341189/06_PaaS_companies_thumb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14824"/>
            <a:ext cx="3123768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these aren’t the whole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cloud </a:t>
            </a:r>
            <a:r>
              <a:rPr lang="en-US" i="1" dirty="0" smtClean="0"/>
              <a:t>mixes</a:t>
            </a:r>
            <a:r>
              <a:rPr lang="en-US" dirty="0" smtClean="0"/>
              <a:t> many</a:t>
            </a:r>
            <a:r>
              <a:rPr lang="en-US" i="1" dirty="0" smtClean="0"/>
              <a:t>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Some integrate humans into the loop, such as outsourced audio-to-text, or Amazon’s Mechanical Turk</a:t>
            </a:r>
          </a:p>
          <a:p>
            <a:pPr lvl="1"/>
            <a:r>
              <a:rPr lang="en-US" dirty="0" smtClean="0"/>
              <a:t>There are companies with specialized roles</a:t>
            </a:r>
          </a:p>
          <a:p>
            <a:pPr lvl="2"/>
            <a:r>
              <a:rPr lang="en-US" dirty="0" smtClean="0"/>
              <a:t>Akamai: The most famous data hosting company, especially successful for storing videos and images that are used in your web pages.  They specialize in rapid data delivery</a:t>
            </a:r>
          </a:p>
          <a:p>
            <a:pPr lvl="2"/>
            <a:r>
              <a:rPr lang="en-US" dirty="0" smtClean="0"/>
              <a:t>DoubleClick: You leave a frame on your web page, they put the perfect advertisement for this particular user in it</a:t>
            </a:r>
          </a:p>
          <a:p>
            <a:pPr lvl="1"/>
            <a:r>
              <a:rPr lang="en-US" dirty="0" smtClean="0"/>
              <a:t>There are even cloud “HPC systems”!  (Rent on demand)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 standards pervade…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cloud really took off as an outgrowth from web sites and browsers</a:t>
            </a:r>
          </a:p>
          <a:p>
            <a:pPr lvl="1"/>
            <a:r>
              <a:rPr lang="en-US" dirty="0" smtClean="0"/>
              <a:t>First we had browsers, HTML (a use of XML), HTTP, SSL</a:t>
            </a:r>
          </a:p>
          <a:p>
            <a:pPr lvl="1"/>
            <a:r>
              <a:rPr lang="en-US" dirty="0" smtClean="0"/>
              <a:t>Then people had the idea of doing “client server” computing using browser web pages!</a:t>
            </a:r>
          </a:p>
          <a:p>
            <a:pPr lvl="2"/>
            <a:r>
              <a:rPr lang="en-US" dirty="0" smtClean="0"/>
              <a:t>Called SOAP.   A program makes a method call on a remote server… they encode it as a special web page</a:t>
            </a:r>
          </a:p>
          <a:p>
            <a:pPr lvl="2"/>
            <a:r>
              <a:rPr lang="en-US" dirty="0" smtClean="0"/>
              <a:t>… this is sent to the server just as if it was a web request from a browser (in fact you can do it by hand…)</a:t>
            </a:r>
          </a:p>
          <a:p>
            <a:pPr lvl="2"/>
            <a:r>
              <a:rPr lang="en-US" dirty="0" smtClean="0"/>
              <a:t>… result comes back in a special SOAP web page, extracted and returned to the calling program.  Voila!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interoperability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fact the web is about interoperability</a:t>
            </a:r>
          </a:p>
          <a:p>
            <a:pPr lvl="1"/>
            <a:r>
              <a:rPr lang="en-US" dirty="0" smtClean="0"/>
              <a:t>It is very easy to integrate</a:t>
            </a:r>
          </a:p>
          <a:p>
            <a:pPr lvl="2"/>
            <a:r>
              <a:rPr lang="en-US" dirty="0" smtClean="0"/>
              <a:t>Data from multiple sources (e.g. Netflix sends you a web page but in fact the video comes via Akamai)</a:t>
            </a:r>
          </a:p>
          <a:p>
            <a:pPr lvl="2"/>
            <a:r>
              <a:rPr lang="en-US" dirty="0" smtClean="0"/>
              <a:t>Different styles of computing (e.g. Weather.com fills a page with their content (the images come from Akamai), but the weather forecasts are from HPC computing systems and the advertisements are from DoubleClick.  The ads might include a video hosted on YouTube, but Akamai might be the real source that sends the data…</a:t>
            </a:r>
          </a:p>
          <a:p>
            <a:pPr lvl="1"/>
            <a:r>
              <a:rPr lang="en-US" dirty="0" smtClean="0"/>
              <a:t>By agreeing that “at the end of the day, web pages are the lingua franca” a great leap forward happened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Cloud Computing: The Next New Thing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general term for the style of computing that supports web services, search, social networking</a:t>
            </a:r>
          </a:p>
          <a:p>
            <a:r>
              <a:rPr lang="en-US" smtClean="0"/>
              <a:t>Increasingly powerful and universal</a:t>
            </a:r>
          </a:p>
          <a:p>
            <a:r>
              <a:rPr lang="en-US" smtClean="0"/>
              <a:t>Enables a new kind of massively scaled, elastic app</a:t>
            </a:r>
          </a:p>
          <a:p>
            <a:endParaRPr lang="en-US"/>
          </a:p>
          <a:p>
            <a:r>
              <a:rPr lang="en-US" smtClean="0"/>
              <a:t>Our goal: understand the technology of the cloud, its limitations, and how to push beyond them</a:t>
            </a:r>
          </a:p>
          <a:p>
            <a:r>
              <a:rPr lang="en-US" smtClean="0"/>
              <a:t>Invent “highly assured cloud computing” options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(Web pages are inefficient…)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encodings used in the web are terribly inefficient, though</a:t>
            </a:r>
          </a:p>
          <a:p>
            <a:pPr lvl="1"/>
            <a:r>
              <a:rPr lang="en-US" dirty="0" smtClean="0"/>
              <a:t>So they made browsers extensible</a:t>
            </a:r>
          </a:p>
          <a:p>
            <a:pPr lvl="1"/>
            <a:r>
              <a:rPr lang="en-US" dirty="0" smtClean="0"/>
              <a:t>You get “plug ins” from Adobe, </a:t>
            </a:r>
            <a:r>
              <a:rPr lang="en-US" dirty="0" err="1" smtClean="0"/>
              <a:t>GZip</a:t>
            </a:r>
            <a:r>
              <a:rPr lang="en-US" dirty="0" smtClean="0"/>
              <a:t>, Microsoft, … and those plug-ins “extend” the browser to understand special data representations</a:t>
            </a:r>
          </a:p>
          <a:p>
            <a:r>
              <a:rPr lang="en-US" dirty="0" smtClean="0"/>
              <a:t>Modern browsers can download and run full programs coded in </a:t>
            </a:r>
            <a:r>
              <a:rPr lang="en-US" dirty="0" err="1" smtClean="0"/>
              <a:t>Javascript</a:t>
            </a:r>
            <a:r>
              <a:rPr lang="en-US" dirty="0" smtClean="0"/>
              <a:t>, Silverlight, </a:t>
            </a:r>
            <a:r>
              <a:rPr lang="en-US" dirty="0" err="1" smtClean="0"/>
              <a:t>Caja</a:t>
            </a:r>
            <a:r>
              <a:rPr lang="en-US" dirty="0" smtClean="0"/>
              <a:t> or even true Java… and these programs can do anything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cloud has hugely benefitted from</a:t>
            </a:r>
          </a:p>
          <a:p>
            <a:pPr lvl="1"/>
            <a:r>
              <a:rPr lang="en-US" b="1" dirty="0" smtClean="0"/>
              <a:t>open source </a:t>
            </a:r>
            <a:r>
              <a:rPr lang="en-US" dirty="0" smtClean="0"/>
              <a:t>(basically, source for programs is made available to customers), </a:t>
            </a:r>
          </a:p>
          <a:p>
            <a:pPr lvl="1"/>
            <a:r>
              <a:rPr lang="en-US" b="1" dirty="0" smtClean="0"/>
              <a:t>free open source </a:t>
            </a:r>
            <a:r>
              <a:rPr lang="en-US" dirty="0" smtClean="0"/>
              <a:t>(same, but no fee for use), and </a:t>
            </a:r>
          </a:p>
          <a:p>
            <a:pPr lvl="1"/>
            <a:r>
              <a:rPr lang="en-US" b="1" dirty="0" smtClean="0"/>
              <a:t>open development </a:t>
            </a:r>
            <a:r>
              <a:rPr lang="en-US" dirty="0" smtClean="0"/>
              <a:t>(many developers at many companies contribute).</a:t>
            </a:r>
          </a:p>
          <a:p>
            <a:endParaRPr lang="en-US" dirty="0"/>
          </a:p>
          <a:p>
            <a:r>
              <a:rPr lang="en-US" dirty="0" smtClean="0"/>
              <a:t>In fact nothing about the cloud demands “open.” </a:t>
            </a:r>
          </a:p>
          <a:p>
            <a:r>
              <a:rPr lang="en-US" dirty="0" smtClean="0"/>
              <a:t>But these are certainly powerful factors that help explain the vibrant cloud ecosystem.</a:t>
            </a:r>
            <a:endParaRPr lang="en-US" dirty="0"/>
          </a:p>
        </p:txBody>
      </p:sp>
      <p:pic>
        <p:nvPicPr>
          <p:cNvPr id="614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debate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Many companies debate open source</a:t>
            </a:r>
          </a:p>
          <a:p>
            <a:pPr lvl="1"/>
            <a:r>
              <a:rPr lang="en-US" dirty="0" smtClean="0"/>
              <a:t>Quite a few have policies against it</a:t>
            </a:r>
          </a:p>
          <a:p>
            <a:pPr lvl="1"/>
            <a:endParaRPr lang="en-US" dirty="0"/>
          </a:p>
          <a:p>
            <a:r>
              <a:rPr lang="en-US" dirty="0" smtClean="0"/>
              <a:t>Yet they run Linux on their servers, build programs in C++ using </a:t>
            </a:r>
            <a:r>
              <a:rPr lang="en-US" dirty="0" err="1" smtClean="0"/>
              <a:t>gcc</a:t>
            </a:r>
            <a:r>
              <a:rPr lang="en-US" dirty="0" smtClean="0"/>
              <a:t>, allow employees to install their favorite browser add-ons,  use Mono to create Linux versions of their Windows applications</a:t>
            </a:r>
          </a:p>
          <a:p>
            <a:endParaRPr lang="en-US" dirty="0"/>
          </a:p>
          <a:p>
            <a:r>
              <a:rPr lang="en-US" dirty="0" smtClean="0"/>
              <a:t>Java compiles to JIT code that reverse compiles back to Java source</a:t>
            </a:r>
          </a:p>
          <a:p>
            <a:endParaRPr lang="en-US" dirty="0"/>
          </a:p>
          <a:p>
            <a:r>
              <a:rPr lang="en-US" dirty="0" smtClean="0"/>
              <a:t>Believe me: You use open source even if you think you don’t!  (You probably even have employees who contribute to some open source projects…)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connection to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cloud is a world of open standards</a:t>
            </a:r>
          </a:p>
          <a:p>
            <a:pPr lvl="1"/>
            <a:r>
              <a:rPr lang="en-US" dirty="0" smtClean="0"/>
              <a:t>For the first time, the cloud tore down the high protectionist walls of proprietary products</a:t>
            </a:r>
          </a:p>
          <a:p>
            <a:pPr lvl="1"/>
            <a:r>
              <a:rPr lang="en-US" dirty="0" smtClean="0"/>
              <a:t>At many levels, we can see how things work and jump in and modify things</a:t>
            </a:r>
          </a:p>
          <a:p>
            <a:pPr lvl="1"/>
            <a:r>
              <a:rPr lang="en-US" dirty="0" smtClean="0"/>
              <a:t>Plug-and-play… from the client system into the network and right up to the datacenter!</a:t>
            </a:r>
          </a:p>
          <a:p>
            <a:pPr lvl="1"/>
            <a:endParaRPr lang="en-US" dirty="0"/>
          </a:p>
          <a:p>
            <a:r>
              <a:rPr lang="en-US" dirty="0" smtClean="0"/>
              <a:t>The cloud is a world of easily interconnected component technologies that play together nicely</a:t>
            </a:r>
          </a:p>
          <a:p>
            <a:pPr lvl="1"/>
            <a:r>
              <a:rPr lang="en-US" dirty="0" smtClean="0"/>
              <a:t>And openness has been a key enabler in this happening</a:t>
            </a:r>
            <a:endParaRPr lang="en-US" dirty="0"/>
          </a:p>
        </p:txBody>
      </p:sp>
      <p:pic>
        <p:nvPicPr>
          <p:cNvPr id="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what’s cloud computing?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some sense, the term means nothing!</a:t>
            </a:r>
          </a:p>
          <a:p>
            <a:pPr lvl="1"/>
            <a:r>
              <a:rPr lang="en-US" dirty="0" smtClean="0"/>
              <a:t>If you make “full use” of modern off-the-shelf computing products and systems, you are a cloud computing user</a:t>
            </a:r>
          </a:p>
          <a:p>
            <a:pPr lvl="1"/>
            <a:r>
              <a:rPr lang="en-US" dirty="0" smtClean="0"/>
              <a:t>You can’t really buy “non-cloud” systems anymore</a:t>
            </a:r>
          </a:p>
          <a:p>
            <a:pPr lvl="1" algn="ctr"/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The Internet and cloud standards are built into everything</a:t>
            </a:r>
          </a:p>
          <a:p>
            <a:endParaRPr lang="en-US" dirty="0"/>
          </a:p>
          <a:p>
            <a:r>
              <a:rPr lang="en-US" dirty="0" smtClean="0"/>
              <a:t>You can block some features, but it is surprisingly hard to  create a cloud-free computing system (one of many reasons it is so easy to break into many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4800600" y="32004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600200" y="3200400"/>
            <a:ext cx="3200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800600" y="1066800"/>
            <a:ext cx="0" cy="213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en\AppData\Local\Microsoft\Windows\Temporary Internet Files\Content.IE5\DV4QT7JI\MC900359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1609178" cy="2286000"/>
          </a:xfrm>
          <a:prstGeom prst="rect">
            <a:avLst/>
          </a:prstGeom>
          <a:noFill/>
        </p:spPr>
      </p:pic>
      <p:pic>
        <p:nvPicPr>
          <p:cNvPr id="3083" name="Picture 11" descr="C:\Users\Ken\AppData\Local\Microsoft\Windows\Temporary Internet Files\Content.IE5\GI67AESF\MC90023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61" y="2133600"/>
            <a:ext cx="1201038" cy="1447800"/>
          </a:xfrm>
          <a:prstGeom prst="rect">
            <a:avLst/>
          </a:prstGeom>
          <a:noFill/>
        </p:spPr>
      </p:pic>
      <p:pic>
        <p:nvPicPr>
          <p:cNvPr id="3085" name="Picture 13" descr="C:\Users\Ken\AppData\Local\Microsoft\Windows\Temporary Internet Files\Content.IE5\GI67AESF\MC90025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09800" y="2514600"/>
            <a:ext cx="1170161" cy="1501296"/>
          </a:xfrm>
          <a:prstGeom prst="rect">
            <a:avLst/>
          </a:prstGeom>
          <a:noFill/>
        </p:spPr>
      </p:pic>
      <p:pic>
        <p:nvPicPr>
          <p:cNvPr id="3091" name="Picture 19" descr="C:\Users\Ken\AppData\Local\Microsoft\Windows\Temporary Internet Files\Content.IE5\9GA6NHYH\MC9001872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0"/>
            <a:ext cx="1001268" cy="1812341"/>
          </a:xfrm>
          <a:prstGeom prst="rect">
            <a:avLst/>
          </a:prstGeom>
          <a:noFill/>
        </p:spPr>
      </p:pic>
      <p:pic>
        <p:nvPicPr>
          <p:cNvPr id="3084" name="Picture 12" descr="C:\Users\Ken\AppData\Local\Microsoft\Windows\Temporary Internet Files\Content.IE5\DV4QT7JI\MC9000228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975269" cy="1473403"/>
          </a:xfrm>
          <a:prstGeom prst="rect">
            <a:avLst/>
          </a:prstGeom>
          <a:noFill/>
        </p:spPr>
      </p:pic>
      <p:pic>
        <p:nvPicPr>
          <p:cNvPr id="3094" name="Picture 22" descr="C:\Users\Ken\AppData\Local\Microsoft\Windows\Temporary Internet Files\Content.IE5\L6RIYC4N\MC9000167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1972" y="2971800"/>
            <a:ext cx="488481" cy="457200"/>
          </a:xfrm>
          <a:prstGeom prst="rect">
            <a:avLst/>
          </a:prstGeom>
          <a:noFill/>
        </p:spPr>
      </p:pic>
      <p:grpSp>
        <p:nvGrpSpPr>
          <p:cNvPr id="96" name="Group 95"/>
          <p:cNvGrpSpPr/>
          <p:nvPr/>
        </p:nvGrpSpPr>
        <p:grpSpPr>
          <a:xfrm>
            <a:off x="6705600" y="2209800"/>
            <a:ext cx="533400" cy="468313"/>
            <a:chOff x="3344862" y="2033587"/>
            <a:chExt cx="533400" cy="468313"/>
          </a:xfrm>
        </p:grpSpPr>
        <p:sp>
          <p:nvSpPr>
            <p:cNvPr id="309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44862" y="2033587"/>
              <a:ext cx="533400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409950" y="2132012"/>
              <a:ext cx="276225" cy="177800"/>
            </a:xfrm>
            <a:custGeom>
              <a:avLst/>
              <a:gdLst/>
              <a:ahLst/>
              <a:cxnLst>
                <a:cxn ang="0">
                  <a:pos x="180" y="670"/>
                </a:cxn>
                <a:cxn ang="0">
                  <a:pos x="169" y="662"/>
                </a:cxn>
                <a:cxn ang="0">
                  <a:pos x="149" y="647"/>
                </a:cxn>
                <a:cxn ang="0">
                  <a:pos x="124" y="625"/>
                </a:cxn>
                <a:cxn ang="0">
                  <a:pos x="95" y="596"/>
                </a:cxn>
                <a:cxn ang="0">
                  <a:pos x="66" y="561"/>
                </a:cxn>
                <a:cxn ang="0">
                  <a:pos x="40" y="521"/>
                </a:cxn>
                <a:cxn ang="0">
                  <a:pos x="19" y="475"/>
                </a:cxn>
                <a:cxn ang="0">
                  <a:pos x="5" y="425"/>
                </a:cxn>
                <a:cxn ang="0">
                  <a:pos x="0" y="369"/>
                </a:cxn>
                <a:cxn ang="0">
                  <a:pos x="2" y="309"/>
                </a:cxn>
                <a:cxn ang="0">
                  <a:pos x="13" y="247"/>
                </a:cxn>
                <a:cxn ang="0">
                  <a:pos x="34" y="189"/>
                </a:cxn>
                <a:cxn ang="0">
                  <a:pos x="64" y="133"/>
                </a:cxn>
                <a:cxn ang="0">
                  <a:pos x="106" y="84"/>
                </a:cxn>
                <a:cxn ang="0">
                  <a:pos x="158" y="44"/>
                </a:cxn>
                <a:cxn ang="0">
                  <a:pos x="208" y="21"/>
                </a:cxn>
                <a:cxn ang="0">
                  <a:pos x="251" y="11"/>
                </a:cxn>
                <a:cxn ang="0">
                  <a:pos x="304" y="4"/>
                </a:cxn>
                <a:cxn ang="0">
                  <a:pos x="364" y="1"/>
                </a:cxn>
                <a:cxn ang="0">
                  <a:pos x="430" y="0"/>
                </a:cxn>
                <a:cxn ang="0">
                  <a:pos x="500" y="1"/>
                </a:cxn>
                <a:cxn ang="0">
                  <a:pos x="572" y="4"/>
                </a:cxn>
                <a:cxn ang="0">
                  <a:pos x="645" y="9"/>
                </a:cxn>
                <a:cxn ang="0">
                  <a:pos x="717" y="14"/>
                </a:cxn>
                <a:cxn ang="0">
                  <a:pos x="785" y="21"/>
                </a:cxn>
                <a:cxn ang="0">
                  <a:pos x="849" y="27"/>
                </a:cxn>
                <a:cxn ang="0">
                  <a:pos x="906" y="35"/>
                </a:cxn>
                <a:cxn ang="0">
                  <a:pos x="956" y="41"/>
                </a:cxn>
                <a:cxn ang="0">
                  <a:pos x="997" y="46"/>
                </a:cxn>
                <a:cxn ang="0">
                  <a:pos x="1024" y="50"/>
                </a:cxn>
                <a:cxn ang="0">
                  <a:pos x="1039" y="52"/>
                </a:cxn>
                <a:cxn ang="0">
                  <a:pos x="1007" y="71"/>
                </a:cxn>
                <a:cxn ang="0">
                  <a:pos x="1000" y="71"/>
                </a:cxn>
                <a:cxn ang="0">
                  <a:pos x="977" y="70"/>
                </a:cxn>
                <a:cxn ang="0">
                  <a:pos x="944" y="68"/>
                </a:cxn>
                <a:cxn ang="0">
                  <a:pos x="900" y="66"/>
                </a:cxn>
                <a:cxn ang="0">
                  <a:pos x="848" y="64"/>
                </a:cxn>
                <a:cxn ang="0">
                  <a:pos x="789" y="62"/>
                </a:cxn>
                <a:cxn ang="0">
                  <a:pos x="725" y="60"/>
                </a:cxn>
                <a:cxn ang="0">
                  <a:pos x="657" y="58"/>
                </a:cxn>
                <a:cxn ang="0">
                  <a:pos x="589" y="56"/>
                </a:cxn>
                <a:cxn ang="0">
                  <a:pos x="520" y="56"/>
                </a:cxn>
                <a:cxn ang="0">
                  <a:pos x="454" y="55"/>
                </a:cxn>
                <a:cxn ang="0">
                  <a:pos x="393" y="56"/>
                </a:cxn>
                <a:cxn ang="0">
                  <a:pos x="337" y="58"/>
                </a:cxn>
                <a:cxn ang="0">
                  <a:pos x="288" y="61"/>
                </a:cxn>
                <a:cxn ang="0">
                  <a:pos x="249" y="65"/>
                </a:cxn>
                <a:cxn ang="0">
                  <a:pos x="221" y="71"/>
                </a:cxn>
                <a:cxn ang="0">
                  <a:pos x="157" y="133"/>
                </a:cxn>
                <a:cxn ang="0">
                  <a:pos x="136" y="241"/>
                </a:cxn>
                <a:cxn ang="0">
                  <a:pos x="152" y="358"/>
                </a:cxn>
                <a:cxn ang="0">
                  <a:pos x="200" y="443"/>
                </a:cxn>
                <a:cxn ang="0">
                  <a:pos x="230" y="467"/>
                </a:cxn>
                <a:cxn ang="0">
                  <a:pos x="262" y="486"/>
                </a:cxn>
                <a:cxn ang="0">
                  <a:pos x="291" y="499"/>
                </a:cxn>
                <a:cxn ang="0">
                  <a:pos x="319" y="508"/>
                </a:cxn>
                <a:cxn ang="0">
                  <a:pos x="342" y="513"/>
                </a:cxn>
                <a:cxn ang="0">
                  <a:pos x="360" y="515"/>
                </a:cxn>
                <a:cxn ang="0">
                  <a:pos x="372" y="516"/>
                </a:cxn>
                <a:cxn ang="0">
                  <a:pos x="376" y="516"/>
                </a:cxn>
              </a:cxnLst>
              <a:rect l="0" t="0" r="r" b="b"/>
              <a:pathLst>
                <a:path w="1041" h="671">
                  <a:moveTo>
                    <a:pt x="182" y="671"/>
                  </a:moveTo>
                  <a:lnTo>
                    <a:pt x="180" y="670"/>
                  </a:lnTo>
                  <a:lnTo>
                    <a:pt x="176" y="667"/>
                  </a:lnTo>
                  <a:lnTo>
                    <a:pt x="169" y="662"/>
                  </a:lnTo>
                  <a:lnTo>
                    <a:pt x="160" y="656"/>
                  </a:lnTo>
                  <a:lnTo>
                    <a:pt x="149" y="647"/>
                  </a:lnTo>
                  <a:lnTo>
                    <a:pt x="137" y="637"/>
                  </a:lnTo>
                  <a:lnTo>
                    <a:pt x="124" y="625"/>
                  </a:lnTo>
                  <a:lnTo>
                    <a:pt x="110" y="611"/>
                  </a:lnTo>
                  <a:lnTo>
                    <a:pt x="95" y="596"/>
                  </a:lnTo>
                  <a:lnTo>
                    <a:pt x="80" y="579"/>
                  </a:lnTo>
                  <a:lnTo>
                    <a:pt x="66" y="561"/>
                  </a:lnTo>
                  <a:lnTo>
                    <a:pt x="53" y="541"/>
                  </a:lnTo>
                  <a:lnTo>
                    <a:pt x="40" y="521"/>
                  </a:lnTo>
                  <a:lnTo>
                    <a:pt x="29" y="499"/>
                  </a:lnTo>
                  <a:lnTo>
                    <a:pt x="19" y="475"/>
                  </a:lnTo>
                  <a:lnTo>
                    <a:pt x="11" y="451"/>
                  </a:lnTo>
                  <a:lnTo>
                    <a:pt x="5" y="425"/>
                  </a:lnTo>
                  <a:lnTo>
                    <a:pt x="2" y="397"/>
                  </a:lnTo>
                  <a:lnTo>
                    <a:pt x="0" y="369"/>
                  </a:lnTo>
                  <a:lnTo>
                    <a:pt x="0" y="340"/>
                  </a:lnTo>
                  <a:lnTo>
                    <a:pt x="2" y="309"/>
                  </a:lnTo>
                  <a:lnTo>
                    <a:pt x="6" y="279"/>
                  </a:lnTo>
                  <a:lnTo>
                    <a:pt x="13" y="247"/>
                  </a:lnTo>
                  <a:lnTo>
                    <a:pt x="23" y="218"/>
                  </a:lnTo>
                  <a:lnTo>
                    <a:pt x="34" y="189"/>
                  </a:lnTo>
                  <a:lnTo>
                    <a:pt x="48" y="160"/>
                  </a:lnTo>
                  <a:lnTo>
                    <a:pt x="64" y="133"/>
                  </a:lnTo>
                  <a:lnTo>
                    <a:pt x="83" y="108"/>
                  </a:lnTo>
                  <a:lnTo>
                    <a:pt x="106" y="84"/>
                  </a:lnTo>
                  <a:lnTo>
                    <a:pt x="131" y="63"/>
                  </a:lnTo>
                  <a:lnTo>
                    <a:pt x="158" y="44"/>
                  </a:lnTo>
                  <a:lnTo>
                    <a:pt x="190" y="28"/>
                  </a:lnTo>
                  <a:lnTo>
                    <a:pt x="208" y="21"/>
                  </a:lnTo>
                  <a:lnTo>
                    <a:pt x="228" y="16"/>
                  </a:lnTo>
                  <a:lnTo>
                    <a:pt x="251" y="11"/>
                  </a:lnTo>
                  <a:lnTo>
                    <a:pt x="276" y="7"/>
                  </a:lnTo>
                  <a:lnTo>
                    <a:pt x="304" y="4"/>
                  </a:lnTo>
                  <a:lnTo>
                    <a:pt x="333" y="2"/>
                  </a:lnTo>
                  <a:lnTo>
                    <a:pt x="364" y="1"/>
                  </a:lnTo>
                  <a:lnTo>
                    <a:pt x="397" y="0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500" y="1"/>
                  </a:lnTo>
                  <a:lnTo>
                    <a:pt x="535" y="2"/>
                  </a:lnTo>
                  <a:lnTo>
                    <a:pt x="572" y="4"/>
                  </a:lnTo>
                  <a:lnTo>
                    <a:pt x="608" y="6"/>
                  </a:lnTo>
                  <a:lnTo>
                    <a:pt x="645" y="9"/>
                  </a:lnTo>
                  <a:lnTo>
                    <a:pt x="681" y="11"/>
                  </a:lnTo>
                  <a:lnTo>
                    <a:pt x="717" y="14"/>
                  </a:lnTo>
                  <a:lnTo>
                    <a:pt x="751" y="17"/>
                  </a:lnTo>
                  <a:lnTo>
                    <a:pt x="785" y="21"/>
                  </a:lnTo>
                  <a:lnTo>
                    <a:pt x="818" y="24"/>
                  </a:lnTo>
                  <a:lnTo>
                    <a:pt x="849" y="27"/>
                  </a:lnTo>
                  <a:lnTo>
                    <a:pt x="879" y="31"/>
                  </a:lnTo>
                  <a:lnTo>
                    <a:pt x="906" y="35"/>
                  </a:lnTo>
                  <a:lnTo>
                    <a:pt x="933" y="38"/>
                  </a:lnTo>
                  <a:lnTo>
                    <a:pt x="956" y="41"/>
                  </a:lnTo>
                  <a:lnTo>
                    <a:pt x="977" y="43"/>
                  </a:lnTo>
                  <a:lnTo>
                    <a:pt x="997" y="46"/>
                  </a:lnTo>
                  <a:lnTo>
                    <a:pt x="1012" y="48"/>
                  </a:lnTo>
                  <a:lnTo>
                    <a:pt x="1024" y="50"/>
                  </a:lnTo>
                  <a:lnTo>
                    <a:pt x="1033" y="51"/>
                  </a:lnTo>
                  <a:lnTo>
                    <a:pt x="1039" y="52"/>
                  </a:lnTo>
                  <a:lnTo>
                    <a:pt x="1041" y="52"/>
                  </a:lnTo>
                  <a:lnTo>
                    <a:pt x="1007" y="71"/>
                  </a:lnTo>
                  <a:lnTo>
                    <a:pt x="1005" y="71"/>
                  </a:lnTo>
                  <a:lnTo>
                    <a:pt x="1000" y="71"/>
                  </a:lnTo>
                  <a:lnTo>
                    <a:pt x="991" y="70"/>
                  </a:lnTo>
                  <a:lnTo>
                    <a:pt x="977" y="70"/>
                  </a:lnTo>
                  <a:lnTo>
                    <a:pt x="962" y="69"/>
                  </a:lnTo>
                  <a:lnTo>
                    <a:pt x="944" y="68"/>
                  </a:lnTo>
                  <a:lnTo>
                    <a:pt x="924" y="67"/>
                  </a:lnTo>
                  <a:lnTo>
                    <a:pt x="900" y="66"/>
                  </a:lnTo>
                  <a:lnTo>
                    <a:pt x="875" y="65"/>
                  </a:lnTo>
                  <a:lnTo>
                    <a:pt x="848" y="64"/>
                  </a:lnTo>
                  <a:lnTo>
                    <a:pt x="819" y="63"/>
                  </a:lnTo>
                  <a:lnTo>
                    <a:pt x="789" y="62"/>
                  </a:lnTo>
                  <a:lnTo>
                    <a:pt x="757" y="61"/>
                  </a:lnTo>
                  <a:lnTo>
                    <a:pt x="725" y="60"/>
                  </a:lnTo>
                  <a:lnTo>
                    <a:pt x="692" y="59"/>
                  </a:lnTo>
                  <a:lnTo>
                    <a:pt x="657" y="58"/>
                  </a:lnTo>
                  <a:lnTo>
                    <a:pt x="623" y="57"/>
                  </a:lnTo>
                  <a:lnTo>
                    <a:pt x="589" y="56"/>
                  </a:lnTo>
                  <a:lnTo>
                    <a:pt x="555" y="56"/>
                  </a:lnTo>
                  <a:lnTo>
                    <a:pt x="520" y="56"/>
                  </a:lnTo>
                  <a:lnTo>
                    <a:pt x="487" y="55"/>
                  </a:lnTo>
                  <a:lnTo>
                    <a:pt x="454" y="55"/>
                  </a:lnTo>
                  <a:lnTo>
                    <a:pt x="423" y="56"/>
                  </a:lnTo>
                  <a:lnTo>
                    <a:pt x="393" y="56"/>
                  </a:lnTo>
                  <a:lnTo>
                    <a:pt x="364" y="57"/>
                  </a:lnTo>
                  <a:lnTo>
                    <a:pt x="337" y="58"/>
                  </a:lnTo>
                  <a:lnTo>
                    <a:pt x="311" y="59"/>
                  </a:lnTo>
                  <a:lnTo>
                    <a:pt x="288" y="61"/>
                  </a:lnTo>
                  <a:lnTo>
                    <a:pt x="267" y="63"/>
                  </a:lnTo>
                  <a:lnTo>
                    <a:pt x="249" y="65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184" y="93"/>
                  </a:lnTo>
                  <a:lnTo>
                    <a:pt x="157" y="133"/>
                  </a:lnTo>
                  <a:lnTo>
                    <a:pt x="141" y="184"/>
                  </a:lnTo>
                  <a:lnTo>
                    <a:pt x="136" y="241"/>
                  </a:lnTo>
                  <a:lnTo>
                    <a:pt x="140" y="301"/>
                  </a:lnTo>
                  <a:lnTo>
                    <a:pt x="152" y="358"/>
                  </a:lnTo>
                  <a:lnTo>
                    <a:pt x="173" y="407"/>
                  </a:lnTo>
                  <a:lnTo>
                    <a:pt x="200" y="443"/>
                  </a:lnTo>
                  <a:lnTo>
                    <a:pt x="215" y="456"/>
                  </a:lnTo>
                  <a:lnTo>
                    <a:pt x="230" y="467"/>
                  </a:lnTo>
                  <a:lnTo>
                    <a:pt x="247" y="478"/>
                  </a:lnTo>
                  <a:lnTo>
                    <a:pt x="262" y="486"/>
                  </a:lnTo>
                  <a:lnTo>
                    <a:pt x="277" y="493"/>
                  </a:lnTo>
                  <a:lnTo>
                    <a:pt x="291" y="499"/>
                  </a:lnTo>
                  <a:lnTo>
                    <a:pt x="305" y="504"/>
                  </a:lnTo>
                  <a:lnTo>
                    <a:pt x="319" y="508"/>
                  </a:lnTo>
                  <a:lnTo>
                    <a:pt x="331" y="511"/>
                  </a:lnTo>
                  <a:lnTo>
                    <a:pt x="342" y="513"/>
                  </a:lnTo>
                  <a:lnTo>
                    <a:pt x="352" y="514"/>
                  </a:lnTo>
                  <a:lnTo>
                    <a:pt x="360" y="515"/>
                  </a:lnTo>
                  <a:lnTo>
                    <a:pt x="367" y="516"/>
                  </a:lnTo>
                  <a:lnTo>
                    <a:pt x="372" y="516"/>
                  </a:lnTo>
                  <a:lnTo>
                    <a:pt x="375" y="516"/>
                  </a:lnTo>
                  <a:lnTo>
                    <a:pt x="376" y="516"/>
                  </a:lnTo>
                  <a:lnTo>
                    <a:pt x="182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3162" y="2052637"/>
              <a:ext cx="161925" cy="193675"/>
            </a:xfrm>
            <a:custGeom>
              <a:avLst/>
              <a:gdLst/>
              <a:ahLst/>
              <a:cxnLst>
                <a:cxn ang="0">
                  <a:pos x="146" y="510"/>
                </a:cxn>
                <a:cxn ang="0">
                  <a:pos x="110" y="504"/>
                </a:cxn>
                <a:cxn ang="0">
                  <a:pos x="64" y="488"/>
                </a:cxn>
                <a:cxn ang="0">
                  <a:pos x="20" y="459"/>
                </a:cxn>
                <a:cxn ang="0">
                  <a:pos x="0" y="413"/>
                </a:cxn>
                <a:cxn ang="0">
                  <a:pos x="20" y="340"/>
                </a:cxn>
                <a:cxn ang="0">
                  <a:pos x="83" y="288"/>
                </a:cxn>
                <a:cxn ang="0">
                  <a:pos x="162" y="279"/>
                </a:cxn>
                <a:cxn ang="0">
                  <a:pos x="241" y="295"/>
                </a:cxn>
                <a:cxn ang="0">
                  <a:pos x="301" y="317"/>
                </a:cxn>
                <a:cxn ang="0">
                  <a:pos x="324" y="329"/>
                </a:cxn>
                <a:cxn ang="0">
                  <a:pos x="301" y="321"/>
                </a:cxn>
                <a:cxn ang="0">
                  <a:pos x="248" y="298"/>
                </a:cxn>
                <a:cxn ang="0">
                  <a:pos x="188" y="262"/>
                </a:cxn>
                <a:cxn ang="0">
                  <a:pos x="148" y="213"/>
                </a:cxn>
                <a:cxn ang="0">
                  <a:pos x="149" y="154"/>
                </a:cxn>
                <a:cxn ang="0">
                  <a:pos x="205" y="89"/>
                </a:cxn>
                <a:cxn ang="0">
                  <a:pos x="265" y="66"/>
                </a:cxn>
                <a:cxn ang="0">
                  <a:pos x="316" y="75"/>
                </a:cxn>
                <a:cxn ang="0">
                  <a:pos x="354" y="99"/>
                </a:cxn>
                <a:cxn ang="0">
                  <a:pos x="377" y="122"/>
                </a:cxn>
                <a:cxn ang="0">
                  <a:pos x="382" y="120"/>
                </a:cxn>
                <a:cxn ang="0">
                  <a:pos x="397" y="41"/>
                </a:cxn>
                <a:cxn ang="0">
                  <a:pos x="477" y="1"/>
                </a:cxn>
                <a:cxn ang="0">
                  <a:pos x="566" y="50"/>
                </a:cxn>
                <a:cxn ang="0">
                  <a:pos x="601" y="84"/>
                </a:cxn>
                <a:cxn ang="0">
                  <a:pos x="612" y="112"/>
                </a:cxn>
                <a:cxn ang="0">
                  <a:pos x="607" y="133"/>
                </a:cxn>
                <a:cxn ang="0">
                  <a:pos x="592" y="149"/>
                </a:cxn>
                <a:cxn ang="0">
                  <a:pos x="561" y="167"/>
                </a:cxn>
                <a:cxn ang="0">
                  <a:pos x="504" y="185"/>
                </a:cxn>
                <a:cxn ang="0">
                  <a:pos x="467" y="194"/>
                </a:cxn>
                <a:cxn ang="0">
                  <a:pos x="480" y="204"/>
                </a:cxn>
                <a:cxn ang="0">
                  <a:pos x="525" y="252"/>
                </a:cxn>
                <a:cxn ang="0">
                  <a:pos x="522" y="337"/>
                </a:cxn>
                <a:cxn ang="0">
                  <a:pos x="505" y="361"/>
                </a:cxn>
                <a:cxn ang="0">
                  <a:pos x="465" y="388"/>
                </a:cxn>
                <a:cxn ang="0">
                  <a:pos x="418" y="390"/>
                </a:cxn>
                <a:cxn ang="0">
                  <a:pos x="398" y="383"/>
                </a:cxn>
                <a:cxn ang="0">
                  <a:pos x="431" y="402"/>
                </a:cxn>
                <a:cxn ang="0">
                  <a:pos x="488" y="457"/>
                </a:cxn>
                <a:cxn ang="0">
                  <a:pos x="506" y="524"/>
                </a:cxn>
                <a:cxn ang="0">
                  <a:pos x="494" y="565"/>
                </a:cxn>
                <a:cxn ang="0">
                  <a:pos x="463" y="609"/>
                </a:cxn>
                <a:cxn ang="0">
                  <a:pos x="413" y="650"/>
                </a:cxn>
                <a:cxn ang="0">
                  <a:pos x="364" y="658"/>
                </a:cxn>
                <a:cxn ang="0">
                  <a:pos x="320" y="645"/>
                </a:cxn>
                <a:cxn ang="0">
                  <a:pos x="287" y="621"/>
                </a:cxn>
                <a:cxn ang="0">
                  <a:pos x="266" y="602"/>
                </a:cxn>
                <a:cxn ang="0">
                  <a:pos x="290" y="686"/>
                </a:cxn>
                <a:cxn ang="0">
                  <a:pos x="48" y="593"/>
                </a:cxn>
              </a:cxnLst>
              <a:rect l="0" t="0" r="r" b="b"/>
              <a:pathLst>
                <a:path w="612" h="733">
                  <a:moveTo>
                    <a:pt x="154" y="511"/>
                  </a:moveTo>
                  <a:lnTo>
                    <a:pt x="152" y="511"/>
                  </a:lnTo>
                  <a:lnTo>
                    <a:pt x="146" y="510"/>
                  </a:lnTo>
                  <a:lnTo>
                    <a:pt x="137" y="509"/>
                  </a:lnTo>
                  <a:lnTo>
                    <a:pt x="124" y="507"/>
                  </a:lnTo>
                  <a:lnTo>
                    <a:pt x="110" y="504"/>
                  </a:lnTo>
                  <a:lnTo>
                    <a:pt x="95" y="500"/>
                  </a:lnTo>
                  <a:lnTo>
                    <a:pt x="79" y="495"/>
                  </a:lnTo>
                  <a:lnTo>
                    <a:pt x="64" y="488"/>
                  </a:lnTo>
                  <a:lnTo>
                    <a:pt x="47" y="479"/>
                  </a:lnTo>
                  <a:lnTo>
                    <a:pt x="33" y="470"/>
                  </a:lnTo>
                  <a:lnTo>
                    <a:pt x="20" y="459"/>
                  </a:lnTo>
                  <a:lnTo>
                    <a:pt x="10" y="445"/>
                  </a:lnTo>
                  <a:lnTo>
                    <a:pt x="3" y="430"/>
                  </a:lnTo>
                  <a:lnTo>
                    <a:pt x="0" y="413"/>
                  </a:lnTo>
                  <a:lnTo>
                    <a:pt x="0" y="392"/>
                  </a:lnTo>
                  <a:lnTo>
                    <a:pt x="6" y="370"/>
                  </a:lnTo>
                  <a:lnTo>
                    <a:pt x="20" y="340"/>
                  </a:lnTo>
                  <a:lnTo>
                    <a:pt x="38" y="316"/>
                  </a:lnTo>
                  <a:lnTo>
                    <a:pt x="59" y="299"/>
                  </a:lnTo>
                  <a:lnTo>
                    <a:pt x="83" y="288"/>
                  </a:lnTo>
                  <a:lnTo>
                    <a:pt x="108" y="281"/>
                  </a:lnTo>
                  <a:lnTo>
                    <a:pt x="134" y="278"/>
                  </a:lnTo>
                  <a:lnTo>
                    <a:pt x="162" y="279"/>
                  </a:lnTo>
                  <a:lnTo>
                    <a:pt x="189" y="282"/>
                  </a:lnTo>
                  <a:lnTo>
                    <a:pt x="216" y="288"/>
                  </a:lnTo>
                  <a:lnTo>
                    <a:pt x="241" y="295"/>
                  </a:lnTo>
                  <a:lnTo>
                    <a:pt x="263" y="302"/>
                  </a:lnTo>
                  <a:lnTo>
                    <a:pt x="283" y="310"/>
                  </a:lnTo>
                  <a:lnTo>
                    <a:pt x="301" y="317"/>
                  </a:lnTo>
                  <a:lnTo>
                    <a:pt x="313" y="323"/>
                  </a:lnTo>
                  <a:lnTo>
                    <a:pt x="321" y="327"/>
                  </a:lnTo>
                  <a:lnTo>
                    <a:pt x="324" y="329"/>
                  </a:lnTo>
                  <a:lnTo>
                    <a:pt x="321" y="328"/>
                  </a:lnTo>
                  <a:lnTo>
                    <a:pt x="313" y="325"/>
                  </a:lnTo>
                  <a:lnTo>
                    <a:pt x="301" y="321"/>
                  </a:lnTo>
                  <a:lnTo>
                    <a:pt x="286" y="315"/>
                  </a:lnTo>
                  <a:lnTo>
                    <a:pt x="267" y="308"/>
                  </a:lnTo>
                  <a:lnTo>
                    <a:pt x="248" y="298"/>
                  </a:lnTo>
                  <a:lnTo>
                    <a:pt x="228" y="288"/>
                  </a:lnTo>
                  <a:lnTo>
                    <a:pt x="207" y="276"/>
                  </a:lnTo>
                  <a:lnTo>
                    <a:pt x="188" y="262"/>
                  </a:lnTo>
                  <a:lnTo>
                    <a:pt x="172" y="247"/>
                  </a:lnTo>
                  <a:lnTo>
                    <a:pt x="158" y="231"/>
                  </a:lnTo>
                  <a:lnTo>
                    <a:pt x="148" y="213"/>
                  </a:lnTo>
                  <a:lnTo>
                    <a:pt x="142" y="195"/>
                  </a:lnTo>
                  <a:lnTo>
                    <a:pt x="143" y="174"/>
                  </a:lnTo>
                  <a:lnTo>
                    <a:pt x="149" y="154"/>
                  </a:lnTo>
                  <a:lnTo>
                    <a:pt x="163" y="132"/>
                  </a:lnTo>
                  <a:lnTo>
                    <a:pt x="184" y="107"/>
                  </a:lnTo>
                  <a:lnTo>
                    <a:pt x="205" y="89"/>
                  </a:lnTo>
                  <a:lnTo>
                    <a:pt x="227" y="77"/>
                  </a:lnTo>
                  <a:lnTo>
                    <a:pt x="246" y="70"/>
                  </a:lnTo>
                  <a:lnTo>
                    <a:pt x="265" y="66"/>
                  </a:lnTo>
                  <a:lnTo>
                    <a:pt x="283" y="66"/>
                  </a:lnTo>
                  <a:lnTo>
                    <a:pt x="301" y="70"/>
                  </a:lnTo>
                  <a:lnTo>
                    <a:pt x="316" y="75"/>
                  </a:lnTo>
                  <a:lnTo>
                    <a:pt x="330" y="82"/>
                  </a:lnTo>
                  <a:lnTo>
                    <a:pt x="343" y="90"/>
                  </a:lnTo>
                  <a:lnTo>
                    <a:pt x="354" y="99"/>
                  </a:lnTo>
                  <a:lnTo>
                    <a:pt x="364" y="107"/>
                  </a:lnTo>
                  <a:lnTo>
                    <a:pt x="372" y="116"/>
                  </a:lnTo>
                  <a:lnTo>
                    <a:pt x="377" y="122"/>
                  </a:lnTo>
                  <a:lnTo>
                    <a:pt x="381" y="126"/>
                  </a:lnTo>
                  <a:lnTo>
                    <a:pt x="382" y="128"/>
                  </a:lnTo>
                  <a:lnTo>
                    <a:pt x="382" y="120"/>
                  </a:lnTo>
                  <a:lnTo>
                    <a:pt x="383" y="98"/>
                  </a:lnTo>
                  <a:lnTo>
                    <a:pt x="387" y="70"/>
                  </a:lnTo>
                  <a:lnTo>
                    <a:pt x="397" y="41"/>
                  </a:lnTo>
                  <a:lnTo>
                    <a:pt x="413" y="15"/>
                  </a:lnTo>
                  <a:lnTo>
                    <a:pt x="440" y="0"/>
                  </a:lnTo>
                  <a:lnTo>
                    <a:pt x="477" y="1"/>
                  </a:lnTo>
                  <a:lnTo>
                    <a:pt x="528" y="23"/>
                  </a:lnTo>
                  <a:lnTo>
                    <a:pt x="549" y="36"/>
                  </a:lnTo>
                  <a:lnTo>
                    <a:pt x="566" y="50"/>
                  </a:lnTo>
                  <a:lnTo>
                    <a:pt x="580" y="62"/>
                  </a:lnTo>
                  <a:lnTo>
                    <a:pt x="593" y="73"/>
                  </a:lnTo>
                  <a:lnTo>
                    <a:pt x="601" y="84"/>
                  </a:lnTo>
                  <a:lnTo>
                    <a:pt x="607" y="94"/>
                  </a:lnTo>
                  <a:lnTo>
                    <a:pt x="611" y="103"/>
                  </a:lnTo>
                  <a:lnTo>
                    <a:pt x="612" y="112"/>
                  </a:lnTo>
                  <a:lnTo>
                    <a:pt x="611" y="120"/>
                  </a:lnTo>
                  <a:lnTo>
                    <a:pt x="610" y="126"/>
                  </a:lnTo>
                  <a:lnTo>
                    <a:pt x="607" y="133"/>
                  </a:lnTo>
                  <a:lnTo>
                    <a:pt x="603" y="138"/>
                  </a:lnTo>
                  <a:lnTo>
                    <a:pt x="598" y="144"/>
                  </a:lnTo>
                  <a:lnTo>
                    <a:pt x="592" y="149"/>
                  </a:lnTo>
                  <a:lnTo>
                    <a:pt x="586" y="154"/>
                  </a:lnTo>
                  <a:lnTo>
                    <a:pt x="578" y="158"/>
                  </a:lnTo>
                  <a:lnTo>
                    <a:pt x="561" y="167"/>
                  </a:lnTo>
                  <a:lnTo>
                    <a:pt x="542" y="174"/>
                  </a:lnTo>
                  <a:lnTo>
                    <a:pt x="523" y="180"/>
                  </a:lnTo>
                  <a:lnTo>
                    <a:pt x="504" y="185"/>
                  </a:lnTo>
                  <a:lnTo>
                    <a:pt x="488" y="190"/>
                  </a:lnTo>
                  <a:lnTo>
                    <a:pt x="476" y="192"/>
                  </a:lnTo>
                  <a:lnTo>
                    <a:pt x="467" y="194"/>
                  </a:lnTo>
                  <a:lnTo>
                    <a:pt x="464" y="194"/>
                  </a:lnTo>
                  <a:lnTo>
                    <a:pt x="468" y="196"/>
                  </a:lnTo>
                  <a:lnTo>
                    <a:pt x="480" y="204"/>
                  </a:lnTo>
                  <a:lnTo>
                    <a:pt x="495" y="215"/>
                  </a:lnTo>
                  <a:lnTo>
                    <a:pt x="512" y="231"/>
                  </a:lnTo>
                  <a:lnTo>
                    <a:pt x="525" y="252"/>
                  </a:lnTo>
                  <a:lnTo>
                    <a:pt x="533" y="277"/>
                  </a:lnTo>
                  <a:lnTo>
                    <a:pt x="533" y="305"/>
                  </a:lnTo>
                  <a:lnTo>
                    <a:pt x="522" y="337"/>
                  </a:lnTo>
                  <a:lnTo>
                    <a:pt x="517" y="346"/>
                  </a:lnTo>
                  <a:lnTo>
                    <a:pt x="511" y="354"/>
                  </a:lnTo>
                  <a:lnTo>
                    <a:pt x="505" y="361"/>
                  </a:lnTo>
                  <a:lnTo>
                    <a:pt x="499" y="367"/>
                  </a:lnTo>
                  <a:lnTo>
                    <a:pt x="482" y="380"/>
                  </a:lnTo>
                  <a:lnTo>
                    <a:pt x="465" y="388"/>
                  </a:lnTo>
                  <a:lnTo>
                    <a:pt x="448" y="391"/>
                  </a:lnTo>
                  <a:lnTo>
                    <a:pt x="432" y="391"/>
                  </a:lnTo>
                  <a:lnTo>
                    <a:pt x="418" y="390"/>
                  </a:lnTo>
                  <a:lnTo>
                    <a:pt x="407" y="387"/>
                  </a:lnTo>
                  <a:lnTo>
                    <a:pt x="400" y="384"/>
                  </a:lnTo>
                  <a:lnTo>
                    <a:pt x="398" y="383"/>
                  </a:lnTo>
                  <a:lnTo>
                    <a:pt x="403" y="385"/>
                  </a:lnTo>
                  <a:lnTo>
                    <a:pt x="414" y="391"/>
                  </a:lnTo>
                  <a:lnTo>
                    <a:pt x="431" y="402"/>
                  </a:lnTo>
                  <a:lnTo>
                    <a:pt x="452" y="417"/>
                  </a:lnTo>
                  <a:lnTo>
                    <a:pt x="471" y="435"/>
                  </a:lnTo>
                  <a:lnTo>
                    <a:pt x="488" y="457"/>
                  </a:lnTo>
                  <a:lnTo>
                    <a:pt x="501" y="483"/>
                  </a:lnTo>
                  <a:lnTo>
                    <a:pt x="506" y="512"/>
                  </a:lnTo>
                  <a:lnTo>
                    <a:pt x="506" y="524"/>
                  </a:lnTo>
                  <a:lnTo>
                    <a:pt x="504" y="537"/>
                  </a:lnTo>
                  <a:lnTo>
                    <a:pt x="500" y="550"/>
                  </a:lnTo>
                  <a:lnTo>
                    <a:pt x="494" y="565"/>
                  </a:lnTo>
                  <a:lnTo>
                    <a:pt x="486" y="580"/>
                  </a:lnTo>
                  <a:lnTo>
                    <a:pt x="476" y="594"/>
                  </a:lnTo>
                  <a:lnTo>
                    <a:pt x="463" y="609"/>
                  </a:lnTo>
                  <a:lnTo>
                    <a:pt x="448" y="625"/>
                  </a:lnTo>
                  <a:lnTo>
                    <a:pt x="430" y="640"/>
                  </a:lnTo>
                  <a:lnTo>
                    <a:pt x="413" y="650"/>
                  </a:lnTo>
                  <a:lnTo>
                    <a:pt x="396" y="656"/>
                  </a:lnTo>
                  <a:lnTo>
                    <a:pt x="380" y="659"/>
                  </a:lnTo>
                  <a:lnTo>
                    <a:pt x="364" y="658"/>
                  </a:lnTo>
                  <a:lnTo>
                    <a:pt x="348" y="656"/>
                  </a:lnTo>
                  <a:lnTo>
                    <a:pt x="334" y="651"/>
                  </a:lnTo>
                  <a:lnTo>
                    <a:pt x="320" y="645"/>
                  </a:lnTo>
                  <a:lnTo>
                    <a:pt x="308" y="638"/>
                  </a:lnTo>
                  <a:lnTo>
                    <a:pt x="297" y="629"/>
                  </a:lnTo>
                  <a:lnTo>
                    <a:pt x="287" y="621"/>
                  </a:lnTo>
                  <a:lnTo>
                    <a:pt x="278" y="614"/>
                  </a:lnTo>
                  <a:lnTo>
                    <a:pt x="271" y="607"/>
                  </a:lnTo>
                  <a:lnTo>
                    <a:pt x="266" y="602"/>
                  </a:lnTo>
                  <a:lnTo>
                    <a:pt x="263" y="598"/>
                  </a:lnTo>
                  <a:lnTo>
                    <a:pt x="262" y="597"/>
                  </a:lnTo>
                  <a:lnTo>
                    <a:pt x="290" y="686"/>
                  </a:lnTo>
                  <a:lnTo>
                    <a:pt x="247" y="636"/>
                  </a:lnTo>
                  <a:lnTo>
                    <a:pt x="122" y="733"/>
                  </a:lnTo>
                  <a:lnTo>
                    <a:pt x="48" y="593"/>
                  </a:lnTo>
                  <a:lnTo>
                    <a:pt x="15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716337" y="2051050"/>
              <a:ext cx="160338" cy="200025"/>
            </a:xfrm>
            <a:custGeom>
              <a:avLst/>
              <a:gdLst/>
              <a:ahLst/>
              <a:cxnLst>
                <a:cxn ang="0">
                  <a:pos x="516" y="14"/>
                </a:cxn>
                <a:cxn ang="0">
                  <a:pos x="493" y="5"/>
                </a:cxn>
                <a:cxn ang="0">
                  <a:pos x="472" y="1"/>
                </a:cxn>
                <a:cxn ang="0">
                  <a:pos x="452" y="0"/>
                </a:cxn>
                <a:cxn ang="0">
                  <a:pos x="433" y="4"/>
                </a:cxn>
                <a:cxn ang="0">
                  <a:pos x="409" y="19"/>
                </a:cxn>
                <a:cxn ang="0">
                  <a:pos x="386" y="66"/>
                </a:cxn>
                <a:cxn ang="0">
                  <a:pos x="379" y="114"/>
                </a:cxn>
                <a:cxn ang="0">
                  <a:pos x="362" y="111"/>
                </a:cxn>
                <a:cxn ang="0">
                  <a:pos x="326" y="87"/>
                </a:cxn>
                <a:cxn ang="0">
                  <a:pos x="278" y="75"/>
                </a:cxn>
                <a:cxn ang="0">
                  <a:pos x="232" y="84"/>
                </a:cxn>
                <a:cxn ang="0">
                  <a:pos x="188" y="112"/>
                </a:cxn>
                <a:cxn ang="0">
                  <a:pos x="147" y="162"/>
                </a:cxn>
                <a:cxn ang="0">
                  <a:pos x="141" y="222"/>
                </a:cxn>
                <a:cxn ang="0">
                  <a:pos x="155" y="249"/>
                </a:cxn>
                <a:cxn ang="0">
                  <a:pos x="177" y="274"/>
                </a:cxn>
                <a:cxn ang="0">
                  <a:pos x="182" y="285"/>
                </a:cxn>
                <a:cxn ang="0">
                  <a:pos x="143" y="281"/>
                </a:cxn>
                <a:cxn ang="0">
                  <a:pos x="104" y="285"/>
                </a:cxn>
                <a:cxn ang="0">
                  <a:pos x="65" y="304"/>
                </a:cxn>
                <a:cxn ang="0">
                  <a:pos x="34" y="341"/>
                </a:cxn>
                <a:cxn ang="0">
                  <a:pos x="12" y="386"/>
                </a:cxn>
                <a:cxn ang="0">
                  <a:pos x="1" y="448"/>
                </a:cxn>
                <a:cxn ang="0">
                  <a:pos x="37" y="494"/>
                </a:cxn>
                <a:cxn ang="0">
                  <a:pos x="93" y="520"/>
                </a:cxn>
                <a:cxn ang="0">
                  <a:pos x="141" y="530"/>
                </a:cxn>
                <a:cxn ang="0">
                  <a:pos x="247" y="658"/>
                </a:cxn>
                <a:cxn ang="0">
                  <a:pos x="276" y="632"/>
                </a:cxn>
                <a:cxn ang="0">
                  <a:pos x="303" y="655"/>
                </a:cxn>
                <a:cxn ang="0">
                  <a:pos x="339" y="673"/>
                </a:cxn>
                <a:cxn ang="0">
                  <a:pos x="380" y="679"/>
                </a:cxn>
                <a:cxn ang="0">
                  <a:pos x="409" y="673"/>
                </a:cxn>
                <a:cxn ang="0">
                  <a:pos x="438" y="657"/>
                </a:cxn>
                <a:cxn ang="0">
                  <a:pos x="475" y="627"/>
                </a:cxn>
                <a:cxn ang="0">
                  <a:pos x="501" y="589"/>
                </a:cxn>
                <a:cxn ang="0">
                  <a:pos x="514" y="548"/>
                </a:cxn>
                <a:cxn ang="0">
                  <a:pos x="517" y="504"/>
                </a:cxn>
                <a:cxn ang="0">
                  <a:pos x="494" y="438"/>
                </a:cxn>
                <a:cxn ang="0">
                  <a:pos x="451" y="410"/>
                </a:cxn>
                <a:cxn ang="0">
                  <a:pos x="414" y="401"/>
                </a:cxn>
                <a:cxn ang="0">
                  <a:pos x="446" y="396"/>
                </a:cxn>
                <a:cxn ang="0">
                  <a:pos x="485" y="385"/>
                </a:cxn>
                <a:cxn ang="0">
                  <a:pos x="518" y="363"/>
                </a:cxn>
                <a:cxn ang="0">
                  <a:pos x="536" y="335"/>
                </a:cxn>
                <a:cxn ang="0">
                  <a:pos x="544" y="296"/>
                </a:cxn>
                <a:cxn ang="0">
                  <a:pos x="537" y="254"/>
                </a:cxn>
                <a:cxn ang="0">
                  <a:pos x="512" y="226"/>
                </a:cxn>
                <a:cxn ang="0">
                  <a:pos x="483" y="210"/>
                </a:cxn>
                <a:cxn ang="0">
                  <a:pos x="520" y="199"/>
                </a:cxn>
                <a:cxn ang="0">
                  <a:pos x="564" y="181"/>
                </a:cxn>
                <a:cxn ang="0">
                  <a:pos x="597" y="155"/>
                </a:cxn>
                <a:cxn ang="0">
                  <a:pos x="606" y="124"/>
                </a:cxn>
                <a:cxn ang="0">
                  <a:pos x="598" y="88"/>
                </a:cxn>
                <a:cxn ang="0">
                  <a:pos x="570" y="52"/>
                </a:cxn>
              </a:cxnLst>
              <a:rect l="0" t="0" r="r" b="b"/>
              <a:pathLst>
                <a:path w="606" h="756">
                  <a:moveTo>
                    <a:pt x="532" y="23"/>
                  </a:moveTo>
                  <a:lnTo>
                    <a:pt x="524" y="18"/>
                  </a:lnTo>
                  <a:lnTo>
                    <a:pt x="516" y="14"/>
                  </a:lnTo>
                  <a:lnTo>
                    <a:pt x="508" y="11"/>
                  </a:lnTo>
                  <a:lnTo>
                    <a:pt x="501" y="8"/>
                  </a:lnTo>
                  <a:lnTo>
                    <a:pt x="493" y="5"/>
                  </a:lnTo>
                  <a:lnTo>
                    <a:pt x="486" y="3"/>
                  </a:lnTo>
                  <a:lnTo>
                    <a:pt x="479" y="2"/>
                  </a:lnTo>
                  <a:lnTo>
                    <a:pt x="472" y="1"/>
                  </a:lnTo>
                  <a:lnTo>
                    <a:pt x="465" y="0"/>
                  </a:lnTo>
                  <a:lnTo>
                    <a:pt x="458" y="0"/>
                  </a:lnTo>
                  <a:lnTo>
                    <a:pt x="452" y="0"/>
                  </a:lnTo>
                  <a:lnTo>
                    <a:pt x="445" y="1"/>
                  </a:lnTo>
                  <a:lnTo>
                    <a:pt x="439" y="2"/>
                  </a:lnTo>
                  <a:lnTo>
                    <a:pt x="433" y="4"/>
                  </a:lnTo>
                  <a:lnTo>
                    <a:pt x="428" y="6"/>
                  </a:lnTo>
                  <a:lnTo>
                    <a:pt x="422" y="9"/>
                  </a:lnTo>
                  <a:lnTo>
                    <a:pt x="409" y="19"/>
                  </a:lnTo>
                  <a:lnTo>
                    <a:pt x="399" y="33"/>
                  </a:lnTo>
                  <a:lnTo>
                    <a:pt x="392" y="49"/>
                  </a:lnTo>
                  <a:lnTo>
                    <a:pt x="386" y="66"/>
                  </a:lnTo>
                  <a:lnTo>
                    <a:pt x="382" y="83"/>
                  </a:lnTo>
                  <a:lnTo>
                    <a:pt x="380" y="99"/>
                  </a:lnTo>
                  <a:lnTo>
                    <a:pt x="379" y="114"/>
                  </a:lnTo>
                  <a:lnTo>
                    <a:pt x="378" y="127"/>
                  </a:lnTo>
                  <a:lnTo>
                    <a:pt x="371" y="120"/>
                  </a:lnTo>
                  <a:lnTo>
                    <a:pt x="362" y="111"/>
                  </a:lnTo>
                  <a:lnTo>
                    <a:pt x="352" y="102"/>
                  </a:lnTo>
                  <a:lnTo>
                    <a:pt x="339" y="94"/>
                  </a:lnTo>
                  <a:lnTo>
                    <a:pt x="326" y="87"/>
                  </a:lnTo>
                  <a:lnTo>
                    <a:pt x="311" y="81"/>
                  </a:lnTo>
                  <a:lnTo>
                    <a:pt x="295" y="77"/>
                  </a:lnTo>
                  <a:lnTo>
                    <a:pt x="278" y="75"/>
                  </a:lnTo>
                  <a:lnTo>
                    <a:pt x="262" y="76"/>
                  </a:lnTo>
                  <a:lnTo>
                    <a:pt x="247" y="79"/>
                  </a:lnTo>
                  <a:lnTo>
                    <a:pt x="232" y="84"/>
                  </a:lnTo>
                  <a:lnTo>
                    <a:pt x="218" y="91"/>
                  </a:lnTo>
                  <a:lnTo>
                    <a:pt x="203" y="100"/>
                  </a:lnTo>
                  <a:lnTo>
                    <a:pt x="188" y="112"/>
                  </a:lnTo>
                  <a:lnTo>
                    <a:pt x="174" y="127"/>
                  </a:lnTo>
                  <a:lnTo>
                    <a:pt x="160" y="143"/>
                  </a:lnTo>
                  <a:lnTo>
                    <a:pt x="147" y="162"/>
                  </a:lnTo>
                  <a:lnTo>
                    <a:pt x="140" y="182"/>
                  </a:lnTo>
                  <a:lnTo>
                    <a:pt x="138" y="202"/>
                  </a:lnTo>
                  <a:lnTo>
                    <a:pt x="141" y="222"/>
                  </a:lnTo>
                  <a:lnTo>
                    <a:pt x="145" y="231"/>
                  </a:lnTo>
                  <a:lnTo>
                    <a:pt x="149" y="240"/>
                  </a:lnTo>
                  <a:lnTo>
                    <a:pt x="155" y="249"/>
                  </a:lnTo>
                  <a:lnTo>
                    <a:pt x="162" y="257"/>
                  </a:lnTo>
                  <a:lnTo>
                    <a:pt x="169" y="265"/>
                  </a:lnTo>
                  <a:lnTo>
                    <a:pt x="177" y="274"/>
                  </a:lnTo>
                  <a:lnTo>
                    <a:pt x="186" y="281"/>
                  </a:lnTo>
                  <a:lnTo>
                    <a:pt x="195" y="288"/>
                  </a:lnTo>
                  <a:lnTo>
                    <a:pt x="182" y="285"/>
                  </a:lnTo>
                  <a:lnTo>
                    <a:pt x="169" y="283"/>
                  </a:lnTo>
                  <a:lnTo>
                    <a:pt x="156" y="281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6" y="283"/>
                  </a:lnTo>
                  <a:lnTo>
                    <a:pt x="104" y="285"/>
                  </a:lnTo>
                  <a:lnTo>
                    <a:pt x="91" y="289"/>
                  </a:lnTo>
                  <a:lnTo>
                    <a:pt x="78" y="296"/>
                  </a:lnTo>
                  <a:lnTo>
                    <a:pt x="65" y="304"/>
                  </a:lnTo>
                  <a:lnTo>
                    <a:pt x="54" y="315"/>
                  </a:lnTo>
                  <a:lnTo>
                    <a:pt x="43" y="327"/>
                  </a:lnTo>
                  <a:lnTo>
                    <a:pt x="34" y="341"/>
                  </a:lnTo>
                  <a:lnTo>
                    <a:pt x="25" y="355"/>
                  </a:lnTo>
                  <a:lnTo>
                    <a:pt x="18" y="370"/>
                  </a:lnTo>
                  <a:lnTo>
                    <a:pt x="12" y="386"/>
                  </a:lnTo>
                  <a:lnTo>
                    <a:pt x="5" y="408"/>
                  </a:lnTo>
                  <a:lnTo>
                    <a:pt x="0" y="429"/>
                  </a:lnTo>
                  <a:lnTo>
                    <a:pt x="1" y="448"/>
                  </a:lnTo>
                  <a:lnTo>
                    <a:pt x="8" y="465"/>
                  </a:lnTo>
                  <a:lnTo>
                    <a:pt x="21" y="481"/>
                  </a:lnTo>
                  <a:lnTo>
                    <a:pt x="37" y="494"/>
                  </a:lnTo>
                  <a:lnTo>
                    <a:pt x="55" y="505"/>
                  </a:lnTo>
                  <a:lnTo>
                    <a:pt x="74" y="513"/>
                  </a:lnTo>
                  <a:lnTo>
                    <a:pt x="93" y="520"/>
                  </a:lnTo>
                  <a:lnTo>
                    <a:pt x="111" y="525"/>
                  </a:lnTo>
                  <a:lnTo>
                    <a:pt x="128" y="528"/>
                  </a:lnTo>
                  <a:lnTo>
                    <a:pt x="141" y="530"/>
                  </a:lnTo>
                  <a:lnTo>
                    <a:pt x="43" y="606"/>
                  </a:lnTo>
                  <a:lnTo>
                    <a:pt x="122" y="756"/>
                  </a:lnTo>
                  <a:lnTo>
                    <a:pt x="247" y="658"/>
                  </a:lnTo>
                  <a:lnTo>
                    <a:pt x="287" y="704"/>
                  </a:lnTo>
                  <a:lnTo>
                    <a:pt x="300" y="721"/>
                  </a:lnTo>
                  <a:lnTo>
                    <a:pt x="276" y="632"/>
                  </a:lnTo>
                  <a:lnTo>
                    <a:pt x="284" y="640"/>
                  </a:lnTo>
                  <a:lnTo>
                    <a:pt x="293" y="647"/>
                  </a:lnTo>
                  <a:lnTo>
                    <a:pt x="303" y="655"/>
                  </a:lnTo>
                  <a:lnTo>
                    <a:pt x="314" y="662"/>
                  </a:lnTo>
                  <a:lnTo>
                    <a:pt x="326" y="668"/>
                  </a:lnTo>
                  <a:lnTo>
                    <a:pt x="339" y="673"/>
                  </a:lnTo>
                  <a:lnTo>
                    <a:pt x="354" y="677"/>
                  </a:lnTo>
                  <a:lnTo>
                    <a:pt x="369" y="679"/>
                  </a:lnTo>
                  <a:lnTo>
                    <a:pt x="380" y="679"/>
                  </a:lnTo>
                  <a:lnTo>
                    <a:pt x="390" y="678"/>
                  </a:lnTo>
                  <a:lnTo>
                    <a:pt x="399" y="676"/>
                  </a:lnTo>
                  <a:lnTo>
                    <a:pt x="409" y="673"/>
                  </a:lnTo>
                  <a:lnTo>
                    <a:pt x="418" y="668"/>
                  </a:lnTo>
                  <a:lnTo>
                    <a:pt x="428" y="663"/>
                  </a:lnTo>
                  <a:lnTo>
                    <a:pt x="438" y="657"/>
                  </a:lnTo>
                  <a:lnTo>
                    <a:pt x="449" y="650"/>
                  </a:lnTo>
                  <a:lnTo>
                    <a:pt x="463" y="640"/>
                  </a:lnTo>
                  <a:lnTo>
                    <a:pt x="475" y="627"/>
                  </a:lnTo>
                  <a:lnTo>
                    <a:pt x="485" y="615"/>
                  </a:lnTo>
                  <a:lnTo>
                    <a:pt x="493" y="602"/>
                  </a:lnTo>
                  <a:lnTo>
                    <a:pt x="501" y="589"/>
                  </a:lnTo>
                  <a:lnTo>
                    <a:pt x="507" y="576"/>
                  </a:lnTo>
                  <a:lnTo>
                    <a:pt x="511" y="562"/>
                  </a:lnTo>
                  <a:lnTo>
                    <a:pt x="514" y="548"/>
                  </a:lnTo>
                  <a:lnTo>
                    <a:pt x="516" y="532"/>
                  </a:lnTo>
                  <a:lnTo>
                    <a:pt x="517" y="518"/>
                  </a:lnTo>
                  <a:lnTo>
                    <a:pt x="517" y="504"/>
                  </a:lnTo>
                  <a:lnTo>
                    <a:pt x="515" y="491"/>
                  </a:lnTo>
                  <a:lnTo>
                    <a:pt x="506" y="459"/>
                  </a:lnTo>
                  <a:lnTo>
                    <a:pt x="494" y="438"/>
                  </a:lnTo>
                  <a:lnTo>
                    <a:pt x="480" y="424"/>
                  </a:lnTo>
                  <a:lnTo>
                    <a:pt x="466" y="416"/>
                  </a:lnTo>
                  <a:lnTo>
                    <a:pt x="451" y="410"/>
                  </a:lnTo>
                  <a:lnTo>
                    <a:pt x="437" y="408"/>
                  </a:lnTo>
                  <a:lnTo>
                    <a:pt x="425" y="405"/>
                  </a:lnTo>
                  <a:lnTo>
                    <a:pt x="414" y="401"/>
                  </a:lnTo>
                  <a:lnTo>
                    <a:pt x="423" y="399"/>
                  </a:lnTo>
                  <a:lnTo>
                    <a:pt x="434" y="398"/>
                  </a:lnTo>
                  <a:lnTo>
                    <a:pt x="446" y="396"/>
                  </a:lnTo>
                  <a:lnTo>
                    <a:pt x="459" y="393"/>
                  </a:lnTo>
                  <a:lnTo>
                    <a:pt x="472" y="389"/>
                  </a:lnTo>
                  <a:lnTo>
                    <a:pt x="485" y="385"/>
                  </a:lnTo>
                  <a:lnTo>
                    <a:pt x="498" y="378"/>
                  </a:lnTo>
                  <a:lnTo>
                    <a:pt x="511" y="370"/>
                  </a:lnTo>
                  <a:lnTo>
                    <a:pt x="518" y="363"/>
                  </a:lnTo>
                  <a:lnTo>
                    <a:pt x="525" y="355"/>
                  </a:lnTo>
                  <a:lnTo>
                    <a:pt x="531" y="346"/>
                  </a:lnTo>
                  <a:lnTo>
                    <a:pt x="536" y="335"/>
                  </a:lnTo>
                  <a:lnTo>
                    <a:pt x="540" y="323"/>
                  </a:lnTo>
                  <a:lnTo>
                    <a:pt x="543" y="310"/>
                  </a:lnTo>
                  <a:lnTo>
                    <a:pt x="544" y="296"/>
                  </a:lnTo>
                  <a:lnTo>
                    <a:pt x="544" y="280"/>
                  </a:lnTo>
                  <a:lnTo>
                    <a:pt x="542" y="267"/>
                  </a:lnTo>
                  <a:lnTo>
                    <a:pt x="537" y="254"/>
                  </a:lnTo>
                  <a:lnTo>
                    <a:pt x="530" y="244"/>
                  </a:lnTo>
                  <a:lnTo>
                    <a:pt x="522" y="234"/>
                  </a:lnTo>
                  <a:lnTo>
                    <a:pt x="512" y="226"/>
                  </a:lnTo>
                  <a:lnTo>
                    <a:pt x="502" y="220"/>
                  </a:lnTo>
                  <a:lnTo>
                    <a:pt x="492" y="214"/>
                  </a:lnTo>
                  <a:lnTo>
                    <a:pt x="483" y="210"/>
                  </a:lnTo>
                  <a:lnTo>
                    <a:pt x="493" y="207"/>
                  </a:lnTo>
                  <a:lnTo>
                    <a:pt x="506" y="204"/>
                  </a:lnTo>
                  <a:lnTo>
                    <a:pt x="520" y="199"/>
                  </a:lnTo>
                  <a:lnTo>
                    <a:pt x="535" y="194"/>
                  </a:lnTo>
                  <a:lnTo>
                    <a:pt x="550" y="188"/>
                  </a:lnTo>
                  <a:lnTo>
                    <a:pt x="564" y="181"/>
                  </a:lnTo>
                  <a:lnTo>
                    <a:pt x="579" y="172"/>
                  </a:lnTo>
                  <a:lnTo>
                    <a:pt x="590" y="163"/>
                  </a:lnTo>
                  <a:lnTo>
                    <a:pt x="597" y="155"/>
                  </a:lnTo>
                  <a:lnTo>
                    <a:pt x="602" y="146"/>
                  </a:lnTo>
                  <a:lnTo>
                    <a:pt x="605" y="135"/>
                  </a:lnTo>
                  <a:lnTo>
                    <a:pt x="606" y="124"/>
                  </a:lnTo>
                  <a:lnTo>
                    <a:pt x="605" y="111"/>
                  </a:lnTo>
                  <a:lnTo>
                    <a:pt x="602" y="100"/>
                  </a:lnTo>
                  <a:lnTo>
                    <a:pt x="598" y="88"/>
                  </a:lnTo>
                  <a:lnTo>
                    <a:pt x="592" y="76"/>
                  </a:lnTo>
                  <a:lnTo>
                    <a:pt x="583" y="64"/>
                  </a:lnTo>
                  <a:lnTo>
                    <a:pt x="570" y="52"/>
                  </a:lnTo>
                  <a:lnTo>
                    <a:pt x="553" y="37"/>
                  </a:lnTo>
                  <a:lnTo>
                    <a:pt x="53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744912" y="2243137"/>
              <a:ext cx="3175" cy="158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727450" y="2208212"/>
              <a:ext cx="1588" cy="15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717925" y="2054225"/>
              <a:ext cx="158750" cy="188913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540" y="37"/>
                </a:cxn>
                <a:cxn ang="0">
                  <a:pos x="519" y="23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08" y="19"/>
                </a:cxn>
                <a:cxn ang="0">
                  <a:pos x="386" y="74"/>
                </a:cxn>
                <a:cxn ang="0">
                  <a:pos x="383" y="120"/>
                </a:cxn>
                <a:cxn ang="0">
                  <a:pos x="383" y="133"/>
                </a:cxn>
                <a:cxn ang="0">
                  <a:pos x="372" y="127"/>
                </a:cxn>
                <a:cxn ang="0">
                  <a:pos x="356" y="108"/>
                </a:cxn>
                <a:cxn ang="0">
                  <a:pos x="311" y="77"/>
                </a:cxn>
                <a:cxn ang="0">
                  <a:pos x="256" y="69"/>
                </a:cxn>
                <a:cxn ang="0">
                  <a:pos x="215" y="83"/>
                </a:cxn>
                <a:cxn ang="0">
                  <a:pos x="175" y="116"/>
                </a:cxn>
                <a:cxn ang="0">
                  <a:pos x="144" y="165"/>
                </a:cxn>
                <a:cxn ang="0">
                  <a:pos x="152" y="215"/>
                </a:cxn>
                <a:cxn ang="0">
                  <a:pos x="188" y="258"/>
                </a:cxn>
                <a:cxn ang="0">
                  <a:pos x="238" y="293"/>
                </a:cxn>
                <a:cxn ang="0">
                  <a:pos x="234" y="296"/>
                </a:cxn>
                <a:cxn ang="0">
                  <a:pos x="203" y="288"/>
                </a:cxn>
                <a:cxn ang="0">
                  <a:pos x="168" y="282"/>
                </a:cxn>
                <a:cxn ang="0">
                  <a:pos x="134" y="280"/>
                </a:cxn>
                <a:cxn ang="0">
                  <a:pos x="100" y="283"/>
                </a:cxn>
                <a:cxn ang="0">
                  <a:pos x="67" y="294"/>
                </a:cxn>
                <a:cxn ang="0">
                  <a:pos x="35" y="318"/>
                </a:cxn>
                <a:cxn ang="0">
                  <a:pos x="12" y="354"/>
                </a:cxn>
                <a:cxn ang="0">
                  <a:pos x="0" y="408"/>
                </a:cxn>
                <a:cxn ang="0">
                  <a:pos x="27" y="458"/>
                </a:cxn>
                <a:cxn ang="0">
                  <a:pos x="94" y="496"/>
                </a:cxn>
                <a:cxn ang="0">
                  <a:pos x="147" y="511"/>
                </a:cxn>
                <a:cxn ang="0">
                  <a:pos x="119" y="720"/>
                </a:cxn>
                <a:cxn ang="0">
                  <a:pos x="251" y="594"/>
                </a:cxn>
                <a:cxn ang="0">
                  <a:pos x="270" y="598"/>
                </a:cxn>
                <a:cxn ang="0">
                  <a:pos x="306" y="629"/>
                </a:cxn>
                <a:cxn ang="0">
                  <a:pos x="362" y="649"/>
                </a:cxn>
                <a:cxn ang="0">
                  <a:pos x="392" y="646"/>
                </a:cxn>
                <a:cxn ang="0">
                  <a:pos x="421" y="633"/>
                </a:cxn>
                <a:cxn ang="0">
                  <a:pos x="445" y="611"/>
                </a:cxn>
                <a:cxn ang="0">
                  <a:pos x="462" y="592"/>
                </a:cxn>
                <a:cxn ang="0">
                  <a:pos x="475" y="572"/>
                </a:cxn>
                <a:cxn ang="0">
                  <a:pos x="496" y="522"/>
                </a:cxn>
                <a:cxn ang="0">
                  <a:pos x="495" y="473"/>
                </a:cxn>
                <a:cxn ang="0">
                  <a:pos x="485" y="449"/>
                </a:cxn>
                <a:cxn ang="0">
                  <a:pos x="461" y="419"/>
                </a:cxn>
                <a:cxn ang="0">
                  <a:pos x="437" y="403"/>
                </a:cxn>
                <a:cxn ang="0">
                  <a:pos x="432" y="400"/>
                </a:cxn>
                <a:cxn ang="0">
                  <a:pos x="458" y="392"/>
                </a:cxn>
                <a:cxn ang="0">
                  <a:pos x="497" y="354"/>
                </a:cxn>
                <a:cxn ang="0">
                  <a:pos x="523" y="297"/>
                </a:cxn>
                <a:cxn ang="0">
                  <a:pos x="514" y="249"/>
                </a:cxn>
                <a:cxn ang="0">
                  <a:pos x="483" y="213"/>
                </a:cxn>
                <a:cxn ang="0">
                  <a:pos x="458" y="196"/>
                </a:cxn>
                <a:cxn ang="0">
                  <a:pos x="448" y="191"/>
                </a:cxn>
                <a:cxn ang="0">
                  <a:pos x="457" y="184"/>
                </a:cxn>
                <a:cxn ang="0">
                  <a:pos x="485" y="178"/>
                </a:cxn>
                <a:cxn ang="0">
                  <a:pos x="522" y="169"/>
                </a:cxn>
                <a:cxn ang="0">
                  <a:pos x="556" y="156"/>
                </a:cxn>
                <a:cxn ang="0">
                  <a:pos x="582" y="141"/>
                </a:cxn>
                <a:cxn ang="0">
                  <a:pos x="598" y="123"/>
                </a:cxn>
                <a:cxn ang="0">
                  <a:pos x="600" y="102"/>
                </a:cxn>
                <a:cxn ang="0">
                  <a:pos x="589" y="82"/>
                </a:cxn>
                <a:cxn ang="0">
                  <a:pos x="568" y="59"/>
                </a:cxn>
              </a:cxnLst>
              <a:rect l="0" t="0" r="r" b="b"/>
              <a:pathLst>
                <a:path w="600" h="720">
                  <a:moveTo>
                    <a:pt x="568" y="59"/>
                  </a:moveTo>
                  <a:lnTo>
                    <a:pt x="562" y="55"/>
                  </a:lnTo>
                  <a:lnTo>
                    <a:pt x="557" y="51"/>
                  </a:lnTo>
                  <a:lnTo>
                    <a:pt x="552" y="46"/>
                  </a:lnTo>
                  <a:lnTo>
                    <a:pt x="546" y="42"/>
                  </a:lnTo>
                  <a:lnTo>
                    <a:pt x="540" y="37"/>
                  </a:lnTo>
                  <a:lnTo>
                    <a:pt x="533" y="32"/>
                  </a:lnTo>
                  <a:lnTo>
                    <a:pt x="526" y="27"/>
                  </a:lnTo>
                  <a:lnTo>
                    <a:pt x="519" y="23"/>
                  </a:lnTo>
                  <a:lnTo>
                    <a:pt x="504" y="15"/>
                  </a:lnTo>
                  <a:lnTo>
                    <a:pt x="490" y="8"/>
                  </a:lnTo>
                  <a:lnTo>
                    <a:pt x="476" y="4"/>
                  </a:lnTo>
                  <a:lnTo>
                    <a:pt x="464" y="1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3"/>
                  </a:lnTo>
                  <a:lnTo>
                    <a:pt x="423" y="7"/>
                  </a:lnTo>
                  <a:lnTo>
                    <a:pt x="408" y="19"/>
                  </a:lnTo>
                  <a:lnTo>
                    <a:pt x="398" y="35"/>
                  </a:lnTo>
                  <a:lnTo>
                    <a:pt x="391" y="55"/>
                  </a:lnTo>
                  <a:lnTo>
                    <a:pt x="386" y="74"/>
                  </a:lnTo>
                  <a:lnTo>
                    <a:pt x="384" y="93"/>
                  </a:lnTo>
                  <a:lnTo>
                    <a:pt x="383" y="108"/>
                  </a:lnTo>
                  <a:lnTo>
                    <a:pt x="383" y="120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3" y="133"/>
                  </a:lnTo>
                  <a:lnTo>
                    <a:pt x="383" y="140"/>
                  </a:lnTo>
                  <a:lnTo>
                    <a:pt x="383" y="143"/>
                  </a:lnTo>
                  <a:lnTo>
                    <a:pt x="372" y="127"/>
                  </a:lnTo>
                  <a:lnTo>
                    <a:pt x="370" y="125"/>
                  </a:lnTo>
                  <a:lnTo>
                    <a:pt x="365" y="118"/>
                  </a:lnTo>
                  <a:lnTo>
                    <a:pt x="356" y="108"/>
                  </a:lnTo>
                  <a:lnTo>
                    <a:pt x="344" y="97"/>
                  </a:lnTo>
                  <a:lnTo>
                    <a:pt x="328" y="87"/>
                  </a:lnTo>
                  <a:lnTo>
                    <a:pt x="311" y="77"/>
                  </a:lnTo>
                  <a:lnTo>
                    <a:pt x="292" y="71"/>
                  </a:lnTo>
                  <a:lnTo>
                    <a:pt x="271" y="68"/>
                  </a:lnTo>
                  <a:lnTo>
                    <a:pt x="256" y="69"/>
                  </a:lnTo>
                  <a:lnTo>
                    <a:pt x="242" y="71"/>
                  </a:lnTo>
                  <a:lnTo>
                    <a:pt x="229" y="76"/>
                  </a:lnTo>
                  <a:lnTo>
                    <a:pt x="215" y="83"/>
                  </a:lnTo>
                  <a:lnTo>
                    <a:pt x="202" y="92"/>
                  </a:lnTo>
                  <a:lnTo>
                    <a:pt x="188" y="102"/>
                  </a:lnTo>
                  <a:lnTo>
                    <a:pt x="175" y="116"/>
                  </a:lnTo>
                  <a:lnTo>
                    <a:pt x="162" y="131"/>
                  </a:lnTo>
                  <a:lnTo>
                    <a:pt x="151" y="148"/>
                  </a:lnTo>
                  <a:lnTo>
                    <a:pt x="144" y="165"/>
                  </a:lnTo>
                  <a:lnTo>
                    <a:pt x="142" y="182"/>
                  </a:lnTo>
                  <a:lnTo>
                    <a:pt x="145" y="200"/>
                  </a:lnTo>
                  <a:lnTo>
                    <a:pt x="152" y="215"/>
                  </a:lnTo>
                  <a:lnTo>
                    <a:pt x="161" y="230"/>
                  </a:lnTo>
                  <a:lnTo>
                    <a:pt x="174" y="244"/>
                  </a:lnTo>
                  <a:lnTo>
                    <a:pt x="188" y="258"/>
                  </a:lnTo>
                  <a:lnTo>
                    <a:pt x="204" y="271"/>
                  </a:lnTo>
                  <a:lnTo>
                    <a:pt x="221" y="283"/>
                  </a:lnTo>
                  <a:lnTo>
                    <a:pt x="238" y="293"/>
                  </a:lnTo>
                  <a:lnTo>
                    <a:pt x="254" y="303"/>
                  </a:lnTo>
                  <a:lnTo>
                    <a:pt x="244" y="300"/>
                  </a:lnTo>
                  <a:lnTo>
                    <a:pt x="234" y="296"/>
                  </a:lnTo>
                  <a:lnTo>
                    <a:pt x="224" y="293"/>
                  </a:lnTo>
                  <a:lnTo>
                    <a:pt x="213" y="290"/>
                  </a:lnTo>
                  <a:lnTo>
                    <a:pt x="203" y="288"/>
                  </a:lnTo>
                  <a:lnTo>
                    <a:pt x="191" y="285"/>
                  </a:lnTo>
                  <a:lnTo>
                    <a:pt x="179" y="283"/>
                  </a:lnTo>
                  <a:lnTo>
                    <a:pt x="168" y="282"/>
                  </a:lnTo>
                  <a:lnTo>
                    <a:pt x="157" y="281"/>
                  </a:lnTo>
                  <a:lnTo>
                    <a:pt x="145" y="280"/>
                  </a:lnTo>
                  <a:lnTo>
                    <a:pt x="134" y="280"/>
                  </a:lnTo>
                  <a:lnTo>
                    <a:pt x="123" y="280"/>
                  </a:lnTo>
                  <a:lnTo>
                    <a:pt x="111" y="281"/>
                  </a:lnTo>
                  <a:lnTo>
                    <a:pt x="100" y="283"/>
                  </a:lnTo>
                  <a:lnTo>
                    <a:pt x="89" y="286"/>
                  </a:lnTo>
                  <a:lnTo>
                    <a:pt x="79" y="289"/>
                  </a:lnTo>
                  <a:lnTo>
                    <a:pt x="67" y="294"/>
                  </a:lnTo>
                  <a:lnTo>
                    <a:pt x="55" y="301"/>
                  </a:lnTo>
                  <a:lnTo>
                    <a:pt x="45" y="309"/>
                  </a:lnTo>
                  <a:lnTo>
                    <a:pt x="35" y="318"/>
                  </a:lnTo>
                  <a:lnTo>
                    <a:pt x="26" y="329"/>
                  </a:lnTo>
                  <a:lnTo>
                    <a:pt x="18" y="341"/>
                  </a:lnTo>
                  <a:lnTo>
                    <a:pt x="12" y="354"/>
                  </a:lnTo>
                  <a:lnTo>
                    <a:pt x="6" y="368"/>
                  </a:lnTo>
                  <a:lnTo>
                    <a:pt x="1" y="388"/>
                  </a:lnTo>
                  <a:lnTo>
                    <a:pt x="0" y="408"/>
                  </a:lnTo>
                  <a:lnTo>
                    <a:pt x="3" y="425"/>
                  </a:lnTo>
                  <a:lnTo>
                    <a:pt x="11" y="440"/>
                  </a:lnTo>
                  <a:lnTo>
                    <a:pt x="27" y="458"/>
                  </a:lnTo>
                  <a:lnTo>
                    <a:pt x="48" y="473"/>
                  </a:lnTo>
                  <a:lnTo>
                    <a:pt x="71" y="487"/>
                  </a:lnTo>
                  <a:lnTo>
                    <a:pt x="94" y="496"/>
                  </a:lnTo>
                  <a:lnTo>
                    <a:pt x="116" y="504"/>
                  </a:lnTo>
                  <a:lnTo>
                    <a:pt x="135" y="508"/>
                  </a:lnTo>
                  <a:lnTo>
                    <a:pt x="147" y="511"/>
                  </a:lnTo>
                  <a:lnTo>
                    <a:pt x="152" y="512"/>
                  </a:lnTo>
                  <a:lnTo>
                    <a:pt x="54" y="600"/>
                  </a:lnTo>
                  <a:lnTo>
                    <a:pt x="119" y="720"/>
                  </a:lnTo>
                  <a:lnTo>
                    <a:pt x="242" y="623"/>
                  </a:lnTo>
                  <a:lnTo>
                    <a:pt x="270" y="657"/>
                  </a:lnTo>
                  <a:lnTo>
                    <a:pt x="251" y="594"/>
                  </a:lnTo>
                  <a:lnTo>
                    <a:pt x="261" y="589"/>
                  </a:lnTo>
                  <a:lnTo>
                    <a:pt x="263" y="592"/>
                  </a:lnTo>
                  <a:lnTo>
                    <a:pt x="270" y="598"/>
                  </a:lnTo>
                  <a:lnTo>
                    <a:pt x="279" y="607"/>
                  </a:lnTo>
                  <a:lnTo>
                    <a:pt x="291" y="618"/>
                  </a:lnTo>
                  <a:lnTo>
                    <a:pt x="306" y="629"/>
                  </a:lnTo>
                  <a:lnTo>
                    <a:pt x="322" y="639"/>
                  </a:lnTo>
                  <a:lnTo>
                    <a:pt x="341" y="646"/>
                  </a:lnTo>
                  <a:lnTo>
                    <a:pt x="362" y="649"/>
                  </a:lnTo>
                  <a:lnTo>
                    <a:pt x="372" y="649"/>
                  </a:lnTo>
                  <a:lnTo>
                    <a:pt x="382" y="648"/>
                  </a:lnTo>
                  <a:lnTo>
                    <a:pt x="392" y="646"/>
                  </a:lnTo>
                  <a:lnTo>
                    <a:pt x="402" y="643"/>
                  </a:lnTo>
                  <a:lnTo>
                    <a:pt x="411" y="638"/>
                  </a:lnTo>
                  <a:lnTo>
                    <a:pt x="421" y="633"/>
                  </a:lnTo>
                  <a:lnTo>
                    <a:pt x="430" y="625"/>
                  </a:lnTo>
                  <a:lnTo>
                    <a:pt x="439" y="617"/>
                  </a:lnTo>
                  <a:lnTo>
                    <a:pt x="445" y="611"/>
                  </a:lnTo>
                  <a:lnTo>
                    <a:pt x="451" y="605"/>
                  </a:lnTo>
                  <a:lnTo>
                    <a:pt x="456" y="598"/>
                  </a:lnTo>
                  <a:lnTo>
                    <a:pt x="462" y="592"/>
                  </a:lnTo>
                  <a:lnTo>
                    <a:pt x="466" y="585"/>
                  </a:lnTo>
                  <a:lnTo>
                    <a:pt x="471" y="578"/>
                  </a:lnTo>
                  <a:lnTo>
                    <a:pt x="475" y="572"/>
                  </a:lnTo>
                  <a:lnTo>
                    <a:pt x="479" y="565"/>
                  </a:lnTo>
                  <a:lnTo>
                    <a:pt x="489" y="543"/>
                  </a:lnTo>
                  <a:lnTo>
                    <a:pt x="496" y="522"/>
                  </a:lnTo>
                  <a:lnTo>
                    <a:pt x="498" y="502"/>
                  </a:lnTo>
                  <a:lnTo>
                    <a:pt x="497" y="483"/>
                  </a:lnTo>
                  <a:lnTo>
                    <a:pt x="495" y="473"/>
                  </a:lnTo>
                  <a:lnTo>
                    <a:pt x="493" y="465"/>
                  </a:lnTo>
                  <a:lnTo>
                    <a:pt x="489" y="457"/>
                  </a:lnTo>
                  <a:lnTo>
                    <a:pt x="485" y="449"/>
                  </a:lnTo>
                  <a:lnTo>
                    <a:pt x="478" y="437"/>
                  </a:lnTo>
                  <a:lnTo>
                    <a:pt x="469" y="427"/>
                  </a:lnTo>
                  <a:lnTo>
                    <a:pt x="461" y="419"/>
                  </a:lnTo>
                  <a:lnTo>
                    <a:pt x="452" y="412"/>
                  </a:lnTo>
                  <a:lnTo>
                    <a:pt x="444" y="408"/>
                  </a:lnTo>
                  <a:lnTo>
                    <a:pt x="437" y="403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32" y="400"/>
                  </a:lnTo>
                  <a:lnTo>
                    <a:pt x="439" y="399"/>
                  </a:lnTo>
                  <a:lnTo>
                    <a:pt x="447" y="397"/>
                  </a:lnTo>
                  <a:lnTo>
                    <a:pt x="458" y="392"/>
                  </a:lnTo>
                  <a:lnTo>
                    <a:pt x="469" y="384"/>
                  </a:lnTo>
                  <a:lnTo>
                    <a:pt x="482" y="372"/>
                  </a:lnTo>
                  <a:lnTo>
                    <a:pt x="497" y="354"/>
                  </a:lnTo>
                  <a:lnTo>
                    <a:pt x="511" y="330"/>
                  </a:lnTo>
                  <a:lnTo>
                    <a:pt x="519" y="314"/>
                  </a:lnTo>
                  <a:lnTo>
                    <a:pt x="523" y="297"/>
                  </a:lnTo>
                  <a:lnTo>
                    <a:pt x="523" y="281"/>
                  </a:lnTo>
                  <a:lnTo>
                    <a:pt x="520" y="265"/>
                  </a:lnTo>
                  <a:lnTo>
                    <a:pt x="514" y="249"/>
                  </a:lnTo>
                  <a:lnTo>
                    <a:pt x="505" y="235"/>
                  </a:lnTo>
                  <a:lnTo>
                    <a:pt x="494" y="223"/>
                  </a:lnTo>
                  <a:lnTo>
                    <a:pt x="483" y="213"/>
                  </a:lnTo>
                  <a:lnTo>
                    <a:pt x="473" y="205"/>
                  </a:lnTo>
                  <a:lnTo>
                    <a:pt x="464" y="200"/>
                  </a:lnTo>
                  <a:lnTo>
                    <a:pt x="458" y="196"/>
                  </a:lnTo>
                  <a:lnTo>
                    <a:pt x="456" y="195"/>
                  </a:lnTo>
                  <a:lnTo>
                    <a:pt x="453" y="194"/>
                  </a:lnTo>
                  <a:lnTo>
                    <a:pt x="448" y="191"/>
                  </a:lnTo>
                  <a:lnTo>
                    <a:pt x="442" y="188"/>
                  </a:lnTo>
                  <a:lnTo>
                    <a:pt x="439" y="187"/>
                  </a:lnTo>
                  <a:lnTo>
                    <a:pt x="457" y="184"/>
                  </a:lnTo>
                  <a:lnTo>
                    <a:pt x="465" y="182"/>
                  </a:lnTo>
                  <a:lnTo>
                    <a:pt x="475" y="180"/>
                  </a:lnTo>
                  <a:lnTo>
                    <a:pt x="485" y="178"/>
                  </a:lnTo>
                  <a:lnTo>
                    <a:pt x="498" y="176"/>
                  </a:lnTo>
                  <a:lnTo>
                    <a:pt x="510" y="172"/>
                  </a:lnTo>
                  <a:lnTo>
                    <a:pt x="522" y="169"/>
                  </a:lnTo>
                  <a:lnTo>
                    <a:pt x="534" y="165"/>
                  </a:lnTo>
                  <a:lnTo>
                    <a:pt x="546" y="160"/>
                  </a:lnTo>
                  <a:lnTo>
                    <a:pt x="556" y="156"/>
                  </a:lnTo>
                  <a:lnTo>
                    <a:pt x="565" y="152"/>
                  </a:lnTo>
                  <a:lnTo>
                    <a:pt x="575" y="147"/>
                  </a:lnTo>
                  <a:lnTo>
                    <a:pt x="582" y="141"/>
                  </a:lnTo>
                  <a:lnTo>
                    <a:pt x="589" y="136"/>
                  </a:lnTo>
                  <a:lnTo>
                    <a:pt x="594" y="129"/>
                  </a:lnTo>
                  <a:lnTo>
                    <a:pt x="598" y="123"/>
                  </a:lnTo>
                  <a:lnTo>
                    <a:pt x="600" y="116"/>
                  </a:lnTo>
                  <a:lnTo>
                    <a:pt x="600" y="110"/>
                  </a:lnTo>
                  <a:lnTo>
                    <a:pt x="600" y="102"/>
                  </a:lnTo>
                  <a:lnTo>
                    <a:pt x="598" y="96"/>
                  </a:lnTo>
                  <a:lnTo>
                    <a:pt x="594" y="89"/>
                  </a:lnTo>
                  <a:lnTo>
                    <a:pt x="589" y="82"/>
                  </a:lnTo>
                  <a:lnTo>
                    <a:pt x="584" y="74"/>
                  </a:lnTo>
                  <a:lnTo>
                    <a:pt x="576" y="67"/>
                  </a:lnTo>
                  <a:lnTo>
                    <a:pt x="56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414712" y="2409825"/>
              <a:ext cx="325438" cy="25400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27" y="46"/>
                </a:cxn>
                <a:cxn ang="0">
                  <a:pos x="0" y="86"/>
                </a:cxn>
                <a:cxn ang="0">
                  <a:pos x="1233" y="92"/>
                </a:cxn>
                <a:cxn ang="0">
                  <a:pos x="1159" y="0"/>
                </a:cxn>
              </a:cxnLst>
              <a:rect l="0" t="0" r="r" b="b"/>
              <a:pathLst>
                <a:path w="1233" h="92">
                  <a:moveTo>
                    <a:pt x="1159" y="0"/>
                  </a:moveTo>
                  <a:lnTo>
                    <a:pt x="27" y="46"/>
                  </a:lnTo>
                  <a:lnTo>
                    <a:pt x="0" y="86"/>
                  </a:lnTo>
                  <a:lnTo>
                    <a:pt x="1233" y="92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3424237" y="2417762"/>
              <a:ext cx="301625" cy="9525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142" y="34"/>
                </a:cxn>
                <a:cxn ang="0">
                  <a:pos x="1108" y="0"/>
                </a:cxn>
              </a:cxnLst>
              <a:rect l="0" t="0" r="r" b="b"/>
              <a:pathLst>
                <a:path w="1142" h="37">
                  <a:moveTo>
                    <a:pt x="1108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1142" y="3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413125" y="2217737"/>
              <a:ext cx="307975" cy="207963"/>
            </a:xfrm>
            <a:custGeom>
              <a:avLst/>
              <a:gdLst/>
              <a:ahLst/>
              <a:cxnLst>
                <a:cxn ang="0">
                  <a:pos x="1162" y="738"/>
                </a:cxn>
                <a:cxn ang="0">
                  <a:pos x="1141" y="39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283" y="124"/>
                </a:cxn>
                <a:cxn ang="0">
                  <a:pos x="0" y="487"/>
                </a:cxn>
                <a:cxn ang="0">
                  <a:pos x="42" y="787"/>
                </a:cxn>
                <a:cxn ang="0">
                  <a:pos x="1163" y="749"/>
                </a:cxn>
                <a:cxn ang="0">
                  <a:pos x="1162" y="738"/>
                </a:cxn>
              </a:cxnLst>
              <a:rect l="0" t="0" r="r" b="b"/>
              <a:pathLst>
                <a:path w="1163" h="787">
                  <a:moveTo>
                    <a:pt x="1162" y="738"/>
                  </a:moveTo>
                  <a:lnTo>
                    <a:pt x="1141" y="39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283" y="124"/>
                  </a:lnTo>
                  <a:lnTo>
                    <a:pt x="0" y="487"/>
                  </a:lnTo>
                  <a:lnTo>
                    <a:pt x="42" y="787"/>
                  </a:lnTo>
                  <a:lnTo>
                    <a:pt x="1163" y="749"/>
                  </a:lnTo>
                  <a:lnTo>
                    <a:pt x="1162" y="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422650" y="2230437"/>
              <a:ext cx="292100" cy="190500"/>
            </a:xfrm>
            <a:custGeom>
              <a:avLst/>
              <a:gdLst/>
              <a:ahLst/>
              <a:cxnLst>
                <a:cxn ang="0">
                  <a:pos x="1071" y="341"/>
                </a:cxn>
                <a:cxn ang="0">
                  <a:pos x="791" y="0"/>
                </a:cxn>
                <a:cxn ang="0">
                  <a:pos x="260" y="88"/>
                </a:cxn>
                <a:cxn ang="0">
                  <a:pos x="0" y="442"/>
                </a:cxn>
                <a:cxn ang="0">
                  <a:pos x="26" y="719"/>
                </a:cxn>
                <a:cxn ang="0">
                  <a:pos x="1107" y="682"/>
                </a:cxn>
                <a:cxn ang="0">
                  <a:pos x="1071" y="341"/>
                </a:cxn>
              </a:cxnLst>
              <a:rect l="0" t="0" r="r" b="b"/>
              <a:pathLst>
                <a:path w="1107" h="719">
                  <a:moveTo>
                    <a:pt x="1071" y="341"/>
                  </a:moveTo>
                  <a:lnTo>
                    <a:pt x="791" y="0"/>
                  </a:lnTo>
                  <a:lnTo>
                    <a:pt x="260" y="88"/>
                  </a:lnTo>
                  <a:lnTo>
                    <a:pt x="0" y="442"/>
                  </a:lnTo>
                  <a:lnTo>
                    <a:pt x="26" y="719"/>
                  </a:lnTo>
                  <a:lnTo>
                    <a:pt x="1107" y="682"/>
                  </a:lnTo>
                  <a:lnTo>
                    <a:pt x="1071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476625" y="2160587"/>
              <a:ext cx="166688" cy="82550"/>
            </a:xfrm>
            <a:custGeom>
              <a:avLst/>
              <a:gdLst/>
              <a:ahLst/>
              <a:cxnLst>
                <a:cxn ang="0">
                  <a:pos x="335" y="169"/>
                </a:cxn>
                <a:cxn ang="0">
                  <a:pos x="366" y="152"/>
                </a:cxn>
                <a:cxn ang="0">
                  <a:pos x="397" y="127"/>
                </a:cxn>
                <a:cxn ang="0">
                  <a:pos x="421" y="98"/>
                </a:cxn>
                <a:cxn ang="0">
                  <a:pos x="427" y="67"/>
                </a:cxn>
                <a:cxn ang="0">
                  <a:pos x="413" y="28"/>
                </a:cxn>
                <a:cxn ang="0">
                  <a:pos x="389" y="7"/>
                </a:cxn>
                <a:cxn ang="0">
                  <a:pos x="350" y="0"/>
                </a:cxn>
                <a:cxn ang="0">
                  <a:pos x="296" y="2"/>
                </a:cxn>
                <a:cxn ang="0">
                  <a:pos x="245" y="9"/>
                </a:cxn>
                <a:cxn ang="0">
                  <a:pos x="202" y="21"/>
                </a:cxn>
                <a:cxn ang="0">
                  <a:pos x="167" y="39"/>
                </a:cxn>
                <a:cxn ang="0">
                  <a:pos x="142" y="61"/>
                </a:cxn>
                <a:cxn ang="0">
                  <a:pos x="125" y="93"/>
                </a:cxn>
                <a:cxn ang="0">
                  <a:pos x="124" y="129"/>
                </a:cxn>
                <a:cxn ang="0">
                  <a:pos x="128" y="148"/>
                </a:cxn>
                <a:cxn ang="0">
                  <a:pos x="136" y="163"/>
                </a:cxn>
                <a:cxn ang="0">
                  <a:pos x="145" y="175"/>
                </a:cxn>
                <a:cxn ang="0">
                  <a:pos x="156" y="184"/>
                </a:cxn>
                <a:cxn ang="0">
                  <a:pos x="167" y="187"/>
                </a:cxn>
                <a:cxn ang="0">
                  <a:pos x="185" y="188"/>
                </a:cxn>
                <a:cxn ang="0">
                  <a:pos x="202" y="189"/>
                </a:cxn>
                <a:cxn ang="0">
                  <a:pos x="214" y="190"/>
                </a:cxn>
                <a:cxn ang="0">
                  <a:pos x="0" y="297"/>
                </a:cxn>
                <a:cxn ang="0">
                  <a:pos x="119" y="312"/>
                </a:cxn>
                <a:cxn ang="0">
                  <a:pos x="130" y="311"/>
                </a:cxn>
                <a:cxn ang="0">
                  <a:pos x="158" y="307"/>
                </a:cxn>
                <a:cxn ang="0">
                  <a:pos x="195" y="302"/>
                </a:cxn>
                <a:cxn ang="0">
                  <a:pos x="243" y="293"/>
                </a:cxn>
                <a:cxn ang="0">
                  <a:pos x="295" y="283"/>
                </a:cxn>
                <a:cxn ang="0">
                  <a:pos x="348" y="272"/>
                </a:cxn>
                <a:cxn ang="0">
                  <a:pos x="402" y="258"/>
                </a:cxn>
                <a:cxn ang="0">
                  <a:pos x="451" y="242"/>
                </a:cxn>
                <a:cxn ang="0">
                  <a:pos x="525" y="213"/>
                </a:cxn>
                <a:cxn ang="0">
                  <a:pos x="568" y="195"/>
                </a:cxn>
                <a:cxn ang="0">
                  <a:pos x="590" y="186"/>
                </a:cxn>
                <a:cxn ang="0">
                  <a:pos x="596" y="183"/>
                </a:cxn>
                <a:cxn ang="0">
                  <a:pos x="592" y="165"/>
                </a:cxn>
              </a:cxnLst>
              <a:rect l="0" t="0" r="r" b="b"/>
              <a:pathLst>
                <a:path w="626" h="312">
                  <a:moveTo>
                    <a:pt x="592" y="165"/>
                  </a:moveTo>
                  <a:lnTo>
                    <a:pt x="335" y="169"/>
                  </a:lnTo>
                  <a:lnTo>
                    <a:pt x="349" y="161"/>
                  </a:lnTo>
                  <a:lnTo>
                    <a:pt x="366" y="152"/>
                  </a:lnTo>
                  <a:lnTo>
                    <a:pt x="382" y="139"/>
                  </a:lnTo>
                  <a:lnTo>
                    <a:pt x="397" y="127"/>
                  </a:lnTo>
                  <a:lnTo>
                    <a:pt x="411" y="113"/>
                  </a:lnTo>
                  <a:lnTo>
                    <a:pt x="421" y="98"/>
                  </a:lnTo>
                  <a:lnTo>
                    <a:pt x="427" y="83"/>
                  </a:lnTo>
                  <a:lnTo>
                    <a:pt x="427" y="67"/>
                  </a:lnTo>
                  <a:lnTo>
                    <a:pt x="421" y="45"/>
                  </a:lnTo>
                  <a:lnTo>
                    <a:pt x="413" y="28"/>
                  </a:lnTo>
                  <a:lnTo>
                    <a:pt x="403" y="16"/>
                  </a:lnTo>
                  <a:lnTo>
                    <a:pt x="389" y="7"/>
                  </a:lnTo>
                  <a:lnTo>
                    <a:pt x="372" y="3"/>
                  </a:lnTo>
                  <a:lnTo>
                    <a:pt x="350" y="0"/>
                  </a:lnTo>
                  <a:lnTo>
                    <a:pt x="325" y="0"/>
                  </a:lnTo>
                  <a:lnTo>
                    <a:pt x="296" y="2"/>
                  </a:lnTo>
                  <a:lnTo>
                    <a:pt x="269" y="5"/>
                  </a:lnTo>
                  <a:lnTo>
                    <a:pt x="245" y="9"/>
                  </a:lnTo>
                  <a:lnTo>
                    <a:pt x="223" y="14"/>
                  </a:lnTo>
                  <a:lnTo>
                    <a:pt x="202" y="21"/>
                  </a:lnTo>
                  <a:lnTo>
                    <a:pt x="183" y="29"/>
                  </a:lnTo>
                  <a:lnTo>
                    <a:pt x="167" y="39"/>
                  </a:lnTo>
                  <a:lnTo>
                    <a:pt x="153" y="49"/>
                  </a:lnTo>
                  <a:lnTo>
                    <a:pt x="142" y="61"/>
                  </a:lnTo>
                  <a:lnTo>
                    <a:pt x="131" y="77"/>
                  </a:lnTo>
                  <a:lnTo>
                    <a:pt x="125" y="93"/>
                  </a:lnTo>
                  <a:lnTo>
                    <a:pt x="123" y="111"/>
                  </a:lnTo>
                  <a:lnTo>
                    <a:pt x="124" y="129"/>
                  </a:lnTo>
                  <a:lnTo>
                    <a:pt x="126" y="138"/>
                  </a:lnTo>
                  <a:lnTo>
                    <a:pt x="128" y="148"/>
                  </a:lnTo>
                  <a:lnTo>
                    <a:pt x="131" y="155"/>
                  </a:lnTo>
                  <a:lnTo>
                    <a:pt x="136" y="163"/>
                  </a:lnTo>
                  <a:lnTo>
                    <a:pt x="140" y="169"/>
                  </a:lnTo>
                  <a:lnTo>
                    <a:pt x="145" y="175"/>
                  </a:lnTo>
                  <a:lnTo>
                    <a:pt x="150" y="180"/>
                  </a:lnTo>
                  <a:lnTo>
                    <a:pt x="156" y="184"/>
                  </a:lnTo>
                  <a:lnTo>
                    <a:pt x="160" y="186"/>
                  </a:lnTo>
                  <a:lnTo>
                    <a:pt x="167" y="187"/>
                  </a:lnTo>
                  <a:lnTo>
                    <a:pt x="175" y="188"/>
                  </a:lnTo>
                  <a:lnTo>
                    <a:pt x="185" y="188"/>
                  </a:lnTo>
                  <a:lnTo>
                    <a:pt x="194" y="189"/>
                  </a:lnTo>
                  <a:lnTo>
                    <a:pt x="202" y="189"/>
                  </a:lnTo>
                  <a:lnTo>
                    <a:pt x="210" y="190"/>
                  </a:lnTo>
                  <a:lnTo>
                    <a:pt x="214" y="190"/>
                  </a:lnTo>
                  <a:lnTo>
                    <a:pt x="24" y="282"/>
                  </a:lnTo>
                  <a:lnTo>
                    <a:pt x="0" y="297"/>
                  </a:lnTo>
                  <a:lnTo>
                    <a:pt x="118" y="312"/>
                  </a:lnTo>
                  <a:lnTo>
                    <a:pt x="119" y="312"/>
                  </a:lnTo>
                  <a:lnTo>
                    <a:pt x="123" y="312"/>
                  </a:lnTo>
                  <a:lnTo>
                    <a:pt x="130" y="311"/>
                  </a:lnTo>
                  <a:lnTo>
                    <a:pt x="143" y="309"/>
                  </a:lnTo>
                  <a:lnTo>
                    <a:pt x="158" y="307"/>
                  </a:lnTo>
                  <a:lnTo>
                    <a:pt x="175" y="305"/>
                  </a:lnTo>
                  <a:lnTo>
                    <a:pt x="195" y="302"/>
                  </a:lnTo>
                  <a:lnTo>
                    <a:pt x="219" y="298"/>
                  </a:lnTo>
                  <a:lnTo>
                    <a:pt x="243" y="293"/>
                  </a:lnTo>
                  <a:lnTo>
                    <a:pt x="268" y="288"/>
                  </a:lnTo>
                  <a:lnTo>
                    <a:pt x="295" y="283"/>
                  </a:lnTo>
                  <a:lnTo>
                    <a:pt x="322" y="278"/>
                  </a:lnTo>
                  <a:lnTo>
                    <a:pt x="348" y="272"/>
                  </a:lnTo>
                  <a:lnTo>
                    <a:pt x="376" y="265"/>
                  </a:lnTo>
                  <a:lnTo>
                    <a:pt x="402" y="258"/>
                  </a:lnTo>
                  <a:lnTo>
                    <a:pt x="427" y="250"/>
                  </a:lnTo>
                  <a:lnTo>
                    <a:pt x="451" y="242"/>
                  </a:lnTo>
                  <a:lnTo>
                    <a:pt x="492" y="226"/>
                  </a:lnTo>
                  <a:lnTo>
                    <a:pt x="525" y="213"/>
                  </a:lnTo>
                  <a:lnTo>
                    <a:pt x="550" y="202"/>
                  </a:lnTo>
                  <a:lnTo>
                    <a:pt x="568" y="195"/>
                  </a:lnTo>
                  <a:lnTo>
                    <a:pt x="581" y="189"/>
                  </a:lnTo>
                  <a:lnTo>
                    <a:pt x="590" y="186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626" y="166"/>
                  </a:lnTo>
                  <a:lnTo>
                    <a:pt x="59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497262" y="2165350"/>
              <a:ext cx="130175" cy="69850"/>
            </a:xfrm>
            <a:custGeom>
              <a:avLst/>
              <a:gdLst/>
              <a:ahLst/>
              <a:cxnLst>
                <a:cxn ang="0">
                  <a:pos x="339" y="217"/>
                </a:cxn>
                <a:cxn ang="0">
                  <a:pos x="281" y="236"/>
                </a:cxn>
                <a:cxn ang="0">
                  <a:pos x="220" y="249"/>
                </a:cxn>
                <a:cxn ang="0">
                  <a:pos x="160" y="257"/>
                </a:cxn>
                <a:cxn ang="0">
                  <a:pos x="104" y="261"/>
                </a:cxn>
                <a:cxn ang="0">
                  <a:pos x="57" y="262"/>
                </a:cxn>
                <a:cxn ang="0">
                  <a:pos x="22" y="261"/>
                </a:cxn>
                <a:cxn ang="0">
                  <a:pos x="3" y="260"/>
                </a:cxn>
                <a:cxn ang="0">
                  <a:pos x="142" y="170"/>
                </a:cxn>
                <a:cxn ang="0">
                  <a:pos x="134" y="153"/>
                </a:cxn>
                <a:cxn ang="0">
                  <a:pos x="124" y="155"/>
                </a:cxn>
                <a:cxn ang="0">
                  <a:pos x="111" y="155"/>
                </a:cxn>
                <a:cxn ang="0">
                  <a:pos x="96" y="152"/>
                </a:cxn>
                <a:cxn ang="0">
                  <a:pos x="80" y="141"/>
                </a:cxn>
                <a:cxn ang="0">
                  <a:pos x="69" y="120"/>
                </a:cxn>
                <a:cxn ang="0">
                  <a:pos x="65" y="92"/>
                </a:cxn>
                <a:cxn ang="0">
                  <a:pos x="71" y="66"/>
                </a:cxn>
                <a:cxn ang="0">
                  <a:pos x="89" y="43"/>
                </a:cxn>
                <a:cxn ang="0">
                  <a:pos x="116" y="25"/>
                </a:cxn>
                <a:cxn ang="0">
                  <a:pos x="152" y="12"/>
                </a:cxn>
                <a:cxn ang="0">
                  <a:pos x="195" y="3"/>
                </a:cxn>
                <a:cxn ang="0">
                  <a:pos x="250" y="0"/>
                </a:cxn>
                <a:cxn ang="0">
                  <a:pos x="295" y="2"/>
                </a:cxn>
                <a:cxn ang="0">
                  <a:pos x="321" y="14"/>
                </a:cxn>
                <a:cxn ang="0">
                  <a:pos x="331" y="37"/>
                </a:cxn>
                <a:cxn ang="0">
                  <a:pos x="329" y="67"/>
                </a:cxn>
                <a:cxn ang="0">
                  <a:pos x="312" y="92"/>
                </a:cxn>
                <a:cxn ang="0">
                  <a:pos x="285" y="114"/>
                </a:cxn>
                <a:cxn ang="0">
                  <a:pos x="255" y="129"/>
                </a:cxn>
                <a:cxn ang="0">
                  <a:pos x="255" y="158"/>
                </a:cxn>
                <a:cxn ang="0">
                  <a:pos x="475" y="165"/>
                </a:cxn>
                <a:cxn ang="0">
                  <a:pos x="446" y="172"/>
                </a:cxn>
                <a:cxn ang="0">
                  <a:pos x="415" y="181"/>
                </a:cxn>
                <a:cxn ang="0">
                  <a:pos x="383" y="194"/>
                </a:cxn>
              </a:cxnLst>
              <a:rect l="0" t="0" r="r" b="b"/>
              <a:pathLst>
                <a:path w="490" h="262">
                  <a:moveTo>
                    <a:pt x="366" y="204"/>
                  </a:moveTo>
                  <a:lnTo>
                    <a:pt x="339" y="217"/>
                  </a:lnTo>
                  <a:lnTo>
                    <a:pt x="310" y="227"/>
                  </a:lnTo>
                  <a:lnTo>
                    <a:pt x="281" y="236"/>
                  </a:lnTo>
                  <a:lnTo>
                    <a:pt x="250" y="244"/>
                  </a:lnTo>
                  <a:lnTo>
                    <a:pt x="220" y="249"/>
                  </a:lnTo>
                  <a:lnTo>
                    <a:pt x="189" y="254"/>
                  </a:lnTo>
                  <a:lnTo>
                    <a:pt x="160" y="257"/>
                  </a:lnTo>
                  <a:lnTo>
                    <a:pt x="132" y="259"/>
                  </a:lnTo>
                  <a:lnTo>
                    <a:pt x="104" y="261"/>
                  </a:lnTo>
                  <a:lnTo>
                    <a:pt x="79" y="262"/>
                  </a:lnTo>
                  <a:lnTo>
                    <a:pt x="57" y="262"/>
                  </a:lnTo>
                  <a:lnTo>
                    <a:pt x="37" y="262"/>
                  </a:lnTo>
                  <a:lnTo>
                    <a:pt x="22" y="261"/>
                  </a:lnTo>
                  <a:lnTo>
                    <a:pt x="10" y="261"/>
                  </a:lnTo>
                  <a:lnTo>
                    <a:pt x="3" y="260"/>
                  </a:lnTo>
                  <a:lnTo>
                    <a:pt x="0" y="260"/>
                  </a:lnTo>
                  <a:lnTo>
                    <a:pt x="142" y="170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29" y="154"/>
                  </a:lnTo>
                  <a:lnTo>
                    <a:pt x="124" y="155"/>
                  </a:lnTo>
                  <a:lnTo>
                    <a:pt x="118" y="155"/>
                  </a:lnTo>
                  <a:lnTo>
                    <a:pt x="111" y="155"/>
                  </a:lnTo>
                  <a:lnTo>
                    <a:pt x="103" y="154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0" y="141"/>
                  </a:lnTo>
                  <a:lnTo>
                    <a:pt x="74" y="132"/>
                  </a:lnTo>
                  <a:lnTo>
                    <a:pt x="69" y="120"/>
                  </a:lnTo>
                  <a:lnTo>
                    <a:pt x="66" y="106"/>
                  </a:lnTo>
                  <a:lnTo>
                    <a:pt x="65" y="92"/>
                  </a:lnTo>
                  <a:lnTo>
                    <a:pt x="67" y="78"/>
                  </a:lnTo>
                  <a:lnTo>
                    <a:pt x="71" y="66"/>
                  </a:lnTo>
                  <a:lnTo>
                    <a:pt x="79" y="54"/>
                  </a:lnTo>
                  <a:lnTo>
                    <a:pt x="89" y="43"/>
                  </a:lnTo>
                  <a:lnTo>
                    <a:pt x="101" y="34"/>
                  </a:lnTo>
                  <a:lnTo>
                    <a:pt x="116" y="25"/>
                  </a:lnTo>
                  <a:lnTo>
                    <a:pt x="134" y="18"/>
                  </a:lnTo>
                  <a:lnTo>
                    <a:pt x="152" y="12"/>
                  </a:lnTo>
                  <a:lnTo>
                    <a:pt x="173" y="7"/>
                  </a:lnTo>
                  <a:lnTo>
                    <a:pt x="195" y="3"/>
                  </a:lnTo>
                  <a:lnTo>
                    <a:pt x="219" y="1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95" y="2"/>
                  </a:lnTo>
                  <a:lnTo>
                    <a:pt x="310" y="7"/>
                  </a:lnTo>
                  <a:lnTo>
                    <a:pt x="321" y="14"/>
                  </a:lnTo>
                  <a:lnTo>
                    <a:pt x="327" y="24"/>
                  </a:lnTo>
                  <a:lnTo>
                    <a:pt x="331" y="37"/>
                  </a:lnTo>
                  <a:lnTo>
                    <a:pt x="332" y="54"/>
                  </a:lnTo>
                  <a:lnTo>
                    <a:pt x="329" y="67"/>
                  </a:lnTo>
                  <a:lnTo>
                    <a:pt x="322" y="80"/>
                  </a:lnTo>
                  <a:lnTo>
                    <a:pt x="312" y="92"/>
                  </a:lnTo>
                  <a:lnTo>
                    <a:pt x="299" y="104"/>
                  </a:lnTo>
                  <a:lnTo>
                    <a:pt x="285" y="114"/>
                  </a:lnTo>
                  <a:lnTo>
                    <a:pt x="269" y="122"/>
                  </a:lnTo>
                  <a:lnTo>
                    <a:pt x="255" y="129"/>
                  </a:lnTo>
                  <a:lnTo>
                    <a:pt x="243" y="134"/>
                  </a:lnTo>
                  <a:lnTo>
                    <a:pt x="255" y="158"/>
                  </a:lnTo>
                  <a:lnTo>
                    <a:pt x="490" y="162"/>
                  </a:lnTo>
                  <a:lnTo>
                    <a:pt x="475" y="165"/>
                  </a:lnTo>
                  <a:lnTo>
                    <a:pt x="461" y="169"/>
                  </a:lnTo>
                  <a:lnTo>
                    <a:pt x="446" y="172"/>
                  </a:lnTo>
                  <a:lnTo>
                    <a:pt x="431" y="176"/>
                  </a:lnTo>
                  <a:lnTo>
                    <a:pt x="415" y="181"/>
                  </a:lnTo>
                  <a:lnTo>
                    <a:pt x="399" y="187"/>
                  </a:lnTo>
                  <a:lnTo>
                    <a:pt x="383" y="194"/>
                  </a:lnTo>
                  <a:lnTo>
                    <a:pt x="366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646487" y="2185987"/>
              <a:ext cx="112713" cy="11430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" y="274"/>
                </a:cxn>
                <a:cxn ang="0">
                  <a:pos x="1" y="278"/>
                </a:cxn>
                <a:cxn ang="0">
                  <a:pos x="0" y="288"/>
                </a:cxn>
                <a:cxn ang="0">
                  <a:pos x="1" y="304"/>
                </a:cxn>
                <a:cxn ang="0">
                  <a:pos x="6" y="324"/>
                </a:cxn>
                <a:cxn ang="0">
                  <a:pos x="16" y="349"/>
                </a:cxn>
                <a:cxn ang="0">
                  <a:pos x="36" y="374"/>
                </a:cxn>
                <a:cxn ang="0">
                  <a:pos x="65" y="400"/>
                </a:cxn>
                <a:cxn ang="0">
                  <a:pos x="108" y="426"/>
                </a:cxn>
                <a:cxn ang="0">
                  <a:pos x="110" y="427"/>
                </a:cxn>
                <a:cxn ang="0">
                  <a:pos x="113" y="427"/>
                </a:cxn>
                <a:cxn ang="0">
                  <a:pos x="118" y="425"/>
                </a:cxn>
                <a:cxn ang="0">
                  <a:pos x="129" y="420"/>
                </a:cxn>
                <a:cxn ang="0">
                  <a:pos x="145" y="412"/>
                </a:cxn>
                <a:cxn ang="0">
                  <a:pos x="165" y="401"/>
                </a:cxn>
                <a:cxn ang="0">
                  <a:pos x="190" y="390"/>
                </a:cxn>
                <a:cxn ang="0">
                  <a:pos x="216" y="376"/>
                </a:cxn>
                <a:cxn ang="0">
                  <a:pos x="245" y="362"/>
                </a:cxn>
                <a:cxn ang="0">
                  <a:pos x="274" y="347"/>
                </a:cxn>
                <a:cxn ang="0">
                  <a:pos x="302" y="332"/>
                </a:cxn>
                <a:cxn ang="0">
                  <a:pos x="331" y="318"/>
                </a:cxn>
                <a:cxn ang="0">
                  <a:pos x="357" y="304"/>
                </a:cxn>
                <a:cxn ang="0">
                  <a:pos x="380" y="293"/>
                </a:cxn>
                <a:cxn ang="0">
                  <a:pos x="400" y="282"/>
                </a:cxn>
                <a:cxn ang="0">
                  <a:pos x="415" y="275"/>
                </a:cxn>
                <a:cxn ang="0">
                  <a:pos x="425" y="270"/>
                </a:cxn>
                <a:cxn ang="0">
                  <a:pos x="428" y="267"/>
                </a:cxn>
                <a:cxn ang="0">
                  <a:pos x="246" y="0"/>
                </a:cxn>
              </a:cxnLst>
              <a:rect l="0" t="0" r="r" b="b"/>
              <a:pathLst>
                <a:path w="428" h="427">
                  <a:moveTo>
                    <a:pt x="246" y="0"/>
                  </a:moveTo>
                  <a:lnTo>
                    <a:pt x="2" y="274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1" y="304"/>
                  </a:lnTo>
                  <a:lnTo>
                    <a:pt x="6" y="324"/>
                  </a:lnTo>
                  <a:lnTo>
                    <a:pt x="16" y="349"/>
                  </a:lnTo>
                  <a:lnTo>
                    <a:pt x="36" y="374"/>
                  </a:lnTo>
                  <a:lnTo>
                    <a:pt x="65" y="400"/>
                  </a:lnTo>
                  <a:lnTo>
                    <a:pt x="108" y="426"/>
                  </a:lnTo>
                  <a:lnTo>
                    <a:pt x="110" y="427"/>
                  </a:lnTo>
                  <a:lnTo>
                    <a:pt x="113" y="427"/>
                  </a:lnTo>
                  <a:lnTo>
                    <a:pt x="118" y="425"/>
                  </a:lnTo>
                  <a:lnTo>
                    <a:pt x="129" y="420"/>
                  </a:lnTo>
                  <a:lnTo>
                    <a:pt x="145" y="412"/>
                  </a:lnTo>
                  <a:lnTo>
                    <a:pt x="165" y="401"/>
                  </a:lnTo>
                  <a:lnTo>
                    <a:pt x="190" y="390"/>
                  </a:lnTo>
                  <a:lnTo>
                    <a:pt x="216" y="376"/>
                  </a:lnTo>
                  <a:lnTo>
                    <a:pt x="245" y="362"/>
                  </a:lnTo>
                  <a:lnTo>
                    <a:pt x="274" y="347"/>
                  </a:lnTo>
                  <a:lnTo>
                    <a:pt x="302" y="332"/>
                  </a:lnTo>
                  <a:lnTo>
                    <a:pt x="331" y="318"/>
                  </a:lnTo>
                  <a:lnTo>
                    <a:pt x="357" y="304"/>
                  </a:lnTo>
                  <a:lnTo>
                    <a:pt x="380" y="293"/>
                  </a:lnTo>
                  <a:lnTo>
                    <a:pt x="400" y="282"/>
                  </a:lnTo>
                  <a:lnTo>
                    <a:pt x="415" y="275"/>
                  </a:lnTo>
                  <a:lnTo>
                    <a:pt x="425" y="270"/>
                  </a:lnTo>
                  <a:lnTo>
                    <a:pt x="428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3649662" y="2197100"/>
              <a:ext cx="103188" cy="9683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0" y="240"/>
                </a:cxn>
                <a:cxn ang="0">
                  <a:pos x="1" y="247"/>
                </a:cxn>
                <a:cxn ang="0">
                  <a:pos x="5" y="257"/>
                </a:cxn>
                <a:cxn ang="0">
                  <a:pos x="10" y="271"/>
                </a:cxn>
                <a:cxn ang="0">
                  <a:pos x="19" y="287"/>
                </a:cxn>
                <a:cxn ang="0">
                  <a:pos x="31" y="306"/>
                </a:cxn>
                <a:cxn ang="0">
                  <a:pos x="48" y="326"/>
                </a:cxn>
                <a:cxn ang="0">
                  <a:pos x="71" y="346"/>
                </a:cxn>
                <a:cxn ang="0">
                  <a:pos x="101" y="367"/>
                </a:cxn>
                <a:cxn ang="0">
                  <a:pos x="107" y="364"/>
                </a:cxn>
                <a:cxn ang="0">
                  <a:pos x="116" y="360"/>
                </a:cxn>
                <a:cxn ang="0">
                  <a:pos x="128" y="354"/>
                </a:cxn>
                <a:cxn ang="0">
                  <a:pos x="142" y="347"/>
                </a:cxn>
                <a:cxn ang="0">
                  <a:pos x="159" y="339"/>
                </a:cxn>
                <a:cxn ang="0">
                  <a:pos x="176" y="330"/>
                </a:cxn>
                <a:cxn ang="0">
                  <a:pos x="195" y="320"/>
                </a:cxn>
                <a:cxn ang="0">
                  <a:pos x="216" y="309"/>
                </a:cxn>
                <a:cxn ang="0">
                  <a:pos x="238" y="297"/>
                </a:cxn>
                <a:cxn ang="0">
                  <a:pos x="259" y="286"/>
                </a:cxn>
                <a:cxn ang="0">
                  <a:pos x="281" y="274"/>
                </a:cxn>
                <a:cxn ang="0">
                  <a:pos x="304" y="262"/>
                </a:cxn>
                <a:cxn ang="0">
                  <a:pos x="326" y="251"/>
                </a:cxn>
                <a:cxn ang="0">
                  <a:pos x="348" y="239"/>
                </a:cxn>
                <a:cxn ang="0">
                  <a:pos x="368" y="227"/>
                </a:cxn>
                <a:cxn ang="0">
                  <a:pos x="389" y="217"/>
                </a:cxn>
                <a:cxn ang="0">
                  <a:pos x="239" y="0"/>
                </a:cxn>
              </a:cxnLst>
              <a:rect l="0" t="0" r="r" b="b"/>
              <a:pathLst>
                <a:path w="389" h="367">
                  <a:moveTo>
                    <a:pt x="239" y="0"/>
                  </a:moveTo>
                  <a:lnTo>
                    <a:pt x="0" y="240"/>
                  </a:lnTo>
                  <a:lnTo>
                    <a:pt x="1" y="247"/>
                  </a:lnTo>
                  <a:lnTo>
                    <a:pt x="5" y="257"/>
                  </a:lnTo>
                  <a:lnTo>
                    <a:pt x="10" y="271"/>
                  </a:lnTo>
                  <a:lnTo>
                    <a:pt x="19" y="287"/>
                  </a:lnTo>
                  <a:lnTo>
                    <a:pt x="31" y="306"/>
                  </a:lnTo>
                  <a:lnTo>
                    <a:pt x="48" y="326"/>
                  </a:lnTo>
                  <a:lnTo>
                    <a:pt x="71" y="346"/>
                  </a:lnTo>
                  <a:lnTo>
                    <a:pt x="101" y="367"/>
                  </a:lnTo>
                  <a:lnTo>
                    <a:pt x="107" y="364"/>
                  </a:lnTo>
                  <a:lnTo>
                    <a:pt x="116" y="360"/>
                  </a:lnTo>
                  <a:lnTo>
                    <a:pt x="128" y="354"/>
                  </a:lnTo>
                  <a:lnTo>
                    <a:pt x="142" y="347"/>
                  </a:lnTo>
                  <a:lnTo>
                    <a:pt x="159" y="339"/>
                  </a:lnTo>
                  <a:lnTo>
                    <a:pt x="176" y="330"/>
                  </a:lnTo>
                  <a:lnTo>
                    <a:pt x="195" y="320"/>
                  </a:lnTo>
                  <a:lnTo>
                    <a:pt x="216" y="309"/>
                  </a:lnTo>
                  <a:lnTo>
                    <a:pt x="238" y="297"/>
                  </a:lnTo>
                  <a:lnTo>
                    <a:pt x="259" y="286"/>
                  </a:lnTo>
                  <a:lnTo>
                    <a:pt x="281" y="274"/>
                  </a:lnTo>
                  <a:lnTo>
                    <a:pt x="304" y="262"/>
                  </a:lnTo>
                  <a:lnTo>
                    <a:pt x="326" y="251"/>
                  </a:lnTo>
                  <a:lnTo>
                    <a:pt x="348" y="239"/>
                  </a:lnTo>
                  <a:lnTo>
                    <a:pt x="368" y="227"/>
                  </a:lnTo>
                  <a:lnTo>
                    <a:pt x="389" y="2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429000" y="2286000"/>
              <a:ext cx="257175" cy="117475"/>
            </a:xfrm>
            <a:custGeom>
              <a:avLst/>
              <a:gdLst/>
              <a:ahLst/>
              <a:cxnLst>
                <a:cxn ang="0">
                  <a:pos x="972" y="122"/>
                </a:cxn>
                <a:cxn ang="0">
                  <a:pos x="30" y="215"/>
                </a:cxn>
                <a:cxn ang="0">
                  <a:pos x="247" y="0"/>
                </a:cxn>
                <a:cxn ang="0">
                  <a:pos x="0" y="221"/>
                </a:cxn>
                <a:cxn ang="0">
                  <a:pos x="26" y="442"/>
                </a:cxn>
                <a:cxn ang="0">
                  <a:pos x="44" y="243"/>
                </a:cxn>
                <a:cxn ang="0">
                  <a:pos x="972" y="122"/>
                </a:cxn>
              </a:cxnLst>
              <a:rect l="0" t="0" r="r" b="b"/>
              <a:pathLst>
                <a:path w="972" h="442">
                  <a:moveTo>
                    <a:pt x="972" y="122"/>
                  </a:moveTo>
                  <a:lnTo>
                    <a:pt x="30" y="215"/>
                  </a:lnTo>
                  <a:lnTo>
                    <a:pt x="247" y="0"/>
                  </a:lnTo>
                  <a:lnTo>
                    <a:pt x="0" y="221"/>
                  </a:lnTo>
                  <a:lnTo>
                    <a:pt x="26" y="442"/>
                  </a:lnTo>
                  <a:lnTo>
                    <a:pt x="44" y="243"/>
                  </a:lnTo>
                  <a:lnTo>
                    <a:pt x="97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681412" y="2230437"/>
              <a:ext cx="63500" cy="5715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38" y="93"/>
                </a:cxn>
                <a:cxn ang="0">
                  <a:pos x="0" y="220"/>
                </a:cxn>
                <a:cxn ang="0">
                  <a:pos x="180" y="93"/>
                </a:cxn>
                <a:cxn ang="0">
                  <a:pos x="111" y="70"/>
                </a:cxn>
                <a:cxn ang="0">
                  <a:pos x="210" y="82"/>
                </a:cxn>
                <a:cxn ang="0">
                  <a:pos x="174" y="0"/>
                </a:cxn>
              </a:cxnLst>
              <a:rect l="0" t="0" r="r" b="b"/>
              <a:pathLst>
                <a:path w="238" h="220">
                  <a:moveTo>
                    <a:pt x="174" y="0"/>
                  </a:moveTo>
                  <a:lnTo>
                    <a:pt x="238" y="93"/>
                  </a:lnTo>
                  <a:lnTo>
                    <a:pt x="0" y="220"/>
                  </a:lnTo>
                  <a:lnTo>
                    <a:pt x="180" y="93"/>
                  </a:lnTo>
                  <a:lnTo>
                    <a:pt x="111" y="70"/>
                  </a:lnTo>
                  <a:lnTo>
                    <a:pt x="210" y="8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517900" y="2171700"/>
              <a:ext cx="33338" cy="30163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09" y="10"/>
                </a:cxn>
                <a:cxn ang="0">
                  <a:pos x="93" y="25"/>
                </a:cxn>
                <a:cxn ang="0">
                  <a:pos x="80" y="45"/>
                </a:cxn>
                <a:cxn ang="0">
                  <a:pos x="72" y="64"/>
                </a:cxn>
                <a:cxn ang="0">
                  <a:pos x="70" y="84"/>
                </a:cxn>
                <a:cxn ang="0">
                  <a:pos x="75" y="100"/>
                </a:cxn>
                <a:cxn ang="0">
                  <a:pos x="89" y="113"/>
                </a:cxn>
                <a:cxn ang="0">
                  <a:pos x="114" y="118"/>
                </a:cxn>
                <a:cxn ang="0">
                  <a:pos x="88" y="117"/>
                </a:cxn>
                <a:cxn ang="0">
                  <a:pos x="67" y="118"/>
                </a:cxn>
                <a:cxn ang="0">
                  <a:pos x="48" y="119"/>
                </a:cxn>
                <a:cxn ang="0">
                  <a:pos x="34" y="119"/>
                </a:cxn>
                <a:cxn ang="0">
                  <a:pos x="23" y="117"/>
                </a:cxn>
                <a:cxn ang="0">
                  <a:pos x="14" y="113"/>
                </a:cxn>
                <a:cxn ang="0">
                  <a:pos x="7" y="104"/>
                </a:cxn>
                <a:cxn ang="0">
                  <a:pos x="0" y="92"/>
                </a:cxn>
                <a:cxn ang="0">
                  <a:pos x="1" y="92"/>
                </a:cxn>
                <a:cxn ang="0">
                  <a:pos x="5" y="93"/>
                </a:cxn>
                <a:cxn ang="0">
                  <a:pos x="9" y="93"/>
                </a:cxn>
                <a:cxn ang="0">
                  <a:pos x="16" y="93"/>
                </a:cxn>
                <a:cxn ang="0">
                  <a:pos x="22" y="91"/>
                </a:cxn>
                <a:cxn ang="0">
                  <a:pos x="29" y="88"/>
                </a:cxn>
                <a:cxn ang="0">
                  <a:pos x="35" y="83"/>
                </a:cxn>
                <a:cxn ang="0">
                  <a:pos x="40" y="75"/>
                </a:cxn>
                <a:cxn ang="0">
                  <a:pos x="45" y="62"/>
                </a:cxn>
                <a:cxn ang="0">
                  <a:pos x="47" y="52"/>
                </a:cxn>
                <a:cxn ang="0">
                  <a:pos x="45" y="45"/>
                </a:cxn>
                <a:cxn ang="0">
                  <a:pos x="42" y="39"/>
                </a:cxn>
                <a:cxn ang="0">
                  <a:pos x="38" y="36"/>
                </a:cxn>
                <a:cxn ang="0">
                  <a:pos x="34" y="33"/>
                </a:cxn>
                <a:cxn ang="0">
                  <a:pos x="30" y="32"/>
                </a:cxn>
                <a:cxn ang="0">
                  <a:pos x="29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0"/>
                </a:cxn>
                <a:cxn ang="0">
                  <a:pos x="63" y="14"/>
                </a:cxn>
                <a:cxn ang="0">
                  <a:pos x="78" y="8"/>
                </a:cxn>
                <a:cxn ang="0">
                  <a:pos x="94" y="3"/>
                </a:cxn>
                <a:cxn ang="0">
                  <a:pos x="110" y="0"/>
                </a:cxn>
                <a:cxn ang="0">
                  <a:pos x="126" y="1"/>
                </a:cxn>
              </a:cxnLst>
              <a:rect l="0" t="0" r="r" b="b"/>
              <a:pathLst>
                <a:path w="126" h="119">
                  <a:moveTo>
                    <a:pt x="126" y="1"/>
                  </a:moveTo>
                  <a:lnTo>
                    <a:pt x="109" y="10"/>
                  </a:lnTo>
                  <a:lnTo>
                    <a:pt x="93" y="25"/>
                  </a:lnTo>
                  <a:lnTo>
                    <a:pt x="80" y="45"/>
                  </a:lnTo>
                  <a:lnTo>
                    <a:pt x="72" y="64"/>
                  </a:lnTo>
                  <a:lnTo>
                    <a:pt x="70" y="84"/>
                  </a:lnTo>
                  <a:lnTo>
                    <a:pt x="75" y="100"/>
                  </a:lnTo>
                  <a:lnTo>
                    <a:pt x="89" y="113"/>
                  </a:lnTo>
                  <a:lnTo>
                    <a:pt x="114" y="118"/>
                  </a:lnTo>
                  <a:lnTo>
                    <a:pt x="88" y="117"/>
                  </a:lnTo>
                  <a:lnTo>
                    <a:pt x="67" y="118"/>
                  </a:lnTo>
                  <a:lnTo>
                    <a:pt x="48" y="119"/>
                  </a:lnTo>
                  <a:lnTo>
                    <a:pt x="34" y="119"/>
                  </a:lnTo>
                  <a:lnTo>
                    <a:pt x="23" y="117"/>
                  </a:lnTo>
                  <a:lnTo>
                    <a:pt x="14" y="113"/>
                  </a:lnTo>
                  <a:lnTo>
                    <a:pt x="7" y="104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6" y="93"/>
                  </a:lnTo>
                  <a:lnTo>
                    <a:pt x="22" y="91"/>
                  </a:lnTo>
                  <a:lnTo>
                    <a:pt x="29" y="88"/>
                  </a:lnTo>
                  <a:lnTo>
                    <a:pt x="35" y="83"/>
                  </a:lnTo>
                  <a:lnTo>
                    <a:pt x="40" y="75"/>
                  </a:lnTo>
                  <a:lnTo>
                    <a:pt x="45" y="62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2" y="39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0"/>
                  </a:lnTo>
                  <a:lnTo>
                    <a:pt x="63" y="14"/>
                  </a:lnTo>
                  <a:lnTo>
                    <a:pt x="78" y="8"/>
                  </a:lnTo>
                  <a:lnTo>
                    <a:pt x="94" y="3"/>
                  </a:lnTo>
                  <a:lnTo>
                    <a:pt x="110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3702050" y="2109787"/>
              <a:ext cx="19050" cy="14288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43" y="58"/>
                </a:cxn>
                <a:cxn ang="0">
                  <a:pos x="49" y="57"/>
                </a:cxn>
                <a:cxn ang="0">
                  <a:pos x="55" y="54"/>
                </a:cxn>
                <a:cxn ang="0">
                  <a:pos x="61" y="50"/>
                </a:cxn>
                <a:cxn ang="0">
                  <a:pos x="65" y="45"/>
                </a:cxn>
                <a:cxn ang="0">
                  <a:pos x="68" y="40"/>
                </a:cxn>
                <a:cxn ang="0">
                  <a:pos x="70" y="35"/>
                </a:cxn>
                <a:cxn ang="0">
                  <a:pos x="71" y="29"/>
                </a:cxn>
                <a:cxn ang="0">
                  <a:pos x="70" y="23"/>
                </a:cxn>
                <a:cxn ang="0">
                  <a:pos x="68" y="18"/>
                </a:cxn>
                <a:cxn ang="0">
                  <a:pos x="65" y="13"/>
                </a:cxn>
                <a:cxn ang="0">
                  <a:pos x="61" y="8"/>
                </a:cxn>
                <a:cxn ang="0">
                  <a:pos x="55" y="5"/>
                </a:cxn>
                <a:cxn ang="0">
                  <a:pos x="49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10" y="50"/>
                </a:cxn>
                <a:cxn ang="0">
                  <a:pos x="15" y="54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6" y="59"/>
                </a:cxn>
              </a:cxnLst>
              <a:rect l="0" t="0" r="r" b="b"/>
              <a:pathLst>
                <a:path w="71" h="59">
                  <a:moveTo>
                    <a:pt x="36" y="59"/>
                  </a:moveTo>
                  <a:lnTo>
                    <a:pt x="43" y="58"/>
                  </a:lnTo>
                  <a:lnTo>
                    <a:pt x="49" y="57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70" y="3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5" y="13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5"/>
                  </a:lnTo>
                  <a:lnTo>
                    <a:pt x="10" y="50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58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722687" y="2085975"/>
              <a:ext cx="11113" cy="11113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28" y="39"/>
                </a:cxn>
                <a:cxn ang="0">
                  <a:pos x="36" y="35"/>
                </a:cxn>
                <a:cxn ang="0">
                  <a:pos x="40" y="28"/>
                </a:cxn>
                <a:cxn ang="0">
                  <a:pos x="42" y="20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2" y="39"/>
                </a:cxn>
                <a:cxn ang="0">
                  <a:pos x="20" y="41"/>
                </a:cxn>
              </a:cxnLst>
              <a:rect l="0" t="0" r="r" b="b"/>
              <a:pathLst>
                <a:path w="42" h="41">
                  <a:moveTo>
                    <a:pt x="20" y="41"/>
                  </a:moveTo>
                  <a:lnTo>
                    <a:pt x="28" y="39"/>
                  </a:lnTo>
                  <a:lnTo>
                    <a:pt x="36" y="35"/>
                  </a:lnTo>
                  <a:lnTo>
                    <a:pt x="40" y="28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79837" y="2249487"/>
              <a:ext cx="14288" cy="142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36" y="56"/>
                </a:cxn>
                <a:cxn ang="0">
                  <a:pos x="45" y="50"/>
                </a:cxn>
                <a:cxn ang="0">
                  <a:pos x="51" y="41"/>
                </a:cxn>
                <a:cxn ang="0">
                  <a:pos x="53" y="29"/>
                </a:cxn>
                <a:cxn ang="0">
                  <a:pos x="51" y="18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6" y="56"/>
                </a:cxn>
                <a:cxn ang="0">
                  <a:pos x="26" y="58"/>
                </a:cxn>
              </a:cxnLst>
              <a:rect l="0" t="0" r="r" b="b"/>
              <a:pathLst>
                <a:path w="53" h="58">
                  <a:moveTo>
                    <a:pt x="26" y="58"/>
                  </a:moveTo>
                  <a:lnTo>
                    <a:pt x="36" y="56"/>
                  </a:lnTo>
                  <a:lnTo>
                    <a:pt x="45" y="50"/>
                  </a:lnTo>
                  <a:lnTo>
                    <a:pt x="51" y="41"/>
                  </a:lnTo>
                  <a:lnTo>
                    <a:pt x="53" y="29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6" y="5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690937" y="2320925"/>
              <a:ext cx="1428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" y="295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54" h="295">
                  <a:moveTo>
                    <a:pt x="0" y="7"/>
                  </a:moveTo>
                  <a:lnTo>
                    <a:pt x="54" y="295"/>
                  </a:lnTo>
                  <a:lnTo>
                    <a:pt x="3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505200" y="2216150"/>
              <a:ext cx="77788" cy="12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9"/>
                </a:cxn>
                <a:cxn ang="0">
                  <a:pos x="7" y="40"/>
                </a:cxn>
                <a:cxn ang="0">
                  <a:pos x="16" y="41"/>
                </a:cxn>
                <a:cxn ang="0">
                  <a:pos x="28" y="42"/>
                </a:cxn>
                <a:cxn ang="0">
                  <a:pos x="43" y="43"/>
                </a:cxn>
                <a:cxn ang="0">
                  <a:pos x="59" y="44"/>
                </a:cxn>
                <a:cxn ang="0">
                  <a:pos x="78" y="45"/>
                </a:cxn>
                <a:cxn ang="0">
                  <a:pos x="99" y="44"/>
                </a:cxn>
                <a:cxn ang="0">
                  <a:pos x="121" y="43"/>
                </a:cxn>
                <a:cxn ang="0">
                  <a:pos x="144" y="42"/>
                </a:cxn>
                <a:cxn ang="0">
                  <a:pos x="168" y="39"/>
                </a:cxn>
                <a:cxn ang="0">
                  <a:pos x="194" y="34"/>
                </a:cxn>
                <a:cxn ang="0">
                  <a:pos x="218" y="29"/>
                </a:cxn>
                <a:cxn ang="0">
                  <a:pos x="243" y="21"/>
                </a:cxn>
                <a:cxn ang="0">
                  <a:pos x="268" y="12"/>
                </a:cxn>
                <a:cxn ang="0">
                  <a:pos x="292" y="0"/>
                </a:cxn>
                <a:cxn ang="0">
                  <a:pos x="290" y="1"/>
                </a:cxn>
                <a:cxn ang="0">
                  <a:pos x="286" y="2"/>
                </a:cxn>
                <a:cxn ang="0">
                  <a:pos x="279" y="5"/>
                </a:cxn>
                <a:cxn ang="0">
                  <a:pos x="269" y="8"/>
                </a:cxn>
                <a:cxn ang="0">
                  <a:pos x="258" y="13"/>
                </a:cxn>
                <a:cxn ang="0">
                  <a:pos x="243" y="17"/>
                </a:cxn>
                <a:cxn ang="0">
                  <a:pos x="228" y="21"/>
                </a:cxn>
                <a:cxn ang="0">
                  <a:pos x="211" y="25"/>
                </a:cxn>
                <a:cxn ang="0">
                  <a:pos x="192" y="28"/>
                </a:cxn>
                <a:cxn ang="0">
                  <a:pos x="172" y="30"/>
                </a:cxn>
                <a:cxn ang="0">
                  <a:pos x="151" y="31"/>
                </a:cxn>
                <a:cxn ang="0">
                  <a:pos x="131" y="31"/>
                </a:cxn>
                <a:cxn ang="0">
                  <a:pos x="109" y="30"/>
                </a:cxn>
                <a:cxn ang="0">
                  <a:pos x="87" y="27"/>
                </a:cxn>
                <a:cxn ang="0">
                  <a:pos x="65" y="21"/>
                </a:cxn>
                <a:cxn ang="0">
                  <a:pos x="44" y="14"/>
                </a:cxn>
                <a:cxn ang="0">
                  <a:pos x="0" y="39"/>
                </a:cxn>
              </a:cxnLst>
              <a:rect l="0" t="0" r="r" b="b"/>
              <a:pathLst>
                <a:path w="292" h="45">
                  <a:moveTo>
                    <a:pt x="0" y="39"/>
                  </a:moveTo>
                  <a:lnTo>
                    <a:pt x="2" y="39"/>
                  </a:lnTo>
                  <a:lnTo>
                    <a:pt x="7" y="40"/>
                  </a:lnTo>
                  <a:lnTo>
                    <a:pt x="16" y="41"/>
                  </a:lnTo>
                  <a:lnTo>
                    <a:pt x="28" y="42"/>
                  </a:lnTo>
                  <a:lnTo>
                    <a:pt x="43" y="43"/>
                  </a:lnTo>
                  <a:lnTo>
                    <a:pt x="59" y="44"/>
                  </a:lnTo>
                  <a:lnTo>
                    <a:pt x="78" y="45"/>
                  </a:lnTo>
                  <a:lnTo>
                    <a:pt x="99" y="44"/>
                  </a:lnTo>
                  <a:lnTo>
                    <a:pt x="121" y="43"/>
                  </a:lnTo>
                  <a:lnTo>
                    <a:pt x="144" y="42"/>
                  </a:lnTo>
                  <a:lnTo>
                    <a:pt x="168" y="39"/>
                  </a:lnTo>
                  <a:lnTo>
                    <a:pt x="194" y="34"/>
                  </a:lnTo>
                  <a:lnTo>
                    <a:pt x="218" y="29"/>
                  </a:lnTo>
                  <a:lnTo>
                    <a:pt x="243" y="21"/>
                  </a:lnTo>
                  <a:lnTo>
                    <a:pt x="268" y="12"/>
                  </a:lnTo>
                  <a:lnTo>
                    <a:pt x="292" y="0"/>
                  </a:lnTo>
                  <a:lnTo>
                    <a:pt x="290" y="1"/>
                  </a:lnTo>
                  <a:lnTo>
                    <a:pt x="286" y="2"/>
                  </a:lnTo>
                  <a:lnTo>
                    <a:pt x="279" y="5"/>
                  </a:lnTo>
                  <a:lnTo>
                    <a:pt x="269" y="8"/>
                  </a:lnTo>
                  <a:lnTo>
                    <a:pt x="258" y="13"/>
                  </a:lnTo>
                  <a:lnTo>
                    <a:pt x="243" y="17"/>
                  </a:lnTo>
                  <a:lnTo>
                    <a:pt x="228" y="21"/>
                  </a:lnTo>
                  <a:lnTo>
                    <a:pt x="211" y="25"/>
                  </a:lnTo>
                  <a:lnTo>
                    <a:pt x="192" y="28"/>
                  </a:lnTo>
                  <a:lnTo>
                    <a:pt x="172" y="30"/>
                  </a:lnTo>
                  <a:lnTo>
                    <a:pt x="151" y="31"/>
                  </a:lnTo>
                  <a:lnTo>
                    <a:pt x="131" y="31"/>
                  </a:lnTo>
                  <a:lnTo>
                    <a:pt x="109" y="30"/>
                  </a:lnTo>
                  <a:lnTo>
                    <a:pt x="87" y="27"/>
                  </a:lnTo>
                  <a:lnTo>
                    <a:pt x="65" y="21"/>
                  </a:lnTo>
                  <a:lnTo>
                    <a:pt x="44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3125" name="Picture 53" descr="http://ts2.mm.bing.net/images/thumbnail.aspx?q=1187843874745&amp;id=0273256c8dbc52c5ac23edad7fd3e121&amp;url=http%3a%2f%2fwww.diatribe.us%2fimages%2fbody%2fphoto_conferencepearls_9_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1" y="3172206"/>
            <a:ext cx="228600" cy="180594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>
            <a:stCxn id="3125" idx="2"/>
          </p:cNvCxnSpPr>
          <p:nvPr/>
        </p:nvCxnSpPr>
        <p:spPr>
          <a:xfrm>
            <a:off x="5981701" y="3352800"/>
            <a:ext cx="1485899" cy="8382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722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Integrated glucose monitor and Insulin pump receives instructions wirelessly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7" name="Picture 55" descr="http://ts3.mm.bing.net/images/thumbnail.aspx?q=1155430886186&amp;id=b10da9be69f59ea8905b1398db58c820&amp;url=http%3a%2f%2fwww.firstdetection.com%2fimages%2fmafaso1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624840" cy="669471"/>
          </a:xfrm>
          <a:prstGeom prst="rect">
            <a:avLst/>
          </a:prstGeom>
          <a:noFill/>
        </p:spPr>
      </p:pic>
      <p:cxnSp>
        <p:nvCxnSpPr>
          <p:cNvPr id="102" name="Straight Arrow Connector 101"/>
          <p:cNvCxnSpPr/>
          <p:nvPr/>
        </p:nvCxnSpPr>
        <p:spPr>
          <a:xfrm>
            <a:off x="6858000" y="1447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39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Motion sensor, fall-detector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106" name="Cloud"/>
          <p:cNvSpPr>
            <a:spLocks noChangeAspect="1" noEditPoints="1" noChangeArrowheads="1"/>
          </p:cNvSpPr>
          <p:nvPr/>
        </p:nvSpPr>
        <p:spPr bwMode="auto">
          <a:xfrm>
            <a:off x="457200" y="4572000"/>
            <a:ext cx="47244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prstClr val="black"/>
                </a:solidFill>
              </a:rPr>
              <a:t>Cloud Infrastructure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981200" y="4038600"/>
            <a:ext cx="381000" cy="8382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n 108"/>
          <p:cNvSpPr/>
          <p:nvPr/>
        </p:nvSpPr>
        <p:spPr>
          <a:xfrm>
            <a:off x="1600200" y="5791200"/>
            <a:ext cx="2514600" cy="5334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Home healthcare application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6800" y="46482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66800" y="47244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Ken\AppData\Local\Microsoft\Windows\Temporary Internet Files\Content.IE5\BOTGBZXM\MC90035502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33400" y="3657600"/>
            <a:ext cx="955853" cy="98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62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Healthcare provider monitors large numbers of remote patients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8" name="Picture 56" descr="C:\Users\Ken\AppData\Local\Microsoft\Windows\Temporary Internet Files\Content.IE5\DV4QT7JI\MC90043256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3581400"/>
            <a:ext cx="609486" cy="609486"/>
          </a:xfrm>
          <a:prstGeom prst="rect">
            <a:avLst/>
          </a:prstGeom>
          <a:noFill/>
        </p:spPr>
      </p:pic>
      <p:cxnSp>
        <p:nvCxnSpPr>
          <p:cNvPr id="127" name="Straight Connector 126"/>
          <p:cNvCxnSpPr/>
          <p:nvPr/>
        </p:nvCxnSpPr>
        <p:spPr>
          <a:xfrm flipV="1">
            <a:off x="1600200" y="1066800"/>
            <a:ext cx="3200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800600" y="10668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1" name="Picture 59" descr="C:\Users\Ken\AppData\Local\Microsoft\Windows\Temporary Internet Files\Content.IE5\GI67AESF\MC9002151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2800226"/>
            <a:ext cx="660149" cy="704974"/>
          </a:xfrm>
          <a:prstGeom prst="rect">
            <a:avLst/>
          </a:prstGeom>
          <a:noFill/>
        </p:spPr>
      </p:pic>
      <p:pic>
        <p:nvPicPr>
          <p:cNvPr id="3130" name="Picture 58" descr="C:\Users\Ken\AppData\Local\Microsoft\Windows\Temporary Internet Files\Content.IE5\DV4QT7JI\MC9002153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266826"/>
            <a:ext cx="431057" cy="70013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7620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Medication station tracks, dispenses pills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a cloud host high-assurance apps?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fast response, or durability of the data being updated?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66263"/>
            <a:ext cx="8153400" cy="639337"/>
          </a:xfrm>
        </p:spPr>
        <p:txBody>
          <a:bodyPr/>
          <a:lstStyle/>
          <a:p>
            <a:r>
              <a:rPr lang="en-US" dirty="0" smtClean="0"/>
              <a:t>Tradeoffs determine speed and scalability!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828800"/>
            <a:ext cx="7924800" cy="4267200"/>
            <a:chOff x="609600" y="1828800"/>
            <a:chExt cx="8305800" cy="4572000"/>
          </a:xfrm>
        </p:grpSpPr>
        <p:sp>
          <p:nvSpPr>
            <p:cNvPr id="1029" name="Cloud"/>
            <p:cNvSpPr>
              <a:spLocks noChangeAspect="1" noEditPoints="1" noChangeArrowheads="1"/>
            </p:cNvSpPr>
            <p:nvPr/>
          </p:nvSpPr>
          <p:spPr bwMode="auto">
            <a:xfrm>
              <a:off x="2667000" y="4267200"/>
              <a:ext cx="4724400" cy="21336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dirty="0" smtClean="0">
                  <a:solidFill>
                    <a:prstClr val="black"/>
                  </a:solidFill>
                </a:rPr>
                <a:t>     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Cloud Infrastructure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5410200" y="3810000"/>
              <a:ext cx="137160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5720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46482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81400" y="1828800"/>
              <a:ext cx="2971800" cy="107721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Mrs. Marsh has been dizzy.  Her stomach is upset and she hasn’t been eating well, yet her blood sugars are high.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971800"/>
              <a:ext cx="4114800" cy="92333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Let’s stop the oral diabetes medication and increase her insulin, but we’ll need to monitor closely for a week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1032" name="Picture 8" descr="C:\Users\Ken\AppData\Local\Microsoft\Windows\Temporary Internet Files\Content.IE5\L15W07P3\MC9000712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4311" y="1828800"/>
              <a:ext cx="2301089" cy="2534970"/>
            </a:xfrm>
            <a:prstGeom prst="rect">
              <a:avLst/>
            </a:prstGeom>
            <a:noFill/>
          </p:spPr>
        </p:pic>
        <p:pic>
          <p:nvPicPr>
            <p:cNvPr id="16" name="Picture 3" descr="C:\Users\Ken\AppData\Local\Microsoft\Windows\Temporary Internet Files\Content.IE5\BOTGBZXM\MC90035502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0" y="3733800"/>
              <a:ext cx="1794053" cy="185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an 10"/>
            <p:cNvSpPr/>
            <p:nvPr/>
          </p:nvSpPr>
          <p:spPr>
            <a:xfrm>
              <a:off x="3657600" y="5486400"/>
              <a:ext cx="2514600" cy="6096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Records DB</a:t>
              </a:r>
              <a:endParaRPr lang="fr-B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76399" y="1724995"/>
            <a:ext cx="6554235" cy="3990005"/>
            <a:chOff x="381000" y="1600200"/>
            <a:chExt cx="8305800" cy="4876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514600"/>
              <a:ext cx="205740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81201" y="1600200"/>
              <a:ext cx="3581400" cy="101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Update the monitoring and alarms criteria for Mrs. Marsh as follows…</a:t>
              </a:r>
              <a:endParaRPr lang="fr-BE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514600" y="5562600"/>
              <a:ext cx="25908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199" y="5410200"/>
              <a:ext cx="2057400" cy="41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Confirmed</a:t>
              </a:r>
              <a:endParaRPr lang="fr-BE" sz="16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05400" y="3810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3810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3810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962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86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05400" y="4191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5400" y="4191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05400" y="4191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105400" y="47244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47244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05400" y="47244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2209800" y="2667000"/>
              <a:ext cx="304800" cy="3352800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3733800"/>
              <a:ext cx="1752600" cy="940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prstClr val="black"/>
                  </a:solidFill>
                </a:rPr>
                <a:t>Response delay seen by end-user would also include </a:t>
              </a:r>
              <a:r>
                <a:rPr lang="en-US" sz="1100" b="1" i="1" smtClean="0">
                  <a:solidFill>
                    <a:prstClr val="black"/>
                  </a:solidFill>
                </a:rPr>
                <a:t>Internet latencies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800600" y="3657600"/>
              <a:ext cx="228600" cy="18288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4191000"/>
              <a:ext cx="1447800" cy="6018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>
                  <a:solidFill>
                    <a:prstClr val="black"/>
                  </a:solidFill>
                </a:rPr>
                <a:t>Local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 response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delay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05400" y="5334000"/>
              <a:ext cx="25146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81601" y="52578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flush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1" y="3581401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1" y="39624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1" y="4495799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448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686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24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162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7400" y="1905000"/>
              <a:ext cx="2362199" cy="564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prstClr val="black"/>
                  </a:solidFill>
                </a:rPr>
                <a:t>Execution timeline for an individual  first-tier replica</a:t>
              </a:r>
              <a:endParaRPr lang="fr-BE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105400" y="2438400"/>
              <a:ext cx="1295400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24400" y="3200400"/>
              <a:ext cx="3962400" cy="304800"/>
            </a:xfrm>
            <a:prstGeom prst="ellipse">
              <a:avLst/>
            </a:prstGeom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3200400"/>
              <a:ext cx="2971800" cy="376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</a:rPr>
                <a:t>Soft-state first-tier service</a:t>
              </a:r>
              <a:endParaRPr lang="fr-BE" sz="1400" b="1" i="1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8200" y="2438400"/>
              <a:ext cx="2819400" cy="639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black"/>
                  </a:solidFill>
                </a:rPr>
                <a:t>     A              B              C              D</a:t>
              </a:r>
              <a:endParaRPr lang="fr-BE" sz="14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1869034" cy="1773936"/>
            </a:xfrm>
            <a:prstGeom prst="rect">
              <a:avLst/>
            </a:prstGeom>
            <a:noFill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if we were doing online monitoring?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638800"/>
            <a:ext cx="81534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Durability matters more for patient records.  But a monitoring system lives “in the moment” and mostly needs speed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consistency or fast response?</a:t>
            </a:r>
            <a:endParaRPr lang="en-US"/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Air Traffic Controllers depend on consistent data</a:t>
            </a:r>
          </a:p>
          <a:p>
            <a:r>
              <a:rPr lang="en-US" smtClean="0"/>
              <a:t>With a single server this isn’t hard to guarantee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297180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303" y="28575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10964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matters more: consistency or fast response?</a:t>
            </a:r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suppose we replicate the server?</a:t>
            </a:r>
          </a:p>
          <a:p>
            <a:r>
              <a:rPr lang="en-US" smtClean="0"/>
              <a:t>Designate one as “primary”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297180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7287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10964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6172200" y="269302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Backup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4"/>
            <a:endCxn id="11" idx="2"/>
          </p:cNvCxnSpPr>
          <p:nvPr/>
        </p:nvCxnSpPr>
        <p:spPr>
          <a:xfrm flipV="1">
            <a:off x="5798634" y="2959720"/>
            <a:ext cx="373566" cy="1208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Cloud: Surprisingly limited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905000"/>
            <a:ext cx="8458200" cy="4237464"/>
            <a:chOff x="457200" y="1905000"/>
            <a:chExt cx="8458200" cy="4237464"/>
          </a:xfrm>
        </p:grpSpPr>
        <p:sp>
          <p:nvSpPr>
            <p:cNvPr id="4" name="Oval 3"/>
            <p:cNvSpPr/>
            <p:nvPr/>
          </p:nvSpPr>
          <p:spPr>
            <a:xfrm>
              <a:off x="457200" y="2667000"/>
              <a:ext cx="55626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14400" y="374495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4008864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10000" y="293277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3800" y="24384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19050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21336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2266485"/>
              <a:ext cx="7162800" cy="3466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routenote.com/blog/wp-content/uploads/2009/11/shazam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2661307"/>
              <a:ext cx="933450" cy="524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a2.mzstatic.com/us/r1000/059/Purple/93/cd/7d/mzl.oppvdhta.320x480-7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80" y="2133600"/>
              <a:ext cx="600927" cy="901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lickr logo. If you click it, you'll go hom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266485"/>
              <a:ext cx="1714500" cy="28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ages.seroundtable.com/t-Google-Search-130027844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61" y="3653883"/>
              <a:ext cx="613317" cy="61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blog.optimum7.com/wp-content/uploads/2010/08/Twitter_3_by_jasonh123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829623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s.dailymobile.se/wp-content/uploads/2010/08/facebook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3883478"/>
              <a:ext cx="1083062" cy="73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latimesblogs.latimes.com/photos/uncategorized/2008/12/03/amazon_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5221559"/>
              <a:ext cx="634690" cy="63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cdn.tipb.com/images/stories/2011/04/icloud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79" y="5098486"/>
              <a:ext cx="1423641" cy="4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ts1.mm.bing.net/images/thumbnail.aspx?q=1517326513176&amp;id=d82d61d8150578e768e235817f200354&amp;url=http%3a%2f%2fcdn.ismashphone.com%2fwp-content%2fuploads%2f2010%2f07%2f6a00e55225079e88340133f227f34c970b-pi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5446"/>
              <a:ext cx="824507" cy="5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ts3.mm.bing.net/images/thumbnail.aspx?q=1536313265874&amp;id=650fffce6d685042950b8f8f68a83c21&amp;url=http%3a%2f%2fwww.saidaonline.com%2fen%2fnewsgfx%2fgmail-app-saidaonlin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62" y="3265366"/>
              <a:ext cx="632065" cy="63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362200" y="3352800"/>
            <a:ext cx="4267200" cy="1553299"/>
          </a:xfrm>
          <a:ln w="38100" cmpd="thickThin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smtClean="0"/>
              <a:t>Big data, updates by “owner”</a:t>
            </a:r>
          </a:p>
          <a:p>
            <a:r>
              <a:rPr lang="en-US" b="1" smtClean="0"/>
              <a:t>Dominated by reads</a:t>
            </a:r>
          </a:p>
          <a:p>
            <a:r>
              <a:rPr lang="en-US" b="1" smtClean="0"/>
              <a:t>Index... search... share</a:t>
            </a:r>
          </a:p>
          <a:p>
            <a:r>
              <a:rPr lang="en-US" b="1" smtClean="0"/>
              <a:t>Monetized by advertising, sales</a:t>
            </a:r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matters more: consistency or fast response?</a:t>
            </a:r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Failure detection will be key to consistency</a:t>
            </a:r>
          </a:p>
          <a:p>
            <a:r>
              <a:rPr lang="en-US" smtClean="0"/>
              <a:t>Otherwise could end up with two primaries!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3226420"/>
            <a:ext cx="3654128" cy="149798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863" y="322642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238500"/>
            <a:ext cx="2137562" cy="89984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6172200" y="269302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DB’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4"/>
            <a:endCxn id="11" idx="2"/>
          </p:cNvCxnSpPr>
          <p:nvPr/>
        </p:nvCxnSpPr>
        <p:spPr>
          <a:xfrm flipV="1">
            <a:off x="5798634" y="2959720"/>
            <a:ext cx="373566" cy="1208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/>
          <p:cNvSpPr/>
          <p:nvPr/>
        </p:nvSpPr>
        <p:spPr>
          <a:xfrm>
            <a:off x="5798169" y="2737160"/>
            <a:ext cx="339183" cy="457200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6336" y="28575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Air France 31 to take off?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Cloud computing: A world of tradeoffs!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Cloud computing systems</a:t>
            </a:r>
          </a:p>
          <a:p>
            <a:pPr lvl="1"/>
            <a:r>
              <a:rPr lang="en-US" smtClean="0"/>
              <a:t>Overcome failure by replicating services</a:t>
            </a:r>
          </a:p>
          <a:p>
            <a:pPr lvl="1"/>
            <a:r>
              <a:rPr lang="en-US" smtClean="0"/>
              <a:t>But have no standard way to decide which server is in charge for a given service</a:t>
            </a:r>
          </a:p>
          <a:p>
            <a:r>
              <a:rPr lang="en-US" smtClean="0"/>
              <a:t>Easiest form of failure “detection” is by timeout</a:t>
            </a:r>
          </a:p>
          <a:p>
            <a:pPr lvl="1"/>
            <a:r>
              <a:rPr lang="en-US" smtClean="0"/>
              <a:t>But this might not be accurate: a network partitioning problem will look like a failure</a:t>
            </a:r>
          </a:p>
          <a:p>
            <a:pPr lvl="2"/>
            <a:r>
              <a:rPr lang="en-US" smtClean="0"/>
              <a:t>Maybe just </a:t>
            </a:r>
            <a:r>
              <a:rPr lang="en-US" i="1" smtClean="0"/>
              <a:t>some </a:t>
            </a:r>
            <a:r>
              <a:rPr lang="en-US" smtClean="0"/>
              <a:t>connections will fail</a:t>
            </a:r>
          </a:p>
          <a:p>
            <a:pPr lvl="2"/>
            <a:r>
              <a:rPr lang="en-US" smtClean="0"/>
              <a:t>And if the network then recovers, the old ATC service might not even know that we think it crashed!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eplication is central throughout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How to scale? Just add more replicas, balance load</a:t>
            </a:r>
          </a:p>
          <a:p>
            <a:r>
              <a:rPr lang="en-US" smtClean="0"/>
              <a:t>Fault-tolerance? If something crashes but has replicas, the impact is localized and other servers can take over</a:t>
            </a:r>
          </a:p>
          <a:p>
            <a:r>
              <a:rPr lang="en-US" smtClean="0"/>
              <a:t>Elasticity?  Launch new replicas or shut some down</a:t>
            </a:r>
          </a:p>
          <a:p>
            <a:endParaRPr lang="en-US" smtClean="0"/>
          </a:p>
          <a:p>
            <a:r>
              <a:rPr lang="en-US" smtClean="0"/>
              <a:t>What makes replication hard are cases where we need to think about coordination, concurrency control...</a:t>
            </a:r>
          </a:p>
          <a:p>
            <a:r>
              <a:rPr lang="en-US" smtClean="0"/>
              <a:t>If we don’t worry about such things, may even be able to reuse existing applications!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34350"/>
            <a:ext cx="4443761" cy="279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Thrashing: Illustrates that 10x concern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 small-scale replication, IPMC is a big win</a:t>
            </a:r>
          </a:p>
          <a:p>
            <a:r>
              <a:rPr lang="en-US" smtClean="0"/>
              <a:t>But IPMC “storms” can occur in a data center with many replicas and heavy update rates</a:t>
            </a:r>
          </a:p>
          <a:p>
            <a:r>
              <a:rPr lang="en-US" smtClean="0"/>
              <a:t>Wild load swings, heavy loss rates, thrashing</a:t>
            </a:r>
            <a:endParaRPr lang="en-US"/>
          </a:p>
        </p:txBody>
      </p:sp>
      <p:pic>
        <p:nvPicPr>
          <p:cNvPr id="1026" name="Picture 2" descr="C:\Users\ken\AppData\Local\Microsoft\Windows\Temporary Internet Files\Content.IE5\HM1K93I5\MC9003909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07975"/>
            <a:ext cx="82774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391400" y="3657600"/>
            <a:ext cx="1676400" cy="612648"/>
          </a:xfrm>
          <a:prstGeom prst="wedgeEllipseCallout">
            <a:avLst>
              <a:gd name="adj1" fmla="val -98997"/>
              <a:gd name="adj2" fmla="val 123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But it worked in the lab!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assurance in the cloud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Today’s cloud is built with simple components and yet even so, exhibits problems like split brain behavior, thrashing, rolling failures, other issues</a:t>
            </a:r>
          </a:p>
          <a:p>
            <a:pPr lvl="1"/>
            <a:r>
              <a:rPr lang="en-US" smtClean="0"/>
              <a:t>Companies spending a fortune to eliminate such issues</a:t>
            </a:r>
          </a:p>
          <a:p>
            <a:pPr lvl="1"/>
            <a:r>
              <a:rPr lang="en-US" smtClean="0"/>
              <a:t>They can limit scalability</a:t>
            </a:r>
          </a:p>
          <a:p>
            <a:r>
              <a:rPr lang="en-US" smtClean="0"/>
              <a:t>Tomorrow’s cloud thus poses a deep question</a:t>
            </a:r>
          </a:p>
          <a:p>
            <a:pPr lvl="1"/>
            <a:r>
              <a:rPr lang="en-US" smtClean="0"/>
              <a:t>Will it be limited to simple applications?</a:t>
            </a:r>
          </a:p>
          <a:p>
            <a:pPr lvl="1"/>
            <a:r>
              <a:rPr lang="en-US" smtClean="0"/>
              <a:t>Or can we migrate application like health care, transportation control, banking, etc to the cloud?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will CS5412 approach such a complex set of problems?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We’ll take a step-by-step approach</a:t>
            </a:r>
          </a:p>
          <a:p>
            <a:r>
              <a:rPr lang="en-US" smtClean="0"/>
              <a:t>First look at properties of the client platform</a:t>
            </a:r>
          </a:p>
          <a:p>
            <a:r>
              <a:rPr lang="en-US" smtClean="0"/>
              <a:t>Next consider Internet and its evolution under pressure of the cloud (e.g. for controlled routing, higher availability, better security)</a:t>
            </a:r>
          </a:p>
          <a:p>
            <a:r>
              <a:rPr lang="en-US" smtClean="0"/>
              <a:t>Finally focus on the data center and look at it tier by tier from the first tier inwards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 each level look at assurance issues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High assurance means different things in each layer</a:t>
            </a:r>
          </a:p>
          <a:p>
            <a:pPr lvl="1"/>
            <a:r>
              <a:rPr lang="en-US" smtClean="0"/>
              <a:t>A client depending on a browser worries about apps, personalization, connectivity, mobility, web-site spoofing</a:t>
            </a:r>
            <a:r>
              <a:rPr lang="en-US"/>
              <a:t>, </a:t>
            </a:r>
            <a:r>
              <a:rPr lang="en-US" smtClean="0"/>
              <a:t>viruses, key-stroke logging, privacy...</a:t>
            </a:r>
          </a:p>
          <a:p>
            <a:pPr lvl="1"/>
            <a:r>
              <a:rPr lang="en-US" smtClean="0"/>
              <a:t>The network worries about efficient routing, BGP problem, DDoS attacks, authenticating</a:t>
            </a:r>
          </a:p>
          <a:p>
            <a:pPr lvl="1"/>
            <a:r>
              <a:rPr lang="en-US" smtClean="0"/>
              <a:t>The cloud worries about maintaining rapid response, balancing load, automating management, consistency, fault-handling, etc.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CS5412 Gets more technical as we go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For the first few weeks, we’ll be more engineering oriented, because the first kinds of issues are ones that center on how scaled-out systems are built</a:t>
            </a:r>
          </a:p>
          <a:p>
            <a:endParaRPr lang="en-US"/>
          </a:p>
          <a:p>
            <a:r>
              <a:rPr lang="en-US" smtClean="0"/>
              <a:t>But then as we focus more on replicated processing and replicated data, we’ll bring more theory into the picture</a:t>
            </a:r>
          </a:p>
          <a:p>
            <a:endParaRPr lang="en-US"/>
          </a:p>
          <a:p>
            <a:r>
              <a:rPr lang="en-US" smtClean="0"/>
              <a:t>Fault-tolerance will round off our investigation.  We’ll explore many fault “models” but limit ourselves to ones seen in practice.  We won’t do as much on security.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Grades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Approximately 25 lectures, with [0-5] surprise </a:t>
            </a:r>
            <a:r>
              <a:rPr lang="en-US" dirty="0" smtClean="0"/>
              <a:t>quizzes to make sure you come to class.</a:t>
            </a:r>
            <a:endParaRPr lang="en-US" dirty="0" smtClean="0"/>
          </a:p>
          <a:p>
            <a:pPr lvl="1"/>
            <a:r>
              <a:rPr lang="en-US" dirty="0" smtClean="0"/>
              <a:t>Must be in class on time to take quizzes.</a:t>
            </a:r>
            <a:r>
              <a:rPr lang="en-US" dirty="0"/>
              <a:t> No makeups! </a:t>
            </a:r>
            <a:endParaRPr lang="en-US" dirty="0" smtClean="0"/>
          </a:p>
          <a:p>
            <a:r>
              <a:rPr lang="en-US" dirty="0" smtClean="0"/>
              <a:t>Homework assignments: Everyone does them, work as individuals, gain hands-on experience.</a:t>
            </a:r>
          </a:p>
          <a:p>
            <a:r>
              <a:rPr lang="en-US" dirty="0" smtClean="0"/>
              <a:t>Prelim (in class) and final.</a:t>
            </a:r>
            <a:endParaRPr lang="en-US" dirty="0" smtClean="0"/>
          </a:p>
          <a:p>
            <a:r>
              <a:rPr lang="en-US" dirty="0" smtClean="0"/>
              <a:t>Course is curved to a B+/A-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Professor Birman gives most lectures </a:t>
            </a:r>
          </a:p>
          <a:p>
            <a:r>
              <a:rPr lang="en-US" dirty="0" smtClean="0"/>
              <a:t>Course roughly parallels his textbook</a:t>
            </a:r>
          </a:p>
          <a:p>
            <a:pPr lvl="1"/>
            <a:r>
              <a:rPr lang="en-US" dirty="0" smtClean="0"/>
              <a:t>Many assigned readings from textbook but they aren’t really required per-se; intended to help you understand the material</a:t>
            </a:r>
          </a:p>
          <a:p>
            <a:pPr lvl="1"/>
            <a:r>
              <a:rPr lang="en-US" dirty="0" smtClean="0"/>
              <a:t>Any quiz would focus on material covered in class because the goal of the quizzes is to ensure that you actually are coming to class</a:t>
            </a:r>
          </a:p>
          <a:p>
            <a:r>
              <a:rPr lang="en-US" dirty="0" smtClean="0"/>
              <a:t>We have </a:t>
            </a:r>
            <a:r>
              <a:rPr lang="en-US" dirty="0" smtClean="0"/>
              <a:t>one full-time TA and three part-time TAs </a:t>
            </a:r>
          </a:p>
          <a:p>
            <a:r>
              <a:rPr lang="en-US" dirty="0" smtClean="0"/>
              <a:t>Wednesday recitation: for homework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Tomorrow’s cloud?</a:t>
            </a: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724" y="2760781"/>
            <a:ext cx="4895276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8822" y="3828700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45287" y="4090157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17048" y="3024079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49990" y="2534309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42935" y="2005873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4" y="2232345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2940" y="2363994"/>
            <a:ext cx="6303506" cy="3433912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3200400"/>
            <a:ext cx="3504255" cy="1884548"/>
          </a:xfrm>
          <a:ln w="38100" cmpd="thickThin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mtClean="0"/>
              <a:t>High assurance</a:t>
            </a:r>
          </a:p>
          <a:p>
            <a:r>
              <a:rPr lang="en-US" smtClean="0"/>
              <a:t>Real-time control</a:t>
            </a:r>
          </a:p>
          <a:p>
            <a:r>
              <a:rPr lang="en-US" smtClean="0"/>
              <a:t>Runs “everything”</a:t>
            </a:r>
          </a:p>
          <a:p>
            <a:r>
              <a:rPr lang="en-US" smtClean="0"/>
              <a:t>Monitized by “roles”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8487" y="2580859"/>
            <a:ext cx="10027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eHealth</a:t>
            </a:r>
            <a:endParaRPr lang="en-US" b="1"/>
          </a:p>
        </p:txBody>
      </p:sp>
      <p:sp>
        <p:nvSpPr>
          <p:cNvPr id="63" name="TextBox 62"/>
          <p:cNvSpPr txBox="1"/>
          <p:nvPr/>
        </p:nvSpPr>
        <p:spPr>
          <a:xfrm>
            <a:off x="368823" y="3691868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CloudBank</a:t>
            </a:r>
            <a:endParaRPr lang="en-US" b="1"/>
          </a:p>
        </p:txBody>
      </p:sp>
      <p:sp>
        <p:nvSpPr>
          <p:cNvPr id="64" name="TextBox 63"/>
          <p:cNvSpPr txBox="1"/>
          <p:nvPr/>
        </p:nvSpPr>
        <p:spPr>
          <a:xfrm>
            <a:off x="3017637" y="5486400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GridCloud</a:t>
            </a:r>
            <a:endParaRPr lang="en-US" b="1"/>
          </a:p>
        </p:txBody>
      </p:sp>
      <p:sp>
        <p:nvSpPr>
          <p:cNvPr id="65" name="TextBox 64"/>
          <p:cNvSpPr txBox="1"/>
          <p:nvPr/>
        </p:nvSpPr>
        <p:spPr>
          <a:xfrm>
            <a:off x="5753888" y="3441000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eChauffer</a:t>
            </a:r>
            <a:endParaRPr lang="en-US" b="1"/>
          </a:p>
        </p:txBody>
      </p:sp>
      <p:pic>
        <p:nvPicPr>
          <p:cNvPr id="2051" name="Picture 3" descr="C:\Users\ken\AppData\Local\Microsoft\Windows\Temporary Internet Files\Content.IE5\HF9BYNKW\MC9000905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22" y="5261544"/>
            <a:ext cx="1384551" cy="8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15" y="2343552"/>
            <a:ext cx="443348" cy="6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n\AppData\Local\Microsoft\Windows\Temporary Internet Files\Content.IE5\HM1K93I5\MC9003888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74" y="3876534"/>
            <a:ext cx="835663" cy="7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n\AppData\Local\Microsoft\Windows\Temporary Internet Files\Content.IE5\7GBT0S47\MC90044038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4059341"/>
            <a:ext cx="704141" cy="7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05861" y="1035609"/>
            <a:ext cx="4191000" cy="2103864"/>
            <a:chOff x="457200" y="1905000"/>
            <a:chExt cx="8458200" cy="4237464"/>
          </a:xfrm>
        </p:grpSpPr>
        <p:sp>
          <p:nvSpPr>
            <p:cNvPr id="6" name="Oval 5"/>
            <p:cNvSpPr/>
            <p:nvPr/>
          </p:nvSpPr>
          <p:spPr>
            <a:xfrm>
              <a:off x="457200" y="2667000"/>
              <a:ext cx="55626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374495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4008864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293277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24384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62200" y="19050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21336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66800" y="2266485"/>
              <a:ext cx="7162800" cy="3466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routenote.com/blog/wp-content/uploads/2009/11/shazam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2661307"/>
              <a:ext cx="933450" cy="524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a2.mzstatic.com/us/r1000/059/Purple/93/cd/7d/mzl.oppvdhta.320x480-7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80" y="2133600"/>
              <a:ext cx="600927" cy="901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lickr logo. If you click it, you'll go hom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266485"/>
              <a:ext cx="1714500" cy="28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images.seroundtable.com/t-Google-Search-130027844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61" y="3653883"/>
              <a:ext cx="613317" cy="61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ttp://blog.optimum7.com/wp-content/uploads/2010/08/Twitter_3_by_jasonh123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829623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images.dailymobile.se/wp-content/uploads/2010/08/facebook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3883478"/>
              <a:ext cx="1083062" cy="73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ttp://latimesblogs.latimes.com/photos/uncategorized/2008/12/03/amazon_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5221559"/>
              <a:ext cx="634690" cy="63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cdn.tipb.com/images/stories/2011/04/icloud-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79" y="5098486"/>
              <a:ext cx="1423641" cy="4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http://ts1.mm.bing.net/images/thumbnail.aspx?q=1517326513176&amp;id=d82d61d8150578e768e235817f200354&amp;url=http%3a%2f%2fcdn.ismashphone.com%2fwp-content%2fuploads%2f2010%2f07%2f6a00e55225079e88340133f227f34c970b-pi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5446"/>
              <a:ext cx="824507" cy="5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ts3.mm.bing.net/images/thumbnail.aspx?q=1536313265874&amp;id=650fffce6d685042950b8f8f68a83c21&amp;url=http%3a%2f%2fwww.saidaonline.com%2fen%2fnewsgfx%2fgmail-app-saidaonlin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62" y="3265366"/>
              <a:ext cx="632065" cy="63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342126" y="1718453"/>
            <a:ext cx="1789884" cy="886749"/>
          </a:xfrm>
          <a:prstGeom prst="rect">
            <a:avLst/>
          </a:prstGeom>
          <a:ln w="38100" cmpd="thickThin">
            <a:solidFill>
              <a:srgbClr val="C00000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/>
            <a:r>
              <a:rPr lang="en-US" sz="800" b="1"/>
              <a:t>Big data, updates by “owner”</a:t>
            </a:r>
          </a:p>
          <a:p>
            <a:pPr marL="137160" indent="-137160"/>
            <a:r>
              <a:rPr lang="en-US" sz="800" b="1"/>
              <a:t>Dominated by reads</a:t>
            </a:r>
          </a:p>
          <a:p>
            <a:pPr marL="137160" indent="-137160"/>
            <a:r>
              <a:rPr lang="en-US" sz="800" b="1"/>
              <a:t>Index... search... share</a:t>
            </a:r>
          </a:p>
          <a:p>
            <a:pPr marL="137160" indent="-137160"/>
            <a:r>
              <a:rPr lang="en-US" sz="800" b="1"/>
              <a:t>Monetized by advertising, sales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Projects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to be a part of this course but not in spring 2015 due to huge number of students, limited TA resources and (very frankly) some academic integrity issues in 2014</a:t>
            </a:r>
          </a:p>
          <a:p>
            <a:endParaRPr lang="en-US" dirty="0"/>
          </a:p>
          <a:p>
            <a:r>
              <a:rPr lang="en-US" dirty="0" smtClean="0"/>
              <a:t>In 2015 projects will only be for students seeking to satisfy the </a:t>
            </a:r>
            <a:r>
              <a:rPr lang="en-US" dirty="0" smtClean="0"/>
              <a:t>MEng project </a:t>
            </a:r>
            <a:r>
              <a:rPr lang="en-US" dirty="0" smtClean="0"/>
              <a:t>requirement.  You need permission and would sign </a:t>
            </a:r>
            <a:r>
              <a:rPr lang="en-US" dirty="0" smtClean="0"/>
              <a:t>up for CS5999 credit (3 credits).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projects from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Integrate Isis</a:t>
            </a:r>
            <a:r>
              <a:rPr lang="en-US" baseline="30000" smtClean="0"/>
              <a:t>2</a:t>
            </a:r>
            <a:r>
              <a:rPr lang="en-US" smtClean="0"/>
              <a:t> with Live Objects</a:t>
            </a:r>
          </a:p>
          <a:p>
            <a:r>
              <a:rPr lang="en-US" smtClean="0"/>
              <a:t>Build services of the kind Amazon uses for system monitoring using Code Partitioning Gossip</a:t>
            </a:r>
          </a:p>
          <a:p>
            <a:r>
              <a:rPr lang="en-US" smtClean="0"/>
              <a:t>Simulate and/or experiment on flow control for large scale replicated data sets, find best approach</a:t>
            </a:r>
          </a:p>
          <a:p>
            <a:r>
              <a:rPr lang="en-US" smtClean="0"/>
              <a:t>Implement a realistic Air Traffic Control system with high assurance properties (or a health care system)</a:t>
            </a:r>
          </a:p>
          <a:p>
            <a:r>
              <a:rPr lang="en-US" smtClean="0"/>
              <a:t>Explore best options for wide area file transfer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Textbook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be using Ken’s textbook</a:t>
            </a:r>
          </a:p>
          <a:p>
            <a:pPr lvl="1"/>
            <a:r>
              <a:rPr lang="en-US" dirty="0" smtClean="0"/>
              <a:t>Written as a teaching tool</a:t>
            </a:r>
          </a:p>
          <a:p>
            <a:pPr lvl="1"/>
            <a:r>
              <a:rPr lang="en-US" dirty="0" smtClean="0"/>
              <a:t>Ken doesn’t earn royalties on it!</a:t>
            </a:r>
          </a:p>
          <a:p>
            <a:pPr lvl="1"/>
            <a:endParaRPr lang="en-US" dirty="0"/>
          </a:p>
          <a:p>
            <a:r>
              <a:rPr lang="en-US" dirty="0" smtClean="0"/>
              <a:t>Available on reserve in library</a:t>
            </a:r>
            <a:br>
              <a:rPr lang="en-US" dirty="0" smtClean="0"/>
            </a:br>
            <a:r>
              <a:rPr lang="en-US" dirty="0" smtClean="0"/>
              <a:t>if you prefer not to own a copy</a:t>
            </a:r>
          </a:p>
          <a:p>
            <a:endParaRPr lang="en-US" dirty="0"/>
          </a:p>
          <a:p>
            <a:r>
              <a:rPr lang="en-US" dirty="0" smtClean="0"/>
              <a:t>Reading assignments will often be from the book but we may also assign a few published papers</a:t>
            </a:r>
            <a:endParaRPr lang="en-US" dirty="0"/>
          </a:p>
        </p:txBody>
      </p:sp>
      <p:pic>
        <p:nvPicPr>
          <p:cNvPr id="2050" name="Picture 2" descr="C:\Users\ken\AppData\Local\Microsoft\Windows\Temporary Internet Files\Content.IE5\J2D0R0BU\978-1-4471-2415-3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20696" cy="37856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assumed?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Solid understanding of computer </a:t>
            </a:r>
            <a:r>
              <a:rPr lang="en-US" dirty="0" smtClean="0"/>
              <a:t>architectures, operating systems, good </a:t>
            </a:r>
            <a:r>
              <a:rPr lang="en-US" dirty="0" smtClean="0"/>
              <a:t>programming skills including “threads</a:t>
            </a:r>
            <a:r>
              <a:rPr lang="en-US" dirty="0" smtClean="0"/>
              <a:t>” in Java, C++ or C#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basic appreciation of how networks work, how operating systems work, virtualization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rior exposure to “distributed computing” not required or expected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Clouds are hosted by data centers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smtClean="0"/>
              <a:t>Huge</a:t>
            </a:r>
            <a:r>
              <a:rPr lang="en-US" smtClean="0"/>
              <a:t> data centers, far larger than past systems</a:t>
            </a:r>
            <a:endParaRPr lang="en-US" u="sng" smtClean="0"/>
          </a:p>
          <a:p>
            <a:r>
              <a:rPr lang="en-US" smtClean="0"/>
              <a:t>Very automated: far from where developers work.  Often close to where power is generated   </a:t>
            </a:r>
            <a:br>
              <a:rPr lang="en-US" smtClean="0"/>
            </a:br>
            <a:r>
              <a:rPr lang="en-US" smtClean="0"/>
              <a:t>                (ship bits... not watts)</a:t>
            </a:r>
          </a:p>
          <a:p>
            <a:r>
              <a:rPr lang="en-US" smtClean="0"/>
              <a:t>Packed for high efficiency.  Each machine hosts many applications (usually in lightweight virtual machines to provide isolation)</a:t>
            </a:r>
          </a:p>
          <a:p>
            <a:r>
              <a:rPr lang="en-US" smtClean="0"/>
              <a:t>Scheduled to keep everything busy (but overloads hurt performance so we avoid them)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Clouds are cheaper… and winning…</a:t>
            </a:r>
            <a:endParaRPr 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22400"/>
            <a:ext cx="4749800" cy="543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Incredible economies of scale</a:t>
            </a:r>
          </a:p>
          <a:p>
            <a:pPr marL="346075" lvl="1" indent="-234950">
              <a:buFont typeface="Wingdings" pitchFamily="2" charset="2"/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54575" y="4530725"/>
            <a:ext cx="3908425" cy="2052638"/>
            <a:chOff x="1173163" y="1900238"/>
            <a:chExt cx="7002462" cy="3782297"/>
          </a:xfrm>
        </p:grpSpPr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447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2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592428" y="3017668"/>
              <a:ext cx="5381258" cy="2664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Each data center is 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11.5 times </a:t>
              </a:r>
            </a:p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the size of a football field</a:t>
              </a:r>
            </a:p>
            <a:p>
              <a:pPr algn="ctr">
                <a:defRPr/>
              </a:pPr>
              <a:endPara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17413" name="Picture 8" descr="datacenter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1539875"/>
            <a:ext cx="3937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0"/>
          <a:ext cx="4419600" cy="249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108710"/>
                <a:gridCol w="99060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Technology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Cost in small-sized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Data Center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Cost in Large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Data Center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Cloud Advantage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Network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$95 per Mbps/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 per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Mbps/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7.1</a:t>
                      </a:r>
                      <a:endParaRPr lang="en-US" sz="1200" b="1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$2.20 per GB/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$0.40 per GB/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5.7</a:t>
                      </a:r>
                      <a:endParaRPr lang="en-US" sz="1200" b="1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Administration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~140 servers/</a:t>
                      </a:r>
                    </a:p>
                    <a:p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&gt;1000 Servers/</a:t>
                      </a:r>
                    </a:p>
                    <a:p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7.1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1" name="TextBox 11"/>
          <p:cNvSpPr txBox="1">
            <a:spLocks noChangeArrowheads="1"/>
          </p:cNvSpPr>
          <p:nvPr/>
        </p:nvSpPr>
        <p:spPr bwMode="auto">
          <a:xfrm>
            <a:off x="152400" y="6553200"/>
            <a:ext cx="662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 smtClean="0"/>
              <a:t>Slide provided </a:t>
            </a:r>
            <a:r>
              <a:rPr lang="en-US" sz="800" b="1" i="1"/>
              <a:t>by Roger Barga, Head of Cloud Computing, Microsoft </a:t>
            </a:r>
            <a:endParaRPr lang="fr-BE" sz="800" b="1" i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benefits?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Machines busier, earn more $’s for each $ investment</a:t>
            </a:r>
          </a:p>
          <a:p>
            <a:pPr lvl="1"/>
            <a:r>
              <a:rPr lang="en-US"/>
              <a:t>Hardware handled a whole truckload at a time</a:t>
            </a:r>
          </a:p>
          <a:p>
            <a:r>
              <a:rPr lang="en-US" smtClean="0"/>
              <a:t>Applications </a:t>
            </a:r>
            <a:r>
              <a:rPr lang="en-US"/>
              <a:t>far more standardized</a:t>
            </a:r>
          </a:p>
          <a:p>
            <a:pPr lvl="1"/>
            <a:r>
              <a:rPr lang="en-US" smtClean="0"/>
              <a:t>Automated management: few “sys admins” needed</a:t>
            </a:r>
          </a:p>
          <a:p>
            <a:pPr lvl="1"/>
            <a:r>
              <a:rPr lang="en-US" smtClean="0"/>
              <a:t>Power </a:t>
            </a:r>
            <a:r>
              <a:rPr lang="en-US"/>
              <a:t>consumed near generator: less wastage</a:t>
            </a:r>
          </a:p>
          <a:p>
            <a:pPr lvl="1"/>
            <a:r>
              <a:rPr lang="en-US"/>
              <a:t>Data center runs hot, wasting less on </a:t>
            </a:r>
            <a:r>
              <a:rPr lang="en-US" smtClean="0"/>
              <a:t>cooling</a:t>
            </a:r>
          </a:p>
          <a:p>
            <a:pPr lvl="1"/>
            <a:r>
              <a:rPr lang="en-US" smtClean="0"/>
              <a:t>Can “rent” resources rather than owning them</a:t>
            </a:r>
          </a:p>
          <a:p>
            <a:r>
              <a:rPr lang="en-US" smtClean="0"/>
              <a:t>Supports new, extremely large-scale services</a:t>
            </a:r>
          </a:p>
          <a:p>
            <a:pPr lvl="1"/>
            <a:r>
              <a:rPr lang="en-US" smtClean="0"/>
              <a:t>Elasticity to accomodate surging demands</a:t>
            </a:r>
          </a:p>
          <a:p>
            <a:pPr lvl="1"/>
            <a:r>
              <a:rPr lang="en-US" smtClean="0"/>
              <a:t>Can accumulate and access massive amounts of data</a:t>
            </a:r>
          </a:p>
          <a:p>
            <a:pPr lvl="2"/>
            <a:r>
              <a:rPr lang="en-US" smtClean="0"/>
              <a:t>But must read or process it in a massively parallel way</a:t>
            </a:r>
          </a:p>
          <a:p>
            <a:pPr lvl="1"/>
            <a:r>
              <a:rPr lang="en-US" smtClean="0"/>
              <a:t>Enables overnight emergence of major companies, but scalability model does require new programming styles, and imposes new limits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Assurance properties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Unfortunately, today’s cloud</a:t>
            </a:r>
          </a:p>
          <a:p>
            <a:pPr lvl="1"/>
            <a:r>
              <a:rPr lang="en-US" smtClean="0"/>
              <a:t>Has a limited security model focused on credit card transactions</a:t>
            </a:r>
          </a:p>
          <a:p>
            <a:pPr lvl="1"/>
            <a:r>
              <a:rPr lang="en-US" smtClean="0"/>
              <a:t>Weakens consistency to achieve faster response times: the cloud is “inconsistent by design”</a:t>
            </a:r>
          </a:p>
          <a:p>
            <a:pPr lvl="1"/>
            <a:r>
              <a:rPr lang="en-US" smtClean="0"/>
              <a:t>Pushes many aspects of failure handling to clients</a:t>
            </a:r>
          </a:p>
          <a:p>
            <a:r>
              <a:rPr lang="en-US" smtClean="0"/>
              <a:t>Model supported by the “CAP” and “FLP” theorems, which are cited by many application designers</a:t>
            </a:r>
          </a:p>
          <a:p>
            <a:r>
              <a:rPr lang="en-US" smtClean="0"/>
              <a:t>Instead, cloud favors “BASE”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1202</TotalTime>
  <Words>3991</Words>
  <Application>Microsoft Office PowerPoint</Application>
  <PresentationFormat>On-screen Show (4:3)</PresentationFormat>
  <Paragraphs>491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Median</vt:lpstr>
      <vt:lpstr>CS5412: Spring 2014  Cloud Computing</vt:lpstr>
      <vt:lpstr>Welcome to CS 5412...</vt:lpstr>
      <vt:lpstr>Cloud Computing: The Next New Thing</vt:lpstr>
      <vt:lpstr>Today’s Cloud: Surprisingly limited</vt:lpstr>
      <vt:lpstr>Tomorrow’s cloud?</vt:lpstr>
      <vt:lpstr>Clouds are hosted by data centers</vt:lpstr>
      <vt:lpstr>Clouds are cheaper… and winning…</vt:lpstr>
      <vt:lpstr>Key benefits?</vt:lpstr>
      <vt:lpstr>Assurance properties</vt:lpstr>
      <vt:lpstr>Acronyms</vt:lpstr>
      <vt:lpstr>CS5412: How to do better!</vt:lpstr>
      <vt:lpstr>Making the cloud highly assured</vt:lpstr>
      <vt:lpstr>… And making it fast</vt:lpstr>
      <vt:lpstr>CS5412: Topics Covered</vt:lpstr>
      <vt:lpstr>The Old World and the New</vt:lpstr>
      <vt:lpstr>High Assurance: Many (conflicting) goals</vt:lpstr>
      <vt:lpstr>Must ask many questions</vt:lpstr>
      <vt:lpstr>Today’s cloud focuses on easy stories</vt:lpstr>
      <vt:lpstr>Today’s cloud focuses on easy stories</vt:lpstr>
      <vt:lpstr>Which scales best?</vt:lpstr>
      <vt:lpstr>Some of today’s rules of thumb</vt:lpstr>
      <vt:lpstr>Acronyms!  (How to be a party bore)</vt:lpstr>
      <vt:lpstr>The Important *aaS options</vt:lpstr>
      <vt:lpstr>The Important *aaS options</vt:lpstr>
      <vt:lpstr>The Important *aaS options</vt:lpstr>
      <vt:lpstr>The Important *aaS options</vt:lpstr>
      <vt:lpstr>… these aren’t the whole cloud</vt:lpstr>
      <vt:lpstr>But some standards pervade…</vt:lpstr>
      <vt:lpstr>Web interoperability</vt:lpstr>
      <vt:lpstr>(Web pages are inefficient…)</vt:lpstr>
      <vt:lpstr>Open source</vt:lpstr>
      <vt:lpstr>Open source debate</vt:lpstr>
      <vt:lpstr>Deeper connection to cloud</vt:lpstr>
      <vt:lpstr>So… what’s cloud computing?</vt:lpstr>
      <vt:lpstr>Can a cloud host high-assurance apps?</vt:lpstr>
      <vt:lpstr>Which matters more: fast response, or durability of the data being updated?</vt:lpstr>
      <vt:lpstr>What if we were doing online monitoring?</vt:lpstr>
      <vt:lpstr>Which matters more: consistency or fast response?</vt:lpstr>
      <vt:lpstr>Which matters more: consistency or fast response?</vt:lpstr>
      <vt:lpstr>Which matters more: consistency or fast response?</vt:lpstr>
      <vt:lpstr>Cloud computing: A world of tradeoffs!</vt:lpstr>
      <vt:lpstr>Replication is central throughout</vt:lpstr>
      <vt:lpstr>Thrashing: Illustrates that 10x concern</vt:lpstr>
      <vt:lpstr>High assurance in the cloud</vt:lpstr>
      <vt:lpstr>How will CS5412 approach such a complex set of problems?</vt:lpstr>
      <vt:lpstr>At each level look at assurance issues</vt:lpstr>
      <vt:lpstr>CS5412 Gets more technical as we go</vt:lpstr>
      <vt:lpstr>CS5412: Grades</vt:lpstr>
      <vt:lpstr>CS5412: Organization</vt:lpstr>
      <vt:lpstr>CS5412: Projects</vt:lpstr>
      <vt:lpstr>Examples of projects from 2012</vt:lpstr>
      <vt:lpstr>CS5412: Textbook</vt:lpstr>
      <vt:lpstr>Background assumed?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Spring 2012  Cloud Computing</dc:title>
  <dc:creator>ken</dc:creator>
  <cp:lastModifiedBy>Ken Birman</cp:lastModifiedBy>
  <cp:revision>27</cp:revision>
  <dcterms:created xsi:type="dcterms:W3CDTF">2006-08-16T00:00:00Z</dcterms:created>
  <dcterms:modified xsi:type="dcterms:W3CDTF">2015-01-21T21:59:42Z</dcterms:modified>
</cp:coreProperties>
</file>