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80" r:id="rId3"/>
    <p:sldId id="281" r:id="rId4"/>
    <p:sldId id="285" r:id="rId5"/>
    <p:sldId id="291" r:id="rId6"/>
    <p:sldId id="292" r:id="rId7"/>
    <p:sldId id="293" r:id="rId8"/>
    <p:sldId id="327" r:id="rId9"/>
    <p:sldId id="326" r:id="rId10"/>
    <p:sldId id="329" r:id="rId11"/>
    <p:sldId id="330" r:id="rId12"/>
    <p:sldId id="331" r:id="rId13"/>
    <p:sldId id="286" r:id="rId14"/>
    <p:sldId id="287" r:id="rId15"/>
    <p:sldId id="334" r:id="rId16"/>
    <p:sldId id="288" r:id="rId17"/>
    <p:sldId id="282" r:id="rId18"/>
    <p:sldId id="283" r:id="rId19"/>
    <p:sldId id="284" r:id="rId20"/>
    <p:sldId id="289" r:id="rId21"/>
    <p:sldId id="279" r:id="rId22"/>
    <p:sldId id="333" r:id="rId23"/>
    <p:sldId id="290" r:id="rId24"/>
    <p:sldId id="295" r:id="rId25"/>
    <p:sldId id="296" r:id="rId26"/>
    <p:sldId id="297" r:id="rId27"/>
    <p:sldId id="298" r:id="rId28"/>
    <p:sldId id="299" r:id="rId29"/>
    <p:sldId id="300" r:id="rId30"/>
    <p:sldId id="301" r:id="rId31"/>
    <p:sldId id="302" r:id="rId32"/>
    <p:sldId id="303" r:id="rId33"/>
    <p:sldId id="325"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266" r:id="rId56"/>
    <p:sldId id="267" r:id="rId57"/>
    <p:sldId id="268" r:id="rId58"/>
    <p:sldId id="269" r:id="rId59"/>
    <p:sldId id="270" r:id="rId60"/>
    <p:sldId id="271" r:id="rId61"/>
    <p:sldId id="272" r:id="rId62"/>
    <p:sldId id="273" r:id="rId63"/>
    <p:sldId id="274" r:id="rId64"/>
    <p:sldId id="275" r:id="rId65"/>
    <p:sldId id="332"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E0D373-0740-4A07-B64F-5A74918F5DAB}">
          <p14:sldIdLst>
            <p14:sldId id="256"/>
            <p14:sldId id="280"/>
            <p14:sldId id="281"/>
            <p14:sldId id="285"/>
            <p14:sldId id="291"/>
            <p14:sldId id="292"/>
            <p14:sldId id="293"/>
            <p14:sldId id="327"/>
            <p14:sldId id="326"/>
            <p14:sldId id="329"/>
            <p14:sldId id="330"/>
            <p14:sldId id="331"/>
            <p14:sldId id="286"/>
            <p14:sldId id="287"/>
            <p14:sldId id="334"/>
            <p14:sldId id="288"/>
            <p14:sldId id="282"/>
            <p14:sldId id="283"/>
            <p14:sldId id="284"/>
            <p14:sldId id="289"/>
            <p14:sldId id="279"/>
            <p14:sldId id="333"/>
            <p14:sldId id="290"/>
            <p14:sldId id="295"/>
            <p14:sldId id="296"/>
            <p14:sldId id="297"/>
            <p14:sldId id="298"/>
            <p14:sldId id="299"/>
            <p14:sldId id="300"/>
            <p14:sldId id="301"/>
            <p14:sldId id="302"/>
            <p14:sldId id="303"/>
            <p14:sldId id="325"/>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266"/>
            <p14:sldId id="267"/>
            <p14:sldId id="268"/>
            <p14:sldId id="269"/>
            <p14:sldId id="270"/>
            <p14:sldId id="271"/>
            <p14:sldId id="272"/>
            <p14:sldId id="273"/>
            <p14:sldId id="274"/>
            <p14:sldId id="275"/>
            <p14:sldId id="3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CD4"/>
    <a:srgbClr val="BF95DF"/>
    <a:srgbClr val="00642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6458F9-C1F2-449A-8791-2370E00D77CE}" type="datetimeFigureOut">
              <a:rPr lang="en-US" smtClean="0"/>
              <a:t>4/24/2012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AB676AF-9840-40C0-9F49-1DBBDEF09851}" type="slidenum">
              <a:rPr lang="en-US" smtClean="0"/>
              <a:t>‹#›</a:t>
            </a:fld>
            <a:endParaRPr lang="en-US"/>
          </a:p>
        </p:txBody>
      </p:sp>
    </p:spTree>
    <p:extLst>
      <p:ext uri="{BB962C8B-B14F-4D97-AF65-F5344CB8AC3E}">
        <p14:creationId xmlns:p14="http://schemas.microsoft.com/office/powerpoint/2010/main" val="391923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292EA-DC92-4685-830D-77CC5FFE96DB}" type="slidenum">
              <a:rPr lang="en-US" smtClean="0"/>
              <a:pPr/>
              <a:t>28</a:t>
            </a:fld>
            <a:endParaRPr lang="en-US"/>
          </a:p>
        </p:txBody>
      </p:sp>
    </p:spTree>
    <p:extLst>
      <p:ext uri="{BB962C8B-B14F-4D97-AF65-F5344CB8AC3E}">
        <p14:creationId xmlns:p14="http://schemas.microsoft.com/office/powerpoint/2010/main" val="240059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E3625DC-334A-4643-B61B-99BB3E2CC5D4}" type="datetime1">
              <a:rPr lang="en-US" smtClean="0"/>
              <a:t>4/24/2012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0659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292EA-DC92-4685-830D-77CC5FFE96DB}" type="slidenum">
              <a:rPr lang="en-US" smtClean="0"/>
              <a:pPr/>
              <a:t>31</a:t>
            </a:fld>
            <a:endParaRPr lang="en-US"/>
          </a:p>
        </p:txBody>
      </p:sp>
    </p:spTree>
    <p:extLst>
      <p:ext uri="{BB962C8B-B14F-4D97-AF65-F5344CB8AC3E}">
        <p14:creationId xmlns:p14="http://schemas.microsoft.com/office/powerpoint/2010/main" val="428939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4/24/2012 8:27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4/24/2012 8:27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4/24/2012</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4942" y="3343275"/>
            <a:ext cx="7145612" cy="115252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13756" y="4724400"/>
            <a:ext cx="6516797" cy="1447800"/>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8117603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wdatasci.files.wordpress.com/2011/12/mixture_of_gaussians.p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wdatasci.files.wordpress.com/2011/12/mixture_of_gaussians.pn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CS5412:  The CLoud</a:t>
            </a:r>
            <a:br>
              <a:rPr lang="en-US" smtClean="0"/>
            </a:br>
            <a:r>
              <a:rPr lang="en-US" smtClean="0"/>
              <a:t>VALUE PROPOSITION</a:t>
            </a:r>
            <a:endParaRPr lang="en-US" dirty="0"/>
          </a:p>
        </p:txBody>
      </p:sp>
      <p:sp>
        <p:nvSpPr>
          <p:cNvPr id="3" name="Subtitle 2"/>
          <p:cNvSpPr>
            <a:spLocks noGrp="1"/>
          </p:cNvSpPr>
          <p:nvPr>
            <p:ph type="subTitle" idx="1"/>
          </p:nvPr>
        </p:nvSpPr>
        <p:spPr/>
        <p:txBody>
          <a:bodyPr/>
          <a:lstStyle/>
          <a:p>
            <a:r>
              <a:rPr lang="en-US" smtClean="0"/>
              <a:t>Ken Birman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7" name="Subtitle 2"/>
          <p:cNvSpPr txBox="1">
            <a:spLocks/>
          </p:cNvSpPr>
          <p:nvPr/>
        </p:nvSpPr>
        <p:spPr>
          <a:xfrm>
            <a:off x="152400" y="60198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mtClean="0"/>
              <a:t>Lecture XXII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649" y="1551878"/>
            <a:ext cx="8839200" cy="51816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Coping with Demand Bursts</a:t>
            </a:r>
            <a:endParaRPr lang="en-GB" dirty="0"/>
          </a:p>
        </p:txBody>
      </p:sp>
      <p:cxnSp>
        <p:nvCxnSpPr>
          <p:cNvPr id="9" name="Straight Connector 8"/>
          <p:cNvCxnSpPr/>
          <p:nvPr/>
        </p:nvCxnSpPr>
        <p:spPr>
          <a:xfrm flipV="1">
            <a:off x="850279" y="2094376"/>
            <a:ext cx="0" cy="3959448"/>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38200" y="6053824"/>
            <a:ext cx="7344229"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7445" y="5674112"/>
            <a:ext cx="649537" cy="369332"/>
          </a:xfrm>
          <a:prstGeom prst="rect">
            <a:avLst/>
          </a:prstGeom>
        </p:spPr>
        <p:txBody>
          <a:bodyPr wrap="none" rtlCol="0">
            <a:spAutoFit/>
          </a:bodyPr>
          <a:lstStyle/>
          <a:p>
            <a:r>
              <a:rPr lang="en-GB" dirty="0" smtClean="0">
                <a:solidFill>
                  <a:schemeClr val="bg1"/>
                </a:solidFill>
              </a:rPr>
              <a:t>Time</a:t>
            </a:r>
          </a:p>
        </p:txBody>
      </p:sp>
      <p:sp>
        <p:nvSpPr>
          <p:cNvPr id="19" name="TextBox 18"/>
          <p:cNvSpPr txBox="1"/>
          <p:nvPr/>
        </p:nvSpPr>
        <p:spPr>
          <a:xfrm>
            <a:off x="29656" y="1480550"/>
            <a:ext cx="1204176" cy="369332"/>
          </a:xfrm>
          <a:prstGeom prst="rect">
            <a:avLst/>
          </a:prstGeom>
        </p:spPr>
        <p:txBody>
          <a:bodyPr wrap="none" rtlCol="0">
            <a:spAutoFit/>
          </a:bodyPr>
          <a:lstStyle/>
          <a:p>
            <a:r>
              <a:rPr lang="en-GB" dirty="0" smtClean="0">
                <a:solidFill>
                  <a:schemeClr val="bg1"/>
                </a:solidFill>
              </a:rPr>
              <a:t>IT Demand</a:t>
            </a:r>
          </a:p>
        </p:txBody>
      </p:sp>
      <p:sp>
        <p:nvSpPr>
          <p:cNvPr id="34" name="Freeform 33"/>
          <p:cNvSpPr/>
          <p:nvPr/>
        </p:nvSpPr>
        <p:spPr>
          <a:xfrm>
            <a:off x="858747" y="2680751"/>
            <a:ext cx="6993467" cy="2579585"/>
          </a:xfrm>
          <a:custGeom>
            <a:avLst/>
            <a:gdLst>
              <a:gd name="connsiteX0" fmla="*/ 0 w 6993467"/>
              <a:gd name="connsiteY0" fmla="*/ 1835206 h 2579585"/>
              <a:gd name="connsiteX1" fmla="*/ 389467 w 6993467"/>
              <a:gd name="connsiteY1" fmla="*/ 1784406 h 2579585"/>
              <a:gd name="connsiteX2" fmla="*/ 601134 w 6993467"/>
              <a:gd name="connsiteY2" fmla="*/ 1945273 h 2579585"/>
              <a:gd name="connsiteX3" fmla="*/ 897467 w 6993467"/>
              <a:gd name="connsiteY3" fmla="*/ 1843673 h 2579585"/>
              <a:gd name="connsiteX4" fmla="*/ 1286934 w 6993467"/>
              <a:gd name="connsiteY4" fmla="*/ 1928340 h 2579585"/>
              <a:gd name="connsiteX5" fmla="*/ 1769534 w 6993467"/>
              <a:gd name="connsiteY5" fmla="*/ 6406 h 2579585"/>
              <a:gd name="connsiteX6" fmla="*/ 2438400 w 6993467"/>
              <a:gd name="connsiteY6" fmla="*/ 1344140 h 2579585"/>
              <a:gd name="connsiteX7" fmla="*/ 3513667 w 6993467"/>
              <a:gd name="connsiteY7" fmla="*/ 2385540 h 2579585"/>
              <a:gd name="connsiteX8" fmla="*/ 4182534 w 6993467"/>
              <a:gd name="connsiteY8" fmla="*/ 2461740 h 2579585"/>
              <a:gd name="connsiteX9" fmla="*/ 4639734 w 6993467"/>
              <a:gd name="connsiteY9" fmla="*/ 2461740 h 2579585"/>
              <a:gd name="connsiteX10" fmla="*/ 5096934 w 6993467"/>
              <a:gd name="connsiteY10" fmla="*/ 2537940 h 2579585"/>
              <a:gd name="connsiteX11" fmla="*/ 5325534 w 6993467"/>
              <a:gd name="connsiteY11" fmla="*/ 2444806 h 2579585"/>
              <a:gd name="connsiteX12" fmla="*/ 5477934 w 6993467"/>
              <a:gd name="connsiteY12" fmla="*/ 1970673 h 2579585"/>
              <a:gd name="connsiteX13" fmla="*/ 5901267 w 6993467"/>
              <a:gd name="connsiteY13" fmla="*/ 395873 h 2579585"/>
              <a:gd name="connsiteX14" fmla="*/ 6324600 w 6993467"/>
              <a:gd name="connsiteY14" fmla="*/ 1208673 h 2579585"/>
              <a:gd name="connsiteX15" fmla="*/ 6527800 w 6993467"/>
              <a:gd name="connsiteY15" fmla="*/ 2461740 h 2579585"/>
              <a:gd name="connsiteX16" fmla="*/ 6993467 w 6993467"/>
              <a:gd name="connsiteY16" fmla="*/ 2453273 h 25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3467" h="2579585">
                <a:moveTo>
                  <a:pt x="0" y="1835206"/>
                </a:moveTo>
                <a:cubicBezTo>
                  <a:pt x="144639" y="1800633"/>
                  <a:pt x="289278" y="1766061"/>
                  <a:pt x="389467" y="1784406"/>
                </a:cubicBezTo>
                <a:cubicBezTo>
                  <a:pt x="489656" y="1802750"/>
                  <a:pt x="516467" y="1935395"/>
                  <a:pt x="601134" y="1945273"/>
                </a:cubicBezTo>
                <a:cubicBezTo>
                  <a:pt x="685801" y="1955151"/>
                  <a:pt x="783167" y="1846495"/>
                  <a:pt x="897467" y="1843673"/>
                </a:cubicBezTo>
                <a:cubicBezTo>
                  <a:pt x="1011767" y="1840851"/>
                  <a:pt x="1141590" y="2234551"/>
                  <a:pt x="1286934" y="1928340"/>
                </a:cubicBezTo>
                <a:cubicBezTo>
                  <a:pt x="1432278" y="1622129"/>
                  <a:pt x="1577623" y="103773"/>
                  <a:pt x="1769534" y="6406"/>
                </a:cubicBezTo>
                <a:cubicBezTo>
                  <a:pt x="1961445" y="-90961"/>
                  <a:pt x="2147711" y="947618"/>
                  <a:pt x="2438400" y="1344140"/>
                </a:cubicBezTo>
                <a:cubicBezTo>
                  <a:pt x="2729089" y="1740662"/>
                  <a:pt x="3222978" y="2199273"/>
                  <a:pt x="3513667" y="2385540"/>
                </a:cubicBezTo>
                <a:cubicBezTo>
                  <a:pt x="3804356" y="2571807"/>
                  <a:pt x="3994856" y="2449040"/>
                  <a:pt x="4182534" y="2461740"/>
                </a:cubicBezTo>
                <a:cubicBezTo>
                  <a:pt x="4370212" y="2474440"/>
                  <a:pt x="4487334" y="2449040"/>
                  <a:pt x="4639734" y="2461740"/>
                </a:cubicBezTo>
                <a:cubicBezTo>
                  <a:pt x="4792134" y="2474440"/>
                  <a:pt x="4982634" y="2540762"/>
                  <a:pt x="5096934" y="2537940"/>
                </a:cubicBezTo>
                <a:cubicBezTo>
                  <a:pt x="5211234" y="2535118"/>
                  <a:pt x="5262034" y="2539350"/>
                  <a:pt x="5325534" y="2444806"/>
                </a:cubicBezTo>
                <a:cubicBezTo>
                  <a:pt x="5389034" y="2350262"/>
                  <a:pt x="5381979" y="2312162"/>
                  <a:pt x="5477934" y="1970673"/>
                </a:cubicBezTo>
                <a:cubicBezTo>
                  <a:pt x="5573890" y="1629184"/>
                  <a:pt x="5760156" y="522873"/>
                  <a:pt x="5901267" y="395873"/>
                </a:cubicBezTo>
                <a:cubicBezTo>
                  <a:pt x="6042378" y="268873"/>
                  <a:pt x="6220178" y="864362"/>
                  <a:pt x="6324600" y="1208673"/>
                </a:cubicBezTo>
                <a:cubicBezTo>
                  <a:pt x="6429022" y="1552984"/>
                  <a:pt x="6416322" y="2254307"/>
                  <a:pt x="6527800" y="2461740"/>
                </a:cubicBezTo>
                <a:cubicBezTo>
                  <a:pt x="6639278" y="2669173"/>
                  <a:pt x="6816372" y="2561223"/>
                  <a:pt x="6993467" y="2453273"/>
                </a:cubicBezTo>
              </a:path>
            </a:pathLst>
          </a:cu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solidFill>
                <a:schemeClr val="bg1"/>
              </a:solidFill>
            </a:endParaRPr>
          </a:p>
        </p:txBody>
      </p:sp>
      <p:sp>
        <p:nvSpPr>
          <p:cNvPr id="36" name="TextBox 35"/>
          <p:cNvSpPr txBox="1"/>
          <p:nvPr/>
        </p:nvSpPr>
        <p:spPr>
          <a:xfrm>
            <a:off x="3190930" y="6260068"/>
            <a:ext cx="2329099" cy="369332"/>
          </a:xfrm>
          <a:prstGeom prst="rect">
            <a:avLst/>
          </a:prstGeom>
        </p:spPr>
        <p:txBody>
          <a:bodyPr wrap="none" rtlCol="0">
            <a:spAutoFit/>
          </a:bodyPr>
          <a:lstStyle/>
          <a:p>
            <a:r>
              <a:rPr lang="en-GB" smtClean="0">
                <a:solidFill>
                  <a:schemeClr val="bg1"/>
                </a:solidFill>
              </a:rPr>
              <a:t>Concert ticket web site</a:t>
            </a:r>
            <a:endParaRPr lang="en-GB" dirty="0" smtClean="0">
              <a:solidFill>
                <a:schemeClr val="bg1"/>
              </a:solidFill>
            </a:endParaRPr>
          </a:p>
        </p:txBody>
      </p:sp>
      <p:cxnSp>
        <p:nvCxnSpPr>
          <p:cNvPr id="38" name="Straight Arrow Connector 37"/>
          <p:cNvCxnSpPr/>
          <p:nvPr/>
        </p:nvCxnSpPr>
        <p:spPr>
          <a:xfrm flipV="1">
            <a:off x="2052562" y="4820737"/>
            <a:ext cx="0" cy="4396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33495" y="5260336"/>
            <a:ext cx="0" cy="439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72027" y="5303782"/>
            <a:ext cx="1780616" cy="369332"/>
          </a:xfrm>
          <a:prstGeom prst="rect">
            <a:avLst/>
          </a:prstGeom>
        </p:spPr>
        <p:txBody>
          <a:bodyPr wrap="none" rtlCol="0">
            <a:spAutoFit/>
          </a:bodyPr>
          <a:lstStyle/>
          <a:p>
            <a:r>
              <a:rPr lang="en-GB" dirty="0" smtClean="0">
                <a:solidFill>
                  <a:schemeClr val="bg1"/>
                </a:solidFill>
              </a:rPr>
              <a:t>Ticket sales open</a:t>
            </a:r>
          </a:p>
        </p:txBody>
      </p:sp>
      <p:sp>
        <p:nvSpPr>
          <p:cNvPr id="43" name="TextBox 42"/>
          <p:cNvSpPr txBox="1"/>
          <p:nvPr/>
        </p:nvSpPr>
        <p:spPr>
          <a:xfrm>
            <a:off x="5243187" y="5538350"/>
            <a:ext cx="1780616" cy="369332"/>
          </a:xfrm>
          <a:prstGeom prst="rect">
            <a:avLst/>
          </a:prstGeom>
        </p:spPr>
        <p:txBody>
          <a:bodyPr wrap="none" rtlCol="0">
            <a:spAutoFit/>
          </a:bodyPr>
          <a:lstStyle/>
          <a:p>
            <a:r>
              <a:rPr lang="en-GB" dirty="0" smtClean="0">
                <a:solidFill>
                  <a:schemeClr val="bg1"/>
                </a:solidFill>
              </a:rPr>
              <a:t>Ticket sales open</a:t>
            </a:r>
          </a:p>
        </p:txBody>
      </p:sp>
      <p:sp>
        <p:nvSpPr>
          <p:cNvPr id="3" name="TextBox 2"/>
          <p:cNvSpPr txBox="1"/>
          <p:nvPr/>
        </p:nvSpPr>
        <p:spPr>
          <a:xfrm>
            <a:off x="3598828" y="2061086"/>
            <a:ext cx="4310091" cy="461665"/>
          </a:xfrm>
          <a:prstGeom prst="rect">
            <a:avLst/>
          </a:prstGeom>
        </p:spPr>
        <p:txBody>
          <a:bodyPr wrap="none" rtlCol="0">
            <a:spAutoFit/>
          </a:bodyPr>
          <a:lstStyle/>
          <a:p>
            <a:r>
              <a:rPr lang="en-GB" sz="2400" dirty="0" smtClean="0">
                <a:solidFill>
                  <a:schemeClr val="bg1"/>
                </a:solidFill>
              </a:rPr>
              <a:t>Ouch! How do we deal with this?</a:t>
            </a:r>
          </a:p>
        </p:txBody>
      </p:sp>
    </p:spTree>
    <p:extLst>
      <p:ext uri="{BB962C8B-B14F-4D97-AF65-F5344CB8AC3E}">
        <p14:creationId xmlns:p14="http://schemas.microsoft.com/office/powerpoint/2010/main" val="29481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 Agility</a:t>
            </a:r>
            <a:endParaRPr lang="en-GB" dirty="0"/>
          </a:p>
        </p:txBody>
      </p:sp>
      <p:sp>
        <p:nvSpPr>
          <p:cNvPr id="5" name="Content Placeholder 4"/>
          <p:cNvSpPr>
            <a:spLocks noGrp="1"/>
          </p:cNvSpPr>
          <p:nvPr>
            <p:ph idx="1"/>
          </p:nvPr>
        </p:nvSpPr>
        <p:spPr/>
        <p:txBody>
          <a:bodyPr/>
          <a:lstStyle/>
          <a:p>
            <a:r>
              <a:rPr lang="en-GB" dirty="0" smtClean="0"/>
              <a:t>How quickly can you</a:t>
            </a:r>
          </a:p>
          <a:p>
            <a:pPr lvl="1"/>
            <a:r>
              <a:rPr lang="en-GB" dirty="0" smtClean="0"/>
              <a:t>Scale up the infrastructure and applications?</a:t>
            </a:r>
          </a:p>
          <a:p>
            <a:pPr lvl="1"/>
            <a:r>
              <a:rPr lang="en-GB" dirty="0" smtClean="0"/>
              <a:t>Upgrade to the latest OS?</a:t>
            </a:r>
          </a:p>
          <a:p>
            <a:pPr lvl="1"/>
            <a:r>
              <a:rPr lang="en-GB" dirty="0" smtClean="0"/>
              <a:t>Respond to a company merger with new requirements for business process and IT capacity?</a:t>
            </a:r>
          </a:p>
          <a:p>
            <a:pPr lvl="1"/>
            <a:r>
              <a:rPr lang="en-GB" dirty="0" smtClean="0"/>
              <a:t>Respond to a divestiture</a:t>
            </a:r>
            <a:endParaRPr lang="en-GB" dirty="0"/>
          </a:p>
        </p:txBody>
      </p:sp>
    </p:spTree>
    <p:extLst>
      <p:ext uri="{BB962C8B-B14F-4D97-AF65-F5344CB8AC3E}">
        <p14:creationId xmlns:p14="http://schemas.microsoft.com/office/powerpoint/2010/main" val="248029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Cloud Computing</a:t>
            </a:r>
            <a:endParaRPr lang="en-GB" dirty="0"/>
          </a:p>
        </p:txBody>
      </p:sp>
      <p:sp>
        <p:nvSpPr>
          <p:cNvPr id="3" name="Content Placeholder 2"/>
          <p:cNvSpPr>
            <a:spLocks noGrp="1"/>
          </p:cNvSpPr>
          <p:nvPr>
            <p:ph idx="1"/>
          </p:nvPr>
        </p:nvSpPr>
        <p:spPr/>
        <p:txBody>
          <a:bodyPr/>
          <a:lstStyle/>
          <a:p>
            <a:r>
              <a:rPr lang="en-US" dirty="0" smtClean="0"/>
              <a:t>Shared, multi-tenant environment</a:t>
            </a:r>
          </a:p>
          <a:p>
            <a:r>
              <a:rPr lang="en-US" dirty="0" smtClean="0"/>
              <a:t>Pools of computing resources</a:t>
            </a:r>
          </a:p>
          <a:p>
            <a:r>
              <a:rPr lang="en-US" dirty="0" smtClean="0"/>
              <a:t>Resources can be requested as required</a:t>
            </a:r>
          </a:p>
          <a:p>
            <a:r>
              <a:rPr lang="en-US" dirty="0" smtClean="0"/>
              <a:t>Available via the Internet</a:t>
            </a:r>
          </a:p>
          <a:p>
            <a:pPr lvl="1"/>
            <a:r>
              <a:rPr lang="en-US" dirty="0" smtClean="0"/>
              <a:t>Private clouds can be available via private WAN</a:t>
            </a:r>
          </a:p>
          <a:p>
            <a:r>
              <a:rPr lang="en-US" dirty="0" smtClean="0"/>
              <a:t>Pay as you go</a:t>
            </a:r>
          </a:p>
          <a:p>
            <a:endParaRPr lang="en-US" dirty="0" smtClean="0"/>
          </a:p>
          <a:p>
            <a:endParaRPr lang="en-GB" dirty="0"/>
          </a:p>
        </p:txBody>
      </p:sp>
    </p:spTree>
    <p:extLst>
      <p:ext uri="{BB962C8B-B14F-4D97-AF65-F5344CB8AC3E}">
        <p14:creationId xmlns:p14="http://schemas.microsoft.com/office/powerpoint/2010/main" val="3819645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Technologies and monetization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5" name="Content Placeholder 4"/>
          <p:cNvSpPr>
            <a:spLocks noGrp="1"/>
          </p:cNvSpPr>
          <p:nvPr>
            <p:ph sz="quarter" idx="1"/>
          </p:nvPr>
        </p:nvSpPr>
        <p:spPr/>
        <p:txBody>
          <a:bodyPr/>
          <a:lstStyle/>
          <a:p>
            <a:r>
              <a:rPr lang="en-US" smtClean="0"/>
              <a:t>Fundamentally, a technology </a:t>
            </a:r>
            <a:r>
              <a:rPr lang="en-US" i="1" smtClean="0"/>
              <a:t>must be profitable to survive.</a:t>
            </a:r>
            <a:endParaRPr lang="en-US" smtClean="0"/>
          </a:p>
          <a:p>
            <a:pPr lvl="1"/>
            <a:r>
              <a:rPr lang="en-US" smtClean="0"/>
              <a:t>Better technologies often fail</a:t>
            </a:r>
          </a:p>
          <a:p>
            <a:pPr lvl="1"/>
            <a:r>
              <a:rPr lang="en-US" smtClean="0"/>
              <a:t>The technology everyone buys wins.  Then eventually it might acquire features from the losing solutions</a:t>
            </a:r>
          </a:p>
          <a:p>
            <a:endParaRPr lang="en-US"/>
          </a:p>
          <a:p>
            <a:r>
              <a:rPr lang="en-US" smtClean="0"/>
              <a:t>Moreover, the income story needs to “scale”</a:t>
            </a:r>
            <a:endParaRPr lang="en-US"/>
          </a:p>
        </p:txBody>
      </p:sp>
    </p:spTree>
    <p:extLst>
      <p:ext uri="{BB962C8B-B14F-4D97-AF65-F5344CB8AC3E}">
        <p14:creationId xmlns:p14="http://schemas.microsoft.com/office/powerpoint/2010/main" val="48332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 more examples.  Who wins?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4" name="Content Placeholder 3"/>
          <p:cNvSpPr>
            <a:spLocks noGrp="1"/>
          </p:cNvSpPr>
          <p:nvPr>
            <p:ph sz="quarter" idx="1"/>
          </p:nvPr>
        </p:nvSpPr>
        <p:spPr/>
        <p:txBody>
          <a:bodyPr/>
          <a:lstStyle/>
          <a:p>
            <a:r>
              <a:rPr lang="en-US" smtClean="0"/>
              <a:t>Company A has an amazing technology but you need to be an expert to use it.</a:t>
            </a:r>
          </a:p>
          <a:p>
            <a:pPr lvl="1"/>
            <a:r>
              <a:rPr lang="en-US" smtClean="0"/>
              <a:t>So they hire and train experts of their own</a:t>
            </a:r>
          </a:p>
          <a:p>
            <a:pPr lvl="1"/>
            <a:r>
              <a:rPr lang="en-US" smtClean="0"/>
              <a:t>When you buy their package they do the work for you</a:t>
            </a:r>
          </a:p>
          <a:p>
            <a:pPr lvl="1"/>
            <a:endParaRPr lang="en-US"/>
          </a:p>
          <a:p>
            <a:r>
              <a:rPr lang="en-US" smtClean="0"/>
              <a:t>Company B has a less amazing technology but it just installs itself and works</a:t>
            </a:r>
          </a:p>
          <a:p>
            <a:pPr lvl="1"/>
            <a:r>
              <a:rPr lang="en-US" smtClean="0"/>
              <a:t>No need to hire experts</a:t>
            </a:r>
          </a:p>
          <a:p>
            <a:pPr lvl="1"/>
            <a:r>
              <a:rPr lang="en-US" smtClean="0"/>
              <a:t>Just buy as many user accounts as you need</a:t>
            </a:r>
            <a:endParaRPr lang="en-US"/>
          </a:p>
        </p:txBody>
      </p:sp>
    </p:spTree>
    <p:extLst>
      <p:ext uri="{BB962C8B-B14F-4D97-AF65-F5344CB8AC3E}">
        <p14:creationId xmlns:p14="http://schemas.microsoft.com/office/powerpoint/2010/main" val="198686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Theil (Stanford)</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
        <p:nvSpPr>
          <p:cNvPr id="4" name="Content Placeholder 3"/>
          <p:cNvSpPr>
            <a:spLocks noGrp="1"/>
          </p:cNvSpPr>
          <p:nvPr>
            <p:ph sz="quarter" idx="1"/>
          </p:nvPr>
        </p:nvSpPr>
        <p:spPr/>
        <p:txBody>
          <a:bodyPr>
            <a:normAutofit fontScale="92500" lnSpcReduction="10000"/>
          </a:bodyPr>
          <a:lstStyle/>
          <a:p>
            <a:r>
              <a:rPr lang="en-US" smtClean="0"/>
              <a:t>In addition to incorrectly assuming that better technology wins over inferior technology, people often confuse </a:t>
            </a:r>
            <a:r>
              <a:rPr lang="en-US" u="sng" smtClean="0"/>
              <a:t>competition</a:t>
            </a:r>
            <a:r>
              <a:rPr lang="en-US" smtClean="0"/>
              <a:t> with </a:t>
            </a:r>
            <a:r>
              <a:rPr lang="en-US" u="sng" smtClean="0"/>
              <a:t>competitive success</a:t>
            </a:r>
          </a:p>
          <a:p>
            <a:pPr lvl="1"/>
            <a:r>
              <a:rPr lang="en-US" smtClean="0"/>
              <a:t>Aggressive competition often </a:t>
            </a:r>
            <a:r>
              <a:rPr lang="en-US" i="1" smtClean="0"/>
              <a:t>drives pricing down</a:t>
            </a:r>
          </a:p>
          <a:p>
            <a:pPr lvl="1"/>
            <a:r>
              <a:rPr lang="en-US"/>
              <a:t>M</a:t>
            </a:r>
            <a:r>
              <a:rPr lang="en-US" smtClean="0"/>
              <a:t>uch better to be the owner of a unique niche: sole provider of such-and-such a must-have application</a:t>
            </a:r>
          </a:p>
          <a:p>
            <a:pPr lvl="2"/>
            <a:r>
              <a:rPr lang="en-US" smtClean="0"/>
              <a:t>You can charge higher prices (although not </a:t>
            </a:r>
            <a:r>
              <a:rPr lang="en-US" i="1" smtClean="0"/>
              <a:t>too</a:t>
            </a:r>
            <a:r>
              <a:rPr lang="en-US" smtClean="0"/>
              <a:t> high or competitors move in aggressively).  So profit margins will be sharply higher</a:t>
            </a:r>
          </a:p>
          <a:p>
            <a:pPr lvl="2"/>
            <a:r>
              <a:rPr lang="en-US" smtClean="0"/>
              <a:t>You become a must-be-there platform for advertising aimed at your class of clients, bringing you revenue</a:t>
            </a:r>
          </a:p>
          <a:p>
            <a:r>
              <a:rPr lang="en-US" smtClean="0"/>
              <a:t>In effect: the best position to be in is to create your own niche and operate it as a mini-monopoly!</a:t>
            </a:r>
            <a:endParaRPr lang="en-US"/>
          </a:p>
        </p:txBody>
      </p:sp>
    </p:spTree>
    <p:extLst>
      <p:ext uri="{BB962C8B-B14F-4D97-AF65-F5344CB8AC3E}">
        <p14:creationId xmlns:p14="http://schemas.microsoft.com/office/powerpoint/2010/main" val="37606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insight</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4" name="Content Placeholder 3"/>
          <p:cNvSpPr>
            <a:spLocks noGrp="1"/>
          </p:cNvSpPr>
          <p:nvPr>
            <p:ph sz="quarter" idx="1"/>
          </p:nvPr>
        </p:nvSpPr>
        <p:spPr/>
        <p:txBody>
          <a:bodyPr>
            <a:normAutofit fontScale="92500"/>
          </a:bodyPr>
          <a:lstStyle/>
          <a:p>
            <a:r>
              <a:rPr lang="en-US" smtClean="0"/>
              <a:t>Company A will eventually be limited by the number of experts it can actually hire &amp; train</a:t>
            </a:r>
          </a:p>
          <a:p>
            <a:pPr lvl="1"/>
            <a:r>
              <a:rPr lang="en-US" smtClean="0"/>
              <a:t>So after a period of growth it will stall</a:t>
            </a:r>
          </a:p>
          <a:p>
            <a:pPr lvl="1"/>
            <a:r>
              <a:rPr lang="en-US" smtClean="0"/>
              <a:t>The revenue stream peaks and this chokes investment in the evolution of the product</a:t>
            </a:r>
          </a:p>
          <a:p>
            <a:pPr lvl="1"/>
            <a:r>
              <a:rPr lang="en-US" smtClean="0"/>
              <a:t>Ultimately, company A will either fail or at least reach some sort of saturation point</a:t>
            </a:r>
          </a:p>
          <a:p>
            <a:r>
              <a:rPr lang="en-US" smtClean="0"/>
              <a:t>Company B sees no end in sight and the money pours in</a:t>
            </a:r>
          </a:p>
          <a:p>
            <a:pPr lvl="1"/>
            <a:r>
              <a:rPr lang="en-US" smtClean="0"/>
              <a:t>This allows B to invest to improve its technology</a:t>
            </a:r>
          </a:p>
          <a:p>
            <a:pPr lvl="1"/>
            <a:r>
              <a:rPr lang="en-US" smtClean="0"/>
              <a:t>Eventually it will catch up with A on features</a:t>
            </a:r>
          </a:p>
        </p:txBody>
      </p:sp>
    </p:spTree>
    <p:extLst>
      <p:ext uri="{BB962C8B-B14F-4D97-AF65-F5344CB8AC3E}">
        <p14:creationId xmlns:p14="http://schemas.microsoft.com/office/powerpoint/2010/main" val="251869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Applied to cloud computing?</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4" name="Content Placeholder 3"/>
          <p:cNvSpPr>
            <a:spLocks noGrp="1"/>
          </p:cNvSpPr>
          <p:nvPr>
            <p:ph sz="quarter" idx="1"/>
          </p:nvPr>
        </p:nvSpPr>
        <p:spPr/>
        <p:txBody>
          <a:bodyPr/>
          <a:lstStyle/>
          <a:p>
            <a:r>
              <a:rPr lang="en-US" smtClean="0"/>
              <a:t>We need to ask which stage of the cloud we’ve reached!</a:t>
            </a:r>
          </a:p>
          <a:p>
            <a:pPr lvl="1"/>
            <a:r>
              <a:rPr lang="en-US" smtClean="0"/>
              <a:t>But one complication: it isn’t just “one” cloud</a:t>
            </a:r>
          </a:p>
          <a:p>
            <a:pPr lvl="1"/>
            <a:r>
              <a:rPr lang="en-US" smtClean="0"/>
              <a:t>The cloud is a “sum” of multiple business stories/models</a:t>
            </a:r>
          </a:p>
          <a:p>
            <a:pPr lvl="1"/>
            <a:endParaRPr lang="en-US"/>
          </a:p>
          <a:p>
            <a:r>
              <a:rPr lang="en-US" smtClean="0"/>
              <a:t>Early business of the cloud was the initial Internet boom (it gave us pets.com and similar web sites)</a:t>
            </a:r>
          </a:p>
          <a:p>
            <a:pPr lvl="1"/>
            <a:r>
              <a:rPr lang="en-US" smtClean="0"/>
              <a:t>Only a few survived, like Amazon.com, Expedia</a:t>
            </a:r>
          </a:p>
          <a:p>
            <a:pPr lvl="1"/>
            <a:r>
              <a:rPr lang="en-US" smtClean="0"/>
              <a:t>Winning wasn’t easy for them or much fun!</a:t>
            </a:r>
            <a:endParaRPr lang="en-US"/>
          </a:p>
        </p:txBody>
      </p:sp>
    </p:spTree>
    <p:extLst>
      <p:ext uri="{BB962C8B-B14F-4D97-AF65-F5344CB8AC3E}">
        <p14:creationId xmlns:p14="http://schemas.microsoft.com/office/powerpoint/2010/main" val="80888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Waves of the cloud revolution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4" name="Content Placeholder 3"/>
          <p:cNvSpPr>
            <a:spLocks noGrp="1"/>
          </p:cNvSpPr>
          <p:nvPr>
            <p:ph sz="quarter" idx="1"/>
          </p:nvPr>
        </p:nvSpPr>
        <p:spPr/>
        <p:txBody>
          <a:bodyPr>
            <a:normAutofit lnSpcReduction="10000"/>
          </a:bodyPr>
          <a:lstStyle/>
          <a:p>
            <a:r>
              <a:rPr lang="en-US" smtClean="0"/>
              <a:t>Early web browser stage</a:t>
            </a:r>
            <a:endParaRPr lang="en-US"/>
          </a:p>
          <a:p>
            <a:pPr lvl="1"/>
            <a:r>
              <a:rPr lang="en-US"/>
              <a:t>Search and advertising (Google</a:t>
            </a:r>
            <a:r>
              <a:rPr lang="en-US" smtClean="0"/>
              <a:t>)</a:t>
            </a:r>
            <a:endParaRPr lang="en-US"/>
          </a:p>
          <a:p>
            <a:pPr lvl="1"/>
            <a:r>
              <a:rPr lang="en-US"/>
              <a:t>Social Networking (Facebook, Twitter</a:t>
            </a:r>
            <a:r>
              <a:rPr lang="en-US" smtClean="0"/>
              <a:t>)</a:t>
            </a:r>
          </a:p>
          <a:p>
            <a:pPr lvl="1"/>
            <a:r>
              <a:rPr lang="en-US" smtClean="0"/>
              <a:t>Cloud as your “home”: AOL, Yahoo!, MSN, Google</a:t>
            </a:r>
          </a:p>
          <a:p>
            <a:r>
              <a:rPr lang="en-US" smtClean="0"/>
              <a:t>Emergence of true web services model</a:t>
            </a:r>
          </a:p>
          <a:p>
            <a:pPr lvl="1"/>
            <a:r>
              <a:rPr lang="en-US" smtClean="0"/>
              <a:t>Infrastructure as a service (“rent a VM”) Apps (Apple)</a:t>
            </a:r>
          </a:p>
          <a:p>
            <a:pPr lvl="1"/>
            <a:r>
              <a:rPr lang="en-US" smtClean="0"/>
              <a:t>Frames, full cross-site federation</a:t>
            </a:r>
          </a:p>
          <a:p>
            <a:pPr lvl="1"/>
            <a:r>
              <a:rPr lang="en-US" smtClean="0"/>
              <a:t>Full-featured scripting languages (Javascript, Caja, Silverlight, Adobe Flash...)</a:t>
            </a:r>
          </a:p>
          <a:p>
            <a:r>
              <a:rPr lang="en-US" smtClean="0"/>
              <a:t>What next?</a:t>
            </a:r>
          </a:p>
        </p:txBody>
      </p:sp>
    </p:spTree>
    <p:extLst>
      <p:ext uri="{BB962C8B-B14F-4D97-AF65-F5344CB8AC3E}">
        <p14:creationId xmlns:p14="http://schemas.microsoft.com/office/powerpoint/2010/main" val="65605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Each has its own revenue model!</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
        <p:nvSpPr>
          <p:cNvPr id="4" name="Content Placeholder 3"/>
          <p:cNvSpPr>
            <a:spLocks noGrp="1"/>
          </p:cNvSpPr>
          <p:nvPr>
            <p:ph sz="quarter" idx="1"/>
          </p:nvPr>
        </p:nvSpPr>
        <p:spPr/>
        <p:txBody>
          <a:bodyPr>
            <a:normAutofit fontScale="92500" lnSpcReduction="20000"/>
          </a:bodyPr>
          <a:lstStyle/>
          <a:p>
            <a:r>
              <a:rPr lang="en-US" smtClean="0"/>
              <a:t>For each style of web solution need to ask what monetizes that model!</a:t>
            </a:r>
          </a:p>
          <a:p>
            <a:pPr lvl="1"/>
            <a:r>
              <a:rPr lang="en-US" smtClean="0"/>
              <a:t>Google and Facebook make their money on advertising</a:t>
            </a:r>
          </a:p>
          <a:p>
            <a:pPr lvl="1"/>
            <a:r>
              <a:rPr lang="en-US" smtClean="0"/>
              <a:t>Microsoft combines technology license revenue with advertising, but earns much more on technology</a:t>
            </a:r>
          </a:p>
          <a:p>
            <a:pPr lvl="1"/>
            <a:r>
              <a:rPr lang="en-US" smtClean="0"/>
              <a:t>Apple earns money on every App</a:t>
            </a:r>
          </a:p>
          <a:p>
            <a:pPr lvl="1"/>
            <a:r>
              <a:rPr lang="en-US" smtClean="0"/>
              <a:t>Amazon sells stuff but also runs massive data centers really well, and rents space on those</a:t>
            </a:r>
          </a:p>
          <a:p>
            <a:pPr lvl="1"/>
            <a:r>
              <a:rPr lang="en-US" smtClean="0"/>
              <a:t>Infosys does rote tasks incredibly well and incredibly cheaply (because most of their employees earn $6,500/yr)</a:t>
            </a:r>
          </a:p>
          <a:p>
            <a:r>
              <a:rPr lang="en-US" smtClean="0"/>
              <a:t>Following the money is the key to understanding what directions each will follow</a:t>
            </a:r>
            <a:endParaRPr lang="en-US"/>
          </a:p>
        </p:txBody>
      </p:sp>
    </p:spTree>
    <p:extLst>
      <p:ext uri="{BB962C8B-B14F-4D97-AF65-F5344CB8AC3E}">
        <p14:creationId xmlns:p14="http://schemas.microsoft.com/office/powerpoint/2010/main" val="22083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Cloud Hype</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2" name="Content Placeholder 1"/>
          <p:cNvSpPr>
            <a:spLocks noGrp="1"/>
          </p:cNvSpPr>
          <p:nvPr>
            <p:ph sz="quarter" idx="1"/>
          </p:nvPr>
        </p:nvSpPr>
        <p:spPr>
          <a:xfrm>
            <a:off x="533400" y="1600200"/>
            <a:ext cx="8305800" cy="4495800"/>
          </a:xfrm>
        </p:spPr>
        <p:txBody>
          <a:bodyPr>
            <a:normAutofit lnSpcReduction="10000"/>
          </a:bodyPr>
          <a:lstStyle/>
          <a:p>
            <a:r>
              <a:rPr lang="en-US" smtClean="0"/>
              <a:t>The cloud is cheaper</a:t>
            </a:r>
          </a:p>
          <a:p>
            <a:endParaRPr lang="en-US"/>
          </a:p>
          <a:p>
            <a:r>
              <a:rPr lang="en-US" smtClean="0"/>
              <a:t>The cloud business model is growing at an unparalleled pace without any limit in sight</a:t>
            </a:r>
          </a:p>
          <a:p>
            <a:endParaRPr lang="en-US"/>
          </a:p>
          <a:p>
            <a:r>
              <a:rPr lang="en-US" smtClean="0"/>
              <a:t>In the future everything will be on the cloud</a:t>
            </a:r>
          </a:p>
          <a:p>
            <a:endParaRPr lang="en-US"/>
          </a:p>
          <a:p>
            <a:pPr marL="0" indent="0">
              <a:buNone/>
            </a:pPr>
            <a:r>
              <a:rPr lang="en-US" i="1" smtClean="0"/>
              <a:t>... can we find evidence to support, or refute, such claims?</a:t>
            </a:r>
            <a:endParaRPr lang="en-US" i="1"/>
          </a:p>
        </p:txBody>
      </p:sp>
    </p:spTree>
    <p:extLst>
      <p:ext uri="{BB962C8B-B14F-4D97-AF65-F5344CB8AC3E}">
        <p14:creationId xmlns:p14="http://schemas.microsoft.com/office/powerpoint/2010/main" val="1630778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the cloud is a sum of stories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
        <p:nvSpPr>
          <p:cNvPr id="4" name="Content Placeholder 3"/>
          <p:cNvSpPr>
            <a:spLocks noGrp="1"/>
          </p:cNvSpPr>
          <p:nvPr>
            <p:ph sz="quarter" idx="1"/>
          </p:nvPr>
        </p:nvSpPr>
        <p:spPr/>
        <p:txBody>
          <a:bodyPr/>
          <a:lstStyle/>
          <a:p>
            <a:r>
              <a:rPr lang="en-US" smtClean="0"/>
              <a:t>Many of these revenue stories “superimposed”</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2362200"/>
            <a:ext cx="66008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690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oadgateconsultants.com/blog/wp-content/uploads/2011/05/Gartner-Hype-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14745" cy="50768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83074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Inescapable Conclusion?</a:t>
            </a:r>
            <a:endParaRPr lang="en-US"/>
          </a:p>
        </p:txBody>
      </p:sp>
      <p:sp>
        <p:nvSpPr>
          <p:cNvPr id="2" name="Slide Number Placeholder 1"/>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
        <p:nvSpPr>
          <p:cNvPr id="4" name="Content Placeholder 3"/>
          <p:cNvSpPr>
            <a:spLocks noGrp="1"/>
          </p:cNvSpPr>
          <p:nvPr>
            <p:ph sz="quarter" idx="1"/>
          </p:nvPr>
        </p:nvSpPr>
        <p:spPr/>
        <p:txBody>
          <a:bodyPr/>
          <a:lstStyle/>
          <a:p>
            <a:endParaRPr lang="en-US" smtClean="0"/>
          </a:p>
          <a:p>
            <a:r>
              <a:rPr lang="en-US" b="1" smtClean="0"/>
              <a:t>Some of today’s cloud computing stories will probably fail as business models</a:t>
            </a:r>
          </a:p>
          <a:p>
            <a:endParaRPr lang="en-US" b="1"/>
          </a:p>
          <a:p>
            <a:r>
              <a:rPr lang="en-US" b="1" smtClean="0"/>
              <a:t>Wallstreet may not realize this, yet!</a:t>
            </a:r>
            <a:endParaRPr lang="en-US" b="1"/>
          </a:p>
        </p:txBody>
      </p:sp>
    </p:spTree>
    <p:extLst>
      <p:ext uri="{BB962C8B-B14F-4D97-AF65-F5344CB8AC3E}">
        <p14:creationId xmlns:p14="http://schemas.microsoft.com/office/powerpoint/2010/main" val="403474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terms have many meanings!</a:t>
            </a:r>
            <a:endParaRPr lang="en-US"/>
          </a:p>
        </p:txBody>
      </p:sp>
      <p:sp>
        <p:nvSpPr>
          <p:cNvPr id="2" name="Slide Number Placeholder 1"/>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
        <p:nvSpPr>
          <p:cNvPr id="4" name="Content Placeholder 3"/>
          <p:cNvSpPr>
            <a:spLocks noGrp="1"/>
          </p:cNvSpPr>
          <p:nvPr>
            <p:ph sz="quarter" idx="1"/>
          </p:nvPr>
        </p:nvSpPr>
        <p:spPr/>
        <p:txBody>
          <a:bodyPr>
            <a:normAutofit lnSpcReduction="10000"/>
          </a:bodyPr>
          <a:lstStyle/>
          <a:p>
            <a:r>
              <a:rPr lang="en-US" smtClean="0"/>
              <a:t>Everyone talks about cloud computing but there is very little consensus on what cloud computing means</a:t>
            </a:r>
          </a:p>
          <a:p>
            <a:pPr lvl="1"/>
            <a:r>
              <a:rPr lang="en-US" smtClean="0"/>
              <a:t>We’ve studied it all semester now</a:t>
            </a:r>
          </a:p>
          <a:p>
            <a:pPr lvl="1"/>
            <a:r>
              <a:rPr lang="en-US" smtClean="0"/>
              <a:t>But the cloud brings together a lot of technologies that each do very different things</a:t>
            </a:r>
          </a:p>
          <a:p>
            <a:r>
              <a:rPr lang="en-US" smtClean="0"/>
              <a:t>Best definition so far is basically:</a:t>
            </a:r>
          </a:p>
          <a:p>
            <a:pPr lvl="1"/>
            <a:r>
              <a:rPr lang="en-US" i="1" smtClean="0"/>
              <a:t>A style of computing that makes extensive use of network access to remote data and remote data centers, presented through web standards.</a:t>
            </a:r>
          </a:p>
          <a:p>
            <a:pPr lvl="1"/>
            <a:r>
              <a:rPr lang="en-US" smtClean="0"/>
              <a:t>But this is so general it says almost nothing!</a:t>
            </a:r>
            <a:endParaRPr lang="en-US"/>
          </a:p>
        </p:txBody>
      </p:sp>
    </p:spTree>
    <p:extLst>
      <p:ext uri="{BB962C8B-B14F-4D97-AF65-F5344CB8AC3E}">
        <p14:creationId xmlns:p14="http://schemas.microsoft.com/office/powerpoint/2010/main" val="11040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is a Cloud Platform?</a:t>
            </a:r>
            <a:br>
              <a:rPr lang="en-US" smtClean="0"/>
            </a:br>
            <a:r>
              <a:rPr lang="en-US" smtClean="0"/>
              <a:t>Some defining characteristics</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It lets developers create and run apps, store data, and more </a:t>
            </a:r>
          </a:p>
          <a:p>
            <a:endParaRPr lang="en-US" smtClean="0"/>
          </a:p>
          <a:p>
            <a:r>
              <a:rPr lang="en-US" smtClean="0"/>
              <a:t>It provides self-service access to a pool of computing resources</a:t>
            </a:r>
          </a:p>
          <a:p>
            <a:endParaRPr lang="en-US" smtClean="0"/>
          </a:p>
          <a:p>
            <a:r>
              <a:rPr lang="en-US" smtClean="0"/>
              <a:t>It allows granular, elastic allocation of resources </a:t>
            </a:r>
          </a:p>
          <a:p>
            <a:endParaRPr lang="en-US" smtClean="0"/>
          </a:p>
          <a:p>
            <a:r>
              <a:rPr lang="en-US" smtClean="0"/>
              <a:t>It allows charging only for the resources an application uses</a:t>
            </a:r>
            <a:endParaRPr lang="en-US" dirty="0"/>
          </a:p>
        </p:txBody>
      </p:sp>
    </p:spTree>
    <p:extLst>
      <p:ext uri="{BB962C8B-B14F-4D97-AF65-F5344CB8AC3E}">
        <p14:creationId xmlns:p14="http://schemas.microsoft.com/office/powerpoint/2010/main" val="23328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Public Clouds and Private Clouds </a:t>
            </a:r>
            <a:br>
              <a:rPr lang="en-US" dirty="0" smtClean="0"/>
            </a:br>
            <a:r>
              <a:rPr lang="en-US" sz="3200" dirty="0">
                <a:latin typeface="Segoe UI Light" pitchFamily="34" charset="0"/>
              </a:rPr>
              <a:t>Typical definitions</a:t>
            </a:r>
          </a:p>
        </p:txBody>
      </p:sp>
      <p:sp>
        <p:nvSpPr>
          <p:cNvPr id="3" name="Content Placeholder 2"/>
          <p:cNvSpPr>
            <a:spLocks noGrp="1"/>
          </p:cNvSpPr>
          <p:nvPr>
            <p:ph idx="1"/>
          </p:nvPr>
        </p:nvSpPr>
        <p:spPr>
          <a:xfrm>
            <a:off x="389436" y="1447799"/>
            <a:ext cx="8363938" cy="4832092"/>
          </a:xfrm>
        </p:spPr>
        <p:txBody>
          <a:bodyPr>
            <a:normAutofit fontScale="92500" lnSpcReduction="10000"/>
          </a:bodyPr>
          <a:lstStyle/>
          <a:p>
            <a:endParaRPr lang="en-US" dirty="0" smtClean="0"/>
          </a:p>
          <a:p>
            <a:r>
              <a:rPr lang="en-US" dirty="0" smtClean="0"/>
              <a:t>Public cloud: A cloud platform run by a service provider made available to many end-user organizations</a:t>
            </a:r>
          </a:p>
          <a:p>
            <a:endParaRPr lang="en-US" dirty="0" smtClean="0"/>
          </a:p>
          <a:p>
            <a:r>
              <a:rPr lang="en-US" dirty="0" smtClean="0"/>
              <a:t>Private cloud: A cloud platform run solely for a single end-user organization, such as a bank or retailer</a:t>
            </a:r>
          </a:p>
          <a:p>
            <a:pPr lvl="1"/>
            <a:r>
              <a:rPr lang="en-US" dirty="0" smtClean="0"/>
              <a:t>The technology can be much like public clouds, but the economics are different</a:t>
            </a:r>
          </a:p>
          <a:p>
            <a:pPr lvl="1"/>
            <a:endParaRPr lang="en-US" dirty="0" smtClean="0"/>
          </a:p>
          <a:p>
            <a:r>
              <a:rPr lang="en-US" dirty="0" smtClean="0"/>
              <a:t>Most organizations will probably use some hybrid of both</a:t>
            </a:r>
          </a:p>
        </p:txBody>
      </p:sp>
    </p:spTree>
    <p:extLst>
      <p:ext uri="{BB962C8B-B14F-4D97-AF65-F5344CB8AC3E}">
        <p14:creationId xmlns:p14="http://schemas.microsoft.com/office/powerpoint/2010/main" val="232404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Platform Technologies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The most important today:</a:t>
            </a:r>
          </a:p>
          <a:p>
            <a:pPr lvl="1"/>
            <a:r>
              <a:rPr lang="en-US" smtClean="0"/>
              <a:t>Computing</a:t>
            </a:r>
          </a:p>
          <a:p>
            <a:pPr lvl="2"/>
            <a:r>
              <a:rPr lang="en-US" smtClean="0"/>
              <a:t>Infrastructure as a Service (IaaS)</a:t>
            </a:r>
          </a:p>
          <a:p>
            <a:pPr lvl="2"/>
            <a:r>
              <a:rPr lang="en-US" smtClean="0"/>
              <a:t>Platform as a Service (PaaS)</a:t>
            </a:r>
          </a:p>
          <a:p>
            <a:pPr lvl="1"/>
            <a:r>
              <a:rPr lang="en-US" smtClean="0"/>
              <a:t>Storage</a:t>
            </a:r>
          </a:p>
          <a:p>
            <a:pPr lvl="2"/>
            <a:r>
              <a:rPr lang="en-US" smtClean="0"/>
              <a:t>Relational storage</a:t>
            </a:r>
          </a:p>
          <a:p>
            <a:pPr lvl="2"/>
            <a:r>
              <a:rPr lang="en-US" smtClean="0"/>
              <a:t>Scale-out storage</a:t>
            </a:r>
          </a:p>
          <a:p>
            <a:pPr lvl="2"/>
            <a:r>
              <a:rPr lang="en-US" smtClean="0"/>
              <a:t>Blobs</a:t>
            </a:r>
          </a:p>
          <a:p>
            <a:endParaRPr lang="en-US" smtClean="0"/>
          </a:p>
          <a:p>
            <a:r>
              <a:rPr lang="en-US" smtClean="0"/>
              <a:t>There are many more</a:t>
            </a:r>
          </a:p>
          <a:p>
            <a:pPr lvl="1"/>
            <a:r>
              <a:rPr lang="en-US" smtClean="0"/>
              <a:t>Messaging, identity, caching, …</a:t>
            </a:r>
            <a:endParaRPr lang="en-US" dirty="0"/>
          </a:p>
        </p:txBody>
      </p:sp>
    </p:spTree>
    <p:extLst>
      <p:ext uri="{BB962C8B-B14F-4D97-AF65-F5344CB8AC3E}">
        <p14:creationId xmlns:p14="http://schemas.microsoft.com/office/powerpoint/2010/main" val="231316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Computing</a:t>
            </a:r>
            <a:br>
              <a:rPr lang="en-US" dirty="0" smtClean="0"/>
            </a:br>
            <a:r>
              <a:rPr lang="en-US" sz="3200" b="1" dirty="0">
                <a:solidFill>
                  <a:srgbClr val="C00000"/>
                </a:solidFill>
                <a:latin typeface="Segoe UI Light" pitchFamily="34" charset="0"/>
              </a:rPr>
              <a:t>Infrastructure as a Service (IaaS)</a:t>
            </a:r>
          </a:p>
        </p:txBody>
      </p:sp>
      <p:sp>
        <p:nvSpPr>
          <p:cNvPr id="3" name="Content Placeholder 2"/>
          <p:cNvSpPr>
            <a:spLocks noGrp="1"/>
          </p:cNvSpPr>
          <p:nvPr>
            <p:ph idx="1"/>
          </p:nvPr>
        </p:nvSpPr>
        <p:spPr>
          <a:xfrm>
            <a:off x="389436" y="1911627"/>
            <a:ext cx="8363938" cy="4844403"/>
          </a:xfrm>
        </p:spPr>
        <p:txBody>
          <a:bodyPr/>
          <a:lstStyle/>
          <a:p>
            <a:r>
              <a:rPr lang="en-US" dirty="0" smtClean="0"/>
              <a:t>Developers create virtual machines (VMs) on demand</a:t>
            </a:r>
          </a:p>
          <a:p>
            <a:pPr lvl="1"/>
            <a:r>
              <a:rPr lang="en-US" dirty="0" smtClean="0"/>
              <a:t>They have full access to these VMs</a:t>
            </a:r>
          </a:p>
          <a:p>
            <a:r>
              <a:rPr lang="en-US" dirty="0" smtClean="0"/>
              <a:t>Strengths:</a:t>
            </a:r>
          </a:p>
          <a:p>
            <a:pPr lvl="1"/>
            <a:r>
              <a:rPr lang="en-US" dirty="0" smtClean="0"/>
              <a:t>Can control and configure environment</a:t>
            </a:r>
          </a:p>
          <a:p>
            <a:pPr lvl="1"/>
            <a:r>
              <a:rPr lang="en-US" dirty="0" smtClean="0"/>
              <a:t>Familiar technologies</a:t>
            </a:r>
          </a:p>
          <a:p>
            <a:pPr lvl="1"/>
            <a:r>
              <a:rPr lang="en-US" dirty="0" smtClean="0"/>
              <a:t>Limited code lock-in</a:t>
            </a:r>
          </a:p>
          <a:p>
            <a:r>
              <a:rPr lang="en-US" dirty="0" smtClean="0"/>
              <a:t>Weaknesses:</a:t>
            </a:r>
          </a:p>
          <a:p>
            <a:pPr lvl="1"/>
            <a:r>
              <a:rPr lang="en-US" dirty="0" smtClean="0"/>
              <a:t>Must control and configure environment</a:t>
            </a:r>
          </a:p>
          <a:p>
            <a:pPr lvl="1"/>
            <a:r>
              <a:rPr lang="en-US" dirty="0" smtClean="0"/>
              <a:t>Requires administrative skills to use</a:t>
            </a:r>
          </a:p>
          <a:p>
            <a:pPr lvl="1"/>
            <a:endParaRPr lang="en-US" dirty="0"/>
          </a:p>
        </p:txBody>
      </p:sp>
    </p:spTree>
    <p:extLst>
      <p:ext uri="{BB962C8B-B14F-4D97-AF65-F5344CB8AC3E}">
        <p14:creationId xmlns:p14="http://schemas.microsoft.com/office/powerpoint/2010/main" val="45473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Computing</a:t>
            </a:r>
            <a:br>
              <a:rPr lang="en-US" dirty="0" smtClean="0"/>
            </a:br>
            <a:r>
              <a:rPr lang="en-US" sz="3200" b="1" dirty="0">
                <a:solidFill>
                  <a:srgbClr val="C00000"/>
                </a:solidFill>
                <a:latin typeface="Segoe UI Light" pitchFamily="34" charset="0"/>
              </a:rPr>
              <a:t>Platform as a Service (PaaS)</a:t>
            </a:r>
          </a:p>
        </p:txBody>
      </p:sp>
      <p:sp>
        <p:nvSpPr>
          <p:cNvPr id="3" name="Content Placeholder 2"/>
          <p:cNvSpPr>
            <a:spLocks noGrp="1"/>
          </p:cNvSpPr>
          <p:nvPr>
            <p:ph idx="1"/>
          </p:nvPr>
        </p:nvSpPr>
        <p:spPr>
          <a:xfrm>
            <a:off x="389436" y="1905001"/>
            <a:ext cx="8363938" cy="3896451"/>
          </a:xfrm>
        </p:spPr>
        <p:txBody>
          <a:bodyPr>
            <a:normAutofit fontScale="92500" lnSpcReduction="10000"/>
          </a:bodyPr>
          <a:lstStyle/>
          <a:p>
            <a:r>
              <a:rPr lang="en-US" dirty="0" smtClean="0"/>
              <a:t>Developers provide an application, which the platform runs</a:t>
            </a:r>
          </a:p>
          <a:p>
            <a:pPr lvl="1"/>
            <a:r>
              <a:rPr lang="en-US" dirty="0" smtClean="0"/>
              <a:t>They don’t work directly with VMs</a:t>
            </a:r>
          </a:p>
          <a:p>
            <a:r>
              <a:rPr lang="en-US" dirty="0" smtClean="0"/>
              <a:t>Strengths:</a:t>
            </a:r>
          </a:p>
          <a:p>
            <a:pPr lvl="1"/>
            <a:r>
              <a:rPr lang="en-US" dirty="0" smtClean="0"/>
              <a:t>Provides higher-level services than IaaS</a:t>
            </a:r>
          </a:p>
          <a:p>
            <a:pPr lvl="1"/>
            <a:r>
              <a:rPr lang="en-US" dirty="0" smtClean="0"/>
              <a:t>Requires essentially no administrative skills</a:t>
            </a:r>
          </a:p>
          <a:p>
            <a:r>
              <a:rPr lang="en-US" dirty="0" smtClean="0"/>
              <a:t>Weaknesses:</a:t>
            </a:r>
          </a:p>
          <a:p>
            <a:pPr lvl="1"/>
            <a:r>
              <a:rPr lang="en-US" dirty="0" smtClean="0"/>
              <a:t>Allows less control of the environment</a:t>
            </a:r>
          </a:p>
          <a:p>
            <a:pPr lvl="1"/>
            <a:r>
              <a:rPr lang="en-US" dirty="0" smtClean="0"/>
              <a:t>Can be harder to move existing software</a:t>
            </a:r>
            <a:endParaRPr lang="en-US" dirty="0"/>
          </a:p>
        </p:txBody>
      </p:sp>
    </p:spTree>
    <p:extLst>
      <p:ext uri="{BB962C8B-B14F-4D97-AF65-F5344CB8AC3E}">
        <p14:creationId xmlns:p14="http://schemas.microsoft.com/office/powerpoint/2010/main" val="322546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Computing</a:t>
            </a:r>
            <a:br>
              <a:rPr lang="en-US" dirty="0" smtClean="0"/>
            </a:br>
            <a:r>
              <a:rPr lang="en-US" sz="3200" b="1" dirty="0">
                <a:solidFill>
                  <a:srgbClr val="C00000"/>
                </a:solidFill>
                <a:latin typeface="Segoe UI Light" pitchFamily="34" charset="0"/>
              </a:rPr>
              <a:t>What’s the most popular approach?</a:t>
            </a:r>
          </a:p>
        </p:txBody>
      </p:sp>
      <p:sp>
        <p:nvSpPr>
          <p:cNvPr id="3" name="Content Placeholder 2"/>
          <p:cNvSpPr>
            <a:spLocks noGrp="1"/>
          </p:cNvSpPr>
          <p:nvPr>
            <p:ph idx="1"/>
          </p:nvPr>
        </p:nvSpPr>
        <p:spPr>
          <a:xfrm>
            <a:off x="390031" y="1905000"/>
            <a:ext cx="8363938" cy="4013406"/>
          </a:xfrm>
        </p:spPr>
        <p:txBody>
          <a:bodyPr>
            <a:normAutofit lnSpcReduction="10000"/>
          </a:bodyPr>
          <a:lstStyle/>
          <a:p>
            <a:r>
              <a:rPr lang="en-US" dirty="0" err="1" smtClean="0"/>
              <a:t>IaaS</a:t>
            </a:r>
            <a:r>
              <a:rPr lang="en-US" dirty="0" smtClean="0"/>
              <a:t> is more widely used today than </a:t>
            </a:r>
            <a:r>
              <a:rPr lang="en-US" dirty="0" err="1" smtClean="0"/>
              <a:t>PaaS</a:t>
            </a:r>
            <a:endParaRPr lang="en-US" dirty="0" smtClean="0"/>
          </a:p>
          <a:p>
            <a:pPr lvl="1"/>
            <a:r>
              <a:rPr lang="en-US" dirty="0" smtClean="0"/>
              <a:t>Gartner estimates that public </a:t>
            </a:r>
            <a:r>
              <a:rPr lang="en-US" dirty="0" err="1" smtClean="0"/>
              <a:t>IaaS</a:t>
            </a:r>
            <a:r>
              <a:rPr lang="en-US" dirty="0" smtClean="0"/>
              <a:t> revenues are significantly greater than public </a:t>
            </a:r>
            <a:r>
              <a:rPr lang="en-US" dirty="0" err="1" smtClean="0"/>
              <a:t>PaaS</a:t>
            </a:r>
            <a:r>
              <a:rPr lang="en-US" dirty="0" smtClean="0"/>
              <a:t> revenues today</a:t>
            </a:r>
          </a:p>
          <a:p>
            <a:r>
              <a:rPr lang="en-US" dirty="0" smtClean="0"/>
              <a:t>Perspective:</a:t>
            </a:r>
          </a:p>
          <a:p>
            <a:pPr lvl="1"/>
            <a:r>
              <a:rPr lang="en-US" dirty="0" err="1" smtClean="0"/>
              <a:t>IaaS</a:t>
            </a:r>
            <a:r>
              <a:rPr lang="en-US" dirty="0" smtClean="0"/>
              <a:t> is easier to adopt than </a:t>
            </a:r>
            <a:r>
              <a:rPr lang="en-US" dirty="0" err="1" smtClean="0"/>
              <a:t>PaaS</a:t>
            </a:r>
            <a:endParaRPr lang="en-US" dirty="0" smtClean="0"/>
          </a:p>
          <a:p>
            <a:pPr lvl="2"/>
            <a:r>
              <a:rPr lang="en-US" dirty="0" err="1" smtClean="0"/>
              <a:t>IaaS</a:t>
            </a:r>
            <a:r>
              <a:rPr lang="en-US" dirty="0" smtClean="0"/>
              <a:t> emulates your existing world in the cloud</a:t>
            </a:r>
          </a:p>
          <a:p>
            <a:pPr lvl="1"/>
            <a:r>
              <a:rPr lang="en-US" dirty="0" smtClean="0"/>
              <a:t>Over time, </a:t>
            </a:r>
            <a:r>
              <a:rPr lang="en-US" dirty="0" err="1" smtClean="0"/>
              <a:t>PaaS</a:t>
            </a:r>
            <a:r>
              <a:rPr lang="en-US" dirty="0" smtClean="0"/>
              <a:t> is likely to dominate</a:t>
            </a:r>
          </a:p>
          <a:p>
            <a:pPr lvl="2"/>
            <a:r>
              <a:rPr lang="en-US" dirty="0" err="1" smtClean="0"/>
              <a:t>PaaS</a:t>
            </a:r>
            <a:r>
              <a:rPr lang="en-US" dirty="0" smtClean="0"/>
              <a:t> should have an overall lower cost than </a:t>
            </a:r>
            <a:r>
              <a:rPr lang="en-US" dirty="0" err="1" smtClean="0"/>
              <a:t>IaaS</a:t>
            </a:r>
            <a:r>
              <a:rPr lang="en-US" dirty="0" smtClean="0"/>
              <a:t> </a:t>
            </a:r>
          </a:p>
          <a:p>
            <a:pPr lvl="2"/>
            <a:r>
              <a:rPr lang="en-US" dirty="0" smtClean="0"/>
              <a:t>It’s typically a better choice for new applications</a:t>
            </a:r>
            <a:endParaRPr lang="en-US" dirty="0"/>
          </a:p>
        </p:txBody>
      </p:sp>
    </p:spTree>
    <p:extLst>
      <p:ext uri="{BB962C8B-B14F-4D97-AF65-F5344CB8AC3E}">
        <p14:creationId xmlns:p14="http://schemas.microsoft.com/office/powerpoint/2010/main" val="189778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Crossing the Chasm</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6" name="Content Placeholder 5"/>
          <p:cNvSpPr>
            <a:spLocks noGrp="1"/>
          </p:cNvSpPr>
          <p:nvPr>
            <p:ph sz="quarter" idx="1"/>
          </p:nvPr>
        </p:nvSpPr>
        <p:spPr/>
        <p:txBody>
          <a:bodyPr/>
          <a:lstStyle/>
          <a:p>
            <a:r>
              <a:rPr lang="en-US" smtClean="0"/>
              <a:t>Insight from Geoff Moore</a:t>
            </a:r>
            <a:endParaRPr lang="en-US"/>
          </a:p>
        </p:txBody>
      </p:sp>
      <p:pic>
        <p:nvPicPr>
          <p:cNvPr id="1026" name="Picture 2" descr="http://www.idgotomarket.com/wp-content/uploads/2010/01/Crossing-the-Chasm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0619"/>
            <a:ext cx="6477000" cy="428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6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Storage</a:t>
            </a:r>
            <a:br>
              <a:rPr lang="en-US" dirty="0" smtClean="0"/>
            </a:br>
            <a:r>
              <a:rPr lang="en-US" sz="3200" dirty="0">
                <a:latin typeface="Segoe UI Light" pitchFamily="34" charset="0"/>
              </a:rPr>
              <a:t>Relational</a:t>
            </a:r>
          </a:p>
        </p:txBody>
      </p:sp>
      <p:sp>
        <p:nvSpPr>
          <p:cNvPr id="3" name="Content Placeholder 2"/>
          <p:cNvSpPr>
            <a:spLocks noGrp="1"/>
          </p:cNvSpPr>
          <p:nvPr>
            <p:ph idx="1"/>
          </p:nvPr>
        </p:nvSpPr>
        <p:spPr>
          <a:xfrm>
            <a:off x="389436" y="1907221"/>
            <a:ext cx="8363938" cy="4912114"/>
          </a:xfrm>
        </p:spPr>
        <p:txBody>
          <a:bodyPr/>
          <a:lstStyle/>
          <a:p>
            <a:r>
              <a:rPr lang="en-US" dirty="0" smtClean="0"/>
              <a:t>Traditional relational storage in the cloud</a:t>
            </a:r>
          </a:p>
          <a:p>
            <a:pPr lvl="1"/>
            <a:r>
              <a:rPr lang="en-US" dirty="0" smtClean="0"/>
              <a:t>With support for SQL</a:t>
            </a:r>
          </a:p>
          <a:p>
            <a:r>
              <a:rPr lang="en-US" dirty="0" smtClean="0"/>
              <a:t>Strengths:</a:t>
            </a:r>
          </a:p>
          <a:p>
            <a:pPr lvl="1"/>
            <a:r>
              <a:rPr lang="en-US" dirty="0" smtClean="0"/>
              <a:t>Familiar technologies</a:t>
            </a:r>
          </a:p>
          <a:p>
            <a:pPr lvl="1"/>
            <a:r>
              <a:rPr lang="en-US" dirty="0" smtClean="0"/>
              <a:t>Many available tools, e.g., for reporting</a:t>
            </a:r>
          </a:p>
          <a:p>
            <a:pPr lvl="1"/>
            <a:r>
              <a:rPr lang="en-US" dirty="0" smtClean="0"/>
              <a:t>Limited data lock-in</a:t>
            </a:r>
          </a:p>
          <a:p>
            <a:pPr lvl="1"/>
            <a:r>
              <a:rPr lang="en-US" dirty="0" smtClean="0"/>
              <a:t>Can be cheaper than on-premises relational storage</a:t>
            </a:r>
          </a:p>
          <a:p>
            <a:r>
              <a:rPr lang="en-US" dirty="0" smtClean="0"/>
              <a:t>Weaknesses:</a:t>
            </a:r>
          </a:p>
          <a:p>
            <a:pPr lvl="1"/>
            <a:r>
              <a:rPr lang="en-US" dirty="0" smtClean="0"/>
              <a:t>Scaling to handle very large data is challenging</a:t>
            </a:r>
          </a:p>
          <a:p>
            <a:endParaRPr lang="en-US" dirty="0"/>
          </a:p>
        </p:txBody>
      </p:sp>
    </p:spTree>
    <p:extLst>
      <p:ext uri="{BB962C8B-B14F-4D97-AF65-F5344CB8AC3E}">
        <p14:creationId xmlns:p14="http://schemas.microsoft.com/office/powerpoint/2010/main" val="239326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Storage</a:t>
            </a:r>
            <a:br>
              <a:rPr lang="en-US" dirty="0" smtClean="0"/>
            </a:br>
            <a:r>
              <a:rPr lang="en-US" sz="3200" dirty="0">
                <a:latin typeface="Segoe UI Light" pitchFamily="34" charset="0"/>
              </a:rPr>
              <a:t>Scale-out</a:t>
            </a:r>
          </a:p>
        </p:txBody>
      </p:sp>
      <p:sp>
        <p:nvSpPr>
          <p:cNvPr id="3" name="Content Placeholder 2"/>
          <p:cNvSpPr>
            <a:spLocks noGrp="1"/>
          </p:cNvSpPr>
          <p:nvPr>
            <p:ph idx="1"/>
          </p:nvPr>
        </p:nvSpPr>
        <p:spPr>
          <a:xfrm>
            <a:off x="389436" y="1907221"/>
            <a:ext cx="8363938" cy="4912114"/>
          </a:xfrm>
        </p:spPr>
        <p:txBody>
          <a:bodyPr/>
          <a:lstStyle/>
          <a:p>
            <a:r>
              <a:rPr lang="en-US" dirty="0" smtClean="0"/>
              <a:t>Massively scalable storage in the cloud</a:t>
            </a:r>
          </a:p>
          <a:p>
            <a:pPr lvl="1"/>
            <a:r>
              <a:rPr lang="en-US" dirty="0" smtClean="0"/>
              <a:t>No support for SQL</a:t>
            </a:r>
          </a:p>
          <a:p>
            <a:r>
              <a:rPr lang="en-US" dirty="0" smtClean="0"/>
              <a:t>Strengths:</a:t>
            </a:r>
          </a:p>
          <a:p>
            <a:pPr lvl="1"/>
            <a:r>
              <a:rPr lang="en-US" dirty="0" smtClean="0"/>
              <a:t>Scaling to handle very large data is straightforward</a:t>
            </a:r>
          </a:p>
          <a:p>
            <a:pPr lvl="1"/>
            <a:r>
              <a:rPr lang="en-US" dirty="0" smtClean="0"/>
              <a:t>Can be cheaper than relational storage</a:t>
            </a:r>
          </a:p>
          <a:p>
            <a:r>
              <a:rPr lang="en-US" dirty="0" smtClean="0"/>
              <a:t>Weaknesses:</a:t>
            </a:r>
          </a:p>
          <a:p>
            <a:pPr lvl="1"/>
            <a:r>
              <a:rPr lang="en-US" dirty="0" smtClean="0"/>
              <a:t>Unfamiliar technologies</a:t>
            </a:r>
          </a:p>
          <a:p>
            <a:pPr lvl="1"/>
            <a:r>
              <a:rPr lang="en-US" dirty="0" smtClean="0"/>
              <a:t>Few available tools</a:t>
            </a:r>
          </a:p>
          <a:p>
            <a:pPr lvl="1"/>
            <a:r>
              <a:rPr lang="en-US" dirty="0" smtClean="0"/>
              <a:t>Significant data lock-in</a:t>
            </a:r>
          </a:p>
          <a:p>
            <a:endParaRPr lang="en-US" dirty="0"/>
          </a:p>
        </p:txBody>
      </p:sp>
    </p:spTree>
    <p:extLst>
      <p:ext uri="{BB962C8B-B14F-4D97-AF65-F5344CB8AC3E}">
        <p14:creationId xmlns:p14="http://schemas.microsoft.com/office/powerpoint/2010/main" val="301945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Storage</a:t>
            </a:r>
            <a:br>
              <a:rPr lang="en-US" dirty="0" smtClean="0"/>
            </a:br>
            <a:r>
              <a:rPr lang="en-US" sz="3200" dirty="0">
                <a:latin typeface="Segoe UI Light" pitchFamily="34" charset="0"/>
              </a:rPr>
              <a:t>Blobs</a:t>
            </a:r>
          </a:p>
        </p:txBody>
      </p:sp>
      <p:sp>
        <p:nvSpPr>
          <p:cNvPr id="3" name="Content Placeholder 2"/>
          <p:cNvSpPr>
            <a:spLocks noGrp="1"/>
          </p:cNvSpPr>
          <p:nvPr>
            <p:ph idx="1"/>
          </p:nvPr>
        </p:nvSpPr>
        <p:spPr>
          <a:xfrm>
            <a:off x="390031" y="1905000"/>
            <a:ext cx="8363938" cy="3964162"/>
          </a:xfrm>
        </p:spPr>
        <p:txBody>
          <a:bodyPr/>
          <a:lstStyle/>
          <a:p>
            <a:r>
              <a:rPr lang="en-US" dirty="0" smtClean="0"/>
              <a:t>Storage for </a:t>
            </a:r>
            <a:r>
              <a:rPr lang="en-US" i="1" dirty="0" smtClean="0"/>
              <a:t>B</a:t>
            </a:r>
            <a:r>
              <a:rPr lang="en-US" dirty="0" smtClean="0"/>
              <a:t>inary </a:t>
            </a:r>
            <a:r>
              <a:rPr lang="en-US" i="1" dirty="0" smtClean="0"/>
              <a:t>L</a:t>
            </a:r>
            <a:r>
              <a:rPr lang="en-US" dirty="0" smtClean="0"/>
              <a:t>arge </a:t>
            </a:r>
            <a:r>
              <a:rPr lang="en-US" i="1" dirty="0" err="1" smtClean="0"/>
              <a:t>OB</a:t>
            </a:r>
            <a:r>
              <a:rPr lang="en-US" dirty="0" err="1" smtClean="0"/>
              <a:t>jects</a:t>
            </a:r>
            <a:r>
              <a:rPr lang="en-US" dirty="0" smtClean="0"/>
              <a:t> in the cloud</a:t>
            </a:r>
          </a:p>
          <a:p>
            <a:pPr lvl="1"/>
            <a:r>
              <a:rPr lang="en-US" dirty="0" smtClean="0"/>
              <a:t>Such as video, back-ups, etc.</a:t>
            </a:r>
          </a:p>
          <a:p>
            <a:r>
              <a:rPr lang="en-US" dirty="0" smtClean="0"/>
              <a:t>Strengths:</a:t>
            </a:r>
          </a:p>
          <a:p>
            <a:pPr lvl="1"/>
            <a:r>
              <a:rPr lang="en-US" dirty="0" smtClean="0"/>
              <a:t>Globally accessible way to store and access large data</a:t>
            </a:r>
          </a:p>
          <a:p>
            <a:pPr lvl="1"/>
            <a:r>
              <a:rPr lang="en-US" dirty="0" smtClean="0"/>
              <a:t>Can be cheaper than on-premises storage</a:t>
            </a:r>
          </a:p>
          <a:p>
            <a:r>
              <a:rPr lang="en-US" dirty="0" smtClean="0"/>
              <a:t>Weaknesses:</a:t>
            </a:r>
          </a:p>
          <a:p>
            <a:pPr lvl="1"/>
            <a:r>
              <a:rPr lang="en-US" dirty="0" smtClean="0"/>
              <a:t>Provides only simple unstructured storage</a:t>
            </a:r>
          </a:p>
          <a:p>
            <a:endParaRPr lang="en-US" dirty="0"/>
          </a:p>
        </p:txBody>
      </p:sp>
    </p:spTree>
    <p:extLst>
      <p:ext uri="{BB962C8B-B14F-4D97-AF65-F5344CB8AC3E}">
        <p14:creationId xmlns:p14="http://schemas.microsoft.com/office/powerpoint/2010/main" val="242076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solidFill>
                  <a:srgbClr val="FFFF00"/>
                </a:solidFill>
              </a:rPr>
              <a:t>Cloud Platforms:</a:t>
            </a:r>
            <a:r>
              <a:rPr smtClean="0">
                <a:solidFill>
                  <a:srgbClr val="FFFF00"/>
                </a:solidFill>
              </a:rPr>
              <a:t/>
            </a:r>
            <a:br>
              <a:rPr smtClean="0">
                <a:solidFill>
                  <a:srgbClr val="FFFF00"/>
                </a:solidFill>
              </a:rPr>
            </a:br>
            <a:r>
              <a:rPr lang="en-US" smtClean="0">
                <a:solidFill>
                  <a:srgbClr val="FFFF00"/>
                </a:solidFill>
              </a:rPr>
              <a:t>Building a </a:t>
            </a:r>
            <a:r>
              <a:rPr lang="en-US" dirty="0" smtClean="0">
                <a:solidFill>
                  <a:srgbClr val="FFFF00"/>
                </a:solidFill>
              </a:rPr>
              <a:t>Framework</a:t>
            </a:r>
            <a:endParaRPr lang="en-US" dirty="0">
              <a:solidFill>
                <a:srgbClr val="FFFF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214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36283" y="1455758"/>
            <a:ext cx="6184458" cy="5185209"/>
            <a:chOff x="1514650" y="1455757"/>
            <a:chExt cx="8243796" cy="5185209"/>
          </a:xfrm>
        </p:grpSpPr>
        <p:sp>
          <p:nvSpPr>
            <p:cNvPr id="43" name="Rectangle 42"/>
            <p:cNvSpPr/>
            <p:nvPr/>
          </p:nvSpPr>
          <p:spPr>
            <a:xfrm>
              <a:off x="1524030" y="2619473"/>
              <a:ext cx="8234416"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50" dirty="0" err="1" smtClean="0">
                <a:solidFill>
                  <a:schemeClr val="tx2"/>
                </a:solidFill>
              </a:endParaRPr>
            </a:p>
          </p:txBody>
        </p:sp>
        <p:sp>
          <p:nvSpPr>
            <p:cNvPr id="67" name="TextBox 66"/>
            <p:cNvSpPr txBox="1"/>
            <p:nvPr/>
          </p:nvSpPr>
          <p:spPr>
            <a:xfrm>
              <a:off x="2958251" y="1455757"/>
              <a:ext cx="6779547" cy="400110"/>
            </a:xfrm>
            <a:prstGeom prst="rect">
              <a:avLst/>
            </a:prstGeom>
            <a:noFill/>
          </p:spPr>
          <p:txBody>
            <a:bodyPr wrap="square" rtlCol="0">
              <a:spAutoFit/>
            </a:bodyPr>
            <a:lstStyle/>
            <a:p>
              <a:pPr algn="ctr"/>
              <a:r>
                <a:rPr lang="en-US" sz="2000" b="1" i="1" dirty="0">
                  <a:solidFill>
                    <a:schemeClr val="bg1"/>
                  </a:solidFill>
                </a:rPr>
                <a:t>Public</a:t>
              </a:r>
            </a:p>
          </p:txBody>
        </p:sp>
        <p:sp>
          <p:nvSpPr>
            <p:cNvPr id="68" name="TextBox 67"/>
            <p:cNvSpPr txBox="1"/>
            <p:nvPr/>
          </p:nvSpPr>
          <p:spPr>
            <a:xfrm>
              <a:off x="1514650" y="1473342"/>
              <a:ext cx="1489806" cy="400110"/>
            </a:xfrm>
            <a:prstGeom prst="rect">
              <a:avLst/>
            </a:prstGeom>
            <a:noFill/>
          </p:spPr>
          <p:txBody>
            <a:bodyPr wrap="square" rtlCol="0">
              <a:spAutoFit/>
            </a:bodyPr>
            <a:lstStyle/>
            <a:p>
              <a:pPr algn="ctr"/>
              <a:r>
                <a:rPr lang="en-US" sz="2000" b="1" i="1" dirty="0">
                  <a:solidFill>
                    <a:schemeClr val="bg1"/>
                  </a:solidFill>
                </a:rPr>
                <a:t>Private</a:t>
              </a:r>
            </a:p>
          </p:txBody>
        </p:sp>
        <p:cxnSp>
          <p:nvCxnSpPr>
            <p:cNvPr id="82" name="Straight Connector 81"/>
            <p:cNvCxnSpPr/>
            <p:nvPr/>
          </p:nvCxnSpPr>
          <p:spPr>
            <a:xfrm>
              <a:off x="2915670" y="1673397"/>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534124" y="2619473"/>
              <a:ext cx="8224322"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50">
                <a:solidFill>
                  <a:schemeClr val="bg1"/>
                </a:solidFill>
              </a:endParaRPr>
            </a:p>
          </p:txBody>
        </p:sp>
      </p:grpSp>
      <p:sp>
        <p:nvSpPr>
          <p:cNvPr id="2" name="Title 1"/>
          <p:cNvSpPr>
            <a:spLocks noGrp="1"/>
          </p:cNvSpPr>
          <p:nvPr>
            <p:ph type="title"/>
          </p:nvPr>
        </p:nvSpPr>
        <p:spPr>
          <a:xfrm>
            <a:off x="389436" y="228600"/>
            <a:ext cx="8363938" cy="1052596"/>
          </a:xfrm>
        </p:spPr>
        <p:txBody>
          <a:bodyPr>
            <a:normAutofit fontScale="90000"/>
          </a:bodyPr>
          <a:lstStyle/>
          <a:p>
            <a:r>
              <a:rPr lang="en-US" dirty="0" smtClean="0"/>
              <a:t>Cloud Platforms</a:t>
            </a:r>
            <a:br>
              <a:rPr lang="en-US" dirty="0" smtClean="0"/>
            </a:br>
            <a:r>
              <a:rPr lang="en-US" sz="3200" dirty="0" smtClean="0">
                <a:latin typeface="Segoe UI Light" pitchFamily="34" charset="0"/>
              </a:rPr>
              <a:t>Representative technologies and vendors</a:t>
            </a:r>
            <a:endParaRPr lang="en-US" sz="3200" dirty="0">
              <a:latin typeface="Segoe UI Light" pitchFamily="34" charset="0"/>
            </a:endParaRPr>
          </a:p>
        </p:txBody>
      </p:sp>
      <p:grpSp>
        <p:nvGrpSpPr>
          <p:cNvPr id="9" name="Group 8"/>
          <p:cNvGrpSpPr/>
          <p:nvPr/>
        </p:nvGrpSpPr>
        <p:grpSpPr>
          <a:xfrm>
            <a:off x="2194449" y="1849378"/>
            <a:ext cx="2061353" cy="4793291"/>
            <a:chOff x="2925170" y="1849377"/>
            <a:chExt cx="2747755" cy="4793291"/>
          </a:xfrm>
        </p:grpSpPr>
        <p:grpSp>
          <p:nvGrpSpPr>
            <p:cNvPr id="8" name="Group 7"/>
            <p:cNvGrpSpPr/>
            <p:nvPr/>
          </p:nvGrpSpPr>
          <p:grpSpPr>
            <a:xfrm>
              <a:off x="2925170" y="1849377"/>
              <a:ext cx="2747755" cy="4793291"/>
              <a:chOff x="2925170" y="1849377"/>
              <a:chExt cx="2747755" cy="4793291"/>
            </a:xfrm>
          </p:grpSpPr>
          <p:cxnSp>
            <p:nvCxnSpPr>
              <p:cNvPr id="80" name="Straight Connector 79"/>
              <p:cNvCxnSpPr/>
              <p:nvPr/>
            </p:nvCxnSpPr>
            <p:spPr>
              <a:xfrm flipH="1">
                <a:off x="5672924"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925170" y="2256841"/>
                <a:ext cx="1345270" cy="369332"/>
              </a:xfrm>
              <a:prstGeom prst="rect">
                <a:avLst/>
              </a:prstGeom>
              <a:noFill/>
            </p:spPr>
            <p:txBody>
              <a:bodyPr wrap="square" rtlCol="0">
                <a:spAutoFit/>
              </a:bodyPr>
              <a:lstStyle/>
              <a:p>
                <a:pPr algn="ctr"/>
                <a:r>
                  <a:rPr lang="en-US" b="1" i="1" dirty="0" smtClean="0"/>
                  <a:t>IaaS</a:t>
                </a:r>
                <a:endParaRPr lang="en-US" b="1" i="1" dirty="0"/>
              </a:p>
            </p:txBody>
          </p:sp>
          <p:sp>
            <p:nvSpPr>
              <p:cNvPr id="52" name="TextBox 51"/>
              <p:cNvSpPr txBox="1"/>
              <p:nvPr/>
            </p:nvSpPr>
            <p:spPr>
              <a:xfrm>
                <a:off x="4315798" y="2252069"/>
                <a:ext cx="1327261" cy="369332"/>
              </a:xfrm>
              <a:prstGeom prst="rect">
                <a:avLst/>
              </a:prstGeom>
              <a:noFill/>
            </p:spPr>
            <p:txBody>
              <a:bodyPr wrap="square" rtlCol="0">
                <a:spAutoFit/>
              </a:bodyPr>
              <a:lstStyle/>
              <a:p>
                <a:pPr algn="ctr"/>
                <a:r>
                  <a:rPr lang="en-US" b="1" i="1" dirty="0" smtClean="0"/>
                  <a:t>PaaS</a:t>
                </a:r>
                <a:endParaRPr lang="en-US" b="1" i="1" dirty="0"/>
              </a:p>
            </p:txBody>
          </p:sp>
          <p:sp>
            <p:nvSpPr>
              <p:cNvPr id="55" name="TextBox 54"/>
              <p:cNvSpPr txBox="1"/>
              <p:nvPr/>
            </p:nvSpPr>
            <p:spPr>
              <a:xfrm>
                <a:off x="2942706" y="1849377"/>
                <a:ext cx="2730219"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grpSp>
        <p:cxnSp>
          <p:nvCxnSpPr>
            <p:cNvPr id="57" name="Straight Connector 56"/>
            <p:cNvCxnSpPr/>
            <p:nvPr/>
          </p:nvCxnSpPr>
          <p:spPr>
            <a:xfrm>
              <a:off x="4297218"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1150893" y="2269186"/>
            <a:ext cx="1036431" cy="369332"/>
          </a:xfrm>
          <a:prstGeom prst="rect">
            <a:avLst/>
          </a:prstGeom>
          <a:noFill/>
        </p:spPr>
        <p:txBody>
          <a:bodyPr wrap="square" rtlCol="0">
            <a:spAutoFit/>
          </a:bodyPr>
          <a:lstStyle/>
          <a:p>
            <a:pPr algn="ctr"/>
            <a:r>
              <a:rPr lang="en-US" b="1" i="1" dirty="0" smtClean="0"/>
              <a:t>IaaS</a:t>
            </a:r>
            <a:endParaRPr lang="en-US" b="1" i="1" dirty="0"/>
          </a:p>
        </p:txBody>
      </p:sp>
      <p:grpSp>
        <p:nvGrpSpPr>
          <p:cNvPr id="10" name="Group 9"/>
          <p:cNvGrpSpPr/>
          <p:nvPr/>
        </p:nvGrpSpPr>
        <p:grpSpPr>
          <a:xfrm>
            <a:off x="4266619" y="1848850"/>
            <a:ext cx="3054123" cy="4793819"/>
            <a:chOff x="5687343" y="1848849"/>
            <a:chExt cx="4071103" cy="4793819"/>
          </a:xfrm>
        </p:grpSpPr>
        <p:cxnSp>
          <p:nvCxnSpPr>
            <p:cNvPr id="46" name="Straight Connector 45"/>
            <p:cNvCxnSpPr/>
            <p:nvPr/>
          </p:nvCxnSpPr>
          <p:spPr>
            <a:xfrm>
              <a:off x="7049724" y="2650915"/>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87343" y="2258032"/>
              <a:ext cx="1369268" cy="646331"/>
            </a:xfrm>
            <a:prstGeom prst="rect">
              <a:avLst/>
            </a:prstGeom>
            <a:noFill/>
          </p:spPr>
          <p:txBody>
            <a:bodyPr wrap="square" rtlCol="0">
              <a:spAutoFit/>
            </a:bodyPr>
            <a:lstStyle/>
            <a:p>
              <a:pPr algn="ctr"/>
              <a:r>
                <a:rPr lang="en-US" b="1" i="1" dirty="0" smtClean="0"/>
                <a:t>Relational </a:t>
              </a:r>
              <a:endParaRPr lang="en-US" b="1" i="1" dirty="0"/>
            </a:p>
          </p:txBody>
        </p:sp>
        <p:sp>
          <p:nvSpPr>
            <p:cNvPr id="54" name="TextBox 53"/>
            <p:cNvSpPr txBox="1"/>
            <p:nvPr/>
          </p:nvSpPr>
          <p:spPr>
            <a:xfrm>
              <a:off x="7049723" y="2258032"/>
              <a:ext cx="1342675" cy="646331"/>
            </a:xfrm>
            <a:prstGeom prst="rect">
              <a:avLst/>
            </a:prstGeom>
            <a:noFill/>
          </p:spPr>
          <p:txBody>
            <a:bodyPr wrap="square" rtlCol="0">
              <a:spAutoFit/>
            </a:bodyPr>
            <a:lstStyle/>
            <a:p>
              <a:pPr algn="ctr"/>
              <a:r>
                <a:rPr lang="en-US" b="1" i="1" dirty="0" smtClean="0"/>
                <a:t>Scale-Out</a:t>
              </a:r>
              <a:endParaRPr lang="en-US" b="1" i="1" dirty="0"/>
            </a:p>
          </p:txBody>
        </p:sp>
        <p:sp>
          <p:nvSpPr>
            <p:cNvPr id="56" name="TextBox 55"/>
            <p:cNvSpPr txBox="1"/>
            <p:nvPr/>
          </p:nvSpPr>
          <p:spPr>
            <a:xfrm>
              <a:off x="5687343" y="1848849"/>
              <a:ext cx="407110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cxnSp>
          <p:nvCxnSpPr>
            <p:cNvPr id="58" name="Straight Connector 57"/>
            <p:cNvCxnSpPr/>
            <p:nvPr/>
          </p:nvCxnSpPr>
          <p:spPr>
            <a:xfrm>
              <a:off x="8385795" y="2637067"/>
              <a:ext cx="15746"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395839" y="2269187"/>
              <a:ext cx="1339110" cy="369332"/>
            </a:xfrm>
            <a:prstGeom prst="rect">
              <a:avLst/>
            </a:prstGeom>
            <a:noFill/>
          </p:spPr>
          <p:txBody>
            <a:bodyPr wrap="square" rtlCol="0">
              <a:spAutoFit/>
            </a:bodyPr>
            <a:lstStyle/>
            <a:p>
              <a:pPr algn="ctr"/>
              <a:r>
                <a:rPr lang="en-US" b="1" i="1" dirty="0" smtClean="0"/>
                <a:t>Blobs</a:t>
              </a:r>
              <a:endParaRPr lang="en-US" b="1" i="1" dirty="0"/>
            </a:p>
          </p:txBody>
        </p:sp>
      </p:grpSp>
      <p:grpSp>
        <p:nvGrpSpPr>
          <p:cNvPr id="11" name="Group 10"/>
          <p:cNvGrpSpPr/>
          <p:nvPr/>
        </p:nvGrpSpPr>
        <p:grpSpPr>
          <a:xfrm>
            <a:off x="117597" y="2879899"/>
            <a:ext cx="7217585" cy="3751613"/>
            <a:chOff x="156754" y="2879898"/>
            <a:chExt cx="9620941" cy="3751613"/>
          </a:xfrm>
        </p:grpSpPr>
        <p:cxnSp>
          <p:nvCxnSpPr>
            <p:cNvPr id="60" name="Straight Connector 59"/>
            <p:cNvCxnSpPr/>
            <p:nvPr/>
          </p:nvCxnSpPr>
          <p:spPr>
            <a:xfrm>
              <a:off x="1534124" y="3432368"/>
              <a:ext cx="8243571"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34124" y="5035338"/>
              <a:ext cx="8243571"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34124" y="4217198"/>
              <a:ext cx="8243571"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514650" y="5810179"/>
              <a:ext cx="8263045"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24" y="4227964"/>
              <a:ext cx="1210461"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41" y="5035338"/>
              <a:ext cx="1210461"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40" y="5860454"/>
              <a:ext cx="1210461"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247972" y="4396220"/>
              <a:ext cx="1241259"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75" name="TextBox 74"/>
            <p:cNvSpPr txBox="1"/>
            <p:nvPr/>
          </p:nvSpPr>
          <p:spPr>
            <a:xfrm>
              <a:off x="238281" y="2879898"/>
              <a:ext cx="1252436"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76" name="TextBox 75"/>
            <p:cNvSpPr txBox="1"/>
            <p:nvPr/>
          </p:nvSpPr>
          <p:spPr>
            <a:xfrm>
              <a:off x="239643" y="5191004"/>
              <a:ext cx="1246312"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77" name="TextBox 76"/>
            <p:cNvSpPr txBox="1"/>
            <p:nvPr/>
          </p:nvSpPr>
          <p:spPr>
            <a:xfrm>
              <a:off x="156754" y="5985180"/>
              <a:ext cx="1319512"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78" name="TextBox 77"/>
            <p:cNvSpPr txBox="1"/>
            <p:nvPr/>
          </p:nvSpPr>
          <p:spPr>
            <a:xfrm>
              <a:off x="238281" y="3556446"/>
              <a:ext cx="1258256"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grpSp>
      <p:grpSp>
        <p:nvGrpSpPr>
          <p:cNvPr id="4" name="Group 3"/>
          <p:cNvGrpSpPr/>
          <p:nvPr/>
        </p:nvGrpSpPr>
        <p:grpSpPr>
          <a:xfrm>
            <a:off x="7663524" y="5105147"/>
            <a:ext cx="1243690" cy="1537522"/>
            <a:chOff x="10215371" y="5105147"/>
            <a:chExt cx="1657821" cy="1537522"/>
          </a:xfrm>
        </p:grpSpPr>
        <p:sp>
          <p:nvSpPr>
            <p:cNvPr id="39" name="Rectangle 38"/>
            <p:cNvSpPr/>
            <p:nvPr/>
          </p:nvSpPr>
          <p:spPr>
            <a:xfrm>
              <a:off x="10215372" y="5466945"/>
              <a:ext cx="1657820"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50" dirty="0" err="1">
                <a:solidFill>
                  <a:schemeClr val="tx2"/>
                </a:solidFill>
              </a:endParaRPr>
            </a:p>
          </p:txBody>
        </p:sp>
        <p:sp>
          <p:nvSpPr>
            <p:cNvPr id="40" name="TextBox 39"/>
            <p:cNvSpPr txBox="1"/>
            <p:nvPr/>
          </p:nvSpPr>
          <p:spPr>
            <a:xfrm>
              <a:off x="10736125" y="5105147"/>
              <a:ext cx="616311" cy="58477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b="1" dirty="0" smtClean="0">
                  <a:solidFill>
                    <a:schemeClr val="tx2"/>
                  </a:solidFill>
                </a:rPr>
                <a:t>Key</a:t>
              </a:r>
              <a:endParaRPr lang="en-US" sz="1600" b="1" dirty="0">
                <a:solidFill>
                  <a:schemeClr val="tx2"/>
                </a:solidFill>
              </a:endParaRPr>
            </a:p>
          </p:txBody>
        </p:sp>
        <p:sp>
          <p:nvSpPr>
            <p:cNvPr id="41" name="TextBox 40"/>
            <p:cNvSpPr txBox="1"/>
            <p:nvPr/>
          </p:nvSpPr>
          <p:spPr>
            <a:xfrm>
              <a:off x="10222083" y="5540874"/>
              <a:ext cx="1651109"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a:solidFill>
                    <a:schemeClr val="tx1"/>
                  </a:solidFill>
                </a:rPr>
                <a:t>Cloud </a:t>
              </a:r>
              <a:r>
                <a:rPr lang="en-US" sz="1450" b="1" dirty="0" smtClean="0">
                  <a:solidFill>
                    <a:schemeClr val="tx1"/>
                  </a:solidFill>
                </a:rPr>
                <a:t>Platform Service</a:t>
              </a:r>
              <a:endParaRPr lang="en-US" sz="1450" b="1" dirty="0">
                <a:solidFill>
                  <a:schemeClr val="tx1"/>
                </a:solidFill>
              </a:endParaRPr>
            </a:p>
          </p:txBody>
        </p:sp>
        <p:sp>
          <p:nvSpPr>
            <p:cNvPr id="42" name="TextBox 41"/>
            <p:cNvSpPr txBox="1"/>
            <p:nvPr/>
          </p:nvSpPr>
          <p:spPr>
            <a:xfrm>
              <a:off x="10215371" y="6089536"/>
              <a:ext cx="1657820" cy="53860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a:solidFill>
                    <a:schemeClr val="accent4"/>
                  </a:solidFill>
                </a:rPr>
                <a:t>Cloud Platform Software</a:t>
              </a:r>
            </a:p>
          </p:txBody>
        </p:sp>
      </p:grpSp>
    </p:spTree>
    <p:extLst>
      <p:ext uri="{BB962C8B-B14F-4D97-AF65-F5344CB8AC3E}">
        <p14:creationId xmlns:p14="http://schemas.microsoft.com/office/powerpoint/2010/main" val="2979968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Cloud Service or Cloud Software?</a:t>
            </a:r>
            <a:br>
              <a:rPr lang="en-US" dirty="0" smtClean="0"/>
            </a:br>
            <a:r>
              <a:rPr lang="en-US" sz="3200" spc="-150" dirty="0" smtClean="0">
                <a:gradFill>
                  <a:gsLst>
                    <a:gs pos="0">
                      <a:schemeClr val="tx2"/>
                    </a:gs>
                    <a:gs pos="100000">
                      <a:schemeClr val="tx2"/>
                    </a:gs>
                  </a:gsLst>
                  <a:lin ang="5400000" scaled="0"/>
                </a:gradFill>
              </a:rPr>
              <a:t>Understanding the alternatives</a:t>
            </a:r>
            <a:endParaRPr lang="en-US" sz="3200" spc="-150" dirty="0">
              <a:gradFill>
                <a:gsLst>
                  <a:gs pos="0">
                    <a:schemeClr val="tx2"/>
                  </a:gs>
                  <a:gs pos="100000">
                    <a:schemeClr val="tx2"/>
                  </a:gs>
                </a:gsLst>
                <a:lin ang="5400000" scaled="0"/>
              </a:gradFill>
            </a:endParaRPr>
          </a:p>
        </p:txBody>
      </p:sp>
      <p:sp>
        <p:nvSpPr>
          <p:cNvPr id="3" name="Content Placeholder 2"/>
          <p:cNvSpPr>
            <a:spLocks noGrp="1"/>
          </p:cNvSpPr>
          <p:nvPr>
            <p:ph idx="1"/>
          </p:nvPr>
        </p:nvSpPr>
        <p:spPr>
          <a:xfrm>
            <a:off x="389436" y="1904993"/>
            <a:ext cx="8363938" cy="4622804"/>
          </a:xfrm>
        </p:spPr>
        <p:txBody>
          <a:bodyPr>
            <a:normAutofit lnSpcReduction="10000"/>
          </a:bodyPr>
          <a:lstStyle/>
          <a:p>
            <a:r>
              <a:rPr lang="en-US" dirty="0" smtClean="0"/>
              <a:t>Cloud platform service</a:t>
            </a:r>
          </a:p>
          <a:p>
            <a:pPr lvl="1"/>
            <a:r>
              <a:rPr lang="en-US" dirty="0" smtClean="0"/>
              <a:t>A hardware/software combination </a:t>
            </a:r>
          </a:p>
          <a:p>
            <a:pPr lvl="1"/>
            <a:r>
              <a:rPr lang="en-US" dirty="0" smtClean="0"/>
              <a:t>Typically provided by </a:t>
            </a:r>
            <a:r>
              <a:rPr lang="en-US" dirty="0"/>
              <a:t>organizations that </a:t>
            </a:r>
            <a:r>
              <a:rPr lang="en-US" dirty="0" smtClean="0"/>
              <a:t>run </a:t>
            </a:r>
            <a:r>
              <a:rPr lang="en-US" dirty="0"/>
              <a:t>Internet-scale services, e.g., </a:t>
            </a:r>
            <a:r>
              <a:rPr lang="en-US" dirty="0" smtClean="0"/>
              <a:t>Microsoft</a:t>
            </a:r>
            <a:r>
              <a:rPr lang="en-US" dirty="0"/>
              <a:t>, </a:t>
            </a:r>
            <a:r>
              <a:rPr lang="en-US" dirty="0" smtClean="0"/>
              <a:t>Amazon</a:t>
            </a:r>
            <a:r>
              <a:rPr lang="en-US" dirty="0"/>
              <a:t>, and </a:t>
            </a:r>
            <a:r>
              <a:rPr lang="en-US" dirty="0" smtClean="0"/>
              <a:t>Google</a:t>
            </a:r>
          </a:p>
          <a:p>
            <a:pPr lvl="2"/>
            <a:r>
              <a:rPr lang="en-US" dirty="0" smtClean="0"/>
              <a:t>They write their own software</a:t>
            </a:r>
            <a:endParaRPr lang="en-US" dirty="0"/>
          </a:p>
          <a:p>
            <a:endParaRPr lang="en-US" b="1" i="1" dirty="0" smtClean="0">
              <a:solidFill>
                <a:schemeClr val="tx2"/>
              </a:solidFill>
            </a:endParaRPr>
          </a:p>
          <a:p>
            <a:r>
              <a:rPr lang="en-US" i="1" dirty="0">
                <a:solidFill>
                  <a:schemeClr val="tx2"/>
                </a:solidFill>
              </a:rPr>
              <a:t>C</a:t>
            </a:r>
            <a:r>
              <a:rPr lang="en-US" i="1" dirty="0" smtClean="0">
                <a:solidFill>
                  <a:schemeClr val="tx2"/>
                </a:solidFill>
              </a:rPr>
              <a:t>loud platform software</a:t>
            </a:r>
          </a:p>
          <a:p>
            <a:pPr lvl="1"/>
            <a:r>
              <a:rPr lang="en-US" dirty="0" smtClean="0"/>
              <a:t>Provided by software vendors and open source projects</a:t>
            </a:r>
          </a:p>
          <a:p>
            <a:pPr lvl="2"/>
            <a:r>
              <a:rPr lang="en-US" dirty="0"/>
              <a:t>H</a:t>
            </a:r>
            <a:r>
              <a:rPr lang="en-US" dirty="0" smtClean="0"/>
              <a:t>osters can use this software to offer a public cloud service</a:t>
            </a:r>
          </a:p>
          <a:p>
            <a:pPr lvl="1"/>
            <a:r>
              <a:rPr lang="en-US" dirty="0" smtClean="0"/>
              <a:t>The same software can also be used in private clouds</a:t>
            </a:r>
          </a:p>
        </p:txBody>
      </p:sp>
      <p:sp>
        <p:nvSpPr>
          <p:cNvPr id="4" name="Rectangle 3"/>
          <p:cNvSpPr/>
          <p:nvPr/>
        </p:nvSpPr>
        <p:spPr>
          <a:xfrm>
            <a:off x="654790" y="1872919"/>
            <a:ext cx="3688610" cy="461566"/>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00" dirty="0" err="1">
              <a:solidFill>
                <a:schemeClr val="bg1"/>
              </a:solidFill>
            </a:endParaRPr>
          </a:p>
        </p:txBody>
      </p:sp>
      <p:sp>
        <p:nvSpPr>
          <p:cNvPr id="5" name="Rectangle 4"/>
          <p:cNvSpPr/>
          <p:nvPr/>
        </p:nvSpPr>
        <p:spPr>
          <a:xfrm>
            <a:off x="665732" y="4495800"/>
            <a:ext cx="3753868" cy="461566"/>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00" dirty="0" err="1">
              <a:solidFill>
                <a:schemeClr val="bg1"/>
              </a:solidFill>
            </a:endParaRPr>
          </a:p>
        </p:txBody>
      </p:sp>
    </p:spTree>
    <p:extLst>
      <p:ext uri="{BB962C8B-B14F-4D97-AF65-F5344CB8AC3E}">
        <p14:creationId xmlns:p14="http://schemas.microsoft.com/office/powerpoint/2010/main" val="403396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Applying Public Cloud Platforms (1)</a:t>
            </a:r>
            <a:br>
              <a:rPr lang="en-US" dirty="0" smtClean="0"/>
            </a:br>
            <a:r>
              <a:rPr lang="en-US" sz="3200" dirty="0">
                <a:latin typeface="Segoe UI Light" pitchFamily="34" charset="0"/>
              </a:rPr>
              <a:t>Some characteristics of typical applications</a:t>
            </a:r>
          </a:p>
        </p:txBody>
      </p:sp>
      <p:sp>
        <p:nvSpPr>
          <p:cNvPr id="3" name="Content Placeholder 2"/>
          <p:cNvSpPr>
            <a:spLocks noGrp="1"/>
          </p:cNvSpPr>
          <p:nvPr>
            <p:ph idx="1"/>
          </p:nvPr>
        </p:nvSpPr>
        <p:spPr>
          <a:xfrm>
            <a:off x="389436" y="1905000"/>
            <a:ext cx="8363938" cy="3964162"/>
          </a:xfrm>
        </p:spPr>
        <p:txBody>
          <a:bodyPr>
            <a:normAutofit lnSpcReduction="10000"/>
          </a:bodyPr>
          <a:lstStyle/>
          <a:p>
            <a:r>
              <a:rPr lang="en-US" dirty="0" smtClean="0"/>
              <a:t>Apps that need high reliability</a:t>
            </a:r>
          </a:p>
          <a:p>
            <a:pPr lvl="1"/>
            <a:r>
              <a:rPr lang="en-US" dirty="0" smtClean="0"/>
              <a:t>Example: A SaaS application</a:t>
            </a:r>
          </a:p>
          <a:p>
            <a:r>
              <a:rPr lang="en-US" dirty="0" smtClean="0"/>
              <a:t>Apps that need massive scale</a:t>
            </a:r>
          </a:p>
          <a:p>
            <a:pPr lvl="1"/>
            <a:r>
              <a:rPr lang="en-US" dirty="0" smtClean="0"/>
              <a:t>Example: A Web 2.0 application</a:t>
            </a:r>
          </a:p>
          <a:p>
            <a:r>
              <a:rPr lang="en-US" dirty="0" smtClean="0"/>
              <a:t>Apps with variable load</a:t>
            </a:r>
          </a:p>
          <a:p>
            <a:pPr lvl="1"/>
            <a:r>
              <a:rPr lang="en-US" dirty="0" smtClean="0"/>
              <a:t>Example: An on-line ticketing application</a:t>
            </a:r>
          </a:p>
          <a:p>
            <a:r>
              <a:rPr lang="en-US" dirty="0" smtClean="0"/>
              <a:t>Apps that do parallel processing</a:t>
            </a:r>
          </a:p>
          <a:p>
            <a:pPr lvl="1"/>
            <a:r>
              <a:rPr lang="en-US" dirty="0" smtClean="0"/>
              <a:t>Example: A financial modeling application</a:t>
            </a:r>
          </a:p>
        </p:txBody>
      </p:sp>
    </p:spTree>
    <p:extLst>
      <p:ext uri="{BB962C8B-B14F-4D97-AF65-F5344CB8AC3E}">
        <p14:creationId xmlns:p14="http://schemas.microsoft.com/office/powerpoint/2010/main" val="3884656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Public Cloud Platforms (2)</a:t>
            </a:r>
            <a:br>
              <a:rPr lang="en-US" dirty="0" smtClean="0"/>
            </a:br>
            <a:r>
              <a:rPr lang="en-US" sz="3200" dirty="0">
                <a:latin typeface="Segoe UI Light" pitchFamily="34" charset="0"/>
              </a:rPr>
              <a:t>Some characteristics of typical applications</a:t>
            </a:r>
          </a:p>
        </p:txBody>
      </p:sp>
      <p:sp>
        <p:nvSpPr>
          <p:cNvPr id="3" name="Content Placeholder 2"/>
          <p:cNvSpPr>
            <a:spLocks noGrp="1"/>
          </p:cNvSpPr>
          <p:nvPr>
            <p:ph sz="quarter" idx="1"/>
          </p:nvPr>
        </p:nvSpPr>
        <p:spPr/>
        <p:txBody>
          <a:bodyPr>
            <a:normAutofit lnSpcReduction="10000"/>
          </a:bodyPr>
          <a:lstStyle/>
          <a:p>
            <a:r>
              <a:rPr lang="en-US" dirty="0" smtClean="0"/>
              <a:t>Apps with a short or unpredictable lifetime</a:t>
            </a:r>
          </a:p>
          <a:p>
            <a:pPr lvl="1"/>
            <a:r>
              <a:rPr lang="en-US" dirty="0" smtClean="0"/>
              <a:t>Example: An app created for a marketing campaign</a:t>
            </a:r>
          </a:p>
          <a:p>
            <a:r>
              <a:rPr lang="en-US" dirty="0" smtClean="0"/>
              <a:t>Apps that must fail fast or scale fast</a:t>
            </a:r>
          </a:p>
          <a:p>
            <a:pPr lvl="1"/>
            <a:r>
              <a:rPr lang="en-US" dirty="0" smtClean="0"/>
              <a:t>Example: Start-ups</a:t>
            </a:r>
          </a:p>
          <a:p>
            <a:r>
              <a:rPr lang="en-US" dirty="0" smtClean="0"/>
              <a:t>Apps that don’t fit well in an organization’s data center</a:t>
            </a:r>
          </a:p>
          <a:p>
            <a:pPr lvl="1"/>
            <a:r>
              <a:rPr lang="en-US" dirty="0" smtClean="0"/>
              <a:t>Example: A business unit that wishes to avoid its IT department</a:t>
            </a:r>
          </a:p>
          <a:p>
            <a:r>
              <a:rPr lang="en-US" dirty="0" smtClean="0"/>
              <a:t>Apps that can benefit from external storage</a:t>
            </a:r>
          </a:p>
          <a:p>
            <a:pPr lvl="1"/>
            <a:r>
              <a:rPr lang="en-US" dirty="0" smtClean="0"/>
              <a:t>Example: An application that archives data</a:t>
            </a:r>
          </a:p>
        </p:txBody>
      </p:sp>
    </p:spTree>
    <p:extLst>
      <p:ext uri="{BB962C8B-B14F-4D97-AF65-F5344CB8AC3E}">
        <p14:creationId xmlns:p14="http://schemas.microsoft.com/office/powerpoint/2010/main" val="282998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dirty="0" smtClean="0">
                <a:solidFill>
                  <a:srgbClr val="FFFF00"/>
                </a:solidFill>
              </a:rPr>
              <a:t>Cloud Platforms:</a:t>
            </a:r>
            <a:br>
              <a:rPr dirty="0" smtClean="0">
                <a:solidFill>
                  <a:srgbClr val="FFFF00"/>
                </a:solidFill>
              </a:rPr>
            </a:br>
            <a:r>
              <a:rPr lang="en-US" dirty="0" smtClean="0">
                <a:solidFill>
                  <a:srgbClr val="FFFF00"/>
                </a:solidFill>
              </a:rPr>
              <a:t>Applying the Framework</a:t>
            </a:r>
            <a:endParaRPr lang="en-US" dirty="0">
              <a:solidFill>
                <a:srgbClr val="FFFF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3034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From Server Virtualization to Private Clouds</a:t>
            </a:r>
            <a:endParaRPr lang="en-US" sz="3600" dirty="0"/>
          </a:p>
        </p:txBody>
      </p:sp>
      <p:sp>
        <p:nvSpPr>
          <p:cNvPr id="3" name="Content Placeholder 2"/>
          <p:cNvSpPr>
            <a:spLocks noGrp="1"/>
          </p:cNvSpPr>
          <p:nvPr>
            <p:ph idx="1"/>
          </p:nvPr>
        </p:nvSpPr>
        <p:spPr/>
        <p:txBody>
          <a:bodyPr>
            <a:normAutofit lnSpcReduction="10000"/>
          </a:bodyPr>
          <a:lstStyle/>
          <a:p>
            <a:r>
              <a:rPr lang="en-US" smtClean="0"/>
              <a:t>IaaS allows allocating, managing, and charging for VMs in a more effective way</a:t>
            </a:r>
          </a:p>
          <a:p>
            <a:endParaRPr lang="en-US" smtClean="0"/>
          </a:p>
          <a:p>
            <a:r>
              <a:rPr lang="en-US" smtClean="0"/>
              <a:t>This idea first appeared in a public cloud platform</a:t>
            </a:r>
          </a:p>
          <a:p>
            <a:pPr lvl="1"/>
            <a:r>
              <a:rPr lang="en-US" smtClean="0"/>
              <a:t>If it makes sense there, why not use it in your own data center?</a:t>
            </a:r>
          </a:p>
          <a:p>
            <a:endParaRPr lang="en-US" smtClean="0"/>
          </a:p>
          <a:p>
            <a:r>
              <a:rPr lang="en-US" smtClean="0"/>
              <a:t>Private clouds provide IaaS in your data center</a:t>
            </a:r>
          </a:p>
          <a:p>
            <a:pPr lvl="1"/>
            <a:r>
              <a:rPr lang="en-US" smtClean="0"/>
              <a:t>Although they can also offer more application-oriented services</a:t>
            </a:r>
            <a:endParaRPr lang="en-US" dirty="0"/>
          </a:p>
        </p:txBody>
      </p:sp>
    </p:spTree>
    <p:extLst>
      <p:ext uri="{BB962C8B-B14F-4D97-AF65-F5344CB8AC3E}">
        <p14:creationId xmlns:p14="http://schemas.microsoft.com/office/powerpoint/2010/main" val="381035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does the revenue picture look?</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4" name="Content Placeholder 3"/>
          <p:cNvSpPr>
            <a:spLocks noGrp="1"/>
          </p:cNvSpPr>
          <p:nvPr>
            <p:ph sz="quarter" idx="1"/>
          </p:nvPr>
        </p:nvSpPr>
        <p:spPr/>
        <p:txBody>
          <a:bodyPr/>
          <a:lstStyle/>
          <a:p>
            <a:r>
              <a:rPr lang="en-US" smtClean="0"/>
              <a:t>One-time purchases</a:t>
            </a:r>
            <a:endParaRPr lang="en-US"/>
          </a:p>
        </p:txBody>
      </p:sp>
      <p:grpSp>
        <p:nvGrpSpPr>
          <p:cNvPr id="8" name="Group 7"/>
          <p:cNvGrpSpPr/>
          <p:nvPr/>
        </p:nvGrpSpPr>
        <p:grpSpPr>
          <a:xfrm>
            <a:off x="1828800" y="2133600"/>
            <a:ext cx="5324475" cy="4419600"/>
            <a:chOff x="1828800" y="1981200"/>
            <a:chExt cx="5324475" cy="4419600"/>
          </a:xfrm>
        </p:grpSpPr>
        <p:pic>
          <p:nvPicPr>
            <p:cNvPr id="2050" name="Picture 2" descr="http://uwdatasci.files.wordpress.com/2011/12/mixture_of_gaussians.png?w=6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28800" y="2209800"/>
              <a:ext cx="5324475" cy="399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198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95800" y="39624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7941" y="579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2952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Microsoft</a:t>
            </a:r>
            <a:br>
              <a:rPr lang="en-US" dirty="0" smtClean="0"/>
            </a:br>
            <a:r>
              <a:rPr lang="en-US" sz="3200" dirty="0">
                <a:latin typeface="Segoe UI Light" pitchFamily="34" charset="0"/>
              </a:rPr>
              <a:t>Private and public cloud platform software</a:t>
            </a:r>
          </a:p>
        </p:txBody>
      </p:sp>
      <p:sp>
        <p:nvSpPr>
          <p:cNvPr id="43" name="Rectangle 42"/>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50" dirty="0" err="1" smtClean="0">
              <a:solidFill>
                <a:schemeClr val="tx2"/>
              </a:solidFill>
            </a:endParaRPr>
          </a:p>
        </p:txBody>
      </p:sp>
      <p:cxnSp>
        <p:nvCxnSpPr>
          <p:cNvPr id="46" name="Straight Connector 45"/>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94449" y="2256841"/>
            <a:ext cx="1009215" cy="369332"/>
          </a:xfrm>
          <a:prstGeom prst="rect">
            <a:avLst/>
          </a:prstGeom>
          <a:noFill/>
        </p:spPr>
        <p:txBody>
          <a:bodyPr wrap="square" rtlCol="0">
            <a:spAutoFit/>
          </a:bodyPr>
          <a:lstStyle/>
          <a:p>
            <a:pPr algn="ctr"/>
            <a:r>
              <a:rPr lang="en-US" b="1" i="1" dirty="0" smtClean="0"/>
              <a:t>IaaS</a:t>
            </a:r>
            <a:endParaRPr lang="en-US" b="1" i="1" dirty="0"/>
          </a:p>
        </p:txBody>
      </p:sp>
      <p:sp>
        <p:nvSpPr>
          <p:cNvPr id="52" name="TextBox 51"/>
          <p:cNvSpPr txBox="1"/>
          <p:nvPr/>
        </p:nvSpPr>
        <p:spPr>
          <a:xfrm>
            <a:off x="3237692" y="2263680"/>
            <a:ext cx="995705" cy="369332"/>
          </a:xfrm>
          <a:prstGeom prst="rect">
            <a:avLst/>
          </a:prstGeom>
          <a:noFill/>
        </p:spPr>
        <p:txBody>
          <a:bodyPr wrap="square" rtlCol="0">
            <a:spAutoFit/>
          </a:bodyPr>
          <a:lstStyle/>
          <a:p>
            <a:pPr algn="ctr"/>
            <a:r>
              <a:rPr lang="en-US" b="1" i="1" dirty="0" smtClean="0"/>
              <a:t>PaaS</a:t>
            </a:r>
            <a:endParaRPr lang="en-US" b="1" i="1" dirty="0"/>
          </a:p>
        </p:txBody>
      </p:sp>
      <p:sp>
        <p:nvSpPr>
          <p:cNvPr id="53" name="TextBox 52"/>
          <p:cNvSpPr txBox="1"/>
          <p:nvPr/>
        </p:nvSpPr>
        <p:spPr>
          <a:xfrm>
            <a:off x="4266618" y="2258032"/>
            <a:ext cx="1027219" cy="646331"/>
          </a:xfrm>
          <a:prstGeom prst="rect">
            <a:avLst/>
          </a:prstGeom>
          <a:noFill/>
        </p:spPr>
        <p:txBody>
          <a:bodyPr wrap="square" rtlCol="0">
            <a:spAutoFit/>
          </a:bodyPr>
          <a:lstStyle/>
          <a:p>
            <a:pPr algn="ctr"/>
            <a:r>
              <a:rPr lang="en-US" b="1" i="1" dirty="0" smtClean="0"/>
              <a:t>Relational </a:t>
            </a:r>
            <a:endParaRPr lang="en-US" b="1" i="1" dirty="0"/>
          </a:p>
        </p:txBody>
      </p:sp>
      <p:sp>
        <p:nvSpPr>
          <p:cNvPr id="54" name="TextBox 53"/>
          <p:cNvSpPr txBox="1"/>
          <p:nvPr/>
        </p:nvSpPr>
        <p:spPr>
          <a:xfrm>
            <a:off x="5288670" y="2258032"/>
            <a:ext cx="1007269" cy="646331"/>
          </a:xfrm>
          <a:prstGeom prst="rect">
            <a:avLst/>
          </a:prstGeom>
          <a:noFill/>
        </p:spPr>
        <p:txBody>
          <a:bodyPr wrap="square" rtlCol="0">
            <a:spAutoFit/>
          </a:bodyPr>
          <a:lstStyle/>
          <a:p>
            <a:pPr algn="ctr"/>
            <a:r>
              <a:rPr lang="en-US" b="1" i="1" dirty="0" smtClean="0"/>
              <a:t>Scale-Out</a:t>
            </a:r>
            <a:endParaRPr lang="en-US" b="1" i="1" dirty="0"/>
          </a:p>
        </p:txBody>
      </p:sp>
      <p:sp>
        <p:nvSpPr>
          <p:cNvPr id="55" name="TextBox 54"/>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56" name="TextBox 55"/>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cxnSp>
        <p:nvCxnSpPr>
          <p:cNvPr id="57" name="Straight Connector 56"/>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174083" y="2619474"/>
            <a:ext cx="2029582" cy="806060"/>
            <a:chOff x="1565035" y="2619474"/>
            <a:chExt cx="2705405" cy="806060"/>
          </a:xfrm>
        </p:grpSpPr>
        <p:sp>
          <p:nvSpPr>
            <p:cNvPr id="45" name="Rounded Rectangle 44"/>
            <p:cNvSpPr/>
            <p:nvPr/>
          </p:nvSpPr>
          <p:spPr bwMode="auto">
            <a:xfrm>
              <a:off x="1565035" y="2619474"/>
              <a:ext cx="2701270" cy="80606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50" dirty="0" smtClean="0">
                <a:gradFill>
                  <a:gsLst>
                    <a:gs pos="0">
                      <a:srgbClr val="FFFFFF"/>
                    </a:gs>
                    <a:gs pos="100000">
                      <a:srgbClr val="FFFFFF"/>
                    </a:gs>
                  </a:gsLst>
                  <a:lin ang="5400000" scaled="0"/>
                </a:gradFill>
              </a:endParaRPr>
            </a:p>
          </p:txBody>
        </p:sp>
        <p:sp>
          <p:nvSpPr>
            <p:cNvPr id="59" name="Rectangle 58"/>
            <p:cNvSpPr/>
            <p:nvPr/>
          </p:nvSpPr>
          <p:spPr>
            <a:xfrm>
              <a:off x="2925172" y="2663316"/>
              <a:ext cx="1345268" cy="754053"/>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For </a:t>
              </a:r>
              <a:r>
                <a:rPr lang="en-US" sz="1400" b="1" i="1" dirty="0" err="1" smtClean="0">
                  <a:solidFill>
                    <a:schemeClr val="accent4"/>
                  </a:solidFill>
                </a:rPr>
                <a:t>Hosters</a:t>
              </a:r>
              <a:r>
                <a:rPr lang="en-US" sz="1400" b="1" i="1" dirty="0">
                  <a:solidFill>
                    <a:schemeClr val="accent4"/>
                  </a:solidFill>
                </a:rPr>
                <a:t>:</a:t>
              </a:r>
              <a:r>
                <a:rPr lang="en-US" sz="1400" b="1" i="1" dirty="0" smtClean="0">
                  <a:solidFill>
                    <a:schemeClr val="accent4"/>
                  </a:solidFill>
                </a:rPr>
                <a:t> </a:t>
              </a:r>
              <a:r>
                <a:rPr lang="en-US" sz="1200" b="1" i="1" dirty="0" smtClean="0">
                  <a:solidFill>
                    <a:schemeClr val="accent4"/>
                  </a:solidFill>
                </a:rPr>
                <a:t>Hyper-V</a:t>
              </a:r>
              <a:r>
                <a:rPr lang="en-US" sz="1400" b="1" i="1" dirty="0" smtClean="0">
                  <a:solidFill>
                    <a:schemeClr val="accent4"/>
                  </a:solidFill>
                </a:rPr>
                <a:t> Cloud</a:t>
              </a:r>
              <a:endParaRPr lang="en-US" sz="1400" b="1" i="1" dirty="0">
                <a:solidFill>
                  <a:schemeClr val="accent4"/>
                </a:solidFill>
              </a:endParaRPr>
            </a:p>
          </p:txBody>
        </p:sp>
      </p:grpSp>
      <p:cxnSp>
        <p:nvCxnSpPr>
          <p:cNvPr id="60" name="Straight Connector 59"/>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150894" y="2771042"/>
            <a:ext cx="1036429" cy="553998"/>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smtClean="0">
                <a:solidFill>
                  <a:schemeClr val="accent4"/>
                </a:solidFill>
              </a:rPr>
              <a:t>Hyper-V</a:t>
            </a:r>
          </a:p>
          <a:p>
            <a:pPr algn="ctr"/>
            <a:r>
              <a:rPr lang="en-US" sz="1450" b="1" i="1" dirty="0" smtClean="0">
                <a:solidFill>
                  <a:schemeClr val="accent4"/>
                </a:solidFill>
              </a:rPr>
              <a:t>Cloud</a:t>
            </a:r>
            <a:endParaRPr lang="en-US" sz="1450" b="1" i="1" dirty="0">
              <a:solidFill>
                <a:schemeClr val="accent4"/>
              </a:solidFill>
            </a:endParaRPr>
          </a:p>
        </p:txBody>
      </p:sp>
      <p:sp>
        <p:nvSpPr>
          <p:cNvPr id="66" name="TextBox 65"/>
          <p:cNvSpPr txBox="1"/>
          <p:nvPr/>
        </p:nvSpPr>
        <p:spPr>
          <a:xfrm>
            <a:off x="1150893" y="2269186"/>
            <a:ext cx="1036431" cy="369332"/>
          </a:xfrm>
          <a:prstGeom prst="rect">
            <a:avLst/>
          </a:prstGeom>
          <a:noFill/>
        </p:spPr>
        <p:txBody>
          <a:bodyPr wrap="square" rtlCol="0">
            <a:spAutoFit/>
          </a:bodyPr>
          <a:lstStyle/>
          <a:p>
            <a:pPr algn="ctr"/>
            <a:r>
              <a:rPr lang="en-US" b="1" i="1" dirty="0" smtClean="0"/>
              <a:t>IaaS</a:t>
            </a:r>
            <a:endParaRPr lang="en-US" b="1" i="1" dirty="0"/>
          </a:p>
        </p:txBody>
      </p:sp>
      <p:sp>
        <p:nvSpPr>
          <p:cNvPr id="67" name="TextBox 66"/>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68" name="TextBox 67"/>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75" name="TextBox 74"/>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76" name="TextBox 75"/>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77" name="TextBox 76"/>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78" name="TextBox 77"/>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cxnSp>
        <p:nvCxnSpPr>
          <p:cNvPr id="83" name="Straight Connector 82"/>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50">
              <a:solidFill>
                <a:schemeClr val="bg1"/>
              </a:solidFill>
            </a:endParaRPr>
          </a:p>
        </p:txBody>
      </p:sp>
      <p:sp>
        <p:nvSpPr>
          <p:cNvPr id="103" name="TextBox 102"/>
          <p:cNvSpPr txBox="1"/>
          <p:nvPr/>
        </p:nvSpPr>
        <p:spPr>
          <a:xfrm>
            <a:off x="6298520" y="2269187"/>
            <a:ext cx="1004594" cy="369332"/>
          </a:xfrm>
          <a:prstGeom prst="rect">
            <a:avLst/>
          </a:prstGeom>
          <a:noFill/>
        </p:spPr>
        <p:txBody>
          <a:bodyPr wrap="square" rtlCol="0">
            <a:spAutoFit/>
          </a:bodyPr>
          <a:lstStyle/>
          <a:p>
            <a:pPr algn="ctr"/>
            <a:r>
              <a:rPr lang="en-US" b="1" i="1" dirty="0" smtClean="0"/>
              <a:t>Blobs</a:t>
            </a:r>
            <a:endParaRPr lang="en-US" b="1" i="1" dirty="0"/>
          </a:p>
        </p:txBody>
      </p:sp>
      <p:sp>
        <p:nvSpPr>
          <p:cNvPr id="41" name="Rectangle 40"/>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42" name="TextBox 41"/>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44" name="TextBox 43"/>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48" name="TextBox 47"/>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Tree>
    <p:extLst>
      <p:ext uri="{BB962C8B-B14F-4D97-AF65-F5344CB8AC3E}">
        <p14:creationId xmlns:p14="http://schemas.microsoft.com/office/powerpoint/2010/main" val="941285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VMware</a:t>
            </a:r>
            <a:br>
              <a:rPr lang="en-US" dirty="0" smtClean="0"/>
            </a:br>
            <a:r>
              <a:rPr lang="en-US" sz="3200" dirty="0">
                <a:latin typeface="Segoe UI Light" pitchFamily="34" charset="0"/>
              </a:rPr>
              <a:t>Private and public cloud platform software</a:t>
            </a:r>
          </a:p>
        </p:txBody>
      </p:sp>
      <p:sp>
        <p:nvSpPr>
          <p:cNvPr id="45" name="Rectangle 44"/>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50" dirty="0" err="1" smtClean="0">
              <a:solidFill>
                <a:schemeClr val="tx2"/>
              </a:solidFill>
            </a:endParaRPr>
          </a:p>
        </p:txBody>
      </p:sp>
      <p:cxnSp>
        <p:nvCxnSpPr>
          <p:cNvPr id="47" name="Straight Connector 46"/>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94449" y="2256841"/>
            <a:ext cx="1009215" cy="369332"/>
          </a:xfrm>
          <a:prstGeom prst="rect">
            <a:avLst/>
          </a:prstGeom>
          <a:noFill/>
        </p:spPr>
        <p:txBody>
          <a:bodyPr wrap="square" rtlCol="0">
            <a:spAutoFit/>
          </a:bodyPr>
          <a:lstStyle/>
          <a:p>
            <a:pPr algn="ctr"/>
            <a:r>
              <a:rPr lang="en-US" b="1" i="1" dirty="0" smtClean="0"/>
              <a:t>IaaS</a:t>
            </a:r>
            <a:endParaRPr lang="en-US" b="1" i="1" dirty="0"/>
          </a:p>
        </p:txBody>
      </p:sp>
      <p:sp>
        <p:nvSpPr>
          <p:cNvPr id="52" name="TextBox 51"/>
          <p:cNvSpPr txBox="1"/>
          <p:nvPr/>
        </p:nvSpPr>
        <p:spPr>
          <a:xfrm>
            <a:off x="3237692" y="2263680"/>
            <a:ext cx="995705" cy="369332"/>
          </a:xfrm>
          <a:prstGeom prst="rect">
            <a:avLst/>
          </a:prstGeom>
          <a:noFill/>
        </p:spPr>
        <p:txBody>
          <a:bodyPr wrap="square" rtlCol="0">
            <a:spAutoFit/>
          </a:bodyPr>
          <a:lstStyle/>
          <a:p>
            <a:pPr algn="ctr"/>
            <a:r>
              <a:rPr lang="en-US" b="1" i="1" dirty="0" smtClean="0"/>
              <a:t>PaaS</a:t>
            </a:r>
            <a:endParaRPr lang="en-US" b="1" i="1" dirty="0"/>
          </a:p>
        </p:txBody>
      </p:sp>
      <p:sp>
        <p:nvSpPr>
          <p:cNvPr id="53" name="TextBox 52"/>
          <p:cNvSpPr txBox="1"/>
          <p:nvPr/>
        </p:nvSpPr>
        <p:spPr>
          <a:xfrm>
            <a:off x="4266618" y="2258032"/>
            <a:ext cx="1027219" cy="646331"/>
          </a:xfrm>
          <a:prstGeom prst="rect">
            <a:avLst/>
          </a:prstGeom>
          <a:noFill/>
        </p:spPr>
        <p:txBody>
          <a:bodyPr wrap="square" rtlCol="0">
            <a:spAutoFit/>
          </a:bodyPr>
          <a:lstStyle/>
          <a:p>
            <a:pPr algn="ctr"/>
            <a:r>
              <a:rPr lang="en-US" b="1" i="1" dirty="0" smtClean="0"/>
              <a:t>Relational </a:t>
            </a:r>
            <a:endParaRPr lang="en-US" b="1" i="1" dirty="0"/>
          </a:p>
        </p:txBody>
      </p:sp>
      <p:sp>
        <p:nvSpPr>
          <p:cNvPr id="54" name="TextBox 53"/>
          <p:cNvSpPr txBox="1"/>
          <p:nvPr/>
        </p:nvSpPr>
        <p:spPr>
          <a:xfrm>
            <a:off x="5288670" y="2258032"/>
            <a:ext cx="1007269" cy="646331"/>
          </a:xfrm>
          <a:prstGeom prst="rect">
            <a:avLst/>
          </a:prstGeom>
          <a:noFill/>
        </p:spPr>
        <p:txBody>
          <a:bodyPr wrap="square" rtlCol="0">
            <a:spAutoFit/>
          </a:bodyPr>
          <a:lstStyle/>
          <a:p>
            <a:pPr algn="ctr"/>
            <a:r>
              <a:rPr lang="en-US" b="1" i="1" dirty="0" smtClean="0"/>
              <a:t>Scale-Out</a:t>
            </a:r>
            <a:endParaRPr lang="en-US" b="1" i="1" dirty="0"/>
          </a:p>
        </p:txBody>
      </p:sp>
      <p:sp>
        <p:nvSpPr>
          <p:cNvPr id="58" name="TextBox 57"/>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59" name="TextBox 58"/>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cxnSp>
        <p:nvCxnSpPr>
          <p:cNvPr id="60" name="Straight Connector 59"/>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150894" y="2771042"/>
            <a:ext cx="1036429"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Hyper-V</a:t>
            </a:r>
          </a:p>
          <a:p>
            <a:pPr algn="ctr"/>
            <a:r>
              <a:rPr lang="en-US" sz="1400" b="1" i="1" dirty="0" smtClean="0">
                <a:solidFill>
                  <a:schemeClr val="accent4"/>
                </a:solidFill>
              </a:rPr>
              <a:t>Cloud</a:t>
            </a:r>
            <a:endParaRPr lang="en-US" sz="1400" b="1" i="1" dirty="0">
              <a:solidFill>
                <a:schemeClr val="accent4"/>
              </a:solidFill>
            </a:endParaRPr>
          </a:p>
        </p:txBody>
      </p:sp>
      <p:sp>
        <p:nvSpPr>
          <p:cNvPr id="70" name="TextBox 69"/>
          <p:cNvSpPr txBox="1"/>
          <p:nvPr/>
        </p:nvSpPr>
        <p:spPr>
          <a:xfrm>
            <a:off x="1150893" y="2269186"/>
            <a:ext cx="1036431" cy="369332"/>
          </a:xfrm>
          <a:prstGeom prst="rect">
            <a:avLst/>
          </a:prstGeom>
          <a:noFill/>
        </p:spPr>
        <p:txBody>
          <a:bodyPr wrap="square" rtlCol="0">
            <a:spAutoFit/>
          </a:bodyPr>
          <a:lstStyle/>
          <a:p>
            <a:pPr algn="ctr"/>
            <a:r>
              <a:rPr lang="en-US" b="1" i="1" dirty="0" smtClean="0"/>
              <a:t>IaaS</a:t>
            </a:r>
            <a:endParaRPr lang="en-US" b="1" i="1" dirty="0"/>
          </a:p>
        </p:txBody>
      </p:sp>
      <p:sp>
        <p:nvSpPr>
          <p:cNvPr id="71" name="TextBox 70"/>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74" name="TextBox 73"/>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80" name="TextBox 79"/>
          <p:cNvSpPr txBox="1"/>
          <p:nvPr/>
        </p:nvSpPr>
        <p:spPr>
          <a:xfrm>
            <a:off x="178758" y="2879898"/>
            <a:ext cx="939572" cy="584775"/>
          </a:xfrm>
          <a:prstGeom prst="rect">
            <a:avLst/>
          </a:prstGeom>
          <a:noFill/>
        </p:spPr>
        <p:txBody>
          <a:bodyPr wrap="square" rtlCol="0">
            <a:spAutoFit/>
          </a:bodyPr>
          <a:lstStyle/>
          <a:p>
            <a:pPr algn="ctr"/>
            <a:r>
              <a:rPr lang="en-US" sz="1600" b="1" dirty="0" smtClean="0">
                <a:solidFill>
                  <a:schemeClr val="bg1"/>
                </a:solidFill>
              </a:rPr>
              <a:t>Microsoft</a:t>
            </a:r>
            <a:endParaRPr lang="en-US" sz="1600" b="1" dirty="0">
              <a:solidFill>
                <a:schemeClr val="bg1"/>
              </a:solidFill>
            </a:endParaRPr>
          </a:p>
        </p:txBody>
      </p:sp>
      <p:sp>
        <p:nvSpPr>
          <p:cNvPr id="82" name="TextBox 81"/>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83" name="TextBox 82"/>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84" name="TextBox 83"/>
          <p:cNvSpPr txBox="1"/>
          <p:nvPr/>
        </p:nvSpPr>
        <p:spPr>
          <a:xfrm>
            <a:off x="178757" y="3556446"/>
            <a:ext cx="943938" cy="338554"/>
          </a:xfrm>
          <a:prstGeom prst="rect">
            <a:avLst/>
          </a:prstGeom>
          <a:noFill/>
        </p:spPr>
        <p:txBody>
          <a:bodyPr wrap="square" rtlCol="0">
            <a:spAutoFit/>
          </a:bodyPr>
          <a:lstStyle/>
          <a:p>
            <a:pPr algn="ctr"/>
            <a:r>
              <a:rPr lang="en-US" sz="1600" b="1" dirty="0" smtClean="0">
                <a:solidFill>
                  <a:schemeClr val="bg1"/>
                </a:solidFill>
              </a:rPr>
              <a:t>VMware</a:t>
            </a:r>
            <a:endParaRPr lang="en-US" sz="1600" b="1" dirty="0">
              <a:solidFill>
                <a:schemeClr val="bg1"/>
              </a:solidFill>
            </a:endParaRPr>
          </a:p>
        </p:txBody>
      </p:sp>
      <p:grpSp>
        <p:nvGrpSpPr>
          <p:cNvPr id="3" name="Group 2"/>
          <p:cNvGrpSpPr/>
          <p:nvPr/>
        </p:nvGrpSpPr>
        <p:grpSpPr>
          <a:xfrm>
            <a:off x="1150894" y="3446858"/>
            <a:ext cx="2072860" cy="760779"/>
            <a:chOff x="1534125" y="3446857"/>
            <a:chExt cx="2763093" cy="760779"/>
          </a:xfrm>
        </p:grpSpPr>
        <p:sp>
          <p:nvSpPr>
            <p:cNvPr id="46" name="Rounded Rectangle 45"/>
            <p:cNvSpPr/>
            <p:nvPr/>
          </p:nvSpPr>
          <p:spPr bwMode="auto">
            <a:xfrm>
              <a:off x="1569170" y="3446857"/>
              <a:ext cx="2701270" cy="76077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rgbClr val="FFFFFF"/>
                    </a:gs>
                    <a:gs pos="100000">
                      <a:srgbClr val="FFFFFF"/>
                    </a:gs>
                  </a:gsLst>
                  <a:lin ang="5400000" scaled="0"/>
                </a:gradFill>
              </a:endParaRPr>
            </a:p>
          </p:txBody>
        </p:sp>
        <p:sp>
          <p:nvSpPr>
            <p:cNvPr id="85" name="TextBox 84"/>
            <p:cNvSpPr txBox="1"/>
            <p:nvPr/>
          </p:nvSpPr>
          <p:spPr>
            <a:xfrm>
              <a:off x="2925173" y="3563000"/>
              <a:ext cx="1372045" cy="53860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400" i="1" dirty="0" smtClean="0">
                  <a:solidFill>
                    <a:schemeClr val="accent4"/>
                  </a:solidFill>
                </a:rPr>
                <a:t>For </a:t>
              </a:r>
              <a:r>
                <a:rPr lang="en-US" sz="1400" i="1" dirty="0" err="1" smtClean="0">
                  <a:solidFill>
                    <a:schemeClr val="accent4"/>
                  </a:solidFill>
                </a:rPr>
                <a:t>Hosters</a:t>
              </a:r>
              <a:r>
                <a:rPr lang="en-US" sz="1400" i="1" dirty="0" smtClean="0">
                  <a:solidFill>
                    <a:schemeClr val="accent4"/>
                  </a:solidFill>
                </a:rPr>
                <a:t>:</a:t>
              </a:r>
            </a:p>
            <a:p>
              <a:r>
                <a:rPr lang="en-US" sz="1400" i="1" dirty="0" err="1" smtClean="0">
                  <a:solidFill>
                    <a:schemeClr val="accent4"/>
                  </a:solidFill>
                </a:rPr>
                <a:t>vCloud</a:t>
              </a:r>
              <a:endParaRPr lang="en-US" sz="1400" i="1" dirty="0">
                <a:solidFill>
                  <a:schemeClr val="accent4"/>
                </a:solidFill>
              </a:endParaRPr>
            </a:p>
          </p:txBody>
        </p:sp>
        <p:sp>
          <p:nvSpPr>
            <p:cNvPr id="88" name="TextBox 87"/>
            <p:cNvSpPr txBox="1"/>
            <p:nvPr/>
          </p:nvSpPr>
          <p:spPr>
            <a:xfrm>
              <a:off x="1534125" y="3678169"/>
              <a:ext cx="1391048" cy="30777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err="1" smtClean="0">
                  <a:solidFill>
                    <a:schemeClr val="accent4"/>
                  </a:solidFill>
                </a:rPr>
                <a:t>vCloud</a:t>
              </a:r>
              <a:endParaRPr lang="en-US" sz="1400" b="1" i="1" dirty="0">
                <a:solidFill>
                  <a:schemeClr val="accent4"/>
                </a:solidFill>
              </a:endParaRPr>
            </a:p>
          </p:txBody>
        </p:sp>
      </p:grpSp>
      <p:cxnSp>
        <p:nvCxnSpPr>
          <p:cNvPr id="103" name="Straight Connector 102"/>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50">
              <a:solidFill>
                <a:schemeClr val="bg1"/>
              </a:solidFill>
            </a:endParaRPr>
          </a:p>
        </p:txBody>
      </p:sp>
      <p:sp>
        <p:nvSpPr>
          <p:cNvPr id="112" name="TextBox 111"/>
          <p:cNvSpPr txBox="1"/>
          <p:nvPr/>
        </p:nvSpPr>
        <p:spPr>
          <a:xfrm>
            <a:off x="6298520" y="2269187"/>
            <a:ext cx="1004594" cy="369332"/>
          </a:xfrm>
          <a:prstGeom prst="rect">
            <a:avLst/>
          </a:prstGeom>
          <a:noFill/>
        </p:spPr>
        <p:txBody>
          <a:bodyPr wrap="square" rtlCol="0">
            <a:spAutoFit/>
          </a:bodyPr>
          <a:lstStyle/>
          <a:p>
            <a:pPr algn="ctr"/>
            <a:r>
              <a:rPr lang="en-US" b="1" i="1" dirty="0" smtClean="0"/>
              <a:t>Blobs</a:t>
            </a:r>
            <a:endParaRPr lang="en-US" b="1" i="1" dirty="0"/>
          </a:p>
        </p:txBody>
      </p:sp>
      <p:sp>
        <p:nvSpPr>
          <p:cNvPr id="42" name="Rectangle 41"/>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43" name="TextBox 42"/>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44" name="TextBox 43"/>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48" name="TextBox 47"/>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51" name="Rectangle 50"/>
          <p:cNvSpPr/>
          <p:nvPr/>
        </p:nvSpPr>
        <p:spPr>
          <a:xfrm>
            <a:off x="2194450" y="2663317"/>
            <a:ext cx="1009214" cy="738664"/>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For </a:t>
            </a:r>
            <a:r>
              <a:rPr lang="en-US" sz="1400" b="1" i="1" dirty="0" err="1" smtClean="0">
                <a:solidFill>
                  <a:schemeClr val="accent4"/>
                </a:solidFill>
              </a:rPr>
              <a:t>Hosters</a:t>
            </a:r>
            <a:r>
              <a:rPr lang="en-US" sz="1400" b="1" i="1" dirty="0">
                <a:solidFill>
                  <a:schemeClr val="accent4"/>
                </a:solidFill>
              </a:rPr>
              <a:t>:</a:t>
            </a:r>
            <a:r>
              <a:rPr lang="en-US" sz="1400" b="1" i="1" dirty="0" smtClean="0">
                <a:solidFill>
                  <a:schemeClr val="accent4"/>
                </a:solidFill>
              </a:rPr>
              <a:t> Hyper-V Cloud</a:t>
            </a:r>
            <a:endParaRPr lang="en-US" sz="1400" b="1" i="1" dirty="0">
              <a:solidFill>
                <a:schemeClr val="accent4"/>
              </a:solidFill>
            </a:endParaRPr>
          </a:p>
        </p:txBody>
      </p:sp>
    </p:spTree>
    <p:extLst>
      <p:ext uri="{BB962C8B-B14F-4D97-AF65-F5344CB8AC3E}">
        <p14:creationId xmlns:p14="http://schemas.microsoft.com/office/powerpoint/2010/main" val="423493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Windows Azure Platform</a:t>
            </a:r>
            <a:br>
              <a:rPr lang="en-US" dirty="0" smtClean="0"/>
            </a:br>
            <a:r>
              <a:rPr lang="en-US" sz="3200" dirty="0">
                <a:latin typeface="Segoe UI Light" pitchFamily="34" charset="0"/>
              </a:rPr>
              <a:t>Public cloud platform</a:t>
            </a:r>
          </a:p>
        </p:txBody>
      </p:sp>
      <p:sp>
        <p:nvSpPr>
          <p:cNvPr id="50" name="Rectangle 49"/>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00" dirty="0" err="1" smtClean="0">
              <a:solidFill>
                <a:schemeClr val="tx2"/>
              </a:solidFill>
            </a:endParaRPr>
          </a:p>
        </p:txBody>
      </p:sp>
      <p:sp>
        <p:nvSpPr>
          <p:cNvPr id="59" name="TextBox 58"/>
          <p:cNvSpPr txBox="1"/>
          <p:nvPr/>
        </p:nvSpPr>
        <p:spPr>
          <a:xfrm>
            <a:off x="2194449" y="2256841"/>
            <a:ext cx="1009215" cy="338554"/>
          </a:xfrm>
          <a:prstGeom prst="rect">
            <a:avLst/>
          </a:prstGeom>
          <a:noFill/>
        </p:spPr>
        <p:txBody>
          <a:bodyPr wrap="square" rtlCol="0">
            <a:spAutoFit/>
          </a:bodyPr>
          <a:lstStyle/>
          <a:p>
            <a:pPr algn="ctr"/>
            <a:r>
              <a:rPr lang="en-US" sz="1600" b="1" i="1" dirty="0" smtClean="0"/>
              <a:t>IaaS</a:t>
            </a:r>
            <a:endParaRPr lang="en-US" sz="1600" b="1" i="1" dirty="0"/>
          </a:p>
        </p:txBody>
      </p:sp>
      <p:sp>
        <p:nvSpPr>
          <p:cNvPr id="60" name="TextBox 59"/>
          <p:cNvSpPr txBox="1"/>
          <p:nvPr/>
        </p:nvSpPr>
        <p:spPr>
          <a:xfrm>
            <a:off x="3237692" y="2263680"/>
            <a:ext cx="995705" cy="338554"/>
          </a:xfrm>
          <a:prstGeom prst="rect">
            <a:avLst/>
          </a:prstGeom>
          <a:noFill/>
        </p:spPr>
        <p:txBody>
          <a:bodyPr wrap="square" rtlCol="0">
            <a:spAutoFit/>
          </a:bodyPr>
          <a:lstStyle/>
          <a:p>
            <a:pPr algn="ctr"/>
            <a:r>
              <a:rPr lang="en-US" sz="1600" b="1" i="1" dirty="0" smtClean="0"/>
              <a:t>PaaS</a:t>
            </a:r>
            <a:endParaRPr lang="en-US" sz="1600" b="1" i="1" dirty="0"/>
          </a:p>
        </p:txBody>
      </p:sp>
      <p:sp>
        <p:nvSpPr>
          <p:cNvPr id="61" name="TextBox 60"/>
          <p:cNvSpPr txBox="1"/>
          <p:nvPr/>
        </p:nvSpPr>
        <p:spPr>
          <a:xfrm>
            <a:off x="4266618" y="2258032"/>
            <a:ext cx="1027219" cy="338554"/>
          </a:xfrm>
          <a:prstGeom prst="rect">
            <a:avLst/>
          </a:prstGeom>
          <a:noFill/>
        </p:spPr>
        <p:txBody>
          <a:bodyPr wrap="square" rtlCol="0">
            <a:spAutoFit/>
          </a:bodyPr>
          <a:lstStyle/>
          <a:p>
            <a:pPr algn="ctr"/>
            <a:r>
              <a:rPr lang="en-US" sz="1600" b="1" i="1" dirty="0" smtClean="0"/>
              <a:t>Relational </a:t>
            </a:r>
            <a:endParaRPr lang="en-US" sz="1600" b="1" i="1" dirty="0"/>
          </a:p>
        </p:txBody>
      </p:sp>
      <p:sp>
        <p:nvSpPr>
          <p:cNvPr id="63" name="TextBox 62"/>
          <p:cNvSpPr txBox="1"/>
          <p:nvPr/>
        </p:nvSpPr>
        <p:spPr>
          <a:xfrm>
            <a:off x="5288670" y="2258032"/>
            <a:ext cx="1007269" cy="338554"/>
          </a:xfrm>
          <a:prstGeom prst="rect">
            <a:avLst/>
          </a:prstGeom>
          <a:noFill/>
        </p:spPr>
        <p:txBody>
          <a:bodyPr wrap="square" rtlCol="0">
            <a:spAutoFit/>
          </a:bodyPr>
          <a:lstStyle/>
          <a:p>
            <a:pPr algn="ctr"/>
            <a:r>
              <a:rPr lang="en-US" sz="1600" b="1" i="1" dirty="0" smtClean="0"/>
              <a:t>Scale-Out</a:t>
            </a:r>
            <a:endParaRPr lang="en-US" sz="1600" b="1" i="1" dirty="0"/>
          </a:p>
        </p:txBody>
      </p:sp>
      <p:sp>
        <p:nvSpPr>
          <p:cNvPr id="67" name="TextBox 66"/>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68" name="TextBox 67"/>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cxnSp>
        <p:nvCxnSpPr>
          <p:cNvPr id="69" name="Straight Connector 68"/>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241490" y="2644734"/>
            <a:ext cx="4093692" cy="895870"/>
            <a:chOff x="4320860" y="2644733"/>
            <a:chExt cx="5456835" cy="895870"/>
          </a:xfrm>
        </p:grpSpPr>
        <p:sp>
          <p:nvSpPr>
            <p:cNvPr id="54" name="Rounded Rectangle 53"/>
            <p:cNvSpPr/>
            <p:nvPr/>
          </p:nvSpPr>
          <p:spPr bwMode="auto">
            <a:xfrm>
              <a:off x="4332408" y="2644733"/>
              <a:ext cx="5402541" cy="76077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rgbClr val="FFFFFF"/>
                    </a:gs>
                    <a:gs pos="100000">
                      <a:srgbClr val="FFFFFF"/>
                    </a:gs>
                  </a:gsLst>
                  <a:lin ang="5400000" scaled="0"/>
                </a:gradFill>
              </a:endParaRPr>
            </a:p>
          </p:txBody>
        </p:sp>
        <p:sp>
          <p:nvSpPr>
            <p:cNvPr id="64" name="TextBox 63"/>
            <p:cNvSpPr txBox="1"/>
            <p:nvPr/>
          </p:nvSpPr>
          <p:spPr>
            <a:xfrm>
              <a:off x="4320860" y="2772176"/>
              <a:ext cx="1340782"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Windows Azure</a:t>
              </a:r>
              <a:endParaRPr lang="en-US" sz="1400" b="1" dirty="0">
                <a:solidFill>
                  <a:schemeClr val="tx1"/>
                </a:solidFill>
              </a:endParaRPr>
            </a:p>
          </p:txBody>
        </p:sp>
        <p:sp>
          <p:nvSpPr>
            <p:cNvPr id="65" name="TextBox 64"/>
            <p:cNvSpPr txBox="1"/>
            <p:nvPr/>
          </p:nvSpPr>
          <p:spPr>
            <a:xfrm>
              <a:off x="5695669" y="2772176"/>
              <a:ext cx="1354055"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SQL</a:t>
              </a:r>
            </a:p>
            <a:p>
              <a:pPr algn="ctr"/>
              <a:r>
                <a:rPr lang="en-US" sz="1400" b="1" dirty="0" smtClean="0">
                  <a:solidFill>
                    <a:schemeClr val="tx1"/>
                  </a:solidFill>
                </a:rPr>
                <a:t>Azure</a:t>
              </a:r>
              <a:endParaRPr lang="en-US" sz="1400" b="1" dirty="0">
                <a:solidFill>
                  <a:schemeClr val="tx1"/>
                </a:solidFill>
              </a:endParaRPr>
            </a:p>
          </p:txBody>
        </p:sp>
        <p:sp>
          <p:nvSpPr>
            <p:cNvPr id="66" name="TextBox 65"/>
            <p:cNvSpPr txBox="1"/>
            <p:nvPr/>
          </p:nvSpPr>
          <p:spPr>
            <a:xfrm>
              <a:off x="7066333" y="2766677"/>
              <a:ext cx="1336395"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Windows Azure Tables</a:t>
              </a:r>
              <a:endParaRPr lang="en-US" sz="1400" b="1" dirty="0">
                <a:solidFill>
                  <a:schemeClr val="tx1"/>
                </a:solidFill>
              </a:endParaRPr>
            </a:p>
          </p:txBody>
        </p:sp>
        <p:sp>
          <p:nvSpPr>
            <p:cNvPr id="71" name="TextBox 70"/>
            <p:cNvSpPr txBox="1"/>
            <p:nvPr/>
          </p:nvSpPr>
          <p:spPr>
            <a:xfrm>
              <a:off x="8385795" y="2778856"/>
              <a:ext cx="1391900"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Windows Azure Blobs</a:t>
              </a:r>
              <a:endParaRPr lang="en-US" sz="1400" b="1" dirty="0">
                <a:solidFill>
                  <a:schemeClr val="tx1"/>
                </a:solidFill>
              </a:endParaRPr>
            </a:p>
          </p:txBody>
        </p:sp>
      </p:grpSp>
      <p:cxnSp>
        <p:nvCxnSpPr>
          <p:cNvPr id="75" name="Straight Connector 74"/>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150894" y="2771042"/>
            <a:ext cx="1036429"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Hyper-V</a:t>
            </a:r>
          </a:p>
          <a:p>
            <a:pPr algn="ctr"/>
            <a:r>
              <a:rPr lang="en-US" sz="1400" b="1" i="1" dirty="0" smtClean="0">
                <a:solidFill>
                  <a:schemeClr val="accent4"/>
                </a:solidFill>
              </a:rPr>
              <a:t>Cloud</a:t>
            </a:r>
            <a:endParaRPr lang="en-US" sz="1400" b="1" i="1" dirty="0">
              <a:solidFill>
                <a:schemeClr val="accent4"/>
              </a:solidFill>
            </a:endParaRPr>
          </a:p>
        </p:txBody>
      </p:sp>
      <p:sp>
        <p:nvSpPr>
          <p:cNvPr id="82" name="TextBox 81"/>
          <p:cNvSpPr txBox="1"/>
          <p:nvPr/>
        </p:nvSpPr>
        <p:spPr>
          <a:xfrm>
            <a:off x="1150893" y="2269186"/>
            <a:ext cx="1036431" cy="338554"/>
          </a:xfrm>
          <a:prstGeom prst="rect">
            <a:avLst/>
          </a:prstGeom>
          <a:noFill/>
        </p:spPr>
        <p:txBody>
          <a:bodyPr wrap="square" rtlCol="0">
            <a:spAutoFit/>
          </a:bodyPr>
          <a:lstStyle/>
          <a:p>
            <a:pPr algn="ctr"/>
            <a:r>
              <a:rPr lang="en-US" sz="1600" b="1" i="1" dirty="0" smtClean="0"/>
              <a:t>IaaS</a:t>
            </a:r>
            <a:endParaRPr lang="en-US" sz="1600" b="1" i="1" dirty="0"/>
          </a:p>
        </p:txBody>
      </p:sp>
      <p:sp>
        <p:nvSpPr>
          <p:cNvPr id="83" name="TextBox 82"/>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84" name="TextBox 83"/>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TextBox 104"/>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107" name="TextBox 106"/>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108" name="TextBox 107"/>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109" name="TextBox 108"/>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111" name="TextBox 110"/>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sp>
        <p:nvSpPr>
          <p:cNvPr id="113" name="TextBox 112"/>
          <p:cNvSpPr txBox="1"/>
          <p:nvPr/>
        </p:nvSpPr>
        <p:spPr>
          <a:xfrm>
            <a:off x="1150893" y="3678170"/>
            <a:ext cx="1043558" cy="30777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err="1" smtClean="0">
                <a:solidFill>
                  <a:schemeClr val="accent4"/>
                </a:solidFill>
              </a:rPr>
              <a:t>vCloud</a:t>
            </a:r>
            <a:endParaRPr lang="en-US" sz="1400" b="1" i="1" dirty="0">
              <a:solidFill>
                <a:schemeClr val="accent4"/>
              </a:solidFill>
            </a:endParaRPr>
          </a:p>
        </p:txBody>
      </p:sp>
      <p:cxnSp>
        <p:nvCxnSpPr>
          <p:cNvPr id="117" name="Straight Connector 116"/>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00">
              <a:solidFill>
                <a:schemeClr val="bg1"/>
              </a:solidFill>
            </a:endParaRPr>
          </a:p>
        </p:txBody>
      </p:sp>
      <p:sp>
        <p:nvSpPr>
          <p:cNvPr id="125" name="TextBox 124"/>
          <p:cNvSpPr txBox="1"/>
          <p:nvPr/>
        </p:nvSpPr>
        <p:spPr>
          <a:xfrm>
            <a:off x="6298520" y="2269187"/>
            <a:ext cx="1004594" cy="338554"/>
          </a:xfrm>
          <a:prstGeom prst="rect">
            <a:avLst/>
          </a:prstGeom>
          <a:noFill/>
        </p:spPr>
        <p:txBody>
          <a:bodyPr wrap="square" rtlCol="0">
            <a:spAutoFit/>
          </a:bodyPr>
          <a:lstStyle/>
          <a:p>
            <a:pPr algn="ctr"/>
            <a:r>
              <a:rPr lang="en-US" sz="1600" b="1" i="1" dirty="0" smtClean="0"/>
              <a:t>Blobs</a:t>
            </a:r>
            <a:endParaRPr lang="en-US" sz="1600" b="1" i="1" dirty="0"/>
          </a:p>
        </p:txBody>
      </p:sp>
      <p:cxnSp>
        <p:nvCxnSpPr>
          <p:cNvPr id="56" name="Straight Connector 55"/>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47" name="TextBox 46"/>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48" name="TextBox 47"/>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49" name="TextBox 48"/>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51" name="TextBox 50"/>
          <p:cNvSpPr txBox="1"/>
          <p:nvPr/>
        </p:nvSpPr>
        <p:spPr>
          <a:xfrm>
            <a:off x="2194451" y="3563001"/>
            <a:ext cx="1029302" cy="53860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400" i="1" dirty="0" smtClean="0">
                <a:solidFill>
                  <a:schemeClr val="accent4"/>
                </a:solidFill>
              </a:rPr>
              <a:t>For </a:t>
            </a:r>
            <a:r>
              <a:rPr lang="en-US" sz="1400" i="1" dirty="0" err="1" smtClean="0">
                <a:solidFill>
                  <a:schemeClr val="accent4"/>
                </a:solidFill>
              </a:rPr>
              <a:t>Hosters</a:t>
            </a:r>
            <a:r>
              <a:rPr lang="en-US" sz="1400" i="1" dirty="0" smtClean="0">
                <a:solidFill>
                  <a:schemeClr val="accent4"/>
                </a:solidFill>
              </a:rPr>
              <a:t>:</a:t>
            </a:r>
          </a:p>
          <a:p>
            <a:r>
              <a:rPr lang="en-US" sz="1400" i="1" dirty="0" err="1" smtClean="0">
                <a:solidFill>
                  <a:schemeClr val="accent4"/>
                </a:solidFill>
              </a:rPr>
              <a:t>vCloud</a:t>
            </a:r>
            <a:endParaRPr lang="en-US" sz="1400" i="1" dirty="0">
              <a:solidFill>
                <a:schemeClr val="accent4"/>
              </a:solidFill>
            </a:endParaRPr>
          </a:p>
        </p:txBody>
      </p:sp>
      <p:sp>
        <p:nvSpPr>
          <p:cNvPr id="52" name="Rectangle 51"/>
          <p:cNvSpPr/>
          <p:nvPr/>
        </p:nvSpPr>
        <p:spPr>
          <a:xfrm>
            <a:off x="2194450" y="2663317"/>
            <a:ext cx="1009214" cy="738664"/>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For </a:t>
            </a:r>
            <a:r>
              <a:rPr lang="en-US" sz="1400" b="1" i="1" dirty="0" err="1" smtClean="0">
                <a:solidFill>
                  <a:schemeClr val="accent4"/>
                </a:solidFill>
              </a:rPr>
              <a:t>Hosters</a:t>
            </a:r>
            <a:r>
              <a:rPr lang="en-US" sz="1400" b="1" i="1" dirty="0">
                <a:solidFill>
                  <a:schemeClr val="accent4"/>
                </a:solidFill>
              </a:rPr>
              <a:t>:</a:t>
            </a:r>
            <a:r>
              <a:rPr lang="en-US" sz="1400" b="1" i="1" dirty="0" smtClean="0">
                <a:solidFill>
                  <a:schemeClr val="accent4"/>
                </a:solidFill>
              </a:rPr>
              <a:t> Hyper-V Cloud</a:t>
            </a:r>
            <a:endParaRPr lang="en-US" sz="1400" b="1" i="1" dirty="0">
              <a:solidFill>
                <a:schemeClr val="accent4"/>
              </a:solidFill>
            </a:endParaRPr>
          </a:p>
        </p:txBody>
      </p:sp>
    </p:spTree>
    <p:extLst>
      <p:ext uri="{BB962C8B-B14F-4D97-AF65-F5344CB8AC3E}">
        <p14:creationId xmlns:p14="http://schemas.microsoft.com/office/powerpoint/2010/main" val="3752294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Windows Azure Platform</a:t>
            </a:r>
            <a:br>
              <a:rPr lang="en-US" dirty="0" smtClean="0"/>
            </a:br>
            <a:r>
              <a:rPr lang="en-US" sz="3200" dirty="0">
                <a:latin typeface="Segoe UI Light" pitchFamily="34" charset="0"/>
              </a:rPr>
              <a:t>Pricing examples (in US dollars)</a:t>
            </a:r>
          </a:p>
        </p:txBody>
      </p:sp>
      <p:sp>
        <p:nvSpPr>
          <p:cNvPr id="3" name="Content Placeholder 2"/>
          <p:cNvSpPr>
            <a:spLocks noGrp="1"/>
          </p:cNvSpPr>
          <p:nvPr>
            <p:ph idx="1"/>
          </p:nvPr>
        </p:nvSpPr>
        <p:spPr>
          <a:xfrm>
            <a:off x="389436" y="1447800"/>
            <a:ext cx="8363938" cy="5084469"/>
          </a:xfrm>
        </p:spPr>
        <p:txBody>
          <a:bodyPr>
            <a:normAutofit lnSpcReduction="10000"/>
          </a:bodyPr>
          <a:lstStyle/>
          <a:p>
            <a:r>
              <a:rPr lang="en-US" dirty="0" smtClean="0"/>
              <a:t>Compute: $0.05/hour to $0.96/hour for each instance (depending on instance size)                      </a:t>
            </a:r>
          </a:p>
          <a:p>
            <a:r>
              <a:rPr lang="en-US" dirty="0" smtClean="0"/>
              <a:t>Storage:</a:t>
            </a:r>
          </a:p>
          <a:p>
            <a:pPr lvl="1"/>
            <a:r>
              <a:rPr lang="en-US" dirty="0" smtClean="0"/>
              <a:t>Blobs and tables: </a:t>
            </a:r>
          </a:p>
          <a:p>
            <a:pPr lvl="2"/>
            <a:r>
              <a:rPr lang="en-US" dirty="0" smtClean="0"/>
              <a:t>Data: $0.15/GB per month</a:t>
            </a:r>
          </a:p>
          <a:p>
            <a:pPr lvl="2"/>
            <a:r>
              <a:rPr lang="en-US" dirty="0" smtClean="0"/>
              <a:t>Access: $0.01/10,000 operations</a:t>
            </a:r>
          </a:p>
          <a:p>
            <a:pPr lvl="1"/>
            <a:r>
              <a:rPr lang="en-US" dirty="0" smtClean="0"/>
              <a:t>Relational:</a:t>
            </a:r>
          </a:p>
          <a:p>
            <a:pPr lvl="2"/>
            <a:r>
              <a:rPr lang="en-US" dirty="0" smtClean="0"/>
              <a:t>$9.99/GB per month</a:t>
            </a:r>
          </a:p>
          <a:p>
            <a:r>
              <a:rPr lang="en-US" dirty="0" smtClean="0"/>
              <a:t>Bandwidth: </a:t>
            </a:r>
          </a:p>
          <a:p>
            <a:pPr lvl="1"/>
            <a:r>
              <a:rPr lang="en-US" dirty="0" smtClean="0"/>
              <a:t>Inbound: Free</a:t>
            </a:r>
          </a:p>
          <a:p>
            <a:pPr lvl="1"/>
            <a:r>
              <a:rPr lang="en-US" dirty="0" smtClean="0"/>
              <a:t>Outbound: $0.15/GB</a:t>
            </a:r>
            <a:endParaRPr lang="en-US" dirty="0"/>
          </a:p>
        </p:txBody>
      </p:sp>
    </p:spTree>
    <p:extLst>
      <p:ext uri="{BB962C8B-B14F-4D97-AF65-F5344CB8AC3E}">
        <p14:creationId xmlns:p14="http://schemas.microsoft.com/office/powerpoint/2010/main" val="366383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VMware Cloud Foundry</a:t>
            </a:r>
            <a:br>
              <a:rPr lang="en-US" dirty="0" smtClean="0"/>
            </a:br>
            <a:r>
              <a:rPr lang="en-US" sz="3200" dirty="0">
                <a:latin typeface="Segoe UI Light" pitchFamily="34" charset="0"/>
              </a:rPr>
              <a:t>Public cloud platform software</a:t>
            </a:r>
          </a:p>
        </p:txBody>
      </p:sp>
      <p:sp>
        <p:nvSpPr>
          <p:cNvPr id="50" name="Rectangle 49"/>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00" dirty="0" err="1" smtClean="0">
              <a:solidFill>
                <a:schemeClr val="tx2"/>
              </a:solidFill>
            </a:endParaRPr>
          </a:p>
        </p:txBody>
      </p:sp>
      <p:cxnSp>
        <p:nvCxnSpPr>
          <p:cNvPr id="58" name="Straight Connector 57"/>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194449" y="2256841"/>
            <a:ext cx="1009215" cy="338554"/>
          </a:xfrm>
          <a:prstGeom prst="rect">
            <a:avLst/>
          </a:prstGeom>
          <a:noFill/>
        </p:spPr>
        <p:txBody>
          <a:bodyPr wrap="square" rtlCol="0">
            <a:spAutoFit/>
          </a:bodyPr>
          <a:lstStyle/>
          <a:p>
            <a:pPr algn="ctr"/>
            <a:r>
              <a:rPr lang="en-US" sz="1600" b="1" i="1" dirty="0" smtClean="0"/>
              <a:t>IaaS</a:t>
            </a:r>
            <a:endParaRPr lang="en-US" sz="1600" b="1" i="1" dirty="0"/>
          </a:p>
        </p:txBody>
      </p:sp>
      <p:sp>
        <p:nvSpPr>
          <p:cNvPr id="63" name="TextBox 62"/>
          <p:cNvSpPr txBox="1"/>
          <p:nvPr/>
        </p:nvSpPr>
        <p:spPr>
          <a:xfrm>
            <a:off x="3237692" y="2263680"/>
            <a:ext cx="995705" cy="338554"/>
          </a:xfrm>
          <a:prstGeom prst="rect">
            <a:avLst/>
          </a:prstGeom>
          <a:noFill/>
        </p:spPr>
        <p:txBody>
          <a:bodyPr wrap="square" rtlCol="0">
            <a:spAutoFit/>
          </a:bodyPr>
          <a:lstStyle/>
          <a:p>
            <a:pPr algn="ctr"/>
            <a:r>
              <a:rPr lang="en-US" sz="1600" b="1" i="1" dirty="0" smtClean="0"/>
              <a:t>PaaS</a:t>
            </a:r>
            <a:endParaRPr lang="en-US" sz="1600" b="1" i="1" dirty="0"/>
          </a:p>
        </p:txBody>
      </p:sp>
      <p:sp>
        <p:nvSpPr>
          <p:cNvPr id="64" name="TextBox 63"/>
          <p:cNvSpPr txBox="1"/>
          <p:nvPr/>
        </p:nvSpPr>
        <p:spPr>
          <a:xfrm>
            <a:off x="4266618" y="2258032"/>
            <a:ext cx="1027219" cy="338554"/>
          </a:xfrm>
          <a:prstGeom prst="rect">
            <a:avLst/>
          </a:prstGeom>
          <a:noFill/>
        </p:spPr>
        <p:txBody>
          <a:bodyPr wrap="square" rtlCol="0">
            <a:spAutoFit/>
          </a:bodyPr>
          <a:lstStyle/>
          <a:p>
            <a:pPr algn="ctr"/>
            <a:r>
              <a:rPr lang="en-US" sz="1600" b="1" i="1" dirty="0" smtClean="0"/>
              <a:t>Relational </a:t>
            </a:r>
            <a:endParaRPr lang="en-US" sz="1600" b="1" i="1" dirty="0"/>
          </a:p>
        </p:txBody>
      </p:sp>
      <p:sp>
        <p:nvSpPr>
          <p:cNvPr id="65" name="TextBox 64"/>
          <p:cNvSpPr txBox="1"/>
          <p:nvPr/>
        </p:nvSpPr>
        <p:spPr>
          <a:xfrm>
            <a:off x="5288670" y="2258032"/>
            <a:ext cx="1007269" cy="338554"/>
          </a:xfrm>
          <a:prstGeom prst="rect">
            <a:avLst/>
          </a:prstGeom>
          <a:noFill/>
        </p:spPr>
        <p:txBody>
          <a:bodyPr wrap="square" rtlCol="0">
            <a:spAutoFit/>
          </a:bodyPr>
          <a:lstStyle/>
          <a:p>
            <a:pPr algn="ctr"/>
            <a:r>
              <a:rPr lang="en-US" sz="1600" b="1" i="1" dirty="0" smtClean="0"/>
              <a:t>Scale-Out</a:t>
            </a:r>
            <a:endParaRPr lang="en-US" sz="1600" b="1" i="1" dirty="0"/>
          </a:p>
        </p:txBody>
      </p:sp>
      <p:sp>
        <p:nvSpPr>
          <p:cNvPr id="66" name="TextBox 65"/>
          <p:cNvSpPr txBox="1"/>
          <p:nvPr/>
        </p:nvSpPr>
        <p:spPr>
          <a:xfrm>
            <a:off x="3241489" y="2772176"/>
            <a:ext cx="1005848"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Windows Azure</a:t>
            </a:r>
            <a:endParaRPr lang="en-US" sz="1400" b="1" dirty="0">
              <a:solidFill>
                <a:schemeClr val="tx1"/>
              </a:solidFill>
            </a:endParaRPr>
          </a:p>
        </p:txBody>
      </p:sp>
      <p:sp>
        <p:nvSpPr>
          <p:cNvPr id="67" name="TextBox 66"/>
          <p:cNvSpPr txBox="1"/>
          <p:nvPr/>
        </p:nvSpPr>
        <p:spPr>
          <a:xfrm>
            <a:off x="4272863" y="2772176"/>
            <a:ext cx="1015807"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SQL</a:t>
            </a:r>
          </a:p>
          <a:p>
            <a:pPr algn="ctr"/>
            <a:r>
              <a:rPr lang="en-US" sz="1400" b="1" dirty="0" smtClean="0">
                <a:solidFill>
                  <a:schemeClr val="tx1"/>
                </a:solidFill>
              </a:rPr>
              <a:t>Azure</a:t>
            </a:r>
            <a:endParaRPr lang="en-US" sz="1400" b="1" dirty="0">
              <a:solidFill>
                <a:schemeClr val="tx1"/>
              </a:solidFill>
            </a:endParaRPr>
          </a:p>
        </p:txBody>
      </p:sp>
      <p:sp>
        <p:nvSpPr>
          <p:cNvPr id="68" name="TextBox 67"/>
          <p:cNvSpPr txBox="1"/>
          <p:nvPr/>
        </p:nvSpPr>
        <p:spPr>
          <a:xfrm>
            <a:off x="5301130" y="2766677"/>
            <a:ext cx="1002557"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Windows Azure Tables</a:t>
            </a:r>
            <a:endParaRPr lang="en-US" sz="1400" b="1" dirty="0">
              <a:solidFill>
                <a:schemeClr val="tx1"/>
              </a:solidFill>
            </a:endParaRPr>
          </a:p>
        </p:txBody>
      </p:sp>
      <p:sp>
        <p:nvSpPr>
          <p:cNvPr id="71" name="TextBox 70"/>
          <p:cNvSpPr txBox="1"/>
          <p:nvPr/>
        </p:nvSpPr>
        <p:spPr>
          <a:xfrm>
            <a:off x="2207605" y="1849377"/>
            <a:ext cx="2048198" cy="338554"/>
          </a:xfrm>
          <a:prstGeom prst="rect">
            <a:avLst/>
          </a:prstGeom>
          <a:noFill/>
        </p:spPr>
        <p:txBody>
          <a:bodyPr wrap="square" rtlCol="0">
            <a:spAutoFit/>
          </a:bodyPr>
          <a:lstStyle/>
          <a:p>
            <a:pPr algn="ctr"/>
            <a:r>
              <a:rPr lang="en-US" sz="1600" b="1" dirty="0" smtClean="0">
                <a:solidFill>
                  <a:schemeClr val="tx2"/>
                </a:solidFill>
              </a:rPr>
              <a:t>Computing</a:t>
            </a:r>
            <a:endParaRPr lang="en-US" sz="1600" b="1" dirty="0">
              <a:solidFill>
                <a:schemeClr val="tx2"/>
              </a:solidFill>
            </a:endParaRPr>
          </a:p>
        </p:txBody>
      </p:sp>
      <p:sp>
        <p:nvSpPr>
          <p:cNvPr id="74" name="TextBox 73"/>
          <p:cNvSpPr txBox="1"/>
          <p:nvPr/>
        </p:nvSpPr>
        <p:spPr>
          <a:xfrm>
            <a:off x="4266619" y="1848849"/>
            <a:ext cx="3054123" cy="338554"/>
          </a:xfrm>
          <a:prstGeom prst="rect">
            <a:avLst/>
          </a:prstGeom>
          <a:noFill/>
        </p:spPr>
        <p:txBody>
          <a:bodyPr wrap="square" rtlCol="0">
            <a:spAutoFit/>
          </a:bodyPr>
          <a:lstStyle/>
          <a:p>
            <a:pPr algn="ctr"/>
            <a:r>
              <a:rPr lang="en-US" sz="1600" b="1" dirty="0" smtClean="0">
                <a:solidFill>
                  <a:schemeClr val="tx2"/>
                </a:solidFill>
              </a:rPr>
              <a:t>Storage</a:t>
            </a:r>
            <a:endParaRPr lang="en-US" sz="1600" b="1" dirty="0">
              <a:solidFill>
                <a:schemeClr val="tx2"/>
              </a:solidFill>
            </a:endParaRPr>
          </a:p>
        </p:txBody>
      </p:sp>
      <p:cxnSp>
        <p:nvCxnSpPr>
          <p:cNvPr id="76" name="Straight Connector 75"/>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290984" y="2778856"/>
            <a:ext cx="1044197"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solidFill>
                  <a:schemeClr val="tx1"/>
                </a:solidFill>
              </a:rPr>
              <a:t>Windows Azure Blobs</a:t>
            </a:r>
            <a:endParaRPr lang="en-US" sz="1400" b="1" dirty="0">
              <a:solidFill>
                <a:schemeClr val="tx1"/>
              </a:solidFill>
            </a:endParaRPr>
          </a:p>
        </p:txBody>
      </p:sp>
      <p:cxnSp>
        <p:nvCxnSpPr>
          <p:cNvPr id="82" name="Straight Connector 81"/>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150894" y="2771042"/>
            <a:ext cx="1036429" cy="52322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Hyper-V</a:t>
            </a:r>
          </a:p>
          <a:p>
            <a:pPr algn="ctr"/>
            <a:r>
              <a:rPr lang="en-US" sz="1400" b="1" i="1" dirty="0" smtClean="0">
                <a:solidFill>
                  <a:schemeClr val="accent4"/>
                </a:solidFill>
              </a:rPr>
              <a:t>Cloud</a:t>
            </a:r>
            <a:endParaRPr lang="en-US" sz="1400" b="1" i="1" dirty="0">
              <a:solidFill>
                <a:schemeClr val="accent4"/>
              </a:solidFill>
            </a:endParaRPr>
          </a:p>
        </p:txBody>
      </p:sp>
      <p:sp>
        <p:nvSpPr>
          <p:cNvPr id="105" name="TextBox 104"/>
          <p:cNvSpPr txBox="1"/>
          <p:nvPr/>
        </p:nvSpPr>
        <p:spPr>
          <a:xfrm>
            <a:off x="1150893" y="2269186"/>
            <a:ext cx="1036431" cy="338554"/>
          </a:xfrm>
          <a:prstGeom prst="rect">
            <a:avLst/>
          </a:prstGeom>
          <a:noFill/>
        </p:spPr>
        <p:txBody>
          <a:bodyPr wrap="square" rtlCol="0">
            <a:spAutoFit/>
          </a:bodyPr>
          <a:lstStyle/>
          <a:p>
            <a:pPr algn="ctr"/>
            <a:r>
              <a:rPr lang="en-US" sz="1600" b="1" i="1" dirty="0" smtClean="0"/>
              <a:t>IaaS</a:t>
            </a:r>
            <a:endParaRPr lang="en-US" sz="1600" b="1" i="1" dirty="0"/>
          </a:p>
        </p:txBody>
      </p:sp>
      <p:sp>
        <p:nvSpPr>
          <p:cNvPr id="107" name="TextBox 106"/>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108" name="TextBox 107"/>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1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117" name="TextBox 116"/>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118" name="TextBox 117"/>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119" name="TextBox 118"/>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122" name="TextBox 121"/>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sp>
        <p:nvSpPr>
          <p:cNvPr id="124" name="TextBox 123"/>
          <p:cNvSpPr txBox="1"/>
          <p:nvPr/>
        </p:nvSpPr>
        <p:spPr>
          <a:xfrm>
            <a:off x="1150893" y="3678170"/>
            <a:ext cx="1043558" cy="30777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err="1" smtClean="0">
                <a:solidFill>
                  <a:schemeClr val="accent4"/>
                </a:solidFill>
              </a:rPr>
              <a:t>vCloud</a:t>
            </a:r>
            <a:endParaRPr lang="en-US" sz="1400" b="1" i="1" dirty="0">
              <a:solidFill>
                <a:schemeClr val="accent4"/>
              </a:solidFill>
            </a:endParaRPr>
          </a:p>
        </p:txBody>
      </p:sp>
      <p:grpSp>
        <p:nvGrpSpPr>
          <p:cNvPr id="3" name="Group 2"/>
          <p:cNvGrpSpPr/>
          <p:nvPr/>
        </p:nvGrpSpPr>
        <p:grpSpPr>
          <a:xfrm>
            <a:off x="3209074" y="3445023"/>
            <a:ext cx="2085005" cy="760779"/>
            <a:chOff x="4277650" y="3445023"/>
            <a:chExt cx="2779283" cy="760779"/>
          </a:xfrm>
        </p:grpSpPr>
        <p:sp>
          <p:nvSpPr>
            <p:cNvPr id="56" name="Rounded Rectangle 55"/>
            <p:cNvSpPr/>
            <p:nvPr/>
          </p:nvSpPr>
          <p:spPr bwMode="auto">
            <a:xfrm>
              <a:off x="4315798" y="3445023"/>
              <a:ext cx="2733925" cy="76077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rgbClr val="FFFFFF"/>
                    </a:gs>
                    <a:gs pos="100000">
                      <a:srgbClr val="FFFFFF"/>
                    </a:gs>
                  </a:gsLst>
                  <a:lin ang="5400000" scaled="0"/>
                </a:gradFill>
              </a:endParaRPr>
            </a:p>
          </p:txBody>
        </p:sp>
        <p:sp>
          <p:nvSpPr>
            <p:cNvPr id="125" name="TextBox 124"/>
            <p:cNvSpPr txBox="1"/>
            <p:nvPr/>
          </p:nvSpPr>
          <p:spPr>
            <a:xfrm>
              <a:off x="4277650" y="3456419"/>
              <a:ext cx="1370796" cy="738664"/>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Cloud Foundry Frameworks</a:t>
              </a:r>
              <a:endParaRPr lang="en-US" sz="1400" b="1" i="1" dirty="0">
                <a:solidFill>
                  <a:schemeClr val="accent4"/>
                </a:solidFill>
              </a:endParaRPr>
            </a:p>
          </p:txBody>
        </p:sp>
        <p:sp>
          <p:nvSpPr>
            <p:cNvPr id="126" name="TextBox 125"/>
            <p:cNvSpPr txBox="1"/>
            <p:nvPr/>
          </p:nvSpPr>
          <p:spPr>
            <a:xfrm>
              <a:off x="5680134" y="3456418"/>
              <a:ext cx="1376799" cy="738664"/>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Cloud Foundry Storage</a:t>
              </a:r>
            </a:p>
          </p:txBody>
        </p:sp>
      </p:grpSp>
      <p:cxnSp>
        <p:nvCxnSpPr>
          <p:cNvPr id="127" name="Straight Connector 126"/>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00">
              <a:solidFill>
                <a:schemeClr val="bg1"/>
              </a:solidFill>
            </a:endParaRPr>
          </a:p>
        </p:txBody>
      </p:sp>
      <p:sp>
        <p:nvSpPr>
          <p:cNvPr id="133" name="TextBox 132"/>
          <p:cNvSpPr txBox="1"/>
          <p:nvPr/>
        </p:nvSpPr>
        <p:spPr>
          <a:xfrm>
            <a:off x="6298520" y="2269187"/>
            <a:ext cx="1004594" cy="338554"/>
          </a:xfrm>
          <a:prstGeom prst="rect">
            <a:avLst/>
          </a:prstGeom>
          <a:noFill/>
        </p:spPr>
        <p:txBody>
          <a:bodyPr wrap="square" rtlCol="0">
            <a:spAutoFit/>
          </a:bodyPr>
          <a:lstStyle/>
          <a:p>
            <a:pPr algn="ctr"/>
            <a:r>
              <a:rPr lang="en-US" sz="1600" b="1" i="1" dirty="0" smtClean="0"/>
              <a:t>Blobs</a:t>
            </a:r>
            <a:endParaRPr lang="en-US" sz="1600" b="1" i="1" dirty="0"/>
          </a:p>
        </p:txBody>
      </p:sp>
      <p:sp>
        <p:nvSpPr>
          <p:cNvPr id="48" name="Rectangle 47"/>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49" name="TextBox 48"/>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51" name="TextBox 50"/>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52" name="TextBox 51"/>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53" name="TextBox 52"/>
          <p:cNvSpPr txBox="1"/>
          <p:nvPr/>
        </p:nvSpPr>
        <p:spPr>
          <a:xfrm>
            <a:off x="2194451" y="3563001"/>
            <a:ext cx="1029302" cy="53860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400" i="1" dirty="0" smtClean="0">
                <a:solidFill>
                  <a:schemeClr val="accent4"/>
                </a:solidFill>
              </a:rPr>
              <a:t>For </a:t>
            </a:r>
            <a:r>
              <a:rPr lang="en-US" sz="1400" i="1" dirty="0" err="1" smtClean="0">
                <a:solidFill>
                  <a:schemeClr val="accent4"/>
                </a:solidFill>
              </a:rPr>
              <a:t>Hosters</a:t>
            </a:r>
            <a:r>
              <a:rPr lang="en-US" sz="1400" i="1" dirty="0" smtClean="0">
                <a:solidFill>
                  <a:schemeClr val="accent4"/>
                </a:solidFill>
              </a:rPr>
              <a:t>:</a:t>
            </a:r>
          </a:p>
          <a:p>
            <a:r>
              <a:rPr lang="en-US" sz="1400" i="1" dirty="0" err="1" smtClean="0">
                <a:solidFill>
                  <a:schemeClr val="accent4"/>
                </a:solidFill>
              </a:rPr>
              <a:t>vCloud</a:t>
            </a:r>
            <a:endParaRPr lang="en-US" sz="1400" i="1" dirty="0">
              <a:solidFill>
                <a:schemeClr val="accent4"/>
              </a:solidFill>
            </a:endParaRPr>
          </a:p>
        </p:txBody>
      </p:sp>
      <p:sp>
        <p:nvSpPr>
          <p:cNvPr id="54" name="Rectangle 53"/>
          <p:cNvSpPr/>
          <p:nvPr/>
        </p:nvSpPr>
        <p:spPr>
          <a:xfrm>
            <a:off x="2194450" y="2663317"/>
            <a:ext cx="1009214" cy="738664"/>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i="1" dirty="0" smtClean="0">
                <a:solidFill>
                  <a:schemeClr val="accent4"/>
                </a:solidFill>
              </a:rPr>
              <a:t>For </a:t>
            </a:r>
            <a:r>
              <a:rPr lang="en-US" sz="1400" b="1" i="1" dirty="0" err="1" smtClean="0">
                <a:solidFill>
                  <a:schemeClr val="accent4"/>
                </a:solidFill>
              </a:rPr>
              <a:t>Hosters</a:t>
            </a:r>
            <a:r>
              <a:rPr lang="en-US" sz="1400" b="1" i="1" dirty="0">
                <a:solidFill>
                  <a:schemeClr val="accent4"/>
                </a:solidFill>
              </a:rPr>
              <a:t>:</a:t>
            </a:r>
            <a:r>
              <a:rPr lang="en-US" sz="1400" b="1" i="1" dirty="0" smtClean="0">
                <a:solidFill>
                  <a:schemeClr val="accent4"/>
                </a:solidFill>
              </a:rPr>
              <a:t> Hyper-V Cloud</a:t>
            </a:r>
            <a:endParaRPr lang="en-US" sz="1400" b="1" i="1" dirty="0">
              <a:solidFill>
                <a:schemeClr val="accent4"/>
              </a:solidFill>
            </a:endParaRPr>
          </a:p>
        </p:txBody>
      </p:sp>
    </p:spTree>
    <p:extLst>
      <p:ext uri="{BB962C8B-B14F-4D97-AF65-F5344CB8AC3E}">
        <p14:creationId xmlns:p14="http://schemas.microsoft.com/office/powerpoint/2010/main" val="217124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VMware Cloud Foundry</a:t>
            </a:r>
            <a:br>
              <a:rPr lang="en-US" dirty="0" smtClean="0"/>
            </a:br>
            <a:r>
              <a:rPr lang="en-US" sz="3200" dirty="0">
                <a:latin typeface="Segoe UI Light" pitchFamily="34" charset="0"/>
              </a:rPr>
              <a:t>Essentials</a:t>
            </a:r>
          </a:p>
        </p:txBody>
      </p:sp>
      <p:sp>
        <p:nvSpPr>
          <p:cNvPr id="3" name="Content Placeholder 2"/>
          <p:cNvSpPr>
            <a:spLocks noGrp="1"/>
          </p:cNvSpPr>
          <p:nvPr>
            <p:ph idx="1"/>
          </p:nvPr>
        </p:nvSpPr>
        <p:spPr>
          <a:xfrm>
            <a:off x="389436" y="1447799"/>
            <a:ext cx="8363938" cy="4438138"/>
          </a:xfrm>
        </p:spPr>
        <p:txBody>
          <a:bodyPr>
            <a:normAutofit lnSpcReduction="10000"/>
          </a:bodyPr>
          <a:lstStyle/>
          <a:p>
            <a:endParaRPr lang="en-US" dirty="0" smtClean="0"/>
          </a:p>
          <a:p>
            <a:r>
              <a:rPr lang="en-US" dirty="0" smtClean="0"/>
              <a:t>Cloud Foundry is an open source PaaS platform</a:t>
            </a:r>
          </a:p>
          <a:p>
            <a:pPr lvl="1"/>
            <a:r>
              <a:rPr lang="en-US" dirty="0" smtClean="0"/>
              <a:t>Led by VMware</a:t>
            </a:r>
          </a:p>
          <a:p>
            <a:r>
              <a:rPr lang="en-US" dirty="0" smtClean="0"/>
              <a:t>Designed to support diverse technologies:</a:t>
            </a:r>
          </a:p>
          <a:p>
            <a:pPr lvl="1"/>
            <a:r>
              <a:rPr lang="en-US" dirty="0" smtClean="0"/>
              <a:t>Frameworks: Spring, Rails, etc.</a:t>
            </a:r>
          </a:p>
          <a:p>
            <a:pPr lvl="1"/>
            <a:r>
              <a:rPr lang="en-US" dirty="0" smtClean="0"/>
              <a:t>Storage: MySQL, </a:t>
            </a:r>
            <a:r>
              <a:rPr lang="en-US" dirty="0" err="1" smtClean="0"/>
              <a:t>MongoDB</a:t>
            </a:r>
            <a:r>
              <a:rPr lang="en-US" dirty="0" smtClean="0"/>
              <a:t>, etc.</a:t>
            </a:r>
          </a:p>
          <a:p>
            <a:r>
              <a:rPr lang="en-US" dirty="0" smtClean="0"/>
              <a:t>Not yet available as a service</a:t>
            </a:r>
          </a:p>
          <a:p>
            <a:pPr lvl="1"/>
            <a:r>
              <a:rPr lang="en-US" dirty="0" smtClean="0"/>
              <a:t>VMware provides a public </a:t>
            </a:r>
            <a:r>
              <a:rPr lang="en-US" dirty="0" err="1" smtClean="0"/>
              <a:t>dev</a:t>
            </a:r>
            <a:r>
              <a:rPr lang="en-US" dirty="0" smtClean="0"/>
              <a:t>/test service</a:t>
            </a:r>
          </a:p>
          <a:p>
            <a:pPr lvl="1"/>
            <a:r>
              <a:rPr lang="en-US" dirty="0" smtClean="0"/>
              <a:t>Partners will provide commercial public platforms</a:t>
            </a:r>
            <a:endParaRPr lang="en-US" dirty="0"/>
          </a:p>
        </p:txBody>
      </p:sp>
    </p:spTree>
    <p:extLst>
      <p:ext uri="{BB962C8B-B14F-4D97-AF65-F5344CB8AC3E}">
        <p14:creationId xmlns:p14="http://schemas.microsoft.com/office/powerpoint/2010/main" val="164906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Amazon Web Services</a:t>
            </a:r>
            <a:br>
              <a:rPr lang="en-US" dirty="0" smtClean="0"/>
            </a:br>
            <a:r>
              <a:rPr lang="en-US" sz="3200" dirty="0">
                <a:latin typeface="Segoe UI Light" pitchFamily="34" charset="0"/>
              </a:rPr>
              <a:t>Public cloud platform</a:t>
            </a:r>
          </a:p>
        </p:txBody>
      </p:sp>
      <p:sp>
        <p:nvSpPr>
          <p:cNvPr id="56" name="Rectangle 55"/>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smtClean="0">
              <a:solidFill>
                <a:schemeClr val="tx2"/>
              </a:solidFill>
            </a:endParaRPr>
          </a:p>
        </p:txBody>
      </p:sp>
      <p:sp>
        <p:nvSpPr>
          <p:cNvPr id="61" name="TextBox 60"/>
          <p:cNvSpPr txBox="1"/>
          <p:nvPr/>
        </p:nvSpPr>
        <p:spPr>
          <a:xfrm>
            <a:off x="2194449" y="2256841"/>
            <a:ext cx="1009215" cy="307777"/>
          </a:xfrm>
          <a:prstGeom prst="rect">
            <a:avLst/>
          </a:prstGeom>
          <a:noFill/>
        </p:spPr>
        <p:txBody>
          <a:bodyPr wrap="square" rtlCol="0">
            <a:spAutoFit/>
          </a:bodyPr>
          <a:lstStyle/>
          <a:p>
            <a:pPr algn="ctr"/>
            <a:r>
              <a:rPr lang="en-US" sz="1400" b="1" i="1" dirty="0" smtClean="0"/>
              <a:t>IaaS</a:t>
            </a:r>
            <a:endParaRPr lang="en-US" sz="1400" b="1" i="1" dirty="0"/>
          </a:p>
        </p:txBody>
      </p:sp>
      <p:sp>
        <p:nvSpPr>
          <p:cNvPr id="65" name="TextBox 64"/>
          <p:cNvSpPr txBox="1"/>
          <p:nvPr/>
        </p:nvSpPr>
        <p:spPr>
          <a:xfrm>
            <a:off x="3237692" y="2263680"/>
            <a:ext cx="995705" cy="307777"/>
          </a:xfrm>
          <a:prstGeom prst="rect">
            <a:avLst/>
          </a:prstGeom>
          <a:noFill/>
        </p:spPr>
        <p:txBody>
          <a:bodyPr wrap="square" rtlCol="0">
            <a:spAutoFit/>
          </a:bodyPr>
          <a:lstStyle/>
          <a:p>
            <a:pPr algn="ctr"/>
            <a:r>
              <a:rPr lang="en-US" sz="1400" b="1" i="1" dirty="0" smtClean="0"/>
              <a:t>PaaS</a:t>
            </a:r>
            <a:endParaRPr lang="en-US" sz="1400" b="1" i="1" dirty="0"/>
          </a:p>
        </p:txBody>
      </p:sp>
      <p:sp>
        <p:nvSpPr>
          <p:cNvPr id="66" name="TextBox 65"/>
          <p:cNvSpPr txBox="1"/>
          <p:nvPr/>
        </p:nvSpPr>
        <p:spPr>
          <a:xfrm>
            <a:off x="4266618" y="2258032"/>
            <a:ext cx="1027219" cy="307777"/>
          </a:xfrm>
          <a:prstGeom prst="rect">
            <a:avLst/>
          </a:prstGeom>
          <a:noFill/>
        </p:spPr>
        <p:txBody>
          <a:bodyPr wrap="square" rtlCol="0">
            <a:spAutoFit/>
          </a:bodyPr>
          <a:lstStyle/>
          <a:p>
            <a:pPr algn="ctr"/>
            <a:r>
              <a:rPr lang="en-US" sz="1400" b="1" i="1" dirty="0" smtClean="0"/>
              <a:t>Relational </a:t>
            </a:r>
            <a:endParaRPr lang="en-US" sz="1400" b="1" i="1" dirty="0"/>
          </a:p>
        </p:txBody>
      </p:sp>
      <p:sp>
        <p:nvSpPr>
          <p:cNvPr id="67" name="TextBox 66"/>
          <p:cNvSpPr txBox="1"/>
          <p:nvPr/>
        </p:nvSpPr>
        <p:spPr>
          <a:xfrm>
            <a:off x="5288670" y="2258032"/>
            <a:ext cx="1007269" cy="307777"/>
          </a:xfrm>
          <a:prstGeom prst="rect">
            <a:avLst/>
          </a:prstGeom>
          <a:noFill/>
        </p:spPr>
        <p:txBody>
          <a:bodyPr wrap="square" rtlCol="0">
            <a:spAutoFit/>
          </a:bodyPr>
          <a:lstStyle/>
          <a:p>
            <a:pPr algn="ctr"/>
            <a:r>
              <a:rPr lang="en-US" sz="1400" b="1" i="1" dirty="0" smtClean="0"/>
              <a:t>Scale-Out</a:t>
            </a:r>
            <a:endParaRPr lang="en-US" sz="1400" b="1" i="1" dirty="0"/>
          </a:p>
        </p:txBody>
      </p:sp>
      <p:sp>
        <p:nvSpPr>
          <p:cNvPr id="68" name="TextBox 67"/>
          <p:cNvSpPr txBox="1"/>
          <p:nvPr/>
        </p:nvSpPr>
        <p:spPr>
          <a:xfrm>
            <a:off x="3241489" y="2772176"/>
            <a:ext cx="1005848"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a:t>
            </a:r>
            <a:endParaRPr lang="en-US" sz="1200" b="1" dirty="0">
              <a:solidFill>
                <a:schemeClr val="tx1"/>
              </a:solidFill>
            </a:endParaRPr>
          </a:p>
        </p:txBody>
      </p:sp>
      <p:sp>
        <p:nvSpPr>
          <p:cNvPr id="70" name="TextBox 69"/>
          <p:cNvSpPr txBox="1"/>
          <p:nvPr/>
        </p:nvSpPr>
        <p:spPr>
          <a:xfrm>
            <a:off x="4272863" y="2772176"/>
            <a:ext cx="1015807"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SQL</a:t>
            </a:r>
          </a:p>
          <a:p>
            <a:pPr algn="ctr"/>
            <a:r>
              <a:rPr lang="en-US" sz="1200" b="1" dirty="0" smtClean="0">
                <a:solidFill>
                  <a:schemeClr val="tx1"/>
                </a:solidFill>
              </a:rPr>
              <a:t>Azure</a:t>
            </a:r>
            <a:endParaRPr lang="en-US" sz="1200" b="1" dirty="0">
              <a:solidFill>
                <a:schemeClr val="tx1"/>
              </a:solidFill>
            </a:endParaRPr>
          </a:p>
        </p:txBody>
      </p:sp>
      <p:sp>
        <p:nvSpPr>
          <p:cNvPr id="74" name="TextBox 73"/>
          <p:cNvSpPr txBox="1"/>
          <p:nvPr/>
        </p:nvSpPr>
        <p:spPr>
          <a:xfrm>
            <a:off x="5301130" y="2766677"/>
            <a:ext cx="1002557"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 Tables</a:t>
            </a:r>
            <a:endParaRPr lang="en-US" sz="1200" b="1" dirty="0">
              <a:solidFill>
                <a:schemeClr val="tx1"/>
              </a:solidFill>
            </a:endParaRPr>
          </a:p>
        </p:txBody>
      </p:sp>
      <p:sp>
        <p:nvSpPr>
          <p:cNvPr id="77" name="TextBox 76"/>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78" name="TextBox 77"/>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sp>
        <p:nvSpPr>
          <p:cNvPr id="85" name="TextBox 84"/>
          <p:cNvSpPr txBox="1"/>
          <p:nvPr/>
        </p:nvSpPr>
        <p:spPr>
          <a:xfrm>
            <a:off x="6290984" y="2778856"/>
            <a:ext cx="1044197"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 Blobs</a:t>
            </a:r>
            <a:endParaRPr lang="en-US" sz="1200" b="1" dirty="0">
              <a:solidFill>
                <a:schemeClr val="tx1"/>
              </a:solidFill>
            </a:endParaRPr>
          </a:p>
        </p:txBody>
      </p:sp>
      <p:cxnSp>
        <p:nvCxnSpPr>
          <p:cNvPr id="103" name="Straight Connector 102"/>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201407" y="4241249"/>
            <a:ext cx="5101707" cy="841991"/>
            <a:chOff x="2934444" y="4241248"/>
            <a:chExt cx="6800505" cy="841991"/>
          </a:xfrm>
        </p:grpSpPr>
        <p:sp>
          <p:nvSpPr>
            <p:cNvPr id="58" name="Rounded Rectangle 57"/>
            <p:cNvSpPr/>
            <p:nvPr/>
          </p:nvSpPr>
          <p:spPr bwMode="auto">
            <a:xfrm>
              <a:off x="2945495" y="4241248"/>
              <a:ext cx="6789454" cy="79408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p:txBody>
        </p:sp>
        <p:sp>
          <p:nvSpPr>
            <p:cNvPr id="63" name="TextBox 62"/>
            <p:cNvSpPr txBox="1"/>
            <p:nvPr/>
          </p:nvSpPr>
          <p:spPr>
            <a:xfrm>
              <a:off x="2934444" y="4243691"/>
              <a:ext cx="1336977"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Elastic Compute Cloud (EC2)</a:t>
              </a:r>
              <a:endParaRPr lang="en-US" sz="1200" b="1" dirty="0">
                <a:solidFill>
                  <a:schemeClr val="tx1"/>
                </a:solidFill>
              </a:endParaRPr>
            </a:p>
          </p:txBody>
        </p:sp>
        <p:sp>
          <p:nvSpPr>
            <p:cNvPr id="75" name="TextBox 74"/>
            <p:cNvSpPr txBox="1"/>
            <p:nvPr/>
          </p:nvSpPr>
          <p:spPr>
            <a:xfrm>
              <a:off x="5687344" y="4252242"/>
              <a:ext cx="1362380" cy="83099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Relational Database Service (RDS)</a:t>
              </a:r>
              <a:endParaRPr lang="en-US" sz="1200" b="1" dirty="0">
                <a:solidFill>
                  <a:schemeClr val="tx1"/>
                </a:solidFill>
              </a:endParaRPr>
            </a:p>
          </p:txBody>
        </p:sp>
        <p:sp>
          <p:nvSpPr>
            <p:cNvPr id="76" name="TextBox 75"/>
            <p:cNvSpPr txBox="1"/>
            <p:nvPr/>
          </p:nvSpPr>
          <p:spPr>
            <a:xfrm>
              <a:off x="7049723" y="4441173"/>
              <a:ext cx="1343945"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SimpleDB</a:t>
              </a:r>
              <a:endParaRPr lang="en-US" sz="1200" b="1" dirty="0">
                <a:solidFill>
                  <a:schemeClr val="tx1"/>
                </a:solidFill>
              </a:endParaRPr>
            </a:p>
          </p:txBody>
        </p:sp>
        <p:sp>
          <p:nvSpPr>
            <p:cNvPr id="80" name="TextBox 79"/>
            <p:cNvSpPr txBox="1"/>
            <p:nvPr/>
          </p:nvSpPr>
          <p:spPr>
            <a:xfrm>
              <a:off x="8390819" y="4246304"/>
              <a:ext cx="1344130"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Simple Storage Service (S3)</a:t>
              </a:r>
              <a:endParaRPr lang="en-US" sz="1200" b="1" dirty="0">
                <a:solidFill>
                  <a:schemeClr val="tx1"/>
                </a:solidFill>
              </a:endParaRPr>
            </a:p>
          </p:txBody>
        </p:sp>
        <p:sp>
          <p:nvSpPr>
            <p:cNvPr id="112" name="TextBox 111"/>
            <p:cNvSpPr txBox="1"/>
            <p:nvPr/>
          </p:nvSpPr>
          <p:spPr>
            <a:xfrm>
              <a:off x="4297218" y="4354473"/>
              <a:ext cx="1364423"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Elastic </a:t>
              </a:r>
            </a:p>
            <a:p>
              <a:pPr algn="ctr"/>
              <a:r>
                <a:rPr lang="en-US" sz="1200" b="1" dirty="0" smtClean="0">
                  <a:solidFill>
                    <a:schemeClr val="tx1"/>
                  </a:solidFill>
                </a:rPr>
                <a:t>Beanstalk</a:t>
              </a:r>
              <a:endParaRPr lang="en-US" sz="1200" b="1" dirty="0">
                <a:solidFill>
                  <a:schemeClr val="tx1"/>
                </a:solidFill>
              </a:endParaRPr>
            </a:p>
          </p:txBody>
        </p:sp>
      </p:grpSp>
      <p:sp>
        <p:nvSpPr>
          <p:cNvPr id="113" name="TextBox 112"/>
          <p:cNvSpPr txBox="1"/>
          <p:nvPr/>
        </p:nvSpPr>
        <p:spPr>
          <a:xfrm>
            <a:off x="1150894" y="2771042"/>
            <a:ext cx="103642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Hyper-V</a:t>
            </a:r>
          </a:p>
          <a:p>
            <a:pPr algn="ctr"/>
            <a:r>
              <a:rPr lang="en-US" sz="1200" b="1" i="1" dirty="0" smtClean="0">
                <a:solidFill>
                  <a:schemeClr val="accent4"/>
                </a:solidFill>
              </a:rPr>
              <a:t>Cloud</a:t>
            </a:r>
            <a:endParaRPr lang="en-US" sz="1200" b="1" i="1" dirty="0">
              <a:solidFill>
                <a:schemeClr val="accent4"/>
              </a:solidFill>
            </a:endParaRPr>
          </a:p>
        </p:txBody>
      </p:sp>
      <p:sp>
        <p:nvSpPr>
          <p:cNvPr id="115" name="TextBox 114"/>
          <p:cNvSpPr txBox="1"/>
          <p:nvPr/>
        </p:nvSpPr>
        <p:spPr>
          <a:xfrm>
            <a:off x="1150893" y="2269186"/>
            <a:ext cx="1036431" cy="307777"/>
          </a:xfrm>
          <a:prstGeom prst="rect">
            <a:avLst/>
          </a:prstGeom>
          <a:noFill/>
        </p:spPr>
        <p:txBody>
          <a:bodyPr wrap="square" rtlCol="0">
            <a:spAutoFit/>
          </a:bodyPr>
          <a:lstStyle/>
          <a:p>
            <a:pPr algn="ctr"/>
            <a:r>
              <a:rPr lang="en-US" sz="1400" b="1" i="1" dirty="0" smtClean="0"/>
              <a:t>IaaS</a:t>
            </a:r>
            <a:endParaRPr lang="en-US" sz="1400" b="1" i="1" dirty="0"/>
          </a:p>
        </p:txBody>
      </p:sp>
      <p:sp>
        <p:nvSpPr>
          <p:cNvPr id="117" name="TextBox 116"/>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118" name="TextBox 117"/>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1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TextBox 123"/>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125" name="TextBox 124"/>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126" name="TextBox 125"/>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127" name="TextBox 126"/>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128" name="TextBox 127"/>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sp>
        <p:nvSpPr>
          <p:cNvPr id="130" name="TextBox 129"/>
          <p:cNvSpPr txBox="1"/>
          <p:nvPr/>
        </p:nvSpPr>
        <p:spPr>
          <a:xfrm>
            <a:off x="1150893" y="3678170"/>
            <a:ext cx="1043558"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err="1" smtClean="0">
                <a:solidFill>
                  <a:schemeClr val="accent4"/>
                </a:solidFill>
              </a:rPr>
              <a:t>vCloud</a:t>
            </a:r>
            <a:endParaRPr lang="en-US" sz="1200" b="1" i="1" dirty="0">
              <a:solidFill>
                <a:schemeClr val="accent4"/>
              </a:solidFill>
            </a:endParaRPr>
          </a:p>
        </p:txBody>
      </p:sp>
      <p:sp>
        <p:nvSpPr>
          <p:cNvPr id="131" name="TextBox 130"/>
          <p:cNvSpPr txBox="1"/>
          <p:nvPr/>
        </p:nvSpPr>
        <p:spPr>
          <a:xfrm>
            <a:off x="3209073" y="3456419"/>
            <a:ext cx="1028366"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Cloud Foundry Frameworks</a:t>
            </a:r>
            <a:endParaRPr lang="en-US" sz="1200" b="1" i="1" dirty="0">
              <a:solidFill>
                <a:schemeClr val="accent4"/>
              </a:solidFill>
            </a:endParaRPr>
          </a:p>
        </p:txBody>
      </p:sp>
      <p:sp>
        <p:nvSpPr>
          <p:cNvPr id="132" name="TextBox 131"/>
          <p:cNvSpPr txBox="1"/>
          <p:nvPr/>
        </p:nvSpPr>
        <p:spPr>
          <a:xfrm>
            <a:off x="4261211" y="3456418"/>
            <a:ext cx="1032868"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Cloud Foundry Storage</a:t>
            </a:r>
          </a:p>
        </p:txBody>
      </p:sp>
      <p:cxnSp>
        <p:nvCxnSpPr>
          <p:cNvPr id="133" name="Straight Connector 132"/>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a:solidFill>
                <a:schemeClr val="bg1"/>
              </a:solidFill>
            </a:endParaRPr>
          </a:p>
        </p:txBody>
      </p:sp>
      <p:sp>
        <p:nvSpPr>
          <p:cNvPr id="140" name="TextBox 139"/>
          <p:cNvSpPr txBox="1"/>
          <p:nvPr/>
        </p:nvSpPr>
        <p:spPr>
          <a:xfrm>
            <a:off x="6298520" y="2269187"/>
            <a:ext cx="1004594" cy="307777"/>
          </a:xfrm>
          <a:prstGeom prst="rect">
            <a:avLst/>
          </a:prstGeom>
          <a:noFill/>
        </p:spPr>
        <p:txBody>
          <a:bodyPr wrap="square" rtlCol="0">
            <a:spAutoFit/>
          </a:bodyPr>
          <a:lstStyle/>
          <a:p>
            <a:pPr algn="ctr"/>
            <a:r>
              <a:rPr lang="en-US" sz="1400" b="1" i="1" dirty="0" smtClean="0"/>
              <a:t>Blobs</a:t>
            </a:r>
            <a:endParaRPr lang="en-US" sz="1400" b="1" i="1" dirty="0"/>
          </a:p>
        </p:txBody>
      </p:sp>
      <p:cxnSp>
        <p:nvCxnSpPr>
          <p:cNvPr id="59" name="Straight Connector 58"/>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54" name="TextBox 53"/>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55" name="TextBox 54"/>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57" name="TextBox 56"/>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60" name="Rectangle 59"/>
          <p:cNvSpPr/>
          <p:nvPr/>
        </p:nvSpPr>
        <p:spPr>
          <a:xfrm>
            <a:off x="2194450" y="2663317"/>
            <a:ext cx="1009214"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For </a:t>
            </a:r>
            <a:r>
              <a:rPr lang="en-US" sz="1200" b="1" i="1" dirty="0" err="1" smtClean="0">
                <a:solidFill>
                  <a:schemeClr val="accent4"/>
                </a:solidFill>
              </a:rPr>
              <a:t>Hosters</a:t>
            </a:r>
            <a:r>
              <a:rPr lang="en-US" sz="1200" b="1" i="1" dirty="0">
                <a:solidFill>
                  <a:schemeClr val="accent4"/>
                </a:solidFill>
              </a:rPr>
              <a:t>:</a:t>
            </a:r>
            <a:r>
              <a:rPr lang="en-US" sz="1200" b="1" i="1" dirty="0" smtClean="0">
                <a:solidFill>
                  <a:schemeClr val="accent4"/>
                </a:solidFill>
              </a:rPr>
              <a:t> Hyper-V Cloud</a:t>
            </a:r>
            <a:endParaRPr lang="en-US" sz="1200" b="1" i="1" dirty="0">
              <a:solidFill>
                <a:schemeClr val="accent4"/>
              </a:solidFill>
            </a:endParaRPr>
          </a:p>
        </p:txBody>
      </p:sp>
      <p:sp>
        <p:nvSpPr>
          <p:cNvPr id="62" name="TextBox 61"/>
          <p:cNvSpPr txBox="1"/>
          <p:nvPr/>
        </p:nvSpPr>
        <p:spPr>
          <a:xfrm>
            <a:off x="2194451" y="3563001"/>
            <a:ext cx="1029302"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200" i="1" dirty="0" smtClean="0">
                <a:solidFill>
                  <a:schemeClr val="accent4"/>
                </a:solidFill>
              </a:rPr>
              <a:t>For </a:t>
            </a:r>
            <a:r>
              <a:rPr lang="en-US" sz="1200" i="1" dirty="0" err="1" smtClean="0">
                <a:solidFill>
                  <a:schemeClr val="accent4"/>
                </a:solidFill>
              </a:rPr>
              <a:t>Hosters</a:t>
            </a:r>
            <a:r>
              <a:rPr lang="en-US" sz="1200" i="1" dirty="0" smtClean="0">
                <a:solidFill>
                  <a:schemeClr val="accent4"/>
                </a:solidFill>
              </a:rPr>
              <a:t>:</a:t>
            </a:r>
          </a:p>
          <a:p>
            <a:r>
              <a:rPr lang="en-US" sz="1200" i="1" dirty="0" err="1" smtClean="0">
                <a:solidFill>
                  <a:schemeClr val="accent4"/>
                </a:solidFill>
              </a:rPr>
              <a:t>vCloud</a:t>
            </a:r>
            <a:endParaRPr lang="en-US" sz="1200" i="1" dirty="0">
              <a:solidFill>
                <a:schemeClr val="accent4"/>
              </a:solidFill>
            </a:endParaRPr>
          </a:p>
        </p:txBody>
      </p:sp>
    </p:spTree>
    <p:extLst>
      <p:ext uri="{BB962C8B-B14F-4D97-AF65-F5344CB8AC3E}">
        <p14:creationId xmlns:p14="http://schemas.microsoft.com/office/powerpoint/2010/main" val="75236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A Broader View of IaaS/</a:t>
            </a:r>
            <a:r>
              <a:rPr lang="en-US" dirty="0" err="1" smtClean="0"/>
              <a:t>Paas</a:t>
            </a:r>
            <a:r>
              <a:rPr lang="en-US" dirty="0" smtClean="0"/>
              <a:t/>
            </a:r>
            <a:br>
              <a:rPr lang="en-US" dirty="0" smtClean="0"/>
            </a:br>
            <a:r>
              <a:rPr lang="en-US" sz="3200" dirty="0">
                <a:latin typeface="Segoe UI Light" pitchFamily="34" charset="0"/>
              </a:rPr>
              <a:t>An aside</a:t>
            </a:r>
          </a:p>
        </p:txBody>
      </p:sp>
      <p:sp>
        <p:nvSpPr>
          <p:cNvPr id="3" name="Content Placeholder 2"/>
          <p:cNvSpPr>
            <a:spLocks noGrp="1"/>
          </p:cNvSpPr>
          <p:nvPr>
            <p:ph idx="1"/>
          </p:nvPr>
        </p:nvSpPr>
        <p:spPr>
          <a:xfrm>
            <a:off x="389436" y="1447800"/>
            <a:ext cx="8363938" cy="5219891"/>
          </a:xfrm>
        </p:spPr>
        <p:txBody>
          <a:bodyPr/>
          <a:lstStyle/>
          <a:p>
            <a:endParaRPr lang="en-US" dirty="0" smtClean="0"/>
          </a:p>
          <a:p>
            <a:r>
              <a:rPr lang="en-US" dirty="0" smtClean="0"/>
              <a:t>More than cloud compute can be viewed through the IaaS/PaaS lens</a:t>
            </a:r>
          </a:p>
          <a:p>
            <a:endParaRPr lang="en-US" dirty="0" smtClean="0"/>
          </a:p>
          <a:p>
            <a:r>
              <a:rPr lang="en-US" dirty="0" smtClean="0"/>
              <a:t>Example: Cloud options for relational storage</a:t>
            </a:r>
          </a:p>
          <a:p>
            <a:pPr lvl="1"/>
            <a:r>
              <a:rPr lang="en-US" dirty="0" smtClean="0"/>
              <a:t>Run a database server in an AWS EC2 VM</a:t>
            </a:r>
          </a:p>
          <a:p>
            <a:pPr lvl="2"/>
            <a:r>
              <a:rPr lang="en-US" dirty="0" smtClean="0"/>
              <a:t>An IaaS storage service</a:t>
            </a:r>
          </a:p>
          <a:p>
            <a:pPr lvl="1"/>
            <a:r>
              <a:rPr lang="en-US" dirty="0" smtClean="0"/>
              <a:t>Use a managed database server with AWS RDS</a:t>
            </a:r>
          </a:p>
          <a:p>
            <a:pPr lvl="1"/>
            <a:r>
              <a:rPr lang="en-US" dirty="0" smtClean="0"/>
              <a:t>Use a managed database service with SQL Azure</a:t>
            </a:r>
          </a:p>
          <a:p>
            <a:pPr lvl="2"/>
            <a:r>
              <a:rPr lang="en-US" dirty="0" smtClean="0"/>
              <a:t>A PaaS storage service</a:t>
            </a:r>
          </a:p>
          <a:p>
            <a:pPr lvl="1"/>
            <a:endParaRPr lang="en-US" dirty="0"/>
          </a:p>
        </p:txBody>
      </p:sp>
    </p:spTree>
    <p:extLst>
      <p:ext uri="{BB962C8B-B14F-4D97-AF65-F5344CB8AC3E}">
        <p14:creationId xmlns:p14="http://schemas.microsoft.com/office/powerpoint/2010/main" val="273370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Amazon Web Services</a:t>
            </a:r>
            <a:br>
              <a:rPr lang="en-US" dirty="0" smtClean="0"/>
            </a:br>
            <a:r>
              <a:rPr lang="en-US" sz="3200" dirty="0">
                <a:latin typeface="Segoe UI Light" pitchFamily="34" charset="0"/>
              </a:rPr>
              <a:t>Pricing examples</a:t>
            </a:r>
          </a:p>
        </p:txBody>
      </p:sp>
      <p:sp>
        <p:nvSpPr>
          <p:cNvPr id="3" name="Content Placeholder 2"/>
          <p:cNvSpPr>
            <a:spLocks noGrp="1"/>
          </p:cNvSpPr>
          <p:nvPr>
            <p:ph idx="1"/>
          </p:nvPr>
        </p:nvSpPr>
        <p:spPr>
          <a:xfrm>
            <a:off x="389436" y="1447799"/>
            <a:ext cx="8363938" cy="4678204"/>
          </a:xfrm>
        </p:spPr>
        <p:txBody>
          <a:bodyPr>
            <a:normAutofit lnSpcReduction="10000"/>
          </a:bodyPr>
          <a:lstStyle/>
          <a:p>
            <a:endParaRPr lang="en-US" dirty="0" smtClean="0"/>
          </a:p>
          <a:p>
            <a:r>
              <a:rPr lang="en-US" dirty="0" smtClean="0"/>
              <a:t>Compute: $0.02/hour to $3.68/hour for each VM (depending on size and OS)   </a:t>
            </a:r>
          </a:p>
          <a:p>
            <a:r>
              <a:rPr lang="en-US" dirty="0" smtClean="0"/>
              <a:t>Storage (blobs): </a:t>
            </a:r>
          </a:p>
          <a:p>
            <a:pPr lvl="1"/>
            <a:r>
              <a:rPr lang="en-US" dirty="0" smtClean="0"/>
              <a:t>Data: $0.14/GB per month to $0.037/GB per month (depending on data size and redundancy)</a:t>
            </a:r>
          </a:p>
          <a:p>
            <a:pPr lvl="1"/>
            <a:r>
              <a:rPr lang="en-US" dirty="0" smtClean="0"/>
              <a:t>Access: $0.01/1,000 PUT, COPY, POST, LIST operations, $0.01/10,000 GET operations</a:t>
            </a:r>
          </a:p>
          <a:p>
            <a:r>
              <a:rPr lang="en-US" dirty="0"/>
              <a:t>Bandwidth: Free inbound, </a:t>
            </a:r>
            <a:r>
              <a:rPr lang="en-US" dirty="0" smtClean="0"/>
              <a:t>$0.12/GB to $0.05/GB out (depending on volume)</a:t>
            </a:r>
            <a:endParaRPr lang="en-US" dirty="0"/>
          </a:p>
        </p:txBody>
      </p:sp>
    </p:spTree>
    <p:extLst>
      <p:ext uri="{BB962C8B-B14F-4D97-AF65-F5344CB8AC3E}">
        <p14:creationId xmlns:p14="http://schemas.microsoft.com/office/powerpoint/2010/main" val="121761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Eucalyptus</a:t>
            </a:r>
            <a:br>
              <a:rPr lang="en-US" dirty="0" smtClean="0"/>
            </a:br>
            <a:r>
              <a:rPr lang="en-US" sz="3200" dirty="0">
                <a:latin typeface="Segoe UI Light" pitchFamily="34" charset="0"/>
              </a:rPr>
              <a:t>Private cloud software</a:t>
            </a:r>
          </a:p>
        </p:txBody>
      </p:sp>
      <p:sp>
        <p:nvSpPr>
          <p:cNvPr id="56" name="Rectangle 55"/>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50" dirty="0" err="1" smtClean="0">
              <a:solidFill>
                <a:schemeClr val="tx2"/>
              </a:solidFill>
            </a:endParaRPr>
          </a:p>
        </p:txBody>
      </p:sp>
      <p:cxnSp>
        <p:nvCxnSpPr>
          <p:cNvPr id="60" name="Straight Connector 59"/>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194449" y="2256841"/>
            <a:ext cx="1009215" cy="369332"/>
          </a:xfrm>
          <a:prstGeom prst="rect">
            <a:avLst/>
          </a:prstGeom>
          <a:noFill/>
        </p:spPr>
        <p:txBody>
          <a:bodyPr wrap="square" rtlCol="0">
            <a:spAutoFit/>
          </a:bodyPr>
          <a:lstStyle/>
          <a:p>
            <a:pPr algn="ctr"/>
            <a:r>
              <a:rPr lang="en-US" b="1" i="1" dirty="0" smtClean="0"/>
              <a:t>IaaS</a:t>
            </a:r>
            <a:endParaRPr lang="en-US" b="1" i="1" dirty="0"/>
          </a:p>
        </p:txBody>
      </p:sp>
      <p:sp>
        <p:nvSpPr>
          <p:cNvPr id="65" name="TextBox 64"/>
          <p:cNvSpPr txBox="1"/>
          <p:nvPr/>
        </p:nvSpPr>
        <p:spPr>
          <a:xfrm>
            <a:off x="2201407" y="4243691"/>
            <a:ext cx="1002994" cy="98488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Elastic Compute Cloud (EC2)</a:t>
            </a:r>
            <a:endParaRPr lang="en-US" sz="1450" b="1" dirty="0">
              <a:solidFill>
                <a:schemeClr val="tx1"/>
              </a:solidFill>
            </a:endParaRPr>
          </a:p>
        </p:txBody>
      </p:sp>
      <p:sp>
        <p:nvSpPr>
          <p:cNvPr id="66" name="TextBox 65"/>
          <p:cNvSpPr txBox="1"/>
          <p:nvPr/>
        </p:nvSpPr>
        <p:spPr>
          <a:xfrm>
            <a:off x="3237692" y="2263680"/>
            <a:ext cx="995705" cy="369332"/>
          </a:xfrm>
          <a:prstGeom prst="rect">
            <a:avLst/>
          </a:prstGeom>
          <a:noFill/>
        </p:spPr>
        <p:txBody>
          <a:bodyPr wrap="square" rtlCol="0">
            <a:spAutoFit/>
          </a:bodyPr>
          <a:lstStyle/>
          <a:p>
            <a:pPr algn="ctr"/>
            <a:r>
              <a:rPr lang="en-US" b="1" i="1" dirty="0" smtClean="0"/>
              <a:t>PaaS</a:t>
            </a:r>
            <a:endParaRPr lang="en-US" b="1" i="1" dirty="0"/>
          </a:p>
        </p:txBody>
      </p:sp>
      <p:sp>
        <p:nvSpPr>
          <p:cNvPr id="67" name="TextBox 66"/>
          <p:cNvSpPr txBox="1"/>
          <p:nvPr/>
        </p:nvSpPr>
        <p:spPr>
          <a:xfrm>
            <a:off x="4266618" y="2258032"/>
            <a:ext cx="1027219" cy="646331"/>
          </a:xfrm>
          <a:prstGeom prst="rect">
            <a:avLst/>
          </a:prstGeom>
          <a:noFill/>
        </p:spPr>
        <p:txBody>
          <a:bodyPr wrap="square" rtlCol="0">
            <a:spAutoFit/>
          </a:bodyPr>
          <a:lstStyle/>
          <a:p>
            <a:pPr algn="ctr"/>
            <a:r>
              <a:rPr lang="en-US" b="1" i="1" dirty="0" smtClean="0"/>
              <a:t>Relational </a:t>
            </a:r>
            <a:endParaRPr lang="en-US" b="1" i="1" dirty="0"/>
          </a:p>
        </p:txBody>
      </p:sp>
      <p:sp>
        <p:nvSpPr>
          <p:cNvPr id="68" name="TextBox 67"/>
          <p:cNvSpPr txBox="1"/>
          <p:nvPr/>
        </p:nvSpPr>
        <p:spPr>
          <a:xfrm>
            <a:off x="5288670" y="2258032"/>
            <a:ext cx="1007269" cy="646331"/>
          </a:xfrm>
          <a:prstGeom prst="rect">
            <a:avLst/>
          </a:prstGeom>
          <a:noFill/>
        </p:spPr>
        <p:txBody>
          <a:bodyPr wrap="square" rtlCol="0">
            <a:spAutoFit/>
          </a:bodyPr>
          <a:lstStyle/>
          <a:p>
            <a:pPr algn="ctr"/>
            <a:r>
              <a:rPr lang="en-US" b="1" i="1" dirty="0" smtClean="0"/>
              <a:t>Scale-Out</a:t>
            </a:r>
            <a:endParaRPr lang="en-US" b="1" i="1" dirty="0"/>
          </a:p>
        </p:txBody>
      </p:sp>
      <p:sp>
        <p:nvSpPr>
          <p:cNvPr id="70" name="TextBox 69"/>
          <p:cNvSpPr txBox="1"/>
          <p:nvPr/>
        </p:nvSpPr>
        <p:spPr>
          <a:xfrm>
            <a:off x="3241489" y="2772176"/>
            <a:ext cx="1005848" cy="553998"/>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Windows Azure</a:t>
            </a:r>
            <a:endParaRPr lang="en-US" sz="1450" b="1" dirty="0">
              <a:solidFill>
                <a:schemeClr val="tx1"/>
              </a:solidFill>
            </a:endParaRPr>
          </a:p>
        </p:txBody>
      </p:sp>
      <p:sp>
        <p:nvSpPr>
          <p:cNvPr id="74" name="TextBox 73"/>
          <p:cNvSpPr txBox="1"/>
          <p:nvPr/>
        </p:nvSpPr>
        <p:spPr>
          <a:xfrm>
            <a:off x="4272863" y="2772176"/>
            <a:ext cx="1015807" cy="553998"/>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SQL</a:t>
            </a:r>
          </a:p>
          <a:p>
            <a:pPr algn="ctr"/>
            <a:r>
              <a:rPr lang="en-US" sz="1450" b="1" dirty="0" smtClean="0">
                <a:solidFill>
                  <a:schemeClr val="tx1"/>
                </a:solidFill>
              </a:rPr>
              <a:t>Azure</a:t>
            </a:r>
            <a:endParaRPr lang="en-US" sz="1450" b="1" dirty="0">
              <a:solidFill>
                <a:schemeClr val="tx1"/>
              </a:solidFill>
            </a:endParaRPr>
          </a:p>
        </p:txBody>
      </p:sp>
      <p:sp>
        <p:nvSpPr>
          <p:cNvPr id="75" name="TextBox 74"/>
          <p:cNvSpPr txBox="1"/>
          <p:nvPr/>
        </p:nvSpPr>
        <p:spPr>
          <a:xfrm>
            <a:off x="5301130" y="2766677"/>
            <a:ext cx="1002557"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Windows Azure Tables</a:t>
            </a:r>
            <a:endParaRPr lang="en-US" sz="1450" b="1" dirty="0">
              <a:solidFill>
                <a:schemeClr val="tx1"/>
              </a:solidFill>
            </a:endParaRPr>
          </a:p>
        </p:txBody>
      </p:sp>
      <p:sp>
        <p:nvSpPr>
          <p:cNvPr id="77" name="TextBox 76"/>
          <p:cNvSpPr txBox="1"/>
          <p:nvPr/>
        </p:nvSpPr>
        <p:spPr>
          <a:xfrm>
            <a:off x="4266619" y="4243534"/>
            <a:ext cx="1022051" cy="98488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Relational Database Service (RDS)</a:t>
            </a:r>
            <a:endParaRPr lang="en-US" sz="1450" b="1" dirty="0">
              <a:solidFill>
                <a:schemeClr val="tx1"/>
              </a:solidFill>
            </a:endParaRPr>
          </a:p>
        </p:txBody>
      </p:sp>
      <p:sp>
        <p:nvSpPr>
          <p:cNvPr id="78" name="TextBox 77"/>
          <p:cNvSpPr txBox="1"/>
          <p:nvPr/>
        </p:nvSpPr>
        <p:spPr>
          <a:xfrm>
            <a:off x="5288670" y="4441174"/>
            <a:ext cx="1008221" cy="3231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err="1" smtClean="0">
                <a:solidFill>
                  <a:schemeClr val="tx1"/>
                </a:solidFill>
              </a:rPr>
              <a:t>SimpleDB</a:t>
            </a:r>
            <a:endParaRPr lang="en-US" sz="1450" b="1" dirty="0">
              <a:solidFill>
                <a:schemeClr val="tx1"/>
              </a:solidFill>
            </a:endParaRPr>
          </a:p>
        </p:txBody>
      </p:sp>
      <p:sp>
        <p:nvSpPr>
          <p:cNvPr id="80" name="TextBox 79"/>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82" name="TextBox 81"/>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sp>
        <p:nvSpPr>
          <p:cNvPr id="85" name="TextBox 84"/>
          <p:cNvSpPr txBox="1"/>
          <p:nvPr/>
        </p:nvSpPr>
        <p:spPr>
          <a:xfrm>
            <a:off x="6294754" y="4246304"/>
            <a:ext cx="1008360" cy="98488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Simple Storage Service (S3)</a:t>
            </a:r>
            <a:endParaRPr lang="en-US" sz="1450" b="1" dirty="0">
              <a:solidFill>
                <a:schemeClr val="tx1"/>
              </a:solidFill>
            </a:endParaRPr>
          </a:p>
        </p:txBody>
      </p:sp>
      <p:cxnSp>
        <p:nvCxnSpPr>
          <p:cNvPr id="103" name="Straight Connector 102"/>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290984" y="2778856"/>
            <a:ext cx="1044197" cy="76174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Windows Azure Blobs</a:t>
            </a:r>
            <a:endParaRPr lang="en-US" sz="1450" b="1" dirty="0">
              <a:solidFill>
                <a:schemeClr val="tx1"/>
              </a:solidFill>
            </a:endParaRPr>
          </a:p>
        </p:txBody>
      </p:sp>
      <p:cxnSp>
        <p:nvCxnSpPr>
          <p:cNvPr id="113" name="Straight Connector 112"/>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223753" y="4345764"/>
            <a:ext cx="1023584" cy="553998"/>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dirty="0" smtClean="0">
                <a:solidFill>
                  <a:schemeClr val="tx1"/>
                </a:solidFill>
              </a:rPr>
              <a:t>Elastic </a:t>
            </a:r>
          </a:p>
          <a:p>
            <a:pPr algn="ctr"/>
            <a:r>
              <a:rPr lang="en-US" sz="1450" b="1" dirty="0" smtClean="0">
                <a:solidFill>
                  <a:schemeClr val="tx1"/>
                </a:solidFill>
              </a:rPr>
              <a:t>Beanstalk</a:t>
            </a:r>
            <a:endParaRPr lang="en-US" sz="1450" b="1" dirty="0">
              <a:solidFill>
                <a:schemeClr val="tx1"/>
              </a:solidFill>
            </a:endParaRPr>
          </a:p>
        </p:txBody>
      </p:sp>
      <p:sp>
        <p:nvSpPr>
          <p:cNvPr id="119" name="TextBox 118"/>
          <p:cNvSpPr txBox="1"/>
          <p:nvPr/>
        </p:nvSpPr>
        <p:spPr>
          <a:xfrm>
            <a:off x="1150894" y="2771042"/>
            <a:ext cx="1036429" cy="553998"/>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smtClean="0">
                <a:solidFill>
                  <a:schemeClr val="accent4"/>
                </a:solidFill>
              </a:rPr>
              <a:t>Hyper-V</a:t>
            </a:r>
          </a:p>
          <a:p>
            <a:pPr algn="ctr"/>
            <a:r>
              <a:rPr lang="en-US" sz="1450" b="1" i="1" dirty="0" smtClean="0">
                <a:solidFill>
                  <a:schemeClr val="accent4"/>
                </a:solidFill>
              </a:rPr>
              <a:t>Cloud</a:t>
            </a:r>
            <a:endParaRPr lang="en-US" sz="1450" b="1" i="1" dirty="0">
              <a:solidFill>
                <a:schemeClr val="accent4"/>
              </a:solidFill>
            </a:endParaRPr>
          </a:p>
        </p:txBody>
      </p:sp>
      <p:grpSp>
        <p:nvGrpSpPr>
          <p:cNvPr id="3" name="Group 2"/>
          <p:cNvGrpSpPr/>
          <p:nvPr/>
        </p:nvGrpSpPr>
        <p:grpSpPr>
          <a:xfrm>
            <a:off x="1159328" y="4232542"/>
            <a:ext cx="1043560" cy="796659"/>
            <a:chOff x="1545367" y="4232541"/>
            <a:chExt cx="1391051" cy="796659"/>
          </a:xfrm>
        </p:grpSpPr>
        <p:sp>
          <p:nvSpPr>
            <p:cNvPr id="58" name="Rounded Rectangle 57"/>
            <p:cNvSpPr/>
            <p:nvPr/>
          </p:nvSpPr>
          <p:spPr bwMode="auto">
            <a:xfrm>
              <a:off x="1545367" y="4232541"/>
              <a:ext cx="1370303" cy="79665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50" dirty="0" smtClean="0">
                <a:gradFill>
                  <a:gsLst>
                    <a:gs pos="0">
                      <a:srgbClr val="FFFFFF"/>
                    </a:gs>
                    <a:gs pos="100000">
                      <a:srgbClr val="FFFFFF"/>
                    </a:gs>
                  </a:gsLst>
                  <a:lin ang="5400000" scaled="0"/>
                </a:gradFill>
              </a:endParaRPr>
            </a:p>
          </p:txBody>
        </p:sp>
        <p:sp>
          <p:nvSpPr>
            <p:cNvPr id="122" name="TextBox 121"/>
            <p:cNvSpPr txBox="1"/>
            <p:nvPr/>
          </p:nvSpPr>
          <p:spPr>
            <a:xfrm>
              <a:off x="1545367" y="4426998"/>
              <a:ext cx="1391051" cy="3231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a:solidFill>
                    <a:schemeClr val="accent4"/>
                  </a:solidFill>
                </a:rPr>
                <a:t>Eucalyptus</a:t>
              </a:r>
            </a:p>
          </p:txBody>
        </p:sp>
      </p:grpSp>
      <p:sp>
        <p:nvSpPr>
          <p:cNvPr id="123" name="TextBox 122"/>
          <p:cNvSpPr txBox="1"/>
          <p:nvPr/>
        </p:nvSpPr>
        <p:spPr>
          <a:xfrm>
            <a:off x="1150893" y="2269186"/>
            <a:ext cx="1036431" cy="369332"/>
          </a:xfrm>
          <a:prstGeom prst="rect">
            <a:avLst/>
          </a:prstGeom>
          <a:noFill/>
        </p:spPr>
        <p:txBody>
          <a:bodyPr wrap="square" rtlCol="0">
            <a:spAutoFit/>
          </a:bodyPr>
          <a:lstStyle/>
          <a:p>
            <a:pPr algn="ctr"/>
            <a:r>
              <a:rPr lang="en-US" b="1" i="1" dirty="0" smtClean="0"/>
              <a:t>IaaS</a:t>
            </a:r>
            <a:endParaRPr lang="en-US" b="1" i="1" dirty="0"/>
          </a:p>
        </p:txBody>
      </p:sp>
      <p:sp>
        <p:nvSpPr>
          <p:cNvPr id="124" name="TextBox 123"/>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125" name="TextBox 124"/>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1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Box 128"/>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130" name="TextBox 129"/>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131" name="TextBox 130"/>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132" name="TextBox 131"/>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133" name="TextBox 132"/>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sp>
        <p:nvSpPr>
          <p:cNvPr id="135" name="TextBox 134"/>
          <p:cNvSpPr txBox="1"/>
          <p:nvPr/>
        </p:nvSpPr>
        <p:spPr>
          <a:xfrm>
            <a:off x="1150893" y="3678170"/>
            <a:ext cx="1043558" cy="3231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err="1" smtClean="0">
                <a:solidFill>
                  <a:schemeClr val="accent4"/>
                </a:solidFill>
              </a:rPr>
              <a:t>vCloud</a:t>
            </a:r>
            <a:endParaRPr lang="en-US" sz="1450" b="1" i="1" dirty="0">
              <a:solidFill>
                <a:schemeClr val="accent4"/>
              </a:solidFill>
            </a:endParaRPr>
          </a:p>
        </p:txBody>
      </p:sp>
      <p:sp>
        <p:nvSpPr>
          <p:cNvPr id="136" name="TextBox 135"/>
          <p:cNvSpPr txBox="1"/>
          <p:nvPr/>
        </p:nvSpPr>
        <p:spPr>
          <a:xfrm>
            <a:off x="3209073" y="3456419"/>
            <a:ext cx="1028366" cy="98488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smtClean="0">
                <a:solidFill>
                  <a:schemeClr val="accent4"/>
                </a:solidFill>
              </a:rPr>
              <a:t>Cloud Foundry Frameworks</a:t>
            </a:r>
            <a:endParaRPr lang="en-US" sz="1450" b="1" i="1" dirty="0">
              <a:solidFill>
                <a:schemeClr val="accent4"/>
              </a:solidFill>
            </a:endParaRPr>
          </a:p>
        </p:txBody>
      </p:sp>
      <p:sp>
        <p:nvSpPr>
          <p:cNvPr id="137" name="TextBox 136"/>
          <p:cNvSpPr txBox="1"/>
          <p:nvPr/>
        </p:nvSpPr>
        <p:spPr>
          <a:xfrm>
            <a:off x="4261211" y="3456418"/>
            <a:ext cx="1032868" cy="784830"/>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smtClean="0">
                <a:solidFill>
                  <a:schemeClr val="accent4"/>
                </a:solidFill>
              </a:rPr>
              <a:t>Cloud Foundry Storage</a:t>
            </a:r>
          </a:p>
        </p:txBody>
      </p:sp>
      <p:cxnSp>
        <p:nvCxnSpPr>
          <p:cNvPr id="138" name="Straight Connector 137"/>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50">
              <a:solidFill>
                <a:schemeClr val="bg1"/>
              </a:solidFill>
            </a:endParaRPr>
          </a:p>
        </p:txBody>
      </p:sp>
      <p:sp>
        <p:nvSpPr>
          <p:cNvPr id="145" name="TextBox 144"/>
          <p:cNvSpPr txBox="1"/>
          <p:nvPr/>
        </p:nvSpPr>
        <p:spPr>
          <a:xfrm>
            <a:off x="6298520" y="2269187"/>
            <a:ext cx="1004594" cy="369332"/>
          </a:xfrm>
          <a:prstGeom prst="rect">
            <a:avLst/>
          </a:prstGeom>
          <a:noFill/>
        </p:spPr>
        <p:txBody>
          <a:bodyPr wrap="square" rtlCol="0">
            <a:spAutoFit/>
          </a:bodyPr>
          <a:lstStyle/>
          <a:p>
            <a:pPr algn="ctr"/>
            <a:r>
              <a:rPr lang="en-US" b="1" i="1" dirty="0" smtClean="0"/>
              <a:t>Blobs</a:t>
            </a:r>
            <a:endParaRPr lang="en-US" b="1" i="1" dirty="0"/>
          </a:p>
        </p:txBody>
      </p:sp>
      <p:sp>
        <p:nvSpPr>
          <p:cNvPr id="54" name="Rectangle 53"/>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55" name="TextBox 54"/>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57" name="TextBox 56"/>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59" name="TextBox 58"/>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61" name="TextBox 60"/>
          <p:cNvSpPr txBox="1"/>
          <p:nvPr/>
        </p:nvSpPr>
        <p:spPr>
          <a:xfrm>
            <a:off x="2194451" y="3563001"/>
            <a:ext cx="1029302" cy="53860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450" i="1" dirty="0" smtClean="0">
                <a:solidFill>
                  <a:schemeClr val="accent4"/>
                </a:solidFill>
              </a:rPr>
              <a:t>For </a:t>
            </a:r>
            <a:r>
              <a:rPr lang="en-US" sz="1450" i="1" dirty="0" err="1" smtClean="0">
                <a:solidFill>
                  <a:schemeClr val="accent4"/>
                </a:solidFill>
              </a:rPr>
              <a:t>Hosters</a:t>
            </a:r>
            <a:r>
              <a:rPr lang="en-US" sz="1450" i="1" dirty="0" smtClean="0">
                <a:solidFill>
                  <a:schemeClr val="accent4"/>
                </a:solidFill>
              </a:rPr>
              <a:t>:</a:t>
            </a:r>
          </a:p>
          <a:p>
            <a:r>
              <a:rPr lang="en-US" sz="1450" i="1" dirty="0" err="1" smtClean="0">
                <a:solidFill>
                  <a:schemeClr val="accent4"/>
                </a:solidFill>
              </a:rPr>
              <a:t>vCloud</a:t>
            </a:r>
            <a:endParaRPr lang="en-US" sz="1450" i="1" dirty="0">
              <a:solidFill>
                <a:schemeClr val="accent4"/>
              </a:solidFill>
            </a:endParaRPr>
          </a:p>
        </p:txBody>
      </p:sp>
      <p:sp>
        <p:nvSpPr>
          <p:cNvPr id="62" name="Rectangle 61"/>
          <p:cNvSpPr/>
          <p:nvPr/>
        </p:nvSpPr>
        <p:spPr>
          <a:xfrm>
            <a:off x="2194450" y="2663317"/>
            <a:ext cx="1009214" cy="98488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50" b="1" i="1" dirty="0" smtClean="0">
                <a:solidFill>
                  <a:schemeClr val="accent4"/>
                </a:solidFill>
              </a:rPr>
              <a:t>For </a:t>
            </a:r>
            <a:r>
              <a:rPr lang="en-US" sz="1450" b="1" i="1" dirty="0" err="1" smtClean="0">
                <a:solidFill>
                  <a:schemeClr val="accent4"/>
                </a:solidFill>
              </a:rPr>
              <a:t>Hosters</a:t>
            </a:r>
            <a:r>
              <a:rPr lang="en-US" sz="1450" b="1" i="1" dirty="0">
                <a:solidFill>
                  <a:schemeClr val="accent4"/>
                </a:solidFill>
              </a:rPr>
              <a:t>:</a:t>
            </a:r>
            <a:r>
              <a:rPr lang="en-US" sz="1450" b="1" i="1" dirty="0" smtClean="0">
                <a:solidFill>
                  <a:schemeClr val="accent4"/>
                </a:solidFill>
              </a:rPr>
              <a:t> Hyper-V Cloud</a:t>
            </a:r>
            <a:endParaRPr lang="en-US" sz="1450" b="1" i="1" dirty="0">
              <a:solidFill>
                <a:schemeClr val="accent4"/>
              </a:solidFill>
            </a:endParaRPr>
          </a:p>
        </p:txBody>
      </p:sp>
    </p:spTree>
    <p:extLst>
      <p:ext uri="{BB962C8B-B14F-4D97-AF65-F5344CB8AC3E}">
        <p14:creationId xmlns:p14="http://schemas.microsoft.com/office/powerpoint/2010/main" val="1306852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the revenue picture look?</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4" name="Content Placeholder 3"/>
          <p:cNvSpPr>
            <a:spLocks noGrp="1"/>
          </p:cNvSpPr>
          <p:nvPr>
            <p:ph sz="quarter" idx="1"/>
          </p:nvPr>
        </p:nvSpPr>
        <p:spPr/>
        <p:txBody>
          <a:bodyPr/>
          <a:lstStyle/>
          <a:p>
            <a:r>
              <a:rPr lang="en-US" smtClean="0"/>
              <a:t>“Recurring” revenue</a:t>
            </a:r>
            <a:endParaRPr lang="en-US"/>
          </a:p>
        </p:txBody>
      </p:sp>
      <p:grpSp>
        <p:nvGrpSpPr>
          <p:cNvPr id="5" name="Group 4"/>
          <p:cNvGrpSpPr/>
          <p:nvPr/>
        </p:nvGrpSpPr>
        <p:grpSpPr>
          <a:xfrm>
            <a:off x="1828800" y="2133600"/>
            <a:ext cx="5324475" cy="4419600"/>
            <a:chOff x="1828800" y="1981200"/>
            <a:chExt cx="5324475" cy="4419600"/>
          </a:xfrm>
        </p:grpSpPr>
        <p:pic>
          <p:nvPicPr>
            <p:cNvPr id="6" name="Picture 2" descr="http://uwdatasci.files.wordpress.com/2011/12/mixture_of_gaussians.png?w=6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28800" y="2209800"/>
              <a:ext cx="5324475" cy="399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198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4495800" y="39624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7941" y="5791200"/>
              <a:ext cx="4419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a:off x="5070088" y="2862146"/>
            <a:ext cx="1397619" cy="260195"/>
          </a:xfrm>
          <a:custGeom>
            <a:avLst/>
            <a:gdLst>
              <a:gd name="connsiteX0" fmla="*/ 0 w 1397619"/>
              <a:gd name="connsiteY0" fmla="*/ 260195 h 260195"/>
              <a:gd name="connsiteX1" fmla="*/ 245327 w 1397619"/>
              <a:gd name="connsiteY1" fmla="*/ 141249 h 260195"/>
              <a:gd name="connsiteX2" fmla="*/ 795453 w 1397619"/>
              <a:gd name="connsiteY2" fmla="*/ 29737 h 260195"/>
              <a:gd name="connsiteX3" fmla="*/ 1397619 w 1397619"/>
              <a:gd name="connsiteY3" fmla="*/ 0 h 260195"/>
            </a:gdLst>
            <a:ahLst/>
            <a:cxnLst>
              <a:cxn ang="0">
                <a:pos x="connsiteX0" y="connsiteY0"/>
              </a:cxn>
              <a:cxn ang="0">
                <a:pos x="connsiteX1" y="connsiteY1"/>
              </a:cxn>
              <a:cxn ang="0">
                <a:pos x="connsiteX2" y="connsiteY2"/>
              </a:cxn>
              <a:cxn ang="0">
                <a:pos x="connsiteX3" y="connsiteY3"/>
              </a:cxn>
            </a:cxnLst>
            <a:rect l="l" t="t" r="r" b="b"/>
            <a:pathLst>
              <a:path w="1397619" h="260195">
                <a:moveTo>
                  <a:pt x="0" y="260195"/>
                </a:moveTo>
                <a:cubicBezTo>
                  <a:pt x="56376" y="219927"/>
                  <a:pt x="112752" y="179659"/>
                  <a:pt x="245327" y="141249"/>
                </a:cubicBezTo>
                <a:cubicBezTo>
                  <a:pt x="377902" y="102839"/>
                  <a:pt x="603404" y="53278"/>
                  <a:pt x="795453" y="29737"/>
                </a:cubicBezTo>
                <a:cubicBezTo>
                  <a:pt x="987502" y="6196"/>
                  <a:pt x="1192560" y="3098"/>
                  <a:pt x="1397619" y="0"/>
                </a:cubicBezTo>
              </a:path>
            </a:pathLst>
          </a:custGeom>
          <a:noFill/>
          <a:ln>
            <a:solidFill>
              <a:srgbClr val="020CD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970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The Commoditization of IaaS</a:t>
            </a:r>
            <a:br>
              <a:rPr lang="en-US" dirty="0" smtClean="0"/>
            </a:br>
            <a:r>
              <a:rPr lang="en-US" sz="3200" dirty="0">
                <a:latin typeface="Segoe UI Light" pitchFamily="34" charset="0"/>
              </a:rPr>
              <a:t>An aside</a:t>
            </a:r>
          </a:p>
        </p:txBody>
      </p:sp>
      <p:sp>
        <p:nvSpPr>
          <p:cNvPr id="3" name="Content Placeholder 2"/>
          <p:cNvSpPr>
            <a:spLocks noGrp="1"/>
          </p:cNvSpPr>
          <p:nvPr>
            <p:ph idx="1"/>
          </p:nvPr>
        </p:nvSpPr>
        <p:spPr>
          <a:xfrm>
            <a:off x="389436" y="1447800"/>
            <a:ext cx="8363938" cy="5244513"/>
          </a:xfrm>
        </p:spPr>
        <p:txBody>
          <a:bodyPr/>
          <a:lstStyle/>
          <a:p>
            <a:endParaRPr lang="en-US" dirty="0" smtClean="0"/>
          </a:p>
          <a:p>
            <a:r>
              <a:rPr lang="en-US" dirty="0" smtClean="0"/>
              <a:t>Public IaaS compute service is widely available today</a:t>
            </a:r>
          </a:p>
          <a:p>
            <a:endParaRPr lang="en-US" dirty="0" smtClean="0"/>
          </a:p>
          <a:p>
            <a:r>
              <a:rPr lang="en-US" dirty="0" smtClean="0"/>
              <a:t>Providers include:</a:t>
            </a:r>
          </a:p>
          <a:p>
            <a:pPr lvl="1"/>
            <a:r>
              <a:rPr lang="en-US" dirty="0" smtClean="0"/>
              <a:t>GoGrid Cloud Hosting</a:t>
            </a:r>
          </a:p>
          <a:p>
            <a:pPr lvl="1"/>
            <a:r>
              <a:rPr lang="en-US" dirty="0" err="1" smtClean="0"/>
              <a:t>Terremark</a:t>
            </a:r>
            <a:r>
              <a:rPr lang="en-US" dirty="0" smtClean="0"/>
              <a:t> </a:t>
            </a:r>
            <a:r>
              <a:rPr lang="en-US" dirty="0" err="1" smtClean="0"/>
              <a:t>vCloud</a:t>
            </a:r>
            <a:r>
              <a:rPr lang="en-US" dirty="0" smtClean="0"/>
              <a:t> Express</a:t>
            </a:r>
          </a:p>
          <a:p>
            <a:pPr lvl="1"/>
            <a:r>
              <a:rPr lang="en-US" dirty="0" smtClean="0"/>
              <a:t>IBM </a:t>
            </a:r>
            <a:r>
              <a:rPr lang="en-US" dirty="0" err="1" smtClean="0"/>
              <a:t>SmartCloud</a:t>
            </a:r>
            <a:r>
              <a:rPr lang="en-US" dirty="0" smtClean="0"/>
              <a:t> Enterprise</a:t>
            </a:r>
          </a:p>
          <a:p>
            <a:pPr lvl="1"/>
            <a:r>
              <a:rPr lang="en-US" dirty="0" smtClean="0"/>
              <a:t>Rackspace Cloud Servers</a:t>
            </a:r>
          </a:p>
          <a:p>
            <a:pPr lvl="2"/>
            <a:r>
              <a:rPr lang="en-US" dirty="0" smtClean="0"/>
              <a:t>A leader in creating </a:t>
            </a:r>
            <a:r>
              <a:rPr lang="en-US" i="1" dirty="0" err="1" smtClean="0">
                <a:solidFill>
                  <a:schemeClr val="tx2"/>
                </a:solidFill>
              </a:rPr>
              <a:t>OpenStack</a:t>
            </a:r>
            <a:r>
              <a:rPr lang="en-US" dirty="0" smtClean="0"/>
              <a:t>, open source IaaS private/public cloud platform software</a:t>
            </a:r>
          </a:p>
          <a:p>
            <a:endParaRPr lang="en-US" dirty="0" smtClean="0"/>
          </a:p>
        </p:txBody>
      </p:sp>
    </p:spTree>
    <p:extLst>
      <p:ext uri="{BB962C8B-B14F-4D97-AF65-F5344CB8AC3E}">
        <p14:creationId xmlns:p14="http://schemas.microsoft.com/office/powerpoint/2010/main" val="1512489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smtClean="0">
              <a:solidFill>
                <a:schemeClr val="tx2"/>
              </a:solidFill>
            </a:endParaRPr>
          </a:p>
        </p:txBody>
      </p:sp>
      <p:sp>
        <p:nvSpPr>
          <p:cNvPr id="2" name="Title 1"/>
          <p:cNvSpPr>
            <a:spLocks noGrp="1"/>
          </p:cNvSpPr>
          <p:nvPr>
            <p:ph type="title"/>
          </p:nvPr>
        </p:nvSpPr>
        <p:spPr>
          <a:xfrm>
            <a:off x="389436" y="228600"/>
            <a:ext cx="8363938" cy="1052596"/>
          </a:xfrm>
        </p:spPr>
        <p:txBody>
          <a:bodyPr>
            <a:normAutofit fontScale="90000"/>
          </a:bodyPr>
          <a:lstStyle/>
          <a:p>
            <a:r>
              <a:rPr lang="en-US" dirty="0" smtClean="0"/>
              <a:t>Google App Engine</a:t>
            </a:r>
            <a:br>
              <a:rPr lang="en-US" dirty="0" smtClean="0"/>
            </a:br>
            <a:r>
              <a:rPr lang="en-US" sz="3200" dirty="0">
                <a:latin typeface="Segoe UI Light" pitchFamily="34" charset="0"/>
              </a:rPr>
              <a:t>Public cloud platform</a:t>
            </a:r>
          </a:p>
        </p:txBody>
      </p:sp>
      <p:sp>
        <p:nvSpPr>
          <p:cNvPr id="76" name="TextBox 75"/>
          <p:cNvSpPr txBox="1"/>
          <p:nvPr/>
        </p:nvSpPr>
        <p:spPr>
          <a:xfrm>
            <a:off x="2194449" y="2256841"/>
            <a:ext cx="1009215" cy="307777"/>
          </a:xfrm>
          <a:prstGeom prst="rect">
            <a:avLst/>
          </a:prstGeom>
          <a:noFill/>
        </p:spPr>
        <p:txBody>
          <a:bodyPr wrap="square" rtlCol="0">
            <a:spAutoFit/>
          </a:bodyPr>
          <a:lstStyle/>
          <a:p>
            <a:pPr algn="ctr"/>
            <a:r>
              <a:rPr lang="en-US" sz="1400" b="1" i="1" dirty="0" smtClean="0"/>
              <a:t>IaaS</a:t>
            </a:r>
            <a:endParaRPr lang="en-US" sz="1400" b="1" i="1" dirty="0"/>
          </a:p>
        </p:txBody>
      </p:sp>
      <p:sp>
        <p:nvSpPr>
          <p:cNvPr id="77" name="TextBox 76"/>
          <p:cNvSpPr txBox="1"/>
          <p:nvPr/>
        </p:nvSpPr>
        <p:spPr>
          <a:xfrm>
            <a:off x="2201407" y="4226273"/>
            <a:ext cx="1002994"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Elastic Compute Cloud (EC2)</a:t>
            </a:r>
            <a:endParaRPr lang="en-US" sz="1200" b="1" dirty="0">
              <a:solidFill>
                <a:schemeClr val="tx1"/>
              </a:solidFill>
            </a:endParaRPr>
          </a:p>
        </p:txBody>
      </p:sp>
      <p:sp>
        <p:nvSpPr>
          <p:cNvPr id="78" name="TextBox 77"/>
          <p:cNvSpPr txBox="1"/>
          <p:nvPr/>
        </p:nvSpPr>
        <p:spPr>
          <a:xfrm>
            <a:off x="3237692" y="2263680"/>
            <a:ext cx="995705" cy="307777"/>
          </a:xfrm>
          <a:prstGeom prst="rect">
            <a:avLst/>
          </a:prstGeom>
          <a:noFill/>
        </p:spPr>
        <p:txBody>
          <a:bodyPr wrap="square" rtlCol="0">
            <a:spAutoFit/>
          </a:bodyPr>
          <a:lstStyle/>
          <a:p>
            <a:pPr algn="ctr"/>
            <a:r>
              <a:rPr lang="en-US" sz="1400" b="1" i="1" dirty="0" smtClean="0"/>
              <a:t>PaaS</a:t>
            </a:r>
            <a:endParaRPr lang="en-US" sz="1400" b="1" i="1" dirty="0"/>
          </a:p>
        </p:txBody>
      </p:sp>
      <p:sp>
        <p:nvSpPr>
          <p:cNvPr id="80" name="TextBox 79"/>
          <p:cNvSpPr txBox="1"/>
          <p:nvPr/>
        </p:nvSpPr>
        <p:spPr>
          <a:xfrm>
            <a:off x="4266618" y="2258032"/>
            <a:ext cx="1027219" cy="307777"/>
          </a:xfrm>
          <a:prstGeom prst="rect">
            <a:avLst/>
          </a:prstGeom>
          <a:noFill/>
        </p:spPr>
        <p:txBody>
          <a:bodyPr wrap="square" rtlCol="0">
            <a:spAutoFit/>
          </a:bodyPr>
          <a:lstStyle/>
          <a:p>
            <a:pPr algn="ctr"/>
            <a:r>
              <a:rPr lang="en-US" sz="1400" b="1" i="1" dirty="0" smtClean="0"/>
              <a:t>Relational </a:t>
            </a:r>
            <a:endParaRPr lang="en-US" sz="1400" b="1" i="1" dirty="0"/>
          </a:p>
        </p:txBody>
      </p:sp>
      <p:sp>
        <p:nvSpPr>
          <p:cNvPr id="82" name="TextBox 81"/>
          <p:cNvSpPr txBox="1"/>
          <p:nvPr/>
        </p:nvSpPr>
        <p:spPr>
          <a:xfrm>
            <a:off x="5288670" y="2258032"/>
            <a:ext cx="1007269" cy="307777"/>
          </a:xfrm>
          <a:prstGeom prst="rect">
            <a:avLst/>
          </a:prstGeom>
          <a:noFill/>
        </p:spPr>
        <p:txBody>
          <a:bodyPr wrap="square" rtlCol="0">
            <a:spAutoFit/>
          </a:bodyPr>
          <a:lstStyle/>
          <a:p>
            <a:pPr algn="ctr"/>
            <a:r>
              <a:rPr lang="en-US" sz="1400" b="1" i="1" dirty="0" smtClean="0"/>
              <a:t>Scale-Out</a:t>
            </a:r>
            <a:endParaRPr lang="en-US" sz="1400" b="1" i="1" dirty="0"/>
          </a:p>
        </p:txBody>
      </p:sp>
      <p:sp>
        <p:nvSpPr>
          <p:cNvPr id="84" name="TextBox 83"/>
          <p:cNvSpPr txBox="1"/>
          <p:nvPr/>
        </p:nvSpPr>
        <p:spPr>
          <a:xfrm>
            <a:off x="3241489" y="2772176"/>
            <a:ext cx="1005848"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a:t>
            </a:r>
            <a:endParaRPr lang="en-US" sz="1200" b="1" dirty="0">
              <a:solidFill>
                <a:schemeClr val="tx1"/>
              </a:solidFill>
            </a:endParaRPr>
          </a:p>
        </p:txBody>
      </p:sp>
      <p:sp>
        <p:nvSpPr>
          <p:cNvPr id="85" name="TextBox 84"/>
          <p:cNvSpPr txBox="1"/>
          <p:nvPr/>
        </p:nvSpPr>
        <p:spPr>
          <a:xfrm>
            <a:off x="4272863" y="2772176"/>
            <a:ext cx="1015807"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SQL</a:t>
            </a:r>
          </a:p>
          <a:p>
            <a:pPr algn="ctr"/>
            <a:r>
              <a:rPr lang="en-US" sz="1200" b="1" dirty="0" smtClean="0">
                <a:solidFill>
                  <a:schemeClr val="tx1"/>
                </a:solidFill>
              </a:rPr>
              <a:t>Azure</a:t>
            </a:r>
            <a:endParaRPr lang="en-US" sz="1200" b="1" dirty="0">
              <a:solidFill>
                <a:schemeClr val="tx1"/>
              </a:solidFill>
            </a:endParaRPr>
          </a:p>
        </p:txBody>
      </p:sp>
      <p:sp>
        <p:nvSpPr>
          <p:cNvPr id="103" name="TextBox 102"/>
          <p:cNvSpPr txBox="1"/>
          <p:nvPr/>
        </p:nvSpPr>
        <p:spPr>
          <a:xfrm>
            <a:off x="5301130" y="2766677"/>
            <a:ext cx="1002557"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 Tables</a:t>
            </a:r>
            <a:endParaRPr lang="en-US" sz="1200" b="1" dirty="0">
              <a:solidFill>
                <a:schemeClr val="tx1"/>
              </a:solidFill>
            </a:endParaRPr>
          </a:p>
        </p:txBody>
      </p:sp>
      <p:sp>
        <p:nvSpPr>
          <p:cNvPr id="107" name="TextBox 106"/>
          <p:cNvSpPr txBox="1"/>
          <p:nvPr/>
        </p:nvSpPr>
        <p:spPr>
          <a:xfrm>
            <a:off x="4266619" y="4226116"/>
            <a:ext cx="1022051" cy="83099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Relational Database Service (RDS)</a:t>
            </a:r>
            <a:endParaRPr lang="en-US" sz="1200" b="1" dirty="0">
              <a:solidFill>
                <a:schemeClr val="tx1"/>
              </a:solidFill>
            </a:endParaRPr>
          </a:p>
        </p:txBody>
      </p:sp>
      <p:sp>
        <p:nvSpPr>
          <p:cNvPr id="108" name="TextBox 107"/>
          <p:cNvSpPr txBox="1"/>
          <p:nvPr/>
        </p:nvSpPr>
        <p:spPr>
          <a:xfrm>
            <a:off x="5288670" y="4423756"/>
            <a:ext cx="1008221"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SimpleDB</a:t>
            </a:r>
            <a:endParaRPr lang="en-US" sz="1200" b="1" dirty="0">
              <a:solidFill>
                <a:schemeClr val="tx1"/>
              </a:solidFill>
            </a:endParaRPr>
          </a:p>
        </p:txBody>
      </p:sp>
      <p:sp>
        <p:nvSpPr>
          <p:cNvPr id="112" name="TextBox 111"/>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113" name="TextBox 112"/>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sp>
        <p:nvSpPr>
          <p:cNvPr id="115" name="TextBox 114"/>
          <p:cNvSpPr txBox="1"/>
          <p:nvPr/>
        </p:nvSpPr>
        <p:spPr>
          <a:xfrm>
            <a:off x="6294754" y="4228886"/>
            <a:ext cx="1008360"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Simple Storage Service (S3)</a:t>
            </a:r>
            <a:endParaRPr lang="en-US" sz="1200" b="1" dirty="0">
              <a:solidFill>
                <a:schemeClr val="tx1"/>
              </a:solidFill>
            </a:endParaRPr>
          </a:p>
        </p:txBody>
      </p:sp>
      <p:cxnSp>
        <p:nvCxnSpPr>
          <p:cNvPr id="117" name="Straight Connector 116"/>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290984" y="2778856"/>
            <a:ext cx="1044197"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 Blobs</a:t>
            </a:r>
            <a:endParaRPr lang="en-US" sz="1200" b="1" dirty="0">
              <a:solidFill>
                <a:schemeClr val="tx1"/>
              </a:solidFill>
            </a:endParaRPr>
          </a:p>
        </p:txBody>
      </p:sp>
      <p:grpSp>
        <p:nvGrpSpPr>
          <p:cNvPr id="3" name="Group 2"/>
          <p:cNvGrpSpPr/>
          <p:nvPr/>
        </p:nvGrpSpPr>
        <p:grpSpPr>
          <a:xfrm>
            <a:off x="3215666" y="5035339"/>
            <a:ext cx="4089585" cy="770118"/>
            <a:chOff x="4286438" y="5035339"/>
            <a:chExt cx="5451360" cy="770118"/>
          </a:xfrm>
        </p:grpSpPr>
        <p:sp>
          <p:nvSpPr>
            <p:cNvPr id="66" name="Rounded Rectangle 65"/>
            <p:cNvSpPr/>
            <p:nvPr/>
          </p:nvSpPr>
          <p:spPr bwMode="auto">
            <a:xfrm>
              <a:off x="4320860" y="5035339"/>
              <a:ext cx="5416938" cy="77011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p:txBody>
        </p:sp>
        <p:sp>
          <p:nvSpPr>
            <p:cNvPr id="105" name="TextBox 104"/>
            <p:cNvSpPr txBox="1"/>
            <p:nvPr/>
          </p:nvSpPr>
          <p:spPr>
            <a:xfrm>
              <a:off x="4286438" y="5131534"/>
              <a:ext cx="140090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App</a:t>
              </a:r>
            </a:p>
            <a:p>
              <a:pPr algn="ctr"/>
              <a:r>
                <a:rPr lang="en-US" sz="1200" b="1" dirty="0" smtClean="0">
                  <a:solidFill>
                    <a:schemeClr val="tx1"/>
                  </a:solidFill>
                </a:rPr>
                <a:t>Engine</a:t>
              </a:r>
              <a:endParaRPr lang="en-US" sz="1200" b="1" dirty="0">
                <a:solidFill>
                  <a:schemeClr val="tx1"/>
                </a:solidFill>
              </a:endParaRPr>
            </a:p>
          </p:txBody>
        </p:sp>
        <p:sp>
          <p:nvSpPr>
            <p:cNvPr id="114" name="TextBox 113"/>
            <p:cNvSpPr txBox="1"/>
            <p:nvPr/>
          </p:nvSpPr>
          <p:spPr>
            <a:xfrm>
              <a:off x="7049724" y="5236687"/>
              <a:ext cx="1369613"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Datastore</a:t>
              </a:r>
              <a:endParaRPr lang="en-US" sz="1200" b="1" dirty="0">
                <a:solidFill>
                  <a:schemeClr val="tx1"/>
                </a:solidFill>
              </a:endParaRPr>
            </a:p>
          </p:txBody>
        </p:sp>
        <p:sp>
          <p:nvSpPr>
            <p:cNvPr id="122" name="TextBox 121"/>
            <p:cNvSpPr txBox="1"/>
            <p:nvPr/>
          </p:nvSpPr>
          <p:spPr>
            <a:xfrm>
              <a:off x="8393668" y="5236687"/>
              <a:ext cx="1344130"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Blobstore</a:t>
              </a:r>
              <a:endParaRPr lang="en-US" sz="1200" b="1" dirty="0">
                <a:solidFill>
                  <a:schemeClr val="tx1"/>
                </a:solidFill>
              </a:endParaRPr>
            </a:p>
          </p:txBody>
        </p:sp>
      </p:grpSp>
      <p:cxnSp>
        <p:nvCxnSpPr>
          <p:cNvPr id="124" name="Straight Connector 123"/>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3223753" y="4328346"/>
            <a:ext cx="102358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Elastic </a:t>
            </a:r>
          </a:p>
          <a:p>
            <a:pPr algn="ctr"/>
            <a:r>
              <a:rPr lang="en-US" sz="1200" b="1" dirty="0" smtClean="0">
                <a:solidFill>
                  <a:schemeClr val="tx1"/>
                </a:solidFill>
              </a:rPr>
              <a:t>Beanstalk</a:t>
            </a:r>
            <a:endParaRPr lang="en-US" sz="1200" b="1" dirty="0">
              <a:solidFill>
                <a:schemeClr val="tx1"/>
              </a:solidFill>
            </a:endParaRPr>
          </a:p>
        </p:txBody>
      </p:sp>
      <p:sp>
        <p:nvSpPr>
          <p:cNvPr id="129" name="TextBox 128"/>
          <p:cNvSpPr txBox="1"/>
          <p:nvPr/>
        </p:nvSpPr>
        <p:spPr>
          <a:xfrm>
            <a:off x="1150894" y="2771042"/>
            <a:ext cx="103642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Hyper-V</a:t>
            </a:r>
          </a:p>
          <a:p>
            <a:pPr algn="ctr"/>
            <a:r>
              <a:rPr lang="en-US" sz="1200" b="1" i="1" dirty="0" smtClean="0">
                <a:solidFill>
                  <a:schemeClr val="accent4"/>
                </a:solidFill>
              </a:rPr>
              <a:t>Cloud</a:t>
            </a:r>
            <a:endParaRPr lang="en-US" sz="1200" b="1" i="1" dirty="0">
              <a:solidFill>
                <a:schemeClr val="accent4"/>
              </a:solidFill>
            </a:endParaRPr>
          </a:p>
        </p:txBody>
      </p:sp>
      <p:sp>
        <p:nvSpPr>
          <p:cNvPr id="130" name="TextBox 129"/>
          <p:cNvSpPr txBox="1"/>
          <p:nvPr/>
        </p:nvSpPr>
        <p:spPr>
          <a:xfrm>
            <a:off x="1159328" y="4426999"/>
            <a:ext cx="1043560"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Eucalyptus</a:t>
            </a:r>
          </a:p>
        </p:txBody>
      </p:sp>
      <p:sp>
        <p:nvSpPr>
          <p:cNvPr id="131" name="TextBox 130"/>
          <p:cNvSpPr txBox="1"/>
          <p:nvPr/>
        </p:nvSpPr>
        <p:spPr>
          <a:xfrm>
            <a:off x="1150893" y="2269186"/>
            <a:ext cx="1036431" cy="307777"/>
          </a:xfrm>
          <a:prstGeom prst="rect">
            <a:avLst/>
          </a:prstGeom>
          <a:noFill/>
        </p:spPr>
        <p:txBody>
          <a:bodyPr wrap="square" rtlCol="0">
            <a:spAutoFit/>
          </a:bodyPr>
          <a:lstStyle/>
          <a:p>
            <a:pPr algn="ctr"/>
            <a:r>
              <a:rPr lang="en-US" sz="1400" b="1" i="1" dirty="0" smtClean="0"/>
              <a:t>IaaS</a:t>
            </a:r>
            <a:endParaRPr lang="en-US" sz="1400" b="1" i="1" dirty="0"/>
          </a:p>
        </p:txBody>
      </p:sp>
      <p:sp>
        <p:nvSpPr>
          <p:cNvPr id="132" name="TextBox 131"/>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133" name="TextBox 132"/>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1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TextBox 136"/>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138" name="TextBox 137"/>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140" name="TextBox 139"/>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141" name="TextBox 140"/>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142" name="TextBox 141"/>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sp>
        <p:nvSpPr>
          <p:cNvPr id="144" name="TextBox 143"/>
          <p:cNvSpPr txBox="1"/>
          <p:nvPr/>
        </p:nvSpPr>
        <p:spPr>
          <a:xfrm>
            <a:off x="1150893" y="3678170"/>
            <a:ext cx="1043558"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err="1" smtClean="0">
                <a:solidFill>
                  <a:schemeClr val="accent4"/>
                </a:solidFill>
              </a:rPr>
              <a:t>vCloud</a:t>
            </a:r>
            <a:endParaRPr lang="en-US" sz="1200" b="1" i="1" dirty="0">
              <a:solidFill>
                <a:schemeClr val="accent4"/>
              </a:solidFill>
            </a:endParaRPr>
          </a:p>
        </p:txBody>
      </p:sp>
      <p:sp>
        <p:nvSpPr>
          <p:cNvPr id="145" name="TextBox 144"/>
          <p:cNvSpPr txBox="1"/>
          <p:nvPr/>
        </p:nvSpPr>
        <p:spPr>
          <a:xfrm>
            <a:off x="3209073" y="3456419"/>
            <a:ext cx="1028366"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Cloud Foundry Frameworks</a:t>
            </a:r>
            <a:endParaRPr lang="en-US" sz="1200" b="1" i="1" dirty="0">
              <a:solidFill>
                <a:schemeClr val="accent4"/>
              </a:solidFill>
            </a:endParaRPr>
          </a:p>
        </p:txBody>
      </p:sp>
      <p:sp>
        <p:nvSpPr>
          <p:cNvPr id="146" name="TextBox 145"/>
          <p:cNvSpPr txBox="1"/>
          <p:nvPr/>
        </p:nvSpPr>
        <p:spPr>
          <a:xfrm>
            <a:off x="4261211" y="3456418"/>
            <a:ext cx="1032868"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Cloud Foundry Storage</a:t>
            </a:r>
          </a:p>
        </p:txBody>
      </p:sp>
      <p:cxnSp>
        <p:nvCxnSpPr>
          <p:cNvPr id="147" name="Straight Connector 146"/>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a:solidFill>
                <a:schemeClr val="bg1"/>
              </a:solidFill>
            </a:endParaRPr>
          </a:p>
        </p:txBody>
      </p:sp>
      <p:sp>
        <p:nvSpPr>
          <p:cNvPr id="153" name="TextBox 152"/>
          <p:cNvSpPr txBox="1"/>
          <p:nvPr/>
        </p:nvSpPr>
        <p:spPr>
          <a:xfrm>
            <a:off x="6298520" y="2269187"/>
            <a:ext cx="1004594" cy="307777"/>
          </a:xfrm>
          <a:prstGeom prst="rect">
            <a:avLst/>
          </a:prstGeom>
          <a:noFill/>
        </p:spPr>
        <p:txBody>
          <a:bodyPr wrap="square" rtlCol="0">
            <a:spAutoFit/>
          </a:bodyPr>
          <a:lstStyle/>
          <a:p>
            <a:pPr algn="ctr"/>
            <a:r>
              <a:rPr lang="en-US" sz="1400" b="1" i="1" dirty="0" smtClean="0"/>
              <a:t>Blobs</a:t>
            </a:r>
            <a:endParaRPr lang="en-US" sz="1400" b="1" i="1" dirty="0"/>
          </a:p>
        </p:txBody>
      </p:sp>
      <p:cxnSp>
        <p:nvCxnSpPr>
          <p:cNvPr id="61" name="Straight Connector 60"/>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58" name="TextBox 57"/>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60" name="TextBox 59"/>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62" name="TextBox 61"/>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63" name="TextBox 62"/>
          <p:cNvSpPr txBox="1"/>
          <p:nvPr/>
        </p:nvSpPr>
        <p:spPr>
          <a:xfrm>
            <a:off x="2194451" y="3563001"/>
            <a:ext cx="1029302"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200" i="1" dirty="0" smtClean="0">
                <a:solidFill>
                  <a:schemeClr val="accent4"/>
                </a:solidFill>
              </a:rPr>
              <a:t>For </a:t>
            </a:r>
            <a:r>
              <a:rPr lang="en-US" sz="1200" i="1" dirty="0" err="1" smtClean="0">
                <a:solidFill>
                  <a:schemeClr val="accent4"/>
                </a:solidFill>
              </a:rPr>
              <a:t>Hosters</a:t>
            </a:r>
            <a:r>
              <a:rPr lang="en-US" sz="1200" i="1" dirty="0" smtClean="0">
                <a:solidFill>
                  <a:schemeClr val="accent4"/>
                </a:solidFill>
              </a:rPr>
              <a:t>:</a:t>
            </a:r>
          </a:p>
          <a:p>
            <a:r>
              <a:rPr lang="en-US" sz="1200" i="1" dirty="0" err="1" smtClean="0">
                <a:solidFill>
                  <a:schemeClr val="accent4"/>
                </a:solidFill>
              </a:rPr>
              <a:t>vCloud</a:t>
            </a:r>
            <a:endParaRPr lang="en-US" sz="1200" i="1" dirty="0">
              <a:solidFill>
                <a:schemeClr val="accent4"/>
              </a:solidFill>
            </a:endParaRPr>
          </a:p>
        </p:txBody>
      </p:sp>
      <p:sp>
        <p:nvSpPr>
          <p:cNvPr id="64" name="Rectangle 63"/>
          <p:cNvSpPr/>
          <p:nvPr/>
        </p:nvSpPr>
        <p:spPr>
          <a:xfrm>
            <a:off x="2194450" y="2663317"/>
            <a:ext cx="1009214"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For </a:t>
            </a:r>
            <a:r>
              <a:rPr lang="en-US" sz="1200" b="1" i="1" dirty="0" err="1" smtClean="0">
                <a:solidFill>
                  <a:schemeClr val="accent4"/>
                </a:solidFill>
              </a:rPr>
              <a:t>Hosters</a:t>
            </a:r>
            <a:r>
              <a:rPr lang="en-US" sz="1200" b="1" i="1" dirty="0">
                <a:solidFill>
                  <a:schemeClr val="accent4"/>
                </a:solidFill>
              </a:rPr>
              <a:t>:</a:t>
            </a:r>
            <a:r>
              <a:rPr lang="en-US" sz="1200" b="1" i="1" dirty="0" smtClean="0">
                <a:solidFill>
                  <a:schemeClr val="accent4"/>
                </a:solidFill>
              </a:rPr>
              <a:t> Hyper-V Cloud</a:t>
            </a:r>
            <a:endParaRPr lang="en-US" sz="1200" b="1" i="1" dirty="0">
              <a:solidFill>
                <a:schemeClr val="accent4"/>
              </a:solidFill>
            </a:endParaRPr>
          </a:p>
        </p:txBody>
      </p:sp>
    </p:spTree>
    <p:extLst>
      <p:ext uri="{BB962C8B-B14F-4D97-AF65-F5344CB8AC3E}">
        <p14:creationId xmlns:p14="http://schemas.microsoft.com/office/powerpoint/2010/main" val="2801374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Google App Engine</a:t>
            </a:r>
            <a:br>
              <a:rPr lang="en-US" dirty="0" smtClean="0"/>
            </a:br>
            <a:r>
              <a:rPr lang="en-US" sz="3200" dirty="0">
                <a:latin typeface="Segoe UI Light" pitchFamily="34" charset="0"/>
              </a:rPr>
              <a:t>Pricing examples (today)</a:t>
            </a:r>
          </a:p>
        </p:txBody>
      </p:sp>
      <p:sp>
        <p:nvSpPr>
          <p:cNvPr id="3" name="Content Placeholder 2"/>
          <p:cNvSpPr>
            <a:spLocks noGrp="1"/>
          </p:cNvSpPr>
          <p:nvPr>
            <p:ph idx="1"/>
          </p:nvPr>
        </p:nvSpPr>
        <p:spPr>
          <a:xfrm>
            <a:off x="389436" y="1447799"/>
            <a:ext cx="8363938" cy="4573560"/>
          </a:xfrm>
        </p:spPr>
        <p:txBody>
          <a:bodyPr>
            <a:normAutofit lnSpcReduction="10000"/>
          </a:bodyPr>
          <a:lstStyle/>
          <a:p>
            <a:endParaRPr lang="en-US" dirty="0" smtClean="0"/>
          </a:p>
          <a:p>
            <a:r>
              <a:rPr lang="en-US" dirty="0" smtClean="0"/>
              <a:t>Compute: $0.10/CPU hour</a:t>
            </a:r>
          </a:p>
          <a:p>
            <a:r>
              <a:rPr lang="en-US" dirty="0" smtClean="0"/>
              <a:t>Storage:</a:t>
            </a:r>
          </a:p>
          <a:p>
            <a:pPr lvl="1"/>
            <a:r>
              <a:rPr lang="en-US" dirty="0" err="1" smtClean="0"/>
              <a:t>Datastore</a:t>
            </a:r>
            <a:r>
              <a:rPr lang="en-US" dirty="0" smtClean="0"/>
              <a:t>: $0.15/GB per month</a:t>
            </a:r>
          </a:p>
          <a:p>
            <a:pPr lvl="1"/>
            <a:r>
              <a:rPr lang="en-US" dirty="0" err="1" smtClean="0"/>
              <a:t>Blobstore</a:t>
            </a:r>
            <a:r>
              <a:rPr lang="en-US" dirty="0" smtClean="0"/>
              <a:t>: $0.15/GB per month</a:t>
            </a:r>
          </a:p>
          <a:p>
            <a:r>
              <a:rPr lang="en-US" dirty="0" smtClean="0"/>
              <a:t>Bandwidth: $0.10/GB in, $0.12/GB out</a:t>
            </a:r>
          </a:p>
          <a:p>
            <a:endParaRPr lang="en-US" dirty="0" smtClean="0"/>
          </a:p>
          <a:p>
            <a:r>
              <a:rPr lang="en-US" dirty="0" smtClean="0"/>
              <a:t>App Engine also allows some free usage every day</a:t>
            </a:r>
          </a:p>
          <a:p>
            <a:pPr lvl="1"/>
            <a:r>
              <a:rPr lang="en-US" dirty="0" smtClean="0"/>
              <a:t>Other platforms have a free tier as well</a:t>
            </a:r>
            <a:endParaRPr lang="en-US" dirty="0"/>
          </a:p>
        </p:txBody>
      </p:sp>
    </p:spTree>
    <p:extLst>
      <p:ext uri="{BB962C8B-B14F-4D97-AF65-F5344CB8AC3E}">
        <p14:creationId xmlns:p14="http://schemas.microsoft.com/office/powerpoint/2010/main" val="207755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1143320" y="2619474"/>
            <a:ext cx="6177421" cy="402149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smtClean="0">
              <a:solidFill>
                <a:schemeClr val="tx2"/>
              </a:solidFill>
            </a:endParaRPr>
          </a:p>
        </p:txBody>
      </p:sp>
      <p:cxnSp>
        <p:nvCxnSpPr>
          <p:cNvPr id="44" name="Straight Connector 43"/>
          <p:cNvCxnSpPr/>
          <p:nvPr/>
        </p:nvCxnSpPr>
        <p:spPr>
          <a:xfrm>
            <a:off x="5288670" y="2650916"/>
            <a:ext cx="0" cy="399005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218164" y="5822020"/>
            <a:ext cx="3063802" cy="793849"/>
            <a:chOff x="4289768" y="5588381"/>
            <a:chExt cx="4084006" cy="793849"/>
          </a:xfrm>
        </p:grpSpPr>
        <p:sp>
          <p:nvSpPr>
            <p:cNvPr id="104" name="Rounded Rectangle 103"/>
            <p:cNvSpPr/>
            <p:nvPr/>
          </p:nvSpPr>
          <p:spPr bwMode="auto">
            <a:xfrm>
              <a:off x="4325432" y="5588381"/>
              <a:ext cx="4048342" cy="79384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p:txBody>
        </p:sp>
        <p:sp>
          <p:nvSpPr>
            <p:cNvPr id="50" name="TextBox 49"/>
            <p:cNvSpPr txBox="1"/>
            <p:nvPr/>
          </p:nvSpPr>
          <p:spPr>
            <a:xfrm>
              <a:off x="4289768" y="5664845"/>
              <a:ext cx="1383157"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AppForce</a:t>
              </a:r>
              <a:endParaRPr lang="en-US" sz="1200" b="1" dirty="0">
                <a:solidFill>
                  <a:schemeClr val="tx1"/>
                </a:solidFill>
              </a:endParaRPr>
            </a:p>
          </p:txBody>
        </p:sp>
        <p:sp>
          <p:nvSpPr>
            <p:cNvPr id="74" name="TextBox 73"/>
            <p:cNvSpPr txBox="1"/>
            <p:nvPr/>
          </p:nvSpPr>
          <p:spPr>
            <a:xfrm>
              <a:off x="4289769" y="6015626"/>
              <a:ext cx="1383156"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VMForce</a:t>
              </a:r>
              <a:endParaRPr lang="en-US" sz="1200" b="1" dirty="0">
                <a:solidFill>
                  <a:schemeClr val="tx1"/>
                </a:solidFill>
              </a:endParaRPr>
            </a:p>
          </p:txBody>
        </p:sp>
        <p:sp>
          <p:nvSpPr>
            <p:cNvPr id="82" name="TextBox 81"/>
            <p:cNvSpPr txBox="1"/>
            <p:nvPr/>
          </p:nvSpPr>
          <p:spPr>
            <a:xfrm>
              <a:off x="6403028" y="5692917"/>
              <a:ext cx="1331501"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Database</a:t>
              </a:r>
            </a:p>
            <a:p>
              <a:pPr algn="ctr"/>
              <a:r>
                <a:rPr lang="en-US" sz="1200" b="1" dirty="0" smtClean="0">
                  <a:solidFill>
                    <a:schemeClr val="tx1"/>
                  </a:solidFill>
                </a:rPr>
                <a:t>.com</a:t>
              </a:r>
              <a:endParaRPr lang="en-US" sz="1200" b="1" dirty="0">
                <a:solidFill>
                  <a:schemeClr val="tx1"/>
                </a:solidFill>
              </a:endParaRPr>
            </a:p>
          </p:txBody>
        </p:sp>
      </p:grpSp>
      <p:sp>
        <p:nvSpPr>
          <p:cNvPr id="2" name="Title 1"/>
          <p:cNvSpPr>
            <a:spLocks noGrp="1"/>
          </p:cNvSpPr>
          <p:nvPr>
            <p:ph type="title"/>
          </p:nvPr>
        </p:nvSpPr>
        <p:spPr>
          <a:xfrm>
            <a:off x="389436" y="228600"/>
            <a:ext cx="8363938" cy="1052596"/>
          </a:xfrm>
        </p:spPr>
        <p:txBody>
          <a:bodyPr>
            <a:normAutofit fontScale="90000"/>
          </a:bodyPr>
          <a:lstStyle/>
          <a:p>
            <a:r>
              <a:rPr lang="en-US" dirty="0" smtClean="0"/>
              <a:t>Salesforce.com Force.com</a:t>
            </a:r>
            <a:br>
              <a:rPr lang="en-US" dirty="0" smtClean="0"/>
            </a:br>
            <a:r>
              <a:rPr lang="en-US" sz="3200" dirty="0">
                <a:latin typeface="Segoe UI Light" pitchFamily="34" charset="0"/>
              </a:rPr>
              <a:t>Public cloud platform</a:t>
            </a:r>
          </a:p>
        </p:txBody>
      </p:sp>
      <p:sp>
        <p:nvSpPr>
          <p:cNvPr id="48" name="TextBox 47"/>
          <p:cNvSpPr txBox="1"/>
          <p:nvPr/>
        </p:nvSpPr>
        <p:spPr>
          <a:xfrm>
            <a:off x="2194449" y="2256841"/>
            <a:ext cx="1009215" cy="307777"/>
          </a:xfrm>
          <a:prstGeom prst="rect">
            <a:avLst/>
          </a:prstGeom>
          <a:noFill/>
        </p:spPr>
        <p:txBody>
          <a:bodyPr wrap="square" rtlCol="0">
            <a:spAutoFit/>
          </a:bodyPr>
          <a:lstStyle/>
          <a:p>
            <a:pPr algn="ctr"/>
            <a:r>
              <a:rPr lang="en-US" sz="1400" b="1" i="1" dirty="0" smtClean="0"/>
              <a:t>IaaS</a:t>
            </a:r>
            <a:endParaRPr lang="en-US" sz="1400" b="1" i="1" dirty="0"/>
          </a:p>
        </p:txBody>
      </p:sp>
      <p:sp>
        <p:nvSpPr>
          <p:cNvPr id="83" name="TextBox 82"/>
          <p:cNvSpPr txBox="1"/>
          <p:nvPr/>
        </p:nvSpPr>
        <p:spPr>
          <a:xfrm>
            <a:off x="2201407" y="4226273"/>
            <a:ext cx="1002994"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Elastic Compute Cloud (EC2)</a:t>
            </a:r>
            <a:endParaRPr lang="en-US" sz="1200" b="1" dirty="0">
              <a:solidFill>
                <a:schemeClr val="tx1"/>
              </a:solidFill>
            </a:endParaRPr>
          </a:p>
        </p:txBody>
      </p:sp>
      <p:sp>
        <p:nvSpPr>
          <p:cNvPr id="22" name="TextBox 21"/>
          <p:cNvSpPr txBox="1"/>
          <p:nvPr/>
        </p:nvSpPr>
        <p:spPr>
          <a:xfrm>
            <a:off x="3237692" y="2263680"/>
            <a:ext cx="995705" cy="307777"/>
          </a:xfrm>
          <a:prstGeom prst="rect">
            <a:avLst/>
          </a:prstGeom>
          <a:noFill/>
        </p:spPr>
        <p:txBody>
          <a:bodyPr wrap="square" rtlCol="0">
            <a:spAutoFit/>
          </a:bodyPr>
          <a:lstStyle/>
          <a:p>
            <a:pPr algn="ctr"/>
            <a:r>
              <a:rPr lang="en-US" sz="1400" b="1" i="1" dirty="0" smtClean="0"/>
              <a:t>PaaS</a:t>
            </a:r>
            <a:endParaRPr lang="en-US" sz="1400" b="1" i="1" dirty="0"/>
          </a:p>
        </p:txBody>
      </p:sp>
      <p:sp>
        <p:nvSpPr>
          <p:cNvPr id="23" name="TextBox 22"/>
          <p:cNvSpPr txBox="1"/>
          <p:nvPr/>
        </p:nvSpPr>
        <p:spPr>
          <a:xfrm>
            <a:off x="4266618" y="2258032"/>
            <a:ext cx="1027219" cy="307777"/>
          </a:xfrm>
          <a:prstGeom prst="rect">
            <a:avLst/>
          </a:prstGeom>
          <a:noFill/>
        </p:spPr>
        <p:txBody>
          <a:bodyPr wrap="square" rtlCol="0">
            <a:spAutoFit/>
          </a:bodyPr>
          <a:lstStyle/>
          <a:p>
            <a:pPr algn="ctr"/>
            <a:r>
              <a:rPr lang="en-US" sz="1400" b="1" i="1" dirty="0" smtClean="0"/>
              <a:t>Relational </a:t>
            </a:r>
            <a:endParaRPr lang="en-US" sz="1400" b="1" i="1" dirty="0"/>
          </a:p>
        </p:txBody>
      </p:sp>
      <p:sp>
        <p:nvSpPr>
          <p:cNvPr id="24" name="TextBox 23"/>
          <p:cNvSpPr txBox="1"/>
          <p:nvPr/>
        </p:nvSpPr>
        <p:spPr>
          <a:xfrm>
            <a:off x="5288670" y="2258032"/>
            <a:ext cx="1007269" cy="307777"/>
          </a:xfrm>
          <a:prstGeom prst="rect">
            <a:avLst/>
          </a:prstGeom>
          <a:noFill/>
        </p:spPr>
        <p:txBody>
          <a:bodyPr wrap="square" rtlCol="0">
            <a:spAutoFit/>
          </a:bodyPr>
          <a:lstStyle/>
          <a:p>
            <a:pPr algn="ctr"/>
            <a:r>
              <a:rPr lang="en-US" sz="1400" b="1" i="1" dirty="0" smtClean="0"/>
              <a:t>Scale-Out</a:t>
            </a:r>
            <a:endParaRPr lang="en-US" sz="1400" b="1" i="1" dirty="0"/>
          </a:p>
        </p:txBody>
      </p:sp>
      <p:sp>
        <p:nvSpPr>
          <p:cNvPr id="53" name="TextBox 52"/>
          <p:cNvSpPr txBox="1"/>
          <p:nvPr/>
        </p:nvSpPr>
        <p:spPr>
          <a:xfrm>
            <a:off x="3241489" y="2772176"/>
            <a:ext cx="1005848"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a:t>
            </a:r>
            <a:endParaRPr lang="en-US" sz="1200" b="1" dirty="0">
              <a:solidFill>
                <a:schemeClr val="tx1"/>
              </a:solidFill>
            </a:endParaRPr>
          </a:p>
        </p:txBody>
      </p:sp>
      <p:sp>
        <p:nvSpPr>
          <p:cNvPr id="55" name="TextBox 54"/>
          <p:cNvSpPr txBox="1"/>
          <p:nvPr/>
        </p:nvSpPr>
        <p:spPr>
          <a:xfrm>
            <a:off x="4272863" y="2772176"/>
            <a:ext cx="1015807"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SQL</a:t>
            </a:r>
          </a:p>
          <a:p>
            <a:pPr algn="ctr"/>
            <a:r>
              <a:rPr lang="en-US" sz="1200" b="1" dirty="0" smtClean="0">
                <a:solidFill>
                  <a:schemeClr val="tx1"/>
                </a:solidFill>
              </a:rPr>
              <a:t>Azure</a:t>
            </a:r>
            <a:endParaRPr lang="en-US" sz="1200" b="1" dirty="0">
              <a:solidFill>
                <a:schemeClr val="tx1"/>
              </a:solidFill>
            </a:endParaRPr>
          </a:p>
        </p:txBody>
      </p:sp>
      <p:sp>
        <p:nvSpPr>
          <p:cNvPr id="57" name="TextBox 56"/>
          <p:cNvSpPr txBox="1"/>
          <p:nvPr/>
        </p:nvSpPr>
        <p:spPr>
          <a:xfrm>
            <a:off x="5301130" y="2766677"/>
            <a:ext cx="1002557"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 Tables</a:t>
            </a:r>
            <a:endParaRPr lang="en-US" sz="1200" b="1" dirty="0">
              <a:solidFill>
                <a:schemeClr val="tx1"/>
              </a:solidFill>
            </a:endParaRPr>
          </a:p>
        </p:txBody>
      </p:sp>
      <p:sp>
        <p:nvSpPr>
          <p:cNvPr id="67" name="TextBox 66"/>
          <p:cNvSpPr txBox="1"/>
          <p:nvPr/>
        </p:nvSpPr>
        <p:spPr>
          <a:xfrm>
            <a:off x="3215667" y="5131534"/>
            <a:ext cx="1050952"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App</a:t>
            </a:r>
          </a:p>
          <a:p>
            <a:pPr algn="ctr"/>
            <a:r>
              <a:rPr lang="en-US" sz="1200" b="1" dirty="0" smtClean="0">
                <a:solidFill>
                  <a:schemeClr val="tx1"/>
                </a:solidFill>
              </a:rPr>
              <a:t>Engine</a:t>
            </a:r>
            <a:endParaRPr lang="en-US" sz="1200" b="1" dirty="0">
              <a:solidFill>
                <a:schemeClr val="tx1"/>
              </a:solidFill>
            </a:endParaRPr>
          </a:p>
        </p:txBody>
      </p:sp>
      <p:sp>
        <p:nvSpPr>
          <p:cNvPr id="69" name="TextBox 68"/>
          <p:cNvSpPr txBox="1"/>
          <p:nvPr/>
        </p:nvSpPr>
        <p:spPr>
          <a:xfrm>
            <a:off x="4266619" y="4226116"/>
            <a:ext cx="1022051" cy="830997"/>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Relational Database Service (RDS)</a:t>
            </a:r>
            <a:endParaRPr lang="en-US" sz="1200" b="1" dirty="0">
              <a:solidFill>
                <a:schemeClr val="tx1"/>
              </a:solidFill>
            </a:endParaRPr>
          </a:p>
        </p:txBody>
      </p:sp>
      <p:sp>
        <p:nvSpPr>
          <p:cNvPr id="71" name="TextBox 70"/>
          <p:cNvSpPr txBox="1"/>
          <p:nvPr/>
        </p:nvSpPr>
        <p:spPr>
          <a:xfrm>
            <a:off x="5288670" y="4423756"/>
            <a:ext cx="1008221"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SimpleDB</a:t>
            </a:r>
            <a:endParaRPr lang="en-US" sz="1200" b="1" dirty="0">
              <a:solidFill>
                <a:schemeClr val="tx1"/>
              </a:solidFill>
            </a:endParaRPr>
          </a:p>
        </p:txBody>
      </p:sp>
      <p:sp>
        <p:nvSpPr>
          <p:cNvPr id="72" name="TextBox 71"/>
          <p:cNvSpPr txBox="1"/>
          <p:nvPr/>
        </p:nvSpPr>
        <p:spPr>
          <a:xfrm>
            <a:off x="2207605" y="1849377"/>
            <a:ext cx="2048198" cy="369332"/>
          </a:xfrm>
          <a:prstGeom prst="rect">
            <a:avLst/>
          </a:prstGeom>
          <a:noFill/>
        </p:spPr>
        <p:txBody>
          <a:bodyPr wrap="square" rtlCol="0">
            <a:spAutoFit/>
          </a:bodyPr>
          <a:lstStyle/>
          <a:p>
            <a:pPr algn="ctr"/>
            <a:r>
              <a:rPr lang="en-US" b="1" dirty="0" smtClean="0">
                <a:solidFill>
                  <a:schemeClr val="tx2"/>
                </a:solidFill>
              </a:rPr>
              <a:t>Computing</a:t>
            </a:r>
            <a:endParaRPr lang="en-US" b="1" dirty="0">
              <a:solidFill>
                <a:schemeClr val="tx2"/>
              </a:solidFill>
            </a:endParaRPr>
          </a:p>
        </p:txBody>
      </p:sp>
      <p:sp>
        <p:nvSpPr>
          <p:cNvPr id="73" name="TextBox 72"/>
          <p:cNvSpPr txBox="1"/>
          <p:nvPr/>
        </p:nvSpPr>
        <p:spPr>
          <a:xfrm>
            <a:off x="4266619" y="1848849"/>
            <a:ext cx="3054123" cy="369332"/>
          </a:xfrm>
          <a:prstGeom prst="rect">
            <a:avLst/>
          </a:prstGeom>
          <a:noFill/>
        </p:spPr>
        <p:txBody>
          <a:bodyPr wrap="square" rtlCol="0">
            <a:spAutoFit/>
          </a:bodyPr>
          <a:lstStyle/>
          <a:p>
            <a:pPr algn="ctr"/>
            <a:r>
              <a:rPr lang="en-US" b="1" dirty="0" smtClean="0">
                <a:solidFill>
                  <a:schemeClr val="tx2"/>
                </a:solidFill>
              </a:rPr>
              <a:t>Storage</a:t>
            </a:r>
            <a:endParaRPr lang="en-US" b="1" dirty="0">
              <a:solidFill>
                <a:schemeClr val="tx2"/>
              </a:solidFill>
            </a:endParaRPr>
          </a:p>
        </p:txBody>
      </p:sp>
      <p:sp>
        <p:nvSpPr>
          <p:cNvPr id="75" name="TextBox 74"/>
          <p:cNvSpPr txBox="1"/>
          <p:nvPr/>
        </p:nvSpPr>
        <p:spPr>
          <a:xfrm>
            <a:off x="5288670" y="5236688"/>
            <a:ext cx="1027477"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Datastore</a:t>
            </a:r>
            <a:endParaRPr lang="en-US" sz="1200" b="1" dirty="0">
              <a:solidFill>
                <a:schemeClr val="tx1"/>
              </a:solidFill>
            </a:endParaRPr>
          </a:p>
        </p:txBody>
      </p:sp>
      <p:sp>
        <p:nvSpPr>
          <p:cNvPr id="49" name="TextBox 48"/>
          <p:cNvSpPr txBox="1"/>
          <p:nvPr/>
        </p:nvSpPr>
        <p:spPr>
          <a:xfrm>
            <a:off x="6294754" y="4228886"/>
            <a:ext cx="1008360"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Simple Storage Service (S3)</a:t>
            </a:r>
            <a:endParaRPr lang="en-US" sz="1200" b="1" dirty="0">
              <a:solidFill>
                <a:schemeClr val="tx1"/>
              </a:solidFill>
            </a:endParaRPr>
          </a:p>
        </p:txBody>
      </p:sp>
      <p:cxnSp>
        <p:nvCxnSpPr>
          <p:cNvPr id="79" name="Straight Connector 78"/>
          <p:cNvCxnSpPr/>
          <p:nvPr/>
        </p:nvCxnSpPr>
        <p:spPr>
          <a:xfrm>
            <a:off x="3223753" y="2664754"/>
            <a:ext cx="0" cy="3977914"/>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290984" y="2637068"/>
            <a:ext cx="11813" cy="400560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90984" y="2778856"/>
            <a:ext cx="1044197"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Windows Azure Blobs</a:t>
            </a:r>
            <a:endParaRPr lang="en-US" sz="1200" b="1" dirty="0">
              <a:solidFill>
                <a:schemeClr val="tx1"/>
              </a:solidFill>
            </a:endParaRPr>
          </a:p>
        </p:txBody>
      </p:sp>
      <p:sp>
        <p:nvSpPr>
          <p:cNvPr id="58" name="TextBox 57"/>
          <p:cNvSpPr txBox="1"/>
          <p:nvPr/>
        </p:nvSpPr>
        <p:spPr>
          <a:xfrm>
            <a:off x="6296891" y="5236688"/>
            <a:ext cx="1008360"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smtClean="0">
                <a:solidFill>
                  <a:schemeClr val="tx1"/>
                </a:solidFill>
              </a:rPr>
              <a:t>Blobstore</a:t>
            </a:r>
            <a:endParaRPr lang="en-US" sz="1200" b="1" dirty="0">
              <a:solidFill>
                <a:schemeClr val="tx1"/>
              </a:solidFill>
            </a:endParaRPr>
          </a:p>
        </p:txBody>
      </p:sp>
      <p:cxnSp>
        <p:nvCxnSpPr>
          <p:cNvPr id="106" name="Straight Connector 105"/>
          <p:cNvCxnSpPr/>
          <p:nvPr/>
        </p:nvCxnSpPr>
        <p:spPr>
          <a:xfrm>
            <a:off x="1150893" y="3432368"/>
            <a:ext cx="6184289"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150893" y="5035339"/>
            <a:ext cx="6184289" cy="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50893" y="4217199"/>
            <a:ext cx="6184289" cy="14075"/>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36284" y="5810180"/>
            <a:ext cx="6198898" cy="621"/>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23753" y="4328346"/>
            <a:ext cx="102358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solidFill>
                  <a:schemeClr val="tx1"/>
                </a:solidFill>
              </a:rPr>
              <a:t>Elastic </a:t>
            </a:r>
          </a:p>
          <a:p>
            <a:pPr algn="ctr"/>
            <a:r>
              <a:rPr lang="en-US" sz="1200" b="1" dirty="0" smtClean="0">
                <a:solidFill>
                  <a:schemeClr val="tx1"/>
                </a:solidFill>
              </a:rPr>
              <a:t>Beanstalk</a:t>
            </a:r>
            <a:endParaRPr lang="en-US" sz="1200" b="1" dirty="0">
              <a:solidFill>
                <a:schemeClr val="tx1"/>
              </a:solidFill>
            </a:endParaRPr>
          </a:p>
        </p:txBody>
      </p:sp>
      <p:sp>
        <p:nvSpPr>
          <p:cNvPr id="87" name="TextBox 86"/>
          <p:cNvSpPr txBox="1"/>
          <p:nvPr/>
        </p:nvSpPr>
        <p:spPr>
          <a:xfrm>
            <a:off x="1150894" y="2771042"/>
            <a:ext cx="103642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Hyper-V</a:t>
            </a:r>
          </a:p>
          <a:p>
            <a:pPr algn="ctr"/>
            <a:r>
              <a:rPr lang="en-US" sz="1200" b="1" i="1" dirty="0" smtClean="0">
                <a:solidFill>
                  <a:schemeClr val="accent4"/>
                </a:solidFill>
              </a:rPr>
              <a:t>Cloud</a:t>
            </a:r>
            <a:endParaRPr lang="en-US" sz="1200" b="1" i="1" dirty="0">
              <a:solidFill>
                <a:schemeClr val="accent4"/>
              </a:solidFill>
            </a:endParaRPr>
          </a:p>
        </p:txBody>
      </p:sp>
      <p:sp>
        <p:nvSpPr>
          <p:cNvPr id="88" name="TextBox 87"/>
          <p:cNvSpPr txBox="1"/>
          <p:nvPr/>
        </p:nvSpPr>
        <p:spPr>
          <a:xfrm>
            <a:off x="1159328" y="4426999"/>
            <a:ext cx="1043560"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Eucalyptus</a:t>
            </a:r>
          </a:p>
        </p:txBody>
      </p:sp>
      <p:sp>
        <p:nvSpPr>
          <p:cNvPr id="86" name="TextBox 85"/>
          <p:cNvSpPr txBox="1"/>
          <p:nvPr/>
        </p:nvSpPr>
        <p:spPr>
          <a:xfrm>
            <a:off x="1150893" y="2269186"/>
            <a:ext cx="1036431" cy="307777"/>
          </a:xfrm>
          <a:prstGeom prst="rect">
            <a:avLst/>
          </a:prstGeom>
          <a:noFill/>
        </p:spPr>
        <p:txBody>
          <a:bodyPr wrap="square" rtlCol="0">
            <a:spAutoFit/>
          </a:bodyPr>
          <a:lstStyle/>
          <a:p>
            <a:pPr algn="ctr"/>
            <a:r>
              <a:rPr lang="en-US" sz="1400" b="1" i="1" dirty="0" smtClean="0"/>
              <a:t>IaaS</a:t>
            </a:r>
            <a:endParaRPr lang="en-US" sz="1400" b="1" i="1" dirty="0"/>
          </a:p>
        </p:txBody>
      </p:sp>
      <p:sp>
        <p:nvSpPr>
          <p:cNvPr id="90" name="TextBox 89"/>
          <p:cNvSpPr txBox="1"/>
          <p:nvPr/>
        </p:nvSpPr>
        <p:spPr>
          <a:xfrm>
            <a:off x="2219266" y="1455757"/>
            <a:ext cx="5085985" cy="400110"/>
          </a:xfrm>
          <a:prstGeom prst="rect">
            <a:avLst/>
          </a:prstGeom>
          <a:noFill/>
        </p:spPr>
        <p:txBody>
          <a:bodyPr wrap="square" rtlCol="0">
            <a:spAutoFit/>
          </a:bodyPr>
          <a:lstStyle/>
          <a:p>
            <a:pPr algn="ctr"/>
            <a:r>
              <a:rPr lang="en-US" sz="2000" b="1" i="1" dirty="0">
                <a:solidFill>
                  <a:schemeClr val="bg1"/>
                </a:solidFill>
              </a:rPr>
              <a:t>Public</a:t>
            </a:r>
          </a:p>
        </p:txBody>
      </p:sp>
      <p:sp>
        <p:nvSpPr>
          <p:cNvPr id="91" name="TextBox 90"/>
          <p:cNvSpPr txBox="1"/>
          <p:nvPr/>
        </p:nvSpPr>
        <p:spPr>
          <a:xfrm>
            <a:off x="1136283" y="1473342"/>
            <a:ext cx="1117646" cy="400110"/>
          </a:xfrm>
          <a:prstGeom prst="rect">
            <a:avLst/>
          </a:prstGeom>
          <a:noFill/>
        </p:spPr>
        <p:txBody>
          <a:bodyPr wrap="square" rtlCol="0">
            <a:spAutoFit/>
          </a:bodyPr>
          <a:lstStyle/>
          <a:p>
            <a:pPr algn="ctr"/>
            <a:r>
              <a:rPr lang="en-US" sz="2000" b="1" i="1" dirty="0">
                <a:solidFill>
                  <a:schemeClr val="bg1"/>
                </a:solidFill>
              </a:rPr>
              <a:t>Private</a:t>
            </a:r>
          </a:p>
        </p:txBody>
      </p:sp>
      <p:pic>
        <p:nvPicPr>
          <p:cNvPr id="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42" y="422796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8" y="5035339"/>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7" y="5860455"/>
            <a:ext cx="908082" cy="69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Box 94"/>
          <p:cNvSpPr txBox="1"/>
          <p:nvPr/>
        </p:nvSpPr>
        <p:spPr>
          <a:xfrm>
            <a:off x="186028" y="4396220"/>
            <a:ext cx="931187" cy="646331"/>
          </a:xfrm>
          <a:prstGeom prst="rect">
            <a:avLst/>
          </a:prstGeom>
          <a:noFill/>
        </p:spPr>
        <p:txBody>
          <a:bodyPr wrap="square" rtlCol="0">
            <a:spAutoFit/>
          </a:bodyPr>
          <a:lstStyle/>
          <a:p>
            <a:pPr algn="ctr"/>
            <a:r>
              <a:rPr lang="en-US" b="1" dirty="0" smtClean="0">
                <a:solidFill>
                  <a:schemeClr val="bg1"/>
                </a:solidFill>
              </a:rPr>
              <a:t>Amazon</a:t>
            </a:r>
            <a:endParaRPr lang="en-US" b="1" dirty="0">
              <a:solidFill>
                <a:schemeClr val="bg1"/>
              </a:solidFill>
            </a:endParaRPr>
          </a:p>
        </p:txBody>
      </p:sp>
      <p:sp>
        <p:nvSpPr>
          <p:cNvPr id="96" name="TextBox 95"/>
          <p:cNvSpPr txBox="1"/>
          <p:nvPr/>
        </p:nvSpPr>
        <p:spPr>
          <a:xfrm>
            <a:off x="178758" y="2879898"/>
            <a:ext cx="939572" cy="646331"/>
          </a:xfrm>
          <a:prstGeom prst="rect">
            <a:avLst/>
          </a:prstGeom>
          <a:noFill/>
        </p:spPr>
        <p:txBody>
          <a:bodyPr wrap="square" rtlCol="0">
            <a:spAutoFit/>
          </a:bodyPr>
          <a:lstStyle/>
          <a:p>
            <a:pPr algn="ctr"/>
            <a:r>
              <a:rPr lang="en-US" b="1" dirty="0" smtClean="0">
                <a:solidFill>
                  <a:schemeClr val="bg1"/>
                </a:solidFill>
              </a:rPr>
              <a:t>Microsoft</a:t>
            </a:r>
            <a:endParaRPr lang="en-US" b="1" dirty="0">
              <a:solidFill>
                <a:schemeClr val="bg1"/>
              </a:solidFill>
            </a:endParaRPr>
          </a:p>
        </p:txBody>
      </p:sp>
      <p:sp>
        <p:nvSpPr>
          <p:cNvPr id="97" name="TextBox 96"/>
          <p:cNvSpPr txBox="1"/>
          <p:nvPr/>
        </p:nvSpPr>
        <p:spPr>
          <a:xfrm>
            <a:off x="179779" y="5191004"/>
            <a:ext cx="934977" cy="369332"/>
          </a:xfrm>
          <a:prstGeom prst="rect">
            <a:avLst/>
          </a:prstGeom>
          <a:noFill/>
        </p:spPr>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98" name="TextBox 97"/>
          <p:cNvSpPr txBox="1"/>
          <p:nvPr/>
        </p:nvSpPr>
        <p:spPr>
          <a:xfrm>
            <a:off x="117596" y="5985180"/>
            <a:ext cx="989893" cy="646331"/>
          </a:xfrm>
          <a:prstGeom prst="rect">
            <a:avLst/>
          </a:prstGeom>
          <a:noFill/>
        </p:spPr>
        <p:txBody>
          <a:bodyPr wrap="square" rtlCol="0">
            <a:spAutoFit/>
          </a:bodyPr>
          <a:lstStyle>
            <a:defPPr>
              <a:defRPr lang="en-US"/>
            </a:defPPr>
            <a:lvl1pPr algn="ctr">
              <a:defRPr sz="1700" b="1">
                <a:solidFill>
                  <a:schemeClr val="tx1">
                    <a:lumMod val="50000"/>
                    <a:lumOff val="50000"/>
                  </a:schemeClr>
                </a:solidFill>
              </a:defRPr>
            </a:lvl1pPr>
          </a:lstStyle>
          <a:p>
            <a:r>
              <a:rPr lang="en-US" sz="1800" dirty="0" err="1" smtClean="0">
                <a:solidFill>
                  <a:schemeClr val="bg1"/>
                </a:solidFill>
              </a:rPr>
              <a:t>Salesforce</a:t>
            </a:r>
            <a:endParaRPr lang="en-US" sz="1800" dirty="0">
              <a:solidFill>
                <a:schemeClr val="bg1"/>
              </a:solidFill>
            </a:endParaRPr>
          </a:p>
        </p:txBody>
      </p:sp>
      <p:sp>
        <p:nvSpPr>
          <p:cNvPr id="99" name="TextBox 98"/>
          <p:cNvSpPr txBox="1"/>
          <p:nvPr/>
        </p:nvSpPr>
        <p:spPr>
          <a:xfrm>
            <a:off x="178757" y="3556446"/>
            <a:ext cx="943938" cy="646331"/>
          </a:xfrm>
          <a:prstGeom prst="rect">
            <a:avLst/>
          </a:prstGeom>
          <a:noFill/>
        </p:spPr>
        <p:txBody>
          <a:bodyPr wrap="square" rtlCol="0">
            <a:spAutoFit/>
          </a:bodyPr>
          <a:lstStyle/>
          <a:p>
            <a:pPr algn="ctr"/>
            <a:r>
              <a:rPr lang="en-US" b="1" dirty="0" smtClean="0">
                <a:solidFill>
                  <a:schemeClr val="bg1"/>
                </a:solidFill>
              </a:rPr>
              <a:t>VMware</a:t>
            </a:r>
            <a:endParaRPr lang="en-US" b="1" dirty="0">
              <a:solidFill>
                <a:schemeClr val="bg1"/>
              </a:solidFill>
            </a:endParaRPr>
          </a:p>
        </p:txBody>
      </p:sp>
      <p:sp>
        <p:nvSpPr>
          <p:cNvPr id="102" name="TextBox 101"/>
          <p:cNvSpPr txBox="1"/>
          <p:nvPr/>
        </p:nvSpPr>
        <p:spPr>
          <a:xfrm>
            <a:off x="1150893" y="3678170"/>
            <a:ext cx="1043558"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err="1" smtClean="0">
                <a:solidFill>
                  <a:schemeClr val="accent4"/>
                </a:solidFill>
              </a:rPr>
              <a:t>vCloud</a:t>
            </a:r>
            <a:endParaRPr lang="en-US" sz="1200" b="1" i="1" dirty="0">
              <a:solidFill>
                <a:schemeClr val="accent4"/>
              </a:solidFill>
            </a:endParaRPr>
          </a:p>
        </p:txBody>
      </p:sp>
      <p:sp>
        <p:nvSpPr>
          <p:cNvPr id="109" name="TextBox 108"/>
          <p:cNvSpPr txBox="1"/>
          <p:nvPr/>
        </p:nvSpPr>
        <p:spPr>
          <a:xfrm>
            <a:off x="3209073" y="3456419"/>
            <a:ext cx="1028366"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Cloud Foundry Frameworks</a:t>
            </a:r>
            <a:endParaRPr lang="en-US" sz="1200" b="1" i="1" dirty="0">
              <a:solidFill>
                <a:schemeClr val="accent4"/>
              </a:solidFill>
            </a:endParaRPr>
          </a:p>
        </p:txBody>
      </p:sp>
      <p:sp>
        <p:nvSpPr>
          <p:cNvPr id="111" name="TextBox 110"/>
          <p:cNvSpPr txBox="1"/>
          <p:nvPr/>
        </p:nvSpPr>
        <p:spPr>
          <a:xfrm>
            <a:off x="4261211" y="3456418"/>
            <a:ext cx="1032868"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Cloud Foundry Storage</a:t>
            </a:r>
          </a:p>
        </p:txBody>
      </p:sp>
      <p:cxnSp>
        <p:nvCxnSpPr>
          <p:cNvPr id="81" name="Straight Connector 80"/>
          <p:cNvCxnSpPr/>
          <p:nvPr/>
        </p:nvCxnSpPr>
        <p:spPr>
          <a:xfrm flipH="1">
            <a:off x="4255802" y="2073928"/>
            <a:ext cx="1" cy="456874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187322" y="1673398"/>
            <a:ext cx="0" cy="496756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150893" y="2619474"/>
            <a:ext cx="6169848" cy="4021493"/>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a:solidFill>
                <a:schemeClr val="bg1"/>
              </a:solidFill>
            </a:endParaRPr>
          </a:p>
        </p:txBody>
      </p:sp>
      <p:sp>
        <p:nvSpPr>
          <p:cNvPr id="60" name="TextBox 59"/>
          <p:cNvSpPr txBox="1"/>
          <p:nvPr/>
        </p:nvSpPr>
        <p:spPr>
          <a:xfrm>
            <a:off x="6298520" y="2269187"/>
            <a:ext cx="1004594" cy="307777"/>
          </a:xfrm>
          <a:prstGeom prst="rect">
            <a:avLst/>
          </a:prstGeom>
          <a:noFill/>
        </p:spPr>
        <p:txBody>
          <a:bodyPr wrap="square" rtlCol="0">
            <a:spAutoFit/>
          </a:bodyPr>
          <a:lstStyle/>
          <a:p>
            <a:pPr algn="ctr"/>
            <a:r>
              <a:rPr lang="en-US" sz="1400" b="1" i="1" dirty="0" smtClean="0"/>
              <a:t>Blobs</a:t>
            </a:r>
            <a:endParaRPr lang="en-US" sz="1400" b="1" i="1" dirty="0"/>
          </a:p>
        </p:txBody>
      </p:sp>
      <p:sp>
        <p:nvSpPr>
          <p:cNvPr id="61" name="Rectangle 60"/>
          <p:cNvSpPr/>
          <p:nvPr/>
        </p:nvSpPr>
        <p:spPr>
          <a:xfrm>
            <a:off x="7663525" y="5466945"/>
            <a:ext cx="1243689" cy="117572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err="1">
              <a:solidFill>
                <a:schemeClr val="tx2"/>
              </a:solidFill>
            </a:endParaRPr>
          </a:p>
        </p:txBody>
      </p:sp>
      <p:sp>
        <p:nvSpPr>
          <p:cNvPr id="63" name="TextBox 62"/>
          <p:cNvSpPr txBox="1"/>
          <p:nvPr/>
        </p:nvSpPr>
        <p:spPr>
          <a:xfrm>
            <a:off x="8054191" y="5105147"/>
            <a:ext cx="462354" cy="276999"/>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smtClean="0">
                <a:solidFill>
                  <a:schemeClr val="tx2"/>
                </a:solidFill>
              </a:rPr>
              <a:t>Key</a:t>
            </a:r>
            <a:endParaRPr lang="en-US" sz="1200" b="1" dirty="0">
              <a:solidFill>
                <a:schemeClr val="tx2"/>
              </a:solidFill>
            </a:endParaRPr>
          </a:p>
        </p:txBody>
      </p:sp>
      <p:sp>
        <p:nvSpPr>
          <p:cNvPr id="65" name="TextBox 64"/>
          <p:cNvSpPr txBox="1"/>
          <p:nvPr/>
        </p:nvSpPr>
        <p:spPr>
          <a:xfrm>
            <a:off x="7668559" y="5540875"/>
            <a:ext cx="1238654"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a:solidFill>
                  <a:schemeClr val="tx1"/>
                </a:solidFill>
              </a:rPr>
              <a:t>Cloud </a:t>
            </a:r>
            <a:r>
              <a:rPr lang="en-US" sz="1200" b="1" dirty="0" smtClean="0">
                <a:solidFill>
                  <a:schemeClr val="tx1"/>
                </a:solidFill>
              </a:rPr>
              <a:t>Platform Service</a:t>
            </a:r>
            <a:endParaRPr lang="en-US" sz="1200" b="1" dirty="0">
              <a:solidFill>
                <a:schemeClr val="tx1"/>
              </a:solidFill>
            </a:endParaRPr>
          </a:p>
        </p:txBody>
      </p:sp>
      <p:sp>
        <p:nvSpPr>
          <p:cNvPr id="66" name="TextBox 65"/>
          <p:cNvSpPr txBox="1"/>
          <p:nvPr/>
        </p:nvSpPr>
        <p:spPr>
          <a:xfrm>
            <a:off x="7663524" y="6089537"/>
            <a:ext cx="1243689"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a:solidFill>
                  <a:schemeClr val="accent4"/>
                </a:solidFill>
              </a:rPr>
              <a:t>Cloud Platform Software</a:t>
            </a:r>
          </a:p>
        </p:txBody>
      </p:sp>
      <p:sp>
        <p:nvSpPr>
          <p:cNvPr id="68" name="TextBox 67"/>
          <p:cNvSpPr txBox="1"/>
          <p:nvPr/>
        </p:nvSpPr>
        <p:spPr>
          <a:xfrm>
            <a:off x="2194451" y="3563001"/>
            <a:ext cx="1029302" cy="461665"/>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1300" b="1">
                <a:solidFill>
                  <a:schemeClr val="tx2"/>
                </a:solidFill>
              </a:defRPr>
            </a:lvl1pPr>
          </a:lstStyle>
          <a:p>
            <a:r>
              <a:rPr lang="en-US" sz="1200" i="1" dirty="0" smtClean="0">
                <a:solidFill>
                  <a:schemeClr val="accent4"/>
                </a:solidFill>
              </a:rPr>
              <a:t>For </a:t>
            </a:r>
            <a:r>
              <a:rPr lang="en-US" sz="1200" i="1" dirty="0" err="1" smtClean="0">
                <a:solidFill>
                  <a:schemeClr val="accent4"/>
                </a:solidFill>
              </a:rPr>
              <a:t>Hosters</a:t>
            </a:r>
            <a:r>
              <a:rPr lang="en-US" sz="1200" i="1" dirty="0" smtClean="0">
                <a:solidFill>
                  <a:schemeClr val="accent4"/>
                </a:solidFill>
              </a:rPr>
              <a:t>:</a:t>
            </a:r>
          </a:p>
          <a:p>
            <a:r>
              <a:rPr lang="en-US" sz="1200" i="1" dirty="0" err="1" smtClean="0">
                <a:solidFill>
                  <a:schemeClr val="accent4"/>
                </a:solidFill>
              </a:rPr>
              <a:t>vCloud</a:t>
            </a:r>
            <a:endParaRPr lang="en-US" sz="1200" i="1" dirty="0">
              <a:solidFill>
                <a:schemeClr val="accent4"/>
              </a:solidFill>
            </a:endParaRPr>
          </a:p>
        </p:txBody>
      </p:sp>
      <p:sp>
        <p:nvSpPr>
          <p:cNvPr id="70" name="Rectangle 69"/>
          <p:cNvSpPr/>
          <p:nvPr/>
        </p:nvSpPr>
        <p:spPr>
          <a:xfrm>
            <a:off x="2194450" y="2663317"/>
            <a:ext cx="1009214" cy="646331"/>
          </a:xfrm>
          <a:prstGeom prst="rect">
            <a:avLst/>
          </a:prstGeom>
          <a:noFill/>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i="1" dirty="0" smtClean="0">
                <a:solidFill>
                  <a:schemeClr val="accent4"/>
                </a:solidFill>
              </a:rPr>
              <a:t>For </a:t>
            </a:r>
            <a:r>
              <a:rPr lang="en-US" sz="1200" b="1" i="1" dirty="0" err="1" smtClean="0">
                <a:solidFill>
                  <a:schemeClr val="accent4"/>
                </a:solidFill>
              </a:rPr>
              <a:t>Hosters</a:t>
            </a:r>
            <a:r>
              <a:rPr lang="en-US" sz="1200" b="1" i="1" dirty="0">
                <a:solidFill>
                  <a:schemeClr val="accent4"/>
                </a:solidFill>
              </a:rPr>
              <a:t>:</a:t>
            </a:r>
            <a:r>
              <a:rPr lang="en-US" sz="1200" b="1" i="1" dirty="0" smtClean="0">
                <a:solidFill>
                  <a:schemeClr val="accent4"/>
                </a:solidFill>
              </a:rPr>
              <a:t> Hyper-V Cloud</a:t>
            </a:r>
            <a:endParaRPr lang="en-US" sz="1200" b="1" i="1" dirty="0">
              <a:solidFill>
                <a:schemeClr val="accent4"/>
              </a:solidFill>
            </a:endParaRPr>
          </a:p>
        </p:txBody>
      </p:sp>
    </p:spTree>
    <p:extLst>
      <p:ext uri="{BB962C8B-B14F-4D97-AF65-F5344CB8AC3E}">
        <p14:creationId xmlns:p14="http://schemas.microsoft.com/office/powerpoint/2010/main" val="3485577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107996"/>
          </a:xfrm>
        </p:spPr>
        <p:txBody>
          <a:bodyPr>
            <a:normAutofit fontScale="90000"/>
          </a:bodyPr>
          <a:lstStyle/>
          <a:p>
            <a:r>
              <a:rPr lang="en-US" dirty="0" smtClean="0"/>
              <a:t>Salesforce.com Force.com</a:t>
            </a:r>
            <a:br>
              <a:rPr lang="en-US" dirty="0" smtClean="0"/>
            </a:br>
            <a:r>
              <a:rPr lang="en-US" sz="3600" dirty="0">
                <a:latin typeface="Segoe UI Light" pitchFamily="34" charset="0"/>
              </a:rPr>
              <a:t>Pricing examples</a:t>
            </a:r>
          </a:p>
        </p:txBody>
      </p:sp>
      <p:sp>
        <p:nvSpPr>
          <p:cNvPr id="3" name="Content Placeholder 2"/>
          <p:cNvSpPr>
            <a:spLocks noGrp="1"/>
          </p:cNvSpPr>
          <p:nvPr>
            <p:ph idx="1"/>
          </p:nvPr>
        </p:nvSpPr>
        <p:spPr>
          <a:xfrm>
            <a:off x="389436" y="1447799"/>
            <a:ext cx="8363938" cy="4912114"/>
          </a:xfrm>
        </p:spPr>
        <p:txBody>
          <a:bodyPr>
            <a:normAutofit lnSpcReduction="10000"/>
          </a:bodyPr>
          <a:lstStyle/>
          <a:p>
            <a:endParaRPr lang="en-US" dirty="0" smtClean="0"/>
          </a:p>
          <a:p>
            <a:r>
              <a:rPr lang="en-US" dirty="0" smtClean="0"/>
              <a:t>One (small) application is free</a:t>
            </a:r>
          </a:p>
          <a:p>
            <a:r>
              <a:rPr lang="en-US" dirty="0" smtClean="0"/>
              <a:t>Enterprise Edition: $50/user per month</a:t>
            </a:r>
          </a:p>
          <a:p>
            <a:pPr lvl="1"/>
            <a:r>
              <a:rPr lang="en-US" dirty="0" smtClean="0"/>
              <a:t>Compute: up to 10 applications</a:t>
            </a:r>
          </a:p>
          <a:p>
            <a:pPr lvl="1"/>
            <a:r>
              <a:rPr lang="en-US" dirty="0" smtClean="0"/>
              <a:t>Storage: up to 200 database objects</a:t>
            </a:r>
          </a:p>
          <a:p>
            <a:pPr lvl="1"/>
            <a:r>
              <a:rPr lang="en-US" dirty="0" smtClean="0"/>
              <a:t>Bandwidth: No extra charge</a:t>
            </a:r>
          </a:p>
          <a:p>
            <a:r>
              <a:rPr lang="en-US" dirty="0" smtClean="0"/>
              <a:t>Unlimited Edition: $75/user per month</a:t>
            </a:r>
          </a:p>
          <a:p>
            <a:pPr lvl="1"/>
            <a:r>
              <a:rPr lang="en-US" dirty="0" smtClean="0"/>
              <a:t>Compute: unlimited applications</a:t>
            </a:r>
          </a:p>
          <a:p>
            <a:pPr lvl="1"/>
            <a:r>
              <a:rPr lang="en-US" dirty="0" smtClean="0"/>
              <a:t>Storage: up to 2,000 database objects</a:t>
            </a:r>
          </a:p>
          <a:p>
            <a:pPr lvl="1"/>
            <a:r>
              <a:rPr lang="en-US" dirty="0" smtClean="0"/>
              <a:t>Bandwidth: No extra charge</a:t>
            </a:r>
            <a:endParaRPr lang="en-US" dirty="0"/>
          </a:p>
        </p:txBody>
      </p:sp>
    </p:spTree>
    <p:extLst>
      <p:ext uri="{BB962C8B-B14F-4D97-AF65-F5344CB8AC3E}">
        <p14:creationId xmlns:p14="http://schemas.microsoft.com/office/powerpoint/2010/main" val="389717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dissolv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Challenges to Adoption</a:t>
            </a:r>
          </a:p>
        </p:txBody>
      </p:sp>
      <p:sp>
        <p:nvSpPr>
          <p:cNvPr id="122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9AFD6EA-B20B-42B3-B8CB-06EFD850CA24}" type="slidenum">
              <a:rPr lang="en-US" smtClean="0">
                <a:solidFill>
                  <a:srgbClr val="000000"/>
                </a:solidFill>
                <a:latin typeface="Arial" charset="0"/>
              </a:rPr>
              <a:pPr eaLnBrk="1" hangingPunct="1"/>
              <a:t>55</a:t>
            </a:fld>
            <a:endParaRPr lang="en-US" smtClean="0">
              <a:solidFill>
                <a:srgbClr val="000000"/>
              </a:solidFill>
              <a:latin typeface="Arial" charset="0"/>
            </a:endParaRPr>
          </a:p>
        </p:txBody>
      </p:sp>
      <p:pic>
        <p:nvPicPr>
          <p:cNvPr id="12292" name="Picture 6" descr="Rackspace Out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1295400"/>
            <a:ext cx="6630987"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143000" y="2362200"/>
            <a:ext cx="411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87538"/>
            <a:ext cx="59436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2362200" y="2514600"/>
            <a:ext cx="4876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85875"/>
            <a:ext cx="5943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09600" y="2505075"/>
            <a:ext cx="411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1959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2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smtClean="0"/>
              <a:t>Challenges to Adoption (continued)</a:t>
            </a:r>
          </a:p>
        </p:txBody>
      </p:sp>
      <p:graphicFrame>
        <p:nvGraphicFramePr>
          <p:cNvPr id="5" name="Table 4"/>
          <p:cNvGraphicFramePr>
            <a:graphicFrameLocks noGrp="1"/>
          </p:cNvGraphicFramePr>
          <p:nvPr>
            <p:extLst>
              <p:ext uri="{D42A27DB-BD31-4B8C-83A1-F6EECF244321}">
                <p14:modId xmlns:p14="http://schemas.microsoft.com/office/powerpoint/2010/main" val="2497575209"/>
              </p:ext>
            </p:extLst>
          </p:nvPr>
        </p:nvGraphicFramePr>
        <p:xfrm>
          <a:off x="1219200" y="1524000"/>
          <a:ext cx="6715124" cy="5156205"/>
        </p:xfrm>
        <a:graphic>
          <a:graphicData uri="http://schemas.openxmlformats.org/drawingml/2006/table">
            <a:tbl>
              <a:tblPr/>
              <a:tblGrid>
                <a:gridCol w="590071"/>
                <a:gridCol w="590071"/>
                <a:gridCol w="749880"/>
                <a:gridCol w="2092906"/>
                <a:gridCol w="1429076"/>
                <a:gridCol w="1263120"/>
              </a:tblGrid>
              <a:tr h="197178">
                <a:tc>
                  <a:txBody>
                    <a:bodyPr/>
                    <a:lstStyle/>
                    <a:p>
                      <a:pPr algn="l" fontAlgn="b"/>
                      <a:r>
                        <a:rPr lang="en-US" sz="900" b="0" i="0" u="none" strike="noStrike" dirty="0">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dirty="0">
                          <a:solidFill>
                            <a:srgbClr val="000000"/>
                          </a:solidFill>
                          <a:latin typeface="Calibri"/>
                        </a:rPr>
                        <a:t> </a:t>
                      </a:r>
                    </a:p>
                  </a:txBody>
                  <a:tcPr marL="7772" marR="7772" marT="7771" marB="0" anchor="b">
                    <a:lnL>
                      <a:noFill/>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2">
                  <a:txBody>
                    <a:bodyPr/>
                    <a:lstStyle/>
                    <a:p>
                      <a:pPr algn="ctr" fontAlgn="b"/>
                      <a:r>
                        <a:rPr lang="en-US" sz="900" b="0" i="0" u="none" strike="noStrike" dirty="0" smtClean="0">
                          <a:solidFill>
                            <a:srgbClr val="000000"/>
                          </a:solidFill>
                          <a:latin typeface="Calibri"/>
                        </a:rPr>
                        <a:t>Ownership Dimension</a:t>
                      </a:r>
                      <a:endParaRPr lang="en-US" sz="900" b="0" i="0" u="none" strike="noStrike" dirty="0">
                        <a:solidFill>
                          <a:srgbClr val="000000"/>
                        </a:solidFill>
                        <a:latin typeface="Calibri"/>
                      </a:endParaRPr>
                    </a:p>
                  </a:txBody>
                  <a:tcPr marL="7772" marR="7772" marT="77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r>
              <a:tr h="197178">
                <a:tc>
                  <a:txBody>
                    <a:bodyPr/>
                    <a:lstStyle/>
                    <a:p>
                      <a:pPr algn="l" fontAlgn="b"/>
                      <a:r>
                        <a:rPr lang="en-US" sz="900" b="0" i="0" u="none" strike="noStrike">
                          <a:solidFill>
                            <a:srgbClr val="000000"/>
                          </a:solidFill>
                          <a:latin typeface="Calibri"/>
                        </a:rPr>
                        <a:t>Area</a:t>
                      </a:r>
                    </a:p>
                  </a:txBody>
                  <a:tcPr marL="7772" marR="7772" marT="77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Specific Challenge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Private Cloud</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Public Cloud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7178">
                <a:tc gridSpan="3">
                  <a:txBody>
                    <a:bodyPr/>
                    <a:lstStyle/>
                    <a:p>
                      <a:pPr algn="l" fontAlgn="b"/>
                      <a:r>
                        <a:rPr lang="en-US" sz="900" b="0" i="0" u="none" strike="noStrike">
                          <a:solidFill>
                            <a:srgbClr val="000000"/>
                          </a:solidFill>
                          <a:latin typeface="Calibri"/>
                        </a:rPr>
                        <a:t>Understanding of the Paradigm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Agreement on Definition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Confusion on What Provided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Multi-Tenancy Concerns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Unrealistic Vendor Claims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CIO Role Changes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Cloud Lock-In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dirty="0">
                          <a:solidFill>
                            <a:srgbClr val="000000"/>
                          </a:solidFill>
                          <a:latin typeface="Calibri"/>
                        </a:rPr>
                        <a:t>Implementation/Operations</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Architecture Immaturity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Manageability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VM Memory Limits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WAN Performance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Potential Loss of Control</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Provisioning</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Licensing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Governance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Confidence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Service Provider Motivation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Provider SLAs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a:solidFill>
                            <a:srgbClr val="000000"/>
                          </a:solidFill>
                          <a:latin typeface="Calibri"/>
                        </a:rPr>
                        <a:t>Security/Compliance</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Adequate Threat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Workable Cross-Domain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Data-at-Rest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Auditability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Accreditation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Compliance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Physical Location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AA28E59-2205-4289-AE8D-3B4D521CE64A}" type="slidenum">
              <a:rPr lang="en-US" smtClean="0">
                <a:solidFill>
                  <a:srgbClr val="000000"/>
                </a:solidFill>
                <a:latin typeface="Arial" charset="0"/>
              </a:rPr>
              <a:pPr eaLnBrk="1" hangingPunct="1"/>
              <a:t>56</a:t>
            </a:fld>
            <a:endParaRPr lang="en-US" smtClean="0">
              <a:solidFill>
                <a:srgbClr val="000000"/>
              </a:solidFill>
              <a:latin typeface="Arial" charset="0"/>
            </a:endParaRPr>
          </a:p>
        </p:txBody>
      </p:sp>
    </p:spTree>
    <p:extLst>
      <p:ext uri="{BB962C8B-B14F-4D97-AF65-F5344CB8AC3E}">
        <p14:creationId xmlns:p14="http://schemas.microsoft.com/office/powerpoint/2010/main" val="1298783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Challenges to Adoption (continued)</a:t>
            </a:r>
          </a:p>
        </p:txBody>
      </p:sp>
      <p:sp>
        <p:nvSpPr>
          <p:cNvPr id="20483" name="Rectangle 3"/>
          <p:cNvSpPr>
            <a:spLocks noGrp="1" noChangeArrowheads="1"/>
          </p:cNvSpPr>
          <p:nvPr>
            <p:ph idx="1"/>
          </p:nvPr>
        </p:nvSpPr>
        <p:spPr>
          <a:xfrm>
            <a:off x="533400" y="1447800"/>
            <a:ext cx="8229600" cy="4525963"/>
          </a:xfrm>
        </p:spPr>
        <p:txBody>
          <a:bodyPr>
            <a:normAutofit fontScale="77500" lnSpcReduction="20000"/>
          </a:bodyPr>
          <a:lstStyle/>
          <a:p>
            <a:pPr eaLnBrk="1" hangingPunct="1"/>
            <a:r>
              <a:rPr lang="en-US" smtClean="0"/>
              <a:t>Understanding of the Paradigm</a:t>
            </a:r>
          </a:p>
          <a:p>
            <a:pPr lvl="1" eaLnBrk="1" hangingPunct="1"/>
            <a:r>
              <a:rPr lang="en-US" u="sng" smtClean="0"/>
              <a:t>Definition</a:t>
            </a:r>
            <a:r>
              <a:rPr lang="en-US" smtClean="0"/>
              <a:t>: Lack of agreement over what exactly constitutes “cloud computing”</a:t>
            </a:r>
          </a:p>
          <a:p>
            <a:pPr lvl="1" eaLnBrk="1" hangingPunct="1"/>
            <a:r>
              <a:rPr lang="en-US" u="sng" smtClean="0"/>
              <a:t>Confusion</a:t>
            </a:r>
            <a:r>
              <a:rPr lang="en-US" smtClean="0"/>
              <a:t>: Over what benefits cloud computing will provide, and the trade-offs</a:t>
            </a:r>
          </a:p>
          <a:p>
            <a:pPr lvl="1" eaLnBrk="1" hangingPunct="1"/>
            <a:r>
              <a:rPr lang="en-US" u="sng" smtClean="0"/>
              <a:t>Multi-Tenancy</a:t>
            </a:r>
            <a:r>
              <a:rPr lang="en-US" smtClean="0"/>
              <a:t>: </a:t>
            </a:r>
          </a:p>
          <a:p>
            <a:pPr lvl="2" eaLnBrk="1" hangingPunct="1"/>
            <a:r>
              <a:rPr lang="en-US" smtClean="0"/>
              <a:t>How comfortable is an enterprise in storing its data in an environment shared with other customers?  </a:t>
            </a:r>
          </a:p>
          <a:p>
            <a:pPr lvl="2" eaLnBrk="1" hangingPunct="1"/>
            <a:r>
              <a:rPr lang="en-US" smtClean="0"/>
              <a:t>What is the risk and the mitigation for data leakage?</a:t>
            </a:r>
          </a:p>
          <a:p>
            <a:pPr lvl="2" eaLnBrk="1" hangingPunct="1"/>
            <a:r>
              <a:rPr lang="en-US" smtClean="0"/>
              <a:t>How does this differ from what we did in the mainframe era?</a:t>
            </a:r>
          </a:p>
          <a:p>
            <a:pPr lvl="1" eaLnBrk="1" hangingPunct="1"/>
            <a:r>
              <a:rPr lang="en-US" u="sng" smtClean="0"/>
              <a:t>Outrageous Vendor Claims and Obfuscation of Challenges</a:t>
            </a:r>
            <a:r>
              <a:rPr lang="en-US" smtClean="0"/>
              <a:t>: </a:t>
            </a:r>
          </a:p>
          <a:p>
            <a:pPr lvl="2" eaLnBrk="1" hangingPunct="1"/>
            <a:r>
              <a:rPr lang="en-US" smtClean="0"/>
              <a:t>Hinder understanding of cloud computing </a:t>
            </a:r>
          </a:p>
          <a:p>
            <a:pPr lvl="2" eaLnBrk="1" hangingPunct="1"/>
            <a:r>
              <a:rPr lang="en-US" smtClean="0"/>
              <a:t>What exactly are we buying?</a:t>
            </a:r>
          </a:p>
          <a:p>
            <a:pPr lvl="2" eaLnBrk="1" hangingPunct="1"/>
            <a:r>
              <a:rPr lang="en-US" smtClean="0"/>
              <a:t>To what is the vendor committing (especially true for a hosting vendor)?</a:t>
            </a:r>
          </a:p>
          <a:p>
            <a:pPr lvl="1" eaLnBrk="1" hangingPunct="1"/>
            <a:endParaRPr lang="en-US" smtClean="0"/>
          </a:p>
          <a:p>
            <a:pPr eaLnBrk="1" hangingPunct="1"/>
            <a:endParaRPr lang="en-US" smtClean="0"/>
          </a:p>
          <a:p>
            <a:pPr eaLnBrk="1" hangingPunct="1"/>
            <a:endParaRPr lang="en-US" smtClean="0"/>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4D39EBD-95B1-4067-B3A1-A9ED3FBB2D28}" type="slidenum">
              <a:rPr lang="en-US" smtClean="0">
                <a:solidFill>
                  <a:srgbClr val="000000"/>
                </a:solidFill>
                <a:latin typeface="Arial" charset="0"/>
              </a:rPr>
              <a:pPr eaLnBrk="1" hangingPunct="1"/>
              <a:t>57</a:t>
            </a:fld>
            <a:endParaRPr lang="en-US" smtClean="0">
              <a:solidFill>
                <a:srgbClr val="000000"/>
              </a:solidFill>
              <a:latin typeface="Arial" charset="0"/>
            </a:endParaRPr>
          </a:p>
        </p:txBody>
      </p:sp>
      <p:graphicFrame>
        <p:nvGraphicFramePr>
          <p:cNvPr id="5" name="Table 4"/>
          <p:cNvGraphicFramePr>
            <a:graphicFrameLocks noGrp="1"/>
          </p:cNvGraphicFramePr>
          <p:nvPr/>
        </p:nvGraphicFramePr>
        <p:xfrm>
          <a:off x="1209675" y="1295400"/>
          <a:ext cx="6715124" cy="5156205"/>
        </p:xfrm>
        <a:graphic>
          <a:graphicData uri="http://schemas.openxmlformats.org/drawingml/2006/table">
            <a:tbl>
              <a:tblPr/>
              <a:tblGrid>
                <a:gridCol w="590071"/>
                <a:gridCol w="590071"/>
                <a:gridCol w="749880"/>
                <a:gridCol w="2092906"/>
                <a:gridCol w="1429076"/>
                <a:gridCol w="1263120"/>
              </a:tblGrid>
              <a:tr h="197178">
                <a:tc>
                  <a:txBody>
                    <a:bodyPr/>
                    <a:lstStyle/>
                    <a:p>
                      <a:pPr algn="l" fontAlgn="b"/>
                      <a:r>
                        <a:rPr lang="en-US" sz="900" b="0" i="0" u="none" strike="noStrike" dirty="0">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dirty="0">
                          <a:solidFill>
                            <a:srgbClr val="000000"/>
                          </a:solidFill>
                          <a:latin typeface="Calibri"/>
                        </a:rPr>
                        <a:t> </a:t>
                      </a:r>
                    </a:p>
                  </a:txBody>
                  <a:tcPr marL="7772" marR="7772" marT="7771" marB="0" anchor="b">
                    <a:lnL>
                      <a:noFill/>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2">
                  <a:txBody>
                    <a:bodyPr/>
                    <a:lstStyle/>
                    <a:p>
                      <a:pPr algn="ctr" fontAlgn="b"/>
                      <a:r>
                        <a:rPr lang="en-US" sz="900" b="0" i="0" u="none" strike="noStrike" dirty="0" smtClean="0">
                          <a:solidFill>
                            <a:srgbClr val="000000"/>
                          </a:solidFill>
                          <a:latin typeface="Calibri"/>
                        </a:rPr>
                        <a:t>Ownership Dimension</a:t>
                      </a:r>
                      <a:endParaRPr lang="en-US" sz="900" b="0" i="0" u="none" strike="noStrike" dirty="0">
                        <a:solidFill>
                          <a:srgbClr val="000000"/>
                        </a:solidFill>
                        <a:latin typeface="Calibri"/>
                      </a:endParaRPr>
                    </a:p>
                  </a:txBody>
                  <a:tcPr marL="7772" marR="7772" marT="77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r>
              <a:tr h="197178">
                <a:tc>
                  <a:txBody>
                    <a:bodyPr/>
                    <a:lstStyle/>
                    <a:p>
                      <a:pPr algn="l" fontAlgn="b"/>
                      <a:r>
                        <a:rPr lang="en-US" sz="900" b="0" i="0" u="none" strike="noStrike">
                          <a:solidFill>
                            <a:srgbClr val="000000"/>
                          </a:solidFill>
                          <a:latin typeface="Calibri"/>
                        </a:rPr>
                        <a:t>Area</a:t>
                      </a:r>
                    </a:p>
                  </a:txBody>
                  <a:tcPr marL="7772" marR="7772" marT="77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Specific Challenge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Private Cloud</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Public Cloud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7178">
                <a:tc gridSpan="3">
                  <a:txBody>
                    <a:bodyPr/>
                    <a:lstStyle/>
                    <a:p>
                      <a:pPr algn="l" fontAlgn="b"/>
                      <a:r>
                        <a:rPr lang="en-US" sz="900" b="0" i="0" u="none" strike="noStrike">
                          <a:solidFill>
                            <a:srgbClr val="000000"/>
                          </a:solidFill>
                          <a:latin typeface="Calibri"/>
                        </a:rPr>
                        <a:t>Understanding of the Paradigm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Agreement on Definition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Confusion on What Provided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Multi-Tenancy Concerns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Unrealistic Vendor Claims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CIO Role Changes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Cloud Lock-In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dirty="0">
                          <a:solidFill>
                            <a:srgbClr val="000000"/>
                          </a:solidFill>
                          <a:latin typeface="Calibri"/>
                        </a:rPr>
                        <a:t>Implementation/Operations</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Architecture Immaturity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Manageability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VM Memory Limits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WAN Performance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Potential Loss </a:t>
                      </a:r>
                      <a:r>
                        <a:rPr lang="en-US" sz="900" b="0" i="0" u="none" strike="noStrike" dirty="0" smtClean="0">
                          <a:solidFill>
                            <a:srgbClr val="000000"/>
                          </a:solidFill>
                          <a:latin typeface="Calibri"/>
                        </a:rPr>
                        <a:t>of </a:t>
                      </a:r>
                      <a:r>
                        <a:rPr lang="en-US" sz="900" b="0" i="0" u="none" strike="noStrike" dirty="0">
                          <a:solidFill>
                            <a:srgbClr val="000000"/>
                          </a:solidFill>
                          <a:latin typeface="Calibri"/>
                        </a:rPr>
                        <a:t>Control</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Provisioning</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Licensing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Governance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Confidence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Service Provider Motivation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Provider SLAs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a:solidFill>
                            <a:srgbClr val="000000"/>
                          </a:solidFill>
                          <a:latin typeface="Calibri"/>
                        </a:rPr>
                        <a:t>Security/Compliance</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Adequate Threat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Workable Cross-Domain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Data-at-Rest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Auditability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Accreditation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Compliance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Physical Location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502" name="Oval 190"/>
          <p:cNvSpPr>
            <a:spLocks noChangeArrowheads="1"/>
          </p:cNvSpPr>
          <p:nvPr/>
        </p:nvSpPr>
        <p:spPr bwMode="auto">
          <a:xfrm>
            <a:off x="457200" y="1447800"/>
            <a:ext cx="8153400" cy="1447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45587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02"/>
                                        </p:tgtEl>
                                        <p:attrNameLst>
                                          <p:attrName>style.visibility</p:attrName>
                                        </p:attrNameLst>
                                      </p:cBhvr>
                                      <p:to>
                                        <p:strVal val="visible"/>
                                      </p:to>
                                    </p:set>
                                    <p:animEffect transition="in" filter="dissolve">
                                      <p:cBhvr>
                                        <p:cTn id="7" dur="500"/>
                                        <p:tgtEl>
                                          <p:spTgt spid="13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3502"/>
                                        </p:tgtEl>
                                      </p:cBhvr>
                                    </p:animEffect>
                                    <p:set>
                                      <p:cBhvr>
                                        <p:cTn id="15" dur="1" fill="hold">
                                          <p:stCondLst>
                                            <p:cond delay="499"/>
                                          </p:stCondLst>
                                        </p:cTn>
                                        <p:tgtEl>
                                          <p:spTgt spid="13502"/>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animEffect transition="in" filter="dissolve">
                                      <p:cBhvr>
                                        <p:cTn id="18" dur="500"/>
                                        <p:tgtEl>
                                          <p:spTgt spid="20483">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dissolve">
                                      <p:cBhvr>
                                        <p:cTn id="21" dur="500"/>
                                        <p:tgtEl>
                                          <p:spTgt spid="20483">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Effect transition="in" filter="dissolve">
                                      <p:cBhvr>
                                        <p:cTn id="24" dur="500"/>
                                        <p:tgtEl>
                                          <p:spTgt spid="20483">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dissolve">
                                      <p:cBhvr>
                                        <p:cTn id="27" dur="500"/>
                                        <p:tgtEl>
                                          <p:spTgt spid="20483">
                                            <p:txEl>
                                              <p:pRg st="3" end="3"/>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483">
                                            <p:txEl>
                                              <p:pRg st="4" end="4"/>
                                            </p:txEl>
                                          </p:spTgt>
                                        </p:tgtEl>
                                        <p:attrNameLst>
                                          <p:attrName>style.visibility</p:attrName>
                                        </p:attrNameLst>
                                      </p:cBhvr>
                                      <p:to>
                                        <p:strVal val="visible"/>
                                      </p:to>
                                    </p:set>
                                    <p:animEffect transition="in" filter="dissolve">
                                      <p:cBhvr>
                                        <p:cTn id="30" dur="500"/>
                                        <p:tgtEl>
                                          <p:spTgt spid="20483">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483">
                                            <p:txEl>
                                              <p:pRg st="5" end="5"/>
                                            </p:txEl>
                                          </p:spTgt>
                                        </p:tgtEl>
                                        <p:attrNameLst>
                                          <p:attrName>style.visibility</p:attrName>
                                        </p:attrNameLst>
                                      </p:cBhvr>
                                      <p:to>
                                        <p:strVal val="visible"/>
                                      </p:to>
                                    </p:set>
                                    <p:animEffect transition="in" filter="dissolve">
                                      <p:cBhvr>
                                        <p:cTn id="33" dur="500"/>
                                        <p:tgtEl>
                                          <p:spTgt spid="20483">
                                            <p:txEl>
                                              <p:pRg st="5" end="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483">
                                            <p:txEl>
                                              <p:pRg st="6" end="6"/>
                                            </p:txEl>
                                          </p:spTgt>
                                        </p:tgtEl>
                                        <p:attrNameLst>
                                          <p:attrName>style.visibility</p:attrName>
                                        </p:attrNameLst>
                                      </p:cBhvr>
                                      <p:to>
                                        <p:strVal val="visible"/>
                                      </p:to>
                                    </p:set>
                                    <p:animEffect transition="in" filter="dissolve">
                                      <p:cBhvr>
                                        <p:cTn id="36" dur="500"/>
                                        <p:tgtEl>
                                          <p:spTgt spid="20483">
                                            <p:txEl>
                                              <p:pRg st="6" end="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0483">
                                            <p:txEl>
                                              <p:pRg st="7" end="7"/>
                                            </p:txEl>
                                          </p:spTgt>
                                        </p:tgtEl>
                                        <p:attrNameLst>
                                          <p:attrName>style.visibility</p:attrName>
                                        </p:attrNameLst>
                                      </p:cBhvr>
                                      <p:to>
                                        <p:strVal val="visible"/>
                                      </p:to>
                                    </p:set>
                                    <p:animEffect transition="in" filter="dissolve">
                                      <p:cBhvr>
                                        <p:cTn id="39" dur="500"/>
                                        <p:tgtEl>
                                          <p:spTgt spid="20483">
                                            <p:txEl>
                                              <p:pRg st="7" end="7"/>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483">
                                            <p:txEl>
                                              <p:pRg st="8" end="8"/>
                                            </p:txEl>
                                          </p:spTgt>
                                        </p:tgtEl>
                                        <p:attrNameLst>
                                          <p:attrName>style.visibility</p:attrName>
                                        </p:attrNameLst>
                                      </p:cBhvr>
                                      <p:to>
                                        <p:strVal val="visible"/>
                                      </p:to>
                                    </p:set>
                                    <p:animEffect transition="in" filter="dissolve">
                                      <p:cBhvr>
                                        <p:cTn id="42" dur="500"/>
                                        <p:tgtEl>
                                          <p:spTgt spid="2048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0483">
                                            <p:txEl>
                                              <p:pRg st="9" end="9"/>
                                            </p:txEl>
                                          </p:spTgt>
                                        </p:tgtEl>
                                        <p:attrNameLst>
                                          <p:attrName>style.visibility</p:attrName>
                                        </p:attrNameLst>
                                      </p:cBhvr>
                                      <p:to>
                                        <p:strVal val="visible"/>
                                      </p:to>
                                    </p:set>
                                    <p:animEffect transition="in" filter="dissolve">
                                      <p:cBhvr>
                                        <p:cTn id="45" dur="500"/>
                                        <p:tgtEl>
                                          <p:spTgt spid="2048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483">
                                            <p:txEl>
                                              <p:pRg st="10" end="10"/>
                                            </p:txEl>
                                          </p:spTgt>
                                        </p:tgtEl>
                                        <p:attrNameLst>
                                          <p:attrName>style.visibility</p:attrName>
                                        </p:attrNameLst>
                                      </p:cBhvr>
                                      <p:to>
                                        <p:strVal val="visible"/>
                                      </p:to>
                                    </p:set>
                                    <p:animEffect transition="in" filter="dissolve">
                                      <p:cBhvr>
                                        <p:cTn id="48" dur="5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3502" grpId="0" animBg="1"/>
      <p:bldP spid="1350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Challenges to Adoption (continued)</a:t>
            </a:r>
          </a:p>
        </p:txBody>
      </p:sp>
      <p:sp>
        <p:nvSpPr>
          <p:cNvPr id="15363" name="Content Placeholder 2"/>
          <p:cNvSpPr>
            <a:spLocks noGrp="1"/>
          </p:cNvSpPr>
          <p:nvPr>
            <p:ph idx="1"/>
          </p:nvPr>
        </p:nvSpPr>
        <p:spPr/>
        <p:txBody>
          <a:bodyPr/>
          <a:lstStyle/>
          <a:p>
            <a:pPr eaLnBrk="1" hangingPunct="1"/>
            <a:r>
              <a:rPr lang="en-US" smtClean="0"/>
              <a:t>Understanding of the Paradigm (continued)</a:t>
            </a:r>
          </a:p>
          <a:p>
            <a:pPr lvl="1" eaLnBrk="1" hangingPunct="1"/>
            <a:r>
              <a:rPr lang="en-US" u="sng" smtClean="0"/>
              <a:t>Role changes</a:t>
            </a:r>
            <a:r>
              <a:rPr lang="en-US" smtClean="0"/>
              <a:t>: The CIO (or equivalent) may need to evolve to a general contractor in many areas.</a:t>
            </a:r>
          </a:p>
          <a:p>
            <a:pPr lvl="1" eaLnBrk="1" hangingPunct="1"/>
            <a:r>
              <a:rPr lang="en-US" u="sng" smtClean="0"/>
              <a:t>Lock-In</a:t>
            </a:r>
            <a:r>
              <a:rPr lang="en-US" smtClean="0"/>
              <a:t>: </a:t>
            </a:r>
          </a:p>
          <a:p>
            <a:pPr lvl="2" eaLnBrk="1" hangingPunct="1"/>
            <a:r>
              <a:rPr lang="en-US" smtClean="0"/>
              <a:t>How difficult would it be to move large volumes of data to a different cloud (cloud provider)?</a:t>
            </a:r>
          </a:p>
          <a:p>
            <a:pPr lvl="2" eaLnBrk="1" hangingPunct="1"/>
            <a:r>
              <a:rPr lang="en-US" smtClean="0"/>
              <a:t>This is both a procedural and a technical issue (format, bandwidth)</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1539A96-2DBD-4589-9938-BC5CE0A1CDA4}" type="slidenum">
              <a:rPr lang="en-US" smtClean="0">
                <a:solidFill>
                  <a:srgbClr val="000000"/>
                </a:solidFill>
                <a:latin typeface="Arial" charset="0"/>
              </a:rPr>
              <a:pPr eaLnBrk="1" hangingPunct="1"/>
              <a:t>58</a:t>
            </a:fld>
            <a:endParaRPr lang="en-US" smtClean="0">
              <a:solidFill>
                <a:srgbClr val="000000"/>
              </a:solidFill>
              <a:latin typeface="Arial" charset="0"/>
            </a:endParaRPr>
          </a:p>
        </p:txBody>
      </p:sp>
    </p:spTree>
    <p:extLst>
      <p:ext uri="{BB962C8B-B14F-4D97-AF65-F5344CB8AC3E}">
        <p14:creationId xmlns:p14="http://schemas.microsoft.com/office/powerpoint/2010/main" val="36660884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Challenges to Adoption (continued)</a:t>
            </a:r>
          </a:p>
        </p:txBody>
      </p:sp>
      <p:sp>
        <p:nvSpPr>
          <p:cNvPr id="15363" name="Rectangle 3"/>
          <p:cNvSpPr>
            <a:spLocks noGrp="1" noChangeArrowheads="1"/>
          </p:cNvSpPr>
          <p:nvPr>
            <p:ph idx="1"/>
          </p:nvPr>
        </p:nvSpPr>
        <p:spPr>
          <a:xfrm>
            <a:off x="381000" y="1646237"/>
            <a:ext cx="8229600" cy="4525963"/>
          </a:xfrm>
        </p:spPr>
        <p:txBody>
          <a:bodyPr>
            <a:noAutofit/>
          </a:bodyPr>
          <a:lstStyle/>
          <a:p>
            <a:pPr eaLnBrk="1" hangingPunct="1">
              <a:lnSpc>
                <a:spcPct val="90000"/>
              </a:lnSpc>
            </a:pPr>
            <a:r>
              <a:rPr lang="en-US" sz="1800" smtClean="0"/>
              <a:t>Implementation and Operations</a:t>
            </a:r>
          </a:p>
          <a:p>
            <a:pPr lvl="1" eaLnBrk="1" hangingPunct="1">
              <a:lnSpc>
                <a:spcPct val="90000"/>
              </a:lnSpc>
            </a:pPr>
            <a:r>
              <a:rPr lang="en-US" sz="1600" u="sng" smtClean="0"/>
              <a:t>Architecture</a:t>
            </a:r>
            <a:r>
              <a:rPr lang="en-US" sz="1600" smtClean="0"/>
              <a:t>: </a:t>
            </a:r>
          </a:p>
          <a:p>
            <a:pPr lvl="2" eaLnBrk="1" hangingPunct="1">
              <a:lnSpc>
                <a:spcPct val="90000"/>
              </a:lnSpc>
            </a:pPr>
            <a:r>
              <a:rPr lang="en-US" sz="1400" smtClean="0"/>
              <a:t>There is much disagreement over the necessary elements for a cloud technical architecture, and the elements are not mature.  </a:t>
            </a:r>
          </a:p>
          <a:p>
            <a:pPr lvl="2" eaLnBrk="1" hangingPunct="1">
              <a:lnSpc>
                <a:spcPct val="90000"/>
              </a:lnSpc>
            </a:pPr>
            <a:r>
              <a:rPr lang="en-US" sz="1400" smtClean="0"/>
              <a:t>In addition, SOA is the best approach for interface to clouds, yet culture for SOA success is immature and poorly understood.</a:t>
            </a:r>
          </a:p>
          <a:p>
            <a:pPr lvl="2" eaLnBrk="1" hangingPunct="1">
              <a:lnSpc>
                <a:spcPct val="90000"/>
              </a:lnSpc>
            </a:pPr>
            <a:r>
              <a:rPr lang="en-US" sz="1400" smtClean="0"/>
              <a:t>There is much discussion over common cloud APIs, but none exist</a:t>
            </a:r>
          </a:p>
          <a:p>
            <a:pPr lvl="1" eaLnBrk="1" hangingPunct="1">
              <a:lnSpc>
                <a:spcPct val="90000"/>
              </a:lnSpc>
            </a:pPr>
            <a:r>
              <a:rPr lang="en-US" sz="1600" u="sng" smtClean="0"/>
              <a:t>Manageability</a:t>
            </a:r>
            <a:r>
              <a:rPr lang="en-US" sz="1600" smtClean="0"/>
              <a:t>: from the user perspective:</a:t>
            </a:r>
          </a:p>
          <a:p>
            <a:pPr lvl="2" eaLnBrk="1" hangingPunct="1">
              <a:lnSpc>
                <a:spcPct val="90000"/>
              </a:lnSpc>
            </a:pPr>
            <a:r>
              <a:rPr lang="en-US" sz="1400" smtClean="0"/>
              <a:t>Existing management tools do not seem to be able to track metrics for applications that may reside on a varying number of different systems (not a problem where solution is a single VM)</a:t>
            </a:r>
          </a:p>
          <a:p>
            <a:pPr lvl="2" eaLnBrk="1" hangingPunct="1">
              <a:lnSpc>
                <a:spcPct val="90000"/>
              </a:lnSpc>
            </a:pPr>
            <a:r>
              <a:rPr lang="en-US" sz="1400" smtClean="0"/>
              <a:t>How does asset management change in the cloud?</a:t>
            </a:r>
          </a:p>
          <a:p>
            <a:pPr lvl="2" eaLnBrk="1" hangingPunct="1">
              <a:lnSpc>
                <a:spcPct val="90000"/>
              </a:lnSpc>
            </a:pPr>
            <a:r>
              <a:rPr lang="en-US" sz="1400" smtClean="0"/>
              <a:t>Distributed Management Task Force (DMTF) has initiated a working group to address (http://www.dmtf.org/about/cloud-incubator)</a:t>
            </a:r>
          </a:p>
          <a:p>
            <a:pPr lvl="1" eaLnBrk="1" hangingPunct="1">
              <a:lnSpc>
                <a:spcPct val="90000"/>
              </a:lnSpc>
            </a:pPr>
            <a:r>
              <a:rPr lang="en-US" sz="1600" u="sng" smtClean="0"/>
              <a:t>Memory limits within VM technology</a:t>
            </a:r>
            <a:r>
              <a:rPr lang="en-US" sz="1600" smtClean="0"/>
              <a:t>: VMs, which are approaching being a requisite design element, can address less memory than the physical OS.  The latest product releases largely obviate this limitation.</a:t>
            </a:r>
          </a:p>
          <a:p>
            <a:pPr lvl="1" eaLnBrk="1" hangingPunct="1">
              <a:lnSpc>
                <a:spcPct val="90000"/>
              </a:lnSpc>
            </a:pPr>
            <a:r>
              <a:rPr lang="en-US" sz="1600" u="sng" smtClean="0"/>
              <a:t>WAN performance</a:t>
            </a:r>
            <a:r>
              <a:rPr lang="en-US" sz="1600" smtClean="0"/>
              <a:t>: Many geographies still are limited in their backbone capacity.</a:t>
            </a:r>
          </a:p>
          <a:p>
            <a:pPr eaLnBrk="1" hangingPunct="1">
              <a:lnSpc>
                <a:spcPct val="90000"/>
              </a:lnSpc>
              <a:buFontTx/>
              <a:buNone/>
            </a:pPr>
            <a:endParaRPr lang="en-US" sz="1800" smtClean="0"/>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E53EC7A-63E2-45B2-B964-A21DEF84A1C3}" type="slidenum">
              <a:rPr lang="en-US" smtClean="0">
                <a:solidFill>
                  <a:srgbClr val="000000"/>
                </a:solidFill>
                <a:latin typeface="Arial" charset="0"/>
              </a:rPr>
              <a:pPr eaLnBrk="1" hangingPunct="1"/>
              <a:t>59</a:t>
            </a:fld>
            <a:endParaRPr lang="en-US" smtClean="0">
              <a:solidFill>
                <a:srgbClr val="000000"/>
              </a:solidFill>
              <a:latin typeface="Arial" charset="0"/>
            </a:endParaRPr>
          </a:p>
        </p:txBody>
      </p:sp>
      <p:graphicFrame>
        <p:nvGraphicFramePr>
          <p:cNvPr id="5" name="Table 4"/>
          <p:cNvGraphicFramePr>
            <a:graphicFrameLocks noGrp="1"/>
          </p:cNvGraphicFramePr>
          <p:nvPr/>
        </p:nvGraphicFramePr>
        <p:xfrm>
          <a:off x="1209675" y="1295400"/>
          <a:ext cx="6715124" cy="5156205"/>
        </p:xfrm>
        <a:graphic>
          <a:graphicData uri="http://schemas.openxmlformats.org/drawingml/2006/table">
            <a:tbl>
              <a:tblPr/>
              <a:tblGrid>
                <a:gridCol w="590071"/>
                <a:gridCol w="590071"/>
                <a:gridCol w="749880"/>
                <a:gridCol w="2092906"/>
                <a:gridCol w="1429076"/>
                <a:gridCol w="1263120"/>
              </a:tblGrid>
              <a:tr h="197178">
                <a:tc>
                  <a:txBody>
                    <a:bodyPr/>
                    <a:lstStyle/>
                    <a:p>
                      <a:pPr algn="l" fontAlgn="b"/>
                      <a:r>
                        <a:rPr lang="en-US" sz="900" b="0" i="0" u="none" strike="noStrike" dirty="0">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dirty="0">
                          <a:solidFill>
                            <a:srgbClr val="000000"/>
                          </a:solidFill>
                          <a:latin typeface="Calibri"/>
                        </a:rPr>
                        <a:t> </a:t>
                      </a:r>
                    </a:p>
                  </a:txBody>
                  <a:tcPr marL="7772" marR="7772" marT="7771" marB="0" anchor="b">
                    <a:lnL>
                      <a:noFill/>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2">
                  <a:txBody>
                    <a:bodyPr/>
                    <a:lstStyle/>
                    <a:p>
                      <a:pPr algn="ctr" fontAlgn="b"/>
                      <a:r>
                        <a:rPr lang="en-US" sz="900" b="0" i="0" u="none" strike="noStrike" dirty="0" smtClean="0">
                          <a:solidFill>
                            <a:srgbClr val="000000"/>
                          </a:solidFill>
                          <a:latin typeface="Calibri"/>
                        </a:rPr>
                        <a:t>Ownership Dimension</a:t>
                      </a:r>
                      <a:endParaRPr lang="en-US" sz="900" b="0" i="0" u="none" strike="noStrike" dirty="0">
                        <a:solidFill>
                          <a:srgbClr val="000000"/>
                        </a:solidFill>
                        <a:latin typeface="Calibri"/>
                      </a:endParaRPr>
                    </a:p>
                  </a:txBody>
                  <a:tcPr marL="7772" marR="7772" marT="77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r>
              <a:tr h="197178">
                <a:tc>
                  <a:txBody>
                    <a:bodyPr/>
                    <a:lstStyle/>
                    <a:p>
                      <a:pPr algn="l" fontAlgn="b"/>
                      <a:r>
                        <a:rPr lang="en-US" sz="900" b="0" i="0" u="none" strike="noStrike">
                          <a:solidFill>
                            <a:srgbClr val="000000"/>
                          </a:solidFill>
                          <a:latin typeface="Calibri"/>
                        </a:rPr>
                        <a:t>Area</a:t>
                      </a:r>
                    </a:p>
                  </a:txBody>
                  <a:tcPr marL="7772" marR="7772" marT="77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Specific Challenge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Private Cloud</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Public Cloud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7178">
                <a:tc gridSpan="3">
                  <a:txBody>
                    <a:bodyPr/>
                    <a:lstStyle/>
                    <a:p>
                      <a:pPr algn="l" fontAlgn="b"/>
                      <a:r>
                        <a:rPr lang="en-US" sz="900" b="0" i="0" u="none" strike="noStrike">
                          <a:solidFill>
                            <a:srgbClr val="000000"/>
                          </a:solidFill>
                          <a:latin typeface="Calibri"/>
                        </a:rPr>
                        <a:t>Understanding of the Paradigm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Agreement on Definition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Confusion on What Provided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Multi-Tenancy Concerns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Unrealistic Vendor Claims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CIO Role Changes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Cloud Lock-In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dirty="0">
                          <a:solidFill>
                            <a:srgbClr val="000000"/>
                          </a:solidFill>
                          <a:latin typeface="Calibri"/>
                        </a:rPr>
                        <a:t>Implementation/Operations</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Architecture Immaturity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Manageability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VM Memory Limits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WAN Performance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Potential Loss of Control</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Provisioning</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Licensing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Governance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Confidence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Service Provider Motivation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Provider SLAs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a:solidFill>
                            <a:srgbClr val="000000"/>
                          </a:solidFill>
                          <a:latin typeface="Calibri"/>
                        </a:rPr>
                        <a:t>Security/Compliance</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Adequate Threat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Workable Cross-Domain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Data-at-Rest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Auditability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Accreditation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Compliance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Physical Location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Oval 190"/>
          <p:cNvSpPr>
            <a:spLocks noChangeArrowheads="1"/>
          </p:cNvSpPr>
          <p:nvPr/>
        </p:nvSpPr>
        <p:spPr bwMode="auto">
          <a:xfrm>
            <a:off x="533400" y="2743200"/>
            <a:ext cx="8153400" cy="2362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6215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5363">
                                            <p:txEl>
                                              <p:pRg st="0" end="0"/>
                                            </p:txEl>
                                          </p:spTgt>
                                        </p:tgtEl>
                                        <p:attrNameLst>
                                          <p:attrName>style.visibility</p:attrName>
                                        </p:attrNameLst>
                                      </p:cBhvr>
                                      <p:to>
                                        <p:strVal val="visible"/>
                                      </p:to>
                                    </p:set>
                                    <p:animEffect transition="in" filter="dissolve">
                                      <p:cBhvr>
                                        <p:cTn id="18" dur="500"/>
                                        <p:tgtEl>
                                          <p:spTgt spid="15363">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dissolve">
                                      <p:cBhvr>
                                        <p:cTn id="21" dur="500"/>
                                        <p:tgtEl>
                                          <p:spTgt spid="15363">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Effect transition="in" filter="dissolve">
                                      <p:cBhvr>
                                        <p:cTn id="24" dur="500"/>
                                        <p:tgtEl>
                                          <p:spTgt spid="15363">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dissolve">
                                      <p:cBhvr>
                                        <p:cTn id="27" dur="500"/>
                                        <p:tgtEl>
                                          <p:spTgt spid="15363">
                                            <p:txEl>
                                              <p:pRg st="3" end="3"/>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363">
                                            <p:txEl>
                                              <p:pRg st="4" end="4"/>
                                            </p:txEl>
                                          </p:spTgt>
                                        </p:tgtEl>
                                        <p:attrNameLst>
                                          <p:attrName>style.visibility</p:attrName>
                                        </p:attrNameLst>
                                      </p:cBhvr>
                                      <p:to>
                                        <p:strVal val="visible"/>
                                      </p:to>
                                    </p:set>
                                    <p:animEffect transition="in" filter="dissolve">
                                      <p:cBhvr>
                                        <p:cTn id="30" dur="500"/>
                                        <p:tgtEl>
                                          <p:spTgt spid="15363">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363">
                                            <p:txEl>
                                              <p:pRg st="5" end="5"/>
                                            </p:txEl>
                                          </p:spTgt>
                                        </p:tgtEl>
                                        <p:attrNameLst>
                                          <p:attrName>style.visibility</p:attrName>
                                        </p:attrNameLst>
                                      </p:cBhvr>
                                      <p:to>
                                        <p:strVal val="visible"/>
                                      </p:to>
                                    </p:set>
                                    <p:animEffect transition="in" filter="dissolve">
                                      <p:cBhvr>
                                        <p:cTn id="33" dur="500"/>
                                        <p:tgtEl>
                                          <p:spTgt spid="15363">
                                            <p:txEl>
                                              <p:pRg st="5" end="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363">
                                            <p:txEl>
                                              <p:pRg st="6" end="6"/>
                                            </p:txEl>
                                          </p:spTgt>
                                        </p:tgtEl>
                                        <p:attrNameLst>
                                          <p:attrName>style.visibility</p:attrName>
                                        </p:attrNameLst>
                                      </p:cBhvr>
                                      <p:to>
                                        <p:strVal val="visible"/>
                                      </p:to>
                                    </p:set>
                                    <p:animEffect transition="in" filter="dissolve">
                                      <p:cBhvr>
                                        <p:cTn id="36" dur="500"/>
                                        <p:tgtEl>
                                          <p:spTgt spid="15363">
                                            <p:txEl>
                                              <p:pRg st="6" end="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363">
                                            <p:txEl>
                                              <p:pRg st="7" end="7"/>
                                            </p:txEl>
                                          </p:spTgt>
                                        </p:tgtEl>
                                        <p:attrNameLst>
                                          <p:attrName>style.visibility</p:attrName>
                                        </p:attrNameLst>
                                      </p:cBhvr>
                                      <p:to>
                                        <p:strVal val="visible"/>
                                      </p:to>
                                    </p:set>
                                    <p:animEffect transition="in" filter="dissolve">
                                      <p:cBhvr>
                                        <p:cTn id="39" dur="500"/>
                                        <p:tgtEl>
                                          <p:spTgt spid="15363">
                                            <p:txEl>
                                              <p:pRg st="7" end="7"/>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363">
                                            <p:txEl>
                                              <p:pRg st="8" end="8"/>
                                            </p:txEl>
                                          </p:spTgt>
                                        </p:tgtEl>
                                        <p:attrNameLst>
                                          <p:attrName>style.visibility</p:attrName>
                                        </p:attrNameLst>
                                      </p:cBhvr>
                                      <p:to>
                                        <p:strVal val="visible"/>
                                      </p:to>
                                    </p:set>
                                    <p:animEffect transition="in" filter="dissolve">
                                      <p:cBhvr>
                                        <p:cTn id="42" dur="500"/>
                                        <p:tgtEl>
                                          <p:spTgt spid="1536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363">
                                            <p:txEl>
                                              <p:pRg st="9" end="9"/>
                                            </p:txEl>
                                          </p:spTgt>
                                        </p:tgtEl>
                                        <p:attrNameLst>
                                          <p:attrName>style.visibility</p:attrName>
                                        </p:attrNameLst>
                                      </p:cBhvr>
                                      <p:to>
                                        <p:strVal val="visible"/>
                                      </p:to>
                                    </p:set>
                                    <p:animEffect transition="in" filter="dissolve">
                                      <p:cBhvr>
                                        <p:cTn id="45" dur="500"/>
                                        <p:tgtEl>
                                          <p:spTgt spid="1536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363">
                                            <p:txEl>
                                              <p:pRg st="10" end="10"/>
                                            </p:txEl>
                                          </p:spTgt>
                                        </p:tgtEl>
                                        <p:attrNameLst>
                                          <p:attrName>style.visibility</p:attrName>
                                        </p:attrNameLst>
                                      </p:cBhvr>
                                      <p:to>
                                        <p:strVal val="visible"/>
                                      </p:to>
                                    </p:set>
                                    <p:animEffect transition="in" filter="dissolve">
                                      <p:cBhvr>
                                        <p:cTn id="48"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thought question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
        <p:nvSpPr>
          <p:cNvPr id="4" name="Content Placeholder 3"/>
          <p:cNvSpPr>
            <a:spLocks noGrp="1"/>
          </p:cNvSpPr>
          <p:nvPr>
            <p:ph sz="quarter" idx="1"/>
          </p:nvPr>
        </p:nvSpPr>
        <p:spPr/>
        <p:txBody>
          <a:bodyPr/>
          <a:lstStyle/>
          <a:p>
            <a:r>
              <a:rPr lang="en-US" smtClean="0"/>
              <a:t>Who pays for a “free” app?</a:t>
            </a:r>
          </a:p>
          <a:p>
            <a:pPr lvl="1"/>
            <a:r>
              <a:rPr lang="en-US" smtClean="0"/>
              <a:t>Some games have advertising but many apps don’t</a:t>
            </a:r>
          </a:p>
          <a:p>
            <a:pPr lvl="1"/>
            <a:r>
              <a:rPr lang="en-US" smtClean="0"/>
              <a:t>So what’s the interest in having the app?</a:t>
            </a:r>
          </a:p>
          <a:p>
            <a:pPr lvl="1"/>
            <a:endParaRPr lang="en-US"/>
          </a:p>
          <a:p>
            <a:r>
              <a:rPr lang="en-US" smtClean="0"/>
              <a:t>Even more extreme: Who pays for LinkedIn?</a:t>
            </a:r>
          </a:p>
          <a:p>
            <a:pPr lvl="1"/>
            <a:r>
              <a:rPr lang="en-US" smtClean="0"/>
              <a:t>Huge number of users so it must cost a lot to run</a:t>
            </a:r>
          </a:p>
          <a:p>
            <a:pPr lvl="1"/>
            <a:r>
              <a:rPr lang="en-US" smtClean="0"/>
              <a:t>Yet no advertising and the site is free</a:t>
            </a:r>
            <a:endParaRPr lang="en-US"/>
          </a:p>
        </p:txBody>
      </p:sp>
    </p:spTree>
    <p:extLst>
      <p:ext uri="{BB962C8B-B14F-4D97-AF65-F5344CB8AC3E}">
        <p14:creationId xmlns:p14="http://schemas.microsoft.com/office/powerpoint/2010/main" val="3186382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Challenges to Adoption (continued)</a:t>
            </a:r>
          </a:p>
        </p:txBody>
      </p:sp>
      <p:sp>
        <p:nvSpPr>
          <p:cNvPr id="17411" name="Content Placeholder 2"/>
          <p:cNvSpPr>
            <a:spLocks noGrp="1"/>
          </p:cNvSpPr>
          <p:nvPr>
            <p:ph idx="1"/>
          </p:nvPr>
        </p:nvSpPr>
        <p:spPr>
          <a:xfrm>
            <a:off x="381000" y="1646237"/>
            <a:ext cx="8229600" cy="4525963"/>
          </a:xfrm>
        </p:spPr>
        <p:txBody>
          <a:bodyPr>
            <a:normAutofit fontScale="92500" lnSpcReduction="20000"/>
          </a:bodyPr>
          <a:lstStyle/>
          <a:p>
            <a:r>
              <a:rPr lang="en-US" smtClean="0"/>
              <a:t>Implementation and Operations (continued)</a:t>
            </a:r>
          </a:p>
          <a:p>
            <a:pPr lvl="1" eaLnBrk="1" hangingPunct="1">
              <a:lnSpc>
                <a:spcPct val="90000"/>
              </a:lnSpc>
            </a:pPr>
            <a:r>
              <a:rPr lang="en-US" u="sng" smtClean="0"/>
              <a:t>Loss of control</a:t>
            </a:r>
            <a:r>
              <a:rPr lang="en-US" smtClean="0"/>
              <a:t>:  Will business elements of the enterprise bypass the enterprise’s IT organization?</a:t>
            </a:r>
          </a:p>
          <a:p>
            <a:pPr lvl="1" eaLnBrk="1" hangingPunct="1">
              <a:lnSpc>
                <a:spcPct val="90000"/>
              </a:lnSpc>
            </a:pPr>
            <a:r>
              <a:rPr lang="en-US" u="sng" smtClean="0"/>
              <a:t>Governance</a:t>
            </a:r>
            <a:r>
              <a:rPr lang="en-US" smtClean="0"/>
              <a:t>:  </a:t>
            </a:r>
          </a:p>
          <a:p>
            <a:pPr lvl="2" eaLnBrk="1" hangingPunct="1">
              <a:lnSpc>
                <a:spcPct val="90000"/>
              </a:lnSpc>
            </a:pPr>
            <a:r>
              <a:rPr lang="en-US" smtClean="0"/>
              <a:t>In which deployment models and use-cases does this play?  </a:t>
            </a:r>
          </a:p>
          <a:p>
            <a:pPr lvl="2" eaLnBrk="1" hangingPunct="1">
              <a:lnSpc>
                <a:spcPct val="90000"/>
              </a:lnSpc>
            </a:pPr>
            <a:r>
              <a:rPr lang="en-US" smtClean="0"/>
              <a:t>Is governance antithetical to the concept of cloud?</a:t>
            </a:r>
          </a:p>
          <a:p>
            <a:pPr lvl="2" eaLnBrk="1" hangingPunct="1">
              <a:lnSpc>
                <a:spcPct val="90000"/>
              </a:lnSpc>
            </a:pPr>
            <a:r>
              <a:rPr lang="en-US" smtClean="0"/>
              <a:t>Will lack of governance aggravate problems already associated with lack of SOA governance?</a:t>
            </a:r>
          </a:p>
          <a:p>
            <a:pPr lvl="1" eaLnBrk="1" hangingPunct="1">
              <a:lnSpc>
                <a:spcPct val="90000"/>
              </a:lnSpc>
            </a:pPr>
            <a:r>
              <a:rPr lang="en-US" u="sng" smtClean="0"/>
              <a:t>Provisioning</a:t>
            </a:r>
            <a:r>
              <a:rPr lang="en-US" smtClean="0"/>
              <a:t>:  For SaaS, how will applications and application components be provisioned?</a:t>
            </a:r>
          </a:p>
          <a:p>
            <a:pPr lvl="1" eaLnBrk="1" hangingPunct="1">
              <a:lnSpc>
                <a:spcPct val="90000"/>
              </a:lnSpc>
            </a:pPr>
            <a:r>
              <a:rPr lang="en-US" u="sng" smtClean="0"/>
              <a:t>Licensing</a:t>
            </a:r>
            <a:r>
              <a:rPr lang="en-US" smtClean="0"/>
              <a:t>: Vendors have been slow to develop appropriate models.</a:t>
            </a:r>
          </a:p>
          <a:p>
            <a:pPr lvl="1" eaLnBrk="1" hangingPunct="1">
              <a:lnSpc>
                <a:spcPct val="90000"/>
              </a:lnSpc>
            </a:pPr>
            <a:r>
              <a:rPr lang="en-US" u="sng" smtClean="0"/>
              <a:t>Confidence</a:t>
            </a:r>
            <a:r>
              <a:rPr lang="en-US" smtClean="0"/>
              <a:t>: As to reliability, scalability, and security in public clouds (economics will also drive cloud vendors to minimize costs)</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D2CEDD7-609B-47DA-AC7E-740C7D030BB7}" type="slidenum">
              <a:rPr lang="en-US" smtClean="0">
                <a:solidFill>
                  <a:srgbClr val="000000"/>
                </a:solidFill>
                <a:latin typeface="Arial" charset="0"/>
              </a:rPr>
              <a:pPr eaLnBrk="1" hangingPunct="1"/>
              <a:t>60</a:t>
            </a:fld>
            <a:endParaRPr lang="en-US" smtClean="0">
              <a:solidFill>
                <a:srgbClr val="000000"/>
              </a:solidFill>
              <a:latin typeface="Arial" charset="0"/>
            </a:endParaRPr>
          </a:p>
        </p:txBody>
      </p:sp>
    </p:spTree>
    <p:extLst>
      <p:ext uri="{BB962C8B-B14F-4D97-AF65-F5344CB8AC3E}">
        <p14:creationId xmlns:p14="http://schemas.microsoft.com/office/powerpoint/2010/main" val="4053992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Challenges to Adoption (continued)</a:t>
            </a:r>
          </a:p>
        </p:txBody>
      </p:sp>
      <p:sp>
        <p:nvSpPr>
          <p:cNvPr id="18435" name="Content Placeholder 2"/>
          <p:cNvSpPr>
            <a:spLocks noGrp="1"/>
          </p:cNvSpPr>
          <p:nvPr>
            <p:ph idx="1"/>
          </p:nvPr>
        </p:nvSpPr>
        <p:spPr/>
        <p:txBody>
          <a:bodyPr/>
          <a:lstStyle/>
          <a:p>
            <a:r>
              <a:rPr lang="en-US" smtClean="0"/>
              <a:t>Implementation and Operations (continued)</a:t>
            </a:r>
          </a:p>
          <a:p>
            <a:pPr lvl="1" eaLnBrk="1" hangingPunct="1">
              <a:lnSpc>
                <a:spcPct val="90000"/>
              </a:lnSpc>
            </a:pPr>
            <a:r>
              <a:rPr lang="en-US" u="sng" smtClean="0"/>
              <a:t>Motivation for the Provider</a:t>
            </a:r>
            <a:r>
              <a:rPr lang="en-US" smtClean="0"/>
              <a:t>: </a:t>
            </a:r>
          </a:p>
          <a:p>
            <a:pPr lvl="2" eaLnBrk="1" hangingPunct="1">
              <a:lnSpc>
                <a:spcPct val="90000"/>
              </a:lnSpc>
            </a:pPr>
            <a:r>
              <a:rPr lang="en-US" smtClean="0"/>
              <a:t>Ideally, providers keep just ahead of demand</a:t>
            </a:r>
          </a:p>
          <a:p>
            <a:pPr lvl="2" eaLnBrk="1" hangingPunct="1">
              <a:lnSpc>
                <a:spcPct val="90000"/>
              </a:lnSpc>
            </a:pPr>
            <a:r>
              <a:rPr lang="en-US" smtClean="0"/>
              <a:t>May provide motivation for providers to federate and sell capacity to each other as do utility companies.  Are there lessons from the power utility companies?</a:t>
            </a:r>
          </a:p>
          <a:p>
            <a:pPr lvl="2" eaLnBrk="1" hangingPunct="1">
              <a:lnSpc>
                <a:spcPct val="90000"/>
              </a:lnSpc>
            </a:pPr>
            <a:r>
              <a:rPr lang="en-US" smtClean="0"/>
              <a:t>Aggravates manageability problem</a:t>
            </a:r>
          </a:p>
          <a:p>
            <a:pPr lvl="2" eaLnBrk="1" hangingPunct="1">
              <a:lnSpc>
                <a:spcPct val="90000"/>
              </a:lnSpc>
            </a:pPr>
            <a:r>
              <a:rPr lang="en-US" smtClean="0"/>
              <a:t>Is the capacity really there for surge levels?  Will another tenant’s surge impede your ability to do the same?</a:t>
            </a:r>
          </a:p>
          <a:p>
            <a:pPr lvl="1" eaLnBrk="1" hangingPunct="1">
              <a:lnSpc>
                <a:spcPct val="90000"/>
              </a:lnSpc>
            </a:pPr>
            <a:r>
              <a:rPr lang="en-US" u="sng" smtClean="0"/>
              <a:t>Service-Level Agreements</a:t>
            </a:r>
            <a:r>
              <a:rPr lang="en-US" smtClean="0"/>
              <a:t>: There have been effectively no substantive guarantees from public cloud providers.</a:t>
            </a:r>
          </a:p>
          <a:p>
            <a:pPr lvl="1"/>
            <a:endParaRPr lang="en-US" smtClean="0"/>
          </a:p>
          <a:p>
            <a:endParaRPr lang="en-US" smtClean="0"/>
          </a:p>
          <a:p>
            <a:endParaRPr lang="en-US" smtClean="0"/>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8556644-3B80-4B78-8E58-C0D7B29682A6}" type="slidenum">
              <a:rPr lang="en-US" smtClean="0">
                <a:solidFill>
                  <a:srgbClr val="000000"/>
                </a:solidFill>
                <a:latin typeface="Arial" charset="0"/>
              </a:rPr>
              <a:pPr eaLnBrk="1" hangingPunct="1"/>
              <a:t>61</a:t>
            </a:fld>
            <a:endParaRPr lang="en-US" smtClean="0">
              <a:solidFill>
                <a:srgbClr val="000000"/>
              </a:solidFill>
              <a:latin typeface="Arial" charset="0"/>
            </a:endParaRPr>
          </a:p>
        </p:txBody>
      </p:sp>
    </p:spTree>
    <p:extLst>
      <p:ext uri="{BB962C8B-B14F-4D97-AF65-F5344CB8AC3E}">
        <p14:creationId xmlns:p14="http://schemas.microsoft.com/office/powerpoint/2010/main" val="3338913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Challenges to Adoption (continued)</a:t>
            </a:r>
          </a:p>
        </p:txBody>
      </p:sp>
      <p:sp>
        <p:nvSpPr>
          <p:cNvPr id="18435" name="Rectangle 3"/>
          <p:cNvSpPr>
            <a:spLocks noGrp="1" noChangeArrowheads="1"/>
          </p:cNvSpPr>
          <p:nvPr>
            <p:ph idx="1"/>
          </p:nvPr>
        </p:nvSpPr>
        <p:spPr>
          <a:xfrm>
            <a:off x="457200" y="1447800"/>
            <a:ext cx="8229600" cy="4525963"/>
          </a:xfrm>
        </p:spPr>
        <p:txBody>
          <a:bodyPr>
            <a:normAutofit fontScale="85000" lnSpcReduction="20000"/>
          </a:bodyPr>
          <a:lstStyle/>
          <a:p>
            <a:pPr eaLnBrk="1" hangingPunct="1"/>
            <a:r>
              <a:rPr lang="en-US" smtClean="0"/>
              <a:t>Security and Compliance</a:t>
            </a:r>
          </a:p>
          <a:p>
            <a:pPr lvl="1" eaLnBrk="1" hangingPunct="1"/>
            <a:r>
              <a:rPr lang="en-US" u="sng" smtClean="0"/>
              <a:t>Threat Models:</a:t>
            </a:r>
            <a:r>
              <a:rPr lang="en-US" smtClean="0"/>
              <a:t>  What new models arise in the cloud?  Have we further aggravated issues already present within SOA and with standard computing vulnerabilities?</a:t>
            </a:r>
          </a:p>
          <a:p>
            <a:pPr lvl="2" eaLnBrk="1" hangingPunct="1"/>
            <a:r>
              <a:rPr lang="en-US" smtClean="0"/>
              <a:t>Examples:</a:t>
            </a:r>
          </a:p>
          <a:p>
            <a:pPr lvl="3" eaLnBrk="1" hangingPunct="1"/>
            <a:r>
              <a:rPr lang="en-US" smtClean="0"/>
              <a:t>Dynamic virtual machines – How much control to the user?</a:t>
            </a:r>
          </a:p>
          <a:p>
            <a:pPr lvl="3" eaLnBrk="1" hangingPunct="1"/>
            <a:r>
              <a:rPr lang="en-US" smtClean="0"/>
              <a:t>Resource isolation (appropriate isolation measures are needed):</a:t>
            </a:r>
          </a:p>
          <a:p>
            <a:pPr lvl="4" eaLnBrk="1" hangingPunct="1"/>
            <a:r>
              <a:rPr lang="en-US" smtClean="0"/>
              <a:t>VM-to-VM attacks</a:t>
            </a:r>
          </a:p>
          <a:p>
            <a:pPr lvl="4" eaLnBrk="1" hangingPunct="1"/>
            <a:r>
              <a:rPr lang="en-US" smtClean="0"/>
              <a:t>Data leakage</a:t>
            </a:r>
          </a:p>
          <a:p>
            <a:pPr lvl="3" eaLnBrk="1" hangingPunct="1"/>
            <a:r>
              <a:rPr lang="en-US" smtClean="0"/>
              <a:t>Weakened perimeter – Firewall ports enabling user access are a vulnerability</a:t>
            </a:r>
          </a:p>
          <a:p>
            <a:pPr lvl="3" eaLnBrk="1" hangingPunct="1"/>
            <a:r>
              <a:rPr lang="en-US" smtClean="0"/>
              <a:t>Patch and security control management – Becomes the user’s responsibility; aggravated by VM dynamism</a:t>
            </a:r>
          </a:p>
          <a:p>
            <a:pPr lvl="3" eaLnBrk="1" hangingPunct="1"/>
            <a:r>
              <a:rPr lang="en-US" smtClean="0"/>
              <a:t>Hybrid usage – Consistency of control; ensuring the user understands where their data resides</a:t>
            </a:r>
          </a:p>
          <a:p>
            <a:pPr lvl="3" eaLnBrk="1" hangingPunct="1"/>
            <a:r>
              <a:rPr lang="en-US" smtClean="0"/>
              <a:t>Administrative access across networks – A vulnerability also inconsistent with some security policies</a:t>
            </a:r>
          </a:p>
          <a:p>
            <a:pPr lvl="3" eaLnBrk="1" hangingPunct="1">
              <a:buFontTx/>
              <a:buNone/>
            </a:pPr>
            <a:endParaRPr lang="en-US" smtClean="0"/>
          </a:p>
          <a:p>
            <a:pPr lvl="3" eaLnBrk="1" hangingPunct="1"/>
            <a:endParaRPr lang="en-US" smtClean="0"/>
          </a:p>
          <a:p>
            <a:pPr lvl="1" eaLnBrk="1" hangingPunct="1"/>
            <a:endParaRPr lang="en-US" smtClean="0"/>
          </a:p>
          <a:p>
            <a:pPr lvl="1" eaLnBrk="1" hangingPunct="1"/>
            <a:endParaRPr lang="en-US" smtClean="0"/>
          </a:p>
          <a:p>
            <a:pPr eaLnBrk="1" hangingPunct="1"/>
            <a:endParaRPr lang="en-US" smtClean="0"/>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C70E009-C61D-40D8-99FB-741018943661}" type="slidenum">
              <a:rPr lang="en-US" smtClean="0">
                <a:solidFill>
                  <a:srgbClr val="000000"/>
                </a:solidFill>
                <a:latin typeface="Arial" charset="0"/>
              </a:rPr>
              <a:pPr eaLnBrk="1" hangingPunct="1"/>
              <a:t>62</a:t>
            </a:fld>
            <a:endParaRPr lang="en-US" smtClean="0">
              <a:solidFill>
                <a:srgbClr val="000000"/>
              </a:solidFill>
              <a:latin typeface="Arial" charset="0"/>
            </a:endParaRPr>
          </a:p>
        </p:txBody>
      </p:sp>
      <p:graphicFrame>
        <p:nvGraphicFramePr>
          <p:cNvPr id="5" name="Table 4"/>
          <p:cNvGraphicFramePr>
            <a:graphicFrameLocks noGrp="1"/>
          </p:cNvGraphicFramePr>
          <p:nvPr/>
        </p:nvGraphicFramePr>
        <p:xfrm>
          <a:off x="1209675" y="1295400"/>
          <a:ext cx="6715124" cy="5156205"/>
        </p:xfrm>
        <a:graphic>
          <a:graphicData uri="http://schemas.openxmlformats.org/drawingml/2006/table">
            <a:tbl>
              <a:tblPr/>
              <a:tblGrid>
                <a:gridCol w="590071"/>
                <a:gridCol w="590071"/>
                <a:gridCol w="749880"/>
                <a:gridCol w="2092906"/>
                <a:gridCol w="1429076"/>
                <a:gridCol w="1263120"/>
              </a:tblGrid>
              <a:tr h="197178">
                <a:tc>
                  <a:txBody>
                    <a:bodyPr/>
                    <a:lstStyle/>
                    <a:p>
                      <a:pPr algn="l" fontAlgn="b"/>
                      <a:r>
                        <a:rPr lang="en-US" sz="900" b="0" i="0" u="none" strike="noStrike" dirty="0">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dirty="0">
                          <a:solidFill>
                            <a:srgbClr val="000000"/>
                          </a:solidFill>
                          <a:latin typeface="Calibri"/>
                        </a:rPr>
                        <a:t> </a:t>
                      </a:r>
                    </a:p>
                  </a:txBody>
                  <a:tcPr marL="7772" marR="7772" marT="7771" marB="0" anchor="b">
                    <a:lnL>
                      <a:noFill/>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2">
                  <a:txBody>
                    <a:bodyPr/>
                    <a:lstStyle/>
                    <a:p>
                      <a:pPr algn="ctr" fontAlgn="b"/>
                      <a:r>
                        <a:rPr lang="en-US" sz="900" b="0" i="0" u="none" strike="noStrike" dirty="0" smtClean="0">
                          <a:solidFill>
                            <a:srgbClr val="000000"/>
                          </a:solidFill>
                          <a:latin typeface="Calibri"/>
                        </a:rPr>
                        <a:t>Ownership Dimension</a:t>
                      </a:r>
                      <a:endParaRPr lang="en-US" sz="900" b="0" i="0" u="none" strike="noStrike" dirty="0">
                        <a:solidFill>
                          <a:srgbClr val="000000"/>
                        </a:solidFill>
                        <a:latin typeface="Calibri"/>
                      </a:endParaRPr>
                    </a:p>
                  </a:txBody>
                  <a:tcPr marL="7772" marR="7772" marT="77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r>
              <a:tr h="197178">
                <a:tc>
                  <a:txBody>
                    <a:bodyPr/>
                    <a:lstStyle/>
                    <a:p>
                      <a:pPr algn="l" fontAlgn="b"/>
                      <a:r>
                        <a:rPr lang="en-US" sz="900" b="0" i="0" u="none" strike="noStrike">
                          <a:solidFill>
                            <a:srgbClr val="000000"/>
                          </a:solidFill>
                          <a:latin typeface="Calibri"/>
                        </a:rPr>
                        <a:t>Area</a:t>
                      </a:r>
                    </a:p>
                  </a:txBody>
                  <a:tcPr marL="7772" marR="7772" marT="77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900" b="0" i="0" u="none" strike="noStrike">
                          <a:solidFill>
                            <a:srgbClr val="000000"/>
                          </a:solidFill>
                          <a:latin typeface="Calibri"/>
                        </a:rPr>
                        <a:t>Specific Challenge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Private Cloud</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0" i="0" u="none" strike="noStrike">
                          <a:solidFill>
                            <a:srgbClr val="000000"/>
                          </a:solidFill>
                          <a:latin typeface="Calibri"/>
                        </a:rPr>
                        <a:t>Public Cloud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7178">
                <a:tc gridSpan="3">
                  <a:txBody>
                    <a:bodyPr/>
                    <a:lstStyle/>
                    <a:p>
                      <a:pPr algn="l" fontAlgn="b"/>
                      <a:r>
                        <a:rPr lang="en-US" sz="900" b="0" i="0" u="none" strike="noStrike">
                          <a:solidFill>
                            <a:srgbClr val="000000"/>
                          </a:solidFill>
                          <a:latin typeface="Calibri"/>
                        </a:rPr>
                        <a:t>Understanding of the Paradigm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Agreement on Definition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Confusion on What Provided</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Multi-Tenancy Concerns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Unrealistic Vendor Claims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CIO Role Changes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Cloud Lock-In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dirty="0">
                          <a:solidFill>
                            <a:srgbClr val="000000"/>
                          </a:solidFill>
                          <a:latin typeface="Calibri"/>
                        </a:rPr>
                        <a:t>Implementation/Operations</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Architecture Immaturity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Manageability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VM Memory Limits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WAN Performance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Potential Loss of Control</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Provisioning</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Licensing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Governance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Confidence</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Service Provider Motivation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Provider SLAs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78">
                <a:tc gridSpan="3">
                  <a:txBody>
                    <a:bodyPr/>
                    <a:lstStyle/>
                    <a:p>
                      <a:pPr algn="l" fontAlgn="b"/>
                      <a:r>
                        <a:rPr lang="en-US" sz="900" b="0" i="0" u="none" strike="noStrike">
                          <a:solidFill>
                            <a:srgbClr val="000000"/>
                          </a:solidFill>
                          <a:latin typeface="Calibri"/>
                        </a:rPr>
                        <a:t>Security/Compliance</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latin typeface="Calibri"/>
                        </a:rPr>
                        <a:t>Adequate Threat Models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Workable Cross-Domain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Data-at-Rest Security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Auditability</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Accreditation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78">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772" marR="7772" marT="77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latin typeface="Calibri"/>
                        </a:rPr>
                        <a:t>Accepted Compliance Processes</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Medium</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High</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37">
                <a:tc>
                  <a:txBody>
                    <a:bodyPr/>
                    <a:lstStyle/>
                    <a:p>
                      <a:pPr algn="l" fontAlgn="b"/>
                      <a:r>
                        <a:rPr lang="en-US" sz="900" b="0" i="0" u="none" strike="noStrike">
                          <a:solidFill>
                            <a:srgbClr val="000000"/>
                          </a:solidFill>
                          <a:latin typeface="Calibri"/>
                        </a:rPr>
                        <a:t> </a:t>
                      </a:r>
                    </a:p>
                  </a:txBody>
                  <a:tcPr marL="7772" marR="7772" marT="77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7772" marR="7772" marT="777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Physical Location</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Low to NA</a:t>
                      </a:r>
                    </a:p>
                  </a:txBody>
                  <a:tcPr marL="7772" marR="7772" marT="77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Medium</a:t>
                      </a:r>
                    </a:p>
                  </a:txBody>
                  <a:tcPr marL="7772" marR="7772" marT="77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Oval 190"/>
          <p:cNvSpPr>
            <a:spLocks noChangeArrowheads="1"/>
          </p:cNvSpPr>
          <p:nvPr/>
        </p:nvSpPr>
        <p:spPr bwMode="auto">
          <a:xfrm>
            <a:off x="533400" y="4953000"/>
            <a:ext cx="8153400" cy="1676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410581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8435">
                                            <p:txEl>
                                              <p:pRg st="0" end="0"/>
                                            </p:txEl>
                                          </p:spTgt>
                                        </p:tgtEl>
                                        <p:attrNameLst>
                                          <p:attrName>style.visibility</p:attrName>
                                        </p:attrNameLst>
                                      </p:cBhvr>
                                      <p:to>
                                        <p:strVal val="visible"/>
                                      </p:to>
                                    </p:set>
                                    <p:animEffect transition="in" filter="dissolve">
                                      <p:cBhvr>
                                        <p:cTn id="18" dur="500"/>
                                        <p:tgtEl>
                                          <p:spTgt spid="18435">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dissolve">
                                      <p:cBhvr>
                                        <p:cTn id="21" dur="500"/>
                                        <p:tgtEl>
                                          <p:spTgt spid="18435">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Effect transition="in" filter="dissolve">
                                      <p:cBhvr>
                                        <p:cTn id="24" dur="500"/>
                                        <p:tgtEl>
                                          <p:spTgt spid="18435">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dissolve">
                                      <p:cBhvr>
                                        <p:cTn id="27" dur="500"/>
                                        <p:tgtEl>
                                          <p:spTgt spid="18435">
                                            <p:txEl>
                                              <p:pRg st="3" end="3"/>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dissolve">
                                      <p:cBhvr>
                                        <p:cTn id="30" dur="500"/>
                                        <p:tgtEl>
                                          <p:spTgt spid="18435">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Effect transition="in" filter="dissolve">
                                      <p:cBhvr>
                                        <p:cTn id="33" dur="500"/>
                                        <p:tgtEl>
                                          <p:spTgt spid="18435">
                                            <p:txEl>
                                              <p:pRg st="5" end="5"/>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435">
                                            <p:txEl>
                                              <p:pRg st="6" end="6"/>
                                            </p:txEl>
                                          </p:spTgt>
                                        </p:tgtEl>
                                        <p:attrNameLst>
                                          <p:attrName>style.visibility</p:attrName>
                                        </p:attrNameLst>
                                      </p:cBhvr>
                                      <p:to>
                                        <p:strVal val="visible"/>
                                      </p:to>
                                    </p:set>
                                    <p:animEffect transition="in" filter="dissolve">
                                      <p:cBhvr>
                                        <p:cTn id="36" dur="500"/>
                                        <p:tgtEl>
                                          <p:spTgt spid="18435">
                                            <p:txEl>
                                              <p:pRg st="6" end="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8435">
                                            <p:txEl>
                                              <p:pRg st="7" end="7"/>
                                            </p:txEl>
                                          </p:spTgt>
                                        </p:tgtEl>
                                        <p:attrNameLst>
                                          <p:attrName>style.visibility</p:attrName>
                                        </p:attrNameLst>
                                      </p:cBhvr>
                                      <p:to>
                                        <p:strVal val="visible"/>
                                      </p:to>
                                    </p:set>
                                    <p:animEffect transition="in" filter="dissolve">
                                      <p:cBhvr>
                                        <p:cTn id="39" dur="500"/>
                                        <p:tgtEl>
                                          <p:spTgt spid="18435">
                                            <p:txEl>
                                              <p:pRg st="7" end="7"/>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435">
                                            <p:txEl>
                                              <p:pRg st="8" end="8"/>
                                            </p:txEl>
                                          </p:spTgt>
                                        </p:tgtEl>
                                        <p:attrNameLst>
                                          <p:attrName>style.visibility</p:attrName>
                                        </p:attrNameLst>
                                      </p:cBhvr>
                                      <p:to>
                                        <p:strVal val="visible"/>
                                      </p:to>
                                    </p:set>
                                    <p:animEffect transition="in" filter="dissolve">
                                      <p:cBhvr>
                                        <p:cTn id="42" dur="500"/>
                                        <p:tgtEl>
                                          <p:spTgt spid="18435">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8435">
                                            <p:txEl>
                                              <p:pRg st="9" end="9"/>
                                            </p:txEl>
                                          </p:spTgt>
                                        </p:tgtEl>
                                        <p:attrNameLst>
                                          <p:attrName>style.visibility</p:attrName>
                                        </p:attrNameLst>
                                      </p:cBhvr>
                                      <p:to>
                                        <p:strVal val="visible"/>
                                      </p:to>
                                    </p:set>
                                    <p:animEffect transition="in" filter="dissolve">
                                      <p:cBhvr>
                                        <p:cTn id="45" dur="500"/>
                                        <p:tgtEl>
                                          <p:spTgt spid="18435">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8435">
                                            <p:txEl>
                                              <p:pRg st="10" end="10"/>
                                            </p:txEl>
                                          </p:spTgt>
                                        </p:tgtEl>
                                        <p:attrNameLst>
                                          <p:attrName>style.visibility</p:attrName>
                                        </p:attrNameLst>
                                      </p:cBhvr>
                                      <p:to>
                                        <p:strVal val="visible"/>
                                      </p:to>
                                    </p:set>
                                    <p:animEffect transition="in" filter="dissolve">
                                      <p:cBhvr>
                                        <p:cTn id="48" dur="500"/>
                                        <p:tgtEl>
                                          <p:spTgt spid="184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Challenges to Adoption (continued)</a:t>
            </a:r>
          </a:p>
        </p:txBody>
      </p:sp>
      <p:sp>
        <p:nvSpPr>
          <p:cNvPr id="20483" name="Content Placeholder 2"/>
          <p:cNvSpPr>
            <a:spLocks noGrp="1"/>
          </p:cNvSpPr>
          <p:nvPr>
            <p:ph idx="1"/>
          </p:nvPr>
        </p:nvSpPr>
        <p:spPr>
          <a:xfrm>
            <a:off x="304800" y="1646237"/>
            <a:ext cx="8229600" cy="4525963"/>
          </a:xfrm>
        </p:spPr>
        <p:txBody>
          <a:bodyPr>
            <a:normAutofit fontScale="77500" lnSpcReduction="20000"/>
          </a:bodyPr>
          <a:lstStyle/>
          <a:p>
            <a:r>
              <a:rPr lang="en-US" smtClean="0"/>
              <a:t>Security and Compliance (continued)</a:t>
            </a:r>
          </a:p>
          <a:p>
            <a:pPr lvl="1" eaLnBrk="1" hangingPunct="1"/>
            <a:r>
              <a:rPr lang="en-US" u="sng" smtClean="0"/>
              <a:t>Cross-Domain Security</a:t>
            </a:r>
            <a:r>
              <a:rPr lang="en-US" smtClean="0"/>
              <a:t>: How does an organization extend or federate its authentication and authorization mechanisms into the cloud?</a:t>
            </a:r>
          </a:p>
          <a:p>
            <a:pPr lvl="1" eaLnBrk="1" hangingPunct="1"/>
            <a:r>
              <a:rPr lang="en-US" u="sng" smtClean="0"/>
              <a:t>Data-at-Rest Security</a:t>
            </a:r>
            <a:r>
              <a:rPr lang="en-US" smtClean="0"/>
              <a:t>: What encryption and segregation mechanisms are provided?</a:t>
            </a:r>
          </a:p>
          <a:p>
            <a:pPr lvl="1" eaLnBrk="1" hangingPunct="1"/>
            <a:r>
              <a:rPr lang="en-US" u="sng" smtClean="0"/>
              <a:t>Auditability</a:t>
            </a:r>
            <a:r>
              <a:rPr lang="en-US" smtClean="0"/>
              <a:t>:  Can access to the data be audited?</a:t>
            </a:r>
          </a:p>
          <a:p>
            <a:pPr lvl="2" eaLnBrk="1" hangingPunct="1"/>
            <a:r>
              <a:rPr lang="en-US" smtClean="0"/>
              <a:t>Are data storage formats even amenable to auditing (more of an issue for chunking types of storage that lose the concept of a file)?</a:t>
            </a:r>
          </a:p>
          <a:p>
            <a:pPr lvl="2" eaLnBrk="1" hangingPunct="1"/>
            <a:r>
              <a:rPr lang="en-US" smtClean="0"/>
              <a:t>Forensics</a:t>
            </a:r>
            <a:r>
              <a:rPr lang="en-US" sz="1800" smtClean="0"/>
              <a:t>, as applications are not linked to physical infrastructure and the number of physical assets in play may vary</a:t>
            </a:r>
            <a:endParaRPr lang="en-US" smtClean="0"/>
          </a:p>
          <a:p>
            <a:pPr lvl="1" eaLnBrk="1" hangingPunct="1"/>
            <a:r>
              <a:rPr lang="en-US" u="sng" smtClean="0"/>
              <a:t>Accreditation in the Cloud</a:t>
            </a:r>
            <a:r>
              <a:rPr lang="en-US" smtClean="0"/>
              <a:t>:  </a:t>
            </a:r>
          </a:p>
          <a:p>
            <a:pPr lvl="2" eaLnBrk="1" hangingPunct="1"/>
            <a:r>
              <a:rPr lang="en-US" smtClean="0"/>
              <a:t>How can you tell a cloud is “secure”? </a:t>
            </a:r>
          </a:p>
          <a:p>
            <a:pPr lvl="2" eaLnBrk="1" hangingPunct="1"/>
            <a:r>
              <a:rPr lang="en-US" smtClean="0"/>
              <a:t>Is there governing policy and procedures to accredit a cloud?</a:t>
            </a:r>
          </a:p>
          <a:p>
            <a:pPr lvl="2" eaLnBrk="1" hangingPunct="1"/>
            <a:r>
              <a:rPr lang="en-US" smtClean="0"/>
              <a:t>What processes and controls must be in place? (Pre-accredited clouds may actually simplify this process) </a:t>
            </a: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6E1AF0A-BC63-4AC7-A1CC-4C91E1F571B5}" type="slidenum">
              <a:rPr lang="en-US" smtClean="0">
                <a:solidFill>
                  <a:srgbClr val="000000"/>
                </a:solidFill>
                <a:latin typeface="Arial" charset="0"/>
              </a:rPr>
              <a:pPr eaLnBrk="1" hangingPunct="1"/>
              <a:t>63</a:t>
            </a:fld>
            <a:endParaRPr lang="en-US" smtClean="0">
              <a:solidFill>
                <a:srgbClr val="000000"/>
              </a:solidFill>
              <a:latin typeface="Arial" charset="0"/>
            </a:endParaRPr>
          </a:p>
        </p:txBody>
      </p:sp>
    </p:spTree>
    <p:extLst>
      <p:ext uri="{BB962C8B-B14F-4D97-AF65-F5344CB8AC3E}">
        <p14:creationId xmlns:p14="http://schemas.microsoft.com/office/powerpoint/2010/main" val="3438260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Challenges to Adoption (continued)</a:t>
            </a:r>
          </a:p>
        </p:txBody>
      </p:sp>
      <p:sp>
        <p:nvSpPr>
          <p:cNvPr id="20483" name="Content Placeholder 2"/>
          <p:cNvSpPr>
            <a:spLocks noGrp="1"/>
          </p:cNvSpPr>
          <p:nvPr>
            <p:ph idx="1"/>
          </p:nvPr>
        </p:nvSpPr>
        <p:spPr/>
        <p:txBody>
          <a:bodyPr>
            <a:normAutofit fontScale="85000" lnSpcReduction="20000"/>
          </a:bodyPr>
          <a:lstStyle/>
          <a:p>
            <a:r>
              <a:rPr lang="en-US" smtClean="0"/>
              <a:t>Security and Compliance (continued)</a:t>
            </a:r>
          </a:p>
          <a:p>
            <a:pPr lvl="1" eaLnBrk="1" hangingPunct="1"/>
            <a:r>
              <a:rPr lang="en-US" u="sng" smtClean="0"/>
              <a:t>Compliance</a:t>
            </a:r>
            <a:r>
              <a:rPr lang="en-US" smtClean="0"/>
              <a:t>: May preclude cloud paradigm in some cases due to:</a:t>
            </a:r>
          </a:p>
          <a:p>
            <a:pPr lvl="2" eaLnBrk="1" hangingPunct="1"/>
            <a:r>
              <a:rPr lang="en-US" smtClean="0"/>
              <a:t>Physical chain of custody requirements</a:t>
            </a:r>
          </a:p>
          <a:p>
            <a:pPr lvl="2" eaLnBrk="1" hangingPunct="1"/>
            <a:r>
              <a:rPr lang="en-US" smtClean="0"/>
              <a:t>Regulatory requirements</a:t>
            </a:r>
          </a:p>
          <a:p>
            <a:pPr lvl="1" eaLnBrk="1" hangingPunct="1"/>
            <a:r>
              <a:rPr lang="en-US" u="sng" smtClean="0"/>
              <a:t>Physical Location</a:t>
            </a:r>
            <a:r>
              <a:rPr lang="en-US" smtClean="0"/>
              <a:t>: </a:t>
            </a:r>
          </a:p>
          <a:p>
            <a:pPr lvl="2" eaLnBrk="1" hangingPunct="1"/>
            <a:r>
              <a:rPr lang="en-US" smtClean="0"/>
              <a:t>Do you know what country your cloud resides in?  </a:t>
            </a:r>
          </a:p>
          <a:p>
            <a:pPr lvl="2" eaLnBrk="1" hangingPunct="1"/>
            <a:r>
              <a:rPr lang="en-US" smtClean="0"/>
              <a:t>Would you know if it changed?  </a:t>
            </a:r>
          </a:p>
          <a:p>
            <a:pPr lvl="2" eaLnBrk="1" hangingPunct="1"/>
            <a:r>
              <a:rPr lang="en-US" smtClean="0"/>
              <a:t>What compliance requirements change?  </a:t>
            </a:r>
          </a:p>
          <a:p>
            <a:pPr lvl="2" eaLnBrk="1" hangingPunct="1"/>
            <a:r>
              <a:rPr lang="en-US" smtClean="0"/>
              <a:t>Is there governing law that recognizes the paradigm? </a:t>
            </a:r>
            <a:endParaRPr lang="en-US" u="sng" smtClean="0"/>
          </a:p>
          <a:p>
            <a:r>
              <a:rPr lang="en-US" smtClean="0"/>
              <a:t>Conclusions:</a:t>
            </a:r>
          </a:p>
          <a:p>
            <a:pPr lvl="1"/>
            <a:r>
              <a:rPr lang="en-US" smtClean="0"/>
              <a:t>There are many challenges to adoption of the cloud paradigm</a:t>
            </a:r>
          </a:p>
          <a:p>
            <a:pPr lvl="1"/>
            <a:r>
              <a:rPr lang="en-US" smtClean="0"/>
              <a:t>Public clouds and private clouds have different sets of challenges, with some overlap</a:t>
            </a:r>
          </a:p>
          <a:p>
            <a:pPr>
              <a:buFontTx/>
              <a:buNone/>
            </a:pPr>
            <a:endParaRPr lang="en-US" smtClean="0"/>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2B96AC5-0157-43EA-AB13-80BC40DF7E76}" type="slidenum">
              <a:rPr lang="en-US" smtClean="0">
                <a:solidFill>
                  <a:srgbClr val="000000"/>
                </a:solidFill>
                <a:latin typeface="Arial" charset="0"/>
              </a:rPr>
              <a:pPr eaLnBrk="1" hangingPunct="1"/>
              <a:t>64</a:t>
            </a:fld>
            <a:endParaRPr lang="en-US" smtClean="0">
              <a:solidFill>
                <a:srgbClr val="000000"/>
              </a:solidFill>
              <a:latin typeface="Arial" charset="0"/>
            </a:endParaRPr>
          </a:p>
        </p:txBody>
      </p:sp>
    </p:spTree>
    <p:extLst>
      <p:ext uri="{BB962C8B-B14F-4D97-AF65-F5344CB8AC3E}">
        <p14:creationId xmlns:p14="http://schemas.microsoft.com/office/powerpoint/2010/main" val="1675369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9" end="9"/>
                                            </p:txEl>
                                          </p:spTgt>
                                        </p:tgtEl>
                                        <p:attrNameLst>
                                          <p:attrName>style.visibility</p:attrName>
                                        </p:attrNameLst>
                                      </p:cBhvr>
                                      <p:to>
                                        <p:strVal val="visible"/>
                                      </p:to>
                                    </p:set>
                                    <p:animEffect transition="in" filter="dissolve">
                                      <p:cBhvr>
                                        <p:cTn id="7" dur="500"/>
                                        <p:tgtEl>
                                          <p:spTgt spid="20483">
                                            <p:txEl>
                                              <p:pRg st="9" end="9"/>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83">
                                            <p:txEl>
                                              <p:pRg st="10" end="10"/>
                                            </p:txEl>
                                          </p:spTgt>
                                        </p:tgtEl>
                                        <p:attrNameLst>
                                          <p:attrName>style.visibility</p:attrName>
                                        </p:attrNameLst>
                                      </p:cBhvr>
                                      <p:to>
                                        <p:strVal val="visible"/>
                                      </p:to>
                                    </p:set>
                                    <p:animEffect transition="in" filter="dissolve">
                                      <p:cBhvr>
                                        <p:cTn id="10" dur="500"/>
                                        <p:tgtEl>
                                          <p:spTgt spid="20483">
                                            <p:txEl>
                                              <p:pRg st="10" end="1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483">
                                            <p:txEl>
                                              <p:pRg st="11" end="11"/>
                                            </p:txEl>
                                          </p:spTgt>
                                        </p:tgtEl>
                                        <p:attrNameLst>
                                          <p:attrName>style.visibility</p:attrName>
                                        </p:attrNameLst>
                                      </p:cBhvr>
                                      <p:to>
                                        <p:strVal val="visible"/>
                                      </p:to>
                                    </p:set>
                                    <p:animEffect transition="in" filter="dissolve">
                                      <p:cBhvr>
                                        <p:cTn id="13" dur="500"/>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last word</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65</a:t>
            </a:fld>
            <a:endParaRPr lang="en-US"/>
          </a:p>
        </p:txBody>
      </p:sp>
      <p:sp>
        <p:nvSpPr>
          <p:cNvPr id="4" name="Content Placeholder 3"/>
          <p:cNvSpPr>
            <a:spLocks noGrp="1"/>
          </p:cNvSpPr>
          <p:nvPr>
            <p:ph sz="quarter" idx="1"/>
          </p:nvPr>
        </p:nvSpPr>
        <p:spPr/>
        <p:txBody>
          <a:bodyPr>
            <a:normAutofit fontScale="92500" lnSpcReduction="10000"/>
          </a:bodyPr>
          <a:lstStyle/>
          <a:p>
            <a:r>
              <a:rPr lang="en-US" smtClean="0"/>
              <a:t>Joni Mitchell summed it up best:</a:t>
            </a:r>
          </a:p>
          <a:p>
            <a:endParaRPr lang="en-US" smtClean="0"/>
          </a:p>
          <a:p>
            <a:endParaRPr lang="en-US"/>
          </a:p>
          <a:p>
            <a:endParaRPr lang="en-US" smtClean="0"/>
          </a:p>
          <a:p>
            <a:endParaRPr lang="en-US"/>
          </a:p>
          <a:p>
            <a:r>
              <a:rPr lang="en-US" smtClean="0"/>
              <a:t>The cloud is a </a:t>
            </a:r>
            <a:r>
              <a:rPr lang="en-US" i="1" smtClean="0"/>
              <a:t>very </a:t>
            </a:r>
            <a:r>
              <a:rPr lang="en-US" smtClean="0"/>
              <a:t>complex marketplace and evolving rapidly.</a:t>
            </a:r>
          </a:p>
          <a:p>
            <a:pPr lvl="1"/>
            <a:r>
              <a:rPr lang="en-US" smtClean="0"/>
              <a:t>Economics are the key</a:t>
            </a:r>
          </a:p>
          <a:p>
            <a:pPr lvl="1"/>
            <a:r>
              <a:rPr lang="en-US" smtClean="0"/>
              <a:t>But nobody really understands cloud economics</a:t>
            </a:r>
          </a:p>
          <a:p>
            <a:pPr lvl="1"/>
            <a:r>
              <a:rPr lang="en-US" smtClean="0"/>
              <a:t>There are many barriers to entry</a:t>
            </a:r>
          </a:p>
        </p:txBody>
      </p:sp>
      <p:sp>
        <p:nvSpPr>
          <p:cNvPr id="5" name="TextBox 4"/>
          <p:cNvSpPr txBox="1"/>
          <p:nvPr/>
        </p:nvSpPr>
        <p:spPr>
          <a:xfrm>
            <a:off x="762000" y="2057400"/>
            <a:ext cx="5818259" cy="1815882"/>
          </a:xfrm>
          <a:prstGeom prst="rect">
            <a:avLst/>
          </a:prstGeom>
          <a:noFill/>
        </p:spPr>
        <p:txBody>
          <a:bodyPr wrap="none" rtlCol="0">
            <a:spAutoFit/>
          </a:bodyPr>
          <a:lstStyle/>
          <a:p>
            <a:pPr algn="r"/>
            <a:r>
              <a:rPr lang="en-US" sz="2800" b="1" i="1">
                <a:solidFill>
                  <a:srgbClr val="7030A0"/>
                </a:solidFill>
              </a:rPr>
              <a:t>I've looked at clouds from both sides </a:t>
            </a:r>
            <a:r>
              <a:rPr lang="en-US" sz="2800" b="1" i="1" smtClean="0">
                <a:solidFill>
                  <a:srgbClr val="7030A0"/>
                </a:solidFill>
              </a:rPr>
              <a:t>now</a:t>
            </a:r>
            <a:r>
              <a:rPr lang="en-US" sz="2800" b="1" i="1">
                <a:solidFill>
                  <a:srgbClr val="7030A0"/>
                </a:solidFill>
              </a:rPr>
              <a:t/>
            </a:r>
            <a:br>
              <a:rPr lang="en-US" sz="2800" b="1" i="1">
                <a:solidFill>
                  <a:srgbClr val="7030A0"/>
                </a:solidFill>
              </a:rPr>
            </a:br>
            <a:r>
              <a:rPr lang="en-US" sz="2800" b="1" i="1">
                <a:solidFill>
                  <a:srgbClr val="7030A0"/>
                </a:solidFill>
              </a:rPr>
              <a:t>From up and down, and still somehow</a:t>
            </a:r>
            <a:br>
              <a:rPr lang="en-US" sz="2800" b="1" i="1">
                <a:solidFill>
                  <a:srgbClr val="7030A0"/>
                </a:solidFill>
              </a:rPr>
            </a:br>
            <a:r>
              <a:rPr lang="en-US" sz="2800" b="1" i="1">
                <a:solidFill>
                  <a:srgbClr val="7030A0"/>
                </a:solidFill>
              </a:rPr>
              <a:t>It's cloud illusions I </a:t>
            </a:r>
            <a:r>
              <a:rPr lang="en-US" sz="2800" b="1" i="1" smtClean="0">
                <a:solidFill>
                  <a:srgbClr val="7030A0"/>
                </a:solidFill>
              </a:rPr>
              <a:t>recall...</a:t>
            </a:r>
            <a:r>
              <a:rPr lang="en-US" sz="2800" b="1" i="1">
                <a:solidFill>
                  <a:srgbClr val="7030A0"/>
                </a:solidFill>
              </a:rPr>
              <a:t/>
            </a:r>
            <a:br>
              <a:rPr lang="en-US" sz="2800" b="1" i="1">
                <a:solidFill>
                  <a:srgbClr val="7030A0"/>
                </a:solidFill>
              </a:rPr>
            </a:br>
            <a:r>
              <a:rPr lang="en-US" sz="2800" b="1" i="1">
                <a:solidFill>
                  <a:srgbClr val="7030A0"/>
                </a:solidFill>
              </a:rPr>
              <a:t>I really don't know clouds at </a:t>
            </a:r>
            <a:r>
              <a:rPr lang="en-US" sz="2800" b="1" i="1" smtClean="0">
                <a:solidFill>
                  <a:srgbClr val="7030A0"/>
                </a:solidFill>
              </a:rPr>
              <a:t>all</a:t>
            </a:r>
            <a:endParaRPr lang="en-US" sz="2800" b="1" i="1">
              <a:solidFill>
                <a:srgbClr val="7030A0"/>
              </a:solidFill>
            </a:endParaRPr>
          </a:p>
        </p:txBody>
      </p:sp>
      <p:pic>
        <p:nvPicPr>
          <p:cNvPr id="1026" name="Picture 2" descr="http://upload.wikimedia.org/wikipedia/commons/2/2b/Clou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6488" y="533400"/>
            <a:ext cx="2124075" cy="2833119"/>
          </a:xfrm>
          <a:prstGeom prst="rect">
            <a:avLst/>
          </a:prstGeom>
          <a:noFill/>
          <a:ln w="19050">
            <a:solidFill>
              <a:srgbClr val="020CD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4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and the answer is?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4" name="Content Placeholder 3"/>
          <p:cNvSpPr>
            <a:spLocks noGrp="1"/>
          </p:cNvSpPr>
          <p:nvPr>
            <p:ph sz="quarter" idx="1"/>
          </p:nvPr>
        </p:nvSpPr>
        <p:spPr/>
        <p:txBody>
          <a:bodyPr/>
          <a:lstStyle/>
          <a:p>
            <a:r>
              <a:rPr lang="en-US" smtClean="0"/>
              <a:t>LinkedIn exists to either be acquired, or to eventually change its revenue model using ads</a:t>
            </a:r>
          </a:p>
          <a:p>
            <a:pPr lvl="1"/>
            <a:r>
              <a:rPr lang="en-US" smtClean="0"/>
              <a:t>In the eventual profit case, the company would be sustained by venture capital in the interim period</a:t>
            </a:r>
          </a:p>
          <a:p>
            <a:pPr lvl="1"/>
            <a:r>
              <a:rPr lang="en-US" smtClean="0"/>
              <a:t>Then an IPO lets the company cash in on its “value”</a:t>
            </a:r>
          </a:p>
          <a:p>
            <a:pPr lvl="1"/>
            <a:endParaRPr lang="en-US"/>
          </a:p>
          <a:p>
            <a:r>
              <a:rPr lang="en-US" smtClean="0"/>
              <a:t>But what does “value” ultimately mean if the company sells a product that doesn’t really create revenue at all?</a:t>
            </a:r>
            <a:endParaRPr lang="en-US"/>
          </a:p>
        </p:txBody>
      </p:sp>
    </p:spTree>
    <p:extLst>
      <p:ext uri="{BB962C8B-B14F-4D97-AF65-F5344CB8AC3E}">
        <p14:creationId xmlns:p14="http://schemas.microsoft.com/office/powerpoint/2010/main" val="315088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These aren’t the only models</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4" name="Content Placeholder 3"/>
          <p:cNvSpPr>
            <a:spLocks noGrp="1"/>
          </p:cNvSpPr>
          <p:nvPr>
            <p:ph sz="quarter" idx="1"/>
          </p:nvPr>
        </p:nvSpPr>
        <p:spPr/>
        <p:txBody>
          <a:bodyPr/>
          <a:lstStyle/>
          <a:p>
            <a:r>
              <a:rPr lang="en-US" smtClean="0"/>
              <a:t>What about a revenue-generating application</a:t>
            </a:r>
          </a:p>
          <a:p>
            <a:pPr lvl="1"/>
            <a:r>
              <a:rPr lang="en-US" smtClean="0"/>
              <a:t>Why might it ever live on the cloud?</a:t>
            </a:r>
          </a:p>
          <a:p>
            <a:pPr lvl="1"/>
            <a:endParaRPr lang="en-US"/>
          </a:p>
          <a:p>
            <a:r>
              <a:rPr lang="en-US" smtClean="0"/>
              <a:t>Imagine that doctors pay “MedRecords4Us” a subscription fee</a:t>
            </a:r>
          </a:p>
          <a:p>
            <a:endParaRPr lang="en-US"/>
          </a:p>
          <a:p>
            <a:r>
              <a:rPr lang="en-US" smtClean="0"/>
              <a:t>Would it make sense for the company to migrate their application to a cloud?</a:t>
            </a:r>
            <a:endParaRPr lang="en-US"/>
          </a:p>
        </p:txBody>
      </p:sp>
    </p:spTree>
    <p:extLst>
      <p:ext uri="{BB962C8B-B14F-4D97-AF65-F5344CB8AC3E}">
        <p14:creationId xmlns:p14="http://schemas.microsoft.com/office/powerpoint/2010/main" val="255538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8"/>
          <p:cNvSpPr/>
          <p:nvPr/>
        </p:nvSpPr>
        <p:spPr>
          <a:xfrm>
            <a:off x="4153256" y="2135874"/>
            <a:ext cx="2256090" cy="845687"/>
          </a:xfrm>
          <a:custGeom>
            <a:avLst/>
            <a:gdLst>
              <a:gd name="connsiteX0" fmla="*/ 2256090 w 2256090"/>
              <a:gd name="connsiteY0" fmla="*/ 0 h 435836"/>
              <a:gd name="connsiteX1" fmla="*/ 2256090 w 2256090"/>
              <a:gd name="connsiteY1" fmla="*/ 427290 h 435836"/>
              <a:gd name="connsiteX2" fmla="*/ 1375873 w 2256090"/>
              <a:gd name="connsiteY2" fmla="*/ 418744 h 435836"/>
              <a:gd name="connsiteX3" fmla="*/ 940037 w 2256090"/>
              <a:gd name="connsiteY3" fmla="*/ 427290 h 435836"/>
              <a:gd name="connsiteX4" fmla="*/ 692209 w 2256090"/>
              <a:gd name="connsiteY4" fmla="*/ 427290 h 435836"/>
              <a:gd name="connsiteX5" fmla="*/ 529839 w 2256090"/>
              <a:gd name="connsiteY5" fmla="*/ 435836 h 435836"/>
              <a:gd name="connsiteX6" fmla="*/ 367469 w 2256090"/>
              <a:gd name="connsiteY6" fmla="*/ 427290 h 435836"/>
              <a:gd name="connsiteX7" fmla="*/ 111095 w 2256090"/>
              <a:gd name="connsiteY7" fmla="*/ 401652 h 435836"/>
              <a:gd name="connsiteX8" fmla="*/ 0 w 2256090"/>
              <a:gd name="connsiteY8" fmla="*/ 393107 h 435836"/>
              <a:gd name="connsiteX9" fmla="*/ 8546 w 2256090"/>
              <a:gd name="connsiteY9" fmla="*/ 17092 h 435836"/>
              <a:gd name="connsiteX10" fmla="*/ 2256090 w 2256090"/>
              <a:gd name="connsiteY10" fmla="*/ 0 h 43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090" h="435836">
                <a:moveTo>
                  <a:pt x="2256090" y="0"/>
                </a:moveTo>
                <a:lnTo>
                  <a:pt x="2256090" y="427290"/>
                </a:lnTo>
                <a:lnTo>
                  <a:pt x="1375873" y="418744"/>
                </a:lnTo>
                <a:lnTo>
                  <a:pt x="940037" y="427290"/>
                </a:lnTo>
                <a:lnTo>
                  <a:pt x="692209" y="427290"/>
                </a:lnTo>
                <a:lnTo>
                  <a:pt x="529839" y="435836"/>
                </a:lnTo>
                <a:lnTo>
                  <a:pt x="367469" y="427290"/>
                </a:lnTo>
                <a:lnTo>
                  <a:pt x="111095" y="401652"/>
                </a:lnTo>
                <a:lnTo>
                  <a:pt x="0" y="393107"/>
                </a:lnTo>
                <a:lnTo>
                  <a:pt x="8546" y="17092"/>
                </a:lnTo>
                <a:lnTo>
                  <a:pt x="2256090" y="0"/>
                </a:lnTo>
                <a:close/>
              </a:path>
            </a:pathLst>
          </a:cu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solidFill>
                <a:schemeClr val="tx1"/>
              </a:solidFill>
            </a:endParaRPr>
          </a:p>
        </p:txBody>
      </p:sp>
      <p:sp>
        <p:nvSpPr>
          <p:cNvPr id="98" name="Freeform 97"/>
          <p:cNvSpPr/>
          <p:nvPr/>
        </p:nvSpPr>
        <p:spPr>
          <a:xfrm>
            <a:off x="1837346" y="3861777"/>
            <a:ext cx="1905712" cy="2076628"/>
          </a:xfrm>
          <a:custGeom>
            <a:avLst/>
            <a:gdLst>
              <a:gd name="connsiteX0" fmla="*/ 0 w 1905712"/>
              <a:gd name="connsiteY0" fmla="*/ 777668 h 2076628"/>
              <a:gd name="connsiteX1" fmla="*/ 1187865 w 1905712"/>
              <a:gd name="connsiteY1" fmla="*/ 794759 h 2076628"/>
              <a:gd name="connsiteX2" fmla="*/ 1187865 w 1905712"/>
              <a:gd name="connsiteY2" fmla="*/ 8546 h 2076628"/>
              <a:gd name="connsiteX3" fmla="*/ 1888620 w 1905712"/>
              <a:gd name="connsiteY3" fmla="*/ 0 h 2076628"/>
              <a:gd name="connsiteX4" fmla="*/ 1905712 w 1905712"/>
              <a:gd name="connsiteY4" fmla="*/ 316195 h 2076628"/>
              <a:gd name="connsiteX5" fmla="*/ 1905712 w 1905712"/>
              <a:gd name="connsiteY5" fmla="*/ 512748 h 2076628"/>
              <a:gd name="connsiteX6" fmla="*/ 1862983 w 1905712"/>
              <a:gd name="connsiteY6" fmla="*/ 675118 h 2076628"/>
              <a:gd name="connsiteX7" fmla="*/ 1768979 w 1905712"/>
              <a:gd name="connsiteY7" fmla="*/ 769122 h 2076628"/>
              <a:gd name="connsiteX8" fmla="*/ 1700613 w 1905712"/>
              <a:gd name="connsiteY8" fmla="*/ 803305 h 2076628"/>
              <a:gd name="connsiteX9" fmla="*/ 1649338 w 1905712"/>
              <a:gd name="connsiteY9" fmla="*/ 854580 h 2076628"/>
              <a:gd name="connsiteX10" fmla="*/ 1580972 w 1905712"/>
              <a:gd name="connsiteY10" fmla="*/ 999858 h 2076628"/>
              <a:gd name="connsiteX11" fmla="*/ 1495514 w 1905712"/>
              <a:gd name="connsiteY11" fmla="*/ 1204957 h 2076628"/>
              <a:gd name="connsiteX12" fmla="*/ 1427147 w 1905712"/>
              <a:gd name="connsiteY12" fmla="*/ 1384419 h 2076628"/>
              <a:gd name="connsiteX13" fmla="*/ 1350235 w 1905712"/>
              <a:gd name="connsiteY13" fmla="*/ 1589518 h 2076628"/>
              <a:gd name="connsiteX14" fmla="*/ 1187865 w 1905712"/>
              <a:gd name="connsiteY14" fmla="*/ 1751888 h 2076628"/>
              <a:gd name="connsiteX15" fmla="*/ 914400 w 1905712"/>
              <a:gd name="connsiteY15" fmla="*/ 1854438 h 2076628"/>
              <a:gd name="connsiteX16" fmla="*/ 769121 w 1905712"/>
              <a:gd name="connsiteY16" fmla="*/ 1897167 h 2076628"/>
              <a:gd name="connsiteX17" fmla="*/ 632389 w 1905712"/>
              <a:gd name="connsiteY17" fmla="*/ 1931350 h 2076628"/>
              <a:gd name="connsiteX18" fmla="*/ 470018 w 1905712"/>
              <a:gd name="connsiteY18" fmla="*/ 1982625 h 2076628"/>
              <a:gd name="connsiteX19" fmla="*/ 316194 w 1905712"/>
              <a:gd name="connsiteY19" fmla="*/ 2008262 h 2076628"/>
              <a:gd name="connsiteX20" fmla="*/ 162370 w 1905712"/>
              <a:gd name="connsiteY20" fmla="*/ 2042445 h 2076628"/>
              <a:gd name="connsiteX21" fmla="*/ 34183 w 1905712"/>
              <a:gd name="connsiteY21" fmla="*/ 2076628 h 2076628"/>
              <a:gd name="connsiteX22" fmla="*/ 8546 w 1905712"/>
              <a:gd name="connsiteY22" fmla="*/ 2068083 h 2076628"/>
              <a:gd name="connsiteX23" fmla="*/ 0 w 1905712"/>
              <a:gd name="connsiteY23" fmla="*/ 777668 h 207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712" h="2076628">
                <a:moveTo>
                  <a:pt x="0" y="777668"/>
                </a:moveTo>
                <a:lnTo>
                  <a:pt x="1187865" y="794759"/>
                </a:lnTo>
                <a:lnTo>
                  <a:pt x="1187865" y="8546"/>
                </a:lnTo>
                <a:lnTo>
                  <a:pt x="1888620" y="0"/>
                </a:lnTo>
                <a:lnTo>
                  <a:pt x="1905712" y="316195"/>
                </a:lnTo>
                <a:lnTo>
                  <a:pt x="1905712" y="512748"/>
                </a:lnTo>
                <a:lnTo>
                  <a:pt x="1862983" y="675118"/>
                </a:lnTo>
                <a:lnTo>
                  <a:pt x="1768979" y="769122"/>
                </a:lnTo>
                <a:lnTo>
                  <a:pt x="1700613" y="803305"/>
                </a:lnTo>
                <a:lnTo>
                  <a:pt x="1649338" y="854580"/>
                </a:lnTo>
                <a:lnTo>
                  <a:pt x="1580972" y="999858"/>
                </a:lnTo>
                <a:lnTo>
                  <a:pt x="1495514" y="1204957"/>
                </a:lnTo>
                <a:lnTo>
                  <a:pt x="1427147" y="1384419"/>
                </a:lnTo>
                <a:lnTo>
                  <a:pt x="1350235" y="1589518"/>
                </a:lnTo>
                <a:lnTo>
                  <a:pt x="1187865" y="1751888"/>
                </a:lnTo>
                <a:lnTo>
                  <a:pt x="914400" y="1854438"/>
                </a:lnTo>
                <a:lnTo>
                  <a:pt x="769121" y="1897167"/>
                </a:lnTo>
                <a:lnTo>
                  <a:pt x="632389" y="1931350"/>
                </a:lnTo>
                <a:lnTo>
                  <a:pt x="470018" y="1982625"/>
                </a:lnTo>
                <a:lnTo>
                  <a:pt x="316194" y="2008262"/>
                </a:lnTo>
                <a:lnTo>
                  <a:pt x="162370" y="2042445"/>
                </a:lnTo>
                <a:lnTo>
                  <a:pt x="34183" y="2076628"/>
                </a:lnTo>
                <a:lnTo>
                  <a:pt x="8546" y="2068083"/>
                </a:lnTo>
                <a:cubicBezTo>
                  <a:pt x="5697" y="1640793"/>
                  <a:pt x="2849" y="1213503"/>
                  <a:pt x="0" y="777668"/>
                </a:cubicBezTo>
                <a:close/>
              </a:path>
            </a:pathLst>
          </a:cu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solidFill>
                <a:schemeClr val="tx1"/>
              </a:solidFill>
            </a:endParaRPr>
          </a:p>
        </p:txBody>
      </p:sp>
      <p:sp>
        <p:nvSpPr>
          <p:cNvPr id="92" name="Freeform 91"/>
          <p:cNvSpPr/>
          <p:nvPr/>
        </p:nvSpPr>
        <p:spPr>
          <a:xfrm>
            <a:off x="3725966" y="2921740"/>
            <a:ext cx="427290" cy="922945"/>
          </a:xfrm>
          <a:custGeom>
            <a:avLst/>
            <a:gdLst>
              <a:gd name="connsiteX0" fmla="*/ 8546 w 427290"/>
              <a:gd name="connsiteY0" fmla="*/ 922945 h 922945"/>
              <a:gd name="connsiteX1" fmla="*/ 0 w 427290"/>
              <a:gd name="connsiteY1" fmla="*/ 495656 h 922945"/>
              <a:gd name="connsiteX2" fmla="*/ 25638 w 427290"/>
              <a:gd name="connsiteY2" fmla="*/ 264919 h 922945"/>
              <a:gd name="connsiteX3" fmla="*/ 68367 w 427290"/>
              <a:gd name="connsiteY3" fmla="*/ 136732 h 922945"/>
              <a:gd name="connsiteX4" fmla="*/ 239283 w 427290"/>
              <a:gd name="connsiteY4" fmla="*/ 8545 h 922945"/>
              <a:gd name="connsiteX5" fmla="*/ 418744 w 427290"/>
              <a:gd name="connsiteY5" fmla="*/ 0 h 922945"/>
              <a:gd name="connsiteX6" fmla="*/ 427290 w 427290"/>
              <a:gd name="connsiteY6" fmla="*/ 922945 h 922945"/>
              <a:gd name="connsiteX7" fmla="*/ 8546 w 427290"/>
              <a:gd name="connsiteY7" fmla="*/ 922945 h 9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290" h="922945">
                <a:moveTo>
                  <a:pt x="8546" y="922945"/>
                </a:moveTo>
                <a:lnTo>
                  <a:pt x="0" y="495656"/>
                </a:lnTo>
                <a:lnTo>
                  <a:pt x="25638" y="264919"/>
                </a:lnTo>
                <a:lnTo>
                  <a:pt x="68367" y="136732"/>
                </a:lnTo>
                <a:lnTo>
                  <a:pt x="239283" y="8545"/>
                </a:lnTo>
                <a:lnTo>
                  <a:pt x="418744" y="0"/>
                </a:lnTo>
                <a:cubicBezTo>
                  <a:pt x="421593" y="307648"/>
                  <a:pt x="424441" y="615297"/>
                  <a:pt x="427290" y="922945"/>
                </a:cubicBezTo>
                <a:lnTo>
                  <a:pt x="8546" y="922945"/>
                </a:lnTo>
                <a:close/>
              </a:path>
            </a:pathLst>
          </a:cu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b="1">
              <a:solidFill>
                <a:schemeClr val="tx1"/>
              </a:solidFill>
            </a:endParaRPr>
          </a:p>
        </p:txBody>
      </p:sp>
      <p:sp>
        <p:nvSpPr>
          <p:cNvPr id="2" name="Title 1"/>
          <p:cNvSpPr>
            <a:spLocks noGrp="1"/>
          </p:cNvSpPr>
          <p:nvPr>
            <p:ph type="title"/>
          </p:nvPr>
        </p:nvSpPr>
        <p:spPr/>
        <p:txBody>
          <a:bodyPr/>
          <a:lstStyle/>
          <a:p>
            <a:r>
              <a:rPr lang="en-GB" dirty="0" smtClean="0"/>
              <a:t>Managing Demand</a:t>
            </a:r>
            <a:endParaRPr lang="en-GB" dirty="0"/>
          </a:p>
        </p:txBody>
      </p:sp>
      <p:cxnSp>
        <p:nvCxnSpPr>
          <p:cNvPr id="46" name="Straight Arrow Connector 45"/>
          <p:cNvCxnSpPr/>
          <p:nvPr/>
        </p:nvCxnSpPr>
        <p:spPr>
          <a:xfrm flipV="1">
            <a:off x="1825189" y="1984151"/>
            <a:ext cx="4695255" cy="3959448"/>
          </a:xfrm>
          <a:prstGeom prst="straightConnector1">
            <a:avLst/>
          </a:prstGeom>
          <a:ln w="28575">
            <a:solidFill>
              <a:srgbClr val="020CD4"/>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25187" y="5943599"/>
            <a:ext cx="5344792"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837268" y="4647455"/>
            <a:ext cx="11865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23828" y="3855862"/>
            <a:ext cx="0" cy="8169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15361" y="3864252"/>
            <a:ext cx="1152128"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152691" y="2135528"/>
            <a:ext cx="0" cy="17372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35757" y="2135874"/>
            <a:ext cx="2290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1845894" y="2931463"/>
            <a:ext cx="4580545" cy="3006941"/>
          </a:xfrm>
          <a:custGeom>
            <a:avLst/>
            <a:gdLst>
              <a:gd name="connsiteX0" fmla="*/ 0 w 4580545"/>
              <a:gd name="connsiteY0" fmla="*/ 3006941 h 3006941"/>
              <a:gd name="connsiteX1" fmla="*/ 1170773 w 4580545"/>
              <a:gd name="connsiteY1" fmla="*/ 2682201 h 3006941"/>
              <a:gd name="connsiteX2" fmla="*/ 1461330 w 4580545"/>
              <a:gd name="connsiteY2" fmla="*/ 2186545 h 3006941"/>
              <a:gd name="connsiteX3" fmla="*/ 1640792 w 4580545"/>
              <a:gd name="connsiteY3" fmla="*/ 1776347 h 3006941"/>
              <a:gd name="connsiteX4" fmla="*/ 1888620 w 4580545"/>
              <a:gd name="connsiteY4" fmla="*/ 1494336 h 3006941"/>
              <a:gd name="connsiteX5" fmla="*/ 1956987 w 4580545"/>
              <a:gd name="connsiteY5" fmla="*/ 127009 h 3006941"/>
              <a:gd name="connsiteX6" fmla="*/ 2897024 w 4580545"/>
              <a:gd name="connsiteY6" fmla="*/ 50097 h 3006941"/>
              <a:gd name="connsiteX7" fmla="*/ 4580545 w 4580545"/>
              <a:gd name="connsiteY7" fmla="*/ 41551 h 300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0545" h="3006941">
                <a:moveTo>
                  <a:pt x="0" y="3006941"/>
                </a:moveTo>
                <a:cubicBezTo>
                  <a:pt x="463609" y="2912937"/>
                  <a:pt x="927218" y="2818934"/>
                  <a:pt x="1170773" y="2682201"/>
                </a:cubicBezTo>
                <a:cubicBezTo>
                  <a:pt x="1414328" y="2545468"/>
                  <a:pt x="1382994" y="2337521"/>
                  <a:pt x="1461330" y="2186545"/>
                </a:cubicBezTo>
                <a:cubicBezTo>
                  <a:pt x="1539666" y="2035569"/>
                  <a:pt x="1569577" y="1891715"/>
                  <a:pt x="1640792" y="1776347"/>
                </a:cubicBezTo>
                <a:cubicBezTo>
                  <a:pt x="1712007" y="1660979"/>
                  <a:pt x="1835921" y="1769226"/>
                  <a:pt x="1888620" y="1494336"/>
                </a:cubicBezTo>
                <a:cubicBezTo>
                  <a:pt x="1941319" y="1219446"/>
                  <a:pt x="1788920" y="367715"/>
                  <a:pt x="1956987" y="127009"/>
                </a:cubicBezTo>
                <a:cubicBezTo>
                  <a:pt x="2125054" y="-113698"/>
                  <a:pt x="2459764" y="64340"/>
                  <a:pt x="2897024" y="50097"/>
                </a:cubicBezTo>
                <a:cubicBezTo>
                  <a:pt x="3334284" y="35854"/>
                  <a:pt x="3957414" y="38702"/>
                  <a:pt x="4580545" y="41551"/>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b="1"/>
          </a:p>
        </p:txBody>
      </p:sp>
      <p:cxnSp>
        <p:nvCxnSpPr>
          <p:cNvPr id="101" name="Straight Connector 100"/>
          <p:cNvCxnSpPr>
            <a:stCxn id="98" idx="22"/>
            <a:endCxn id="98" idx="0"/>
          </p:cNvCxnSpPr>
          <p:nvPr/>
        </p:nvCxnSpPr>
        <p:spPr>
          <a:xfrm flipH="1" flipV="1">
            <a:off x="1837346" y="4639445"/>
            <a:ext cx="8546" cy="12904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520444" y="5560527"/>
            <a:ext cx="647934" cy="369332"/>
          </a:xfrm>
          <a:prstGeom prst="rect">
            <a:avLst/>
          </a:prstGeom>
        </p:spPr>
        <p:txBody>
          <a:bodyPr wrap="none" rtlCol="0">
            <a:spAutoFit/>
          </a:bodyPr>
          <a:lstStyle/>
          <a:p>
            <a:r>
              <a:rPr lang="en-GB" b="1" dirty="0" smtClean="0"/>
              <a:t>Time</a:t>
            </a:r>
          </a:p>
        </p:txBody>
      </p:sp>
      <p:sp>
        <p:nvSpPr>
          <p:cNvPr id="105" name="TextBox 104"/>
          <p:cNvSpPr txBox="1"/>
          <p:nvPr/>
        </p:nvSpPr>
        <p:spPr>
          <a:xfrm>
            <a:off x="461475" y="1709159"/>
            <a:ext cx="1237839" cy="369332"/>
          </a:xfrm>
          <a:prstGeom prst="rect">
            <a:avLst/>
          </a:prstGeom>
        </p:spPr>
        <p:txBody>
          <a:bodyPr wrap="none" rtlCol="0">
            <a:spAutoFit/>
          </a:bodyPr>
          <a:lstStyle/>
          <a:p>
            <a:r>
              <a:rPr lang="en-GB" dirty="0" smtClean="0"/>
              <a:t>IT Capacity</a:t>
            </a:r>
          </a:p>
        </p:txBody>
      </p:sp>
      <p:sp>
        <p:nvSpPr>
          <p:cNvPr id="106" name="Left Brace 105"/>
          <p:cNvSpPr/>
          <p:nvPr/>
        </p:nvSpPr>
        <p:spPr>
          <a:xfrm>
            <a:off x="1524406" y="4672857"/>
            <a:ext cx="239282" cy="1270743"/>
          </a:xfrm>
          <a:prstGeom prst="leftBrace">
            <a:avLst>
              <a:gd name="adj1" fmla="val 8333"/>
              <a:gd name="adj2" fmla="val 506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a:p>
        </p:txBody>
      </p:sp>
      <p:sp>
        <p:nvSpPr>
          <p:cNvPr id="107" name="TextBox 106"/>
          <p:cNvSpPr txBox="1"/>
          <p:nvPr/>
        </p:nvSpPr>
        <p:spPr>
          <a:xfrm>
            <a:off x="212780" y="4682085"/>
            <a:ext cx="1373133" cy="369332"/>
          </a:xfrm>
          <a:prstGeom prst="rect">
            <a:avLst/>
          </a:prstGeom>
        </p:spPr>
        <p:txBody>
          <a:bodyPr wrap="none" rtlCol="0">
            <a:spAutoFit/>
          </a:bodyPr>
          <a:lstStyle/>
          <a:p>
            <a:r>
              <a:rPr lang="en-GB" dirty="0" smtClean="0"/>
              <a:t>Entry barrier</a:t>
            </a:r>
          </a:p>
        </p:txBody>
      </p:sp>
      <p:sp>
        <p:nvSpPr>
          <p:cNvPr id="109" name="Rectangle 108"/>
          <p:cNvSpPr/>
          <p:nvPr/>
        </p:nvSpPr>
        <p:spPr>
          <a:xfrm>
            <a:off x="6036740" y="4077286"/>
            <a:ext cx="918543" cy="188859"/>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b="1">
              <a:solidFill>
                <a:schemeClr val="tx1"/>
              </a:solidFill>
            </a:endParaRPr>
          </a:p>
        </p:txBody>
      </p:sp>
      <p:sp>
        <p:nvSpPr>
          <p:cNvPr id="110" name="Rectangle 109"/>
          <p:cNvSpPr/>
          <p:nvPr/>
        </p:nvSpPr>
        <p:spPr>
          <a:xfrm>
            <a:off x="6047898" y="4434934"/>
            <a:ext cx="918543" cy="188859"/>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b="1">
              <a:solidFill>
                <a:schemeClr val="tx1"/>
              </a:solidFill>
            </a:endParaRPr>
          </a:p>
        </p:txBody>
      </p:sp>
      <p:sp>
        <p:nvSpPr>
          <p:cNvPr id="111" name="TextBox 110"/>
          <p:cNvSpPr txBox="1"/>
          <p:nvPr/>
        </p:nvSpPr>
        <p:spPr>
          <a:xfrm>
            <a:off x="6966439" y="4340295"/>
            <a:ext cx="1594988" cy="369332"/>
          </a:xfrm>
          <a:prstGeom prst="rect">
            <a:avLst/>
          </a:prstGeom>
        </p:spPr>
        <p:txBody>
          <a:bodyPr wrap="none" rtlCol="0">
            <a:spAutoFit/>
          </a:bodyPr>
          <a:lstStyle/>
          <a:p>
            <a:r>
              <a:rPr lang="en-GB" b="1" dirty="0" smtClean="0"/>
              <a:t>Under capacity</a:t>
            </a:r>
          </a:p>
        </p:txBody>
      </p:sp>
      <p:sp>
        <p:nvSpPr>
          <p:cNvPr id="112" name="TextBox 111"/>
          <p:cNvSpPr txBox="1"/>
          <p:nvPr/>
        </p:nvSpPr>
        <p:spPr>
          <a:xfrm>
            <a:off x="6966441" y="3989819"/>
            <a:ext cx="1500924" cy="369332"/>
          </a:xfrm>
          <a:prstGeom prst="rect">
            <a:avLst/>
          </a:prstGeom>
        </p:spPr>
        <p:txBody>
          <a:bodyPr wrap="none" rtlCol="0">
            <a:spAutoFit/>
          </a:bodyPr>
          <a:lstStyle/>
          <a:p>
            <a:r>
              <a:rPr lang="en-GB" b="1" dirty="0" smtClean="0"/>
              <a:t>Over capacity</a:t>
            </a:r>
          </a:p>
        </p:txBody>
      </p:sp>
      <p:sp>
        <p:nvSpPr>
          <p:cNvPr id="113" name="TextBox 112"/>
          <p:cNvSpPr txBox="1"/>
          <p:nvPr/>
        </p:nvSpPr>
        <p:spPr>
          <a:xfrm>
            <a:off x="6520442" y="1614819"/>
            <a:ext cx="1801070" cy="369332"/>
          </a:xfrm>
          <a:prstGeom prst="rect">
            <a:avLst/>
          </a:prstGeom>
        </p:spPr>
        <p:txBody>
          <a:bodyPr wrap="none" rtlCol="0">
            <a:spAutoFit/>
          </a:bodyPr>
          <a:lstStyle/>
          <a:p>
            <a:r>
              <a:rPr lang="en-GB" b="1" dirty="0" smtClean="0"/>
              <a:t>Forecast demand</a:t>
            </a:r>
          </a:p>
        </p:txBody>
      </p:sp>
      <p:sp>
        <p:nvSpPr>
          <p:cNvPr id="114" name="Line Callout 1 113"/>
          <p:cNvSpPr/>
          <p:nvPr/>
        </p:nvSpPr>
        <p:spPr>
          <a:xfrm>
            <a:off x="2167467" y="2576158"/>
            <a:ext cx="1176866" cy="800133"/>
          </a:xfrm>
          <a:prstGeom prst="borderCallout1">
            <a:avLst>
              <a:gd name="adj1" fmla="val 68501"/>
              <a:gd name="adj2" fmla="val 99074"/>
              <a:gd name="adj3" fmla="val 119063"/>
              <a:gd name="adj4" fmla="val 150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Potential business loss</a:t>
            </a:r>
            <a:endParaRPr lang="en-GB" sz="1400" b="1" dirty="0">
              <a:solidFill>
                <a:schemeClr val="tx1"/>
              </a:solidFill>
            </a:endParaRPr>
          </a:p>
        </p:txBody>
      </p:sp>
      <p:sp>
        <p:nvSpPr>
          <p:cNvPr id="115" name="Line Callout 1 114"/>
          <p:cNvSpPr/>
          <p:nvPr/>
        </p:nvSpPr>
        <p:spPr>
          <a:xfrm>
            <a:off x="3939611" y="4762371"/>
            <a:ext cx="1176866" cy="800133"/>
          </a:xfrm>
          <a:prstGeom prst="borderCallout1">
            <a:avLst>
              <a:gd name="adj1" fmla="val 32523"/>
              <a:gd name="adj2" fmla="val -2365"/>
              <a:gd name="adj3" fmla="val 25945"/>
              <a:gd name="adj4" fmla="val -70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Wasted capacity</a:t>
            </a:r>
            <a:endParaRPr lang="en-GB" sz="1400" b="1" dirty="0">
              <a:solidFill>
                <a:schemeClr val="tx1"/>
              </a:solidFill>
            </a:endParaRPr>
          </a:p>
        </p:txBody>
      </p:sp>
      <p:cxnSp>
        <p:nvCxnSpPr>
          <p:cNvPr id="116" name="Straight Connector 115"/>
          <p:cNvCxnSpPr/>
          <p:nvPr/>
        </p:nvCxnSpPr>
        <p:spPr>
          <a:xfrm>
            <a:off x="6036738" y="3821662"/>
            <a:ext cx="918542" cy="0"/>
          </a:xfrm>
          <a:prstGeom prst="line">
            <a:avLst/>
          </a:prstGeom>
          <a:ln w="38100">
            <a:solidFill>
              <a:srgbClr val="020CD4"/>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966439" y="3639343"/>
            <a:ext cx="1890261" cy="369332"/>
          </a:xfrm>
          <a:prstGeom prst="rect">
            <a:avLst/>
          </a:prstGeom>
        </p:spPr>
        <p:txBody>
          <a:bodyPr wrap="none" rtlCol="0">
            <a:spAutoFit/>
          </a:bodyPr>
          <a:lstStyle/>
          <a:p>
            <a:r>
              <a:rPr lang="en-GB" b="1" dirty="0" smtClean="0"/>
              <a:t>Compute capacity</a:t>
            </a:r>
          </a:p>
        </p:txBody>
      </p:sp>
      <p:cxnSp>
        <p:nvCxnSpPr>
          <p:cNvPr id="49" name="Straight Connector 48"/>
          <p:cNvCxnSpPr/>
          <p:nvPr/>
        </p:nvCxnSpPr>
        <p:spPr>
          <a:xfrm flipV="1">
            <a:off x="1837267" y="1984151"/>
            <a:ext cx="0" cy="3959448"/>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75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0"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
                                        <p:tgtEl>
                                          <p:spTgt spid="10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fade">
                                      <p:cBhvr>
                                        <p:cTn id="56" dur="500"/>
                                        <p:tgtEl>
                                          <p:spTgt spid="9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500"/>
                                        <p:tgtEl>
                                          <p:spTgt spid="10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fade">
                                      <p:cBhvr>
                                        <p:cTn id="70" dur="500"/>
                                        <p:tgtEl>
                                          <p:spTgt spid="1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fade">
                                      <p:cBhvr>
                                        <p:cTn id="73" dur="500"/>
                                        <p:tgtEl>
                                          <p:spTgt spid="1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8" grpId="0" animBg="1"/>
      <p:bldP spid="92" grpId="0" animBg="1"/>
      <p:bldP spid="91" grpId="0" animBg="1"/>
      <p:bldP spid="106" grpId="0" animBg="1"/>
      <p:bldP spid="107" grpId="0"/>
      <p:bldP spid="109" grpId="0" animBg="1"/>
      <p:bldP spid="110" grpId="0" animBg="1"/>
      <p:bldP spid="111" grpId="0"/>
      <p:bldP spid="112" grpId="0"/>
      <p:bldP spid="114" grpId="0" animBg="1"/>
      <p:bldP spid="115" grpId="0" animBg="1"/>
      <p:bldP spid="11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4244</TotalTime>
  <Words>5908</Words>
  <Application>Microsoft Office PowerPoint</Application>
  <PresentationFormat>On-screen Show (4:3)</PresentationFormat>
  <Paragraphs>1293</Paragraphs>
  <Slides>65</Slides>
  <Notes>19</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Median</vt:lpstr>
      <vt:lpstr>CS5412:  The CLoud VALUE PROPOSITION</vt:lpstr>
      <vt:lpstr>Cloud Hype</vt:lpstr>
      <vt:lpstr>Crossing the Chasm</vt:lpstr>
      <vt:lpstr>How does the revenue picture look?</vt:lpstr>
      <vt:lpstr>How does the revenue picture look?</vt:lpstr>
      <vt:lpstr>A thought question</vt:lpstr>
      <vt:lpstr>.... and the answer is?</vt:lpstr>
      <vt:lpstr>These aren’t the only models</vt:lpstr>
      <vt:lpstr>Managing Demand</vt:lpstr>
      <vt:lpstr>Coping with Demand Bursts</vt:lpstr>
      <vt:lpstr>IT Agility</vt:lpstr>
      <vt:lpstr>Cloud Computing</vt:lpstr>
      <vt:lpstr>Technologies and monetization</vt:lpstr>
      <vt:lpstr>Two more examples.  Who wins?</vt:lpstr>
      <vt:lpstr>Theil (Stanford)</vt:lpstr>
      <vt:lpstr>Key insight</vt:lpstr>
      <vt:lpstr>Applied to cloud computing?</vt:lpstr>
      <vt:lpstr>Waves of the cloud revolution</vt:lpstr>
      <vt:lpstr>Each has its own revenue model!</vt:lpstr>
      <vt:lpstr>So the cloud is a sum of stories</vt:lpstr>
      <vt:lpstr>PowerPoint Presentation</vt:lpstr>
      <vt:lpstr>Inescapable Conclusion?</vt:lpstr>
      <vt:lpstr>The terms have many meanings!</vt:lpstr>
      <vt:lpstr>What is a Cloud Platform? Some defining characteristics</vt:lpstr>
      <vt:lpstr>Public Clouds and Private Clouds  Typical definitions</vt:lpstr>
      <vt:lpstr>Cloud Platform Technologies</vt:lpstr>
      <vt:lpstr>Computing Infrastructure as a Service (IaaS)</vt:lpstr>
      <vt:lpstr>Computing Platform as a Service (PaaS)</vt:lpstr>
      <vt:lpstr>Computing What’s the most popular approach?</vt:lpstr>
      <vt:lpstr>Storage Relational</vt:lpstr>
      <vt:lpstr>Storage Scale-out</vt:lpstr>
      <vt:lpstr>Storage Blobs</vt:lpstr>
      <vt:lpstr>Cloud Platforms: Building a Framework</vt:lpstr>
      <vt:lpstr>Cloud Platforms Representative technologies and vendors</vt:lpstr>
      <vt:lpstr>Cloud Service or Cloud Software? Understanding the alternatives</vt:lpstr>
      <vt:lpstr>Applying Public Cloud Platforms (1) Some characteristics of typical applications</vt:lpstr>
      <vt:lpstr>Applying Public Cloud Platforms (2) Some characteristics of typical applications</vt:lpstr>
      <vt:lpstr>Cloud Platforms: Applying the Framework</vt:lpstr>
      <vt:lpstr>From Server Virtualization to Private Clouds</vt:lpstr>
      <vt:lpstr>Microsoft Private and public cloud platform software</vt:lpstr>
      <vt:lpstr>VMware Private and public cloud platform software</vt:lpstr>
      <vt:lpstr>Windows Azure Platform Public cloud platform</vt:lpstr>
      <vt:lpstr>Windows Azure Platform Pricing examples (in US dollars)</vt:lpstr>
      <vt:lpstr>VMware Cloud Foundry Public cloud platform software</vt:lpstr>
      <vt:lpstr>VMware Cloud Foundry Essentials</vt:lpstr>
      <vt:lpstr>Amazon Web Services Public cloud platform</vt:lpstr>
      <vt:lpstr>A Broader View of IaaS/Paas An aside</vt:lpstr>
      <vt:lpstr>Amazon Web Services Pricing examples</vt:lpstr>
      <vt:lpstr>Eucalyptus Private cloud software</vt:lpstr>
      <vt:lpstr>The Commoditization of IaaS An aside</vt:lpstr>
      <vt:lpstr>Google App Engine Public cloud platform</vt:lpstr>
      <vt:lpstr>Google App Engine Pricing examples (today)</vt:lpstr>
      <vt:lpstr>Salesforce.com Force.com Public cloud platform</vt:lpstr>
      <vt:lpstr>Salesforce.com Force.com Pricing examples</vt:lpstr>
      <vt:lpstr>Challenges to Adoption</vt:lpstr>
      <vt:lpstr>Challenges to Adoption (continued)</vt:lpstr>
      <vt:lpstr>Challenges to Adoption (continued)</vt:lpstr>
      <vt:lpstr>Challenges to Adoption (continued)</vt:lpstr>
      <vt:lpstr>Challenges to Adoption (continued)</vt:lpstr>
      <vt:lpstr>Challenges to Adoption (continued)</vt:lpstr>
      <vt:lpstr>Challenges to Adoption (continued)</vt:lpstr>
      <vt:lpstr>Challenges to Adoption (continued)</vt:lpstr>
      <vt:lpstr>Challenges to Adoption (continued)</vt:lpstr>
      <vt:lpstr>Challenges to Adoption (continued)</vt:lpstr>
      <vt:lpstr>The last word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CS5412: Lecture II How It Works</dc:title>
  <dc:creator>Anne</dc:creator>
  <cp:lastModifiedBy>ken</cp:lastModifiedBy>
  <cp:revision>250</cp:revision>
  <cp:lastPrinted>2012-02-14T15:00:44Z</cp:lastPrinted>
  <dcterms:created xsi:type="dcterms:W3CDTF">2006-08-16T00:00:00Z</dcterms:created>
  <dcterms:modified xsi:type="dcterms:W3CDTF">2012-04-24T12:32:10Z</dcterms:modified>
</cp:coreProperties>
</file>