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60" r:id="rId4"/>
    <p:sldId id="261" r:id="rId5"/>
    <p:sldId id="262" r:id="rId6"/>
    <p:sldId id="293" r:id="rId7"/>
    <p:sldId id="284" r:id="rId8"/>
    <p:sldId id="263" r:id="rId9"/>
    <p:sldId id="287" r:id="rId10"/>
    <p:sldId id="290" r:id="rId11"/>
    <p:sldId id="291" r:id="rId12"/>
    <p:sldId id="294" r:id="rId13"/>
    <p:sldId id="295" r:id="rId14"/>
    <p:sldId id="296" r:id="rId15"/>
    <p:sldId id="264" r:id="rId16"/>
    <p:sldId id="288" r:id="rId17"/>
    <p:sldId id="289" r:id="rId18"/>
    <p:sldId id="265" r:id="rId19"/>
    <p:sldId id="266" r:id="rId20"/>
    <p:sldId id="285" r:id="rId21"/>
    <p:sldId id="280" r:id="rId22"/>
    <p:sldId id="28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0" r:id="rId46"/>
    <p:sldId id="335" r:id="rId47"/>
    <p:sldId id="330" r:id="rId48"/>
    <p:sldId id="331" r:id="rId49"/>
    <p:sldId id="332" r:id="rId50"/>
    <p:sldId id="333" r:id="rId51"/>
    <p:sldId id="334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AB"/>
    <a:srgbClr val="FFCC66"/>
    <a:srgbClr val="1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5" autoAdjust="0"/>
  </p:normalViewPr>
  <p:slideViewPr>
    <p:cSldViewPr>
      <p:cViewPr>
        <p:scale>
          <a:sx n="132" d="100"/>
          <a:sy n="132" d="100"/>
        </p:scale>
        <p:origin x="-13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36DC4BC7-6841-4C0C-B11F-3EB5AE0EFF2B}" type="datetimeFigureOut">
              <a:rPr lang="fr-FR"/>
              <a:pPr>
                <a:defRPr/>
              </a:pPr>
              <a:t>17/04/2014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995B9953-8921-4948-AE87-41F7D57EB95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296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A09271AA-D19A-4DF7-A01E-C566171B3547}" type="datetimeFigureOut">
              <a:rPr lang="fr-FR"/>
              <a:pPr>
                <a:defRPr/>
              </a:pPr>
              <a:t>17/04/2014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AA93903-DF66-4CF4-8B70-12A462920FE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810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51A04-D164-4608-AD82-45BC771E3BA3}" type="slidenum">
              <a:rPr lang="fr-BE" altLang="en-US" sz="13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BE" altLang="en-US" sz="13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EE14F2-1EB1-4DA8-B811-4C5E201836CF}" type="slidenum">
              <a:rPr lang="fr-BE" altLang="en-US" sz="13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BE" altLang="en-US" sz="13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C0877C-5E3C-4603-9851-A1A6AE6DD7A0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84542C-25EC-4AA1-B4CA-71E31D743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F416-A6B6-4605-99C6-44D39E9DEBC0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9660-3552-499C-BB4C-693912BE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235D7-1640-4E18-8FBE-FA5778637181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5AC7-96BF-4D3E-8A1F-4551C66D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10EF-3507-41B6-84D0-E9DE8331571B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7E10-10DA-40A5-B702-918DAC649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F2A5-6A30-4229-8306-2A09520CF042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B6A222-9EBC-408D-A1A3-758EE4842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E29ECF-A582-473C-B3F3-489B67E2326B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F1AB1-FCBA-425D-B850-45DC15267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56560E-1629-456D-BA20-6A1FD8212343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5DAC26-2C7A-43F9-B4EF-610BAFD8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8FAE-17F6-4921-927C-0F76F8DE8F22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3E75-078B-4B62-A39F-36F3F4FB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E833-C5E4-4030-BBD2-7AB3A64BB408}" type="datetime1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7E31C4-EB5B-472F-90D5-CDAEDDDC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7AB8-42F0-43D5-A4CB-9ADF025C4AD1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DD4F-243A-4963-897F-480DE2ABB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7DA69E-5568-487E-B3C2-EB9E5D12F10C}" type="datetime1">
              <a:rPr lang="en-US" smtClean="0"/>
              <a:t>4/17/2014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6DA0777-E449-4E49-80C2-4D4E56EF7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A692E340-BD29-432E-819D-75D0AE270067}" type="datetime1">
              <a:rPr lang="en-US" smtClean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1DDC41E0-7F24-4321-B39C-18BC3AC9D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3" r:id="rId2"/>
    <p:sldLayoutId id="2147483948" r:id="rId3"/>
    <p:sldLayoutId id="2147483949" r:id="rId4"/>
    <p:sldLayoutId id="2147483950" r:id="rId5"/>
    <p:sldLayoutId id="2147483944" r:id="rId6"/>
    <p:sldLayoutId id="2147483951" r:id="rId7"/>
    <p:sldLayoutId id="2147483945" r:id="rId8"/>
    <p:sldLayoutId id="2147483952" r:id="rId9"/>
    <p:sldLayoutId id="2147483946" r:id="rId10"/>
    <p:sldLayoutId id="21474839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912813" y="995363"/>
            <a:ext cx="731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44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Cloud-Scale Information Retrieval</a:t>
            </a:r>
            <a:endParaRPr lang="fr-BE" dirty="0"/>
          </a:p>
        </p:txBody>
      </p:sp>
      <p:sp>
        <p:nvSpPr>
          <p:cNvPr id="9220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dirty="0" smtClean="0"/>
              <a:t>Ken Birman, CS5412 Cloud Computing</a:t>
            </a:r>
          </a:p>
        </p:txBody>
      </p:sp>
      <p:pic>
        <p:nvPicPr>
          <p:cNvPr id="9221" name="Picture 7" descr="http://upload.wikimedia.org/wikipedia/commons/9/94/Cirrus_clouds_mar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5713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4542C-25EC-4AA1-B4CA-71E31D7439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Distributed Hash Tables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4495800"/>
          </a:xfrm>
        </p:spPr>
        <p:txBody>
          <a:bodyPr/>
          <a:lstStyle/>
          <a:p>
            <a:pPr>
              <a:defRPr/>
            </a:pPr>
            <a:r>
              <a:rPr lang="en-US" smtClean="0"/>
              <a:t>It is easy for a program on biscuit.cs.cornell.edu to send a message to a program on “jam.cs.cornell.edu”</a:t>
            </a:r>
            <a:endParaRPr lang="en-US"/>
          </a:p>
          <a:p>
            <a:pPr>
              <a:defRPr/>
            </a:pPr>
            <a:r>
              <a:rPr lang="en-US" smtClean="0"/>
              <a:t>... so, given a key and a value</a:t>
            </a:r>
          </a:p>
          <a:p>
            <a:pPr marL="881063" lvl="1" indent="-514350">
              <a:buClrTx/>
              <a:buFont typeface="+mj-lt"/>
              <a:buAutoNum type="arabicPeriod"/>
              <a:defRPr/>
            </a:pPr>
            <a:r>
              <a:rPr lang="en-US" smtClean="0"/>
              <a:t>Hash the key</a:t>
            </a:r>
          </a:p>
          <a:p>
            <a:pPr marL="881063" lvl="1" indent="-514350">
              <a:buClrTx/>
              <a:buFont typeface="+mj-lt"/>
              <a:buAutoNum type="arabicPeriod"/>
              <a:defRPr/>
            </a:pPr>
            <a:r>
              <a:rPr lang="en-US" smtClean="0"/>
              <a:t>Find the server that “owns” the hashed value </a:t>
            </a:r>
          </a:p>
          <a:p>
            <a:pPr marL="881063" lvl="1" indent="-514350">
              <a:buClrTx/>
              <a:buFont typeface="+mj-lt"/>
              <a:buAutoNum type="arabicPeriod"/>
              <a:defRPr/>
            </a:pPr>
            <a:r>
              <a:rPr lang="en-US" smtClean="0"/>
              <a:t>Store the key,value pair in a “local” HashMap there</a:t>
            </a:r>
          </a:p>
          <a:p>
            <a:pPr marL="881063" lvl="1" indent="-514350">
              <a:buFont typeface="+mj-lt"/>
              <a:buAutoNum type="arabicPeriod"/>
              <a:defRPr/>
            </a:pPr>
            <a:endParaRPr lang="en-US"/>
          </a:p>
          <a:p>
            <a:pPr marL="560388" indent="-514350">
              <a:defRPr/>
            </a:pPr>
            <a:r>
              <a:rPr lang="en-US" smtClean="0"/>
              <a:t>To get a value, ask the right server to look up key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Distributed Hash Tables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0980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</a:rPr>
              <a:t>dht.Put(“ken”,2110)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3581400" y="2819400"/>
            <a:ext cx="914400" cy="612775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4572000" y="2792413"/>
            <a:ext cx="914400" cy="612775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5562600" y="2751138"/>
            <a:ext cx="914400" cy="612775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6553200" y="2743200"/>
            <a:ext cx="914400" cy="612775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81300" y="2216150"/>
            <a:ext cx="2263775" cy="679450"/>
          </a:xfrm>
          <a:custGeom>
            <a:avLst/>
            <a:gdLst>
              <a:gd name="connsiteX0" fmla="*/ 0 w 2263140"/>
              <a:gd name="connsiteY0" fmla="*/ 366336 h 678756"/>
              <a:gd name="connsiteX1" fmla="*/ 1623060 w 2263140"/>
              <a:gd name="connsiteY1" fmla="*/ 8196 h 678756"/>
              <a:gd name="connsiteX2" fmla="*/ 2263140 w 2263140"/>
              <a:gd name="connsiteY2" fmla="*/ 678756 h 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140" h="678756">
                <a:moveTo>
                  <a:pt x="0" y="366336"/>
                </a:moveTo>
                <a:cubicBezTo>
                  <a:pt x="622935" y="161231"/>
                  <a:pt x="1245870" y="-43874"/>
                  <a:pt x="1623060" y="8196"/>
                </a:cubicBezTo>
                <a:cubicBezTo>
                  <a:pt x="2000250" y="60266"/>
                  <a:pt x="2131695" y="369511"/>
                  <a:pt x="2263140" y="67875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Multidocument 10"/>
          <p:cNvSpPr/>
          <p:nvPr/>
        </p:nvSpPr>
        <p:spPr>
          <a:xfrm>
            <a:off x="4876800" y="2209800"/>
            <a:ext cx="1333500" cy="495300"/>
          </a:xfrm>
          <a:prstGeom prst="flowChartMulti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>
                <a:solidFill>
                  <a:schemeClr val="tx1"/>
                </a:solidFill>
              </a:rPr>
              <a:t>(“ken”, 2110)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400" y="5105400"/>
            <a:ext cx="213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</a:rPr>
              <a:t>dht.Get(“ken”)</a:t>
            </a:r>
          </a:p>
        </p:txBody>
      </p:sp>
      <p:sp>
        <p:nvSpPr>
          <p:cNvPr id="13" name="Freeform 12"/>
          <p:cNvSpPr/>
          <p:nvPr/>
        </p:nvSpPr>
        <p:spPr>
          <a:xfrm rot="19416075" flipV="1">
            <a:off x="3087688" y="4113213"/>
            <a:ext cx="2693987" cy="898525"/>
          </a:xfrm>
          <a:custGeom>
            <a:avLst/>
            <a:gdLst>
              <a:gd name="connsiteX0" fmla="*/ 0 w 2263140"/>
              <a:gd name="connsiteY0" fmla="*/ 366336 h 678756"/>
              <a:gd name="connsiteX1" fmla="*/ 1623060 w 2263140"/>
              <a:gd name="connsiteY1" fmla="*/ 8196 h 678756"/>
              <a:gd name="connsiteX2" fmla="*/ 2263140 w 2263140"/>
              <a:gd name="connsiteY2" fmla="*/ 678756 h 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140" h="678756">
                <a:moveTo>
                  <a:pt x="0" y="366336"/>
                </a:moveTo>
                <a:cubicBezTo>
                  <a:pt x="622935" y="161231"/>
                  <a:pt x="1245870" y="-43874"/>
                  <a:pt x="1623060" y="8196"/>
                </a:cubicBezTo>
                <a:cubicBezTo>
                  <a:pt x="2000250" y="60266"/>
                  <a:pt x="2131695" y="369511"/>
                  <a:pt x="2263140" y="678756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7696200" y="3057525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8039100" y="3067050"/>
            <a:ext cx="76200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8382000" y="3074988"/>
            <a:ext cx="762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3278188"/>
            <a:ext cx="384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“ken”.hashcode()%N=77</a:t>
            </a:r>
          </a:p>
        </p:txBody>
      </p:sp>
      <p:sp>
        <p:nvSpPr>
          <p:cNvPr id="20497" name="TextBox 17"/>
          <p:cNvSpPr txBox="1">
            <a:spLocks noChangeArrowheads="1"/>
          </p:cNvSpPr>
          <p:nvPr/>
        </p:nvSpPr>
        <p:spPr bwMode="auto">
          <a:xfrm rot="2782330">
            <a:off x="5124451" y="3813175"/>
            <a:ext cx="1371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IP.hashcode()%N=77</a:t>
            </a:r>
          </a:p>
        </p:txBody>
      </p:sp>
      <p:sp>
        <p:nvSpPr>
          <p:cNvPr id="20498" name="TextBox 18"/>
          <p:cNvSpPr txBox="1">
            <a:spLocks noChangeArrowheads="1"/>
          </p:cNvSpPr>
          <p:nvPr/>
        </p:nvSpPr>
        <p:spPr bwMode="auto">
          <a:xfrm>
            <a:off x="3581400" y="3079750"/>
            <a:ext cx="4457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123.45.66.781        123.45.66.782        123.45.66.783        123.45.66.784 </a:t>
            </a:r>
          </a:p>
        </p:txBody>
      </p:sp>
      <p:sp>
        <p:nvSpPr>
          <p:cNvPr id="20499" name="TextBox 19"/>
          <p:cNvSpPr txBox="1">
            <a:spLocks noChangeArrowheads="1"/>
          </p:cNvSpPr>
          <p:nvPr/>
        </p:nvSpPr>
        <p:spPr bwMode="auto">
          <a:xfrm rot="2782330">
            <a:off x="6149182" y="3804444"/>
            <a:ext cx="1371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IP.hashcode()%N=98</a:t>
            </a:r>
          </a:p>
        </p:txBody>
      </p:sp>
      <p:sp>
        <p:nvSpPr>
          <p:cNvPr id="20500" name="TextBox 20"/>
          <p:cNvSpPr txBox="1">
            <a:spLocks noChangeArrowheads="1"/>
          </p:cNvSpPr>
          <p:nvPr/>
        </p:nvSpPr>
        <p:spPr bwMode="auto">
          <a:xfrm rot="2782330">
            <a:off x="4167982" y="3813969"/>
            <a:ext cx="1371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IP.hashcode()%N=13</a:t>
            </a:r>
          </a:p>
        </p:txBody>
      </p:sp>
      <p:sp>
        <p:nvSpPr>
          <p:cNvPr id="20501" name="TextBox 21"/>
          <p:cNvSpPr txBox="1">
            <a:spLocks noChangeArrowheads="1"/>
          </p:cNvSpPr>
          <p:nvPr/>
        </p:nvSpPr>
        <p:spPr bwMode="auto">
          <a:xfrm rot="2782330">
            <a:off x="7174706" y="3833019"/>
            <a:ext cx="16367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IP.hashcode()%N=175</a:t>
            </a:r>
          </a:p>
        </p:txBody>
      </p:sp>
      <p:sp>
        <p:nvSpPr>
          <p:cNvPr id="24" name="Flowchart: Multidocument 23"/>
          <p:cNvSpPr/>
          <p:nvPr/>
        </p:nvSpPr>
        <p:spPr>
          <a:xfrm>
            <a:off x="3960813" y="2286000"/>
            <a:ext cx="687387" cy="455613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Flowchart: Multidocument 24"/>
          <p:cNvSpPr/>
          <p:nvPr/>
        </p:nvSpPr>
        <p:spPr>
          <a:xfrm>
            <a:off x="6210300" y="2251075"/>
            <a:ext cx="685800" cy="455613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Flowchart: Multidocument 25"/>
          <p:cNvSpPr/>
          <p:nvPr/>
        </p:nvSpPr>
        <p:spPr>
          <a:xfrm>
            <a:off x="7305675" y="2249488"/>
            <a:ext cx="687388" cy="455612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505" name="TextBox 26"/>
          <p:cNvSpPr txBox="1">
            <a:spLocks noChangeArrowheads="1"/>
          </p:cNvSpPr>
          <p:nvPr/>
        </p:nvSpPr>
        <p:spPr bwMode="auto">
          <a:xfrm>
            <a:off x="4876800" y="17478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  <a:latin typeface="Arial" charset="0"/>
              </a:rPr>
              <a:t>hashmap kept by 123.45.66.782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253038" y="2590800"/>
            <a:ext cx="385762" cy="2286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22463" y="6172200"/>
            <a:ext cx="384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“ken”.hashcode()%N=77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223E75-078B-4B62-A39F-36F3F4FB2F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build this DHT?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DHTs and related solutions seen so far in CS5412</a:t>
            </a:r>
          </a:p>
          <a:p>
            <a:pPr lvl="1"/>
            <a:r>
              <a:rPr lang="en-US" dirty="0" smtClean="0"/>
              <a:t>Chord, Pastry, CAN, </a:t>
            </a:r>
            <a:r>
              <a:rPr lang="en-US" dirty="0" err="1" smtClean="0"/>
              <a:t>Kelips</a:t>
            </a:r>
            <a:endParaRPr lang="en-US" dirty="0" smtClean="0"/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, </a:t>
            </a:r>
            <a:r>
              <a:rPr lang="en-US" dirty="0" err="1" smtClean="0"/>
              <a:t>BitTorrent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They differ in terms of the underlying assumptions</a:t>
            </a:r>
          </a:p>
          <a:p>
            <a:pPr lvl="1"/>
            <a:r>
              <a:rPr lang="en-US" dirty="0" smtClean="0"/>
              <a:t>Can we safely assume we know which machines will run the DHT?</a:t>
            </a:r>
          </a:p>
          <a:p>
            <a:pPr lvl="2"/>
            <a:r>
              <a:rPr lang="en-US" dirty="0" smtClean="0"/>
              <a:t>For a P2P situation, applications come and go at will</a:t>
            </a:r>
          </a:p>
          <a:p>
            <a:pPr lvl="2"/>
            <a:r>
              <a:rPr lang="en-US" dirty="0" smtClean="0"/>
              <a:t>For FB, DHT would run “inside” FB owned data centers, so they can just keep a table listing the active machines…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 DHT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DHT is actually split into many DHT subsystems</a:t>
            </a:r>
          </a:p>
          <a:p>
            <a:pPr lvl="1"/>
            <a:r>
              <a:rPr lang="en-US" dirty="0" smtClean="0"/>
              <a:t>Each subsystem lives in some FB data center, and there are plenty of those (think of perhaps 50 in the USA)</a:t>
            </a:r>
          </a:p>
          <a:p>
            <a:pPr lvl="1"/>
            <a:r>
              <a:rPr lang="en-US" dirty="0" smtClean="0"/>
              <a:t>In fact these are really side by side clusters: when FB builds a data center they usually have several nearby buildings each with a data center in it, combined into a kind of regional data center</a:t>
            </a:r>
          </a:p>
          <a:p>
            <a:pPr lvl="1"/>
            <a:r>
              <a:rPr lang="en-US" dirty="0" smtClean="0"/>
              <a:t>They do this to give “containment” (floods, fires) and also so that they can do service and upgrades without shutting things down (e.g. they shut down 1 of 5…)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pic>
        <p:nvPicPr>
          <p:cNvPr id="1027" name="Picture 3" descr="C:\Users\ken\AppData\Local\Microsoft\Windows\Temporary Internet Files\Content.IE5\J7IU2WJ0\MC90031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28" y="152400"/>
            <a:ext cx="1833372" cy="108082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Picture 3" descr="C:\Users\ken\AppData\Local\Microsoft\Windows\Temporary Internet Files\Content.IE5\J7IU2WJ0\MC90031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14" y="305067"/>
            <a:ext cx="1833372" cy="108082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Picture 3" descr="C:\Users\ken\AppData\Local\Microsoft\Windows\Temporary Internet Files\Content.IE5\J7IU2WJ0\MC90031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4010"/>
            <a:ext cx="1833372" cy="108082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58" name="Slide Number Placeholder 10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en\Desktop\isis2_fbsosp\figs\architecture_ex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280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“architecture”</a:t>
            </a:r>
          </a:p>
        </p:txBody>
      </p:sp>
      <p:sp>
        <p:nvSpPr>
          <p:cNvPr id="14340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Think of Facebook as a giant distributed HashMap</a:t>
            </a:r>
          </a:p>
          <a:p>
            <a:pPr lvl="1"/>
            <a:r>
              <a:rPr lang="en-US" altLang="en-US" smtClean="0"/>
              <a:t>Key: photo URL (id, size, hints about where to find it...)</a:t>
            </a:r>
          </a:p>
          <a:p>
            <a:pPr lvl="1"/>
            <a:r>
              <a:rPr lang="en-US" altLang="en-US" smtClean="0"/>
              <a:t>Value: the blob itself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cache effectiveness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Existing caches are very effective...</a:t>
            </a:r>
          </a:p>
          <a:p>
            <a:r>
              <a:rPr lang="en-US" altLang="en-US" smtClean="0"/>
              <a:t>... but different layers are more effective for  images with different popularity ranks</a:t>
            </a: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5052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22625"/>
            <a:ext cx="40386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Facebook cache effectiveness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86200" cy="4179888"/>
          </a:xfrm>
        </p:spPr>
        <p:txBody>
          <a:bodyPr/>
          <a:lstStyle/>
          <a:p>
            <a:r>
              <a:rPr lang="en-US" altLang="en-US" smtClean="0"/>
              <a:t>Each layer should “specialize” in different content. 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Photo age strongly predicts effectiveness of caching</a:t>
            </a: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 descr="C:\Users\ken\Desktop\isis2_fbsosp\figs\cache_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572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EF1AB1-FCBA-425D-B850-45DC152677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Hypothetical changes to caching?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4495800" cy="4572000"/>
          </a:xfrm>
        </p:spPr>
        <p:txBody>
          <a:bodyPr/>
          <a:lstStyle/>
          <a:p>
            <a:r>
              <a:rPr lang="en-US" altLang="en-US" smtClean="0"/>
              <a:t>We looked at the idea </a:t>
            </a:r>
            <a:br>
              <a:rPr lang="en-US" altLang="en-US" smtClean="0"/>
            </a:br>
            <a:r>
              <a:rPr lang="en-US" altLang="en-US" smtClean="0"/>
              <a:t>of having Facebook </a:t>
            </a:r>
            <a:br>
              <a:rPr lang="en-US" altLang="en-US" smtClean="0"/>
            </a:br>
            <a:r>
              <a:rPr lang="en-US" altLang="en-US" smtClean="0"/>
              <a:t>caches collaborate at national scale…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… and also at how to </a:t>
            </a:r>
            <a:br>
              <a:rPr lang="en-US" altLang="en-US" smtClean="0"/>
            </a:br>
            <a:r>
              <a:rPr lang="en-US" altLang="en-US" smtClean="0"/>
              <a:t>vary caching based on the “busyness” of the client</a:t>
            </a:r>
          </a:p>
        </p:txBody>
      </p:sp>
      <p:pic>
        <p:nvPicPr>
          <p:cNvPr id="23557" name="Picture 5" descr="C:\Users\ken\Desktop\isis2_fbsosp\figs\edge_hit_resiz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572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EF1AB1-FCBA-425D-B850-45DC152677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Social networking effect?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Hypothesis: caching will work best for photos posted by famous people with zillions of followers</a:t>
            </a:r>
          </a:p>
          <a:p>
            <a:endParaRPr lang="en-US" altLang="en-US" smtClean="0"/>
          </a:p>
          <a:p>
            <a:r>
              <a:rPr lang="en-US" altLang="en-US" smtClean="0"/>
              <a:t>Actual finding: </a:t>
            </a:r>
            <a:r>
              <a:rPr lang="en-US" altLang="en-US" i="1" smtClean="0"/>
              <a:t>not really</a:t>
            </a:r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5263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Locality?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Hypothesis: FB probably serves photos from close to where you are sitting</a:t>
            </a:r>
          </a:p>
          <a:p>
            <a:endParaRPr lang="en-US" altLang="en-US" smtClean="0"/>
          </a:p>
          <a:p>
            <a:r>
              <a:rPr lang="en-US" altLang="en-US" smtClean="0"/>
              <a:t>Finding: </a:t>
            </a:r>
            <a:r>
              <a:rPr lang="en-US" altLang="en-US" i="1" smtClean="0"/>
              <a:t>Not really...</a:t>
            </a:r>
          </a:p>
          <a:p>
            <a:endParaRPr lang="en-US" altLang="en-US" i="1" smtClean="0"/>
          </a:p>
          <a:p>
            <a:endParaRPr lang="en-US" altLang="en-US" i="1" smtClean="0"/>
          </a:p>
          <a:p>
            <a:r>
              <a:rPr lang="en-US" altLang="en-US" i="1" smtClean="0"/>
              <a:t>… just the same, if</a:t>
            </a:r>
            <a:br>
              <a:rPr lang="en-US" altLang="en-US" i="1" smtClean="0"/>
            </a:br>
            <a:r>
              <a:rPr lang="en-US" altLang="en-US" i="1" smtClean="0"/>
              <a:t>the photo exists, it</a:t>
            </a:r>
            <a:br>
              <a:rPr lang="en-US" altLang="en-US" i="1" smtClean="0"/>
            </a:br>
            <a:r>
              <a:rPr lang="en-US" altLang="en-US" i="1" smtClean="0"/>
              <a:t>finds it quickly</a:t>
            </a:r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5720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564063"/>
            <a:ext cx="45720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Styles of cloud computing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Think about Facebook…</a:t>
            </a:r>
          </a:p>
          <a:p>
            <a:pPr lvl="1"/>
            <a:r>
              <a:rPr lang="en-US" altLang="en-US" dirty="0" smtClean="0"/>
              <a:t>We normally see it in terms of pages that are image-heavy</a:t>
            </a:r>
          </a:p>
          <a:p>
            <a:pPr lvl="1"/>
            <a:r>
              <a:rPr lang="en-US" altLang="en-US" dirty="0" smtClean="0"/>
              <a:t>But the tags and comments and likes create “relationships” between objects within the system</a:t>
            </a:r>
          </a:p>
          <a:p>
            <a:pPr lvl="1"/>
            <a:r>
              <a:rPr lang="en-US" altLang="en-US" dirty="0" smtClean="0"/>
              <a:t>And FB itself tries to be very smart about what it shows you in terms of notifications, stuff on your wall, timeline, etc…</a:t>
            </a:r>
          </a:p>
          <a:p>
            <a:r>
              <a:rPr lang="en-US" altLang="en-US" dirty="0" smtClean="0"/>
              <a:t>How do they actually get data to users with such impressive real-time properties? (often &lt;&lt; 100ms!)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Can one conclude anything?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Learning what patterns of access arise, and how effective it is to cache given kinds of data at various layers, we can customize cache strategies</a:t>
            </a:r>
          </a:p>
          <a:p>
            <a:endParaRPr lang="en-US" altLang="en-US" smtClean="0"/>
          </a:p>
          <a:p>
            <a:r>
              <a:rPr lang="en-US" altLang="en-US" smtClean="0"/>
              <a:t>Each layer can look at an image and ask “should I keep a cached copy of this, or not?”</a:t>
            </a:r>
          </a:p>
          <a:p>
            <a:endParaRPr lang="en-US" altLang="en-US" smtClean="0"/>
          </a:p>
          <a:p>
            <a:r>
              <a:rPr lang="en-US" altLang="en-US" smtClean="0"/>
              <a:t>Smart decisions </a:t>
            </a:r>
            <a:r>
              <a:rPr lang="en-US" altLang="en-US" smtClean="0">
                <a:sym typeface="Symbol" pitchFamily="18" charset="2"/>
              </a:rPr>
              <a:t> Facebook is more effective!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Strategy varies by layer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Browser should cache less popular content but not bother to cache the very popular stuff</a:t>
            </a:r>
          </a:p>
          <a:p>
            <a:r>
              <a:rPr lang="en-US" altLang="en-US" smtClean="0"/>
              <a:t>Akamai/PoP layer should cache the most popular images, etc...</a:t>
            </a:r>
          </a:p>
          <a:p>
            <a:endParaRPr lang="en-US" altLang="en-US" smtClean="0"/>
          </a:p>
          <a:p>
            <a:r>
              <a:rPr lang="en-US" altLang="en-US" smtClean="0"/>
              <a:t>We also discovered that some layers should “cooperatively” cache even over huge distances</a:t>
            </a:r>
          </a:p>
          <a:p>
            <a:pPr lvl="1"/>
            <a:r>
              <a:rPr lang="en-US" altLang="en-US" smtClean="0"/>
              <a:t>Our study discovered that if this were done in the resizer layer, cache hit rates could rise 35%!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Overall picture in cloud computing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Facebook example illustrates a style of working</a:t>
            </a:r>
          </a:p>
          <a:p>
            <a:pPr lvl="1"/>
            <a:r>
              <a:rPr lang="en-US" altLang="en-US" smtClean="0"/>
              <a:t>Identify high-value problems that matter to the community because of the popularity of the service, the cost of operating it, the speed achieved, etc</a:t>
            </a:r>
          </a:p>
          <a:p>
            <a:pPr lvl="1"/>
            <a:r>
              <a:rPr lang="en-US" altLang="en-US" smtClean="0"/>
              <a:t>Ask how best to solve those problems, ideally using experiments to gain insight</a:t>
            </a:r>
          </a:p>
          <a:p>
            <a:pPr lvl="1"/>
            <a:r>
              <a:rPr lang="en-US" altLang="en-US" smtClean="0"/>
              <a:t>Then build better solutions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Let’s look at another example of this pattern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for TAO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495800"/>
          </a:xfrm>
        </p:spPr>
        <p:txBody>
          <a:bodyPr/>
          <a:lstStyle/>
          <a:p>
            <a:r>
              <a:rPr lang="en-US" dirty="0" smtClean="0"/>
              <a:t>Facebook recently introduced a new kind of database that they use to track groups</a:t>
            </a:r>
          </a:p>
          <a:p>
            <a:pPr lvl="1"/>
            <a:r>
              <a:rPr lang="en-US" dirty="0" smtClean="0"/>
              <a:t>Your friends</a:t>
            </a:r>
          </a:p>
          <a:p>
            <a:pPr lvl="1"/>
            <a:r>
              <a:rPr lang="en-US" dirty="0" smtClean="0"/>
              <a:t>The photos in which a user is tagged</a:t>
            </a:r>
          </a:p>
          <a:p>
            <a:pPr lvl="1"/>
            <a:r>
              <a:rPr lang="en-US" dirty="0"/>
              <a:t>People who like </a:t>
            </a:r>
            <a:r>
              <a:rPr lang="en-US" dirty="0" smtClean="0"/>
              <a:t>Sarah Palin</a:t>
            </a:r>
          </a:p>
          <a:p>
            <a:pPr lvl="1"/>
            <a:r>
              <a:rPr lang="en-US" dirty="0" smtClean="0"/>
              <a:t>People who like Selina Gomez</a:t>
            </a:r>
          </a:p>
          <a:p>
            <a:pPr lvl="1"/>
            <a:r>
              <a:rPr lang="en-US" dirty="0" smtClean="0"/>
              <a:t>People who like Justin </a:t>
            </a:r>
            <a:r>
              <a:rPr lang="en-US" dirty="0" err="1" smtClean="0"/>
              <a:t>Beiber</a:t>
            </a:r>
            <a:endParaRPr lang="en-US" dirty="0" smtClean="0"/>
          </a:p>
          <a:p>
            <a:pPr lvl="1"/>
            <a:r>
              <a:rPr lang="en-US" dirty="0" smtClean="0"/>
              <a:t>People who think Selina and Justin were a great couple</a:t>
            </a:r>
          </a:p>
          <a:p>
            <a:pPr lvl="1"/>
            <a:r>
              <a:rPr lang="en-US" dirty="0" smtClean="0"/>
              <a:t>People who think Sarah Palin and Justin should be a couple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08" y="2971800"/>
            <a:ext cx="871017" cy="12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4809"/>
            <a:ext cx="990600" cy="13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19374"/>
            <a:ext cx="1066800" cy="12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5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TAO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sorts of FB operations require the system to</a:t>
            </a:r>
          </a:p>
          <a:p>
            <a:pPr lvl="1"/>
            <a:r>
              <a:rPr lang="en-US" dirty="0" smtClean="0"/>
              <a:t>Pull up some form of data</a:t>
            </a:r>
          </a:p>
          <a:p>
            <a:pPr lvl="1"/>
            <a:r>
              <a:rPr lang="en-US" dirty="0" smtClean="0"/>
              <a:t>Then search TAO for a group of things somehow related to that data</a:t>
            </a:r>
          </a:p>
          <a:p>
            <a:pPr lvl="1"/>
            <a:r>
              <a:rPr lang="en-US" dirty="0" smtClean="0"/>
              <a:t>Then pull up fingernails from that group of things,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So TAO works hard, and needs to deal with all sorts of heavy loads</a:t>
            </a:r>
          </a:p>
          <a:p>
            <a:pPr lvl="1"/>
            <a:r>
              <a:rPr lang="en-US" dirty="0" smtClean="0"/>
              <a:t>Can one cache TAO data?  Actually an open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FB does it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create a bank of maybe 1000 TAO servers in each data center</a:t>
            </a:r>
            <a:endParaRPr lang="en-US" dirty="0"/>
          </a:p>
          <a:p>
            <a:r>
              <a:rPr lang="en-US" dirty="0" smtClean="0"/>
              <a:t>Incoming queries always of the form “get group associated with this </a:t>
            </a:r>
            <a:r>
              <a:rPr lang="en-US" i="1" dirty="0" smtClean="0"/>
              <a:t>key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They use consistent hashing to hash key to some server, and then the server looks it up and returns the data.  For big groups they use </a:t>
            </a:r>
            <a:r>
              <a:rPr lang="en-US" i="1" dirty="0" smtClean="0"/>
              <a:t>indirection</a:t>
            </a:r>
            <a:r>
              <a:rPr lang="en-US" dirty="0" smtClean="0"/>
              <a:t> and return a pointer to the data plus a few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TAO has very high update rates</a:t>
            </a:r>
          </a:p>
          <a:p>
            <a:pPr lvl="1"/>
            <a:r>
              <a:rPr lang="en-US" dirty="0" smtClean="0"/>
              <a:t>Millions of events per second</a:t>
            </a:r>
          </a:p>
          <a:p>
            <a:pPr lvl="1"/>
            <a:r>
              <a:rPr lang="en-US" dirty="0" smtClean="0"/>
              <a:t>They use it internally too, to track items you looked at, that you clicked on, sequences of clicks, whether you returned to the prior page or continued deeper…</a:t>
            </a:r>
          </a:p>
          <a:p>
            <a:pPr lvl="1"/>
            <a:r>
              <a:rPr lang="en-US" dirty="0" smtClean="0"/>
              <a:t>So TAO sees updates at a rate even higher than the total click rate for all of FBs users (billions, but only hundreds of millions are online at a time, and only some of them do rapid clicks… and of course people playing games and so forth don’t get tracked this way)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TAO [Slides from a FB talk given at </a:t>
            </a:r>
            <a:r>
              <a:rPr lang="en-US" dirty="0" err="1" smtClean="0"/>
              <a:t>Upenn</a:t>
            </a:r>
            <a:r>
              <a:rPr lang="en-US" dirty="0" smtClean="0"/>
              <a:t> in 2012]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data store with a </a:t>
            </a:r>
            <a:r>
              <a:rPr lang="en-US" dirty="0" smtClean="0">
                <a:solidFill>
                  <a:srgbClr val="FF9900"/>
                </a:solidFill>
              </a:rPr>
              <a:t>graph abstraction </a:t>
            </a:r>
            <a:r>
              <a:rPr lang="en-US" dirty="0" smtClean="0"/>
              <a:t>(vertexes and edges), not </a:t>
            </a:r>
            <a:r>
              <a:rPr lang="en-US" dirty="0" err="1" smtClean="0"/>
              <a:t>keys+values</a:t>
            </a:r>
            <a:endParaRPr lang="en-US" dirty="0" smtClean="0"/>
          </a:p>
          <a:p>
            <a:r>
              <a:rPr lang="en-US" dirty="0" smtClean="0"/>
              <a:t>Optimize heavily for reads</a:t>
            </a:r>
          </a:p>
          <a:p>
            <a:pPr lvl="1"/>
            <a:r>
              <a:rPr lang="en-US" dirty="0" smtClean="0"/>
              <a:t>More than 2 orders of magnitude more reads than writes!</a:t>
            </a:r>
          </a:p>
          <a:p>
            <a:r>
              <a:rPr lang="en-US" dirty="0" smtClean="0"/>
              <a:t>Explicitly favor efficiency and availability over consistency</a:t>
            </a:r>
          </a:p>
          <a:p>
            <a:pPr lvl="1"/>
            <a:r>
              <a:rPr lang="en-US" dirty="0" smtClean="0"/>
              <a:t>Slightly stale data is often okay (for Facebook)</a:t>
            </a:r>
          </a:p>
          <a:p>
            <a:pPr lvl="1"/>
            <a:r>
              <a:rPr lang="en-US" dirty="0" smtClean="0"/>
              <a:t>Communication between data centers in different regions is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Thinking about related objects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30" y="3581400"/>
            <a:ext cx="8537448" cy="2438400"/>
          </a:xfrm>
        </p:spPr>
        <p:txBody>
          <a:bodyPr/>
          <a:lstStyle/>
          <a:p>
            <a:r>
              <a:rPr lang="en-US" sz="2400" dirty="0" smtClean="0"/>
              <a:t>We can represent related objects as a labeled, directed graph</a:t>
            </a:r>
          </a:p>
          <a:p>
            <a:r>
              <a:rPr lang="en-US" sz="2400" dirty="0" smtClean="0"/>
              <a:t>Entities are typically represented as nodes; relationships are typically edges</a:t>
            </a:r>
          </a:p>
          <a:p>
            <a:pPr lvl="1"/>
            <a:r>
              <a:rPr lang="en-US" sz="2000" dirty="0" smtClean="0"/>
              <a:t>Nodes all have IDs, and possibly other properties</a:t>
            </a:r>
          </a:p>
          <a:p>
            <a:pPr lvl="1"/>
            <a:r>
              <a:rPr lang="en-US" sz="2000" dirty="0" smtClean="0"/>
              <a:t>Edges typically have values, possibly IDs and other properties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0A909AB-E8DF-44BB-8A56-A213DD3335F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 descr="C:\Users\zives\Downloads\office_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342" y="2595179"/>
            <a:ext cx="462167" cy="462167"/>
          </a:xfrm>
          <a:prstGeom prst="rect">
            <a:avLst/>
          </a:prstGeom>
          <a:noFill/>
        </p:spPr>
      </p:pic>
      <p:pic>
        <p:nvPicPr>
          <p:cNvPr id="6" name="Picture 5" descr="C:\Users\zives\Downloads\clien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687" y="1712341"/>
            <a:ext cx="408482" cy="408482"/>
          </a:xfrm>
          <a:prstGeom prst="rect">
            <a:avLst/>
          </a:prstGeom>
          <a:noFill/>
        </p:spPr>
      </p:pic>
      <p:pic>
        <p:nvPicPr>
          <p:cNvPr id="7" name="Picture 6" descr="C:\Users\zives\Downloads\clipbo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288" y="1592954"/>
            <a:ext cx="645857" cy="645857"/>
          </a:xfrm>
          <a:prstGeom prst="rect">
            <a:avLst/>
          </a:prstGeom>
          <a:noFill/>
        </p:spPr>
      </p:pic>
      <p:pic>
        <p:nvPicPr>
          <p:cNvPr id="8" name="Picture 5" descr="C:\Users\zives\Downloads\client_2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60835" y="2634114"/>
            <a:ext cx="408482" cy="408482"/>
          </a:xfrm>
          <a:prstGeom prst="rect">
            <a:avLst/>
          </a:prstGeom>
          <a:noFill/>
        </p:spPr>
      </p:pic>
      <p:pic>
        <p:nvPicPr>
          <p:cNvPr id="9" name="Picture 2" descr="C:\Users\zives\Downloads\office_gi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61709" y="2609928"/>
            <a:ext cx="462167" cy="46216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>
            <a:stCxn id="6" idx="1"/>
            <a:endCxn id="7" idx="3"/>
          </p:cNvCxnSpPr>
          <p:nvPr/>
        </p:nvCxnSpPr>
        <p:spPr bwMode="auto">
          <a:xfrm rot="10800000">
            <a:off x="4324145" y="1915884"/>
            <a:ext cx="850542" cy="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0"/>
            <a:endCxn id="7" idx="1"/>
          </p:cNvCxnSpPr>
          <p:nvPr/>
        </p:nvCxnSpPr>
        <p:spPr bwMode="auto">
          <a:xfrm rot="5400000" flipH="1" flipV="1">
            <a:off x="2891209" y="1808100"/>
            <a:ext cx="679296" cy="894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3"/>
            <a:endCxn id="8" idx="1"/>
          </p:cNvCxnSpPr>
          <p:nvPr/>
        </p:nvCxnSpPr>
        <p:spPr bwMode="auto">
          <a:xfrm flipV="1">
            <a:off x="4223876" y="2838355"/>
            <a:ext cx="736959" cy="2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9" idx="1"/>
            <a:endCxn id="5" idx="3"/>
          </p:cNvCxnSpPr>
          <p:nvPr/>
        </p:nvCxnSpPr>
        <p:spPr bwMode="auto">
          <a:xfrm rot="10800000">
            <a:off x="3014509" y="2826264"/>
            <a:ext cx="747200" cy="14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>
            <a:stCxn id="9" idx="0"/>
            <a:endCxn id="7" idx="2"/>
          </p:cNvCxnSpPr>
          <p:nvPr/>
        </p:nvCxnSpPr>
        <p:spPr bwMode="auto">
          <a:xfrm rot="5400000" flipH="1" flipV="1">
            <a:off x="3811447" y="2420158"/>
            <a:ext cx="371117" cy="8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6" descr="C:\Users\zives\Downloads\clipbo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4901" y="2197638"/>
            <a:ext cx="645857" cy="645857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6" idx="3"/>
            <a:endCxn id="15" idx="0"/>
          </p:cNvCxnSpPr>
          <p:nvPr/>
        </p:nvCxnSpPr>
        <p:spPr bwMode="auto">
          <a:xfrm>
            <a:off x="5583169" y="1916582"/>
            <a:ext cx="814661" cy="281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  <a:endCxn id="15" idx="1"/>
          </p:cNvCxnSpPr>
          <p:nvPr/>
        </p:nvCxnSpPr>
        <p:spPr bwMode="auto">
          <a:xfrm flipV="1">
            <a:off x="5369317" y="2520567"/>
            <a:ext cx="705584" cy="317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36313" y="1626753"/>
            <a:ext cx="655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0353" y="2519030"/>
            <a:ext cx="861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friend-of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6238" y="2533779"/>
            <a:ext cx="86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friend-of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2668" y="2260934"/>
            <a:ext cx="711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 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8760" y="2047082"/>
            <a:ext cx="711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 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1719" y="2423166"/>
            <a:ext cx="655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4171" y="1722618"/>
            <a:ext cx="6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0986" y="29836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Alice</a:t>
            </a:r>
            <a:endParaRPr lang="en-US" sz="180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0354" y="299835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latin typeface="+mn-lt"/>
              </a:rPr>
              <a:t>Sunita</a:t>
            </a:r>
            <a:endParaRPr lang="en-US" sz="180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9720" y="2976230"/>
            <a:ext cx="56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Jose</a:t>
            </a:r>
            <a:endParaRPr lang="en-US" sz="180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2962" y="20470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Mikhail</a:t>
            </a:r>
            <a:endParaRPr lang="en-US" sz="180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1652" y="2342051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Magna </a:t>
            </a:r>
            <a:r>
              <a:rPr lang="en-US" sz="1800" err="1" smtClean="0">
                <a:latin typeface="+mn-lt"/>
              </a:rPr>
              <a:t>Carta</a:t>
            </a:r>
            <a:endParaRPr lang="en-US" sz="180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4337" y="159725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latin typeface="+mn-lt"/>
              </a:rPr>
              <a:t>Facebook</a:t>
            </a:r>
            <a:endParaRPr lang="en-US" sz="180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24060" y="1204496"/>
            <a:ext cx="2624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Images by </a:t>
            </a:r>
            <a:r>
              <a:rPr lang="en-US" sz="800" err="1" smtClean="0"/>
              <a:t>Jojo</a:t>
            </a:r>
            <a:r>
              <a:rPr lang="en-US" sz="800" smtClean="0"/>
              <a:t> Mendoza, Creative Commons licensed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19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TAO's data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358" y="3270325"/>
            <a:ext cx="7772400" cy="3071531"/>
          </a:xfrm>
        </p:spPr>
        <p:txBody>
          <a:bodyPr/>
          <a:lstStyle/>
          <a:p>
            <a:r>
              <a:rPr lang="en-US" sz="2400" dirty="0" smtClean="0"/>
              <a:t>Facebook's data model is exactly like that!</a:t>
            </a:r>
          </a:p>
          <a:p>
            <a:pPr lvl="1"/>
            <a:r>
              <a:rPr lang="en-US" sz="2000" dirty="0" smtClean="0"/>
              <a:t>Focuses on people, actions, and relationships</a:t>
            </a:r>
          </a:p>
          <a:p>
            <a:pPr lvl="1"/>
            <a:r>
              <a:rPr lang="en-US" sz="2000" dirty="0" smtClean="0"/>
              <a:t>These are represented as vertexes and edges in a graph</a:t>
            </a:r>
          </a:p>
          <a:p>
            <a:r>
              <a:rPr lang="en-US" sz="2400" dirty="0" smtClean="0"/>
              <a:t>Example: Alice visits a landmark with Bob</a:t>
            </a:r>
          </a:p>
          <a:p>
            <a:pPr lvl="1"/>
            <a:r>
              <a:rPr lang="en-US" sz="2000" dirty="0" smtClean="0"/>
              <a:t>Alice 'checks in' with her mobile phone</a:t>
            </a:r>
          </a:p>
          <a:p>
            <a:pPr lvl="1"/>
            <a:r>
              <a:rPr lang="en-US" sz="2000" dirty="0" smtClean="0"/>
              <a:t>Alice 'tags' Bob to indicate that he is with her</a:t>
            </a:r>
          </a:p>
          <a:p>
            <a:pPr lvl="1"/>
            <a:r>
              <a:rPr lang="en-US" sz="2000" dirty="0" smtClean="0"/>
              <a:t>Cathy added a comment</a:t>
            </a:r>
          </a:p>
          <a:p>
            <a:pPr lvl="1"/>
            <a:r>
              <a:rPr lang="en-US" sz="2000" dirty="0" smtClean="0"/>
              <a:t>David 'liked' the comment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682" y="1609780"/>
            <a:ext cx="5305425" cy="1228725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7067774" y="5056094"/>
            <a:ext cx="322730" cy="1290918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30268" y="5314278"/>
            <a:ext cx="1251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vertexes and </a:t>
            </a:r>
            <a:br>
              <a:rPr lang="en-US" sz="1400" smtClean="0">
                <a:solidFill>
                  <a:srgbClr val="FF0000"/>
                </a:solidFill>
              </a:rPr>
            </a:br>
            <a:r>
              <a:rPr lang="en-US" sz="1400" smtClean="0">
                <a:solidFill>
                  <a:srgbClr val="FF0000"/>
                </a:solidFill>
              </a:rPr>
              <a:t>edges in the</a:t>
            </a:r>
            <a:br>
              <a:rPr lang="en-US" sz="1400" smtClean="0">
                <a:solidFill>
                  <a:srgbClr val="FF0000"/>
                </a:solidFill>
              </a:rPr>
            </a:br>
            <a:r>
              <a:rPr lang="en-US" sz="1400" smtClean="0">
                <a:solidFill>
                  <a:srgbClr val="FF0000"/>
                </a:solidFill>
              </a:rPr>
              <a:t>graph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Facebook image “stack”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Role is to serve images (photos, videos) for FB’s hundreds of millions of active users</a:t>
            </a:r>
          </a:p>
          <a:p>
            <a:pPr lvl="1"/>
            <a:r>
              <a:rPr lang="en-US" altLang="en-US" smtClean="0"/>
              <a:t>About 80B large binary objects (“blob”) / day</a:t>
            </a:r>
          </a:p>
          <a:p>
            <a:pPr lvl="1"/>
            <a:r>
              <a:rPr lang="en-US" altLang="en-US" smtClean="0"/>
              <a:t>FB has a huge number of big and small data centers</a:t>
            </a:r>
          </a:p>
          <a:p>
            <a:pPr lvl="2"/>
            <a:r>
              <a:rPr lang="en-US" altLang="en-US" smtClean="0"/>
              <a:t>“Point of presense” or PoP: some FB owned equipment normally near the user</a:t>
            </a:r>
          </a:p>
          <a:p>
            <a:pPr lvl="2"/>
            <a:r>
              <a:rPr lang="en-US" altLang="en-US" smtClean="0"/>
              <a:t>Akamai: A company FB contracts with that caches images</a:t>
            </a:r>
          </a:p>
          <a:p>
            <a:pPr lvl="2"/>
            <a:r>
              <a:rPr lang="en-US" altLang="en-US" smtClean="0"/>
              <a:t>FB resizer service: caches but also resizes images</a:t>
            </a:r>
          </a:p>
          <a:p>
            <a:pPr lvl="2"/>
            <a:r>
              <a:rPr lang="en-US" altLang="en-US" smtClean="0"/>
              <a:t>Haystack: inside data centers, has the actual pictures (a massive file system)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TAO's data model and API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TAO</a:t>
            </a:r>
            <a:r>
              <a:rPr lang="en-US" sz="1600" dirty="0" smtClean="0"/>
              <a:t> "objects" (vertexes)</a:t>
            </a:r>
          </a:p>
          <a:p>
            <a:pPr lvl="1"/>
            <a:r>
              <a:rPr lang="en-US" sz="1400" dirty="0" smtClean="0"/>
              <a:t>64-bit integer ID (id)</a:t>
            </a:r>
          </a:p>
          <a:p>
            <a:pPr lvl="1"/>
            <a:r>
              <a:rPr lang="en-US" sz="1400" dirty="0" smtClean="0"/>
              <a:t>Object type (</a:t>
            </a:r>
            <a:r>
              <a:rPr lang="en-US" sz="1400" dirty="0" err="1" smtClean="0"/>
              <a:t>otype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Data, in the form of key-value pairs</a:t>
            </a:r>
          </a:p>
          <a:p>
            <a:r>
              <a:rPr lang="en-US" sz="1600" dirty="0" smtClean="0"/>
              <a:t>Object API: allocate, retrieve, update, delete</a:t>
            </a:r>
          </a:p>
          <a:p>
            <a:r>
              <a:rPr lang="en-US" sz="1600" dirty="0" smtClean="0"/>
              <a:t>TAO "associations" (edges)</a:t>
            </a:r>
          </a:p>
          <a:p>
            <a:pPr lvl="1"/>
            <a:r>
              <a:rPr lang="en-US" sz="1400" dirty="0" smtClean="0"/>
              <a:t>Source object ID (id1)</a:t>
            </a:r>
          </a:p>
          <a:p>
            <a:pPr lvl="1"/>
            <a:r>
              <a:rPr lang="en-US" sz="1400" dirty="0" smtClean="0"/>
              <a:t>Association type (</a:t>
            </a:r>
            <a:r>
              <a:rPr lang="en-US" sz="1400" dirty="0" err="1" smtClean="0"/>
              <a:t>atype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Destination object ID (id2)</a:t>
            </a:r>
          </a:p>
          <a:p>
            <a:pPr lvl="1"/>
            <a:r>
              <a:rPr lang="en-US" sz="1400" dirty="0" smtClean="0"/>
              <a:t>32-bit timestamp</a:t>
            </a:r>
          </a:p>
          <a:p>
            <a:pPr lvl="1"/>
            <a:r>
              <a:rPr lang="en-US" sz="1400" dirty="0" smtClean="0"/>
              <a:t>Data, in the form of key-value pairs</a:t>
            </a:r>
          </a:p>
          <a:p>
            <a:r>
              <a:rPr lang="en-US" sz="1600" dirty="0" smtClean="0"/>
              <a:t>Association API: add, delete, change type</a:t>
            </a:r>
          </a:p>
          <a:p>
            <a:r>
              <a:rPr lang="en-US" sz="1600" dirty="0" smtClean="0"/>
              <a:t>Associations are unidirectional</a:t>
            </a:r>
          </a:p>
          <a:p>
            <a:pPr lvl="1"/>
            <a:r>
              <a:rPr lang="en-US" sz="1400" dirty="0" smtClean="0"/>
              <a:t>But edges often come in pairs (each edge type has an 'inverse type' for the reverse edge)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Encoding in TAO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835" y="1320133"/>
            <a:ext cx="4094237" cy="948216"/>
          </a:xfrm>
          <a:prstGeom prst="rect">
            <a:avLst/>
          </a:prstGeom>
        </p:spPr>
      </p:pic>
      <p:pic>
        <p:nvPicPr>
          <p:cNvPr id="7" name="Picture 6" descr="figure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667" y="2377439"/>
            <a:ext cx="4949065" cy="42301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034578" y="2635624"/>
            <a:ext cx="2022438" cy="4625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1138" y="2667896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Data (KV pairs)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  <a:endCxn id="8" idx="6"/>
          </p:cNvCxnSpPr>
          <p:nvPr/>
        </p:nvCxnSpPr>
        <p:spPr bwMode="auto">
          <a:xfrm flipH="1">
            <a:off x="7057016" y="2837173"/>
            <a:ext cx="384122" cy="297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 rot="1252942">
            <a:off x="3786692" y="5357309"/>
            <a:ext cx="1204856" cy="48409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9210" y="4520004"/>
            <a:ext cx="1173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Inverse</a:t>
            </a:r>
            <a:br>
              <a:rPr lang="en-US" sz="1600" smtClean="0">
                <a:solidFill>
                  <a:srgbClr val="FF0000"/>
                </a:solidFill>
              </a:rPr>
            </a:br>
            <a:r>
              <a:rPr lang="en-US" sz="1600" smtClean="0">
                <a:solidFill>
                  <a:srgbClr val="FF0000"/>
                </a:solidFill>
              </a:rPr>
              <a:t>edge types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2" idx="0"/>
          </p:cNvCxnSpPr>
          <p:nvPr/>
        </p:nvCxnSpPr>
        <p:spPr bwMode="auto">
          <a:xfrm flipH="1">
            <a:off x="4475398" y="5104779"/>
            <a:ext cx="470480" cy="268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13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Association queries in TAO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4838681"/>
          </a:xfrm>
        </p:spPr>
        <p:txBody>
          <a:bodyPr/>
          <a:lstStyle/>
          <a:p>
            <a:r>
              <a:rPr lang="en-US" sz="2000" dirty="0" smtClean="0"/>
              <a:t>TAO is not a general graph database</a:t>
            </a:r>
          </a:p>
          <a:p>
            <a:pPr lvl="1"/>
            <a:r>
              <a:rPr lang="en-US" sz="1800" dirty="0" smtClean="0"/>
              <a:t>Has a few specific (Facebook-relevant) queries 'baked into it'</a:t>
            </a:r>
          </a:p>
          <a:p>
            <a:pPr lvl="1"/>
            <a:r>
              <a:rPr lang="en-US" sz="1800" dirty="0" smtClean="0"/>
              <a:t>Common query: Given object and association type, return an </a:t>
            </a:r>
            <a:r>
              <a:rPr lang="en-US" sz="1800" dirty="0" smtClean="0">
                <a:solidFill>
                  <a:srgbClr val="FF9900"/>
                </a:solidFill>
              </a:rPr>
              <a:t>association list </a:t>
            </a:r>
            <a:r>
              <a:rPr lang="en-US" sz="1800" dirty="0" smtClean="0"/>
              <a:t>(all the outgoing edges of that type)</a:t>
            </a:r>
          </a:p>
          <a:p>
            <a:pPr lvl="2"/>
            <a:r>
              <a:rPr lang="en-US" sz="1600" dirty="0" smtClean="0"/>
              <a:t>Example: Find all the comments for a given </a:t>
            </a:r>
            <a:r>
              <a:rPr lang="en-US" sz="1600" dirty="0" err="1" smtClean="0"/>
              <a:t>checkin</a:t>
            </a:r>
            <a:endParaRPr lang="en-US" sz="1600" dirty="0" smtClean="0"/>
          </a:p>
          <a:p>
            <a:pPr lvl="1"/>
            <a:r>
              <a:rPr lang="en-US" sz="1800" dirty="0" smtClean="0"/>
              <a:t>Optimized based on knowledge of Facebook's workload</a:t>
            </a:r>
          </a:p>
          <a:p>
            <a:pPr lvl="2"/>
            <a:r>
              <a:rPr lang="en-US" sz="1600" dirty="0" smtClean="0"/>
              <a:t>Example: Most queries focus on the newest items (posts, etc.)</a:t>
            </a:r>
          </a:p>
          <a:p>
            <a:pPr lvl="2"/>
            <a:r>
              <a:rPr lang="en-US" sz="1600" dirty="0" smtClean="0"/>
              <a:t>There is </a:t>
            </a:r>
            <a:r>
              <a:rPr lang="en-US" sz="1600" dirty="0" smtClean="0">
                <a:solidFill>
                  <a:srgbClr val="FF9900"/>
                </a:solidFill>
              </a:rPr>
              <a:t>creation-time locality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 can optimize for that!</a:t>
            </a:r>
          </a:p>
          <a:p>
            <a:r>
              <a:rPr lang="en-US" sz="2000" dirty="0" smtClean="0">
                <a:sym typeface="Symbol"/>
              </a:rPr>
              <a:t>Queries on association lists:</a:t>
            </a:r>
          </a:p>
          <a:p>
            <a:pPr lvl="1"/>
            <a:r>
              <a:rPr lang="en-US" sz="1800" dirty="0" err="1" smtClean="0">
                <a:sym typeface="Symbol"/>
              </a:rPr>
              <a:t>assoc_get</a:t>
            </a:r>
            <a:r>
              <a:rPr lang="en-US" sz="1800" dirty="0" smtClean="0">
                <a:sym typeface="Symbol"/>
              </a:rPr>
              <a:t>(id1, </a:t>
            </a:r>
            <a:r>
              <a:rPr lang="en-US" sz="1800" dirty="0" err="1" smtClean="0">
                <a:sym typeface="Symbol"/>
              </a:rPr>
              <a:t>atype</a:t>
            </a:r>
            <a:r>
              <a:rPr lang="en-US" sz="1800" dirty="0" smtClean="0">
                <a:sym typeface="Symbol"/>
              </a:rPr>
              <a:t>, id2set, </a:t>
            </a:r>
            <a:r>
              <a:rPr lang="en-US" sz="1800" dirty="0" err="1" smtClean="0">
                <a:sym typeface="Symbol"/>
              </a:rPr>
              <a:t>t_low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err="1" smtClean="0">
                <a:sym typeface="Symbol"/>
              </a:rPr>
              <a:t>t_high</a:t>
            </a:r>
            <a:r>
              <a:rPr lang="en-US" sz="1800" dirty="0" smtClean="0">
                <a:sym typeface="Symbol"/>
              </a:rPr>
              <a:t>)</a:t>
            </a:r>
          </a:p>
          <a:p>
            <a:pPr lvl="1"/>
            <a:r>
              <a:rPr lang="en-US" sz="1800" dirty="0" err="1" smtClean="0">
                <a:sym typeface="Symbol"/>
              </a:rPr>
              <a:t>assoc_count</a:t>
            </a:r>
            <a:r>
              <a:rPr lang="en-US" sz="1800" dirty="0" smtClean="0">
                <a:sym typeface="Symbol"/>
              </a:rPr>
              <a:t>(id1, </a:t>
            </a:r>
            <a:r>
              <a:rPr lang="en-US" sz="1800" dirty="0" err="1" smtClean="0">
                <a:sym typeface="Symbol"/>
              </a:rPr>
              <a:t>atype</a:t>
            </a:r>
            <a:r>
              <a:rPr lang="en-US" sz="1800" dirty="0" smtClean="0">
                <a:sym typeface="Symbol"/>
              </a:rPr>
              <a:t>)</a:t>
            </a:r>
          </a:p>
          <a:p>
            <a:pPr lvl="1"/>
            <a:r>
              <a:rPr lang="en-US" sz="1800" dirty="0" err="1" smtClean="0">
                <a:sym typeface="Symbol"/>
              </a:rPr>
              <a:t>assoc_range</a:t>
            </a:r>
            <a:r>
              <a:rPr lang="en-US" sz="1800" dirty="0" smtClean="0">
                <a:sym typeface="Symbol"/>
              </a:rPr>
              <a:t>(id1, </a:t>
            </a:r>
            <a:r>
              <a:rPr lang="en-US" sz="1800" dirty="0" err="1" smtClean="0">
                <a:sym typeface="Symbol"/>
              </a:rPr>
              <a:t>atype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err="1" smtClean="0">
                <a:sym typeface="Symbol"/>
              </a:rPr>
              <a:t>pos</a:t>
            </a:r>
            <a:r>
              <a:rPr lang="en-US" sz="1800" dirty="0" smtClean="0">
                <a:sym typeface="Symbol"/>
              </a:rPr>
              <a:t>, limit)	 "cursor"</a:t>
            </a:r>
          </a:p>
          <a:p>
            <a:pPr lvl="1"/>
            <a:r>
              <a:rPr lang="en-US" sz="1800" dirty="0" err="1" smtClean="0"/>
              <a:t>assoc_time_range</a:t>
            </a:r>
            <a:r>
              <a:rPr lang="en-US" sz="1800" dirty="0" smtClean="0"/>
              <a:t>(id1, </a:t>
            </a:r>
            <a:r>
              <a:rPr lang="en-US" sz="1800" dirty="0" err="1" smtClean="0"/>
              <a:t>atype</a:t>
            </a:r>
            <a:r>
              <a:rPr lang="en-US" sz="1800" dirty="0" smtClean="0"/>
              <a:t>, high, low, limit)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TAO's storage layer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Objects and associations are stored in </a:t>
            </a:r>
            <a:r>
              <a:rPr lang="en-US" sz="2400" dirty="0" err="1" smtClean="0"/>
              <a:t>mySQL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But what about scalability?</a:t>
            </a:r>
          </a:p>
          <a:p>
            <a:pPr lvl="1"/>
            <a:r>
              <a:rPr lang="en-US" sz="2000" dirty="0" smtClean="0"/>
              <a:t>Facebook's graph is far too large for any single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DB!!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Solution: Data is divided into logical </a:t>
            </a:r>
            <a:r>
              <a:rPr lang="en-US" sz="2400" dirty="0" smtClean="0">
                <a:solidFill>
                  <a:srgbClr val="FF9900"/>
                </a:solidFill>
              </a:rPr>
              <a:t>shards</a:t>
            </a:r>
          </a:p>
          <a:p>
            <a:pPr lvl="1"/>
            <a:r>
              <a:rPr lang="en-US" sz="2000" dirty="0" smtClean="0"/>
              <a:t>Each object ID contains a shard ID</a:t>
            </a:r>
          </a:p>
          <a:p>
            <a:pPr lvl="1"/>
            <a:r>
              <a:rPr lang="en-US" sz="2000" dirty="0" smtClean="0"/>
              <a:t>Associations are stored in the shard of their source object</a:t>
            </a:r>
          </a:p>
          <a:p>
            <a:pPr lvl="1"/>
            <a:r>
              <a:rPr lang="en-US" sz="2000" dirty="0" smtClean="0"/>
              <a:t>Shards are small enough to fit into a single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instance!</a:t>
            </a:r>
          </a:p>
          <a:p>
            <a:pPr lvl="1"/>
            <a:r>
              <a:rPr lang="en-US" sz="2000" dirty="0" smtClean="0"/>
              <a:t>A common trick for achieving scalability</a:t>
            </a:r>
          </a:p>
          <a:p>
            <a:pPr lvl="1"/>
            <a:r>
              <a:rPr lang="en-US" sz="2000" dirty="0" smtClean="0"/>
              <a:t>What is the 'price to pay' for </a:t>
            </a:r>
            <a:r>
              <a:rPr lang="en-US" sz="2000" dirty="0" err="1" smtClean="0"/>
              <a:t>sharding</a:t>
            </a:r>
            <a:r>
              <a:rPr lang="en-US" sz="2000" dirty="0" smtClean="0"/>
              <a:t>?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in TAO (1/2)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5064591"/>
          </a:xfrm>
        </p:spPr>
        <p:txBody>
          <a:bodyPr/>
          <a:lstStyle/>
          <a:p>
            <a:r>
              <a:rPr lang="en-US" sz="2400" dirty="0" smtClean="0"/>
              <a:t>Problem: Hitting </a:t>
            </a:r>
            <a:r>
              <a:rPr lang="en-US" sz="2400" dirty="0" err="1" smtClean="0"/>
              <a:t>mySQL</a:t>
            </a:r>
            <a:r>
              <a:rPr lang="en-US" sz="2400" dirty="0" smtClean="0"/>
              <a:t> is very expensive</a:t>
            </a:r>
          </a:p>
          <a:p>
            <a:pPr lvl="1"/>
            <a:r>
              <a:rPr lang="en-US" sz="2000" dirty="0" smtClean="0"/>
              <a:t>But most of the requests are read requests anyway!</a:t>
            </a:r>
          </a:p>
          <a:p>
            <a:pPr lvl="1"/>
            <a:r>
              <a:rPr lang="en-US" sz="2000" dirty="0" smtClean="0"/>
              <a:t>Let's try to serve these from a cache</a:t>
            </a:r>
          </a:p>
          <a:p>
            <a:r>
              <a:rPr lang="en-US" sz="2400" dirty="0" smtClean="0"/>
              <a:t>TAO's cache is organized into </a:t>
            </a:r>
            <a:r>
              <a:rPr lang="en-US" sz="2400" dirty="0" smtClean="0">
                <a:solidFill>
                  <a:srgbClr val="FF9900"/>
                </a:solidFill>
              </a:rPr>
              <a:t>tiers</a:t>
            </a:r>
          </a:p>
          <a:p>
            <a:pPr lvl="1"/>
            <a:r>
              <a:rPr lang="en-US" sz="2000" dirty="0" smtClean="0"/>
              <a:t>A tier consists of multiple cache servers (number can vary)</a:t>
            </a:r>
          </a:p>
          <a:p>
            <a:pPr lvl="1"/>
            <a:r>
              <a:rPr lang="en-US" sz="2000" dirty="0" err="1" smtClean="0"/>
              <a:t>Sharding</a:t>
            </a:r>
            <a:r>
              <a:rPr lang="en-US" sz="2000" dirty="0" smtClean="0"/>
              <a:t> is used again here </a:t>
            </a:r>
            <a:r>
              <a:rPr lang="en-US" sz="2000" dirty="0" smtClean="0">
                <a:sym typeface="Symbol"/>
              </a:rPr>
              <a:t> each server in a tier is responsible for a certain subset of the </a:t>
            </a:r>
            <a:r>
              <a:rPr lang="en-US" sz="2000" dirty="0" err="1" smtClean="0">
                <a:sym typeface="Symbol"/>
              </a:rPr>
              <a:t>objects+associations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Together, the servers in a tier can serve any request!</a:t>
            </a:r>
          </a:p>
          <a:p>
            <a:pPr lvl="1"/>
            <a:r>
              <a:rPr lang="en-US" sz="2000" dirty="0" smtClean="0">
                <a:sym typeface="Symbol"/>
              </a:rPr>
              <a:t>Clients directly talk to the appropriate cache server</a:t>
            </a:r>
          </a:p>
          <a:p>
            <a:pPr lvl="2"/>
            <a:r>
              <a:rPr lang="en-US" sz="1800" dirty="0" smtClean="0">
                <a:sym typeface="Symbol"/>
              </a:rPr>
              <a:t>Avoids bottlenecks!</a:t>
            </a:r>
          </a:p>
          <a:p>
            <a:pPr lvl="1"/>
            <a:r>
              <a:rPr lang="en-US" sz="2000" dirty="0" smtClean="0">
                <a:sym typeface="Symbol"/>
              </a:rPr>
              <a:t>In-memory cache for objects, associations, and association counts (!)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in TAO 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63040"/>
            <a:ext cx="8024308" cy="4980792"/>
          </a:xfrm>
        </p:spPr>
        <p:txBody>
          <a:bodyPr/>
          <a:lstStyle/>
          <a:p>
            <a:r>
              <a:rPr lang="en-US" sz="2000" dirty="0" smtClean="0"/>
              <a:t>How does the cache work?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1800" dirty="0" smtClean="0"/>
              <a:t>New entries filled </a:t>
            </a:r>
            <a:r>
              <a:rPr lang="en-US" sz="1800" dirty="0" smtClean="0">
                <a:solidFill>
                  <a:srgbClr val="FF9900"/>
                </a:solidFill>
              </a:rPr>
              <a:t>on demand</a:t>
            </a:r>
          </a:p>
          <a:p>
            <a:pPr lvl="1"/>
            <a:r>
              <a:rPr lang="en-US" sz="1800" dirty="0" smtClean="0"/>
              <a:t>When cache is full, </a:t>
            </a:r>
            <a:r>
              <a:rPr lang="en-US" sz="1800" dirty="0" smtClean="0">
                <a:solidFill>
                  <a:srgbClr val="FF9900"/>
                </a:solidFill>
              </a:rPr>
              <a:t>least recently used (LRU) </a:t>
            </a:r>
            <a:r>
              <a:rPr lang="en-US" sz="1800" dirty="0" smtClean="0"/>
              <a:t>object is evicted</a:t>
            </a:r>
          </a:p>
          <a:p>
            <a:pPr lvl="1"/>
            <a:r>
              <a:rPr lang="en-US" sz="1800" dirty="0" smtClean="0"/>
              <a:t>Cache is "smart": If it knows that an object had zero </a:t>
            </a:r>
            <a:r>
              <a:rPr lang="en-US" sz="1800" dirty="0" err="1" smtClean="0"/>
              <a:t>associ-ations</a:t>
            </a:r>
            <a:r>
              <a:rPr lang="en-US" sz="1800" dirty="0" smtClean="0"/>
              <a:t> of some type, it knows how to answer a range query</a:t>
            </a:r>
          </a:p>
          <a:p>
            <a:pPr lvl="2"/>
            <a:r>
              <a:rPr lang="en-US" sz="1600" dirty="0" smtClean="0"/>
              <a:t>Could this have been done in </a:t>
            </a:r>
            <a:r>
              <a:rPr lang="en-US" sz="1600" dirty="0" err="1" smtClean="0"/>
              <a:t>Memcached</a:t>
            </a:r>
            <a:r>
              <a:rPr lang="en-US" sz="1600" dirty="0" smtClean="0"/>
              <a:t>? If so, how? If not, why not?</a:t>
            </a:r>
          </a:p>
          <a:p>
            <a:r>
              <a:rPr lang="en-US" sz="2000" dirty="0" smtClean="0"/>
              <a:t>What about write requests?</a:t>
            </a:r>
          </a:p>
          <a:p>
            <a:pPr lvl="1"/>
            <a:r>
              <a:rPr lang="en-US" sz="1800" dirty="0" smtClean="0"/>
              <a:t>Need to go to the database (write-through)</a:t>
            </a:r>
          </a:p>
          <a:p>
            <a:pPr lvl="1"/>
            <a:r>
              <a:rPr lang="en-US" sz="1800" dirty="0" smtClean="0"/>
              <a:t>But what if we're writing a </a:t>
            </a:r>
            <a:r>
              <a:rPr lang="en-US" sz="1800" dirty="0" err="1" smtClean="0"/>
              <a:t>bidirectonal</a:t>
            </a:r>
            <a:r>
              <a:rPr lang="en-US" sz="1800" dirty="0" smtClean="0"/>
              <a:t> edge?</a:t>
            </a:r>
          </a:p>
          <a:p>
            <a:pPr lvl="2"/>
            <a:r>
              <a:rPr lang="en-US" sz="1600" dirty="0" smtClean="0"/>
              <a:t>This may be stored in a different shard </a:t>
            </a:r>
            <a:r>
              <a:rPr lang="en-US" sz="1600" dirty="0" smtClean="0">
                <a:sym typeface="Symbol"/>
              </a:rPr>
              <a:t> need to contact that shard!</a:t>
            </a:r>
          </a:p>
          <a:p>
            <a:pPr lvl="1"/>
            <a:r>
              <a:rPr lang="en-US" sz="1800" dirty="0" smtClean="0">
                <a:sym typeface="Symbol"/>
              </a:rPr>
              <a:t>What if a failure happens while we're writing such an edge?</a:t>
            </a:r>
          </a:p>
          <a:p>
            <a:pPr lvl="2"/>
            <a:r>
              <a:rPr lang="en-US" sz="1600" dirty="0" smtClean="0">
                <a:sym typeface="Symbol"/>
              </a:rPr>
              <a:t>You might think that there are transactions and atomicity...</a:t>
            </a:r>
          </a:p>
          <a:p>
            <a:pPr lvl="2"/>
            <a:r>
              <a:rPr lang="en-US" sz="1600" dirty="0" smtClean="0">
                <a:sym typeface="Symbol"/>
              </a:rPr>
              <a:t>... but in fact, they simply leave the 'hanging edges' in place (why?)</a:t>
            </a:r>
          </a:p>
          <a:p>
            <a:pPr lvl="2"/>
            <a:r>
              <a:rPr lang="en-US" sz="1600" dirty="0" smtClean="0">
                <a:sym typeface="Symbol"/>
              </a:rPr>
              <a:t>Asynchronous repair job takes care of them eventually</a:t>
            </a:r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 and followers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4709589"/>
          </a:xfrm>
        </p:spPr>
        <p:txBody>
          <a:bodyPr/>
          <a:lstStyle/>
          <a:p>
            <a:r>
              <a:rPr lang="en-US" sz="2400" dirty="0" smtClean="0"/>
              <a:t>How many machines </a:t>
            </a:r>
            <a:br>
              <a:rPr lang="en-US" sz="2400" dirty="0" smtClean="0"/>
            </a:br>
            <a:r>
              <a:rPr lang="en-US" sz="2400" dirty="0" smtClean="0"/>
              <a:t>should be in a tier?</a:t>
            </a:r>
          </a:p>
          <a:p>
            <a:pPr lvl="1"/>
            <a:r>
              <a:rPr lang="en-US" sz="2000" dirty="0" smtClean="0"/>
              <a:t>Too many is problematic: </a:t>
            </a:r>
            <a:br>
              <a:rPr lang="en-US" sz="2000" dirty="0" smtClean="0"/>
            </a:br>
            <a:r>
              <a:rPr lang="en-US" sz="2000" dirty="0" smtClean="0"/>
              <a:t>More prone to hot spots, etc.</a:t>
            </a:r>
          </a:p>
          <a:p>
            <a:r>
              <a:rPr lang="en-US" sz="2400" dirty="0" smtClean="0"/>
              <a:t>Solution: Add another </a:t>
            </a:r>
            <a:br>
              <a:rPr lang="en-US" sz="2400" dirty="0" smtClean="0"/>
            </a:br>
            <a:r>
              <a:rPr lang="en-US" sz="2400" dirty="0" smtClean="0"/>
              <a:t>level of hierarchy</a:t>
            </a:r>
          </a:p>
          <a:p>
            <a:pPr lvl="1"/>
            <a:r>
              <a:rPr lang="en-US" sz="2000" dirty="0" smtClean="0"/>
              <a:t>Each shard can have multiple </a:t>
            </a:r>
            <a:br>
              <a:rPr lang="en-US" sz="2000" dirty="0" smtClean="0"/>
            </a:br>
            <a:r>
              <a:rPr lang="en-US" sz="2000" dirty="0" smtClean="0"/>
              <a:t>cache tiers: one </a:t>
            </a:r>
            <a:r>
              <a:rPr lang="en-US" sz="2000" dirty="0" smtClean="0">
                <a:solidFill>
                  <a:srgbClr val="FF9900"/>
                </a:solidFill>
              </a:rPr>
              <a:t>leader</a:t>
            </a:r>
            <a:r>
              <a:rPr lang="en-US" sz="2000" dirty="0" smtClean="0"/>
              <a:t>, and multiple </a:t>
            </a:r>
            <a:r>
              <a:rPr lang="en-US" sz="2000" dirty="0" smtClean="0">
                <a:solidFill>
                  <a:srgbClr val="FF9900"/>
                </a:solidFill>
              </a:rPr>
              <a:t>followers</a:t>
            </a:r>
          </a:p>
          <a:p>
            <a:pPr lvl="1"/>
            <a:r>
              <a:rPr lang="en-US" sz="2000" dirty="0" smtClean="0"/>
              <a:t>The leader talks directly to the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database</a:t>
            </a:r>
          </a:p>
          <a:p>
            <a:pPr lvl="1"/>
            <a:r>
              <a:rPr lang="en-US" sz="2000" dirty="0" smtClean="0"/>
              <a:t>Followers talk to the leader</a:t>
            </a:r>
          </a:p>
          <a:p>
            <a:pPr lvl="1"/>
            <a:r>
              <a:rPr lang="en-US" sz="2000" dirty="0" smtClean="0"/>
              <a:t>Clients can only interact with followers</a:t>
            </a:r>
          </a:p>
          <a:p>
            <a:pPr lvl="1"/>
            <a:r>
              <a:rPr lang="en-US" sz="2000" dirty="0" smtClean="0"/>
              <a:t>Leader can protect the database from 'thundering herds'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2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801" y="1462200"/>
            <a:ext cx="32289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Leaders/followers and consistency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happens now when a client writes?</a:t>
            </a:r>
          </a:p>
          <a:p>
            <a:pPr lvl="1"/>
            <a:r>
              <a:rPr lang="en-US" sz="1800" dirty="0" smtClean="0"/>
              <a:t>Follower sends write to the leader, who forwards to the DB</a:t>
            </a:r>
          </a:p>
          <a:p>
            <a:pPr lvl="1"/>
            <a:r>
              <a:rPr lang="en-US" sz="1800" dirty="0" smtClean="0"/>
              <a:t>Does this ensure consistency?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Need to tell the other followers about it!</a:t>
            </a:r>
          </a:p>
          <a:p>
            <a:pPr lvl="1"/>
            <a:r>
              <a:rPr lang="en-US" sz="1800" dirty="0" smtClean="0"/>
              <a:t>Write to an object </a:t>
            </a:r>
            <a:r>
              <a:rPr lang="en-US" sz="1800" dirty="0" smtClean="0">
                <a:sym typeface="Symbol"/>
              </a:rPr>
              <a:t> Leader tells followers to </a:t>
            </a:r>
            <a:r>
              <a:rPr lang="en-US" sz="1800" dirty="0" smtClean="0">
                <a:solidFill>
                  <a:srgbClr val="FF9900"/>
                </a:solidFill>
                <a:sym typeface="Symbol"/>
              </a:rPr>
              <a:t>invalidate</a:t>
            </a:r>
            <a:r>
              <a:rPr lang="en-US" sz="1800" dirty="0" smtClean="0">
                <a:sym typeface="Symbol"/>
              </a:rPr>
              <a:t> any cached copies they might have of that object</a:t>
            </a:r>
          </a:p>
          <a:p>
            <a:pPr lvl="1"/>
            <a:r>
              <a:rPr lang="en-US" sz="1800" dirty="0" smtClean="0">
                <a:sym typeface="Symbol"/>
              </a:rPr>
              <a:t>Write to an association  Don't want to invalidate. Why?</a:t>
            </a:r>
          </a:p>
          <a:p>
            <a:pPr lvl="2"/>
            <a:r>
              <a:rPr lang="en-US" sz="1600" dirty="0" smtClean="0">
                <a:sym typeface="Symbol"/>
              </a:rPr>
              <a:t>Followers might have to throw away long association lists!</a:t>
            </a:r>
          </a:p>
          <a:p>
            <a:pPr lvl="1"/>
            <a:r>
              <a:rPr lang="en-US" sz="1800" dirty="0" smtClean="0"/>
              <a:t>Solution: Leader sends a '</a:t>
            </a:r>
            <a:r>
              <a:rPr lang="en-US" sz="1800" dirty="0" smtClean="0">
                <a:solidFill>
                  <a:srgbClr val="FF9900"/>
                </a:solidFill>
              </a:rPr>
              <a:t>refill message</a:t>
            </a:r>
            <a:r>
              <a:rPr lang="en-US" sz="1800" dirty="0" smtClean="0"/>
              <a:t>' to followers</a:t>
            </a:r>
          </a:p>
          <a:p>
            <a:pPr lvl="2"/>
            <a:r>
              <a:rPr lang="en-US" sz="1600" dirty="0" smtClean="0"/>
              <a:t>If follower had cached that association, it asks the leader for an update</a:t>
            </a:r>
          </a:p>
          <a:p>
            <a:pPr lvl="1"/>
            <a:r>
              <a:rPr lang="en-US" sz="1800" dirty="0" smtClean="0"/>
              <a:t>What kind of consistency does this provide?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793" y="2328927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geographically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8"/>
            <a:ext cx="7895216" cy="4532312"/>
          </a:xfrm>
        </p:spPr>
        <p:txBody>
          <a:bodyPr/>
          <a:lstStyle/>
          <a:p>
            <a:r>
              <a:rPr lang="en-US" smtClean="0"/>
              <a:t>Facebook is a global service. Does this work?</a:t>
            </a:r>
          </a:p>
          <a:p>
            <a:r>
              <a:rPr lang="en-US" smtClean="0"/>
              <a:t>No - laws of physics are in the way!</a:t>
            </a:r>
          </a:p>
          <a:p>
            <a:pPr lvl="1"/>
            <a:r>
              <a:rPr lang="en-US" smtClean="0"/>
              <a:t>Long propagation delays, e.g., between Asia and U.S.</a:t>
            </a:r>
          </a:p>
          <a:p>
            <a:pPr lvl="1"/>
            <a:r>
              <a:rPr lang="en-US" smtClean="0"/>
              <a:t>What tricks do we know that could help with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geographically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38" y="1752600"/>
            <a:ext cx="7895216" cy="4532312"/>
          </a:xfrm>
        </p:spPr>
        <p:txBody>
          <a:bodyPr/>
          <a:lstStyle/>
          <a:p>
            <a:r>
              <a:rPr lang="en-US" sz="2400" dirty="0" smtClean="0"/>
              <a:t>Idea: Divide data </a:t>
            </a:r>
            <a:br>
              <a:rPr lang="en-US" sz="2400" dirty="0" smtClean="0"/>
            </a:br>
            <a:r>
              <a:rPr lang="en-US" sz="2400" dirty="0" smtClean="0"/>
              <a:t>centers into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9900"/>
                </a:solidFill>
              </a:rPr>
              <a:t>regions</a:t>
            </a:r>
            <a:r>
              <a:rPr lang="en-US" sz="2400" dirty="0" smtClean="0"/>
              <a:t>; have one</a:t>
            </a:r>
            <a:br>
              <a:rPr lang="en-US" sz="2400" dirty="0" smtClean="0"/>
            </a:br>
            <a:r>
              <a:rPr lang="en-US" sz="2400" dirty="0" smtClean="0"/>
              <a:t>full replica of the </a:t>
            </a:r>
            <a:br>
              <a:rPr lang="en-US" sz="2400" dirty="0" smtClean="0"/>
            </a:br>
            <a:r>
              <a:rPr lang="en-US" sz="2400" dirty="0" smtClean="0"/>
              <a:t>data in each region</a:t>
            </a:r>
          </a:p>
          <a:p>
            <a:pPr lvl="1"/>
            <a:r>
              <a:rPr lang="en-US" sz="2000" dirty="0" smtClean="0"/>
              <a:t>What could be a problem with this approach?</a:t>
            </a:r>
          </a:p>
          <a:p>
            <a:pPr lvl="1"/>
            <a:r>
              <a:rPr lang="en-US" sz="2000" dirty="0" smtClean="0"/>
              <a:t>Again, consistency!</a:t>
            </a:r>
          </a:p>
          <a:p>
            <a:pPr lvl="1"/>
            <a:r>
              <a:rPr lang="en-US" sz="2000" dirty="0" smtClean="0"/>
              <a:t>Solution: One region has the '</a:t>
            </a:r>
            <a:r>
              <a:rPr lang="en-US" sz="2000" dirty="0" smtClean="0">
                <a:solidFill>
                  <a:srgbClr val="FF9900"/>
                </a:solidFill>
              </a:rPr>
              <a:t>master</a:t>
            </a:r>
            <a:r>
              <a:rPr lang="en-US" sz="2000" dirty="0" smtClean="0"/>
              <a:t>' database; other regions forward their writes to the master</a:t>
            </a:r>
          </a:p>
          <a:p>
            <a:pPr lvl="1"/>
            <a:r>
              <a:rPr lang="en-US" sz="2000" dirty="0" smtClean="0"/>
              <a:t>Database replication makes sure that the 'slave' databases eventually learn of all writes; plus invalidation messages, just like with the leaders and followers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4731" y="1463038"/>
            <a:ext cx="4232723" cy="22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en\Desktop\isis2_fbsosp\figs\architecture_ex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280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“architecture”</a:t>
            </a:r>
          </a:p>
        </p:txBody>
      </p:sp>
      <p:sp>
        <p:nvSpPr>
          <p:cNvPr id="14340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Think of Facebook as a giant distributed HashMap</a:t>
            </a:r>
          </a:p>
          <a:p>
            <a:pPr lvl="1"/>
            <a:r>
              <a:rPr lang="en-US" altLang="en-US" smtClean="0"/>
              <a:t>Key: photo URL (id, size, hints about where to find it...)</a:t>
            </a:r>
          </a:p>
          <a:p>
            <a:pPr lvl="1"/>
            <a:r>
              <a:rPr lang="en-US" altLang="en-US" smtClean="0"/>
              <a:t>Value: the blob itself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failures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8"/>
            <a:ext cx="7895216" cy="4532312"/>
          </a:xfrm>
        </p:spPr>
        <p:txBody>
          <a:bodyPr/>
          <a:lstStyle/>
          <a:p>
            <a:r>
              <a:rPr lang="en-US" dirty="0" smtClean="0"/>
              <a:t>What if the master database fails?</a:t>
            </a:r>
          </a:p>
          <a:p>
            <a:pPr lvl="1"/>
            <a:r>
              <a:rPr lang="en-US" dirty="0" smtClean="0"/>
              <a:t>Can promote another region's database to be the master</a:t>
            </a:r>
          </a:p>
          <a:p>
            <a:pPr lvl="1"/>
            <a:r>
              <a:rPr lang="en-US" dirty="0" smtClean="0"/>
              <a:t>But what about writes that were in progress during switch?</a:t>
            </a:r>
          </a:p>
          <a:p>
            <a:pPr lvl="1"/>
            <a:r>
              <a:rPr lang="en-US" dirty="0" smtClean="0"/>
              <a:t>What would be the 'database answer' to this?</a:t>
            </a:r>
          </a:p>
          <a:p>
            <a:pPr lvl="1"/>
            <a:r>
              <a:rPr lang="en-US" dirty="0" smtClean="0"/>
              <a:t>TAO's approach: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is (or isn't) this okay in general / for Facebook?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not-retr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5925" y="3713940"/>
            <a:ext cx="6097232" cy="12507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754881" y="3991087"/>
            <a:ext cx="3679114" cy="333487"/>
          </a:xfrm>
          <a:prstGeom prst="rect">
            <a:avLst/>
          </a:prstGeom>
          <a:solidFill>
            <a:srgbClr val="FFFF00">
              <a:alpha val="48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357718" y="4315609"/>
            <a:ext cx="6130065" cy="333487"/>
          </a:xfrm>
          <a:prstGeom prst="rect">
            <a:avLst/>
          </a:prstGeom>
          <a:solidFill>
            <a:srgbClr val="FFFF00">
              <a:alpha val="48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Consistency in more detail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38247" cy="5228216"/>
          </a:xfrm>
        </p:spPr>
        <p:txBody>
          <a:bodyPr/>
          <a:lstStyle/>
          <a:p>
            <a:r>
              <a:rPr lang="en-US" sz="2000" dirty="0" smtClean="0"/>
              <a:t>What is the overall level of consistency?</a:t>
            </a:r>
          </a:p>
          <a:p>
            <a:pPr lvl="1"/>
            <a:r>
              <a:rPr lang="en-US" sz="1800" dirty="0" smtClean="0"/>
              <a:t>During normal operation: Eventual consistency (why?)</a:t>
            </a:r>
          </a:p>
          <a:p>
            <a:pPr lvl="1"/>
            <a:r>
              <a:rPr lang="en-US" sz="1800" dirty="0" smtClean="0"/>
              <a:t>Refills and invalidations are delivered 'eventually' (typical delay is less than one second)</a:t>
            </a:r>
          </a:p>
          <a:p>
            <a:pPr lvl="1"/>
            <a:r>
              <a:rPr lang="en-US" sz="1800" dirty="0" smtClean="0"/>
              <a:t>Within a tier: Read-after-write (why?)</a:t>
            </a:r>
          </a:p>
          <a:p>
            <a:r>
              <a:rPr lang="en-US" sz="2000" dirty="0" smtClean="0"/>
              <a:t>When faults occur, consistency can degrade</a:t>
            </a:r>
          </a:p>
          <a:p>
            <a:pPr lvl="1"/>
            <a:r>
              <a:rPr lang="en-US" sz="1800" dirty="0" smtClean="0"/>
              <a:t>In some situations, clients can even observe values </a:t>
            </a:r>
            <a:br>
              <a:rPr lang="en-US" sz="1800" dirty="0" smtClean="0"/>
            </a:br>
            <a:r>
              <a:rPr lang="en-US" sz="1800" dirty="0" smtClean="0"/>
              <a:t>'go back in time'!</a:t>
            </a:r>
          </a:p>
          <a:p>
            <a:pPr lvl="1"/>
            <a:r>
              <a:rPr lang="en-US" sz="1800" dirty="0" smtClean="0"/>
              <a:t>How bad is this (for Facebook specifically / in general)?</a:t>
            </a:r>
          </a:p>
          <a:p>
            <a:r>
              <a:rPr lang="en-US" sz="2000" dirty="0" smtClean="0"/>
              <a:t>Is eventual consistency always 'good enough'?</a:t>
            </a:r>
          </a:p>
          <a:p>
            <a:pPr lvl="1"/>
            <a:r>
              <a:rPr lang="en-US" sz="1800" dirty="0" smtClean="0"/>
              <a:t>No - there are a few operations on Facebook that need stronger consistency (which ones?)</a:t>
            </a:r>
          </a:p>
          <a:p>
            <a:pPr lvl="1"/>
            <a:r>
              <a:rPr lang="en-US" sz="1800" dirty="0" smtClean="0"/>
              <a:t>TAO reads can be marked '</a:t>
            </a:r>
            <a:r>
              <a:rPr lang="en-US" sz="1800" dirty="0" smtClean="0">
                <a:solidFill>
                  <a:srgbClr val="FF9900"/>
                </a:solidFill>
              </a:rPr>
              <a:t>critical</a:t>
            </a:r>
            <a:r>
              <a:rPr lang="en-US" sz="1800" dirty="0" smtClean="0"/>
              <a:t>' ; such reads are handled directly by the master.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handling in more detail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6071"/>
            <a:ext cx="7772400" cy="4685179"/>
          </a:xfrm>
        </p:spPr>
        <p:txBody>
          <a:bodyPr/>
          <a:lstStyle/>
          <a:p>
            <a:r>
              <a:rPr lang="en-US" sz="2000" dirty="0" smtClean="0"/>
              <a:t>General principle: Best-effort recovery</a:t>
            </a:r>
          </a:p>
          <a:p>
            <a:pPr lvl="1"/>
            <a:r>
              <a:rPr lang="en-US" sz="1800" dirty="0" smtClean="0"/>
              <a:t>Preserve availability and performance, not consistency!</a:t>
            </a:r>
          </a:p>
          <a:p>
            <a:r>
              <a:rPr lang="en-US" sz="2000" dirty="0" smtClean="0"/>
              <a:t>Database failures: Choose a new master</a:t>
            </a:r>
          </a:p>
          <a:p>
            <a:pPr lvl="1"/>
            <a:r>
              <a:rPr lang="en-US" sz="1800" dirty="0" smtClean="0"/>
              <a:t>Might happen during maintenance, after crashes, repl. lag</a:t>
            </a:r>
          </a:p>
          <a:p>
            <a:r>
              <a:rPr lang="en-US" sz="2000" dirty="0" smtClean="0"/>
              <a:t>Leader failures: Replacement leader</a:t>
            </a:r>
          </a:p>
          <a:p>
            <a:pPr lvl="1"/>
            <a:r>
              <a:rPr lang="en-US" sz="1800" dirty="0" smtClean="0"/>
              <a:t>Route around the faulty leader if possible (e.g., go to DB)</a:t>
            </a:r>
          </a:p>
          <a:p>
            <a:r>
              <a:rPr lang="en-US" sz="2000" dirty="0" smtClean="0"/>
              <a:t>Refill/invalidation failures: Queue messages</a:t>
            </a:r>
          </a:p>
          <a:p>
            <a:pPr lvl="1"/>
            <a:r>
              <a:rPr lang="en-US" sz="1800" dirty="0" smtClean="0"/>
              <a:t>If leader fails permanently, need to invalidate cache for the entire shard</a:t>
            </a:r>
          </a:p>
          <a:p>
            <a:r>
              <a:rPr lang="en-US" sz="2000" dirty="0" smtClean="0"/>
              <a:t>Follower failures: Failover to other followers</a:t>
            </a:r>
          </a:p>
          <a:p>
            <a:pPr lvl="1"/>
            <a:r>
              <a:rPr lang="en-US" sz="1800" dirty="0" smtClean="0"/>
              <a:t>The other followers jointly assume responsibility for handling the failed follower's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deployment at </a:t>
            </a:r>
            <a:r>
              <a:rPr lang="en-US" sz="4000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Impressive performance</a:t>
            </a:r>
          </a:p>
          <a:p>
            <a:pPr lvl="1"/>
            <a:r>
              <a:rPr lang="en-US" dirty="0" smtClean="0"/>
              <a:t>Handles 1 billion reads/sec and 1 million writes/sec!</a:t>
            </a:r>
          </a:p>
          <a:p>
            <a:r>
              <a:rPr lang="en-US" dirty="0" smtClean="0"/>
              <a:t>Reads dominate massively</a:t>
            </a:r>
          </a:p>
          <a:p>
            <a:pPr lvl="1"/>
            <a:r>
              <a:rPr lang="en-US" dirty="0" smtClean="0"/>
              <a:t>Only 0.2% of requests involve a write</a:t>
            </a:r>
          </a:p>
          <a:p>
            <a:r>
              <a:rPr lang="en-US" dirty="0" smtClean="0"/>
              <a:t>Most edge queries have zero results</a:t>
            </a:r>
          </a:p>
          <a:p>
            <a:pPr lvl="1"/>
            <a:r>
              <a:rPr lang="en-US" dirty="0" smtClean="0"/>
              <a:t>45% of </a:t>
            </a:r>
            <a:r>
              <a:rPr lang="en-US" dirty="0" err="1" smtClean="0"/>
              <a:t>assoc_count</a:t>
            </a:r>
            <a:r>
              <a:rPr lang="en-US" dirty="0" smtClean="0"/>
              <a:t> calls return 0...</a:t>
            </a:r>
          </a:p>
          <a:p>
            <a:pPr lvl="1"/>
            <a:r>
              <a:rPr lang="en-US" dirty="0" smtClean="0"/>
              <a:t>but there is a heavy tail: 1% return &gt;500,000! (why?)</a:t>
            </a:r>
          </a:p>
          <a:p>
            <a:r>
              <a:rPr lang="en-US" dirty="0" smtClean="0"/>
              <a:t>Cache hit rate is very high</a:t>
            </a:r>
          </a:p>
          <a:p>
            <a:pPr lvl="1"/>
            <a:r>
              <a:rPr lang="en-US" dirty="0" smtClean="0"/>
              <a:t>Overall, 96.4%!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3798"/>
            <a:ext cx="7787640" cy="4927002"/>
          </a:xfrm>
        </p:spPr>
        <p:txBody>
          <a:bodyPr/>
          <a:lstStyle/>
          <a:p>
            <a:r>
              <a:rPr lang="en-US" sz="2400" dirty="0" smtClean="0"/>
              <a:t>The data model really does matter!</a:t>
            </a:r>
          </a:p>
          <a:p>
            <a:pPr lvl="1"/>
            <a:r>
              <a:rPr lang="en-US" sz="2000" dirty="0" smtClean="0"/>
              <a:t>KV pairs are nice and generic, but you sometimes can get better performance by telling the storage system more about the kind of data you are storing in it (</a:t>
            </a:r>
            <a:r>
              <a:rPr lang="en-US" sz="2000" dirty="0" smtClean="0">
                <a:sym typeface="Symbol"/>
              </a:rPr>
              <a:t> optimizations!)</a:t>
            </a:r>
          </a:p>
          <a:p>
            <a:r>
              <a:rPr lang="en-US" sz="2400" dirty="0" smtClean="0"/>
              <a:t>Several useful scaling techniques</a:t>
            </a:r>
          </a:p>
          <a:p>
            <a:pPr lvl="1"/>
            <a:r>
              <a:rPr lang="en-US" sz="2000" dirty="0" smtClean="0"/>
              <a:t>"</a:t>
            </a:r>
            <a:r>
              <a:rPr lang="en-US" sz="2000" dirty="0" err="1" smtClean="0"/>
              <a:t>Sharding</a:t>
            </a:r>
            <a:r>
              <a:rPr lang="en-US" sz="2000" dirty="0" smtClean="0"/>
              <a:t>" of databases and cache tiers (not invented at Facebook, but put to great use)</a:t>
            </a:r>
          </a:p>
          <a:p>
            <a:pPr lvl="1"/>
            <a:r>
              <a:rPr lang="en-US" sz="2000" dirty="0" smtClean="0"/>
              <a:t>Primary-backup replication to scale geographically</a:t>
            </a:r>
          </a:p>
          <a:p>
            <a:r>
              <a:rPr lang="en-US" sz="2400" dirty="0" smtClean="0"/>
              <a:t>Interesting perspective on consistency</a:t>
            </a:r>
          </a:p>
          <a:p>
            <a:pPr lvl="1"/>
            <a:r>
              <a:rPr lang="en-US" sz="2000" dirty="0" smtClean="0"/>
              <a:t>On the one hand, quite a bit of complexity &amp; hard work to do well in the common case (truly "best effort")</a:t>
            </a:r>
          </a:p>
          <a:p>
            <a:pPr lvl="1"/>
            <a:r>
              <a:rPr lang="en-US" sz="2000" dirty="0" smtClean="0"/>
              <a:t>But also, a willingness to accept eventual consistency</a:t>
            </a:r>
            <a:br>
              <a:rPr lang="en-US" sz="2000" dirty="0" smtClean="0"/>
            </a:br>
            <a:r>
              <a:rPr lang="en-US" sz="2000" dirty="0" smtClean="0"/>
              <a:t>(or worse!) during failures, or when the cost would be high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HayStack</a:t>
            </a:r>
            <a:r>
              <a:rPr lang="en-US" dirty="0" smtClean="0"/>
              <a:t> Storage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389119"/>
            <a:ext cx="7772400" cy="2130015"/>
          </a:xfrm>
        </p:spPr>
        <p:txBody>
          <a:bodyPr/>
          <a:lstStyle/>
          <a:p>
            <a:r>
              <a:rPr lang="en-US" sz="2000" dirty="0" smtClean="0"/>
              <a:t>Facebook stores a huge number of images</a:t>
            </a:r>
          </a:p>
          <a:p>
            <a:pPr lvl="1"/>
            <a:r>
              <a:rPr lang="en-US" sz="1800" dirty="0" smtClean="0"/>
              <a:t>In 2010, over 260 billion (~20PB of data)</a:t>
            </a:r>
          </a:p>
          <a:p>
            <a:pPr lvl="1"/>
            <a:r>
              <a:rPr lang="en-US" sz="1800" dirty="0" smtClean="0"/>
              <a:t>One billion (~60TB) new uploads each week</a:t>
            </a:r>
          </a:p>
          <a:p>
            <a:r>
              <a:rPr lang="en-US" sz="2000" dirty="0" smtClean="0"/>
              <a:t>How to serve requests for these images?</a:t>
            </a:r>
          </a:p>
          <a:p>
            <a:pPr lvl="1"/>
            <a:r>
              <a:rPr lang="en-US" sz="1800" dirty="0" smtClean="0"/>
              <a:t>Typical approach: Use a CDN (and Facebook does do that)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 descr="haystack-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714" y="1397523"/>
            <a:ext cx="4883972" cy="30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Haystack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long tail: People often click around and access very rarely seen photos</a:t>
            </a:r>
          </a:p>
          <a:p>
            <a:r>
              <a:rPr lang="en-US" dirty="0" smtClean="0"/>
              <a:t>Disk I/O is costly</a:t>
            </a:r>
          </a:p>
          <a:p>
            <a:pPr lvl="1"/>
            <a:r>
              <a:rPr lang="en-US" dirty="0" smtClean="0"/>
              <a:t>Haystack goal: one seek and one read per photo</a:t>
            </a:r>
          </a:p>
          <a:p>
            <a:r>
              <a:rPr lang="en-US" dirty="0" smtClean="0"/>
              <a:t>Standard file systems are way too costly and inefficient</a:t>
            </a:r>
          </a:p>
          <a:p>
            <a:pPr lvl="1"/>
            <a:r>
              <a:rPr lang="en-US" dirty="0" smtClean="0"/>
              <a:t>Haystack response: Store images and data in long “strips” (actually called “volumes”)</a:t>
            </a:r>
          </a:p>
          <a:p>
            <a:pPr lvl="1"/>
            <a:r>
              <a:rPr lang="en-US" dirty="0" smtClean="0"/>
              <a:t>Photo isn’t a file; it is in a strip at off=</a:t>
            </a:r>
            <a:r>
              <a:rPr lang="en-US" dirty="0" err="1" smtClean="0"/>
              <a:t>xxxx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=</a:t>
            </a:r>
            <a:r>
              <a:rPr lang="en-US" dirty="0" err="1" smtClean="0"/>
              <a:t>yyyy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Haystack: The Store (1/2)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141694"/>
            <a:ext cx="7772400" cy="2441986"/>
          </a:xfrm>
        </p:spPr>
        <p:txBody>
          <a:bodyPr/>
          <a:lstStyle/>
          <a:p>
            <a:r>
              <a:rPr lang="en-US" sz="2000" dirty="0" smtClean="0"/>
              <a:t>Volumes are simply very large files (~100GB)</a:t>
            </a:r>
          </a:p>
          <a:p>
            <a:pPr lvl="1"/>
            <a:r>
              <a:rPr lang="en-US" sz="1800" dirty="0" smtClean="0"/>
              <a:t>Few of them needed </a:t>
            </a:r>
            <a:r>
              <a:rPr lang="en-US" sz="1800" dirty="0" smtClean="0">
                <a:sym typeface="Symbol"/>
              </a:rPr>
              <a:t> In-memory data structures small</a:t>
            </a:r>
          </a:p>
          <a:p>
            <a:r>
              <a:rPr lang="en-US" sz="2000" dirty="0" smtClean="0">
                <a:sym typeface="Symbol"/>
              </a:rPr>
              <a:t>Structure of each file:</a:t>
            </a:r>
          </a:p>
          <a:p>
            <a:pPr lvl="1"/>
            <a:r>
              <a:rPr lang="en-US" sz="1800" dirty="0" smtClean="0">
                <a:sym typeface="Symbol"/>
              </a:rPr>
              <a:t>A header, followed by a number of 'needles' (images)</a:t>
            </a:r>
          </a:p>
          <a:p>
            <a:pPr lvl="1"/>
            <a:r>
              <a:rPr lang="en-US" sz="1800" dirty="0" smtClean="0">
                <a:sym typeface="Symbol"/>
              </a:rPr>
              <a:t>Cookies included to prevent guessing attacks</a:t>
            </a:r>
          </a:p>
          <a:p>
            <a:pPr lvl="1"/>
            <a:r>
              <a:rPr lang="en-US" sz="1800" dirty="0" smtClean="0">
                <a:sym typeface="Symbol"/>
              </a:rPr>
              <a:t>Writes simply append to the file; deletes simply set a flag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haystack-fig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793" y="1420009"/>
            <a:ext cx="3775033" cy="2631084"/>
          </a:xfrm>
          <a:prstGeom prst="rect">
            <a:avLst/>
          </a:prstGeom>
        </p:spPr>
      </p:pic>
      <p:pic>
        <p:nvPicPr>
          <p:cNvPr id="7" name="Picture 6" descr="haystack-figu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551" y="1572254"/>
            <a:ext cx="4111158" cy="24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Haystack: The Store 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 machines have an in-memory index</a:t>
            </a:r>
          </a:p>
          <a:p>
            <a:pPr lvl="1"/>
            <a:r>
              <a:rPr lang="en-US" sz="2000" dirty="0" smtClean="0"/>
              <a:t>Maps photo IDs to offsets in the large files</a:t>
            </a:r>
          </a:p>
          <a:p>
            <a:r>
              <a:rPr lang="en-US" sz="2400" dirty="0" smtClean="0"/>
              <a:t>What to do when the machine is rebooted?</a:t>
            </a:r>
          </a:p>
          <a:p>
            <a:pPr lvl="1"/>
            <a:r>
              <a:rPr lang="en-US" sz="2000" dirty="0" smtClean="0"/>
              <a:t>Option #1: Rebuild from reading the files front-to-back</a:t>
            </a:r>
          </a:p>
          <a:p>
            <a:pPr lvl="2"/>
            <a:r>
              <a:rPr lang="en-US" sz="1800" dirty="0" smtClean="0"/>
              <a:t>Is this a good idea?</a:t>
            </a:r>
          </a:p>
          <a:p>
            <a:pPr lvl="1"/>
            <a:r>
              <a:rPr lang="en-US" sz="2000" dirty="0" smtClean="0"/>
              <a:t>Option #2: Periodically write the index to disk</a:t>
            </a:r>
          </a:p>
          <a:p>
            <a:r>
              <a:rPr lang="en-US" sz="2400" dirty="0" smtClean="0"/>
              <a:t>What if the index on disk is stale?</a:t>
            </a:r>
          </a:p>
          <a:p>
            <a:pPr lvl="1"/>
            <a:r>
              <a:rPr lang="en-US" sz="2000" dirty="0" smtClean="0"/>
              <a:t>File remembers where the last needle was appended</a:t>
            </a:r>
          </a:p>
          <a:p>
            <a:pPr lvl="1"/>
            <a:r>
              <a:rPr lang="en-US" sz="2000" dirty="0" smtClean="0"/>
              <a:t>Server can start reading from there</a:t>
            </a:r>
          </a:p>
          <a:p>
            <a:pPr lvl="1"/>
            <a:r>
              <a:rPr lang="en-US" sz="2000" dirty="0" smtClean="0"/>
              <a:t>Might still have missed some deletions - but the server can 'lazily' update that when someone requests the deleted </a:t>
            </a:r>
            <a:r>
              <a:rPr lang="en-US" sz="2000" dirty="0" err="1" smtClean="0"/>
              <a:t>img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from failures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4763377"/>
          </a:xfrm>
        </p:spPr>
        <p:txBody>
          <a:bodyPr/>
          <a:lstStyle/>
          <a:p>
            <a:r>
              <a:rPr lang="en-US" sz="2000" dirty="0" smtClean="0"/>
              <a:t>Lots of failures to worry about</a:t>
            </a:r>
          </a:p>
          <a:p>
            <a:pPr lvl="1"/>
            <a:r>
              <a:rPr lang="en-US" sz="1800" dirty="0" smtClean="0"/>
              <a:t>Faulty hard disks, defective controllers, bad motherboards...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Pitchfork</a:t>
            </a:r>
            <a:r>
              <a:rPr lang="en-US" sz="2000" dirty="0" smtClean="0"/>
              <a:t> service scans for faulty machines</a:t>
            </a:r>
          </a:p>
          <a:p>
            <a:pPr lvl="1"/>
            <a:r>
              <a:rPr lang="en-US" sz="1800" dirty="0" smtClean="0"/>
              <a:t>Periodically tests connection to each machine</a:t>
            </a:r>
          </a:p>
          <a:p>
            <a:pPr lvl="1"/>
            <a:r>
              <a:rPr lang="en-US" sz="1800" dirty="0" smtClean="0"/>
              <a:t>Tries to read some data, etc.</a:t>
            </a:r>
          </a:p>
          <a:p>
            <a:pPr lvl="1"/>
            <a:r>
              <a:rPr lang="en-US" sz="1800" dirty="0" smtClean="0"/>
              <a:t>If any of this fails, logical (!) volumes are marked read-only</a:t>
            </a:r>
          </a:p>
          <a:p>
            <a:pPr lvl="2"/>
            <a:r>
              <a:rPr lang="en-US" sz="1600" dirty="0" smtClean="0"/>
              <a:t>Admins need to look into, and fix, the underlying cause</a:t>
            </a:r>
          </a:p>
          <a:p>
            <a:pPr lvl="2"/>
            <a:endParaRPr lang="en-US" sz="16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Bulk sync </a:t>
            </a:r>
            <a:r>
              <a:rPr lang="en-US" sz="2000" dirty="0" smtClean="0"/>
              <a:t>service can restore the full state</a:t>
            </a:r>
          </a:p>
          <a:p>
            <a:pPr lvl="1"/>
            <a:r>
              <a:rPr lang="en-US" sz="1800" dirty="0" smtClean="0"/>
              <a:t>... by copying it from another replica</a:t>
            </a:r>
          </a:p>
          <a:p>
            <a:pPr lvl="1"/>
            <a:r>
              <a:rPr lang="en-US" sz="1800" dirty="0" smtClean="0"/>
              <a:t>Rarely needed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traffic for a week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Client activity varies daily....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... and different photos have very different popularity statistics</a:t>
            </a: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6576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well does it work?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much metadata does it use?</a:t>
            </a:r>
          </a:p>
          <a:p>
            <a:pPr lvl="1"/>
            <a:r>
              <a:rPr lang="en-US" smtClean="0"/>
              <a:t>Only about </a:t>
            </a:r>
            <a:r>
              <a:rPr lang="en-US" smtClean="0">
                <a:solidFill>
                  <a:srgbClr val="FF0000"/>
                </a:solidFill>
              </a:rPr>
              <a:t>12</a:t>
            </a:r>
            <a:r>
              <a:rPr lang="en-US" smtClean="0"/>
              <a:t> bytes per image (in memory)</a:t>
            </a:r>
          </a:p>
          <a:p>
            <a:pPr lvl="1"/>
            <a:r>
              <a:rPr lang="en-US" smtClean="0"/>
              <a:t>Comparison: XFS inode alone is 536 bytes!</a:t>
            </a:r>
          </a:p>
          <a:p>
            <a:pPr lvl="1"/>
            <a:r>
              <a:rPr lang="en-US" smtClean="0"/>
              <a:t>More performance data in the paper</a:t>
            </a:r>
          </a:p>
          <a:p>
            <a:pPr lvl="1"/>
            <a:endParaRPr lang="en-US" smtClean="0"/>
          </a:p>
          <a:p>
            <a:r>
              <a:rPr lang="en-US" smtClean="0"/>
              <a:t>Cache hit rates: Approx. 80%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perspective from TAO's</a:t>
            </a:r>
          </a:p>
          <a:p>
            <a:pPr lvl="1"/>
            <a:r>
              <a:rPr lang="en-US" sz="2000" dirty="0" smtClean="0"/>
              <a:t>Presence of "long tail" </a:t>
            </a:r>
            <a:r>
              <a:rPr lang="en-US" sz="2000" dirty="0" smtClean="0">
                <a:sym typeface="Symbol"/>
              </a:rPr>
              <a:t> caching won't help as much</a:t>
            </a:r>
          </a:p>
          <a:p>
            <a:r>
              <a:rPr lang="en-US" sz="2400" dirty="0" smtClean="0">
                <a:sym typeface="Symbol"/>
              </a:rPr>
              <a:t>Interesting (and unexpected) bottleneck</a:t>
            </a:r>
          </a:p>
          <a:p>
            <a:pPr lvl="1"/>
            <a:r>
              <a:rPr lang="en-US" sz="2000" dirty="0" smtClean="0">
                <a:sym typeface="Symbol"/>
              </a:rPr>
              <a:t>To get really good scalability, you need to understand your system at all levels!</a:t>
            </a:r>
          </a:p>
          <a:p>
            <a:r>
              <a:rPr lang="en-US" sz="2400" dirty="0" smtClean="0">
                <a:sym typeface="Symbol"/>
              </a:rPr>
              <a:t>In theory, constants don't matter - but in practice, they do!</a:t>
            </a:r>
          </a:p>
          <a:p>
            <a:pPr lvl="1"/>
            <a:r>
              <a:rPr lang="en-US" sz="2000" dirty="0" smtClean="0">
                <a:sym typeface="Symbol"/>
              </a:rPr>
              <a:t>Shrinking the metadata made a big difference to them,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even though it is 'just' a 'constant factor'</a:t>
            </a:r>
          </a:p>
          <a:p>
            <a:pPr lvl="1"/>
            <a:r>
              <a:rPr lang="en-US" sz="2000" dirty="0" smtClean="0">
                <a:sym typeface="Symbol"/>
              </a:rPr>
              <a:t>Don't (exclusively) think about systems in terms of big-O notations!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huge daily, weekly, seasonal and regional variations in load, but on the other hand the peak loads turn out to be “similar” over reasonably long periods like a year or two</a:t>
            </a:r>
          </a:p>
          <a:p>
            <a:pPr lvl="1"/>
            <a:r>
              <a:rPr lang="en-US" dirty="0" smtClean="0"/>
              <a:t>Whew!  FB only needs to reinvent itself every few years</a:t>
            </a:r>
          </a:p>
          <a:p>
            <a:pPr lvl="1"/>
            <a:r>
              <a:rPr lang="en-US" dirty="0" smtClean="0"/>
              <a:t>Can plan for the worst-case peak loads…</a:t>
            </a:r>
          </a:p>
          <a:p>
            <a:pPr lvl="1"/>
            <a:endParaRPr lang="en-US" dirty="0"/>
          </a:p>
          <a:p>
            <a:r>
              <a:rPr lang="en-US" dirty="0" smtClean="0"/>
              <a:t>And during any short period, some images are way more popular than others: Caching should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Facebook’s goals?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Get those photos to you rapidly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Do it cheaply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Build an easily scalable infrastructure</a:t>
            </a:r>
          </a:p>
          <a:p>
            <a:pPr lvl="1"/>
            <a:r>
              <a:rPr lang="en-US" altLang="en-US" dirty="0" smtClean="0"/>
              <a:t>With more users, just build more data centers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... they do this using ideas we’ve seen in </a:t>
            </a:r>
            <a:r>
              <a:rPr lang="en-US" altLang="en-US" dirty="0" smtClean="0"/>
              <a:t>cs5412</a:t>
            </a:r>
            <a:r>
              <a:rPr lang="en-US" altLang="en-US" dirty="0" smtClean="0"/>
              <a:t>!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Best ways to cache this data?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Core idea: Build a </a:t>
            </a:r>
            <a:r>
              <a:rPr lang="en-US" altLang="en-US" i="1" smtClean="0"/>
              <a:t>distributed photo cache </a:t>
            </a:r>
            <a:r>
              <a:rPr lang="en-US" altLang="en-US" smtClean="0"/>
              <a:t>(like a HashMap, indexed by photo URL)</a:t>
            </a:r>
            <a:endParaRPr lang="en-US" altLang="en-US" i="1" smtClean="0"/>
          </a:p>
          <a:p>
            <a:r>
              <a:rPr lang="en-US" altLang="en-US" smtClean="0"/>
              <a:t>Core issue: We could cache data at various places</a:t>
            </a:r>
          </a:p>
          <a:p>
            <a:pPr lvl="1"/>
            <a:r>
              <a:rPr lang="en-US" altLang="en-US" smtClean="0"/>
              <a:t>On the client computer itself, near the browser</a:t>
            </a:r>
          </a:p>
          <a:p>
            <a:pPr lvl="1"/>
            <a:r>
              <a:rPr lang="en-US" altLang="en-US" smtClean="0"/>
              <a:t>In the PoP</a:t>
            </a:r>
          </a:p>
          <a:p>
            <a:pPr lvl="1"/>
            <a:r>
              <a:rPr lang="en-US" altLang="en-US" smtClean="0"/>
              <a:t>In the Resizer layer</a:t>
            </a:r>
          </a:p>
          <a:p>
            <a:pPr lvl="1"/>
            <a:r>
              <a:rPr lang="en-US" altLang="en-US" smtClean="0"/>
              <a:t>In front of Haystack</a:t>
            </a:r>
          </a:p>
          <a:p>
            <a:r>
              <a:rPr lang="en-US" altLang="en-US" smtClean="0"/>
              <a:t>Where’s the best place to cache images?  </a:t>
            </a:r>
          </a:p>
          <a:p>
            <a:pPr lvl="1"/>
            <a:r>
              <a:rPr lang="en-US" altLang="en-US" smtClean="0"/>
              <a:t>Answer depends on image popularity...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Distributed Hash Tables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4495800"/>
          </a:xfrm>
        </p:spPr>
        <p:txBody>
          <a:bodyPr/>
          <a:lstStyle/>
          <a:p>
            <a:r>
              <a:rPr lang="en-US" altLang="en-US" smtClean="0"/>
              <a:t>It is easy for a program on biscuit.cs.cornell.edu to send a message to a program on “jam.cs.cornell.edu”</a:t>
            </a:r>
          </a:p>
          <a:p>
            <a:pPr lvl="1"/>
            <a:r>
              <a:rPr lang="en-US" altLang="en-US" smtClean="0"/>
              <a:t>Each program sets up a “network socket</a:t>
            </a:r>
          </a:p>
          <a:p>
            <a:pPr lvl="1"/>
            <a:r>
              <a:rPr lang="en-US" altLang="en-US" smtClean="0"/>
              <a:t>Each machine has an IP address, you can look them up and programs can do that too via a simple Java utility</a:t>
            </a:r>
          </a:p>
          <a:p>
            <a:pPr lvl="1"/>
            <a:r>
              <a:rPr lang="en-US" altLang="en-US" smtClean="0"/>
              <a:t>Pick a “port number” (this part is a bit of a hack)</a:t>
            </a:r>
          </a:p>
          <a:p>
            <a:pPr lvl="1"/>
            <a:r>
              <a:rPr lang="en-US" altLang="en-US" smtClean="0"/>
              <a:t>Build the message (must be in binary format)</a:t>
            </a:r>
          </a:p>
          <a:p>
            <a:pPr lvl="1"/>
            <a:r>
              <a:rPr lang="en-US" altLang="en-US" smtClean="0"/>
              <a:t>Java utils has a request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Pages>0</Pages>
  <Words>3461</Words>
  <Characters>0</Characters>
  <Application>Microsoft Office PowerPoint</Application>
  <PresentationFormat>On-screen Show (4:3)</PresentationFormat>
  <Lines>0</Lines>
  <Paragraphs>519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Cloud-Scale Information Retrieval</vt:lpstr>
      <vt:lpstr>Styles of cloud computing</vt:lpstr>
      <vt:lpstr>Facebook image “stack”</vt:lpstr>
      <vt:lpstr>Facebook “architecture”</vt:lpstr>
      <vt:lpstr>Facebook traffic for a week</vt:lpstr>
      <vt:lpstr>Observations</vt:lpstr>
      <vt:lpstr>Facebook’s goals?</vt:lpstr>
      <vt:lpstr>Best ways to cache this data?</vt:lpstr>
      <vt:lpstr>Distributed Hash Tables</vt:lpstr>
      <vt:lpstr>Distributed Hash Tables</vt:lpstr>
      <vt:lpstr>Distributed Hash Tables</vt:lpstr>
      <vt:lpstr>How should we build this DHT?</vt:lpstr>
      <vt:lpstr>FB DHT approach</vt:lpstr>
      <vt:lpstr>Facebook “architecture”</vt:lpstr>
      <vt:lpstr>Facebook cache effectiveness</vt:lpstr>
      <vt:lpstr>Facebook cache effectiveness</vt:lpstr>
      <vt:lpstr>Hypothetical changes to caching?</vt:lpstr>
      <vt:lpstr>Social networking effect?</vt:lpstr>
      <vt:lpstr>Locality?</vt:lpstr>
      <vt:lpstr>Can one conclude anything?</vt:lpstr>
      <vt:lpstr>Strategy varies by layer</vt:lpstr>
      <vt:lpstr>Overall picture in cloud computing</vt:lpstr>
      <vt:lpstr>Caching for TAO</vt:lpstr>
      <vt:lpstr>How is TAO used?</vt:lpstr>
      <vt:lpstr>How FB does it now</vt:lpstr>
      <vt:lpstr>Challenges</vt:lpstr>
      <vt:lpstr>Goals for TAO [Slides from a FB talk given at Upenn in 2012]</vt:lpstr>
      <vt:lpstr>Thinking about related objects</vt:lpstr>
      <vt:lpstr>TAO's data model</vt:lpstr>
      <vt:lpstr>TAO's data model and API</vt:lpstr>
      <vt:lpstr>Example: Encoding in TAO</vt:lpstr>
      <vt:lpstr>Association queries in TAO</vt:lpstr>
      <vt:lpstr>TAO's storage layer</vt:lpstr>
      <vt:lpstr>Caching in TAO (1/2)</vt:lpstr>
      <vt:lpstr>Caching in TAO (2/2)</vt:lpstr>
      <vt:lpstr>Leaders and followers</vt:lpstr>
      <vt:lpstr>Leaders/followers and consistency</vt:lpstr>
      <vt:lpstr>Scaling geographically</vt:lpstr>
      <vt:lpstr>Scaling geographically</vt:lpstr>
      <vt:lpstr>Handling failures</vt:lpstr>
      <vt:lpstr>Consistency in more detail</vt:lpstr>
      <vt:lpstr>Fault handling in more detail</vt:lpstr>
      <vt:lpstr>Production deployment at Facebook</vt:lpstr>
      <vt:lpstr>TAO Summary</vt:lpstr>
      <vt:lpstr>HayStack Storage Layer</vt:lpstr>
      <vt:lpstr>Haystack challenges</vt:lpstr>
      <vt:lpstr>Haystack: The Store (1/2)</vt:lpstr>
      <vt:lpstr>Haystack: The Store (2/2)</vt:lpstr>
      <vt:lpstr>Recovery from failures</vt:lpstr>
      <vt:lpstr>How well does it work?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Ken Birman</cp:lastModifiedBy>
  <cp:revision>71</cp:revision>
  <dcterms:modified xsi:type="dcterms:W3CDTF">2014-04-17T15:51:28Z</dcterms:modified>
</cp:coreProperties>
</file>