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7" r:id="rId3"/>
    <p:sldId id="308" r:id="rId4"/>
    <p:sldId id="345" r:id="rId5"/>
    <p:sldId id="346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47" r:id="rId29"/>
    <p:sldId id="331" r:id="rId30"/>
    <p:sldId id="348" r:id="rId31"/>
    <p:sldId id="332" r:id="rId32"/>
    <p:sldId id="340" r:id="rId33"/>
    <p:sldId id="341" r:id="rId34"/>
    <p:sldId id="342" r:id="rId35"/>
    <p:sldId id="343" r:id="rId36"/>
    <p:sldId id="344" r:id="rId37"/>
    <p:sldId id="333" r:id="rId38"/>
    <p:sldId id="334" r:id="rId39"/>
    <p:sldId id="335" r:id="rId40"/>
    <p:sldId id="336" r:id="rId41"/>
    <p:sldId id="337" r:id="rId42"/>
    <p:sldId id="339" r:id="rId43"/>
    <p:sldId id="258" r:id="rId44"/>
    <p:sldId id="259" r:id="rId45"/>
    <p:sldId id="269" r:id="rId4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308"/>
            <p14:sldId id="345"/>
            <p14:sldId id="346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47"/>
            <p14:sldId id="331"/>
            <p14:sldId id="348"/>
            <p14:sldId id="332"/>
            <p14:sldId id="340"/>
            <p14:sldId id="341"/>
            <p14:sldId id="342"/>
            <p14:sldId id="343"/>
            <p14:sldId id="344"/>
            <p14:sldId id="333"/>
            <p14:sldId id="334"/>
            <p14:sldId id="335"/>
            <p14:sldId id="336"/>
            <p14:sldId id="337"/>
            <p14:sldId id="339"/>
            <p14:sldId id="258"/>
            <p14:sldId id="259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CD4"/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602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6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942" y="3343275"/>
            <a:ext cx="7145612" cy="115252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3756" y="4724400"/>
            <a:ext cx="6516797" cy="14478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800">
                <a:gradFill>
                  <a:gsLst>
                    <a:gs pos="0">
                      <a:schemeClr val="tx1"/>
                    </a:gs>
                    <a:gs pos="86000">
                      <a:schemeClr val="tx1"/>
                    </a:gs>
                  </a:gsLst>
                  <a:lin ang="5400000" scaled="0"/>
                </a:gradFill>
                <a:latin typeface="Segoe UI Light" pitchFamily="34" charset="0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76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 The </a:t>
            </a:r>
            <a:r>
              <a:rPr lang="en-US" dirty="0" err="1" smtClean="0"/>
              <a:t>RealTime</a:t>
            </a:r>
            <a:r>
              <a:rPr lang="en-US" dirty="0" smtClean="0"/>
              <a:t>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XXIV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ChangeArrowheads="1"/>
          </p:cNvSpPr>
          <p:nvPr/>
        </p:nvSpPr>
        <p:spPr bwMode="auto">
          <a:xfrm>
            <a:off x="5264150" y="2597150"/>
            <a:ext cx="673100" cy="22733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3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dirty="0"/>
              <a:t>A real-time </a:t>
            </a:r>
            <a:r>
              <a:rPr lang="en-US" dirty="0" smtClean="0"/>
              <a:t>broadcast</a:t>
            </a:r>
            <a:endParaRPr lang="en-US" dirty="0"/>
          </a:p>
        </p:txBody>
      </p:sp>
      <p:grpSp>
        <p:nvGrpSpPr>
          <p:cNvPr id="1183748" name="Group 4"/>
          <p:cNvGrpSpPr>
            <a:grpSpLocks/>
          </p:cNvGrpSpPr>
          <p:nvPr/>
        </p:nvGrpSpPr>
        <p:grpSpPr bwMode="auto">
          <a:xfrm>
            <a:off x="611188" y="2287588"/>
            <a:ext cx="7770812" cy="2663825"/>
            <a:chOff x="385" y="1441"/>
            <a:chExt cx="4895" cy="1678"/>
          </a:xfrm>
        </p:grpSpPr>
        <p:sp>
          <p:nvSpPr>
            <p:cNvPr id="1183749" name="Line 5"/>
            <p:cNvSpPr>
              <a:spLocks noChangeShapeType="1"/>
            </p:cNvSpPr>
            <p:nvPr/>
          </p:nvSpPr>
          <p:spPr bwMode="auto">
            <a:xfrm>
              <a:off x="624" y="163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750" name="Line 6"/>
            <p:cNvSpPr>
              <a:spLocks noChangeShapeType="1"/>
            </p:cNvSpPr>
            <p:nvPr/>
          </p:nvSpPr>
          <p:spPr bwMode="auto">
            <a:xfrm>
              <a:off x="624" y="1920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751" name="Line 7"/>
            <p:cNvSpPr>
              <a:spLocks noChangeShapeType="1"/>
            </p:cNvSpPr>
            <p:nvPr/>
          </p:nvSpPr>
          <p:spPr bwMode="auto">
            <a:xfrm>
              <a:off x="624" y="2496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752" name="Line 8"/>
            <p:cNvSpPr>
              <a:spLocks noChangeShapeType="1"/>
            </p:cNvSpPr>
            <p:nvPr/>
          </p:nvSpPr>
          <p:spPr bwMode="auto">
            <a:xfrm>
              <a:off x="624" y="2784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753" name="Line 9"/>
            <p:cNvSpPr>
              <a:spLocks noChangeShapeType="1"/>
            </p:cNvSpPr>
            <p:nvPr/>
          </p:nvSpPr>
          <p:spPr bwMode="auto">
            <a:xfrm>
              <a:off x="624" y="307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754" name="Line 10"/>
            <p:cNvSpPr>
              <a:spLocks noChangeShapeType="1"/>
            </p:cNvSpPr>
            <p:nvPr/>
          </p:nvSpPr>
          <p:spPr bwMode="auto">
            <a:xfrm>
              <a:off x="624" y="2208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755" name="Rectangle 11"/>
            <p:cNvSpPr>
              <a:spLocks noChangeArrowheads="1"/>
            </p:cNvSpPr>
            <p:nvPr/>
          </p:nvSpPr>
          <p:spPr bwMode="auto">
            <a:xfrm>
              <a:off x="385" y="144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83756" name="Rectangle 12"/>
            <p:cNvSpPr>
              <a:spLocks noChangeArrowheads="1"/>
            </p:cNvSpPr>
            <p:nvPr/>
          </p:nvSpPr>
          <p:spPr bwMode="auto">
            <a:xfrm>
              <a:off x="385" y="168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83757" name="Rectangle 13"/>
            <p:cNvSpPr>
              <a:spLocks noChangeArrowheads="1"/>
            </p:cNvSpPr>
            <p:nvPr/>
          </p:nvSpPr>
          <p:spPr bwMode="auto">
            <a:xfrm>
              <a:off x="385" y="1969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83758" name="Rectangle 14"/>
            <p:cNvSpPr>
              <a:spLocks noChangeArrowheads="1"/>
            </p:cNvSpPr>
            <p:nvPr/>
          </p:nvSpPr>
          <p:spPr bwMode="auto">
            <a:xfrm>
              <a:off x="385" y="2257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83759" name="Rectangle 15"/>
            <p:cNvSpPr>
              <a:spLocks noChangeArrowheads="1"/>
            </p:cNvSpPr>
            <p:nvPr/>
          </p:nvSpPr>
          <p:spPr bwMode="auto">
            <a:xfrm>
              <a:off x="385" y="2545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83760" name="Rectangle 16"/>
            <p:cNvSpPr>
              <a:spLocks noChangeArrowheads="1"/>
            </p:cNvSpPr>
            <p:nvPr/>
          </p:nvSpPr>
          <p:spPr bwMode="auto">
            <a:xfrm>
              <a:off x="385" y="2833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1183761" name="Rectangle 17"/>
          <p:cNvSpPr>
            <a:spLocks noChangeArrowheads="1"/>
          </p:cNvSpPr>
          <p:nvPr/>
        </p:nvSpPr>
        <p:spPr bwMode="auto">
          <a:xfrm>
            <a:off x="2058988" y="2058988"/>
            <a:ext cx="301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</a:t>
            </a:r>
          </a:p>
        </p:txBody>
      </p:sp>
      <p:sp>
        <p:nvSpPr>
          <p:cNvPr id="1183762" name="Line 18"/>
          <p:cNvSpPr>
            <a:spLocks noChangeShapeType="1"/>
          </p:cNvSpPr>
          <p:nvPr/>
        </p:nvSpPr>
        <p:spPr bwMode="auto">
          <a:xfrm>
            <a:off x="2209800" y="2590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63" name="Line 19"/>
          <p:cNvSpPr>
            <a:spLocks noChangeShapeType="1"/>
          </p:cNvSpPr>
          <p:nvPr/>
        </p:nvSpPr>
        <p:spPr bwMode="auto">
          <a:xfrm>
            <a:off x="2819400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64" name="Line 20"/>
          <p:cNvSpPr>
            <a:spLocks noChangeShapeType="1"/>
          </p:cNvSpPr>
          <p:nvPr/>
        </p:nvSpPr>
        <p:spPr bwMode="auto">
          <a:xfrm>
            <a:off x="3505200" y="3505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65" name="Line 21"/>
          <p:cNvSpPr>
            <a:spLocks noChangeShapeType="1"/>
          </p:cNvSpPr>
          <p:nvPr/>
        </p:nvSpPr>
        <p:spPr bwMode="auto">
          <a:xfrm>
            <a:off x="3505200" y="3505200"/>
            <a:ext cx="3810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66" name="Line 22"/>
          <p:cNvSpPr>
            <a:spLocks noChangeShapeType="1"/>
          </p:cNvSpPr>
          <p:nvPr/>
        </p:nvSpPr>
        <p:spPr bwMode="auto">
          <a:xfrm>
            <a:off x="3505200" y="3505200"/>
            <a:ext cx="38100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67" name="Line 23"/>
          <p:cNvSpPr>
            <a:spLocks noChangeShapeType="1"/>
          </p:cNvSpPr>
          <p:nvPr/>
        </p:nvSpPr>
        <p:spPr bwMode="auto">
          <a:xfrm flipV="1">
            <a:off x="4038600" y="30480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68" name="Line 24"/>
          <p:cNvSpPr>
            <a:spLocks noChangeShapeType="1"/>
          </p:cNvSpPr>
          <p:nvPr/>
        </p:nvSpPr>
        <p:spPr bwMode="auto">
          <a:xfrm>
            <a:off x="4038600" y="3962400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69" name="Line 25"/>
          <p:cNvSpPr>
            <a:spLocks noChangeShapeType="1"/>
          </p:cNvSpPr>
          <p:nvPr/>
        </p:nvSpPr>
        <p:spPr bwMode="auto">
          <a:xfrm>
            <a:off x="4038600" y="39624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0" name="Line 26"/>
          <p:cNvSpPr>
            <a:spLocks noChangeShapeType="1"/>
          </p:cNvSpPr>
          <p:nvPr/>
        </p:nvSpPr>
        <p:spPr bwMode="auto">
          <a:xfrm flipV="1">
            <a:off x="4495800" y="39624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1" name="Line 27"/>
          <p:cNvSpPr>
            <a:spLocks noChangeShapeType="1"/>
          </p:cNvSpPr>
          <p:nvPr/>
        </p:nvSpPr>
        <p:spPr bwMode="auto">
          <a:xfrm flipV="1">
            <a:off x="4495800" y="30480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2" name="Line 28"/>
          <p:cNvSpPr>
            <a:spLocks noChangeShapeType="1"/>
          </p:cNvSpPr>
          <p:nvPr/>
        </p:nvSpPr>
        <p:spPr bwMode="auto">
          <a:xfrm flipV="1">
            <a:off x="4495800" y="35814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3" name="Line 29"/>
          <p:cNvSpPr>
            <a:spLocks noChangeShapeType="1"/>
          </p:cNvSpPr>
          <p:nvPr/>
        </p:nvSpPr>
        <p:spPr bwMode="auto">
          <a:xfrm flipV="1">
            <a:off x="44958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4" name="Line 30"/>
          <p:cNvSpPr>
            <a:spLocks noChangeShapeType="1"/>
          </p:cNvSpPr>
          <p:nvPr/>
        </p:nvSpPr>
        <p:spPr bwMode="auto">
          <a:xfrm flipV="1">
            <a:off x="4800600" y="35052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5" name="Line 31"/>
          <p:cNvSpPr>
            <a:spLocks noChangeShapeType="1"/>
          </p:cNvSpPr>
          <p:nvPr/>
        </p:nvSpPr>
        <p:spPr bwMode="auto">
          <a:xfrm flipV="1">
            <a:off x="4800600" y="25908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6" name="Line 32"/>
          <p:cNvSpPr>
            <a:spLocks noChangeShapeType="1"/>
          </p:cNvSpPr>
          <p:nvPr/>
        </p:nvSpPr>
        <p:spPr bwMode="auto">
          <a:xfrm flipV="1">
            <a:off x="4800600" y="31242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7" name="Line 33"/>
          <p:cNvSpPr>
            <a:spLocks noChangeShapeType="1"/>
          </p:cNvSpPr>
          <p:nvPr/>
        </p:nvSpPr>
        <p:spPr bwMode="auto">
          <a:xfrm flipV="1">
            <a:off x="4800600" y="3962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8" name="Line 34"/>
          <p:cNvSpPr>
            <a:spLocks noChangeShapeType="1"/>
          </p:cNvSpPr>
          <p:nvPr/>
        </p:nvSpPr>
        <p:spPr bwMode="auto">
          <a:xfrm>
            <a:off x="52578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79" name="Line 35"/>
          <p:cNvSpPr>
            <a:spLocks noChangeShapeType="1"/>
          </p:cNvSpPr>
          <p:nvPr/>
        </p:nvSpPr>
        <p:spPr bwMode="auto">
          <a:xfrm>
            <a:off x="59436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3780" name="Rectangle 36"/>
          <p:cNvSpPr>
            <a:spLocks noChangeArrowheads="1"/>
          </p:cNvSpPr>
          <p:nvPr/>
        </p:nvSpPr>
        <p:spPr bwMode="auto">
          <a:xfrm>
            <a:off x="48021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t+a</a:t>
            </a:r>
          </a:p>
        </p:txBody>
      </p:sp>
      <p:sp>
        <p:nvSpPr>
          <p:cNvPr id="1183781" name="Rectangle 37"/>
          <p:cNvSpPr>
            <a:spLocks noChangeArrowheads="1"/>
          </p:cNvSpPr>
          <p:nvPr/>
        </p:nvSpPr>
        <p:spPr bwMode="auto">
          <a:xfrm>
            <a:off x="56403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t+b</a:t>
            </a:r>
          </a:p>
        </p:txBody>
      </p:sp>
      <p:sp>
        <p:nvSpPr>
          <p:cNvPr id="1183782" name="Rectangle 38"/>
          <p:cNvSpPr>
            <a:spLocks noChangeArrowheads="1"/>
          </p:cNvSpPr>
          <p:nvPr/>
        </p:nvSpPr>
        <p:spPr bwMode="auto">
          <a:xfrm>
            <a:off x="4116388" y="23637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3783" name="Rectangle 39"/>
          <p:cNvSpPr>
            <a:spLocks noChangeArrowheads="1"/>
          </p:cNvSpPr>
          <p:nvPr/>
        </p:nvSpPr>
        <p:spPr bwMode="auto">
          <a:xfrm>
            <a:off x="5183188" y="37353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3784" name="Rectangle 40"/>
          <p:cNvSpPr>
            <a:spLocks noChangeArrowheads="1"/>
          </p:cNvSpPr>
          <p:nvPr/>
        </p:nvSpPr>
        <p:spPr bwMode="auto">
          <a:xfrm>
            <a:off x="5564188" y="41925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3785" name="Rectangle 41"/>
          <p:cNvSpPr>
            <a:spLocks noChangeArrowheads="1"/>
          </p:cNvSpPr>
          <p:nvPr/>
        </p:nvSpPr>
        <p:spPr bwMode="auto">
          <a:xfrm>
            <a:off x="5335588" y="47259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3786" name="Rectangle 42"/>
          <p:cNvSpPr>
            <a:spLocks noChangeArrowheads="1"/>
          </p:cNvSpPr>
          <p:nvPr/>
        </p:nvSpPr>
        <p:spPr bwMode="auto">
          <a:xfrm>
            <a:off x="5716588" y="32781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3787" name="Rectangle 43"/>
          <p:cNvSpPr>
            <a:spLocks noChangeArrowheads="1"/>
          </p:cNvSpPr>
          <p:nvPr/>
        </p:nvSpPr>
        <p:spPr bwMode="auto">
          <a:xfrm>
            <a:off x="382588" y="5411788"/>
            <a:ext cx="8607425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Message is sent at time </a:t>
            </a:r>
            <a:r>
              <a:rPr lang="en-US" sz="2400" b="1" i="1">
                <a:latin typeface="Times New Roman" pitchFamily="18" charset="0"/>
              </a:rPr>
              <a:t>t </a:t>
            </a:r>
            <a:r>
              <a:rPr lang="en-US" sz="2400" b="1">
                <a:latin typeface="Times New Roman" pitchFamily="18" charset="0"/>
              </a:rPr>
              <a:t>by p</a:t>
            </a:r>
            <a:r>
              <a:rPr lang="en-US" sz="2400" b="1" baseline="-25000">
                <a:latin typeface="Times New Roman" pitchFamily="18" charset="0"/>
              </a:rPr>
              <a:t>0</a:t>
            </a:r>
            <a:r>
              <a:rPr lang="en-US" sz="2400" b="1">
                <a:latin typeface="Times New Roman" pitchFamily="18" charset="0"/>
              </a:rPr>
              <a:t>.  Later both p</a:t>
            </a:r>
            <a:r>
              <a:rPr lang="en-US" sz="2400" b="1" baseline="-25000">
                <a:latin typeface="Times New Roman" pitchFamily="18" charset="0"/>
              </a:rPr>
              <a:t>0 </a:t>
            </a:r>
            <a:r>
              <a:rPr lang="en-US" sz="2400" b="1">
                <a:latin typeface="Times New Roman" pitchFamily="18" charset="0"/>
              </a:rPr>
              <a:t>and p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 b="1">
                <a:latin typeface="Times New Roman" pitchFamily="18" charset="0"/>
              </a:rPr>
              <a:t> fail.  But message is still delivered atomically, after a bounded delay, and within a bounded interval of time (at non-faulty processes)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81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rmAutofit fontScale="90000"/>
          </a:bodyPr>
          <a:lstStyle/>
          <a:p>
            <a:r>
              <a:rPr lang="en-US"/>
              <a:t>A real-time distributed shared memory</a:t>
            </a:r>
          </a:p>
        </p:txBody>
      </p:sp>
      <p:grpSp>
        <p:nvGrpSpPr>
          <p:cNvPr id="1184771" name="Group 3"/>
          <p:cNvGrpSpPr>
            <a:grpSpLocks/>
          </p:cNvGrpSpPr>
          <p:nvPr/>
        </p:nvGrpSpPr>
        <p:grpSpPr bwMode="auto">
          <a:xfrm>
            <a:off x="611188" y="2287588"/>
            <a:ext cx="7770812" cy="2663825"/>
            <a:chOff x="385" y="1441"/>
            <a:chExt cx="4895" cy="1678"/>
          </a:xfrm>
        </p:grpSpPr>
        <p:sp>
          <p:nvSpPr>
            <p:cNvPr id="1184772" name="Line 4"/>
            <p:cNvSpPr>
              <a:spLocks noChangeShapeType="1"/>
            </p:cNvSpPr>
            <p:nvPr/>
          </p:nvSpPr>
          <p:spPr bwMode="auto">
            <a:xfrm>
              <a:off x="624" y="163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773" name="Line 5"/>
            <p:cNvSpPr>
              <a:spLocks noChangeShapeType="1"/>
            </p:cNvSpPr>
            <p:nvPr/>
          </p:nvSpPr>
          <p:spPr bwMode="auto">
            <a:xfrm>
              <a:off x="624" y="1920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774" name="Line 6"/>
            <p:cNvSpPr>
              <a:spLocks noChangeShapeType="1"/>
            </p:cNvSpPr>
            <p:nvPr/>
          </p:nvSpPr>
          <p:spPr bwMode="auto">
            <a:xfrm>
              <a:off x="624" y="2496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775" name="Line 7"/>
            <p:cNvSpPr>
              <a:spLocks noChangeShapeType="1"/>
            </p:cNvSpPr>
            <p:nvPr/>
          </p:nvSpPr>
          <p:spPr bwMode="auto">
            <a:xfrm>
              <a:off x="624" y="2784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776" name="Line 8"/>
            <p:cNvSpPr>
              <a:spLocks noChangeShapeType="1"/>
            </p:cNvSpPr>
            <p:nvPr/>
          </p:nvSpPr>
          <p:spPr bwMode="auto">
            <a:xfrm>
              <a:off x="624" y="307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777" name="Line 9"/>
            <p:cNvSpPr>
              <a:spLocks noChangeShapeType="1"/>
            </p:cNvSpPr>
            <p:nvPr/>
          </p:nvSpPr>
          <p:spPr bwMode="auto">
            <a:xfrm>
              <a:off x="624" y="2208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778" name="Rectangle 10"/>
            <p:cNvSpPr>
              <a:spLocks noChangeArrowheads="1"/>
            </p:cNvSpPr>
            <p:nvPr/>
          </p:nvSpPr>
          <p:spPr bwMode="auto">
            <a:xfrm>
              <a:off x="385" y="144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84779" name="Rectangle 11"/>
            <p:cNvSpPr>
              <a:spLocks noChangeArrowheads="1"/>
            </p:cNvSpPr>
            <p:nvPr/>
          </p:nvSpPr>
          <p:spPr bwMode="auto">
            <a:xfrm>
              <a:off x="385" y="168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84780" name="Rectangle 12"/>
            <p:cNvSpPr>
              <a:spLocks noChangeArrowheads="1"/>
            </p:cNvSpPr>
            <p:nvPr/>
          </p:nvSpPr>
          <p:spPr bwMode="auto">
            <a:xfrm>
              <a:off x="385" y="1969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84781" name="Rectangle 13"/>
            <p:cNvSpPr>
              <a:spLocks noChangeArrowheads="1"/>
            </p:cNvSpPr>
            <p:nvPr/>
          </p:nvSpPr>
          <p:spPr bwMode="auto">
            <a:xfrm>
              <a:off x="385" y="2257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84782" name="Rectangle 14"/>
            <p:cNvSpPr>
              <a:spLocks noChangeArrowheads="1"/>
            </p:cNvSpPr>
            <p:nvPr/>
          </p:nvSpPr>
          <p:spPr bwMode="auto">
            <a:xfrm>
              <a:off x="385" y="2545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84783" name="Rectangle 15"/>
            <p:cNvSpPr>
              <a:spLocks noChangeArrowheads="1"/>
            </p:cNvSpPr>
            <p:nvPr/>
          </p:nvSpPr>
          <p:spPr bwMode="auto">
            <a:xfrm>
              <a:off x="385" y="2833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1184784" name="Rectangle 16"/>
          <p:cNvSpPr>
            <a:spLocks noChangeArrowheads="1"/>
          </p:cNvSpPr>
          <p:nvPr/>
        </p:nvSpPr>
        <p:spPr bwMode="auto">
          <a:xfrm>
            <a:off x="2058988" y="2058988"/>
            <a:ext cx="301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</a:t>
            </a:r>
          </a:p>
        </p:txBody>
      </p:sp>
      <p:sp>
        <p:nvSpPr>
          <p:cNvPr id="1184785" name="Line 17"/>
          <p:cNvSpPr>
            <a:spLocks noChangeShapeType="1"/>
          </p:cNvSpPr>
          <p:nvPr/>
        </p:nvSpPr>
        <p:spPr bwMode="auto">
          <a:xfrm>
            <a:off x="52578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4786" name="Line 18"/>
          <p:cNvSpPr>
            <a:spLocks noChangeShapeType="1"/>
          </p:cNvSpPr>
          <p:nvPr/>
        </p:nvSpPr>
        <p:spPr bwMode="auto">
          <a:xfrm>
            <a:off x="59436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4787" name="Rectangle 19"/>
          <p:cNvSpPr>
            <a:spLocks noChangeArrowheads="1"/>
          </p:cNvSpPr>
          <p:nvPr/>
        </p:nvSpPr>
        <p:spPr bwMode="auto">
          <a:xfrm>
            <a:off x="48021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t+a</a:t>
            </a:r>
          </a:p>
        </p:txBody>
      </p:sp>
      <p:sp>
        <p:nvSpPr>
          <p:cNvPr id="1184788" name="Rectangle 20"/>
          <p:cNvSpPr>
            <a:spLocks noChangeArrowheads="1"/>
          </p:cNvSpPr>
          <p:nvPr/>
        </p:nvSpPr>
        <p:spPr bwMode="auto">
          <a:xfrm>
            <a:off x="56403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t+b</a:t>
            </a:r>
          </a:p>
        </p:txBody>
      </p:sp>
      <p:sp>
        <p:nvSpPr>
          <p:cNvPr id="1184789" name="Rectangle 21"/>
          <p:cNvSpPr>
            <a:spLocks noChangeArrowheads="1"/>
          </p:cNvSpPr>
          <p:nvPr/>
        </p:nvSpPr>
        <p:spPr bwMode="auto">
          <a:xfrm>
            <a:off x="382588" y="5411788"/>
            <a:ext cx="8607425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At time </a:t>
            </a:r>
            <a:r>
              <a:rPr lang="en-US" sz="2400" b="1" i="1">
                <a:latin typeface="Times New Roman" pitchFamily="18" charset="0"/>
              </a:rPr>
              <a:t>t </a:t>
            </a:r>
            <a:r>
              <a:rPr lang="en-US" sz="2400" b="1">
                <a:latin typeface="Times New Roman" pitchFamily="18" charset="0"/>
              </a:rPr>
              <a:t>p</a:t>
            </a:r>
            <a:r>
              <a:rPr lang="en-US" sz="2400" b="1" baseline="-25000">
                <a:latin typeface="Times New Roman" pitchFamily="18" charset="0"/>
              </a:rPr>
              <a:t>0 </a:t>
            </a:r>
            <a:r>
              <a:rPr lang="en-US" sz="2400" b="1">
                <a:latin typeface="Times New Roman" pitchFamily="18" charset="0"/>
              </a:rPr>
              <a:t>updates a variable in a distributed shared memory.  All correct processes observe the new value after a bounded delay, and within a bounded interval of time.</a:t>
            </a:r>
          </a:p>
        </p:txBody>
      </p:sp>
      <p:sp>
        <p:nvSpPr>
          <p:cNvPr id="1184790" name="Rectangle 22"/>
          <p:cNvSpPr>
            <a:spLocks noChangeArrowheads="1"/>
          </p:cNvSpPr>
          <p:nvPr/>
        </p:nvSpPr>
        <p:spPr bwMode="auto">
          <a:xfrm>
            <a:off x="1830388" y="2516188"/>
            <a:ext cx="1597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set x=3</a:t>
            </a:r>
          </a:p>
        </p:txBody>
      </p:sp>
      <p:sp>
        <p:nvSpPr>
          <p:cNvPr id="1184791" name="Rectangle 23"/>
          <p:cNvSpPr>
            <a:spLocks noChangeArrowheads="1"/>
          </p:cNvSpPr>
          <p:nvPr/>
        </p:nvSpPr>
        <p:spPr bwMode="auto">
          <a:xfrm>
            <a:off x="5259388" y="3278188"/>
            <a:ext cx="987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F0E30"/>
                </a:solidFill>
                <a:latin typeface="Times New Roman" pitchFamily="18" charset="0"/>
              </a:rPr>
              <a:t>x=3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74428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/>
              <a:t>Periodic process group: Marzullo</a:t>
            </a:r>
          </a:p>
        </p:txBody>
      </p:sp>
      <p:grpSp>
        <p:nvGrpSpPr>
          <p:cNvPr id="1185795" name="Group 3"/>
          <p:cNvGrpSpPr>
            <a:grpSpLocks/>
          </p:cNvGrpSpPr>
          <p:nvPr/>
        </p:nvGrpSpPr>
        <p:grpSpPr bwMode="auto">
          <a:xfrm>
            <a:off x="611188" y="2287588"/>
            <a:ext cx="7770812" cy="2663825"/>
            <a:chOff x="385" y="1441"/>
            <a:chExt cx="4895" cy="1678"/>
          </a:xfrm>
        </p:grpSpPr>
        <p:sp>
          <p:nvSpPr>
            <p:cNvPr id="1185796" name="Line 4"/>
            <p:cNvSpPr>
              <a:spLocks noChangeShapeType="1"/>
            </p:cNvSpPr>
            <p:nvPr/>
          </p:nvSpPr>
          <p:spPr bwMode="auto">
            <a:xfrm>
              <a:off x="624" y="163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797" name="Line 5"/>
            <p:cNvSpPr>
              <a:spLocks noChangeShapeType="1"/>
            </p:cNvSpPr>
            <p:nvPr/>
          </p:nvSpPr>
          <p:spPr bwMode="auto">
            <a:xfrm>
              <a:off x="624" y="1920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798" name="Line 6"/>
            <p:cNvSpPr>
              <a:spLocks noChangeShapeType="1"/>
            </p:cNvSpPr>
            <p:nvPr/>
          </p:nvSpPr>
          <p:spPr bwMode="auto">
            <a:xfrm>
              <a:off x="624" y="2496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799" name="Line 7"/>
            <p:cNvSpPr>
              <a:spLocks noChangeShapeType="1"/>
            </p:cNvSpPr>
            <p:nvPr/>
          </p:nvSpPr>
          <p:spPr bwMode="auto">
            <a:xfrm>
              <a:off x="624" y="2784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800" name="Line 8"/>
            <p:cNvSpPr>
              <a:spLocks noChangeShapeType="1"/>
            </p:cNvSpPr>
            <p:nvPr/>
          </p:nvSpPr>
          <p:spPr bwMode="auto">
            <a:xfrm>
              <a:off x="624" y="307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801" name="Line 9"/>
            <p:cNvSpPr>
              <a:spLocks noChangeShapeType="1"/>
            </p:cNvSpPr>
            <p:nvPr/>
          </p:nvSpPr>
          <p:spPr bwMode="auto">
            <a:xfrm>
              <a:off x="624" y="2208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802" name="Rectangle 10"/>
            <p:cNvSpPr>
              <a:spLocks noChangeArrowheads="1"/>
            </p:cNvSpPr>
            <p:nvPr/>
          </p:nvSpPr>
          <p:spPr bwMode="auto">
            <a:xfrm>
              <a:off x="385" y="144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85803" name="Rectangle 11"/>
            <p:cNvSpPr>
              <a:spLocks noChangeArrowheads="1"/>
            </p:cNvSpPr>
            <p:nvPr/>
          </p:nvSpPr>
          <p:spPr bwMode="auto">
            <a:xfrm>
              <a:off x="385" y="168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85804" name="Rectangle 12"/>
            <p:cNvSpPr>
              <a:spLocks noChangeArrowheads="1"/>
            </p:cNvSpPr>
            <p:nvPr/>
          </p:nvSpPr>
          <p:spPr bwMode="auto">
            <a:xfrm>
              <a:off x="385" y="1969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85805" name="Rectangle 13"/>
            <p:cNvSpPr>
              <a:spLocks noChangeArrowheads="1"/>
            </p:cNvSpPr>
            <p:nvPr/>
          </p:nvSpPr>
          <p:spPr bwMode="auto">
            <a:xfrm>
              <a:off x="385" y="2257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85806" name="Rectangle 14"/>
            <p:cNvSpPr>
              <a:spLocks noChangeArrowheads="1"/>
            </p:cNvSpPr>
            <p:nvPr/>
          </p:nvSpPr>
          <p:spPr bwMode="auto">
            <a:xfrm>
              <a:off x="385" y="2545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85807" name="Rectangle 15"/>
            <p:cNvSpPr>
              <a:spLocks noChangeArrowheads="1"/>
            </p:cNvSpPr>
            <p:nvPr/>
          </p:nvSpPr>
          <p:spPr bwMode="auto">
            <a:xfrm>
              <a:off x="385" y="2833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1185808" name="Rectangle 16"/>
          <p:cNvSpPr>
            <a:spLocks noChangeArrowheads="1"/>
          </p:cNvSpPr>
          <p:nvPr/>
        </p:nvSpPr>
        <p:spPr bwMode="auto">
          <a:xfrm>
            <a:off x="1377950" y="2216150"/>
            <a:ext cx="215900" cy="288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09" name="Rectangle 17"/>
          <p:cNvSpPr>
            <a:spLocks noChangeArrowheads="1"/>
          </p:cNvSpPr>
          <p:nvPr/>
        </p:nvSpPr>
        <p:spPr bwMode="auto">
          <a:xfrm>
            <a:off x="2749550" y="2216150"/>
            <a:ext cx="215900" cy="288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0" name="Rectangle 18"/>
          <p:cNvSpPr>
            <a:spLocks noChangeArrowheads="1"/>
          </p:cNvSpPr>
          <p:nvPr/>
        </p:nvSpPr>
        <p:spPr bwMode="auto">
          <a:xfrm>
            <a:off x="4121150" y="2216150"/>
            <a:ext cx="215900" cy="288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1" name="Rectangle 19"/>
          <p:cNvSpPr>
            <a:spLocks noChangeArrowheads="1"/>
          </p:cNvSpPr>
          <p:nvPr/>
        </p:nvSpPr>
        <p:spPr bwMode="auto">
          <a:xfrm>
            <a:off x="5492750" y="2216150"/>
            <a:ext cx="215900" cy="288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2" name="Rectangle 20"/>
          <p:cNvSpPr>
            <a:spLocks noChangeArrowheads="1"/>
          </p:cNvSpPr>
          <p:nvPr/>
        </p:nvSpPr>
        <p:spPr bwMode="auto">
          <a:xfrm>
            <a:off x="6788150" y="2216150"/>
            <a:ext cx="215900" cy="288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5813" name="Rectangle 21"/>
          <p:cNvSpPr>
            <a:spLocks noChangeArrowheads="1"/>
          </p:cNvSpPr>
          <p:nvPr/>
        </p:nvSpPr>
        <p:spPr bwMode="auto">
          <a:xfrm>
            <a:off x="1220788" y="5487988"/>
            <a:ext cx="75406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Periodically, all members of a group take some action. Idea is to accomplish this with minimal communication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71292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CASD </a:t>
            </a:r>
            <a:r>
              <a:rPr lang="en-US" dirty="0" smtClean="0"/>
              <a:t>protocol suite</a:t>
            </a:r>
            <a:endParaRPr lang="en-US" dirty="0"/>
          </a:p>
        </p:txBody>
      </p:sp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Also known as the “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 -T” protocols</a:t>
            </a:r>
          </a:p>
          <a:p>
            <a:r>
              <a:rPr lang="en-US" sz="2800"/>
              <a:t>Developed by Cristian and others at IBM, was intended for use in the (ultimately, failed) FAA project</a:t>
            </a:r>
          </a:p>
          <a:p>
            <a:r>
              <a:rPr lang="en-US" sz="2800"/>
              <a:t>Goal is to implement a timed atomic broadcast tolerant of Byzantine failures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84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idea of the CASD protocols</a:t>
            </a:r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Assumes use of clock synchronization </a:t>
            </a:r>
          </a:p>
          <a:p>
            <a:pPr>
              <a:lnSpc>
                <a:spcPct val="90000"/>
              </a:lnSpc>
            </a:pPr>
            <a:r>
              <a:rPr lang="en-US" sz="2800"/>
              <a:t>Sender timestamps message</a:t>
            </a:r>
          </a:p>
          <a:p>
            <a:pPr>
              <a:lnSpc>
                <a:spcPct val="90000"/>
              </a:lnSpc>
            </a:pPr>
            <a:r>
              <a:rPr lang="en-US" sz="2800"/>
              <a:t>Recipients forward the message using a flooding technique (each echos the message to others)</a:t>
            </a:r>
          </a:p>
          <a:p>
            <a:pPr>
              <a:lnSpc>
                <a:spcPct val="90000"/>
              </a:lnSpc>
            </a:pPr>
            <a:r>
              <a:rPr lang="en-US" sz="2800"/>
              <a:t>Wait until all correct processors have a copy, then deliver in unison (up to limits of the clock skew)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4402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ChangeArrowheads="1"/>
          </p:cNvSpPr>
          <p:nvPr/>
        </p:nvSpPr>
        <p:spPr bwMode="auto">
          <a:xfrm>
            <a:off x="5264150" y="2597150"/>
            <a:ext cx="673100" cy="22733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/>
              <a:t>CASD picture</a:t>
            </a:r>
          </a:p>
        </p:txBody>
      </p:sp>
      <p:grpSp>
        <p:nvGrpSpPr>
          <p:cNvPr id="1188868" name="Group 4"/>
          <p:cNvGrpSpPr>
            <a:grpSpLocks/>
          </p:cNvGrpSpPr>
          <p:nvPr/>
        </p:nvGrpSpPr>
        <p:grpSpPr bwMode="auto">
          <a:xfrm>
            <a:off x="611188" y="2287588"/>
            <a:ext cx="7770812" cy="2663825"/>
            <a:chOff x="385" y="1441"/>
            <a:chExt cx="4895" cy="1678"/>
          </a:xfrm>
        </p:grpSpPr>
        <p:sp>
          <p:nvSpPr>
            <p:cNvPr id="1188869" name="Line 5"/>
            <p:cNvSpPr>
              <a:spLocks noChangeShapeType="1"/>
            </p:cNvSpPr>
            <p:nvPr/>
          </p:nvSpPr>
          <p:spPr bwMode="auto">
            <a:xfrm>
              <a:off x="624" y="163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870" name="Line 6"/>
            <p:cNvSpPr>
              <a:spLocks noChangeShapeType="1"/>
            </p:cNvSpPr>
            <p:nvPr/>
          </p:nvSpPr>
          <p:spPr bwMode="auto">
            <a:xfrm>
              <a:off x="624" y="1920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871" name="Line 7"/>
            <p:cNvSpPr>
              <a:spLocks noChangeShapeType="1"/>
            </p:cNvSpPr>
            <p:nvPr/>
          </p:nvSpPr>
          <p:spPr bwMode="auto">
            <a:xfrm>
              <a:off x="624" y="2496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872" name="Line 8"/>
            <p:cNvSpPr>
              <a:spLocks noChangeShapeType="1"/>
            </p:cNvSpPr>
            <p:nvPr/>
          </p:nvSpPr>
          <p:spPr bwMode="auto">
            <a:xfrm>
              <a:off x="624" y="2784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873" name="Line 9"/>
            <p:cNvSpPr>
              <a:spLocks noChangeShapeType="1"/>
            </p:cNvSpPr>
            <p:nvPr/>
          </p:nvSpPr>
          <p:spPr bwMode="auto">
            <a:xfrm>
              <a:off x="624" y="307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874" name="Line 10"/>
            <p:cNvSpPr>
              <a:spLocks noChangeShapeType="1"/>
            </p:cNvSpPr>
            <p:nvPr/>
          </p:nvSpPr>
          <p:spPr bwMode="auto">
            <a:xfrm>
              <a:off x="624" y="2208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875" name="Rectangle 11"/>
            <p:cNvSpPr>
              <a:spLocks noChangeArrowheads="1"/>
            </p:cNvSpPr>
            <p:nvPr/>
          </p:nvSpPr>
          <p:spPr bwMode="auto">
            <a:xfrm>
              <a:off x="385" y="144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88876" name="Rectangle 12"/>
            <p:cNvSpPr>
              <a:spLocks noChangeArrowheads="1"/>
            </p:cNvSpPr>
            <p:nvPr/>
          </p:nvSpPr>
          <p:spPr bwMode="auto">
            <a:xfrm>
              <a:off x="385" y="168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88877" name="Rectangle 13"/>
            <p:cNvSpPr>
              <a:spLocks noChangeArrowheads="1"/>
            </p:cNvSpPr>
            <p:nvPr/>
          </p:nvSpPr>
          <p:spPr bwMode="auto">
            <a:xfrm>
              <a:off x="385" y="1969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88878" name="Rectangle 14"/>
            <p:cNvSpPr>
              <a:spLocks noChangeArrowheads="1"/>
            </p:cNvSpPr>
            <p:nvPr/>
          </p:nvSpPr>
          <p:spPr bwMode="auto">
            <a:xfrm>
              <a:off x="385" y="2257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88879" name="Rectangle 15"/>
            <p:cNvSpPr>
              <a:spLocks noChangeArrowheads="1"/>
            </p:cNvSpPr>
            <p:nvPr/>
          </p:nvSpPr>
          <p:spPr bwMode="auto">
            <a:xfrm>
              <a:off x="385" y="2545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88880" name="Rectangle 16"/>
            <p:cNvSpPr>
              <a:spLocks noChangeArrowheads="1"/>
            </p:cNvSpPr>
            <p:nvPr/>
          </p:nvSpPr>
          <p:spPr bwMode="auto">
            <a:xfrm>
              <a:off x="385" y="2833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1188881" name="Rectangle 17"/>
          <p:cNvSpPr>
            <a:spLocks noChangeArrowheads="1"/>
          </p:cNvSpPr>
          <p:nvPr/>
        </p:nvSpPr>
        <p:spPr bwMode="auto">
          <a:xfrm>
            <a:off x="2058988" y="2058988"/>
            <a:ext cx="301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</a:t>
            </a:r>
          </a:p>
        </p:txBody>
      </p:sp>
      <p:sp>
        <p:nvSpPr>
          <p:cNvPr id="1188882" name="Line 18"/>
          <p:cNvSpPr>
            <a:spLocks noChangeShapeType="1"/>
          </p:cNvSpPr>
          <p:nvPr/>
        </p:nvSpPr>
        <p:spPr bwMode="auto">
          <a:xfrm>
            <a:off x="2209800" y="2590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3" name="Line 19"/>
          <p:cNvSpPr>
            <a:spLocks noChangeShapeType="1"/>
          </p:cNvSpPr>
          <p:nvPr/>
        </p:nvSpPr>
        <p:spPr bwMode="auto">
          <a:xfrm>
            <a:off x="2819400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4" name="Line 20"/>
          <p:cNvSpPr>
            <a:spLocks noChangeShapeType="1"/>
          </p:cNvSpPr>
          <p:nvPr/>
        </p:nvSpPr>
        <p:spPr bwMode="auto">
          <a:xfrm>
            <a:off x="3505200" y="3505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5" name="Line 21"/>
          <p:cNvSpPr>
            <a:spLocks noChangeShapeType="1"/>
          </p:cNvSpPr>
          <p:nvPr/>
        </p:nvSpPr>
        <p:spPr bwMode="auto">
          <a:xfrm>
            <a:off x="3505200" y="3505200"/>
            <a:ext cx="3810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6" name="Line 22"/>
          <p:cNvSpPr>
            <a:spLocks noChangeShapeType="1"/>
          </p:cNvSpPr>
          <p:nvPr/>
        </p:nvSpPr>
        <p:spPr bwMode="auto">
          <a:xfrm>
            <a:off x="3505200" y="3505200"/>
            <a:ext cx="38100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7" name="Line 23"/>
          <p:cNvSpPr>
            <a:spLocks noChangeShapeType="1"/>
          </p:cNvSpPr>
          <p:nvPr/>
        </p:nvSpPr>
        <p:spPr bwMode="auto">
          <a:xfrm flipV="1">
            <a:off x="4038600" y="30480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8" name="Line 24"/>
          <p:cNvSpPr>
            <a:spLocks noChangeShapeType="1"/>
          </p:cNvSpPr>
          <p:nvPr/>
        </p:nvSpPr>
        <p:spPr bwMode="auto">
          <a:xfrm>
            <a:off x="4038600" y="3962400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9" name="Line 25"/>
          <p:cNvSpPr>
            <a:spLocks noChangeShapeType="1"/>
          </p:cNvSpPr>
          <p:nvPr/>
        </p:nvSpPr>
        <p:spPr bwMode="auto">
          <a:xfrm>
            <a:off x="4038600" y="39624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0" name="Line 26"/>
          <p:cNvSpPr>
            <a:spLocks noChangeShapeType="1"/>
          </p:cNvSpPr>
          <p:nvPr/>
        </p:nvSpPr>
        <p:spPr bwMode="auto">
          <a:xfrm flipV="1">
            <a:off x="4495800" y="39624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1" name="Line 27"/>
          <p:cNvSpPr>
            <a:spLocks noChangeShapeType="1"/>
          </p:cNvSpPr>
          <p:nvPr/>
        </p:nvSpPr>
        <p:spPr bwMode="auto">
          <a:xfrm flipV="1">
            <a:off x="4495800" y="30480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2" name="Line 28"/>
          <p:cNvSpPr>
            <a:spLocks noChangeShapeType="1"/>
          </p:cNvSpPr>
          <p:nvPr/>
        </p:nvSpPr>
        <p:spPr bwMode="auto">
          <a:xfrm flipV="1">
            <a:off x="4495800" y="35814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3" name="Line 29"/>
          <p:cNvSpPr>
            <a:spLocks noChangeShapeType="1"/>
          </p:cNvSpPr>
          <p:nvPr/>
        </p:nvSpPr>
        <p:spPr bwMode="auto">
          <a:xfrm flipV="1">
            <a:off x="44958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4" name="Line 30"/>
          <p:cNvSpPr>
            <a:spLocks noChangeShapeType="1"/>
          </p:cNvSpPr>
          <p:nvPr/>
        </p:nvSpPr>
        <p:spPr bwMode="auto">
          <a:xfrm flipV="1">
            <a:off x="4800600" y="35052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5" name="Line 31"/>
          <p:cNvSpPr>
            <a:spLocks noChangeShapeType="1"/>
          </p:cNvSpPr>
          <p:nvPr/>
        </p:nvSpPr>
        <p:spPr bwMode="auto">
          <a:xfrm flipV="1">
            <a:off x="4800600" y="25908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6" name="Line 32"/>
          <p:cNvSpPr>
            <a:spLocks noChangeShapeType="1"/>
          </p:cNvSpPr>
          <p:nvPr/>
        </p:nvSpPr>
        <p:spPr bwMode="auto">
          <a:xfrm flipV="1">
            <a:off x="4800600" y="31242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7" name="Line 33"/>
          <p:cNvSpPr>
            <a:spLocks noChangeShapeType="1"/>
          </p:cNvSpPr>
          <p:nvPr/>
        </p:nvSpPr>
        <p:spPr bwMode="auto">
          <a:xfrm flipV="1">
            <a:off x="4800600" y="3962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8" name="Line 34"/>
          <p:cNvSpPr>
            <a:spLocks noChangeShapeType="1"/>
          </p:cNvSpPr>
          <p:nvPr/>
        </p:nvSpPr>
        <p:spPr bwMode="auto">
          <a:xfrm>
            <a:off x="52578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99" name="Line 35"/>
          <p:cNvSpPr>
            <a:spLocks noChangeShapeType="1"/>
          </p:cNvSpPr>
          <p:nvPr/>
        </p:nvSpPr>
        <p:spPr bwMode="auto">
          <a:xfrm>
            <a:off x="59436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900" name="Rectangle 36"/>
          <p:cNvSpPr>
            <a:spLocks noChangeArrowheads="1"/>
          </p:cNvSpPr>
          <p:nvPr/>
        </p:nvSpPr>
        <p:spPr bwMode="auto">
          <a:xfrm>
            <a:off x="48021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t+a</a:t>
            </a:r>
          </a:p>
        </p:txBody>
      </p:sp>
      <p:sp>
        <p:nvSpPr>
          <p:cNvPr id="1188901" name="Rectangle 37"/>
          <p:cNvSpPr>
            <a:spLocks noChangeArrowheads="1"/>
          </p:cNvSpPr>
          <p:nvPr/>
        </p:nvSpPr>
        <p:spPr bwMode="auto">
          <a:xfrm>
            <a:off x="56403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t+b</a:t>
            </a:r>
          </a:p>
        </p:txBody>
      </p:sp>
      <p:sp>
        <p:nvSpPr>
          <p:cNvPr id="1188902" name="Rectangle 38"/>
          <p:cNvSpPr>
            <a:spLocks noChangeArrowheads="1"/>
          </p:cNvSpPr>
          <p:nvPr/>
        </p:nvSpPr>
        <p:spPr bwMode="auto">
          <a:xfrm>
            <a:off x="4116388" y="23637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8903" name="Rectangle 39"/>
          <p:cNvSpPr>
            <a:spLocks noChangeArrowheads="1"/>
          </p:cNvSpPr>
          <p:nvPr/>
        </p:nvSpPr>
        <p:spPr bwMode="auto">
          <a:xfrm>
            <a:off x="5183188" y="37353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8904" name="Rectangle 40"/>
          <p:cNvSpPr>
            <a:spLocks noChangeArrowheads="1"/>
          </p:cNvSpPr>
          <p:nvPr/>
        </p:nvSpPr>
        <p:spPr bwMode="auto">
          <a:xfrm>
            <a:off x="5564188" y="41925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8905" name="Rectangle 41"/>
          <p:cNvSpPr>
            <a:spLocks noChangeArrowheads="1"/>
          </p:cNvSpPr>
          <p:nvPr/>
        </p:nvSpPr>
        <p:spPr bwMode="auto">
          <a:xfrm>
            <a:off x="5335588" y="47259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8906" name="Rectangle 42"/>
          <p:cNvSpPr>
            <a:spLocks noChangeArrowheads="1"/>
          </p:cNvSpPr>
          <p:nvPr/>
        </p:nvSpPr>
        <p:spPr bwMode="auto">
          <a:xfrm>
            <a:off x="5716588" y="32781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88907" name="Rectangle 43"/>
          <p:cNvSpPr>
            <a:spLocks noChangeArrowheads="1"/>
          </p:cNvSpPr>
          <p:nvPr/>
        </p:nvSpPr>
        <p:spPr bwMode="auto">
          <a:xfrm>
            <a:off x="1144588" y="5335588"/>
            <a:ext cx="7159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p</a:t>
            </a:r>
            <a:r>
              <a:rPr lang="en-US" sz="2400" b="1" baseline="-25000">
                <a:latin typeface="Times New Roman" pitchFamily="18" charset="0"/>
              </a:rPr>
              <a:t>0</a:t>
            </a:r>
            <a:r>
              <a:rPr lang="en-US" sz="2400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p</a:t>
            </a:r>
            <a:r>
              <a:rPr lang="en-US" sz="2400" b="1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fail.  Messages are lost when echoed by p</a:t>
            </a:r>
            <a:r>
              <a:rPr lang="en-US" sz="2400" b="1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, </a:t>
            </a:r>
            <a:r>
              <a:rPr lang="en-US" sz="2400" b="1">
                <a:latin typeface="Times New Roman" pitchFamily="18" charset="0"/>
              </a:rPr>
              <a:t>p</a:t>
            </a:r>
            <a:r>
              <a:rPr lang="en-US" sz="2400" b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470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 of CASD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Assume known limits on number of processes that fail during protocol, number of messages lost</a:t>
            </a:r>
          </a:p>
          <a:p>
            <a:pPr>
              <a:lnSpc>
                <a:spcPct val="90000"/>
              </a:lnSpc>
            </a:pPr>
            <a:r>
              <a:rPr lang="en-US" sz="2400"/>
              <a:t>Using these and the temporal assumptions, deduce worst-case scenario</a:t>
            </a:r>
          </a:p>
          <a:p>
            <a:pPr>
              <a:lnSpc>
                <a:spcPct val="90000"/>
              </a:lnSpc>
            </a:pPr>
            <a:r>
              <a:rPr lang="en-US" sz="2400"/>
              <a:t>Now now that if we wait long enough, all (or no) correct process will have the message</a:t>
            </a:r>
          </a:p>
          <a:p>
            <a:pPr>
              <a:lnSpc>
                <a:spcPct val="90000"/>
              </a:lnSpc>
            </a:pPr>
            <a:r>
              <a:rPr lang="en-US" sz="2400"/>
              <a:t>Then schedule delivery using original time plus a delay computed from the worst-case assumptions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5029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problems with CASD</a:t>
            </a:r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the usual case, nothing goes wrong, hence the delay can be very conservative</a:t>
            </a:r>
          </a:p>
          <a:p>
            <a:pPr>
              <a:lnSpc>
                <a:spcPct val="90000"/>
              </a:lnSpc>
            </a:pPr>
            <a:r>
              <a:rPr lang="en-US" sz="2800"/>
              <a:t>Even if things do go wrong, is it right to assume that if a message needs between 0 and </a:t>
            </a:r>
            <a:r>
              <a:rPr lang="en-US" sz="2800">
                <a:sym typeface="Symbol" pitchFamily="18" charset="2"/>
              </a:rPr>
              <a:t></a:t>
            </a:r>
            <a:r>
              <a:rPr lang="en-US" sz="2800"/>
              <a:t>ms to make one hope, it needs [0,n* </a:t>
            </a:r>
            <a:r>
              <a:rPr lang="en-US" sz="2800">
                <a:sym typeface="Symbol" pitchFamily="18" charset="2"/>
              </a:rPr>
              <a:t></a:t>
            </a:r>
            <a:r>
              <a:rPr lang="en-US" sz="2800"/>
              <a:t> ] to make n hops?</a:t>
            </a:r>
          </a:p>
          <a:p>
            <a:pPr>
              <a:lnSpc>
                <a:spcPct val="90000"/>
              </a:lnSpc>
            </a:pPr>
            <a:r>
              <a:rPr lang="en-US" sz="2800"/>
              <a:t>How realistic is it to bound the number of failures expected during a run?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8726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Rectangle 2"/>
          <p:cNvSpPr>
            <a:spLocks noChangeArrowheads="1"/>
          </p:cNvSpPr>
          <p:nvPr/>
        </p:nvSpPr>
        <p:spPr bwMode="auto">
          <a:xfrm>
            <a:off x="5264150" y="2597150"/>
            <a:ext cx="673100" cy="22733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1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4000"/>
              <a:t>CASD in a more typical run</a:t>
            </a:r>
          </a:p>
        </p:txBody>
      </p:sp>
      <p:grpSp>
        <p:nvGrpSpPr>
          <p:cNvPr id="1191940" name="Group 4"/>
          <p:cNvGrpSpPr>
            <a:grpSpLocks/>
          </p:cNvGrpSpPr>
          <p:nvPr/>
        </p:nvGrpSpPr>
        <p:grpSpPr bwMode="auto">
          <a:xfrm>
            <a:off x="611188" y="2287588"/>
            <a:ext cx="7770812" cy="2663825"/>
            <a:chOff x="385" y="1441"/>
            <a:chExt cx="4895" cy="1678"/>
          </a:xfrm>
        </p:grpSpPr>
        <p:sp>
          <p:nvSpPr>
            <p:cNvPr id="1191941" name="Line 5"/>
            <p:cNvSpPr>
              <a:spLocks noChangeShapeType="1"/>
            </p:cNvSpPr>
            <p:nvPr/>
          </p:nvSpPr>
          <p:spPr bwMode="auto">
            <a:xfrm>
              <a:off x="624" y="163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942" name="Line 6"/>
            <p:cNvSpPr>
              <a:spLocks noChangeShapeType="1"/>
            </p:cNvSpPr>
            <p:nvPr/>
          </p:nvSpPr>
          <p:spPr bwMode="auto">
            <a:xfrm>
              <a:off x="624" y="1920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943" name="Line 7"/>
            <p:cNvSpPr>
              <a:spLocks noChangeShapeType="1"/>
            </p:cNvSpPr>
            <p:nvPr/>
          </p:nvSpPr>
          <p:spPr bwMode="auto">
            <a:xfrm>
              <a:off x="624" y="2496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944" name="Line 8"/>
            <p:cNvSpPr>
              <a:spLocks noChangeShapeType="1"/>
            </p:cNvSpPr>
            <p:nvPr/>
          </p:nvSpPr>
          <p:spPr bwMode="auto">
            <a:xfrm>
              <a:off x="624" y="2784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945" name="Line 9"/>
            <p:cNvSpPr>
              <a:spLocks noChangeShapeType="1"/>
            </p:cNvSpPr>
            <p:nvPr/>
          </p:nvSpPr>
          <p:spPr bwMode="auto">
            <a:xfrm>
              <a:off x="624" y="307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946" name="Line 10"/>
            <p:cNvSpPr>
              <a:spLocks noChangeShapeType="1"/>
            </p:cNvSpPr>
            <p:nvPr/>
          </p:nvSpPr>
          <p:spPr bwMode="auto">
            <a:xfrm>
              <a:off x="624" y="2208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947" name="Rectangle 11"/>
            <p:cNvSpPr>
              <a:spLocks noChangeArrowheads="1"/>
            </p:cNvSpPr>
            <p:nvPr/>
          </p:nvSpPr>
          <p:spPr bwMode="auto">
            <a:xfrm>
              <a:off x="385" y="144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91948" name="Rectangle 12"/>
            <p:cNvSpPr>
              <a:spLocks noChangeArrowheads="1"/>
            </p:cNvSpPr>
            <p:nvPr/>
          </p:nvSpPr>
          <p:spPr bwMode="auto">
            <a:xfrm>
              <a:off x="385" y="168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91949" name="Rectangle 13"/>
            <p:cNvSpPr>
              <a:spLocks noChangeArrowheads="1"/>
            </p:cNvSpPr>
            <p:nvPr/>
          </p:nvSpPr>
          <p:spPr bwMode="auto">
            <a:xfrm>
              <a:off x="385" y="1969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91950" name="Rectangle 14"/>
            <p:cNvSpPr>
              <a:spLocks noChangeArrowheads="1"/>
            </p:cNvSpPr>
            <p:nvPr/>
          </p:nvSpPr>
          <p:spPr bwMode="auto">
            <a:xfrm>
              <a:off x="385" y="2257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91951" name="Rectangle 15"/>
            <p:cNvSpPr>
              <a:spLocks noChangeArrowheads="1"/>
            </p:cNvSpPr>
            <p:nvPr/>
          </p:nvSpPr>
          <p:spPr bwMode="auto">
            <a:xfrm>
              <a:off x="385" y="2545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91952" name="Rectangle 16"/>
            <p:cNvSpPr>
              <a:spLocks noChangeArrowheads="1"/>
            </p:cNvSpPr>
            <p:nvPr/>
          </p:nvSpPr>
          <p:spPr bwMode="auto">
            <a:xfrm>
              <a:off x="385" y="2833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1191953" name="Rectangle 17"/>
          <p:cNvSpPr>
            <a:spLocks noChangeArrowheads="1"/>
          </p:cNvSpPr>
          <p:nvPr/>
        </p:nvSpPr>
        <p:spPr bwMode="auto">
          <a:xfrm>
            <a:off x="2058988" y="2058988"/>
            <a:ext cx="301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</a:t>
            </a:r>
          </a:p>
        </p:txBody>
      </p:sp>
      <p:sp>
        <p:nvSpPr>
          <p:cNvPr id="1191954" name="Line 18"/>
          <p:cNvSpPr>
            <a:spLocks noChangeShapeType="1"/>
          </p:cNvSpPr>
          <p:nvPr/>
        </p:nvSpPr>
        <p:spPr bwMode="auto">
          <a:xfrm>
            <a:off x="2209800" y="2590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55" name="Line 19"/>
          <p:cNvSpPr>
            <a:spLocks noChangeShapeType="1"/>
          </p:cNvSpPr>
          <p:nvPr/>
        </p:nvSpPr>
        <p:spPr bwMode="auto">
          <a:xfrm>
            <a:off x="2819400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56" name="Line 20"/>
          <p:cNvSpPr>
            <a:spLocks noChangeShapeType="1"/>
          </p:cNvSpPr>
          <p:nvPr/>
        </p:nvSpPr>
        <p:spPr bwMode="auto">
          <a:xfrm>
            <a:off x="2667000" y="35814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57" name="Line 21"/>
          <p:cNvSpPr>
            <a:spLocks noChangeShapeType="1"/>
          </p:cNvSpPr>
          <p:nvPr/>
        </p:nvSpPr>
        <p:spPr bwMode="auto">
          <a:xfrm flipV="1">
            <a:off x="2514600" y="30480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58" name="Line 22"/>
          <p:cNvSpPr>
            <a:spLocks noChangeShapeType="1"/>
          </p:cNvSpPr>
          <p:nvPr/>
        </p:nvSpPr>
        <p:spPr bwMode="auto">
          <a:xfrm>
            <a:off x="2590800" y="3581400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59" name="Line 23"/>
          <p:cNvSpPr>
            <a:spLocks noChangeShapeType="1"/>
          </p:cNvSpPr>
          <p:nvPr/>
        </p:nvSpPr>
        <p:spPr bwMode="auto">
          <a:xfrm flipV="1">
            <a:off x="2514600" y="39624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0" name="Line 24"/>
          <p:cNvSpPr>
            <a:spLocks noChangeShapeType="1"/>
          </p:cNvSpPr>
          <p:nvPr/>
        </p:nvSpPr>
        <p:spPr bwMode="auto">
          <a:xfrm flipV="1">
            <a:off x="2514600" y="30480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1" name="Line 25"/>
          <p:cNvSpPr>
            <a:spLocks noChangeShapeType="1"/>
          </p:cNvSpPr>
          <p:nvPr/>
        </p:nvSpPr>
        <p:spPr bwMode="auto">
          <a:xfrm flipV="1">
            <a:off x="2514600" y="35814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2" name="Line 26"/>
          <p:cNvSpPr>
            <a:spLocks noChangeShapeType="1"/>
          </p:cNvSpPr>
          <p:nvPr/>
        </p:nvSpPr>
        <p:spPr bwMode="auto">
          <a:xfrm flipV="1">
            <a:off x="25146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3" name="Line 27"/>
          <p:cNvSpPr>
            <a:spLocks noChangeShapeType="1"/>
          </p:cNvSpPr>
          <p:nvPr/>
        </p:nvSpPr>
        <p:spPr bwMode="auto">
          <a:xfrm flipV="1">
            <a:off x="2819400" y="35052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4" name="Line 28"/>
          <p:cNvSpPr>
            <a:spLocks noChangeShapeType="1"/>
          </p:cNvSpPr>
          <p:nvPr/>
        </p:nvSpPr>
        <p:spPr bwMode="auto">
          <a:xfrm flipV="1">
            <a:off x="2667000" y="25908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5" name="Line 29"/>
          <p:cNvSpPr>
            <a:spLocks noChangeShapeType="1"/>
          </p:cNvSpPr>
          <p:nvPr/>
        </p:nvSpPr>
        <p:spPr bwMode="auto">
          <a:xfrm flipV="1">
            <a:off x="2819400" y="31242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6" name="Line 30"/>
          <p:cNvSpPr>
            <a:spLocks noChangeShapeType="1"/>
          </p:cNvSpPr>
          <p:nvPr/>
        </p:nvSpPr>
        <p:spPr bwMode="auto">
          <a:xfrm flipV="1">
            <a:off x="2819400" y="3962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7" name="Line 31"/>
          <p:cNvSpPr>
            <a:spLocks noChangeShapeType="1"/>
          </p:cNvSpPr>
          <p:nvPr/>
        </p:nvSpPr>
        <p:spPr bwMode="auto">
          <a:xfrm>
            <a:off x="52578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8" name="Line 32"/>
          <p:cNvSpPr>
            <a:spLocks noChangeShapeType="1"/>
          </p:cNvSpPr>
          <p:nvPr/>
        </p:nvSpPr>
        <p:spPr bwMode="auto">
          <a:xfrm>
            <a:off x="59436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69" name="Rectangle 33"/>
          <p:cNvSpPr>
            <a:spLocks noChangeArrowheads="1"/>
          </p:cNvSpPr>
          <p:nvPr/>
        </p:nvSpPr>
        <p:spPr bwMode="auto">
          <a:xfrm>
            <a:off x="48021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t+a</a:t>
            </a:r>
          </a:p>
        </p:txBody>
      </p:sp>
      <p:sp>
        <p:nvSpPr>
          <p:cNvPr id="1191970" name="Rectangle 34"/>
          <p:cNvSpPr>
            <a:spLocks noChangeArrowheads="1"/>
          </p:cNvSpPr>
          <p:nvPr/>
        </p:nvSpPr>
        <p:spPr bwMode="auto">
          <a:xfrm>
            <a:off x="56403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t+b</a:t>
            </a:r>
          </a:p>
        </p:txBody>
      </p:sp>
      <p:sp>
        <p:nvSpPr>
          <p:cNvPr id="1191971" name="Rectangle 35"/>
          <p:cNvSpPr>
            <a:spLocks noChangeArrowheads="1"/>
          </p:cNvSpPr>
          <p:nvPr/>
        </p:nvSpPr>
        <p:spPr bwMode="auto">
          <a:xfrm>
            <a:off x="5259388" y="23637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1972" name="Rectangle 36"/>
          <p:cNvSpPr>
            <a:spLocks noChangeArrowheads="1"/>
          </p:cNvSpPr>
          <p:nvPr/>
        </p:nvSpPr>
        <p:spPr bwMode="auto">
          <a:xfrm>
            <a:off x="5183188" y="37353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1973" name="Rectangle 37"/>
          <p:cNvSpPr>
            <a:spLocks noChangeArrowheads="1"/>
          </p:cNvSpPr>
          <p:nvPr/>
        </p:nvSpPr>
        <p:spPr bwMode="auto">
          <a:xfrm>
            <a:off x="5564188" y="41925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1974" name="Rectangle 38"/>
          <p:cNvSpPr>
            <a:spLocks noChangeArrowheads="1"/>
          </p:cNvSpPr>
          <p:nvPr/>
        </p:nvSpPr>
        <p:spPr bwMode="auto">
          <a:xfrm>
            <a:off x="5335588" y="47259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1975" name="Rectangle 39"/>
          <p:cNvSpPr>
            <a:spLocks noChangeArrowheads="1"/>
          </p:cNvSpPr>
          <p:nvPr/>
        </p:nvSpPr>
        <p:spPr bwMode="auto">
          <a:xfrm>
            <a:off x="5716588" y="32781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1976" name="Line 40"/>
          <p:cNvSpPr>
            <a:spLocks noChangeShapeType="1"/>
          </p:cNvSpPr>
          <p:nvPr/>
        </p:nvSpPr>
        <p:spPr bwMode="auto">
          <a:xfrm>
            <a:off x="2209800" y="2590800"/>
            <a:ext cx="457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77" name="Line 41"/>
          <p:cNvSpPr>
            <a:spLocks noChangeShapeType="1"/>
          </p:cNvSpPr>
          <p:nvPr/>
        </p:nvSpPr>
        <p:spPr bwMode="auto">
          <a:xfrm>
            <a:off x="2209800" y="25908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78" name="Line 42"/>
          <p:cNvSpPr>
            <a:spLocks noChangeShapeType="1"/>
          </p:cNvSpPr>
          <p:nvPr/>
        </p:nvSpPr>
        <p:spPr bwMode="auto">
          <a:xfrm>
            <a:off x="2209800" y="2590800"/>
            <a:ext cx="457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79" name="Line 43"/>
          <p:cNvSpPr>
            <a:spLocks noChangeShapeType="1"/>
          </p:cNvSpPr>
          <p:nvPr/>
        </p:nvSpPr>
        <p:spPr bwMode="auto">
          <a:xfrm>
            <a:off x="2209800" y="2590800"/>
            <a:ext cx="38100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80" name="Line 44"/>
          <p:cNvSpPr>
            <a:spLocks noChangeShapeType="1"/>
          </p:cNvSpPr>
          <p:nvPr/>
        </p:nvSpPr>
        <p:spPr bwMode="auto">
          <a:xfrm flipH="1">
            <a:off x="2590800" y="2590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81" name="Line 45"/>
          <p:cNvSpPr>
            <a:spLocks noChangeShapeType="1"/>
          </p:cNvSpPr>
          <p:nvPr/>
        </p:nvSpPr>
        <p:spPr bwMode="auto">
          <a:xfrm flipH="1">
            <a:off x="2590800" y="2590800"/>
            <a:ext cx="457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82" name="Line 46"/>
          <p:cNvSpPr>
            <a:spLocks noChangeShapeType="1"/>
          </p:cNvSpPr>
          <p:nvPr/>
        </p:nvSpPr>
        <p:spPr bwMode="auto">
          <a:xfrm flipH="1">
            <a:off x="2590800" y="25908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83" name="Line 47"/>
          <p:cNvSpPr>
            <a:spLocks noChangeShapeType="1"/>
          </p:cNvSpPr>
          <p:nvPr/>
        </p:nvSpPr>
        <p:spPr bwMode="auto">
          <a:xfrm flipH="1">
            <a:off x="2590800" y="2590800"/>
            <a:ext cx="457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84" name="Line 48"/>
          <p:cNvSpPr>
            <a:spLocks noChangeShapeType="1"/>
          </p:cNvSpPr>
          <p:nvPr/>
        </p:nvSpPr>
        <p:spPr bwMode="auto">
          <a:xfrm flipH="1">
            <a:off x="2590800" y="2590800"/>
            <a:ext cx="38100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1985" name="Rectangle 49"/>
          <p:cNvSpPr>
            <a:spLocks noChangeArrowheads="1"/>
          </p:cNvSpPr>
          <p:nvPr/>
        </p:nvSpPr>
        <p:spPr bwMode="auto">
          <a:xfrm>
            <a:off x="5411788" y="28971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2255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ChangeArrowheads="1"/>
          </p:cNvSpPr>
          <p:nvPr/>
        </p:nvSpPr>
        <p:spPr bwMode="auto">
          <a:xfrm>
            <a:off x="3054350" y="2597150"/>
            <a:ext cx="292100" cy="22733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2800"/>
              <a:t>... leading developers to employ more aggressive parameter settings</a:t>
            </a:r>
          </a:p>
        </p:txBody>
      </p:sp>
      <p:grpSp>
        <p:nvGrpSpPr>
          <p:cNvPr id="1192964" name="Group 4"/>
          <p:cNvGrpSpPr>
            <a:grpSpLocks/>
          </p:cNvGrpSpPr>
          <p:nvPr/>
        </p:nvGrpSpPr>
        <p:grpSpPr bwMode="auto">
          <a:xfrm>
            <a:off x="611188" y="2287588"/>
            <a:ext cx="7770812" cy="2663825"/>
            <a:chOff x="385" y="1441"/>
            <a:chExt cx="4895" cy="1678"/>
          </a:xfrm>
        </p:grpSpPr>
        <p:sp>
          <p:nvSpPr>
            <p:cNvPr id="1192965" name="Line 5"/>
            <p:cNvSpPr>
              <a:spLocks noChangeShapeType="1"/>
            </p:cNvSpPr>
            <p:nvPr/>
          </p:nvSpPr>
          <p:spPr bwMode="auto">
            <a:xfrm>
              <a:off x="624" y="163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966" name="Line 6"/>
            <p:cNvSpPr>
              <a:spLocks noChangeShapeType="1"/>
            </p:cNvSpPr>
            <p:nvPr/>
          </p:nvSpPr>
          <p:spPr bwMode="auto">
            <a:xfrm>
              <a:off x="624" y="1920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967" name="Line 7"/>
            <p:cNvSpPr>
              <a:spLocks noChangeShapeType="1"/>
            </p:cNvSpPr>
            <p:nvPr/>
          </p:nvSpPr>
          <p:spPr bwMode="auto">
            <a:xfrm>
              <a:off x="624" y="2496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968" name="Line 8"/>
            <p:cNvSpPr>
              <a:spLocks noChangeShapeType="1"/>
            </p:cNvSpPr>
            <p:nvPr/>
          </p:nvSpPr>
          <p:spPr bwMode="auto">
            <a:xfrm>
              <a:off x="624" y="2784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969" name="Line 9"/>
            <p:cNvSpPr>
              <a:spLocks noChangeShapeType="1"/>
            </p:cNvSpPr>
            <p:nvPr/>
          </p:nvSpPr>
          <p:spPr bwMode="auto">
            <a:xfrm>
              <a:off x="624" y="307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970" name="Line 10"/>
            <p:cNvSpPr>
              <a:spLocks noChangeShapeType="1"/>
            </p:cNvSpPr>
            <p:nvPr/>
          </p:nvSpPr>
          <p:spPr bwMode="auto">
            <a:xfrm>
              <a:off x="624" y="2208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971" name="Rectangle 11"/>
            <p:cNvSpPr>
              <a:spLocks noChangeArrowheads="1"/>
            </p:cNvSpPr>
            <p:nvPr/>
          </p:nvSpPr>
          <p:spPr bwMode="auto">
            <a:xfrm>
              <a:off x="385" y="144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92972" name="Rectangle 12"/>
            <p:cNvSpPr>
              <a:spLocks noChangeArrowheads="1"/>
            </p:cNvSpPr>
            <p:nvPr/>
          </p:nvSpPr>
          <p:spPr bwMode="auto">
            <a:xfrm>
              <a:off x="385" y="168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92973" name="Rectangle 13"/>
            <p:cNvSpPr>
              <a:spLocks noChangeArrowheads="1"/>
            </p:cNvSpPr>
            <p:nvPr/>
          </p:nvSpPr>
          <p:spPr bwMode="auto">
            <a:xfrm>
              <a:off x="385" y="1969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92974" name="Rectangle 14"/>
            <p:cNvSpPr>
              <a:spLocks noChangeArrowheads="1"/>
            </p:cNvSpPr>
            <p:nvPr/>
          </p:nvSpPr>
          <p:spPr bwMode="auto">
            <a:xfrm>
              <a:off x="385" y="2257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92975" name="Rectangle 15"/>
            <p:cNvSpPr>
              <a:spLocks noChangeArrowheads="1"/>
            </p:cNvSpPr>
            <p:nvPr/>
          </p:nvSpPr>
          <p:spPr bwMode="auto">
            <a:xfrm>
              <a:off x="385" y="2545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92976" name="Rectangle 16"/>
            <p:cNvSpPr>
              <a:spLocks noChangeArrowheads="1"/>
            </p:cNvSpPr>
            <p:nvPr/>
          </p:nvSpPr>
          <p:spPr bwMode="auto">
            <a:xfrm>
              <a:off x="385" y="2833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1192977" name="Rectangle 17"/>
          <p:cNvSpPr>
            <a:spLocks noChangeArrowheads="1"/>
          </p:cNvSpPr>
          <p:nvPr/>
        </p:nvSpPr>
        <p:spPr bwMode="auto">
          <a:xfrm>
            <a:off x="2058988" y="2058988"/>
            <a:ext cx="301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</a:t>
            </a:r>
          </a:p>
        </p:txBody>
      </p:sp>
      <p:sp>
        <p:nvSpPr>
          <p:cNvPr id="1192978" name="Line 18"/>
          <p:cNvSpPr>
            <a:spLocks noChangeShapeType="1"/>
          </p:cNvSpPr>
          <p:nvPr/>
        </p:nvSpPr>
        <p:spPr bwMode="auto">
          <a:xfrm>
            <a:off x="2209800" y="2590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79" name="Line 19"/>
          <p:cNvSpPr>
            <a:spLocks noChangeShapeType="1"/>
          </p:cNvSpPr>
          <p:nvPr/>
        </p:nvSpPr>
        <p:spPr bwMode="auto">
          <a:xfrm>
            <a:off x="2819400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0" name="Line 20"/>
          <p:cNvSpPr>
            <a:spLocks noChangeShapeType="1"/>
          </p:cNvSpPr>
          <p:nvPr/>
        </p:nvSpPr>
        <p:spPr bwMode="auto">
          <a:xfrm>
            <a:off x="2667000" y="35814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1" name="Line 21"/>
          <p:cNvSpPr>
            <a:spLocks noChangeShapeType="1"/>
          </p:cNvSpPr>
          <p:nvPr/>
        </p:nvSpPr>
        <p:spPr bwMode="auto">
          <a:xfrm flipV="1">
            <a:off x="2514600" y="30480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2" name="Line 22"/>
          <p:cNvSpPr>
            <a:spLocks noChangeShapeType="1"/>
          </p:cNvSpPr>
          <p:nvPr/>
        </p:nvSpPr>
        <p:spPr bwMode="auto">
          <a:xfrm>
            <a:off x="2590800" y="3581400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3" name="Line 23"/>
          <p:cNvSpPr>
            <a:spLocks noChangeShapeType="1"/>
          </p:cNvSpPr>
          <p:nvPr/>
        </p:nvSpPr>
        <p:spPr bwMode="auto">
          <a:xfrm flipV="1">
            <a:off x="2514600" y="39624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4" name="Line 24"/>
          <p:cNvSpPr>
            <a:spLocks noChangeShapeType="1"/>
          </p:cNvSpPr>
          <p:nvPr/>
        </p:nvSpPr>
        <p:spPr bwMode="auto">
          <a:xfrm flipV="1">
            <a:off x="2514600" y="30480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5" name="Line 25"/>
          <p:cNvSpPr>
            <a:spLocks noChangeShapeType="1"/>
          </p:cNvSpPr>
          <p:nvPr/>
        </p:nvSpPr>
        <p:spPr bwMode="auto">
          <a:xfrm flipV="1">
            <a:off x="2514600" y="35814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6" name="Line 26"/>
          <p:cNvSpPr>
            <a:spLocks noChangeShapeType="1"/>
          </p:cNvSpPr>
          <p:nvPr/>
        </p:nvSpPr>
        <p:spPr bwMode="auto">
          <a:xfrm flipV="1">
            <a:off x="25146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7" name="Line 27"/>
          <p:cNvSpPr>
            <a:spLocks noChangeShapeType="1"/>
          </p:cNvSpPr>
          <p:nvPr/>
        </p:nvSpPr>
        <p:spPr bwMode="auto">
          <a:xfrm flipV="1">
            <a:off x="2819400" y="35052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8" name="Line 28"/>
          <p:cNvSpPr>
            <a:spLocks noChangeShapeType="1"/>
          </p:cNvSpPr>
          <p:nvPr/>
        </p:nvSpPr>
        <p:spPr bwMode="auto">
          <a:xfrm flipV="1">
            <a:off x="2667000" y="25908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89" name="Line 29"/>
          <p:cNvSpPr>
            <a:spLocks noChangeShapeType="1"/>
          </p:cNvSpPr>
          <p:nvPr/>
        </p:nvSpPr>
        <p:spPr bwMode="auto">
          <a:xfrm flipV="1">
            <a:off x="2819400" y="31242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90" name="Line 30"/>
          <p:cNvSpPr>
            <a:spLocks noChangeShapeType="1"/>
          </p:cNvSpPr>
          <p:nvPr/>
        </p:nvSpPr>
        <p:spPr bwMode="auto">
          <a:xfrm flipV="1">
            <a:off x="2819400" y="39624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91" name="Line 31"/>
          <p:cNvSpPr>
            <a:spLocks noChangeShapeType="1"/>
          </p:cNvSpPr>
          <p:nvPr/>
        </p:nvSpPr>
        <p:spPr bwMode="auto">
          <a:xfrm>
            <a:off x="3048000" y="19812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92" name="Line 32"/>
          <p:cNvSpPr>
            <a:spLocks noChangeShapeType="1"/>
          </p:cNvSpPr>
          <p:nvPr/>
        </p:nvSpPr>
        <p:spPr bwMode="auto">
          <a:xfrm>
            <a:off x="3352800" y="19812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993" name="Rectangle 33"/>
          <p:cNvSpPr>
            <a:spLocks noChangeArrowheads="1"/>
          </p:cNvSpPr>
          <p:nvPr/>
        </p:nvSpPr>
        <p:spPr bwMode="auto">
          <a:xfrm>
            <a:off x="24399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t+a</a:t>
            </a:r>
          </a:p>
        </p:txBody>
      </p:sp>
      <p:sp>
        <p:nvSpPr>
          <p:cNvPr id="1192994" name="Rectangle 34"/>
          <p:cNvSpPr>
            <a:spLocks noChangeArrowheads="1"/>
          </p:cNvSpPr>
          <p:nvPr/>
        </p:nvSpPr>
        <p:spPr bwMode="auto">
          <a:xfrm>
            <a:off x="32019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t+b</a:t>
            </a:r>
          </a:p>
        </p:txBody>
      </p:sp>
      <p:sp>
        <p:nvSpPr>
          <p:cNvPr id="1192995" name="Rectangle 35"/>
          <p:cNvSpPr>
            <a:spLocks noChangeArrowheads="1"/>
          </p:cNvSpPr>
          <p:nvPr/>
        </p:nvSpPr>
        <p:spPr bwMode="auto">
          <a:xfrm>
            <a:off x="3049588" y="24399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2996" name="Rectangle 36"/>
          <p:cNvSpPr>
            <a:spLocks noChangeArrowheads="1"/>
          </p:cNvSpPr>
          <p:nvPr/>
        </p:nvSpPr>
        <p:spPr bwMode="auto">
          <a:xfrm>
            <a:off x="2973388" y="34305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2997" name="Rectangle 37"/>
          <p:cNvSpPr>
            <a:spLocks noChangeArrowheads="1"/>
          </p:cNvSpPr>
          <p:nvPr/>
        </p:nvSpPr>
        <p:spPr bwMode="auto">
          <a:xfrm>
            <a:off x="2973388" y="38115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2998" name="Rectangle 38"/>
          <p:cNvSpPr>
            <a:spLocks noChangeArrowheads="1"/>
          </p:cNvSpPr>
          <p:nvPr/>
        </p:nvSpPr>
        <p:spPr bwMode="auto">
          <a:xfrm>
            <a:off x="3125788" y="44211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2999" name="Rectangle 39"/>
          <p:cNvSpPr>
            <a:spLocks noChangeArrowheads="1"/>
          </p:cNvSpPr>
          <p:nvPr/>
        </p:nvSpPr>
        <p:spPr bwMode="auto">
          <a:xfrm>
            <a:off x="2973388" y="28209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3000" name="Line 40"/>
          <p:cNvSpPr>
            <a:spLocks noChangeShapeType="1"/>
          </p:cNvSpPr>
          <p:nvPr/>
        </p:nvSpPr>
        <p:spPr bwMode="auto">
          <a:xfrm>
            <a:off x="2209800" y="2590800"/>
            <a:ext cx="457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1" name="Line 41"/>
          <p:cNvSpPr>
            <a:spLocks noChangeShapeType="1"/>
          </p:cNvSpPr>
          <p:nvPr/>
        </p:nvSpPr>
        <p:spPr bwMode="auto">
          <a:xfrm>
            <a:off x="2209800" y="25908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2" name="Line 42"/>
          <p:cNvSpPr>
            <a:spLocks noChangeShapeType="1"/>
          </p:cNvSpPr>
          <p:nvPr/>
        </p:nvSpPr>
        <p:spPr bwMode="auto">
          <a:xfrm>
            <a:off x="2209800" y="2590800"/>
            <a:ext cx="457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3" name="Line 43"/>
          <p:cNvSpPr>
            <a:spLocks noChangeShapeType="1"/>
          </p:cNvSpPr>
          <p:nvPr/>
        </p:nvSpPr>
        <p:spPr bwMode="auto">
          <a:xfrm>
            <a:off x="2209800" y="2590800"/>
            <a:ext cx="38100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4" name="Line 44"/>
          <p:cNvSpPr>
            <a:spLocks noChangeShapeType="1"/>
          </p:cNvSpPr>
          <p:nvPr/>
        </p:nvSpPr>
        <p:spPr bwMode="auto">
          <a:xfrm flipH="1">
            <a:off x="2590800" y="2590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5" name="Line 45"/>
          <p:cNvSpPr>
            <a:spLocks noChangeShapeType="1"/>
          </p:cNvSpPr>
          <p:nvPr/>
        </p:nvSpPr>
        <p:spPr bwMode="auto">
          <a:xfrm flipH="1">
            <a:off x="2590800" y="2590800"/>
            <a:ext cx="457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6" name="Line 46"/>
          <p:cNvSpPr>
            <a:spLocks noChangeShapeType="1"/>
          </p:cNvSpPr>
          <p:nvPr/>
        </p:nvSpPr>
        <p:spPr bwMode="auto">
          <a:xfrm flipH="1">
            <a:off x="2590800" y="25908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7" name="Line 47"/>
          <p:cNvSpPr>
            <a:spLocks noChangeShapeType="1"/>
          </p:cNvSpPr>
          <p:nvPr/>
        </p:nvSpPr>
        <p:spPr bwMode="auto">
          <a:xfrm flipH="1">
            <a:off x="2590800" y="2590800"/>
            <a:ext cx="457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8" name="Line 48"/>
          <p:cNvSpPr>
            <a:spLocks noChangeShapeType="1"/>
          </p:cNvSpPr>
          <p:nvPr/>
        </p:nvSpPr>
        <p:spPr bwMode="auto">
          <a:xfrm flipH="1">
            <a:off x="2590800" y="2590800"/>
            <a:ext cx="38100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009" name="Rectangle 49"/>
          <p:cNvSpPr>
            <a:spLocks noChangeArrowheads="1"/>
          </p:cNvSpPr>
          <p:nvPr/>
        </p:nvSpPr>
        <p:spPr bwMode="auto">
          <a:xfrm>
            <a:off x="3049588" y="32019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69854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the Cloud Support Real-Time?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More and more “real time” applications are migrating into cloud environments</a:t>
            </a:r>
          </a:p>
          <a:p>
            <a:pPr lvl="1"/>
            <a:r>
              <a:rPr lang="en-US" dirty="0" smtClean="0"/>
              <a:t>Monitoring of traffic in various situations, control of the traffic lights and freeway lane limitations</a:t>
            </a:r>
          </a:p>
          <a:p>
            <a:pPr lvl="1"/>
            <a:r>
              <a:rPr lang="en-US" dirty="0" smtClean="0"/>
              <a:t>Tracking where people are and using that to support social networking applications that depend on location</a:t>
            </a:r>
          </a:p>
          <a:p>
            <a:pPr lvl="1"/>
            <a:r>
              <a:rPr lang="en-US" dirty="0" smtClean="0"/>
              <a:t>Smart buildings and the smart power grid</a:t>
            </a:r>
          </a:p>
          <a:p>
            <a:pPr lvl="1"/>
            <a:endParaRPr lang="en-US" dirty="0"/>
          </a:p>
          <a:p>
            <a:r>
              <a:rPr lang="en-US" dirty="0" smtClean="0"/>
              <a:t>Can we create a real-time cloud?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pic>
        <p:nvPicPr>
          <p:cNvPr id="7" name="Picture 2" descr="http://clock-desktop.com/screens/crystal_clock/crystal-clo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00600"/>
            <a:ext cx="2437581" cy="18288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051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2800"/>
              <a:t>CASD with over-aggressive paramter settings starts to “malfunction”</a:t>
            </a:r>
          </a:p>
        </p:txBody>
      </p:sp>
      <p:grpSp>
        <p:nvGrpSpPr>
          <p:cNvPr id="1193987" name="Group 3"/>
          <p:cNvGrpSpPr>
            <a:grpSpLocks/>
          </p:cNvGrpSpPr>
          <p:nvPr/>
        </p:nvGrpSpPr>
        <p:grpSpPr bwMode="auto">
          <a:xfrm>
            <a:off x="611188" y="2287588"/>
            <a:ext cx="7770812" cy="2663825"/>
            <a:chOff x="385" y="1441"/>
            <a:chExt cx="4895" cy="1678"/>
          </a:xfrm>
        </p:grpSpPr>
        <p:sp>
          <p:nvSpPr>
            <p:cNvPr id="1193988" name="Line 4"/>
            <p:cNvSpPr>
              <a:spLocks noChangeShapeType="1"/>
            </p:cNvSpPr>
            <p:nvPr/>
          </p:nvSpPr>
          <p:spPr bwMode="auto">
            <a:xfrm>
              <a:off x="624" y="163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989" name="Line 5"/>
            <p:cNvSpPr>
              <a:spLocks noChangeShapeType="1"/>
            </p:cNvSpPr>
            <p:nvPr/>
          </p:nvSpPr>
          <p:spPr bwMode="auto">
            <a:xfrm>
              <a:off x="624" y="1920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990" name="Line 6"/>
            <p:cNvSpPr>
              <a:spLocks noChangeShapeType="1"/>
            </p:cNvSpPr>
            <p:nvPr/>
          </p:nvSpPr>
          <p:spPr bwMode="auto">
            <a:xfrm>
              <a:off x="624" y="2496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991" name="Line 7"/>
            <p:cNvSpPr>
              <a:spLocks noChangeShapeType="1"/>
            </p:cNvSpPr>
            <p:nvPr/>
          </p:nvSpPr>
          <p:spPr bwMode="auto">
            <a:xfrm>
              <a:off x="624" y="2784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992" name="Line 8"/>
            <p:cNvSpPr>
              <a:spLocks noChangeShapeType="1"/>
            </p:cNvSpPr>
            <p:nvPr/>
          </p:nvSpPr>
          <p:spPr bwMode="auto">
            <a:xfrm>
              <a:off x="624" y="3072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993" name="Line 9"/>
            <p:cNvSpPr>
              <a:spLocks noChangeShapeType="1"/>
            </p:cNvSpPr>
            <p:nvPr/>
          </p:nvSpPr>
          <p:spPr bwMode="auto">
            <a:xfrm>
              <a:off x="624" y="2208"/>
              <a:ext cx="46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994" name="Rectangle 10"/>
            <p:cNvSpPr>
              <a:spLocks noChangeArrowheads="1"/>
            </p:cNvSpPr>
            <p:nvPr/>
          </p:nvSpPr>
          <p:spPr bwMode="auto">
            <a:xfrm>
              <a:off x="385" y="144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93995" name="Rectangle 11"/>
            <p:cNvSpPr>
              <a:spLocks noChangeArrowheads="1"/>
            </p:cNvSpPr>
            <p:nvPr/>
          </p:nvSpPr>
          <p:spPr bwMode="auto">
            <a:xfrm>
              <a:off x="385" y="1681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93996" name="Rectangle 12"/>
            <p:cNvSpPr>
              <a:spLocks noChangeArrowheads="1"/>
            </p:cNvSpPr>
            <p:nvPr/>
          </p:nvSpPr>
          <p:spPr bwMode="auto">
            <a:xfrm>
              <a:off x="385" y="1969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93997" name="Rectangle 13"/>
            <p:cNvSpPr>
              <a:spLocks noChangeArrowheads="1"/>
            </p:cNvSpPr>
            <p:nvPr/>
          </p:nvSpPr>
          <p:spPr bwMode="auto">
            <a:xfrm>
              <a:off x="385" y="2257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93998" name="Rectangle 14"/>
            <p:cNvSpPr>
              <a:spLocks noChangeArrowheads="1"/>
            </p:cNvSpPr>
            <p:nvPr/>
          </p:nvSpPr>
          <p:spPr bwMode="auto">
            <a:xfrm>
              <a:off x="385" y="2545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93999" name="Rectangle 15"/>
            <p:cNvSpPr>
              <a:spLocks noChangeArrowheads="1"/>
            </p:cNvSpPr>
            <p:nvPr/>
          </p:nvSpPr>
          <p:spPr bwMode="auto">
            <a:xfrm>
              <a:off x="385" y="2833"/>
              <a:ext cx="28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p</a:t>
              </a:r>
              <a:r>
                <a:rPr lang="en-US" sz="2400" b="1" baseline="-25000"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1194000" name="Rectangle 16"/>
          <p:cNvSpPr>
            <a:spLocks noChangeArrowheads="1"/>
          </p:cNvSpPr>
          <p:nvPr/>
        </p:nvSpPr>
        <p:spPr bwMode="auto">
          <a:xfrm>
            <a:off x="2058988" y="2058988"/>
            <a:ext cx="301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</a:t>
            </a:r>
          </a:p>
        </p:txBody>
      </p:sp>
      <p:sp>
        <p:nvSpPr>
          <p:cNvPr id="1194001" name="Line 17"/>
          <p:cNvSpPr>
            <a:spLocks noChangeShapeType="1"/>
          </p:cNvSpPr>
          <p:nvPr/>
        </p:nvSpPr>
        <p:spPr bwMode="auto">
          <a:xfrm>
            <a:off x="2209800" y="25908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2" name="Line 18"/>
          <p:cNvSpPr>
            <a:spLocks noChangeShapeType="1"/>
          </p:cNvSpPr>
          <p:nvPr/>
        </p:nvSpPr>
        <p:spPr bwMode="auto">
          <a:xfrm>
            <a:off x="2819400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3" name="Line 19"/>
          <p:cNvSpPr>
            <a:spLocks noChangeShapeType="1"/>
          </p:cNvSpPr>
          <p:nvPr/>
        </p:nvSpPr>
        <p:spPr bwMode="auto">
          <a:xfrm>
            <a:off x="3505200" y="35052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4" name="Line 20"/>
          <p:cNvSpPr>
            <a:spLocks noChangeShapeType="1"/>
          </p:cNvSpPr>
          <p:nvPr/>
        </p:nvSpPr>
        <p:spPr bwMode="auto">
          <a:xfrm>
            <a:off x="3505200" y="3505200"/>
            <a:ext cx="3810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5" name="Line 21"/>
          <p:cNvSpPr>
            <a:spLocks noChangeShapeType="1"/>
          </p:cNvSpPr>
          <p:nvPr/>
        </p:nvSpPr>
        <p:spPr bwMode="auto">
          <a:xfrm>
            <a:off x="3505200" y="3505200"/>
            <a:ext cx="38100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6" name="Line 22"/>
          <p:cNvSpPr>
            <a:spLocks noChangeShapeType="1"/>
          </p:cNvSpPr>
          <p:nvPr/>
        </p:nvSpPr>
        <p:spPr bwMode="auto">
          <a:xfrm flipV="1">
            <a:off x="4038600" y="30480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7" name="Line 23"/>
          <p:cNvSpPr>
            <a:spLocks noChangeShapeType="1"/>
          </p:cNvSpPr>
          <p:nvPr/>
        </p:nvSpPr>
        <p:spPr bwMode="auto">
          <a:xfrm>
            <a:off x="4038600" y="3962400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8" name="Line 24"/>
          <p:cNvSpPr>
            <a:spLocks noChangeShapeType="1"/>
          </p:cNvSpPr>
          <p:nvPr/>
        </p:nvSpPr>
        <p:spPr bwMode="auto">
          <a:xfrm>
            <a:off x="4038600" y="39624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9" name="Line 25"/>
          <p:cNvSpPr>
            <a:spLocks noChangeShapeType="1"/>
          </p:cNvSpPr>
          <p:nvPr/>
        </p:nvSpPr>
        <p:spPr bwMode="auto">
          <a:xfrm flipV="1">
            <a:off x="4495800" y="39624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10" name="Line 26"/>
          <p:cNvSpPr>
            <a:spLocks noChangeShapeType="1"/>
          </p:cNvSpPr>
          <p:nvPr/>
        </p:nvSpPr>
        <p:spPr bwMode="auto">
          <a:xfrm flipV="1">
            <a:off x="4495800" y="3048000"/>
            <a:ext cx="152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11" name="Line 27"/>
          <p:cNvSpPr>
            <a:spLocks noChangeShapeType="1"/>
          </p:cNvSpPr>
          <p:nvPr/>
        </p:nvSpPr>
        <p:spPr bwMode="auto">
          <a:xfrm flipV="1">
            <a:off x="4495800" y="3581400"/>
            <a:ext cx="228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12" name="Line 28"/>
          <p:cNvSpPr>
            <a:spLocks noChangeShapeType="1"/>
          </p:cNvSpPr>
          <p:nvPr/>
        </p:nvSpPr>
        <p:spPr bwMode="auto">
          <a:xfrm flipV="1">
            <a:off x="4495800" y="44196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13" name="Rectangle 29"/>
          <p:cNvSpPr>
            <a:spLocks noChangeArrowheads="1"/>
          </p:cNvSpPr>
          <p:nvPr/>
        </p:nvSpPr>
        <p:spPr bwMode="auto">
          <a:xfrm>
            <a:off x="24399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t+a</a:t>
            </a:r>
          </a:p>
        </p:txBody>
      </p:sp>
      <p:sp>
        <p:nvSpPr>
          <p:cNvPr id="1194014" name="Rectangle 30"/>
          <p:cNvSpPr>
            <a:spLocks noChangeArrowheads="1"/>
          </p:cNvSpPr>
          <p:nvPr/>
        </p:nvSpPr>
        <p:spPr bwMode="auto">
          <a:xfrm>
            <a:off x="3278188" y="1830388"/>
            <a:ext cx="758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t+b</a:t>
            </a:r>
          </a:p>
        </p:txBody>
      </p:sp>
      <p:sp>
        <p:nvSpPr>
          <p:cNvPr id="1194015" name="Rectangle 31"/>
          <p:cNvSpPr>
            <a:spLocks noChangeArrowheads="1"/>
          </p:cNvSpPr>
          <p:nvPr/>
        </p:nvSpPr>
        <p:spPr bwMode="auto">
          <a:xfrm>
            <a:off x="4268788" y="27447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4016" name="Rectangle 32"/>
          <p:cNvSpPr>
            <a:spLocks noChangeArrowheads="1"/>
          </p:cNvSpPr>
          <p:nvPr/>
        </p:nvSpPr>
        <p:spPr bwMode="auto">
          <a:xfrm>
            <a:off x="1144588" y="5335588"/>
            <a:ext cx="7159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all processes look “incorrect” (red) from time to time</a:t>
            </a:r>
          </a:p>
        </p:txBody>
      </p:sp>
      <p:sp>
        <p:nvSpPr>
          <p:cNvPr id="1194017" name="Rectangle 33"/>
          <p:cNvSpPr>
            <a:spLocks noChangeArrowheads="1"/>
          </p:cNvSpPr>
          <p:nvPr/>
        </p:nvSpPr>
        <p:spPr bwMode="auto">
          <a:xfrm>
            <a:off x="3054350" y="2597150"/>
            <a:ext cx="292100" cy="227330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4018" name="Line 34"/>
          <p:cNvSpPr>
            <a:spLocks noChangeShapeType="1"/>
          </p:cNvSpPr>
          <p:nvPr/>
        </p:nvSpPr>
        <p:spPr bwMode="auto">
          <a:xfrm>
            <a:off x="2819400" y="3048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19" name="Line 35"/>
          <p:cNvSpPr>
            <a:spLocks noChangeShapeType="1"/>
          </p:cNvSpPr>
          <p:nvPr/>
        </p:nvSpPr>
        <p:spPr bwMode="auto">
          <a:xfrm>
            <a:off x="3048000" y="19812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20" name="Line 36"/>
          <p:cNvSpPr>
            <a:spLocks noChangeShapeType="1"/>
          </p:cNvSpPr>
          <p:nvPr/>
        </p:nvSpPr>
        <p:spPr bwMode="auto">
          <a:xfrm>
            <a:off x="3352800" y="19812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21" name="Rectangle 37"/>
          <p:cNvSpPr>
            <a:spLocks noChangeArrowheads="1"/>
          </p:cNvSpPr>
          <p:nvPr/>
        </p:nvSpPr>
        <p:spPr bwMode="auto">
          <a:xfrm>
            <a:off x="3049588" y="24399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4022" name="Rectangle 38"/>
          <p:cNvSpPr>
            <a:spLocks noChangeArrowheads="1"/>
          </p:cNvSpPr>
          <p:nvPr/>
        </p:nvSpPr>
        <p:spPr bwMode="auto">
          <a:xfrm>
            <a:off x="3125788" y="34305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4023" name="Rectangle 39"/>
          <p:cNvSpPr>
            <a:spLocks noChangeArrowheads="1"/>
          </p:cNvSpPr>
          <p:nvPr/>
        </p:nvSpPr>
        <p:spPr bwMode="auto">
          <a:xfrm>
            <a:off x="6021388" y="4649788"/>
            <a:ext cx="377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*</a:t>
            </a:r>
          </a:p>
        </p:txBody>
      </p:sp>
      <p:sp>
        <p:nvSpPr>
          <p:cNvPr id="1194024" name="Line 40"/>
          <p:cNvSpPr>
            <a:spLocks noChangeShapeType="1"/>
          </p:cNvSpPr>
          <p:nvPr/>
        </p:nvSpPr>
        <p:spPr bwMode="auto">
          <a:xfrm>
            <a:off x="3505200" y="2590800"/>
            <a:ext cx="1143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25" name="Line 41"/>
          <p:cNvSpPr>
            <a:spLocks noChangeShapeType="1"/>
          </p:cNvSpPr>
          <p:nvPr/>
        </p:nvSpPr>
        <p:spPr bwMode="auto">
          <a:xfrm>
            <a:off x="2438400" y="3048000"/>
            <a:ext cx="1143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26" name="Line 42"/>
          <p:cNvSpPr>
            <a:spLocks noChangeShapeType="1"/>
          </p:cNvSpPr>
          <p:nvPr/>
        </p:nvSpPr>
        <p:spPr bwMode="auto">
          <a:xfrm>
            <a:off x="3886200" y="3505200"/>
            <a:ext cx="42672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27" name="Line 43"/>
          <p:cNvSpPr>
            <a:spLocks noChangeShapeType="1"/>
          </p:cNvSpPr>
          <p:nvPr/>
        </p:nvSpPr>
        <p:spPr bwMode="auto">
          <a:xfrm>
            <a:off x="5105400" y="3962400"/>
            <a:ext cx="1143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28" name="Line 44"/>
          <p:cNvSpPr>
            <a:spLocks noChangeShapeType="1"/>
          </p:cNvSpPr>
          <p:nvPr/>
        </p:nvSpPr>
        <p:spPr bwMode="auto">
          <a:xfrm>
            <a:off x="2819400" y="4419600"/>
            <a:ext cx="3581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29" name="Line 45"/>
          <p:cNvSpPr>
            <a:spLocks noChangeShapeType="1"/>
          </p:cNvSpPr>
          <p:nvPr/>
        </p:nvSpPr>
        <p:spPr bwMode="auto">
          <a:xfrm>
            <a:off x="3048000" y="3962400"/>
            <a:ext cx="1295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30" name="Line 46"/>
          <p:cNvSpPr>
            <a:spLocks noChangeShapeType="1"/>
          </p:cNvSpPr>
          <p:nvPr/>
        </p:nvSpPr>
        <p:spPr bwMode="auto">
          <a:xfrm>
            <a:off x="990600" y="3962400"/>
            <a:ext cx="1143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31" name="Line 47"/>
          <p:cNvSpPr>
            <a:spLocks noChangeShapeType="1"/>
          </p:cNvSpPr>
          <p:nvPr/>
        </p:nvSpPr>
        <p:spPr bwMode="auto">
          <a:xfrm>
            <a:off x="1676400" y="2590800"/>
            <a:ext cx="762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32" name="Line 48"/>
          <p:cNvSpPr>
            <a:spLocks noChangeShapeType="1"/>
          </p:cNvSpPr>
          <p:nvPr/>
        </p:nvSpPr>
        <p:spPr bwMode="auto">
          <a:xfrm>
            <a:off x="2057400" y="4876800"/>
            <a:ext cx="3581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78357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CASD “mile high”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When run “slowly” protocol is like a real-time version of abcast</a:t>
            </a:r>
          </a:p>
          <a:p>
            <a:r>
              <a:rPr lang="en-US" sz="2800"/>
              <a:t>When run “quickly” protocol starts to give probabilistic behavior:</a:t>
            </a:r>
          </a:p>
          <a:p>
            <a:pPr lvl="1"/>
            <a:r>
              <a:rPr lang="en-US" sz="2400"/>
              <a:t>If I am correct (and there is no way to know!) then I am guaranteed the properties of the protocol, but if not, I may deliver the wrong messages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7452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repair CASD in this case?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Gopal and Toueg developed an extension, but it slows the basic CASD protocol down, so it wouldn’t be useful in the case where we want speed and also real-time guarantees</a:t>
            </a:r>
          </a:p>
          <a:p>
            <a:pPr>
              <a:lnSpc>
                <a:spcPct val="90000"/>
              </a:lnSpc>
            </a:pPr>
            <a:r>
              <a:rPr lang="en-US" sz="2800"/>
              <a:t>Can argue that the best we can hope to do is to superimpose a process group mechanism over CASD (Verissimo and Almeida are looking at this).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819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worry?</a:t>
            </a:r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CASD can be used to implement a distributed shared memory (“delta-common storage”)</a:t>
            </a:r>
          </a:p>
          <a:p>
            <a:pPr>
              <a:lnSpc>
                <a:spcPct val="90000"/>
              </a:lnSpc>
            </a:pPr>
            <a:r>
              <a:rPr lang="en-US" sz="2800"/>
              <a:t>But when this is done, the memory consistency properties will be those of the CASD protocol itself</a:t>
            </a:r>
          </a:p>
          <a:p>
            <a:pPr>
              <a:lnSpc>
                <a:spcPct val="90000"/>
              </a:lnSpc>
            </a:pPr>
            <a:r>
              <a:rPr lang="en-US" sz="2800"/>
              <a:t>If CASD protocol delivers different sets of messages to different processes, memory will become inconsistent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9377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worry?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fact, we have seen that CASD can do just this, if the parameters are set aggressively</a:t>
            </a:r>
          </a:p>
          <a:p>
            <a:r>
              <a:rPr lang="en-US" sz="2800"/>
              <a:t>Moreover, the problem is not detectable either by “technically faulty” processes or “correct” ones</a:t>
            </a:r>
          </a:p>
          <a:p>
            <a:r>
              <a:rPr lang="en-US" sz="2800"/>
              <a:t>Thus, DSM can become inconsistent and we lack any obvious way to get it back into a consistent state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1071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CASD in real environments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Once we build the CASD mechanism how would we use it?</a:t>
            </a:r>
          </a:p>
          <a:p>
            <a:pPr lvl="1"/>
            <a:r>
              <a:rPr lang="en-US" sz="2400"/>
              <a:t>Could implement a shared memory</a:t>
            </a:r>
          </a:p>
          <a:p>
            <a:pPr lvl="1"/>
            <a:r>
              <a:rPr lang="en-US" sz="2400"/>
              <a:t>Or could use it to implement a real-time state machine replication scheme for processes</a:t>
            </a:r>
          </a:p>
          <a:p>
            <a:r>
              <a:rPr lang="en-US" sz="2800"/>
              <a:t>US air traffic project adopted latter approach</a:t>
            </a:r>
          </a:p>
          <a:p>
            <a:pPr lvl="1"/>
            <a:r>
              <a:rPr lang="en-US" sz="2400"/>
              <a:t>But stumbled on many complexities…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Oval 2"/>
          <p:cNvSpPr>
            <a:spLocks noChangeArrowheads="1"/>
          </p:cNvSpPr>
          <p:nvPr/>
        </p:nvSpPr>
        <p:spPr bwMode="auto">
          <a:xfrm>
            <a:off x="838200" y="4191000"/>
            <a:ext cx="1143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55" name="Oval 3"/>
          <p:cNvSpPr>
            <a:spLocks noChangeArrowheads="1"/>
          </p:cNvSpPr>
          <p:nvPr/>
        </p:nvSpPr>
        <p:spPr bwMode="auto">
          <a:xfrm>
            <a:off x="3505200" y="4191000"/>
            <a:ext cx="1143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56" name="Oval 4"/>
          <p:cNvSpPr>
            <a:spLocks noChangeArrowheads="1"/>
          </p:cNvSpPr>
          <p:nvPr/>
        </p:nvSpPr>
        <p:spPr bwMode="auto">
          <a:xfrm>
            <a:off x="6172200" y="4191000"/>
            <a:ext cx="1143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CASD in real environments</a:t>
            </a:r>
          </a:p>
        </p:txBody>
      </p:sp>
      <p:sp>
        <p:nvSpPr>
          <p:cNvPr id="12011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Pipelined computation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Transformed computation</a:t>
            </a:r>
          </a:p>
        </p:txBody>
      </p:sp>
      <p:sp>
        <p:nvSpPr>
          <p:cNvPr id="1201159" name="Oval 7"/>
          <p:cNvSpPr>
            <a:spLocks noChangeArrowheads="1"/>
          </p:cNvSpPr>
          <p:nvPr/>
        </p:nvSpPr>
        <p:spPr bwMode="auto">
          <a:xfrm>
            <a:off x="990600" y="2362200"/>
            <a:ext cx="838200" cy="3810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60" name="Oval 8"/>
          <p:cNvSpPr>
            <a:spLocks noChangeArrowheads="1"/>
          </p:cNvSpPr>
          <p:nvPr/>
        </p:nvSpPr>
        <p:spPr bwMode="auto">
          <a:xfrm>
            <a:off x="3581400" y="2362200"/>
            <a:ext cx="8382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61" name="Oval 9"/>
          <p:cNvSpPr>
            <a:spLocks noChangeArrowheads="1"/>
          </p:cNvSpPr>
          <p:nvPr/>
        </p:nvSpPr>
        <p:spPr bwMode="auto">
          <a:xfrm>
            <a:off x="6172200" y="2362200"/>
            <a:ext cx="838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62" name="Line 10"/>
          <p:cNvSpPr>
            <a:spLocks noChangeShapeType="1"/>
          </p:cNvSpPr>
          <p:nvPr/>
        </p:nvSpPr>
        <p:spPr bwMode="auto">
          <a:xfrm>
            <a:off x="1905000" y="2590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63" name="Line 11"/>
          <p:cNvSpPr>
            <a:spLocks noChangeShapeType="1"/>
          </p:cNvSpPr>
          <p:nvPr/>
        </p:nvSpPr>
        <p:spPr bwMode="auto">
          <a:xfrm>
            <a:off x="4495800" y="2590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64" name="Oval 12"/>
          <p:cNvSpPr>
            <a:spLocks noChangeArrowheads="1"/>
          </p:cNvSpPr>
          <p:nvPr/>
        </p:nvSpPr>
        <p:spPr bwMode="auto">
          <a:xfrm>
            <a:off x="990600" y="4495800"/>
            <a:ext cx="838200" cy="3810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65" name="Oval 13"/>
          <p:cNvSpPr>
            <a:spLocks noChangeArrowheads="1"/>
          </p:cNvSpPr>
          <p:nvPr/>
        </p:nvSpPr>
        <p:spPr bwMode="auto">
          <a:xfrm>
            <a:off x="990600" y="5029200"/>
            <a:ext cx="838200" cy="3810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66" name="Oval 14"/>
          <p:cNvSpPr>
            <a:spLocks noChangeArrowheads="1"/>
          </p:cNvSpPr>
          <p:nvPr/>
        </p:nvSpPr>
        <p:spPr bwMode="auto">
          <a:xfrm>
            <a:off x="3657600" y="4419600"/>
            <a:ext cx="8382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67" name="Oval 15"/>
          <p:cNvSpPr>
            <a:spLocks noChangeArrowheads="1"/>
          </p:cNvSpPr>
          <p:nvPr/>
        </p:nvSpPr>
        <p:spPr bwMode="auto">
          <a:xfrm>
            <a:off x="3657600" y="4953000"/>
            <a:ext cx="8382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68" name="Oval 16"/>
          <p:cNvSpPr>
            <a:spLocks noChangeArrowheads="1"/>
          </p:cNvSpPr>
          <p:nvPr/>
        </p:nvSpPr>
        <p:spPr bwMode="auto">
          <a:xfrm>
            <a:off x="6324600" y="4495800"/>
            <a:ext cx="838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69" name="Oval 17"/>
          <p:cNvSpPr>
            <a:spLocks noChangeArrowheads="1"/>
          </p:cNvSpPr>
          <p:nvPr/>
        </p:nvSpPr>
        <p:spPr bwMode="auto">
          <a:xfrm>
            <a:off x="6324600" y="5105400"/>
            <a:ext cx="838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1170" name="Line 18"/>
          <p:cNvSpPr>
            <a:spLocks noChangeShapeType="1"/>
          </p:cNvSpPr>
          <p:nvPr/>
        </p:nvSpPr>
        <p:spPr bwMode="auto">
          <a:xfrm>
            <a:off x="1981200" y="4648200"/>
            <a:ext cx="1600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71" name="Line 19"/>
          <p:cNvSpPr>
            <a:spLocks noChangeShapeType="1"/>
          </p:cNvSpPr>
          <p:nvPr/>
        </p:nvSpPr>
        <p:spPr bwMode="auto">
          <a:xfrm>
            <a:off x="1981200" y="5334000"/>
            <a:ext cx="160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72" name="Line 20"/>
          <p:cNvSpPr>
            <a:spLocks noChangeShapeType="1"/>
          </p:cNvSpPr>
          <p:nvPr/>
        </p:nvSpPr>
        <p:spPr bwMode="auto">
          <a:xfrm>
            <a:off x="1981200" y="4648200"/>
            <a:ext cx="152400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73" name="Line 21"/>
          <p:cNvSpPr>
            <a:spLocks noChangeShapeType="1"/>
          </p:cNvSpPr>
          <p:nvPr/>
        </p:nvSpPr>
        <p:spPr bwMode="auto">
          <a:xfrm flipV="1">
            <a:off x="1981200" y="4724400"/>
            <a:ext cx="15240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74" name="Line 22"/>
          <p:cNvSpPr>
            <a:spLocks noChangeShapeType="1"/>
          </p:cNvSpPr>
          <p:nvPr/>
        </p:nvSpPr>
        <p:spPr bwMode="auto">
          <a:xfrm>
            <a:off x="4648200" y="4648200"/>
            <a:ext cx="1600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75" name="Line 23"/>
          <p:cNvSpPr>
            <a:spLocks noChangeShapeType="1"/>
          </p:cNvSpPr>
          <p:nvPr/>
        </p:nvSpPr>
        <p:spPr bwMode="auto">
          <a:xfrm>
            <a:off x="4648200" y="5334000"/>
            <a:ext cx="160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76" name="Line 24"/>
          <p:cNvSpPr>
            <a:spLocks noChangeShapeType="1"/>
          </p:cNvSpPr>
          <p:nvPr/>
        </p:nvSpPr>
        <p:spPr bwMode="auto">
          <a:xfrm>
            <a:off x="4648200" y="4648200"/>
            <a:ext cx="152400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1177" name="Line 25"/>
          <p:cNvSpPr>
            <a:spLocks noChangeShapeType="1"/>
          </p:cNvSpPr>
          <p:nvPr/>
        </p:nvSpPr>
        <p:spPr bwMode="auto">
          <a:xfrm flipV="1">
            <a:off x="4648200" y="4724400"/>
            <a:ext cx="15240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51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Issues?</a:t>
            </a:r>
          </a:p>
        </p:txBody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Could be quite slow if we use conservative parameter settings</a:t>
            </a:r>
          </a:p>
          <a:p>
            <a:pPr>
              <a:lnSpc>
                <a:spcPct val="90000"/>
              </a:lnSpc>
            </a:pPr>
            <a:r>
              <a:rPr lang="en-US" sz="2800"/>
              <a:t>But with aggressive settings, either process could be deemed “faulty” by the protocol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so, it might become inconsistent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Protocol guarantees don’t apply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obvious mechanism to reconcile states within the pair</a:t>
            </a:r>
          </a:p>
          <a:p>
            <a:pPr>
              <a:lnSpc>
                <a:spcPct val="90000"/>
              </a:lnSpc>
            </a:pPr>
            <a:r>
              <a:rPr lang="en-US" sz="2800"/>
              <a:t>Method was used by IBM in a failed effort to build a new US Air Traffic Control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3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combine CASD with consensus?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Consensus-based mechanisms (Isis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Paxos</a:t>
            </a:r>
            <a:r>
              <a:rPr lang="en-US" dirty="0" smtClean="0"/>
              <a:t>) give strong guarantees, such as “there is one leader”</a:t>
            </a:r>
          </a:p>
          <a:p>
            <a:endParaRPr lang="en-US" dirty="0"/>
          </a:p>
          <a:p>
            <a:r>
              <a:rPr lang="en-US" dirty="0" smtClean="0"/>
              <a:t>CASD overcomes failures to give real-time delivery if parameterized correctly (clearly, </a:t>
            </a:r>
            <a:r>
              <a:rPr lang="en-US" i="1" dirty="0" smtClean="0"/>
              <a:t>not </a:t>
            </a:r>
            <a:r>
              <a:rPr lang="en-US" dirty="0" smtClean="0"/>
              <a:t>if parameterized incorrectly!)</a:t>
            </a:r>
          </a:p>
          <a:p>
            <a:endParaRPr lang="en-US" dirty="0"/>
          </a:p>
          <a:p>
            <a:r>
              <a:rPr lang="en-US" dirty="0" smtClean="0"/>
              <a:t>Why not use both, each in different roles?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10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comparison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Virtually synchronous Send is fault-tolerant and </a:t>
            </a:r>
            <a:r>
              <a:rPr lang="en-US" smtClean="0"/>
              <a:t>very robust</a:t>
            </a:r>
            <a:r>
              <a:rPr lang="en-US"/>
              <a:t>, and very fast, but doesn’t guarantee </a:t>
            </a:r>
            <a:r>
              <a:rPr lang="en-US" smtClean="0"/>
              <a:t>realtime delivery </a:t>
            </a:r>
            <a:r>
              <a:rPr lang="en-US"/>
              <a:t>of </a:t>
            </a:r>
            <a:r>
              <a:rPr lang="en-US" smtClean="0"/>
              <a:t>messages</a:t>
            </a:r>
          </a:p>
          <a:p>
            <a:endParaRPr lang="en-US" smtClean="0"/>
          </a:p>
          <a:p>
            <a:r>
              <a:rPr lang="en-US" smtClean="0"/>
              <a:t>CASD </a:t>
            </a:r>
            <a:r>
              <a:rPr lang="en-US"/>
              <a:t>is fault-tolerant and very robust, but </a:t>
            </a:r>
            <a:r>
              <a:rPr lang="en-US" smtClean="0"/>
              <a:t>rather slow</a:t>
            </a:r>
            <a:r>
              <a:rPr lang="en-US"/>
              <a:t>. But it does guarantee real-time delivery</a:t>
            </a:r>
          </a:p>
          <a:p>
            <a:endParaRPr lang="en-US"/>
          </a:p>
          <a:p>
            <a:r>
              <a:rPr lang="en-US" smtClean="0"/>
              <a:t>CASD </a:t>
            </a:r>
            <a:r>
              <a:rPr lang="en-US"/>
              <a:t>is “better” if our </a:t>
            </a:r>
            <a:r>
              <a:rPr lang="en-US" smtClean="0"/>
              <a:t>application requires absolute confidence </a:t>
            </a:r>
            <a:r>
              <a:rPr lang="en-US"/>
              <a:t>that real-time deadlines will </a:t>
            </a:r>
            <a:r>
              <a:rPr lang="en-US" smtClean="0"/>
              <a:t>be achieved</a:t>
            </a:r>
            <a:r>
              <a:rPr lang="en-US"/>
              <a:t>... but only if those deadlines are “slow”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1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Real-Time Mechanism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We’ve discussed publish-subscribe</a:t>
            </a:r>
          </a:p>
          <a:p>
            <a:pPr lvl="1"/>
            <a:r>
              <a:rPr lang="en-US" dirty="0" smtClean="0"/>
              <a:t>Topic-based pub-sub systems (like the TIB system)</a:t>
            </a:r>
          </a:p>
          <a:p>
            <a:pPr lvl="1"/>
            <a:r>
              <a:rPr lang="en-US" dirty="0" smtClean="0"/>
              <a:t>Content-based pub-sub solutions (like Sienna)</a:t>
            </a:r>
          </a:p>
          <a:p>
            <a:pPr lvl="1"/>
            <a:endParaRPr lang="en-US" dirty="0"/>
          </a:p>
          <a:p>
            <a:r>
              <a:rPr lang="en-US" dirty="0" smtClean="0"/>
              <a:t>Real-time systems often center on a similar concept that is called a real-time data distribution service</a:t>
            </a:r>
          </a:p>
          <a:p>
            <a:pPr lvl="1"/>
            <a:r>
              <a:rPr lang="en-US" dirty="0" smtClean="0"/>
              <a:t>DDS technology has become highly standardized</a:t>
            </a:r>
          </a:p>
          <a:p>
            <a:pPr lvl="1"/>
            <a:r>
              <a:rPr lang="en-US" dirty="0" smtClean="0"/>
              <a:t>It mixes a kind of storage solution with a kind of pub-sub interface but the guarantees focus on real-time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86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insight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correctly functioning version of CASD would be way too slow for practical use, then a protocol like Send might be better even for the real-time uses!</a:t>
            </a:r>
          </a:p>
          <a:p>
            <a:endParaRPr lang="en-US" dirty="0"/>
          </a:p>
          <a:p>
            <a:r>
              <a:rPr lang="en-US" dirty="0" smtClean="0"/>
              <a:t>The strange thing is that Send isn’t designed to provide guaranteed real-time behavior</a:t>
            </a:r>
          </a:p>
          <a:p>
            <a:endParaRPr lang="en-US" dirty="0"/>
          </a:p>
          <a:p>
            <a:r>
              <a:rPr lang="en-US" dirty="0" smtClean="0"/>
              <a:t>But in practice it is incredibly fast, compared to CASD which can be incredibly slow…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694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better for </a:t>
            </a:r>
            <a:br>
              <a:rPr lang="en-US" dirty="0" smtClean="0"/>
            </a:br>
            <a:r>
              <a:rPr lang="en-US" dirty="0" smtClean="0"/>
              <a:t>real-time uses?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153400" cy="3886200"/>
          </a:xfrm>
        </p:spPr>
        <p:txBody>
          <a:bodyPr/>
          <a:lstStyle/>
          <a:p>
            <a:r>
              <a:rPr lang="en-US" dirty="0" smtClean="0"/>
              <a:t>Virtually synchronous Send or CASD?</a:t>
            </a:r>
          </a:p>
          <a:p>
            <a:pPr lvl="1"/>
            <a:r>
              <a:rPr lang="en-US" dirty="0" smtClean="0"/>
              <a:t>CASD may need seconds before it can deliver, but comes with a very strong proof that it will do so correctly</a:t>
            </a:r>
          </a:p>
          <a:p>
            <a:pPr lvl="1"/>
            <a:r>
              <a:rPr lang="en-US" dirty="0" smtClean="0"/>
              <a:t>Send will deliver within milliseconds unless strange scheduling delays impact a node</a:t>
            </a:r>
          </a:p>
          <a:p>
            <a:pPr lvl="2"/>
            <a:r>
              <a:rPr lang="en-US" dirty="0" smtClean="0"/>
              <a:t>But actually delay limit is probably </a:t>
            </a:r>
            <a:r>
              <a:rPr lang="en-US" dirty="0" smtClean="0"/>
              <a:t>~</a:t>
            </a:r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seconds</a:t>
            </a:r>
          </a:p>
          <a:p>
            <a:pPr lvl="2"/>
            <a:r>
              <a:rPr lang="en-US" dirty="0" smtClean="0"/>
              <a:t>Beyond this, </a:t>
            </a:r>
            <a:r>
              <a:rPr lang="en-US" dirty="0" smtClean="0"/>
              <a:t>if ISIS_DEFAULT_TIMEOUT is set to a small value like 5s, node </a:t>
            </a:r>
            <a:r>
              <a:rPr lang="en-US" dirty="0" smtClean="0"/>
              <a:t>will be declared to have crashed</a:t>
            </a:r>
            <a:endParaRPr lang="en-US" dirty="0"/>
          </a:p>
        </p:txBody>
      </p:sp>
      <p:pic>
        <p:nvPicPr>
          <p:cNvPr id="7170" name="Picture 2" descr="http://clock-desktop.com/screens/crystal_clock/crystal-clo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2437581" cy="18288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58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DDS concept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cloud setting, a DDS is typically</a:t>
            </a:r>
          </a:p>
          <a:p>
            <a:pPr lvl="1"/>
            <a:r>
              <a:rPr lang="en-US" dirty="0" smtClean="0"/>
              <a:t>A real-time protocol, such as CASD</a:t>
            </a:r>
          </a:p>
          <a:p>
            <a:pPr lvl="1"/>
            <a:r>
              <a:rPr lang="en-US" dirty="0" smtClean="0"/>
              <a:t>Combined with a database technology, generally transactional with strong durability</a:t>
            </a:r>
          </a:p>
          <a:p>
            <a:pPr lvl="1"/>
            <a:r>
              <a:rPr lang="en-US" dirty="0" smtClean="0"/>
              <a:t>Combined with a </a:t>
            </a:r>
            <a:r>
              <a:rPr lang="en-US" dirty="0" err="1" smtClean="0"/>
              <a:t>well defined</a:t>
            </a:r>
            <a:r>
              <a:rPr lang="en-US" dirty="0" smtClean="0"/>
              <a:t> notion of “objects”, for example perhaps in the IBM Air Traffic Control project something like “Flight Data Records”</a:t>
            </a:r>
          </a:p>
          <a:p>
            <a:pPr lvl="1"/>
            <a:r>
              <a:rPr lang="en-US" dirty="0" smtClean="0"/>
              <a:t>Combined with a rule: when the FDR is updated, we will also use the DDS to notify any “subscribers” to that object.  So the object name is a topic in pub-sub terms.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1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Air Traffic Concept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Everyone uses the </a:t>
            </a:r>
            <a:r>
              <a:rPr lang="en-US" dirty="0" smtClean="0">
                <a:sym typeface="Symbol"/>
              </a:rPr>
              <a:t>-Common storage abstraction and maintains a local “copy” of all FDRs relevant to the current air traffic control state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To update an FDR, there should be a notion of an </a:t>
            </a:r>
            <a:r>
              <a:rPr lang="en-US" i="1" dirty="0" smtClean="0">
                <a:sym typeface="Symbol"/>
              </a:rPr>
              <a:t>owner</a:t>
            </a:r>
            <a:r>
              <a:rPr lang="en-US" dirty="0" smtClean="0">
                <a:sym typeface="Symbol"/>
              </a:rPr>
              <a:t> who is the (</a:t>
            </a:r>
            <a:r>
              <a:rPr lang="en-US" b="1" i="1" u="sng" dirty="0" smtClean="0">
                <a:sym typeface="Symbol"/>
              </a:rPr>
              <a:t>single</a:t>
            </a:r>
            <a:r>
              <a:rPr lang="en-US" dirty="0" smtClean="0">
                <a:sym typeface="Symbol"/>
              </a:rPr>
              <a:t>) controller allowed to change the FDR.</a:t>
            </a:r>
          </a:p>
          <a:p>
            <a:pPr lvl="1"/>
            <a:r>
              <a:rPr lang="en-US" dirty="0" smtClean="0">
                <a:sym typeface="Symbol"/>
              </a:rPr>
              <a:t>Owner performs some action, this updates the durable storage subsystem</a:t>
            </a:r>
          </a:p>
          <a:p>
            <a:pPr lvl="1"/>
            <a:r>
              <a:rPr lang="en-US" dirty="0" smtClean="0">
                <a:sym typeface="Symbol"/>
              </a:rPr>
              <a:t>Then when update is completely final, -T atomic multicast is used to update all the -Common storage records</a:t>
            </a:r>
          </a:p>
          <a:p>
            <a:pPr lvl="1"/>
            <a:r>
              <a:rPr lang="en-US" dirty="0" smtClean="0">
                <a:sym typeface="Symbol"/>
              </a:rPr>
              <a:t>Then this updates applications on all the controller screens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097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needs?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Clearly there needs to be a </a:t>
            </a:r>
            <a:r>
              <a:rPr lang="en-US" dirty="0" err="1" smtClean="0"/>
              <a:t>well defined</a:t>
            </a:r>
            <a:r>
              <a:rPr lang="en-US" dirty="0" smtClean="0"/>
              <a:t> guarantee of a single controller for each FDR</a:t>
            </a:r>
          </a:p>
          <a:p>
            <a:pPr lvl="1"/>
            <a:r>
              <a:rPr lang="en-US" dirty="0" smtClean="0"/>
              <a:t>There must </a:t>
            </a:r>
            <a:r>
              <a:rPr lang="en-US" i="1" dirty="0" smtClean="0"/>
              <a:t>always </a:t>
            </a:r>
            <a:r>
              <a:rPr lang="en-US" dirty="0" smtClean="0"/>
              <a:t>be an assigned controller</a:t>
            </a:r>
          </a:p>
          <a:p>
            <a:pPr lvl="1"/>
            <a:r>
              <a:rPr lang="en-US" dirty="0" smtClean="0"/>
              <a:t>… but there can only be one per FDR</a:t>
            </a:r>
          </a:p>
          <a:p>
            <a:pPr lvl="1"/>
            <a:endParaRPr lang="en-US" dirty="0"/>
          </a:p>
          <a:p>
            <a:r>
              <a:rPr lang="en-US" dirty="0" smtClean="0"/>
              <a:t>Also we need the DDS to be reliable; </a:t>
            </a:r>
            <a:r>
              <a:rPr lang="en-US" dirty="0" smtClean="0">
                <a:sym typeface="Symbol"/>
              </a:rPr>
              <a:t>CASD could be used, for example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But we also need a certain level of speed and latency guarantees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4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hard?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we see with CASD, sometimes the analysis used to ensure reliability “fights” the </a:t>
            </a:r>
            <a:r>
              <a:rPr lang="en-US" dirty="0" err="1" smtClean="0"/>
              <a:t>QoS</a:t>
            </a:r>
            <a:r>
              <a:rPr lang="en-US" dirty="0" smtClean="0"/>
              <a:t> properties needed for safety in the application as a whole</a:t>
            </a:r>
          </a:p>
          <a:p>
            <a:endParaRPr lang="en-US" dirty="0"/>
          </a:p>
          <a:p>
            <a:r>
              <a:rPr lang="en-US" dirty="0" smtClean="0"/>
              <a:t>Moreover, we didn’t even consider delays associated with recovering the DDS storage subsystem when a failure or restart disrupts it</a:t>
            </a:r>
          </a:p>
          <a:p>
            <a:pPr lvl="1"/>
            <a:r>
              <a:rPr lang="en-US" dirty="0" smtClean="0"/>
              <a:t>E.g. bringing a failed DDS storage element back online</a:t>
            </a:r>
          </a:p>
          <a:p>
            <a:pPr lvl="1"/>
            <a:r>
              <a:rPr lang="en-US" dirty="0" smtClean="0"/>
              <a:t>We need to be sure that every FDR goes through a single well-defined sequence of “states”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356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 system is too slow…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 it may not be useable even if the technology that was used to build it is superb!</a:t>
            </a:r>
          </a:p>
          <a:p>
            <a:endParaRPr lang="en-US" dirty="0"/>
          </a:p>
          <a:p>
            <a:r>
              <a:rPr lang="en-US" dirty="0" smtClean="0"/>
              <a:t>With real DDS solutions in today’s real cloud settings this entire issue is very visible and a serious problem for developers</a:t>
            </a:r>
          </a:p>
          <a:p>
            <a:endParaRPr lang="en-US" dirty="0"/>
          </a:p>
          <a:p>
            <a:r>
              <a:rPr lang="en-US" dirty="0" smtClean="0"/>
              <a:t>They constantly struggle between application requirements and what the cloud can do </a:t>
            </a:r>
            <a:r>
              <a:rPr lang="en-US" i="1" dirty="0" smtClean="0"/>
              <a:t>quickly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602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Generalizing to the whole cloud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Massive scale</a:t>
            </a:r>
          </a:p>
          <a:p>
            <a:endParaRPr lang="en-US" dirty="0"/>
          </a:p>
          <a:p>
            <a:r>
              <a:rPr lang="en-US" dirty="0" smtClean="0"/>
              <a:t>And most of the thing gives incredibly fast responses: sub 100ms is a typical goal</a:t>
            </a:r>
          </a:p>
          <a:p>
            <a:endParaRPr lang="en-US" dirty="0"/>
          </a:p>
          <a:p>
            <a:r>
              <a:rPr lang="en-US" dirty="0" smtClean="0"/>
              <a:t>But sometimes we experience a long delay or a failure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8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view of real-time control favored CASD view of assurances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this strongly assured model, the assumption was that we need to prove our claims and guarantee that the system will meet goals</a:t>
            </a:r>
          </a:p>
          <a:p>
            <a:endParaRPr lang="en-US" dirty="0"/>
          </a:p>
          <a:p>
            <a:r>
              <a:rPr lang="en-US" dirty="0" smtClean="0"/>
              <a:t>And like CASD this leads to slow systems</a:t>
            </a:r>
          </a:p>
          <a:p>
            <a:pPr lvl="1"/>
            <a:r>
              <a:rPr lang="en-US" dirty="0" smtClean="0"/>
              <a:t>And to CAP and similar concerns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86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this leads back to our question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can the cloud do high assurance?</a:t>
            </a:r>
          </a:p>
          <a:p>
            <a:pPr lvl="1"/>
            <a:r>
              <a:rPr lang="en-US" dirty="0" smtClean="0"/>
              <a:t>Presumably not if we want CASD kinds of proofs</a:t>
            </a:r>
          </a:p>
          <a:p>
            <a:pPr lvl="1"/>
            <a:r>
              <a:rPr lang="en-US" dirty="0" smtClean="0"/>
              <a:t>But if we are willing to “overwhelm” delays with redundancy, why shouldn’t we be able to do well?</a:t>
            </a:r>
          </a:p>
          <a:p>
            <a:pPr lvl="1"/>
            <a:endParaRPr lang="en-US" dirty="0"/>
          </a:p>
          <a:p>
            <a:r>
              <a:rPr lang="en-US" dirty="0" smtClean="0"/>
              <a:t>Suppose that we connect our user to two cloud nodes and they perform read-only tasks in parallel</a:t>
            </a:r>
          </a:p>
          <a:p>
            <a:pPr lvl="1"/>
            <a:r>
              <a:rPr lang="en-US" dirty="0" smtClean="0"/>
              <a:t>Client takes first answer, but either would be fine</a:t>
            </a:r>
          </a:p>
          <a:p>
            <a:pPr lvl="1"/>
            <a:r>
              <a:rPr lang="en-US" dirty="0" smtClean="0"/>
              <a:t>We get snappier response but no real “guarantee”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6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DDS?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Data Distribution Service for Real-Time Systems </a:t>
            </a:r>
            <a:r>
              <a:rPr lang="en-US" dirty="0"/>
              <a:t>(DDS) is an Object Management Group (OMG) </a:t>
            </a:r>
            <a:r>
              <a:rPr lang="en-US" dirty="0" smtClean="0"/>
              <a:t>standard </a:t>
            </a:r>
            <a:r>
              <a:rPr lang="en-US" dirty="0"/>
              <a:t>that aims to enable scalable, real-time, dependable, high performance and interoperable data exchanges between publishers and subscribers. </a:t>
            </a:r>
            <a:endParaRPr lang="en-US" dirty="0" smtClean="0"/>
          </a:p>
          <a:p>
            <a:r>
              <a:rPr lang="en-US" dirty="0" smtClean="0"/>
              <a:t>DDS </a:t>
            </a:r>
            <a:r>
              <a:rPr lang="en-US" dirty="0"/>
              <a:t>is designed to address the needs of applications like financial trading, air traffic control, smart grid management, and other big data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3895774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vision: “Good enough assurance”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applications to protect themselves against rare but extreme problems (e.g. a medical device might warn that it has lost connectivity)</a:t>
            </a:r>
          </a:p>
          <a:p>
            <a:pPr lvl="1"/>
            <a:r>
              <a:rPr lang="en-US" dirty="0" smtClean="0"/>
              <a:t>This is needed anyhow: hardware can fail…</a:t>
            </a:r>
          </a:p>
          <a:p>
            <a:pPr lvl="1"/>
            <a:r>
              <a:rPr lang="en-US" dirty="0" smtClean="0"/>
              <a:t>So: start with “fail safe” technology</a:t>
            </a:r>
          </a:p>
          <a:p>
            <a:pPr lvl="1"/>
            <a:endParaRPr lang="en-US" dirty="0"/>
          </a:p>
          <a:p>
            <a:r>
              <a:rPr lang="en-US" dirty="0" smtClean="0"/>
              <a:t>Now make our cloud solution as reliable as we can without worrying about proofs</a:t>
            </a:r>
          </a:p>
          <a:p>
            <a:pPr lvl="1"/>
            <a:r>
              <a:rPr lang="en-US" dirty="0" smtClean="0"/>
              <a:t>We want speed and consistency but are ok with rare crashes that might be noticed by the user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111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this do?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Probably not for some purposes… but some things just don’t belong under computer control</a:t>
            </a:r>
          </a:p>
          <a:p>
            <a:endParaRPr lang="en-US" dirty="0"/>
          </a:p>
          <a:p>
            <a:r>
              <a:rPr lang="en-US" dirty="0" smtClean="0"/>
              <a:t>For most purposes, this sort of solution might balance the benefits of the cloud with the kinds of guarantees we know how to provide</a:t>
            </a:r>
          </a:p>
          <a:p>
            <a:endParaRPr lang="en-US" dirty="0"/>
          </a:p>
          <a:p>
            <a:r>
              <a:rPr lang="en-US" dirty="0" smtClean="0"/>
              <a:t>Use redundancy to compensate for delays, insecurity, failures of individual nodes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133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Summary: Should we trust the cloud?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We’ve identified a tension centering on priorities</a:t>
            </a:r>
          </a:p>
          <a:p>
            <a:pPr lvl="1"/>
            <a:r>
              <a:rPr lang="en-US"/>
              <a:t>I</a:t>
            </a:r>
            <a:r>
              <a:rPr lang="en-US" smtClean="0"/>
              <a:t>f </a:t>
            </a:r>
            <a:r>
              <a:rPr lang="en-US"/>
              <a:t>your top priority is assurance properties you may </a:t>
            </a:r>
            <a:r>
              <a:rPr lang="en-US" smtClean="0"/>
              <a:t>be forced </a:t>
            </a:r>
            <a:r>
              <a:rPr lang="en-US"/>
              <a:t>to sacrifice scalability and performance in ways </a:t>
            </a:r>
            <a:r>
              <a:rPr lang="en-US" smtClean="0"/>
              <a:t>that leave </a:t>
            </a:r>
            <a:r>
              <a:rPr lang="en-US"/>
              <a:t>you with a </a:t>
            </a:r>
            <a:r>
              <a:rPr lang="en-US" i="1" u="sng"/>
              <a:t>useless</a:t>
            </a:r>
            <a:r>
              <a:rPr lang="en-US" i="1"/>
              <a:t> </a:t>
            </a:r>
            <a:r>
              <a:rPr lang="en-US"/>
              <a:t>solution</a:t>
            </a:r>
          </a:p>
          <a:p>
            <a:pPr lvl="1"/>
            <a:r>
              <a:rPr lang="en-US" smtClean="0"/>
              <a:t>If </a:t>
            </a:r>
            <a:r>
              <a:rPr lang="en-US"/>
              <a:t>your top priorities center on scale and performance </a:t>
            </a:r>
            <a:r>
              <a:rPr lang="en-US" smtClean="0"/>
              <a:t>and then </a:t>
            </a:r>
            <a:r>
              <a:rPr lang="en-US"/>
              <a:t>you layer in other characteristics it may be feasible </a:t>
            </a:r>
            <a:r>
              <a:rPr lang="en-US" smtClean="0"/>
              <a:t>to keep </a:t>
            </a:r>
            <a:r>
              <a:rPr lang="en-US"/>
              <a:t>the cloud properties and get a good enough </a:t>
            </a:r>
            <a:r>
              <a:rPr lang="en-US" smtClean="0"/>
              <a:t>version of </a:t>
            </a:r>
            <a:r>
              <a:rPr lang="en-US"/>
              <a:t>the assurance properties</a:t>
            </a:r>
          </a:p>
          <a:p>
            <a:r>
              <a:rPr lang="en-US" smtClean="0"/>
              <a:t>These </a:t>
            </a:r>
            <a:r>
              <a:rPr lang="en-US"/>
              <a:t>tradeoffs are central to cloud computing!</a:t>
            </a:r>
          </a:p>
          <a:p>
            <a:r>
              <a:rPr lang="en-US" smtClean="0"/>
              <a:t>But </a:t>
            </a:r>
            <a:r>
              <a:rPr lang="en-US"/>
              <a:t>like the other examples, cloud could win even if </a:t>
            </a:r>
            <a:r>
              <a:rPr lang="en-US" smtClean="0"/>
              <a:t>in some </a:t>
            </a:r>
            <a:r>
              <a:rPr lang="en-US"/>
              <a:t>ways, it isn’t the “best” or “most perfect” solution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193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how can anyone trust the cloud?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cloud seems </a:t>
            </a:r>
            <a:r>
              <a:rPr lang="en-US" i="1" dirty="0" smtClean="0"/>
              <a:t>so </a:t>
            </a:r>
            <a:r>
              <a:rPr lang="en-US" dirty="0" smtClean="0"/>
              <a:t>risky that it makes no sense at all to trust it in any way!</a:t>
            </a:r>
          </a:p>
          <a:p>
            <a:endParaRPr lang="en-US" dirty="0"/>
          </a:p>
          <a:p>
            <a:r>
              <a:rPr lang="en-US" dirty="0" smtClean="0"/>
              <a:t>Yet we seem to trust </a:t>
            </a:r>
            <a:br>
              <a:rPr lang="en-US" dirty="0" smtClean="0"/>
            </a:br>
            <a:r>
              <a:rPr lang="en-US" dirty="0" smtClean="0"/>
              <a:t>it in </a:t>
            </a:r>
            <a:r>
              <a:rPr lang="en-US" i="1" dirty="0" smtClean="0"/>
              <a:t>many</a:t>
            </a:r>
            <a:r>
              <a:rPr lang="en-US" dirty="0" smtClean="0"/>
              <a:t> ways</a:t>
            </a:r>
          </a:p>
          <a:p>
            <a:endParaRPr lang="en-US" dirty="0"/>
          </a:p>
          <a:p>
            <a:r>
              <a:rPr lang="en-US" dirty="0" smtClean="0"/>
              <a:t>This puts the fate of your</a:t>
            </a:r>
            <a:br>
              <a:rPr lang="en-US" dirty="0" smtClean="0"/>
            </a:br>
            <a:r>
              <a:rPr lang="en-US" dirty="0" smtClean="0"/>
              <a:t>company in the hands of</a:t>
            </a:r>
            <a:br>
              <a:rPr lang="en-US" dirty="0" smtClean="0"/>
            </a:br>
            <a:r>
              <a:rPr lang="en-US" dirty="0" smtClean="0"/>
              <a:t>third parties!</a:t>
            </a:r>
            <a:endParaRPr lang="en-US" dirty="0"/>
          </a:p>
        </p:txBody>
      </p:sp>
      <p:pic>
        <p:nvPicPr>
          <p:cNvPr id="5122" name="Picture 2" descr="http://www.stochasticgeometry.ie/wp-content/uploads/2009/10/snakeoil.jpg?w=2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315277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335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“good enough”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We’ve seen that there really isn’t any foolproof way to build a computer, put a large, complex program on it, and then run it with confidence</a:t>
            </a:r>
          </a:p>
          <a:p>
            <a:endParaRPr lang="en-US" dirty="0"/>
          </a:p>
          <a:p>
            <a:r>
              <a:rPr lang="en-US" dirty="0" smtClean="0"/>
              <a:t>We also know that with effort, many kinds of systems really start to work very well</a:t>
            </a:r>
          </a:p>
          <a:p>
            <a:endParaRPr lang="en-US" dirty="0"/>
          </a:p>
          <a:p>
            <a:r>
              <a:rPr lang="en-US" dirty="0" smtClean="0"/>
              <a:t>When is a “pretty good” solution good enough?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241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with technology is about tradeoffs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Clearly, we err if we use a technology in a dangerous or inappropriate way</a:t>
            </a:r>
          </a:p>
          <a:p>
            <a:pPr lvl="1"/>
            <a:r>
              <a:rPr lang="en-US" dirty="0" smtClean="0"/>
              <a:t>Liability laws need to be improved: they let software companies escape pretty much all responsibility</a:t>
            </a:r>
          </a:p>
          <a:p>
            <a:pPr lvl="1"/>
            <a:r>
              <a:rPr lang="en-US" dirty="0" smtClean="0"/>
              <a:t>Yet gross negligence is still a threat to those who build things that will play critical roles and yet fail to take adequate steps to achieve assurance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5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Traffic 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612648" y="5638800"/>
            <a:ext cx="8153400" cy="609600"/>
          </a:xfrm>
        </p:spPr>
        <p:txBody>
          <a:bodyPr/>
          <a:lstStyle/>
          <a:p>
            <a:r>
              <a:rPr lang="en-US" dirty="0" smtClean="0"/>
              <a:t>DDS combines database and pub/sub functionality</a:t>
            </a:r>
            <a:endParaRPr lang="en-US" dirty="0"/>
          </a:p>
        </p:txBody>
      </p:sp>
      <p:pic>
        <p:nvPicPr>
          <p:cNvPr id="1026" name="Picture 2" descr="C:\Users\ken\AppData\Local\Microsoft\Windows\Temporary Internet Files\Content.IE5\12Z8ORRL\MC9003886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1752600"/>
            <a:ext cx="1443838" cy="184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129638" y="2971800"/>
            <a:ext cx="689762" cy="1371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62295" y="2492284"/>
            <a:ext cx="3411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Owner</a:t>
            </a:r>
            <a:r>
              <a:rPr lang="en-US" i="1" dirty="0" smtClean="0"/>
              <a:t> </a:t>
            </a:r>
            <a:r>
              <a:rPr lang="en-US" dirty="0" smtClean="0"/>
              <a:t>of flight plan updates it… there can only be one owner.</a:t>
            </a:r>
            <a:endParaRPr lang="en-US" i="1" dirty="0"/>
          </a:p>
        </p:txBody>
      </p:sp>
      <p:sp>
        <p:nvSpPr>
          <p:cNvPr id="9" name="Can 8"/>
          <p:cNvSpPr/>
          <p:nvPr/>
        </p:nvSpPr>
        <p:spPr>
          <a:xfrm>
            <a:off x="1981200" y="4419600"/>
            <a:ext cx="5029200" cy="1066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DDS makes the update persistent, records the ordering of the event, reports it to client systems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45629" y="3048000"/>
            <a:ext cx="402771" cy="133213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85710" y="3505200"/>
            <a:ext cx="1277090" cy="87493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ken\AppData\Local\Microsoft\Windows\Temporary Internet Files\Content.IE5\68LBZY0C\MC9003185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987" y="1716938"/>
            <a:ext cx="1255225" cy="155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048000" y="3703880"/>
            <a:ext cx="3000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          … Other clients see </a:t>
            </a:r>
            <a:br>
              <a:rPr lang="en-US" dirty="0" smtClean="0"/>
            </a:br>
            <a:r>
              <a:rPr lang="en-US" dirty="0" smtClean="0"/>
              <a:t>real-time read-only updates</a:t>
            </a:r>
            <a:endParaRPr lang="en-US" dirty="0"/>
          </a:p>
        </p:txBody>
      </p:sp>
      <p:pic>
        <p:nvPicPr>
          <p:cNvPr id="1030" name="Picture 6" descr="C:\Users\ken\AppData\Local\Microsoft\Windows\Temporary Internet Files\Content.IE5\12Z8ORRL\MC900388684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441" y="3082261"/>
            <a:ext cx="1048490" cy="133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58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Service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Early in the semester we discussed a wide variety of possible guarantees a group communication system could provide</a:t>
            </a:r>
          </a:p>
          <a:p>
            <a:endParaRPr lang="en-US" dirty="0"/>
          </a:p>
          <a:p>
            <a:r>
              <a:rPr lang="en-US" dirty="0" smtClean="0"/>
              <a:t>Real-time systems often do this too but the more common term is </a:t>
            </a:r>
            <a:r>
              <a:rPr lang="en-US" i="1" dirty="0" smtClean="0"/>
              <a:t>quality of service </a:t>
            </a:r>
            <a:r>
              <a:rPr lang="en-US" dirty="0" smtClean="0"/>
              <a:t>in this case</a:t>
            </a:r>
          </a:p>
          <a:p>
            <a:pPr lvl="1"/>
            <a:r>
              <a:rPr lang="en-US" dirty="0" smtClean="0"/>
              <a:t>Describes the quality guarantees a subscriber can count upon when using the DDS</a:t>
            </a:r>
          </a:p>
          <a:p>
            <a:pPr lvl="1"/>
            <a:r>
              <a:rPr lang="en-US" dirty="0" smtClean="0"/>
              <a:t>Generally expressed in terms of throughput and latency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7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CASD (</a:t>
            </a:r>
            <a:r>
              <a:rPr lang="en-US" dirty="0" smtClean="0">
                <a:sym typeface="Symbol"/>
              </a:rPr>
              <a:t>-T atomic multicast)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start our discussion of DDS technology by looking at a form of multicast with </a:t>
            </a:r>
            <a:r>
              <a:rPr lang="en-US" dirty="0" err="1" smtClean="0"/>
              <a:t>QoS</a:t>
            </a:r>
            <a:r>
              <a:rPr lang="en-US" dirty="0" smtClean="0"/>
              <a:t> properties</a:t>
            </a:r>
          </a:p>
          <a:p>
            <a:pPr lvl="1"/>
            <a:r>
              <a:rPr lang="en-US" dirty="0" smtClean="0"/>
              <a:t>This particular example was drawn from the US Air Traffic Control effort of the period 1995-1998</a:t>
            </a:r>
          </a:p>
          <a:p>
            <a:pPr lvl="1"/>
            <a:r>
              <a:rPr lang="en-US" dirty="0" smtClean="0"/>
              <a:t>It was actually a failure, but there were many issues</a:t>
            </a:r>
          </a:p>
          <a:p>
            <a:pPr lvl="1"/>
            <a:r>
              <a:rPr lang="en-US" dirty="0" smtClean="0"/>
              <a:t>At the core was a DDS technology that combined the real-time protocol we will look at with a storage solution to make it durable, like making an Isis</a:t>
            </a:r>
            <a:r>
              <a:rPr lang="en-US" baseline="30000" dirty="0" smtClean="0"/>
              <a:t>2</a:t>
            </a:r>
            <a:r>
              <a:rPr lang="en-US" dirty="0" smtClean="0"/>
              <a:t> group durable by having it checkpoint to a log file (you use </a:t>
            </a:r>
            <a:r>
              <a:rPr lang="en-US" dirty="0" err="1" smtClean="0"/>
              <a:t>g.SetPersistent</a:t>
            </a:r>
            <a:r>
              <a:rPr lang="en-US" dirty="0" smtClean="0"/>
              <a:t>() or, with </a:t>
            </a:r>
            <a:r>
              <a:rPr lang="en-US" dirty="0" err="1" smtClean="0"/>
              <a:t>SafeSend</a:t>
            </a:r>
            <a:r>
              <a:rPr lang="en-US" dirty="0" smtClean="0"/>
              <a:t>, enable </a:t>
            </a:r>
            <a:r>
              <a:rPr lang="en-US" dirty="0" err="1" smtClean="0"/>
              <a:t>Paxos</a:t>
            </a:r>
            <a:r>
              <a:rPr lang="en-US" dirty="0" smtClean="0"/>
              <a:t> logging)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772400" cy="365125"/>
          </a:xfrm>
        </p:spPr>
        <p:txBody>
          <a:bodyPr/>
          <a:lstStyle/>
          <a:p>
            <a:pPr algn="ctr"/>
            <a:r>
              <a:rPr lang="en-US" dirty="0" smtClean="0"/>
              <a:t>CASD: </a:t>
            </a:r>
            <a:r>
              <a:rPr lang="en-US" b="1" dirty="0" err="1"/>
              <a:t>Flaviu</a:t>
            </a:r>
            <a:r>
              <a:rPr lang="en-US" dirty="0"/>
              <a:t> </a:t>
            </a:r>
            <a:r>
              <a:rPr lang="en-US" b="1" dirty="0" smtClean="0"/>
              <a:t>Cristian</a:t>
            </a:r>
            <a:r>
              <a:rPr lang="en-US" dirty="0" smtClean="0"/>
              <a:t>, </a:t>
            </a:r>
            <a:r>
              <a:rPr lang="en-US" dirty="0" err="1" smtClean="0"/>
              <a:t>Houtan</a:t>
            </a:r>
            <a:r>
              <a:rPr lang="en-US" dirty="0" smtClean="0"/>
              <a:t> </a:t>
            </a:r>
            <a:r>
              <a:rPr lang="en-US" b="1" dirty="0" err="1" smtClean="0"/>
              <a:t>Aghili</a:t>
            </a:r>
            <a:r>
              <a:rPr lang="en-US" dirty="0" smtClean="0"/>
              <a:t>, Ray </a:t>
            </a:r>
            <a:r>
              <a:rPr lang="en-US" b="1" dirty="0"/>
              <a:t>Strong</a:t>
            </a:r>
            <a:r>
              <a:rPr lang="en-US" dirty="0"/>
              <a:t> and </a:t>
            </a:r>
            <a:r>
              <a:rPr lang="en-US" dirty="0" smtClean="0"/>
              <a:t>Danny </a:t>
            </a:r>
            <a:r>
              <a:rPr lang="en-US" dirty="0" err="1" smtClean="0"/>
              <a:t>Dolev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b="1" dirty="0" smtClean="0"/>
              <a:t>Atomic </a:t>
            </a:r>
            <a:r>
              <a:rPr lang="en-US" b="1" dirty="0"/>
              <a:t>Broadcast: From Simple Message Diffusion to Byzantine Agreement (1985)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52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Real-time multicast: Problem statement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community that builds real-time systems favors proofs that the system is </a:t>
            </a:r>
            <a:r>
              <a:rPr lang="en-US" i="1" dirty="0" smtClean="0"/>
              <a:t>guaranteed</a:t>
            </a:r>
            <a:r>
              <a:rPr lang="en-US" dirty="0" smtClean="0"/>
              <a:t> to satisfy its timing bounds and objectives</a:t>
            </a:r>
          </a:p>
          <a:p>
            <a:endParaRPr lang="en-US" dirty="0"/>
          </a:p>
          <a:p>
            <a:r>
              <a:rPr lang="en-US" dirty="0" smtClean="0"/>
              <a:t>The community that does things like data replication in the cloud tends to favor speed</a:t>
            </a:r>
          </a:p>
          <a:p>
            <a:pPr lvl="1"/>
            <a:r>
              <a:rPr lang="en-US" dirty="0" smtClean="0"/>
              <a:t>We want the system to be fast</a:t>
            </a:r>
          </a:p>
          <a:p>
            <a:pPr lvl="1"/>
            <a:r>
              <a:rPr lang="en-US" dirty="0" smtClean="0"/>
              <a:t>Guarantees are great unless they slow the system down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7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a guarantee slow a system down?</a:t>
            </a:r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Suppose we want to implement </a:t>
            </a:r>
            <a:r>
              <a:rPr lang="en-US" sz="2800" dirty="0"/>
              <a:t>broadcast protocols that make direct use of temporal information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Broadcast that is delivered at same time by all correct processes (plus or minus the clock skew)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Distributed shared memory that is updated within a known maximum delay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Group of processes that can perform periodic actions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11469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4390</TotalTime>
  <Words>2812</Words>
  <Application>Microsoft Office PowerPoint</Application>
  <PresentationFormat>On-screen Show (4:3)</PresentationFormat>
  <Paragraphs>402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Median</vt:lpstr>
      <vt:lpstr>CS5412:  The RealTime Cloud</vt:lpstr>
      <vt:lpstr>Can the Cloud Support Real-Time?</vt:lpstr>
      <vt:lpstr>Core Real-Time Mechanism</vt:lpstr>
      <vt:lpstr>What is the DDS?</vt:lpstr>
      <vt:lpstr>Air Traffic Example</vt:lpstr>
      <vt:lpstr>Quality of Service options</vt:lpstr>
      <vt:lpstr>CASD (-T atomic multicast)</vt:lpstr>
      <vt:lpstr>Real-time multicast: Problem statement</vt:lpstr>
      <vt:lpstr>Can a guarantee slow a system down?</vt:lpstr>
      <vt:lpstr>A real-time broadcast</vt:lpstr>
      <vt:lpstr>A real-time distributed shared memory</vt:lpstr>
      <vt:lpstr>Periodic process group: Marzullo</vt:lpstr>
      <vt:lpstr>The CASD protocol suite</vt:lpstr>
      <vt:lpstr>Basic idea of the CASD protocols</vt:lpstr>
      <vt:lpstr>CASD picture</vt:lpstr>
      <vt:lpstr>Idea of CASD</vt:lpstr>
      <vt:lpstr>The problems with CASD</vt:lpstr>
      <vt:lpstr>CASD in a more typical run</vt:lpstr>
      <vt:lpstr>... leading developers to employ more aggressive parameter settings</vt:lpstr>
      <vt:lpstr>CASD with over-aggressive paramter settings starts to “malfunction”</vt:lpstr>
      <vt:lpstr>CASD “mile high”</vt:lpstr>
      <vt:lpstr>How to repair CASD in this case?</vt:lpstr>
      <vt:lpstr>Why worry?</vt:lpstr>
      <vt:lpstr>Why worry?</vt:lpstr>
      <vt:lpstr>Using CASD in real environments</vt:lpstr>
      <vt:lpstr>Using CASD in real environments</vt:lpstr>
      <vt:lpstr>Issues?</vt:lpstr>
      <vt:lpstr>Can we combine CASD with consensus?</vt:lpstr>
      <vt:lpstr>A comparison</vt:lpstr>
      <vt:lpstr>Weird insight</vt:lpstr>
      <vt:lpstr>Which is better for  real-time uses?</vt:lpstr>
      <vt:lpstr>Back to the DDS concept</vt:lpstr>
      <vt:lpstr>IBM Air Traffic Concept</vt:lpstr>
      <vt:lpstr>Safety needs?</vt:lpstr>
      <vt:lpstr>What makes it hard?</vt:lpstr>
      <vt:lpstr>If a system is too slow…</vt:lpstr>
      <vt:lpstr>Generalizing to the whole cloud</vt:lpstr>
      <vt:lpstr>Traditional view of real-time control favored CASD view of assurances</vt:lpstr>
      <vt:lpstr>And this leads back to our question</vt:lpstr>
      <vt:lpstr>A vision: “Good enough assurance”</vt:lpstr>
      <vt:lpstr>Will this do?</vt:lpstr>
      <vt:lpstr>Summary: Should we trust the cloud?</vt:lpstr>
      <vt:lpstr>But how can anyone trust the cloud?</vt:lpstr>
      <vt:lpstr>The concept of “good enough”</vt:lpstr>
      <vt:lpstr>Life with technology is about tradeoffs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267</cp:revision>
  <cp:lastPrinted>2012-04-23T20:01:47Z</cp:lastPrinted>
  <dcterms:created xsi:type="dcterms:W3CDTF">2006-08-16T00:00:00Z</dcterms:created>
  <dcterms:modified xsi:type="dcterms:W3CDTF">2014-04-13T23:42:03Z</dcterms:modified>
</cp:coreProperties>
</file>