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306" r:id="rId8"/>
    <p:sldId id="269" r:id="rId9"/>
    <p:sldId id="263" r:id="rId10"/>
    <p:sldId id="270" r:id="rId11"/>
    <p:sldId id="272" r:id="rId12"/>
    <p:sldId id="264" r:id="rId13"/>
    <p:sldId id="302" r:id="rId14"/>
    <p:sldId id="265" r:id="rId15"/>
    <p:sldId id="266" r:id="rId16"/>
    <p:sldId id="262" r:id="rId17"/>
    <p:sldId id="305" r:id="rId18"/>
    <p:sldId id="267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7" r:id="rId42"/>
    <p:sldId id="298" r:id="rId43"/>
    <p:sldId id="299" r:id="rId44"/>
    <p:sldId id="304" r:id="rId45"/>
    <p:sldId id="295" r:id="rId46"/>
    <p:sldId id="303" r:id="rId47"/>
    <p:sldId id="300" r:id="rId48"/>
    <p:sldId id="301" r:id="rId4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260"/>
            <p14:sldId id="261"/>
            <p14:sldId id="306"/>
            <p14:sldId id="269"/>
            <p14:sldId id="263"/>
            <p14:sldId id="270"/>
            <p14:sldId id="272"/>
            <p14:sldId id="264"/>
            <p14:sldId id="302"/>
            <p14:sldId id="265"/>
            <p14:sldId id="266"/>
            <p14:sldId id="262"/>
            <p14:sldId id="305"/>
            <p14:sldId id="267"/>
            <p14:sldId id="273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6"/>
            <p14:sldId id="297"/>
            <p14:sldId id="298"/>
            <p14:sldId id="299"/>
            <p14:sldId id="304"/>
            <p14:sldId id="295"/>
            <p14:sldId id="303"/>
            <p14:sldId id="300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338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B1F4-2BCC-42EA-9BF1-C630524618EE}" type="slidenum">
              <a:rPr lang="fr-BE" smtClean="0">
                <a:solidFill>
                  <a:prstClr val="black"/>
                </a:solidFill>
              </a:rPr>
              <a:pPr/>
              <a:t>8</a:t>
            </a:fld>
            <a:endParaRPr lang="fr-B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FBC49-1BCF-4A77-A45B-CAE76B8D344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6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B1F4-2BCC-42EA-9BF1-C630524618EE}" type="slidenum">
              <a:rPr lang="fr-BE" smtClean="0">
                <a:solidFill>
                  <a:prstClr val="black"/>
                </a:solidFill>
              </a:rPr>
              <a:pPr/>
              <a:t>10</a:t>
            </a:fld>
            <a:endParaRPr lang="fr-B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5450E-3F22-40EB-9329-0F2BB4FEA6D0}" type="slidenum">
              <a:rPr lang="he-IL"/>
              <a:pPr/>
              <a:t>31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63EA4-2A1B-4DAF-9D53-9EB51979CD6C}" type="slidenum">
              <a:rPr lang="he-IL"/>
              <a:pPr/>
              <a:t>32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63EA4-2A1B-4DAF-9D53-9EB51979CD6C}" type="slidenum">
              <a:rPr lang="he-IL"/>
              <a:pPr/>
              <a:t>33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63EA4-2A1B-4DAF-9D53-9EB51979CD6C}" type="slidenum">
              <a:rPr lang="he-IL"/>
              <a:pPr/>
              <a:t>34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63EA4-2A1B-4DAF-9D53-9EB51979CD6C}" type="slidenum">
              <a:rPr lang="he-IL"/>
              <a:pPr/>
              <a:t>35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63EA4-2A1B-4DAF-9D53-9EB51979CD6C}" type="slidenum">
              <a:rPr lang="he-IL"/>
              <a:pPr/>
              <a:t>36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72C20-1D33-465D-82F1-49FB09C2504D}" type="slidenum">
              <a:rPr lang="he-IL"/>
              <a:pPr/>
              <a:t>37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3DD10E0-5DB8-4583-84EF-DA10E066B9C7}" type="datetime1">
              <a:rPr lang="en-US" smtClean="0"/>
              <a:t>3/14/2014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F169-EEF4-4840-A01E-634845EDAE35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A090552-AC48-4C46-AAC6-4DCE0404FD10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5E35-D016-4183-AEB5-F371FBFE5A06}" type="datetime1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8FF7-4C8F-4ED4-B21F-FCF7D62AE2DF}" type="datetime1">
              <a:rPr lang="en-US" smtClean="0"/>
              <a:t>3/14/2014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1ACE5FC-8076-4C68-B68C-697BDA1410FF}" type="datetime1">
              <a:rPr lang="en-US" smtClean="0"/>
              <a:t>3/14/2014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AC075B5-3195-4D27-86C2-585A0F4DA925}" type="datetime1">
              <a:rPr lang="en-US" smtClean="0"/>
              <a:t>3/14/2014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D1C6-9274-4702-B770-B22B919DD973}" type="datetime1">
              <a:rPr lang="en-US" smtClean="0"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6524-7EFF-4040-A7F7-0FCEE579BDE8}" type="datetime1">
              <a:rPr lang="en-US" smtClean="0"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B836-C60D-4CD0-89FC-710916D95FAB}" type="datetime1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FF3341-110B-401E-B05C-746C01C34076}" type="datetime1">
              <a:rPr lang="en-US" smtClean="0"/>
              <a:t>3/14/2014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6501EA-2713-46A6-84D6-38A669E293A4}" type="datetime1">
              <a:rPr lang="en-US" smtClean="0"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ommonwealthsolar.com/images/RMILeakyBucket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pn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1.png"/><Relationship Id="rId5" Type="http://schemas.openxmlformats.org/officeDocument/2006/relationships/image" Target="../media/image15.jpeg"/><Relationship Id="rId15" Type="http://schemas.openxmlformats.org/officeDocument/2006/relationships/image" Target="../media/image12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Relationship Id="rId14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26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038600"/>
            <a:ext cx="6629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CS5412: </a:t>
            </a:r>
            <a:br>
              <a:rPr lang="en-US" dirty="0" smtClean="0"/>
            </a:br>
            <a:r>
              <a:rPr lang="en-US" dirty="0" smtClean="0"/>
              <a:t>How Much Ordering?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XVI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>
            <a:off x="3720839" y="2473121"/>
            <a:ext cx="1623526" cy="93515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39142" y="1724995"/>
            <a:ext cx="282613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Update the monitoring and alarms criteria for Mrs. Marsh as follows…</a:t>
            </a:r>
            <a:endParaRPr lang="fr-BE" sz="1600" b="1" dirty="0">
              <a:solidFill>
                <a:prstClr val="black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3360056" y="4966874"/>
            <a:ext cx="2044440" cy="374063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40447" y="4842186"/>
            <a:ext cx="162352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prstClr val="black"/>
                </a:solidFill>
              </a:rPr>
              <a:t>Confirmed</a:t>
            </a:r>
            <a:endParaRPr lang="fr-BE" sz="1600" i="1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404496" y="3532966"/>
            <a:ext cx="1743787" cy="311719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404496" y="3532966"/>
            <a:ext cx="1082351" cy="311719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04496" y="3532966"/>
            <a:ext cx="601306" cy="249375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448936" y="3719998"/>
            <a:ext cx="60131" cy="62344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569197" y="3719998"/>
            <a:ext cx="60131" cy="62344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689459" y="3719998"/>
            <a:ext cx="60131" cy="62344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>
              <a:solidFill>
                <a:prstClr val="white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915606" y="4016217"/>
            <a:ext cx="57124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344365" y="4076699"/>
            <a:ext cx="1202613" cy="24332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55267" y="4016217"/>
            <a:ext cx="593016" cy="12468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04496" y="4281092"/>
            <a:ext cx="1743787" cy="311719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04496" y="4281092"/>
            <a:ext cx="1082351" cy="311719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04496" y="4281092"/>
            <a:ext cx="601306" cy="249375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eft Brace 34"/>
          <p:cNvSpPr/>
          <p:nvPr/>
        </p:nvSpPr>
        <p:spPr>
          <a:xfrm>
            <a:off x="3119533" y="2597809"/>
            <a:ext cx="240522" cy="2743128"/>
          </a:xfrm>
          <a:prstGeom prst="leftBrace">
            <a:avLst>
              <a:gd name="adj1" fmla="val 8333"/>
              <a:gd name="adj2" fmla="val 47222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 sz="160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76399" y="3470622"/>
            <a:ext cx="1383004" cy="76923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 smtClean="0">
                <a:solidFill>
                  <a:prstClr val="black"/>
                </a:solidFill>
              </a:rPr>
              <a:t>Response delay seen by end-user would also include </a:t>
            </a:r>
            <a:r>
              <a:rPr lang="en-US" sz="1100" b="1" i="1" smtClean="0">
                <a:solidFill>
                  <a:prstClr val="black"/>
                </a:solidFill>
              </a:rPr>
              <a:t>Internet latencies</a:t>
            </a:r>
            <a:endParaRPr lang="fr-BE" sz="1100" b="1" i="1" dirty="0">
              <a:solidFill>
                <a:prstClr val="black"/>
              </a:solidFill>
            </a:endParaRPr>
          </a:p>
        </p:txBody>
      </p:sp>
      <p:sp>
        <p:nvSpPr>
          <p:cNvPr id="37" name="Left Brace 36"/>
          <p:cNvSpPr/>
          <p:nvPr/>
        </p:nvSpPr>
        <p:spPr>
          <a:xfrm>
            <a:off x="5163974" y="3408278"/>
            <a:ext cx="180392" cy="1496252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 sz="160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81623" y="3844685"/>
            <a:ext cx="1142481" cy="492443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u="sng" dirty="0" smtClean="0">
                <a:solidFill>
                  <a:prstClr val="black"/>
                </a:solidFill>
              </a:rPr>
              <a:t>Local</a:t>
            </a:r>
            <a:r>
              <a:rPr lang="en-US" sz="1200" b="1" i="1" dirty="0" smtClean="0">
                <a:solidFill>
                  <a:prstClr val="black"/>
                </a:solidFill>
              </a:rPr>
              <a:t> response</a:t>
            </a:r>
            <a:r>
              <a:rPr lang="en-US" sz="1400" b="1" i="1" dirty="0" smtClean="0">
                <a:solidFill>
                  <a:prstClr val="black"/>
                </a:solidFill>
              </a:rPr>
              <a:t> </a:t>
            </a:r>
            <a:r>
              <a:rPr lang="en-US" sz="1200" b="1" i="1" dirty="0" smtClean="0">
                <a:solidFill>
                  <a:prstClr val="black"/>
                </a:solidFill>
              </a:rPr>
              <a:t>delay</a:t>
            </a:r>
            <a:endParaRPr lang="fr-BE" sz="1200" b="1" i="1" dirty="0">
              <a:solidFill>
                <a:prstClr val="black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404496" y="4779843"/>
            <a:ext cx="1984310" cy="0"/>
          </a:xfrm>
          <a:prstGeom prst="line">
            <a:avLst/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64627" y="4717499"/>
            <a:ext cx="4810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prstClr val="black"/>
                </a:solidFill>
              </a:rPr>
              <a:t>flush</a:t>
            </a:r>
            <a:endParaRPr lang="fr-BE" sz="1200" b="1" i="1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64627" y="3345935"/>
            <a:ext cx="4810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prstClr val="black"/>
                </a:solidFill>
              </a:rPr>
              <a:t>Send</a:t>
            </a:r>
            <a:endParaRPr lang="fr-BE" sz="1200" b="1" i="1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45241" y="3813722"/>
            <a:ext cx="4810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prstClr val="black"/>
                </a:solidFill>
              </a:rPr>
              <a:t>Send</a:t>
            </a:r>
            <a:endParaRPr lang="fr-BE" sz="1200" b="1" i="1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64627" y="4094060"/>
            <a:ext cx="4810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prstClr val="black"/>
                </a:solidFill>
              </a:rPr>
              <a:t>Send</a:t>
            </a:r>
            <a:endParaRPr lang="fr-BE" sz="1200" b="1" i="1" dirty="0">
              <a:solidFill>
                <a:prstClr val="black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620859" y="4187576"/>
            <a:ext cx="305484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5019554" y="4187576"/>
            <a:ext cx="305484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418248" y="4187576"/>
            <a:ext cx="305484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816942" y="4187576"/>
            <a:ext cx="305484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05802" y="1974370"/>
            <a:ext cx="1864048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prstClr val="black"/>
                </a:solidFill>
              </a:rPr>
              <a:t>Execution timeline for an individual  first-tier replica</a:t>
            </a:r>
            <a:endParaRPr lang="fr-BE" sz="1200" i="1" dirty="0">
              <a:solidFill>
                <a:prstClr val="black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10800000" flipV="1">
            <a:off x="5404496" y="2410777"/>
            <a:ext cx="1022220" cy="43640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103843" y="3034215"/>
            <a:ext cx="3126791" cy="249375"/>
          </a:xfrm>
          <a:prstGeom prst="ellipse">
            <a:avLst/>
          </a:prstGeom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45018" y="3034215"/>
            <a:ext cx="23450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prstClr val="white"/>
                </a:solidFill>
              </a:rPr>
              <a:t>Soft-state first-tier service</a:t>
            </a:r>
            <a:endParaRPr lang="fr-BE" sz="1400" b="1" i="1" dirty="0">
              <a:solidFill>
                <a:prstClr val="white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43712" y="2410777"/>
            <a:ext cx="22248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smtClean="0">
                <a:solidFill>
                  <a:prstClr val="black"/>
                </a:solidFill>
              </a:rPr>
              <a:t>    A          B           C         </a:t>
            </a:r>
            <a:r>
              <a:rPr lang="en-US" sz="1400" b="1" i="1" dirty="0" smtClean="0">
                <a:solidFill>
                  <a:prstClr val="black"/>
                </a:solidFill>
              </a:rPr>
              <a:t>D</a:t>
            </a:r>
            <a:endParaRPr lang="fr-BE" sz="1400" b="1" i="1" dirty="0">
              <a:solidFill>
                <a:prstClr val="black"/>
              </a:solidFill>
            </a:endParaRPr>
          </a:p>
        </p:txBody>
      </p:sp>
      <p:pic>
        <p:nvPicPr>
          <p:cNvPr id="42" name="Picture 3" descr="C:\Program Files\Microsoft Expression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6660" y="1787339"/>
            <a:ext cx="1474884" cy="1451364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5638800"/>
            <a:ext cx="8153400" cy="990600"/>
          </a:xfrm>
        </p:spPr>
        <p:txBody>
          <a:bodyPr>
            <a:noAutofit/>
          </a:bodyPr>
          <a:lstStyle/>
          <a:p>
            <a:r>
              <a:rPr lang="en-US" sz="2400" smtClean="0"/>
              <a:t>Notice that the send by C is “after” the send by A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Causal ordering “variation”</a:t>
            </a:r>
            <a:endParaRPr lang="en-US" dirty="0"/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Mutual exclusion</a:t>
            </a:r>
            <a:endParaRPr 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Dark blue when holding </a:t>
            </a:r>
            <a:r>
              <a:rPr lang="en-US" smtClean="0"/>
              <a:t>the lock</a:t>
            </a:r>
          </a:p>
          <a:p>
            <a:pPr eaLnBrk="1" hangingPunct="1"/>
            <a:r>
              <a:rPr lang="en-US" smtClean="0"/>
              <a:t>Lock moving around is like a thread of control that moves from process to process</a:t>
            </a:r>
          </a:p>
          <a:p>
            <a:pPr eaLnBrk="1" hangingPunct="1"/>
            <a:r>
              <a:rPr lang="en-US" smtClean="0"/>
              <a:t>Our goal is “FIFO along the causal thread” and the causal order is thus </a:t>
            </a:r>
            <a:r>
              <a:rPr lang="en-US" i="1" smtClean="0"/>
              <a:t>exactly</a:t>
            </a:r>
            <a:r>
              <a:rPr lang="en-US" smtClean="0"/>
              <a:t> what we need to enforce</a:t>
            </a:r>
            <a:endParaRPr lang="en-US" dirty="0" smtClean="0"/>
          </a:p>
          <a:p>
            <a:pPr eaLnBrk="1" hangingPunct="1"/>
            <a:r>
              <a:rPr lang="en-US" dirty="0" smtClean="0"/>
              <a:t>In effect, causal order is like total order except that the sender “moves around” over time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rot="16200000" flipH="1">
            <a:off x="49164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rot="16200000" flipH="1">
            <a:off x="52212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rot="16200000" flipH="1">
            <a:off x="55260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Oval 16"/>
          <p:cNvSpPr>
            <a:spLocks noChangeArrowheads="1"/>
          </p:cNvSpPr>
          <p:nvPr/>
        </p:nvSpPr>
        <p:spPr bwMode="auto">
          <a:xfrm rot="16200000" flipH="1">
            <a:off x="7610405" y="1255167"/>
            <a:ext cx="95391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rot="16200000" flipH="1">
            <a:off x="7519953" y="2614648"/>
            <a:ext cx="4769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rot="16200000" flipH="1">
            <a:off x="7672353" y="2462248"/>
            <a:ext cx="4769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rot="16200000" flipH="1">
            <a:off x="7777058" y="2357544"/>
            <a:ext cx="143086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rot="16200000" flipH="1">
            <a:off x="7343705" y="1999828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rot="16200000" flipH="1">
            <a:off x="7529267" y="1814266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rot="16200000" flipH="1">
            <a:off x="7519953" y="5129249"/>
            <a:ext cx="4769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rot="16200000" flipH="1">
            <a:off x="7672353" y="4976849"/>
            <a:ext cx="4769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rot="16200000" flipH="1">
            <a:off x="7777058" y="4872144"/>
            <a:ext cx="143086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rot="16200000" flipH="1">
            <a:off x="7343705" y="3019496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rot="16200000" flipH="1">
            <a:off x="7529267" y="2833934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rot="16200000" flipH="1">
            <a:off x="7343705" y="5375309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rot="16200000" flipH="1">
            <a:off x="7529267" y="5189747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rot="16200000" flipH="1">
            <a:off x="7458005" y="5261009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rot="16200000" flipH="1">
            <a:off x="61356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rot="16200000" flipH="1">
            <a:off x="7229909" y="2752291"/>
            <a:ext cx="322982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 rot="16200000" flipH="1" flipV="1">
            <a:off x="7119762" y="2880620"/>
            <a:ext cx="238476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rot="16200000" flipH="1">
            <a:off x="6442714" y="3796145"/>
            <a:ext cx="1287773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 rot="16200000" flipH="1">
            <a:off x="6938295" y="4988527"/>
            <a:ext cx="90621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 rot="16200000" flipH="1">
            <a:off x="6681191" y="5942433"/>
            <a:ext cx="81082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 rot="16200000" flipH="1" flipV="1">
            <a:off x="7191305" y="5336927"/>
            <a:ext cx="95391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 rot="16200000" flipH="1">
            <a:off x="58308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1"/>
          <p:cNvSpPr>
            <a:spLocks noChangeShapeType="1"/>
          </p:cNvSpPr>
          <p:nvPr/>
        </p:nvSpPr>
        <p:spPr bwMode="auto">
          <a:xfrm rot="16200000" flipH="1">
            <a:off x="7458005" y="2905196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1"/>
          <p:cNvSpPr>
            <a:spLocks noChangeShapeType="1"/>
          </p:cNvSpPr>
          <p:nvPr/>
        </p:nvSpPr>
        <p:spPr bwMode="auto">
          <a:xfrm rot="16200000" flipH="1">
            <a:off x="7458005" y="1885528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583785" y="1699794"/>
            <a:ext cx="22248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smtClean="0">
                <a:solidFill>
                  <a:prstClr val="black"/>
                </a:solidFill>
              </a:rPr>
              <a:t>       A    B     C    D     E</a:t>
            </a:r>
            <a:endParaRPr lang="fr-BE" sz="1400" b="1" i="1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 rot="16200000" flipH="1">
            <a:off x="7191305" y="2409896"/>
            <a:ext cx="95391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rot="16200000" flipH="1">
            <a:off x="6896100" y="2324100"/>
            <a:ext cx="380999" cy="1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 rot="16200000" flipH="1">
            <a:off x="7343705" y="4209628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rot="16200000" flipH="1">
            <a:off x="7529267" y="4024066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 rot="16200000" flipH="1">
            <a:off x="7191305" y="4409723"/>
            <a:ext cx="95391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1"/>
          <p:cNvSpPr>
            <a:spLocks noChangeShapeType="1"/>
          </p:cNvSpPr>
          <p:nvPr/>
        </p:nvSpPr>
        <p:spPr bwMode="auto">
          <a:xfrm rot="16200000" flipH="1">
            <a:off x="7458005" y="4095328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 rot="16200000" flipH="1" flipV="1">
            <a:off x="7203229" y="2626573"/>
            <a:ext cx="7154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 rot="16200000" flipH="1" flipV="1">
            <a:off x="7203228" y="5141173"/>
            <a:ext cx="7154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</a:t>
            </a:r>
            <a:r>
              <a:rPr lang="en-US" dirty="0" smtClean="0">
                <a:sym typeface="Symbol"/>
              </a:rPr>
              <a:t>ordering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example </a:t>
            </a:r>
            <a:r>
              <a:rPr lang="en-US" dirty="0" smtClean="0"/>
              <a:t>touches on a </a:t>
            </a:r>
            <a:r>
              <a:rPr lang="en-US" dirty="0" smtClean="0"/>
              <a:t>concept Leslie Lamport calls “causal ordering”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’s release of the lock on X to B “caused” B to issue updates on X.  When B was done, A resumed.</a:t>
            </a:r>
          </a:p>
          <a:p>
            <a:pPr lvl="1"/>
            <a:r>
              <a:rPr lang="en-US" dirty="0" smtClean="0"/>
              <a:t>The update order is A’s, then B’s, then A’s.</a:t>
            </a:r>
          </a:p>
          <a:p>
            <a:pPr lvl="1"/>
            <a:endParaRPr lang="en-US" dirty="0"/>
          </a:p>
          <a:p>
            <a:r>
              <a:rPr lang="en-US" dirty="0" err="1" smtClean="0"/>
              <a:t>Lamport’s</a:t>
            </a:r>
            <a:r>
              <a:rPr lang="en-US" dirty="0" smtClean="0"/>
              <a:t> happened-before relation captures this</a:t>
            </a:r>
          </a:p>
          <a:p>
            <a:pPr lvl="1"/>
            <a:r>
              <a:rPr lang="en-US" dirty="0" smtClean="0"/>
              <a:t>If P sends </a:t>
            </a:r>
            <a:r>
              <a:rPr lang="en-US" b="1" dirty="0" smtClean="0"/>
              <a:t>m</a:t>
            </a:r>
            <a:r>
              <a:rPr lang="en-US" dirty="0" smtClean="0"/>
              <a:t>, and Q sends </a:t>
            </a:r>
            <a:r>
              <a:rPr lang="en-US" b="1" dirty="0" smtClean="0"/>
              <a:t>m’, </a:t>
            </a:r>
            <a:r>
              <a:rPr lang="en-US" dirty="0" smtClean="0"/>
              <a:t>and </a:t>
            </a:r>
            <a:r>
              <a:rPr lang="en-US" b="1" dirty="0" smtClean="0"/>
              <a:t>m </a:t>
            </a:r>
            <a:r>
              <a:rPr lang="en-US" b="1" dirty="0" smtClean="0">
                <a:sym typeface="Symbol"/>
              </a:rPr>
              <a:t> m’, 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then we want </a:t>
            </a:r>
            <a:r>
              <a:rPr lang="en-US" b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delivered before </a:t>
            </a:r>
            <a:r>
              <a:rPr lang="en-US" b="1" dirty="0" smtClean="0">
                <a:sym typeface="Symbol"/>
              </a:rPr>
              <a:t>m’</a:t>
            </a:r>
          </a:p>
          <a:p>
            <a:pPr lvl="1"/>
            <a:r>
              <a:rPr lang="en-US" dirty="0" smtClean="0">
                <a:sym typeface="Symbol"/>
              </a:rPr>
              <a:t>Called a “causal delivery”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Same idea with several locks</a:t>
            </a:r>
            <a:endParaRPr 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Suppose red defines the lock on X</a:t>
            </a:r>
          </a:p>
          <a:p>
            <a:pPr eaLnBrk="1" hangingPunct="1"/>
            <a:r>
              <a:rPr lang="en-US" smtClean="0"/>
              <a:t>Blue is the lock on Y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smtClean="0"/>
              <a:t>The “relative” ordering of X/Y updates isn’t important because those events commute: they update different variables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smtClean="0"/>
              <a:t>Causal order captures this too</a:t>
            </a:r>
          </a:p>
          <a:p>
            <a:pPr eaLnBrk="1" hangingPunct="1"/>
            <a:endParaRPr lang="en-US"/>
          </a:p>
          <a:p>
            <a:pPr eaLnBrk="1" hangingPunct="1"/>
            <a:endParaRPr lang="en-US" dirty="0" smtClean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rot="16200000" flipH="1">
            <a:off x="49164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rot="16200000" flipH="1">
            <a:off x="52212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rot="16200000" flipH="1">
            <a:off x="55260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 flipH="1">
            <a:off x="6945966" y="1681130"/>
            <a:ext cx="19078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 flipH="1">
            <a:off x="7259612" y="1681130"/>
            <a:ext cx="19078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 flipH="1">
            <a:off x="7555566" y="1681129"/>
            <a:ext cx="19078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 flipH="1">
            <a:off x="7860366" y="1681129"/>
            <a:ext cx="19078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 flipH="1">
            <a:off x="8165166" y="1681129"/>
            <a:ext cx="19078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2000" name="Oval 16"/>
          <p:cNvSpPr>
            <a:spLocks noChangeArrowheads="1"/>
          </p:cNvSpPr>
          <p:nvPr/>
        </p:nvSpPr>
        <p:spPr bwMode="auto">
          <a:xfrm rot="16200000" flipH="1">
            <a:off x="7610405" y="1255167"/>
            <a:ext cx="95391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rot="16200000" flipH="1">
            <a:off x="7519953" y="2355972"/>
            <a:ext cx="4769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rot="16200000" flipH="1">
            <a:off x="7672353" y="2203572"/>
            <a:ext cx="4769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rot="16200000" flipH="1">
            <a:off x="7777058" y="2098868"/>
            <a:ext cx="143086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rot="16200000" flipH="1">
            <a:off x="7343705" y="3133630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rot="16200000" flipH="1">
            <a:off x="7529267" y="2948068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rot="16200000" flipH="1">
            <a:off x="7519953" y="5313080"/>
            <a:ext cx="4769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rot="16200000" flipH="1">
            <a:off x="7672353" y="5160680"/>
            <a:ext cx="4769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rot="16200000" flipH="1">
            <a:off x="7777058" y="5055975"/>
            <a:ext cx="143086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rot="16200000" flipH="1">
            <a:off x="7343705" y="4135231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rot="16200000" flipH="1">
            <a:off x="7529267" y="3949669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rot="16200000" flipH="1">
            <a:off x="7343705" y="5375309"/>
            <a:ext cx="95391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rot="16200000" flipH="1">
            <a:off x="7529267" y="5189747"/>
            <a:ext cx="33386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rot="16200000" flipH="1">
            <a:off x="7458005" y="5261009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rot="16200000" flipH="1">
            <a:off x="61356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rot="16200000" flipH="1">
            <a:off x="6938295" y="2460677"/>
            <a:ext cx="90621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 rot="16200000" flipH="1" flipV="1">
            <a:off x="7119762" y="2880620"/>
            <a:ext cx="238476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rot="16200000" flipH="1">
            <a:off x="6442714" y="3796145"/>
            <a:ext cx="1287773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 rot="16200000" flipH="1">
            <a:off x="6938295" y="4988527"/>
            <a:ext cx="906210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 rot="16200000" flipH="1" flipV="1">
            <a:off x="6730912" y="5892711"/>
            <a:ext cx="711377" cy="1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 rot="16200000" flipH="1" flipV="1">
            <a:off x="7191305" y="5336927"/>
            <a:ext cx="95391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 rot="16200000" flipH="1">
            <a:off x="7191305" y="4335326"/>
            <a:ext cx="95391" cy="304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 rot="16200000" flipH="1">
            <a:off x="5830865" y="4177707"/>
            <a:ext cx="43402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1"/>
          <p:cNvSpPr>
            <a:spLocks noChangeShapeType="1"/>
          </p:cNvSpPr>
          <p:nvPr/>
        </p:nvSpPr>
        <p:spPr bwMode="auto">
          <a:xfrm rot="16200000" flipH="1">
            <a:off x="7458005" y="4020931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1"/>
          <p:cNvSpPr>
            <a:spLocks noChangeShapeType="1"/>
          </p:cNvSpPr>
          <p:nvPr/>
        </p:nvSpPr>
        <p:spPr bwMode="auto">
          <a:xfrm rot="16200000" flipH="1">
            <a:off x="7458005" y="3019330"/>
            <a:ext cx="95391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5"/>
          <p:cNvSpPr>
            <a:spLocks noChangeShapeType="1"/>
          </p:cNvSpPr>
          <p:nvPr/>
        </p:nvSpPr>
        <p:spPr bwMode="auto">
          <a:xfrm rot="5400000">
            <a:off x="6822812" y="3585951"/>
            <a:ext cx="29659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7"/>
          <p:cNvSpPr>
            <a:spLocks noChangeShapeType="1"/>
          </p:cNvSpPr>
          <p:nvPr/>
        </p:nvSpPr>
        <p:spPr bwMode="auto">
          <a:xfrm rot="5400000" flipV="1">
            <a:off x="7277103" y="5753101"/>
            <a:ext cx="838200" cy="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9"/>
          <p:cNvSpPr>
            <a:spLocks noChangeShapeType="1"/>
          </p:cNvSpPr>
          <p:nvPr/>
        </p:nvSpPr>
        <p:spPr bwMode="auto">
          <a:xfrm rot="5400000">
            <a:off x="7891265" y="4907700"/>
            <a:ext cx="243003" cy="609601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086600" y="3352800"/>
            <a:ext cx="1219200" cy="3100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391401" y="3352800"/>
            <a:ext cx="914399" cy="15500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8012767" y="3352800"/>
            <a:ext cx="34318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07968" y="3352800"/>
            <a:ext cx="597832" cy="715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086600" y="3652381"/>
            <a:ext cx="1219200" cy="3100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7391401" y="3652381"/>
            <a:ext cx="914399" cy="15500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8012767" y="3652381"/>
            <a:ext cx="34318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7707968" y="3652381"/>
            <a:ext cx="597832" cy="715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086600" y="4191000"/>
            <a:ext cx="1219200" cy="3100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7391401" y="4191000"/>
            <a:ext cx="914399" cy="15500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8012767" y="4191000"/>
            <a:ext cx="34318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707968" y="4191000"/>
            <a:ext cx="597832" cy="715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7086600" y="4871581"/>
            <a:ext cx="1219200" cy="3100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7391401" y="4871581"/>
            <a:ext cx="914399" cy="15500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8012767" y="4871581"/>
            <a:ext cx="34318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7707968" y="4871581"/>
            <a:ext cx="597832" cy="715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086600" y="5966281"/>
            <a:ext cx="609600" cy="535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707968" y="5966281"/>
            <a:ext cx="609600" cy="2059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391401" y="5993040"/>
            <a:ext cx="316567" cy="76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696200" y="5993040"/>
            <a:ext cx="316568" cy="17916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7086600" y="2133600"/>
            <a:ext cx="1219200" cy="3100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7391401" y="2133600"/>
            <a:ext cx="914399" cy="15500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8012767" y="2133600"/>
            <a:ext cx="34318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7707968" y="2133600"/>
            <a:ext cx="597832" cy="7154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7" name="Line 18"/>
          <p:cNvSpPr>
            <a:spLocks noChangeShapeType="1"/>
          </p:cNvSpPr>
          <p:nvPr/>
        </p:nvSpPr>
        <p:spPr bwMode="auto">
          <a:xfrm rot="16200000" flipH="1" flipV="1">
            <a:off x="7203229" y="2397973"/>
            <a:ext cx="7154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18"/>
          <p:cNvSpPr>
            <a:spLocks noChangeShapeType="1"/>
          </p:cNvSpPr>
          <p:nvPr/>
        </p:nvSpPr>
        <p:spPr bwMode="auto">
          <a:xfrm rot="16200000" flipH="1" flipV="1">
            <a:off x="7203228" y="5298228"/>
            <a:ext cx="7154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implement causal delivery?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about how one implements FIFO multicast</a:t>
            </a:r>
          </a:p>
          <a:p>
            <a:pPr lvl="1"/>
            <a:r>
              <a:rPr lang="en-US" dirty="0" smtClean="0"/>
              <a:t>We just put a counter value in each outgoing multicast</a:t>
            </a:r>
          </a:p>
          <a:p>
            <a:pPr lvl="1"/>
            <a:r>
              <a:rPr lang="en-US" dirty="0" smtClean="0"/>
              <a:t>Nodes keep track and deliver in sequence order</a:t>
            </a:r>
          </a:p>
          <a:p>
            <a:pPr lvl="1"/>
            <a:endParaRPr lang="en-US" dirty="0"/>
          </a:p>
          <a:p>
            <a:r>
              <a:rPr lang="en-US" dirty="0" smtClean="0"/>
              <a:t>Substitute a vector timestamp</a:t>
            </a:r>
          </a:p>
          <a:p>
            <a:pPr lvl="1"/>
            <a:r>
              <a:rPr lang="en-US" dirty="0" smtClean="0"/>
              <a:t>We put a </a:t>
            </a:r>
            <a:r>
              <a:rPr lang="en-US" i="1" dirty="0" smtClean="0"/>
              <a:t>list of counters on each outgoing multicast</a:t>
            </a:r>
            <a:endParaRPr lang="en-US" dirty="0" smtClean="0"/>
          </a:p>
          <a:p>
            <a:pPr lvl="1"/>
            <a:r>
              <a:rPr lang="en-US" dirty="0" smtClean="0"/>
              <a:t>Nodes deliver multicasts only if they are </a:t>
            </a:r>
            <a:r>
              <a:rPr lang="en-US" i="1" dirty="0" smtClean="0"/>
              <a:t>next in the causal ordering</a:t>
            </a:r>
            <a:endParaRPr lang="en-US" dirty="0" smtClean="0"/>
          </a:p>
          <a:p>
            <a:pPr lvl="1"/>
            <a:r>
              <a:rPr lang="en-US" dirty="0" smtClean="0"/>
              <a:t>No extra rounds required, just a bit of extra space (one counter for each possible sender)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7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ordering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Multicasts in a single agreed order no matter who sends them, without locking </a:t>
            </a:r>
            <a:r>
              <a:rPr lang="en-US" dirty="0" smtClean="0"/>
              <a:t>required.  In Isis</a:t>
            </a:r>
            <a:r>
              <a:rPr lang="en-US" baseline="30000" dirty="0" smtClean="0"/>
              <a:t>2</a:t>
            </a:r>
            <a:r>
              <a:rPr lang="en-US" dirty="0" smtClean="0"/>
              <a:t> the </a:t>
            </a:r>
            <a:r>
              <a:rPr lang="en-US" dirty="0" err="1" smtClean="0"/>
              <a:t>OrderedSend</a:t>
            </a:r>
            <a:r>
              <a:rPr lang="en-US" dirty="0" smtClean="0"/>
              <a:t> protocol guarantees this.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SafeSend</a:t>
            </a:r>
            <a:r>
              <a:rPr lang="en-US" dirty="0" smtClean="0"/>
              <a:t> (Paxos) has this property</a:t>
            </a:r>
          </a:p>
          <a:p>
            <a:endParaRPr lang="en-US" dirty="0"/>
          </a:p>
          <a:p>
            <a:r>
              <a:rPr lang="en-US" dirty="0" err="1" smtClean="0"/>
              <a:t>OrderedSend</a:t>
            </a:r>
            <a:r>
              <a:rPr lang="en-US" dirty="0" smtClean="0"/>
              <a:t>: total </a:t>
            </a:r>
            <a:r>
              <a:rPr lang="en-US" dirty="0" smtClean="0"/>
              <a:t>ordering with </a:t>
            </a:r>
            <a:r>
              <a:rPr lang="en-US" u="sng" dirty="0" smtClean="0"/>
              <a:t>optimistic</a:t>
            </a:r>
            <a:r>
              <a:rPr lang="en-US" dirty="0" smtClean="0"/>
              <a:t> delivery.</a:t>
            </a:r>
          </a:p>
          <a:p>
            <a:r>
              <a:rPr lang="en-US" dirty="0" err="1" smtClean="0"/>
              <a:t>SaeSend</a:t>
            </a:r>
            <a:r>
              <a:rPr lang="en-US" dirty="0" smtClean="0"/>
              <a:t>: total ordering with </a:t>
            </a:r>
            <a:r>
              <a:rPr lang="en-US" u="sng" dirty="0" smtClean="0"/>
              <a:t>pessimistic</a:t>
            </a:r>
            <a:r>
              <a:rPr lang="en-US" dirty="0" smtClean="0"/>
              <a:t> delivery.  This is slow but offers the strongest form of </a:t>
            </a:r>
            <a:r>
              <a:rPr lang="en-US" dirty="0" smtClean="0"/>
              <a:t>durability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01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ordering one can use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ordering or even no reliability (like IP multicast)</a:t>
            </a:r>
          </a:p>
          <a:p>
            <a:r>
              <a:rPr lang="en-US" dirty="0" smtClean="0"/>
              <a:t>FIFO ordering (requires an integer counter)</a:t>
            </a:r>
          </a:p>
          <a:p>
            <a:r>
              <a:rPr lang="en-US" dirty="0" smtClean="0"/>
              <a:t>Causal ordering (requires vector timestamps)</a:t>
            </a:r>
          </a:p>
          <a:p>
            <a:r>
              <a:rPr lang="en-US" dirty="0" smtClean="0"/>
              <a:t>Total ordering (requires a form of lock).  Can be implemented as a “causal and total” order</a:t>
            </a:r>
          </a:p>
          <a:p>
            <a:r>
              <a:rPr lang="en-US" dirty="0" smtClean="0"/>
              <a:t>Paxos agreed ordering (tied to strong durability)</a:t>
            </a:r>
          </a:p>
          <a:p>
            <a:endParaRPr lang="en-US" dirty="0"/>
          </a:p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offers </a:t>
            </a:r>
            <a:r>
              <a:rPr lang="en-US" i="1" dirty="0" smtClean="0"/>
              <a:t>all </a:t>
            </a:r>
            <a:r>
              <a:rPr lang="en-US" dirty="0" smtClean="0"/>
              <a:t>of these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cuts and Total Order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Recall our discussion of consistent cuts</a:t>
            </a:r>
          </a:p>
          <a:p>
            <a:pPr lvl="1"/>
            <a:r>
              <a:rPr lang="en-US" dirty="0" smtClean="0"/>
              <a:t>Like an “instant in time” for a distributed system</a:t>
            </a:r>
          </a:p>
          <a:p>
            <a:pPr lvl="1"/>
            <a:r>
              <a:rPr lang="en-US" dirty="0" smtClean="0"/>
              <a:t>Guess what: An event triggered by a totally ordered message delivery </a:t>
            </a:r>
            <a:r>
              <a:rPr lang="en-US" b="1" i="1" dirty="0" smtClean="0"/>
              <a:t>happens on a consistent cut!</a:t>
            </a:r>
          </a:p>
          <a:p>
            <a:pPr lvl="1"/>
            <a:r>
              <a:rPr lang="en-US" dirty="0" smtClean="0"/>
              <a:t>For example, it is safe to use a totally ordered query to check for a deadlock, or to count something</a:t>
            </a:r>
          </a:p>
          <a:p>
            <a:pPr lvl="2"/>
            <a:r>
              <a:rPr lang="en-US" dirty="0" smtClean="0"/>
              <a:t>The answer will be “correct”</a:t>
            </a:r>
          </a:p>
          <a:p>
            <a:pPr lvl="2"/>
            <a:r>
              <a:rPr lang="en-US" dirty="0" smtClean="0"/>
              <a:t>No ghost deadlocks or double counting or undercounting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00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multicast primitives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RawSend</a:t>
            </a:r>
            <a:r>
              <a:rPr lang="en-US" sz="2400" b="1" dirty="0" smtClean="0"/>
              <a:t>: </a:t>
            </a:r>
            <a:r>
              <a:rPr lang="en-US" sz="2400" dirty="0" smtClean="0"/>
              <a:t>No guarantees</a:t>
            </a:r>
            <a:endParaRPr lang="en-US" sz="2400" b="1" dirty="0"/>
          </a:p>
          <a:p>
            <a:r>
              <a:rPr lang="en-US" sz="2400" b="1" dirty="0" smtClean="0"/>
              <a:t>Send:  </a:t>
            </a:r>
            <a:r>
              <a:rPr lang="en-US" sz="2400" dirty="0" smtClean="0"/>
              <a:t>FIFO</a:t>
            </a:r>
            <a:endParaRPr lang="en-US" sz="2400" b="1" dirty="0" smtClean="0"/>
          </a:p>
          <a:p>
            <a:r>
              <a:rPr lang="en-US" sz="2400" b="1" dirty="0" err="1" smtClean="0"/>
              <a:t>CausalSend</a:t>
            </a:r>
            <a:r>
              <a:rPr lang="en-US" sz="2400" b="1" dirty="0" smtClean="0"/>
              <a:t>:</a:t>
            </a:r>
            <a:r>
              <a:rPr lang="en-US" sz="2400" dirty="0"/>
              <a:t> </a:t>
            </a:r>
            <a:r>
              <a:rPr lang="en-US" sz="2400" dirty="0" smtClean="0"/>
              <a:t>Causal order</a:t>
            </a:r>
            <a:endParaRPr lang="en-US" sz="2400" b="1" dirty="0" smtClean="0"/>
          </a:p>
          <a:p>
            <a:r>
              <a:rPr lang="en-US" sz="2400" b="1" dirty="0" err="1" smtClean="0"/>
              <a:t>OrderedSend</a:t>
            </a:r>
            <a:r>
              <a:rPr lang="en-US" sz="2400" b="1" dirty="0" smtClean="0"/>
              <a:t>:  </a:t>
            </a:r>
            <a:r>
              <a:rPr lang="en-US" sz="2400" dirty="0" smtClean="0"/>
              <a:t>Total order</a:t>
            </a:r>
            <a:endParaRPr lang="en-US" sz="2400" b="1" dirty="0" smtClean="0"/>
          </a:p>
          <a:p>
            <a:r>
              <a:rPr lang="en-US" sz="2400" b="1" dirty="0" err="1" smtClean="0"/>
              <a:t>SafeSend</a:t>
            </a:r>
            <a:r>
              <a:rPr lang="en-US" sz="2400" b="1" dirty="0" smtClean="0"/>
              <a:t>:  </a:t>
            </a:r>
            <a:r>
              <a:rPr lang="en-US" sz="2400" dirty="0" smtClean="0"/>
              <a:t>Paxos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41910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Flush: Durability (not needed for </a:t>
            </a:r>
            <a:r>
              <a:rPr lang="en-US" sz="2400" dirty="0" err="1" smtClean="0"/>
              <a:t>SafeSend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In-memory/disk durability (</a:t>
            </a:r>
            <a:r>
              <a:rPr lang="en-US" sz="2400" dirty="0" err="1" smtClean="0"/>
              <a:t>SafeSend</a:t>
            </a:r>
            <a:r>
              <a:rPr lang="en-US" sz="2400" dirty="0" smtClean="0"/>
              <a:t> only)</a:t>
            </a:r>
            <a:endParaRPr lang="en-US" sz="2400" dirty="0"/>
          </a:p>
          <a:p>
            <a:r>
              <a:rPr lang="en-US" sz="2400" dirty="0" smtClean="0"/>
              <a:t>Ability </a:t>
            </a:r>
            <a:r>
              <a:rPr lang="en-US" sz="2400" dirty="0"/>
              <a:t>to specify the number </a:t>
            </a:r>
            <a:r>
              <a:rPr lang="en-US" sz="2400" dirty="0" smtClean="0"/>
              <a:t>of acceptors (</a:t>
            </a:r>
            <a:r>
              <a:rPr lang="en-US" sz="2400" dirty="0" err="1" smtClean="0"/>
              <a:t>SafeSend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Names for Primitives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Additional Options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4970306"/>
            <a:ext cx="8153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pPr algn="ctr"/>
            <a:r>
              <a:rPr lang="en-US" sz="2400" dirty="0"/>
              <a:t>… all come in P2P and multicast forms, and all can be used as basis of Query requests</a:t>
            </a:r>
          </a:p>
        </p:txBody>
      </p:sp>
    </p:spTree>
    <p:extLst>
      <p:ext uri="{BB962C8B-B14F-4D97-AF65-F5344CB8AC3E}">
        <p14:creationId xmlns:p14="http://schemas.microsoft.com/office/powerpoint/2010/main" val="11085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people need so many choices?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developers start by using</a:t>
            </a:r>
          </a:p>
          <a:p>
            <a:pPr lvl="1"/>
            <a:r>
              <a:rPr lang="en-US" dirty="0" err="1" smtClean="0"/>
              <a:t>OrderedSend</a:t>
            </a:r>
            <a:r>
              <a:rPr lang="en-US" dirty="0" smtClean="0"/>
              <a:t> for situations where strong durability isn’t a key requirement (total order)</a:t>
            </a:r>
          </a:p>
          <a:p>
            <a:pPr lvl="1"/>
            <a:r>
              <a:rPr lang="en-US" dirty="0" err="1" smtClean="0"/>
              <a:t>SafeSend</a:t>
            </a:r>
            <a:r>
              <a:rPr lang="en-US" dirty="0" smtClean="0"/>
              <a:t> if total order plus strong durability is needed</a:t>
            </a:r>
          </a:p>
          <a:p>
            <a:pPr lvl="1"/>
            <a:endParaRPr lang="en-US" dirty="0"/>
          </a:p>
          <a:p>
            <a:r>
              <a:rPr lang="en-US" dirty="0" smtClean="0"/>
              <a:t>Then they switch to weaker ordering primitives if</a:t>
            </a:r>
          </a:p>
          <a:p>
            <a:pPr lvl="1"/>
            <a:r>
              <a:rPr lang="en-US" dirty="0" smtClean="0"/>
              <a:t>Application has a structure that permits it</a:t>
            </a:r>
          </a:p>
          <a:p>
            <a:pPr lvl="1"/>
            <a:r>
              <a:rPr lang="en-US" dirty="0" smtClean="0"/>
              <a:t>Performance benefit outweighs the added complexity</a:t>
            </a:r>
          </a:p>
          <a:p>
            <a:pPr lvl="1"/>
            <a:r>
              <a:rPr lang="en-US" dirty="0" smtClean="0"/>
              <a:t>Using the right primitive lets you pay for </a:t>
            </a:r>
            <a:r>
              <a:rPr lang="en-US" i="1" u="sng" dirty="0" smtClean="0"/>
              <a:t>exactly</a:t>
            </a:r>
            <a:r>
              <a:rPr lang="en-US" dirty="0" smtClean="0"/>
              <a:t> what you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key to consistency turns has turned out to be delivery ordering (durability is a “separate” thing)</a:t>
            </a:r>
          </a:p>
          <a:p>
            <a:pPr lvl="1"/>
            <a:r>
              <a:rPr lang="en-US" dirty="0" smtClean="0"/>
              <a:t>Given replicas that are </a:t>
            </a:r>
            <a:r>
              <a:rPr lang="en-US" b="1" i="1" dirty="0" smtClean="0"/>
              <a:t>initially</a:t>
            </a:r>
            <a:r>
              <a:rPr lang="en-US" dirty="0" smtClean="0"/>
              <a:t> in the same state…</a:t>
            </a:r>
          </a:p>
          <a:p>
            <a:pPr lvl="1"/>
            <a:r>
              <a:rPr lang="en-US" dirty="0" smtClean="0"/>
              <a:t>… if we apply the same updates (with no gaps or dups) in the same order, they </a:t>
            </a:r>
            <a:r>
              <a:rPr lang="en-US" b="1" i="1" dirty="0" smtClean="0"/>
              <a:t>stay</a:t>
            </a:r>
            <a:r>
              <a:rPr lang="en-US" dirty="0" smtClean="0"/>
              <a:t> in the same state.</a:t>
            </a:r>
          </a:p>
          <a:p>
            <a:pPr lvl="1"/>
            <a:endParaRPr lang="en-US" dirty="0"/>
          </a:p>
          <a:p>
            <a:r>
              <a:rPr lang="en-US" dirty="0" smtClean="0"/>
              <a:t>We’ve seen how the virtual synchrony model uses this notion of order for</a:t>
            </a:r>
          </a:p>
          <a:p>
            <a:pPr lvl="1"/>
            <a:r>
              <a:rPr lang="en-US" dirty="0" smtClean="0"/>
              <a:t>Delivering membership view events</a:t>
            </a:r>
          </a:p>
          <a:p>
            <a:pPr lvl="1"/>
            <a:r>
              <a:rPr lang="en-US" dirty="0" smtClean="0"/>
              <a:t>Delivery of new update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Virtual synchrony recap</a:t>
            </a:r>
            <a:endParaRPr lang="fr-BE" sz="36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648200"/>
            <a:ext cx="83058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Virtual synchrony is a “consistency” model: 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Synchronous  runs: </a:t>
            </a:r>
            <a:r>
              <a:rPr lang="en-US" b="1" i="1" dirty="0" smtClean="0"/>
              <a:t>indistinguishable from non-replicated object that saw the same updates (like </a:t>
            </a:r>
            <a:r>
              <a:rPr lang="en-US" b="1" i="1" dirty="0" err="1" smtClean="0"/>
              <a:t>Paxos</a:t>
            </a:r>
            <a:r>
              <a:rPr lang="en-US" b="1" i="1" dirty="0" smtClean="0"/>
              <a:t>)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Virtually synchronous runs </a:t>
            </a:r>
            <a:r>
              <a:rPr lang="en-US" b="1" i="1" dirty="0" smtClean="0"/>
              <a:t>are indistinguishable from synchronous runs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3523667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0"/>
            <a:ext cx="3581400" cy="170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457200" y="4114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Synchronous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4114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Virtually synchronous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33400" y="1676400"/>
            <a:ext cx="8153400" cy="76200"/>
          </a:xfrm>
          <a:prstGeom prst="straightConnector1">
            <a:avLst/>
          </a:prstGeom>
          <a:ln w="76200">
            <a:solidFill>
              <a:srgbClr val="FFA7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1752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Non-replicated reference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529834"/>
            <a:ext cx="685800" cy="369332"/>
          </a:xfrm>
          <a:prstGeom prst="rect">
            <a:avLst/>
          </a:prstGeom>
          <a:solidFill>
            <a:srgbClr val="FFFFFF">
              <a:alpha val="38039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A=3</a:t>
            </a:r>
            <a:endParaRPr lang="fr-BE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1529834"/>
            <a:ext cx="6858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B=7</a:t>
            </a:r>
            <a:endParaRPr lang="fr-BE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1529834"/>
            <a:ext cx="9906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B = B-A</a:t>
            </a:r>
            <a:endParaRPr lang="fr-BE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39000" y="1524000"/>
            <a:ext cx="9144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A=A+1</a:t>
            </a:r>
            <a:endParaRPr lang="fr-BE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additional Isis</a:t>
            </a:r>
            <a:r>
              <a:rPr lang="en-US" baseline="30000" dirty="0" smtClean="0"/>
              <a:t>2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 transfer and logging</a:t>
            </a:r>
          </a:p>
          <a:p>
            <a:endParaRPr lang="en-US" dirty="0"/>
          </a:p>
          <a:p>
            <a:r>
              <a:rPr lang="en-US" dirty="0" smtClean="0"/>
              <a:t>User registers a method that can checkpoint group state, and methods to load from checkpoint</a:t>
            </a:r>
          </a:p>
          <a:p>
            <a:endParaRPr lang="en-US" dirty="0"/>
          </a:p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will move such a checkpoint to a new member, or store it into a file, at appropriate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81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Based on 256-bit AES keys</a:t>
            </a:r>
          </a:p>
          <a:p>
            <a:endParaRPr lang="en-US" dirty="0"/>
          </a:p>
          <a:p>
            <a:r>
              <a:rPr lang="en-US" dirty="0" smtClean="0"/>
              <a:t>Two cases: Key for the entire system, and per-group keys.  </a:t>
            </a:r>
          </a:p>
          <a:p>
            <a:pPr lvl="1"/>
            <a:r>
              <a:rPr lang="en-US" dirty="0" smtClean="0"/>
              <a:t>System keys: used to sign messages (not encrypt!)</a:t>
            </a:r>
          </a:p>
          <a:p>
            <a:pPr lvl="1"/>
            <a:r>
              <a:rPr lang="en-US" dirty="0" smtClean="0"/>
              <a:t>Per-group keys: all data sent on the network is encrypted first</a:t>
            </a:r>
          </a:p>
          <a:p>
            <a:pPr lvl="1"/>
            <a:r>
              <a:rPr lang="en-US" dirty="0" smtClean="0"/>
              <a:t>But where do the keys themselves get stored?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95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option is to keep the key material outside of Isis</a:t>
            </a:r>
            <a:r>
              <a:rPr lang="en-US" baseline="30000" dirty="0" smtClean="0"/>
              <a:t>2</a:t>
            </a:r>
            <a:r>
              <a:rPr lang="en-US" dirty="0" smtClean="0"/>
              <a:t> in a standard certificate repository</a:t>
            </a:r>
          </a:p>
          <a:p>
            <a:pPr lvl="1"/>
            <a:r>
              <a:rPr lang="en-US" dirty="0" smtClean="0"/>
              <a:t>Application would start up, fetch certificate, find keys inside, and hand them to Isis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This is the recommended approach</a:t>
            </a:r>
          </a:p>
          <a:p>
            <a:pPr lvl="1"/>
            <a:endParaRPr lang="en-US" dirty="0"/>
          </a:p>
          <a:p>
            <a:r>
              <a:rPr lang="en-US" dirty="0" smtClean="0"/>
              <a:t>A second option allows Isis</a:t>
            </a:r>
            <a:r>
              <a:rPr lang="en-US" baseline="30000" dirty="0" smtClean="0"/>
              <a:t>2</a:t>
            </a:r>
            <a:r>
              <a:rPr lang="en-US" dirty="0" smtClean="0"/>
              <a:t> to create keys itself</a:t>
            </a:r>
          </a:p>
          <a:p>
            <a:pPr lvl="1"/>
            <a:r>
              <a:rPr lang="en-US" dirty="0" smtClean="0"/>
              <a:t>But these will be stored </a:t>
            </a:r>
            <a:r>
              <a:rPr lang="en-US" i="1" dirty="0" smtClean="0"/>
              <a:t>in files </a:t>
            </a:r>
            <a:r>
              <a:rPr lang="en-US" dirty="0" smtClean="0"/>
              <a:t>under your user-id</a:t>
            </a:r>
          </a:p>
          <a:p>
            <a:pPr lvl="1"/>
            <a:r>
              <a:rPr lang="en-US" dirty="0" smtClean="0"/>
              <a:t>File protection guards these: only you can access them</a:t>
            </a:r>
          </a:p>
          <a:p>
            <a:pPr lvl="1"/>
            <a:r>
              <a:rPr lang="en-US" dirty="0" smtClean="0"/>
              <a:t>If someone were to log in as you, they could find the keys and decrypt group traffic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59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forms</a:t>
            </a:r>
          </a:p>
          <a:p>
            <a:endParaRPr lang="en-US" dirty="0"/>
          </a:p>
          <a:p>
            <a:r>
              <a:rPr lang="en-US" dirty="0" smtClean="0"/>
              <a:t>Built-in flow control is automatic and attempts to avoid overload situations in which senders swamp (some) receivers with too much traffic, causing them to fall behind and, eventually, to crash</a:t>
            </a:r>
          </a:p>
          <a:p>
            <a:endParaRPr lang="en-US" dirty="0"/>
          </a:p>
          <a:p>
            <a:r>
              <a:rPr lang="en-US" dirty="0" smtClean="0"/>
              <a:t>This is always in force except when using </a:t>
            </a:r>
            <a:r>
              <a:rPr lang="en-US" dirty="0" err="1" smtClean="0"/>
              <a:t>RawSend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68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other form is user-controlled: You specify a “leaky bucket” policy, Isis</a:t>
            </a:r>
            <a:r>
              <a:rPr lang="en-US" baseline="30000" dirty="0" smtClean="0"/>
              <a:t>2</a:t>
            </a:r>
            <a:r>
              <a:rPr lang="en-US" dirty="0" smtClean="0"/>
              <a:t> implements it</a:t>
            </a:r>
          </a:p>
          <a:p>
            <a:r>
              <a:rPr lang="en-US" dirty="0" smtClean="0"/>
              <a:t>Tokens flow into a bucket at</a:t>
            </a:r>
            <a:br>
              <a:rPr lang="en-US" dirty="0" smtClean="0"/>
            </a:br>
            <a:r>
              <a:rPr lang="en-US" dirty="0" smtClean="0"/>
              <a:t>a rate you can specify</a:t>
            </a:r>
          </a:p>
          <a:p>
            <a:r>
              <a:rPr lang="en-US" dirty="0" smtClean="0"/>
              <a:t>They also age </a:t>
            </a:r>
            <a:r>
              <a:rPr lang="en-US" smtClean="0"/>
              <a:t>out eventually (</a:t>
            </a:r>
            <a:r>
              <a:rPr lang="en-US" i="1" smtClean="0"/>
              <a:t>leak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Each multicast “costs” a token</a:t>
            </a:r>
            <a:br>
              <a:rPr lang="en-US" dirty="0" smtClean="0"/>
            </a:br>
            <a:r>
              <a:rPr lang="en-US" dirty="0" smtClean="0"/>
              <a:t>and waits if the bucket is empty</a:t>
            </a:r>
          </a:p>
          <a:p>
            <a:r>
              <a:rPr lang="en-US" dirty="0" smtClean="0"/>
              <a:t>Fully automated flow control appears to be very hard and may be impractical</a:t>
            </a:r>
            <a:endParaRPr lang="en-US" dirty="0"/>
          </a:p>
        </p:txBody>
      </p:sp>
      <p:pic>
        <p:nvPicPr>
          <p:cNvPr id="6" name="Picture 5" descr="http://www.commonwealthsolar.com/images/RMILeakyBucket.jpg">
            <a:hlinkClick r:id="rId2" tgtFrame="_blank" tooltip="&quot;View full Imag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200400"/>
            <a:ext cx="13811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434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Multicast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Something else Isis</a:t>
            </a:r>
            <a:r>
              <a:rPr lang="en-US" baseline="30000" dirty="0" smtClean="0"/>
              <a:t>2</a:t>
            </a:r>
            <a:r>
              <a:rPr lang="en-US" dirty="0" smtClean="0"/>
              <a:t> does is to manage the choice of how multicast gets sent</a:t>
            </a:r>
          </a:p>
          <a:p>
            <a:endParaRPr lang="en-US" dirty="0"/>
          </a:p>
          <a:p>
            <a:r>
              <a:rPr lang="en-US" dirty="0" smtClean="0"/>
              <a:t>Several cases</a:t>
            </a:r>
          </a:p>
          <a:p>
            <a:pPr lvl="1"/>
            <a:r>
              <a:rPr lang="en-US" dirty="0"/>
              <a:t>Isis</a:t>
            </a:r>
            <a:r>
              <a:rPr lang="en-US" baseline="30000" dirty="0"/>
              <a:t>2 </a:t>
            </a:r>
            <a:r>
              <a:rPr lang="en-US" baseline="30000" dirty="0" smtClean="0"/>
              <a:t> </a:t>
            </a:r>
            <a:r>
              <a:rPr lang="en-US" dirty="0" smtClean="0"/>
              <a:t>can use IP multicast, if permitted.  User controls the range of port numbers and the maximum number of groups</a:t>
            </a:r>
          </a:p>
          <a:p>
            <a:pPr lvl="1"/>
            <a:r>
              <a:rPr lang="en-US" dirty="0"/>
              <a:t>Isis</a:t>
            </a:r>
            <a:r>
              <a:rPr lang="en-US" baseline="30000" dirty="0"/>
              <a:t>2 </a:t>
            </a:r>
            <a:r>
              <a:rPr lang="en-US" baseline="30000" dirty="0" smtClean="0"/>
              <a:t> </a:t>
            </a:r>
            <a:r>
              <a:rPr lang="en-US" dirty="0" smtClean="0"/>
              <a:t>can send packets over UDP, if UDP is allowed and a particular group doesn’t have permission to use Dr. Multicast</a:t>
            </a:r>
          </a:p>
          <a:p>
            <a:pPr lvl="1"/>
            <a:r>
              <a:rPr lang="en-US" dirty="0"/>
              <a:t>Isis</a:t>
            </a:r>
            <a:r>
              <a:rPr lang="en-US" baseline="30000" dirty="0"/>
              <a:t>2 </a:t>
            </a:r>
            <a:r>
              <a:rPr lang="en-US" baseline="30000" dirty="0" smtClean="0"/>
              <a:t> </a:t>
            </a:r>
            <a:r>
              <a:rPr lang="en-US" dirty="0" smtClean="0"/>
              <a:t>can “tunnel” over an overlay network of TCP links (a kind of tree with log(N) branching factor at each level)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89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meltdown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“blend” of stories (eBay, Amazon, Yahoo):</a:t>
            </a:r>
          </a:p>
          <a:p>
            <a:pPr lvl="1"/>
            <a:r>
              <a:rPr lang="en-US" dirty="0" smtClean="0"/>
              <a:t>Pub-sub message bus very popular.  System scaled up.  Rolled out a faster </a:t>
            </a:r>
            <a:r>
              <a:rPr lang="en-US" dirty="0" err="1" smtClean="0"/>
              <a:t>ethernet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Product uses IPMC to accelerate sending</a:t>
            </a:r>
          </a:p>
          <a:p>
            <a:pPr lvl="1"/>
            <a:r>
              <a:rPr lang="en-US" dirty="0" smtClean="0"/>
              <a:t>All goes well until one day, under heavy load, loss rates spike, triggering collapse</a:t>
            </a:r>
          </a:p>
          <a:p>
            <a:r>
              <a:rPr lang="en-US" dirty="0" smtClean="0"/>
              <a:t>Oscillation observed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962400"/>
            <a:ext cx="3702919" cy="232907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IPMC aggregation and  flow control!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/>
          <a:lstStyle/>
          <a:p>
            <a:r>
              <a:rPr lang="en-US" dirty="0" smtClean="0"/>
              <a:t>Recall: IPMC became promiscuous because </a:t>
            </a:r>
            <a:r>
              <a:rPr lang="en-US" i="1" dirty="0" smtClean="0"/>
              <a:t>too many multicast channels were used</a:t>
            </a:r>
          </a:p>
          <a:p>
            <a:pPr lvl="1"/>
            <a:r>
              <a:rPr lang="en-US" dirty="0" smtClean="0"/>
              <a:t>And this triggered meltdowns</a:t>
            </a:r>
          </a:p>
          <a:p>
            <a:endParaRPr lang="en-US" dirty="0" smtClean="0"/>
          </a:p>
          <a:p>
            <a:r>
              <a:rPr lang="en-US" dirty="0" smtClean="0"/>
              <a:t>Why not </a:t>
            </a:r>
            <a:r>
              <a:rPr lang="en-US" i="1" dirty="0" smtClean="0"/>
              <a:t>aggregate</a:t>
            </a:r>
            <a:r>
              <a:rPr lang="en-US" dirty="0" smtClean="0"/>
              <a:t> (combine) IPMC channels?</a:t>
            </a:r>
          </a:p>
          <a:p>
            <a:pPr lvl="1"/>
            <a:r>
              <a:rPr lang="en-US" dirty="0" smtClean="0"/>
              <a:t>When two channels have similar receiver sets, combine them into one channel</a:t>
            </a:r>
          </a:p>
          <a:p>
            <a:pPr lvl="1"/>
            <a:r>
              <a:rPr lang="en-US" dirty="0" smtClean="0"/>
              <a:t>Filter (discard) unwanted extra messages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31470" y="1600200"/>
            <a:ext cx="8469630" cy="49377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82296" tIns="41148" rIns="82296" bIns="41148"/>
          <a:lstStyle/>
          <a:p>
            <a:endParaRPr 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828800"/>
            <a:ext cx="1592956" cy="4099560"/>
          </a:xfrm>
          <a:prstGeom prst="rect">
            <a:avLst/>
          </a:prstGeom>
          <a:noFill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370" y="1838802"/>
            <a:ext cx="3401854" cy="1935956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3390424" cy="4609148"/>
          </a:xfrm>
        </p:spPr>
        <p:txBody>
          <a:bodyPr lIns="0" tIns="0" rIns="0" bIns="0">
            <a:normAutofit lnSpcReduction="10000"/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 pitchFamily="34" charset="0"/>
              </a:rPr>
              <a:t>Application sees what looks like a normal IPMC interface (socket library)</a:t>
            </a: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9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 pitchFamily="34" charset="0"/>
              </a:rPr>
              <a:t>We intercept requests and map them to IPMC groups of our choice (or even to UDP)</a:t>
            </a:r>
            <a:endParaRPr lang="en-US" sz="29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Multicast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does “same order” mean?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easy answer is to assume that the “same order” means just what is says</a:t>
            </a:r>
          </a:p>
          <a:p>
            <a:pPr lvl="1"/>
            <a:r>
              <a:rPr lang="en-US" dirty="0" smtClean="0"/>
              <a:t>Every member gets every message in the identical sequence</a:t>
            </a:r>
          </a:p>
          <a:p>
            <a:pPr lvl="1"/>
            <a:r>
              <a:rPr lang="en-US" dirty="0" smtClean="0"/>
              <a:t>This was what we called a “synchronous” behavior</a:t>
            </a:r>
          </a:p>
          <a:p>
            <a:r>
              <a:rPr lang="en-US" dirty="0" smtClean="0"/>
              <a:t>Better term might be</a:t>
            </a:r>
            <a:br>
              <a:rPr lang="en-US" dirty="0" smtClean="0"/>
            </a:br>
            <a:r>
              <a:rPr lang="en-US" dirty="0" smtClean="0"/>
              <a:t>“closely” synchronous</a:t>
            </a:r>
            <a:br>
              <a:rPr lang="en-US" dirty="0" smtClean="0"/>
            </a:br>
            <a:r>
              <a:rPr lang="en-US" dirty="0" smtClean="0"/>
              <a:t>since we aren’t using</a:t>
            </a:r>
            <a:br>
              <a:rPr lang="en-US" dirty="0" smtClean="0"/>
            </a:br>
            <a:r>
              <a:rPr lang="en-US" dirty="0" smtClean="0"/>
              <a:t>synchronous clocks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962400"/>
            <a:ext cx="3523667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419600" y="579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Synchronous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Algorithm by Vigfusson, </a:t>
            </a:r>
            <a:r>
              <a:rPr lang="en-US" smtClean="0"/>
              <a:t>Tock </a:t>
            </a:r>
            <a:br>
              <a:rPr lang="en-US" smtClean="0"/>
            </a:br>
            <a:r>
              <a:rPr lang="en-US" smtClean="0"/>
              <a:t>                    papers: [HotNets </a:t>
            </a:r>
            <a:r>
              <a:rPr lang="en-US" dirty="0" smtClean="0"/>
              <a:t>09, LADIS 2008]</a:t>
            </a:r>
          </a:p>
          <a:p>
            <a:r>
              <a:rPr lang="en-US" dirty="0" smtClean="0"/>
              <a:t>Uses a k-means clustering algorithm</a:t>
            </a:r>
          </a:p>
          <a:p>
            <a:pPr lvl="1"/>
            <a:r>
              <a:rPr lang="en-US" dirty="0" smtClean="0"/>
              <a:t>Generalized problem is NP complete</a:t>
            </a:r>
          </a:p>
          <a:p>
            <a:pPr lvl="1"/>
            <a:r>
              <a:rPr lang="en-US" dirty="0" smtClean="0"/>
              <a:t>But heuristic works well in practice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86116" y="2364479"/>
            <a:ext cx="3536181" cy="450059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296" tIns="41148" rIns="82296" bIns="41148" anchor="ctr"/>
          <a:lstStyle/>
          <a:p>
            <a:endParaRPr lang="en-US"/>
          </a:p>
        </p:txBody>
      </p:sp>
      <p:sp>
        <p:nvSpPr>
          <p:cNvPr id="140300" name="Rectangle 12"/>
          <p:cNvSpPr>
            <a:spLocks noChangeArrowheads="1"/>
          </p:cNvSpPr>
          <p:nvPr/>
        </p:nvSpPr>
        <p:spPr bwMode="auto">
          <a:xfrm>
            <a:off x="3286117" y="3260315"/>
            <a:ext cx="3536180" cy="454342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296" tIns="41148" rIns="82296" bIns="41148" anchor="ctr"/>
          <a:lstStyle/>
          <a:p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/>
              <a:t>Optimization Questions</a:t>
            </a:r>
            <a:endParaRPr lang="en-US" dirty="0"/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2257409" y="1964441"/>
            <a:ext cx="3343298" cy="40003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296" tIns="41148" rIns="82296" bIns="41148" anchor="ctr"/>
          <a:lstStyle/>
          <a:p>
            <a:endParaRPr lang="en-US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2450291" y="2814538"/>
            <a:ext cx="4372006" cy="450059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296" tIns="41148" rIns="82296" bIns="41148" anchor="ctr"/>
          <a:lstStyle/>
          <a:p>
            <a:endParaRPr lang="en-US"/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230029" y="1964439"/>
            <a:ext cx="8576786" cy="283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771525" lvl="2" indent="-257175">
              <a:lnSpc>
                <a:spcPct val="95000"/>
              </a:lnSpc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Assign IPMC and </a:t>
            </a:r>
            <a:r>
              <a:rPr lang="en-US" sz="2900" dirty="0" err="1" smtClean="0">
                <a:solidFill>
                  <a:srgbClr val="000000"/>
                </a:solidFill>
                <a:latin typeface="Verdana" pitchFamily="34" charset="0"/>
              </a:rPr>
              <a:t>unicast</a:t>
            </a: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 addresses </a:t>
            </a:r>
            <a:r>
              <a:rPr lang="en-US" sz="2900" dirty="0" err="1" smtClean="0">
                <a:solidFill>
                  <a:srgbClr val="000000"/>
                </a:solidFill>
                <a:latin typeface="Verdana" pitchFamily="34" charset="0"/>
              </a:rPr>
              <a:t>s.t</a:t>
            </a: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.  </a:t>
            </a:r>
            <a:endParaRPr lang="en-US" dirty="0" smtClean="0"/>
          </a:p>
          <a:p>
            <a:pPr marL="1131570" lvl="3" indent="-205740">
              <a:lnSpc>
                <a:spcPct val="95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      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%</a:t>
            </a: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        receiver filtering     (hard)</a:t>
            </a:r>
          </a:p>
          <a:p>
            <a:pPr marL="1131570" lvl="3" indent="-205740">
              <a:lnSpc>
                <a:spcPct val="95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         Min. network traffic  </a:t>
            </a:r>
          </a:p>
          <a:p>
            <a:pPr marL="1131570" lvl="3" indent="-205740">
              <a:lnSpc>
                <a:spcPct val="95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                # IPMC addresses   (hard)</a:t>
            </a:r>
          </a:p>
          <a:p>
            <a:pPr marL="771525" lvl="2" indent="-257175">
              <a:lnSpc>
                <a:spcPct val="95000"/>
              </a:lnSpc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endParaRPr lang="en-US" sz="29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771525" lvl="2" indent="-257175">
              <a:lnSpc>
                <a:spcPct val="95000"/>
              </a:lnSpc>
            </a:pPr>
            <a:endParaRPr 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lnSpc>
                <a:spcPct val="95000"/>
              </a:lnSpc>
            </a:pPr>
            <a:endParaRPr lang="en-US" sz="2500" dirty="0">
              <a:solidFill>
                <a:srgbClr val="000000"/>
              </a:solidFill>
              <a:latin typeface="Verdana" pitchFamily="34" charset="0"/>
            </a:endParaRPr>
          </a:p>
        </p:txBody>
      </p:sp>
      <p:graphicFrame>
        <p:nvGraphicFramePr>
          <p:cNvPr id="140296" name="Object 8"/>
          <p:cNvGraphicFramePr>
            <a:graphicFrameLocks noChangeAspect="1"/>
          </p:cNvGraphicFramePr>
          <p:nvPr/>
        </p:nvGraphicFramePr>
        <p:xfrm>
          <a:off x="1655922" y="3260315"/>
          <a:ext cx="711518" cy="341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4" imgW="317160" imgH="152280" progId="Equation.3">
                  <p:embed/>
                </p:oleObj>
              </mc:Choice>
              <mc:Fallback>
                <p:oleObj name="Equation" r:id="rId4" imgW="31716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922" y="3260315"/>
                        <a:ext cx="711518" cy="341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>
                                <a:alpha val="39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7" name="Object 9"/>
          <p:cNvGraphicFramePr>
            <a:graphicFrameLocks noChangeAspect="1"/>
          </p:cNvGraphicFramePr>
          <p:nvPr/>
        </p:nvGraphicFramePr>
        <p:xfrm>
          <a:off x="1485878" y="2364478"/>
          <a:ext cx="680085" cy="42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6" imgW="266400" imgH="164880" progId="Equation.3">
                  <p:embed/>
                </p:oleObj>
              </mc:Choice>
              <mc:Fallback>
                <p:oleObj name="Equation" r:id="rId6" imgW="2664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878" y="2364478"/>
                        <a:ext cx="680085" cy="4229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618650" y="4343400"/>
            <a:ext cx="8231028" cy="217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96" tIns="41148" rIns="82296" bIns="41148">
            <a:spAutoFit/>
          </a:bodyPr>
          <a:lstStyle/>
          <a:p>
            <a:pPr>
              <a:lnSpc>
                <a:spcPct val="95000"/>
              </a:lnSpc>
              <a:buFontTx/>
              <a:buChar char="•"/>
            </a:pPr>
            <a:r>
              <a:rPr lang="en-US" sz="25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Verdana" pitchFamily="34" charset="0"/>
              </a:rPr>
              <a:t>Prefers sender load over receiver load</a:t>
            </a:r>
            <a:endParaRPr lang="en-US" sz="2900" dirty="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500" i="1" dirty="0">
                <a:latin typeface="Verdana" pitchFamily="34" charset="0"/>
              </a:rPr>
              <a:t> </a:t>
            </a:r>
            <a:r>
              <a:rPr lang="en-US" sz="2500" dirty="0">
                <a:latin typeface="Verdana" pitchFamily="34" charset="0"/>
              </a:rPr>
              <a:t>I</a:t>
            </a:r>
            <a:r>
              <a:rPr lang="en-US" sz="2500" dirty="0" smtClean="0">
                <a:latin typeface="Verdana" pitchFamily="34" charset="0"/>
              </a:rPr>
              <a:t>ntuitive control knobs as part of the policy</a:t>
            </a:r>
            <a:endParaRPr lang="en-US" sz="2500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sz="2500" dirty="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2500" dirty="0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720215" y="2805973"/>
            <a:ext cx="712947" cy="36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96" tIns="41148" rIns="82296" bIns="4114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FF00"/>
                </a:solidFill>
                <a:latin typeface="Verdana" pitchFamily="34" charset="0"/>
              </a:rPr>
              <a:t>(1)</a:t>
            </a:r>
            <a:endParaRPr lang="en-US" b="1" dirty="0">
              <a:solidFill>
                <a:srgbClr val="00FF00"/>
              </a:solidFill>
              <a:latin typeface="Verdana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16" name="Rectangle 15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17" name="Picture 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18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/>
              <a:t>MCMD Heuristic</a:t>
            </a:r>
          </a:p>
        </p:txBody>
      </p:sp>
      <p:sp>
        <p:nvSpPr>
          <p:cNvPr id="9" name="Oval 8"/>
          <p:cNvSpPr/>
          <p:nvPr/>
        </p:nvSpPr>
        <p:spPr>
          <a:xfrm>
            <a:off x="1807349" y="207882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64407" y="285035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3115" y="2978941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85878" y="362188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8642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348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07587" y="246458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0410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57646" y="349329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57646" y="2657470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22178" y="272176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00826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58003" y="240029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36532" y="323611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50885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86472" y="368617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43530" y="2143116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07468" y="426482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51004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6" name="Rectangle 4"/>
          <p:cNvSpPr txBox="1">
            <a:spLocks noChangeArrowheads="1"/>
          </p:cNvSpPr>
          <p:nvPr/>
        </p:nvSpPr>
        <p:spPr bwMode="auto">
          <a:xfrm>
            <a:off x="6243649" y="4264825"/>
            <a:ext cx="25074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Topics in `user-interest’ space</a:t>
            </a:r>
          </a:p>
        </p:txBody>
      </p:sp>
      <p:grpSp>
        <p:nvGrpSpPr>
          <p:cNvPr id="6" name="Group 70"/>
          <p:cNvGrpSpPr/>
          <p:nvPr/>
        </p:nvGrpSpPr>
        <p:grpSpPr>
          <a:xfrm>
            <a:off x="1292996" y="3301126"/>
            <a:ext cx="2507474" cy="2056700"/>
            <a:chOff x="1436662" y="3667918"/>
            <a:chExt cx="2786082" cy="2285222"/>
          </a:xfrm>
        </p:grpSpPr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2830497" y="4274347"/>
              <a:ext cx="1642280" cy="42942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4"/>
            <p:cNvSpPr txBox="1">
              <a:spLocks noChangeArrowheads="1"/>
            </p:cNvSpPr>
            <p:nvPr/>
          </p:nvSpPr>
          <p:spPr bwMode="auto">
            <a:xfrm>
              <a:off x="1436662" y="5238760"/>
              <a:ext cx="2786082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r"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kern="0" cap="small" dirty="0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FGIF Beer Group</a:t>
              </a:r>
              <a:endPara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7" name="Group 71"/>
          <p:cNvGrpSpPr/>
          <p:nvPr/>
        </p:nvGrpSpPr>
        <p:grpSpPr>
          <a:xfrm>
            <a:off x="4186235" y="3712809"/>
            <a:ext cx="2957533" cy="1773606"/>
            <a:chOff x="4651372" y="4125343"/>
            <a:chExt cx="3286148" cy="1970673"/>
          </a:xfrm>
        </p:grpSpPr>
        <p:cxnSp>
          <p:nvCxnSpPr>
            <p:cNvPr id="30" name="Straight Arrow Connector 29"/>
            <p:cNvCxnSpPr>
              <a:endCxn id="17" idx="5"/>
            </p:cNvCxnSpPr>
            <p:nvPr/>
          </p:nvCxnSpPr>
          <p:spPr>
            <a:xfrm rot="16200000" flipV="1">
              <a:off x="4395212" y="4482532"/>
              <a:ext cx="1113418" cy="39903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Rectangle 4"/>
            <p:cNvSpPr txBox="1">
              <a:spLocks noChangeArrowheads="1"/>
            </p:cNvSpPr>
            <p:nvPr/>
          </p:nvSpPr>
          <p:spPr bwMode="auto">
            <a:xfrm>
              <a:off x="4651372" y="5238760"/>
              <a:ext cx="3286148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kern="0" cap="small" dirty="0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Free Food</a:t>
              </a:r>
              <a:endPara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8" name="Group 45"/>
          <p:cNvGrpSpPr/>
          <p:nvPr/>
        </p:nvGrpSpPr>
        <p:grpSpPr>
          <a:xfrm>
            <a:off x="971525" y="6000769"/>
            <a:ext cx="7209515" cy="544616"/>
            <a:chOff x="1079472" y="6667520"/>
            <a:chExt cx="8010572" cy="605129"/>
          </a:xfrm>
        </p:grpSpPr>
        <p:pic>
          <p:nvPicPr>
            <p:cNvPr id="25907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62417" t="35099" r="20199" b="36755"/>
            <a:stretch>
              <a:fillRect/>
            </a:stretch>
          </p:blipFill>
          <p:spPr bwMode="auto">
            <a:xfrm>
              <a:off x="5151438" y="6667520"/>
              <a:ext cx="437821" cy="531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77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 l="20000" r="30000" b="20000"/>
            <a:stretch>
              <a:fillRect/>
            </a:stretch>
          </p:blipFill>
          <p:spPr bwMode="auto">
            <a:xfrm>
              <a:off x="3794116" y="6667520"/>
              <a:ext cx="439451" cy="527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79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 l="22900" t="10937" r="19237" b="8008"/>
            <a:stretch>
              <a:fillRect/>
            </a:stretch>
          </p:blipFill>
          <p:spPr bwMode="auto">
            <a:xfrm>
              <a:off x="7223140" y="6667520"/>
              <a:ext cx="500065" cy="525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80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51174" y="6667520"/>
              <a:ext cx="400847" cy="522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75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865818" y="6667520"/>
              <a:ext cx="405336" cy="549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81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 l="47000" t="12000" r="19000" b="37333"/>
            <a:stretch>
              <a:fillRect/>
            </a:stretch>
          </p:blipFill>
          <p:spPr bwMode="auto">
            <a:xfrm>
              <a:off x="2436794" y="6667520"/>
              <a:ext cx="491953" cy="549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74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722414" y="6667520"/>
              <a:ext cx="520892" cy="512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073" name="Picture 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365620" y="6667520"/>
              <a:ext cx="666744" cy="500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580198" y="6667520"/>
              <a:ext cx="360513" cy="581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079472" y="6667520"/>
              <a:ext cx="357190" cy="572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937520" y="6667520"/>
              <a:ext cx="455749" cy="590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580462" y="6667520"/>
              <a:ext cx="509582" cy="60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5" name="Rectangle 4"/>
          <p:cNvSpPr txBox="1">
            <a:spLocks noChangeArrowheads="1"/>
          </p:cNvSpPr>
          <p:nvPr/>
        </p:nvSpPr>
        <p:spPr bwMode="auto">
          <a:xfrm>
            <a:off x="650054" y="5229238"/>
            <a:ext cx="79724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900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(1,1,1,1,1,0,1,0,1,0,1,1)</a:t>
            </a:r>
          </a:p>
        </p:txBody>
      </p:sp>
      <p:sp>
        <p:nvSpPr>
          <p:cNvPr id="44" name="Rectangle 4"/>
          <p:cNvSpPr txBox="1">
            <a:spLocks noChangeArrowheads="1"/>
          </p:cNvSpPr>
          <p:nvPr/>
        </p:nvSpPr>
        <p:spPr bwMode="auto">
          <a:xfrm>
            <a:off x="650054" y="5229238"/>
            <a:ext cx="79724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900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(0,1,1,1,1,1,1,0,0,1,1,1)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48" name="Rectangle 47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50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2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4" grpId="0"/>
      <p:bldP spid="44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38"/>
          <p:cNvSpPr/>
          <p:nvPr/>
        </p:nvSpPr>
        <p:spPr>
          <a:xfrm>
            <a:off x="655796" y="2018824"/>
            <a:ext cx="2566026" cy="2696060"/>
          </a:xfrm>
          <a:custGeom>
            <a:avLst/>
            <a:gdLst>
              <a:gd name="connsiteX0" fmla="*/ 0 w 2571750"/>
              <a:gd name="connsiteY0" fmla="*/ 228600 h 2843212"/>
              <a:gd name="connsiteX1" fmla="*/ 114300 w 2571750"/>
              <a:gd name="connsiteY1" fmla="*/ 1985962 h 2843212"/>
              <a:gd name="connsiteX2" fmla="*/ 2571750 w 2571750"/>
              <a:gd name="connsiteY2" fmla="*/ 2843212 h 2843212"/>
              <a:gd name="connsiteX3" fmla="*/ 1557337 w 2571750"/>
              <a:gd name="connsiteY3" fmla="*/ 0 h 2843212"/>
              <a:gd name="connsiteX4" fmla="*/ 0 w 2571750"/>
              <a:gd name="connsiteY4" fmla="*/ 228600 h 28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0" h="2843212">
                <a:moveTo>
                  <a:pt x="0" y="228600"/>
                </a:moveTo>
                <a:lnTo>
                  <a:pt x="114300" y="1985962"/>
                </a:lnTo>
                <a:lnTo>
                  <a:pt x="2571750" y="2843212"/>
                </a:lnTo>
                <a:lnTo>
                  <a:pt x="1557337" y="0"/>
                </a:lnTo>
                <a:lnTo>
                  <a:pt x="0" y="228600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53264" y="2391728"/>
            <a:ext cx="1105853" cy="1465898"/>
          </a:xfrm>
          <a:custGeom>
            <a:avLst/>
            <a:gdLst>
              <a:gd name="connsiteX0" fmla="*/ 457200 w 1228725"/>
              <a:gd name="connsiteY0" fmla="*/ 0 h 1628775"/>
              <a:gd name="connsiteX1" fmla="*/ 0 w 1228725"/>
              <a:gd name="connsiteY1" fmla="*/ 928688 h 1628775"/>
              <a:gd name="connsiteX2" fmla="*/ 1185862 w 1228725"/>
              <a:gd name="connsiteY2" fmla="*/ 1628775 h 1628775"/>
              <a:gd name="connsiteX3" fmla="*/ 1228725 w 1228725"/>
              <a:gd name="connsiteY3" fmla="*/ 271463 h 1628775"/>
              <a:gd name="connsiteX4" fmla="*/ 457200 w 1228725"/>
              <a:gd name="connsiteY4" fmla="*/ 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" h="1628775">
                <a:moveTo>
                  <a:pt x="457200" y="0"/>
                </a:moveTo>
                <a:lnTo>
                  <a:pt x="0" y="928688"/>
                </a:lnTo>
                <a:lnTo>
                  <a:pt x="1185862" y="1628775"/>
                </a:lnTo>
                <a:lnTo>
                  <a:pt x="1228725" y="271463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272088" y="2083118"/>
            <a:ext cx="3008948" cy="1941672"/>
          </a:xfrm>
          <a:custGeom>
            <a:avLst/>
            <a:gdLst>
              <a:gd name="connsiteX0" fmla="*/ 0 w 3343275"/>
              <a:gd name="connsiteY0" fmla="*/ 0 h 2157413"/>
              <a:gd name="connsiteX1" fmla="*/ 828675 w 3343275"/>
              <a:gd name="connsiteY1" fmla="*/ 2157413 h 2157413"/>
              <a:gd name="connsiteX2" fmla="*/ 2157413 w 3343275"/>
              <a:gd name="connsiteY2" fmla="*/ 1885950 h 2157413"/>
              <a:gd name="connsiteX3" fmla="*/ 3343275 w 3343275"/>
              <a:gd name="connsiteY3" fmla="*/ 1243013 h 2157413"/>
              <a:gd name="connsiteX4" fmla="*/ 1543050 w 3343275"/>
              <a:gd name="connsiteY4" fmla="*/ 142875 h 2157413"/>
              <a:gd name="connsiteX5" fmla="*/ 0 w 3343275"/>
              <a:gd name="connsiteY5" fmla="*/ 0 h 215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3275" h="2157413">
                <a:moveTo>
                  <a:pt x="0" y="0"/>
                </a:moveTo>
                <a:lnTo>
                  <a:pt x="828675" y="2157413"/>
                </a:lnTo>
                <a:lnTo>
                  <a:pt x="2157413" y="1885950"/>
                </a:lnTo>
                <a:lnTo>
                  <a:pt x="3343275" y="1243013"/>
                </a:lnTo>
                <a:lnTo>
                  <a:pt x="1543050" y="142875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/>
              <a:t>MCMD Heuristic</a:t>
            </a:r>
          </a:p>
        </p:txBody>
      </p:sp>
      <p:sp>
        <p:nvSpPr>
          <p:cNvPr id="9" name="Oval 8"/>
          <p:cNvSpPr/>
          <p:nvPr/>
        </p:nvSpPr>
        <p:spPr>
          <a:xfrm>
            <a:off x="1807349" y="207882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64407" y="285035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3115" y="2978941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85878" y="362188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8642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348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07587" y="246458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0410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57646" y="349329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57646" y="2657470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22178" y="272176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00826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58003" y="240029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36532" y="323611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50885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86472" y="368617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43530" y="2143116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07468" y="426482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51004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6" name="Rectangle 4"/>
          <p:cNvSpPr txBox="1">
            <a:spLocks noChangeArrowheads="1"/>
          </p:cNvSpPr>
          <p:nvPr/>
        </p:nvSpPr>
        <p:spPr bwMode="auto">
          <a:xfrm>
            <a:off x="6243649" y="4264825"/>
            <a:ext cx="25074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Topics in `user-interest’ space</a:t>
            </a:r>
          </a:p>
        </p:txBody>
      </p:sp>
      <p:grpSp>
        <p:nvGrpSpPr>
          <p:cNvPr id="2" name="Group 33"/>
          <p:cNvGrpSpPr/>
          <p:nvPr/>
        </p:nvGrpSpPr>
        <p:grpSpPr>
          <a:xfrm>
            <a:off x="585760" y="3814765"/>
            <a:ext cx="6236537" cy="1414472"/>
            <a:chOff x="650844" y="4238628"/>
            <a:chExt cx="6929486" cy="1571636"/>
          </a:xfrm>
        </p:grpSpPr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1258067" y="4845851"/>
              <a:ext cx="714380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Rectangle 4"/>
            <p:cNvSpPr txBox="1">
              <a:spLocks noChangeArrowheads="1"/>
            </p:cNvSpPr>
            <p:nvPr/>
          </p:nvSpPr>
          <p:spPr bwMode="auto">
            <a:xfrm>
              <a:off x="650844" y="5381636"/>
              <a:ext cx="142876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r"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224.1.2.3</a:t>
              </a:r>
            </a:p>
          </p:txBody>
        </p:sp>
        <p:cxnSp>
          <p:nvCxnSpPr>
            <p:cNvPr id="30" name="Straight Arrow Connector 29"/>
            <p:cNvCxnSpPr>
              <a:stCxn id="31" idx="0"/>
            </p:cNvCxnSpPr>
            <p:nvPr/>
          </p:nvCxnSpPr>
          <p:spPr>
            <a:xfrm rot="16200000" flipV="1">
              <a:off x="4472777" y="4488661"/>
              <a:ext cx="785818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Rectangle 4"/>
            <p:cNvSpPr txBox="1">
              <a:spLocks noChangeArrowheads="1"/>
            </p:cNvSpPr>
            <p:nvPr/>
          </p:nvSpPr>
          <p:spPr bwMode="auto">
            <a:xfrm>
              <a:off x="4294182" y="5024446"/>
              <a:ext cx="142876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r"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224.1.2.4</a:t>
              </a:r>
            </a:p>
          </p:txBody>
        </p:sp>
        <p:cxnSp>
          <p:nvCxnSpPr>
            <p:cNvPr id="32" name="Straight Arrow Connector 31"/>
            <p:cNvCxnSpPr>
              <a:stCxn id="33" idx="0"/>
            </p:cNvCxnSpPr>
            <p:nvPr/>
          </p:nvCxnSpPr>
          <p:spPr>
            <a:xfrm rot="5400000" flipH="1" flipV="1">
              <a:off x="6473041" y="4702975"/>
              <a:ext cx="1000132" cy="2143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4"/>
            <p:cNvSpPr txBox="1">
              <a:spLocks noChangeArrowheads="1"/>
            </p:cNvSpPr>
            <p:nvPr/>
          </p:nvSpPr>
          <p:spPr bwMode="auto">
            <a:xfrm>
              <a:off x="6151570" y="5310198"/>
              <a:ext cx="142876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r"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224.1.2.5</a:t>
              </a:r>
            </a:p>
          </p:txBody>
        </p:sp>
      </p:grpSp>
      <p:grpSp>
        <p:nvGrpSpPr>
          <p:cNvPr id="3" name="Group 34"/>
          <p:cNvGrpSpPr/>
          <p:nvPr/>
        </p:nvGrpSpPr>
        <p:grpSpPr>
          <a:xfrm>
            <a:off x="1614467" y="2850352"/>
            <a:ext cx="5143536" cy="450059"/>
            <a:chOff x="1793852" y="3167058"/>
            <a:chExt cx="5715040" cy="500066"/>
          </a:xfrm>
        </p:grpSpPr>
        <p:sp>
          <p:nvSpPr>
            <p:cNvPr id="36" name="Multiply 35"/>
            <p:cNvSpPr/>
            <p:nvPr/>
          </p:nvSpPr>
          <p:spPr>
            <a:xfrm>
              <a:off x="1793852" y="3309934"/>
              <a:ext cx="357190" cy="357190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Multiply 36"/>
            <p:cNvSpPr/>
            <p:nvPr/>
          </p:nvSpPr>
          <p:spPr>
            <a:xfrm>
              <a:off x="4151306" y="3238496"/>
              <a:ext cx="357190" cy="357190"/>
            </a:xfrm>
            <a:prstGeom prst="mathMultiply">
              <a:avLst/>
            </a:prstGeom>
            <a:solidFill>
              <a:srgbClr val="FFFF00"/>
            </a:solidFill>
            <a:ln>
              <a:solidFill>
                <a:srgbClr val="F980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Multiply 37"/>
            <p:cNvSpPr/>
            <p:nvPr/>
          </p:nvSpPr>
          <p:spPr>
            <a:xfrm>
              <a:off x="7151702" y="3167058"/>
              <a:ext cx="357190" cy="357190"/>
            </a:xfrm>
            <a:prstGeom prst="mathMultiply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44" name="Rectangle 43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4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46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38"/>
          <p:cNvSpPr/>
          <p:nvPr/>
        </p:nvSpPr>
        <p:spPr>
          <a:xfrm>
            <a:off x="655796" y="2018824"/>
            <a:ext cx="2566026" cy="2696060"/>
          </a:xfrm>
          <a:custGeom>
            <a:avLst/>
            <a:gdLst>
              <a:gd name="connsiteX0" fmla="*/ 0 w 2571750"/>
              <a:gd name="connsiteY0" fmla="*/ 228600 h 2843212"/>
              <a:gd name="connsiteX1" fmla="*/ 114300 w 2571750"/>
              <a:gd name="connsiteY1" fmla="*/ 1985962 h 2843212"/>
              <a:gd name="connsiteX2" fmla="*/ 2571750 w 2571750"/>
              <a:gd name="connsiteY2" fmla="*/ 2843212 h 2843212"/>
              <a:gd name="connsiteX3" fmla="*/ 1557337 w 2571750"/>
              <a:gd name="connsiteY3" fmla="*/ 0 h 2843212"/>
              <a:gd name="connsiteX4" fmla="*/ 0 w 2571750"/>
              <a:gd name="connsiteY4" fmla="*/ 228600 h 28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0" h="2843212">
                <a:moveTo>
                  <a:pt x="0" y="228600"/>
                </a:moveTo>
                <a:lnTo>
                  <a:pt x="114300" y="1985962"/>
                </a:lnTo>
                <a:lnTo>
                  <a:pt x="2571750" y="2843212"/>
                </a:lnTo>
                <a:lnTo>
                  <a:pt x="1557337" y="0"/>
                </a:lnTo>
                <a:lnTo>
                  <a:pt x="0" y="228600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53264" y="2391728"/>
            <a:ext cx="1105853" cy="1465898"/>
          </a:xfrm>
          <a:custGeom>
            <a:avLst/>
            <a:gdLst>
              <a:gd name="connsiteX0" fmla="*/ 457200 w 1228725"/>
              <a:gd name="connsiteY0" fmla="*/ 0 h 1628775"/>
              <a:gd name="connsiteX1" fmla="*/ 0 w 1228725"/>
              <a:gd name="connsiteY1" fmla="*/ 928688 h 1628775"/>
              <a:gd name="connsiteX2" fmla="*/ 1185862 w 1228725"/>
              <a:gd name="connsiteY2" fmla="*/ 1628775 h 1628775"/>
              <a:gd name="connsiteX3" fmla="*/ 1228725 w 1228725"/>
              <a:gd name="connsiteY3" fmla="*/ 271463 h 1628775"/>
              <a:gd name="connsiteX4" fmla="*/ 457200 w 1228725"/>
              <a:gd name="connsiteY4" fmla="*/ 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" h="1628775">
                <a:moveTo>
                  <a:pt x="457200" y="0"/>
                </a:moveTo>
                <a:lnTo>
                  <a:pt x="0" y="928688"/>
                </a:lnTo>
                <a:lnTo>
                  <a:pt x="1185862" y="1628775"/>
                </a:lnTo>
                <a:lnTo>
                  <a:pt x="1228725" y="271463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272088" y="2083118"/>
            <a:ext cx="3008948" cy="1941672"/>
          </a:xfrm>
          <a:custGeom>
            <a:avLst/>
            <a:gdLst>
              <a:gd name="connsiteX0" fmla="*/ 0 w 3343275"/>
              <a:gd name="connsiteY0" fmla="*/ 0 h 2157413"/>
              <a:gd name="connsiteX1" fmla="*/ 828675 w 3343275"/>
              <a:gd name="connsiteY1" fmla="*/ 2157413 h 2157413"/>
              <a:gd name="connsiteX2" fmla="*/ 2157413 w 3343275"/>
              <a:gd name="connsiteY2" fmla="*/ 1885950 h 2157413"/>
              <a:gd name="connsiteX3" fmla="*/ 3343275 w 3343275"/>
              <a:gd name="connsiteY3" fmla="*/ 1243013 h 2157413"/>
              <a:gd name="connsiteX4" fmla="*/ 1543050 w 3343275"/>
              <a:gd name="connsiteY4" fmla="*/ 142875 h 2157413"/>
              <a:gd name="connsiteX5" fmla="*/ 0 w 3343275"/>
              <a:gd name="connsiteY5" fmla="*/ 0 h 215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3275" h="2157413">
                <a:moveTo>
                  <a:pt x="0" y="0"/>
                </a:moveTo>
                <a:lnTo>
                  <a:pt x="828675" y="2157413"/>
                </a:lnTo>
                <a:lnTo>
                  <a:pt x="2157413" y="1885950"/>
                </a:lnTo>
                <a:lnTo>
                  <a:pt x="3343275" y="1243013"/>
                </a:lnTo>
                <a:lnTo>
                  <a:pt x="1543050" y="142875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/>
              <a:t>MCMD Heuristic</a:t>
            </a:r>
          </a:p>
        </p:txBody>
      </p:sp>
      <p:sp>
        <p:nvSpPr>
          <p:cNvPr id="9" name="Oval 8"/>
          <p:cNvSpPr/>
          <p:nvPr/>
        </p:nvSpPr>
        <p:spPr>
          <a:xfrm>
            <a:off x="1807349" y="207882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64407" y="285035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3115" y="2978941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85878" y="362188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8642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348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07587" y="246458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0410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57646" y="349329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57646" y="2657470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22178" y="272176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00826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58003" y="240029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36532" y="323611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50885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86472" y="368617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43530" y="2143116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07468" y="426482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51004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6" name="Rectangle 4"/>
          <p:cNvSpPr txBox="1">
            <a:spLocks noChangeArrowheads="1"/>
          </p:cNvSpPr>
          <p:nvPr/>
        </p:nvSpPr>
        <p:spPr bwMode="auto">
          <a:xfrm>
            <a:off x="6243649" y="4264825"/>
            <a:ext cx="25074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Topics in `user-interest’ space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321703" y="5807886"/>
            <a:ext cx="6043655" cy="38576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5" name="Rectangle 4"/>
          <p:cNvSpPr txBox="1">
            <a:spLocks noChangeArrowheads="1"/>
          </p:cNvSpPr>
          <p:nvPr/>
        </p:nvSpPr>
        <p:spPr bwMode="auto">
          <a:xfrm>
            <a:off x="328583" y="5807886"/>
            <a:ext cx="2571768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Filtering cost:</a:t>
            </a:r>
          </a:p>
        </p:txBody>
      </p:sp>
      <p:grpSp>
        <p:nvGrpSpPr>
          <p:cNvPr id="2" name="Group 59"/>
          <p:cNvGrpSpPr/>
          <p:nvPr/>
        </p:nvGrpSpPr>
        <p:grpSpPr>
          <a:xfrm>
            <a:off x="1614467" y="2850352"/>
            <a:ext cx="5143536" cy="450059"/>
            <a:chOff x="1793852" y="3167058"/>
            <a:chExt cx="5715040" cy="500066"/>
          </a:xfrm>
        </p:grpSpPr>
        <p:sp>
          <p:nvSpPr>
            <p:cNvPr id="57" name="Multiply 56"/>
            <p:cNvSpPr/>
            <p:nvPr/>
          </p:nvSpPr>
          <p:spPr>
            <a:xfrm>
              <a:off x="1793852" y="3309934"/>
              <a:ext cx="357190" cy="357190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Multiply 57"/>
            <p:cNvSpPr/>
            <p:nvPr/>
          </p:nvSpPr>
          <p:spPr>
            <a:xfrm>
              <a:off x="4151306" y="3238496"/>
              <a:ext cx="357190" cy="357190"/>
            </a:xfrm>
            <a:prstGeom prst="mathMultiply">
              <a:avLst/>
            </a:prstGeom>
            <a:solidFill>
              <a:srgbClr val="FFFF00"/>
            </a:solidFill>
            <a:ln>
              <a:solidFill>
                <a:srgbClr val="F980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Multiply 58"/>
            <p:cNvSpPr/>
            <p:nvPr/>
          </p:nvSpPr>
          <p:spPr>
            <a:xfrm>
              <a:off x="7151702" y="3167058"/>
              <a:ext cx="357190" cy="357190"/>
            </a:xfrm>
            <a:prstGeom prst="mathMultiply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ounded Rectangle 60"/>
          <p:cNvSpPr/>
          <p:nvPr/>
        </p:nvSpPr>
        <p:spPr>
          <a:xfrm>
            <a:off x="2321703" y="5229238"/>
            <a:ext cx="64294" cy="3214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62" name="Rectangle 4"/>
          <p:cNvSpPr txBox="1">
            <a:spLocks noChangeArrowheads="1"/>
          </p:cNvSpPr>
          <p:nvPr/>
        </p:nvSpPr>
        <p:spPr bwMode="auto">
          <a:xfrm>
            <a:off x="6179355" y="5357826"/>
            <a:ext cx="642942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MAX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500827" y="5615003"/>
            <a:ext cx="41147" cy="70723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64" name="Rectangle 4"/>
          <p:cNvSpPr txBox="1">
            <a:spLocks noChangeArrowheads="1"/>
          </p:cNvSpPr>
          <p:nvPr/>
        </p:nvSpPr>
        <p:spPr bwMode="auto">
          <a:xfrm>
            <a:off x="328583" y="5164944"/>
            <a:ext cx="2571768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Sending cost: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37" name="Rectangle 36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38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42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9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61" grpId="0" animBg="1"/>
      <p:bldP spid="62" grpId="0"/>
      <p:bldP spid="63" grpId="0" animBg="1"/>
      <p:bldP spid="6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38"/>
          <p:cNvSpPr/>
          <p:nvPr/>
        </p:nvSpPr>
        <p:spPr>
          <a:xfrm>
            <a:off x="655796" y="2018824"/>
            <a:ext cx="2566026" cy="2696060"/>
          </a:xfrm>
          <a:custGeom>
            <a:avLst/>
            <a:gdLst>
              <a:gd name="connsiteX0" fmla="*/ 0 w 2571750"/>
              <a:gd name="connsiteY0" fmla="*/ 228600 h 2843212"/>
              <a:gd name="connsiteX1" fmla="*/ 114300 w 2571750"/>
              <a:gd name="connsiteY1" fmla="*/ 1985962 h 2843212"/>
              <a:gd name="connsiteX2" fmla="*/ 2571750 w 2571750"/>
              <a:gd name="connsiteY2" fmla="*/ 2843212 h 2843212"/>
              <a:gd name="connsiteX3" fmla="*/ 1557337 w 2571750"/>
              <a:gd name="connsiteY3" fmla="*/ 0 h 2843212"/>
              <a:gd name="connsiteX4" fmla="*/ 0 w 2571750"/>
              <a:gd name="connsiteY4" fmla="*/ 228600 h 28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0" h="2843212">
                <a:moveTo>
                  <a:pt x="0" y="228600"/>
                </a:moveTo>
                <a:lnTo>
                  <a:pt x="114300" y="1985962"/>
                </a:lnTo>
                <a:lnTo>
                  <a:pt x="2571750" y="2843212"/>
                </a:lnTo>
                <a:lnTo>
                  <a:pt x="1557337" y="0"/>
                </a:lnTo>
                <a:lnTo>
                  <a:pt x="0" y="228600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53264" y="2391728"/>
            <a:ext cx="1105853" cy="1465898"/>
          </a:xfrm>
          <a:custGeom>
            <a:avLst/>
            <a:gdLst>
              <a:gd name="connsiteX0" fmla="*/ 457200 w 1228725"/>
              <a:gd name="connsiteY0" fmla="*/ 0 h 1628775"/>
              <a:gd name="connsiteX1" fmla="*/ 0 w 1228725"/>
              <a:gd name="connsiteY1" fmla="*/ 928688 h 1628775"/>
              <a:gd name="connsiteX2" fmla="*/ 1185862 w 1228725"/>
              <a:gd name="connsiteY2" fmla="*/ 1628775 h 1628775"/>
              <a:gd name="connsiteX3" fmla="*/ 1228725 w 1228725"/>
              <a:gd name="connsiteY3" fmla="*/ 271463 h 1628775"/>
              <a:gd name="connsiteX4" fmla="*/ 457200 w 1228725"/>
              <a:gd name="connsiteY4" fmla="*/ 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" h="1628775">
                <a:moveTo>
                  <a:pt x="457200" y="0"/>
                </a:moveTo>
                <a:lnTo>
                  <a:pt x="0" y="928688"/>
                </a:lnTo>
                <a:lnTo>
                  <a:pt x="1185862" y="1628775"/>
                </a:lnTo>
                <a:lnTo>
                  <a:pt x="1228725" y="271463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272088" y="2083118"/>
            <a:ext cx="3008948" cy="1941672"/>
          </a:xfrm>
          <a:custGeom>
            <a:avLst/>
            <a:gdLst>
              <a:gd name="connsiteX0" fmla="*/ 0 w 3343275"/>
              <a:gd name="connsiteY0" fmla="*/ 0 h 2157413"/>
              <a:gd name="connsiteX1" fmla="*/ 828675 w 3343275"/>
              <a:gd name="connsiteY1" fmla="*/ 2157413 h 2157413"/>
              <a:gd name="connsiteX2" fmla="*/ 2157413 w 3343275"/>
              <a:gd name="connsiteY2" fmla="*/ 1885950 h 2157413"/>
              <a:gd name="connsiteX3" fmla="*/ 3343275 w 3343275"/>
              <a:gd name="connsiteY3" fmla="*/ 1243013 h 2157413"/>
              <a:gd name="connsiteX4" fmla="*/ 1543050 w 3343275"/>
              <a:gd name="connsiteY4" fmla="*/ 142875 h 2157413"/>
              <a:gd name="connsiteX5" fmla="*/ 0 w 3343275"/>
              <a:gd name="connsiteY5" fmla="*/ 0 h 215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3275" h="2157413">
                <a:moveTo>
                  <a:pt x="0" y="0"/>
                </a:moveTo>
                <a:lnTo>
                  <a:pt x="828675" y="2157413"/>
                </a:lnTo>
                <a:lnTo>
                  <a:pt x="2157413" y="1885950"/>
                </a:lnTo>
                <a:lnTo>
                  <a:pt x="3343275" y="1243013"/>
                </a:lnTo>
                <a:lnTo>
                  <a:pt x="1543050" y="142875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/>
              <a:t>MCMD Heuristic</a:t>
            </a:r>
          </a:p>
        </p:txBody>
      </p:sp>
      <p:sp>
        <p:nvSpPr>
          <p:cNvPr id="9" name="Oval 8"/>
          <p:cNvSpPr/>
          <p:nvPr/>
        </p:nvSpPr>
        <p:spPr>
          <a:xfrm>
            <a:off x="1807349" y="207882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64407" y="285035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3115" y="2978941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85878" y="362188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8642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348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07587" y="246458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0410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57646" y="349329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57646" y="2657470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22178" y="272176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00826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58003" y="240029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36532" y="323611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50885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86472" y="368617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43530" y="2143116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6" name="Rectangle 4"/>
          <p:cNvSpPr txBox="1">
            <a:spLocks noChangeArrowheads="1"/>
          </p:cNvSpPr>
          <p:nvPr/>
        </p:nvSpPr>
        <p:spPr bwMode="auto">
          <a:xfrm>
            <a:off x="6243649" y="4264825"/>
            <a:ext cx="25074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Topics in `user-interest’ space</a:t>
            </a:r>
          </a:p>
        </p:txBody>
      </p:sp>
      <p:sp>
        <p:nvSpPr>
          <p:cNvPr id="55" name="Rectangle 4"/>
          <p:cNvSpPr txBox="1">
            <a:spLocks noChangeArrowheads="1"/>
          </p:cNvSpPr>
          <p:nvPr/>
        </p:nvSpPr>
        <p:spPr bwMode="auto">
          <a:xfrm>
            <a:off x="328583" y="5807886"/>
            <a:ext cx="2571768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Filtering cost:</a:t>
            </a:r>
          </a:p>
        </p:txBody>
      </p:sp>
      <p:sp>
        <p:nvSpPr>
          <p:cNvPr id="57" name="Multiply 56"/>
          <p:cNvSpPr/>
          <p:nvPr/>
        </p:nvSpPr>
        <p:spPr>
          <a:xfrm>
            <a:off x="1614467" y="2978941"/>
            <a:ext cx="321471" cy="3214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8" name="Multiply 57"/>
          <p:cNvSpPr/>
          <p:nvPr/>
        </p:nvSpPr>
        <p:spPr>
          <a:xfrm>
            <a:off x="3736175" y="2914646"/>
            <a:ext cx="321471" cy="321471"/>
          </a:xfrm>
          <a:prstGeom prst="mathMultiply">
            <a:avLst/>
          </a:prstGeom>
          <a:solidFill>
            <a:srgbClr val="FFFF00"/>
          </a:solidFill>
          <a:ln>
            <a:solidFill>
              <a:srgbClr val="F980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6436532" y="2850352"/>
            <a:ext cx="321471" cy="321471"/>
          </a:xfrm>
          <a:prstGeom prst="mathMultiply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2321703" y="5229238"/>
            <a:ext cx="64294" cy="3214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62" name="Rectangle 4"/>
          <p:cNvSpPr txBox="1">
            <a:spLocks noChangeArrowheads="1"/>
          </p:cNvSpPr>
          <p:nvPr/>
        </p:nvSpPr>
        <p:spPr bwMode="auto">
          <a:xfrm>
            <a:off x="6179355" y="5357826"/>
            <a:ext cx="642942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MAX</a:t>
            </a:r>
          </a:p>
        </p:txBody>
      </p:sp>
      <p:sp>
        <p:nvSpPr>
          <p:cNvPr id="37" name="Freeform 36"/>
          <p:cNvSpPr/>
          <p:nvPr/>
        </p:nvSpPr>
        <p:spPr>
          <a:xfrm>
            <a:off x="591503" y="2301717"/>
            <a:ext cx="2790349" cy="2558891"/>
          </a:xfrm>
          <a:custGeom>
            <a:avLst/>
            <a:gdLst>
              <a:gd name="connsiteX0" fmla="*/ 128588 w 3100388"/>
              <a:gd name="connsiteY0" fmla="*/ 1771650 h 2843212"/>
              <a:gd name="connsiteX1" fmla="*/ 1300163 w 3100388"/>
              <a:gd name="connsiteY1" fmla="*/ 1800225 h 2843212"/>
              <a:gd name="connsiteX2" fmla="*/ 2157413 w 3100388"/>
              <a:gd name="connsiteY2" fmla="*/ 942975 h 2843212"/>
              <a:gd name="connsiteX3" fmla="*/ 2028825 w 3100388"/>
              <a:gd name="connsiteY3" fmla="*/ 0 h 2843212"/>
              <a:gd name="connsiteX4" fmla="*/ 3100388 w 3100388"/>
              <a:gd name="connsiteY4" fmla="*/ 2728912 h 2843212"/>
              <a:gd name="connsiteX5" fmla="*/ 2414588 w 3100388"/>
              <a:gd name="connsiteY5" fmla="*/ 2843212 h 2843212"/>
              <a:gd name="connsiteX6" fmla="*/ 0 w 3100388"/>
              <a:gd name="connsiteY6" fmla="*/ 2257425 h 2843212"/>
              <a:gd name="connsiteX7" fmla="*/ 128588 w 3100388"/>
              <a:gd name="connsiteY7" fmla="*/ 1771650 h 28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0388" h="2843212">
                <a:moveTo>
                  <a:pt x="128588" y="1771650"/>
                </a:moveTo>
                <a:lnTo>
                  <a:pt x="1300163" y="1800225"/>
                </a:lnTo>
                <a:lnTo>
                  <a:pt x="2157413" y="942975"/>
                </a:lnTo>
                <a:lnTo>
                  <a:pt x="2028825" y="0"/>
                </a:lnTo>
                <a:lnTo>
                  <a:pt x="3100388" y="2728912"/>
                </a:lnTo>
                <a:lnTo>
                  <a:pt x="2414588" y="2843212"/>
                </a:lnTo>
                <a:lnTo>
                  <a:pt x="0" y="2257425"/>
                </a:lnTo>
                <a:lnTo>
                  <a:pt x="128588" y="17716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07468" y="426482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079474" y="2400293"/>
            <a:ext cx="1311593" cy="1530816"/>
          </a:xfrm>
          <a:custGeom>
            <a:avLst/>
            <a:gdLst>
              <a:gd name="connsiteX0" fmla="*/ 0 w 1457325"/>
              <a:gd name="connsiteY0" fmla="*/ 0 h 1700907"/>
              <a:gd name="connsiteX1" fmla="*/ 214312 w 1457325"/>
              <a:gd name="connsiteY1" fmla="*/ 1685925 h 1700907"/>
              <a:gd name="connsiteX2" fmla="*/ 171450 w 1457325"/>
              <a:gd name="connsiteY2" fmla="*/ 1671637 h 1700907"/>
              <a:gd name="connsiteX3" fmla="*/ 171450 w 1457325"/>
              <a:gd name="connsiteY3" fmla="*/ 1657350 h 1700907"/>
              <a:gd name="connsiteX4" fmla="*/ 1457325 w 1457325"/>
              <a:gd name="connsiteY4" fmla="*/ 871537 h 1700907"/>
              <a:gd name="connsiteX5" fmla="*/ 0 w 1457325"/>
              <a:gd name="connsiteY5" fmla="*/ 0 h 170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7325" h="1700907">
                <a:moveTo>
                  <a:pt x="0" y="0"/>
                </a:moveTo>
                <a:cubicBezTo>
                  <a:pt x="71437" y="561975"/>
                  <a:pt x="156513" y="1122384"/>
                  <a:pt x="214312" y="1685925"/>
                </a:cubicBezTo>
                <a:cubicBezTo>
                  <a:pt x="215849" y="1700907"/>
                  <a:pt x="183981" y="1679991"/>
                  <a:pt x="171450" y="1671637"/>
                </a:cubicBezTo>
                <a:cubicBezTo>
                  <a:pt x="167488" y="1668995"/>
                  <a:pt x="171450" y="1662112"/>
                  <a:pt x="171450" y="1657350"/>
                </a:cubicBezTo>
                <a:lnTo>
                  <a:pt x="1457325" y="87153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51004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2321703" y="5807886"/>
            <a:ext cx="3986240" cy="38576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2321703" y="5229238"/>
            <a:ext cx="642942" cy="3214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321703" y="5807886"/>
            <a:ext cx="5014948" cy="38576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64" name="Rectangle 4"/>
          <p:cNvSpPr txBox="1">
            <a:spLocks noChangeArrowheads="1"/>
          </p:cNvSpPr>
          <p:nvPr/>
        </p:nvSpPr>
        <p:spPr bwMode="auto">
          <a:xfrm>
            <a:off x="328583" y="5164943"/>
            <a:ext cx="1993120" cy="5143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Sending cost: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321703" y="5807886"/>
            <a:ext cx="6043655" cy="38576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500827" y="5615003"/>
            <a:ext cx="41147" cy="70723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2321703" y="5229238"/>
            <a:ext cx="1093001" cy="3214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grpSp>
        <p:nvGrpSpPr>
          <p:cNvPr id="2" name="Group 64"/>
          <p:cNvGrpSpPr/>
          <p:nvPr/>
        </p:nvGrpSpPr>
        <p:grpSpPr>
          <a:xfrm>
            <a:off x="2964645" y="4264825"/>
            <a:ext cx="1800238" cy="385765"/>
            <a:chOff x="3294050" y="4738694"/>
            <a:chExt cx="2000264" cy="428628"/>
          </a:xfrm>
        </p:grpSpPr>
        <p:cxnSp>
          <p:nvCxnSpPr>
            <p:cNvPr id="47" name="Straight Arrow Connector 46"/>
            <p:cNvCxnSpPr>
              <a:endCxn id="26" idx="6"/>
            </p:cNvCxnSpPr>
            <p:nvPr/>
          </p:nvCxnSpPr>
          <p:spPr>
            <a:xfrm rot="10800000">
              <a:off x="3294050" y="4881570"/>
              <a:ext cx="500068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"/>
            <p:cNvSpPr txBox="1">
              <a:spLocks noChangeArrowheads="1"/>
            </p:cNvSpPr>
            <p:nvPr/>
          </p:nvSpPr>
          <p:spPr bwMode="auto">
            <a:xfrm>
              <a:off x="3865554" y="4738694"/>
              <a:ext cx="142876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 err="1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Unicast</a:t>
              </a:r>
              <a:endPara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51" name="Rectangle 50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5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53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60" name="Footer Placehold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5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0369E-6 1.24036E-6 L -0.01172 -0.0287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-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32677E-6 -4.44444E-6 L -0.03172 -0.0104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9" grpId="0" animBg="1"/>
      <p:bldP spid="37" grpId="0" animBg="1"/>
      <p:bldP spid="42" grpId="0" animBg="1"/>
      <p:bldP spid="43" grpId="0" animBg="1"/>
      <p:bldP spid="44" grpId="0" animBg="1"/>
      <p:bldP spid="54" grpId="0" animBg="1"/>
      <p:bldP spid="4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38"/>
          <p:cNvSpPr/>
          <p:nvPr/>
        </p:nvSpPr>
        <p:spPr>
          <a:xfrm>
            <a:off x="655796" y="2018824"/>
            <a:ext cx="2566026" cy="2696060"/>
          </a:xfrm>
          <a:custGeom>
            <a:avLst/>
            <a:gdLst>
              <a:gd name="connsiteX0" fmla="*/ 0 w 2571750"/>
              <a:gd name="connsiteY0" fmla="*/ 228600 h 2843212"/>
              <a:gd name="connsiteX1" fmla="*/ 114300 w 2571750"/>
              <a:gd name="connsiteY1" fmla="*/ 1985962 h 2843212"/>
              <a:gd name="connsiteX2" fmla="*/ 2571750 w 2571750"/>
              <a:gd name="connsiteY2" fmla="*/ 2843212 h 2843212"/>
              <a:gd name="connsiteX3" fmla="*/ 1557337 w 2571750"/>
              <a:gd name="connsiteY3" fmla="*/ 0 h 2843212"/>
              <a:gd name="connsiteX4" fmla="*/ 0 w 2571750"/>
              <a:gd name="connsiteY4" fmla="*/ 228600 h 28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0" h="2843212">
                <a:moveTo>
                  <a:pt x="0" y="228600"/>
                </a:moveTo>
                <a:lnTo>
                  <a:pt x="114300" y="1985962"/>
                </a:lnTo>
                <a:lnTo>
                  <a:pt x="2571750" y="2843212"/>
                </a:lnTo>
                <a:lnTo>
                  <a:pt x="1557337" y="0"/>
                </a:lnTo>
                <a:lnTo>
                  <a:pt x="0" y="228600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53264" y="2391728"/>
            <a:ext cx="1105853" cy="1465898"/>
          </a:xfrm>
          <a:custGeom>
            <a:avLst/>
            <a:gdLst>
              <a:gd name="connsiteX0" fmla="*/ 457200 w 1228725"/>
              <a:gd name="connsiteY0" fmla="*/ 0 h 1628775"/>
              <a:gd name="connsiteX1" fmla="*/ 0 w 1228725"/>
              <a:gd name="connsiteY1" fmla="*/ 928688 h 1628775"/>
              <a:gd name="connsiteX2" fmla="*/ 1185862 w 1228725"/>
              <a:gd name="connsiteY2" fmla="*/ 1628775 h 1628775"/>
              <a:gd name="connsiteX3" fmla="*/ 1228725 w 1228725"/>
              <a:gd name="connsiteY3" fmla="*/ 271463 h 1628775"/>
              <a:gd name="connsiteX4" fmla="*/ 457200 w 1228725"/>
              <a:gd name="connsiteY4" fmla="*/ 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725" h="1628775">
                <a:moveTo>
                  <a:pt x="457200" y="0"/>
                </a:moveTo>
                <a:lnTo>
                  <a:pt x="0" y="928688"/>
                </a:lnTo>
                <a:lnTo>
                  <a:pt x="1185862" y="1628775"/>
                </a:lnTo>
                <a:lnTo>
                  <a:pt x="1228725" y="271463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272088" y="2083118"/>
            <a:ext cx="3008948" cy="1941672"/>
          </a:xfrm>
          <a:custGeom>
            <a:avLst/>
            <a:gdLst>
              <a:gd name="connsiteX0" fmla="*/ 0 w 3343275"/>
              <a:gd name="connsiteY0" fmla="*/ 0 h 2157413"/>
              <a:gd name="connsiteX1" fmla="*/ 828675 w 3343275"/>
              <a:gd name="connsiteY1" fmla="*/ 2157413 h 2157413"/>
              <a:gd name="connsiteX2" fmla="*/ 2157413 w 3343275"/>
              <a:gd name="connsiteY2" fmla="*/ 1885950 h 2157413"/>
              <a:gd name="connsiteX3" fmla="*/ 3343275 w 3343275"/>
              <a:gd name="connsiteY3" fmla="*/ 1243013 h 2157413"/>
              <a:gd name="connsiteX4" fmla="*/ 1543050 w 3343275"/>
              <a:gd name="connsiteY4" fmla="*/ 142875 h 2157413"/>
              <a:gd name="connsiteX5" fmla="*/ 0 w 3343275"/>
              <a:gd name="connsiteY5" fmla="*/ 0 h 215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3275" h="2157413">
                <a:moveTo>
                  <a:pt x="0" y="0"/>
                </a:moveTo>
                <a:lnTo>
                  <a:pt x="828675" y="2157413"/>
                </a:lnTo>
                <a:lnTo>
                  <a:pt x="2157413" y="1885950"/>
                </a:lnTo>
                <a:lnTo>
                  <a:pt x="3343275" y="1243013"/>
                </a:lnTo>
                <a:lnTo>
                  <a:pt x="1543050" y="142875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/>
              <a:t>MCMD Heuristic</a:t>
            </a:r>
          </a:p>
        </p:txBody>
      </p:sp>
      <p:sp>
        <p:nvSpPr>
          <p:cNvPr id="9" name="Oval 8"/>
          <p:cNvSpPr/>
          <p:nvPr/>
        </p:nvSpPr>
        <p:spPr>
          <a:xfrm>
            <a:off x="1807349" y="207882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64407" y="2850352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3115" y="2978941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85878" y="362188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8642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348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07587" y="246458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0410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57646" y="349329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57646" y="2657470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22178" y="272176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00826" y="2271704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58003" y="2400293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36532" y="323611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50885" y="3557588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86472" y="3686177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43530" y="2143116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6" name="Rectangle 4"/>
          <p:cNvSpPr txBox="1">
            <a:spLocks noChangeArrowheads="1"/>
          </p:cNvSpPr>
          <p:nvPr/>
        </p:nvSpPr>
        <p:spPr bwMode="auto">
          <a:xfrm>
            <a:off x="6243649" y="4264825"/>
            <a:ext cx="25074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Topics in `user-interest’ space</a:t>
            </a:r>
          </a:p>
        </p:txBody>
      </p:sp>
      <p:sp>
        <p:nvSpPr>
          <p:cNvPr id="57" name="Multiply 56"/>
          <p:cNvSpPr/>
          <p:nvPr/>
        </p:nvSpPr>
        <p:spPr>
          <a:xfrm>
            <a:off x="1550173" y="2850352"/>
            <a:ext cx="321471" cy="3214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8" name="Multiply 57"/>
          <p:cNvSpPr/>
          <p:nvPr/>
        </p:nvSpPr>
        <p:spPr>
          <a:xfrm>
            <a:off x="3736175" y="2914646"/>
            <a:ext cx="321471" cy="321471"/>
          </a:xfrm>
          <a:prstGeom prst="mathMultiply">
            <a:avLst/>
          </a:prstGeom>
          <a:solidFill>
            <a:srgbClr val="FFFF00"/>
          </a:solidFill>
          <a:ln>
            <a:solidFill>
              <a:srgbClr val="F980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6179355" y="2786058"/>
            <a:ext cx="321471" cy="321471"/>
          </a:xfrm>
          <a:prstGeom prst="mathMultiply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91503" y="2301717"/>
            <a:ext cx="2790349" cy="2558891"/>
          </a:xfrm>
          <a:custGeom>
            <a:avLst/>
            <a:gdLst>
              <a:gd name="connsiteX0" fmla="*/ 128588 w 3100388"/>
              <a:gd name="connsiteY0" fmla="*/ 1771650 h 2843212"/>
              <a:gd name="connsiteX1" fmla="*/ 1300163 w 3100388"/>
              <a:gd name="connsiteY1" fmla="*/ 1800225 h 2843212"/>
              <a:gd name="connsiteX2" fmla="*/ 2157413 w 3100388"/>
              <a:gd name="connsiteY2" fmla="*/ 942975 h 2843212"/>
              <a:gd name="connsiteX3" fmla="*/ 2028825 w 3100388"/>
              <a:gd name="connsiteY3" fmla="*/ 0 h 2843212"/>
              <a:gd name="connsiteX4" fmla="*/ 3100388 w 3100388"/>
              <a:gd name="connsiteY4" fmla="*/ 2728912 h 2843212"/>
              <a:gd name="connsiteX5" fmla="*/ 2414588 w 3100388"/>
              <a:gd name="connsiteY5" fmla="*/ 2843212 h 2843212"/>
              <a:gd name="connsiteX6" fmla="*/ 0 w 3100388"/>
              <a:gd name="connsiteY6" fmla="*/ 2257425 h 2843212"/>
              <a:gd name="connsiteX7" fmla="*/ 128588 w 3100388"/>
              <a:gd name="connsiteY7" fmla="*/ 1771650 h 284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0388" h="2843212">
                <a:moveTo>
                  <a:pt x="128588" y="1771650"/>
                </a:moveTo>
                <a:lnTo>
                  <a:pt x="1300163" y="1800225"/>
                </a:lnTo>
                <a:lnTo>
                  <a:pt x="2157413" y="942975"/>
                </a:lnTo>
                <a:lnTo>
                  <a:pt x="2028825" y="0"/>
                </a:lnTo>
                <a:lnTo>
                  <a:pt x="3100388" y="2728912"/>
                </a:lnTo>
                <a:lnTo>
                  <a:pt x="2414588" y="2843212"/>
                </a:lnTo>
                <a:lnTo>
                  <a:pt x="0" y="2257425"/>
                </a:lnTo>
                <a:lnTo>
                  <a:pt x="128588" y="17716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07468" y="426482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079474" y="2400293"/>
            <a:ext cx="1311593" cy="1530816"/>
          </a:xfrm>
          <a:custGeom>
            <a:avLst/>
            <a:gdLst>
              <a:gd name="connsiteX0" fmla="*/ 0 w 1457325"/>
              <a:gd name="connsiteY0" fmla="*/ 0 h 1700907"/>
              <a:gd name="connsiteX1" fmla="*/ 214312 w 1457325"/>
              <a:gd name="connsiteY1" fmla="*/ 1685925 h 1700907"/>
              <a:gd name="connsiteX2" fmla="*/ 171450 w 1457325"/>
              <a:gd name="connsiteY2" fmla="*/ 1671637 h 1700907"/>
              <a:gd name="connsiteX3" fmla="*/ 171450 w 1457325"/>
              <a:gd name="connsiteY3" fmla="*/ 1657350 h 1700907"/>
              <a:gd name="connsiteX4" fmla="*/ 1457325 w 1457325"/>
              <a:gd name="connsiteY4" fmla="*/ 871537 h 1700907"/>
              <a:gd name="connsiteX5" fmla="*/ 0 w 1457325"/>
              <a:gd name="connsiteY5" fmla="*/ 0 h 170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7325" h="1700907">
                <a:moveTo>
                  <a:pt x="0" y="0"/>
                </a:moveTo>
                <a:cubicBezTo>
                  <a:pt x="71437" y="561975"/>
                  <a:pt x="156513" y="1122384"/>
                  <a:pt x="214312" y="1685925"/>
                </a:cubicBezTo>
                <a:cubicBezTo>
                  <a:pt x="215849" y="1700907"/>
                  <a:pt x="183981" y="1679991"/>
                  <a:pt x="171450" y="1671637"/>
                </a:cubicBezTo>
                <a:cubicBezTo>
                  <a:pt x="167488" y="1668995"/>
                  <a:pt x="171450" y="1662112"/>
                  <a:pt x="171450" y="1657350"/>
                </a:cubicBezTo>
                <a:lnTo>
                  <a:pt x="1457325" y="87153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51004" y="3043235"/>
            <a:ext cx="257177" cy="257177"/>
          </a:xfrm>
          <a:prstGeom prst="ellipse">
            <a:avLst/>
          </a:prstGeom>
          <a:solidFill>
            <a:srgbClr val="FF0000"/>
          </a:solidFill>
          <a:ln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grpSp>
        <p:nvGrpSpPr>
          <p:cNvPr id="2" name="Group 64"/>
          <p:cNvGrpSpPr/>
          <p:nvPr/>
        </p:nvGrpSpPr>
        <p:grpSpPr>
          <a:xfrm>
            <a:off x="2964645" y="4264825"/>
            <a:ext cx="1800238" cy="385765"/>
            <a:chOff x="3294050" y="4738694"/>
            <a:chExt cx="2000264" cy="428628"/>
          </a:xfrm>
        </p:grpSpPr>
        <p:cxnSp>
          <p:nvCxnSpPr>
            <p:cNvPr id="47" name="Straight Arrow Connector 46"/>
            <p:cNvCxnSpPr>
              <a:endCxn id="26" idx="6"/>
            </p:cNvCxnSpPr>
            <p:nvPr/>
          </p:nvCxnSpPr>
          <p:spPr>
            <a:xfrm rot="10800000">
              <a:off x="3294050" y="4881570"/>
              <a:ext cx="500068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"/>
            <p:cNvSpPr txBox="1">
              <a:spLocks noChangeArrowheads="1"/>
            </p:cNvSpPr>
            <p:nvPr/>
          </p:nvSpPr>
          <p:spPr bwMode="auto">
            <a:xfrm>
              <a:off x="3865554" y="4738694"/>
              <a:ext cx="142876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defTabSz="822960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kern="0" dirty="0" err="1" smtClean="0">
                  <a:solidFill>
                    <a:srgbClr val="000000"/>
                  </a:solidFill>
                  <a:latin typeface="Verdana" pitchFamily="34" charset="0"/>
                  <a:ea typeface="+mj-ea"/>
                  <a:cs typeface="+mj-cs"/>
                </a:rPr>
                <a:t>Unicast</a:t>
              </a:r>
              <a:endPara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49" name="Rectangle 4"/>
          <p:cNvSpPr txBox="1">
            <a:spLocks noChangeArrowheads="1"/>
          </p:cNvSpPr>
          <p:nvPr/>
        </p:nvSpPr>
        <p:spPr bwMode="auto">
          <a:xfrm>
            <a:off x="7465239" y="2464587"/>
            <a:ext cx="1285884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err="1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Unicast</a:t>
            </a:r>
            <a:endParaRPr lang="en-US" kern="0" dirty="0" smtClean="0">
              <a:solidFill>
                <a:srgbClr val="000000"/>
              </a:solidFill>
              <a:latin typeface="Verdana" pitchFamily="34" charset="0"/>
              <a:ea typeface="+mj-ea"/>
              <a:cs typeface="+mj-cs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7786710" y="2914647"/>
            <a:ext cx="257177" cy="14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650054" y="4522002"/>
            <a:ext cx="1350178" cy="642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ectangle 4"/>
          <p:cNvSpPr txBox="1">
            <a:spLocks noChangeArrowheads="1"/>
          </p:cNvSpPr>
          <p:nvPr/>
        </p:nvSpPr>
        <p:spPr bwMode="auto">
          <a:xfrm>
            <a:off x="585760" y="5229238"/>
            <a:ext cx="1285884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224.1.2.3</a:t>
            </a:r>
          </a:p>
        </p:txBody>
      </p:sp>
      <p:cxnSp>
        <p:nvCxnSpPr>
          <p:cNvPr id="65" name="Straight Arrow Connector 64"/>
          <p:cNvCxnSpPr>
            <a:stCxn id="66" idx="0"/>
            <a:endCxn id="40" idx="2"/>
          </p:cNvCxnSpPr>
          <p:nvPr/>
        </p:nvCxnSpPr>
        <p:spPr>
          <a:xfrm rot="16200000" flipV="1">
            <a:off x="4242670" y="3935495"/>
            <a:ext cx="728671" cy="5729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4"/>
          <p:cNvSpPr txBox="1">
            <a:spLocks noChangeArrowheads="1"/>
          </p:cNvSpPr>
          <p:nvPr/>
        </p:nvSpPr>
        <p:spPr bwMode="auto">
          <a:xfrm>
            <a:off x="4250529" y="4586296"/>
            <a:ext cx="1285884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224.1.2.4</a:t>
            </a:r>
          </a:p>
        </p:txBody>
      </p:sp>
      <p:cxnSp>
        <p:nvCxnSpPr>
          <p:cNvPr id="67" name="Straight Arrow Connector 66"/>
          <p:cNvCxnSpPr>
            <a:stCxn id="68" idx="0"/>
          </p:cNvCxnSpPr>
          <p:nvPr/>
        </p:nvCxnSpPr>
        <p:spPr>
          <a:xfrm rot="5400000" flipH="1" flipV="1">
            <a:off x="5632854" y="4489855"/>
            <a:ext cx="1221590" cy="128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4"/>
          <p:cNvSpPr txBox="1">
            <a:spLocks noChangeArrowheads="1"/>
          </p:cNvSpPr>
          <p:nvPr/>
        </p:nvSpPr>
        <p:spPr bwMode="auto">
          <a:xfrm>
            <a:off x="5536413" y="5164944"/>
            <a:ext cx="1285884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82296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  <a:latin typeface="Verdana" pitchFamily="34" charset="0"/>
                <a:ea typeface="+mj-ea"/>
                <a:cs typeface="+mj-cs"/>
              </a:rPr>
              <a:t>224.1.2.5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45" name="Rectangle 44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4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51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314325" y="367189"/>
            <a:ext cx="8703945" cy="82010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dirty="0"/>
              <a:t>Using the Solution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74333" y="4140518"/>
            <a:ext cx="3354705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Verdana" pitchFamily="34" charset="0"/>
              </a:rPr>
              <a:t>Procs</a:t>
            </a: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   L-IPMC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344704" y="2603183"/>
            <a:ext cx="1513046" cy="76581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82296" tIns="41148" rIns="82296" bIns="41148"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967514" y="2490312"/>
            <a:ext cx="2210276" cy="52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endParaRPr lang="en-US" b="1" dirty="0">
              <a:solidFill>
                <a:srgbClr val="FFFFFF"/>
              </a:solidFill>
              <a:latin typeface="Verdana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b="1" dirty="0" smtClean="0">
                <a:solidFill>
                  <a:srgbClr val="FFFFFF"/>
                </a:solidFill>
                <a:latin typeface="Verdana" pitchFamily="34" charset="0"/>
              </a:rPr>
              <a:t>Heuristic</a:t>
            </a:r>
            <a:endParaRPr lang="en-US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>
            <a:off x="5026343" y="2846070"/>
            <a:ext cx="628650" cy="375762"/>
          </a:xfrm>
          <a:custGeom>
            <a:avLst/>
            <a:gdLst/>
            <a:ahLst/>
            <a:cxnLst>
              <a:cxn ang="0">
                <a:pos x="0" y="6165"/>
              </a:cxn>
              <a:cxn ang="0">
                <a:pos x="10427" y="6165"/>
              </a:cxn>
              <a:cxn ang="0">
                <a:pos x="10427" y="985"/>
              </a:cxn>
              <a:cxn ang="0">
                <a:pos x="11410" y="995"/>
              </a:cxn>
              <a:cxn ang="0">
                <a:pos x="21600" y="11345"/>
              </a:cxn>
              <a:cxn ang="0">
                <a:pos x="11413" y="21691"/>
              </a:cxn>
              <a:cxn ang="0">
                <a:pos x="10427" y="21705"/>
              </a:cxn>
              <a:cxn ang="0">
                <a:pos x="10427" y="16526"/>
              </a:cxn>
              <a:cxn ang="0">
                <a:pos x="0" y="16526"/>
              </a:cxn>
              <a:cxn ang="0">
                <a:pos x="0" y="6165"/>
              </a:cxn>
            </a:cxnLst>
            <a:rect l="0" t="0" r="r" b="b"/>
            <a:pathLst>
              <a:path w="21600" h="22715">
                <a:moveTo>
                  <a:pt x="0" y="6165"/>
                </a:moveTo>
                <a:lnTo>
                  <a:pt x="10427" y="6165"/>
                </a:lnTo>
                <a:cubicBezTo>
                  <a:pt x="10427" y="6165"/>
                  <a:pt x="10412" y="1031"/>
                  <a:pt x="10427" y="985"/>
                </a:cubicBezTo>
                <a:cubicBezTo>
                  <a:pt x="10427" y="0"/>
                  <a:pt x="11410" y="995"/>
                  <a:pt x="11410" y="995"/>
                </a:cubicBezTo>
                <a:lnTo>
                  <a:pt x="21600" y="11345"/>
                </a:lnTo>
                <a:cubicBezTo>
                  <a:pt x="21600" y="11345"/>
                  <a:pt x="11413" y="21669"/>
                  <a:pt x="11413" y="21691"/>
                </a:cubicBezTo>
                <a:cubicBezTo>
                  <a:pt x="10263" y="22715"/>
                  <a:pt x="10427" y="21705"/>
                  <a:pt x="10427" y="21705"/>
                </a:cubicBezTo>
                <a:lnTo>
                  <a:pt x="10427" y="16526"/>
                </a:lnTo>
                <a:lnTo>
                  <a:pt x="0" y="16526"/>
                </a:lnTo>
                <a:lnTo>
                  <a:pt x="0" y="6165"/>
                </a:lnTo>
                <a:close/>
              </a:path>
            </a:pathLst>
          </a:custGeom>
          <a:solidFill>
            <a:srgbClr val="6FA8D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82296" tIns="41148" rIns="82296" bIns="41148"/>
          <a:lstStyle/>
          <a:p>
            <a:endParaRPr lang="en-US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9305" y="1907382"/>
            <a:ext cx="1681638" cy="2184558"/>
          </a:xfrm>
          <a:prstGeom prst="rect">
            <a:avLst/>
          </a:prstGeom>
          <a:noFill/>
        </p:spPr>
      </p:pic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393531" y="1567340"/>
            <a:ext cx="2521767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multicast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2356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387" y="1933100"/>
            <a:ext cx="1681638" cy="2184558"/>
          </a:xfrm>
          <a:prstGeom prst="rect">
            <a:avLst/>
          </a:prstGeom>
          <a:noFill/>
        </p:spPr>
      </p:pic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284947" y="4143375"/>
            <a:ext cx="2916078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Verdana" pitchFamily="34" charset="0"/>
              </a:rPr>
              <a:t>Procs</a:t>
            </a: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    L-IPMC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74333" y="4953000"/>
            <a:ext cx="8376791" cy="12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lvl="1" indent="-30861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Processes use “logical” IPMC addresses</a:t>
            </a:r>
          </a:p>
          <a:p>
            <a:pPr lvl="1" indent="-308610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Verdana" pitchFamily="34" charset="0"/>
              </a:rPr>
              <a:t>Dr. Multicast transparently maps these to true IPMC addresses or 1:1 UDP sends</a:t>
            </a:r>
            <a:endParaRPr lang="en-US" sz="29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3567" name="Freeform 15"/>
          <p:cNvSpPr>
            <a:spLocks/>
          </p:cNvSpPr>
          <p:nvPr/>
        </p:nvSpPr>
        <p:spPr bwMode="auto">
          <a:xfrm>
            <a:off x="2563178" y="2846070"/>
            <a:ext cx="628650" cy="375762"/>
          </a:xfrm>
          <a:custGeom>
            <a:avLst/>
            <a:gdLst/>
            <a:ahLst/>
            <a:cxnLst>
              <a:cxn ang="0">
                <a:pos x="0" y="6165"/>
              </a:cxn>
              <a:cxn ang="0">
                <a:pos x="10427" y="6165"/>
              </a:cxn>
              <a:cxn ang="0">
                <a:pos x="10427" y="985"/>
              </a:cxn>
              <a:cxn ang="0">
                <a:pos x="11410" y="995"/>
              </a:cxn>
              <a:cxn ang="0">
                <a:pos x="21600" y="11345"/>
              </a:cxn>
              <a:cxn ang="0">
                <a:pos x="11413" y="21691"/>
              </a:cxn>
              <a:cxn ang="0">
                <a:pos x="10427" y="21705"/>
              </a:cxn>
              <a:cxn ang="0">
                <a:pos x="10427" y="16526"/>
              </a:cxn>
              <a:cxn ang="0">
                <a:pos x="0" y="16526"/>
              </a:cxn>
              <a:cxn ang="0">
                <a:pos x="0" y="6165"/>
              </a:cxn>
            </a:cxnLst>
            <a:rect l="0" t="0" r="r" b="b"/>
            <a:pathLst>
              <a:path w="21600" h="22715">
                <a:moveTo>
                  <a:pt x="0" y="6165"/>
                </a:moveTo>
                <a:lnTo>
                  <a:pt x="10427" y="6165"/>
                </a:lnTo>
                <a:cubicBezTo>
                  <a:pt x="10427" y="6165"/>
                  <a:pt x="10412" y="1031"/>
                  <a:pt x="10427" y="985"/>
                </a:cubicBezTo>
                <a:cubicBezTo>
                  <a:pt x="10427" y="0"/>
                  <a:pt x="11410" y="995"/>
                  <a:pt x="11410" y="995"/>
                </a:cubicBezTo>
                <a:lnTo>
                  <a:pt x="21600" y="11345"/>
                </a:lnTo>
                <a:cubicBezTo>
                  <a:pt x="21600" y="11345"/>
                  <a:pt x="11413" y="21669"/>
                  <a:pt x="11413" y="21691"/>
                </a:cubicBezTo>
                <a:cubicBezTo>
                  <a:pt x="10263" y="22715"/>
                  <a:pt x="10427" y="21705"/>
                  <a:pt x="10427" y="21705"/>
                </a:cubicBezTo>
                <a:lnTo>
                  <a:pt x="10427" y="16526"/>
                </a:lnTo>
                <a:lnTo>
                  <a:pt x="0" y="16526"/>
                </a:lnTo>
                <a:lnTo>
                  <a:pt x="0" y="6165"/>
                </a:lnTo>
                <a:close/>
              </a:path>
            </a:pathLst>
          </a:custGeom>
          <a:solidFill>
            <a:srgbClr val="6FA8D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82296" tIns="41148" rIns="82296" bIns="41148"/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086600" y="0"/>
            <a:ext cx="2057400" cy="1447800"/>
            <a:chOff x="7086600" y="0"/>
            <a:chExt cx="2057400" cy="1447800"/>
          </a:xfrm>
        </p:grpSpPr>
        <p:sp>
          <p:nvSpPr>
            <p:cNvPr id="15" name="Rectangle 14"/>
            <p:cNvSpPr/>
            <p:nvPr/>
          </p:nvSpPr>
          <p:spPr>
            <a:xfrm>
              <a:off x="7086600" y="0"/>
              <a:ext cx="20574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67600" y="76200"/>
              <a:ext cx="1241784" cy="978921"/>
            </a:xfrm>
            <a:prstGeom prst="rect">
              <a:avLst/>
            </a:prstGeom>
            <a:noFill/>
          </p:spPr>
        </p:pic>
        <p:sp>
          <p:nvSpPr>
            <p:cNvPr id="17" name="Rectangle 1"/>
            <p:cNvSpPr txBox="1">
              <a:spLocks noChangeArrowheads="1"/>
            </p:cNvSpPr>
            <p:nvPr/>
          </p:nvSpPr>
          <p:spPr>
            <a:xfrm>
              <a:off x="7162800" y="1066800"/>
              <a:ext cx="1938337" cy="355281"/>
            </a:xfrm>
            <a:prstGeom prst="rect">
              <a:avLst/>
            </a:prstGeom>
          </p:spPr>
          <p:txBody>
            <a:bodyPr vert="horz" lIns="0" tIns="0" rIns="0" bIns="0" rtlCol="0" anchor="t">
              <a:normAutofit fontScale="97500"/>
              <a:scene3d>
                <a:camera prst="orthographicFront"/>
                <a:lightRig rig="threePt" dir="t">
                  <a:rot lat="0" lon="0" rev="4800000"/>
                </a:lightRig>
              </a:scene3d>
              <a:sp3d prstMaterial="matte">
                <a:bevelT w="50800" h="1016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ea typeface="+mj-ea"/>
                  <a:cs typeface="+mj-cs"/>
                </a:rPr>
                <a:t>Dr. Multicast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endParaRPr>
            </a:p>
          </p:txBody>
        </p: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09800"/>
            <a:ext cx="41433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looked at various group scenarios</a:t>
            </a:r>
          </a:p>
          <a:p>
            <a:endParaRPr lang="en-US" dirty="0" smtClean="0"/>
          </a:p>
          <a:p>
            <a:r>
              <a:rPr lang="en-US" dirty="0" smtClean="0"/>
              <a:t>Most of the traffic is </a:t>
            </a:r>
            <a:br>
              <a:rPr lang="en-US" dirty="0" smtClean="0"/>
            </a:br>
            <a:r>
              <a:rPr lang="en-US" dirty="0" smtClean="0"/>
              <a:t>carried by &lt;20% of groups</a:t>
            </a:r>
          </a:p>
          <a:p>
            <a:endParaRPr lang="en-US" dirty="0" smtClean="0"/>
          </a:p>
          <a:p>
            <a:r>
              <a:rPr lang="en-US" dirty="0" smtClean="0"/>
              <a:t>For IBM </a:t>
            </a:r>
            <a:r>
              <a:rPr lang="en-US" dirty="0" err="1" smtClean="0"/>
              <a:t>Websphere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Dr. Multicast achieves</a:t>
            </a:r>
            <a:br>
              <a:rPr lang="en-US" dirty="0" smtClean="0"/>
            </a:br>
            <a:r>
              <a:rPr lang="en-US" dirty="0" smtClean="0"/>
              <a:t>18x reduction in </a:t>
            </a:r>
            <a:br>
              <a:rPr lang="en-US" dirty="0" smtClean="0"/>
            </a:br>
            <a:r>
              <a:rPr lang="en-US" dirty="0" smtClean="0"/>
              <a:t>physical IPMC addresses</a:t>
            </a:r>
          </a:p>
          <a:p>
            <a:endParaRPr lang="en-US" smtClean="0"/>
          </a:p>
          <a:p>
            <a:endParaRPr lang="en-US"/>
          </a:p>
          <a:p>
            <a:endParaRPr lang="en-US" dirty="0" smtClean="0"/>
          </a:p>
          <a:p>
            <a:r>
              <a:rPr lang="en-US" sz="2000" dirty="0" smtClean="0"/>
              <a:t>[</a:t>
            </a:r>
            <a:r>
              <a:rPr lang="en-US" sz="2000" b="1" dirty="0" smtClean="0"/>
              <a:t>Dr. Multicast: Rx for Data Center Communication Scalability.</a:t>
            </a:r>
            <a:r>
              <a:rPr lang="en-US" sz="2000" dirty="0" smtClean="0"/>
              <a:t>  Ymir Vigfusson, Hussam Abu-Libdeh, Mahesh Balakrishnan, Ken Birman, and Yoav Tock.  LADIS 2008.  November 2008.]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Multicast in Isis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 automatically tracks membership, data rates</a:t>
            </a:r>
          </a:p>
          <a:p>
            <a:r>
              <a:rPr lang="en-US" dirty="0" smtClean="0"/>
              <a:t>Periodically runs an optimization algorithm</a:t>
            </a:r>
          </a:p>
          <a:p>
            <a:pPr lvl="1"/>
            <a:r>
              <a:rPr lang="en-US" dirty="0" smtClean="0"/>
              <a:t>Merges similar groups</a:t>
            </a:r>
          </a:p>
          <a:p>
            <a:pPr lvl="1"/>
            <a:r>
              <a:rPr lang="en-US" dirty="0" smtClean="0"/>
              <a:t>Applies the Dr. Multicast greedy heuristic</a:t>
            </a:r>
          </a:p>
          <a:p>
            <a:pPr lvl="1"/>
            <a:endParaRPr lang="en-US" dirty="0"/>
          </a:p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protocols “think” they are multicasting, but a logical to physical mapping will determine whether messages are sent via IPMC, 1-n UDP or the tree-</a:t>
            </a:r>
            <a:r>
              <a:rPr lang="en-US" dirty="0" err="1" smtClean="0"/>
              <a:t>tunnelling</a:t>
            </a:r>
            <a:r>
              <a:rPr lang="en-US" dirty="0" smtClean="0"/>
              <a:t> layer, all automatically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0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an example…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Suppose some group manages variables X and Y</a:t>
            </a:r>
          </a:p>
          <a:p>
            <a:endParaRPr lang="en-US" dirty="0"/>
          </a:p>
          <a:p>
            <a:r>
              <a:rPr lang="en-US" dirty="0" smtClean="0"/>
              <a:t>P sends updates to X and Y, and so does Q</a:t>
            </a:r>
          </a:p>
          <a:p>
            <a:pPr lvl="1"/>
            <a:r>
              <a:rPr lang="en-US" dirty="0" smtClean="0"/>
              <a:t>P: X = X-2</a:t>
            </a:r>
          </a:p>
          <a:p>
            <a:pPr lvl="1"/>
            <a:r>
              <a:rPr lang="en-US" dirty="0" smtClean="0"/>
              <a:t>Q: X = 17.3</a:t>
            </a:r>
          </a:p>
          <a:p>
            <a:pPr lvl="1"/>
            <a:r>
              <a:rPr lang="en-US" dirty="0" smtClean="0"/>
              <a:t>Q: Y = Y*2 + X</a:t>
            </a:r>
          </a:p>
          <a:p>
            <a:pPr lvl="1"/>
            <a:r>
              <a:rPr lang="en-US" dirty="0" smtClean="0"/>
              <a:t>T: Y = 99</a:t>
            </a:r>
          </a:p>
          <a:p>
            <a:pPr lvl="1"/>
            <a:endParaRPr lang="en-US" smtClean="0"/>
          </a:p>
          <a:p>
            <a:r>
              <a:rPr lang="en-US" smtClean="0"/>
              <a:t>The updates “conflict”: order matters</a:t>
            </a:r>
            <a:endParaRPr lang="en-US" dirty="0" smtClean="0"/>
          </a:p>
          <a:p>
            <a:r>
              <a:rPr lang="en-US" dirty="0" smtClean="0"/>
              <a:t>The model keeps the replicas synchronized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124200"/>
            <a:ext cx="3523667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875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groups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has two styles of acknowledgment protocol</a:t>
            </a:r>
          </a:p>
          <a:p>
            <a:pPr lvl="1"/>
            <a:r>
              <a:rPr lang="en-US" dirty="0" smtClean="0"/>
              <a:t>For “small” groups (up to ~1000 members), direct </a:t>
            </a:r>
            <a:r>
              <a:rPr lang="en-US" dirty="0" err="1" smtClean="0"/>
              <a:t>acks</a:t>
            </a:r>
            <a:endParaRPr lang="en-US" dirty="0" smtClean="0"/>
          </a:p>
          <a:p>
            <a:pPr lvl="1"/>
            <a:r>
              <a:rPr lang="en-US" dirty="0" smtClean="0"/>
              <a:t>Large groups use a tree of token rings: slower, but very steady (intended for 1000-100,000 members)</a:t>
            </a:r>
          </a:p>
          <a:p>
            <a:pPr lvl="1"/>
            <a:r>
              <a:rPr lang="en-US" dirty="0" smtClean="0"/>
              <a:t>Also supports a scalable way to do queries with massive parallelism, based on “aggregation”</a:t>
            </a:r>
          </a:p>
          <a:p>
            <a:pPr lvl="1"/>
            <a:r>
              <a:rPr lang="en-US" dirty="0" smtClean="0"/>
              <a:t>Very likely that as we gain experience, we’ll refine the way large groups are handled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458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Parallel search</a:t>
            </a:r>
            <a:endParaRPr lang="fr-BE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-419894" y="4305300"/>
            <a:ext cx="419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704306" y="4304506"/>
            <a:ext cx="419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09106" y="4304506"/>
            <a:ext cx="419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581400" y="4038600"/>
            <a:ext cx="3657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772694" y="4456906"/>
            <a:ext cx="3886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76400" y="2667000"/>
            <a:ext cx="31242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2667000"/>
            <a:ext cx="37338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76400" y="2667000"/>
            <a:ext cx="34290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676400" y="2667000"/>
            <a:ext cx="4038600" cy="533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953000" y="3962400"/>
            <a:ext cx="15240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344194" y="4037806"/>
            <a:ext cx="15240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648994" y="4037806"/>
            <a:ext cx="15240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039394" y="4037806"/>
            <a:ext cx="15240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648200" y="2438400"/>
            <a:ext cx="1219200" cy="152400"/>
          </a:xfrm>
          <a:prstGeom prst="ellipse">
            <a:avLst/>
          </a:prstGeom>
          <a:solidFill>
            <a:srgbClr val="FFFF79"/>
          </a:solidFill>
          <a:ln w="1905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1676400" y="4724400"/>
            <a:ext cx="4038600" cy="533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1676400" y="4800600"/>
            <a:ext cx="3733800" cy="533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V="1">
            <a:off x="1676400" y="4800600"/>
            <a:ext cx="34290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1676400" y="4800600"/>
            <a:ext cx="31242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143000" y="23622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buNone/>
            </a:pPr>
            <a:r>
              <a:rPr lang="en-US" sz="1000" b="1" dirty="0" smtClean="0"/>
              <a:t>Replies = </a:t>
            </a:r>
            <a:r>
              <a:rPr lang="en-US" sz="1000" b="1" dirty="0" err="1" smtClean="0"/>
              <a:t>g.query</a:t>
            </a:r>
            <a:r>
              <a:rPr lang="en-US" sz="1000" b="1" dirty="0" smtClean="0"/>
              <a:t>(LOOKUP, “Name=*Smith”);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43000" y="53340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1050" b="1" dirty="0" err="1" smtClean="0"/>
              <a:t>g.callback</a:t>
            </a:r>
            <a:r>
              <a:rPr lang="en-US" sz="1050" b="1" dirty="0" smtClean="0"/>
              <a:t>(</a:t>
            </a:r>
            <a:r>
              <a:rPr lang="en-US" sz="1050" b="1" dirty="0" err="1" smtClean="0"/>
              <a:t>myReplyHndlr</a:t>
            </a:r>
            <a:r>
              <a:rPr lang="en-US" sz="1050" b="1" dirty="0" smtClean="0"/>
              <a:t>, Replies, </a:t>
            </a:r>
            <a:r>
              <a:rPr lang="en-US" sz="1050" b="1" dirty="0" err="1" smtClean="0"/>
              <a:t>typeof</a:t>
            </a:r>
            <a:r>
              <a:rPr lang="en-US" sz="1050" b="1" dirty="0" smtClean="0"/>
              <a:t>(double)); </a:t>
            </a:r>
          </a:p>
          <a:p>
            <a:pPr lvl="1"/>
            <a:endParaRPr lang="en-US" sz="1050" b="1" dirty="0" smtClean="0"/>
          </a:p>
          <a:p>
            <a:pPr lvl="1"/>
            <a:r>
              <a:rPr lang="en-US" sz="1050" b="1" dirty="0" smtClean="0"/>
              <a:t>public void </a:t>
            </a:r>
            <a:r>
              <a:rPr lang="en-US" sz="1050" b="1" dirty="0" err="1" smtClean="0"/>
              <a:t>myReplyHndlr</a:t>
            </a:r>
            <a:r>
              <a:rPr lang="en-US" sz="1050" b="1" dirty="0" smtClean="0"/>
              <a:t>(double[] </a:t>
            </a:r>
            <a:r>
              <a:rPr lang="en-US" sz="1050" b="1" dirty="0" err="1" smtClean="0"/>
              <a:t>fnd</a:t>
            </a:r>
            <a:r>
              <a:rPr lang="en-US" sz="1050" b="1" dirty="0" smtClean="0"/>
              <a:t>) {</a:t>
            </a:r>
          </a:p>
          <a:p>
            <a:pPr lvl="1"/>
            <a:r>
              <a:rPr lang="en-US" sz="1050" b="1" dirty="0" smtClean="0"/>
              <a:t>        </a:t>
            </a:r>
            <a:r>
              <a:rPr lang="en-US" sz="1050" b="1" dirty="0" err="1" smtClean="0"/>
              <a:t>foreach</a:t>
            </a:r>
            <a:r>
              <a:rPr lang="en-US" sz="1050" b="1" dirty="0" smtClean="0"/>
              <a:t>(double d in </a:t>
            </a:r>
            <a:r>
              <a:rPr lang="en-US" sz="1050" b="1" dirty="0" err="1" smtClean="0"/>
              <a:t>fnd</a:t>
            </a:r>
            <a:r>
              <a:rPr lang="en-US" sz="1050" b="1" dirty="0" smtClean="0"/>
              <a:t>)</a:t>
            </a:r>
          </a:p>
          <a:p>
            <a:pPr lvl="1"/>
            <a:r>
              <a:rPr lang="en-US" sz="1050" b="1" dirty="0" smtClean="0"/>
              <a:t>               </a:t>
            </a:r>
            <a:r>
              <a:rPr lang="en-US" sz="1050" b="1" dirty="0" err="1" smtClean="0"/>
              <a:t>avg</a:t>
            </a:r>
            <a:r>
              <a:rPr lang="en-US" sz="1050" b="1" dirty="0" smtClean="0"/>
              <a:t> += d;</a:t>
            </a:r>
          </a:p>
          <a:p>
            <a:pPr lvl="1"/>
            <a:r>
              <a:rPr lang="en-US" sz="1050" b="1" dirty="0" smtClean="0"/>
              <a:t>        …</a:t>
            </a:r>
          </a:p>
          <a:p>
            <a:pPr lvl="1"/>
            <a:r>
              <a:rPr lang="en-US" sz="1050" b="1" dirty="0" smtClean="0"/>
              <a:t>}</a:t>
            </a:r>
          </a:p>
          <a:p>
            <a:pPr lvl="1">
              <a:buNone/>
            </a:pPr>
            <a:endParaRPr lang="en-US" sz="1050" b="1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5791200" y="3406423"/>
            <a:ext cx="3200400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smtClean="0"/>
              <a:t>public void </a:t>
            </a:r>
            <a:r>
              <a:rPr lang="en-US" sz="1050" b="1" dirty="0" err="1" smtClean="0"/>
              <a:t>myLookup</a:t>
            </a:r>
            <a:r>
              <a:rPr lang="en-US" sz="1050" b="1" dirty="0" smtClean="0"/>
              <a:t>(string who)  {</a:t>
            </a:r>
            <a:endParaRPr lang="fr-BE" sz="1050" b="1" dirty="0" smtClean="0"/>
          </a:p>
          <a:p>
            <a:r>
              <a:rPr lang="en-US" sz="1050" b="1" dirty="0" smtClean="0"/>
              <a:t>     divide work into </a:t>
            </a:r>
            <a:r>
              <a:rPr lang="en-US" sz="1050" b="1" dirty="0" err="1" smtClean="0"/>
              <a:t>viewSize</a:t>
            </a:r>
            <a:r>
              <a:rPr lang="en-US" sz="1050" b="1" dirty="0" smtClean="0"/>
              <a:t>() chunks</a:t>
            </a:r>
            <a:br>
              <a:rPr lang="en-US" sz="1050" b="1" dirty="0" smtClean="0"/>
            </a:br>
            <a:r>
              <a:rPr lang="en-US" sz="1050" b="1" dirty="0" smtClean="0"/>
              <a:t>     this replica will search chunk # </a:t>
            </a:r>
            <a:r>
              <a:rPr lang="en-US" sz="1050" b="1" dirty="0" err="1" smtClean="0"/>
              <a:t>getMyRank</a:t>
            </a:r>
            <a:r>
              <a:rPr lang="en-US" sz="1050" b="1" dirty="0" smtClean="0"/>
              <a:t>();</a:t>
            </a:r>
          </a:p>
          <a:p>
            <a:endParaRPr lang="en-US" sz="1050" b="1" dirty="0" smtClean="0"/>
          </a:p>
          <a:p>
            <a:r>
              <a:rPr lang="en-US" sz="1050" b="1" dirty="0" smtClean="0"/>
              <a:t>    …..</a:t>
            </a:r>
          </a:p>
          <a:p>
            <a:endParaRPr lang="en-US" sz="1050" b="1" dirty="0" smtClean="0"/>
          </a:p>
          <a:p>
            <a:endParaRPr lang="en-US" sz="1050" b="1" dirty="0" smtClean="0"/>
          </a:p>
          <a:p>
            <a:r>
              <a:rPr lang="en-US" sz="1050" b="1" dirty="0" smtClean="0"/>
              <a:t>       reply(</a:t>
            </a:r>
            <a:r>
              <a:rPr lang="en-US" sz="1050" b="1" dirty="0" err="1" smtClean="0"/>
              <a:t>myAnswer</a:t>
            </a:r>
            <a:r>
              <a:rPr lang="en-US" sz="1050" b="1" dirty="0" smtClean="0"/>
              <a:t>);</a:t>
            </a:r>
          </a:p>
          <a:p>
            <a:r>
              <a:rPr lang="en-US" sz="1050" b="1" dirty="0" smtClean="0"/>
              <a:t>}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43600" y="2209800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/>
              <a:t>Group g = new Group(“/</a:t>
            </a:r>
            <a:r>
              <a:rPr lang="en-US" sz="900" b="1" dirty="0" err="1" smtClean="0"/>
              <a:t>amazon</a:t>
            </a:r>
            <a:r>
              <a:rPr lang="en-US" sz="900" b="1" dirty="0" smtClean="0"/>
              <a:t>/something”);</a:t>
            </a:r>
          </a:p>
          <a:p>
            <a:r>
              <a:rPr lang="en-US" sz="900" b="1" dirty="0" err="1" smtClean="0"/>
              <a:t>g.register</a:t>
            </a:r>
            <a:r>
              <a:rPr lang="en-US" sz="900" b="1" dirty="0" smtClean="0"/>
              <a:t>(LOOKUP, </a:t>
            </a:r>
            <a:r>
              <a:rPr lang="en-US" sz="900" b="1" dirty="0" err="1" smtClean="0"/>
              <a:t>myLookup</a:t>
            </a:r>
            <a:r>
              <a:rPr lang="en-US" sz="900" b="1" dirty="0" smtClean="0"/>
              <a:t>);</a:t>
            </a:r>
          </a:p>
        </p:txBody>
      </p:sp>
      <p:sp>
        <p:nvSpPr>
          <p:cNvPr id="31" name="Oval 30"/>
          <p:cNvSpPr/>
          <p:nvPr/>
        </p:nvSpPr>
        <p:spPr>
          <a:xfrm>
            <a:off x="4648200" y="5791200"/>
            <a:ext cx="1219200" cy="152400"/>
          </a:xfrm>
          <a:prstGeom prst="ellipse">
            <a:avLst/>
          </a:prstGeom>
          <a:solidFill>
            <a:srgbClr val="FFFF79"/>
          </a:solidFill>
          <a:ln w="1905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8" name="Explosion 1 37"/>
          <p:cNvSpPr/>
          <p:nvPr/>
        </p:nvSpPr>
        <p:spPr>
          <a:xfrm>
            <a:off x="5334000" y="5791200"/>
            <a:ext cx="228600" cy="152400"/>
          </a:xfrm>
          <a:prstGeom prst="irregularSeal1">
            <a:avLst/>
          </a:prstGeom>
          <a:solidFill>
            <a:srgbClr val="FFFF79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Rounded Rectangular Callout 2"/>
          <p:cNvSpPr/>
          <p:nvPr/>
        </p:nvSpPr>
        <p:spPr>
          <a:xfrm>
            <a:off x="1524000" y="3810000"/>
            <a:ext cx="2895600" cy="612648"/>
          </a:xfrm>
          <a:prstGeom prst="wedgeRoundRectCallout">
            <a:avLst>
              <a:gd name="adj1" fmla="val -41886"/>
              <a:gd name="adj2" fmla="val 15489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Could overwhelm receiver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9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if group is </a:t>
            </a:r>
            <a:r>
              <a:rPr lang="en-US" i="1" dirty="0" smtClean="0"/>
              <a:t>really big</a:t>
            </a:r>
          </a:p>
          <a:p>
            <a:r>
              <a:rPr lang="en-US" dirty="0" smtClean="0"/>
              <a:t>Request, updates: still via multicast</a:t>
            </a:r>
          </a:p>
          <a:p>
            <a:r>
              <a:rPr lang="en-US" i="1" dirty="0" smtClean="0"/>
              <a:t>Response</a:t>
            </a:r>
            <a:r>
              <a:rPr lang="en-US" dirty="0" smtClean="0"/>
              <a:t> is aggregated within a tree</a:t>
            </a:r>
            <a:endParaRPr lang="en-US" dirty="0"/>
          </a:p>
        </p:txBody>
      </p:sp>
      <p:sp>
        <p:nvSpPr>
          <p:cNvPr id="58" name="TextBox 32"/>
          <p:cNvSpPr txBox="1"/>
          <p:nvPr/>
        </p:nvSpPr>
        <p:spPr>
          <a:xfrm>
            <a:off x="1600200" y="3810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Level 0</a:t>
            </a:r>
            <a:endParaRPr lang="fr-BE" dirty="0"/>
          </a:p>
        </p:txBody>
      </p:sp>
      <p:sp>
        <p:nvSpPr>
          <p:cNvPr id="59" name="TextBox 34"/>
          <p:cNvSpPr txBox="1"/>
          <p:nvPr/>
        </p:nvSpPr>
        <p:spPr>
          <a:xfrm>
            <a:off x="2590800" y="4876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Level 1</a:t>
            </a:r>
            <a:endParaRPr lang="fr-BE" dirty="0"/>
          </a:p>
        </p:txBody>
      </p:sp>
      <p:sp>
        <p:nvSpPr>
          <p:cNvPr id="60" name="TextBox 35"/>
          <p:cNvSpPr txBox="1"/>
          <p:nvPr/>
        </p:nvSpPr>
        <p:spPr>
          <a:xfrm>
            <a:off x="3657600" y="594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Level 2</a:t>
            </a:r>
            <a:endParaRPr lang="fr-BE" dirty="0"/>
          </a:p>
        </p:txBody>
      </p:sp>
      <p:sp>
        <p:nvSpPr>
          <p:cNvPr id="37" name="TextBox 44"/>
          <p:cNvSpPr txBox="1"/>
          <p:nvPr/>
        </p:nvSpPr>
        <p:spPr>
          <a:xfrm>
            <a:off x="5334000" y="6096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Agg</a:t>
            </a:r>
            <a:r>
              <a:rPr lang="en-US" dirty="0" smtClean="0"/>
              <a:t>(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a</a:t>
            </a:r>
            <a:r>
              <a:rPr lang="en-US" i="1" baseline="-25000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b</a:t>
            </a:r>
            <a:r>
              <a:rPr lang="en-US" i="1" baseline="-25000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c</a:t>
            </a:r>
            <a:r>
              <a:rPr lang="en-US" i="1" baseline="-25000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d</a:t>
            </a:r>
            <a:r>
              <a:rPr lang="en-US" i="1" baseline="-25000" dirty="0" smtClean="0"/>
              <a:t> </a:t>
            </a:r>
            <a:r>
              <a:rPr lang="en-US" dirty="0" smtClean="0"/>
              <a:t>)</a:t>
            </a:r>
            <a:endParaRPr lang="fr-BE" dirty="0" smtClean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676400" y="3579812"/>
            <a:ext cx="609600" cy="1588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85800" y="3429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rgbClr val="C00000"/>
                </a:solidFill>
              </a:rPr>
              <a:t>query</a:t>
            </a:r>
            <a:endParaRPr lang="en-US" b="1" i="1" dirty="0">
              <a:solidFill>
                <a:srgbClr val="C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819400" y="3429000"/>
            <a:ext cx="4648200" cy="2819400"/>
            <a:chOff x="2819400" y="3429000"/>
            <a:chExt cx="4648200" cy="2819400"/>
          </a:xfrm>
        </p:grpSpPr>
        <p:sp>
          <p:nvSpPr>
            <p:cNvPr id="40" name="Oval 39"/>
            <p:cNvSpPr/>
            <p:nvPr/>
          </p:nvSpPr>
          <p:spPr>
            <a:xfrm>
              <a:off x="5029200" y="60081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5257800" y="5093732"/>
              <a:ext cx="914400" cy="9144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 flipV="1">
              <a:off x="6096000" y="48651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BE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 flipV="1">
              <a:off x="4114800" y="5093732"/>
              <a:ext cx="914400" cy="91440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 flipH="1" flipV="1">
              <a:off x="3962400" y="48651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BE"/>
            </a:p>
          </p:txBody>
        </p:sp>
        <p:sp>
          <p:nvSpPr>
            <p:cNvPr id="45" name="Oval 44"/>
            <p:cNvSpPr/>
            <p:nvPr/>
          </p:nvSpPr>
          <p:spPr>
            <a:xfrm>
              <a:off x="3962400" y="48651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5400000" flipH="1" flipV="1">
              <a:off x="4191001" y="4255532"/>
              <a:ext cx="609600" cy="6096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5257800" y="40269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 flipH="1">
              <a:off x="3124200" y="40269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096000" y="48651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6934200" y="40269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rot="16200000" flipV="1">
              <a:off x="5486400" y="4255532"/>
              <a:ext cx="609600" cy="60960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 flipH="1">
              <a:off x="4724400" y="4026932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fr-BE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16200000" flipV="1">
              <a:off x="3352800" y="4255532"/>
              <a:ext cx="609600" cy="60960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 flipH="1" flipV="1">
              <a:off x="6324600" y="4255532"/>
              <a:ext cx="609600" cy="6096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 54"/>
            <p:cNvSpPr/>
            <p:nvPr/>
          </p:nvSpPr>
          <p:spPr>
            <a:xfrm flipV="1">
              <a:off x="3364043" y="3844552"/>
              <a:ext cx="1371600" cy="211111"/>
            </a:xfrm>
            <a:custGeom>
              <a:avLst/>
              <a:gdLst>
                <a:gd name="connsiteX0" fmla="*/ 0 w 1371600"/>
                <a:gd name="connsiteY0" fmla="*/ 0 h 211111"/>
                <a:gd name="connsiteX1" fmla="*/ 712032 w 1371600"/>
                <a:gd name="connsiteY1" fmla="*/ 209862 h 211111"/>
                <a:gd name="connsiteX2" fmla="*/ 1371600 w 1371600"/>
                <a:gd name="connsiteY2" fmla="*/ 7495 h 21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1600" h="211111">
                  <a:moveTo>
                    <a:pt x="0" y="0"/>
                  </a:moveTo>
                  <a:cubicBezTo>
                    <a:pt x="241716" y="104306"/>
                    <a:pt x="483432" y="208613"/>
                    <a:pt x="712032" y="209862"/>
                  </a:cubicBezTo>
                  <a:cubicBezTo>
                    <a:pt x="940632" y="211111"/>
                    <a:pt x="1156116" y="109303"/>
                    <a:pt x="1371600" y="7495"/>
                  </a:cubicBezTo>
                </a:path>
              </a:pathLst>
            </a:custGeom>
            <a:ln w="28575">
              <a:solidFill>
                <a:srgbClr val="C0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BE"/>
            </a:p>
          </p:txBody>
        </p:sp>
        <p:sp>
          <p:nvSpPr>
            <p:cNvPr id="56" name="Freeform 55"/>
            <p:cNvSpPr/>
            <p:nvPr/>
          </p:nvSpPr>
          <p:spPr>
            <a:xfrm flipV="1">
              <a:off x="5486400" y="3874532"/>
              <a:ext cx="1371600" cy="211111"/>
            </a:xfrm>
            <a:custGeom>
              <a:avLst/>
              <a:gdLst>
                <a:gd name="connsiteX0" fmla="*/ 0 w 1371600"/>
                <a:gd name="connsiteY0" fmla="*/ 0 h 211111"/>
                <a:gd name="connsiteX1" fmla="*/ 712032 w 1371600"/>
                <a:gd name="connsiteY1" fmla="*/ 209862 h 211111"/>
                <a:gd name="connsiteX2" fmla="*/ 1371600 w 1371600"/>
                <a:gd name="connsiteY2" fmla="*/ 7495 h 21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1600" h="211111">
                  <a:moveTo>
                    <a:pt x="0" y="0"/>
                  </a:moveTo>
                  <a:cubicBezTo>
                    <a:pt x="241716" y="104306"/>
                    <a:pt x="483432" y="208613"/>
                    <a:pt x="712032" y="209862"/>
                  </a:cubicBezTo>
                  <a:cubicBezTo>
                    <a:pt x="940632" y="211111"/>
                    <a:pt x="1156116" y="109303"/>
                    <a:pt x="1371600" y="7495"/>
                  </a:cubicBezTo>
                </a:path>
              </a:pathLst>
            </a:custGeom>
            <a:ln w="28575">
              <a:solidFill>
                <a:srgbClr val="C0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BE"/>
            </a:p>
          </p:txBody>
        </p:sp>
        <p:sp>
          <p:nvSpPr>
            <p:cNvPr id="57" name="Freeform 56"/>
            <p:cNvSpPr/>
            <p:nvPr/>
          </p:nvSpPr>
          <p:spPr>
            <a:xfrm flipV="1">
              <a:off x="4191000" y="4636531"/>
              <a:ext cx="1905000" cy="304800"/>
            </a:xfrm>
            <a:custGeom>
              <a:avLst/>
              <a:gdLst>
                <a:gd name="connsiteX0" fmla="*/ 0 w 1371600"/>
                <a:gd name="connsiteY0" fmla="*/ 0 h 211111"/>
                <a:gd name="connsiteX1" fmla="*/ 712032 w 1371600"/>
                <a:gd name="connsiteY1" fmla="*/ 209862 h 211111"/>
                <a:gd name="connsiteX2" fmla="*/ 1371600 w 1371600"/>
                <a:gd name="connsiteY2" fmla="*/ 7495 h 21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1600" h="211111">
                  <a:moveTo>
                    <a:pt x="0" y="0"/>
                  </a:moveTo>
                  <a:cubicBezTo>
                    <a:pt x="241716" y="104306"/>
                    <a:pt x="483432" y="208613"/>
                    <a:pt x="712032" y="209862"/>
                  </a:cubicBezTo>
                  <a:cubicBezTo>
                    <a:pt x="940632" y="211111"/>
                    <a:pt x="1156116" y="109303"/>
                    <a:pt x="1371600" y="7495"/>
                  </a:cubicBezTo>
                </a:path>
              </a:pathLst>
            </a:custGeom>
            <a:ln w="28575">
              <a:solidFill>
                <a:srgbClr val="C0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BE"/>
            </a:p>
          </p:txBody>
        </p:sp>
        <p:sp>
          <p:nvSpPr>
            <p:cNvPr id="29" name="TextBox 26"/>
            <p:cNvSpPr txBox="1"/>
            <p:nvPr/>
          </p:nvSpPr>
          <p:spPr>
            <a:xfrm>
              <a:off x="2819400" y="3429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a</a:t>
              </a:r>
              <a:endParaRPr lang="fr-BE" i="1" dirty="0"/>
            </a:p>
          </p:txBody>
        </p:sp>
        <p:cxnSp>
          <p:nvCxnSpPr>
            <p:cNvPr id="30" name="Straight Arrow Connector 29"/>
            <p:cNvCxnSpPr>
              <a:endCxn id="48" idx="7"/>
            </p:cNvCxnSpPr>
            <p:nvPr/>
          </p:nvCxnSpPr>
          <p:spPr>
            <a:xfrm rot="16200000" flipH="1">
              <a:off x="2971800" y="3874532"/>
              <a:ext cx="262078" cy="109678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6"/>
            <p:cNvSpPr txBox="1"/>
            <p:nvPr/>
          </p:nvSpPr>
          <p:spPr>
            <a:xfrm>
              <a:off x="4343400" y="3429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b</a:t>
              </a:r>
              <a:endParaRPr lang="fr-BE" i="1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16200000" flipH="1">
              <a:off x="4552950" y="3817382"/>
              <a:ext cx="228600" cy="190500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8"/>
            <p:cNvSpPr txBox="1"/>
            <p:nvPr/>
          </p:nvSpPr>
          <p:spPr>
            <a:xfrm>
              <a:off x="4914900" y="3429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c</a:t>
              </a:r>
              <a:endParaRPr lang="fr-BE" i="1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16200000" flipH="1">
              <a:off x="5124450" y="3817382"/>
              <a:ext cx="228600" cy="190500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40"/>
            <p:cNvSpPr txBox="1"/>
            <p:nvPr/>
          </p:nvSpPr>
          <p:spPr>
            <a:xfrm>
              <a:off x="6591300" y="3429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err="1" smtClean="0"/>
                <a:t>v</a:t>
              </a:r>
              <a:r>
                <a:rPr lang="en-US" i="1" baseline="-25000" dirty="0" err="1" smtClean="0"/>
                <a:t>d</a:t>
              </a:r>
              <a:endParaRPr lang="fr-BE" i="1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16200000" flipH="1">
              <a:off x="6800850" y="3817382"/>
              <a:ext cx="228600" cy="190500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46"/>
            <p:cNvSpPr txBox="1"/>
            <p:nvPr/>
          </p:nvSpPr>
          <p:spPr>
            <a:xfrm>
              <a:off x="6172200" y="4435733"/>
              <a:ext cx="11430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err="1" smtClean="0"/>
                <a:t>Agg</a:t>
              </a:r>
              <a:r>
                <a:rPr lang="en-US" sz="1200" dirty="0" smtClean="0"/>
                <a:t>(</a:t>
              </a:r>
              <a:r>
                <a:rPr lang="en-US" sz="1200" i="1" dirty="0" err="1" smtClean="0"/>
                <a:t>v</a:t>
              </a:r>
              <a:r>
                <a:rPr lang="en-US" sz="1200" i="1" baseline="-25000" dirty="0" err="1" smtClean="0"/>
                <a:t>c</a:t>
              </a:r>
              <a:r>
                <a:rPr lang="en-US" sz="1200" i="1" baseline="-25000" dirty="0" smtClean="0"/>
                <a:t> </a:t>
              </a:r>
              <a:r>
                <a:rPr lang="en-US" sz="1200" i="1" dirty="0" err="1" smtClean="0"/>
                <a:t>v</a:t>
              </a:r>
              <a:r>
                <a:rPr lang="en-US" sz="1200" i="1" baseline="-25000" dirty="0" err="1" smtClean="0"/>
                <a:t>d</a:t>
              </a:r>
              <a:r>
                <a:rPr lang="en-US" sz="1200" dirty="0" smtClean="0"/>
                <a:t>)</a:t>
              </a:r>
              <a:endParaRPr lang="fr-BE" sz="1200" dirty="0" smtClean="0"/>
            </a:p>
          </p:txBody>
        </p:sp>
        <p:sp>
          <p:nvSpPr>
            <p:cNvPr id="39" name="TextBox 47"/>
            <p:cNvSpPr txBox="1"/>
            <p:nvPr/>
          </p:nvSpPr>
          <p:spPr>
            <a:xfrm>
              <a:off x="4114800" y="4359533"/>
              <a:ext cx="12192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err="1" smtClean="0"/>
                <a:t>Agg</a:t>
              </a:r>
              <a:r>
                <a:rPr lang="en-US" sz="1200" dirty="0" smtClean="0"/>
                <a:t>(</a:t>
              </a:r>
              <a:r>
                <a:rPr lang="en-US" sz="1200" i="1" dirty="0" err="1" smtClean="0"/>
                <a:t>v</a:t>
              </a:r>
              <a:r>
                <a:rPr lang="en-US" sz="1200" i="1" baseline="-25000" dirty="0" err="1" smtClean="0"/>
                <a:t>a</a:t>
              </a:r>
              <a:r>
                <a:rPr lang="en-US" sz="1200" i="1" baseline="-25000" dirty="0" smtClean="0"/>
                <a:t> </a:t>
              </a:r>
              <a:r>
                <a:rPr lang="en-US" sz="1200" i="1" dirty="0" err="1" smtClean="0"/>
                <a:t>v</a:t>
              </a:r>
              <a:r>
                <a:rPr lang="en-US" sz="1200" i="1" baseline="-25000" dirty="0" err="1" smtClean="0"/>
                <a:t>b</a:t>
              </a:r>
              <a:r>
                <a:rPr lang="en-US" sz="1200" dirty="0" smtClean="0"/>
                <a:t>)</a:t>
              </a:r>
              <a:endParaRPr lang="fr-BE" sz="1200" dirty="0" smtClean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6858000" y="6246812"/>
              <a:ext cx="609600" cy="1588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7467600" y="6096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reply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" y="532507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Example: nodes {</a:t>
            </a:r>
            <a:r>
              <a:rPr lang="en-US" b="1" i="1" dirty="0" err="1" smtClean="0">
                <a:solidFill>
                  <a:srgbClr val="C00000"/>
                </a:solidFill>
              </a:rPr>
              <a:t>a,b,c,d</a:t>
            </a:r>
            <a:r>
              <a:rPr lang="en-US" b="1" i="1" dirty="0" smtClean="0">
                <a:solidFill>
                  <a:srgbClr val="C00000"/>
                </a:solidFill>
              </a:rPr>
              <a:t>} collaborate to perform a query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0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Aggregated Parallel search</a:t>
            </a:r>
            <a:endParaRPr lang="fr-BE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-419894" y="4305300"/>
            <a:ext cx="419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704306" y="4304506"/>
            <a:ext cx="419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09106" y="4304506"/>
            <a:ext cx="419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581400" y="4038600"/>
            <a:ext cx="3657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772694" y="4456906"/>
            <a:ext cx="3886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76400" y="2667000"/>
            <a:ext cx="31242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2667000"/>
            <a:ext cx="37338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76400" y="2667000"/>
            <a:ext cx="34290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676400" y="2667000"/>
            <a:ext cx="4038600" cy="533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525294" y="3390900"/>
            <a:ext cx="380206" cy="794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572794" y="3504406"/>
            <a:ext cx="4572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068094" y="3618706"/>
            <a:ext cx="6858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724400" y="3657600"/>
            <a:ext cx="762000" cy="1588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648200" y="2438400"/>
            <a:ext cx="1219200" cy="152400"/>
          </a:xfrm>
          <a:prstGeom prst="ellipse">
            <a:avLst/>
          </a:prstGeom>
          <a:solidFill>
            <a:srgbClr val="FFFF79"/>
          </a:solidFill>
          <a:ln w="1905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5410200" y="3962400"/>
            <a:ext cx="304800" cy="762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1676400" y="4495800"/>
            <a:ext cx="31242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143000" y="23622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buNone/>
            </a:pPr>
            <a:r>
              <a:rPr lang="en-US" sz="1000" b="1" dirty="0" smtClean="0"/>
              <a:t>Replies = </a:t>
            </a:r>
            <a:r>
              <a:rPr lang="en-US" sz="1000" b="1" dirty="0" err="1" smtClean="0"/>
              <a:t>g.query</a:t>
            </a:r>
            <a:r>
              <a:rPr lang="en-US" sz="1000" b="1" dirty="0" smtClean="0"/>
              <a:t>(LOOKUP, 27, “Name=*Smith”);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43000" y="5334000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1050" b="1" dirty="0" err="1" smtClean="0"/>
              <a:t>g.callback</a:t>
            </a:r>
            <a:r>
              <a:rPr lang="en-US" sz="1050" b="1" dirty="0" smtClean="0"/>
              <a:t>(</a:t>
            </a:r>
            <a:r>
              <a:rPr lang="en-US" sz="1050" b="1" dirty="0" err="1" smtClean="0"/>
              <a:t>myReplyHndlr</a:t>
            </a:r>
            <a:r>
              <a:rPr lang="en-US" sz="1050" b="1" dirty="0" smtClean="0"/>
              <a:t>, Replies, </a:t>
            </a:r>
            <a:r>
              <a:rPr lang="en-US" sz="1050" b="1" dirty="0" err="1" smtClean="0"/>
              <a:t>typeof</a:t>
            </a:r>
            <a:r>
              <a:rPr lang="en-US" sz="1050" b="1" dirty="0" smtClean="0"/>
              <a:t>(double)); </a:t>
            </a:r>
          </a:p>
          <a:p>
            <a:pPr lvl="1"/>
            <a:endParaRPr lang="en-US" sz="1050" b="1" dirty="0" smtClean="0"/>
          </a:p>
          <a:p>
            <a:pPr lvl="1"/>
            <a:r>
              <a:rPr lang="en-US" sz="1050" b="1" dirty="0" smtClean="0"/>
              <a:t>public void </a:t>
            </a:r>
            <a:r>
              <a:rPr lang="en-US" sz="1050" b="1" dirty="0" err="1" smtClean="0"/>
              <a:t>myReplyHndlr</a:t>
            </a:r>
            <a:r>
              <a:rPr lang="en-US" sz="1050" b="1" dirty="0" smtClean="0"/>
              <a:t>(double[] </a:t>
            </a:r>
            <a:r>
              <a:rPr lang="en-US" sz="1050" b="1" dirty="0" err="1" smtClean="0"/>
              <a:t>fnd</a:t>
            </a:r>
            <a:r>
              <a:rPr lang="en-US" sz="1050" b="1" dirty="0" smtClean="0"/>
              <a:t>) {</a:t>
            </a:r>
          </a:p>
          <a:p>
            <a:pPr lvl="1"/>
            <a:r>
              <a:rPr lang="en-US" sz="1050" b="1" dirty="0" smtClean="0"/>
              <a:t>        The answer is in </a:t>
            </a:r>
            <a:r>
              <a:rPr lang="en-US" sz="1050" b="1" dirty="0" err="1" smtClean="0"/>
              <a:t>fnd</a:t>
            </a:r>
            <a:r>
              <a:rPr lang="en-US" sz="1050" b="1" dirty="0" smtClean="0"/>
              <a:t>[0]….</a:t>
            </a:r>
          </a:p>
          <a:p>
            <a:pPr lvl="1"/>
            <a:r>
              <a:rPr lang="en-US" sz="1050" b="1" dirty="0" smtClean="0"/>
              <a:t>}</a:t>
            </a:r>
          </a:p>
          <a:p>
            <a:pPr lvl="1">
              <a:buNone/>
            </a:pPr>
            <a:endParaRPr lang="en-US" sz="1050" b="1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5791200" y="3406423"/>
            <a:ext cx="3200400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smtClean="0"/>
              <a:t>public void </a:t>
            </a:r>
            <a:r>
              <a:rPr lang="en-US" sz="1050" b="1" dirty="0" err="1" smtClean="0"/>
              <a:t>myLookup</a:t>
            </a:r>
            <a:r>
              <a:rPr lang="en-US" sz="1050" b="1" dirty="0" smtClean="0"/>
              <a:t>(</a:t>
            </a:r>
            <a:r>
              <a:rPr lang="en-US" sz="1050" b="1" dirty="0" err="1" smtClean="0"/>
              <a:t>int</a:t>
            </a:r>
            <a:r>
              <a:rPr lang="en-US" sz="1050" b="1" dirty="0" smtClean="0"/>
              <a:t> rid, string who)  {</a:t>
            </a:r>
            <a:endParaRPr lang="fr-BE" sz="1050" b="1" dirty="0" smtClean="0"/>
          </a:p>
          <a:p>
            <a:r>
              <a:rPr lang="en-US" sz="1050" b="1" dirty="0" smtClean="0"/>
              <a:t>     divide work into </a:t>
            </a:r>
            <a:r>
              <a:rPr lang="en-US" sz="1050" b="1" dirty="0" err="1" smtClean="0"/>
              <a:t>viewSize</a:t>
            </a:r>
            <a:r>
              <a:rPr lang="en-US" sz="1050" b="1" dirty="0" smtClean="0"/>
              <a:t>() chunks</a:t>
            </a:r>
            <a:br>
              <a:rPr lang="en-US" sz="1050" b="1" dirty="0" smtClean="0"/>
            </a:br>
            <a:r>
              <a:rPr lang="en-US" sz="1050" b="1" dirty="0" smtClean="0"/>
              <a:t>     this replica will search chunk # </a:t>
            </a:r>
            <a:r>
              <a:rPr lang="en-US" sz="1050" b="1" dirty="0" err="1" smtClean="0"/>
              <a:t>getMyRank</a:t>
            </a:r>
            <a:r>
              <a:rPr lang="en-US" sz="1050" b="1" dirty="0" smtClean="0"/>
              <a:t>();</a:t>
            </a:r>
          </a:p>
          <a:p>
            <a:endParaRPr lang="en-US" sz="1050" b="1" dirty="0" smtClean="0"/>
          </a:p>
          <a:p>
            <a:r>
              <a:rPr lang="en-US" sz="1050" b="1" dirty="0" smtClean="0"/>
              <a:t>    …..</a:t>
            </a:r>
          </a:p>
          <a:p>
            <a:endParaRPr lang="en-US" sz="1050" b="1" dirty="0" smtClean="0"/>
          </a:p>
          <a:p>
            <a:endParaRPr lang="en-US" sz="1050" b="1" dirty="0" smtClean="0"/>
          </a:p>
          <a:p>
            <a:r>
              <a:rPr lang="en-US" sz="1050" b="1" dirty="0" smtClean="0"/>
              <a:t>       </a:t>
            </a:r>
            <a:r>
              <a:rPr lang="en-US" sz="1050" b="1" dirty="0" err="1" smtClean="0"/>
              <a:t>SetAggregateValue</a:t>
            </a:r>
            <a:r>
              <a:rPr lang="en-US" sz="1050" b="1" dirty="0" smtClean="0"/>
              <a:t>(</a:t>
            </a:r>
            <a:r>
              <a:rPr lang="en-US" sz="1050" b="1" dirty="0" err="1" smtClean="0"/>
              <a:t>myAnswer</a:t>
            </a:r>
            <a:r>
              <a:rPr lang="en-US" sz="1050" b="1" dirty="0" smtClean="0"/>
              <a:t>);</a:t>
            </a:r>
          </a:p>
          <a:p>
            <a:r>
              <a:rPr lang="en-US" sz="1050" b="1" dirty="0" smtClean="0"/>
              <a:t>}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43600" y="2209800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/>
              <a:t>Group g = new Group(“/</a:t>
            </a:r>
            <a:r>
              <a:rPr lang="en-US" sz="900" b="1" dirty="0" err="1" smtClean="0"/>
              <a:t>amazon</a:t>
            </a:r>
            <a:r>
              <a:rPr lang="en-US" sz="900" b="1" dirty="0" smtClean="0"/>
              <a:t>/something”);</a:t>
            </a:r>
          </a:p>
          <a:p>
            <a:r>
              <a:rPr lang="en-US" sz="900" b="1" dirty="0" err="1" smtClean="0"/>
              <a:t>g.register</a:t>
            </a:r>
            <a:r>
              <a:rPr lang="en-US" sz="900" b="1" dirty="0" smtClean="0"/>
              <a:t>(LOOKUP, </a:t>
            </a:r>
            <a:r>
              <a:rPr lang="en-US" sz="900" b="1" dirty="0" err="1" smtClean="0"/>
              <a:t>myLookup</a:t>
            </a:r>
            <a:r>
              <a:rPr lang="en-US" sz="900" b="1" dirty="0" smtClean="0"/>
              <a:t>);</a:t>
            </a:r>
          </a:p>
        </p:txBody>
      </p:sp>
      <p:sp>
        <p:nvSpPr>
          <p:cNvPr id="31" name="Oval 30"/>
          <p:cNvSpPr/>
          <p:nvPr/>
        </p:nvSpPr>
        <p:spPr>
          <a:xfrm>
            <a:off x="4648200" y="5791200"/>
            <a:ext cx="1219200" cy="152400"/>
          </a:xfrm>
          <a:prstGeom prst="ellipse">
            <a:avLst/>
          </a:prstGeom>
          <a:solidFill>
            <a:srgbClr val="FFFF79"/>
          </a:solidFill>
          <a:ln w="19050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8" name="Explosion 1 37"/>
          <p:cNvSpPr/>
          <p:nvPr/>
        </p:nvSpPr>
        <p:spPr>
          <a:xfrm>
            <a:off x="5334000" y="5791200"/>
            <a:ext cx="228600" cy="152400"/>
          </a:xfrm>
          <a:prstGeom prst="irregularSeal1">
            <a:avLst/>
          </a:prstGeom>
          <a:solidFill>
            <a:srgbClr val="FFFF79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42" name="Straight Arrow Connector 41"/>
          <p:cNvCxnSpPr/>
          <p:nvPr/>
        </p:nvCxnSpPr>
        <p:spPr>
          <a:xfrm rot="10800000">
            <a:off x="4800602" y="3733800"/>
            <a:ext cx="304799" cy="762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4800600" y="4038600"/>
            <a:ext cx="304800" cy="762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 flipV="1">
            <a:off x="5410200" y="4114799"/>
            <a:ext cx="304800" cy="762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 flipV="1">
            <a:off x="4724400" y="4267200"/>
            <a:ext cx="685800" cy="15240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438400" y="4267200"/>
            <a:ext cx="227286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err="1" smtClean="0"/>
              <a:t>Rval</a:t>
            </a:r>
            <a:r>
              <a:rPr lang="en-US" sz="1050" b="1" dirty="0" smtClean="0"/>
              <a:t> = </a:t>
            </a:r>
            <a:r>
              <a:rPr lang="en-US" sz="1050" b="1" dirty="0" err="1" smtClean="0"/>
              <a:t>GetAggregateResult</a:t>
            </a:r>
            <a:r>
              <a:rPr lang="en-US" sz="1050" b="1" dirty="0" smtClean="0"/>
              <a:t>(27);</a:t>
            </a:r>
          </a:p>
          <a:p>
            <a:r>
              <a:rPr lang="en-US" sz="1050" b="1" dirty="0" smtClean="0"/>
              <a:t>Reply(</a:t>
            </a:r>
            <a:r>
              <a:rPr lang="en-US" sz="1050" b="1" dirty="0" err="1" smtClean="0"/>
              <a:t>Rval</a:t>
            </a:r>
            <a:r>
              <a:rPr lang="en-US" sz="1050" b="1" dirty="0" smtClean="0"/>
              <a:t>/</a:t>
            </a:r>
            <a:r>
              <a:rPr lang="en-US" sz="1050" b="1" dirty="0" err="1" smtClean="0"/>
              <a:t>DatabaseSize</a:t>
            </a:r>
            <a:r>
              <a:rPr lang="en-US" sz="1050" b="1" dirty="0" smtClean="0"/>
              <a:t>);</a:t>
            </a:r>
            <a:endParaRPr lang="fr-BE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groups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can only be used in a few ways</a:t>
            </a:r>
          </a:p>
          <a:p>
            <a:pPr lvl="1"/>
            <a:r>
              <a:rPr lang="en-US" dirty="0" smtClean="0"/>
              <a:t>All sending is actually done by the rank-0 member.</a:t>
            </a:r>
          </a:p>
          <a:p>
            <a:pPr lvl="2"/>
            <a:r>
              <a:rPr lang="en-US" dirty="0" smtClean="0"/>
              <a:t>If others send, a relaying mechanism forwards the message via the rank-0 member</a:t>
            </a:r>
          </a:p>
          <a:p>
            <a:pPr lvl="1"/>
            <a:r>
              <a:rPr lang="en-US" dirty="0" smtClean="0"/>
              <a:t>This use of Send does guarantee causal order: in fact it provides a causal, total ordering</a:t>
            </a:r>
          </a:p>
          <a:p>
            <a:pPr lvl="1"/>
            <a:r>
              <a:rPr lang="en-US" dirty="0" smtClean="0"/>
              <a:t>No support for </a:t>
            </a:r>
            <a:r>
              <a:rPr lang="en-US" dirty="0" err="1" smtClean="0"/>
              <a:t>SafeSend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Thus most of the fancy features of Isis</a:t>
            </a:r>
            <a:r>
              <a:rPr lang="en-US" baseline="30000" dirty="0" smtClean="0"/>
              <a:t>2</a:t>
            </a:r>
            <a:r>
              <a:rPr lang="en-US" dirty="0" smtClean="0"/>
              <a:t> are only for use in small groups</a:t>
            </a:r>
          </a:p>
        </p:txBody>
      </p:sp>
    </p:spTree>
    <p:extLst>
      <p:ext uri="{BB962C8B-B14F-4D97-AF65-F5344CB8AC3E}">
        <p14:creationId xmlns:p14="http://schemas.microsoft.com/office/powerpoint/2010/main" val="41518387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our “community” slide?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69869"/>
            <a:ext cx="8153400" cy="1859131"/>
          </a:xfrm>
        </p:spPr>
        <p:txBody>
          <a:bodyPr>
            <a:normAutofit/>
          </a:bodyPr>
          <a:lstStyle/>
          <a:p>
            <a:r>
              <a:rPr lang="en-US" dirty="0" smtClean="0"/>
              <a:t>We’ve seen how many (not all) of this was built!</a:t>
            </a:r>
          </a:p>
          <a:p>
            <a:r>
              <a:rPr lang="en-US" dirty="0" smtClean="0"/>
              <a:t>The system is </a:t>
            </a:r>
            <a:r>
              <a:rPr lang="en-US" smtClean="0"/>
              <a:t>very powerful with a wide variety of possible use styles and cases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3429000"/>
            <a:ext cx="8915401" cy="3410305"/>
            <a:chOff x="152400" y="3429000"/>
            <a:chExt cx="8915401" cy="3410305"/>
          </a:xfrm>
        </p:grpSpPr>
        <p:grpSp>
          <p:nvGrpSpPr>
            <p:cNvPr id="87" name="Group 86"/>
            <p:cNvGrpSpPr/>
            <p:nvPr/>
          </p:nvGrpSpPr>
          <p:grpSpPr>
            <a:xfrm>
              <a:off x="8107238" y="4870304"/>
              <a:ext cx="566057" cy="736258"/>
              <a:chOff x="2056657" y="4390045"/>
              <a:chExt cx="566057" cy="736258"/>
            </a:xfrm>
          </p:grpSpPr>
          <p:sp>
            <p:nvSpPr>
              <p:cNvPr id="88" name="Oval 87"/>
              <p:cNvSpPr/>
              <p:nvPr/>
            </p:nvSpPr>
            <p:spPr>
              <a:xfrm>
                <a:off x="2056657" y="4390045"/>
                <a:ext cx="566057" cy="736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2184048" y="4566029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2294602" y="4602970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2394007" y="4576547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</p:grpSp>
        <p:sp>
          <p:nvSpPr>
            <p:cNvPr id="76" name="Oval 75"/>
            <p:cNvSpPr/>
            <p:nvPr/>
          </p:nvSpPr>
          <p:spPr>
            <a:xfrm flipV="1">
              <a:off x="228600" y="5395385"/>
              <a:ext cx="6781800" cy="14101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77" name="Rectangle 76"/>
            <p:cNvSpPr/>
            <p:nvPr/>
          </p:nvSpPr>
          <p:spPr>
            <a:xfrm flipV="1">
              <a:off x="152400" y="5334000"/>
              <a:ext cx="7010400" cy="9381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28600" y="4228668"/>
              <a:ext cx="6781800" cy="14101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2400" y="4929284"/>
              <a:ext cx="7010400" cy="9381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Document 3"/>
            <p:cNvSpPr/>
            <p:nvPr/>
          </p:nvSpPr>
          <p:spPr>
            <a:xfrm>
              <a:off x="2438400" y="3539323"/>
              <a:ext cx="914400" cy="612648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C00000"/>
                  </a:solidFill>
                </a:rPr>
                <a:t>Isis</a:t>
              </a:r>
              <a:r>
                <a:rPr lang="en-US" sz="1400" b="1" baseline="30000" smtClean="0">
                  <a:solidFill>
                    <a:srgbClr val="C00000"/>
                  </a:solidFill>
                </a:rPr>
                <a:t>2</a:t>
              </a:r>
              <a:r>
                <a:rPr lang="en-US" sz="1400" b="1" smtClean="0">
                  <a:solidFill>
                    <a:srgbClr val="C00000"/>
                  </a:solidFill>
                </a:rPr>
                <a:t> user object</a:t>
              </a:r>
              <a:endParaRPr lang="en-US" sz="1400" b="1">
                <a:solidFill>
                  <a:srgbClr val="C00000"/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63817" y="4390045"/>
              <a:ext cx="566057" cy="736258"/>
              <a:chOff x="2056657" y="4390045"/>
              <a:chExt cx="566057" cy="736258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056657" y="4390045"/>
                <a:ext cx="566057" cy="736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184048" y="4566029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294602" y="4602970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394007" y="4576547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</p:grpSp>
        <p:pic>
          <p:nvPicPr>
            <p:cNvPr id="13" name="Picture 2" descr="http://ts4.mm.bing.net/images/thumbnail.aspx?q=1535204598971&amp;id=0cf610390462919e01cbdf8c82ee49a2&amp;url=http%3a%2f%2fwww.clker.com%2fcliparts%2fB%2fj%2fI%2fF%2f9%2fV%2fbag-m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4501798"/>
              <a:ext cx="451757" cy="5127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</p:pic>
        <p:sp>
          <p:nvSpPr>
            <p:cNvPr id="25" name="Flowchart: Document 24"/>
            <p:cNvSpPr/>
            <p:nvPr/>
          </p:nvSpPr>
          <p:spPr>
            <a:xfrm>
              <a:off x="3581400" y="3511445"/>
              <a:ext cx="914400" cy="612648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C00000"/>
                  </a:solidFill>
                </a:rPr>
                <a:t>Isis</a:t>
              </a:r>
              <a:r>
                <a:rPr lang="en-US" sz="1400" b="1" baseline="30000" smtClean="0">
                  <a:solidFill>
                    <a:srgbClr val="C00000"/>
                  </a:solidFill>
                </a:rPr>
                <a:t>2</a:t>
              </a:r>
              <a:r>
                <a:rPr lang="en-US" sz="1400" b="1" smtClean="0">
                  <a:solidFill>
                    <a:srgbClr val="C00000"/>
                  </a:solidFill>
                </a:rPr>
                <a:t> user object</a:t>
              </a:r>
              <a:endParaRPr lang="en-US" sz="1400" b="1">
                <a:solidFill>
                  <a:srgbClr val="C00000"/>
                </a:solidFill>
              </a:endParaRPr>
            </a:p>
          </p:txBody>
        </p:sp>
        <p:sp>
          <p:nvSpPr>
            <p:cNvPr id="26" name="Flowchart: Document 25"/>
            <p:cNvSpPr/>
            <p:nvPr/>
          </p:nvSpPr>
          <p:spPr>
            <a:xfrm>
              <a:off x="1347069" y="3580709"/>
              <a:ext cx="914400" cy="612648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solidFill>
                    <a:srgbClr val="C00000"/>
                  </a:solidFill>
                </a:rPr>
                <a:t>Isis</a:t>
              </a:r>
              <a:r>
                <a:rPr lang="en-US" sz="1400" b="1" baseline="30000" smtClean="0">
                  <a:solidFill>
                    <a:srgbClr val="C00000"/>
                  </a:solidFill>
                </a:rPr>
                <a:t>2</a:t>
              </a:r>
              <a:r>
                <a:rPr lang="en-US" sz="1400" b="1" smtClean="0">
                  <a:solidFill>
                    <a:srgbClr val="C00000"/>
                  </a:solidFill>
                </a:rPr>
                <a:t> user object</a:t>
              </a:r>
              <a:endParaRPr lang="en-US" sz="1400" b="1">
                <a:solidFill>
                  <a:srgbClr val="C00000"/>
                </a:solidFill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383016" y="4390045"/>
              <a:ext cx="566057" cy="736258"/>
              <a:chOff x="2056657" y="4390045"/>
              <a:chExt cx="566057" cy="736258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056657" y="4390045"/>
                <a:ext cx="566057" cy="736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84048" y="4566029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294602" y="4602970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394007" y="4576547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069771" y="4416468"/>
              <a:ext cx="566057" cy="736258"/>
              <a:chOff x="2056657" y="4390045"/>
              <a:chExt cx="566057" cy="736258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2056657" y="4390045"/>
                <a:ext cx="566057" cy="736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84048" y="4566029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294602" y="4602970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394007" y="4576547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5275456" y="4655736"/>
              <a:ext cx="1295400" cy="373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Isis</a:t>
              </a:r>
              <a:r>
                <a:rPr lang="en-US" baseline="30000" smtClean="0"/>
                <a:t>2</a:t>
              </a:r>
              <a:r>
                <a:rPr lang="en-US" smtClean="0"/>
                <a:t> library</a:t>
              </a:r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84944" y="5153644"/>
              <a:ext cx="23622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Group instances and multicast protocols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604447" y="5004343"/>
              <a:ext cx="12954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Flow Control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6" name="Picture 2" descr="http://www.sacred-destinations.com/greece/delphi-photos/pythian-oracl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775699" y="3733800"/>
              <a:ext cx="679203" cy="590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7467601" y="4324102"/>
              <a:ext cx="12954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Membership Oracle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3400" y="57150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Large Group Layer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48200" y="57150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TCP tunnels (overlay)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05000" y="57150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Dr. Multicast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268981" y="57150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latin typeface="Times New Roman" pitchFamily="18" charset="0"/>
                  <a:cs typeface="Times New Roman" pitchFamily="18" charset="0"/>
                </a:rPr>
                <a:t>Platform Security</a:t>
              </a:r>
              <a:endParaRPr lang="en-U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371600" y="54102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Reliable Sending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743200" y="54102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Fragmentation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114800" y="54102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latin typeface="Times New Roman" pitchFamily="18" charset="0"/>
                  <a:cs typeface="Times New Roman" pitchFamily="18" charset="0"/>
                </a:rPr>
                <a:t>Group-Key </a:t>
              </a:r>
              <a:r>
                <a:rPr lang="en-US" sz="900" b="1" dirty="0" err="1" smtClean="0">
                  <a:latin typeface="Times New Roman" pitchFamily="18" charset="0"/>
                  <a:cs typeface="Times New Roman" pitchFamily="18" charset="0"/>
                </a:rPr>
                <a:t>Mgt</a:t>
              </a:r>
              <a:endParaRPr lang="en-U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066801" y="6019800"/>
              <a:ext cx="16002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Sense Runtime Environment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467600" y="5899874"/>
              <a:ext cx="1295400" cy="3693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Self-stabilizing</a:t>
              </a:r>
            </a:p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Bootstrap Protocol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743200" y="6017568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Socket Mgt/Send/Rcv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7666428" y="4561155"/>
              <a:ext cx="566057" cy="736258"/>
              <a:chOff x="2056657" y="4390045"/>
              <a:chExt cx="566057" cy="736258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2056657" y="4390045"/>
                <a:ext cx="566057" cy="7362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2184048" y="4566029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2294602" y="4602970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2394007" y="4576547"/>
                <a:ext cx="91652" cy="363255"/>
              </a:xfrm>
              <a:custGeom>
                <a:avLst/>
                <a:gdLst>
                  <a:gd name="connsiteX0" fmla="*/ 38093 w 320783"/>
                  <a:gd name="connsiteY0" fmla="*/ 0 h 1315844"/>
                  <a:gd name="connsiteX1" fmla="*/ 320591 w 320783"/>
                  <a:gd name="connsiteY1" fmla="*/ 394010 h 1315844"/>
                  <a:gd name="connsiteX2" fmla="*/ 922 w 320783"/>
                  <a:gd name="connsiteY2" fmla="*/ 840059 h 1315844"/>
                  <a:gd name="connsiteX3" fmla="*/ 216512 w 320783"/>
                  <a:gd name="connsiteY3" fmla="*/ 1315844 h 1315844"/>
                  <a:gd name="connsiteX4" fmla="*/ 216512 w 320783"/>
                  <a:gd name="connsiteY4" fmla="*/ 1315844 h 1315844"/>
                  <a:gd name="connsiteX5" fmla="*/ 216512 w 320783"/>
                  <a:gd name="connsiteY5" fmla="*/ 1315844 h 1315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0783" h="1315844">
                    <a:moveTo>
                      <a:pt x="38093" y="0"/>
                    </a:moveTo>
                    <a:cubicBezTo>
                      <a:pt x="182439" y="127000"/>
                      <a:pt x="326786" y="254000"/>
                      <a:pt x="320591" y="394010"/>
                    </a:cubicBezTo>
                    <a:cubicBezTo>
                      <a:pt x="314396" y="534020"/>
                      <a:pt x="18268" y="686420"/>
                      <a:pt x="922" y="840059"/>
                    </a:cubicBezTo>
                    <a:cubicBezTo>
                      <a:pt x="-16425" y="993698"/>
                      <a:pt x="216512" y="1315844"/>
                      <a:pt x="216512" y="1315844"/>
                    </a:cubicBezTo>
                    <a:lnTo>
                      <a:pt x="216512" y="1315844"/>
                    </a:lnTo>
                    <a:lnTo>
                      <a:pt x="216512" y="1315844"/>
                    </a:lnTo>
                  </a:path>
                </a:pathLst>
              </a:cu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"/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673217" y="4411347"/>
              <a:ext cx="9906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Send</a:t>
              </a:r>
              <a:br>
                <a:rPr lang="en-US" sz="900" b="1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CausalSend</a:t>
              </a:r>
              <a:br>
                <a:rPr lang="en-US" sz="900" b="1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OrderedSend</a:t>
              </a:r>
              <a:br>
                <a:rPr lang="en-US" sz="900" b="1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SafeSend</a:t>
              </a:r>
              <a:br>
                <a:rPr lang="en-US" sz="900" b="1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Query....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371600" y="6326832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Message Library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743200" y="6326832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“Wrapped” locks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114800" y="6324600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Bounded Buffers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467600" y="5572226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Oracle Membership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422516" y="5274404"/>
              <a:ext cx="12954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Group membership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14800" y="6019800"/>
              <a:ext cx="1600200" cy="23083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Report suspected failures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Left-Right Arrow 94"/>
            <p:cNvSpPr/>
            <p:nvPr/>
          </p:nvSpPr>
          <p:spPr>
            <a:xfrm>
              <a:off x="6172200" y="5505236"/>
              <a:ext cx="1200795" cy="423783"/>
            </a:xfrm>
            <a:prstGeom prst="left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rgbClr val="C00000"/>
                  </a:solidFill>
                </a:rPr>
                <a:t>Views</a:t>
              </a:r>
              <a:endParaRPr lang="en-US" sz="1600" b="1">
                <a:solidFill>
                  <a:srgbClr val="C00000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7162801" y="3429000"/>
              <a:ext cx="1905000" cy="34103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98" name="Left-Right Arrow 97"/>
            <p:cNvSpPr/>
            <p:nvPr/>
          </p:nvSpPr>
          <p:spPr>
            <a:xfrm>
              <a:off x="3665124" y="4747171"/>
              <a:ext cx="251557" cy="135423"/>
            </a:xfrm>
            <a:prstGeom prst="left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>
                <a:solidFill>
                  <a:srgbClr val="C00000"/>
                </a:solidFill>
              </a:endParaRP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V="1">
              <a:off x="4762500" y="3962400"/>
              <a:ext cx="533400" cy="3617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4767146" y="4124093"/>
              <a:ext cx="871654" cy="2000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4800600" y="4224098"/>
              <a:ext cx="990600" cy="1000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V="1">
              <a:off x="4767146" y="4028951"/>
              <a:ext cx="719254" cy="2905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/>
            <p:cNvSpPr/>
            <p:nvPr/>
          </p:nvSpPr>
          <p:spPr>
            <a:xfrm>
              <a:off x="5275456" y="3802901"/>
              <a:ext cx="457200" cy="183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5486400" y="3863649"/>
              <a:ext cx="457200" cy="183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5673183" y="3951557"/>
              <a:ext cx="457200" cy="183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5791200" y="4051599"/>
              <a:ext cx="457200" cy="183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697344" y="3673877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Other group</a:t>
              </a:r>
              <a:br>
                <a:rPr lang="en-US" sz="900" b="1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900" b="1" smtClean="0">
                  <a:latin typeface="Times New Roman" pitchFamily="18" charset="0"/>
                  <a:cs typeface="Times New Roman" pitchFamily="18" charset="0"/>
                </a:rPr>
                <a:t>members</a:t>
              </a:r>
              <a:endParaRPr lang="en-US" sz="9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offers (too) many choices!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0104153"/>
              </p:ext>
            </p:extLst>
          </p:nvPr>
        </p:nvGraphicFramePr>
        <p:xfrm>
          <a:off x="609600" y="1828800"/>
          <a:ext cx="81534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158240"/>
                <a:gridCol w="2103120"/>
                <a:gridCol w="1630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Primitive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FIFO/Total?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Causal?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Weak/Strong</a:t>
                      </a:r>
                      <a:r>
                        <a:rPr lang="en-US" sz="1400" b="1" baseline="0" dirty="0" smtClean="0"/>
                        <a:t> Durability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Small/Large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RawSend</a:t>
                      </a:r>
                      <a:r>
                        <a:rPr lang="en-US" sz="1400" b="1" dirty="0" smtClean="0"/>
                        <a:t>,</a:t>
                      </a:r>
                      <a:r>
                        <a:rPr lang="en-US" sz="1400" b="1" baseline="0" dirty="0" smtClean="0"/>
                        <a:t> RawP2PSend, </a:t>
                      </a:r>
                      <a:r>
                        <a:rPr lang="en-US" sz="1400" b="1" baseline="0" dirty="0" err="1" smtClean="0"/>
                        <a:t>RawQuery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FIFO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Not even reliable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Either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Send, </a:t>
                      </a:r>
                      <a:r>
                        <a:rPr lang="en-US" sz="1400" b="1" dirty="0" err="1" smtClean="0"/>
                        <a:t>etc</a:t>
                      </a:r>
                      <a:r>
                        <a:rPr lang="en-US" sz="1400" b="1" baseline="0" dirty="0" smtClean="0"/>
                        <a:t> (same set of variants)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FIFO if underlying group is small.</a:t>
                      </a:r>
                    </a:p>
                    <a:p>
                      <a:pPr algn="ctr"/>
                      <a:r>
                        <a:rPr lang="en-US" sz="1400" b="1" dirty="0" smtClean="0"/>
                        <a:t>Total order if large.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Reliable,</a:t>
                      </a:r>
                      <a:r>
                        <a:rPr lang="en-US" sz="1400" b="1" baseline="0" dirty="0" smtClean="0"/>
                        <a:t> weak durability (calling Flush assures strong durability)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Either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CausalSend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FIFO+Causal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Reliable, weak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Only small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OrderedSend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Reliable, weak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Only</a:t>
                      </a:r>
                      <a:r>
                        <a:rPr lang="en-US" sz="1400" b="1" baseline="0" dirty="0" smtClean="0"/>
                        <a:t> small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SafeSend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Reliable,</a:t>
                      </a:r>
                      <a:r>
                        <a:rPr lang="en-US" sz="1400" b="1" baseline="0" dirty="0" smtClean="0"/>
                        <a:t> strong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Only</a:t>
                      </a:r>
                      <a:r>
                        <a:rPr lang="en-US" sz="1400" b="1" baseline="0" dirty="0" smtClean="0"/>
                        <a:t> small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Aggregated</a:t>
                      </a:r>
                      <a:r>
                        <a:rPr lang="en-US" sz="1400" b="1" baseline="0" dirty="0" smtClean="0"/>
                        <a:t> Query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Reliable, weak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Only large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4"/>
          <p:cNvSpPr txBox="1">
            <a:spLocks/>
          </p:cNvSpPr>
          <p:nvPr/>
        </p:nvSpPr>
        <p:spPr>
          <a:xfrm>
            <a:off x="612648" y="5334000"/>
            <a:ext cx="8153400" cy="838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Also: Secure/insecure, logged/not logged</a:t>
            </a:r>
          </a:p>
          <a:p>
            <a:r>
              <a:rPr lang="en-US" sz="1800" b="1" dirty="0" smtClean="0"/>
              <a:t>For </a:t>
            </a:r>
            <a:r>
              <a:rPr lang="en-US" sz="1800" b="1" dirty="0" err="1" smtClean="0"/>
              <a:t>SafeSend</a:t>
            </a:r>
            <a:r>
              <a:rPr lang="en-US" sz="1800" b="1" dirty="0" smtClean="0"/>
              <a:t>: # of acceptors, Disk vs. “in-memory” durability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831750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or simplicity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developers just use Paxos </a:t>
            </a:r>
          </a:p>
          <a:p>
            <a:pPr lvl="1"/>
            <a:r>
              <a:rPr lang="en-US" dirty="0" smtClean="0"/>
              <a:t>Has the strongest properties, hence a good one-size-fits-all option.  </a:t>
            </a:r>
            <a:r>
              <a:rPr lang="en-US" dirty="0" err="1" smtClean="0"/>
              <a:t>SafeSend</a:t>
            </a:r>
            <a:r>
              <a:rPr lang="en-US" dirty="0" smtClean="0"/>
              <a:t> with disk durability in Isis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But Paxos can be slow and this is one reason CAP is applied in the first tier of the cloud</a:t>
            </a:r>
          </a:p>
          <a:p>
            <a:endParaRPr lang="en-US" dirty="0" smtClean="0"/>
          </a:p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has a wide range of options</a:t>
            </a:r>
          </a:p>
          <a:p>
            <a:pPr lvl="1"/>
            <a:r>
              <a:rPr lang="en-US" dirty="0" smtClean="0"/>
              <a:t>Intended to permit experiments, innovative ideas</a:t>
            </a:r>
          </a:p>
          <a:p>
            <a:pPr lvl="1"/>
            <a:r>
              <a:rPr lang="en-US" dirty="0" smtClean="0"/>
              <a:t>Pay for what you need and use… </a:t>
            </a:r>
            <a:r>
              <a:rPr lang="en-US" dirty="0" err="1" smtClean="0"/>
              <a:t>SafeSend</a:t>
            </a:r>
            <a:r>
              <a:rPr lang="en-US" dirty="0" smtClean="0"/>
              <a:t> if you like</a:t>
            </a:r>
          </a:p>
          <a:p>
            <a:pPr lvl="1"/>
            <a:r>
              <a:rPr lang="en-US" dirty="0" smtClean="0"/>
              <a:t>… flexibility permits higher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0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urge people </a:t>
            </a:r>
            <a:r>
              <a:rPr lang="en-US" dirty="0" smtClean="0"/>
              <a:t>who use </a:t>
            </a:r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initially start with very simple applications and styles of </a:t>
            </a:r>
            <a:r>
              <a:rPr lang="en-US" dirty="0" smtClean="0"/>
              <a:t>use</a:t>
            </a:r>
          </a:p>
          <a:p>
            <a:pPr lvl="1"/>
            <a:r>
              <a:rPr lang="en-US" b="1" i="1" dirty="0" smtClean="0"/>
              <a:t>Use </a:t>
            </a:r>
            <a:r>
              <a:rPr lang="en-US" b="1" i="1" dirty="0" err="1" smtClean="0"/>
              <a:t>OrderedSend</a:t>
            </a:r>
            <a:r>
              <a:rPr lang="en-US" b="1" i="1" dirty="0" smtClean="0"/>
              <a:t> for everything.  </a:t>
            </a:r>
          </a:p>
          <a:p>
            <a:pPr lvl="2"/>
            <a:r>
              <a:rPr lang="en-US" dirty="0" smtClean="0"/>
              <a:t>Until you are familiar with the system, don’t try to put a group in front of a replicated database that needs to tolerate total failure/restarts</a:t>
            </a:r>
          </a:p>
          <a:p>
            <a:pPr lvl="2"/>
            <a:r>
              <a:rPr lang="en-US" dirty="0" smtClean="0"/>
              <a:t>Fancy </a:t>
            </a:r>
            <a:r>
              <a:rPr lang="en-US" dirty="0" smtClean="0"/>
              <a:t>features are for fancy use cases that really need them… many applications won’t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0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if items have “leaders”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all the updates to X are by P</a:t>
            </a:r>
          </a:p>
          <a:p>
            <a:r>
              <a:rPr lang="en-US" dirty="0" smtClean="0"/>
              <a:t>All the updates to Y are by Q</a:t>
            </a:r>
          </a:p>
          <a:p>
            <a:r>
              <a:rPr lang="en-US" dirty="0" smtClean="0"/>
              <a:t>Nobody ever looks at X and Y “simultaneously”</a:t>
            </a:r>
          </a:p>
          <a:p>
            <a:endParaRPr lang="en-US" dirty="0"/>
          </a:p>
          <a:p>
            <a:r>
              <a:rPr lang="en-US" dirty="0" smtClean="0"/>
              <a:t>Could this ever arise?</a:t>
            </a:r>
          </a:p>
          <a:p>
            <a:pPr lvl="1"/>
            <a:r>
              <a:rPr lang="en-US" dirty="0" smtClean="0"/>
              <a:t>Certainly!  Many systems </a:t>
            </a:r>
            <a:r>
              <a:rPr lang="en-US" dirty="0" smtClean="0"/>
              <a:t>have </a:t>
            </a:r>
            <a:r>
              <a:rPr lang="en-US" b="1" dirty="0" smtClean="0"/>
              <a:t>leaders</a:t>
            </a:r>
          </a:p>
          <a:p>
            <a:pPr lvl="1"/>
            <a:r>
              <a:rPr lang="en-US" dirty="0" smtClean="0"/>
              <a:t>Consider the electric power grid: when monitoring sensors, there is often one process connected to a given sensor and only that process multicasts the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4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impact ordering?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the rule is simpler</a:t>
            </a:r>
          </a:p>
          <a:p>
            <a:endParaRPr lang="en-US" dirty="0"/>
          </a:p>
          <a:p>
            <a:r>
              <a:rPr lang="en-US" dirty="0" smtClean="0"/>
              <a:t>As long as we perform updates in the order the leader issued them, for each given item, the replicas of the item remain consistent</a:t>
            </a:r>
          </a:p>
          <a:p>
            <a:endParaRPr lang="en-US" dirty="0"/>
          </a:p>
          <a:p>
            <a:r>
              <a:rPr lang="en-US" dirty="0" smtClean="0"/>
              <a:t>Here we see a “FIFO” ordering: with multiple leaders we have multiple FIFO streams, but each one is behaving “like” a 1-n version of 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5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FIFO mean for messages?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other situations, FIFO means “first in, first out”</a:t>
            </a:r>
          </a:p>
          <a:p>
            <a:endParaRPr lang="en-US" dirty="0"/>
          </a:p>
          <a:p>
            <a:r>
              <a:rPr lang="en-US" dirty="0" smtClean="0"/>
              <a:t>For a message system, we mean “keep the sending order used by the process that sent the messages”</a:t>
            </a:r>
          </a:p>
          <a:p>
            <a:pPr lvl="1"/>
            <a:r>
              <a:rPr lang="en-US" dirty="0" smtClean="0"/>
              <a:t>With multiple senders, receivers could see different orderings on incoming messages.  If they update the same objects inconsistency arises.</a:t>
            </a:r>
          </a:p>
          <a:p>
            <a:pPr lvl="1"/>
            <a:r>
              <a:rPr lang="en-US" dirty="0" smtClean="0"/>
              <a:t>But with a single sender for each kind of update, and no conflicting actions by different senders, FIFO suffices</a:t>
            </a:r>
          </a:p>
        </p:txBody>
      </p:sp>
    </p:spTree>
    <p:extLst>
      <p:ext uri="{BB962C8B-B14F-4D97-AF65-F5344CB8AC3E}">
        <p14:creationId xmlns:p14="http://schemas.microsoft.com/office/powerpoint/2010/main" val="3293626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/>
          <p:nvPr/>
        </p:nvGrpSpPr>
        <p:grpSpPr>
          <a:xfrm>
            <a:off x="1676399" y="1724995"/>
            <a:ext cx="6554235" cy="3990005"/>
            <a:chOff x="381000" y="1600200"/>
            <a:chExt cx="8305800" cy="48768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971800" y="2514600"/>
              <a:ext cx="2057400" cy="1143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981201" y="1600200"/>
              <a:ext cx="3581400" cy="1015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prstClr val="black"/>
                  </a:solidFill>
                </a:rPr>
                <a:t>Update the monitoring and alarms criteria for Mrs. Marsh as follows…</a:t>
              </a:r>
              <a:endParaRPr lang="fr-BE" sz="1600" b="1" dirty="0">
                <a:solidFill>
                  <a:prstClr val="black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10800000" flipV="1">
              <a:off x="2514600" y="5562600"/>
              <a:ext cx="2590800" cy="4572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743199" y="5410200"/>
              <a:ext cx="2057400" cy="4137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prstClr val="black"/>
                  </a:solidFill>
                </a:rPr>
                <a:t>Confirmed</a:t>
              </a:r>
              <a:endParaRPr lang="fr-BE" sz="1600" i="1" dirty="0">
                <a:solidFill>
                  <a:prstClr val="black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105400" y="3810000"/>
              <a:ext cx="22098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105400" y="3810000"/>
              <a:ext cx="13716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05400" y="3810000"/>
              <a:ext cx="762000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7696200" y="4038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848600" y="4038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8001000" y="4038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white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105400" y="4191000"/>
              <a:ext cx="22098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105400" y="4191000"/>
              <a:ext cx="13716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105400" y="4191000"/>
              <a:ext cx="762000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105400" y="4724400"/>
              <a:ext cx="22098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105400" y="4724400"/>
              <a:ext cx="1371600" cy="3810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105400" y="4724400"/>
              <a:ext cx="762000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Left Brace 34"/>
            <p:cNvSpPr/>
            <p:nvPr/>
          </p:nvSpPr>
          <p:spPr>
            <a:xfrm>
              <a:off x="2209800" y="2667000"/>
              <a:ext cx="304800" cy="3352800"/>
            </a:xfrm>
            <a:prstGeom prst="leftBrace">
              <a:avLst>
                <a:gd name="adj1" fmla="val 8333"/>
                <a:gd name="adj2" fmla="val 47222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000" y="3733800"/>
              <a:ext cx="1752600" cy="94019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1" dirty="0" smtClean="0">
                  <a:solidFill>
                    <a:prstClr val="black"/>
                  </a:solidFill>
                </a:rPr>
                <a:t>Response delay seen by end-user would also include </a:t>
              </a:r>
              <a:r>
                <a:rPr lang="en-US" sz="1100" b="1" i="1" smtClean="0">
                  <a:solidFill>
                    <a:prstClr val="black"/>
                  </a:solidFill>
                </a:rPr>
                <a:t>Internet latencies</a:t>
              </a:r>
              <a:endParaRPr lang="fr-BE" sz="1100" b="1" i="1" dirty="0">
                <a:solidFill>
                  <a:prstClr val="black"/>
                </a:solidFill>
              </a:endParaRPr>
            </a:p>
          </p:txBody>
        </p:sp>
        <p:sp>
          <p:nvSpPr>
            <p:cNvPr id="37" name="Left Brace 36"/>
            <p:cNvSpPr/>
            <p:nvPr/>
          </p:nvSpPr>
          <p:spPr>
            <a:xfrm>
              <a:off x="4800600" y="3657600"/>
              <a:ext cx="228600" cy="1828800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BE" sz="1600">
                <a:solidFill>
                  <a:prstClr val="black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429000" y="4191000"/>
              <a:ext cx="1447800" cy="60189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u="sng" dirty="0" smtClean="0">
                  <a:solidFill>
                    <a:prstClr val="black"/>
                  </a:solidFill>
                </a:rPr>
                <a:t>Local</a:t>
              </a:r>
              <a:r>
                <a:rPr lang="en-US" sz="1200" b="1" i="1" dirty="0" smtClean="0">
                  <a:solidFill>
                    <a:prstClr val="black"/>
                  </a:solidFill>
                </a:rPr>
                <a:t> response</a:t>
              </a:r>
              <a:r>
                <a:rPr lang="en-US" sz="1400" b="1" i="1" dirty="0" smtClean="0">
                  <a:solidFill>
                    <a:prstClr val="black"/>
                  </a:solidFill>
                </a:rPr>
                <a:t> </a:t>
              </a:r>
              <a:r>
                <a:rPr lang="en-US" sz="1200" b="1" i="1" dirty="0" smtClean="0">
                  <a:solidFill>
                    <a:prstClr val="black"/>
                  </a:solidFill>
                </a:rPr>
                <a:t>delay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5105400" y="5334000"/>
              <a:ext cx="2514600" cy="0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181601" y="5257800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flush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181601" y="3581401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Send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81601" y="3962400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Send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81601" y="4495799"/>
              <a:ext cx="609600" cy="338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i="1" dirty="0" smtClean="0">
                  <a:solidFill>
                    <a:prstClr val="black"/>
                  </a:solidFill>
                </a:rPr>
                <a:t>Send</a:t>
              </a:r>
              <a:endParaRPr lang="fr-BE" sz="1200" b="1" i="1" dirty="0">
                <a:solidFill>
                  <a:prstClr val="black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5448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4686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924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162300" y="4610100"/>
              <a:ext cx="3733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867400" y="1905000"/>
              <a:ext cx="2362199" cy="56427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 smtClean="0">
                  <a:solidFill>
                    <a:prstClr val="black"/>
                  </a:solidFill>
                </a:rPr>
                <a:t>Execution timeline for an individual  first-tier replica</a:t>
              </a:r>
              <a:endParaRPr lang="fr-BE" sz="1200" i="1" dirty="0">
                <a:solidFill>
                  <a:prstClr val="black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10800000" flipV="1">
              <a:off x="5105400" y="2438400"/>
              <a:ext cx="1295400" cy="5334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724400" y="3200400"/>
              <a:ext cx="3962400" cy="304800"/>
            </a:xfrm>
            <a:prstGeom prst="ellipse">
              <a:avLst/>
            </a:prstGeom>
            <a:ln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600" dirty="0">
                <a:solidFill>
                  <a:prstClr val="black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410200" y="3200400"/>
              <a:ext cx="2971800" cy="3761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>
                  <a:solidFill>
                    <a:prstClr val="white"/>
                  </a:solidFill>
                </a:rPr>
                <a:t>Soft-state first-tier service</a:t>
              </a:r>
              <a:endParaRPr lang="fr-BE" sz="1400" b="1" i="1" dirty="0">
                <a:solidFill>
                  <a:prstClr val="white"/>
                </a:solidFill>
              </a:endParaRPr>
            </a:p>
          </p:txBody>
        </p:sp>
        <p:pic>
          <p:nvPicPr>
            <p:cNvPr id="42" name="Picture 3" descr="C:\Program Files\Microsoft Expression\MEDIA\CAGCAT10\j029202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" y="1676400"/>
              <a:ext cx="1869034" cy="1773936"/>
            </a:xfrm>
            <a:prstGeom prst="rect">
              <a:avLst/>
            </a:prstGeom>
            <a:noFill/>
          </p:spPr>
        </p:pic>
      </p:grp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5638800"/>
            <a:ext cx="8153400" cy="990600"/>
          </a:xfrm>
        </p:spPr>
        <p:txBody>
          <a:bodyPr>
            <a:noAutofit/>
          </a:bodyPr>
          <a:lstStyle/>
          <a:p>
            <a:r>
              <a:rPr lang="en-US" sz="2400" smtClean="0"/>
              <a:t>If A is the only process to handle updates, a FIFO Send is all we need to maintain consistency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Revisiting our medical scenario</a:t>
            </a: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043712" y="2410777"/>
            <a:ext cx="22248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smtClean="0">
                <a:solidFill>
                  <a:prstClr val="black"/>
                </a:solidFill>
              </a:rPr>
              <a:t>    A          B           C         </a:t>
            </a:r>
            <a:r>
              <a:rPr lang="en-US" sz="1400" b="1" i="1" dirty="0" smtClean="0">
                <a:solidFill>
                  <a:prstClr val="black"/>
                </a:solidFill>
              </a:rPr>
              <a:t>D</a:t>
            </a:r>
            <a:endParaRPr lang="fr-BE" sz="1400" b="1" i="1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FIFO to causal...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fancier FIFO ordering policy can also arise</a:t>
            </a:r>
          </a:p>
          <a:p>
            <a:endParaRPr lang="en-US" dirty="0"/>
          </a:p>
          <a:p>
            <a:r>
              <a:rPr lang="en-US" dirty="0" smtClean="0"/>
              <a:t>Consider P and Q that both update X but with locks:</a:t>
            </a:r>
          </a:p>
          <a:p>
            <a:pPr lvl="1"/>
            <a:r>
              <a:rPr lang="en-US" dirty="0" smtClean="0"/>
              <a:t>First P obtains the lock before starting to do updates</a:t>
            </a:r>
          </a:p>
          <a:p>
            <a:pPr lvl="1"/>
            <a:r>
              <a:rPr lang="en-US" dirty="0" smtClean="0"/>
              <a:t>Then it sends updates for item X for a while</a:t>
            </a:r>
          </a:p>
          <a:p>
            <a:pPr lvl="1"/>
            <a:r>
              <a:rPr lang="en-US" dirty="0" smtClean="0"/>
              <a:t>Then it releases the lock and Q acquires it</a:t>
            </a:r>
          </a:p>
          <a:p>
            <a:pPr lvl="1"/>
            <a:r>
              <a:rPr lang="en-US" dirty="0" smtClean="0"/>
              <a:t>Then Q sends updates on X, too</a:t>
            </a:r>
          </a:p>
          <a:p>
            <a:pPr lvl="1"/>
            <a:endParaRPr lang="en-US" dirty="0"/>
          </a:p>
          <a:p>
            <a:r>
              <a:rPr lang="en-US" dirty="0" smtClean="0"/>
              <a:t>What ordering rule is needed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3406</TotalTime>
  <Words>3195</Words>
  <Application>Microsoft Office PowerPoint</Application>
  <PresentationFormat>On-screen Show (4:3)</PresentationFormat>
  <Paragraphs>574</Paragraphs>
  <Slides>48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Median</vt:lpstr>
      <vt:lpstr>Equation</vt:lpstr>
      <vt:lpstr>CS5412:  How Much Ordering?</vt:lpstr>
      <vt:lpstr>Ordering</vt:lpstr>
      <vt:lpstr>But what does “same order” mean?</vt:lpstr>
      <vt:lpstr>As an example…</vt:lpstr>
      <vt:lpstr>But what if items have “leaders”</vt:lpstr>
      <vt:lpstr>Does this impact ordering?</vt:lpstr>
      <vt:lpstr>What does FIFO mean for messages?</vt:lpstr>
      <vt:lpstr>Revisiting our medical scenario</vt:lpstr>
      <vt:lpstr>From FIFO to causal...</vt:lpstr>
      <vt:lpstr>Causal ordering “variation”</vt:lpstr>
      <vt:lpstr>Mutual exclusion</vt:lpstr>
      <vt:lpstr>Causal ordering</vt:lpstr>
      <vt:lpstr>Same idea with several locks</vt:lpstr>
      <vt:lpstr>Can we implement causal delivery?</vt:lpstr>
      <vt:lpstr>Total ordering</vt:lpstr>
      <vt:lpstr>Levels of ordering one can use</vt:lpstr>
      <vt:lpstr>Consistent cuts and Total Order</vt:lpstr>
      <vt:lpstr>Isis2 multicast primitives</vt:lpstr>
      <vt:lpstr>Will people need so many choices?</vt:lpstr>
      <vt:lpstr>Virtual synchrony recap</vt:lpstr>
      <vt:lpstr>Some additional Isis2 features</vt:lpstr>
      <vt:lpstr>Security</vt:lpstr>
      <vt:lpstr>Security</vt:lpstr>
      <vt:lpstr>Flow control</vt:lpstr>
      <vt:lpstr>Flow control</vt:lpstr>
      <vt:lpstr>Dr. Multicast</vt:lpstr>
      <vt:lpstr>Anatomy of a meltdown</vt:lpstr>
      <vt:lpstr>IPMC aggregation and  flow control!</vt:lpstr>
      <vt:lpstr>Dr. Multicast</vt:lpstr>
      <vt:lpstr>Channel Aggregation</vt:lpstr>
      <vt:lpstr>Optimization Questions</vt:lpstr>
      <vt:lpstr>MCMD Heuristic</vt:lpstr>
      <vt:lpstr>MCMD Heuristic</vt:lpstr>
      <vt:lpstr>MCMD Heuristic</vt:lpstr>
      <vt:lpstr>MCMD Heuristic</vt:lpstr>
      <vt:lpstr>MCMD Heuristic</vt:lpstr>
      <vt:lpstr>Using the Solution</vt:lpstr>
      <vt:lpstr>Effectiveness?</vt:lpstr>
      <vt:lpstr>Dr. Multicast in Isis2</vt:lpstr>
      <vt:lpstr>Large groups</vt:lpstr>
      <vt:lpstr>Example: Parallel search</vt:lpstr>
      <vt:lpstr>Scalable Aggregation</vt:lpstr>
      <vt:lpstr>Aggregated Parallel search</vt:lpstr>
      <vt:lpstr>Large groups</vt:lpstr>
      <vt:lpstr>Recall our “community” slide?</vt:lpstr>
      <vt:lpstr>Isis2 offers (too) many choices!</vt:lpstr>
      <vt:lpstr>Choice or simplicity</vt:lpstr>
      <vt:lpstr>Recommendation?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209</cp:revision>
  <cp:lastPrinted>2012-02-14T15:00:44Z</cp:lastPrinted>
  <dcterms:created xsi:type="dcterms:W3CDTF">2006-08-16T00:00:00Z</dcterms:created>
  <dcterms:modified xsi:type="dcterms:W3CDTF">2014-03-14T15:35:48Z</dcterms:modified>
</cp:coreProperties>
</file>