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90" r:id="rId16"/>
    <p:sldId id="295" r:id="rId17"/>
    <p:sldId id="292" r:id="rId18"/>
    <p:sldId id="293" r:id="rId19"/>
    <p:sldId id="294" r:id="rId20"/>
    <p:sldId id="296" r:id="rId21"/>
    <p:sldId id="274" r:id="rId22"/>
    <p:sldId id="271" r:id="rId23"/>
    <p:sldId id="272" r:id="rId24"/>
    <p:sldId id="273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97" r:id="rId33"/>
    <p:sldId id="282" r:id="rId34"/>
    <p:sldId id="283" r:id="rId35"/>
    <p:sldId id="284" r:id="rId36"/>
    <p:sldId id="285" r:id="rId37"/>
    <p:sldId id="286" r:id="rId38"/>
    <p:sldId id="299" r:id="rId39"/>
    <p:sldId id="300" r:id="rId40"/>
    <p:sldId id="301" r:id="rId41"/>
    <p:sldId id="298" r:id="rId42"/>
    <p:sldId id="291" r:id="rId4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E0D373-0740-4A07-B64F-5A74918F5DA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90"/>
            <p14:sldId id="295"/>
            <p14:sldId id="292"/>
            <p14:sldId id="293"/>
            <p14:sldId id="294"/>
            <p14:sldId id="296"/>
            <p14:sldId id="274"/>
            <p14:sldId id="271"/>
            <p14:sldId id="272"/>
            <p14:sldId id="273"/>
            <p14:sldId id="275"/>
            <p14:sldId id="276"/>
            <p14:sldId id="277"/>
            <p14:sldId id="278"/>
            <p14:sldId id="279"/>
            <p14:sldId id="280"/>
            <p14:sldId id="281"/>
            <p14:sldId id="297"/>
            <p14:sldId id="282"/>
            <p14:sldId id="283"/>
            <p14:sldId id="284"/>
            <p14:sldId id="285"/>
            <p14:sldId id="286"/>
            <p14:sldId id="299"/>
            <p14:sldId id="300"/>
            <p14:sldId id="301"/>
            <p14:sldId id="298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642D"/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602" y="-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26458F9-C1F2-449A-8791-2370E00D77CE}" type="datetimeFigureOut">
              <a:rPr lang="en-US" smtClean="0"/>
              <a:t>3/15/2014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AB676AF-9840-40C0-9F49-1DBBDEF09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3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C6316-866D-4A8B-9DC9-7F64EE9487F8}" type="slidenum">
              <a:rPr lang="fr-BE" smtClean="0"/>
              <a:pPr/>
              <a:t>7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3B1F4-2BCC-42EA-9BF1-C630524618EE}" type="slidenum">
              <a:rPr lang="fr-BE" smtClean="0">
                <a:solidFill>
                  <a:prstClr val="black"/>
                </a:solidFill>
              </a:rPr>
              <a:pPr/>
              <a:t>21</a:t>
            </a:fld>
            <a:endParaRPr lang="fr-B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4C88196-D3A3-46BC-AAF3-7A9022F3342E}" type="datetime1">
              <a:rPr lang="en-US" smtClean="0"/>
              <a:t>3/15/2014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3134-3613-467C-B109-FA648938BFE0}" type="datetime1">
              <a:rPr lang="en-US" smtClean="0"/>
              <a:t>3/15/2014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CF51ABF-D99D-4412-8A2A-ECB3E9FE2B9A}" type="datetime1">
              <a:rPr lang="en-US" smtClean="0"/>
              <a:t>3/15/2014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20D6-C1DC-41D7-BC82-D91F82533518}" type="datetime1">
              <a:rPr lang="en-US" smtClean="0"/>
              <a:t>3/15/2014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EB95-2886-411E-AA5B-F66EB3F605B1}" type="datetime1">
              <a:rPr lang="en-US" smtClean="0"/>
              <a:t>3/15/2014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FBB1C42-D8E4-41F8-95B1-36D9F9B9593C}" type="datetime1">
              <a:rPr lang="en-US" smtClean="0"/>
              <a:t>3/15/2014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D559E71-3007-4A4F-8A15-1A4A9C49CAD9}" type="datetime1">
              <a:rPr lang="en-US" smtClean="0"/>
              <a:t>3/15/2014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2CC0F-A3A2-43DE-8BBD-3ED4AAE00484}" type="datetime1">
              <a:rPr lang="en-US" smtClean="0"/>
              <a:t>3/15/2014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486D9-E503-4346-A34F-FF39F42D9E5E}" type="datetime1">
              <a:rPr lang="en-US" smtClean="0"/>
              <a:t>3/15/2014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1962D-EF87-4B35-B630-15222786E4BA}" type="datetime1">
              <a:rPr lang="en-US" smtClean="0"/>
              <a:t>3/15/2014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B4F7935-FE63-4330-AC25-22A8C2A46252}" type="datetime1">
              <a:rPr lang="en-US" smtClean="0"/>
              <a:t>3/15/2014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F14D4C-D7A5-43C4-B13A-2C2AB9C99264}" type="datetime1">
              <a:rPr lang="en-US" smtClean="0"/>
              <a:t>3/15/2014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038600"/>
            <a:ext cx="66294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CS5412: </a:t>
            </a:r>
            <a:br>
              <a:rPr lang="en-US" dirty="0" smtClean="0"/>
            </a:br>
            <a:r>
              <a:rPr lang="en-US" dirty="0" smtClean="0"/>
              <a:t>How Durable Should it Be?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Ken Birman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" y="6019800"/>
            <a:ext cx="6705600" cy="685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Lecture XV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would we pick?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application code looks nearly identical!</a:t>
            </a:r>
          </a:p>
          <a:p>
            <a:pPr lvl="1"/>
            <a:r>
              <a:rPr lang="en-US" dirty="0" err="1" smtClean="0"/>
              <a:t>g.Send</a:t>
            </a:r>
            <a:r>
              <a:rPr lang="en-US" dirty="0" smtClean="0"/>
              <a:t>(GRIDCONTROL, </a:t>
            </a:r>
            <a:r>
              <a:rPr lang="en-US" i="1" dirty="0" smtClean="0"/>
              <a:t>action to take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g.SafeSend</a:t>
            </a:r>
            <a:r>
              <a:rPr lang="en-US" dirty="0" smtClean="0"/>
              <a:t>(GRIDCONTROL, </a:t>
            </a:r>
            <a:r>
              <a:rPr lang="en-US" i="1" dirty="0" smtClean="0"/>
              <a:t>action to take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/>
              <a:t>Yet the behavior is very different!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 is slower</a:t>
            </a:r>
          </a:p>
          <a:p>
            <a:pPr lvl="1"/>
            <a:r>
              <a:rPr lang="en-US" dirty="0" smtClean="0"/>
              <a:t>… and has stronger durability properties.  </a:t>
            </a:r>
            <a:r>
              <a:rPr lang="en-US" b="1" i="1" dirty="0" smtClean="0">
                <a:solidFill>
                  <a:srgbClr val="C00000"/>
                </a:solidFill>
              </a:rPr>
              <a:t>Or does it?</a:t>
            </a:r>
            <a:endParaRPr lang="en-US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2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 in the first tier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Observation: like it or not we just don’t have a durable place for disk files in the first tier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i="1" dirty="0" smtClean="0"/>
              <a:t>only </a:t>
            </a:r>
            <a:r>
              <a:rPr lang="en-US" dirty="0" smtClean="0"/>
              <a:t>forms of durability are</a:t>
            </a:r>
          </a:p>
          <a:p>
            <a:pPr lvl="1"/>
            <a:r>
              <a:rPr lang="en-US" dirty="0" smtClean="0"/>
              <a:t>In-memory replication within a shard</a:t>
            </a:r>
          </a:p>
          <a:p>
            <a:pPr lvl="1"/>
            <a:r>
              <a:rPr lang="en-US" dirty="0" smtClean="0"/>
              <a:t>Inner-tier storage subsystems like databases or files</a:t>
            </a:r>
          </a:p>
          <a:p>
            <a:pPr lvl="1"/>
            <a:endParaRPr lang="en-US" dirty="0"/>
          </a:p>
          <a:p>
            <a:r>
              <a:rPr lang="en-US" dirty="0" smtClean="0"/>
              <a:t>Moreover, the first tier is expect to be rapidly responsive and to talk to inner tiers asynchronously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our choice is simplified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 matter what anyone might tell you, in fact the only real choices are between two options</a:t>
            </a:r>
          </a:p>
          <a:p>
            <a:endParaRPr lang="en-US" dirty="0"/>
          </a:p>
          <a:p>
            <a:pPr lvl="1"/>
            <a:r>
              <a:rPr lang="en-US" dirty="0" smtClean="0"/>
              <a:t>Send + Flush: Before replying to the external customer, we know that the data is replicated in the shard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In-memory </a:t>
            </a:r>
            <a:r>
              <a:rPr lang="en-US" dirty="0" err="1" smtClean="0"/>
              <a:t>SafeSend</a:t>
            </a:r>
            <a:r>
              <a:rPr lang="en-US" dirty="0" smtClean="0"/>
              <a:t>: On an update by update basis, before each update is taken, we know that the update will be done at every replica in the shard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1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Consistency model: Virtual synchrony meets Paxos (and they live happily ever after…)</a:t>
            </a:r>
            <a:endParaRPr lang="fr-BE" sz="32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648200"/>
            <a:ext cx="8305800" cy="20574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Virtual synchrony is a “consistency” model: 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Synchronous  runs: </a:t>
            </a:r>
            <a:r>
              <a:rPr lang="en-US" b="1" i="1" dirty="0" smtClean="0"/>
              <a:t>indistinguishable from non-replicated object that saw the same updates (like </a:t>
            </a:r>
            <a:r>
              <a:rPr lang="en-US" b="1" i="1" dirty="0" err="1" smtClean="0"/>
              <a:t>Paxos</a:t>
            </a:r>
            <a:r>
              <a:rPr lang="en-US" b="1" i="1" dirty="0" smtClean="0"/>
              <a:t>)</a:t>
            </a:r>
          </a:p>
          <a:p>
            <a:pPr lvl="1"/>
            <a:r>
              <a:rPr lang="en-US" b="1" i="1" dirty="0" smtClean="0">
                <a:solidFill>
                  <a:srgbClr val="C00000"/>
                </a:solidFill>
              </a:rPr>
              <a:t>Virtually synchronous runs </a:t>
            </a:r>
            <a:r>
              <a:rPr lang="en-US" b="1" i="1" dirty="0" smtClean="0"/>
              <a:t>are indistinguishable from synchronous runs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0"/>
            <a:ext cx="3523667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0"/>
            <a:ext cx="3581400" cy="170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4572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76800" y="4114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Virtually synchronous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3400" y="1676400"/>
            <a:ext cx="8153400" cy="76200"/>
          </a:xfrm>
          <a:prstGeom prst="straightConnector1">
            <a:avLst/>
          </a:prstGeom>
          <a:ln w="76200">
            <a:solidFill>
              <a:srgbClr val="FFA7A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67000" y="1752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Non-replicated reference execution</a:t>
            </a:r>
            <a:endParaRPr lang="fr-BE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529834"/>
            <a:ext cx="685800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A=3</a:t>
            </a:r>
            <a:endParaRPr lang="fr-BE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81200" y="1529834"/>
            <a:ext cx="6858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B=7</a:t>
            </a:r>
            <a:endParaRPr lang="fr-BE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1529834"/>
            <a:ext cx="9906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B = B-A</a:t>
            </a:r>
            <a:endParaRPr lang="fr-BE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39000" y="1524000"/>
            <a:ext cx="914400" cy="369332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A=A+1</a:t>
            </a:r>
            <a:endParaRPr lang="fr-BE" b="1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 versus 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Send can have different delivery orders if there are different senders</a:t>
            </a:r>
          </a:p>
          <a:p>
            <a:pPr lvl="1"/>
            <a:r>
              <a:rPr lang="en-US" dirty="0" smtClean="0"/>
              <a:t>In fact Isis</a:t>
            </a:r>
            <a:r>
              <a:rPr lang="en-US" baseline="30000" dirty="0" smtClean="0"/>
              <a:t>2</a:t>
            </a:r>
            <a:r>
              <a:rPr lang="en-US" dirty="0" smtClean="0"/>
              <a:t> offers other options, we’ll discuss them next time.</a:t>
            </a:r>
          </a:p>
          <a:p>
            <a:pPr lvl="1"/>
            <a:endParaRPr lang="en-US" dirty="0"/>
          </a:p>
          <a:p>
            <a:r>
              <a:rPr lang="en-US" dirty="0" err="1" smtClean="0"/>
              <a:t>SafeSend</a:t>
            </a:r>
            <a:r>
              <a:rPr lang="en-US" dirty="0" smtClean="0"/>
              <a:t> can’t have the strange amnesia problem see in the top right corner on the timeline picture</a:t>
            </a:r>
          </a:p>
          <a:p>
            <a:endParaRPr lang="en-US" dirty="0"/>
          </a:p>
          <a:p>
            <a:r>
              <a:rPr lang="en-US" dirty="0" smtClean="0"/>
              <a:t>But these guarantees are pretty costly!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8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16711" y="1676400"/>
            <a:ext cx="7389089" cy="3864227"/>
            <a:chOff x="916711" y="1676400"/>
            <a:chExt cx="7389089" cy="3864227"/>
          </a:xfrm>
        </p:grpSpPr>
        <p:sp>
          <p:nvSpPr>
            <p:cNvPr id="9" name="Oval 8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533400" y="57150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C00000"/>
                </a:solidFill>
              </a:rPr>
              <a:t>Virtually synchronous execution “amnesia” example (Send but without calling Flush)</a:t>
            </a:r>
            <a:endParaRPr lang="fr-BE" sz="2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8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made it odd?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this example a network partition occurred and, before anyone noticed, some messages were sent and delivered</a:t>
            </a:r>
          </a:p>
          <a:p>
            <a:pPr lvl="1"/>
            <a:r>
              <a:rPr lang="en-US" dirty="0" smtClean="0"/>
              <a:t>“Flush” would have blocked the caller, and </a:t>
            </a:r>
            <a:r>
              <a:rPr lang="en-US" dirty="0" err="1" smtClean="0"/>
              <a:t>SafeSend</a:t>
            </a:r>
            <a:r>
              <a:rPr lang="en-US" dirty="0" smtClean="0"/>
              <a:t> would not have delivered those messages</a:t>
            </a:r>
          </a:p>
          <a:p>
            <a:pPr lvl="1"/>
            <a:r>
              <a:rPr lang="en-US" dirty="0" smtClean="0"/>
              <a:t>Then the failure </a:t>
            </a:r>
            <a:r>
              <a:rPr lang="en-US" i="1" u="sng" dirty="0" smtClean="0"/>
              <a:t>erases</a:t>
            </a:r>
            <a:r>
              <a:rPr lang="en-US" dirty="0" smtClean="0"/>
              <a:t> the events in question: no evidence remains at all</a:t>
            </a:r>
          </a:p>
          <a:p>
            <a:pPr lvl="1"/>
            <a:r>
              <a:rPr lang="en-US" dirty="0" smtClean="0"/>
              <a:t>So was this bad?  OK?  A kind of transient internal inconsistency that repaired itself?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72200" y="152400"/>
            <a:ext cx="2438400" cy="16002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345677" y="304800"/>
            <a:ext cx="2133600" cy="1295400"/>
            <a:chOff x="916711" y="1676400"/>
            <a:chExt cx="7389089" cy="3864227"/>
          </a:xfrm>
        </p:grpSpPr>
        <p:sp>
          <p:nvSpPr>
            <p:cNvPr id="7" name="Oval 6"/>
            <p:cNvSpPr/>
            <p:nvPr/>
          </p:nvSpPr>
          <p:spPr>
            <a:xfrm>
              <a:off x="4724400" y="1676400"/>
              <a:ext cx="3352800" cy="21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6711" y="2028565"/>
              <a:ext cx="7389089" cy="351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20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0"/>
            <a:ext cx="5791200" cy="4999901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5864352" cy="5041784"/>
          </a:xfrm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715000" cy="4858095"/>
          </a:xfr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Looking closely at that “oddity”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Durability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When a system accepts an update and won’t lose it, we say that event has become durable</a:t>
            </a:r>
          </a:p>
          <a:p>
            <a:endParaRPr lang="en-US" dirty="0"/>
          </a:p>
          <a:p>
            <a:r>
              <a:rPr lang="en-US" dirty="0" smtClean="0"/>
              <a:t>They say the cloud has a permanent memory </a:t>
            </a:r>
          </a:p>
          <a:p>
            <a:pPr lvl="1"/>
            <a:r>
              <a:rPr lang="en-US" dirty="0" smtClean="0"/>
              <a:t>Once data enters a cloud system, they rarely discard it</a:t>
            </a:r>
          </a:p>
          <a:p>
            <a:pPr lvl="1"/>
            <a:r>
              <a:rPr lang="en-US" dirty="0" smtClean="0"/>
              <a:t>More common to make lots of copies, index it…</a:t>
            </a:r>
          </a:p>
          <a:p>
            <a:pPr lvl="1"/>
            <a:endParaRPr lang="en-US" dirty="0"/>
          </a:p>
          <a:p>
            <a:r>
              <a:rPr lang="en-US" dirty="0" smtClean="0"/>
              <a:t>But loss of data due to a failure is an issue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Paxos avoided the issue… at a price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SafeSend</a:t>
            </a:r>
            <a:r>
              <a:rPr lang="en-US" dirty="0" smtClean="0"/>
              <a:t>, Paxos and other multi-phase protocols don’t deliver in the first round/phase</a:t>
            </a:r>
          </a:p>
          <a:p>
            <a:endParaRPr lang="en-US" dirty="0"/>
          </a:p>
          <a:p>
            <a:r>
              <a:rPr lang="en-US" dirty="0" smtClean="0"/>
              <a:t>This gives them stronger safety on a message by message basis, but also makes them slower and less scalable</a:t>
            </a:r>
          </a:p>
          <a:p>
            <a:endParaRPr lang="en-US" dirty="0"/>
          </a:p>
          <a:p>
            <a:r>
              <a:rPr lang="en-US" dirty="0" smtClean="0"/>
              <a:t>Is this a price we should pay for better speed?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/>
          <p:cNvGrpSpPr/>
          <p:nvPr/>
        </p:nvGrpSpPr>
        <p:grpSpPr>
          <a:xfrm>
            <a:off x="1676399" y="1724995"/>
            <a:ext cx="6554235" cy="3990005"/>
            <a:chOff x="381000" y="1600200"/>
            <a:chExt cx="8305800" cy="48768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971800" y="2514600"/>
              <a:ext cx="2057400" cy="1143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981201" y="1600200"/>
              <a:ext cx="3581400" cy="10156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prstClr val="black"/>
                  </a:solidFill>
                </a:rPr>
                <a:t>Update the monitoring and alarms criteria for Mrs. Marsh as follows…</a:t>
              </a:r>
              <a:endParaRPr lang="fr-BE" sz="1600" b="1" dirty="0">
                <a:solidFill>
                  <a:prstClr val="black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0800000" flipV="1">
              <a:off x="2514600" y="5562600"/>
              <a:ext cx="259080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43199" y="5410200"/>
              <a:ext cx="2057400" cy="4137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solidFill>
                    <a:prstClr val="black"/>
                  </a:solidFill>
                </a:rPr>
                <a:t>Confirmed</a:t>
              </a:r>
              <a:endParaRPr lang="fr-BE" sz="1600" i="1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105400" y="3810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105400" y="3810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5105400" y="3810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76962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8486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8001000" y="403860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white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5105400" y="41910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5400" y="41910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05400" y="41910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05400" y="4724400"/>
              <a:ext cx="22098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105400" y="4724400"/>
              <a:ext cx="1371600" cy="3810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105400" y="4724400"/>
              <a:ext cx="762000" cy="304800"/>
            </a:xfrm>
            <a:prstGeom prst="straightConnector1">
              <a:avLst/>
            </a:prstGeom>
            <a:ln w="28575">
              <a:solidFill>
                <a:srgbClr val="C0000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Left Brace 34"/>
            <p:cNvSpPr/>
            <p:nvPr/>
          </p:nvSpPr>
          <p:spPr>
            <a:xfrm>
              <a:off x="2209800" y="2667000"/>
              <a:ext cx="304800" cy="3352800"/>
            </a:xfrm>
            <a:prstGeom prst="leftBrace">
              <a:avLst>
                <a:gd name="adj1" fmla="val 8333"/>
                <a:gd name="adj2" fmla="val 47222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000" y="3733800"/>
              <a:ext cx="1752600" cy="94019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i="1" dirty="0" smtClean="0">
                  <a:solidFill>
                    <a:prstClr val="black"/>
                  </a:solidFill>
                </a:rPr>
                <a:t>Response delay seen by end-user would also include </a:t>
              </a:r>
              <a:r>
                <a:rPr lang="en-US" sz="1100" b="1" i="1" smtClean="0">
                  <a:solidFill>
                    <a:prstClr val="black"/>
                  </a:solidFill>
                </a:rPr>
                <a:t>Internet latencies</a:t>
              </a:r>
              <a:endParaRPr lang="fr-BE" sz="1100" b="1" i="1" dirty="0">
                <a:solidFill>
                  <a:prstClr val="black"/>
                </a:solidFill>
              </a:endParaRP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4800600" y="3657600"/>
              <a:ext cx="228600" cy="1828800"/>
            </a:xfrm>
            <a:prstGeom prst="leftBrac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 sz="160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29000" y="4191000"/>
              <a:ext cx="1447800" cy="6018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u="sng" dirty="0" smtClean="0">
                  <a:solidFill>
                    <a:prstClr val="black"/>
                  </a:solidFill>
                </a:rPr>
                <a:t>Local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 response</a:t>
              </a:r>
              <a:r>
                <a:rPr lang="en-US" sz="1400" b="1" i="1" dirty="0" smtClean="0">
                  <a:solidFill>
                    <a:prstClr val="black"/>
                  </a:solidFill>
                </a:rPr>
                <a:t> </a:t>
              </a:r>
              <a:r>
                <a:rPr lang="en-US" sz="1200" b="1" i="1" dirty="0" smtClean="0">
                  <a:solidFill>
                    <a:prstClr val="black"/>
                  </a:solidFill>
                </a:rPr>
                <a:t>delay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105400" y="5334000"/>
              <a:ext cx="251460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81601" y="52578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flush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181601" y="3581401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81601" y="3962400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81601" y="4495799"/>
              <a:ext cx="609600" cy="338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i="1" dirty="0" smtClean="0">
                  <a:solidFill>
                    <a:prstClr val="black"/>
                  </a:solidFill>
                </a:rPr>
                <a:t>Send</a:t>
              </a:r>
              <a:endParaRPr lang="fr-BE" sz="1200" b="1" i="1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>
              <a:off x="5448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4686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924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3162300" y="4610100"/>
              <a:ext cx="3733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867400" y="1905000"/>
              <a:ext cx="2362199" cy="56427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prstClr val="black"/>
                  </a:solidFill>
                </a:rPr>
                <a:t>Execution timeline for an individual  first-tier replica</a:t>
              </a:r>
              <a:endParaRPr lang="fr-BE" sz="1200" i="1" dirty="0">
                <a:solidFill>
                  <a:prstClr val="black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rot="10800000" flipV="1">
              <a:off x="5105400" y="2438400"/>
              <a:ext cx="1295400" cy="533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724400" y="3200400"/>
              <a:ext cx="3962400" cy="304800"/>
            </a:xfrm>
            <a:prstGeom prst="ellipse">
              <a:avLst/>
            </a:prstGeom>
            <a:ln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600" dirty="0">
                <a:solidFill>
                  <a:prstClr val="black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10200" y="3200400"/>
              <a:ext cx="2971800" cy="3761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white"/>
                  </a:solidFill>
                </a:rPr>
                <a:t>Soft-state first-tier service</a:t>
              </a:r>
              <a:endParaRPr lang="fr-BE" sz="1400" b="1" i="1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48200" y="2438400"/>
              <a:ext cx="2819400" cy="6395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solidFill>
                    <a:prstClr val="black"/>
                  </a:solidFill>
                </a:rPr>
                <a:t>     A              B              C              D</a:t>
              </a:r>
              <a:endParaRPr lang="fr-BE" sz="1400" b="1" i="1" dirty="0">
                <a:solidFill>
                  <a:prstClr val="black"/>
                </a:solidFill>
              </a:endParaRPr>
            </a:p>
          </p:txBody>
        </p:sp>
        <p:pic>
          <p:nvPicPr>
            <p:cNvPr id="42" name="Picture 3" descr="C:\Program Files\Microsoft Expression\MEDIA\CAGCAT10\j0292020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" y="1676400"/>
              <a:ext cx="1869034" cy="1773936"/>
            </a:xfrm>
            <a:prstGeom prst="rect">
              <a:avLst/>
            </a:prstGeom>
            <a:noFill/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5638800"/>
            <a:ext cx="8153400" cy="99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 </a:t>
            </a:r>
            <a:r>
              <a:rPr lang="en-US" sz="2400" u="sng" dirty="0" smtClean="0"/>
              <a:t>online</a:t>
            </a:r>
            <a:r>
              <a:rPr lang="en-US" sz="2400" dirty="0" smtClean="0"/>
              <a:t> </a:t>
            </a:r>
            <a:r>
              <a:rPr lang="en-US" sz="2400" u="sng" dirty="0" smtClean="0"/>
              <a:t>monitoring</a:t>
            </a:r>
            <a:r>
              <a:rPr lang="en-US" sz="2400" dirty="0" smtClean="0"/>
              <a:t> system might focus on real-time response and be less concerned with data durability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Revisiting our medical scenario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88896" tIns="50798" rIns="50798" bIns="50798">
            <a:normAutofit/>
          </a:bodyPr>
          <a:lstStyle/>
          <a:p>
            <a:pPr defTabSz="914145"/>
            <a:r>
              <a:rPr lang="fr-FR" dirty="0" smtClean="0"/>
              <a:t>Isis</a:t>
            </a:r>
            <a:r>
              <a:rPr lang="fr-FR" baseline="30000" dirty="0" smtClean="0"/>
              <a:t>2</a:t>
            </a:r>
            <a:r>
              <a:rPr lang="fr-FR" dirty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Send</a:t>
            </a:r>
            <a:r>
              <a:rPr lang="fr-FR" dirty="0" smtClean="0"/>
              <a:t> </a:t>
            </a:r>
            <a:r>
              <a:rPr lang="fr-FR" dirty="0" err="1" smtClean="0"/>
              <a:t>v.s</a:t>
            </a:r>
            <a:r>
              <a:rPr lang="fr-FR" dirty="0" smtClean="0"/>
              <a:t>. in-</a:t>
            </a:r>
            <a:r>
              <a:rPr lang="fr-FR" dirty="0" err="1" smtClean="0"/>
              <a:t>memory</a:t>
            </a:r>
            <a:r>
              <a:rPr lang="fr-FR" dirty="0" smtClean="0"/>
              <a:t> </a:t>
            </a:r>
            <a:r>
              <a:rPr lang="fr-FR" dirty="0" err="1" smtClean="0"/>
              <a:t>SafeSend</a:t>
            </a:r>
            <a:endParaRPr lang="fr-FR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702425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147457" y="2590800"/>
            <a:ext cx="4876800" cy="1676400"/>
            <a:chOff x="4147457" y="2590800"/>
            <a:chExt cx="4876800" cy="1676400"/>
          </a:xfrm>
        </p:grpSpPr>
        <p:sp>
          <p:nvSpPr>
            <p:cNvPr id="2" name="Cloud Callout 1"/>
            <p:cNvSpPr/>
            <p:nvPr/>
          </p:nvSpPr>
          <p:spPr>
            <a:xfrm>
              <a:off x="4147457" y="2590800"/>
              <a:ext cx="4876800" cy="1676400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56218" y="2971800"/>
              <a:ext cx="48592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Send scales best, but </a:t>
              </a:r>
              <a:r>
                <a:rPr lang="en-US" b="1" dirty="0" err="1">
                  <a:solidFill>
                    <a:srgbClr val="C00000"/>
                  </a:solidFill>
                </a:rPr>
                <a:t>SafeSend</a:t>
              </a:r>
              <a:r>
                <a:rPr lang="en-US" b="1" dirty="0">
                  <a:solidFill>
                    <a:srgbClr val="C00000"/>
                  </a:solidFill>
                </a:rPr>
                <a:t> with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in-memory 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(</a:t>
              </a:r>
              <a:r>
                <a:rPr lang="en-US" b="1" dirty="0">
                  <a:solidFill>
                    <a:srgbClr val="C00000"/>
                  </a:solidFill>
                </a:rPr>
                <a:t>rather than disk) logging </a:t>
              </a:r>
              <a:r>
                <a:rPr lang="en-US" b="1" dirty="0" smtClean="0">
                  <a:solidFill>
                    <a:srgbClr val="C00000"/>
                  </a:solidFill>
                </a:rPr>
                <a:t>and </a:t>
              </a:r>
              <a:r>
                <a:rPr lang="en-US" b="1" dirty="0">
                  <a:solidFill>
                    <a:srgbClr val="C00000"/>
                  </a:solidFill>
                </a:rPr>
                <a:t>small </a:t>
              </a:r>
              <a:r>
                <a:rPr lang="en-US" b="1" dirty="0" smtClean="0">
                  <a:solidFill>
                    <a:srgbClr val="C00000"/>
                  </a:solidFill>
                </a:rPr>
                <a:t/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numbers </a:t>
              </a:r>
              <a:r>
                <a:rPr lang="en-US" b="1" dirty="0">
                  <a:solidFill>
                    <a:srgbClr val="C00000"/>
                  </a:solidFill>
                </a:rPr>
                <a:t>of acceptors isn’t terrible.  </a:t>
              </a:r>
            </a:p>
            <a:p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795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Jitter: how “steady” are latencies?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10338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62400" y="1676400"/>
            <a:ext cx="4876800" cy="1782128"/>
            <a:chOff x="3962400" y="1676400"/>
            <a:chExt cx="4876800" cy="1782128"/>
          </a:xfrm>
        </p:grpSpPr>
        <p:sp>
          <p:nvSpPr>
            <p:cNvPr id="8" name="Cloud Callout 7"/>
            <p:cNvSpPr/>
            <p:nvPr/>
          </p:nvSpPr>
          <p:spPr>
            <a:xfrm>
              <a:off x="3962400" y="1676400"/>
              <a:ext cx="4876800" cy="1676400"/>
            </a:xfrm>
            <a:prstGeom prst="cloudCallout">
              <a:avLst>
                <a:gd name="adj1" fmla="val -34940"/>
                <a:gd name="adj2" fmla="val 214025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3286" y="1981200"/>
              <a:ext cx="461472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The “spread” of latencies is much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better (tighter) with Send: the 2-phase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SafeSend</a:t>
              </a:r>
              <a:r>
                <a:rPr lang="en-US" b="1" dirty="0" smtClean="0">
                  <a:solidFill>
                    <a:srgbClr val="C00000"/>
                  </a:solidFill>
                </a:rPr>
                <a:t> protocol is sensitive to 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scheduling delays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2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Flush delay as function of shard size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7029"/>
            <a:ext cx="66024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021013" y="1981202"/>
            <a:ext cx="4876800" cy="2130944"/>
            <a:chOff x="4147457" y="2590801"/>
            <a:chExt cx="4876800" cy="1676401"/>
          </a:xfrm>
        </p:grpSpPr>
        <p:sp>
          <p:nvSpPr>
            <p:cNvPr id="7" name="Cloud Callout 6"/>
            <p:cNvSpPr/>
            <p:nvPr/>
          </p:nvSpPr>
          <p:spPr>
            <a:xfrm>
              <a:off x="4147457" y="2590801"/>
              <a:ext cx="4876800" cy="1676401"/>
            </a:xfrm>
            <a:prstGeom prst="cloudCallout">
              <a:avLst>
                <a:gd name="adj1" fmla="val -55253"/>
                <a:gd name="adj2" fmla="val 149739"/>
              </a:avLst>
            </a:prstGeom>
            <a:solidFill>
              <a:srgbClr val="FF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19090" y="2847899"/>
              <a:ext cx="4133567" cy="1380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Flush is fairly fast if we only wait for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3-5 members, but is slow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if we wait for </a:t>
              </a:r>
              <a:r>
                <a:rPr lang="en-US" b="1" dirty="0" err="1" smtClean="0">
                  <a:solidFill>
                    <a:srgbClr val="C00000"/>
                  </a:solidFill>
                </a:rPr>
                <a:t>acks</a:t>
              </a:r>
              <a:r>
                <a:rPr lang="en-US" b="1" dirty="0" smtClean="0">
                  <a:solidFill>
                    <a:srgbClr val="C00000"/>
                  </a:solidFill>
                </a:rPr>
                <a:t> from all members.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After we saw this graph, we changed</a:t>
              </a:r>
              <a:br>
                <a:rPr lang="en-US" b="1" dirty="0" smtClean="0">
                  <a:solidFill>
                    <a:srgbClr val="C00000"/>
                  </a:solidFill>
                </a:rPr>
              </a:br>
              <a:r>
                <a:rPr lang="en-US" b="1" dirty="0" smtClean="0">
                  <a:solidFill>
                    <a:srgbClr val="C00000"/>
                  </a:solidFill>
                </a:rPr>
                <a:t>Isis</a:t>
              </a:r>
              <a:r>
                <a:rPr lang="en-US" b="1" baseline="30000" dirty="0" smtClean="0">
                  <a:solidFill>
                    <a:srgbClr val="C00000"/>
                  </a:solidFill>
                </a:rPr>
                <a:t>2</a:t>
              </a:r>
              <a:r>
                <a:rPr lang="en-US" b="1" dirty="0">
                  <a:solidFill>
                    <a:srgbClr val="C00000"/>
                  </a:solidFill>
                </a:rPr>
                <a:t> </a:t>
              </a:r>
              <a:r>
                <a:rPr lang="en-US" b="1" dirty="0" smtClean="0">
                  <a:solidFill>
                    <a:srgbClr val="C00000"/>
                  </a:solidFill>
                </a:rPr>
                <a:t>to let user</a:t>
              </a:r>
              <a:r>
                <a:rPr lang="en-US" b="1" dirty="0">
                  <a:solidFill>
                    <a:srgbClr val="C00000"/>
                  </a:solidFill>
                </a:rPr>
                <a:t>s</a:t>
              </a:r>
              <a:r>
                <a:rPr lang="en-US" b="1" dirty="0" smtClean="0">
                  <a:solidFill>
                    <a:srgbClr val="C00000"/>
                  </a:solidFill>
                </a:rPr>
                <a:t> set the threshold.  </a:t>
              </a:r>
              <a:endParaRPr lang="en-US" b="1" dirty="0">
                <a:solidFill>
                  <a:srgbClr val="C00000"/>
                </a:solidFill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839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First-tier “mindset” for tolerant </a:t>
            </a:r>
            <a:r>
              <a:rPr lang="en-US" i="1" dirty="0" smtClean="0"/>
              <a:t>f </a:t>
            </a:r>
            <a:r>
              <a:rPr lang="en-US" dirty="0" smtClean="0"/>
              <a:t>faults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Suppose we do this:</a:t>
            </a:r>
          </a:p>
          <a:p>
            <a:pPr lvl="1"/>
            <a:r>
              <a:rPr lang="en-US" dirty="0" smtClean="0"/>
              <a:t>Receive request</a:t>
            </a:r>
          </a:p>
          <a:p>
            <a:pPr lvl="1"/>
            <a:r>
              <a:rPr lang="en-US" dirty="0" smtClean="0"/>
              <a:t>Compute locally using consistent data and perform updates on </a:t>
            </a:r>
            <a:r>
              <a:rPr lang="en-US" dirty="0" err="1" smtClean="0"/>
              <a:t>sharded</a:t>
            </a:r>
            <a:r>
              <a:rPr lang="en-US" dirty="0" smtClean="0"/>
              <a:t> replicated data, consistently</a:t>
            </a:r>
          </a:p>
          <a:p>
            <a:pPr lvl="1"/>
            <a:r>
              <a:rPr lang="en-US" dirty="0" smtClean="0"/>
              <a:t>Asynchronously forward updates to services deeper in cloud but don’t wait for them to be performed</a:t>
            </a:r>
          </a:p>
          <a:p>
            <a:pPr lvl="1"/>
            <a:r>
              <a:rPr lang="en-US" dirty="0" smtClean="0"/>
              <a:t>Use the “flush” to make sure we have </a:t>
            </a:r>
            <a:r>
              <a:rPr lang="en-US" i="1" dirty="0" smtClean="0"/>
              <a:t>f+1</a:t>
            </a:r>
            <a:r>
              <a:rPr lang="en-US" dirty="0" smtClean="0"/>
              <a:t>replicas</a:t>
            </a:r>
          </a:p>
          <a:p>
            <a:pPr lvl="1"/>
            <a:endParaRPr lang="en-US" dirty="0"/>
          </a:p>
          <a:p>
            <a:r>
              <a:rPr lang="en-US" dirty="0" smtClean="0"/>
              <a:t>Call this an “amnesia free” solution.  Will it be fast enough?  Durable enough?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replicas?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One worry is this</a:t>
            </a:r>
          </a:p>
          <a:p>
            <a:pPr lvl="1"/>
            <a:r>
              <a:rPr lang="en-US" dirty="0" smtClean="0"/>
              <a:t>If the first tier is totally under control of a cloud management infrastructure, elasticity could cause our shard to be entirely shut down “abruptly”</a:t>
            </a:r>
          </a:p>
          <a:p>
            <a:pPr lvl="1"/>
            <a:endParaRPr lang="en-US" dirty="0"/>
          </a:p>
          <a:p>
            <a:r>
              <a:rPr lang="en-US" dirty="0" smtClean="0"/>
              <a:t>Fortunately, most cloud platforms do have some ways to notify management system of shard membership</a:t>
            </a:r>
          </a:p>
          <a:p>
            <a:pPr lvl="1"/>
            <a:r>
              <a:rPr lang="en-US" dirty="0" smtClean="0"/>
              <a:t>This allows the membership system to shut down members of multiple shards without ever depopulating any single shard</a:t>
            </a:r>
          </a:p>
          <a:p>
            <a:pPr lvl="1"/>
            <a:r>
              <a:rPr lang="en-US" dirty="0" smtClean="0"/>
              <a:t>Now the odds of a sudden amnesia event become 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err="1" smtClean="0"/>
              <a:t>Send+Flush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seems that way, but there is a counter-argument</a:t>
            </a:r>
          </a:p>
          <a:p>
            <a:endParaRPr lang="en-US" dirty="0"/>
          </a:p>
          <a:p>
            <a:r>
              <a:rPr lang="en-US" dirty="0" smtClean="0"/>
              <a:t>The problem centers on the Flush delay</a:t>
            </a:r>
          </a:p>
          <a:p>
            <a:pPr lvl="1"/>
            <a:r>
              <a:rPr lang="en-US" dirty="0" smtClean="0"/>
              <a:t>We pay it both on writes and on </a:t>
            </a:r>
            <a:r>
              <a:rPr lang="en-US" i="1" dirty="0" smtClean="0"/>
              <a:t>some reads</a:t>
            </a:r>
            <a:endParaRPr lang="en-US" dirty="0" smtClean="0"/>
          </a:p>
          <a:p>
            <a:pPr lvl="1"/>
            <a:r>
              <a:rPr lang="en-US" dirty="0" smtClean="0"/>
              <a:t>If a replica has been updated by an unstable multicast,  it can’t safely be read until a Flush occurs</a:t>
            </a:r>
          </a:p>
          <a:p>
            <a:pPr lvl="1"/>
            <a:r>
              <a:rPr lang="en-US" dirty="0" smtClean="0"/>
              <a:t>Thus need to call Flush prior to replying to client even in a read-only procedure</a:t>
            </a:r>
          </a:p>
          <a:p>
            <a:pPr lvl="2"/>
            <a:r>
              <a:rPr lang="en-US" dirty="0" smtClean="0"/>
              <a:t>Delay will occur </a:t>
            </a:r>
            <a:r>
              <a:rPr lang="en-US" i="1" dirty="0" smtClean="0"/>
              <a:t>only </a:t>
            </a:r>
            <a:r>
              <a:rPr lang="en-US" dirty="0" smtClean="0"/>
              <a:t>if there are pending unstable multicasts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don’t need this with </a:t>
            </a:r>
            <a:r>
              <a:rPr lang="en-US" dirty="0" err="1" smtClean="0"/>
              <a:t>SafeSend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effect, it does the work of Flush prior to the delivery (“learn”) event</a:t>
            </a:r>
          </a:p>
          <a:p>
            <a:endParaRPr lang="en-US" dirty="0"/>
          </a:p>
          <a:p>
            <a:r>
              <a:rPr lang="en-US" dirty="0" smtClean="0"/>
              <a:t>So we have slower delivery, but now any replica is always safe to read and we can reply to the client instantly</a:t>
            </a:r>
          </a:p>
          <a:p>
            <a:endParaRPr lang="en-US" dirty="0"/>
          </a:p>
          <a:p>
            <a:r>
              <a:rPr lang="en-US" dirty="0" smtClean="0"/>
              <a:t>In effect the updater sees delay on his critical path, but the reader has no delays, 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Advantage: </a:t>
            </a:r>
            <a:r>
              <a:rPr lang="en-US" dirty="0" err="1" smtClean="0"/>
              <a:t>SafeSend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Argument would be that with both protocols, there is a delay on the critical path where the update was initiated</a:t>
            </a:r>
          </a:p>
          <a:p>
            <a:endParaRPr lang="en-US" dirty="0"/>
          </a:p>
          <a:p>
            <a:r>
              <a:rPr lang="en-US" dirty="0" smtClean="0"/>
              <a:t>But only </a:t>
            </a:r>
            <a:r>
              <a:rPr lang="en-US" dirty="0" err="1" smtClean="0"/>
              <a:t>Send+Flush</a:t>
            </a:r>
            <a:r>
              <a:rPr lang="en-US" dirty="0" smtClean="0"/>
              <a:t> ever delays in a pure reader</a:t>
            </a:r>
          </a:p>
          <a:p>
            <a:endParaRPr lang="en-US" dirty="0"/>
          </a:p>
          <a:p>
            <a:r>
              <a:rPr lang="en-US" dirty="0" smtClean="0"/>
              <a:t>So </a:t>
            </a:r>
            <a:r>
              <a:rPr lang="en-US" dirty="0" err="1" smtClean="0"/>
              <a:t>SafeSend</a:t>
            </a:r>
            <a:r>
              <a:rPr lang="en-US" dirty="0" smtClean="0"/>
              <a:t> is faster!  </a:t>
            </a:r>
            <a:endParaRPr lang="en-US" dirty="0"/>
          </a:p>
          <a:p>
            <a:pPr lvl="1"/>
            <a:r>
              <a:rPr lang="en-US" dirty="0" smtClean="0"/>
              <a:t>But this argument is flawed…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Should Consistency “require” Durability?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Paxos protocol guarantees durability to the extent that its command lists are durable</a:t>
            </a:r>
          </a:p>
          <a:p>
            <a:endParaRPr lang="en-US" dirty="0"/>
          </a:p>
          <a:p>
            <a:r>
              <a:rPr lang="en-US" dirty="0" smtClean="0"/>
              <a:t>Normally we run Paxos with the command list on disk, and hence Paxos can survive any crash</a:t>
            </a:r>
          </a:p>
          <a:p>
            <a:pPr lvl="1"/>
            <a:r>
              <a:rPr lang="en-US" dirty="0" smtClean="0"/>
              <a:t>In Isis</a:t>
            </a:r>
            <a:r>
              <a:rPr lang="en-US" baseline="30000" dirty="0" smtClean="0"/>
              <a:t>2</a:t>
            </a:r>
            <a:r>
              <a:rPr lang="en-US" dirty="0" smtClean="0"/>
              <a:t>, this is </a:t>
            </a:r>
            <a:r>
              <a:rPr lang="en-US" dirty="0" err="1" smtClean="0"/>
              <a:t>g.SafeSend</a:t>
            </a:r>
            <a:r>
              <a:rPr lang="en-US" dirty="0" smtClean="0"/>
              <a:t> with the “</a:t>
            </a:r>
            <a:r>
              <a:rPr lang="en-US" dirty="0" err="1" smtClean="0"/>
              <a:t>DiskLogger</a:t>
            </a:r>
            <a:r>
              <a:rPr lang="en-US" dirty="0" smtClean="0"/>
              <a:t>” active</a:t>
            </a:r>
          </a:p>
          <a:p>
            <a:pPr lvl="1"/>
            <a:r>
              <a:rPr lang="en-US" dirty="0" smtClean="0"/>
              <a:t>But costly</a:t>
            </a:r>
          </a:p>
        </p:txBody>
      </p:sp>
    </p:spTree>
    <p:extLst>
      <p:ext uri="{BB962C8B-B14F-4D97-AF65-F5344CB8AC3E}">
        <p14:creationId xmlns:p14="http://schemas.microsoft.com/office/powerpoint/2010/main" val="234565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Flaws in that argument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delays aren’t of the same length (in fact the pure reader calls Flush but would rarely be delayed)</a:t>
            </a:r>
          </a:p>
          <a:p>
            <a:endParaRPr lang="en-US" dirty="0"/>
          </a:p>
          <a:p>
            <a:r>
              <a:rPr lang="en-US" dirty="0" smtClean="0"/>
              <a:t>Moreover, if a request does multiple updates, we delay on each of them for </a:t>
            </a:r>
            <a:r>
              <a:rPr lang="en-US" dirty="0" err="1" smtClean="0"/>
              <a:t>SafeSend</a:t>
            </a:r>
            <a:r>
              <a:rPr lang="en-US" dirty="0" smtClean="0"/>
              <a:t>, but delay just once if we do Send…Send…Send…Flush</a:t>
            </a:r>
          </a:p>
          <a:p>
            <a:endParaRPr lang="en-US" dirty="0"/>
          </a:p>
          <a:p>
            <a:r>
              <a:rPr lang="en-US" dirty="0" smtClean="0"/>
              <a:t>How to resolve?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1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real option is to experiment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the cloud we often see questions that arise at</a:t>
            </a:r>
          </a:p>
          <a:p>
            <a:pPr lvl="1"/>
            <a:r>
              <a:rPr lang="en-US" dirty="0" smtClean="0"/>
              <a:t>Large scale,</a:t>
            </a:r>
          </a:p>
          <a:p>
            <a:pPr lvl="1"/>
            <a:r>
              <a:rPr lang="en-US" dirty="0" smtClean="0"/>
              <a:t>High event rates,</a:t>
            </a:r>
          </a:p>
          <a:p>
            <a:pPr lvl="1"/>
            <a:r>
              <a:rPr lang="en-US" dirty="0" smtClean="0"/>
              <a:t>… and where millisecond timings matter</a:t>
            </a:r>
          </a:p>
          <a:p>
            <a:pPr lvl="1"/>
            <a:endParaRPr lang="en-US" dirty="0"/>
          </a:p>
          <a:p>
            <a:r>
              <a:rPr lang="en-US" dirty="0" smtClean="0"/>
              <a:t>Best to use tools to help visualize performance</a:t>
            </a:r>
          </a:p>
          <a:p>
            <a:endParaRPr lang="en-US" dirty="0"/>
          </a:p>
          <a:p>
            <a:r>
              <a:rPr lang="en-US" dirty="0" smtClean="0"/>
              <a:t>Let’s see how one was used in developing Isis</a:t>
            </a:r>
            <a:r>
              <a:rPr lang="en-US" baseline="30000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was… strangely slow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weren’t sure why or where</a:t>
            </a:r>
          </a:p>
          <a:p>
            <a:endParaRPr lang="en-US" dirty="0"/>
          </a:p>
          <a:p>
            <a:r>
              <a:rPr lang="en-US" dirty="0" smtClean="0"/>
              <a:t>Only saw it at high data rates in big shards</a:t>
            </a:r>
          </a:p>
          <a:p>
            <a:endParaRPr lang="en-US" dirty="0"/>
          </a:p>
          <a:p>
            <a:r>
              <a:rPr lang="en-US" dirty="0" smtClean="0"/>
              <a:t>So we ended up creating a visualization tool just to see how long the system needed from when a message was sent until it was delivered</a:t>
            </a:r>
          </a:p>
          <a:p>
            <a:endParaRPr lang="en-US" dirty="0"/>
          </a:p>
          <a:p>
            <a:r>
              <a:rPr lang="en-US" dirty="0" smtClean="0"/>
              <a:t>Here’s what we saw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42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Debugging: Stabilization bug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 descr="48member100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447800"/>
            <a:ext cx="8991600" cy="5410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257800" y="3810000"/>
            <a:ext cx="33528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Eventually it pauses.  The delay is similar to a Flush delay.  A backlog was forming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143000" y="37338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At first Isis</a:t>
            </a:r>
            <a:r>
              <a:rPr lang="en-US" b="1" baseline="30000" dirty="0" smtClean="0">
                <a:solidFill>
                  <a:srgbClr val="C00000"/>
                </a:solidFill>
              </a:rPr>
              <a:t>2</a:t>
            </a:r>
            <a:r>
              <a:rPr lang="en-US" b="1" dirty="0" smtClean="0">
                <a:solidFill>
                  <a:srgbClr val="C00000"/>
                </a:solidFill>
              </a:rPr>
              <a:t> is running very fast (as we later learned, too fast to sustain)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Debugging : Stabilization bug fixed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4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752600"/>
            <a:ext cx="8022825" cy="490739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05000" y="3505200"/>
            <a:ext cx="3048000" cy="1066800"/>
          </a:xfrm>
          <a:prstGeom prst="wedgeRoundRectCallout">
            <a:avLst>
              <a:gd name="adj1" fmla="val -65991"/>
              <a:gd name="adj2" fmla="val 2018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revised protocol is actually a tiny bit slower, but now we can sustain the rate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7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Debugging : 358-node run slowdown</a:t>
            </a:r>
            <a:endParaRPr lang="fr-B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 descr="358member1031-fu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0974" y="1752600"/>
            <a:ext cx="6642052" cy="51054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89562"/>
              <a:gd name="adj2" fmla="val -12872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Original problem but at an even larger scale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0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Zoom in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descr="358member1031-zoom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3200400" y="3695700"/>
            <a:ext cx="3048000" cy="1066800"/>
          </a:xfrm>
          <a:prstGeom prst="wedgeRoundRectCallout">
            <a:avLst>
              <a:gd name="adj1" fmla="val -74919"/>
              <a:gd name="adj2" fmla="val 22433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Hard to make sense of the situation: Too much data!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8member1031-filter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126" y="1752600"/>
            <a:ext cx="6705747" cy="5105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358-node run slowdown: Filter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11BF07C-8012-4ED1-8436-D65523C0CF5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582886" y="2895600"/>
            <a:ext cx="3048000" cy="1066800"/>
          </a:xfrm>
          <a:prstGeom prst="wedgeRoundRectCallout">
            <a:avLst>
              <a:gd name="adj1" fmla="val -24562"/>
              <a:gd name="adj2" fmla="val 3029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Filtering is a necessary part of this kind of experimental performance debugging!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see?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28600" y="1774371"/>
            <a:ext cx="86868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Flow control is pretty important!</a:t>
            </a:r>
          </a:p>
          <a:p>
            <a:r>
              <a:rPr lang="en-US" dirty="0" smtClean="0"/>
              <a:t>With a good multicast flow control algorithm,</a:t>
            </a:r>
            <a:br>
              <a:rPr lang="en-US" dirty="0" smtClean="0"/>
            </a:br>
            <a:r>
              <a:rPr lang="en-US" dirty="0" smtClean="0"/>
              <a:t> we can garbage collect spare copies of our </a:t>
            </a:r>
            <a:br>
              <a:rPr lang="en-US" dirty="0" smtClean="0"/>
            </a:br>
            <a:r>
              <a:rPr lang="en-US" dirty="0" smtClean="0"/>
              <a:t>Send or </a:t>
            </a:r>
            <a:r>
              <a:rPr lang="en-US" dirty="0" err="1" smtClean="0"/>
              <a:t>OrderedSend</a:t>
            </a:r>
            <a:r>
              <a:rPr lang="en-US" dirty="0" smtClean="0"/>
              <a:t> messages before they </a:t>
            </a:r>
            <a:br>
              <a:rPr lang="en-US" dirty="0" smtClean="0"/>
            </a:br>
            <a:r>
              <a:rPr lang="en-US" dirty="0" smtClean="0"/>
              <a:t>pile up and stay in a kind of balance</a:t>
            </a:r>
          </a:p>
          <a:p>
            <a:pPr lvl="1"/>
            <a:r>
              <a:rPr lang="en-US" i="1" dirty="0" smtClean="0"/>
              <a:t>Why did we need spares?  </a:t>
            </a:r>
            <a:br>
              <a:rPr lang="en-US" i="1" dirty="0" smtClean="0"/>
            </a:br>
            <a:r>
              <a:rPr lang="en-US" i="1" dirty="0" smtClean="0"/>
              <a:t>… </a:t>
            </a:r>
            <a:r>
              <a:rPr lang="en-US" dirty="0"/>
              <a:t>T</a:t>
            </a:r>
            <a:r>
              <a:rPr lang="en-US" dirty="0" smtClean="0"/>
              <a:t>o resend if the sender fails.</a:t>
            </a:r>
          </a:p>
          <a:p>
            <a:pPr lvl="1"/>
            <a:r>
              <a:rPr lang="en-US" i="1" dirty="0" smtClean="0"/>
              <a:t>When can they be garbage collected?  </a:t>
            </a:r>
            <a:br>
              <a:rPr lang="en-US" i="1" dirty="0" smtClean="0"/>
            </a:br>
            <a:r>
              <a:rPr lang="en-US" i="1" dirty="0" smtClean="0"/>
              <a:t>… </a:t>
            </a:r>
            <a:r>
              <a:rPr lang="en-US" dirty="0" smtClean="0"/>
              <a:t>When they become stable</a:t>
            </a:r>
          </a:p>
          <a:p>
            <a:pPr lvl="1"/>
            <a:r>
              <a:rPr lang="en-US" i="1" dirty="0" smtClean="0"/>
              <a:t>How can the sender tell?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… Because it gets acknowledgements from recipients</a:t>
            </a:r>
          </a:p>
        </p:txBody>
      </p:sp>
      <p:pic>
        <p:nvPicPr>
          <p:cNvPr id="1026" name="Picture 2" descr="C:\Users\ken\AppData\Local\Microsoft\Windows\Temporary Internet Files\Content.IE5\P49LCFAZ\MC90031193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429000"/>
            <a:ext cx="1906578" cy="16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OREY8D09\MC900441753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42" y="228600"/>
            <a:ext cx="1524000" cy="1524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9254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we just see?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2514600"/>
            <a:ext cx="8153400" cy="3581400"/>
          </a:xfrm>
        </p:spPr>
        <p:txBody>
          <a:bodyPr/>
          <a:lstStyle/>
          <a:p>
            <a:r>
              <a:rPr lang="en-US" dirty="0" smtClean="0"/>
              <a:t>… in effect, we saw that one can get a reliable virtually synchronous ordered multicast to deliver messages at a steady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7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the first tier of the cloud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Recall that applications in the first tier are limited to what Brewer calls “Soft State”</a:t>
            </a:r>
          </a:p>
          <a:p>
            <a:pPr lvl="1"/>
            <a:r>
              <a:rPr lang="en-US" dirty="0" smtClean="0"/>
              <a:t>They are basically prepositioned virtual machines that the cloud can launch or shutdown very elastically</a:t>
            </a:r>
          </a:p>
          <a:p>
            <a:pPr lvl="1"/>
            <a:r>
              <a:rPr lang="en-US" dirty="0" smtClean="0"/>
              <a:t>But when they shut down, lose their “state” including any temporary files</a:t>
            </a:r>
          </a:p>
          <a:p>
            <a:pPr lvl="1"/>
            <a:r>
              <a:rPr lang="en-US" dirty="0" smtClean="0"/>
              <a:t>Always restart in the initial state that was wrapped up in the VM when it was built: no durable disk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this be true for </a:t>
            </a:r>
            <a:r>
              <a:rPr lang="en-US" dirty="0" err="1" smtClean="0"/>
              <a:t>Paxos</a:t>
            </a:r>
            <a:r>
              <a:rPr lang="en-US" dirty="0" smtClean="0"/>
              <a:t> too?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Yes, for some versions of </a:t>
            </a:r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The Isis</a:t>
            </a:r>
            <a:r>
              <a:rPr lang="en-US" baseline="30000" dirty="0" smtClean="0"/>
              <a:t>2</a:t>
            </a:r>
            <a:r>
              <a:rPr lang="en-US" dirty="0" smtClean="0"/>
              <a:t> version of </a:t>
            </a:r>
            <a:r>
              <a:rPr lang="en-US" dirty="0" err="1" smtClean="0"/>
              <a:t>Paxos</a:t>
            </a:r>
            <a:r>
              <a:rPr lang="en-US" dirty="0" smtClean="0"/>
              <a:t>, </a:t>
            </a:r>
            <a:r>
              <a:rPr lang="en-US" dirty="0" err="1" smtClean="0"/>
              <a:t>SafeSend</a:t>
            </a:r>
            <a:r>
              <a:rPr lang="en-US" dirty="0" smtClean="0"/>
              <a:t>, works a bit like </a:t>
            </a:r>
            <a:r>
              <a:rPr lang="en-US" dirty="0" err="1" smtClean="0"/>
              <a:t>OrderedSend</a:t>
            </a:r>
            <a:r>
              <a:rPr lang="en-US" dirty="0" smtClean="0"/>
              <a:t> and is stable for a similar reason</a:t>
            </a:r>
          </a:p>
          <a:p>
            <a:pPr lvl="1"/>
            <a:r>
              <a:rPr lang="en-US" dirty="0" smtClean="0"/>
              <a:t>There are also versions of </a:t>
            </a:r>
            <a:r>
              <a:rPr lang="en-US" dirty="0" err="1" smtClean="0"/>
              <a:t>Paxos</a:t>
            </a:r>
            <a:r>
              <a:rPr lang="en-US" dirty="0" smtClean="0"/>
              <a:t> such a ring </a:t>
            </a:r>
            <a:r>
              <a:rPr lang="en-US" dirty="0" err="1" smtClean="0"/>
              <a:t>Paxos</a:t>
            </a:r>
            <a:r>
              <a:rPr lang="en-US" dirty="0" smtClean="0"/>
              <a:t> that have a structure designed to make them stable and to give them a flow control property</a:t>
            </a:r>
          </a:p>
          <a:p>
            <a:pPr lvl="1"/>
            <a:endParaRPr lang="en-US" dirty="0"/>
          </a:p>
          <a:p>
            <a:r>
              <a:rPr lang="en-US" dirty="0" smtClean="0"/>
              <a:t>But not every version of </a:t>
            </a:r>
            <a:r>
              <a:rPr lang="en-US" dirty="0" err="1" smtClean="0"/>
              <a:t>Paxos</a:t>
            </a:r>
            <a:r>
              <a:rPr lang="en-US" dirty="0" smtClean="0"/>
              <a:t> is stable in this sense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86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Interesting insight…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8610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fact, </a:t>
            </a:r>
            <a:r>
              <a:rPr lang="en-US" b="1" i="1" dirty="0" smtClean="0">
                <a:solidFill>
                  <a:srgbClr val="C00000"/>
                </a:solidFill>
              </a:rPr>
              <a:t>most versions of </a:t>
            </a:r>
            <a:r>
              <a:rPr lang="en-US" b="1" i="1" dirty="0" err="1" smtClean="0">
                <a:solidFill>
                  <a:srgbClr val="C00000"/>
                </a:solidFill>
              </a:rPr>
              <a:t>Paxos</a:t>
            </a:r>
            <a:r>
              <a:rPr lang="en-US" b="1" i="1" dirty="0" smtClean="0">
                <a:solidFill>
                  <a:srgbClr val="C00000"/>
                </a:solidFill>
              </a:rPr>
              <a:t> will tend to be </a:t>
            </a:r>
            <a:r>
              <a:rPr lang="en-US" b="1" i="1" dirty="0" err="1" smtClean="0">
                <a:solidFill>
                  <a:srgbClr val="C00000"/>
                </a:solidFill>
              </a:rPr>
              <a:t>bursty</a:t>
            </a:r>
            <a:r>
              <a:rPr lang="en-US" dirty="0" smtClean="0"/>
              <a:t>.…</a:t>
            </a:r>
          </a:p>
          <a:p>
            <a:pPr lvl="1"/>
            <a:r>
              <a:rPr lang="en-US" dirty="0" smtClean="0"/>
              <a:t>The fastest Q</a:t>
            </a:r>
            <a:r>
              <a:rPr lang="en-US" baseline="-25000" dirty="0" smtClean="0"/>
              <a:t>W</a:t>
            </a:r>
            <a:r>
              <a:rPr lang="en-US" dirty="0" smtClean="0"/>
              <a:t> group members respond to a request before the slowest N-Q</a:t>
            </a:r>
            <a:r>
              <a:rPr lang="en-US" baseline="-25000" dirty="0" smtClean="0"/>
              <a:t>W</a:t>
            </a:r>
            <a:r>
              <a:rPr lang="en-US" dirty="0" smtClean="0"/>
              <a:t>, allowing them to advance while the laggards develop a backlog</a:t>
            </a:r>
          </a:p>
          <a:p>
            <a:pPr lvl="1"/>
            <a:r>
              <a:rPr lang="en-US" dirty="0" smtClean="0"/>
              <a:t>This lets </a:t>
            </a:r>
            <a:r>
              <a:rPr lang="en-US" dirty="0" err="1" smtClean="0"/>
              <a:t>Paxos</a:t>
            </a:r>
            <a:r>
              <a:rPr lang="en-US" dirty="0" smtClean="0"/>
              <a:t> surge ahead, but suppose that conditions change (remember, the cloud is a world of strange scheduling delays and load shifts).  One of those laggards will be needed to reestablish a quorum of size Q</a:t>
            </a:r>
            <a:r>
              <a:rPr lang="en-US" baseline="-25000" dirty="0" smtClean="0"/>
              <a:t>W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… but it may take a while for them to deal with the backlog and join the group!</a:t>
            </a:r>
          </a:p>
          <a:p>
            <a:r>
              <a:rPr lang="en-US" dirty="0" smtClean="0"/>
              <a:t>Hence </a:t>
            </a:r>
            <a:r>
              <a:rPr lang="en-US" dirty="0" err="1" smtClean="0"/>
              <a:t>Paxos</a:t>
            </a:r>
            <a:r>
              <a:rPr lang="en-US" dirty="0" smtClean="0"/>
              <a:t> </a:t>
            </a:r>
            <a:r>
              <a:rPr lang="en-US" dirty="0" smtClean="0"/>
              <a:t>(as normally implemented) will </a:t>
            </a:r>
            <a:r>
              <a:rPr lang="en-US" dirty="0" smtClean="0"/>
              <a:t>exhibit </a:t>
            </a:r>
            <a:r>
              <a:rPr lang="en-US" dirty="0" smtClean="0"/>
              <a:t>long </a:t>
            </a:r>
            <a:r>
              <a:rPr lang="en-US" dirty="0" smtClean="0"/>
              <a:t>delays, </a:t>
            </a:r>
            <a:r>
              <a:rPr lang="en-US" dirty="0" smtClean="0"/>
              <a:t>triggered when cloud-computing conditions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600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question like “how much durability do I need in the first tier of the cloud” is easy to ask</a:t>
            </a:r>
            <a:r>
              <a:rPr lang="en-US" dirty="0" smtClean="0"/>
              <a:t>…  harder </a:t>
            </a:r>
            <a:r>
              <a:rPr lang="en-US" dirty="0" smtClean="0"/>
              <a:t>to answer!</a:t>
            </a:r>
          </a:p>
          <a:p>
            <a:pPr lvl="1"/>
            <a:endParaRPr lang="en-US" dirty="0"/>
          </a:p>
          <a:p>
            <a:r>
              <a:rPr lang="en-US" dirty="0" smtClean="0"/>
              <a:t>Study of the choices reveals </a:t>
            </a:r>
            <a:r>
              <a:rPr lang="en-US" dirty="0" smtClean="0"/>
              <a:t>two basic options</a:t>
            </a:r>
            <a:endParaRPr lang="en-US" dirty="0" smtClean="0"/>
          </a:p>
          <a:p>
            <a:pPr lvl="1"/>
            <a:r>
              <a:rPr lang="en-US" dirty="0" smtClean="0"/>
              <a:t>Send + Flush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, in-memory</a:t>
            </a:r>
          </a:p>
          <a:p>
            <a:pPr lvl="1"/>
            <a:endParaRPr lang="en-US" dirty="0"/>
          </a:p>
          <a:p>
            <a:r>
              <a:rPr lang="en-US" dirty="0" smtClean="0"/>
              <a:t>They actually are similar but </a:t>
            </a:r>
            <a:r>
              <a:rPr lang="en-US" dirty="0" err="1" smtClean="0"/>
              <a:t>SafeSend</a:t>
            </a:r>
            <a:r>
              <a:rPr lang="en-US" dirty="0" smtClean="0"/>
              <a:t> has an internal “flush” before any delivery occurs, on each request</a:t>
            </a:r>
          </a:p>
          <a:p>
            <a:pPr lvl="1"/>
            <a:r>
              <a:rPr lang="en-US" dirty="0" err="1" smtClean="0"/>
              <a:t>SafeSend</a:t>
            </a:r>
            <a:r>
              <a:rPr lang="en-US" dirty="0" smtClean="0"/>
              <a:t> seems more costly</a:t>
            </a:r>
          </a:p>
          <a:p>
            <a:pPr lvl="1"/>
            <a:r>
              <a:rPr lang="en-US" dirty="0" smtClean="0"/>
              <a:t>Steadiness of the underlying flow of messages favors optimistic early delivery protocols such as Send and </a:t>
            </a:r>
            <a:r>
              <a:rPr lang="en-US" dirty="0" err="1" smtClean="0"/>
              <a:t>OrderedSend</a:t>
            </a:r>
            <a:r>
              <a:rPr lang="en-US" dirty="0" smtClean="0"/>
              <a:t>.  Classical versions of </a:t>
            </a:r>
            <a:r>
              <a:rPr lang="en-US" dirty="0" err="1" smtClean="0"/>
              <a:t>Paxos</a:t>
            </a:r>
            <a:r>
              <a:rPr lang="en-US" dirty="0" smtClean="0"/>
              <a:t> may be very </a:t>
            </a:r>
            <a:r>
              <a:rPr lang="en-US" dirty="0" err="1" smtClean="0"/>
              <a:t>bursty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71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soft state?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9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Anything that was cached but “really” lives in a database or file server elsewhere in the cloud</a:t>
            </a:r>
          </a:p>
          <a:p>
            <a:pPr lvl="1"/>
            <a:r>
              <a:rPr lang="en-US" dirty="0" smtClean="0"/>
              <a:t>If you wake up with a cold cache, you just need to reload it with fresh data</a:t>
            </a:r>
          </a:p>
          <a:p>
            <a:r>
              <a:rPr lang="en-US" dirty="0" smtClean="0"/>
              <a:t>Monitoring parameters, control data that you need to get “fresh” in any case</a:t>
            </a:r>
          </a:p>
          <a:p>
            <a:pPr lvl="1"/>
            <a:r>
              <a:rPr lang="en-US" dirty="0" smtClean="0"/>
              <a:t>Includes data like “The current state of the air traffic control system” – for many applications, your old state is just not used when you resume after being offline</a:t>
            </a:r>
          </a:p>
          <a:p>
            <a:pPr lvl="1"/>
            <a:r>
              <a:rPr lang="en-US" dirty="0" smtClean="0"/>
              <a:t>Getting fresh, current information guarantees that you’ll be in sync with the other cloud components</a:t>
            </a:r>
          </a:p>
          <a:p>
            <a:r>
              <a:rPr lang="en-US" dirty="0" smtClean="0"/>
              <a:t>Information that gets reloaded in any case, e.g. sensor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it make sense to use Paxos?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do maintain </a:t>
            </a:r>
            <a:r>
              <a:rPr lang="en-US" dirty="0" err="1" smtClean="0"/>
              <a:t>sharded</a:t>
            </a:r>
            <a:r>
              <a:rPr lang="en-US" dirty="0" smtClean="0"/>
              <a:t> data in the first tier and some requests certainly trigger updates</a:t>
            </a:r>
          </a:p>
          <a:p>
            <a:endParaRPr lang="en-US" dirty="0"/>
          </a:p>
          <a:p>
            <a:r>
              <a:rPr lang="en-US" dirty="0" smtClean="0"/>
              <a:t>So that argues in favor of a consistency mechanism</a:t>
            </a:r>
          </a:p>
          <a:p>
            <a:endParaRPr lang="en-US" dirty="0"/>
          </a:p>
          <a:p>
            <a:r>
              <a:rPr lang="en-US" dirty="0" smtClean="0"/>
              <a:t>In fact consistency can be important even in the first tier, for some cloud computing uses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442164" y="401668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94563" y="4770938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57669" y="4278846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263933" y="4463512"/>
            <a:ext cx="2510725" cy="1309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594564" y="4169088"/>
            <a:ext cx="2621796" cy="170739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the smart power grid</a:t>
            </a:r>
            <a:endParaRPr lang="fr-B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Suppose that a cloud control system speaks with “two voices”</a:t>
            </a:r>
          </a:p>
          <a:p>
            <a:r>
              <a:rPr lang="en-US" dirty="0" smtClean="0"/>
              <a:t>In physical infrastructure settings, consequences can be very costly</a:t>
            </a:r>
          </a:p>
        </p:txBody>
      </p:sp>
      <p:pic>
        <p:nvPicPr>
          <p:cNvPr id="1026" name="Picture 2" descr="http://www02.abb.com/GLOBAL/GAD/GAD02181.NSF/4e128623f4b79832c1256a5d0049ce68/7646a8b7d8af17cec1256e21004ac89d/$FILE/PowerTransfor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07" y="3828081"/>
            <a:ext cx="29241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12648" y="5014419"/>
            <a:ext cx="4484589" cy="1275287"/>
            <a:chOff x="779727" y="5306282"/>
            <a:chExt cx="4484589" cy="1275287"/>
          </a:xfrm>
        </p:grpSpPr>
        <p:sp>
          <p:nvSpPr>
            <p:cNvPr id="14" name="TextBox 13"/>
            <p:cNvSpPr txBox="1"/>
            <p:nvPr/>
          </p:nvSpPr>
          <p:spPr>
            <a:xfrm>
              <a:off x="1412988" y="6212237"/>
              <a:ext cx="3851328" cy="369332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“</a:t>
              </a:r>
              <a:r>
                <a:rPr lang="en-US" i="1" dirty="0" smtClean="0"/>
                <a:t>Switch</a:t>
              </a:r>
              <a:r>
                <a:rPr lang="en-US" i="1" dirty="0"/>
                <a:t> on</a:t>
              </a:r>
              <a:r>
                <a:rPr lang="en-US" i="1" dirty="0" smtClean="0"/>
                <a:t> the </a:t>
              </a:r>
              <a:r>
                <a:rPr lang="en-US" i="1" dirty="0"/>
                <a:t>50KV Canadian </a:t>
              </a:r>
              <a:r>
                <a:rPr lang="en-US" i="1" dirty="0" smtClean="0"/>
                <a:t>bus”</a:t>
              </a:r>
              <a:endParaRPr lang="en-US" i="1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779727" y="5306282"/>
              <a:ext cx="1545021" cy="86206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402597" y="3905573"/>
            <a:ext cx="5153186" cy="1867546"/>
            <a:chOff x="1402597" y="3905573"/>
            <a:chExt cx="5153186" cy="1867546"/>
          </a:xfrm>
        </p:grpSpPr>
        <p:sp>
          <p:nvSpPr>
            <p:cNvPr id="5" name="TextBox 4"/>
            <p:cNvSpPr txBox="1"/>
            <p:nvPr/>
          </p:nvSpPr>
          <p:spPr>
            <a:xfrm>
              <a:off x="1402597" y="3905573"/>
              <a:ext cx="3851328" cy="36933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“</a:t>
              </a:r>
              <a:r>
                <a:rPr lang="en-US" i="1" dirty="0"/>
                <a:t>Canadian 50KV bus going </a:t>
              </a:r>
              <a:r>
                <a:rPr lang="en-US" i="1" dirty="0" smtClean="0"/>
                <a:t>offline”</a:t>
              </a:r>
              <a:endParaRPr lang="en-US" i="1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704686" y="4304633"/>
              <a:ext cx="2851097" cy="1468486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44870" y="5336583"/>
            <a:ext cx="914400" cy="914400"/>
            <a:chOff x="5734372" y="5336583"/>
            <a:chExt cx="914400" cy="914400"/>
          </a:xfrm>
        </p:grpSpPr>
        <p:sp>
          <p:nvSpPr>
            <p:cNvPr id="15" name="Explosion 2 14"/>
            <p:cNvSpPr/>
            <p:nvPr/>
          </p:nvSpPr>
          <p:spPr>
            <a:xfrm>
              <a:off x="5734372" y="5336583"/>
              <a:ext cx="914400" cy="914400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91938" y="5669795"/>
              <a:ext cx="663845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i="1" dirty="0" smtClean="0">
                  <a:solidFill>
                    <a:srgbClr val="C00000"/>
                  </a:solidFill>
                </a:rPr>
                <a:t>Bang!</a:t>
              </a:r>
              <a:endParaRPr lang="en-US" sz="1000" b="1" i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6" name="AutoShape 5"/>
          <p:cNvSpPr>
            <a:spLocks noChangeAspect="1" noChangeArrowheads="1" noTextEdit="1"/>
          </p:cNvSpPr>
          <p:nvPr/>
        </p:nvSpPr>
        <p:spPr bwMode="auto">
          <a:xfrm>
            <a:off x="3768725" y="2800350"/>
            <a:ext cx="16065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8744" name="Group 158743"/>
          <p:cNvGrpSpPr/>
          <p:nvPr/>
        </p:nvGrpSpPr>
        <p:grpSpPr>
          <a:xfrm>
            <a:off x="6585962" y="4225244"/>
            <a:ext cx="460375" cy="1073151"/>
            <a:chOff x="3798888" y="2819400"/>
            <a:chExt cx="460375" cy="1073151"/>
          </a:xfrm>
        </p:grpSpPr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7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38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35224" y="4392911"/>
            <a:ext cx="460375" cy="1073151"/>
            <a:chOff x="3798888" y="2819400"/>
            <a:chExt cx="460375" cy="1073151"/>
          </a:xfrm>
        </p:grpSpPr>
        <p:sp>
          <p:nvSpPr>
            <p:cNvPr id="60" name="Freeform 7"/>
            <p:cNvSpPr>
              <a:spLocks/>
            </p:cNvSpPr>
            <p:nvPr/>
          </p:nvSpPr>
          <p:spPr bwMode="auto">
            <a:xfrm>
              <a:off x="3813175" y="2819400"/>
              <a:ext cx="434975" cy="1023938"/>
            </a:xfrm>
            <a:custGeom>
              <a:avLst/>
              <a:gdLst>
                <a:gd name="T0" fmla="*/ 401 w 549"/>
                <a:gd name="T1" fmla="*/ 2 h 1289"/>
                <a:gd name="T2" fmla="*/ 409 w 549"/>
                <a:gd name="T3" fmla="*/ 7 h 1289"/>
                <a:gd name="T4" fmla="*/ 418 w 549"/>
                <a:gd name="T5" fmla="*/ 15 h 1289"/>
                <a:gd name="T6" fmla="*/ 432 w 549"/>
                <a:gd name="T7" fmla="*/ 21 h 1289"/>
                <a:gd name="T8" fmla="*/ 443 w 549"/>
                <a:gd name="T9" fmla="*/ 30 h 1289"/>
                <a:gd name="T10" fmla="*/ 456 w 549"/>
                <a:gd name="T11" fmla="*/ 40 h 1289"/>
                <a:gd name="T12" fmla="*/ 470 w 549"/>
                <a:gd name="T13" fmla="*/ 49 h 1289"/>
                <a:gd name="T14" fmla="*/ 481 w 549"/>
                <a:gd name="T15" fmla="*/ 60 h 1289"/>
                <a:gd name="T16" fmla="*/ 494 w 549"/>
                <a:gd name="T17" fmla="*/ 72 h 1289"/>
                <a:gd name="T18" fmla="*/ 506 w 549"/>
                <a:gd name="T19" fmla="*/ 81 h 1289"/>
                <a:gd name="T20" fmla="*/ 517 w 549"/>
                <a:gd name="T21" fmla="*/ 93 h 1289"/>
                <a:gd name="T22" fmla="*/ 527 w 549"/>
                <a:gd name="T23" fmla="*/ 104 h 1289"/>
                <a:gd name="T24" fmla="*/ 534 w 549"/>
                <a:gd name="T25" fmla="*/ 116 h 1289"/>
                <a:gd name="T26" fmla="*/ 542 w 549"/>
                <a:gd name="T27" fmla="*/ 127 h 1289"/>
                <a:gd name="T28" fmla="*/ 544 w 549"/>
                <a:gd name="T29" fmla="*/ 136 h 1289"/>
                <a:gd name="T30" fmla="*/ 547 w 549"/>
                <a:gd name="T31" fmla="*/ 146 h 1289"/>
                <a:gd name="T32" fmla="*/ 549 w 549"/>
                <a:gd name="T33" fmla="*/ 157 h 1289"/>
                <a:gd name="T34" fmla="*/ 549 w 549"/>
                <a:gd name="T35" fmla="*/ 167 h 1289"/>
                <a:gd name="T36" fmla="*/ 549 w 549"/>
                <a:gd name="T37" fmla="*/ 176 h 1289"/>
                <a:gd name="T38" fmla="*/ 547 w 549"/>
                <a:gd name="T39" fmla="*/ 186 h 1289"/>
                <a:gd name="T40" fmla="*/ 546 w 549"/>
                <a:gd name="T41" fmla="*/ 193 h 1289"/>
                <a:gd name="T42" fmla="*/ 542 w 549"/>
                <a:gd name="T43" fmla="*/ 203 h 1289"/>
                <a:gd name="T44" fmla="*/ 538 w 549"/>
                <a:gd name="T45" fmla="*/ 212 h 1289"/>
                <a:gd name="T46" fmla="*/ 532 w 549"/>
                <a:gd name="T47" fmla="*/ 224 h 1289"/>
                <a:gd name="T48" fmla="*/ 527 w 549"/>
                <a:gd name="T49" fmla="*/ 231 h 1289"/>
                <a:gd name="T50" fmla="*/ 525 w 549"/>
                <a:gd name="T51" fmla="*/ 237 h 1289"/>
                <a:gd name="T52" fmla="*/ 289 w 549"/>
                <a:gd name="T53" fmla="*/ 437 h 1289"/>
                <a:gd name="T54" fmla="*/ 236 w 549"/>
                <a:gd name="T55" fmla="*/ 666 h 1289"/>
                <a:gd name="T56" fmla="*/ 536 w 549"/>
                <a:gd name="T57" fmla="*/ 902 h 1289"/>
                <a:gd name="T58" fmla="*/ 150 w 549"/>
                <a:gd name="T59" fmla="*/ 1187 h 1289"/>
                <a:gd name="T60" fmla="*/ 74 w 549"/>
                <a:gd name="T61" fmla="*/ 1282 h 1289"/>
                <a:gd name="T62" fmla="*/ 0 w 549"/>
                <a:gd name="T63" fmla="*/ 1092 h 1289"/>
                <a:gd name="T64" fmla="*/ 251 w 549"/>
                <a:gd name="T65" fmla="*/ 908 h 1289"/>
                <a:gd name="T66" fmla="*/ 63 w 549"/>
                <a:gd name="T67" fmla="*/ 708 h 1289"/>
                <a:gd name="T68" fmla="*/ 42 w 549"/>
                <a:gd name="T69" fmla="*/ 528 h 1289"/>
                <a:gd name="T70" fmla="*/ 445 w 549"/>
                <a:gd name="T71" fmla="*/ 230 h 1289"/>
                <a:gd name="T72" fmla="*/ 441 w 549"/>
                <a:gd name="T73" fmla="*/ 57 h 1289"/>
                <a:gd name="T74" fmla="*/ 439 w 549"/>
                <a:gd name="T75" fmla="*/ 53 h 1289"/>
                <a:gd name="T76" fmla="*/ 433 w 549"/>
                <a:gd name="T77" fmla="*/ 47 h 1289"/>
                <a:gd name="T78" fmla="*/ 424 w 549"/>
                <a:gd name="T79" fmla="*/ 36 h 1289"/>
                <a:gd name="T80" fmla="*/ 414 w 549"/>
                <a:gd name="T81" fmla="*/ 24 h 1289"/>
                <a:gd name="T82" fmla="*/ 403 w 549"/>
                <a:gd name="T83" fmla="*/ 11 h 1289"/>
                <a:gd name="T84" fmla="*/ 397 w 549"/>
                <a:gd name="T85" fmla="*/ 0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49" h="1289">
                  <a:moveTo>
                    <a:pt x="397" y="0"/>
                  </a:moveTo>
                  <a:lnTo>
                    <a:pt x="401" y="2"/>
                  </a:lnTo>
                  <a:lnTo>
                    <a:pt x="405" y="3"/>
                  </a:lnTo>
                  <a:lnTo>
                    <a:pt x="409" y="7"/>
                  </a:lnTo>
                  <a:lnTo>
                    <a:pt x="414" y="11"/>
                  </a:lnTo>
                  <a:lnTo>
                    <a:pt x="418" y="15"/>
                  </a:lnTo>
                  <a:lnTo>
                    <a:pt x="424" y="17"/>
                  </a:lnTo>
                  <a:lnTo>
                    <a:pt x="432" y="21"/>
                  </a:lnTo>
                  <a:lnTo>
                    <a:pt x="437" y="26"/>
                  </a:lnTo>
                  <a:lnTo>
                    <a:pt x="443" y="30"/>
                  </a:lnTo>
                  <a:lnTo>
                    <a:pt x="449" y="36"/>
                  </a:lnTo>
                  <a:lnTo>
                    <a:pt x="456" y="40"/>
                  </a:lnTo>
                  <a:lnTo>
                    <a:pt x="462" y="45"/>
                  </a:lnTo>
                  <a:lnTo>
                    <a:pt x="470" y="49"/>
                  </a:lnTo>
                  <a:lnTo>
                    <a:pt x="475" y="55"/>
                  </a:lnTo>
                  <a:lnTo>
                    <a:pt x="481" y="60"/>
                  </a:lnTo>
                  <a:lnTo>
                    <a:pt x="489" y="66"/>
                  </a:lnTo>
                  <a:lnTo>
                    <a:pt x="494" y="72"/>
                  </a:lnTo>
                  <a:lnTo>
                    <a:pt x="500" y="76"/>
                  </a:lnTo>
                  <a:lnTo>
                    <a:pt x="506" y="81"/>
                  </a:lnTo>
                  <a:lnTo>
                    <a:pt x="513" y="89"/>
                  </a:lnTo>
                  <a:lnTo>
                    <a:pt x="517" y="93"/>
                  </a:lnTo>
                  <a:lnTo>
                    <a:pt x="523" y="98"/>
                  </a:lnTo>
                  <a:lnTo>
                    <a:pt x="527" y="104"/>
                  </a:lnTo>
                  <a:lnTo>
                    <a:pt x="530" y="110"/>
                  </a:lnTo>
                  <a:lnTo>
                    <a:pt x="534" y="116"/>
                  </a:lnTo>
                  <a:lnTo>
                    <a:pt x="538" y="121"/>
                  </a:lnTo>
                  <a:lnTo>
                    <a:pt x="542" y="127"/>
                  </a:lnTo>
                  <a:lnTo>
                    <a:pt x="544" y="133"/>
                  </a:lnTo>
                  <a:lnTo>
                    <a:pt x="544" y="136"/>
                  </a:lnTo>
                  <a:lnTo>
                    <a:pt x="546" y="142"/>
                  </a:lnTo>
                  <a:lnTo>
                    <a:pt x="547" y="146"/>
                  </a:lnTo>
                  <a:lnTo>
                    <a:pt x="549" y="152"/>
                  </a:lnTo>
                  <a:lnTo>
                    <a:pt x="549" y="157"/>
                  </a:lnTo>
                  <a:lnTo>
                    <a:pt x="549" y="161"/>
                  </a:lnTo>
                  <a:lnTo>
                    <a:pt x="549" y="167"/>
                  </a:lnTo>
                  <a:lnTo>
                    <a:pt x="549" y="173"/>
                  </a:lnTo>
                  <a:lnTo>
                    <a:pt x="549" y="176"/>
                  </a:lnTo>
                  <a:lnTo>
                    <a:pt x="547" y="180"/>
                  </a:lnTo>
                  <a:lnTo>
                    <a:pt x="547" y="186"/>
                  </a:lnTo>
                  <a:lnTo>
                    <a:pt x="547" y="190"/>
                  </a:lnTo>
                  <a:lnTo>
                    <a:pt x="546" y="193"/>
                  </a:lnTo>
                  <a:lnTo>
                    <a:pt x="544" y="197"/>
                  </a:lnTo>
                  <a:lnTo>
                    <a:pt x="542" y="203"/>
                  </a:lnTo>
                  <a:lnTo>
                    <a:pt x="542" y="207"/>
                  </a:lnTo>
                  <a:lnTo>
                    <a:pt x="538" y="212"/>
                  </a:lnTo>
                  <a:lnTo>
                    <a:pt x="536" y="218"/>
                  </a:lnTo>
                  <a:lnTo>
                    <a:pt x="532" y="224"/>
                  </a:lnTo>
                  <a:lnTo>
                    <a:pt x="530" y="230"/>
                  </a:lnTo>
                  <a:lnTo>
                    <a:pt x="527" y="231"/>
                  </a:lnTo>
                  <a:lnTo>
                    <a:pt x="527" y="235"/>
                  </a:lnTo>
                  <a:lnTo>
                    <a:pt x="525" y="237"/>
                  </a:lnTo>
                  <a:lnTo>
                    <a:pt x="525" y="237"/>
                  </a:lnTo>
                  <a:lnTo>
                    <a:pt x="289" y="437"/>
                  </a:lnTo>
                  <a:lnTo>
                    <a:pt x="186" y="564"/>
                  </a:lnTo>
                  <a:lnTo>
                    <a:pt x="236" y="666"/>
                  </a:lnTo>
                  <a:lnTo>
                    <a:pt x="523" y="767"/>
                  </a:lnTo>
                  <a:lnTo>
                    <a:pt x="536" y="902"/>
                  </a:lnTo>
                  <a:lnTo>
                    <a:pt x="202" y="1101"/>
                  </a:lnTo>
                  <a:lnTo>
                    <a:pt x="150" y="1187"/>
                  </a:lnTo>
                  <a:lnTo>
                    <a:pt x="162" y="1289"/>
                  </a:lnTo>
                  <a:lnTo>
                    <a:pt x="74" y="1282"/>
                  </a:lnTo>
                  <a:lnTo>
                    <a:pt x="10" y="1191"/>
                  </a:lnTo>
                  <a:lnTo>
                    <a:pt x="0" y="1092"/>
                  </a:lnTo>
                  <a:lnTo>
                    <a:pt x="34" y="1035"/>
                  </a:lnTo>
                  <a:lnTo>
                    <a:pt x="251" y="908"/>
                  </a:lnTo>
                  <a:lnTo>
                    <a:pt x="251" y="788"/>
                  </a:lnTo>
                  <a:lnTo>
                    <a:pt x="63" y="708"/>
                  </a:lnTo>
                  <a:lnTo>
                    <a:pt x="29" y="647"/>
                  </a:lnTo>
                  <a:lnTo>
                    <a:pt x="42" y="528"/>
                  </a:lnTo>
                  <a:lnTo>
                    <a:pt x="276" y="332"/>
                  </a:lnTo>
                  <a:lnTo>
                    <a:pt x="445" y="230"/>
                  </a:lnTo>
                  <a:lnTo>
                    <a:pt x="466" y="112"/>
                  </a:lnTo>
                  <a:lnTo>
                    <a:pt x="441" y="57"/>
                  </a:lnTo>
                  <a:lnTo>
                    <a:pt x="441" y="55"/>
                  </a:lnTo>
                  <a:lnTo>
                    <a:pt x="439" y="53"/>
                  </a:lnTo>
                  <a:lnTo>
                    <a:pt x="435" y="49"/>
                  </a:lnTo>
                  <a:lnTo>
                    <a:pt x="433" y="47"/>
                  </a:lnTo>
                  <a:lnTo>
                    <a:pt x="428" y="41"/>
                  </a:lnTo>
                  <a:lnTo>
                    <a:pt x="424" y="36"/>
                  </a:lnTo>
                  <a:lnTo>
                    <a:pt x="418" y="28"/>
                  </a:lnTo>
                  <a:lnTo>
                    <a:pt x="414" y="24"/>
                  </a:lnTo>
                  <a:lnTo>
                    <a:pt x="409" y="17"/>
                  </a:lnTo>
                  <a:lnTo>
                    <a:pt x="403" y="11"/>
                  </a:lnTo>
                  <a:lnTo>
                    <a:pt x="399" y="5"/>
                  </a:lnTo>
                  <a:lnTo>
                    <a:pt x="397" y="0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7"/>
            <p:cNvSpPr>
              <a:spLocks/>
            </p:cNvSpPr>
            <p:nvPr/>
          </p:nvSpPr>
          <p:spPr bwMode="auto">
            <a:xfrm>
              <a:off x="3919538" y="2989263"/>
              <a:ext cx="339725" cy="903288"/>
            </a:xfrm>
            <a:custGeom>
              <a:avLst/>
              <a:gdLst>
                <a:gd name="T0" fmla="*/ 55 w 428"/>
                <a:gd name="T1" fmla="*/ 1077 h 1138"/>
                <a:gd name="T2" fmla="*/ 29 w 428"/>
                <a:gd name="T3" fmla="*/ 1017 h 1138"/>
                <a:gd name="T4" fmla="*/ 46 w 428"/>
                <a:gd name="T5" fmla="*/ 958 h 1138"/>
                <a:gd name="T6" fmla="*/ 97 w 428"/>
                <a:gd name="T7" fmla="*/ 906 h 1138"/>
                <a:gd name="T8" fmla="*/ 167 w 428"/>
                <a:gd name="T9" fmla="*/ 857 h 1138"/>
                <a:gd name="T10" fmla="*/ 245 w 428"/>
                <a:gd name="T11" fmla="*/ 813 h 1138"/>
                <a:gd name="T12" fmla="*/ 319 w 428"/>
                <a:gd name="T13" fmla="*/ 773 h 1138"/>
                <a:gd name="T14" fmla="*/ 376 w 428"/>
                <a:gd name="T15" fmla="*/ 741 h 1138"/>
                <a:gd name="T16" fmla="*/ 416 w 428"/>
                <a:gd name="T17" fmla="*/ 696 h 1138"/>
                <a:gd name="T18" fmla="*/ 428 w 428"/>
                <a:gd name="T19" fmla="*/ 640 h 1138"/>
                <a:gd name="T20" fmla="*/ 414 w 428"/>
                <a:gd name="T21" fmla="*/ 585 h 1138"/>
                <a:gd name="T22" fmla="*/ 382 w 428"/>
                <a:gd name="T23" fmla="*/ 536 h 1138"/>
                <a:gd name="T24" fmla="*/ 346 w 428"/>
                <a:gd name="T25" fmla="*/ 511 h 1138"/>
                <a:gd name="T26" fmla="*/ 300 w 428"/>
                <a:gd name="T27" fmla="*/ 492 h 1138"/>
                <a:gd name="T28" fmla="*/ 245 w 428"/>
                <a:gd name="T29" fmla="*/ 473 h 1138"/>
                <a:gd name="T30" fmla="*/ 190 w 428"/>
                <a:gd name="T31" fmla="*/ 454 h 1138"/>
                <a:gd name="T32" fmla="*/ 141 w 428"/>
                <a:gd name="T33" fmla="*/ 433 h 1138"/>
                <a:gd name="T34" fmla="*/ 105 w 428"/>
                <a:gd name="T35" fmla="*/ 407 h 1138"/>
                <a:gd name="T36" fmla="*/ 87 w 428"/>
                <a:gd name="T37" fmla="*/ 375 h 1138"/>
                <a:gd name="T38" fmla="*/ 95 w 428"/>
                <a:gd name="T39" fmla="*/ 335 h 1138"/>
                <a:gd name="T40" fmla="*/ 125 w 428"/>
                <a:gd name="T41" fmla="*/ 291 h 1138"/>
                <a:gd name="T42" fmla="*/ 163 w 428"/>
                <a:gd name="T43" fmla="*/ 249 h 1138"/>
                <a:gd name="T44" fmla="*/ 203 w 428"/>
                <a:gd name="T45" fmla="*/ 213 h 1138"/>
                <a:gd name="T46" fmla="*/ 247 w 428"/>
                <a:gd name="T47" fmla="*/ 179 h 1138"/>
                <a:gd name="T48" fmla="*/ 291 w 428"/>
                <a:gd name="T49" fmla="*/ 145 h 1138"/>
                <a:gd name="T50" fmla="*/ 333 w 428"/>
                <a:gd name="T51" fmla="*/ 107 h 1138"/>
                <a:gd name="T52" fmla="*/ 371 w 428"/>
                <a:gd name="T53" fmla="*/ 69 h 1138"/>
                <a:gd name="T54" fmla="*/ 403 w 428"/>
                <a:gd name="T55" fmla="*/ 25 h 1138"/>
                <a:gd name="T56" fmla="*/ 390 w 428"/>
                <a:gd name="T57" fmla="*/ 0 h 1138"/>
                <a:gd name="T58" fmla="*/ 325 w 428"/>
                <a:gd name="T59" fmla="*/ 54 h 1138"/>
                <a:gd name="T60" fmla="*/ 243 w 428"/>
                <a:gd name="T61" fmla="*/ 122 h 1138"/>
                <a:gd name="T62" fmla="*/ 160 w 428"/>
                <a:gd name="T63" fmla="*/ 192 h 1138"/>
                <a:gd name="T64" fmla="*/ 87 w 428"/>
                <a:gd name="T65" fmla="*/ 266 h 1138"/>
                <a:gd name="T66" fmla="*/ 38 w 428"/>
                <a:gd name="T67" fmla="*/ 338 h 1138"/>
                <a:gd name="T68" fmla="*/ 30 w 428"/>
                <a:gd name="T69" fmla="*/ 407 h 1138"/>
                <a:gd name="T70" fmla="*/ 74 w 428"/>
                <a:gd name="T71" fmla="*/ 468 h 1138"/>
                <a:gd name="T72" fmla="*/ 184 w 428"/>
                <a:gd name="T73" fmla="*/ 519 h 1138"/>
                <a:gd name="T74" fmla="*/ 247 w 428"/>
                <a:gd name="T75" fmla="*/ 534 h 1138"/>
                <a:gd name="T76" fmla="*/ 297 w 428"/>
                <a:gd name="T77" fmla="*/ 551 h 1138"/>
                <a:gd name="T78" fmla="*/ 340 w 428"/>
                <a:gd name="T79" fmla="*/ 576 h 1138"/>
                <a:gd name="T80" fmla="*/ 371 w 428"/>
                <a:gd name="T81" fmla="*/ 618 h 1138"/>
                <a:gd name="T82" fmla="*/ 374 w 428"/>
                <a:gd name="T83" fmla="*/ 669 h 1138"/>
                <a:gd name="T84" fmla="*/ 340 w 428"/>
                <a:gd name="T85" fmla="*/ 713 h 1138"/>
                <a:gd name="T86" fmla="*/ 285 w 428"/>
                <a:gd name="T87" fmla="*/ 745 h 1138"/>
                <a:gd name="T88" fmla="*/ 236 w 428"/>
                <a:gd name="T89" fmla="*/ 770 h 1138"/>
                <a:gd name="T90" fmla="*/ 188 w 428"/>
                <a:gd name="T91" fmla="*/ 791 h 1138"/>
                <a:gd name="T92" fmla="*/ 139 w 428"/>
                <a:gd name="T93" fmla="*/ 813 h 1138"/>
                <a:gd name="T94" fmla="*/ 93 w 428"/>
                <a:gd name="T95" fmla="*/ 840 h 1138"/>
                <a:gd name="T96" fmla="*/ 53 w 428"/>
                <a:gd name="T97" fmla="*/ 876 h 1138"/>
                <a:gd name="T98" fmla="*/ 25 w 428"/>
                <a:gd name="T99" fmla="*/ 916 h 1138"/>
                <a:gd name="T100" fmla="*/ 8 w 428"/>
                <a:gd name="T101" fmla="*/ 956 h 1138"/>
                <a:gd name="T102" fmla="*/ 0 w 428"/>
                <a:gd name="T103" fmla="*/ 994 h 1138"/>
                <a:gd name="T104" fmla="*/ 2 w 428"/>
                <a:gd name="T105" fmla="*/ 1030 h 1138"/>
                <a:gd name="T106" fmla="*/ 15 w 428"/>
                <a:gd name="T107" fmla="*/ 1062 h 1138"/>
                <a:gd name="T108" fmla="*/ 46 w 428"/>
                <a:gd name="T109" fmla="*/ 1098 h 1138"/>
                <a:gd name="T110" fmla="*/ 84 w 428"/>
                <a:gd name="T111" fmla="*/ 1121 h 1138"/>
                <a:gd name="T112" fmla="*/ 127 w 428"/>
                <a:gd name="T113" fmla="*/ 1136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8" h="1138">
                  <a:moveTo>
                    <a:pt x="127" y="1134"/>
                  </a:moveTo>
                  <a:lnTo>
                    <a:pt x="114" y="1127"/>
                  </a:lnTo>
                  <a:lnTo>
                    <a:pt x="101" y="1117"/>
                  </a:lnTo>
                  <a:lnTo>
                    <a:pt x="89" y="1110"/>
                  </a:lnTo>
                  <a:lnTo>
                    <a:pt x="80" y="1100"/>
                  </a:lnTo>
                  <a:lnTo>
                    <a:pt x="70" y="1092"/>
                  </a:lnTo>
                  <a:lnTo>
                    <a:pt x="63" y="1085"/>
                  </a:lnTo>
                  <a:lnTo>
                    <a:pt x="55" y="1077"/>
                  </a:lnTo>
                  <a:lnTo>
                    <a:pt x="49" y="1070"/>
                  </a:lnTo>
                  <a:lnTo>
                    <a:pt x="44" y="1062"/>
                  </a:lnTo>
                  <a:lnTo>
                    <a:pt x="38" y="1055"/>
                  </a:lnTo>
                  <a:lnTo>
                    <a:pt x="34" y="1047"/>
                  </a:lnTo>
                  <a:lnTo>
                    <a:pt x="32" y="1039"/>
                  </a:lnTo>
                  <a:lnTo>
                    <a:pt x="29" y="1030"/>
                  </a:lnTo>
                  <a:lnTo>
                    <a:pt x="29" y="1024"/>
                  </a:lnTo>
                  <a:lnTo>
                    <a:pt x="29" y="1017"/>
                  </a:lnTo>
                  <a:lnTo>
                    <a:pt x="29" y="1009"/>
                  </a:lnTo>
                  <a:lnTo>
                    <a:pt x="29" y="1001"/>
                  </a:lnTo>
                  <a:lnTo>
                    <a:pt x="30" y="994"/>
                  </a:lnTo>
                  <a:lnTo>
                    <a:pt x="30" y="986"/>
                  </a:lnTo>
                  <a:lnTo>
                    <a:pt x="34" y="979"/>
                  </a:lnTo>
                  <a:lnTo>
                    <a:pt x="36" y="973"/>
                  </a:lnTo>
                  <a:lnTo>
                    <a:pt x="42" y="965"/>
                  </a:lnTo>
                  <a:lnTo>
                    <a:pt x="46" y="958"/>
                  </a:lnTo>
                  <a:lnTo>
                    <a:pt x="51" y="952"/>
                  </a:lnTo>
                  <a:lnTo>
                    <a:pt x="55" y="944"/>
                  </a:lnTo>
                  <a:lnTo>
                    <a:pt x="61" y="939"/>
                  </a:lnTo>
                  <a:lnTo>
                    <a:pt x="67" y="931"/>
                  </a:lnTo>
                  <a:lnTo>
                    <a:pt x="74" y="925"/>
                  </a:lnTo>
                  <a:lnTo>
                    <a:pt x="82" y="920"/>
                  </a:lnTo>
                  <a:lnTo>
                    <a:pt x="89" y="912"/>
                  </a:lnTo>
                  <a:lnTo>
                    <a:pt x="97" y="906"/>
                  </a:lnTo>
                  <a:lnTo>
                    <a:pt x="105" y="901"/>
                  </a:lnTo>
                  <a:lnTo>
                    <a:pt x="112" y="893"/>
                  </a:lnTo>
                  <a:lnTo>
                    <a:pt x="120" y="887"/>
                  </a:lnTo>
                  <a:lnTo>
                    <a:pt x="129" y="882"/>
                  </a:lnTo>
                  <a:lnTo>
                    <a:pt x="139" y="876"/>
                  </a:lnTo>
                  <a:lnTo>
                    <a:pt x="148" y="868"/>
                  </a:lnTo>
                  <a:lnTo>
                    <a:pt x="158" y="863"/>
                  </a:lnTo>
                  <a:lnTo>
                    <a:pt x="167" y="857"/>
                  </a:lnTo>
                  <a:lnTo>
                    <a:pt x="177" y="851"/>
                  </a:lnTo>
                  <a:lnTo>
                    <a:pt x="186" y="846"/>
                  </a:lnTo>
                  <a:lnTo>
                    <a:pt x="196" y="840"/>
                  </a:lnTo>
                  <a:lnTo>
                    <a:pt x="205" y="834"/>
                  </a:lnTo>
                  <a:lnTo>
                    <a:pt x="217" y="828"/>
                  </a:lnTo>
                  <a:lnTo>
                    <a:pt x="226" y="823"/>
                  </a:lnTo>
                  <a:lnTo>
                    <a:pt x="236" y="819"/>
                  </a:lnTo>
                  <a:lnTo>
                    <a:pt x="245" y="813"/>
                  </a:lnTo>
                  <a:lnTo>
                    <a:pt x="257" y="810"/>
                  </a:lnTo>
                  <a:lnTo>
                    <a:pt x="264" y="804"/>
                  </a:lnTo>
                  <a:lnTo>
                    <a:pt x="274" y="798"/>
                  </a:lnTo>
                  <a:lnTo>
                    <a:pt x="283" y="792"/>
                  </a:lnTo>
                  <a:lnTo>
                    <a:pt x="293" y="789"/>
                  </a:lnTo>
                  <a:lnTo>
                    <a:pt x="302" y="783"/>
                  </a:lnTo>
                  <a:lnTo>
                    <a:pt x="310" y="779"/>
                  </a:lnTo>
                  <a:lnTo>
                    <a:pt x="319" y="773"/>
                  </a:lnTo>
                  <a:lnTo>
                    <a:pt x="327" y="770"/>
                  </a:lnTo>
                  <a:lnTo>
                    <a:pt x="335" y="766"/>
                  </a:lnTo>
                  <a:lnTo>
                    <a:pt x="342" y="762"/>
                  </a:lnTo>
                  <a:lnTo>
                    <a:pt x="350" y="756"/>
                  </a:lnTo>
                  <a:lnTo>
                    <a:pt x="357" y="753"/>
                  </a:lnTo>
                  <a:lnTo>
                    <a:pt x="365" y="749"/>
                  </a:lnTo>
                  <a:lnTo>
                    <a:pt x="371" y="745"/>
                  </a:lnTo>
                  <a:lnTo>
                    <a:pt x="376" y="741"/>
                  </a:lnTo>
                  <a:lnTo>
                    <a:pt x="382" y="737"/>
                  </a:lnTo>
                  <a:lnTo>
                    <a:pt x="388" y="732"/>
                  </a:lnTo>
                  <a:lnTo>
                    <a:pt x="395" y="726"/>
                  </a:lnTo>
                  <a:lnTo>
                    <a:pt x="399" y="720"/>
                  </a:lnTo>
                  <a:lnTo>
                    <a:pt x="405" y="715"/>
                  </a:lnTo>
                  <a:lnTo>
                    <a:pt x="409" y="707"/>
                  </a:lnTo>
                  <a:lnTo>
                    <a:pt x="412" y="701"/>
                  </a:lnTo>
                  <a:lnTo>
                    <a:pt x="416" y="696"/>
                  </a:lnTo>
                  <a:lnTo>
                    <a:pt x="420" y="688"/>
                  </a:lnTo>
                  <a:lnTo>
                    <a:pt x="422" y="682"/>
                  </a:lnTo>
                  <a:lnTo>
                    <a:pt x="424" y="675"/>
                  </a:lnTo>
                  <a:lnTo>
                    <a:pt x="426" y="667"/>
                  </a:lnTo>
                  <a:lnTo>
                    <a:pt x="428" y="661"/>
                  </a:lnTo>
                  <a:lnTo>
                    <a:pt x="428" y="654"/>
                  </a:lnTo>
                  <a:lnTo>
                    <a:pt x="428" y="648"/>
                  </a:lnTo>
                  <a:lnTo>
                    <a:pt x="428" y="640"/>
                  </a:lnTo>
                  <a:lnTo>
                    <a:pt x="428" y="633"/>
                  </a:lnTo>
                  <a:lnTo>
                    <a:pt x="428" y="625"/>
                  </a:lnTo>
                  <a:lnTo>
                    <a:pt x="426" y="620"/>
                  </a:lnTo>
                  <a:lnTo>
                    <a:pt x="424" y="612"/>
                  </a:lnTo>
                  <a:lnTo>
                    <a:pt x="422" y="606"/>
                  </a:lnTo>
                  <a:lnTo>
                    <a:pt x="420" y="599"/>
                  </a:lnTo>
                  <a:lnTo>
                    <a:pt x="416" y="591"/>
                  </a:lnTo>
                  <a:lnTo>
                    <a:pt x="414" y="585"/>
                  </a:lnTo>
                  <a:lnTo>
                    <a:pt x="412" y="578"/>
                  </a:lnTo>
                  <a:lnTo>
                    <a:pt x="407" y="572"/>
                  </a:lnTo>
                  <a:lnTo>
                    <a:pt x="403" y="566"/>
                  </a:lnTo>
                  <a:lnTo>
                    <a:pt x="399" y="559"/>
                  </a:lnTo>
                  <a:lnTo>
                    <a:pt x="395" y="553"/>
                  </a:lnTo>
                  <a:lnTo>
                    <a:pt x="392" y="547"/>
                  </a:lnTo>
                  <a:lnTo>
                    <a:pt x="386" y="542"/>
                  </a:lnTo>
                  <a:lnTo>
                    <a:pt x="382" y="536"/>
                  </a:lnTo>
                  <a:lnTo>
                    <a:pt x="376" y="532"/>
                  </a:lnTo>
                  <a:lnTo>
                    <a:pt x="373" y="528"/>
                  </a:lnTo>
                  <a:lnTo>
                    <a:pt x="369" y="527"/>
                  </a:lnTo>
                  <a:lnTo>
                    <a:pt x="365" y="523"/>
                  </a:lnTo>
                  <a:lnTo>
                    <a:pt x="361" y="519"/>
                  </a:lnTo>
                  <a:lnTo>
                    <a:pt x="355" y="517"/>
                  </a:lnTo>
                  <a:lnTo>
                    <a:pt x="352" y="513"/>
                  </a:lnTo>
                  <a:lnTo>
                    <a:pt x="346" y="511"/>
                  </a:lnTo>
                  <a:lnTo>
                    <a:pt x="342" y="509"/>
                  </a:lnTo>
                  <a:lnTo>
                    <a:pt x="335" y="506"/>
                  </a:lnTo>
                  <a:lnTo>
                    <a:pt x="331" y="504"/>
                  </a:lnTo>
                  <a:lnTo>
                    <a:pt x="323" y="500"/>
                  </a:lnTo>
                  <a:lnTo>
                    <a:pt x="317" y="498"/>
                  </a:lnTo>
                  <a:lnTo>
                    <a:pt x="312" y="496"/>
                  </a:lnTo>
                  <a:lnTo>
                    <a:pt x="306" y="494"/>
                  </a:lnTo>
                  <a:lnTo>
                    <a:pt x="300" y="492"/>
                  </a:lnTo>
                  <a:lnTo>
                    <a:pt x="295" y="489"/>
                  </a:lnTo>
                  <a:lnTo>
                    <a:pt x="287" y="487"/>
                  </a:lnTo>
                  <a:lnTo>
                    <a:pt x="279" y="485"/>
                  </a:lnTo>
                  <a:lnTo>
                    <a:pt x="272" y="481"/>
                  </a:lnTo>
                  <a:lnTo>
                    <a:pt x="266" y="479"/>
                  </a:lnTo>
                  <a:lnTo>
                    <a:pt x="259" y="477"/>
                  </a:lnTo>
                  <a:lnTo>
                    <a:pt x="253" y="475"/>
                  </a:lnTo>
                  <a:lnTo>
                    <a:pt x="245" y="473"/>
                  </a:lnTo>
                  <a:lnTo>
                    <a:pt x="240" y="471"/>
                  </a:lnTo>
                  <a:lnTo>
                    <a:pt x="232" y="468"/>
                  </a:lnTo>
                  <a:lnTo>
                    <a:pt x="224" y="466"/>
                  </a:lnTo>
                  <a:lnTo>
                    <a:pt x="217" y="464"/>
                  </a:lnTo>
                  <a:lnTo>
                    <a:pt x="211" y="462"/>
                  </a:lnTo>
                  <a:lnTo>
                    <a:pt x="203" y="458"/>
                  </a:lnTo>
                  <a:lnTo>
                    <a:pt x="198" y="456"/>
                  </a:lnTo>
                  <a:lnTo>
                    <a:pt x="190" y="454"/>
                  </a:lnTo>
                  <a:lnTo>
                    <a:pt x="184" y="452"/>
                  </a:lnTo>
                  <a:lnTo>
                    <a:pt x="177" y="449"/>
                  </a:lnTo>
                  <a:lnTo>
                    <a:pt x="171" y="447"/>
                  </a:lnTo>
                  <a:lnTo>
                    <a:pt x="165" y="445"/>
                  </a:lnTo>
                  <a:lnTo>
                    <a:pt x="158" y="441"/>
                  </a:lnTo>
                  <a:lnTo>
                    <a:pt x="152" y="439"/>
                  </a:lnTo>
                  <a:lnTo>
                    <a:pt x="146" y="435"/>
                  </a:lnTo>
                  <a:lnTo>
                    <a:pt x="141" y="433"/>
                  </a:lnTo>
                  <a:lnTo>
                    <a:pt x="135" y="430"/>
                  </a:lnTo>
                  <a:lnTo>
                    <a:pt x="131" y="426"/>
                  </a:lnTo>
                  <a:lnTo>
                    <a:pt x="125" y="424"/>
                  </a:lnTo>
                  <a:lnTo>
                    <a:pt x="120" y="420"/>
                  </a:lnTo>
                  <a:lnTo>
                    <a:pt x="116" y="418"/>
                  </a:lnTo>
                  <a:lnTo>
                    <a:pt x="112" y="414"/>
                  </a:lnTo>
                  <a:lnTo>
                    <a:pt x="108" y="411"/>
                  </a:lnTo>
                  <a:lnTo>
                    <a:pt x="105" y="407"/>
                  </a:lnTo>
                  <a:lnTo>
                    <a:pt x="101" y="405"/>
                  </a:lnTo>
                  <a:lnTo>
                    <a:pt x="97" y="399"/>
                  </a:lnTo>
                  <a:lnTo>
                    <a:pt x="95" y="395"/>
                  </a:lnTo>
                  <a:lnTo>
                    <a:pt x="93" y="392"/>
                  </a:lnTo>
                  <a:lnTo>
                    <a:pt x="91" y="388"/>
                  </a:lnTo>
                  <a:lnTo>
                    <a:pt x="89" y="384"/>
                  </a:lnTo>
                  <a:lnTo>
                    <a:pt x="87" y="380"/>
                  </a:lnTo>
                  <a:lnTo>
                    <a:pt x="87" y="375"/>
                  </a:lnTo>
                  <a:lnTo>
                    <a:pt x="87" y="371"/>
                  </a:lnTo>
                  <a:lnTo>
                    <a:pt x="86" y="365"/>
                  </a:lnTo>
                  <a:lnTo>
                    <a:pt x="87" y="361"/>
                  </a:lnTo>
                  <a:lnTo>
                    <a:pt x="87" y="356"/>
                  </a:lnTo>
                  <a:lnTo>
                    <a:pt x="89" y="352"/>
                  </a:lnTo>
                  <a:lnTo>
                    <a:pt x="91" y="346"/>
                  </a:lnTo>
                  <a:lnTo>
                    <a:pt x="93" y="340"/>
                  </a:lnTo>
                  <a:lnTo>
                    <a:pt x="95" y="335"/>
                  </a:lnTo>
                  <a:lnTo>
                    <a:pt x="99" y="329"/>
                  </a:lnTo>
                  <a:lnTo>
                    <a:pt x="103" y="323"/>
                  </a:lnTo>
                  <a:lnTo>
                    <a:pt x="105" y="318"/>
                  </a:lnTo>
                  <a:lnTo>
                    <a:pt x="110" y="312"/>
                  </a:lnTo>
                  <a:lnTo>
                    <a:pt x="114" y="306"/>
                  </a:lnTo>
                  <a:lnTo>
                    <a:pt x="118" y="300"/>
                  </a:lnTo>
                  <a:lnTo>
                    <a:pt x="122" y="295"/>
                  </a:lnTo>
                  <a:lnTo>
                    <a:pt x="125" y="291"/>
                  </a:lnTo>
                  <a:lnTo>
                    <a:pt x="131" y="285"/>
                  </a:lnTo>
                  <a:lnTo>
                    <a:pt x="135" y="280"/>
                  </a:lnTo>
                  <a:lnTo>
                    <a:pt x="139" y="274"/>
                  </a:lnTo>
                  <a:lnTo>
                    <a:pt x="143" y="268"/>
                  </a:lnTo>
                  <a:lnTo>
                    <a:pt x="148" y="264"/>
                  </a:lnTo>
                  <a:lnTo>
                    <a:pt x="152" y="259"/>
                  </a:lnTo>
                  <a:lnTo>
                    <a:pt x="158" y="255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3" y="242"/>
                  </a:lnTo>
                  <a:lnTo>
                    <a:pt x="177" y="236"/>
                  </a:lnTo>
                  <a:lnTo>
                    <a:pt x="182" y="230"/>
                  </a:lnTo>
                  <a:lnTo>
                    <a:pt x="188" y="226"/>
                  </a:lnTo>
                  <a:lnTo>
                    <a:pt x="192" y="223"/>
                  </a:lnTo>
                  <a:lnTo>
                    <a:pt x="200" y="217"/>
                  </a:lnTo>
                  <a:lnTo>
                    <a:pt x="203" y="213"/>
                  </a:lnTo>
                  <a:lnTo>
                    <a:pt x="209" y="209"/>
                  </a:lnTo>
                  <a:lnTo>
                    <a:pt x="215" y="204"/>
                  </a:lnTo>
                  <a:lnTo>
                    <a:pt x="221" y="200"/>
                  </a:lnTo>
                  <a:lnTo>
                    <a:pt x="226" y="196"/>
                  </a:lnTo>
                  <a:lnTo>
                    <a:pt x="232" y="190"/>
                  </a:lnTo>
                  <a:lnTo>
                    <a:pt x="236" y="187"/>
                  </a:lnTo>
                  <a:lnTo>
                    <a:pt x="241" y="183"/>
                  </a:lnTo>
                  <a:lnTo>
                    <a:pt x="247" y="179"/>
                  </a:lnTo>
                  <a:lnTo>
                    <a:pt x="253" y="175"/>
                  </a:lnTo>
                  <a:lnTo>
                    <a:pt x="259" y="169"/>
                  </a:lnTo>
                  <a:lnTo>
                    <a:pt x="264" y="166"/>
                  </a:lnTo>
                  <a:lnTo>
                    <a:pt x="270" y="162"/>
                  </a:lnTo>
                  <a:lnTo>
                    <a:pt x="276" y="156"/>
                  </a:lnTo>
                  <a:lnTo>
                    <a:pt x="279" y="152"/>
                  </a:lnTo>
                  <a:lnTo>
                    <a:pt x="287" y="149"/>
                  </a:lnTo>
                  <a:lnTo>
                    <a:pt x="291" y="145"/>
                  </a:lnTo>
                  <a:lnTo>
                    <a:pt x="297" y="139"/>
                  </a:lnTo>
                  <a:lnTo>
                    <a:pt x="302" y="135"/>
                  </a:lnTo>
                  <a:lnTo>
                    <a:pt x="308" y="130"/>
                  </a:lnTo>
                  <a:lnTo>
                    <a:pt x="312" y="126"/>
                  </a:lnTo>
                  <a:lnTo>
                    <a:pt x="317" y="122"/>
                  </a:lnTo>
                  <a:lnTo>
                    <a:pt x="323" y="116"/>
                  </a:lnTo>
                  <a:lnTo>
                    <a:pt x="327" y="112"/>
                  </a:lnTo>
                  <a:lnTo>
                    <a:pt x="333" y="107"/>
                  </a:lnTo>
                  <a:lnTo>
                    <a:pt x="338" y="103"/>
                  </a:lnTo>
                  <a:lnTo>
                    <a:pt x="342" y="97"/>
                  </a:lnTo>
                  <a:lnTo>
                    <a:pt x="348" y="93"/>
                  </a:lnTo>
                  <a:lnTo>
                    <a:pt x="352" y="88"/>
                  </a:lnTo>
                  <a:lnTo>
                    <a:pt x="357" y="84"/>
                  </a:lnTo>
                  <a:lnTo>
                    <a:pt x="361" y="78"/>
                  </a:lnTo>
                  <a:lnTo>
                    <a:pt x="367" y="74"/>
                  </a:lnTo>
                  <a:lnTo>
                    <a:pt x="371" y="69"/>
                  </a:lnTo>
                  <a:lnTo>
                    <a:pt x="374" y="65"/>
                  </a:lnTo>
                  <a:lnTo>
                    <a:pt x="380" y="59"/>
                  </a:lnTo>
                  <a:lnTo>
                    <a:pt x="384" y="54"/>
                  </a:lnTo>
                  <a:lnTo>
                    <a:pt x="388" y="48"/>
                  </a:lnTo>
                  <a:lnTo>
                    <a:pt x="392" y="42"/>
                  </a:lnTo>
                  <a:lnTo>
                    <a:pt x="395" y="36"/>
                  </a:lnTo>
                  <a:lnTo>
                    <a:pt x="399" y="31"/>
                  </a:lnTo>
                  <a:lnTo>
                    <a:pt x="403" y="25"/>
                  </a:lnTo>
                  <a:lnTo>
                    <a:pt x="407" y="19"/>
                  </a:lnTo>
                  <a:lnTo>
                    <a:pt x="407" y="16"/>
                  </a:lnTo>
                  <a:lnTo>
                    <a:pt x="407" y="10"/>
                  </a:lnTo>
                  <a:lnTo>
                    <a:pt x="405" y="6"/>
                  </a:lnTo>
                  <a:lnTo>
                    <a:pt x="403" y="2"/>
                  </a:lnTo>
                  <a:lnTo>
                    <a:pt x="399" y="0"/>
                  </a:lnTo>
                  <a:lnTo>
                    <a:pt x="395" y="0"/>
                  </a:lnTo>
                  <a:lnTo>
                    <a:pt x="390" y="0"/>
                  </a:lnTo>
                  <a:lnTo>
                    <a:pt x="386" y="2"/>
                  </a:lnTo>
                  <a:lnTo>
                    <a:pt x="378" y="10"/>
                  </a:lnTo>
                  <a:lnTo>
                    <a:pt x="371" y="16"/>
                  </a:lnTo>
                  <a:lnTo>
                    <a:pt x="363" y="23"/>
                  </a:lnTo>
                  <a:lnTo>
                    <a:pt x="354" y="31"/>
                  </a:lnTo>
                  <a:lnTo>
                    <a:pt x="344" y="38"/>
                  </a:lnTo>
                  <a:lnTo>
                    <a:pt x="335" y="46"/>
                  </a:lnTo>
                  <a:lnTo>
                    <a:pt x="325" y="54"/>
                  </a:lnTo>
                  <a:lnTo>
                    <a:pt x="317" y="63"/>
                  </a:lnTo>
                  <a:lnTo>
                    <a:pt x="306" y="71"/>
                  </a:lnTo>
                  <a:lnTo>
                    <a:pt x="297" y="78"/>
                  </a:lnTo>
                  <a:lnTo>
                    <a:pt x="287" y="88"/>
                  </a:lnTo>
                  <a:lnTo>
                    <a:pt x="276" y="95"/>
                  </a:lnTo>
                  <a:lnTo>
                    <a:pt x="264" y="103"/>
                  </a:lnTo>
                  <a:lnTo>
                    <a:pt x="255" y="112"/>
                  </a:lnTo>
                  <a:lnTo>
                    <a:pt x="243" y="122"/>
                  </a:lnTo>
                  <a:lnTo>
                    <a:pt x="234" y="130"/>
                  </a:lnTo>
                  <a:lnTo>
                    <a:pt x="222" y="139"/>
                  </a:lnTo>
                  <a:lnTo>
                    <a:pt x="213" y="147"/>
                  </a:lnTo>
                  <a:lnTo>
                    <a:pt x="201" y="156"/>
                  </a:lnTo>
                  <a:lnTo>
                    <a:pt x="190" y="166"/>
                  </a:lnTo>
                  <a:lnTo>
                    <a:pt x="181" y="175"/>
                  </a:lnTo>
                  <a:lnTo>
                    <a:pt x="169" y="185"/>
                  </a:lnTo>
                  <a:lnTo>
                    <a:pt x="160" y="192"/>
                  </a:lnTo>
                  <a:lnTo>
                    <a:pt x="150" y="202"/>
                  </a:lnTo>
                  <a:lnTo>
                    <a:pt x="141" y="211"/>
                  </a:lnTo>
                  <a:lnTo>
                    <a:pt x="131" y="221"/>
                  </a:lnTo>
                  <a:lnTo>
                    <a:pt x="120" y="230"/>
                  </a:lnTo>
                  <a:lnTo>
                    <a:pt x="112" y="240"/>
                  </a:lnTo>
                  <a:lnTo>
                    <a:pt x="103" y="249"/>
                  </a:lnTo>
                  <a:lnTo>
                    <a:pt x="95" y="259"/>
                  </a:lnTo>
                  <a:lnTo>
                    <a:pt x="87" y="266"/>
                  </a:lnTo>
                  <a:lnTo>
                    <a:pt x="80" y="276"/>
                  </a:lnTo>
                  <a:lnTo>
                    <a:pt x="72" y="285"/>
                  </a:lnTo>
                  <a:lnTo>
                    <a:pt x="67" y="295"/>
                  </a:lnTo>
                  <a:lnTo>
                    <a:pt x="59" y="302"/>
                  </a:lnTo>
                  <a:lnTo>
                    <a:pt x="53" y="312"/>
                  </a:lnTo>
                  <a:lnTo>
                    <a:pt x="48" y="319"/>
                  </a:lnTo>
                  <a:lnTo>
                    <a:pt x="44" y="329"/>
                  </a:lnTo>
                  <a:lnTo>
                    <a:pt x="38" y="338"/>
                  </a:lnTo>
                  <a:lnTo>
                    <a:pt x="36" y="348"/>
                  </a:lnTo>
                  <a:lnTo>
                    <a:pt x="32" y="356"/>
                  </a:lnTo>
                  <a:lnTo>
                    <a:pt x="30" y="365"/>
                  </a:lnTo>
                  <a:lnTo>
                    <a:pt x="29" y="373"/>
                  </a:lnTo>
                  <a:lnTo>
                    <a:pt x="29" y="382"/>
                  </a:lnTo>
                  <a:lnTo>
                    <a:pt x="29" y="390"/>
                  </a:lnTo>
                  <a:lnTo>
                    <a:pt x="29" y="399"/>
                  </a:lnTo>
                  <a:lnTo>
                    <a:pt x="30" y="407"/>
                  </a:lnTo>
                  <a:lnTo>
                    <a:pt x="34" y="414"/>
                  </a:lnTo>
                  <a:lnTo>
                    <a:pt x="36" y="422"/>
                  </a:lnTo>
                  <a:lnTo>
                    <a:pt x="40" y="430"/>
                  </a:lnTo>
                  <a:lnTo>
                    <a:pt x="46" y="437"/>
                  </a:lnTo>
                  <a:lnTo>
                    <a:pt x="51" y="447"/>
                  </a:lnTo>
                  <a:lnTo>
                    <a:pt x="57" y="452"/>
                  </a:lnTo>
                  <a:lnTo>
                    <a:pt x="67" y="460"/>
                  </a:lnTo>
                  <a:lnTo>
                    <a:pt x="74" y="468"/>
                  </a:lnTo>
                  <a:lnTo>
                    <a:pt x="86" y="475"/>
                  </a:lnTo>
                  <a:lnTo>
                    <a:pt x="95" y="481"/>
                  </a:lnTo>
                  <a:lnTo>
                    <a:pt x="108" y="487"/>
                  </a:lnTo>
                  <a:lnTo>
                    <a:pt x="120" y="494"/>
                  </a:lnTo>
                  <a:lnTo>
                    <a:pt x="135" y="500"/>
                  </a:lnTo>
                  <a:lnTo>
                    <a:pt x="150" y="506"/>
                  </a:lnTo>
                  <a:lnTo>
                    <a:pt x="167" y="513"/>
                  </a:lnTo>
                  <a:lnTo>
                    <a:pt x="184" y="519"/>
                  </a:lnTo>
                  <a:lnTo>
                    <a:pt x="205" y="525"/>
                  </a:lnTo>
                  <a:lnTo>
                    <a:pt x="211" y="525"/>
                  </a:lnTo>
                  <a:lnTo>
                    <a:pt x="217" y="527"/>
                  </a:lnTo>
                  <a:lnTo>
                    <a:pt x="222" y="528"/>
                  </a:lnTo>
                  <a:lnTo>
                    <a:pt x="230" y="530"/>
                  </a:lnTo>
                  <a:lnTo>
                    <a:pt x="236" y="530"/>
                  </a:lnTo>
                  <a:lnTo>
                    <a:pt x="241" y="532"/>
                  </a:lnTo>
                  <a:lnTo>
                    <a:pt x="247" y="534"/>
                  </a:lnTo>
                  <a:lnTo>
                    <a:pt x="253" y="536"/>
                  </a:lnTo>
                  <a:lnTo>
                    <a:pt x="260" y="538"/>
                  </a:lnTo>
                  <a:lnTo>
                    <a:pt x="266" y="540"/>
                  </a:lnTo>
                  <a:lnTo>
                    <a:pt x="272" y="542"/>
                  </a:lnTo>
                  <a:lnTo>
                    <a:pt x="279" y="544"/>
                  </a:lnTo>
                  <a:lnTo>
                    <a:pt x="285" y="546"/>
                  </a:lnTo>
                  <a:lnTo>
                    <a:pt x="291" y="547"/>
                  </a:lnTo>
                  <a:lnTo>
                    <a:pt x="297" y="551"/>
                  </a:lnTo>
                  <a:lnTo>
                    <a:pt x="304" y="553"/>
                  </a:lnTo>
                  <a:lnTo>
                    <a:pt x="308" y="555"/>
                  </a:lnTo>
                  <a:lnTo>
                    <a:pt x="314" y="559"/>
                  </a:lnTo>
                  <a:lnTo>
                    <a:pt x="319" y="561"/>
                  </a:lnTo>
                  <a:lnTo>
                    <a:pt x="325" y="564"/>
                  </a:lnTo>
                  <a:lnTo>
                    <a:pt x="331" y="568"/>
                  </a:lnTo>
                  <a:lnTo>
                    <a:pt x="335" y="572"/>
                  </a:lnTo>
                  <a:lnTo>
                    <a:pt x="340" y="576"/>
                  </a:lnTo>
                  <a:lnTo>
                    <a:pt x="346" y="580"/>
                  </a:lnTo>
                  <a:lnTo>
                    <a:pt x="348" y="585"/>
                  </a:lnTo>
                  <a:lnTo>
                    <a:pt x="354" y="589"/>
                  </a:lnTo>
                  <a:lnTo>
                    <a:pt x="357" y="593"/>
                  </a:lnTo>
                  <a:lnTo>
                    <a:pt x="361" y="599"/>
                  </a:lnTo>
                  <a:lnTo>
                    <a:pt x="365" y="604"/>
                  </a:lnTo>
                  <a:lnTo>
                    <a:pt x="369" y="610"/>
                  </a:lnTo>
                  <a:lnTo>
                    <a:pt x="371" y="618"/>
                  </a:lnTo>
                  <a:lnTo>
                    <a:pt x="374" y="625"/>
                  </a:lnTo>
                  <a:lnTo>
                    <a:pt x="376" y="631"/>
                  </a:lnTo>
                  <a:lnTo>
                    <a:pt x="378" y="637"/>
                  </a:lnTo>
                  <a:lnTo>
                    <a:pt x="378" y="644"/>
                  </a:lnTo>
                  <a:lnTo>
                    <a:pt x="380" y="652"/>
                  </a:lnTo>
                  <a:lnTo>
                    <a:pt x="378" y="658"/>
                  </a:lnTo>
                  <a:lnTo>
                    <a:pt x="376" y="663"/>
                  </a:lnTo>
                  <a:lnTo>
                    <a:pt x="374" y="669"/>
                  </a:lnTo>
                  <a:lnTo>
                    <a:pt x="373" y="677"/>
                  </a:lnTo>
                  <a:lnTo>
                    <a:pt x="369" y="680"/>
                  </a:lnTo>
                  <a:lnTo>
                    <a:pt x="365" y="686"/>
                  </a:lnTo>
                  <a:lnTo>
                    <a:pt x="361" y="692"/>
                  </a:lnTo>
                  <a:lnTo>
                    <a:pt x="355" y="697"/>
                  </a:lnTo>
                  <a:lnTo>
                    <a:pt x="350" y="701"/>
                  </a:lnTo>
                  <a:lnTo>
                    <a:pt x="346" y="707"/>
                  </a:lnTo>
                  <a:lnTo>
                    <a:pt x="340" y="713"/>
                  </a:lnTo>
                  <a:lnTo>
                    <a:pt x="335" y="716"/>
                  </a:lnTo>
                  <a:lnTo>
                    <a:pt x="327" y="722"/>
                  </a:lnTo>
                  <a:lnTo>
                    <a:pt x="321" y="726"/>
                  </a:lnTo>
                  <a:lnTo>
                    <a:pt x="314" y="730"/>
                  </a:lnTo>
                  <a:lnTo>
                    <a:pt x="306" y="734"/>
                  </a:lnTo>
                  <a:lnTo>
                    <a:pt x="298" y="737"/>
                  </a:lnTo>
                  <a:lnTo>
                    <a:pt x="293" y="741"/>
                  </a:lnTo>
                  <a:lnTo>
                    <a:pt x="285" y="745"/>
                  </a:lnTo>
                  <a:lnTo>
                    <a:pt x="279" y="749"/>
                  </a:lnTo>
                  <a:lnTo>
                    <a:pt x="272" y="751"/>
                  </a:lnTo>
                  <a:lnTo>
                    <a:pt x="264" y="754"/>
                  </a:lnTo>
                  <a:lnTo>
                    <a:pt x="259" y="758"/>
                  </a:lnTo>
                  <a:lnTo>
                    <a:pt x="253" y="762"/>
                  </a:lnTo>
                  <a:lnTo>
                    <a:pt x="247" y="764"/>
                  </a:lnTo>
                  <a:lnTo>
                    <a:pt x="241" y="766"/>
                  </a:lnTo>
                  <a:lnTo>
                    <a:pt x="236" y="770"/>
                  </a:lnTo>
                  <a:lnTo>
                    <a:pt x="232" y="772"/>
                  </a:lnTo>
                  <a:lnTo>
                    <a:pt x="224" y="773"/>
                  </a:lnTo>
                  <a:lnTo>
                    <a:pt x="219" y="775"/>
                  </a:lnTo>
                  <a:lnTo>
                    <a:pt x="213" y="779"/>
                  </a:lnTo>
                  <a:lnTo>
                    <a:pt x="207" y="781"/>
                  </a:lnTo>
                  <a:lnTo>
                    <a:pt x="200" y="785"/>
                  </a:lnTo>
                  <a:lnTo>
                    <a:pt x="194" y="787"/>
                  </a:lnTo>
                  <a:lnTo>
                    <a:pt x="188" y="791"/>
                  </a:lnTo>
                  <a:lnTo>
                    <a:pt x="182" y="792"/>
                  </a:lnTo>
                  <a:lnTo>
                    <a:pt x="177" y="794"/>
                  </a:lnTo>
                  <a:lnTo>
                    <a:pt x="169" y="798"/>
                  </a:lnTo>
                  <a:lnTo>
                    <a:pt x="163" y="800"/>
                  </a:lnTo>
                  <a:lnTo>
                    <a:pt x="158" y="804"/>
                  </a:lnTo>
                  <a:lnTo>
                    <a:pt x="152" y="806"/>
                  </a:lnTo>
                  <a:lnTo>
                    <a:pt x="144" y="810"/>
                  </a:lnTo>
                  <a:lnTo>
                    <a:pt x="139" y="813"/>
                  </a:lnTo>
                  <a:lnTo>
                    <a:pt x="133" y="817"/>
                  </a:lnTo>
                  <a:lnTo>
                    <a:pt x="127" y="819"/>
                  </a:lnTo>
                  <a:lnTo>
                    <a:pt x="122" y="823"/>
                  </a:lnTo>
                  <a:lnTo>
                    <a:pt x="116" y="825"/>
                  </a:lnTo>
                  <a:lnTo>
                    <a:pt x="110" y="828"/>
                  </a:lnTo>
                  <a:lnTo>
                    <a:pt x="103" y="832"/>
                  </a:lnTo>
                  <a:lnTo>
                    <a:pt x="99" y="836"/>
                  </a:lnTo>
                  <a:lnTo>
                    <a:pt x="93" y="840"/>
                  </a:lnTo>
                  <a:lnTo>
                    <a:pt x="87" y="844"/>
                  </a:lnTo>
                  <a:lnTo>
                    <a:pt x="82" y="847"/>
                  </a:lnTo>
                  <a:lnTo>
                    <a:pt x="76" y="851"/>
                  </a:lnTo>
                  <a:lnTo>
                    <a:pt x="70" y="855"/>
                  </a:lnTo>
                  <a:lnTo>
                    <a:pt x="67" y="861"/>
                  </a:lnTo>
                  <a:lnTo>
                    <a:pt x="63" y="865"/>
                  </a:lnTo>
                  <a:lnTo>
                    <a:pt x="59" y="870"/>
                  </a:lnTo>
                  <a:lnTo>
                    <a:pt x="53" y="876"/>
                  </a:lnTo>
                  <a:lnTo>
                    <a:pt x="49" y="882"/>
                  </a:lnTo>
                  <a:lnTo>
                    <a:pt x="46" y="885"/>
                  </a:lnTo>
                  <a:lnTo>
                    <a:pt x="42" y="891"/>
                  </a:lnTo>
                  <a:lnTo>
                    <a:pt x="38" y="895"/>
                  </a:lnTo>
                  <a:lnTo>
                    <a:pt x="36" y="901"/>
                  </a:lnTo>
                  <a:lnTo>
                    <a:pt x="30" y="904"/>
                  </a:lnTo>
                  <a:lnTo>
                    <a:pt x="29" y="910"/>
                  </a:lnTo>
                  <a:lnTo>
                    <a:pt x="25" y="916"/>
                  </a:lnTo>
                  <a:lnTo>
                    <a:pt x="23" y="920"/>
                  </a:lnTo>
                  <a:lnTo>
                    <a:pt x="21" y="925"/>
                  </a:lnTo>
                  <a:lnTo>
                    <a:pt x="17" y="931"/>
                  </a:lnTo>
                  <a:lnTo>
                    <a:pt x="15" y="935"/>
                  </a:lnTo>
                  <a:lnTo>
                    <a:pt x="13" y="941"/>
                  </a:lnTo>
                  <a:lnTo>
                    <a:pt x="11" y="944"/>
                  </a:lnTo>
                  <a:lnTo>
                    <a:pt x="10" y="950"/>
                  </a:lnTo>
                  <a:lnTo>
                    <a:pt x="8" y="956"/>
                  </a:lnTo>
                  <a:lnTo>
                    <a:pt x="8" y="960"/>
                  </a:lnTo>
                  <a:lnTo>
                    <a:pt x="6" y="965"/>
                  </a:lnTo>
                  <a:lnTo>
                    <a:pt x="4" y="969"/>
                  </a:lnTo>
                  <a:lnTo>
                    <a:pt x="2" y="975"/>
                  </a:lnTo>
                  <a:lnTo>
                    <a:pt x="2" y="979"/>
                  </a:lnTo>
                  <a:lnTo>
                    <a:pt x="2" y="984"/>
                  </a:lnTo>
                  <a:lnTo>
                    <a:pt x="0" y="988"/>
                  </a:lnTo>
                  <a:lnTo>
                    <a:pt x="0" y="994"/>
                  </a:lnTo>
                  <a:lnTo>
                    <a:pt x="0" y="998"/>
                  </a:lnTo>
                  <a:lnTo>
                    <a:pt x="0" y="1001"/>
                  </a:lnTo>
                  <a:lnTo>
                    <a:pt x="0" y="1007"/>
                  </a:lnTo>
                  <a:lnTo>
                    <a:pt x="0" y="1011"/>
                  </a:lnTo>
                  <a:lnTo>
                    <a:pt x="0" y="1017"/>
                  </a:lnTo>
                  <a:lnTo>
                    <a:pt x="0" y="1020"/>
                  </a:lnTo>
                  <a:lnTo>
                    <a:pt x="2" y="1024"/>
                  </a:lnTo>
                  <a:lnTo>
                    <a:pt x="2" y="1030"/>
                  </a:lnTo>
                  <a:lnTo>
                    <a:pt x="4" y="1034"/>
                  </a:lnTo>
                  <a:lnTo>
                    <a:pt x="6" y="1037"/>
                  </a:lnTo>
                  <a:lnTo>
                    <a:pt x="8" y="1041"/>
                  </a:lnTo>
                  <a:lnTo>
                    <a:pt x="8" y="1047"/>
                  </a:lnTo>
                  <a:lnTo>
                    <a:pt x="10" y="1051"/>
                  </a:lnTo>
                  <a:lnTo>
                    <a:pt x="11" y="1055"/>
                  </a:lnTo>
                  <a:lnTo>
                    <a:pt x="13" y="1058"/>
                  </a:lnTo>
                  <a:lnTo>
                    <a:pt x="15" y="1062"/>
                  </a:lnTo>
                  <a:lnTo>
                    <a:pt x="19" y="1066"/>
                  </a:lnTo>
                  <a:lnTo>
                    <a:pt x="23" y="1074"/>
                  </a:lnTo>
                  <a:lnTo>
                    <a:pt x="29" y="1081"/>
                  </a:lnTo>
                  <a:lnTo>
                    <a:pt x="30" y="1085"/>
                  </a:lnTo>
                  <a:lnTo>
                    <a:pt x="34" y="1089"/>
                  </a:lnTo>
                  <a:lnTo>
                    <a:pt x="38" y="1091"/>
                  </a:lnTo>
                  <a:lnTo>
                    <a:pt x="44" y="1096"/>
                  </a:lnTo>
                  <a:lnTo>
                    <a:pt x="46" y="1098"/>
                  </a:lnTo>
                  <a:lnTo>
                    <a:pt x="49" y="1102"/>
                  </a:lnTo>
                  <a:lnTo>
                    <a:pt x="53" y="1104"/>
                  </a:lnTo>
                  <a:lnTo>
                    <a:pt x="59" y="1108"/>
                  </a:lnTo>
                  <a:lnTo>
                    <a:pt x="63" y="1111"/>
                  </a:lnTo>
                  <a:lnTo>
                    <a:pt x="68" y="1113"/>
                  </a:lnTo>
                  <a:lnTo>
                    <a:pt x="72" y="1115"/>
                  </a:lnTo>
                  <a:lnTo>
                    <a:pt x="78" y="1119"/>
                  </a:lnTo>
                  <a:lnTo>
                    <a:pt x="84" y="1121"/>
                  </a:lnTo>
                  <a:lnTo>
                    <a:pt x="89" y="1125"/>
                  </a:lnTo>
                  <a:lnTo>
                    <a:pt x="93" y="1127"/>
                  </a:lnTo>
                  <a:lnTo>
                    <a:pt x="101" y="1129"/>
                  </a:lnTo>
                  <a:lnTo>
                    <a:pt x="105" y="1130"/>
                  </a:lnTo>
                  <a:lnTo>
                    <a:pt x="112" y="1134"/>
                  </a:lnTo>
                  <a:lnTo>
                    <a:pt x="118" y="1136"/>
                  </a:lnTo>
                  <a:lnTo>
                    <a:pt x="125" y="1138"/>
                  </a:lnTo>
                  <a:lnTo>
                    <a:pt x="127" y="1136"/>
                  </a:lnTo>
                  <a:lnTo>
                    <a:pt x="127" y="1134"/>
                  </a:lnTo>
                  <a:lnTo>
                    <a:pt x="127" y="113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8"/>
            <p:cNvSpPr>
              <a:spLocks/>
            </p:cNvSpPr>
            <p:nvPr/>
          </p:nvSpPr>
          <p:spPr bwMode="auto">
            <a:xfrm>
              <a:off x="3798888" y="2822575"/>
              <a:ext cx="406400" cy="1042988"/>
            </a:xfrm>
            <a:custGeom>
              <a:avLst/>
              <a:gdLst>
                <a:gd name="T0" fmla="*/ 456 w 511"/>
                <a:gd name="T1" fmla="*/ 69 h 1315"/>
                <a:gd name="T2" fmla="*/ 468 w 511"/>
                <a:gd name="T3" fmla="*/ 135 h 1315"/>
                <a:gd name="T4" fmla="*/ 441 w 511"/>
                <a:gd name="T5" fmla="*/ 194 h 1315"/>
                <a:gd name="T6" fmla="*/ 390 w 511"/>
                <a:gd name="T7" fmla="*/ 247 h 1315"/>
                <a:gd name="T8" fmla="*/ 327 w 511"/>
                <a:gd name="T9" fmla="*/ 293 h 1315"/>
                <a:gd name="T10" fmla="*/ 262 w 511"/>
                <a:gd name="T11" fmla="*/ 335 h 1315"/>
                <a:gd name="T12" fmla="*/ 203 w 511"/>
                <a:gd name="T13" fmla="*/ 375 h 1315"/>
                <a:gd name="T14" fmla="*/ 146 w 511"/>
                <a:gd name="T15" fmla="*/ 418 h 1315"/>
                <a:gd name="T16" fmla="*/ 95 w 511"/>
                <a:gd name="T17" fmla="*/ 466 h 1315"/>
                <a:gd name="T18" fmla="*/ 48 w 511"/>
                <a:gd name="T19" fmla="*/ 523 h 1315"/>
                <a:gd name="T20" fmla="*/ 27 w 511"/>
                <a:gd name="T21" fmla="*/ 565 h 1315"/>
                <a:gd name="T22" fmla="*/ 19 w 511"/>
                <a:gd name="T23" fmla="*/ 604 h 1315"/>
                <a:gd name="T24" fmla="*/ 27 w 511"/>
                <a:gd name="T25" fmla="*/ 650 h 1315"/>
                <a:gd name="T26" fmla="*/ 65 w 511"/>
                <a:gd name="T27" fmla="*/ 709 h 1315"/>
                <a:gd name="T28" fmla="*/ 106 w 511"/>
                <a:gd name="T29" fmla="*/ 737 h 1315"/>
                <a:gd name="T30" fmla="*/ 146 w 511"/>
                <a:gd name="T31" fmla="*/ 755 h 1315"/>
                <a:gd name="T32" fmla="*/ 192 w 511"/>
                <a:gd name="T33" fmla="*/ 770 h 1315"/>
                <a:gd name="T34" fmla="*/ 241 w 511"/>
                <a:gd name="T35" fmla="*/ 792 h 1315"/>
                <a:gd name="T36" fmla="*/ 245 w 511"/>
                <a:gd name="T37" fmla="*/ 855 h 1315"/>
                <a:gd name="T38" fmla="*/ 220 w 511"/>
                <a:gd name="T39" fmla="*/ 906 h 1315"/>
                <a:gd name="T40" fmla="*/ 179 w 511"/>
                <a:gd name="T41" fmla="*/ 943 h 1315"/>
                <a:gd name="T42" fmla="*/ 124 w 511"/>
                <a:gd name="T43" fmla="*/ 969 h 1315"/>
                <a:gd name="T44" fmla="*/ 70 w 511"/>
                <a:gd name="T45" fmla="*/ 1005 h 1315"/>
                <a:gd name="T46" fmla="*/ 29 w 511"/>
                <a:gd name="T47" fmla="*/ 1049 h 1315"/>
                <a:gd name="T48" fmla="*/ 4 w 511"/>
                <a:gd name="T49" fmla="*/ 1104 h 1315"/>
                <a:gd name="T50" fmla="*/ 2 w 511"/>
                <a:gd name="T51" fmla="*/ 1163 h 1315"/>
                <a:gd name="T52" fmla="*/ 17 w 511"/>
                <a:gd name="T53" fmla="*/ 1214 h 1315"/>
                <a:gd name="T54" fmla="*/ 48 w 511"/>
                <a:gd name="T55" fmla="*/ 1256 h 1315"/>
                <a:gd name="T56" fmla="*/ 91 w 511"/>
                <a:gd name="T57" fmla="*/ 1288 h 1315"/>
                <a:gd name="T58" fmla="*/ 148 w 511"/>
                <a:gd name="T59" fmla="*/ 1307 h 1315"/>
                <a:gd name="T60" fmla="*/ 209 w 511"/>
                <a:gd name="T61" fmla="*/ 1315 h 1315"/>
                <a:gd name="T62" fmla="*/ 198 w 511"/>
                <a:gd name="T63" fmla="*/ 1277 h 1315"/>
                <a:gd name="T64" fmla="*/ 97 w 511"/>
                <a:gd name="T65" fmla="*/ 1233 h 1315"/>
                <a:gd name="T66" fmla="*/ 49 w 511"/>
                <a:gd name="T67" fmla="*/ 1182 h 1315"/>
                <a:gd name="T68" fmla="*/ 44 w 511"/>
                <a:gd name="T69" fmla="*/ 1127 h 1315"/>
                <a:gd name="T70" fmla="*/ 67 w 511"/>
                <a:gd name="T71" fmla="*/ 1070 h 1315"/>
                <a:gd name="T72" fmla="*/ 110 w 511"/>
                <a:gd name="T73" fmla="*/ 1020 h 1315"/>
                <a:gd name="T74" fmla="*/ 163 w 511"/>
                <a:gd name="T75" fmla="*/ 981 h 1315"/>
                <a:gd name="T76" fmla="*/ 215 w 511"/>
                <a:gd name="T77" fmla="*/ 958 h 1315"/>
                <a:gd name="T78" fmla="*/ 266 w 511"/>
                <a:gd name="T79" fmla="*/ 935 h 1315"/>
                <a:gd name="T80" fmla="*/ 319 w 511"/>
                <a:gd name="T81" fmla="*/ 878 h 1315"/>
                <a:gd name="T82" fmla="*/ 323 w 511"/>
                <a:gd name="T83" fmla="*/ 819 h 1315"/>
                <a:gd name="T84" fmla="*/ 272 w 511"/>
                <a:gd name="T85" fmla="*/ 762 h 1315"/>
                <a:gd name="T86" fmla="*/ 222 w 511"/>
                <a:gd name="T87" fmla="*/ 737 h 1315"/>
                <a:gd name="T88" fmla="*/ 182 w 511"/>
                <a:gd name="T89" fmla="*/ 722 h 1315"/>
                <a:gd name="T90" fmla="*/ 143 w 511"/>
                <a:gd name="T91" fmla="*/ 709 h 1315"/>
                <a:gd name="T92" fmla="*/ 72 w 511"/>
                <a:gd name="T93" fmla="*/ 661 h 1315"/>
                <a:gd name="T94" fmla="*/ 70 w 511"/>
                <a:gd name="T95" fmla="*/ 584 h 1315"/>
                <a:gd name="T96" fmla="*/ 133 w 511"/>
                <a:gd name="T97" fmla="*/ 498 h 1315"/>
                <a:gd name="T98" fmla="*/ 230 w 511"/>
                <a:gd name="T99" fmla="*/ 409 h 1315"/>
                <a:gd name="T100" fmla="*/ 338 w 511"/>
                <a:gd name="T101" fmla="*/ 329 h 1315"/>
                <a:gd name="T102" fmla="*/ 426 w 511"/>
                <a:gd name="T103" fmla="*/ 268 h 1315"/>
                <a:gd name="T104" fmla="*/ 473 w 511"/>
                <a:gd name="T105" fmla="*/ 230 h 1315"/>
                <a:gd name="T106" fmla="*/ 502 w 511"/>
                <a:gd name="T107" fmla="*/ 187 h 1315"/>
                <a:gd name="T108" fmla="*/ 509 w 511"/>
                <a:gd name="T109" fmla="*/ 145 h 1315"/>
                <a:gd name="T110" fmla="*/ 498 w 511"/>
                <a:gd name="T111" fmla="*/ 99 h 1315"/>
                <a:gd name="T112" fmla="*/ 460 w 511"/>
                <a:gd name="T113" fmla="*/ 44 h 1315"/>
                <a:gd name="T114" fmla="*/ 411 w 511"/>
                <a:gd name="T115" fmla="*/ 2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11" h="1315">
                  <a:moveTo>
                    <a:pt x="405" y="2"/>
                  </a:moveTo>
                  <a:lnTo>
                    <a:pt x="412" y="10"/>
                  </a:lnTo>
                  <a:lnTo>
                    <a:pt x="420" y="18"/>
                  </a:lnTo>
                  <a:lnTo>
                    <a:pt x="426" y="25"/>
                  </a:lnTo>
                  <a:lnTo>
                    <a:pt x="433" y="33"/>
                  </a:lnTo>
                  <a:lnTo>
                    <a:pt x="439" y="38"/>
                  </a:lnTo>
                  <a:lnTo>
                    <a:pt x="443" y="46"/>
                  </a:lnTo>
                  <a:lnTo>
                    <a:pt x="449" y="54"/>
                  </a:lnTo>
                  <a:lnTo>
                    <a:pt x="452" y="61"/>
                  </a:lnTo>
                  <a:lnTo>
                    <a:pt x="456" y="69"/>
                  </a:lnTo>
                  <a:lnTo>
                    <a:pt x="458" y="75"/>
                  </a:lnTo>
                  <a:lnTo>
                    <a:pt x="462" y="82"/>
                  </a:lnTo>
                  <a:lnTo>
                    <a:pt x="464" y="90"/>
                  </a:lnTo>
                  <a:lnTo>
                    <a:pt x="466" y="95"/>
                  </a:lnTo>
                  <a:lnTo>
                    <a:pt x="468" y="103"/>
                  </a:lnTo>
                  <a:lnTo>
                    <a:pt x="468" y="109"/>
                  </a:lnTo>
                  <a:lnTo>
                    <a:pt x="469" y="116"/>
                  </a:lnTo>
                  <a:lnTo>
                    <a:pt x="468" y="122"/>
                  </a:lnTo>
                  <a:lnTo>
                    <a:pt x="468" y="128"/>
                  </a:lnTo>
                  <a:lnTo>
                    <a:pt x="468" y="135"/>
                  </a:lnTo>
                  <a:lnTo>
                    <a:pt x="466" y="141"/>
                  </a:lnTo>
                  <a:lnTo>
                    <a:pt x="464" y="147"/>
                  </a:lnTo>
                  <a:lnTo>
                    <a:pt x="462" y="152"/>
                  </a:lnTo>
                  <a:lnTo>
                    <a:pt x="460" y="160"/>
                  </a:lnTo>
                  <a:lnTo>
                    <a:pt x="458" y="166"/>
                  </a:lnTo>
                  <a:lnTo>
                    <a:pt x="454" y="171"/>
                  </a:lnTo>
                  <a:lnTo>
                    <a:pt x="452" y="177"/>
                  </a:lnTo>
                  <a:lnTo>
                    <a:pt x="449" y="183"/>
                  </a:lnTo>
                  <a:lnTo>
                    <a:pt x="445" y="189"/>
                  </a:lnTo>
                  <a:lnTo>
                    <a:pt x="441" y="194"/>
                  </a:lnTo>
                  <a:lnTo>
                    <a:pt x="437" y="200"/>
                  </a:lnTo>
                  <a:lnTo>
                    <a:pt x="433" y="206"/>
                  </a:lnTo>
                  <a:lnTo>
                    <a:pt x="428" y="211"/>
                  </a:lnTo>
                  <a:lnTo>
                    <a:pt x="424" y="217"/>
                  </a:lnTo>
                  <a:lnTo>
                    <a:pt x="418" y="221"/>
                  </a:lnTo>
                  <a:lnTo>
                    <a:pt x="412" y="227"/>
                  </a:lnTo>
                  <a:lnTo>
                    <a:pt x="407" y="232"/>
                  </a:lnTo>
                  <a:lnTo>
                    <a:pt x="401" y="236"/>
                  </a:lnTo>
                  <a:lnTo>
                    <a:pt x="395" y="242"/>
                  </a:lnTo>
                  <a:lnTo>
                    <a:pt x="390" y="247"/>
                  </a:lnTo>
                  <a:lnTo>
                    <a:pt x="384" y="251"/>
                  </a:lnTo>
                  <a:lnTo>
                    <a:pt x="376" y="257"/>
                  </a:lnTo>
                  <a:lnTo>
                    <a:pt x="371" y="261"/>
                  </a:lnTo>
                  <a:lnTo>
                    <a:pt x="365" y="266"/>
                  </a:lnTo>
                  <a:lnTo>
                    <a:pt x="359" y="270"/>
                  </a:lnTo>
                  <a:lnTo>
                    <a:pt x="352" y="274"/>
                  </a:lnTo>
                  <a:lnTo>
                    <a:pt x="346" y="280"/>
                  </a:lnTo>
                  <a:lnTo>
                    <a:pt x="338" y="283"/>
                  </a:lnTo>
                  <a:lnTo>
                    <a:pt x="333" y="289"/>
                  </a:lnTo>
                  <a:lnTo>
                    <a:pt x="327" y="293"/>
                  </a:lnTo>
                  <a:lnTo>
                    <a:pt x="319" y="297"/>
                  </a:lnTo>
                  <a:lnTo>
                    <a:pt x="312" y="301"/>
                  </a:lnTo>
                  <a:lnTo>
                    <a:pt x="306" y="306"/>
                  </a:lnTo>
                  <a:lnTo>
                    <a:pt x="300" y="310"/>
                  </a:lnTo>
                  <a:lnTo>
                    <a:pt x="293" y="314"/>
                  </a:lnTo>
                  <a:lnTo>
                    <a:pt x="287" y="318"/>
                  </a:lnTo>
                  <a:lnTo>
                    <a:pt x="281" y="323"/>
                  </a:lnTo>
                  <a:lnTo>
                    <a:pt x="274" y="325"/>
                  </a:lnTo>
                  <a:lnTo>
                    <a:pt x="268" y="331"/>
                  </a:lnTo>
                  <a:lnTo>
                    <a:pt x="262" y="335"/>
                  </a:lnTo>
                  <a:lnTo>
                    <a:pt x="257" y="339"/>
                  </a:lnTo>
                  <a:lnTo>
                    <a:pt x="251" y="342"/>
                  </a:lnTo>
                  <a:lnTo>
                    <a:pt x="245" y="346"/>
                  </a:lnTo>
                  <a:lnTo>
                    <a:pt x="239" y="350"/>
                  </a:lnTo>
                  <a:lnTo>
                    <a:pt x="234" y="354"/>
                  </a:lnTo>
                  <a:lnTo>
                    <a:pt x="228" y="358"/>
                  </a:lnTo>
                  <a:lnTo>
                    <a:pt x="222" y="361"/>
                  </a:lnTo>
                  <a:lnTo>
                    <a:pt x="217" y="365"/>
                  </a:lnTo>
                  <a:lnTo>
                    <a:pt x="209" y="371"/>
                  </a:lnTo>
                  <a:lnTo>
                    <a:pt x="203" y="375"/>
                  </a:lnTo>
                  <a:lnTo>
                    <a:pt x="198" y="378"/>
                  </a:lnTo>
                  <a:lnTo>
                    <a:pt x="192" y="382"/>
                  </a:lnTo>
                  <a:lnTo>
                    <a:pt x="186" y="388"/>
                  </a:lnTo>
                  <a:lnTo>
                    <a:pt x="181" y="392"/>
                  </a:lnTo>
                  <a:lnTo>
                    <a:pt x="175" y="396"/>
                  </a:lnTo>
                  <a:lnTo>
                    <a:pt x="169" y="399"/>
                  </a:lnTo>
                  <a:lnTo>
                    <a:pt x="163" y="405"/>
                  </a:lnTo>
                  <a:lnTo>
                    <a:pt x="158" y="409"/>
                  </a:lnTo>
                  <a:lnTo>
                    <a:pt x="152" y="413"/>
                  </a:lnTo>
                  <a:lnTo>
                    <a:pt x="146" y="418"/>
                  </a:lnTo>
                  <a:lnTo>
                    <a:pt x="143" y="422"/>
                  </a:lnTo>
                  <a:lnTo>
                    <a:pt x="137" y="428"/>
                  </a:lnTo>
                  <a:lnTo>
                    <a:pt x="131" y="432"/>
                  </a:lnTo>
                  <a:lnTo>
                    <a:pt x="125" y="437"/>
                  </a:lnTo>
                  <a:lnTo>
                    <a:pt x="120" y="441"/>
                  </a:lnTo>
                  <a:lnTo>
                    <a:pt x="114" y="445"/>
                  </a:lnTo>
                  <a:lnTo>
                    <a:pt x="110" y="451"/>
                  </a:lnTo>
                  <a:lnTo>
                    <a:pt x="105" y="456"/>
                  </a:lnTo>
                  <a:lnTo>
                    <a:pt x="101" y="462"/>
                  </a:lnTo>
                  <a:lnTo>
                    <a:pt x="95" y="466"/>
                  </a:lnTo>
                  <a:lnTo>
                    <a:pt x="89" y="472"/>
                  </a:lnTo>
                  <a:lnTo>
                    <a:pt x="86" y="477"/>
                  </a:lnTo>
                  <a:lnTo>
                    <a:pt x="80" y="483"/>
                  </a:lnTo>
                  <a:lnTo>
                    <a:pt x="76" y="487"/>
                  </a:lnTo>
                  <a:lnTo>
                    <a:pt x="70" y="492"/>
                  </a:lnTo>
                  <a:lnTo>
                    <a:pt x="67" y="498"/>
                  </a:lnTo>
                  <a:lnTo>
                    <a:pt x="63" y="504"/>
                  </a:lnTo>
                  <a:lnTo>
                    <a:pt x="55" y="511"/>
                  </a:lnTo>
                  <a:lnTo>
                    <a:pt x="49" y="519"/>
                  </a:lnTo>
                  <a:lnTo>
                    <a:pt x="48" y="523"/>
                  </a:lnTo>
                  <a:lnTo>
                    <a:pt x="44" y="527"/>
                  </a:lnTo>
                  <a:lnTo>
                    <a:pt x="42" y="530"/>
                  </a:lnTo>
                  <a:lnTo>
                    <a:pt x="40" y="534"/>
                  </a:lnTo>
                  <a:lnTo>
                    <a:pt x="38" y="538"/>
                  </a:lnTo>
                  <a:lnTo>
                    <a:pt x="36" y="544"/>
                  </a:lnTo>
                  <a:lnTo>
                    <a:pt x="32" y="547"/>
                  </a:lnTo>
                  <a:lnTo>
                    <a:pt x="32" y="551"/>
                  </a:lnTo>
                  <a:lnTo>
                    <a:pt x="30" y="555"/>
                  </a:lnTo>
                  <a:lnTo>
                    <a:pt x="29" y="559"/>
                  </a:lnTo>
                  <a:lnTo>
                    <a:pt x="27" y="565"/>
                  </a:lnTo>
                  <a:lnTo>
                    <a:pt x="27" y="568"/>
                  </a:lnTo>
                  <a:lnTo>
                    <a:pt x="23" y="572"/>
                  </a:lnTo>
                  <a:lnTo>
                    <a:pt x="23" y="576"/>
                  </a:lnTo>
                  <a:lnTo>
                    <a:pt x="21" y="580"/>
                  </a:lnTo>
                  <a:lnTo>
                    <a:pt x="21" y="584"/>
                  </a:lnTo>
                  <a:lnTo>
                    <a:pt x="21" y="587"/>
                  </a:lnTo>
                  <a:lnTo>
                    <a:pt x="19" y="591"/>
                  </a:lnTo>
                  <a:lnTo>
                    <a:pt x="19" y="597"/>
                  </a:lnTo>
                  <a:lnTo>
                    <a:pt x="19" y="601"/>
                  </a:lnTo>
                  <a:lnTo>
                    <a:pt x="19" y="604"/>
                  </a:lnTo>
                  <a:lnTo>
                    <a:pt x="19" y="608"/>
                  </a:lnTo>
                  <a:lnTo>
                    <a:pt x="19" y="612"/>
                  </a:lnTo>
                  <a:lnTo>
                    <a:pt x="19" y="616"/>
                  </a:lnTo>
                  <a:lnTo>
                    <a:pt x="19" y="620"/>
                  </a:lnTo>
                  <a:lnTo>
                    <a:pt x="19" y="623"/>
                  </a:lnTo>
                  <a:lnTo>
                    <a:pt x="21" y="627"/>
                  </a:lnTo>
                  <a:lnTo>
                    <a:pt x="21" y="633"/>
                  </a:lnTo>
                  <a:lnTo>
                    <a:pt x="23" y="639"/>
                  </a:lnTo>
                  <a:lnTo>
                    <a:pt x="25" y="646"/>
                  </a:lnTo>
                  <a:lnTo>
                    <a:pt x="27" y="650"/>
                  </a:lnTo>
                  <a:lnTo>
                    <a:pt x="27" y="654"/>
                  </a:lnTo>
                  <a:lnTo>
                    <a:pt x="29" y="658"/>
                  </a:lnTo>
                  <a:lnTo>
                    <a:pt x="30" y="661"/>
                  </a:lnTo>
                  <a:lnTo>
                    <a:pt x="32" y="669"/>
                  </a:lnTo>
                  <a:lnTo>
                    <a:pt x="38" y="675"/>
                  </a:lnTo>
                  <a:lnTo>
                    <a:pt x="42" y="682"/>
                  </a:lnTo>
                  <a:lnTo>
                    <a:pt x="48" y="690"/>
                  </a:lnTo>
                  <a:lnTo>
                    <a:pt x="53" y="696"/>
                  </a:lnTo>
                  <a:lnTo>
                    <a:pt x="59" y="703"/>
                  </a:lnTo>
                  <a:lnTo>
                    <a:pt x="65" y="709"/>
                  </a:lnTo>
                  <a:lnTo>
                    <a:pt x="72" y="715"/>
                  </a:lnTo>
                  <a:lnTo>
                    <a:pt x="74" y="718"/>
                  </a:lnTo>
                  <a:lnTo>
                    <a:pt x="78" y="720"/>
                  </a:lnTo>
                  <a:lnTo>
                    <a:pt x="82" y="722"/>
                  </a:lnTo>
                  <a:lnTo>
                    <a:pt x="87" y="726"/>
                  </a:lnTo>
                  <a:lnTo>
                    <a:pt x="89" y="728"/>
                  </a:lnTo>
                  <a:lnTo>
                    <a:pt x="95" y="732"/>
                  </a:lnTo>
                  <a:lnTo>
                    <a:pt x="99" y="734"/>
                  </a:lnTo>
                  <a:lnTo>
                    <a:pt x="105" y="737"/>
                  </a:lnTo>
                  <a:lnTo>
                    <a:pt x="106" y="737"/>
                  </a:lnTo>
                  <a:lnTo>
                    <a:pt x="110" y="739"/>
                  </a:lnTo>
                  <a:lnTo>
                    <a:pt x="114" y="741"/>
                  </a:lnTo>
                  <a:lnTo>
                    <a:pt x="118" y="743"/>
                  </a:lnTo>
                  <a:lnTo>
                    <a:pt x="122" y="745"/>
                  </a:lnTo>
                  <a:lnTo>
                    <a:pt x="125" y="747"/>
                  </a:lnTo>
                  <a:lnTo>
                    <a:pt x="129" y="747"/>
                  </a:lnTo>
                  <a:lnTo>
                    <a:pt x="135" y="749"/>
                  </a:lnTo>
                  <a:lnTo>
                    <a:pt x="139" y="751"/>
                  </a:lnTo>
                  <a:lnTo>
                    <a:pt x="143" y="753"/>
                  </a:lnTo>
                  <a:lnTo>
                    <a:pt x="146" y="755"/>
                  </a:lnTo>
                  <a:lnTo>
                    <a:pt x="152" y="756"/>
                  </a:lnTo>
                  <a:lnTo>
                    <a:pt x="154" y="756"/>
                  </a:lnTo>
                  <a:lnTo>
                    <a:pt x="160" y="758"/>
                  </a:lnTo>
                  <a:lnTo>
                    <a:pt x="162" y="760"/>
                  </a:lnTo>
                  <a:lnTo>
                    <a:pt x="167" y="762"/>
                  </a:lnTo>
                  <a:lnTo>
                    <a:pt x="171" y="762"/>
                  </a:lnTo>
                  <a:lnTo>
                    <a:pt x="177" y="764"/>
                  </a:lnTo>
                  <a:lnTo>
                    <a:pt x="181" y="766"/>
                  </a:lnTo>
                  <a:lnTo>
                    <a:pt x="186" y="768"/>
                  </a:lnTo>
                  <a:lnTo>
                    <a:pt x="192" y="770"/>
                  </a:lnTo>
                  <a:lnTo>
                    <a:pt x="198" y="772"/>
                  </a:lnTo>
                  <a:lnTo>
                    <a:pt x="201" y="775"/>
                  </a:lnTo>
                  <a:lnTo>
                    <a:pt x="207" y="777"/>
                  </a:lnTo>
                  <a:lnTo>
                    <a:pt x="211" y="779"/>
                  </a:lnTo>
                  <a:lnTo>
                    <a:pt x="217" y="781"/>
                  </a:lnTo>
                  <a:lnTo>
                    <a:pt x="222" y="783"/>
                  </a:lnTo>
                  <a:lnTo>
                    <a:pt x="228" y="785"/>
                  </a:lnTo>
                  <a:lnTo>
                    <a:pt x="232" y="787"/>
                  </a:lnTo>
                  <a:lnTo>
                    <a:pt x="238" y="791"/>
                  </a:lnTo>
                  <a:lnTo>
                    <a:pt x="241" y="792"/>
                  </a:lnTo>
                  <a:lnTo>
                    <a:pt x="247" y="796"/>
                  </a:lnTo>
                  <a:lnTo>
                    <a:pt x="247" y="802"/>
                  </a:lnTo>
                  <a:lnTo>
                    <a:pt x="247" y="810"/>
                  </a:lnTo>
                  <a:lnTo>
                    <a:pt x="247" y="817"/>
                  </a:lnTo>
                  <a:lnTo>
                    <a:pt x="247" y="823"/>
                  </a:lnTo>
                  <a:lnTo>
                    <a:pt x="247" y="829"/>
                  </a:lnTo>
                  <a:lnTo>
                    <a:pt x="247" y="836"/>
                  </a:lnTo>
                  <a:lnTo>
                    <a:pt x="247" y="842"/>
                  </a:lnTo>
                  <a:lnTo>
                    <a:pt x="245" y="849"/>
                  </a:lnTo>
                  <a:lnTo>
                    <a:pt x="245" y="855"/>
                  </a:lnTo>
                  <a:lnTo>
                    <a:pt x="243" y="861"/>
                  </a:lnTo>
                  <a:lnTo>
                    <a:pt x="241" y="867"/>
                  </a:lnTo>
                  <a:lnTo>
                    <a:pt x="239" y="872"/>
                  </a:lnTo>
                  <a:lnTo>
                    <a:pt x="238" y="876"/>
                  </a:lnTo>
                  <a:lnTo>
                    <a:pt x="236" y="882"/>
                  </a:lnTo>
                  <a:lnTo>
                    <a:pt x="234" y="887"/>
                  </a:lnTo>
                  <a:lnTo>
                    <a:pt x="232" y="893"/>
                  </a:lnTo>
                  <a:lnTo>
                    <a:pt x="228" y="897"/>
                  </a:lnTo>
                  <a:lnTo>
                    <a:pt x="224" y="903"/>
                  </a:lnTo>
                  <a:lnTo>
                    <a:pt x="220" y="906"/>
                  </a:lnTo>
                  <a:lnTo>
                    <a:pt x="219" y="910"/>
                  </a:lnTo>
                  <a:lnTo>
                    <a:pt x="215" y="914"/>
                  </a:lnTo>
                  <a:lnTo>
                    <a:pt x="211" y="918"/>
                  </a:lnTo>
                  <a:lnTo>
                    <a:pt x="205" y="924"/>
                  </a:lnTo>
                  <a:lnTo>
                    <a:pt x="203" y="927"/>
                  </a:lnTo>
                  <a:lnTo>
                    <a:pt x="198" y="929"/>
                  </a:lnTo>
                  <a:lnTo>
                    <a:pt x="194" y="933"/>
                  </a:lnTo>
                  <a:lnTo>
                    <a:pt x="188" y="937"/>
                  </a:lnTo>
                  <a:lnTo>
                    <a:pt x="182" y="939"/>
                  </a:lnTo>
                  <a:lnTo>
                    <a:pt x="179" y="943"/>
                  </a:lnTo>
                  <a:lnTo>
                    <a:pt x="173" y="944"/>
                  </a:lnTo>
                  <a:lnTo>
                    <a:pt x="167" y="948"/>
                  </a:lnTo>
                  <a:lnTo>
                    <a:pt x="162" y="950"/>
                  </a:lnTo>
                  <a:lnTo>
                    <a:pt x="156" y="952"/>
                  </a:lnTo>
                  <a:lnTo>
                    <a:pt x="150" y="956"/>
                  </a:lnTo>
                  <a:lnTo>
                    <a:pt x="144" y="958"/>
                  </a:lnTo>
                  <a:lnTo>
                    <a:pt x="139" y="960"/>
                  </a:lnTo>
                  <a:lnTo>
                    <a:pt x="135" y="963"/>
                  </a:lnTo>
                  <a:lnTo>
                    <a:pt x="129" y="967"/>
                  </a:lnTo>
                  <a:lnTo>
                    <a:pt x="124" y="969"/>
                  </a:lnTo>
                  <a:lnTo>
                    <a:pt x="118" y="973"/>
                  </a:lnTo>
                  <a:lnTo>
                    <a:pt x="112" y="977"/>
                  </a:lnTo>
                  <a:lnTo>
                    <a:pt x="106" y="981"/>
                  </a:lnTo>
                  <a:lnTo>
                    <a:pt x="101" y="982"/>
                  </a:lnTo>
                  <a:lnTo>
                    <a:pt x="97" y="986"/>
                  </a:lnTo>
                  <a:lnTo>
                    <a:pt x="91" y="990"/>
                  </a:lnTo>
                  <a:lnTo>
                    <a:pt x="86" y="992"/>
                  </a:lnTo>
                  <a:lnTo>
                    <a:pt x="80" y="998"/>
                  </a:lnTo>
                  <a:lnTo>
                    <a:pt x="76" y="1001"/>
                  </a:lnTo>
                  <a:lnTo>
                    <a:pt x="70" y="1005"/>
                  </a:lnTo>
                  <a:lnTo>
                    <a:pt x="67" y="1009"/>
                  </a:lnTo>
                  <a:lnTo>
                    <a:pt x="61" y="1013"/>
                  </a:lnTo>
                  <a:lnTo>
                    <a:pt x="57" y="1017"/>
                  </a:lnTo>
                  <a:lnTo>
                    <a:pt x="51" y="1020"/>
                  </a:lnTo>
                  <a:lnTo>
                    <a:pt x="48" y="1026"/>
                  </a:lnTo>
                  <a:lnTo>
                    <a:pt x="44" y="1030"/>
                  </a:lnTo>
                  <a:lnTo>
                    <a:pt x="40" y="1036"/>
                  </a:lnTo>
                  <a:lnTo>
                    <a:pt x="36" y="1039"/>
                  </a:lnTo>
                  <a:lnTo>
                    <a:pt x="30" y="1043"/>
                  </a:lnTo>
                  <a:lnTo>
                    <a:pt x="29" y="1049"/>
                  </a:lnTo>
                  <a:lnTo>
                    <a:pt x="25" y="1055"/>
                  </a:lnTo>
                  <a:lnTo>
                    <a:pt x="23" y="1058"/>
                  </a:lnTo>
                  <a:lnTo>
                    <a:pt x="19" y="1064"/>
                  </a:lnTo>
                  <a:lnTo>
                    <a:pt x="17" y="1070"/>
                  </a:lnTo>
                  <a:lnTo>
                    <a:pt x="15" y="1075"/>
                  </a:lnTo>
                  <a:lnTo>
                    <a:pt x="13" y="1081"/>
                  </a:lnTo>
                  <a:lnTo>
                    <a:pt x="11" y="1087"/>
                  </a:lnTo>
                  <a:lnTo>
                    <a:pt x="8" y="1093"/>
                  </a:lnTo>
                  <a:lnTo>
                    <a:pt x="6" y="1100"/>
                  </a:lnTo>
                  <a:lnTo>
                    <a:pt x="4" y="1104"/>
                  </a:lnTo>
                  <a:lnTo>
                    <a:pt x="4" y="1112"/>
                  </a:lnTo>
                  <a:lnTo>
                    <a:pt x="2" y="1117"/>
                  </a:lnTo>
                  <a:lnTo>
                    <a:pt x="2" y="1123"/>
                  </a:lnTo>
                  <a:lnTo>
                    <a:pt x="0" y="1129"/>
                  </a:lnTo>
                  <a:lnTo>
                    <a:pt x="0" y="1134"/>
                  </a:lnTo>
                  <a:lnTo>
                    <a:pt x="0" y="1140"/>
                  </a:lnTo>
                  <a:lnTo>
                    <a:pt x="0" y="1146"/>
                  </a:lnTo>
                  <a:lnTo>
                    <a:pt x="0" y="1151"/>
                  </a:lnTo>
                  <a:lnTo>
                    <a:pt x="0" y="1157"/>
                  </a:lnTo>
                  <a:lnTo>
                    <a:pt x="2" y="1163"/>
                  </a:lnTo>
                  <a:lnTo>
                    <a:pt x="4" y="1169"/>
                  </a:lnTo>
                  <a:lnTo>
                    <a:pt x="4" y="1174"/>
                  </a:lnTo>
                  <a:lnTo>
                    <a:pt x="4" y="1178"/>
                  </a:lnTo>
                  <a:lnTo>
                    <a:pt x="6" y="1184"/>
                  </a:lnTo>
                  <a:lnTo>
                    <a:pt x="8" y="1189"/>
                  </a:lnTo>
                  <a:lnTo>
                    <a:pt x="8" y="1193"/>
                  </a:lnTo>
                  <a:lnTo>
                    <a:pt x="11" y="1199"/>
                  </a:lnTo>
                  <a:lnTo>
                    <a:pt x="13" y="1203"/>
                  </a:lnTo>
                  <a:lnTo>
                    <a:pt x="15" y="1208"/>
                  </a:lnTo>
                  <a:lnTo>
                    <a:pt x="17" y="1214"/>
                  </a:lnTo>
                  <a:lnTo>
                    <a:pt x="19" y="1218"/>
                  </a:lnTo>
                  <a:lnTo>
                    <a:pt x="21" y="1222"/>
                  </a:lnTo>
                  <a:lnTo>
                    <a:pt x="25" y="1227"/>
                  </a:lnTo>
                  <a:lnTo>
                    <a:pt x="27" y="1231"/>
                  </a:lnTo>
                  <a:lnTo>
                    <a:pt x="30" y="1235"/>
                  </a:lnTo>
                  <a:lnTo>
                    <a:pt x="32" y="1241"/>
                  </a:lnTo>
                  <a:lnTo>
                    <a:pt x="38" y="1245"/>
                  </a:lnTo>
                  <a:lnTo>
                    <a:pt x="40" y="1248"/>
                  </a:lnTo>
                  <a:lnTo>
                    <a:pt x="44" y="1252"/>
                  </a:lnTo>
                  <a:lnTo>
                    <a:pt x="48" y="1256"/>
                  </a:lnTo>
                  <a:lnTo>
                    <a:pt x="51" y="1260"/>
                  </a:lnTo>
                  <a:lnTo>
                    <a:pt x="55" y="1264"/>
                  </a:lnTo>
                  <a:lnTo>
                    <a:pt x="59" y="1265"/>
                  </a:lnTo>
                  <a:lnTo>
                    <a:pt x="63" y="1269"/>
                  </a:lnTo>
                  <a:lnTo>
                    <a:pt x="68" y="1273"/>
                  </a:lnTo>
                  <a:lnTo>
                    <a:pt x="72" y="1277"/>
                  </a:lnTo>
                  <a:lnTo>
                    <a:pt x="76" y="1279"/>
                  </a:lnTo>
                  <a:lnTo>
                    <a:pt x="82" y="1283"/>
                  </a:lnTo>
                  <a:lnTo>
                    <a:pt x="87" y="1284"/>
                  </a:lnTo>
                  <a:lnTo>
                    <a:pt x="91" y="1288"/>
                  </a:lnTo>
                  <a:lnTo>
                    <a:pt x="97" y="1290"/>
                  </a:lnTo>
                  <a:lnTo>
                    <a:pt x="103" y="1292"/>
                  </a:lnTo>
                  <a:lnTo>
                    <a:pt x="108" y="1296"/>
                  </a:lnTo>
                  <a:lnTo>
                    <a:pt x="112" y="1298"/>
                  </a:lnTo>
                  <a:lnTo>
                    <a:pt x="118" y="1300"/>
                  </a:lnTo>
                  <a:lnTo>
                    <a:pt x="124" y="1301"/>
                  </a:lnTo>
                  <a:lnTo>
                    <a:pt x="129" y="1303"/>
                  </a:lnTo>
                  <a:lnTo>
                    <a:pt x="135" y="1305"/>
                  </a:lnTo>
                  <a:lnTo>
                    <a:pt x="143" y="1307"/>
                  </a:lnTo>
                  <a:lnTo>
                    <a:pt x="148" y="1307"/>
                  </a:lnTo>
                  <a:lnTo>
                    <a:pt x="154" y="1309"/>
                  </a:lnTo>
                  <a:lnTo>
                    <a:pt x="160" y="1309"/>
                  </a:lnTo>
                  <a:lnTo>
                    <a:pt x="167" y="1311"/>
                  </a:lnTo>
                  <a:lnTo>
                    <a:pt x="173" y="1311"/>
                  </a:lnTo>
                  <a:lnTo>
                    <a:pt x="179" y="1313"/>
                  </a:lnTo>
                  <a:lnTo>
                    <a:pt x="184" y="1313"/>
                  </a:lnTo>
                  <a:lnTo>
                    <a:pt x="192" y="1315"/>
                  </a:lnTo>
                  <a:lnTo>
                    <a:pt x="198" y="1315"/>
                  </a:lnTo>
                  <a:lnTo>
                    <a:pt x="205" y="1315"/>
                  </a:lnTo>
                  <a:lnTo>
                    <a:pt x="209" y="1315"/>
                  </a:lnTo>
                  <a:lnTo>
                    <a:pt x="213" y="1313"/>
                  </a:lnTo>
                  <a:lnTo>
                    <a:pt x="217" y="1311"/>
                  </a:lnTo>
                  <a:lnTo>
                    <a:pt x="219" y="1309"/>
                  </a:lnTo>
                  <a:lnTo>
                    <a:pt x="222" y="1305"/>
                  </a:lnTo>
                  <a:lnTo>
                    <a:pt x="224" y="1300"/>
                  </a:lnTo>
                  <a:lnTo>
                    <a:pt x="224" y="1294"/>
                  </a:lnTo>
                  <a:lnTo>
                    <a:pt x="222" y="1288"/>
                  </a:lnTo>
                  <a:lnTo>
                    <a:pt x="219" y="1284"/>
                  </a:lnTo>
                  <a:lnTo>
                    <a:pt x="211" y="1281"/>
                  </a:lnTo>
                  <a:lnTo>
                    <a:pt x="198" y="1277"/>
                  </a:lnTo>
                  <a:lnTo>
                    <a:pt x="184" y="1273"/>
                  </a:lnTo>
                  <a:lnTo>
                    <a:pt x="173" y="1269"/>
                  </a:lnTo>
                  <a:lnTo>
                    <a:pt x="162" y="1265"/>
                  </a:lnTo>
                  <a:lnTo>
                    <a:pt x="150" y="1260"/>
                  </a:lnTo>
                  <a:lnTo>
                    <a:pt x="141" y="1256"/>
                  </a:lnTo>
                  <a:lnTo>
                    <a:pt x="129" y="1252"/>
                  </a:lnTo>
                  <a:lnTo>
                    <a:pt x="122" y="1248"/>
                  </a:lnTo>
                  <a:lnTo>
                    <a:pt x="112" y="1243"/>
                  </a:lnTo>
                  <a:lnTo>
                    <a:pt x="105" y="1239"/>
                  </a:lnTo>
                  <a:lnTo>
                    <a:pt x="97" y="1233"/>
                  </a:lnTo>
                  <a:lnTo>
                    <a:pt x="91" y="1229"/>
                  </a:lnTo>
                  <a:lnTo>
                    <a:pt x="84" y="1224"/>
                  </a:lnTo>
                  <a:lnTo>
                    <a:pt x="78" y="1218"/>
                  </a:lnTo>
                  <a:lnTo>
                    <a:pt x="72" y="1214"/>
                  </a:lnTo>
                  <a:lnTo>
                    <a:pt x="68" y="1208"/>
                  </a:lnTo>
                  <a:lnTo>
                    <a:pt x="63" y="1203"/>
                  </a:lnTo>
                  <a:lnTo>
                    <a:pt x="59" y="1197"/>
                  </a:lnTo>
                  <a:lnTo>
                    <a:pt x="55" y="1191"/>
                  </a:lnTo>
                  <a:lnTo>
                    <a:pt x="53" y="1188"/>
                  </a:lnTo>
                  <a:lnTo>
                    <a:pt x="49" y="1182"/>
                  </a:lnTo>
                  <a:lnTo>
                    <a:pt x="48" y="1176"/>
                  </a:lnTo>
                  <a:lnTo>
                    <a:pt x="46" y="1170"/>
                  </a:lnTo>
                  <a:lnTo>
                    <a:pt x="44" y="1165"/>
                  </a:lnTo>
                  <a:lnTo>
                    <a:pt x="42" y="1159"/>
                  </a:lnTo>
                  <a:lnTo>
                    <a:pt x="42" y="1153"/>
                  </a:lnTo>
                  <a:lnTo>
                    <a:pt x="42" y="1148"/>
                  </a:lnTo>
                  <a:lnTo>
                    <a:pt x="42" y="1144"/>
                  </a:lnTo>
                  <a:lnTo>
                    <a:pt x="42" y="1136"/>
                  </a:lnTo>
                  <a:lnTo>
                    <a:pt x="42" y="1132"/>
                  </a:lnTo>
                  <a:lnTo>
                    <a:pt x="44" y="1127"/>
                  </a:lnTo>
                  <a:lnTo>
                    <a:pt x="46" y="1121"/>
                  </a:lnTo>
                  <a:lnTo>
                    <a:pt x="46" y="1115"/>
                  </a:lnTo>
                  <a:lnTo>
                    <a:pt x="48" y="1110"/>
                  </a:lnTo>
                  <a:lnTo>
                    <a:pt x="49" y="1104"/>
                  </a:lnTo>
                  <a:lnTo>
                    <a:pt x="53" y="1098"/>
                  </a:lnTo>
                  <a:lnTo>
                    <a:pt x="55" y="1093"/>
                  </a:lnTo>
                  <a:lnTo>
                    <a:pt x="57" y="1087"/>
                  </a:lnTo>
                  <a:lnTo>
                    <a:pt x="61" y="1081"/>
                  </a:lnTo>
                  <a:lnTo>
                    <a:pt x="65" y="1077"/>
                  </a:lnTo>
                  <a:lnTo>
                    <a:pt x="67" y="1070"/>
                  </a:lnTo>
                  <a:lnTo>
                    <a:pt x="70" y="1066"/>
                  </a:lnTo>
                  <a:lnTo>
                    <a:pt x="74" y="1060"/>
                  </a:lnTo>
                  <a:lnTo>
                    <a:pt x="80" y="1055"/>
                  </a:lnTo>
                  <a:lnTo>
                    <a:pt x="84" y="1051"/>
                  </a:lnTo>
                  <a:lnTo>
                    <a:pt x="87" y="1045"/>
                  </a:lnTo>
                  <a:lnTo>
                    <a:pt x="93" y="1039"/>
                  </a:lnTo>
                  <a:lnTo>
                    <a:pt x="97" y="1036"/>
                  </a:lnTo>
                  <a:lnTo>
                    <a:pt x="101" y="1030"/>
                  </a:lnTo>
                  <a:lnTo>
                    <a:pt x="106" y="1026"/>
                  </a:lnTo>
                  <a:lnTo>
                    <a:pt x="110" y="1020"/>
                  </a:lnTo>
                  <a:lnTo>
                    <a:pt x="116" y="1017"/>
                  </a:lnTo>
                  <a:lnTo>
                    <a:pt x="122" y="1013"/>
                  </a:lnTo>
                  <a:lnTo>
                    <a:pt x="127" y="1007"/>
                  </a:lnTo>
                  <a:lnTo>
                    <a:pt x="131" y="1003"/>
                  </a:lnTo>
                  <a:lnTo>
                    <a:pt x="137" y="1000"/>
                  </a:lnTo>
                  <a:lnTo>
                    <a:pt x="143" y="996"/>
                  </a:lnTo>
                  <a:lnTo>
                    <a:pt x="146" y="992"/>
                  </a:lnTo>
                  <a:lnTo>
                    <a:pt x="152" y="988"/>
                  </a:lnTo>
                  <a:lnTo>
                    <a:pt x="158" y="984"/>
                  </a:lnTo>
                  <a:lnTo>
                    <a:pt x="163" y="981"/>
                  </a:lnTo>
                  <a:lnTo>
                    <a:pt x="169" y="979"/>
                  </a:lnTo>
                  <a:lnTo>
                    <a:pt x="173" y="975"/>
                  </a:lnTo>
                  <a:lnTo>
                    <a:pt x="179" y="973"/>
                  </a:lnTo>
                  <a:lnTo>
                    <a:pt x="182" y="969"/>
                  </a:lnTo>
                  <a:lnTo>
                    <a:pt x="188" y="967"/>
                  </a:lnTo>
                  <a:lnTo>
                    <a:pt x="194" y="965"/>
                  </a:lnTo>
                  <a:lnTo>
                    <a:pt x="200" y="963"/>
                  </a:lnTo>
                  <a:lnTo>
                    <a:pt x="203" y="962"/>
                  </a:lnTo>
                  <a:lnTo>
                    <a:pt x="209" y="960"/>
                  </a:lnTo>
                  <a:lnTo>
                    <a:pt x="215" y="958"/>
                  </a:lnTo>
                  <a:lnTo>
                    <a:pt x="220" y="958"/>
                  </a:lnTo>
                  <a:lnTo>
                    <a:pt x="226" y="956"/>
                  </a:lnTo>
                  <a:lnTo>
                    <a:pt x="232" y="954"/>
                  </a:lnTo>
                  <a:lnTo>
                    <a:pt x="238" y="950"/>
                  </a:lnTo>
                  <a:lnTo>
                    <a:pt x="243" y="950"/>
                  </a:lnTo>
                  <a:lnTo>
                    <a:pt x="247" y="946"/>
                  </a:lnTo>
                  <a:lnTo>
                    <a:pt x="253" y="944"/>
                  </a:lnTo>
                  <a:lnTo>
                    <a:pt x="257" y="943"/>
                  </a:lnTo>
                  <a:lnTo>
                    <a:pt x="262" y="939"/>
                  </a:lnTo>
                  <a:lnTo>
                    <a:pt x="266" y="935"/>
                  </a:lnTo>
                  <a:lnTo>
                    <a:pt x="272" y="929"/>
                  </a:lnTo>
                  <a:lnTo>
                    <a:pt x="276" y="924"/>
                  </a:lnTo>
                  <a:lnTo>
                    <a:pt x="283" y="920"/>
                  </a:lnTo>
                  <a:lnTo>
                    <a:pt x="287" y="914"/>
                  </a:lnTo>
                  <a:lnTo>
                    <a:pt x="293" y="908"/>
                  </a:lnTo>
                  <a:lnTo>
                    <a:pt x="298" y="903"/>
                  </a:lnTo>
                  <a:lnTo>
                    <a:pt x="304" y="897"/>
                  </a:lnTo>
                  <a:lnTo>
                    <a:pt x="310" y="891"/>
                  </a:lnTo>
                  <a:lnTo>
                    <a:pt x="315" y="884"/>
                  </a:lnTo>
                  <a:lnTo>
                    <a:pt x="319" y="878"/>
                  </a:lnTo>
                  <a:lnTo>
                    <a:pt x="323" y="870"/>
                  </a:lnTo>
                  <a:lnTo>
                    <a:pt x="325" y="865"/>
                  </a:lnTo>
                  <a:lnTo>
                    <a:pt x="327" y="857"/>
                  </a:lnTo>
                  <a:lnTo>
                    <a:pt x="329" y="851"/>
                  </a:lnTo>
                  <a:lnTo>
                    <a:pt x="329" y="844"/>
                  </a:lnTo>
                  <a:lnTo>
                    <a:pt x="327" y="840"/>
                  </a:lnTo>
                  <a:lnTo>
                    <a:pt x="327" y="836"/>
                  </a:lnTo>
                  <a:lnTo>
                    <a:pt x="327" y="832"/>
                  </a:lnTo>
                  <a:lnTo>
                    <a:pt x="325" y="827"/>
                  </a:lnTo>
                  <a:lnTo>
                    <a:pt x="323" y="819"/>
                  </a:lnTo>
                  <a:lnTo>
                    <a:pt x="321" y="813"/>
                  </a:lnTo>
                  <a:lnTo>
                    <a:pt x="317" y="806"/>
                  </a:lnTo>
                  <a:lnTo>
                    <a:pt x="314" y="800"/>
                  </a:lnTo>
                  <a:lnTo>
                    <a:pt x="308" y="794"/>
                  </a:lnTo>
                  <a:lnTo>
                    <a:pt x="304" y="789"/>
                  </a:lnTo>
                  <a:lnTo>
                    <a:pt x="298" y="783"/>
                  </a:lnTo>
                  <a:lnTo>
                    <a:pt x="293" y="777"/>
                  </a:lnTo>
                  <a:lnTo>
                    <a:pt x="287" y="772"/>
                  </a:lnTo>
                  <a:lnTo>
                    <a:pt x="279" y="768"/>
                  </a:lnTo>
                  <a:lnTo>
                    <a:pt x="272" y="762"/>
                  </a:lnTo>
                  <a:lnTo>
                    <a:pt x="266" y="758"/>
                  </a:lnTo>
                  <a:lnTo>
                    <a:pt x="258" y="755"/>
                  </a:lnTo>
                  <a:lnTo>
                    <a:pt x="251" y="751"/>
                  </a:lnTo>
                  <a:lnTo>
                    <a:pt x="247" y="749"/>
                  </a:lnTo>
                  <a:lnTo>
                    <a:pt x="243" y="747"/>
                  </a:lnTo>
                  <a:lnTo>
                    <a:pt x="239" y="745"/>
                  </a:lnTo>
                  <a:lnTo>
                    <a:pt x="236" y="743"/>
                  </a:lnTo>
                  <a:lnTo>
                    <a:pt x="230" y="741"/>
                  </a:lnTo>
                  <a:lnTo>
                    <a:pt x="226" y="739"/>
                  </a:lnTo>
                  <a:lnTo>
                    <a:pt x="222" y="737"/>
                  </a:lnTo>
                  <a:lnTo>
                    <a:pt x="219" y="737"/>
                  </a:lnTo>
                  <a:lnTo>
                    <a:pt x="215" y="736"/>
                  </a:lnTo>
                  <a:lnTo>
                    <a:pt x="211" y="734"/>
                  </a:lnTo>
                  <a:lnTo>
                    <a:pt x="207" y="732"/>
                  </a:lnTo>
                  <a:lnTo>
                    <a:pt x="203" y="730"/>
                  </a:lnTo>
                  <a:lnTo>
                    <a:pt x="198" y="728"/>
                  </a:lnTo>
                  <a:lnTo>
                    <a:pt x="194" y="728"/>
                  </a:lnTo>
                  <a:lnTo>
                    <a:pt x="190" y="726"/>
                  </a:lnTo>
                  <a:lnTo>
                    <a:pt x="186" y="726"/>
                  </a:lnTo>
                  <a:lnTo>
                    <a:pt x="182" y="722"/>
                  </a:lnTo>
                  <a:lnTo>
                    <a:pt x="179" y="722"/>
                  </a:lnTo>
                  <a:lnTo>
                    <a:pt x="173" y="720"/>
                  </a:lnTo>
                  <a:lnTo>
                    <a:pt x="169" y="718"/>
                  </a:lnTo>
                  <a:lnTo>
                    <a:pt x="165" y="718"/>
                  </a:lnTo>
                  <a:lnTo>
                    <a:pt x="162" y="717"/>
                  </a:lnTo>
                  <a:lnTo>
                    <a:pt x="158" y="715"/>
                  </a:lnTo>
                  <a:lnTo>
                    <a:pt x="154" y="715"/>
                  </a:lnTo>
                  <a:lnTo>
                    <a:pt x="150" y="713"/>
                  </a:lnTo>
                  <a:lnTo>
                    <a:pt x="146" y="711"/>
                  </a:lnTo>
                  <a:lnTo>
                    <a:pt x="143" y="709"/>
                  </a:lnTo>
                  <a:lnTo>
                    <a:pt x="139" y="709"/>
                  </a:lnTo>
                  <a:lnTo>
                    <a:pt x="133" y="705"/>
                  </a:lnTo>
                  <a:lnTo>
                    <a:pt x="127" y="703"/>
                  </a:lnTo>
                  <a:lnTo>
                    <a:pt x="116" y="698"/>
                  </a:lnTo>
                  <a:lnTo>
                    <a:pt x="106" y="692"/>
                  </a:lnTo>
                  <a:lnTo>
                    <a:pt x="97" y="686"/>
                  </a:lnTo>
                  <a:lnTo>
                    <a:pt x="89" y="680"/>
                  </a:lnTo>
                  <a:lnTo>
                    <a:pt x="82" y="673"/>
                  </a:lnTo>
                  <a:lnTo>
                    <a:pt x="76" y="667"/>
                  </a:lnTo>
                  <a:lnTo>
                    <a:pt x="72" y="661"/>
                  </a:lnTo>
                  <a:lnTo>
                    <a:pt x="68" y="654"/>
                  </a:lnTo>
                  <a:lnTo>
                    <a:pt x="65" y="646"/>
                  </a:lnTo>
                  <a:lnTo>
                    <a:pt x="63" y="639"/>
                  </a:lnTo>
                  <a:lnTo>
                    <a:pt x="61" y="631"/>
                  </a:lnTo>
                  <a:lnTo>
                    <a:pt x="61" y="625"/>
                  </a:lnTo>
                  <a:lnTo>
                    <a:pt x="61" y="616"/>
                  </a:lnTo>
                  <a:lnTo>
                    <a:pt x="63" y="608"/>
                  </a:lnTo>
                  <a:lnTo>
                    <a:pt x="65" y="601"/>
                  </a:lnTo>
                  <a:lnTo>
                    <a:pt x="67" y="593"/>
                  </a:lnTo>
                  <a:lnTo>
                    <a:pt x="70" y="584"/>
                  </a:lnTo>
                  <a:lnTo>
                    <a:pt x="74" y="576"/>
                  </a:lnTo>
                  <a:lnTo>
                    <a:pt x="78" y="566"/>
                  </a:lnTo>
                  <a:lnTo>
                    <a:pt x="84" y="559"/>
                  </a:lnTo>
                  <a:lnTo>
                    <a:pt x="89" y="549"/>
                  </a:lnTo>
                  <a:lnTo>
                    <a:pt x="95" y="542"/>
                  </a:lnTo>
                  <a:lnTo>
                    <a:pt x="103" y="532"/>
                  </a:lnTo>
                  <a:lnTo>
                    <a:pt x="110" y="525"/>
                  </a:lnTo>
                  <a:lnTo>
                    <a:pt x="116" y="515"/>
                  </a:lnTo>
                  <a:lnTo>
                    <a:pt x="124" y="506"/>
                  </a:lnTo>
                  <a:lnTo>
                    <a:pt x="133" y="498"/>
                  </a:lnTo>
                  <a:lnTo>
                    <a:pt x="143" y="489"/>
                  </a:lnTo>
                  <a:lnTo>
                    <a:pt x="150" y="479"/>
                  </a:lnTo>
                  <a:lnTo>
                    <a:pt x="160" y="472"/>
                  </a:lnTo>
                  <a:lnTo>
                    <a:pt x="169" y="462"/>
                  </a:lnTo>
                  <a:lnTo>
                    <a:pt x="181" y="454"/>
                  </a:lnTo>
                  <a:lnTo>
                    <a:pt x="190" y="445"/>
                  </a:lnTo>
                  <a:lnTo>
                    <a:pt x="200" y="435"/>
                  </a:lnTo>
                  <a:lnTo>
                    <a:pt x="211" y="426"/>
                  </a:lnTo>
                  <a:lnTo>
                    <a:pt x="220" y="418"/>
                  </a:lnTo>
                  <a:lnTo>
                    <a:pt x="230" y="409"/>
                  </a:lnTo>
                  <a:lnTo>
                    <a:pt x="241" y="401"/>
                  </a:lnTo>
                  <a:lnTo>
                    <a:pt x="253" y="394"/>
                  </a:lnTo>
                  <a:lnTo>
                    <a:pt x="264" y="384"/>
                  </a:lnTo>
                  <a:lnTo>
                    <a:pt x="274" y="377"/>
                  </a:lnTo>
                  <a:lnTo>
                    <a:pt x="285" y="369"/>
                  </a:lnTo>
                  <a:lnTo>
                    <a:pt x="296" y="359"/>
                  </a:lnTo>
                  <a:lnTo>
                    <a:pt x="308" y="352"/>
                  </a:lnTo>
                  <a:lnTo>
                    <a:pt x="317" y="344"/>
                  </a:lnTo>
                  <a:lnTo>
                    <a:pt x="327" y="337"/>
                  </a:lnTo>
                  <a:lnTo>
                    <a:pt x="338" y="329"/>
                  </a:lnTo>
                  <a:lnTo>
                    <a:pt x="350" y="323"/>
                  </a:lnTo>
                  <a:lnTo>
                    <a:pt x="357" y="316"/>
                  </a:lnTo>
                  <a:lnTo>
                    <a:pt x="367" y="308"/>
                  </a:lnTo>
                  <a:lnTo>
                    <a:pt x="376" y="302"/>
                  </a:lnTo>
                  <a:lnTo>
                    <a:pt x="386" y="297"/>
                  </a:lnTo>
                  <a:lnTo>
                    <a:pt x="393" y="291"/>
                  </a:lnTo>
                  <a:lnTo>
                    <a:pt x="403" y="285"/>
                  </a:lnTo>
                  <a:lnTo>
                    <a:pt x="411" y="280"/>
                  </a:lnTo>
                  <a:lnTo>
                    <a:pt x="418" y="274"/>
                  </a:lnTo>
                  <a:lnTo>
                    <a:pt x="426" y="268"/>
                  </a:lnTo>
                  <a:lnTo>
                    <a:pt x="431" y="264"/>
                  </a:lnTo>
                  <a:lnTo>
                    <a:pt x="437" y="261"/>
                  </a:lnTo>
                  <a:lnTo>
                    <a:pt x="443" y="257"/>
                  </a:lnTo>
                  <a:lnTo>
                    <a:pt x="449" y="253"/>
                  </a:lnTo>
                  <a:lnTo>
                    <a:pt x="452" y="249"/>
                  </a:lnTo>
                  <a:lnTo>
                    <a:pt x="456" y="247"/>
                  </a:lnTo>
                  <a:lnTo>
                    <a:pt x="460" y="244"/>
                  </a:lnTo>
                  <a:lnTo>
                    <a:pt x="466" y="240"/>
                  </a:lnTo>
                  <a:lnTo>
                    <a:pt x="469" y="234"/>
                  </a:lnTo>
                  <a:lnTo>
                    <a:pt x="473" y="230"/>
                  </a:lnTo>
                  <a:lnTo>
                    <a:pt x="477" y="227"/>
                  </a:lnTo>
                  <a:lnTo>
                    <a:pt x="481" y="221"/>
                  </a:lnTo>
                  <a:lnTo>
                    <a:pt x="485" y="217"/>
                  </a:lnTo>
                  <a:lnTo>
                    <a:pt x="487" y="213"/>
                  </a:lnTo>
                  <a:lnTo>
                    <a:pt x="490" y="209"/>
                  </a:lnTo>
                  <a:lnTo>
                    <a:pt x="492" y="204"/>
                  </a:lnTo>
                  <a:lnTo>
                    <a:pt x="496" y="200"/>
                  </a:lnTo>
                  <a:lnTo>
                    <a:pt x="498" y="196"/>
                  </a:lnTo>
                  <a:lnTo>
                    <a:pt x="500" y="192"/>
                  </a:lnTo>
                  <a:lnTo>
                    <a:pt x="502" y="187"/>
                  </a:lnTo>
                  <a:lnTo>
                    <a:pt x="504" y="183"/>
                  </a:lnTo>
                  <a:lnTo>
                    <a:pt x="506" y="179"/>
                  </a:lnTo>
                  <a:lnTo>
                    <a:pt x="507" y="175"/>
                  </a:lnTo>
                  <a:lnTo>
                    <a:pt x="507" y="170"/>
                  </a:lnTo>
                  <a:lnTo>
                    <a:pt x="509" y="166"/>
                  </a:lnTo>
                  <a:lnTo>
                    <a:pt x="509" y="162"/>
                  </a:lnTo>
                  <a:lnTo>
                    <a:pt x="509" y="158"/>
                  </a:lnTo>
                  <a:lnTo>
                    <a:pt x="509" y="154"/>
                  </a:lnTo>
                  <a:lnTo>
                    <a:pt x="509" y="151"/>
                  </a:lnTo>
                  <a:lnTo>
                    <a:pt x="509" y="145"/>
                  </a:lnTo>
                  <a:lnTo>
                    <a:pt x="511" y="143"/>
                  </a:lnTo>
                  <a:lnTo>
                    <a:pt x="509" y="137"/>
                  </a:lnTo>
                  <a:lnTo>
                    <a:pt x="509" y="133"/>
                  </a:lnTo>
                  <a:lnTo>
                    <a:pt x="509" y="130"/>
                  </a:lnTo>
                  <a:lnTo>
                    <a:pt x="509" y="126"/>
                  </a:lnTo>
                  <a:lnTo>
                    <a:pt x="507" y="118"/>
                  </a:lnTo>
                  <a:lnTo>
                    <a:pt x="506" y="111"/>
                  </a:lnTo>
                  <a:lnTo>
                    <a:pt x="502" y="107"/>
                  </a:lnTo>
                  <a:lnTo>
                    <a:pt x="500" y="103"/>
                  </a:lnTo>
                  <a:lnTo>
                    <a:pt x="498" y="99"/>
                  </a:lnTo>
                  <a:lnTo>
                    <a:pt x="498" y="95"/>
                  </a:lnTo>
                  <a:lnTo>
                    <a:pt x="494" y="92"/>
                  </a:lnTo>
                  <a:lnTo>
                    <a:pt x="492" y="88"/>
                  </a:lnTo>
                  <a:lnTo>
                    <a:pt x="490" y="84"/>
                  </a:lnTo>
                  <a:lnTo>
                    <a:pt x="488" y="80"/>
                  </a:lnTo>
                  <a:lnTo>
                    <a:pt x="483" y="73"/>
                  </a:lnTo>
                  <a:lnTo>
                    <a:pt x="477" y="65"/>
                  </a:lnTo>
                  <a:lnTo>
                    <a:pt x="471" y="57"/>
                  </a:lnTo>
                  <a:lnTo>
                    <a:pt x="466" y="52"/>
                  </a:lnTo>
                  <a:lnTo>
                    <a:pt x="460" y="44"/>
                  </a:lnTo>
                  <a:lnTo>
                    <a:pt x="452" y="38"/>
                  </a:lnTo>
                  <a:lnTo>
                    <a:pt x="445" y="31"/>
                  </a:lnTo>
                  <a:lnTo>
                    <a:pt x="439" y="25"/>
                  </a:lnTo>
                  <a:lnTo>
                    <a:pt x="433" y="21"/>
                  </a:lnTo>
                  <a:lnTo>
                    <a:pt x="431" y="18"/>
                  </a:lnTo>
                  <a:lnTo>
                    <a:pt x="426" y="16"/>
                  </a:lnTo>
                  <a:lnTo>
                    <a:pt x="424" y="12"/>
                  </a:lnTo>
                  <a:lnTo>
                    <a:pt x="418" y="8"/>
                  </a:lnTo>
                  <a:lnTo>
                    <a:pt x="416" y="6"/>
                  </a:lnTo>
                  <a:lnTo>
                    <a:pt x="411" y="2"/>
                  </a:lnTo>
                  <a:lnTo>
                    <a:pt x="409" y="0"/>
                  </a:lnTo>
                  <a:lnTo>
                    <a:pt x="405" y="0"/>
                  </a:lnTo>
                  <a:lnTo>
                    <a:pt x="405" y="2"/>
                  </a:lnTo>
                  <a:lnTo>
                    <a:pt x="405" y="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58" name="Picture 34" descr="C:\Users\ken\AppData\Local\Microsoft\Windows\Temporary Internet Files\Content.IE5\DHQG3TJJ\MC90031865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5" y="3759200"/>
            <a:ext cx="1117182" cy="13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en\AppData\Local\Microsoft\Windows\Temporary Internet Files\Content.IE5\DHQG3TJJ\MC90031861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11" y="5280631"/>
            <a:ext cx="620498" cy="7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\AppData\Local\Microsoft\Windows\Temporary Internet Files\Content.IE5\NTY8PUO3\MC900197915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831" y="4260509"/>
            <a:ext cx="647543" cy="84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 would we use Paxos here?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discussion of the CAP conjecture and their papers on the BASE methodology, authors generally assume that “C” in CAP is about ACID guarantees or Paxos</a:t>
            </a:r>
          </a:p>
          <a:p>
            <a:r>
              <a:rPr lang="en-US" dirty="0" smtClean="0"/>
              <a:t>Then argue that these bring too much delay to be used in settings where fast response is critical</a:t>
            </a:r>
          </a:p>
          <a:p>
            <a:r>
              <a:rPr lang="en-US" dirty="0" smtClean="0"/>
              <a:t>Hence they argue against Paxos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now we’ve seen a second option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CS5412 Spring 2014 (Cloud Computing: Birman)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Virtual synchrony Send is “like” Paxos yet different</a:t>
            </a:r>
          </a:p>
          <a:p>
            <a:endParaRPr lang="en-US" dirty="0"/>
          </a:p>
          <a:p>
            <a:r>
              <a:rPr lang="en-US" dirty="0" smtClean="0"/>
              <a:t>Paxos has a very strong form of durability</a:t>
            </a:r>
          </a:p>
          <a:p>
            <a:r>
              <a:rPr lang="en-US" dirty="0" smtClean="0"/>
              <a:t>Send has consistency but weak durability unless you use the “Flush” primitive.  </a:t>
            </a:r>
            <a:r>
              <a:rPr lang="en-US" dirty="0" err="1" smtClean="0"/>
              <a:t>Send+Flush</a:t>
            </a:r>
            <a:r>
              <a:rPr lang="en-US" dirty="0" smtClean="0"/>
              <a:t> is amnesia-free</a:t>
            </a:r>
          </a:p>
          <a:p>
            <a:endParaRPr lang="en-US" dirty="0"/>
          </a:p>
          <a:p>
            <a:r>
              <a:rPr lang="en-US" dirty="0" smtClean="0"/>
              <a:t>Further complicating the issue, in Isis</a:t>
            </a:r>
            <a:r>
              <a:rPr lang="en-US" baseline="30000" dirty="0" smtClean="0"/>
              <a:t>2</a:t>
            </a:r>
            <a:r>
              <a:rPr lang="en-US" dirty="0" smtClean="0"/>
              <a:t> Paxos is called </a:t>
            </a:r>
            <a:r>
              <a:rPr lang="en-US" dirty="0" err="1" smtClean="0"/>
              <a:t>SafeSend</a:t>
            </a:r>
            <a:r>
              <a:rPr lang="en-US" dirty="0" smtClean="0"/>
              <a:t>, and has several options</a:t>
            </a:r>
          </a:p>
          <a:p>
            <a:pPr lvl="1"/>
            <a:r>
              <a:rPr lang="en-US" dirty="0" smtClean="0"/>
              <a:t>Can set the number of acceptors</a:t>
            </a:r>
          </a:p>
          <a:p>
            <a:pPr lvl="1"/>
            <a:r>
              <a:rPr lang="en-US" dirty="0" smtClean="0"/>
              <a:t>Can also configure to run in-memory or with disk logging</a:t>
            </a:r>
          </a:p>
        </p:txBody>
      </p:sp>
    </p:spTree>
    <p:extLst>
      <p:ext uri="{BB962C8B-B14F-4D97-AF65-F5344CB8AC3E}">
        <p14:creationId xmlns:p14="http://schemas.microsoft.com/office/powerpoint/2010/main" val="34406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3195</TotalTime>
  <Words>2468</Words>
  <Application>Microsoft Office PowerPoint</Application>
  <PresentationFormat>On-screen Show (4:3)</PresentationFormat>
  <Paragraphs>315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Median</vt:lpstr>
      <vt:lpstr>CS5412:  How Durable Should it Be?</vt:lpstr>
      <vt:lpstr>Durability</vt:lpstr>
      <vt:lpstr>Should Consistency “require” Durability?</vt:lpstr>
      <vt:lpstr>Consider the first tier of the cloud</vt:lpstr>
      <vt:lpstr>Examples of soft state?</vt:lpstr>
      <vt:lpstr>Would it make sense to use Paxos?</vt:lpstr>
      <vt:lpstr>Control of the smart power grid</vt:lpstr>
      <vt:lpstr>So… would we use Paxos here?</vt:lpstr>
      <vt:lpstr>By now we’ve seen a second option</vt:lpstr>
      <vt:lpstr>How would we pick?</vt:lpstr>
      <vt:lpstr>SafeSend in the first tier</vt:lpstr>
      <vt:lpstr>So our choice is simplified</vt:lpstr>
      <vt:lpstr>Consistency model: Virtual synchrony meets Paxos (and they live happily ever after…)</vt:lpstr>
      <vt:lpstr>SafeSend versus Send</vt:lpstr>
      <vt:lpstr>Looking closely at that “oddity”</vt:lpstr>
      <vt:lpstr>What made it odd?</vt:lpstr>
      <vt:lpstr>Looking closely at that “oddity”</vt:lpstr>
      <vt:lpstr>Looking closely at that “oddity”</vt:lpstr>
      <vt:lpstr>Looking closely at that “oddity”</vt:lpstr>
      <vt:lpstr>Paxos avoided the issue… at a price</vt:lpstr>
      <vt:lpstr>Revisiting our medical scenario</vt:lpstr>
      <vt:lpstr>Isis2: Send v.s. in-memory SafeSend</vt:lpstr>
      <vt:lpstr>Jitter: how “steady” are latencies?</vt:lpstr>
      <vt:lpstr>Flush delay as function of shard size</vt:lpstr>
      <vt:lpstr>First-tier “mindset” for tolerant f faults</vt:lpstr>
      <vt:lpstr>Which replicas?</vt:lpstr>
      <vt:lpstr>Advantage: Send+Flush?</vt:lpstr>
      <vt:lpstr>We don’t need this with SafeSend</vt:lpstr>
      <vt:lpstr>Advantage: SafeSend?</vt:lpstr>
      <vt:lpstr>Flaws in that argument</vt:lpstr>
      <vt:lpstr>Only real option is to experiment</vt:lpstr>
      <vt:lpstr>Something was… strangely slow</vt:lpstr>
      <vt:lpstr>Debugging: Stabilization bug</vt:lpstr>
      <vt:lpstr>Debugging : Stabilization bug fixed</vt:lpstr>
      <vt:lpstr>Debugging : 358-node run slowdown</vt:lpstr>
      <vt:lpstr>358-node run slowdown: Zoom in</vt:lpstr>
      <vt:lpstr>358-node run slowdown: Filter</vt:lpstr>
      <vt:lpstr>What did we just see?</vt:lpstr>
      <vt:lpstr>What did we just see?</vt:lpstr>
      <vt:lpstr>Would this be true for Paxos too?</vt:lpstr>
      <vt:lpstr>Interesting insight…</vt:lpstr>
      <vt:lpstr>Conclusions?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CS5412: Lecture II How It Works</dc:title>
  <dc:creator>Anne</dc:creator>
  <cp:lastModifiedBy>ken</cp:lastModifiedBy>
  <cp:revision>190</cp:revision>
  <cp:lastPrinted>2012-02-14T15:00:44Z</cp:lastPrinted>
  <dcterms:created xsi:type="dcterms:W3CDTF">2006-08-16T00:00:00Z</dcterms:created>
  <dcterms:modified xsi:type="dcterms:W3CDTF">2014-03-15T15:36:46Z</dcterms:modified>
</cp:coreProperties>
</file>