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1" r:id="rId3"/>
    <p:sldId id="312" r:id="rId4"/>
    <p:sldId id="313" r:id="rId5"/>
    <p:sldId id="333" r:id="rId6"/>
    <p:sldId id="368" r:id="rId7"/>
    <p:sldId id="369" r:id="rId8"/>
    <p:sldId id="335" r:id="rId9"/>
    <p:sldId id="336" r:id="rId10"/>
    <p:sldId id="269" r:id="rId11"/>
    <p:sldId id="270" r:id="rId12"/>
    <p:sldId id="311" r:id="rId13"/>
    <p:sldId id="285" r:id="rId14"/>
    <p:sldId id="337" r:id="rId15"/>
    <p:sldId id="365" r:id="rId16"/>
    <p:sldId id="366" r:id="rId17"/>
    <p:sldId id="356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58" r:id="rId28"/>
    <p:sldId id="360" r:id="rId29"/>
    <p:sldId id="361" r:id="rId30"/>
    <p:sldId id="362" r:id="rId31"/>
    <p:sldId id="363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286" r:id="rId40"/>
    <p:sldId id="310" r:id="rId41"/>
    <p:sldId id="355" r:id="rId42"/>
    <p:sldId id="36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76880" autoAdjust="0"/>
  </p:normalViewPr>
  <p:slideViewPr>
    <p:cSldViewPr snapToGrid="0" snapToObjects="1">
      <p:cViewPr>
        <p:scale>
          <a:sx n="63" d="100"/>
          <a:sy n="63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Virtualization</a:t>
            </a:r>
          </a:p>
          <a:p>
            <a:r>
              <a:rPr lang="en-US" dirty="0" smtClean="0"/>
              <a:t>Virtualizing the entire instruction set </a:t>
            </a:r>
          </a:p>
          <a:p>
            <a:r>
              <a:rPr lang="en-US" dirty="0" smtClean="0"/>
              <a:t>Virtual hardware is functionally identical to underlying machine</a:t>
            </a:r>
          </a:p>
          <a:p>
            <a:r>
              <a:rPr lang="en-US" dirty="0" smtClean="0"/>
              <a:t>Previously Problematic for certain privileged instructions</a:t>
            </a:r>
          </a:p>
          <a:p>
            <a:r>
              <a:rPr lang="en-US" dirty="0" smtClean="0"/>
              <a:t>Problematic for certain privileged instructions </a:t>
            </a:r>
          </a:p>
          <a:p>
            <a:r>
              <a:rPr lang="en-US" dirty="0" smtClean="0"/>
              <a:t>Failed silently rather than trapping</a:t>
            </a:r>
          </a:p>
          <a:p>
            <a:r>
              <a:rPr lang="en-US" dirty="0" smtClean="0"/>
              <a:t>Shadow structures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 traps every update page table event</a:t>
            </a:r>
          </a:p>
          <a:p>
            <a:r>
              <a:rPr lang="en-US" dirty="0" smtClean="0"/>
              <a:t>No real time available</a:t>
            </a:r>
          </a:p>
          <a:p>
            <a:endParaRPr lang="en-US" dirty="0" smtClean="0"/>
          </a:p>
          <a:p>
            <a:r>
              <a:rPr lang="en-US" dirty="0" err="1" smtClean="0"/>
              <a:t>Paravirtalization</a:t>
            </a:r>
            <a:endParaRPr lang="en-US" dirty="0" smtClean="0"/>
          </a:p>
          <a:p>
            <a:r>
              <a:rPr lang="en-US" dirty="0" err="1" smtClean="0"/>
              <a:t>rtualization</a:t>
            </a:r>
            <a:endParaRPr lang="en-US" dirty="0" smtClean="0"/>
          </a:p>
          <a:p>
            <a:r>
              <a:rPr lang="en-US" dirty="0" smtClean="0"/>
              <a:t>Virtual hardware is similar, not identical to the underlying hardware</a:t>
            </a:r>
          </a:p>
          <a:p>
            <a:endParaRPr lang="en-US" dirty="0" smtClean="0"/>
          </a:p>
          <a:p>
            <a:r>
              <a:rPr lang="en-US" dirty="0" smtClean="0"/>
              <a:t>Partial view of the underlying hardware</a:t>
            </a:r>
          </a:p>
          <a:p>
            <a:r>
              <a:rPr lang="en-US" dirty="0" smtClean="0"/>
              <a:t>No modification of applications</a:t>
            </a:r>
          </a:p>
          <a:p>
            <a:r>
              <a:rPr lang="en-US" dirty="0" smtClean="0"/>
              <a:t>VMs handle paging</a:t>
            </a:r>
          </a:p>
          <a:p>
            <a:r>
              <a:rPr lang="en-US" dirty="0" smtClean="0"/>
              <a:t>No shadow tables required</a:t>
            </a:r>
          </a:p>
          <a:p>
            <a:r>
              <a:rPr lang="en-US" dirty="0" smtClean="0"/>
              <a:t>Real, virtual and clock time provided</a:t>
            </a:r>
          </a:p>
          <a:p>
            <a:r>
              <a:rPr lang="en-US" dirty="0" smtClean="0"/>
              <a:t>Need modifications to the OS </a:t>
            </a:r>
          </a:p>
          <a:p>
            <a:r>
              <a:rPr lang="en-US" dirty="0" smtClean="0"/>
              <a:t>porting to </a:t>
            </a:r>
            <a:r>
              <a:rPr lang="en-US" dirty="0" err="1" smtClean="0"/>
              <a:t>Xen</a:t>
            </a:r>
            <a:r>
              <a:rPr lang="en-US" dirty="0" smtClean="0"/>
              <a:t> for every version of every 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Management Layer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is popular for this</a:t>
            </a:r>
          </a:p>
          <a:p>
            <a:r>
              <a:rPr lang="en-US" dirty="0" smtClean="0"/>
              <a:t>One VMM for controlling VMs: Xen3.x</a:t>
            </a:r>
          </a:p>
          <a:p>
            <a:r>
              <a:rPr lang="en-US" dirty="0" smtClean="0"/>
              <a:t>One Special VM(Dom0) for controlling devices: Linux2.6.18.x</a:t>
            </a:r>
          </a:p>
          <a:p>
            <a:endParaRPr lang="en-US" dirty="0" smtClean="0"/>
          </a:p>
          <a:p>
            <a:r>
              <a:rPr lang="en-US" dirty="0" smtClean="0"/>
              <a:t>Original Virtual Machine</a:t>
            </a:r>
          </a:p>
          <a:p>
            <a:r>
              <a:rPr lang="en-US" dirty="0" smtClean="0"/>
              <a:t>On top of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Under the assistance of hardware</a:t>
            </a:r>
          </a:p>
          <a:p>
            <a:r>
              <a:rPr lang="en-US" dirty="0" smtClean="0"/>
              <a:t>No need to modify OS</a:t>
            </a:r>
          </a:p>
          <a:p>
            <a:r>
              <a:rPr lang="en-US" dirty="0" smtClean="0"/>
              <a:t>Uses shared memory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CB12-C0FC-4543-B8DD-59E680801B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Iaas</a:t>
            </a:r>
            <a:r>
              <a:rPr lang="en-US" dirty="0" smtClean="0"/>
              <a:t> Clouds Offer Diverse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User’s Don’t Control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25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Dom0 lacks the driver for shared memory devices</a:t>
            </a:r>
          </a:p>
          <a:p>
            <a:endParaRPr lang="en-US" dirty="0" smtClean="0"/>
          </a:p>
          <a:p>
            <a:r>
              <a:rPr lang="en-US" dirty="0" smtClean="0"/>
              <a:t>nested </a:t>
            </a:r>
            <a:r>
              <a:rPr lang="en-US" dirty="0" err="1" smtClean="0"/>
              <a:t>Xen</a:t>
            </a:r>
            <a:r>
              <a:rPr lang="en-US" dirty="0" smtClean="0"/>
              <a:t>: helps nested Dom0 to access shared memory devices</a:t>
            </a:r>
          </a:p>
          <a:p>
            <a:r>
              <a:rPr lang="en-US" dirty="0" smtClean="0"/>
              <a:t>nested Dom0: drives and multiplexes shared memory devices</a:t>
            </a:r>
          </a:p>
          <a:p>
            <a:r>
              <a:rPr lang="en-US" dirty="0" smtClean="0"/>
              <a:t>nested </a:t>
            </a:r>
            <a:r>
              <a:rPr lang="en-US" dirty="0" err="1" smtClean="0"/>
              <a:t>DomU</a:t>
            </a:r>
            <a:r>
              <a:rPr lang="en-US" dirty="0" smtClean="0"/>
              <a:t>: modified Linux3.x, transparent to User Apps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CB12-C0FC-4543-B8DD-59E680801B9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CB12-C0FC-4543-B8DD-59E680801B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9E14-A962-464A-8A9A-66E09E888BA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RACS: Redundant Array of Cloud Storage</a:t>
            </a:r>
            <a:endParaRPr lang="en-US" i="1" dirty="0" smtClean="0"/>
          </a:p>
          <a:p>
            <a:pPr lvl="1"/>
            <a:r>
              <a:rPr lang="en-US" dirty="0" smtClean="0"/>
              <a:t>Stripe data over </a:t>
            </a:r>
            <a:r>
              <a:rPr lang="en-US" b="1" i="1" dirty="0" smtClean="0"/>
              <a:t>n</a:t>
            </a:r>
            <a:r>
              <a:rPr lang="en-US" dirty="0" smtClean="0"/>
              <a:t> cloud storage repositories</a:t>
            </a:r>
          </a:p>
          <a:p>
            <a:pPr lvl="1"/>
            <a:r>
              <a:rPr lang="en-US" dirty="0" smtClean="0"/>
              <a:t>Any </a:t>
            </a:r>
            <a:r>
              <a:rPr lang="en-US" b="1" i="1" dirty="0" smtClean="0"/>
              <a:t>k</a:t>
            </a:r>
            <a:r>
              <a:rPr lang="en-US" dirty="0" smtClean="0"/>
              <a:t>-subset contains a complete copy of data</a:t>
            </a:r>
          </a:p>
          <a:p>
            <a:pPr lvl="1"/>
            <a:r>
              <a:rPr lang="en-US" dirty="0" smtClean="0"/>
              <a:t>Tolerate up to </a:t>
            </a:r>
            <a:r>
              <a:rPr lang="en-US" b="1" i="1" dirty="0" smtClean="0"/>
              <a:t>(n-k)</a:t>
            </a:r>
            <a:r>
              <a:rPr lang="en-US" i="1" dirty="0" smtClean="0"/>
              <a:t>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Written </a:t>
            </a:r>
            <a:r>
              <a:rPr lang="en-US" b="1" dirty="0" smtClean="0"/>
              <a:t>RACS(</a:t>
            </a:r>
            <a:r>
              <a:rPr lang="en-US" b="1" i="1" dirty="0" err="1" smtClean="0"/>
              <a:t>k,n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CB12-C0FC-4543-B8DD-59E680801B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RACS: Redundant Array of Cloud Storage</a:t>
            </a:r>
            <a:endParaRPr lang="en-US" i="1" dirty="0" smtClean="0"/>
          </a:p>
          <a:p>
            <a:pPr lvl="1"/>
            <a:r>
              <a:rPr lang="en-US" dirty="0" smtClean="0"/>
              <a:t>Stripe data over </a:t>
            </a:r>
            <a:r>
              <a:rPr lang="en-US" b="1" i="1" dirty="0" smtClean="0"/>
              <a:t>n</a:t>
            </a:r>
            <a:r>
              <a:rPr lang="en-US" dirty="0" smtClean="0"/>
              <a:t> cloud storage repositories</a:t>
            </a:r>
          </a:p>
          <a:p>
            <a:pPr lvl="1"/>
            <a:r>
              <a:rPr lang="en-US" dirty="0" smtClean="0"/>
              <a:t>Any </a:t>
            </a:r>
            <a:r>
              <a:rPr lang="en-US" b="1" i="1" dirty="0" smtClean="0"/>
              <a:t>k</a:t>
            </a:r>
            <a:r>
              <a:rPr lang="en-US" dirty="0" smtClean="0"/>
              <a:t>-subset contains a complete copy of data</a:t>
            </a:r>
          </a:p>
          <a:p>
            <a:pPr lvl="1"/>
            <a:r>
              <a:rPr lang="en-US" dirty="0" smtClean="0"/>
              <a:t>Tolerate up to </a:t>
            </a:r>
            <a:r>
              <a:rPr lang="en-US" b="1" i="1" dirty="0" smtClean="0"/>
              <a:t>(n-k)</a:t>
            </a:r>
            <a:r>
              <a:rPr lang="en-US" i="1" dirty="0" smtClean="0"/>
              <a:t>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Written </a:t>
            </a:r>
            <a:r>
              <a:rPr lang="en-US" b="1" dirty="0" smtClean="0"/>
              <a:t>RACS(</a:t>
            </a:r>
            <a:r>
              <a:rPr lang="en-US" b="1" i="1" dirty="0" err="1" smtClean="0"/>
              <a:t>k,n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CB12-C0FC-4543-B8DD-59E680801B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CB12-C0FC-4543-B8DD-59E680801B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Networking is another third of the story</a:t>
            </a:r>
          </a:p>
          <a:p>
            <a:r>
              <a:rPr lang="en-US" dirty="0" smtClean="0"/>
              <a:t>New York Times</a:t>
            </a:r>
          </a:p>
          <a:p>
            <a:r>
              <a:rPr lang="en-US" dirty="0" smtClean="0"/>
              <a:t>Netflix</a:t>
            </a:r>
          </a:p>
          <a:p>
            <a:r>
              <a:rPr lang="en-US" dirty="0" smtClean="0"/>
              <a:t>Nintendo</a:t>
            </a:r>
          </a:p>
          <a:p>
            <a:r>
              <a:rPr lang="en-US" dirty="0" smtClean="0"/>
              <a:t>Cornell</a:t>
            </a:r>
          </a:p>
          <a:p>
            <a:r>
              <a:rPr lang="en-US" dirty="0" smtClean="0"/>
              <a:t>Library of Congress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acs.cs.cornell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ireless.cs.cornell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weather@cs.cornell.edu" TargetMode="External"/><Relationship Id="rId4" Type="http://schemas.openxmlformats.org/officeDocument/2006/relationships/hyperlink" Target="http://xcloud.cs.cornell.edu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199" y="691830"/>
            <a:ext cx="1829879" cy="1505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Unshackle the Cloud: Commoditization of</a:t>
            </a:r>
            <a:r>
              <a:rPr lang="en-US" dirty="0"/>
              <a:t> </a:t>
            </a:r>
            <a:r>
              <a:rPr lang="en-US" dirty="0" smtClean="0"/>
              <a:t>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909560" cy="2545081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endParaRPr lang="en-US" sz="2800" dirty="0" smtClean="0"/>
          </a:p>
          <a:p>
            <a:r>
              <a:rPr lang="en-US" sz="2800" dirty="0" smtClean="0"/>
              <a:t>CS 5412, Guest Lecture, Cornell University</a:t>
            </a:r>
          </a:p>
          <a:p>
            <a:r>
              <a:rPr lang="en-US" sz="2800" dirty="0" smtClean="0"/>
              <a:t>January 24,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28600" y="3733800"/>
            <a:ext cx="8686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3810000"/>
            <a:ext cx="64008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Storage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381000" y="4267200"/>
            <a:ext cx="1933032" cy="1295400"/>
            <a:chOff x="3657600" y="1219200"/>
            <a:chExt cx="1933032" cy="1295400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2540000" y="4267200"/>
            <a:ext cx="1933032" cy="1295400"/>
            <a:chOff x="3657600" y="1219200"/>
            <a:chExt cx="1933032" cy="1295400"/>
          </a:xfrm>
        </p:grpSpPr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858000" y="4267200"/>
            <a:ext cx="1933032" cy="1295400"/>
            <a:chOff x="3657600" y="1219200"/>
            <a:chExt cx="1933032" cy="1295400"/>
          </a:xfrm>
        </p:grpSpPr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699000" y="4267200"/>
            <a:ext cx="1933032" cy="1295400"/>
            <a:chOff x="3657600" y="1219200"/>
            <a:chExt cx="1933032" cy="1295400"/>
          </a:xfrm>
        </p:grpSpPr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80432" y="762000"/>
            <a:ext cx="8963568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my valuable data/computation is in the cloud </a:t>
            </a:r>
          </a:p>
          <a:p>
            <a:pPr marL="0" indent="0">
              <a:buNone/>
            </a:pPr>
            <a:r>
              <a:rPr lang="en-US" dirty="0" smtClean="0"/>
              <a:t>    Am I locked </a:t>
            </a:r>
            <a:r>
              <a:rPr lang="en-US" dirty="0"/>
              <a:t>in </a:t>
            </a:r>
            <a:r>
              <a:rPr lang="en-US" dirty="0" smtClean="0"/>
              <a:t>to one provider </a:t>
            </a:r>
            <a:r>
              <a:rPr lang="en-US" dirty="0"/>
              <a:t>forever?</a:t>
            </a:r>
          </a:p>
          <a:p>
            <a:pPr lvl="1"/>
            <a:r>
              <a:rPr lang="en-US" dirty="0"/>
              <a:t>The more data you have, the harder it is to move</a:t>
            </a:r>
          </a:p>
          <a:p>
            <a:r>
              <a:rPr lang="en-US" dirty="0" smtClean="0"/>
              <a:t>RACS: Redundant Array of Cloud Storage</a:t>
            </a:r>
          </a:p>
          <a:p>
            <a:pPr lvl="1"/>
            <a:r>
              <a:rPr lang="en-US" dirty="0" smtClean="0"/>
              <a:t>Collaboration with the Internet Archive and IBM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6200" y="5791200"/>
            <a:ext cx="138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RACS(3,4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381000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n=4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51695" y="381000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k=3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  <p:bldP spid="40" grpId="0" build="p"/>
      <p:bldP spid="4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2062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my valuable data/computation is in the cloud Am I locked in to one provider forever?</a:t>
            </a:r>
          </a:p>
          <a:p>
            <a:pPr lvl="1"/>
            <a:r>
              <a:rPr lang="en-US" dirty="0"/>
              <a:t>The more data you have, the harder it is to move</a:t>
            </a:r>
          </a:p>
          <a:p>
            <a:r>
              <a:rPr lang="en-US" dirty="0" smtClean="0"/>
              <a:t>RACS</a:t>
            </a:r>
            <a:r>
              <a:rPr lang="en-US" dirty="0"/>
              <a:t>: Redundant Array of Cloud Storage</a:t>
            </a:r>
          </a:p>
          <a:p>
            <a:pPr lvl="1"/>
            <a:r>
              <a:rPr lang="en-US" dirty="0"/>
              <a:t>Collaboration with the Internet Archive and </a:t>
            </a:r>
            <a:r>
              <a:rPr lang="en-US" dirty="0" smtClean="0"/>
              <a:t>IBM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2" name="Rounded Rectangle 41"/>
          <p:cNvSpPr/>
          <p:nvPr/>
        </p:nvSpPr>
        <p:spPr>
          <a:xfrm>
            <a:off x="228600" y="3733800"/>
            <a:ext cx="8686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3810000"/>
            <a:ext cx="64008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381000" y="4267200"/>
            <a:ext cx="1933032" cy="1295400"/>
            <a:chOff x="3657600" y="1219200"/>
            <a:chExt cx="1933032" cy="1295400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2540000" y="4267200"/>
            <a:ext cx="1933032" cy="1295400"/>
            <a:chOff x="3657600" y="1219200"/>
            <a:chExt cx="1933032" cy="1295400"/>
          </a:xfrm>
        </p:grpSpPr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858000" y="4267200"/>
            <a:ext cx="1933032" cy="1295400"/>
            <a:chOff x="3657600" y="1219200"/>
            <a:chExt cx="1933032" cy="1295400"/>
          </a:xfrm>
        </p:grpSpPr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699000" y="4267200"/>
            <a:ext cx="1933032" cy="1295400"/>
            <a:chOff x="3657600" y="1219200"/>
            <a:chExt cx="1933032" cy="1295400"/>
          </a:xfrm>
        </p:grpSpPr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4114800" y="2667000"/>
            <a:ext cx="914400" cy="914400"/>
            <a:chOff x="4419600" y="2286000"/>
            <a:chExt cx="914400" cy="914400"/>
          </a:xfrm>
        </p:grpSpPr>
        <p:pic>
          <p:nvPicPr>
            <p:cNvPr id="66" name="Picture 65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4114800" y="2819400"/>
            <a:ext cx="914400" cy="914400"/>
            <a:chOff x="4419600" y="2286000"/>
            <a:chExt cx="914400" cy="914400"/>
          </a:xfrm>
        </p:grpSpPr>
        <p:pic>
          <p:nvPicPr>
            <p:cNvPr id="70" name="Picture 69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10" name="Group 71"/>
          <p:cNvGrpSpPr/>
          <p:nvPr/>
        </p:nvGrpSpPr>
        <p:grpSpPr>
          <a:xfrm>
            <a:off x="4114800" y="2971800"/>
            <a:ext cx="914400" cy="914400"/>
            <a:chOff x="4419600" y="2286000"/>
            <a:chExt cx="914400" cy="914400"/>
          </a:xfrm>
        </p:grpSpPr>
        <p:pic>
          <p:nvPicPr>
            <p:cNvPr id="73" name="Picture 72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4114800" y="3200400"/>
            <a:ext cx="914400" cy="914400"/>
            <a:chOff x="4419600" y="2286000"/>
            <a:chExt cx="914400" cy="914400"/>
          </a:xfrm>
        </p:grpSpPr>
        <p:pic>
          <p:nvPicPr>
            <p:cNvPr id="76" name="Picture 75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12" name="Group 62"/>
          <p:cNvGrpSpPr/>
          <p:nvPr/>
        </p:nvGrpSpPr>
        <p:grpSpPr>
          <a:xfrm>
            <a:off x="609600" y="2895600"/>
            <a:ext cx="1600200" cy="1600200"/>
            <a:chOff x="609600" y="2895600"/>
            <a:chExt cx="1600200" cy="1600200"/>
          </a:xfrm>
        </p:grpSpPr>
        <p:pic>
          <p:nvPicPr>
            <p:cNvPr id="61" name="Picture 60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895600"/>
              <a:ext cx="1600200" cy="16002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838200" y="2971800"/>
              <a:ext cx="1047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Object</a:t>
              </a:r>
            </a:p>
            <a:p>
              <a:r>
                <a:rPr lang="en-US" sz="2400" smtClean="0"/>
                <a:t>100 KB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Storage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6200" y="5791200"/>
            <a:ext cx="138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RACS(3,4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5200" y="381000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n=4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51695" y="381000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k=3</a:t>
            </a:r>
            <a:endParaRPr lang="en-US"/>
          </a:p>
        </p:txBody>
      </p:sp>
      <p:grpSp>
        <p:nvGrpSpPr>
          <p:cNvPr id="13" name="Group 63"/>
          <p:cNvGrpSpPr/>
          <p:nvPr/>
        </p:nvGrpSpPr>
        <p:grpSpPr>
          <a:xfrm>
            <a:off x="3733800" y="2057400"/>
            <a:ext cx="1676400" cy="2247900"/>
            <a:chOff x="3733800" y="2057400"/>
            <a:chExt cx="1676400" cy="2247900"/>
          </a:xfrm>
        </p:grpSpPr>
        <p:sp>
          <p:nvSpPr>
            <p:cNvPr id="47" name="Oval 46"/>
            <p:cNvSpPr/>
            <p:nvPr/>
          </p:nvSpPr>
          <p:spPr>
            <a:xfrm>
              <a:off x="3733800" y="2552700"/>
              <a:ext cx="1676400" cy="1752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74475" y="2057400"/>
              <a:ext cx="1207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RACS(3,4)</a:t>
              </a:r>
              <a:endParaRPr lang="en-US" sz="2000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609600" y="2895600"/>
            <a:ext cx="1600200" cy="1600200"/>
            <a:chOff x="609600" y="2895600"/>
            <a:chExt cx="1600200" cy="1600200"/>
          </a:xfrm>
        </p:grpSpPr>
        <p:pic>
          <p:nvPicPr>
            <p:cNvPr id="79" name="Picture 78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895600"/>
              <a:ext cx="1600200" cy="160020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838200" y="2971800"/>
              <a:ext cx="1047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Object</a:t>
              </a:r>
            </a:p>
            <a:p>
              <a:r>
                <a:rPr lang="en-US" sz="2400" dirty="0" smtClean="0"/>
                <a:t>100 KB</a:t>
              </a: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304800" y="5334000"/>
          <a:ext cx="6477000" cy="128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02325">
                <a:tc>
                  <a:txBody>
                    <a:bodyPr/>
                    <a:lstStyle/>
                    <a:p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Storage</a:t>
                      </a:r>
                      <a:endParaRPr lang="en-US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baseline="0" smtClean="0">
                          <a:solidFill>
                            <a:schemeClr val="tx1"/>
                          </a:solidFill>
                        </a:rPr>
                        <a:t>n/k</a:t>
                      </a:r>
                      <a:endParaRPr lang="en-US" i="1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06">
                <a:tc>
                  <a:txBody>
                    <a:bodyPr/>
                    <a:lstStyle/>
                    <a:p>
                      <a:r>
                        <a:rPr lang="en-US" b="1" smtClean="0"/>
                        <a:t>Relative Upload</a:t>
                      </a:r>
                      <a:r>
                        <a:rPr lang="en-US" b="1" baseline="0" smtClean="0"/>
                        <a:t> Bandwidth</a:t>
                      </a:r>
                      <a:endParaRPr lang="en-US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smtClean="0"/>
                        <a:t>n/k</a:t>
                      </a:r>
                      <a:endParaRPr lang="en-US" b="1" i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069">
                <a:tc>
                  <a:txBody>
                    <a:bodyPr/>
                    <a:lstStyle/>
                    <a:p>
                      <a:r>
                        <a:rPr lang="en-US" b="1" smtClean="0"/>
                        <a:t>Relative Download Bandwidth</a:t>
                      </a:r>
                      <a:endParaRPr lang="en-US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smtClean="0"/>
                        <a:t>1</a:t>
                      </a:r>
                      <a:endParaRPr lang="en-US" b="1" i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" name="Picture 42" descr="logo_aw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36" y="3294643"/>
            <a:ext cx="1166284" cy="426689"/>
          </a:xfrm>
          <a:prstGeom prst="rect">
            <a:avLst/>
          </a:prstGeom>
        </p:spPr>
      </p:pic>
      <p:pic>
        <p:nvPicPr>
          <p:cNvPr id="44" name="Picture 43" descr="rackspace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30" y="1934947"/>
            <a:ext cx="1586063" cy="279410"/>
          </a:xfrm>
          <a:prstGeom prst="rect">
            <a:avLst/>
          </a:prstGeom>
        </p:spPr>
      </p:pic>
      <p:pic>
        <p:nvPicPr>
          <p:cNvPr id="45" name="Picture 44" descr="gogrid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83" y="6420414"/>
            <a:ext cx="1386017" cy="243346"/>
          </a:xfrm>
          <a:prstGeom prst="rect">
            <a:avLst/>
          </a:prstGeom>
        </p:spPr>
      </p:pic>
      <p:pic>
        <p:nvPicPr>
          <p:cNvPr id="46" name="Picture 45" descr="nirvanix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89" y="4845784"/>
            <a:ext cx="1939336" cy="359573"/>
          </a:xfrm>
          <a:prstGeom prst="rect">
            <a:avLst/>
          </a:prstGeom>
        </p:spPr>
      </p:pic>
      <p:pic>
        <p:nvPicPr>
          <p:cNvPr id="15" name="Picture 14" descr="CULogo4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2464"/>
            <a:ext cx="2560780" cy="7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666 L 0.71927 -0.4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48316 -0.28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24705 -0.072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1094 0.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375 -0.0055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0833 -0.2222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5556 L 0.30834 -2.22222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 0.13333 " pathEditMode="relative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3.33333E-6 L 0.29167 0.33334 " pathEditMode="relative" ptsTypes="AA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2" grpId="0" animBg="1"/>
      <p:bldP spid="19" grpId="0" animBg="1"/>
      <p:bldP spid="41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6948336" y="917509"/>
            <a:ext cx="1933032" cy="1295400"/>
            <a:chOff x="3657600" y="1219200"/>
            <a:chExt cx="1933032" cy="1295400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6948336" y="2328073"/>
            <a:ext cx="1933032" cy="1295400"/>
            <a:chOff x="3657600" y="1219200"/>
            <a:chExt cx="1933032" cy="1295400"/>
          </a:xfrm>
        </p:grpSpPr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948336" y="5296331"/>
            <a:ext cx="1933032" cy="1295400"/>
            <a:chOff x="3657600" y="1219200"/>
            <a:chExt cx="1933032" cy="1295400"/>
          </a:xfrm>
        </p:grpSpPr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6948336" y="3778984"/>
            <a:ext cx="1933032" cy="1295400"/>
            <a:chOff x="3657600" y="1219200"/>
            <a:chExt cx="1933032" cy="1295400"/>
          </a:xfrm>
        </p:grpSpPr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Storage</a:t>
            </a:r>
          </a:p>
        </p:txBody>
      </p:sp>
      <p:grpSp>
        <p:nvGrpSpPr>
          <p:cNvPr id="43" name="Group 77"/>
          <p:cNvGrpSpPr/>
          <p:nvPr/>
        </p:nvGrpSpPr>
        <p:grpSpPr>
          <a:xfrm>
            <a:off x="609600" y="2895600"/>
            <a:ext cx="1600200" cy="1600200"/>
            <a:chOff x="609600" y="2895600"/>
            <a:chExt cx="1600200" cy="1600200"/>
          </a:xfrm>
        </p:grpSpPr>
        <p:pic>
          <p:nvPicPr>
            <p:cNvPr id="44" name="Picture 43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895600"/>
              <a:ext cx="1600200" cy="16002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38200" y="2971800"/>
              <a:ext cx="1047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Object</a:t>
              </a:r>
            </a:p>
            <a:p>
              <a:r>
                <a:rPr lang="en-US" sz="2400" smtClean="0"/>
                <a:t>100 KB</a:t>
              </a:r>
            </a:p>
          </p:txBody>
        </p:sp>
      </p:grpSp>
      <p:grpSp>
        <p:nvGrpSpPr>
          <p:cNvPr id="46" name="Group 63"/>
          <p:cNvGrpSpPr/>
          <p:nvPr/>
        </p:nvGrpSpPr>
        <p:grpSpPr>
          <a:xfrm>
            <a:off x="3733800" y="2057400"/>
            <a:ext cx="1676400" cy="2247900"/>
            <a:chOff x="3733800" y="2057400"/>
            <a:chExt cx="1676400" cy="2247900"/>
          </a:xfrm>
        </p:grpSpPr>
        <p:sp>
          <p:nvSpPr>
            <p:cNvPr id="48" name="Oval 47"/>
            <p:cNvSpPr/>
            <p:nvPr/>
          </p:nvSpPr>
          <p:spPr>
            <a:xfrm>
              <a:off x="3733800" y="2552700"/>
              <a:ext cx="1676400" cy="1752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74475" y="2057400"/>
              <a:ext cx="1207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RACS(3,4)</a:t>
              </a:r>
              <a:endParaRPr lang="en-US" sz="2000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04800" y="5334000"/>
          <a:ext cx="6477000" cy="128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02325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Storage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n/k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806">
                <a:tc>
                  <a:txBody>
                    <a:bodyPr/>
                    <a:lstStyle/>
                    <a:p>
                      <a:r>
                        <a:rPr lang="en-US" b="1" smtClean="0"/>
                        <a:t>Relative Upload</a:t>
                      </a:r>
                      <a:r>
                        <a:rPr lang="en-US" b="1" baseline="0" smtClean="0"/>
                        <a:t> Bandwidth</a:t>
                      </a:r>
                      <a:endParaRPr lang="en-US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n/k</a:t>
                      </a:r>
                      <a:endParaRPr lang="en-US" b="1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0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Relative Download Bandwidth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1</a:t>
                      </a:r>
                      <a:endParaRPr lang="en-US" b="1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 descr="logo_aw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36" y="3294643"/>
            <a:ext cx="1166284" cy="426689"/>
          </a:xfrm>
          <a:prstGeom prst="rect">
            <a:avLst/>
          </a:prstGeom>
        </p:spPr>
      </p:pic>
      <p:pic>
        <p:nvPicPr>
          <p:cNvPr id="15" name="Picture 14" descr="rackspace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30" y="1934947"/>
            <a:ext cx="1586063" cy="27941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968489" y="1146109"/>
            <a:ext cx="914400" cy="914400"/>
            <a:chOff x="4419600" y="2286000"/>
            <a:chExt cx="914400" cy="914400"/>
          </a:xfrm>
        </p:grpSpPr>
        <p:pic>
          <p:nvPicPr>
            <p:cNvPr id="91" name="Picture 90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968536" y="2818333"/>
            <a:ext cx="914400" cy="914400"/>
            <a:chOff x="4419600" y="2286000"/>
            <a:chExt cx="914400" cy="914400"/>
          </a:xfrm>
        </p:grpSpPr>
        <p:pic>
          <p:nvPicPr>
            <p:cNvPr id="88" name="Picture 87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79728" y="3900784"/>
            <a:ext cx="914400" cy="914400"/>
            <a:chOff x="4419600" y="2286000"/>
            <a:chExt cx="914400" cy="914400"/>
          </a:xfrm>
        </p:grpSpPr>
        <p:pic>
          <p:nvPicPr>
            <p:cNvPr id="84" name="Picture 83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6520" y="5483152"/>
            <a:ext cx="914400" cy="914400"/>
            <a:chOff x="4419600" y="2286000"/>
            <a:chExt cx="914400" cy="914400"/>
          </a:xfrm>
        </p:grpSpPr>
        <p:pic>
          <p:nvPicPr>
            <p:cNvPr id="78" name="Picture 77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pic>
        <p:nvPicPr>
          <p:cNvPr id="17" name="Picture 16" descr="gogrid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83" y="6420414"/>
            <a:ext cx="1386017" cy="243346"/>
          </a:xfrm>
          <a:prstGeom prst="rect">
            <a:avLst/>
          </a:prstGeom>
        </p:spPr>
      </p:pic>
      <p:pic>
        <p:nvPicPr>
          <p:cNvPr id="23" name="Picture 22" descr="nirvanix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89" y="4845784"/>
            <a:ext cx="1939336" cy="359573"/>
          </a:xfrm>
          <a:prstGeom prst="rect">
            <a:avLst/>
          </a:prstGeom>
        </p:spPr>
      </p:pic>
      <p:pic>
        <p:nvPicPr>
          <p:cNvPr id="39" name="Picture 38" descr="CULogo4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2464"/>
            <a:ext cx="2560780" cy="797500"/>
          </a:xfrm>
          <a:prstGeom prst="rect">
            <a:avLst/>
          </a:prstGeom>
        </p:spPr>
      </p:pic>
      <p:pic>
        <p:nvPicPr>
          <p:cNvPr id="40" name="Picture 39" descr="ia_switching_costs_colo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946" y="1219200"/>
            <a:ext cx="8617254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2137" y="884081"/>
            <a:ext cx="66162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Estimated Cost of Switching Cloud Providers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29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Students</a:t>
            </a:r>
          </a:p>
          <a:p>
            <a:pPr lvl="1"/>
            <a:r>
              <a:rPr lang="en-US" dirty="0" err="1" smtClean="0"/>
              <a:t>Hussam</a:t>
            </a:r>
            <a:r>
              <a:rPr lang="en-US" dirty="0" smtClean="0"/>
              <a:t> Abu-</a:t>
            </a:r>
            <a:r>
              <a:rPr lang="en-US" dirty="0" err="1" smtClean="0"/>
              <a:t>Libdeh</a:t>
            </a:r>
            <a:endParaRPr lang="en-US" dirty="0"/>
          </a:p>
          <a:p>
            <a:pPr lvl="1"/>
            <a:r>
              <a:rPr lang="en-US" dirty="0" smtClean="0"/>
              <a:t>Lonnie </a:t>
            </a:r>
            <a:r>
              <a:rPr lang="en-US" dirty="0" err="1" smtClean="0"/>
              <a:t>Princehouse</a:t>
            </a:r>
            <a:endParaRPr lang="en-US" dirty="0"/>
          </a:p>
          <a:p>
            <a:pPr lvl="1"/>
            <a:r>
              <a:rPr lang="en-US" dirty="0" err="1" smtClean="0"/>
              <a:t>Ji</a:t>
            </a:r>
            <a:r>
              <a:rPr lang="en-US" dirty="0" smtClean="0"/>
              <a:t> Yong Shin</a:t>
            </a:r>
          </a:p>
          <a:p>
            <a:r>
              <a:rPr lang="en-US" dirty="0" smtClean="0"/>
              <a:t>Collaborators</a:t>
            </a:r>
          </a:p>
          <a:p>
            <a:pPr lvl="1"/>
            <a:r>
              <a:rPr lang="en-US" dirty="0"/>
              <a:t>Sandra Payette (Fedora Commons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Website:</a:t>
            </a:r>
          </a:p>
          <a:p>
            <a:pPr lvl="1"/>
            <a:r>
              <a:rPr lang="en-US" dirty="0" smtClean="0">
                <a:hlinkClick r:id="rId2"/>
              </a:rPr>
              <a:t>http://racs.cs.cornell.edu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Storage</a:t>
            </a:r>
          </a:p>
        </p:txBody>
      </p:sp>
    </p:spTree>
    <p:extLst>
      <p:ext uri="{BB962C8B-B14F-4D97-AF65-F5344CB8AC3E}">
        <p14:creationId xmlns:p14="http://schemas.microsoft.com/office/powerpoint/2010/main" val="15701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Vendor Lock-in: Cloud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980715" cy="5273449"/>
          </a:xfrm>
        </p:spPr>
        <p:txBody>
          <a:bodyPr>
            <a:normAutofit/>
          </a:bodyPr>
          <a:lstStyle/>
          <a:p>
            <a:r>
              <a:rPr lang="en-US" dirty="0" smtClean="0"/>
              <a:t>Cloud </a:t>
            </a:r>
            <a:r>
              <a:rPr lang="en-US" dirty="0"/>
              <a:t>s</a:t>
            </a:r>
            <a:r>
              <a:rPr lang="en-US" dirty="0" smtClean="0"/>
              <a:t>torage is only a </a:t>
            </a:r>
            <a:r>
              <a:rPr lang="en-US" strike="sngStrike" dirty="0" smtClean="0"/>
              <a:t>half</a:t>
            </a:r>
            <a:r>
              <a:rPr lang="en-US" dirty="0" smtClean="0"/>
              <a:t> third of the story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about computation?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How can I move my computation between clouds?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Computation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639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Move computation via Virtualization</a:t>
            </a:r>
          </a:p>
          <a:p>
            <a:pPr lvl="1"/>
            <a:r>
              <a:rPr lang="en-US" dirty="0" smtClean="0"/>
              <a:t>Virtualize processor </a:t>
            </a:r>
            <a:r>
              <a:rPr lang="en-US" dirty="0" smtClean="0"/>
              <a:t>Instruction Set Architecture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Virtualization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Paravirtualization</a:t>
            </a:r>
            <a:r>
              <a:rPr lang="en-US" dirty="0" smtClean="0"/>
              <a:t> (of hardware)</a:t>
            </a:r>
          </a:p>
          <a:p>
            <a:pPr lvl="1"/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(Original)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/>
              <a:t>Separation of policy and mechanism</a:t>
            </a:r>
          </a:p>
          <a:p>
            <a:pPr lvl="1"/>
            <a:r>
              <a:rPr lang="en-US" dirty="0" err="1" smtClean="0"/>
              <a:t>DomU</a:t>
            </a:r>
            <a:r>
              <a:rPr lang="en-US" dirty="0" smtClean="0"/>
              <a:t> hosts guest operating </a:t>
            </a:r>
            <a:r>
              <a:rPr lang="en-US" dirty="0" smtClean="0"/>
              <a:t>system in virtual machine</a:t>
            </a:r>
            <a:endParaRPr lang="en-US" dirty="0" smtClean="0"/>
          </a:p>
          <a:p>
            <a:pPr lvl="1"/>
            <a:r>
              <a:rPr lang="en-US" dirty="0" smtClean="0"/>
              <a:t>Dom0 manages devices and guests</a:t>
            </a:r>
          </a:p>
          <a:p>
            <a:pPr lvl="1"/>
            <a:r>
              <a:rPr lang="en-US" dirty="0"/>
              <a:t>Control Transfer:  </a:t>
            </a:r>
            <a:r>
              <a:rPr lang="en-US" dirty="0" err="1"/>
              <a:t>Hypercalls</a:t>
            </a:r>
            <a:r>
              <a:rPr lang="en-US" dirty="0"/>
              <a:t> </a:t>
            </a:r>
            <a:r>
              <a:rPr lang="en-US" dirty="0" smtClean="0"/>
              <a:t>and Events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         (like </a:t>
            </a:r>
            <a:r>
              <a:rPr lang="en-US" dirty="0" err="1" smtClean="0"/>
              <a:t>syscalls</a:t>
            </a:r>
            <a:r>
              <a:rPr lang="en-US" dirty="0" smtClean="0"/>
              <a:t> and device interrupts)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9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68313" y="4365625"/>
            <a:ext cx="8116887" cy="1198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 Xen</a:t>
            </a:r>
            <a:endParaRPr lang="en-US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5288" y="1339850"/>
            <a:ext cx="3455987" cy="2952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Linux Dom0</a:t>
            </a:r>
            <a:endParaRPr lang="en-US" alt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924300" y="1268413"/>
            <a:ext cx="4537075" cy="30432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Linux DomU: VM</a:t>
            </a:r>
            <a:endParaRPr lang="en-US" alt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1552575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89263" y="2716213"/>
            <a:ext cx="1943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/>
              <a:t>Shared Memory</a:t>
            </a:r>
            <a:br>
              <a:rPr lang="zh-CN" altLang="en-US" b="1"/>
            </a:br>
            <a:r>
              <a:rPr lang="zh-CN" altLang="en-US" b="1"/>
              <a:t>Device: Ring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97550" y="3502025"/>
            <a:ext cx="865188" cy="3698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Frontend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19250" y="3284538"/>
            <a:ext cx="936625" cy="2873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Backend</a:t>
            </a: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19250" y="3860800"/>
            <a:ext cx="936625" cy="2873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sym typeface="Arial" pitchFamily="34" charset="0"/>
              </a:rPr>
              <a:t>PCI-Driver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4572000" y="3213100"/>
            <a:ext cx="1225550" cy="5048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2555875" y="3429000"/>
            <a:ext cx="792163" cy="730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052638" y="3573463"/>
            <a:ext cx="0" cy="2873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2638" y="4149725"/>
            <a:ext cx="0" cy="151288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68313" y="5661025"/>
            <a:ext cx="8204200" cy="11985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Baremetal</a:t>
            </a: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Computation</a:t>
            </a:r>
          </a:p>
        </p:txBody>
      </p:sp>
    </p:spTree>
    <p:extLst>
      <p:ext uri="{BB962C8B-B14F-4D97-AF65-F5344CB8AC3E}">
        <p14:creationId xmlns:p14="http://schemas.microsoft.com/office/powerpoint/2010/main" val="28760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6948336" y="917509"/>
            <a:ext cx="1933032" cy="1295400"/>
            <a:chOff x="3657600" y="1219200"/>
            <a:chExt cx="1933032" cy="1295400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6948336" y="2328073"/>
            <a:ext cx="1933032" cy="1295400"/>
            <a:chOff x="3657600" y="1219200"/>
            <a:chExt cx="1933032" cy="1295400"/>
          </a:xfrm>
        </p:grpSpPr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948336" y="5296331"/>
            <a:ext cx="1933032" cy="1295400"/>
            <a:chOff x="3657600" y="1219200"/>
            <a:chExt cx="1933032" cy="1295400"/>
          </a:xfrm>
        </p:grpSpPr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6948336" y="3778984"/>
            <a:ext cx="1933032" cy="1295400"/>
            <a:chOff x="3657600" y="1219200"/>
            <a:chExt cx="1933032" cy="1295400"/>
          </a:xfrm>
        </p:grpSpPr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180431" y="762000"/>
            <a:ext cx="6083935" cy="2438400"/>
          </a:xfrm>
        </p:spPr>
        <p:txBody>
          <a:bodyPr>
            <a:normAutofit/>
          </a:bodyPr>
          <a:lstStyle/>
          <a:p>
            <a:r>
              <a:rPr lang="en-US" dirty="0"/>
              <a:t>Can I compute </a:t>
            </a:r>
            <a:r>
              <a:rPr lang="en-US" dirty="0" smtClean="0"/>
              <a:t>in </a:t>
            </a:r>
            <a:r>
              <a:rPr lang="en-US" dirty="0"/>
              <a:t>the cloud if some of my data </a:t>
            </a:r>
            <a:r>
              <a:rPr lang="en-US" dirty="0" smtClean="0"/>
              <a:t>is </a:t>
            </a:r>
            <a:r>
              <a:rPr lang="en-US" dirty="0"/>
              <a:t>in a vault</a:t>
            </a:r>
            <a:r>
              <a:rPr lang="en-US" dirty="0" smtClean="0"/>
              <a:t> 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home or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another </a:t>
            </a:r>
            <a:r>
              <a:rPr lang="en-US" dirty="0" smtClean="0"/>
              <a:t>provider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43" name="Group 77"/>
          <p:cNvGrpSpPr/>
          <p:nvPr/>
        </p:nvGrpSpPr>
        <p:grpSpPr>
          <a:xfrm>
            <a:off x="609600" y="2895600"/>
            <a:ext cx="1600200" cy="1600200"/>
            <a:chOff x="609600" y="2895600"/>
            <a:chExt cx="1600200" cy="1600200"/>
          </a:xfrm>
        </p:grpSpPr>
        <p:pic>
          <p:nvPicPr>
            <p:cNvPr id="44" name="Picture 43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895600"/>
              <a:ext cx="1600200" cy="16002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38200" y="2971800"/>
              <a:ext cx="1047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Object</a:t>
              </a:r>
            </a:p>
            <a:p>
              <a:r>
                <a:rPr lang="en-US" sz="2400" smtClean="0"/>
                <a:t>100 KB</a:t>
              </a:r>
            </a:p>
          </p:txBody>
        </p:sp>
      </p:grpSp>
      <p:pic>
        <p:nvPicPr>
          <p:cNvPr id="14" name="Picture 13" descr="logo_aw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36" y="3294643"/>
            <a:ext cx="1166284" cy="426689"/>
          </a:xfrm>
          <a:prstGeom prst="rect">
            <a:avLst/>
          </a:prstGeom>
        </p:spPr>
      </p:pic>
      <p:pic>
        <p:nvPicPr>
          <p:cNvPr id="15" name="Picture 14" descr="rackspace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30" y="1934947"/>
            <a:ext cx="1586063" cy="27941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968489" y="1146109"/>
            <a:ext cx="914400" cy="914400"/>
            <a:chOff x="4419600" y="2286000"/>
            <a:chExt cx="914400" cy="914400"/>
          </a:xfrm>
        </p:grpSpPr>
        <p:pic>
          <p:nvPicPr>
            <p:cNvPr id="91" name="Picture 90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968536" y="2818333"/>
            <a:ext cx="914400" cy="914400"/>
            <a:chOff x="4419600" y="2286000"/>
            <a:chExt cx="914400" cy="914400"/>
          </a:xfrm>
        </p:grpSpPr>
        <p:pic>
          <p:nvPicPr>
            <p:cNvPr id="88" name="Picture 87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79728" y="3900784"/>
            <a:ext cx="914400" cy="914400"/>
            <a:chOff x="4419600" y="2286000"/>
            <a:chExt cx="914400" cy="914400"/>
          </a:xfrm>
        </p:grpSpPr>
        <p:pic>
          <p:nvPicPr>
            <p:cNvPr id="84" name="Picture 83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6520" y="5483152"/>
            <a:ext cx="914400" cy="914400"/>
            <a:chOff x="4419600" y="2286000"/>
            <a:chExt cx="914400" cy="914400"/>
          </a:xfrm>
        </p:grpSpPr>
        <p:pic>
          <p:nvPicPr>
            <p:cNvPr id="78" name="Picture 77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pic>
        <p:nvPicPr>
          <p:cNvPr id="17" name="Picture 16" descr="gogrid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83" y="6420414"/>
            <a:ext cx="1386017" cy="243346"/>
          </a:xfrm>
          <a:prstGeom prst="rect">
            <a:avLst/>
          </a:prstGeom>
        </p:spPr>
      </p:pic>
      <p:pic>
        <p:nvPicPr>
          <p:cNvPr id="23" name="Picture 22" descr="nirvanix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89" y="4845784"/>
            <a:ext cx="1939336" cy="3595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684116" y="1675245"/>
            <a:ext cx="1427510" cy="372079"/>
            <a:chOff x="5752254" y="4861909"/>
            <a:chExt cx="1427510" cy="372079"/>
          </a:xfrm>
        </p:grpSpPr>
        <p:sp>
          <p:nvSpPr>
            <p:cNvPr id="40" name="Rectangle 39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16316" y="985174"/>
            <a:ext cx="853894" cy="734223"/>
            <a:chOff x="6384454" y="4171838"/>
            <a:chExt cx="853894" cy="734223"/>
          </a:xfrm>
        </p:grpSpPr>
        <p:sp>
          <p:nvSpPr>
            <p:cNvPr id="49" name="Rectangle 48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85588" y="3349253"/>
            <a:ext cx="1427510" cy="372079"/>
            <a:chOff x="5752254" y="4861909"/>
            <a:chExt cx="1427510" cy="372079"/>
          </a:xfrm>
        </p:grpSpPr>
        <p:sp>
          <p:nvSpPr>
            <p:cNvPr id="67" name="Rectangle 66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84115" y="4477520"/>
            <a:ext cx="1427510" cy="372079"/>
            <a:chOff x="5752254" y="4861909"/>
            <a:chExt cx="1427510" cy="372079"/>
          </a:xfrm>
        </p:grpSpPr>
        <p:sp>
          <p:nvSpPr>
            <p:cNvPr id="72" name="Rectangle 71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85588" y="6044921"/>
            <a:ext cx="1427510" cy="372079"/>
            <a:chOff x="5752254" y="4861909"/>
            <a:chExt cx="1427510" cy="372079"/>
          </a:xfrm>
        </p:grpSpPr>
        <p:sp>
          <p:nvSpPr>
            <p:cNvPr id="77" name="Rectangle 76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724361" y="4065129"/>
            <a:ext cx="1427510" cy="372079"/>
            <a:chOff x="5752254" y="4861909"/>
            <a:chExt cx="1427510" cy="372079"/>
          </a:xfrm>
        </p:grpSpPr>
        <p:sp>
          <p:nvSpPr>
            <p:cNvPr id="86" name="Rectangle 85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378609" y="3339967"/>
            <a:ext cx="853894" cy="734223"/>
            <a:chOff x="6384454" y="4171838"/>
            <a:chExt cx="853894" cy="734223"/>
          </a:xfrm>
        </p:grpSpPr>
        <p:sp>
          <p:nvSpPr>
            <p:cNvPr id="96" name="Rectangle 95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264367" y="2618758"/>
            <a:ext cx="853894" cy="734223"/>
            <a:chOff x="6384454" y="4171838"/>
            <a:chExt cx="853894" cy="734223"/>
          </a:xfrm>
        </p:grpSpPr>
        <p:sp>
          <p:nvSpPr>
            <p:cNvPr id="102" name="Rectangle 101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pic>
        <p:nvPicPr>
          <p:cNvPr id="129" name="Picture 128" descr="CULogo4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2560780" cy="79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23335" y="37373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Computation</a:t>
            </a:r>
          </a:p>
        </p:txBody>
      </p:sp>
    </p:spTree>
    <p:extLst>
      <p:ext uri="{BB962C8B-B14F-4D97-AF65-F5344CB8AC3E}">
        <p14:creationId xmlns:p14="http://schemas.microsoft.com/office/powerpoint/2010/main" val="30253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46 C -0.0595 0.11791 -0.11656 0.23628 -0.18803 0.29349 C -0.25932 0.35071 -0.40329 0.30786 -0.43035 0.34353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2" y="175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7016E-6 -4.87375E-6 C 0.05118 -0.00741 0.10252 -0.01436 0.17399 -0.03127 C 0.24545 -0.04818 0.39151 -0.0857 0.42828 -0.10238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5" y="-51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219E-6 1.04239E-6 L 0.00017 0.39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shackle_jpg_Page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Vendor Lock-in: Cloud Computation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77218" y="3810359"/>
            <a:ext cx="1427510" cy="372079"/>
            <a:chOff x="5752254" y="4861909"/>
            <a:chExt cx="1427510" cy="372079"/>
          </a:xfrm>
        </p:grpSpPr>
        <p:sp>
          <p:nvSpPr>
            <p:cNvPr id="24" name="Rectangle 23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1466" y="3085197"/>
            <a:ext cx="853894" cy="734223"/>
            <a:chOff x="6384454" y="4171838"/>
            <a:chExt cx="853894" cy="734223"/>
          </a:xfrm>
        </p:grpSpPr>
        <p:sp>
          <p:nvSpPr>
            <p:cNvPr id="28" name="Rectangle 27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493693" y="3682339"/>
            <a:ext cx="2133600" cy="72202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5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unshackle_jpg_Page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9144000" cy="6851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60960"/>
            <a:ext cx="9183911" cy="74676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Vendor Lock-in: Cloud Computation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77218" y="3810359"/>
            <a:ext cx="1427510" cy="372079"/>
            <a:chOff x="5752254" y="4861909"/>
            <a:chExt cx="1427510" cy="372079"/>
          </a:xfrm>
        </p:grpSpPr>
        <p:sp>
          <p:nvSpPr>
            <p:cNvPr id="13" name="Rectangle 12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31466" y="3085197"/>
            <a:ext cx="853894" cy="734223"/>
            <a:chOff x="6384454" y="4171838"/>
            <a:chExt cx="853894" cy="734223"/>
          </a:xfrm>
        </p:grpSpPr>
        <p:sp>
          <p:nvSpPr>
            <p:cNvPr id="17" name="Rectangle 16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493693" y="3682339"/>
            <a:ext cx="2133600" cy="72202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5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77613" y="2895600"/>
            <a:ext cx="1249680" cy="786739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43356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computer </a:t>
            </a:r>
            <a:r>
              <a:rPr lang="en-US" dirty="0" smtClean="0"/>
              <a:t>utility; a commodity</a:t>
            </a:r>
          </a:p>
          <a:p>
            <a:pPr lvl="1"/>
            <a:r>
              <a:rPr lang="en-US" dirty="0" smtClean="0"/>
              <a:t>Catalyst for technology economy</a:t>
            </a:r>
          </a:p>
          <a:p>
            <a:pPr lvl="1"/>
            <a:r>
              <a:rPr lang="en-US" dirty="0" smtClean="0"/>
              <a:t>Revolutionizing for health care, financial systems,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scientific research, and society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6" y="3841939"/>
            <a:ext cx="1857113" cy="1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_aw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389120"/>
            <a:ext cx="1595297" cy="583645"/>
          </a:xfrm>
          <a:prstGeom prst="rect">
            <a:avLst/>
          </a:prstGeom>
        </p:spPr>
      </p:pic>
      <p:pic>
        <p:nvPicPr>
          <p:cNvPr id="20" name="Picture 19" descr="rackspac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21" name="Picture 20" descr="gogri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22" name="Picture 21" descr="nirvanix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0" y="5760681"/>
            <a:ext cx="2697346" cy="500116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04158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982196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unshackle_jpg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Unshackle the Cloud: </a:t>
            </a:r>
            <a:r>
              <a:rPr lang="en-US" dirty="0" err="1" smtClean="0"/>
              <a:t>xClouds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unshackle_jpg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Build </a:t>
            </a:r>
            <a:r>
              <a:rPr lang="en-US" dirty="0" err="1" smtClean="0"/>
              <a:t>xClouds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unshackle_jpg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Build </a:t>
            </a:r>
            <a:r>
              <a:rPr lang="en-US" dirty="0" err="1" smtClean="0"/>
              <a:t>xClouds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unshackle_jpg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Build </a:t>
            </a:r>
            <a:r>
              <a:rPr lang="en-US" dirty="0" err="1" smtClean="0"/>
              <a:t>xClouds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unshackle_jpg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pic>
        <p:nvPicPr>
          <p:cNvPr id="6" name="Picture 5" descr="williams_jpg2_Page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Build </a:t>
            </a:r>
            <a:r>
              <a:rPr lang="en-US" dirty="0" err="1" smtClean="0"/>
              <a:t>xClouds</a:t>
            </a:r>
            <a:r>
              <a:rPr lang="en-US" dirty="0" smtClean="0"/>
              <a:t>: Alternatives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83047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williams_jpg2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Build </a:t>
            </a:r>
            <a:r>
              <a:rPr lang="en-US" dirty="0" err="1"/>
              <a:t>xClouds</a:t>
            </a:r>
            <a:r>
              <a:rPr lang="en-US" dirty="0"/>
              <a:t>: Alternatives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83047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williams_jpg2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34400" y="6248400"/>
            <a:ext cx="3048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Build </a:t>
            </a:r>
            <a:r>
              <a:rPr lang="en-US" dirty="0" err="1"/>
              <a:t>xClouds</a:t>
            </a:r>
            <a:r>
              <a:rPr lang="en-US" dirty="0"/>
              <a:t>: Alternatives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685800"/>
            <a:ext cx="9143999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68313" y="4365625"/>
            <a:ext cx="8116887" cy="1198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 Xen</a:t>
            </a:r>
            <a:endParaRPr lang="en-US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5288" y="1339850"/>
            <a:ext cx="3455987" cy="2952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Linux Dom0</a:t>
            </a:r>
            <a:endParaRPr lang="en-US" alt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924300" y="1268413"/>
            <a:ext cx="4537075" cy="30432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Linux DomU: VM</a:t>
            </a:r>
            <a:endParaRPr lang="en-US" alt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1552575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89263" y="2716213"/>
            <a:ext cx="1943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/>
              <a:t>Shared Memory</a:t>
            </a:r>
            <a:br>
              <a:rPr lang="zh-CN" altLang="en-US" b="1"/>
            </a:br>
            <a:r>
              <a:rPr lang="zh-CN" altLang="en-US" b="1"/>
              <a:t>Device: Ring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97550" y="3502025"/>
            <a:ext cx="865188" cy="3698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Frontend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19250" y="3284538"/>
            <a:ext cx="936625" cy="2873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Backend</a:t>
            </a: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19250" y="3860800"/>
            <a:ext cx="936625" cy="2873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sym typeface="Arial" pitchFamily="34" charset="0"/>
              </a:rPr>
              <a:t>PCI-Driver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4572000" y="3213100"/>
            <a:ext cx="1225550" cy="5048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2555875" y="3429000"/>
            <a:ext cx="792163" cy="730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052638" y="3573463"/>
            <a:ext cx="0" cy="2873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2638" y="4149725"/>
            <a:ext cx="0" cy="151288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68313" y="5661025"/>
            <a:ext cx="8204200" cy="11985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Baremetal</a:t>
            </a: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</a:t>
            </a:r>
            <a:r>
              <a:rPr lang="en-US" dirty="0" err="1"/>
              <a:t>xClouds</a:t>
            </a:r>
            <a:r>
              <a:rPr lang="en-US" dirty="0"/>
              <a:t>: Another Layer</a:t>
            </a:r>
          </a:p>
        </p:txBody>
      </p:sp>
    </p:spTree>
    <p:extLst>
      <p:ext uri="{BB962C8B-B14F-4D97-AF65-F5344CB8AC3E}">
        <p14:creationId xmlns:p14="http://schemas.microsoft.com/office/powerpoint/2010/main" val="29679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</a:t>
            </a:r>
            <a:r>
              <a:rPr lang="en-US" dirty="0" err="1"/>
              <a:t>xClouds</a:t>
            </a:r>
            <a:r>
              <a:rPr lang="en-US" dirty="0"/>
              <a:t>: </a:t>
            </a:r>
            <a:r>
              <a:rPr lang="en-US" dirty="0" smtClean="0"/>
              <a:t>Another Layer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>
              <a:buFontTx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66725" y="4391025"/>
            <a:ext cx="8116888" cy="1198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1st-Layer Xen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8313" y="5661025"/>
            <a:ext cx="8204200" cy="11985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Baremetal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96875" y="1412875"/>
            <a:ext cx="3455988" cy="2952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Linux Dom0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924300" y="1341438"/>
            <a:ext cx="4405313" cy="30432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140200" y="3573463"/>
            <a:ext cx="3971925" cy="738187"/>
          </a:xfrm>
          <a:prstGeom prst="roundRect">
            <a:avLst>
              <a:gd name="adj" fmla="val 16667"/>
            </a:avLst>
          </a:prstGeom>
          <a:solidFill>
            <a:srgbClr val="993366">
              <a:alpha val="98999"/>
            </a:srgbClr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Xen - 4.1.1 Blanket</a:t>
            </a:r>
            <a:endParaRPr lang="en-US" alt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068763" y="1557338"/>
            <a:ext cx="1814512" cy="1938337"/>
          </a:xfrm>
          <a:prstGeom prst="roundRect">
            <a:avLst>
              <a:gd name="adj" fmla="val 16667"/>
            </a:avLst>
          </a:prstGeom>
          <a:solidFill>
            <a:srgbClr val="800080">
              <a:alpha val="98999"/>
            </a:srgbClr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Dom0 for</a:t>
            </a:r>
          </a:p>
          <a:p>
            <a:pPr algn="ctr"/>
            <a:r>
              <a:rPr lang="zh-CN" altLang="en-US" b="1"/>
              <a:t>Xenblanket</a:t>
            </a:r>
            <a:endParaRPr lang="en-US" altLang="en-US" b="1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6013450" y="1562100"/>
            <a:ext cx="1008063" cy="1938338"/>
          </a:xfrm>
          <a:prstGeom prst="roundRect">
            <a:avLst>
              <a:gd name="adj" fmla="val 16667"/>
            </a:avLst>
          </a:prstGeom>
          <a:solidFill>
            <a:srgbClr val="008000">
              <a:alpha val="98999"/>
            </a:srgbClr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ym typeface="Arial" pitchFamily="34" charset="0"/>
              </a:rPr>
              <a:t>PV-</a:t>
            </a:r>
          </a:p>
          <a:p>
            <a:pPr algn="ctr"/>
            <a:r>
              <a:rPr lang="zh-CN" altLang="en-US" b="1">
                <a:sym typeface="Arial" pitchFamily="34" charset="0"/>
              </a:rPr>
              <a:t>DomU</a:t>
            </a:r>
            <a:endParaRPr lang="en-US" altLang="en-US" b="1">
              <a:sym typeface="Arial" pitchFamily="34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7092950" y="1557338"/>
            <a:ext cx="922338" cy="1938337"/>
          </a:xfrm>
          <a:prstGeom prst="roundRect">
            <a:avLst>
              <a:gd name="adj" fmla="val 16667"/>
            </a:avLst>
          </a:prstGeom>
          <a:solidFill>
            <a:srgbClr val="008000">
              <a:alpha val="98999"/>
            </a:srgbClr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PV-</a:t>
            </a:r>
          </a:p>
          <a:p>
            <a:pPr algn="ctr"/>
            <a:r>
              <a:rPr lang="zh-CN" altLang="en-US" b="1"/>
              <a:t>DomU</a:t>
            </a:r>
            <a:endParaRPr lang="en-US" altLang="en-US" b="1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083300" y="2997200"/>
            <a:ext cx="865188" cy="36988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Frontend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72000" y="2781300"/>
            <a:ext cx="865188" cy="2873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Backend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72000" y="3213100"/>
            <a:ext cx="865188" cy="2889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Frontend</a:t>
            </a:r>
            <a:endParaRPr lang="zh-CN" alt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765300" y="3357563"/>
            <a:ext cx="936625" cy="2873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Backend</a:t>
            </a:r>
            <a:endParaRPr lang="zh-CN" alt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765300" y="3933825"/>
            <a:ext cx="935038" cy="2873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sym typeface="Arial" pitchFamily="34" charset="0"/>
              </a:rPr>
              <a:t>PCI-Driver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 flipV="1">
            <a:off x="5437188" y="2997200"/>
            <a:ext cx="647700" cy="1444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005388" y="3070225"/>
            <a:ext cx="0" cy="14287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2700338" y="3357563"/>
            <a:ext cx="1871662" cy="14446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2197100" y="3644900"/>
            <a:ext cx="0" cy="2889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2124075" y="4221163"/>
            <a:ext cx="73025" cy="165576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620838" y="5876925"/>
            <a:ext cx="863600" cy="288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Device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164388" y="2997200"/>
            <a:ext cx="793750" cy="371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Frontend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 flipV="1">
            <a:off x="5437188" y="2925763"/>
            <a:ext cx="1727200" cy="14446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6588125" y="3502025"/>
            <a:ext cx="1588" cy="11509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7597775" y="3502025"/>
            <a:ext cx="0" cy="1150938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516688" y="4581525"/>
            <a:ext cx="1295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Hypercalls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8720"/>
            <a:ext cx="8229600" cy="5303520"/>
          </a:xfrm>
        </p:spPr>
        <p:txBody>
          <a:bodyPr/>
          <a:lstStyle/>
          <a:p>
            <a:r>
              <a:rPr lang="zh-CN" altLang="en-US" sz="2800" dirty="0"/>
              <a:t>Event-Channel Drivers for virtual interrupts</a:t>
            </a:r>
            <a:endParaRPr lang="zh-CN" altLang="en-US" sz="2800" dirty="0">
              <a:sym typeface="Arial" pitchFamily="34" charset="0"/>
            </a:endParaRP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One for Receive Event from 1st-Layer Xen: virtual interrupts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One for multiplexing to nested DomU</a:t>
            </a:r>
          </a:p>
          <a:p>
            <a:r>
              <a:rPr lang="zh-CN" altLang="en-US" sz="2800" dirty="0"/>
              <a:t>Grant Page Table Drivers for shared memory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One for Shared Ring buffer with 1st-Layer Dom0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One for sharing memory with/or between nested DomUs</a:t>
            </a:r>
          </a:p>
          <a:p>
            <a:r>
              <a:rPr lang="zh-CN" altLang="en-US" sz="2800" dirty="0"/>
              <a:t>Two Xenbus drivers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One for connect to 1st-Layer shared memory devices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One for nested DomUs to connect to nested shared memory devices</a:t>
            </a:r>
          </a:p>
          <a:p>
            <a:r>
              <a:rPr lang="zh-CN" altLang="en-US" sz="2800" dirty="0"/>
              <a:t>Block and Net Frontend Drivers</a:t>
            </a:r>
          </a:p>
          <a:p>
            <a:pPr lvl="1">
              <a:buFontTx/>
              <a:buNone/>
            </a:pPr>
            <a:r>
              <a:rPr lang="zh-CN" altLang="en-US" sz="1900" dirty="0">
                <a:solidFill>
                  <a:srgbClr val="FF0000"/>
                </a:solidFill>
              </a:rPr>
              <a:t>- For virtual disk and network devices of nested Dom0</a:t>
            </a:r>
            <a:endParaRPr lang="en-US" altLang="en-US" sz="19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</a:t>
            </a:r>
            <a:r>
              <a:rPr lang="en-US" dirty="0" err="1"/>
              <a:t>xClouds</a:t>
            </a:r>
            <a:r>
              <a:rPr lang="en-US" dirty="0"/>
              <a:t>: Another Layer</a:t>
            </a:r>
          </a:p>
        </p:txBody>
      </p:sp>
    </p:spTree>
    <p:extLst>
      <p:ext uri="{BB962C8B-B14F-4D97-AF65-F5344CB8AC3E}">
        <p14:creationId xmlns:p14="http://schemas.microsoft.com/office/powerpoint/2010/main" val="148055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on-demand network access to a shared pool of configurable computing resources (e.g., networks, servers, storage, applications, and services) that can be rapidly provisioned and released with minimal management effort or service provider </a:t>
            </a:r>
            <a:r>
              <a:rPr lang="en-US" i="1" dirty="0" smtClean="0"/>
              <a:t>interaction.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5789" y="3749040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6" y="3841939"/>
            <a:ext cx="1857113" cy="1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logo_aw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389120"/>
            <a:ext cx="1595297" cy="583645"/>
          </a:xfrm>
          <a:prstGeom prst="rect">
            <a:avLst/>
          </a:prstGeom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2" name="Picture 11" descr="nirvanix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0" y="5760681"/>
            <a:ext cx="2697346" cy="50011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04158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982196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Hypercall Passthrough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Need </a:t>
            </a:r>
            <a:r>
              <a:rPr lang="en-US" altLang="zh-CN" dirty="0" err="1" smtClean="0"/>
              <a:t>Hypercall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Passthrough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Nested </a:t>
            </a:r>
            <a:r>
              <a:rPr lang="zh-CN" altLang="en-US" dirty="0"/>
              <a:t>Dom0 must be able to get  information about shared memory devices from 1st Layer-Xen</a:t>
            </a:r>
          </a:p>
          <a:p>
            <a:endParaRPr lang="en-US" altLang="en-US" dirty="0"/>
          </a:p>
          <a:p>
            <a:pPr lvl="1"/>
            <a:r>
              <a:rPr lang="zh-CN" altLang="en-US" dirty="0"/>
              <a:t>Nested Dom0 can only issue hypercall to Nested Xen</a:t>
            </a:r>
          </a:p>
          <a:p>
            <a:pPr lvl="2"/>
            <a:r>
              <a:rPr lang="zh-CN" altLang="en-US" dirty="0"/>
              <a:t>So, nested Xen should help passthrough related hypercalls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86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Time calibration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dirty="0"/>
              <a:t>No timer, no progress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Timer supported by Xen</a:t>
            </a:r>
          </a:p>
          <a:p>
            <a:pPr lvl="1">
              <a:lnSpc>
                <a:spcPct val="90000"/>
              </a:lnSpc>
            </a:pPr>
            <a:r>
              <a:rPr lang="zh-CN" altLang="en-US" sz="2400" dirty="0"/>
              <a:t>HPET (High precision event timer)</a:t>
            </a:r>
          </a:p>
          <a:p>
            <a:pPr lvl="2">
              <a:lnSpc>
                <a:spcPct val="90000"/>
              </a:lnSpc>
            </a:pPr>
            <a:r>
              <a:rPr lang="zh-CN" altLang="en-US" sz="2000" dirty="0"/>
              <a:t>x </a:t>
            </a:r>
            <a:r>
              <a:rPr lang="zh-CN" altLang="en-US" sz="2000" dirty="0" smtClean="0"/>
              <a:t>b</a:t>
            </a:r>
            <a:r>
              <a:rPr lang="en-US" altLang="zh-CN" sz="2000" dirty="0" smtClean="0"/>
              <a:t>e</a:t>
            </a:r>
            <a:r>
              <a:rPr lang="zh-CN" altLang="en-US" sz="2000" dirty="0" smtClean="0"/>
              <a:t>cause </a:t>
            </a:r>
            <a:r>
              <a:rPr lang="zh-CN" altLang="en-US" sz="2000" dirty="0"/>
              <a:t>no HPET devices for VM</a:t>
            </a:r>
          </a:p>
          <a:p>
            <a:pPr lvl="1">
              <a:lnSpc>
                <a:spcPct val="90000"/>
              </a:lnSpc>
            </a:pPr>
            <a:r>
              <a:rPr lang="zh-CN" altLang="en-US" sz="2400" dirty="0"/>
              <a:t>APIC  (Local timer on SMP systems)</a:t>
            </a:r>
          </a:p>
          <a:p>
            <a:pPr lvl="2">
              <a:lnSpc>
                <a:spcPct val="90000"/>
              </a:lnSpc>
            </a:pPr>
            <a:r>
              <a:rPr lang="zh-CN" altLang="en-US" sz="2000" dirty="0"/>
              <a:t>x </a:t>
            </a:r>
            <a:r>
              <a:rPr lang="en-US" altLang="zh-CN" sz="2000" dirty="0" smtClean="0"/>
              <a:t>Malfunctions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400" dirty="0"/>
              <a:t>ACPI PM (Power management timer)</a:t>
            </a:r>
          </a:p>
          <a:p>
            <a:pPr lvl="2">
              <a:lnSpc>
                <a:spcPct val="90000"/>
              </a:lnSpc>
            </a:pPr>
            <a:r>
              <a:rPr lang="zh-CN" altLang="en-US" sz="2000" dirty="0"/>
              <a:t>x Same as above</a:t>
            </a:r>
          </a:p>
          <a:p>
            <a:pPr lvl="1">
              <a:lnSpc>
                <a:spcPct val="9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PIT (oldest, but works!): Send IPI to notify other AP ()</a:t>
            </a:r>
          </a:p>
          <a:p>
            <a:pPr lvl="2">
              <a:lnSpc>
                <a:spcPct val="90000"/>
              </a:lnSpc>
            </a:pPr>
            <a:r>
              <a:rPr lang="zh-CN" altLang="en-US" sz="2000" dirty="0"/>
              <a:t>Simulate the effect of APIC timer</a:t>
            </a:r>
          </a:p>
          <a:p>
            <a:pPr lvl="2">
              <a:lnSpc>
                <a:spcPct val="90000"/>
              </a:lnSpc>
            </a:pPr>
            <a:r>
              <a:rPr lang="zh-CN" altLang="en-US" sz="2000" dirty="0"/>
              <a:t>100Hz, 1000Hz or 250Hz</a:t>
            </a:r>
          </a:p>
        </p:txBody>
      </p:sp>
    </p:spTree>
    <p:extLst>
      <p:ext uri="{BB962C8B-B14F-4D97-AF65-F5344CB8AC3E}">
        <p14:creationId xmlns:p14="http://schemas.microsoft.com/office/powerpoint/2010/main" val="189361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unshackle_jpg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Will </a:t>
            </a:r>
            <a:r>
              <a:rPr lang="en-US" dirty="0" err="1" smtClean="0"/>
              <a:t>xClouds</a:t>
            </a:r>
            <a:r>
              <a:rPr lang="en-US" dirty="0" smtClean="0"/>
              <a:t> Perform?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 descr="unshackle_jpg_Pag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7200" y="6156325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Configuration for Comparison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unshackle_jpg_Page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Nested </a:t>
            </a:r>
            <a:r>
              <a:rPr lang="en-US" dirty="0" err="1" smtClean="0"/>
              <a:t>Microbenchmark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 descr="unshackle_jpg_Page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Disk Write Throughput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Visit, Critical Infrastructure, by Hakim Weatherspoon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1567-3BB5-394C-8481-DE77FA038FF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 descr="unshackle_jpg_Page_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019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Network Receive Throughput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85800"/>
            <a:ext cx="7847528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180431" y="762000"/>
            <a:ext cx="6083935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Nested </a:t>
            </a:r>
            <a:r>
              <a:rPr lang="en-US" dirty="0" err="1"/>
              <a:t>p</a:t>
            </a:r>
            <a:r>
              <a:rPr lang="en-US" dirty="0" err="1" smtClean="0"/>
              <a:t>aravirtual</a:t>
            </a:r>
            <a:r>
              <a:rPr lang="en-US" dirty="0" smtClean="0"/>
              <a:t> device drivers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on </a:t>
            </a:r>
            <a:r>
              <a:rPr lang="en-US" dirty="0" smtClean="0"/>
              <a:t>EC2</a:t>
            </a:r>
            <a:endParaRPr lang="en-US" dirty="0" smtClean="0"/>
          </a:p>
        </p:txBody>
      </p:sp>
      <p:pic>
        <p:nvPicPr>
          <p:cNvPr id="11" name="Picture 10" descr="unshackle_htm_img_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94" y="2895600"/>
            <a:ext cx="63373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xClouds</a:t>
            </a:r>
            <a:r>
              <a:rPr lang="en-US" dirty="0"/>
              <a:t> </a:t>
            </a:r>
            <a:r>
              <a:rPr lang="en-US" dirty="0" smtClean="0"/>
              <a:t>works </a:t>
            </a:r>
            <a:r>
              <a:rPr lang="en-US" dirty="0"/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7437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682666" y="6437864"/>
            <a:ext cx="1427510" cy="326057"/>
            <a:chOff x="2518748" y="5504382"/>
            <a:chExt cx="1427510" cy="326057"/>
          </a:xfrm>
        </p:grpSpPr>
        <p:sp>
          <p:nvSpPr>
            <p:cNvPr id="124" name="Rectangle 123"/>
            <p:cNvSpPr/>
            <p:nvPr/>
          </p:nvSpPr>
          <p:spPr>
            <a:xfrm>
              <a:off x="2518748" y="5529983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92417" y="5504382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4115" y="4854761"/>
            <a:ext cx="1427510" cy="326057"/>
            <a:chOff x="2518748" y="5504382"/>
            <a:chExt cx="1427510" cy="326057"/>
          </a:xfrm>
        </p:grpSpPr>
        <p:sp>
          <p:nvSpPr>
            <p:cNvPr id="111" name="Rectangle 110"/>
            <p:cNvSpPr/>
            <p:nvPr/>
          </p:nvSpPr>
          <p:spPr>
            <a:xfrm>
              <a:off x="2518748" y="5529983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92417" y="5504382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90751" y="3737758"/>
            <a:ext cx="1427510" cy="326057"/>
            <a:chOff x="2518748" y="5504382"/>
            <a:chExt cx="1427510" cy="326057"/>
          </a:xfrm>
        </p:grpSpPr>
        <p:sp>
          <p:nvSpPr>
            <p:cNvPr id="118" name="Rectangle 117"/>
            <p:cNvSpPr/>
            <p:nvPr/>
          </p:nvSpPr>
          <p:spPr>
            <a:xfrm>
              <a:off x="2518748" y="5529983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892417" y="5504382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690751" y="2060509"/>
            <a:ext cx="1427510" cy="326057"/>
            <a:chOff x="2518748" y="5504382"/>
            <a:chExt cx="1427510" cy="326057"/>
          </a:xfrm>
        </p:grpSpPr>
        <p:sp>
          <p:nvSpPr>
            <p:cNvPr id="121" name="Rectangle 120"/>
            <p:cNvSpPr/>
            <p:nvPr/>
          </p:nvSpPr>
          <p:spPr>
            <a:xfrm>
              <a:off x="2518748" y="5529983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892417" y="5504382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726646" y="4460176"/>
            <a:ext cx="1427510" cy="326057"/>
            <a:chOff x="2518748" y="5504382"/>
            <a:chExt cx="1427510" cy="326057"/>
          </a:xfrm>
        </p:grpSpPr>
        <p:sp>
          <p:nvSpPr>
            <p:cNvPr id="127" name="Rectangle 126"/>
            <p:cNvSpPr/>
            <p:nvPr/>
          </p:nvSpPr>
          <p:spPr>
            <a:xfrm>
              <a:off x="2518748" y="5529983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892417" y="5504382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6948336" y="917509"/>
            <a:ext cx="1933032" cy="1295400"/>
            <a:chOff x="3657600" y="1219200"/>
            <a:chExt cx="1933032" cy="1295400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6948336" y="2328073"/>
            <a:ext cx="1933032" cy="1295400"/>
            <a:chOff x="3657600" y="1219200"/>
            <a:chExt cx="1933032" cy="1295400"/>
          </a:xfrm>
        </p:grpSpPr>
        <p:sp>
          <p:nvSpPr>
            <p:cNvPr id="31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948336" y="5296331"/>
            <a:ext cx="1933032" cy="1295400"/>
            <a:chOff x="3657600" y="1219200"/>
            <a:chExt cx="1933032" cy="1295400"/>
          </a:xfrm>
        </p:grpSpPr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6948336" y="3778984"/>
            <a:ext cx="1933032" cy="1295400"/>
            <a:chOff x="3657600" y="1219200"/>
            <a:chExt cx="1933032" cy="1295400"/>
          </a:xfrm>
        </p:grpSpPr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3657600" y="1219200"/>
              <a:ext cx="1933032" cy="12954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4267200" y="1447800"/>
              <a:ext cx="737916" cy="838200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77"/>
          <p:cNvGrpSpPr/>
          <p:nvPr/>
        </p:nvGrpSpPr>
        <p:grpSpPr>
          <a:xfrm>
            <a:off x="609600" y="2895600"/>
            <a:ext cx="1600200" cy="1600200"/>
            <a:chOff x="609600" y="2895600"/>
            <a:chExt cx="1600200" cy="1600200"/>
          </a:xfrm>
        </p:grpSpPr>
        <p:pic>
          <p:nvPicPr>
            <p:cNvPr id="44" name="Picture 43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895600"/>
              <a:ext cx="1600200" cy="16002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38200" y="2971800"/>
              <a:ext cx="1047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Object</a:t>
              </a:r>
            </a:p>
            <a:p>
              <a:r>
                <a:rPr lang="en-US" sz="2400" smtClean="0"/>
                <a:t>100 KB</a:t>
              </a:r>
            </a:p>
          </p:txBody>
        </p:sp>
      </p:grpSp>
      <p:pic>
        <p:nvPicPr>
          <p:cNvPr id="14" name="Picture 13" descr="logo_aw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36" y="3294643"/>
            <a:ext cx="1166284" cy="426689"/>
          </a:xfrm>
          <a:prstGeom prst="rect">
            <a:avLst/>
          </a:prstGeom>
        </p:spPr>
      </p:pic>
      <p:pic>
        <p:nvPicPr>
          <p:cNvPr id="15" name="Picture 14" descr="rackspace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30" y="1934947"/>
            <a:ext cx="1586063" cy="27941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968489" y="1146109"/>
            <a:ext cx="914400" cy="914400"/>
            <a:chOff x="4419600" y="2286000"/>
            <a:chExt cx="914400" cy="914400"/>
          </a:xfrm>
        </p:grpSpPr>
        <p:pic>
          <p:nvPicPr>
            <p:cNvPr id="91" name="Picture 90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968536" y="2818333"/>
            <a:ext cx="914400" cy="914400"/>
            <a:chOff x="4419600" y="2286000"/>
            <a:chExt cx="914400" cy="914400"/>
          </a:xfrm>
        </p:grpSpPr>
        <p:pic>
          <p:nvPicPr>
            <p:cNvPr id="88" name="Picture 87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79728" y="3900784"/>
            <a:ext cx="914400" cy="914400"/>
            <a:chOff x="4419600" y="2286000"/>
            <a:chExt cx="914400" cy="914400"/>
          </a:xfrm>
        </p:grpSpPr>
        <p:pic>
          <p:nvPicPr>
            <p:cNvPr id="84" name="Picture 83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33KB</a:t>
              </a:r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6520" y="5483152"/>
            <a:ext cx="914400" cy="914400"/>
            <a:chOff x="4419600" y="2286000"/>
            <a:chExt cx="914400" cy="914400"/>
          </a:xfrm>
        </p:grpSpPr>
        <p:pic>
          <p:nvPicPr>
            <p:cNvPr id="78" name="Picture 77" descr="mi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286000"/>
              <a:ext cx="914400" cy="914400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495800" y="236220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33KB</a:t>
              </a:r>
              <a:endParaRPr lang="en-US" sz="2000" dirty="0"/>
            </a:p>
          </p:txBody>
        </p:sp>
      </p:grpSp>
      <p:pic>
        <p:nvPicPr>
          <p:cNvPr id="17" name="Picture 16" descr="gogrid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83" y="6420414"/>
            <a:ext cx="1386017" cy="243346"/>
          </a:xfrm>
          <a:prstGeom prst="rect">
            <a:avLst/>
          </a:prstGeom>
        </p:spPr>
      </p:pic>
      <p:pic>
        <p:nvPicPr>
          <p:cNvPr id="23" name="Picture 22" descr="nirvanix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89" y="4845784"/>
            <a:ext cx="1939336" cy="3595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684116" y="1675245"/>
            <a:ext cx="1427510" cy="372079"/>
            <a:chOff x="5752254" y="4861909"/>
            <a:chExt cx="1427510" cy="372079"/>
          </a:xfrm>
        </p:grpSpPr>
        <p:sp>
          <p:nvSpPr>
            <p:cNvPr id="40" name="Rectangle 39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16316" y="985174"/>
            <a:ext cx="853894" cy="734223"/>
            <a:chOff x="6384454" y="4171838"/>
            <a:chExt cx="853894" cy="734223"/>
          </a:xfrm>
        </p:grpSpPr>
        <p:sp>
          <p:nvSpPr>
            <p:cNvPr id="49" name="Rectangle 48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85588" y="3349253"/>
            <a:ext cx="1427510" cy="372079"/>
            <a:chOff x="5752254" y="4861909"/>
            <a:chExt cx="1427510" cy="372079"/>
          </a:xfrm>
        </p:grpSpPr>
        <p:sp>
          <p:nvSpPr>
            <p:cNvPr id="67" name="Rectangle 66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84115" y="4477520"/>
            <a:ext cx="1427510" cy="372079"/>
            <a:chOff x="5752254" y="4861909"/>
            <a:chExt cx="1427510" cy="372079"/>
          </a:xfrm>
        </p:grpSpPr>
        <p:sp>
          <p:nvSpPr>
            <p:cNvPr id="72" name="Rectangle 71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85588" y="6044921"/>
            <a:ext cx="1427510" cy="372079"/>
            <a:chOff x="5752254" y="4861909"/>
            <a:chExt cx="1427510" cy="372079"/>
          </a:xfrm>
        </p:grpSpPr>
        <p:sp>
          <p:nvSpPr>
            <p:cNvPr id="77" name="Rectangle 76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724361" y="4065129"/>
            <a:ext cx="1427510" cy="372079"/>
            <a:chOff x="5752254" y="4861909"/>
            <a:chExt cx="1427510" cy="372079"/>
          </a:xfrm>
        </p:grpSpPr>
        <p:sp>
          <p:nvSpPr>
            <p:cNvPr id="86" name="Rectangle 85"/>
            <p:cNvSpPr/>
            <p:nvPr/>
          </p:nvSpPr>
          <p:spPr>
            <a:xfrm>
              <a:off x="6426088" y="486190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52254" y="4933532"/>
              <a:ext cx="1427510" cy="3004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25923" y="4907931"/>
              <a:ext cx="75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VMM</a:t>
              </a:r>
              <a:endParaRPr lang="en-US" sz="14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378609" y="3339967"/>
            <a:ext cx="853894" cy="734223"/>
            <a:chOff x="6384454" y="4171838"/>
            <a:chExt cx="853894" cy="734223"/>
          </a:xfrm>
        </p:grpSpPr>
        <p:sp>
          <p:nvSpPr>
            <p:cNvPr id="96" name="Rectangle 95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264367" y="2618758"/>
            <a:ext cx="853894" cy="734223"/>
            <a:chOff x="6384454" y="4171838"/>
            <a:chExt cx="853894" cy="734223"/>
          </a:xfrm>
        </p:grpSpPr>
        <p:sp>
          <p:nvSpPr>
            <p:cNvPr id="102" name="Rectangle 101"/>
            <p:cNvSpPr/>
            <p:nvPr/>
          </p:nvSpPr>
          <p:spPr>
            <a:xfrm>
              <a:off x="6426088" y="4410539"/>
              <a:ext cx="753676" cy="13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426088" y="4456679"/>
              <a:ext cx="753675" cy="4493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84454" y="4554132"/>
              <a:ext cx="85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Guest OS</a:t>
              </a:r>
              <a:endParaRPr lang="en-US" sz="14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426088" y="4192659"/>
              <a:ext cx="753676" cy="227584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FF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560428" y="4171838"/>
              <a:ext cx="477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</a:t>
              </a:r>
              <a:endParaRPr lang="en-US" sz="1400" dirty="0"/>
            </a:p>
          </p:txBody>
        </p:sp>
      </p:grp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180431" y="762000"/>
            <a:ext cx="6083935" cy="6233160"/>
          </a:xfrm>
        </p:spPr>
        <p:txBody>
          <a:bodyPr>
            <a:normAutofit/>
          </a:bodyPr>
          <a:lstStyle/>
          <a:p>
            <a:r>
              <a:rPr lang="en-US" dirty="0" smtClean="0"/>
              <a:t>Nested </a:t>
            </a:r>
            <a:r>
              <a:rPr lang="en-US" dirty="0" err="1"/>
              <a:t>p</a:t>
            </a:r>
            <a:r>
              <a:rPr lang="en-US" dirty="0" err="1" smtClean="0"/>
              <a:t>aravirtual</a:t>
            </a:r>
            <a:r>
              <a:rPr lang="en-US" dirty="0" smtClean="0"/>
              <a:t> device drivers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on EC2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Can create your own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Cloud-within-a-Cloud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29" name="Picture 128" descr="CULogo4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2464"/>
            <a:ext cx="2560780" cy="79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xClouds</a:t>
            </a:r>
            <a:r>
              <a:rPr lang="en-US" dirty="0" smtClean="0"/>
              <a:t> works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46 C -0.0595 0.11791 -0.11656 0.23628 -0.18803 0.29349 C -0.25932 0.35071 -0.40329 0.30786 -0.43035 0.34353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2" y="175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7016E-6 -4.87375E-6 C 0.05118 -0.00741 0.10252 -0.01436 0.17399 -0.03127 C 0.24545 -0.04818 0.39151 -0.0857 0.42828 -0.10238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5" y="-51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219E-6 1.04239E-6 L 0.00017 0.39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Students</a:t>
            </a:r>
          </a:p>
          <a:p>
            <a:pPr lvl="1"/>
            <a:r>
              <a:rPr lang="en-US" dirty="0" smtClean="0"/>
              <a:t>Dan Williams</a:t>
            </a:r>
          </a:p>
          <a:p>
            <a:pPr lvl="1"/>
            <a:r>
              <a:rPr lang="en-US" dirty="0" err="1" smtClean="0"/>
              <a:t>Zhefu</a:t>
            </a:r>
            <a:r>
              <a:rPr lang="en-US" dirty="0" smtClean="0"/>
              <a:t> Jiang</a:t>
            </a:r>
          </a:p>
          <a:p>
            <a:pPr lvl="1"/>
            <a:r>
              <a:rPr lang="en-US" dirty="0" err="1" smtClean="0"/>
              <a:t>Ji</a:t>
            </a:r>
            <a:r>
              <a:rPr lang="en-US" dirty="0" smtClean="0"/>
              <a:t> Yong Shin</a:t>
            </a:r>
          </a:p>
          <a:p>
            <a:r>
              <a:rPr lang="en-US" dirty="0" smtClean="0"/>
              <a:t>External Collaborators</a:t>
            </a:r>
          </a:p>
          <a:p>
            <a:pPr lvl="1"/>
            <a:r>
              <a:rPr lang="en-US" dirty="0" smtClean="0"/>
              <a:t>Hani </a:t>
            </a:r>
            <a:r>
              <a:rPr lang="en-US" dirty="0" err="1" smtClean="0"/>
              <a:t>Jamjoom</a:t>
            </a:r>
            <a:r>
              <a:rPr lang="en-US" dirty="0" smtClean="0"/>
              <a:t> (IBM)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xClouds</a:t>
            </a:r>
            <a:r>
              <a:rPr lang="en-US" dirty="0"/>
              <a:t> works Today!</a:t>
            </a:r>
          </a:p>
        </p:txBody>
      </p:sp>
    </p:spTree>
    <p:extLst>
      <p:ext uri="{BB962C8B-B14F-4D97-AF65-F5344CB8AC3E}">
        <p14:creationId xmlns:p14="http://schemas.microsoft.com/office/powerpoint/2010/main" val="15701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</a:t>
            </a:r>
            <a:r>
              <a:rPr lang="en-US" i="1" dirty="0">
                <a:solidFill>
                  <a:srgbClr val="FF0000"/>
                </a:solidFill>
              </a:rPr>
              <a:t>on-demand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network access </a:t>
            </a:r>
            <a:r>
              <a:rPr lang="en-US" i="1" dirty="0"/>
              <a:t>to a </a:t>
            </a:r>
            <a:r>
              <a:rPr lang="en-US" i="1" dirty="0">
                <a:solidFill>
                  <a:srgbClr val="FF0000"/>
                </a:solidFill>
              </a:rPr>
              <a:t>shared pool </a:t>
            </a:r>
            <a:r>
              <a:rPr lang="en-US" i="1" dirty="0"/>
              <a:t>of configurable computing resources (e.g., networks, servers, storage, applications, and services) that can be </a:t>
            </a:r>
            <a:r>
              <a:rPr lang="en-US" i="1" dirty="0">
                <a:solidFill>
                  <a:srgbClr val="FF0000"/>
                </a:solidFill>
              </a:rPr>
              <a:t>rapidly provisioned and released </a:t>
            </a:r>
            <a:r>
              <a:rPr lang="en-US" i="1" dirty="0"/>
              <a:t>with minimal management effort or service provider interaction.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5789" y="3749040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6" y="3841939"/>
            <a:ext cx="1857113" cy="1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logo_aw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389120"/>
            <a:ext cx="1595297" cy="583645"/>
          </a:xfrm>
          <a:prstGeom prst="rect">
            <a:avLst/>
          </a:prstGeom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2" name="Picture 11" descr="nirvanix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0" y="5760681"/>
            <a:ext cx="2697346" cy="50011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04158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982196"/>
            <a:ext cx="1638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677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“With </a:t>
            </a:r>
            <a:r>
              <a:rPr lang="en-US" dirty="0"/>
              <a:t>great power comes great </a:t>
            </a:r>
            <a:r>
              <a:rPr lang="en-US" dirty="0" smtClean="0"/>
              <a:t>responsibility”</a:t>
            </a:r>
          </a:p>
          <a:p>
            <a:pPr lvl="1"/>
            <a:r>
              <a:rPr lang="en-US" dirty="0" smtClean="0"/>
              <a:t>Cloud technology can be </a:t>
            </a:r>
            <a:r>
              <a:rPr lang="en-US" dirty="0"/>
              <a:t>used to address economic </a:t>
            </a:r>
            <a:r>
              <a:rPr lang="en-US" dirty="0" smtClean="0"/>
              <a:t>concerns</a:t>
            </a:r>
          </a:p>
          <a:p>
            <a:pPr lvl="1"/>
            <a:endParaRPr lang="en-US" dirty="0"/>
          </a:p>
          <a:p>
            <a:r>
              <a:rPr lang="en-US" dirty="0" smtClean="0"/>
              <a:t>Treating the cloud as a commodity</a:t>
            </a:r>
          </a:p>
          <a:p>
            <a:pPr lvl="1"/>
            <a:r>
              <a:rPr lang="en-US" dirty="0" smtClean="0"/>
              <a:t>Users need to be able to trade-off overhead and vendor mobility</a:t>
            </a:r>
          </a:p>
          <a:p>
            <a:pPr lvl="1"/>
            <a:r>
              <a:rPr lang="en-US" dirty="0" smtClean="0"/>
              <a:t>Providers need to be accountable to users and environment</a:t>
            </a:r>
          </a:p>
          <a:p>
            <a:pPr lvl="1"/>
            <a:endParaRPr lang="en-US" dirty="0" smtClean="0"/>
          </a:p>
          <a:p>
            <a:r>
              <a:rPr lang="en-US" dirty="0"/>
              <a:t>Lots more research to do to achieve the promise of the Cloud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Paper Trail Theme: Cloud &amp; Vendor Lock-in</a:t>
            </a:r>
          </a:p>
          <a:p>
            <a:pPr lvl="1"/>
            <a:r>
              <a:rPr lang="en-US" dirty="0" err="1" smtClean="0"/>
              <a:t>xCloud</a:t>
            </a:r>
            <a:r>
              <a:rPr lang="en-US" dirty="0" smtClean="0"/>
              <a:t>/</a:t>
            </a:r>
            <a:r>
              <a:rPr lang="en-US" dirty="0" err="1" smtClean="0"/>
              <a:t>Xen</a:t>
            </a:r>
            <a:r>
              <a:rPr lang="en-US" dirty="0" smtClean="0"/>
              <a:t>-Blanket in EuroSys-2012</a:t>
            </a:r>
          </a:p>
          <a:p>
            <a:pPr lvl="1"/>
            <a:r>
              <a:rPr lang="en-US" dirty="0" err="1" smtClean="0"/>
              <a:t>xCloud</a:t>
            </a:r>
            <a:r>
              <a:rPr lang="en-US" dirty="0" smtClean="0"/>
              <a:t> in HotCloud-2011</a:t>
            </a:r>
          </a:p>
          <a:p>
            <a:pPr lvl="1"/>
            <a:r>
              <a:rPr lang="en-US" dirty="0" err="1" smtClean="0"/>
              <a:t>Overdriver</a:t>
            </a:r>
            <a:r>
              <a:rPr lang="en-US" dirty="0" smtClean="0"/>
              <a:t> in VEE-2011</a:t>
            </a:r>
          </a:p>
          <a:p>
            <a:pPr lvl="1"/>
            <a:r>
              <a:rPr lang="en-US" dirty="0" smtClean="0"/>
              <a:t>RACS in SOCC-2010</a:t>
            </a:r>
          </a:p>
          <a:p>
            <a:endParaRPr lang="en-US" dirty="0" smtClean="0"/>
          </a:p>
          <a:p>
            <a:r>
              <a:rPr lang="en-US" dirty="0" smtClean="0"/>
              <a:t>More at </a:t>
            </a:r>
            <a:r>
              <a:rPr lang="en-US" dirty="0">
                <a:hlinkClick r:id="rId3"/>
              </a:rPr>
              <a:t>http://fireless.cs.cornell.edu</a:t>
            </a:r>
            <a:r>
              <a:rPr lang="en-US" dirty="0"/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	and also 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xcloud.cs.cornell.edu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Email: </a:t>
            </a:r>
            <a:r>
              <a:rPr lang="en-US" dirty="0" smtClean="0">
                <a:hlinkClick r:id="rId5"/>
              </a:rPr>
              <a:t>hweather@cs.cornell.edu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4960" y="941977"/>
            <a:ext cx="267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– Ralph Waldo Emerson</a:t>
            </a:r>
            <a:endParaRPr lang="en-US" sz="20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957625"/>
          </a:xfrm>
        </p:spPr>
        <p:txBody>
          <a:bodyPr>
            <a:noAutofit/>
          </a:bodyPr>
          <a:lstStyle/>
          <a:p>
            <a:r>
              <a:rPr lang="en-US" sz="4000" i="1" dirty="0"/>
              <a:t>“Nature is a mutable cloud which is</a:t>
            </a:r>
            <a:br>
              <a:rPr lang="en-US" sz="4000" i="1" dirty="0"/>
            </a:br>
            <a:r>
              <a:rPr lang="en-US" sz="4000" i="1" dirty="0"/>
              <a:t>always and never the same”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38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</a:t>
            </a:r>
            <a:r>
              <a:rPr lang="en-US" i="1" dirty="0">
                <a:solidFill>
                  <a:srgbClr val="FF0000"/>
                </a:solidFill>
              </a:rPr>
              <a:t>on-demand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network access </a:t>
            </a:r>
            <a:r>
              <a:rPr lang="en-US" i="1" dirty="0"/>
              <a:t>to a </a:t>
            </a:r>
            <a:r>
              <a:rPr lang="en-US" i="1" dirty="0">
                <a:solidFill>
                  <a:srgbClr val="FF0000"/>
                </a:solidFill>
              </a:rPr>
              <a:t>shared pool </a:t>
            </a:r>
            <a:r>
              <a:rPr lang="en-US" i="1" dirty="0"/>
              <a:t>of configurable computing resources (e.g., networks, servers, storage, applications, and services) that can be </a:t>
            </a:r>
            <a:r>
              <a:rPr lang="en-US" i="1" dirty="0">
                <a:solidFill>
                  <a:srgbClr val="FF0000"/>
                </a:solidFill>
              </a:rPr>
              <a:t>rapidly provisioned and released </a:t>
            </a:r>
            <a:r>
              <a:rPr lang="en-US" i="1" dirty="0"/>
              <a:t>with minimal management effort or service provider interaction. </a:t>
            </a:r>
            <a:endParaRPr lang="en-US" i="1" dirty="0" smtClean="0"/>
          </a:p>
          <a:p>
            <a:r>
              <a:rPr lang="en-US" dirty="0" smtClean="0"/>
              <a:t>However, cloud platforms entail significant risk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Vendor Lock-in</a:t>
            </a:r>
          </a:p>
          <a:p>
            <a:pPr lvl="1"/>
            <a:r>
              <a:rPr lang="en-US" dirty="0" smtClean="0"/>
              <a:t>Storage Lock-in</a:t>
            </a:r>
          </a:p>
          <a:p>
            <a:pPr lvl="1"/>
            <a:r>
              <a:rPr lang="en-US" dirty="0" smtClean="0"/>
              <a:t>Computation Lock-in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980715" cy="5273449"/>
          </a:xfrm>
        </p:spPr>
        <p:txBody>
          <a:bodyPr/>
          <a:lstStyle/>
          <a:p>
            <a:r>
              <a:rPr lang="en-US" dirty="0" smtClean="0"/>
              <a:t>How to use the cloud?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Computation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Without being locked into a single cloud provider?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Cloud Storage Lock-in</a:t>
            </a:r>
          </a:p>
          <a:p>
            <a:r>
              <a:rPr lang="en-US" dirty="0" smtClean="0"/>
              <a:t>Breaking Cloud Computation Lock-in</a:t>
            </a:r>
          </a:p>
          <a:p>
            <a:pPr lvl="1"/>
            <a:r>
              <a:rPr lang="en-US" dirty="0" smtClean="0"/>
              <a:t>(Nested) Virtualization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Vendor Lock-in: 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organizations </a:t>
            </a:r>
            <a:r>
              <a:rPr lang="en-US" strike="sngStrike" dirty="0"/>
              <a:t>considering</a:t>
            </a:r>
            <a:r>
              <a:rPr lang="en-US" dirty="0"/>
              <a:t> using the cloud </a:t>
            </a:r>
          </a:p>
          <a:p>
            <a:pPr lvl="1"/>
            <a:r>
              <a:rPr lang="en-US" dirty="0" smtClean="0"/>
              <a:t>New York Times</a:t>
            </a:r>
          </a:p>
          <a:p>
            <a:pPr lvl="1"/>
            <a:r>
              <a:rPr lang="en-US" dirty="0" smtClean="0"/>
              <a:t>Netflix</a:t>
            </a:r>
          </a:p>
          <a:p>
            <a:pPr lvl="1"/>
            <a:r>
              <a:rPr lang="en-US" dirty="0" smtClean="0"/>
              <a:t>Nintendo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Cornell</a:t>
            </a:r>
          </a:p>
          <a:p>
            <a:pPr lvl="1"/>
            <a:r>
              <a:rPr lang="en-US" dirty="0"/>
              <a:t>Library of </a:t>
            </a:r>
            <a:r>
              <a:rPr lang="en-US" dirty="0" smtClean="0"/>
              <a:t>Congress</a:t>
            </a:r>
          </a:p>
          <a:p>
            <a:pPr lvl="1"/>
            <a:endParaRPr lang="en-US" dirty="0"/>
          </a:p>
          <a:p>
            <a:r>
              <a:rPr lang="en-US" dirty="0"/>
              <a:t>The more data you have, the harder it is to move</a:t>
            </a:r>
          </a:p>
          <a:p>
            <a:pPr lvl="1"/>
            <a:r>
              <a:rPr lang="en-US" dirty="0"/>
              <a:t>Switching providers entails paying for bandwidth </a:t>
            </a:r>
            <a:r>
              <a:rPr lang="en-US" i="1" dirty="0"/>
              <a:t>twice</a:t>
            </a:r>
          </a:p>
          <a:p>
            <a:pPr lvl="1"/>
            <a:r>
              <a:rPr lang="en-US" dirty="0"/>
              <a:t>Inhibits opportunistic migration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Lock-in: Cloud Storage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hard is it to move a </a:t>
            </a:r>
            <a:r>
              <a:rPr lang="en-US" dirty="0" err="1" smtClean="0"/>
              <a:t>PetaByte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6" y="1588532"/>
            <a:ext cx="8031816" cy="464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4208" y="6236732"/>
            <a:ext cx="33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Titan tech boom, randy </a:t>
            </a:r>
            <a:r>
              <a:rPr lang="en-US" dirty="0" err="1" smtClean="0"/>
              <a:t>katz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1706</Words>
  <Application>Microsoft Office PowerPoint</Application>
  <PresentationFormat>On-screen Show (4:3)</PresentationFormat>
  <Paragraphs>426</Paragraphs>
  <Slides>42</Slides>
  <Notes>18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Unshackle the Cloud: Commoditization of the Cloud</vt:lpstr>
      <vt:lpstr>Context</vt:lpstr>
      <vt:lpstr>Context</vt:lpstr>
      <vt:lpstr>Context</vt:lpstr>
      <vt:lpstr>Context</vt:lpstr>
      <vt:lpstr>Challenge</vt:lpstr>
      <vt:lpstr>Outline</vt:lpstr>
      <vt:lpstr>Vendor Lock-in: Cloud Storage</vt:lpstr>
      <vt:lpstr>Vendor Lock-in: Cloud Storage</vt:lpstr>
      <vt:lpstr>Vendor Lock-in: Cloud Storage</vt:lpstr>
      <vt:lpstr>Vendor Lock-in: Cloud Storage</vt:lpstr>
      <vt:lpstr>Vendor Lock-in: Cloud Storage</vt:lpstr>
      <vt:lpstr>Vendor Lock-in: Cloud Storage</vt:lpstr>
      <vt:lpstr>Vendor Lock-in: Cloud Computation</vt:lpstr>
      <vt:lpstr>Vendor Lock-in: Cloud Computation</vt:lpstr>
      <vt:lpstr>Vendor Lock-in: Cloud Computation</vt:lpstr>
      <vt:lpstr>Vendor Lock-in: Cloud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Build xClouds: Another Layer</vt:lpstr>
      <vt:lpstr>How to Build xClouds: Another Layer</vt:lpstr>
      <vt:lpstr>How to Build xClouds: Another Layer</vt:lpstr>
      <vt:lpstr>Hypercall Passthrough</vt:lpstr>
      <vt:lpstr>Time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xClouds works Today!</vt:lpstr>
      <vt:lpstr>xClouds works Today!</vt:lpstr>
      <vt:lpstr>xClouds works Today!</vt:lpstr>
      <vt:lpstr>Summary</vt:lpstr>
      <vt:lpstr>“Nature is a mutable cloud which is always and never the same”</vt:lpstr>
      <vt:lpstr>Backup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122</cp:revision>
  <dcterms:created xsi:type="dcterms:W3CDTF">2011-03-13T12:50:14Z</dcterms:created>
  <dcterms:modified xsi:type="dcterms:W3CDTF">2012-01-24T16:27:51Z</dcterms:modified>
</cp:coreProperties>
</file>