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02" r:id="rId4"/>
    <p:sldId id="304" r:id="rId5"/>
    <p:sldId id="305" r:id="rId6"/>
    <p:sldId id="258" r:id="rId7"/>
    <p:sldId id="259" r:id="rId8"/>
    <p:sldId id="270" r:id="rId9"/>
    <p:sldId id="271" r:id="rId10"/>
    <p:sldId id="273" r:id="rId11"/>
    <p:sldId id="272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4" r:id="rId41"/>
    <p:sldId id="295" r:id="rId42"/>
    <p:sldId id="306" r:id="rId43"/>
    <p:sldId id="296" r:id="rId44"/>
    <p:sldId id="297" r:id="rId45"/>
    <p:sldId id="298" r:id="rId46"/>
    <p:sldId id="299" r:id="rId47"/>
    <p:sldId id="300" r:id="rId48"/>
    <p:sldId id="301" r:id="rId49"/>
    <p:sldId id="303" r:id="rId50"/>
    <p:sldId id="307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302"/>
            <p14:sldId id="304"/>
            <p14:sldId id="305"/>
            <p14:sldId id="258"/>
            <p14:sldId id="259"/>
            <p14:sldId id="270"/>
            <p14:sldId id="271"/>
            <p14:sldId id="273"/>
            <p14:sldId id="272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306"/>
            <p14:sldId id="296"/>
            <p14:sldId id="297"/>
            <p14:sldId id="298"/>
            <p14:sldId id="299"/>
            <p14:sldId id="300"/>
            <p14:sldId id="301"/>
            <p14:sldId id="303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D4"/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52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2" y="3343275"/>
            <a:ext cx="7145612" cy="11525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756" y="4724400"/>
            <a:ext cx="6516797" cy="14478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e/ee/Mysore_India_Infosys_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 The cloud Under Attack!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XXIV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</a:t>
            </a:r>
            <a:r>
              <a:rPr lang="en-US" smtClean="0"/>
              <a:t>cloud software is built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en-US" dirty="0" smtClean="0"/>
              <a:t>Not enough time for proper Q/A</a:t>
            </a:r>
          </a:p>
          <a:p>
            <a:pPr lvl="1"/>
            <a:r>
              <a:rPr lang="en-US" dirty="0" smtClean="0"/>
              <a:t>So much of the cloud was built in a huge hurry</a:t>
            </a:r>
          </a:p>
          <a:p>
            <a:pPr lvl="1"/>
            <a:r>
              <a:rPr lang="en-US" dirty="0" smtClean="0"/>
              <a:t>Even today, race for features often doesn’t leave time for proper testing</a:t>
            </a:r>
          </a:p>
          <a:p>
            <a:pPr lvl="1"/>
            <a:endParaRPr lang="en-US" dirty="0"/>
          </a:p>
          <a:p>
            <a:r>
              <a:rPr lang="en-US" dirty="0" smtClean="0"/>
              <a:t>Early versions have been rough, insecure, fault-prone</a:t>
            </a:r>
          </a:p>
          <a:p>
            <a:pPr lvl="1"/>
            <a:r>
              <a:rPr lang="en-US" dirty="0" smtClean="0"/>
              <a:t>Over time, slow improvement</a:t>
            </a:r>
          </a:p>
          <a:p>
            <a:pPr lvl="1"/>
            <a:r>
              <a:rPr lang="en-US" dirty="0" smtClean="0"/>
              <a:t>Seems to shift a lot of emphasis to patches and upgrades</a:t>
            </a:r>
          </a:p>
          <a:p>
            <a:pPr lvl="1"/>
            <a:r>
              <a:rPr lang="en-US" dirty="0" smtClean="0"/>
              <a:t>Many cloud systems auto-upgrade frequently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1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all code fits the “rebuilt periodically” model</a:t>
            </a:r>
          </a:p>
          <a:p>
            <a:pPr lvl="1"/>
            <a:r>
              <a:rPr lang="en-US" dirty="0" smtClean="0"/>
              <a:t>Many major technologies were important in their day but now live on in isolated settings</a:t>
            </a:r>
          </a:p>
          <a:p>
            <a:pPr lvl="1"/>
            <a:r>
              <a:rPr lang="en-US" dirty="0" smtClean="0"/>
              <a:t>They work… do something important for some organization… and so nobody touches them</a:t>
            </a:r>
          </a:p>
          <a:p>
            <a:pPr lvl="1"/>
            <a:endParaRPr lang="en-US" dirty="0"/>
          </a:p>
          <a:p>
            <a:r>
              <a:rPr lang="en-US" dirty="0" smtClean="0"/>
              <a:t>These legacy systems are often minimally maintained but over time the amount of legacy code can </a:t>
            </a:r>
            <a:r>
              <a:rPr lang="en-US" smtClean="0"/>
              <a:t>become </a:t>
            </a:r>
            <a:r>
              <a:rPr lang="en-US" smtClean="0"/>
              <a:t>substantial:  a tangle of vital, rarely touched code and systems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74172"/>
            <a:ext cx="187215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parable of Y2K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upon a time many</a:t>
            </a:r>
            <a:r>
              <a:rPr lang="en-US" smtClean="0"/>
              <a:t>, </a:t>
            </a:r>
            <a:r>
              <a:rPr lang="en-US" smtClean="0"/>
              <a:t>many</a:t>
            </a:r>
            <a:br>
              <a:rPr lang="en-US" smtClean="0"/>
            </a:br>
            <a:r>
              <a:rPr lang="en-US" smtClean="0"/>
              <a:t>depended on 2-digit clocks</a:t>
            </a:r>
            <a:endParaRPr lang="en-US" dirty="0" smtClean="0"/>
          </a:p>
          <a:p>
            <a:pPr lvl="1"/>
            <a:r>
              <a:rPr lang="en-US" dirty="0" smtClean="0"/>
              <a:t>They only kept 2 digits for the years, like a credit card that expires 05/13</a:t>
            </a:r>
          </a:p>
          <a:p>
            <a:pPr lvl="1"/>
            <a:r>
              <a:rPr lang="en-US" dirty="0" smtClean="0"/>
              <a:t>Thus when we reached 01/00 it looked like time travel 100 years into the past</a:t>
            </a:r>
          </a:p>
          <a:p>
            <a:pPr lvl="1"/>
            <a:r>
              <a:rPr lang="en-US" dirty="0" smtClean="0"/>
              <a:t>Experiments made it clear that many systems crashed when this happened… and nobody had any idea how to find the “bad apples” in the barrel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/>
          <a:stretch/>
        </p:blipFill>
        <p:spPr bwMode="auto">
          <a:xfrm>
            <a:off x="6400800" y="228600"/>
            <a:ext cx="2564581" cy="211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3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did things work out?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cost estimates were terrifying</a:t>
            </a:r>
          </a:p>
          <a:p>
            <a:pPr lvl="1"/>
            <a:r>
              <a:rPr lang="en-US" dirty="0" smtClean="0"/>
              <a:t>Tens or hundreds of billions of dollars to scan the hundreds of millions of lines of code that do important things</a:t>
            </a:r>
          </a:p>
          <a:p>
            <a:pPr lvl="1"/>
            <a:r>
              <a:rPr lang="en-US" dirty="0" smtClean="0"/>
              <a:t>Lack of people do even do the work</a:t>
            </a:r>
          </a:p>
          <a:p>
            <a:pPr lvl="1"/>
            <a:r>
              <a:rPr lang="en-US" dirty="0" smtClean="0"/>
              <a:t>Code in baffling, ancient languages like COBOL</a:t>
            </a:r>
          </a:p>
          <a:p>
            <a:pPr lvl="1"/>
            <a:r>
              <a:rPr lang="en-US" dirty="0" smtClean="0"/>
              <a:t>Disaster loomed…</a:t>
            </a:r>
          </a:p>
          <a:p>
            <a:pPr lvl="1"/>
            <a:endParaRPr lang="en-US" dirty="0"/>
          </a:p>
          <a:p>
            <a:r>
              <a:rPr lang="en-US" dirty="0" smtClean="0"/>
              <a:t>Infosys rode to the rescue!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farm3.staticflickr.com/2738/4044762609_4b96a85a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476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7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Infosys in the pre-Y2K period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small Indian software company that was known mostly for its work on the Paris Airport luggage transportation system</a:t>
            </a:r>
          </a:p>
          <a:p>
            <a:pPr lvl="1"/>
            <a:r>
              <a:rPr lang="en-US" dirty="0" smtClean="0"/>
              <a:t>A very complex system, which Infosys was successful building at a fraction the standard cost and with far fewer bugs or delays than France had ever seen</a:t>
            </a:r>
          </a:p>
          <a:p>
            <a:pPr lvl="1"/>
            <a:r>
              <a:rPr lang="en-US" dirty="0" smtClean="0"/>
              <a:t>Company had a few hundred employees</a:t>
            </a:r>
          </a:p>
          <a:p>
            <a:pPr lvl="1"/>
            <a:endParaRPr lang="en-US" dirty="0"/>
          </a:p>
          <a:p>
            <a:r>
              <a:rPr lang="en-US" dirty="0" smtClean="0"/>
              <a:t>Founded in 1981 with $600!</a:t>
            </a:r>
            <a:endParaRPr lang="en-US" dirty="0"/>
          </a:p>
        </p:txBody>
      </p:sp>
      <p:pic>
        <p:nvPicPr>
          <p:cNvPr id="2050" name="Picture 2" descr="http://www.rediff.com/money/2009/jul/10inf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42088"/>
            <a:ext cx="2070901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3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Infosys was an unusual company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Founders were all very socially pro-active and very concerned about the situation of India’s poor</a:t>
            </a:r>
          </a:p>
          <a:p>
            <a:endParaRPr lang="en-US" dirty="0"/>
          </a:p>
          <a:p>
            <a:r>
              <a:rPr lang="en-US" dirty="0" smtClean="0"/>
              <a:t>Extremely high ethical standard: A decision to never pay bribes or in any way rig the outcome of business decisions</a:t>
            </a:r>
          </a:p>
          <a:p>
            <a:endParaRPr lang="en-US" dirty="0"/>
          </a:p>
          <a:p>
            <a:r>
              <a:rPr lang="en-US" dirty="0" smtClean="0"/>
              <a:t>When many company executives were paying themselves big bonuses, the founders reinvested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2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1987: A big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Infosys got a toehold in the United States when it landed its first US corporate client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company named Data Basics Corporation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Infosys “angle”?</a:t>
            </a:r>
          </a:p>
          <a:p>
            <a:pPr lvl="1"/>
            <a:r>
              <a:rPr lang="en-US" dirty="0" smtClean="0"/>
              <a:t>Hire smart kids from all over India</a:t>
            </a:r>
          </a:p>
          <a:p>
            <a:pPr lvl="1"/>
            <a:r>
              <a:rPr lang="en-US" dirty="0" smtClean="0"/>
              <a:t>Offer them additional training at a</a:t>
            </a:r>
            <a:br>
              <a:rPr lang="en-US" dirty="0" smtClean="0"/>
            </a:br>
            <a:r>
              <a:rPr lang="en-US" dirty="0" smtClean="0"/>
              <a:t>corporate campus in Mysore</a:t>
            </a:r>
          </a:p>
          <a:p>
            <a:pPr lvl="1"/>
            <a:r>
              <a:rPr lang="en-US" dirty="0" smtClean="0"/>
              <a:t>Form them into a highly qualified workforce</a:t>
            </a:r>
            <a:endParaRPr lang="en-US" dirty="0"/>
          </a:p>
        </p:txBody>
      </p:sp>
      <p:pic>
        <p:nvPicPr>
          <p:cNvPr id="3074" name="Picture 2" descr="File:Mysore India Infosys 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1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angle?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early days, Infosys was paying highly qualified employees $5,000/year</a:t>
            </a:r>
          </a:p>
          <a:p>
            <a:r>
              <a:rPr lang="en-US" dirty="0" smtClean="0"/>
              <a:t>In the US highly qualified technology workers were earning $125,000/year in that time period</a:t>
            </a:r>
          </a:p>
          <a:p>
            <a:pPr lvl="1"/>
            <a:r>
              <a:rPr lang="en-US" dirty="0" smtClean="0"/>
              <a:t>Skill sets weren’t so different…</a:t>
            </a:r>
          </a:p>
          <a:p>
            <a:pPr lvl="1"/>
            <a:endParaRPr lang="en-US" dirty="0"/>
          </a:p>
          <a:p>
            <a:r>
              <a:rPr lang="en-US" dirty="0" smtClean="0"/>
              <a:t>Today the gap is a little smaller, but not hugely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Y2K helped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Companies like Infosys tackled the Y2K challenge for “pennies on the dollar” relative to estimates</a:t>
            </a:r>
          </a:p>
          <a:p>
            <a:pPr lvl="1"/>
            <a:r>
              <a:rPr lang="en-US" dirty="0" smtClean="0"/>
              <a:t>A company facing a $50M bill to review all the corporate code base saw it shrink to perhaps $1M</a:t>
            </a:r>
          </a:p>
          <a:p>
            <a:pPr lvl="1"/>
            <a:r>
              <a:rPr lang="en-US" dirty="0" smtClean="0"/>
              <a:t>And Infosys often finished these tasks early</a:t>
            </a:r>
          </a:p>
          <a:p>
            <a:pPr lvl="1"/>
            <a:endParaRPr lang="en-US" dirty="0"/>
          </a:p>
          <a:p>
            <a:r>
              <a:rPr lang="en-US" dirty="0" smtClean="0"/>
              <a:t>…. January 1, 2000 arrived and the world didn’t end. Instead the world of outsourcing began!</a:t>
            </a:r>
          </a:p>
          <a:p>
            <a:pPr lvl="1"/>
            <a:r>
              <a:rPr lang="en-US" dirty="0" smtClean="0"/>
              <a:t>A few minor issues occurred, but nothing horrible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7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one learns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Cheaper isn’t necessarily inferior!</a:t>
            </a:r>
          </a:p>
          <a:p>
            <a:pPr lvl="1"/>
            <a:r>
              <a:rPr lang="en-US"/>
              <a:t>In fact over time, cheaper but “good enough</a:t>
            </a:r>
            <a:r>
              <a:rPr lang="en-US"/>
              <a:t>” </a:t>
            </a:r>
            <a:r>
              <a:rPr lang="en-US" smtClean="0"/>
              <a:t>wins</a:t>
            </a:r>
          </a:p>
          <a:p>
            <a:pPr lvl="1"/>
            <a:r>
              <a:rPr lang="en-US"/>
              <a:t>This </a:t>
            </a:r>
            <a:r>
              <a:rPr lang="en-US"/>
              <a:t>is a very important lesson that old companies miss</a:t>
            </a:r>
            <a:endParaRPr lang="en-US" dirty="0"/>
          </a:p>
          <a:p>
            <a:endParaRPr lang="en-US" smtClean="0"/>
          </a:p>
          <a:p>
            <a:r>
              <a:rPr lang="en-US"/>
              <a:t>Earlier adopters often accept risks</a:t>
            </a:r>
          </a:p>
          <a:p>
            <a:pPr lvl="1"/>
            <a:r>
              <a:rPr lang="en-US" smtClean="0"/>
              <a:t>... </a:t>
            </a:r>
            <a:r>
              <a:rPr lang="en-US"/>
              <a:t>risks that can be managed</a:t>
            </a:r>
          </a:p>
          <a:p>
            <a:pPr lvl="1"/>
            <a:r>
              <a:rPr lang="en-US" smtClean="0"/>
              <a:t>And </a:t>
            </a:r>
            <a:r>
              <a:rPr lang="en-US"/>
              <a:t>those good-enough solutions sometimes catch </a:t>
            </a:r>
            <a:r>
              <a:rPr lang="en-US"/>
              <a:t>up </a:t>
            </a:r>
            <a:r>
              <a:rPr lang="en-US" smtClean="0"/>
              <a:t>later</a:t>
            </a:r>
          </a:p>
          <a:p>
            <a:endParaRPr lang="en-US"/>
          </a:p>
          <a:p>
            <a:r>
              <a:rPr lang="en-US" smtClean="0"/>
              <a:t>Bad </a:t>
            </a:r>
            <a:r>
              <a:rPr lang="en-US" dirty="0" smtClean="0"/>
              <a:t>stuff (lots of it) lurks deep within the cool new stuff that we all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all its virtues, the cloud is risky!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Categories of concerns</a:t>
            </a:r>
          </a:p>
          <a:p>
            <a:pPr lvl="1"/>
            <a:r>
              <a:rPr lang="en-US" dirty="0" smtClean="0"/>
              <a:t>Client platform inadequacies, code </a:t>
            </a:r>
            <a:br>
              <a:rPr lang="en-US" dirty="0" smtClean="0"/>
            </a:br>
            <a:r>
              <a:rPr lang="en-US" dirty="0" smtClean="0"/>
              <a:t>download, browser insecurities</a:t>
            </a:r>
          </a:p>
          <a:p>
            <a:pPr lvl="1"/>
            <a:r>
              <a:rPr lang="en-US" dirty="0" smtClean="0"/>
              <a:t>Internet outages, routing problems, </a:t>
            </a:r>
            <a:br>
              <a:rPr lang="en-US" dirty="0" smtClean="0"/>
            </a:br>
            <a:r>
              <a:rPr lang="en-US" dirty="0" smtClean="0"/>
              <a:t>vulnerability to </a:t>
            </a:r>
            <a:r>
              <a:rPr lang="en-US" dirty="0" err="1" smtClean="0"/>
              <a:t>DDoS</a:t>
            </a:r>
            <a:endParaRPr lang="en-US" dirty="0" smtClean="0"/>
          </a:p>
          <a:p>
            <a:pPr lvl="1"/>
            <a:r>
              <a:rPr lang="en-US" dirty="0" smtClean="0"/>
              <a:t>Cloud platform might be operated by an untrustworthy third party, could shift resources without warning,  could abruptly change pricing or go out </a:t>
            </a:r>
            <a:r>
              <a:rPr lang="en-US" smtClean="0"/>
              <a:t>of </a:t>
            </a:r>
            <a:r>
              <a:rPr lang="en-US" smtClean="0"/>
              <a:t>business</a:t>
            </a:r>
          </a:p>
          <a:p>
            <a:pPr lvl="1"/>
            <a:r>
              <a:rPr lang="en-US" smtClean="0"/>
              <a:t>Provider might develop its own scalability problems</a:t>
            </a:r>
            <a:endParaRPr lang="en-US" dirty="0" smtClean="0"/>
          </a:p>
          <a:p>
            <a:pPr lvl="1"/>
            <a:r>
              <a:rPr lang="en-US" dirty="0" smtClean="0"/>
              <a:t>Consolidation creates monoculture threats</a:t>
            </a:r>
          </a:p>
          <a:p>
            <a:pPr lvl="1"/>
            <a:r>
              <a:rPr lang="en-US" dirty="0" smtClean="0"/>
              <a:t>Cloud security model is very narrow and might not cover important usage cases</a:t>
            </a:r>
          </a:p>
        </p:txBody>
      </p:sp>
      <p:pic>
        <p:nvPicPr>
          <p:cNvPr id="4098" name="Picture 2" descr="http://www.dvdactive.com/images/news/screenshot/2008/9/riskybusinessbd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5824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5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 to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495800"/>
          </a:xfrm>
        </p:spPr>
        <p:txBody>
          <a:bodyPr/>
          <a:lstStyle/>
          <a:p>
            <a:r>
              <a:rPr lang="en-US" dirty="0" smtClean="0"/>
              <a:t>Today cloud computing has a similar look and feel</a:t>
            </a:r>
          </a:p>
          <a:p>
            <a:pPr lvl="1"/>
            <a:r>
              <a:rPr lang="en-US" dirty="0" smtClean="0"/>
              <a:t>It works really well for the things we use it to do today</a:t>
            </a:r>
          </a:p>
          <a:p>
            <a:pPr lvl="2"/>
            <a:r>
              <a:rPr lang="en-US" dirty="0" smtClean="0"/>
              <a:t>How often does an iPhone service malfunction?</a:t>
            </a:r>
          </a:p>
          <a:p>
            <a:pPr lvl="3"/>
            <a:r>
              <a:rPr lang="en-US" dirty="0" smtClean="0"/>
              <a:t>Pretty often, actually, but not often enough to bother anyone</a:t>
            </a:r>
          </a:p>
          <a:p>
            <a:pPr lvl="2"/>
            <a:r>
              <a:rPr lang="en-US" dirty="0" smtClean="0"/>
              <a:t>The cloud is fast, scalable, has amazing capabilities, and yes, it has a wide variety of issues</a:t>
            </a:r>
          </a:p>
          <a:p>
            <a:r>
              <a:rPr lang="en-US" dirty="0" smtClean="0"/>
              <a:t>Is the cloud really worse than what came before it?</a:t>
            </a:r>
          </a:p>
          <a:p>
            <a:pPr lvl="1"/>
            <a:r>
              <a:rPr lang="en-US" dirty="0" smtClean="0"/>
              <a:t>Given that the cloud evolved from what came earlier, is this even a sensible question?</a:t>
            </a:r>
          </a:p>
          <a:p>
            <a:pPr lvl="1"/>
            <a:r>
              <a:rPr lang="en-US" dirty="0" smtClean="0"/>
              <a:t>When has any technology ever been “assured”?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3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with technology is about tradeoffs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Clearly, we err if we use a technology in a dangerous or inappropriate way</a:t>
            </a:r>
          </a:p>
          <a:p>
            <a:pPr lvl="1"/>
            <a:r>
              <a:rPr lang="en-US" dirty="0" smtClean="0"/>
              <a:t>Liability laws need to be improved: they let software companies escape pretty much all responsibility</a:t>
            </a:r>
          </a:p>
          <a:p>
            <a:pPr lvl="1"/>
            <a:r>
              <a:rPr lang="en-US" dirty="0" smtClean="0"/>
              <a:t>Yet gross negligence is still a threat to those who build things that will play critical roles and yet fail to take adequate steps to achieve 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5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parable: Real-time multicast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community that builds real-time systems favors proofs that the system is </a:t>
            </a:r>
            <a:r>
              <a:rPr lang="en-US" i="1" dirty="0" smtClean="0"/>
              <a:t>guaranteed</a:t>
            </a:r>
            <a:r>
              <a:rPr lang="en-US" dirty="0" smtClean="0"/>
              <a:t> to satisfy its timing bounds and objectives</a:t>
            </a:r>
          </a:p>
          <a:p>
            <a:endParaRPr lang="en-US" dirty="0"/>
          </a:p>
          <a:p>
            <a:r>
              <a:rPr lang="en-US" dirty="0" smtClean="0"/>
              <a:t>The community that does things like data replication in the cloud tends to favor speed</a:t>
            </a:r>
          </a:p>
          <a:p>
            <a:pPr lvl="1"/>
            <a:r>
              <a:rPr lang="en-US" dirty="0" smtClean="0"/>
              <a:t>We want the system to be fast</a:t>
            </a:r>
          </a:p>
          <a:p>
            <a:pPr lvl="1"/>
            <a:r>
              <a:rPr lang="en-US" dirty="0" smtClean="0"/>
              <a:t>Guarantees are great unless they slow the system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2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a guarantee slow a system down?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Suppose we want to implement </a:t>
            </a:r>
            <a:r>
              <a:rPr lang="en-US" sz="2800" dirty="0"/>
              <a:t>broadcast protocols that make direct use of temporal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Broadcast that is delivered at same time by all correct processes (plus or minus the clock skew)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Distributed shared memory that is updated within a known maximum delay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Group of processes that can perform periodic actions</a:t>
            </a:r>
          </a:p>
        </p:txBody>
      </p:sp>
    </p:spTree>
    <p:extLst>
      <p:ext uri="{BB962C8B-B14F-4D97-AF65-F5344CB8AC3E}">
        <p14:creationId xmlns:p14="http://schemas.microsoft.com/office/powerpoint/2010/main" val="18400843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ChangeArrowheads="1"/>
          </p:cNvSpPr>
          <p:nvPr/>
        </p:nvSpPr>
        <p:spPr bwMode="auto">
          <a:xfrm>
            <a:off x="5264150" y="2597150"/>
            <a:ext cx="673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A real-time broadcast</a:t>
            </a:r>
          </a:p>
        </p:txBody>
      </p:sp>
      <p:grpSp>
        <p:nvGrpSpPr>
          <p:cNvPr id="1183748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3749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0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1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2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3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4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5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3756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3757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3758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3759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3760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3761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83762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3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4" name="Line 20"/>
          <p:cNvSpPr>
            <a:spLocks noChangeShapeType="1"/>
          </p:cNvSpPr>
          <p:nvPr/>
        </p:nvSpPr>
        <p:spPr bwMode="auto">
          <a:xfrm>
            <a:off x="35052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5" name="Line 21"/>
          <p:cNvSpPr>
            <a:spLocks noChangeShapeType="1"/>
          </p:cNvSpPr>
          <p:nvPr/>
        </p:nvSpPr>
        <p:spPr bwMode="auto">
          <a:xfrm>
            <a:off x="3505200" y="3505200"/>
            <a:ext cx="3810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6" name="Line 22"/>
          <p:cNvSpPr>
            <a:spLocks noChangeShapeType="1"/>
          </p:cNvSpPr>
          <p:nvPr/>
        </p:nvSpPr>
        <p:spPr bwMode="auto">
          <a:xfrm>
            <a:off x="3505200" y="35052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7" name="Line 23"/>
          <p:cNvSpPr>
            <a:spLocks noChangeShapeType="1"/>
          </p:cNvSpPr>
          <p:nvPr/>
        </p:nvSpPr>
        <p:spPr bwMode="auto">
          <a:xfrm flipV="1">
            <a:off x="4038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8" name="Line 24"/>
          <p:cNvSpPr>
            <a:spLocks noChangeShapeType="1"/>
          </p:cNvSpPr>
          <p:nvPr/>
        </p:nvSpPr>
        <p:spPr bwMode="auto">
          <a:xfrm>
            <a:off x="4038600" y="3962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69" name="Line 25"/>
          <p:cNvSpPr>
            <a:spLocks noChangeShapeType="1"/>
          </p:cNvSpPr>
          <p:nvPr/>
        </p:nvSpPr>
        <p:spPr bwMode="auto">
          <a:xfrm>
            <a:off x="4038600" y="3962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0" name="Line 26"/>
          <p:cNvSpPr>
            <a:spLocks noChangeShapeType="1"/>
          </p:cNvSpPr>
          <p:nvPr/>
        </p:nvSpPr>
        <p:spPr bwMode="auto">
          <a:xfrm flipV="1">
            <a:off x="44958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1" name="Line 27"/>
          <p:cNvSpPr>
            <a:spLocks noChangeShapeType="1"/>
          </p:cNvSpPr>
          <p:nvPr/>
        </p:nvSpPr>
        <p:spPr bwMode="auto">
          <a:xfrm flipV="1">
            <a:off x="44958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2" name="Line 28"/>
          <p:cNvSpPr>
            <a:spLocks noChangeShapeType="1"/>
          </p:cNvSpPr>
          <p:nvPr/>
        </p:nvSpPr>
        <p:spPr bwMode="auto">
          <a:xfrm flipV="1">
            <a:off x="44958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3" name="Line 29"/>
          <p:cNvSpPr>
            <a:spLocks noChangeShapeType="1"/>
          </p:cNvSpPr>
          <p:nvPr/>
        </p:nvSpPr>
        <p:spPr bwMode="auto">
          <a:xfrm flipV="1">
            <a:off x="44958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4" name="Line 30"/>
          <p:cNvSpPr>
            <a:spLocks noChangeShapeType="1"/>
          </p:cNvSpPr>
          <p:nvPr/>
        </p:nvSpPr>
        <p:spPr bwMode="auto">
          <a:xfrm flipV="1">
            <a:off x="48006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5" name="Line 31"/>
          <p:cNvSpPr>
            <a:spLocks noChangeShapeType="1"/>
          </p:cNvSpPr>
          <p:nvPr/>
        </p:nvSpPr>
        <p:spPr bwMode="auto">
          <a:xfrm flipV="1">
            <a:off x="48006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6" name="Line 32"/>
          <p:cNvSpPr>
            <a:spLocks noChangeShapeType="1"/>
          </p:cNvSpPr>
          <p:nvPr/>
        </p:nvSpPr>
        <p:spPr bwMode="auto">
          <a:xfrm flipV="1">
            <a:off x="48006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7" name="Line 33"/>
          <p:cNvSpPr>
            <a:spLocks noChangeShapeType="1"/>
          </p:cNvSpPr>
          <p:nvPr/>
        </p:nvSpPr>
        <p:spPr bwMode="auto">
          <a:xfrm flipV="1">
            <a:off x="4800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8" name="Line 34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79" name="Line 35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3780" name="Rectangle 36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83781" name="Rectangle 37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83782" name="Rectangle 38"/>
          <p:cNvSpPr>
            <a:spLocks noChangeArrowheads="1"/>
          </p:cNvSpPr>
          <p:nvPr/>
        </p:nvSpPr>
        <p:spPr bwMode="auto">
          <a:xfrm>
            <a:off x="4116388" y="2363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3" name="Rectangle 39"/>
          <p:cNvSpPr>
            <a:spLocks noChangeArrowheads="1"/>
          </p:cNvSpPr>
          <p:nvPr/>
        </p:nvSpPr>
        <p:spPr bwMode="auto">
          <a:xfrm>
            <a:off x="5183188" y="3735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4" name="Rectangle 40"/>
          <p:cNvSpPr>
            <a:spLocks noChangeArrowheads="1"/>
          </p:cNvSpPr>
          <p:nvPr/>
        </p:nvSpPr>
        <p:spPr bwMode="auto">
          <a:xfrm>
            <a:off x="5564188" y="4192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5" name="Rectangle 41"/>
          <p:cNvSpPr>
            <a:spLocks noChangeArrowheads="1"/>
          </p:cNvSpPr>
          <p:nvPr/>
        </p:nvSpPr>
        <p:spPr bwMode="auto">
          <a:xfrm>
            <a:off x="5335588" y="4725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6" name="Rectangle 42"/>
          <p:cNvSpPr>
            <a:spLocks noChangeArrowheads="1"/>
          </p:cNvSpPr>
          <p:nvPr/>
        </p:nvSpPr>
        <p:spPr bwMode="auto">
          <a:xfrm>
            <a:off x="5716588" y="3278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3787" name="Rectangle 43"/>
          <p:cNvSpPr>
            <a:spLocks noChangeArrowheads="1"/>
          </p:cNvSpPr>
          <p:nvPr/>
        </p:nvSpPr>
        <p:spPr bwMode="auto">
          <a:xfrm>
            <a:off x="382588" y="5411788"/>
            <a:ext cx="86074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Message is sent at time </a:t>
            </a:r>
            <a:r>
              <a:rPr lang="en-US" sz="2400" b="1" i="1">
                <a:latin typeface="Times New Roman" pitchFamily="18" charset="0"/>
              </a:rPr>
              <a:t>t </a:t>
            </a:r>
            <a:r>
              <a:rPr lang="en-US" sz="2400" b="1">
                <a:latin typeface="Times New Roman" pitchFamily="18" charset="0"/>
              </a:rPr>
              <a:t>by p</a:t>
            </a:r>
            <a:r>
              <a:rPr lang="en-US" sz="2400" b="1" baseline="-25000">
                <a:latin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</a:rPr>
              <a:t>.  Later both p</a:t>
            </a:r>
            <a:r>
              <a:rPr lang="en-US" sz="2400" b="1" baseline="-25000">
                <a:latin typeface="Times New Roman" pitchFamily="18" charset="0"/>
              </a:rPr>
              <a:t>0 </a:t>
            </a:r>
            <a:r>
              <a:rPr lang="en-US" sz="2400" b="1">
                <a:latin typeface="Times New Roman" pitchFamily="18" charset="0"/>
              </a:rPr>
              <a:t>and p</a:t>
            </a:r>
            <a:r>
              <a:rPr lang="en-US" sz="2400" b="1" baseline="-25000">
                <a:latin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</a:rPr>
              <a:t> fail.  But message is still delivered atomically, after a bounded delay, and within a bounded interval of time (at non-faulty processes)</a:t>
            </a:r>
          </a:p>
        </p:txBody>
      </p:sp>
    </p:spTree>
    <p:extLst>
      <p:ext uri="{BB962C8B-B14F-4D97-AF65-F5344CB8AC3E}">
        <p14:creationId xmlns:p14="http://schemas.microsoft.com/office/powerpoint/2010/main" val="13110713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/>
              <a:t>A real-time distributed shared memory</a:t>
            </a:r>
          </a:p>
        </p:txBody>
      </p:sp>
      <p:grpSp>
        <p:nvGrpSpPr>
          <p:cNvPr id="1184771" name="Group 3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4772" name="Line 4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3" name="Line 5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4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5" name="Line 7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6" name="Line 8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7" name="Line 9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78" name="Rectangle 10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4779" name="Rectangle 11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4780" name="Rectangle 12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4781" name="Rectangle 13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4782" name="Rectangle 14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4783" name="Rectangle 15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84785" name="Line 17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4786" name="Line 18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382588" y="5411788"/>
            <a:ext cx="86074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At time </a:t>
            </a:r>
            <a:r>
              <a:rPr lang="en-US" sz="2400" b="1" i="1">
                <a:latin typeface="Times New Roman" pitchFamily="18" charset="0"/>
              </a:rPr>
              <a:t>t </a:t>
            </a: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0 </a:t>
            </a:r>
            <a:r>
              <a:rPr lang="en-US" sz="2400" b="1">
                <a:latin typeface="Times New Roman" pitchFamily="18" charset="0"/>
              </a:rPr>
              <a:t>updates a variable in a distributed shared memory.  All correct processes observe the new value after a bounded delay, and within a bounded interval of time.</a:t>
            </a:r>
          </a:p>
        </p:txBody>
      </p:sp>
      <p:sp>
        <p:nvSpPr>
          <p:cNvPr id="1184790" name="Rectangle 22"/>
          <p:cNvSpPr>
            <a:spLocks noChangeArrowheads="1"/>
          </p:cNvSpPr>
          <p:nvPr/>
        </p:nvSpPr>
        <p:spPr bwMode="auto">
          <a:xfrm>
            <a:off x="1830388" y="2516188"/>
            <a:ext cx="1597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set x=3</a:t>
            </a:r>
          </a:p>
        </p:txBody>
      </p:sp>
      <p:sp>
        <p:nvSpPr>
          <p:cNvPr id="1184791" name="Rectangle 23"/>
          <p:cNvSpPr>
            <a:spLocks noChangeArrowheads="1"/>
          </p:cNvSpPr>
          <p:nvPr/>
        </p:nvSpPr>
        <p:spPr bwMode="auto">
          <a:xfrm>
            <a:off x="5259388" y="32781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F0E30"/>
                </a:solidFill>
                <a:latin typeface="Times New Roman" pitchFamily="18" charset="0"/>
              </a:rPr>
              <a:t>x=3</a:t>
            </a:r>
          </a:p>
        </p:txBody>
      </p:sp>
    </p:spTree>
    <p:extLst>
      <p:ext uri="{BB962C8B-B14F-4D97-AF65-F5344CB8AC3E}">
        <p14:creationId xmlns:p14="http://schemas.microsoft.com/office/powerpoint/2010/main" val="3977246319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Periodic process group: Marzullo</a:t>
            </a:r>
          </a:p>
        </p:txBody>
      </p:sp>
      <p:grpSp>
        <p:nvGrpSpPr>
          <p:cNvPr id="1185795" name="Group 3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5796" name="Line 4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797" name="Line 5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798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799" name="Line 7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00" name="Line 8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01" name="Line 9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02" name="Rectangle 10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5803" name="Rectangle 11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5804" name="Rectangle 12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5805" name="Rectangle 13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5806" name="Rectangle 14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5807" name="Rectangle 15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5808" name="Rectangle 16"/>
          <p:cNvSpPr>
            <a:spLocks noChangeArrowheads="1"/>
          </p:cNvSpPr>
          <p:nvPr/>
        </p:nvSpPr>
        <p:spPr bwMode="auto">
          <a:xfrm>
            <a:off x="13779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09" name="Rectangle 17"/>
          <p:cNvSpPr>
            <a:spLocks noChangeArrowheads="1"/>
          </p:cNvSpPr>
          <p:nvPr/>
        </p:nvSpPr>
        <p:spPr bwMode="auto">
          <a:xfrm>
            <a:off x="27495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0" name="Rectangle 18"/>
          <p:cNvSpPr>
            <a:spLocks noChangeArrowheads="1"/>
          </p:cNvSpPr>
          <p:nvPr/>
        </p:nvSpPr>
        <p:spPr bwMode="auto">
          <a:xfrm>
            <a:off x="41211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1" name="Rectangle 19"/>
          <p:cNvSpPr>
            <a:spLocks noChangeArrowheads="1"/>
          </p:cNvSpPr>
          <p:nvPr/>
        </p:nvSpPr>
        <p:spPr bwMode="auto">
          <a:xfrm>
            <a:off x="54927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2" name="Rectangle 20"/>
          <p:cNvSpPr>
            <a:spLocks noChangeArrowheads="1"/>
          </p:cNvSpPr>
          <p:nvPr/>
        </p:nvSpPr>
        <p:spPr bwMode="auto">
          <a:xfrm>
            <a:off x="6788150" y="2216150"/>
            <a:ext cx="215900" cy="288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3" name="Rectangle 21"/>
          <p:cNvSpPr>
            <a:spLocks noChangeArrowheads="1"/>
          </p:cNvSpPr>
          <p:nvPr/>
        </p:nvSpPr>
        <p:spPr bwMode="auto">
          <a:xfrm>
            <a:off x="1220788" y="5487988"/>
            <a:ext cx="75406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Periodically, all members of a group take some action. Idea is to accomplish this with minimal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13382758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CASD protocols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Also known as the “</a:t>
            </a:r>
            <a:r>
              <a:rPr lang="en-US" sz="2800">
                <a:sym typeface="Symbol" pitchFamily="18" charset="2"/>
              </a:rPr>
              <a:t></a:t>
            </a:r>
            <a:r>
              <a:rPr lang="en-US" sz="2800"/>
              <a:t> -T” protocols</a:t>
            </a:r>
          </a:p>
          <a:p>
            <a:r>
              <a:rPr lang="en-US" sz="2800"/>
              <a:t>Developed by Cristian and others at IBM, was intended for use in the (ultimately, failed) FAA project</a:t>
            </a:r>
          </a:p>
          <a:p>
            <a:r>
              <a:rPr lang="en-US" sz="2800"/>
              <a:t>Goal is to implement a timed atomic broadcast tolerant of Byzantine failures</a:t>
            </a:r>
          </a:p>
        </p:txBody>
      </p:sp>
    </p:spTree>
    <p:extLst>
      <p:ext uri="{BB962C8B-B14F-4D97-AF65-F5344CB8AC3E}">
        <p14:creationId xmlns:p14="http://schemas.microsoft.com/office/powerpoint/2010/main" val="20115565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 of the CASD protocols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Assumes use of clock synchronization </a:t>
            </a:r>
          </a:p>
          <a:p>
            <a:pPr>
              <a:lnSpc>
                <a:spcPct val="90000"/>
              </a:lnSpc>
            </a:pPr>
            <a:r>
              <a:rPr lang="en-US" sz="2800"/>
              <a:t>Sender timestamps message</a:t>
            </a:r>
          </a:p>
          <a:p>
            <a:pPr>
              <a:lnSpc>
                <a:spcPct val="90000"/>
              </a:lnSpc>
            </a:pPr>
            <a:r>
              <a:rPr lang="en-US" sz="2800"/>
              <a:t>Recipients forward the message using a flooding technique (each echos the message to others)</a:t>
            </a:r>
          </a:p>
          <a:p>
            <a:pPr>
              <a:lnSpc>
                <a:spcPct val="90000"/>
              </a:lnSpc>
            </a:pPr>
            <a:r>
              <a:rPr lang="en-US" sz="2800"/>
              <a:t>Wait until all correct processors have a copy, then deliver in unison (up to limits of the clock skew)</a:t>
            </a:r>
          </a:p>
        </p:txBody>
      </p:sp>
    </p:spTree>
    <p:extLst>
      <p:ext uri="{BB962C8B-B14F-4D97-AF65-F5344CB8AC3E}">
        <p14:creationId xmlns:p14="http://schemas.microsoft.com/office/powerpoint/2010/main" val="27612146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5264150" y="2597150"/>
            <a:ext cx="673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CASD picture</a:t>
            </a:r>
          </a:p>
        </p:txBody>
      </p:sp>
      <p:grpSp>
        <p:nvGrpSpPr>
          <p:cNvPr id="1188868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88869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0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1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2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3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4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5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88876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88877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8878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8879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88880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88881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88882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3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4" name="Line 20"/>
          <p:cNvSpPr>
            <a:spLocks noChangeShapeType="1"/>
          </p:cNvSpPr>
          <p:nvPr/>
        </p:nvSpPr>
        <p:spPr bwMode="auto">
          <a:xfrm>
            <a:off x="35052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5" name="Line 21"/>
          <p:cNvSpPr>
            <a:spLocks noChangeShapeType="1"/>
          </p:cNvSpPr>
          <p:nvPr/>
        </p:nvSpPr>
        <p:spPr bwMode="auto">
          <a:xfrm>
            <a:off x="3505200" y="3505200"/>
            <a:ext cx="3810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6" name="Line 22"/>
          <p:cNvSpPr>
            <a:spLocks noChangeShapeType="1"/>
          </p:cNvSpPr>
          <p:nvPr/>
        </p:nvSpPr>
        <p:spPr bwMode="auto">
          <a:xfrm>
            <a:off x="3505200" y="35052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7" name="Line 23"/>
          <p:cNvSpPr>
            <a:spLocks noChangeShapeType="1"/>
          </p:cNvSpPr>
          <p:nvPr/>
        </p:nvSpPr>
        <p:spPr bwMode="auto">
          <a:xfrm flipV="1">
            <a:off x="4038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8" name="Line 24"/>
          <p:cNvSpPr>
            <a:spLocks noChangeShapeType="1"/>
          </p:cNvSpPr>
          <p:nvPr/>
        </p:nvSpPr>
        <p:spPr bwMode="auto">
          <a:xfrm>
            <a:off x="4038600" y="3962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89" name="Line 25"/>
          <p:cNvSpPr>
            <a:spLocks noChangeShapeType="1"/>
          </p:cNvSpPr>
          <p:nvPr/>
        </p:nvSpPr>
        <p:spPr bwMode="auto">
          <a:xfrm>
            <a:off x="4038600" y="3962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0" name="Line 26"/>
          <p:cNvSpPr>
            <a:spLocks noChangeShapeType="1"/>
          </p:cNvSpPr>
          <p:nvPr/>
        </p:nvSpPr>
        <p:spPr bwMode="auto">
          <a:xfrm flipV="1">
            <a:off x="44958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1" name="Line 27"/>
          <p:cNvSpPr>
            <a:spLocks noChangeShapeType="1"/>
          </p:cNvSpPr>
          <p:nvPr/>
        </p:nvSpPr>
        <p:spPr bwMode="auto">
          <a:xfrm flipV="1">
            <a:off x="44958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2" name="Line 28"/>
          <p:cNvSpPr>
            <a:spLocks noChangeShapeType="1"/>
          </p:cNvSpPr>
          <p:nvPr/>
        </p:nvSpPr>
        <p:spPr bwMode="auto">
          <a:xfrm flipV="1">
            <a:off x="44958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3" name="Line 29"/>
          <p:cNvSpPr>
            <a:spLocks noChangeShapeType="1"/>
          </p:cNvSpPr>
          <p:nvPr/>
        </p:nvSpPr>
        <p:spPr bwMode="auto">
          <a:xfrm flipV="1">
            <a:off x="44958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4" name="Line 30"/>
          <p:cNvSpPr>
            <a:spLocks noChangeShapeType="1"/>
          </p:cNvSpPr>
          <p:nvPr/>
        </p:nvSpPr>
        <p:spPr bwMode="auto">
          <a:xfrm flipV="1">
            <a:off x="48006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5" name="Line 31"/>
          <p:cNvSpPr>
            <a:spLocks noChangeShapeType="1"/>
          </p:cNvSpPr>
          <p:nvPr/>
        </p:nvSpPr>
        <p:spPr bwMode="auto">
          <a:xfrm flipV="1">
            <a:off x="48006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6" name="Line 32"/>
          <p:cNvSpPr>
            <a:spLocks noChangeShapeType="1"/>
          </p:cNvSpPr>
          <p:nvPr/>
        </p:nvSpPr>
        <p:spPr bwMode="auto">
          <a:xfrm flipV="1">
            <a:off x="48006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7" name="Line 33"/>
          <p:cNvSpPr>
            <a:spLocks noChangeShapeType="1"/>
          </p:cNvSpPr>
          <p:nvPr/>
        </p:nvSpPr>
        <p:spPr bwMode="auto">
          <a:xfrm flipV="1">
            <a:off x="4800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8" name="Line 34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899" name="Line 35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00" name="Rectangle 36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88901" name="Rectangle 37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88902" name="Rectangle 38"/>
          <p:cNvSpPr>
            <a:spLocks noChangeArrowheads="1"/>
          </p:cNvSpPr>
          <p:nvPr/>
        </p:nvSpPr>
        <p:spPr bwMode="auto">
          <a:xfrm>
            <a:off x="4116388" y="2363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3" name="Rectangle 39"/>
          <p:cNvSpPr>
            <a:spLocks noChangeArrowheads="1"/>
          </p:cNvSpPr>
          <p:nvPr/>
        </p:nvSpPr>
        <p:spPr bwMode="auto">
          <a:xfrm>
            <a:off x="5183188" y="3735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4" name="Rectangle 40"/>
          <p:cNvSpPr>
            <a:spLocks noChangeArrowheads="1"/>
          </p:cNvSpPr>
          <p:nvPr/>
        </p:nvSpPr>
        <p:spPr bwMode="auto">
          <a:xfrm>
            <a:off x="5564188" y="4192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5" name="Rectangle 41"/>
          <p:cNvSpPr>
            <a:spLocks noChangeArrowheads="1"/>
          </p:cNvSpPr>
          <p:nvPr/>
        </p:nvSpPr>
        <p:spPr bwMode="auto">
          <a:xfrm>
            <a:off x="5335588" y="4725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6" name="Rectangle 42"/>
          <p:cNvSpPr>
            <a:spLocks noChangeArrowheads="1"/>
          </p:cNvSpPr>
          <p:nvPr/>
        </p:nvSpPr>
        <p:spPr bwMode="auto">
          <a:xfrm>
            <a:off x="5716588" y="3278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88907" name="Rectangle 43"/>
          <p:cNvSpPr>
            <a:spLocks noChangeArrowheads="1"/>
          </p:cNvSpPr>
          <p:nvPr/>
        </p:nvSpPr>
        <p:spPr bwMode="auto">
          <a:xfrm>
            <a:off x="1144588" y="5335588"/>
            <a:ext cx="715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0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fail.  Messages are lost when echoed by p</a:t>
            </a:r>
            <a:r>
              <a:rPr lang="en-US" sz="2400" b="1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p</a:t>
            </a:r>
            <a:r>
              <a:rPr lang="en-US" sz="2400" b="1" baseline="-25000"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7996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But the cloud is also good in some 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With a private server, DDoS attacks often succeed</a:t>
            </a:r>
          </a:p>
          <a:p>
            <a:pPr lvl="1"/>
            <a:r>
              <a:rPr lang="en-US" smtClean="0"/>
              <a:t>In contrast, it can be hard to </a:t>
            </a:r>
            <a:r>
              <a:rPr lang="en-US" smtClean="0"/>
              <a:t>DDoS </a:t>
            </a:r>
            <a:r>
              <a:rPr lang="en-US" smtClean="0"/>
              <a:t>a </a:t>
            </a:r>
            <a:r>
              <a:rPr lang="en-US" smtClean="0"/>
              <a:t>cloud</a:t>
            </a:r>
          </a:p>
          <a:p>
            <a:pPr lvl="1"/>
            <a:r>
              <a:rPr lang="en-US" smtClean="0"/>
              <a:t>The DDoS operator spends real money and won’t want to waste the cash</a:t>
            </a:r>
          </a:p>
          <a:p>
            <a:pPr lvl="1"/>
            <a:r>
              <a:rPr lang="en-US" smtClean="0"/>
              <a:t>Thus because cloud is hard to DDoS, cloud emerges as a very good response to DDoS worries</a:t>
            </a:r>
          </a:p>
        </p:txBody>
      </p:sp>
    </p:spTree>
    <p:extLst>
      <p:ext uri="{BB962C8B-B14F-4D97-AF65-F5344CB8AC3E}">
        <p14:creationId xmlns:p14="http://schemas.microsoft.com/office/powerpoint/2010/main" val="219181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CASD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Assume known limits on number of processes that fail during protocol, number of messages lost</a:t>
            </a:r>
          </a:p>
          <a:p>
            <a:pPr>
              <a:lnSpc>
                <a:spcPct val="90000"/>
              </a:lnSpc>
            </a:pPr>
            <a:r>
              <a:rPr lang="en-US" sz="2400"/>
              <a:t>Using these and the temporal assumptions, deduce worst-case scenario</a:t>
            </a:r>
          </a:p>
          <a:p>
            <a:pPr>
              <a:lnSpc>
                <a:spcPct val="90000"/>
              </a:lnSpc>
            </a:pPr>
            <a:r>
              <a:rPr lang="en-US" sz="2400"/>
              <a:t>Now now that if we wait long enough, all (or no) correct process will have the message</a:t>
            </a:r>
          </a:p>
          <a:p>
            <a:pPr>
              <a:lnSpc>
                <a:spcPct val="90000"/>
              </a:lnSpc>
            </a:pPr>
            <a:r>
              <a:rPr lang="en-US" sz="2400"/>
              <a:t>Then schedule delivery using original time plus a delay computed from the worst-case assumptions</a:t>
            </a:r>
          </a:p>
        </p:txBody>
      </p:sp>
    </p:spTree>
    <p:extLst>
      <p:ext uri="{BB962C8B-B14F-4D97-AF65-F5344CB8AC3E}">
        <p14:creationId xmlns:p14="http://schemas.microsoft.com/office/powerpoint/2010/main" val="14504187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problems with CASD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the usual case, nothing goes wrong, hence the delay can be very conservative</a:t>
            </a:r>
          </a:p>
          <a:p>
            <a:pPr>
              <a:lnSpc>
                <a:spcPct val="90000"/>
              </a:lnSpc>
            </a:pPr>
            <a:r>
              <a:rPr lang="en-US" sz="2800"/>
              <a:t>Even if things do go wrong, is it right to assume that if a message needs between 0 and </a:t>
            </a:r>
            <a:r>
              <a:rPr lang="en-US" sz="2800">
                <a:sym typeface="Symbol" pitchFamily="18" charset="2"/>
              </a:rPr>
              <a:t></a:t>
            </a:r>
            <a:r>
              <a:rPr lang="en-US" sz="2800"/>
              <a:t>ms to make one hope, it needs [0,n* </a:t>
            </a:r>
            <a:r>
              <a:rPr lang="en-US" sz="2800">
                <a:sym typeface="Symbol" pitchFamily="18" charset="2"/>
              </a:rPr>
              <a:t></a:t>
            </a:r>
            <a:r>
              <a:rPr lang="en-US" sz="2800"/>
              <a:t> ] to make n hops?</a:t>
            </a:r>
          </a:p>
          <a:p>
            <a:pPr>
              <a:lnSpc>
                <a:spcPct val="90000"/>
              </a:lnSpc>
            </a:pPr>
            <a:r>
              <a:rPr lang="en-US" sz="2800"/>
              <a:t>How realistic is it to bound the number of failures expected during a run?</a:t>
            </a:r>
          </a:p>
        </p:txBody>
      </p:sp>
    </p:spTree>
    <p:extLst>
      <p:ext uri="{BB962C8B-B14F-4D97-AF65-F5344CB8AC3E}">
        <p14:creationId xmlns:p14="http://schemas.microsoft.com/office/powerpoint/2010/main" val="40943826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ChangeArrowheads="1"/>
          </p:cNvSpPr>
          <p:nvPr/>
        </p:nvSpPr>
        <p:spPr bwMode="auto">
          <a:xfrm>
            <a:off x="5264150" y="2597150"/>
            <a:ext cx="673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4000"/>
              <a:t>CASD in a more typical run</a:t>
            </a:r>
          </a:p>
        </p:txBody>
      </p:sp>
      <p:grpSp>
        <p:nvGrpSpPr>
          <p:cNvPr id="1191940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91941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2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3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4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5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6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47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1951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91952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91953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91954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5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6" name="Line 20"/>
          <p:cNvSpPr>
            <a:spLocks noChangeShapeType="1"/>
          </p:cNvSpPr>
          <p:nvPr/>
        </p:nvSpPr>
        <p:spPr bwMode="auto">
          <a:xfrm>
            <a:off x="2667000" y="3581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7" name="Line 21"/>
          <p:cNvSpPr>
            <a:spLocks noChangeShapeType="1"/>
          </p:cNvSpPr>
          <p:nvPr/>
        </p:nvSpPr>
        <p:spPr bwMode="auto">
          <a:xfrm flipV="1">
            <a:off x="2514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8" name="Line 22"/>
          <p:cNvSpPr>
            <a:spLocks noChangeShapeType="1"/>
          </p:cNvSpPr>
          <p:nvPr/>
        </p:nvSpPr>
        <p:spPr bwMode="auto">
          <a:xfrm>
            <a:off x="2590800" y="3581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9" name="Line 23"/>
          <p:cNvSpPr>
            <a:spLocks noChangeShapeType="1"/>
          </p:cNvSpPr>
          <p:nvPr/>
        </p:nvSpPr>
        <p:spPr bwMode="auto">
          <a:xfrm flipV="1">
            <a:off x="25146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0" name="Line 24"/>
          <p:cNvSpPr>
            <a:spLocks noChangeShapeType="1"/>
          </p:cNvSpPr>
          <p:nvPr/>
        </p:nvSpPr>
        <p:spPr bwMode="auto">
          <a:xfrm flipV="1">
            <a:off x="25146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1" name="Line 25"/>
          <p:cNvSpPr>
            <a:spLocks noChangeShapeType="1"/>
          </p:cNvSpPr>
          <p:nvPr/>
        </p:nvSpPr>
        <p:spPr bwMode="auto">
          <a:xfrm flipV="1">
            <a:off x="25146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2" name="Line 26"/>
          <p:cNvSpPr>
            <a:spLocks noChangeShapeType="1"/>
          </p:cNvSpPr>
          <p:nvPr/>
        </p:nvSpPr>
        <p:spPr bwMode="auto">
          <a:xfrm flipV="1">
            <a:off x="25146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3" name="Line 27"/>
          <p:cNvSpPr>
            <a:spLocks noChangeShapeType="1"/>
          </p:cNvSpPr>
          <p:nvPr/>
        </p:nvSpPr>
        <p:spPr bwMode="auto">
          <a:xfrm flipV="1">
            <a:off x="28194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4" name="Line 28"/>
          <p:cNvSpPr>
            <a:spLocks noChangeShapeType="1"/>
          </p:cNvSpPr>
          <p:nvPr/>
        </p:nvSpPr>
        <p:spPr bwMode="auto">
          <a:xfrm flipV="1">
            <a:off x="26670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5" name="Line 29"/>
          <p:cNvSpPr>
            <a:spLocks noChangeShapeType="1"/>
          </p:cNvSpPr>
          <p:nvPr/>
        </p:nvSpPr>
        <p:spPr bwMode="auto">
          <a:xfrm flipV="1">
            <a:off x="28194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6" name="Line 30"/>
          <p:cNvSpPr>
            <a:spLocks noChangeShapeType="1"/>
          </p:cNvSpPr>
          <p:nvPr/>
        </p:nvSpPr>
        <p:spPr bwMode="auto">
          <a:xfrm flipV="1">
            <a:off x="28194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7" name="Line 31"/>
          <p:cNvSpPr>
            <a:spLocks noChangeShapeType="1"/>
          </p:cNvSpPr>
          <p:nvPr/>
        </p:nvSpPr>
        <p:spPr bwMode="auto">
          <a:xfrm>
            <a:off x="52578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8" name="Line 32"/>
          <p:cNvSpPr>
            <a:spLocks noChangeShapeType="1"/>
          </p:cNvSpPr>
          <p:nvPr/>
        </p:nvSpPr>
        <p:spPr bwMode="auto">
          <a:xfrm>
            <a:off x="5943600" y="2286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9" name="Rectangle 33"/>
          <p:cNvSpPr>
            <a:spLocks noChangeArrowheads="1"/>
          </p:cNvSpPr>
          <p:nvPr/>
        </p:nvSpPr>
        <p:spPr bwMode="auto">
          <a:xfrm>
            <a:off x="4802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91970" name="Rectangle 34"/>
          <p:cNvSpPr>
            <a:spLocks noChangeArrowheads="1"/>
          </p:cNvSpPr>
          <p:nvPr/>
        </p:nvSpPr>
        <p:spPr bwMode="auto">
          <a:xfrm>
            <a:off x="56403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91971" name="Rectangle 35"/>
          <p:cNvSpPr>
            <a:spLocks noChangeArrowheads="1"/>
          </p:cNvSpPr>
          <p:nvPr/>
        </p:nvSpPr>
        <p:spPr bwMode="auto">
          <a:xfrm>
            <a:off x="5259388" y="2363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2" name="Rectangle 36"/>
          <p:cNvSpPr>
            <a:spLocks noChangeArrowheads="1"/>
          </p:cNvSpPr>
          <p:nvPr/>
        </p:nvSpPr>
        <p:spPr bwMode="auto">
          <a:xfrm>
            <a:off x="5183188" y="37353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3" name="Rectangle 37"/>
          <p:cNvSpPr>
            <a:spLocks noChangeArrowheads="1"/>
          </p:cNvSpPr>
          <p:nvPr/>
        </p:nvSpPr>
        <p:spPr bwMode="auto">
          <a:xfrm>
            <a:off x="5564188" y="4192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4" name="Rectangle 38"/>
          <p:cNvSpPr>
            <a:spLocks noChangeArrowheads="1"/>
          </p:cNvSpPr>
          <p:nvPr/>
        </p:nvSpPr>
        <p:spPr bwMode="auto">
          <a:xfrm>
            <a:off x="5335588" y="4725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5" name="Rectangle 39"/>
          <p:cNvSpPr>
            <a:spLocks noChangeArrowheads="1"/>
          </p:cNvSpPr>
          <p:nvPr/>
        </p:nvSpPr>
        <p:spPr bwMode="auto">
          <a:xfrm>
            <a:off x="5716588" y="3278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1976" name="Line 40"/>
          <p:cNvSpPr>
            <a:spLocks noChangeShapeType="1"/>
          </p:cNvSpPr>
          <p:nvPr/>
        </p:nvSpPr>
        <p:spPr bwMode="auto">
          <a:xfrm>
            <a:off x="2209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7" name="Line 41"/>
          <p:cNvSpPr>
            <a:spLocks noChangeShapeType="1"/>
          </p:cNvSpPr>
          <p:nvPr/>
        </p:nvSpPr>
        <p:spPr bwMode="auto">
          <a:xfrm>
            <a:off x="2209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8" name="Line 42"/>
          <p:cNvSpPr>
            <a:spLocks noChangeShapeType="1"/>
          </p:cNvSpPr>
          <p:nvPr/>
        </p:nvSpPr>
        <p:spPr bwMode="auto">
          <a:xfrm>
            <a:off x="2209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9" name="Line 43"/>
          <p:cNvSpPr>
            <a:spLocks noChangeShapeType="1"/>
          </p:cNvSpPr>
          <p:nvPr/>
        </p:nvSpPr>
        <p:spPr bwMode="auto">
          <a:xfrm>
            <a:off x="2209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0" name="Line 44"/>
          <p:cNvSpPr>
            <a:spLocks noChangeShapeType="1"/>
          </p:cNvSpPr>
          <p:nvPr/>
        </p:nvSpPr>
        <p:spPr bwMode="auto">
          <a:xfrm flipH="1">
            <a:off x="2590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1" name="Line 45"/>
          <p:cNvSpPr>
            <a:spLocks noChangeShapeType="1"/>
          </p:cNvSpPr>
          <p:nvPr/>
        </p:nvSpPr>
        <p:spPr bwMode="auto">
          <a:xfrm flipH="1">
            <a:off x="2590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2" name="Line 46"/>
          <p:cNvSpPr>
            <a:spLocks noChangeShapeType="1"/>
          </p:cNvSpPr>
          <p:nvPr/>
        </p:nvSpPr>
        <p:spPr bwMode="auto">
          <a:xfrm flipH="1">
            <a:off x="2590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3" name="Line 47"/>
          <p:cNvSpPr>
            <a:spLocks noChangeShapeType="1"/>
          </p:cNvSpPr>
          <p:nvPr/>
        </p:nvSpPr>
        <p:spPr bwMode="auto">
          <a:xfrm flipH="1">
            <a:off x="2590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4" name="Line 48"/>
          <p:cNvSpPr>
            <a:spLocks noChangeShapeType="1"/>
          </p:cNvSpPr>
          <p:nvPr/>
        </p:nvSpPr>
        <p:spPr bwMode="auto">
          <a:xfrm flipH="1">
            <a:off x="2590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5" name="Rectangle 49"/>
          <p:cNvSpPr>
            <a:spLocks noChangeArrowheads="1"/>
          </p:cNvSpPr>
          <p:nvPr/>
        </p:nvSpPr>
        <p:spPr bwMode="auto">
          <a:xfrm>
            <a:off x="5411788" y="2897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7981690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3054350" y="2597150"/>
            <a:ext cx="292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800"/>
              <a:t>... leading developers to employ more aggressive parameter settings</a:t>
            </a:r>
          </a:p>
        </p:txBody>
      </p:sp>
      <p:grpSp>
        <p:nvGrpSpPr>
          <p:cNvPr id="1192964" name="Group 4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92965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6" name="Line 6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7" name="Line 7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8" name="Line 8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70" name="Line 10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71" name="Rectangle 11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92972" name="Rectangle 12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92973" name="Rectangle 13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92974" name="Rectangle 14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2975" name="Rectangle 15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92976" name="Rectangle 16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92977" name="Rectangle 17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92978" name="Line 18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79" name="Line 19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0" name="Line 20"/>
          <p:cNvSpPr>
            <a:spLocks noChangeShapeType="1"/>
          </p:cNvSpPr>
          <p:nvPr/>
        </p:nvSpPr>
        <p:spPr bwMode="auto">
          <a:xfrm>
            <a:off x="2667000" y="3581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1" name="Line 21"/>
          <p:cNvSpPr>
            <a:spLocks noChangeShapeType="1"/>
          </p:cNvSpPr>
          <p:nvPr/>
        </p:nvSpPr>
        <p:spPr bwMode="auto">
          <a:xfrm flipV="1">
            <a:off x="2514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2" name="Line 22"/>
          <p:cNvSpPr>
            <a:spLocks noChangeShapeType="1"/>
          </p:cNvSpPr>
          <p:nvPr/>
        </p:nvSpPr>
        <p:spPr bwMode="auto">
          <a:xfrm>
            <a:off x="2590800" y="3581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3" name="Line 23"/>
          <p:cNvSpPr>
            <a:spLocks noChangeShapeType="1"/>
          </p:cNvSpPr>
          <p:nvPr/>
        </p:nvSpPr>
        <p:spPr bwMode="auto">
          <a:xfrm flipV="1">
            <a:off x="25146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4" name="Line 24"/>
          <p:cNvSpPr>
            <a:spLocks noChangeShapeType="1"/>
          </p:cNvSpPr>
          <p:nvPr/>
        </p:nvSpPr>
        <p:spPr bwMode="auto">
          <a:xfrm flipV="1">
            <a:off x="25146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5" name="Line 25"/>
          <p:cNvSpPr>
            <a:spLocks noChangeShapeType="1"/>
          </p:cNvSpPr>
          <p:nvPr/>
        </p:nvSpPr>
        <p:spPr bwMode="auto">
          <a:xfrm flipV="1">
            <a:off x="25146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6" name="Line 26"/>
          <p:cNvSpPr>
            <a:spLocks noChangeShapeType="1"/>
          </p:cNvSpPr>
          <p:nvPr/>
        </p:nvSpPr>
        <p:spPr bwMode="auto">
          <a:xfrm flipV="1">
            <a:off x="25146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7" name="Line 27"/>
          <p:cNvSpPr>
            <a:spLocks noChangeShapeType="1"/>
          </p:cNvSpPr>
          <p:nvPr/>
        </p:nvSpPr>
        <p:spPr bwMode="auto">
          <a:xfrm flipV="1">
            <a:off x="2819400" y="35052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8" name="Line 28"/>
          <p:cNvSpPr>
            <a:spLocks noChangeShapeType="1"/>
          </p:cNvSpPr>
          <p:nvPr/>
        </p:nvSpPr>
        <p:spPr bwMode="auto">
          <a:xfrm flipV="1">
            <a:off x="2667000" y="25908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9" name="Line 29"/>
          <p:cNvSpPr>
            <a:spLocks noChangeShapeType="1"/>
          </p:cNvSpPr>
          <p:nvPr/>
        </p:nvSpPr>
        <p:spPr bwMode="auto">
          <a:xfrm flipV="1">
            <a:off x="2819400" y="3124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0" name="Line 30"/>
          <p:cNvSpPr>
            <a:spLocks noChangeShapeType="1"/>
          </p:cNvSpPr>
          <p:nvPr/>
        </p:nvSpPr>
        <p:spPr bwMode="auto">
          <a:xfrm flipV="1">
            <a:off x="28194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1" name="Line 31"/>
          <p:cNvSpPr>
            <a:spLocks noChangeShapeType="1"/>
          </p:cNvSpPr>
          <p:nvPr/>
        </p:nvSpPr>
        <p:spPr bwMode="auto">
          <a:xfrm>
            <a:off x="30480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2" name="Line 32"/>
          <p:cNvSpPr>
            <a:spLocks noChangeShapeType="1"/>
          </p:cNvSpPr>
          <p:nvPr/>
        </p:nvSpPr>
        <p:spPr bwMode="auto">
          <a:xfrm>
            <a:off x="33528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93" name="Rectangle 33"/>
          <p:cNvSpPr>
            <a:spLocks noChangeArrowheads="1"/>
          </p:cNvSpPr>
          <p:nvPr/>
        </p:nvSpPr>
        <p:spPr bwMode="auto">
          <a:xfrm>
            <a:off x="24399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92994" name="Rectangle 34"/>
          <p:cNvSpPr>
            <a:spLocks noChangeArrowheads="1"/>
          </p:cNvSpPr>
          <p:nvPr/>
        </p:nvSpPr>
        <p:spPr bwMode="auto">
          <a:xfrm>
            <a:off x="32019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92995" name="Rectangle 35"/>
          <p:cNvSpPr>
            <a:spLocks noChangeArrowheads="1"/>
          </p:cNvSpPr>
          <p:nvPr/>
        </p:nvSpPr>
        <p:spPr bwMode="auto">
          <a:xfrm>
            <a:off x="3049588" y="2439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6" name="Rectangle 36"/>
          <p:cNvSpPr>
            <a:spLocks noChangeArrowheads="1"/>
          </p:cNvSpPr>
          <p:nvPr/>
        </p:nvSpPr>
        <p:spPr bwMode="auto">
          <a:xfrm>
            <a:off x="2973388" y="3430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7" name="Rectangle 37"/>
          <p:cNvSpPr>
            <a:spLocks noChangeArrowheads="1"/>
          </p:cNvSpPr>
          <p:nvPr/>
        </p:nvSpPr>
        <p:spPr bwMode="auto">
          <a:xfrm>
            <a:off x="2973388" y="3811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8" name="Rectangle 38"/>
          <p:cNvSpPr>
            <a:spLocks noChangeArrowheads="1"/>
          </p:cNvSpPr>
          <p:nvPr/>
        </p:nvSpPr>
        <p:spPr bwMode="auto">
          <a:xfrm>
            <a:off x="3125788" y="44211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2999" name="Rectangle 39"/>
          <p:cNvSpPr>
            <a:spLocks noChangeArrowheads="1"/>
          </p:cNvSpPr>
          <p:nvPr/>
        </p:nvSpPr>
        <p:spPr bwMode="auto">
          <a:xfrm>
            <a:off x="2973388" y="2820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3000" name="Line 40"/>
          <p:cNvSpPr>
            <a:spLocks noChangeShapeType="1"/>
          </p:cNvSpPr>
          <p:nvPr/>
        </p:nvSpPr>
        <p:spPr bwMode="auto">
          <a:xfrm>
            <a:off x="2209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1" name="Line 41"/>
          <p:cNvSpPr>
            <a:spLocks noChangeShapeType="1"/>
          </p:cNvSpPr>
          <p:nvPr/>
        </p:nvSpPr>
        <p:spPr bwMode="auto">
          <a:xfrm>
            <a:off x="2209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2" name="Line 42"/>
          <p:cNvSpPr>
            <a:spLocks noChangeShapeType="1"/>
          </p:cNvSpPr>
          <p:nvPr/>
        </p:nvSpPr>
        <p:spPr bwMode="auto">
          <a:xfrm>
            <a:off x="2209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3" name="Line 43"/>
          <p:cNvSpPr>
            <a:spLocks noChangeShapeType="1"/>
          </p:cNvSpPr>
          <p:nvPr/>
        </p:nvSpPr>
        <p:spPr bwMode="auto">
          <a:xfrm>
            <a:off x="2209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4" name="Line 44"/>
          <p:cNvSpPr>
            <a:spLocks noChangeShapeType="1"/>
          </p:cNvSpPr>
          <p:nvPr/>
        </p:nvSpPr>
        <p:spPr bwMode="auto">
          <a:xfrm flipH="1">
            <a:off x="2590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5" name="Line 45"/>
          <p:cNvSpPr>
            <a:spLocks noChangeShapeType="1"/>
          </p:cNvSpPr>
          <p:nvPr/>
        </p:nvSpPr>
        <p:spPr bwMode="auto">
          <a:xfrm flipH="1">
            <a:off x="2590800" y="2590800"/>
            <a:ext cx="457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6" name="Line 46"/>
          <p:cNvSpPr>
            <a:spLocks noChangeShapeType="1"/>
          </p:cNvSpPr>
          <p:nvPr/>
        </p:nvSpPr>
        <p:spPr bwMode="auto">
          <a:xfrm flipH="1">
            <a:off x="2590800" y="2590800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7" name="Line 47"/>
          <p:cNvSpPr>
            <a:spLocks noChangeShapeType="1"/>
          </p:cNvSpPr>
          <p:nvPr/>
        </p:nvSpPr>
        <p:spPr bwMode="auto">
          <a:xfrm flipH="1">
            <a:off x="2590800" y="2590800"/>
            <a:ext cx="457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8" name="Line 48"/>
          <p:cNvSpPr>
            <a:spLocks noChangeShapeType="1"/>
          </p:cNvSpPr>
          <p:nvPr/>
        </p:nvSpPr>
        <p:spPr bwMode="auto">
          <a:xfrm flipH="1">
            <a:off x="2590800" y="25908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09" name="Rectangle 49"/>
          <p:cNvSpPr>
            <a:spLocks noChangeArrowheads="1"/>
          </p:cNvSpPr>
          <p:nvPr/>
        </p:nvSpPr>
        <p:spPr bwMode="auto">
          <a:xfrm>
            <a:off x="3049588" y="3201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090744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800"/>
              <a:t>CASD with over-aggressive paramter settings starts to “malfunction”</a:t>
            </a:r>
          </a:p>
        </p:txBody>
      </p:sp>
      <p:grpSp>
        <p:nvGrpSpPr>
          <p:cNvPr id="1193987" name="Group 3"/>
          <p:cNvGrpSpPr>
            <a:grpSpLocks/>
          </p:cNvGrpSpPr>
          <p:nvPr/>
        </p:nvGrpSpPr>
        <p:grpSpPr bwMode="auto">
          <a:xfrm>
            <a:off x="611188" y="2287588"/>
            <a:ext cx="7770812" cy="2663825"/>
            <a:chOff x="385" y="1441"/>
            <a:chExt cx="4895" cy="1678"/>
          </a:xfrm>
        </p:grpSpPr>
        <p:sp>
          <p:nvSpPr>
            <p:cNvPr id="1193988" name="Line 4"/>
            <p:cNvSpPr>
              <a:spLocks noChangeShapeType="1"/>
            </p:cNvSpPr>
            <p:nvPr/>
          </p:nvSpPr>
          <p:spPr bwMode="auto">
            <a:xfrm>
              <a:off x="624" y="163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89" name="Line 5"/>
            <p:cNvSpPr>
              <a:spLocks noChangeShapeType="1"/>
            </p:cNvSpPr>
            <p:nvPr/>
          </p:nvSpPr>
          <p:spPr bwMode="auto">
            <a:xfrm>
              <a:off x="624" y="1920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0" name="Line 6"/>
            <p:cNvSpPr>
              <a:spLocks noChangeShapeType="1"/>
            </p:cNvSpPr>
            <p:nvPr/>
          </p:nvSpPr>
          <p:spPr bwMode="auto">
            <a:xfrm>
              <a:off x="624" y="2496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1" name="Line 7"/>
            <p:cNvSpPr>
              <a:spLocks noChangeShapeType="1"/>
            </p:cNvSpPr>
            <p:nvPr/>
          </p:nvSpPr>
          <p:spPr bwMode="auto">
            <a:xfrm>
              <a:off x="624" y="2784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2" name="Line 8"/>
            <p:cNvSpPr>
              <a:spLocks noChangeShapeType="1"/>
            </p:cNvSpPr>
            <p:nvPr/>
          </p:nvSpPr>
          <p:spPr bwMode="auto">
            <a:xfrm>
              <a:off x="624" y="3072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3" name="Line 9"/>
            <p:cNvSpPr>
              <a:spLocks noChangeShapeType="1"/>
            </p:cNvSpPr>
            <p:nvPr/>
          </p:nvSpPr>
          <p:spPr bwMode="auto">
            <a:xfrm>
              <a:off x="624" y="2208"/>
              <a:ext cx="4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4" name="Rectangle 10"/>
            <p:cNvSpPr>
              <a:spLocks noChangeArrowheads="1"/>
            </p:cNvSpPr>
            <p:nvPr/>
          </p:nvSpPr>
          <p:spPr bwMode="auto">
            <a:xfrm>
              <a:off x="385" y="144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93995" name="Rectangle 11"/>
            <p:cNvSpPr>
              <a:spLocks noChangeArrowheads="1"/>
            </p:cNvSpPr>
            <p:nvPr/>
          </p:nvSpPr>
          <p:spPr bwMode="auto">
            <a:xfrm>
              <a:off x="385" y="1681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93996" name="Rectangle 12"/>
            <p:cNvSpPr>
              <a:spLocks noChangeArrowheads="1"/>
            </p:cNvSpPr>
            <p:nvPr/>
          </p:nvSpPr>
          <p:spPr bwMode="auto">
            <a:xfrm>
              <a:off x="385" y="1969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93997" name="Rectangle 13"/>
            <p:cNvSpPr>
              <a:spLocks noChangeArrowheads="1"/>
            </p:cNvSpPr>
            <p:nvPr/>
          </p:nvSpPr>
          <p:spPr bwMode="auto">
            <a:xfrm>
              <a:off x="385" y="2257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3998" name="Rectangle 14"/>
            <p:cNvSpPr>
              <a:spLocks noChangeArrowheads="1"/>
            </p:cNvSpPr>
            <p:nvPr/>
          </p:nvSpPr>
          <p:spPr bwMode="auto">
            <a:xfrm>
              <a:off x="385" y="2545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93999" name="Rectangle 15"/>
            <p:cNvSpPr>
              <a:spLocks noChangeArrowheads="1"/>
            </p:cNvSpPr>
            <p:nvPr/>
          </p:nvSpPr>
          <p:spPr bwMode="auto">
            <a:xfrm>
              <a:off x="385" y="2833"/>
              <a:ext cx="28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94000" name="Rectangle 16"/>
          <p:cNvSpPr>
            <a:spLocks noChangeArrowheads="1"/>
          </p:cNvSpPr>
          <p:nvPr/>
        </p:nvSpPr>
        <p:spPr bwMode="auto">
          <a:xfrm>
            <a:off x="2058988" y="2058988"/>
            <a:ext cx="30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</a:t>
            </a:r>
          </a:p>
        </p:txBody>
      </p:sp>
      <p:sp>
        <p:nvSpPr>
          <p:cNvPr id="1194001" name="Line 17"/>
          <p:cNvSpPr>
            <a:spLocks noChangeShapeType="1"/>
          </p:cNvSpPr>
          <p:nvPr/>
        </p:nvSpPr>
        <p:spPr bwMode="auto">
          <a:xfrm>
            <a:off x="2209800" y="2590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2" name="Line 18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3" name="Line 19"/>
          <p:cNvSpPr>
            <a:spLocks noChangeShapeType="1"/>
          </p:cNvSpPr>
          <p:nvPr/>
        </p:nvSpPr>
        <p:spPr bwMode="auto">
          <a:xfrm>
            <a:off x="35052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4" name="Line 20"/>
          <p:cNvSpPr>
            <a:spLocks noChangeShapeType="1"/>
          </p:cNvSpPr>
          <p:nvPr/>
        </p:nvSpPr>
        <p:spPr bwMode="auto">
          <a:xfrm>
            <a:off x="3505200" y="3505200"/>
            <a:ext cx="3810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5" name="Line 21"/>
          <p:cNvSpPr>
            <a:spLocks noChangeShapeType="1"/>
          </p:cNvSpPr>
          <p:nvPr/>
        </p:nvSpPr>
        <p:spPr bwMode="auto">
          <a:xfrm>
            <a:off x="3505200" y="3505200"/>
            <a:ext cx="3810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6" name="Line 22"/>
          <p:cNvSpPr>
            <a:spLocks noChangeShapeType="1"/>
          </p:cNvSpPr>
          <p:nvPr/>
        </p:nvSpPr>
        <p:spPr bwMode="auto">
          <a:xfrm flipV="1">
            <a:off x="4038600" y="3048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7" name="Line 23"/>
          <p:cNvSpPr>
            <a:spLocks noChangeShapeType="1"/>
          </p:cNvSpPr>
          <p:nvPr/>
        </p:nvSpPr>
        <p:spPr bwMode="auto">
          <a:xfrm>
            <a:off x="4038600" y="3962400"/>
            <a:ext cx="457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8" name="Line 24"/>
          <p:cNvSpPr>
            <a:spLocks noChangeShapeType="1"/>
          </p:cNvSpPr>
          <p:nvPr/>
        </p:nvSpPr>
        <p:spPr bwMode="auto">
          <a:xfrm>
            <a:off x="4038600" y="3962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09" name="Line 25"/>
          <p:cNvSpPr>
            <a:spLocks noChangeShapeType="1"/>
          </p:cNvSpPr>
          <p:nvPr/>
        </p:nvSpPr>
        <p:spPr bwMode="auto">
          <a:xfrm flipV="1">
            <a:off x="4495800" y="3962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0" name="Line 26"/>
          <p:cNvSpPr>
            <a:spLocks noChangeShapeType="1"/>
          </p:cNvSpPr>
          <p:nvPr/>
        </p:nvSpPr>
        <p:spPr bwMode="auto">
          <a:xfrm flipV="1">
            <a:off x="4495800" y="3048000"/>
            <a:ext cx="152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1" name="Line 27"/>
          <p:cNvSpPr>
            <a:spLocks noChangeShapeType="1"/>
          </p:cNvSpPr>
          <p:nvPr/>
        </p:nvSpPr>
        <p:spPr bwMode="auto">
          <a:xfrm flipV="1">
            <a:off x="4495800" y="35814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2" name="Line 28"/>
          <p:cNvSpPr>
            <a:spLocks noChangeShapeType="1"/>
          </p:cNvSpPr>
          <p:nvPr/>
        </p:nvSpPr>
        <p:spPr bwMode="auto">
          <a:xfrm flipV="1">
            <a:off x="44958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3" name="Rectangle 29"/>
          <p:cNvSpPr>
            <a:spLocks noChangeArrowheads="1"/>
          </p:cNvSpPr>
          <p:nvPr/>
        </p:nvSpPr>
        <p:spPr bwMode="auto">
          <a:xfrm>
            <a:off x="24399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t+a</a:t>
            </a:r>
          </a:p>
        </p:txBody>
      </p:sp>
      <p:sp>
        <p:nvSpPr>
          <p:cNvPr id="1194014" name="Rectangle 30"/>
          <p:cNvSpPr>
            <a:spLocks noChangeArrowheads="1"/>
          </p:cNvSpPr>
          <p:nvPr/>
        </p:nvSpPr>
        <p:spPr bwMode="auto">
          <a:xfrm>
            <a:off x="3278188" y="183038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t+b</a:t>
            </a:r>
          </a:p>
        </p:txBody>
      </p:sp>
      <p:sp>
        <p:nvSpPr>
          <p:cNvPr id="1194015" name="Rectangle 31"/>
          <p:cNvSpPr>
            <a:spLocks noChangeArrowheads="1"/>
          </p:cNvSpPr>
          <p:nvPr/>
        </p:nvSpPr>
        <p:spPr bwMode="auto">
          <a:xfrm>
            <a:off x="4268788" y="2744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16" name="Rectangle 32"/>
          <p:cNvSpPr>
            <a:spLocks noChangeArrowheads="1"/>
          </p:cNvSpPr>
          <p:nvPr/>
        </p:nvSpPr>
        <p:spPr bwMode="auto">
          <a:xfrm>
            <a:off x="1144588" y="5335588"/>
            <a:ext cx="715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all processes look “incorrect” (red) from time to time</a:t>
            </a:r>
          </a:p>
        </p:txBody>
      </p:sp>
      <p:sp>
        <p:nvSpPr>
          <p:cNvPr id="1194017" name="Rectangle 33"/>
          <p:cNvSpPr>
            <a:spLocks noChangeArrowheads="1"/>
          </p:cNvSpPr>
          <p:nvPr/>
        </p:nvSpPr>
        <p:spPr bwMode="auto">
          <a:xfrm>
            <a:off x="3054350" y="2597150"/>
            <a:ext cx="292100" cy="22733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018" name="Line 34"/>
          <p:cNvSpPr>
            <a:spLocks noChangeShapeType="1"/>
          </p:cNvSpPr>
          <p:nvPr/>
        </p:nvSpPr>
        <p:spPr bwMode="auto">
          <a:xfrm>
            <a:off x="2819400" y="3048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19" name="Line 35"/>
          <p:cNvSpPr>
            <a:spLocks noChangeShapeType="1"/>
          </p:cNvSpPr>
          <p:nvPr/>
        </p:nvSpPr>
        <p:spPr bwMode="auto">
          <a:xfrm>
            <a:off x="30480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0" name="Line 36"/>
          <p:cNvSpPr>
            <a:spLocks noChangeShapeType="1"/>
          </p:cNvSpPr>
          <p:nvPr/>
        </p:nvSpPr>
        <p:spPr bwMode="auto">
          <a:xfrm>
            <a:off x="3352800" y="19812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1" name="Rectangle 37"/>
          <p:cNvSpPr>
            <a:spLocks noChangeArrowheads="1"/>
          </p:cNvSpPr>
          <p:nvPr/>
        </p:nvSpPr>
        <p:spPr bwMode="auto">
          <a:xfrm>
            <a:off x="3049588" y="24399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22" name="Rectangle 38"/>
          <p:cNvSpPr>
            <a:spLocks noChangeArrowheads="1"/>
          </p:cNvSpPr>
          <p:nvPr/>
        </p:nvSpPr>
        <p:spPr bwMode="auto">
          <a:xfrm>
            <a:off x="3125788" y="34305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23" name="Rectangle 39"/>
          <p:cNvSpPr>
            <a:spLocks noChangeArrowheads="1"/>
          </p:cNvSpPr>
          <p:nvPr/>
        </p:nvSpPr>
        <p:spPr bwMode="auto">
          <a:xfrm>
            <a:off x="6021388" y="4649788"/>
            <a:ext cx="37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*</a:t>
            </a:r>
          </a:p>
        </p:txBody>
      </p:sp>
      <p:sp>
        <p:nvSpPr>
          <p:cNvPr id="1194024" name="Line 40"/>
          <p:cNvSpPr>
            <a:spLocks noChangeShapeType="1"/>
          </p:cNvSpPr>
          <p:nvPr/>
        </p:nvSpPr>
        <p:spPr bwMode="auto">
          <a:xfrm>
            <a:off x="3505200" y="25908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5" name="Line 41"/>
          <p:cNvSpPr>
            <a:spLocks noChangeShapeType="1"/>
          </p:cNvSpPr>
          <p:nvPr/>
        </p:nvSpPr>
        <p:spPr bwMode="auto">
          <a:xfrm>
            <a:off x="2438400" y="30480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6" name="Line 42"/>
          <p:cNvSpPr>
            <a:spLocks noChangeShapeType="1"/>
          </p:cNvSpPr>
          <p:nvPr/>
        </p:nvSpPr>
        <p:spPr bwMode="auto">
          <a:xfrm>
            <a:off x="3886200" y="3505200"/>
            <a:ext cx="426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7" name="Line 43"/>
          <p:cNvSpPr>
            <a:spLocks noChangeShapeType="1"/>
          </p:cNvSpPr>
          <p:nvPr/>
        </p:nvSpPr>
        <p:spPr bwMode="auto">
          <a:xfrm>
            <a:off x="5105400" y="39624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8" name="Line 44"/>
          <p:cNvSpPr>
            <a:spLocks noChangeShapeType="1"/>
          </p:cNvSpPr>
          <p:nvPr/>
        </p:nvSpPr>
        <p:spPr bwMode="auto">
          <a:xfrm>
            <a:off x="2819400" y="4419600"/>
            <a:ext cx="35814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29" name="Line 45"/>
          <p:cNvSpPr>
            <a:spLocks noChangeShapeType="1"/>
          </p:cNvSpPr>
          <p:nvPr/>
        </p:nvSpPr>
        <p:spPr bwMode="auto">
          <a:xfrm>
            <a:off x="3048000" y="3962400"/>
            <a:ext cx="12954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30" name="Line 46"/>
          <p:cNvSpPr>
            <a:spLocks noChangeShapeType="1"/>
          </p:cNvSpPr>
          <p:nvPr/>
        </p:nvSpPr>
        <p:spPr bwMode="auto">
          <a:xfrm>
            <a:off x="990600" y="3962400"/>
            <a:ext cx="1143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31" name="Line 47"/>
          <p:cNvSpPr>
            <a:spLocks noChangeShapeType="1"/>
          </p:cNvSpPr>
          <p:nvPr/>
        </p:nvSpPr>
        <p:spPr bwMode="auto">
          <a:xfrm>
            <a:off x="1676400" y="2590800"/>
            <a:ext cx="7620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4032" name="Line 48"/>
          <p:cNvSpPr>
            <a:spLocks noChangeShapeType="1"/>
          </p:cNvSpPr>
          <p:nvPr/>
        </p:nvSpPr>
        <p:spPr bwMode="auto">
          <a:xfrm>
            <a:off x="2057400" y="4876800"/>
            <a:ext cx="35814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9259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CASD “mile high”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When run “slowly” protocol is like a real-time version of abcast</a:t>
            </a:r>
          </a:p>
          <a:p>
            <a:r>
              <a:rPr lang="en-US" sz="2800"/>
              <a:t>When run “quickly” protocol starts to give probabilistic behavior:</a:t>
            </a:r>
          </a:p>
          <a:p>
            <a:pPr lvl="1"/>
            <a:r>
              <a:rPr lang="en-US" sz="2400"/>
              <a:t>If I am correct (and there is no way to know!) then I am guaranteed the properties of the protocol, but if not, I may deliver the wrong messages</a:t>
            </a:r>
          </a:p>
        </p:txBody>
      </p:sp>
    </p:spTree>
    <p:extLst>
      <p:ext uri="{BB962C8B-B14F-4D97-AF65-F5344CB8AC3E}">
        <p14:creationId xmlns:p14="http://schemas.microsoft.com/office/powerpoint/2010/main" val="138753651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repair CASD in this case?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Gopal and Toueg developed an extension, but it slows the basic CASD protocol down, so it wouldn’t be useful in the case where we want speed and also real-time guarantees</a:t>
            </a:r>
          </a:p>
          <a:p>
            <a:pPr>
              <a:lnSpc>
                <a:spcPct val="90000"/>
              </a:lnSpc>
            </a:pPr>
            <a:r>
              <a:rPr lang="en-US" sz="2800"/>
              <a:t>Can argue that the best we can hope to do is to superimpose a process group mechanism over CASD (Verissimo and Almeida are looking at this).  </a:t>
            </a:r>
          </a:p>
        </p:txBody>
      </p:sp>
    </p:spTree>
    <p:extLst>
      <p:ext uri="{BB962C8B-B14F-4D97-AF65-F5344CB8AC3E}">
        <p14:creationId xmlns:p14="http://schemas.microsoft.com/office/powerpoint/2010/main" val="123850747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worry?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CASD can be used to implement a distributed shared memory (“delta-common storage”)</a:t>
            </a:r>
          </a:p>
          <a:p>
            <a:pPr>
              <a:lnSpc>
                <a:spcPct val="90000"/>
              </a:lnSpc>
            </a:pPr>
            <a:r>
              <a:rPr lang="en-US" sz="2800"/>
              <a:t>But when this is done, the memory consistency properties will be those of the CASD protocol itself</a:t>
            </a:r>
          </a:p>
          <a:p>
            <a:pPr>
              <a:lnSpc>
                <a:spcPct val="90000"/>
              </a:lnSpc>
            </a:pPr>
            <a:r>
              <a:rPr lang="en-US" sz="2800"/>
              <a:t>If CASD protocol delivers different sets of messages to different processes, memory will become inconsistent</a:t>
            </a:r>
          </a:p>
        </p:txBody>
      </p:sp>
    </p:spTree>
    <p:extLst>
      <p:ext uri="{BB962C8B-B14F-4D97-AF65-F5344CB8AC3E}">
        <p14:creationId xmlns:p14="http://schemas.microsoft.com/office/powerpoint/2010/main" val="15960743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worry?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 fact, we have seen that CASD can do just this, if the parameters are set aggressively</a:t>
            </a:r>
          </a:p>
          <a:p>
            <a:r>
              <a:rPr lang="en-US" sz="2800"/>
              <a:t>Moreover, the problem is not detectable either by “technically faulty” processes or “correct” ones</a:t>
            </a:r>
          </a:p>
          <a:p>
            <a:r>
              <a:rPr lang="en-US" sz="2800"/>
              <a:t>Thus, DSM can become inconsistent and we lack any obvious way to get it back into a consistent state</a:t>
            </a:r>
          </a:p>
        </p:txBody>
      </p:sp>
    </p:spTree>
    <p:extLst>
      <p:ext uri="{BB962C8B-B14F-4D97-AF65-F5344CB8AC3E}">
        <p14:creationId xmlns:p14="http://schemas.microsoft.com/office/powerpoint/2010/main" val="394065121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CASD in real environments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Once we build the CASD mechanism how would we use it?</a:t>
            </a:r>
          </a:p>
          <a:p>
            <a:pPr lvl="1"/>
            <a:r>
              <a:rPr lang="en-US" sz="2400"/>
              <a:t>Could implement a shared memory</a:t>
            </a:r>
          </a:p>
          <a:p>
            <a:pPr lvl="1"/>
            <a:r>
              <a:rPr lang="en-US" sz="2400"/>
              <a:t>Or could use it to implement a real-time state machine replication scheme for processes</a:t>
            </a:r>
          </a:p>
          <a:p>
            <a:r>
              <a:rPr lang="en-US" sz="2800"/>
              <a:t>US air traffic project adopted latter approach</a:t>
            </a:r>
          </a:p>
          <a:p>
            <a:pPr lvl="1"/>
            <a:r>
              <a:rPr lang="en-US" sz="2400"/>
              <a:t>But stumbled on many complexities…</a:t>
            </a:r>
          </a:p>
        </p:txBody>
      </p:sp>
    </p:spTree>
    <p:extLst>
      <p:ext uri="{BB962C8B-B14F-4D97-AF65-F5344CB8AC3E}">
        <p14:creationId xmlns:p14="http://schemas.microsoft.com/office/powerpoint/2010/main" val="222225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good news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Diversity can compensate for monoculture worries</a:t>
            </a:r>
          </a:p>
          <a:p>
            <a:r>
              <a:rPr lang="en-US" smtClean="0"/>
              <a:t>Elasticity is a unique capability not seen in other settings</a:t>
            </a:r>
          </a:p>
          <a:p>
            <a:r>
              <a:rPr lang="en-US" smtClean="0"/>
              <a:t>Ability to host and compute on massive data sets is very valuable</a:t>
            </a:r>
          </a:p>
          <a:p>
            <a:pPr lvl="1"/>
            <a:r>
              <a:rPr lang="en-US" smtClean="0"/>
              <a:t>Obviously, only of value if task is suited this style of massive parallism, but many do fit the model</a:t>
            </a:r>
          </a:p>
          <a:p>
            <a:pPr lvl="1"/>
            <a:endParaRPr lang="en-US"/>
          </a:p>
          <a:p>
            <a:r>
              <a:rPr lang="en-US" smtClean="0"/>
              <a:t>... the list goes 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0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Oval 2"/>
          <p:cNvSpPr>
            <a:spLocks noChangeArrowheads="1"/>
          </p:cNvSpPr>
          <p:nvPr/>
        </p:nvSpPr>
        <p:spPr bwMode="auto">
          <a:xfrm>
            <a:off x="838200" y="4191000"/>
            <a:ext cx="1143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55" name="Oval 3"/>
          <p:cNvSpPr>
            <a:spLocks noChangeArrowheads="1"/>
          </p:cNvSpPr>
          <p:nvPr/>
        </p:nvSpPr>
        <p:spPr bwMode="auto">
          <a:xfrm>
            <a:off x="3505200" y="4191000"/>
            <a:ext cx="1143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56" name="Oval 4"/>
          <p:cNvSpPr>
            <a:spLocks noChangeArrowheads="1"/>
          </p:cNvSpPr>
          <p:nvPr/>
        </p:nvSpPr>
        <p:spPr bwMode="auto">
          <a:xfrm>
            <a:off x="6172200" y="4191000"/>
            <a:ext cx="1143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CASD in real environments</a:t>
            </a:r>
          </a:p>
        </p:txBody>
      </p:sp>
      <p:sp>
        <p:nvSpPr>
          <p:cNvPr id="1201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Pipelined computation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Transformed computation</a:t>
            </a:r>
          </a:p>
        </p:txBody>
      </p:sp>
      <p:sp>
        <p:nvSpPr>
          <p:cNvPr id="1201159" name="Oval 7"/>
          <p:cNvSpPr>
            <a:spLocks noChangeArrowheads="1"/>
          </p:cNvSpPr>
          <p:nvPr/>
        </p:nvSpPr>
        <p:spPr bwMode="auto">
          <a:xfrm>
            <a:off x="990600" y="2362200"/>
            <a:ext cx="8382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0" name="Oval 8"/>
          <p:cNvSpPr>
            <a:spLocks noChangeArrowheads="1"/>
          </p:cNvSpPr>
          <p:nvPr/>
        </p:nvSpPr>
        <p:spPr bwMode="auto">
          <a:xfrm>
            <a:off x="3581400" y="2362200"/>
            <a:ext cx="8382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1" name="Oval 9"/>
          <p:cNvSpPr>
            <a:spLocks noChangeArrowheads="1"/>
          </p:cNvSpPr>
          <p:nvPr/>
        </p:nvSpPr>
        <p:spPr bwMode="auto">
          <a:xfrm>
            <a:off x="6172200" y="2362200"/>
            <a:ext cx="838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2" name="Line 10"/>
          <p:cNvSpPr>
            <a:spLocks noChangeShapeType="1"/>
          </p:cNvSpPr>
          <p:nvPr/>
        </p:nvSpPr>
        <p:spPr bwMode="auto">
          <a:xfrm>
            <a:off x="1905000" y="2590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63" name="Line 11"/>
          <p:cNvSpPr>
            <a:spLocks noChangeShapeType="1"/>
          </p:cNvSpPr>
          <p:nvPr/>
        </p:nvSpPr>
        <p:spPr bwMode="auto">
          <a:xfrm>
            <a:off x="4495800" y="2590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64" name="Oval 12"/>
          <p:cNvSpPr>
            <a:spLocks noChangeArrowheads="1"/>
          </p:cNvSpPr>
          <p:nvPr/>
        </p:nvSpPr>
        <p:spPr bwMode="auto">
          <a:xfrm>
            <a:off x="990600" y="4495800"/>
            <a:ext cx="8382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5" name="Oval 13"/>
          <p:cNvSpPr>
            <a:spLocks noChangeArrowheads="1"/>
          </p:cNvSpPr>
          <p:nvPr/>
        </p:nvSpPr>
        <p:spPr bwMode="auto">
          <a:xfrm>
            <a:off x="990600" y="5029200"/>
            <a:ext cx="838200" cy="3810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6" name="Oval 14"/>
          <p:cNvSpPr>
            <a:spLocks noChangeArrowheads="1"/>
          </p:cNvSpPr>
          <p:nvPr/>
        </p:nvSpPr>
        <p:spPr bwMode="auto">
          <a:xfrm>
            <a:off x="3657600" y="4419600"/>
            <a:ext cx="8382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7" name="Oval 15"/>
          <p:cNvSpPr>
            <a:spLocks noChangeArrowheads="1"/>
          </p:cNvSpPr>
          <p:nvPr/>
        </p:nvSpPr>
        <p:spPr bwMode="auto">
          <a:xfrm>
            <a:off x="3657600" y="4953000"/>
            <a:ext cx="8382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8" name="Oval 16"/>
          <p:cNvSpPr>
            <a:spLocks noChangeArrowheads="1"/>
          </p:cNvSpPr>
          <p:nvPr/>
        </p:nvSpPr>
        <p:spPr bwMode="auto">
          <a:xfrm>
            <a:off x="6324600" y="4495800"/>
            <a:ext cx="838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69" name="Oval 17"/>
          <p:cNvSpPr>
            <a:spLocks noChangeArrowheads="1"/>
          </p:cNvSpPr>
          <p:nvPr/>
        </p:nvSpPr>
        <p:spPr bwMode="auto">
          <a:xfrm>
            <a:off x="6324600" y="5105400"/>
            <a:ext cx="8382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70" name="Line 18"/>
          <p:cNvSpPr>
            <a:spLocks noChangeShapeType="1"/>
          </p:cNvSpPr>
          <p:nvPr/>
        </p:nvSpPr>
        <p:spPr bwMode="auto">
          <a:xfrm>
            <a:off x="1981200" y="4648200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1" name="Line 19"/>
          <p:cNvSpPr>
            <a:spLocks noChangeShapeType="1"/>
          </p:cNvSpPr>
          <p:nvPr/>
        </p:nvSpPr>
        <p:spPr bwMode="auto">
          <a:xfrm>
            <a:off x="1981200" y="533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2" name="Line 20"/>
          <p:cNvSpPr>
            <a:spLocks noChangeShapeType="1"/>
          </p:cNvSpPr>
          <p:nvPr/>
        </p:nvSpPr>
        <p:spPr bwMode="auto">
          <a:xfrm>
            <a:off x="1981200" y="4648200"/>
            <a:ext cx="15240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3" name="Line 21"/>
          <p:cNvSpPr>
            <a:spLocks noChangeShapeType="1"/>
          </p:cNvSpPr>
          <p:nvPr/>
        </p:nvSpPr>
        <p:spPr bwMode="auto">
          <a:xfrm flipV="1">
            <a:off x="1981200" y="4724400"/>
            <a:ext cx="15240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4" name="Line 22"/>
          <p:cNvSpPr>
            <a:spLocks noChangeShapeType="1"/>
          </p:cNvSpPr>
          <p:nvPr/>
        </p:nvSpPr>
        <p:spPr bwMode="auto">
          <a:xfrm>
            <a:off x="4648200" y="4648200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5" name="Line 23"/>
          <p:cNvSpPr>
            <a:spLocks noChangeShapeType="1"/>
          </p:cNvSpPr>
          <p:nvPr/>
        </p:nvSpPr>
        <p:spPr bwMode="auto">
          <a:xfrm>
            <a:off x="4648200" y="533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6" name="Line 24"/>
          <p:cNvSpPr>
            <a:spLocks noChangeShapeType="1"/>
          </p:cNvSpPr>
          <p:nvPr/>
        </p:nvSpPr>
        <p:spPr bwMode="auto">
          <a:xfrm>
            <a:off x="4648200" y="4648200"/>
            <a:ext cx="15240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77" name="Line 25"/>
          <p:cNvSpPr>
            <a:spLocks noChangeShapeType="1"/>
          </p:cNvSpPr>
          <p:nvPr/>
        </p:nvSpPr>
        <p:spPr bwMode="auto">
          <a:xfrm flipV="1">
            <a:off x="4648200" y="4724400"/>
            <a:ext cx="15240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7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Issues?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Could be quite slow if we use conservative parameter settings</a:t>
            </a:r>
          </a:p>
          <a:p>
            <a:pPr>
              <a:lnSpc>
                <a:spcPct val="90000"/>
              </a:lnSpc>
            </a:pPr>
            <a:r>
              <a:rPr lang="en-US" sz="2800"/>
              <a:t>But with aggressive settings, either process could be deemed “faulty” by the protocol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so, it might become inconsistent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Protocol guarantees don’t apply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obvious mechanism to reconcile states within the pair</a:t>
            </a:r>
          </a:p>
          <a:p>
            <a:pPr>
              <a:lnSpc>
                <a:spcPct val="90000"/>
              </a:lnSpc>
            </a:pPr>
            <a:r>
              <a:rPr lang="en-US" sz="2800"/>
              <a:t>Method was used by IBM in a failed effort to build a new US Air Traffic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134022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comparison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Virtually synchronous Send is fault-tolerant </a:t>
            </a:r>
            <a:r>
              <a:rPr lang="en-US"/>
              <a:t>and </a:t>
            </a:r>
            <a:r>
              <a:rPr lang="en-US" smtClean="0"/>
              <a:t>very robust</a:t>
            </a:r>
            <a:r>
              <a:rPr lang="en-US"/>
              <a:t>, and very fast, but doesn’t </a:t>
            </a:r>
            <a:r>
              <a:rPr lang="en-US"/>
              <a:t>guarantee </a:t>
            </a:r>
            <a:r>
              <a:rPr lang="en-US" smtClean="0"/>
              <a:t>realtime delivery </a:t>
            </a:r>
            <a:r>
              <a:rPr lang="en-US"/>
              <a:t>of </a:t>
            </a:r>
            <a:r>
              <a:rPr lang="en-US" smtClean="0"/>
              <a:t>messages</a:t>
            </a:r>
          </a:p>
          <a:p>
            <a:endParaRPr lang="en-US" smtClean="0"/>
          </a:p>
          <a:p>
            <a:r>
              <a:rPr lang="en-US" smtClean="0"/>
              <a:t>CASD </a:t>
            </a:r>
            <a:r>
              <a:rPr lang="en-US"/>
              <a:t>is fault-tolerant and very robust, </a:t>
            </a:r>
            <a:r>
              <a:rPr lang="en-US"/>
              <a:t>but </a:t>
            </a:r>
            <a:r>
              <a:rPr lang="en-US" smtClean="0"/>
              <a:t>rather slow</a:t>
            </a:r>
            <a:r>
              <a:rPr lang="en-US"/>
              <a:t>. But it does guarantee real-time delivery</a:t>
            </a:r>
          </a:p>
          <a:p>
            <a:endParaRPr lang="en-US"/>
          </a:p>
          <a:p>
            <a:r>
              <a:rPr lang="en-US" smtClean="0"/>
              <a:t>CASD </a:t>
            </a:r>
            <a:r>
              <a:rPr lang="en-US"/>
              <a:t>is “better” if </a:t>
            </a:r>
            <a:r>
              <a:rPr lang="en-US"/>
              <a:t>our </a:t>
            </a:r>
            <a:r>
              <a:rPr lang="en-US" smtClean="0"/>
              <a:t>application requires absolute confidence </a:t>
            </a:r>
            <a:r>
              <a:rPr lang="en-US"/>
              <a:t>that real-time deadlines </a:t>
            </a:r>
            <a:r>
              <a:rPr lang="en-US"/>
              <a:t>will </a:t>
            </a:r>
            <a:r>
              <a:rPr lang="en-US" smtClean="0"/>
              <a:t>be achieved</a:t>
            </a:r>
            <a:r>
              <a:rPr lang="en-US"/>
              <a:t>... but only if those deadlines are “slow”</a:t>
            </a:r>
          </a:p>
        </p:txBody>
      </p:sp>
    </p:spTree>
    <p:extLst>
      <p:ext uri="{BB962C8B-B14F-4D97-AF65-F5344CB8AC3E}">
        <p14:creationId xmlns:p14="http://schemas.microsoft.com/office/powerpoint/2010/main" val="1882802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better for </a:t>
            </a:r>
            <a:br>
              <a:rPr lang="en-US" dirty="0" smtClean="0"/>
            </a:br>
            <a:r>
              <a:rPr lang="en-US" dirty="0" smtClean="0"/>
              <a:t>real-time uses?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153400" cy="3886200"/>
          </a:xfrm>
        </p:spPr>
        <p:txBody>
          <a:bodyPr/>
          <a:lstStyle/>
          <a:p>
            <a:r>
              <a:rPr lang="en-US" dirty="0" smtClean="0"/>
              <a:t>Virtually synchronous Send or CASD?</a:t>
            </a:r>
          </a:p>
          <a:p>
            <a:pPr lvl="1"/>
            <a:r>
              <a:rPr lang="en-US" dirty="0" smtClean="0"/>
              <a:t>CASD may need seconds before it can deliver, but comes with a very strong proof that it will do so correctly</a:t>
            </a:r>
          </a:p>
          <a:p>
            <a:pPr lvl="1"/>
            <a:r>
              <a:rPr lang="en-US" dirty="0" smtClean="0"/>
              <a:t>Send will deliver within milliseconds unless strange scheduling delays impact a node</a:t>
            </a:r>
          </a:p>
          <a:p>
            <a:pPr lvl="2"/>
            <a:r>
              <a:rPr lang="en-US" dirty="0" smtClean="0"/>
              <a:t>But actually delay limit is probably ~45 seconds</a:t>
            </a:r>
          </a:p>
          <a:p>
            <a:pPr lvl="2"/>
            <a:r>
              <a:rPr lang="en-US" dirty="0" smtClean="0"/>
              <a:t>Beyond this, node will be declared to have crashed</a:t>
            </a:r>
            <a:endParaRPr lang="en-US" dirty="0"/>
          </a:p>
        </p:txBody>
      </p:sp>
      <p:pic>
        <p:nvPicPr>
          <p:cNvPr id="7170" name="Picture 2" descr="http://clock-desktop.com/screens/crystal_clock/crystal-c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437581" cy="18288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0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Generalizing to the whole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Massive scale</a:t>
            </a:r>
          </a:p>
          <a:p>
            <a:endParaRPr lang="en-US" dirty="0"/>
          </a:p>
          <a:p>
            <a:r>
              <a:rPr lang="en-US" dirty="0" smtClean="0"/>
              <a:t>And most of the thing gives incredibly fast responses: sub 100ms is a typical goal</a:t>
            </a:r>
          </a:p>
          <a:p>
            <a:endParaRPr lang="en-US" dirty="0"/>
          </a:p>
          <a:p>
            <a:r>
              <a:rPr lang="en-US" dirty="0" smtClean="0"/>
              <a:t>But sometimes we experience a long delay or a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35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view of real-time control favored CASD view of assurances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this strongly assured model, the assumption was that we need to prove our claims and guarantee that the system will meet goals</a:t>
            </a:r>
          </a:p>
          <a:p>
            <a:endParaRPr lang="en-US" dirty="0"/>
          </a:p>
          <a:p>
            <a:r>
              <a:rPr lang="en-US" dirty="0" smtClean="0"/>
              <a:t>And like CASD this leads to slow systems</a:t>
            </a:r>
          </a:p>
          <a:p>
            <a:pPr lvl="1"/>
            <a:r>
              <a:rPr lang="en-US" dirty="0" smtClean="0"/>
              <a:t>And to CAP and similar concerns</a:t>
            </a:r>
          </a:p>
        </p:txBody>
      </p:sp>
    </p:spTree>
    <p:extLst>
      <p:ext uri="{BB962C8B-B14F-4D97-AF65-F5344CB8AC3E}">
        <p14:creationId xmlns:p14="http://schemas.microsoft.com/office/powerpoint/2010/main" val="60797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puzzle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can the cloud do high assurance?</a:t>
            </a:r>
          </a:p>
          <a:p>
            <a:pPr lvl="1"/>
            <a:r>
              <a:rPr lang="en-US" dirty="0" smtClean="0"/>
              <a:t>Presumably not if we want CASD kinds of proofs</a:t>
            </a:r>
          </a:p>
          <a:p>
            <a:pPr lvl="1"/>
            <a:r>
              <a:rPr lang="en-US" dirty="0" smtClean="0"/>
              <a:t>But if we are willing to “overwhelm” delays with redundancy, why shouldn’t we be able to do well?</a:t>
            </a:r>
          </a:p>
          <a:p>
            <a:pPr lvl="1"/>
            <a:endParaRPr lang="en-US" dirty="0"/>
          </a:p>
          <a:p>
            <a:r>
              <a:rPr lang="en-US" dirty="0" smtClean="0"/>
              <a:t>Suppose that we connect our user to two cloud nodes and they perform read-only tasks in parallel</a:t>
            </a:r>
          </a:p>
          <a:p>
            <a:pPr lvl="1"/>
            <a:r>
              <a:rPr lang="en-US" dirty="0" smtClean="0"/>
              <a:t>Client takes first answer, but either would be fine</a:t>
            </a:r>
          </a:p>
          <a:p>
            <a:pPr lvl="1"/>
            <a:r>
              <a:rPr lang="en-US" dirty="0" smtClean="0"/>
              <a:t>We get snappier response but no real “guarantee”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42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vision: “Good enough assurance”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applications to protect themselves against rare but extreme problems (e.g. a medical device might warn that it has lost connectivity)</a:t>
            </a:r>
          </a:p>
          <a:p>
            <a:pPr lvl="1"/>
            <a:r>
              <a:rPr lang="en-US" dirty="0" smtClean="0"/>
              <a:t>This is needed anyhow: hardware can fail…</a:t>
            </a:r>
          </a:p>
          <a:p>
            <a:pPr lvl="1"/>
            <a:r>
              <a:rPr lang="en-US" dirty="0" smtClean="0"/>
              <a:t>So: start with “fail safe” technology</a:t>
            </a:r>
          </a:p>
          <a:p>
            <a:pPr lvl="1"/>
            <a:endParaRPr lang="en-US" dirty="0"/>
          </a:p>
          <a:p>
            <a:r>
              <a:rPr lang="en-US" dirty="0" smtClean="0"/>
              <a:t>Now make our cloud solution as reliable as we can without worrying about proofs</a:t>
            </a:r>
          </a:p>
          <a:p>
            <a:pPr lvl="1"/>
            <a:r>
              <a:rPr lang="en-US" dirty="0" smtClean="0"/>
              <a:t>We want speed and consistency but are ok with rare crashes that might be noticed by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21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Probably not for some purposes… but some things just don’t belong under computer control</a:t>
            </a:r>
          </a:p>
          <a:p>
            <a:endParaRPr lang="en-US" dirty="0"/>
          </a:p>
          <a:p>
            <a:r>
              <a:rPr lang="en-US" dirty="0" smtClean="0"/>
              <a:t>For most purposes, this sort of solution might balance the benefits of the cloud with the kinds of guarantees we know how to provide</a:t>
            </a:r>
          </a:p>
          <a:p>
            <a:endParaRPr lang="en-US" dirty="0"/>
          </a:p>
          <a:p>
            <a:r>
              <a:rPr lang="en-US" dirty="0" smtClean="0"/>
              <a:t>Use redundancy to compensate for delays, insecurity, failures of individual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1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cloud is like Infosys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cloud brings huge advantages</a:t>
            </a:r>
          </a:p>
          <a:p>
            <a:pPr lvl="1"/>
            <a:r>
              <a:rPr lang="en-US" dirty="0" smtClean="0"/>
              <a:t>Lower cost… much better scalability</a:t>
            </a:r>
          </a:p>
          <a:p>
            <a:pPr lvl="1"/>
            <a:endParaRPr lang="en-US" dirty="0"/>
          </a:p>
          <a:p>
            <a:r>
              <a:rPr lang="en-US" dirty="0" smtClean="0"/>
              <a:t>And it also brings problems</a:t>
            </a:r>
          </a:p>
          <a:p>
            <a:pPr lvl="1"/>
            <a:r>
              <a:rPr lang="en-US" dirty="0" smtClean="0"/>
              <a:t>Today’s cloud is inconsistent by design, not very secure…</a:t>
            </a:r>
          </a:p>
          <a:p>
            <a:pPr lvl="1"/>
            <a:endParaRPr lang="en-US" dirty="0"/>
          </a:p>
          <a:p>
            <a:r>
              <a:rPr lang="en-US" dirty="0" smtClean="0"/>
              <a:t>But why should we assume tomorrow’s cloud won’t be better?  The cloud seems to be winning!</a:t>
            </a:r>
          </a:p>
          <a:p>
            <a:pPr lvl="1"/>
            <a:r>
              <a:rPr lang="en-US" dirty="0" smtClean="0"/>
              <a:t>Our job: find ways to make the cloud </a:t>
            </a:r>
            <a:r>
              <a:rPr lang="en-US" i="1" dirty="0" smtClean="0"/>
              <a:t>safely</a:t>
            </a:r>
            <a:r>
              <a:rPr lang="en-US" dirty="0" smtClean="0"/>
              <a:t> do more</a:t>
            </a:r>
          </a:p>
          <a:p>
            <a:pPr lvl="1"/>
            <a:r>
              <a:rPr lang="en-US" dirty="0" smtClean="0"/>
              <a:t>This task seems </a:t>
            </a:r>
            <a:r>
              <a:rPr lang="en-US" smtClean="0"/>
              <a:t>completely feasible!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the cloud is tempting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 </a:t>
            </a:r>
            <a:r>
              <a:rPr lang="en-US"/>
              <a:t>cheaper, </a:t>
            </a:r>
            <a:r>
              <a:rPr lang="en-US"/>
              <a:t>too</a:t>
            </a:r>
            <a:r>
              <a:rPr lang="en-US" smtClean="0"/>
              <a:t>!</a:t>
            </a:r>
          </a:p>
          <a:p>
            <a:endParaRPr lang="en-US"/>
          </a:p>
          <a:p>
            <a:r>
              <a:rPr lang="en-US" smtClean="0"/>
              <a:t>What’s </a:t>
            </a:r>
            <a:r>
              <a:rPr lang="en-US"/>
              <a:t>not to love?</a:t>
            </a:r>
          </a:p>
          <a:p>
            <a:pPr lvl="1"/>
            <a:r>
              <a:rPr lang="en-US" smtClean="0"/>
              <a:t> </a:t>
            </a:r>
            <a:r>
              <a:rPr lang="en-US"/>
              <a:t>Imagine that you work for a large company </a:t>
            </a:r>
            <a:r>
              <a:rPr lang="en-US"/>
              <a:t>that </a:t>
            </a:r>
            <a:r>
              <a:rPr lang="en-US" smtClean="0"/>
              <a:t>is healthy </a:t>
            </a:r>
            <a:r>
              <a:rPr lang="en-US"/>
              <a:t>and has managed its own story in its </a:t>
            </a:r>
            <a:r>
              <a:rPr lang="en-US"/>
              <a:t>own </a:t>
            </a:r>
            <a:r>
              <a:rPr lang="en-US" smtClean="0"/>
              <a:t>way</a:t>
            </a:r>
          </a:p>
          <a:p>
            <a:pPr lvl="1"/>
            <a:r>
              <a:rPr lang="en-US" smtClean="0"/>
              <a:t>Now </a:t>
            </a:r>
            <a:r>
              <a:rPr lang="en-US"/>
              <a:t>the cloud suddenly offers </a:t>
            </a:r>
            <a:r>
              <a:rPr lang="en-US"/>
              <a:t>absolutely </a:t>
            </a:r>
            <a:r>
              <a:rPr lang="en-US" smtClean="0"/>
              <a:t>unique opportunities </a:t>
            </a:r>
            <a:r>
              <a:rPr lang="en-US"/>
              <a:t>that we can’t access in any </a:t>
            </a:r>
            <a:r>
              <a:rPr lang="en-US"/>
              <a:t>other </a:t>
            </a:r>
            <a:r>
              <a:rPr lang="en-US" smtClean="0"/>
              <a:t>way</a:t>
            </a:r>
          </a:p>
          <a:p>
            <a:pPr lvl="1"/>
            <a:r>
              <a:rPr lang="en-US" smtClean="0"/>
              <a:t>Should </a:t>
            </a:r>
            <a:r>
              <a:rPr lang="en-US"/>
              <a:t>you recommend that your boss drink the potion?</a:t>
            </a:r>
          </a:p>
        </p:txBody>
      </p:sp>
    </p:spTree>
    <p:extLst>
      <p:ext uri="{BB962C8B-B14F-4D97-AF65-F5344CB8AC3E}">
        <p14:creationId xmlns:p14="http://schemas.microsoft.com/office/powerpoint/2010/main" val="38740022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Summary: Should we trust the cloud?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We’ve identified a tension centering on priorities</a:t>
            </a:r>
          </a:p>
          <a:p>
            <a:pPr lvl="1"/>
            <a:r>
              <a:rPr lang="en-US"/>
              <a:t>I</a:t>
            </a:r>
            <a:r>
              <a:rPr lang="en-US" smtClean="0"/>
              <a:t>f </a:t>
            </a:r>
            <a:r>
              <a:rPr lang="en-US"/>
              <a:t>your top priority is assurance properties you </a:t>
            </a:r>
            <a:r>
              <a:rPr lang="en-US"/>
              <a:t>may </a:t>
            </a:r>
            <a:r>
              <a:rPr lang="en-US" smtClean="0"/>
              <a:t>be forced </a:t>
            </a:r>
            <a:r>
              <a:rPr lang="en-US"/>
              <a:t>to sacrifice scalability and performance in </a:t>
            </a:r>
            <a:r>
              <a:rPr lang="en-US"/>
              <a:t>ways </a:t>
            </a:r>
            <a:r>
              <a:rPr lang="en-US" smtClean="0"/>
              <a:t>that leave </a:t>
            </a:r>
            <a:r>
              <a:rPr lang="en-US"/>
              <a:t>you with a </a:t>
            </a:r>
            <a:r>
              <a:rPr lang="en-US" i="1" u="sng"/>
              <a:t>useless</a:t>
            </a:r>
            <a:r>
              <a:rPr lang="en-US" i="1"/>
              <a:t> </a:t>
            </a:r>
            <a:r>
              <a:rPr lang="en-US"/>
              <a:t>solution</a:t>
            </a:r>
          </a:p>
          <a:p>
            <a:pPr lvl="1"/>
            <a:r>
              <a:rPr lang="en-US" smtClean="0"/>
              <a:t>If </a:t>
            </a:r>
            <a:r>
              <a:rPr lang="en-US"/>
              <a:t>your top priorities center on scale and </a:t>
            </a:r>
            <a:r>
              <a:rPr lang="en-US"/>
              <a:t>performance </a:t>
            </a:r>
            <a:r>
              <a:rPr lang="en-US" smtClean="0"/>
              <a:t>and then </a:t>
            </a:r>
            <a:r>
              <a:rPr lang="en-US"/>
              <a:t>you layer in other characteristics it may be </a:t>
            </a:r>
            <a:r>
              <a:rPr lang="en-US"/>
              <a:t>feasible </a:t>
            </a:r>
            <a:r>
              <a:rPr lang="en-US" smtClean="0"/>
              <a:t>to keep </a:t>
            </a:r>
            <a:r>
              <a:rPr lang="en-US"/>
              <a:t>the cloud properties and get a good </a:t>
            </a:r>
            <a:r>
              <a:rPr lang="en-US"/>
              <a:t>enough </a:t>
            </a:r>
            <a:r>
              <a:rPr lang="en-US" smtClean="0"/>
              <a:t>version of </a:t>
            </a:r>
            <a:r>
              <a:rPr lang="en-US"/>
              <a:t>the assurance properties</a:t>
            </a:r>
          </a:p>
          <a:p>
            <a:r>
              <a:rPr lang="en-US" smtClean="0"/>
              <a:t>These </a:t>
            </a:r>
            <a:r>
              <a:rPr lang="en-US"/>
              <a:t>tradeoffs are central to cloud computing!</a:t>
            </a:r>
          </a:p>
          <a:p>
            <a:r>
              <a:rPr lang="en-US" smtClean="0"/>
              <a:t>But </a:t>
            </a:r>
            <a:r>
              <a:rPr lang="en-US"/>
              <a:t>like the other examples, cloud could win even </a:t>
            </a:r>
            <a:r>
              <a:rPr lang="en-US"/>
              <a:t>if </a:t>
            </a:r>
            <a:r>
              <a:rPr lang="en-US" smtClean="0"/>
              <a:t>in some </a:t>
            </a:r>
            <a:r>
              <a:rPr lang="en-US"/>
              <a:t>ways, it isn’t the “best” or “most perfect” solution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can anyone trust the cloud?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cloud seems </a:t>
            </a:r>
            <a:r>
              <a:rPr lang="en-US" i="1" dirty="0" smtClean="0"/>
              <a:t>so </a:t>
            </a:r>
            <a:r>
              <a:rPr lang="en-US" dirty="0" smtClean="0"/>
              <a:t>risky that it makes no sense at all to trust it in any way!</a:t>
            </a:r>
          </a:p>
          <a:p>
            <a:endParaRPr lang="en-US" dirty="0"/>
          </a:p>
          <a:p>
            <a:r>
              <a:rPr lang="en-US" dirty="0" smtClean="0"/>
              <a:t>Yet we seem to trust </a:t>
            </a:r>
            <a:br>
              <a:rPr lang="en-US" dirty="0" smtClean="0"/>
            </a:br>
            <a:r>
              <a:rPr lang="en-US" dirty="0" smtClean="0"/>
              <a:t>it in </a:t>
            </a:r>
            <a:r>
              <a:rPr lang="en-US" i="1" dirty="0" smtClean="0"/>
              <a:t>many</a:t>
            </a:r>
            <a:r>
              <a:rPr lang="en-US" dirty="0" smtClean="0"/>
              <a:t> ways</a:t>
            </a:r>
          </a:p>
          <a:p>
            <a:endParaRPr lang="en-US" dirty="0"/>
          </a:p>
          <a:p>
            <a:r>
              <a:rPr lang="en-US" dirty="0" smtClean="0"/>
              <a:t>This puts the fate of your</a:t>
            </a:r>
            <a:br>
              <a:rPr lang="en-US" dirty="0" smtClean="0"/>
            </a:br>
            <a:r>
              <a:rPr lang="en-US" dirty="0" smtClean="0"/>
              <a:t>company in the hands of</a:t>
            </a:r>
            <a:br>
              <a:rPr lang="en-US" dirty="0" smtClean="0"/>
            </a:br>
            <a:r>
              <a:rPr lang="en-US" dirty="0" smtClean="0"/>
              <a:t>third parties!</a:t>
            </a:r>
            <a:endParaRPr lang="en-US" dirty="0"/>
          </a:p>
        </p:txBody>
      </p:sp>
      <p:pic>
        <p:nvPicPr>
          <p:cNvPr id="5122" name="Picture 2" descr="http://www.stochasticgeometry.ie/wp-content/uploads/2009/10/snakeoil.jpg?w=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1527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3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“good enough”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We’ve seen that there really isn’t any foolproof way to build a computer, put a large, complex program on it, and then run it with confidence</a:t>
            </a:r>
          </a:p>
          <a:p>
            <a:endParaRPr lang="en-US" dirty="0"/>
          </a:p>
          <a:p>
            <a:r>
              <a:rPr lang="en-US" dirty="0" smtClean="0"/>
              <a:t>We also know that with effort, many kinds of systems really start to work very well</a:t>
            </a:r>
          </a:p>
          <a:p>
            <a:endParaRPr lang="en-US" dirty="0"/>
          </a:p>
          <a:p>
            <a:r>
              <a:rPr lang="en-US" dirty="0" smtClean="0"/>
              <a:t>When is a “pretty good” solution good enough?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</a:t>
            </a:r>
            <a:r>
              <a:rPr lang="en-US" smtClean="0"/>
              <a:t>do </a:t>
            </a:r>
            <a:r>
              <a:rPr lang="en-US" smtClean="0"/>
              <a:t>it in </a:t>
            </a:r>
            <a:r>
              <a:rPr lang="en-US" dirty="0" smtClean="0"/>
              <a:t>avionics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FAA and NASA have a process that is used for things like fly-by-wire control software</a:t>
            </a:r>
          </a:p>
          <a:p>
            <a:pPr lvl="1"/>
            <a:r>
              <a:rPr lang="en-US" dirty="0" smtClean="0"/>
              <a:t>Requires very stringent proofs</a:t>
            </a:r>
          </a:p>
          <a:p>
            <a:pPr lvl="1"/>
            <a:r>
              <a:rPr lang="en-US" dirty="0" smtClean="0"/>
              <a:t>The program must be certified on particular hardware, even specific versions of chips</a:t>
            </a:r>
          </a:p>
          <a:p>
            <a:pPr lvl="1"/>
            <a:r>
              <a:rPr lang="en-US" dirty="0" smtClean="0"/>
              <a:t>Any change of any kind triggers a recertification task</a:t>
            </a:r>
          </a:p>
          <a:p>
            <a:pPr lvl="1"/>
            <a:endParaRPr lang="en-US" dirty="0"/>
          </a:p>
          <a:p>
            <a:r>
              <a:rPr lang="en-US" dirty="0" smtClean="0"/>
              <a:t>Very costly: a controller 100 lines long may generate 1000 pages of documentation!</a:t>
            </a:r>
            <a:endParaRPr lang="en-US" dirty="0"/>
          </a:p>
        </p:txBody>
      </p:sp>
      <p:pic>
        <p:nvPicPr>
          <p:cNvPr id="6146" name="Picture 2" descr="http://farm1.staticflickr.com/149/335655275_1674b55481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57400" cy="137267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3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most </a:t>
            </a:r>
            <a:r>
              <a:rPr lang="en-US" dirty="0" smtClean="0"/>
              <a:t>production</a:t>
            </a:r>
            <a:r>
              <a:rPr lang="en-US" i="1" dirty="0" smtClean="0"/>
              <a:t> </a:t>
            </a:r>
            <a:r>
              <a:rPr lang="en-US" dirty="0" smtClean="0"/>
              <a:t>software is built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Generally, company develops good specification</a:t>
            </a:r>
          </a:p>
          <a:p>
            <a:r>
              <a:rPr lang="en-US" dirty="0" smtClean="0"/>
              <a:t>Code is created in teams with code review frequent and much unit testing</a:t>
            </a:r>
          </a:p>
          <a:p>
            <a:r>
              <a:rPr lang="en-US" dirty="0" smtClean="0"/>
              <a:t>Then code is passed to a “red team” that uses the code, attacks it, tries to find issues</a:t>
            </a:r>
          </a:p>
          <a:p>
            <a:r>
              <a:rPr lang="en-US" dirty="0" smtClean="0"/>
              <a:t>Cycle continues until adequate assurance is reached and the initial release can take place</a:t>
            </a:r>
          </a:p>
          <a:p>
            <a:r>
              <a:rPr lang="en-US" dirty="0" smtClean="0"/>
              <a:t>Subsequently must track and fix bugs, repeat Q/A, do periodic patch releases</a:t>
            </a:r>
          </a:p>
          <a:p>
            <a:r>
              <a:rPr lang="en-US" dirty="0" smtClean="0"/>
              <a:t>Wise to rebuild entire solution every 5 years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4354</TotalTime>
  <Words>2790</Words>
  <Application>Microsoft Office PowerPoint</Application>
  <PresentationFormat>On-screen Show (4:3)</PresentationFormat>
  <Paragraphs>395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CS5412:  The cloud Under Attack!</vt:lpstr>
      <vt:lpstr>For all its virtues, the cloud is risky!</vt:lpstr>
      <vt:lpstr>But the cloud is also good in some ways</vt:lpstr>
      <vt:lpstr>More good news</vt:lpstr>
      <vt:lpstr>So the cloud is tempting</vt:lpstr>
      <vt:lpstr>But how can anyone trust the cloud?</vt:lpstr>
      <vt:lpstr>The concept of “good enough”</vt:lpstr>
      <vt:lpstr>How they do it in avionics</vt:lpstr>
      <vt:lpstr>How most production software is built</vt:lpstr>
      <vt:lpstr>How cloud software is built</vt:lpstr>
      <vt:lpstr>Legacy code</vt:lpstr>
      <vt:lpstr>The parable of Y2K</vt:lpstr>
      <vt:lpstr>So how did things work out?</vt:lpstr>
      <vt:lpstr>Infosys in the pre-Y2K period</vt:lpstr>
      <vt:lpstr>Infosys was an unusual company</vt:lpstr>
      <vt:lpstr>1987: A big event</vt:lpstr>
      <vt:lpstr>Financial angle?</vt:lpstr>
      <vt:lpstr>How Y2K helped</vt:lpstr>
      <vt:lpstr>Lessons one learns</vt:lpstr>
      <vt:lpstr>Fast forward to 2012</vt:lpstr>
      <vt:lpstr>Life with technology is about tradeoffs</vt:lpstr>
      <vt:lpstr>Another parable: Real-time multicast</vt:lpstr>
      <vt:lpstr>Can a guarantee slow a system down?</vt:lpstr>
      <vt:lpstr>A real-time broadcast</vt:lpstr>
      <vt:lpstr>A real-time distributed shared memory</vt:lpstr>
      <vt:lpstr>Periodic process group: Marzullo</vt:lpstr>
      <vt:lpstr>The CASD protocols</vt:lpstr>
      <vt:lpstr>Basic idea of the CASD protocols</vt:lpstr>
      <vt:lpstr>CASD picture</vt:lpstr>
      <vt:lpstr>Idea of CASD</vt:lpstr>
      <vt:lpstr>The problems with CASD</vt:lpstr>
      <vt:lpstr>CASD in a more typical run</vt:lpstr>
      <vt:lpstr>... leading developers to employ more aggressive parameter settings</vt:lpstr>
      <vt:lpstr>CASD with over-aggressive paramter settings starts to “malfunction”</vt:lpstr>
      <vt:lpstr>CASD “mile high”</vt:lpstr>
      <vt:lpstr>How to repair CASD in this case?</vt:lpstr>
      <vt:lpstr>Why worry?</vt:lpstr>
      <vt:lpstr>Why worry?</vt:lpstr>
      <vt:lpstr>Using CASD in real environments</vt:lpstr>
      <vt:lpstr>Using CASD in real environments</vt:lpstr>
      <vt:lpstr>Issues?</vt:lpstr>
      <vt:lpstr>A comparison</vt:lpstr>
      <vt:lpstr>Which is better for  real-time uses?</vt:lpstr>
      <vt:lpstr>Generalizing to the whole cloud</vt:lpstr>
      <vt:lpstr>Traditional view of real-time control favored CASD view of assurances</vt:lpstr>
      <vt:lpstr>Back to our puzzle</vt:lpstr>
      <vt:lpstr>A vision: “Good enough assurance”</vt:lpstr>
      <vt:lpstr>Will this do?</vt:lpstr>
      <vt:lpstr>How the cloud is like Infosys</vt:lpstr>
      <vt:lpstr>Summary: Should we trust the cloud?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</cp:lastModifiedBy>
  <cp:revision>262</cp:revision>
  <cp:lastPrinted>2012-04-23T20:01:47Z</cp:lastPrinted>
  <dcterms:created xsi:type="dcterms:W3CDTF">2006-08-16T00:00:00Z</dcterms:created>
  <dcterms:modified xsi:type="dcterms:W3CDTF">2012-04-24T13:50:40Z</dcterms:modified>
</cp:coreProperties>
</file>