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6" r:id="rId2"/>
    <p:sldId id="258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9" r:id="rId12"/>
    <p:sldId id="289" r:id="rId13"/>
    <p:sldId id="29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300" r:id="rId33"/>
    <p:sldId id="301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  <p:sldId id="286" r:id="rId44"/>
    <p:sldId id="287" r:id="rId45"/>
    <p:sldId id="288" r:id="rId46"/>
    <p:sldId id="302" r:id="rId47"/>
    <p:sldId id="306" r:id="rId48"/>
    <p:sldId id="303" r:id="rId49"/>
    <p:sldId id="307" r:id="rId50"/>
    <p:sldId id="304" r:id="rId51"/>
    <p:sldId id="305" r:id="rId5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8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9"/>
            <p14:sldId id="289"/>
            <p14:sldId id="29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300"/>
            <p14:sldId id="301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302"/>
            <p14:sldId id="306"/>
            <p14:sldId id="303"/>
            <p14:sldId id="307"/>
            <p14:sldId id="304"/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46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FBC49-1BCF-4A77-A45B-CAE76B8D34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7C27D6D-E2DA-4CA8-BAFE-B08B2B0AEC9B}" type="datetime1">
              <a:rPr lang="en-US" smtClean="0"/>
              <a:t>2/16/2012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96AB-66A9-441B-93EB-5EA4472ACB95}" type="datetime1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160F8A8-B624-4D23-AC5D-EAF4E0185E76}" type="datetime1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A49E-B91E-41A0-A478-A0FF089C3259}" type="datetime1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21D8-F7B3-401B-87EB-EF8618F8F327}" type="datetime1">
              <a:rPr lang="en-US" smtClean="0"/>
              <a:t>2/16/2012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53CE3C-F393-4B07-B185-0D694BC3A7C3}" type="datetime1">
              <a:rPr lang="en-US" smtClean="0"/>
              <a:t>2/16/2012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F2A929-0081-4093-BDD5-1AE63A94DDB5}" type="datetime1">
              <a:rPr lang="en-US" smtClean="0"/>
              <a:t>2/16/2012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C8187-09CB-4A5D-B2FB-9651BE1E2A77}" type="datetime1">
              <a:rPr lang="en-US" smtClean="0"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6F66-3442-4BA4-B0CB-AD21D84FF9AD}" type="datetime1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6579-7259-4C09-B42D-48604A6AFB29}" type="datetime1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ADCAB76-4B2C-4D16-AED8-920D5F3D1538}" type="datetime1">
              <a:rPr lang="en-US" smtClean="0"/>
              <a:t>2/16/2012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0A98C6-FAF2-49DE-9BD4-773009C76FEE}" type="datetime1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CS5412: </a:t>
            </a:r>
            <a:br>
              <a:rPr lang="en-US" dirty="0" smtClean="0"/>
            </a:br>
            <a:r>
              <a:rPr lang="en-US" dirty="0" smtClean="0"/>
              <a:t>Virtual Synchrony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Lecture XIV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3936"/>
            <a:ext cx="5715000" cy="4623816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dirty="0" smtClean="0"/>
              <a:t>Group g = new Group(“</a:t>
            </a:r>
            <a:r>
              <a:rPr lang="en-US" sz="2000" dirty="0" err="1" smtClean="0"/>
              <a:t>myGroup</a:t>
            </a:r>
            <a:r>
              <a:rPr lang="en-US" sz="2000" dirty="0" smtClean="0"/>
              <a:t>”);</a:t>
            </a:r>
          </a:p>
          <a:p>
            <a:pPr>
              <a:buNone/>
            </a:pPr>
            <a:r>
              <a:rPr lang="en-US" sz="2000" dirty="0" err="1" smtClean="0"/>
              <a:t>g.ViewHandlers</a:t>
            </a:r>
            <a:r>
              <a:rPr lang="en-US" sz="2000" dirty="0" smtClean="0"/>
              <a:t> += delegate(View v) {</a:t>
            </a:r>
          </a:p>
          <a:p>
            <a:pPr lvl="1">
              <a:buNone/>
            </a:pPr>
            <a:r>
              <a:rPr lang="en-US" sz="1800" dirty="0" err="1" smtClean="0"/>
              <a:t>Console.Title</a:t>
            </a:r>
            <a:r>
              <a:rPr lang="en-US" sz="1800" dirty="0" smtClean="0"/>
              <a:t> = “</a:t>
            </a:r>
            <a:r>
              <a:rPr lang="en-US" sz="1800" dirty="0" err="1" smtClean="0"/>
              <a:t>myGroup</a:t>
            </a:r>
            <a:r>
              <a:rPr lang="en-US" sz="1800" dirty="0" smtClean="0"/>
              <a:t> members: “+</a:t>
            </a:r>
            <a:r>
              <a:rPr lang="en-US" sz="1800" dirty="0" err="1" smtClean="0"/>
              <a:t>v.members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[UPDATE] += delegate(string s, double v) {</a:t>
            </a:r>
          </a:p>
          <a:p>
            <a:pPr>
              <a:buNone/>
            </a:pPr>
            <a:r>
              <a:rPr lang="en-US" sz="2000" dirty="0" smtClean="0"/>
              <a:t>       Values[s] = v;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[LOOKUP] += delegate(string s) {</a:t>
            </a:r>
          </a:p>
          <a:p>
            <a:pPr>
              <a:buNone/>
            </a:pPr>
            <a:r>
              <a:rPr lang="en-US" sz="2000" dirty="0" smtClean="0"/>
              <a:t>        Reply(Values[s]);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g.Join</a:t>
            </a:r>
            <a:r>
              <a:rPr lang="en-US" sz="2000" dirty="0" smtClean="0"/>
              <a:t>();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g.Send</a:t>
            </a:r>
            <a:r>
              <a:rPr lang="en-US" sz="2000" dirty="0" smtClean="0"/>
              <a:t>(UPDATE, “Harry”, 20.75);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/>
              <a:t>List&lt;double&gt; resultlist = new List&lt;double&gt;;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nr = </a:t>
            </a:r>
            <a:r>
              <a:rPr lang="en-US" sz="2000" dirty="0" err="1" smtClean="0"/>
              <a:t>g.Query</a:t>
            </a:r>
            <a:r>
              <a:rPr lang="en-US" sz="2000" dirty="0" smtClean="0"/>
              <a:t>(LOOKUP, ALL, “Harry”, EOL,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);</a:t>
            </a:r>
            <a:endParaRPr lang="fr-BE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352800" cy="4623816"/>
          </a:xfrm>
        </p:spPr>
        <p:txBody>
          <a:bodyPr>
            <a:noAutofit/>
          </a:bodyPr>
          <a:lstStyle/>
          <a:p>
            <a:r>
              <a:rPr lang="en-US" sz="1600" dirty="0" smtClean="0"/>
              <a:t>First sets up group</a:t>
            </a:r>
          </a:p>
          <a:p>
            <a:endParaRPr lang="en-US" sz="1600" dirty="0" smtClean="0"/>
          </a:p>
          <a:p>
            <a:r>
              <a:rPr lang="en-US" sz="1600" dirty="0" smtClean="0"/>
              <a:t>Join makes this entity a member.  State transfer isn’t shown</a:t>
            </a:r>
          </a:p>
          <a:p>
            <a:endParaRPr lang="en-US" sz="1600" dirty="0" smtClean="0"/>
          </a:p>
          <a:p>
            <a:r>
              <a:rPr lang="en-US" sz="1600" dirty="0" smtClean="0"/>
              <a:t>Then can multicast, query.  Runtime callbacks to the “delegates” as events arrive</a:t>
            </a:r>
          </a:p>
          <a:p>
            <a:endParaRPr lang="en-US" sz="1600" dirty="0" smtClean="0"/>
          </a:p>
          <a:p>
            <a:r>
              <a:rPr lang="en-US" sz="1600" b="1" dirty="0" smtClean="0"/>
              <a:t>Easy to request security (</a:t>
            </a:r>
            <a:r>
              <a:rPr lang="en-US" sz="1600" b="1" dirty="0" err="1" smtClean="0"/>
              <a:t>g.SetSecure</a:t>
            </a:r>
            <a:r>
              <a:rPr lang="en-US" sz="1600" b="1" dirty="0" smtClean="0"/>
              <a:t>), persistence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“Consistency” model dictates the ordering seen for event </a:t>
            </a:r>
            <a:r>
              <a:rPr lang="en-US" sz="1600" b="1" dirty="0" err="1" smtClean="0"/>
              <a:t>upcalls</a:t>
            </a:r>
            <a:r>
              <a:rPr lang="en-US" sz="1600" b="1" dirty="0" smtClean="0"/>
              <a:t> and the assumptions user can make</a:t>
            </a:r>
            <a:endParaRPr lang="fr-BE" sz="1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8107238" y="4870304"/>
            <a:ext cx="566057" cy="736258"/>
            <a:chOff x="2056657" y="4390045"/>
            <a:chExt cx="566057" cy="736258"/>
          </a:xfrm>
        </p:grpSpPr>
        <p:sp>
          <p:nvSpPr>
            <p:cNvPr id="88" name="Oval 87"/>
            <p:cNvSpPr/>
            <p:nvPr/>
          </p:nvSpPr>
          <p:spPr>
            <a:xfrm>
              <a:off x="2056657" y="4390045"/>
              <a:ext cx="566057" cy="736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184048" y="4566029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294602" y="4602970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394007" y="4576547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</p:grpSp>
      <p:sp>
        <p:nvSpPr>
          <p:cNvPr id="76" name="Oval 75"/>
          <p:cNvSpPr/>
          <p:nvPr/>
        </p:nvSpPr>
        <p:spPr>
          <a:xfrm flipV="1">
            <a:off x="228600" y="5395385"/>
            <a:ext cx="6781800" cy="14101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/>
          </a:p>
        </p:txBody>
      </p:sp>
      <p:sp>
        <p:nvSpPr>
          <p:cNvPr id="77" name="Rectangle 76"/>
          <p:cNvSpPr/>
          <p:nvPr/>
        </p:nvSpPr>
        <p:spPr>
          <a:xfrm flipV="1">
            <a:off x="152400" y="5334000"/>
            <a:ext cx="7010400" cy="938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" y="4228668"/>
            <a:ext cx="6781800" cy="14101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/>
          </a:p>
        </p:txBody>
      </p:sp>
      <p:sp>
        <p:nvSpPr>
          <p:cNvPr id="42" name="Rectangle 41"/>
          <p:cNvSpPr/>
          <p:nvPr/>
        </p:nvSpPr>
        <p:spPr>
          <a:xfrm>
            <a:off x="152400" y="4929284"/>
            <a:ext cx="7010400" cy="938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 takes a “community”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69869"/>
            <a:ext cx="8153400" cy="1859131"/>
          </a:xfrm>
        </p:spPr>
        <p:txBody>
          <a:bodyPr>
            <a:normAutofit/>
          </a:bodyPr>
          <a:lstStyle/>
          <a:p>
            <a:r>
              <a:rPr lang="en-US" dirty="0" smtClean="0"/>
              <a:t>A lot of complexity lurks behind those simple APIs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Building one of your own would be hard</a:t>
            </a:r>
          </a:p>
          <a:p>
            <a:r>
              <a:rPr lang="en-US" dirty="0" smtClean="0">
                <a:sym typeface="Symbol"/>
              </a:rPr>
              <a:t>Isis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took Ken 3 years to implement &amp; debug</a:t>
            </a:r>
            <a:endParaRPr lang="en-US" dirty="0"/>
          </a:p>
        </p:txBody>
      </p:sp>
      <p:sp>
        <p:nvSpPr>
          <p:cNvPr id="4" name="Flowchart: Document 3"/>
          <p:cNvSpPr/>
          <p:nvPr/>
        </p:nvSpPr>
        <p:spPr>
          <a:xfrm>
            <a:off x="2438400" y="3539323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rgbClr val="C00000"/>
                </a:solidFill>
              </a:rPr>
              <a:t>Isis</a:t>
            </a:r>
            <a:r>
              <a:rPr lang="en-US" sz="1400" b="1" baseline="30000" smtClean="0">
                <a:solidFill>
                  <a:srgbClr val="C00000"/>
                </a:solidFill>
              </a:rPr>
              <a:t>2</a:t>
            </a:r>
            <a:r>
              <a:rPr lang="en-US" sz="1400" b="1" smtClean="0">
                <a:solidFill>
                  <a:srgbClr val="C00000"/>
                </a:solidFill>
              </a:rPr>
              <a:t> user object</a:t>
            </a:r>
            <a:endParaRPr lang="en-US" sz="1400" b="1">
              <a:solidFill>
                <a:srgbClr val="C000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663817" y="4390045"/>
            <a:ext cx="566057" cy="736258"/>
            <a:chOff x="2056657" y="4390045"/>
            <a:chExt cx="566057" cy="736258"/>
          </a:xfrm>
        </p:grpSpPr>
        <p:sp>
          <p:nvSpPr>
            <p:cNvPr id="7" name="Oval 6"/>
            <p:cNvSpPr/>
            <p:nvPr/>
          </p:nvSpPr>
          <p:spPr>
            <a:xfrm>
              <a:off x="2056657" y="4390045"/>
              <a:ext cx="566057" cy="736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2184048" y="4566029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94602" y="4602970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94007" y="4576547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</p:grpSp>
      <p:pic>
        <p:nvPicPr>
          <p:cNvPr id="13" name="Picture 2" descr="http://ts4.mm.bing.net/images/thumbnail.aspx?q=1535204598971&amp;id=0cf610390462919e01cbdf8c82ee49a2&amp;url=http%3a%2f%2fwww.clker.com%2fcliparts%2fB%2fj%2fI%2fF%2f9%2fV%2fbag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501798"/>
            <a:ext cx="451757" cy="5127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25" name="Flowchart: Document 24"/>
          <p:cNvSpPr/>
          <p:nvPr/>
        </p:nvSpPr>
        <p:spPr>
          <a:xfrm>
            <a:off x="3581400" y="3511445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rgbClr val="C00000"/>
                </a:solidFill>
              </a:rPr>
              <a:t>Isis</a:t>
            </a:r>
            <a:r>
              <a:rPr lang="en-US" sz="1400" b="1" baseline="30000" smtClean="0">
                <a:solidFill>
                  <a:srgbClr val="C00000"/>
                </a:solidFill>
              </a:rPr>
              <a:t>2</a:t>
            </a:r>
            <a:r>
              <a:rPr lang="en-US" sz="1400" b="1" smtClean="0">
                <a:solidFill>
                  <a:srgbClr val="C00000"/>
                </a:solidFill>
              </a:rPr>
              <a:t> user object</a:t>
            </a:r>
            <a:endParaRPr lang="en-US" sz="1400" b="1">
              <a:solidFill>
                <a:srgbClr val="C00000"/>
              </a:solidFill>
            </a:endParaRPr>
          </a:p>
        </p:txBody>
      </p:sp>
      <p:sp>
        <p:nvSpPr>
          <p:cNvPr id="26" name="Flowchart: Document 25"/>
          <p:cNvSpPr/>
          <p:nvPr/>
        </p:nvSpPr>
        <p:spPr>
          <a:xfrm>
            <a:off x="1347069" y="3580709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rgbClr val="C00000"/>
                </a:solidFill>
              </a:rPr>
              <a:t>Isis</a:t>
            </a:r>
            <a:r>
              <a:rPr lang="en-US" sz="1400" b="1" baseline="30000" smtClean="0">
                <a:solidFill>
                  <a:srgbClr val="C00000"/>
                </a:solidFill>
              </a:rPr>
              <a:t>2</a:t>
            </a:r>
            <a:r>
              <a:rPr lang="en-US" sz="1400" b="1" smtClean="0">
                <a:solidFill>
                  <a:srgbClr val="C00000"/>
                </a:solidFill>
              </a:rPr>
              <a:t> user object</a:t>
            </a:r>
            <a:endParaRPr lang="en-US" sz="1400" b="1">
              <a:solidFill>
                <a:srgbClr val="C0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383016" y="4390045"/>
            <a:ext cx="566057" cy="736258"/>
            <a:chOff x="2056657" y="4390045"/>
            <a:chExt cx="566057" cy="736258"/>
          </a:xfrm>
        </p:grpSpPr>
        <p:sp>
          <p:nvSpPr>
            <p:cNvPr id="30" name="Oval 29"/>
            <p:cNvSpPr/>
            <p:nvPr/>
          </p:nvSpPr>
          <p:spPr>
            <a:xfrm>
              <a:off x="2056657" y="4390045"/>
              <a:ext cx="566057" cy="736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184048" y="4566029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294602" y="4602970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394007" y="4576547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069771" y="4416468"/>
            <a:ext cx="566057" cy="736258"/>
            <a:chOff x="2056657" y="4390045"/>
            <a:chExt cx="566057" cy="736258"/>
          </a:xfrm>
        </p:grpSpPr>
        <p:sp>
          <p:nvSpPr>
            <p:cNvPr id="35" name="Oval 34"/>
            <p:cNvSpPr/>
            <p:nvPr/>
          </p:nvSpPr>
          <p:spPr>
            <a:xfrm>
              <a:off x="2056657" y="4390045"/>
              <a:ext cx="566057" cy="736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184048" y="4566029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294602" y="4602970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394007" y="4576547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275456" y="4655736"/>
            <a:ext cx="1295400" cy="373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Isis</a:t>
            </a:r>
            <a:r>
              <a:rPr lang="en-US" baseline="30000" smtClean="0"/>
              <a:t>2</a:t>
            </a:r>
            <a:r>
              <a:rPr lang="en-US" smtClean="0"/>
              <a:t> library</a:t>
            </a:r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484944" y="5153644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Group instances and multicast protocols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04447" y="5004343"/>
            <a:ext cx="1295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Flow Control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sacred-destinations.com/greece/delphi-photos/pythian-orac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5699" y="3733800"/>
            <a:ext cx="679203" cy="59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7467601" y="4324102"/>
            <a:ext cx="1295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Membership Oracle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3400" y="57150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Large Group Layer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648200" y="57150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TCP tunnels (overlay)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05000" y="57150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Dr. Multicast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268981" y="57150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Security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371600" y="54102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Reliable Sending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743200" y="54102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Fragmentation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14800" y="54102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Security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66801" y="6019800"/>
            <a:ext cx="16002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Sense Runtime Environment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467600" y="5899874"/>
            <a:ext cx="129540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Self-stabilizing</a:t>
            </a:r>
          </a:p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Bootstrap Protocol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743200" y="6017568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Socket Mgt/Send/Rcv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666428" y="4561155"/>
            <a:ext cx="566057" cy="736258"/>
            <a:chOff x="2056657" y="4390045"/>
            <a:chExt cx="566057" cy="736258"/>
          </a:xfrm>
        </p:grpSpPr>
        <p:sp>
          <p:nvSpPr>
            <p:cNvPr id="79" name="Oval 78"/>
            <p:cNvSpPr/>
            <p:nvPr/>
          </p:nvSpPr>
          <p:spPr>
            <a:xfrm>
              <a:off x="2056657" y="4390045"/>
              <a:ext cx="566057" cy="736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184048" y="4566029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294602" y="4602970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394007" y="4576547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673217" y="4411347"/>
            <a:ext cx="990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Send</a:t>
            </a:r>
            <a:br>
              <a:rPr lang="en-US" sz="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CausalSend</a:t>
            </a:r>
            <a:br>
              <a:rPr lang="en-US" sz="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OrderedSend</a:t>
            </a:r>
            <a:br>
              <a:rPr lang="en-US" sz="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SafeSend</a:t>
            </a:r>
            <a:br>
              <a:rPr lang="en-US" sz="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Query....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371600" y="6326832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Message Library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743200" y="6326832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“Wrapped” locks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14800" y="63246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Bounded Buffers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67600" y="5572226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Oracle Membership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422516" y="5274404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Group membership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114800" y="6019800"/>
            <a:ext cx="16002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Report suspected failures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Left-Right Arrow 94"/>
          <p:cNvSpPr/>
          <p:nvPr/>
        </p:nvSpPr>
        <p:spPr>
          <a:xfrm>
            <a:off x="6172200" y="5505236"/>
            <a:ext cx="1200795" cy="423783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rgbClr val="C00000"/>
                </a:solidFill>
              </a:rPr>
              <a:t>Views</a:t>
            </a:r>
            <a:endParaRPr lang="en-US" sz="1600" b="1">
              <a:solidFill>
                <a:srgbClr val="C00000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7162801" y="3429000"/>
            <a:ext cx="1905000" cy="34103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/>
          </a:p>
        </p:txBody>
      </p:sp>
      <p:sp>
        <p:nvSpPr>
          <p:cNvPr id="98" name="Left-Right Arrow 97"/>
          <p:cNvSpPr/>
          <p:nvPr/>
        </p:nvSpPr>
        <p:spPr>
          <a:xfrm>
            <a:off x="3665124" y="4747171"/>
            <a:ext cx="251557" cy="135423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srgbClr val="C00000"/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V="1">
            <a:off x="4762500" y="3962400"/>
            <a:ext cx="533400" cy="3617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4767146" y="4124093"/>
            <a:ext cx="871654" cy="2000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4800600" y="4224098"/>
            <a:ext cx="990600" cy="10000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4767146" y="4028951"/>
            <a:ext cx="719254" cy="2905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5275456" y="3802901"/>
            <a:ext cx="457200" cy="183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486400" y="3863649"/>
            <a:ext cx="457200" cy="183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673183" y="3951557"/>
            <a:ext cx="457200" cy="183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791200" y="4051599"/>
            <a:ext cx="457200" cy="183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5697344" y="367387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Other group</a:t>
            </a:r>
            <a:br>
              <a:rPr lang="en-US" sz="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members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1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What goes on down there?</a:t>
            </a:r>
          </a:p>
        </p:txBody>
      </p:sp>
      <p:sp>
        <p:nvSpPr>
          <p:cNvPr id="4099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1182688" y="5181600"/>
            <a:ext cx="7772400" cy="9509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Terminology: group create, view, join with state transfer, multicast, client-to-group communication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This is the “dynamic” membership model: processes come &amp; go</a:t>
            </a:r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9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u</a:t>
            </a:r>
          </a:p>
        </p:txBody>
      </p:sp>
      <p:sp>
        <p:nvSpPr>
          <p:cNvPr id="4112" name="Oval 17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Oval 18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Oval 19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Oval 21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Oval 22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23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Line 24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Line 25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Line 26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Line 27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Line 28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Line 29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30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31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Line 32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Line 33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Line 34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Line 35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Line 36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Line 37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Line 38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Line 39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Line 40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6" name="Oval 42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build your program and link with Isis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It starts the library (the new guy tracks down any active existing members)</a:t>
            </a:r>
          </a:p>
          <a:p>
            <a:r>
              <a:rPr lang="en-US" dirty="0" smtClean="0"/>
              <a:t>Then you can create and join groups, receive a “state transfer” to catch up, cooperate with others</a:t>
            </a:r>
          </a:p>
          <a:p>
            <a:r>
              <a:rPr lang="en-US" dirty="0" smtClean="0"/>
              <a:t>All kinds of events are reported via </a:t>
            </a:r>
            <a:r>
              <a:rPr lang="en-US" dirty="0" err="1" smtClean="0"/>
              <a:t>upcalls</a:t>
            </a:r>
            <a:endParaRPr lang="en-US" dirty="0" smtClean="0"/>
          </a:p>
          <a:p>
            <a:pPr lvl="1"/>
            <a:r>
              <a:rPr lang="en-US" dirty="0" smtClean="0"/>
              <a:t>New view: View object tells members what happened</a:t>
            </a:r>
          </a:p>
          <a:p>
            <a:pPr lvl="1"/>
            <a:r>
              <a:rPr lang="en-US" dirty="0" smtClean="0"/>
              <a:t>Incoming message: data fields extracted and passed as values to your handler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Recipe for a group communication system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Back one pie shell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Build a service that can track group membership and report “view changes”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Prepare 2 cups of basic pie filling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Develop a simple fault-tolerant multicast protocol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Add flavoring of your choice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Extend the multicast protocol to provide desired delivery ordering guarantees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Fill pie shell, chill, and serve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Design an end-user “API”  or “toolkit”.  Clients will “serve themselves”, with various goals…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 of GMS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We’ll add a new system service to our distributed system, like the Internet DNS but with a new role</a:t>
            </a:r>
          </a:p>
          <a:p>
            <a:pPr lvl="1" eaLnBrk="1" hangingPunct="1"/>
            <a:r>
              <a:rPr lang="en-US" smtClean="0"/>
              <a:t>Its job is to track membership of groups</a:t>
            </a:r>
          </a:p>
          <a:p>
            <a:pPr lvl="1" eaLnBrk="1" hangingPunct="1"/>
            <a:r>
              <a:rPr lang="en-US" smtClean="0"/>
              <a:t>To join a group a process will ask the GMS</a:t>
            </a:r>
          </a:p>
          <a:p>
            <a:pPr lvl="1" eaLnBrk="1" hangingPunct="1"/>
            <a:r>
              <a:rPr lang="en-US" smtClean="0"/>
              <a:t>The GMS will also monitor members and can use this to drop them from a group</a:t>
            </a:r>
          </a:p>
          <a:p>
            <a:pPr lvl="1" eaLnBrk="1" hangingPunct="1"/>
            <a:r>
              <a:rPr lang="en-US" smtClean="0"/>
              <a:t>And it will report membership changes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3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Group picture… with GMS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u</a:t>
            </a:r>
          </a:p>
        </p:txBody>
      </p:sp>
      <p:sp>
        <p:nvSpPr>
          <p:cNvPr id="7183" name="Oval 16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Oval 17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8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Oval 19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AutoShape 20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Oval 21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2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3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4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5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6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27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8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Line 29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Line 30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1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2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3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Line 34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35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Line 36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Line 37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Line 38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Line 39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7" name="Oval 40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Line 43"/>
          <p:cNvSpPr>
            <a:spLocks noChangeShapeType="1"/>
          </p:cNvSpPr>
          <p:nvPr/>
        </p:nvSpPr>
        <p:spPr bwMode="auto">
          <a:xfrm>
            <a:off x="990600" y="6019800"/>
            <a:ext cx="7239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" name="Text Box 44"/>
          <p:cNvSpPr txBox="1">
            <a:spLocks noChangeArrowheads="1"/>
          </p:cNvSpPr>
          <p:nvPr/>
        </p:nvSpPr>
        <p:spPr bwMode="auto">
          <a:xfrm>
            <a:off x="228600" y="58054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GMS</a:t>
            </a:r>
          </a:p>
        </p:txBody>
      </p:sp>
      <p:sp>
        <p:nvSpPr>
          <p:cNvPr id="263213" name="Line 45"/>
          <p:cNvSpPr>
            <a:spLocks noChangeShapeType="1"/>
          </p:cNvSpPr>
          <p:nvPr/>
        </p:nvSpPr>
        <p:spPr bwMode="auto">
          <a:xfrm>
            <a:off x="1371600" y="4343400"/>
            <a:ext cx="152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4" name="Line 46"/>
          <p:cNvSpPr>
            <a:spLocks noChangeShapeType="1"/>
          </p:cNvSpPr>
          <p:nvPr/>
        </p:nvSpPr>
        <p:spPr bwMode="auto">
          <a:xfrm flipV="1">
            <a:off x="1524000" y="43434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5" name="Line 47"/>
          <p:cNvSpPr>
            <a:spLocks noChangeShapeType="1"/>
          </p:cNvSpPr>
          <p:nvPr/>
        </p:nvSpPr>
        <p:spPr bwMode="auto">
          <a:xfrm>
            <a:off x="1066800" y="2514600"/>
            <a:ext cx="152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6" name="Line 48"/>
          <p:cNvSpPr>
            <a:spLocks noChangeShapeType="1"/>
          </p:cNvSpPr>
          <p:nvPr/>
        </p:nvSpPr>
        <p:spPr bwMode="auto">
          <a:xfrm flipV="1">
            <a:off x="1219200" y="2514600"/>
            <a:ext cx="76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7" name="Line 49"/>
          <p:cNvSpPr>
            <a:spLocks noChangeShapeType="1"/>
          </p:cNvSpPr>
          <p:nvPr/>
        </p:nvSpPr>
        <p:spPr bwMode="auto">
          <a:xfrm>
            <a:off x="1752600" y="2971800"/>
            <a:ext cx="76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8" name="Line 50"/>
          <p:cNvSpPr>
            <a:spLocks noChangeShapeType="1"/>
          </p:cNvSpPr>
          <p:nvPr/>
        </p:nvSpPr>
        <p:spPr bwMode="auto">
          <a:xfrm flipV="1">
            <a:off x="1828800" y="2971800"/>
            <a:ext cx="2286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9" name="Line 51"/>
          <p:cNvSpPr>
            <a:spLocks noChangeShapeType="1"/>
          </p:cNvSpPr>
          <p:nvPr/>
        </p:nvSpPr>
        <p:spPr bwMode="auto">
          <a:xfrm flipV="1">
            <a:off x="1828800" y="2514600"/>
            <a:ext cx="1524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0" name="Line 52"/>
          <p:cNvSpPr>
            <a:spLocks noChangeShapeType="1"/>
          </p:cNvSpPr>
          <p:nvPr/>
        </p:nvSpPr>
        <p:spPr bwMode="auto">
          <a:xfrm>
            <a:off x="2971800" y="3429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1" name="Line 53"/>
          <p:cNvSpPr>
            <a:spLocks noChangeShapeType="1"/>
          </p:cNvSpPr>
          <p:nvPr/>
        </p:nvSpPr>
        <p:spPr bwMode="auto">
          <a:xfrm flipV="1">
            <a:off x="2971800" y="2971800"/>
            <a:ext cx="2286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2" name="Line 54"/>
          <p:cNvSpPr>
            <a:spLocks noChangeShapeType="1"/>
          </p:cNvSpPr>
          <p:nvPr/>
        </p:nvSpPr>
        <p:spPr bwMode="auto">
          <a:xfrm flipV="1">
            <a:off x="2971800" y="2514600"/>
            <a:ext cx="3048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3" name="Line 55"/>
          <p:cNvSpPr>
            <a:spLocks noChangeShapeType="1"/>
          </p:cNvSpPr>
          <p:nvPr/>
        </p:nvSpPr>
        <p:spPr bwMode="auto">
          <a:xfrm flipV="1">
            <a:off x="2971800" y="3429000"/>
            <a:ext cx="304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4" name="Line 56"/>
          <p:cNvSpPr>
            <a:spLocks noChangeShapeType="1"/>
          </p:cNvSpPr>
          <p:nvPr/>
        </p:nvSpPr>
        <p:spPr bwMode="auto">
          <a:xfrm>
            <a:off x="4800600" y="2971800"/>
            <a:ext cx="22860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5" name="Line 57"/>
          <p:cNvSpPr>
            <a:spLocks noChangeShapeType="1"/>
          </p:cNvSpPr>
          <p:nvPr/>
        </p:nvSpPr>
        <p:spPr bwMode="auto">
          <a:xfrm flipV="1">
            <a:off x="5029200" y="3429000"/>
            <a:ext cx="762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6" name="Line 58"/>
          <p:cNvSpPr>
            <a:spLocks noChangeShapeType="1"/>
          </p:cNvSpPr>
          <p:nvPr/>
        </p:nvSpPr>
        <p:spPr bwMode="auto">
          <a:xfrm flipV="1">
            <a:off x="5029200" y="2514600"/>
            <a:ext cx="76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7" name="Line 59"/>
          <p:cNvSpPr>
            <a:spLocks noChangeShapeType="1"/>
          </p:cNvSpPr>
          <p:nvPr/>
        </p:nvSpPr>
        <p:spPr bwMode="auto">
          <a:xfrm>
            <a:off x="5943600" y="48006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8" name="Line 60"/>
          <p:cNvSpPr>
            <a:spLocks noChangeShapeType="1"/>
          </p:cNvSpPr>
          <p:nvPr/>
        </p:nvSpPr>
        <p:spPr bwMode="auto">
          <a:xfrm flipV="1">
            <a:off x="6019800" y="48006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9" name="Line 61"/>
          <p:cNvSpPr>
            <a:spLocks noChangeShapeType="1"/>
          </p:cNvSpPr>
          <p:nvPr/>
        </p:nvSpPr>
        <p:spPr bwMode="auto">
          <a:xfrm>
            <a:off x="6629400" y="3886200"/>
            <a:ext cx="152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0" name="Line 62"/>
          <p:cNvSpPr>
            <a:spLocks noChangeShapeType="1"/>
          </p:cNvSpPr>
          <p:nvPr/>
        </p:nvSpPr>
        <p:spPr bwMode="auto">
          <a:xfrm flipV="1">
            <a:off x="6781800" y="3886200"/>
            <a:ext cx="152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1" name="Line 63"/>
          <p:cNvSpPr>
            <a:spLocks noChangeShapeType="1"/>
          </p:cNvSpPr>
          <p:nvPr/>
        </p:nvSpPr>
        <p:spPr bwMode="auto">
          <a:xfrm flipV="1">
            <a:off x="6781800" y="3429000"/>
            <a:ext cx="1524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2" name="Line 64"/>
          <p:cNvSpPr>
            <a:spLocks noChangeShapeType="1"/>
          </p:cNvSpPr>
          <p:nvPr/>
        </p:nvSpPr>
        <p:spPr bwMode="auto">
          <a:xfrm flipV="1">
            <a:off x="6781800" y="2514600"/>
            <a:ext cx="2286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3" name="AutoShape 65"/>
          <p:cNvSpPr>
            <a:spLocks noChangeArrowheads="1"/>
          </p:cNvSpPr>
          <p:nvPr/>
        </p:nvSpPr>
        <p:spPr bwMode="auto">
          <a:xfrm>
            <a:off x="1676400" y="2438400"/>
            <a:ext cx="2133600" cy="990600"/>
          </a:xfrm>
          <a:prstGeom prst="wedgeRectCallout">
            <a:avLst>
              <a:gd name="adj1" fmla="val -76264"/>
              <a:gd name="adj2" fmla="val 1025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P requests: I wish to join or create group “X”.</a:t>
            </a:r>
          </a:p>
        </p:txBody>
      </p:sp>
      <p:sp>
        <p:nvSpPr>
          <p:cNvPr id="263234" name="AutoShape 66"/>
          <p:cNvSpPr>
            <a:spLocks noChangeArrowheads="1"/>
          </p:cNvSpPr>
          <p:nvPr/>
        </p:nvSpPr>
        <p:spPr bwMode="auto">
          <a:xfrm>
            <a:off x="2514600" y="1905000"/>
            <a:ext cx="2514600" cy="1066800"/>
          </a:xfrm>
          <a:prstGeom prst="wedgeRectCallout">
            <a:avLst>
              <a:gd name="adj1" fmla="val -99560"/>
              <a:gd name="adj2" fmla="val 1559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GMS responds: Group X created with you as the only member</a:t>
            </a:r>
          </a:p>
        </p:txBody>
      </p:sp>
      <p:sp>
        <p:nvSpPr>
          <p:cNvPr id="263235" name="AutoShape 67"/>
          <p:cNvSpPr>
            <a:spLocks noChangeArrowheads="1"/>
          </p:cNvSpPr>
          <p:nvPr/>
        </p:nvSpPr>
        <p:spPr bwMode="auto">
          <a:xfrm>
            <a:off x="2438400" y="1905000"/>
            <a:ext cx="2514600" cy="1066800"/>
          </a:xfrm>
          <a:prstGeom prst="wedgeRectCallout">
            <a:avLst>
              <a:gd name="adj1" fmla="val -93056"/>
              <a:gd name="adj2" fmla="val 178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T to GMS: What is current membership for group X?</a:t>
            </a:r>
          </a:p>
        </p:txBody>
      </p:sp>
      <p:sp>
        <p:nvSpPr>
          <p:cNvPr id="263236" name="AutoShape 68"/>
          <p:cNvSpPr>
            <a:spLocks noChangeArrowheads="1"/>
          </p:cNvSpPr>
          <p:nvPr/>
        </p:nvSpPr>
        <p:spPr bwMode="auto">
          <a:xfrm>
            <a:off x="1600200" y="3810000"/>
            <a:ext cx="2514600" cy="381000"/>
          </a:xfrm>
          <a:prstGeom prst="wedgeRectCallout">
            <a:avLst>
              <a:gd name="adj1" fmla="val -49810"/>
              <a:gd name="adj2" fmla="val 16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GMS to T: X = {p}</a:t>
            </a:r>
          </a:p>
        </p:txBody>
      </p:sp>
      <p:sp>
        <p:nvSpPr>
          <p:cNvPr id="263238" name="AutoShape 70"/>
          <p:cNvSpPr>
            <a:spLocks noChangeArrowheads="1"/>
          </p:cNvSpPr>
          <p:nvPr/>
        </p:nvSpPr>
        <p:spPr bwMode="auto">
          <a:xfrm>
            <a:off x="3581400" y="3810000"/>
            <a:ext cx="2514600" cy="457200"/>
          </a:xfrm>
          <a:prstGeom prst="wedgeRectCallout">
            <a:avLst>
              <a:gd name="adj1" fmla="val -71843"/>
              <a:gd name="adj2" fmla="val 315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r joins…</a:t>
            </a:r>
          </a:p>
        </p:txBody>
      </p:sp>
      <p:sp>
        <p:nvSpPr>
          <p:cNvPr id="263239" name="AutoShape 71"/>
          <p:cNvSpPr>
            <a:spLocks noChangeArrowheads="1"/>
          </p:cNvSpPr>
          <p:nvPr/>
        </p:nvSpPr>
        <p:spPr bwMode="auto">
          <a:xfrm>
            <a:off x="5562600" y="3048000"/>
            <a:ext cx="2514600" cy="1066800"/>
          </a:xfrm>
          <a:prstGeom prst="wedgeRectCallout">
            <a:avLst>
              <a:gd name="adj1" fmla="val -74051"/>
              <a:gd name="adj2" fmla="val 1357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GMS notices that q has failed (or q decides to leave)</a:t>
            </a:r>
          </a:p>
        </p:txBody>
      </p:sp>
      <p:sp>
        <p:nvSpPr>
          <p:cNvPr id="263237" name="AutoShape 69"/>
          <p:cNvSpPr>
            <a:spLocks noChangeArrowheads="1"/>
          </p:cNvSpPr>
          <p:nvPr/>
        </p:nvSpPr>
        <p:spPr bwMode="auto">
          <a:xfrm>
            <a:off x="2743200" y="3429000"/>
            <a:ext cx="3505200" cy="914400"/>
          </a:xfrm>
          <a:prstGeom prst="wedgeRectCallout">
            <a:avLst>
              <a:gd name="adj1" fmla="val -73231"/>
              <a:gd name="adj2" fmla="val 110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Q joins, now X = {p,q}.  Since p is the oldest prior member, it does a state transfer to q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213" grpId="0" animBg="1"/>
      <p:bldP spid="263214" grpId="0" animBg="1"/>
      <p:bldP spid="263215" grpId="0" animBg="1"/>
      <p:bldP spid="263216" grpId="0" animBg="1"/>
      <p:bldP spid="263217" grpId="0" animBg="1"/>
      <p:bldP spid="263218" grpId="0" animBg="1"/>
      <p:bldP spid="263219" grpId="0" animBg="1"/>
      <p:bldP spid="263220" grpId="0" animBg="1"/>
      <p:bldP spid="263221" grpId="0" animBg="1"/>
      <p:bldP spid="263222" grpId="0" animBg="1"/>
      <p:bldP spid="263223" grpId="0" animBg="1"/>
      <p:bldP spid="263224" grpId="0" animBg="1"/>
      <p:bldP spid="263225" grpId="0" animBg="1"/>
      <p:bldP spid="263226" grpId="0" animBg="1"/>
      <p:bldP spid="263227" grpId="0" animBg="1"/>
      <p:bldP spid="263228" grpId="0" animBg="1"/>
      <p:bldP spid="263229" grpId="0" animBg="1"/>
      <p:bldP spid="263230" grpId="0" animBg="1"/>
      <p:bldP spid="263231" grpId="0" animBg="1"/>
      <p:bldP spid="263232" grpId="0" animBg="1"/>
      <p:bldP spid="263233" grpId="0" animBg="1"/>
      <p:bldP spid="263233" grpId="1" animBg="1"/>
      <p:bldP spid="263234" grpId="0" animBg="1"/>
      <p:bldP spid="263234" grpId="1" animBg="1"/>
      <p:bldP spid="263235" grpId="0" animBg="1"/>
      <p:bldP spid="263235" grpId="1" animBg="1"/>
      <p:bldP spid="263236" grpId="0" animBg="1"/>
      <p:bldP spid="263236" grpId="1" animBg="1"/>
      <p:bldP spid="263238" grpId="0" animBg="1"/>
      <p:bldP spid="263238" grpId="1" animBg="1"/>
      <p:bldP spid="263239" grpId="0" animBg="1"/>
      <p:bldP spid="263239" grpId="1" animBg="1"/>
      <p:bldP spid="263237" grpId="0" animBg="1"/>
      <p:bldP spid="26323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membership service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Runs on some sensible place, like the </a:t>
            </a:r>
            <a:r>
              <a:rPr lang="en-US" sz="2800" dirty="0" smtClean="0"/>
              <a:t>first few machines that start up when you launch Isis</a:t>
            </a:r>
            <a:r>
              <a:rPr lang="en-US" sz="2800" baseline="30000" dirty="0" smtClean="0"/>
              <a:t>2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Takes as input: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Process “join” events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Process “leave” events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Apparent failures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Output: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Membership views for group(s) to which those processes belong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Seen by the protocol “library” that the group members are using for communication support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service </a:t>
            </a:r>
            <a:r>
              <a:rPr lang="en-US" i="1" smtClean="0"/>
              <a:t>itself</a:t>
            </a:r>
            <a:r>
              <a:rPr lang="en-US" smtClean="0"/>
              <a:t> needs to be fault-tolerant</a:t>
            </a:r>
          </a:p>
          <a:p>
            <a:pPr lvl="1" eaLnBrk="1" hangingPunct="1"/>
            <a:r>
              <a:rPr lang="en-US" smtClean="0"/>
              <a:t>Otherwise our entire system could be crippled by a single failure!</a:t>
            </a:r>
          </a:p>
          <a:p>
            <a:pPr eaLnBrk="1" hangingPunct="1"/>
            <a:r>
              <a:rPr lang="en-US" smtClean="0"/>
              <a:t>So we’ll run two or three copies of it</a:t>
            </a:r>
          </a:p>
          <a:p>
            <a:pPr lvl="1" eaLnBrk="1" hangingPunct="1"/>
            <a:r>
              <a:rPr lang="en-US" smtClean="0"/>
              <a:t>Hence Group Membership Service (GMS) must run some form of protocol (GMP)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Group picture… with GMS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10254" name="Oval 15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16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17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18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AutoShape 19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20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Line 34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Line 35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Line 36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40"/>
          <p:cNvSpPr>
            <a:spLocks noChangeShapeType="1"/>
          </p:cNvSpPr>
          <p:nvPr/>
        </p:nvSpPr>
        <p:spPr bwMode="auto">
          <a:xfrm>
            <a:off x="990600" y="6019800"/>
            <a:ext cx="7239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Text Box 41"/>
          <p:cNvSpPr txBox="1">
            <a:spLocks noChangeArrowheads="1"/>
          </p:cNvSpPr>
          <p:nvPr/>
        </p:nvSpPr>
        <p:spPr bwMode="auto">
          <a:xfrm>
            <a:off x="228600" y="58054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GMS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9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Group Communication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System supports a new abstraction (like an object)</a:t>
            </a:r>
          </a:p>
          <a:p>
            <a:pPr lvl="1"/>
            <a:r>
              <a:rPr lang="en-US" dirty="0" smtClean="0"/>
              <a:t>A “group” consisting of a set of processes (“members”) that join, leave and cooperate to replicate data or do parallel processing tasks</a:t>
            </a:r>
          </a:p>
          <a:p>
            <a:pPr lvl="1"/>
            <a:r>
              <a:rPr lang="en-US" dirty="0" smtClean="0"/>
              <a:t>A group has a name (like a filename) </a:t>
            </a:r>
          </a:p>
          <a:p>
            <a:pPr lvl="1"/>
            <a:r>
              <a:rPr lang="en-US" dirty="0" smtClean="0"/>
              <a:t>… and a state (the data that its members are maintaining)</a:t>
            </a:r>
          </a:p>
          <a:p>
            <a:pPr lvl="2"/>
            <a:r>
              <a:rPr lang="en-US" dirty="0" smtClean="0"/>
              <a:t>The state will often be </a:t>
            </a:r>
            <a:r>
              <a:rPr lang="en-US" i="1" dirty="0" smtClean="0"/>
              <a:t>replicated </a:t>
            </a:r>
            <a:r>
              <a:rPr lang="en-US" dirty="0" smtClean="0"/>
              <a:t>so each member has a copy</a:t>
            </a:r>
          </a:p>
          <a:p>
            <a:pPr lvl="2"/>
            <a:r>
              <a:rPr lang="en-US" dirty="0" smtClean="0"/>
              <a:t>Note that this is in contrast to Paxos where each member has a partial copy and we need to use a “learner algorithm” to extract the actual current state</a:t>
            </a:r>
          </a:p>
          <a:p>
            <a:pPr lvl="2"/>
            <a:r>
              <a:rPr lang="en-US" dirty="0" smtClean="0"/>
              <a:t>Think of state much as you think of the value of a variable, except that a group could track many variables at once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Group picture… with GMS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Oval 38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990600" y="6005513"/>
            <a:ext cx="7239000" cy="0"/>
          </a:xfrm>
          <a:prstGeom prst="line">
            <a:avLst/>
          </a:prstGeom>
          <a:noFill/>
          <a:ln w="28575">
            <a:solidFill>
              <a:srgbClr val="F41A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228600" y="5791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GMS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>
            <a:off x="990600" y="6202363"/>
            <a:ext cx="7239000" cy="0"/>
          </a:xfrm>
          <a:prstGeom prst="line">
            <a:avLst/>
          </a:prstGeom>
          <a:noFill/>
          <a:ln w="28575">
            <a:solidFill>
              <a:srgbClr val="F41A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228600" y="598805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GMS</a:t>
            </a:r>
            <a:r>
              <a:rPr lang="en-US" sz="1600" baseline="-25000">
                <a:solidFill>
                  <a:schemeClr val="folHlink"/>
                </a:solidFill>
              </a:rPr>
              <a:t>1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990600" y="6430963"/>
            <a:ext cx="7239000" cy="0"/>
          </a:xfrm>
          <a:prstGeom prst="line">
            <a:avLst/>
          </a:prstGeom>
          <a:noFill/>
          <a:ln w="28575">
            <a:solidFill>
              <a:srgbClr val="F41A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228600" y="621665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GMS</a:t>
            </a:r>
            <a:r>
              <a:rPr lang="en-US" sz="1600" baseline="-25000">
                <a:solidFill>
                  <a:schemeClr val="folHlink"/>
                </a:solidFill>
              </a:rPr>
              <a:t>2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11309" name="Oval 45"/>
          <p:cNvSpPr>
            <a:spLocks noChangeArrowheads="1"/>
          </p:cNvSpPr>
          <p:nvPr/>
        </p:nvSpPr>
        <p:spPr bwMode="auto">
          <a:xfrm>
            <a:off x="1066800" y="5791200"/>
            <a:ext cx="152400" cy="838200"/>
          </a:xfrm>
          <a:prstGeom prst="ellipse">
            <a:avLst/>
          </a:prstGeom>
          <a:solidFill>
            <a:srgbClr val="F41ADF"/>
          </a:solidFill>
          <a:ln w="9525">
            <a:solidFill>
              <a:srgbClr val="F41AD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6" name="AutoShape 46"/>
          <p:cNvSpPr>
            <a:spLocks noChangeArrowheads="1"/>
          </p:cNvSpPr>
          <p:nvPr/>
        </p:nvSpPr>
        <p:spPr bwMode="auto">
          <a:xfrm>
            <a:off x="3352800" y="2438400"/>
            <a:ext cx="5181600" cy="1752600"/>
          </a:xfrm>
          <a:prstGeom prst="wedgeRectCallout">
            <a:avLst>
              <a:gd name="adj1" fmla="val -90505"/>
              <a:gd name="adj2" fmla="val 1590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Let’s start by focusing on how GMS tracks </a:t>
            </a:r>
            <a:r>
              <a:rPr lang="en-US" i="1"/>
              <a:t>its own</a:t>
            </a:r>
            <a:r>
              <a:rPr lang="en-US"/>
              <a:t> membership.  Since it can’t just ask the GMS to do this it needs to have a special protocol for this purpose.  But only the GMS runs this special protocol, since other processes just rely on the GMS to do this job</a:t>
            </a:r>
          </a:p>
        </p:txBody>
      </p:sp>
      <p:sp>
        <p:nvSpPr>
          <p:cNvPr id="266287" name="AutoShape 47"/>
          <p:cNvSpPr>
            <a:spLocks noChangeArrowheads="1"/>
          </p:cNvSpPr>
          <p:nvPr/>
        </p:nvSpPr>
        <p:spPr bwMode="auto">
          <a:xfrm>
            <a:off x="2286000" y="4038600"/>
            <a:ext cx="5181600" cy="990600"/>
          </a:xfrm>
          <a:prstGeom prst="wedgeRectCallout">
            <a:avLst>
              <a:gd name="adj1" fmla="val -66546"/>
              <a:gd name="adj2" fmla="val 1725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In fact it will end up using those reliable multicast protocols to replicate membership information for other groups that rely on it</a:t>
            </a:r>
          </a:p>
        </p:txBody>
      </p:sp>
      <p:sp>
        <p:nvSpPr>
          <p:cNvPr id="266288" name="AutoShape 48"/>
          <p:cNvSpPr>
            <a:spLocks noChangeArrowheads="1"/>
          </p:cNvSpPr>
          <p:nvPr/>
        </p:nvSpPr>
        <p:spPr bwMode="auto">
          <a:xfrm>
            <a:off x="2286000" y="2971800"/>
            <a:ext cx="5181600" cy="990600"/>
          </a:xfrm>
          <a:prstGeom prst="wedgeRectCallout">
            <a:avLst>
              <a:gd name="adj1" fmla="val -70157"/>
              <a:gd name="adj2" fmla="val 2408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The GMS is a group too.  We’ll build it </a:t>
            </a:r>
            <a:r>
              <a:rPr lang="en-US" i="1"/>
              <a:t>first </a:t>
            </a:r>
            <a:r>
              <a:rPr lang="en-US"/>
              <a:t>and then will use it when building reliable multicast protocols.</a:t>
            </a:r>
          </a:p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9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6" grpId="0" animBg="1"/>
      <p:bldP spid="266287" grpId="0" animBg="1"/>
      <p:bldP spid="266287" grpId="1" animBg="1"/>
      <p:bldP spid="266288" grpId="0" animBg="1"/>
      <p:bldP spid="26628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Approach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Assume that GMS has members {</a:t>
            </a:r>
            <a:r>
              <a:rPr lang="en-US" dirty="0" err="1" smtClean="0"/>
              <a:t>p,q,r</a:t>
            </a:r>
            <a:r>
              <a:rPr lang="en-US" dirty="0" smtClean="0"/>
              <a:t>} at time t</a:t>
            </a:r>
          </a:p>
          <a:p>
            <a:pPr eaLnBrk="1" hangingPunct="1"/>
            <a:r>
              <a:rPr lang="en-US" dirty="0" smtClean="0"/>
              <a:t>Designate the “oldest” of these as the protocol “leader”</a:t>
            </a:r>
          </a:p>
          <a:p>
            <a:pPr lvl="1" eaLnBrk="1" hangingPunct="1"/>
            <a:r>
              <a:rPr lang="en-US" dirty="0" smtClean="0"/>
              <a:t>To initiate a change in GMS membership, leader will run the GMP</a:t>
            </a:r>
          </a:p>
          <a:p>
            <a:pPr lvl="1" eaLnBrk="1" hangingPunct="1"/>
            <a:r>
              <a:rPr lang="en-US" dirty="0" smtClean="0"/>
              <a:t>Others can’t run the GMP; they report events to the leader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GMP example</a:t>
            </a:r>
          </a:p>
        </p:txBody>
      </p:sp>
      <p:sp>
        <p:nvSpPr>
          <p:cNvPr id="13315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1182688" y="4343400"/>
            <a:ext cx="7772400" cy="1789113"/>
          </a:xfrm>
        </p:spPr>
        <p:txBody>
          <a:bodyPr/>
          <a:lstStyle/>
          <a:p>
            <a:pPr eaLnBrk="1" hangingPunct="1"/>
            <a:r>
              <a:rPr lang="en-US" smtClean="0"/>
              <a:t>Example:</a:t>
            </a:r>
          </a:p>
          <a:p>
            <a:pPr lvl="1" eaLnBrk="1" hangingPunct="1"/>
            <a:r>
              <a:rPr lang="en-US" smtClean="0"/>
              <a:t>Initially, GMS consists of {p,q,r}</a:t>
            </a:r>
          </a:p>
          <a:p>
            <a:pPr lvl="1" eaLnBrk="1" hangingPunct="1"/>
            <a:r>
              <a:rPr lang="en-US" smtClean="0"/>
              <a:t>Then q is believed to have crashed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9144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914400" y="3429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3321" name="Oval 18"/>
          <p:cNvSpPr>
            <a:spLocks noChangeArrowheads="1"/>
          </p:cNvSpPr>
          <p:nvPr/>
        </p:nvSpPr>
        <p:spPr bwMode="auto">
          <a:xfrm>
            <a:off x="10668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AutoShape 20"/>
          <p:cNvSpPr>
            <a:spLocks noChangeArrowheads="1"/>
          </p:cNvSpPr>
          <p:nvPr/>
        </p:nvSpPr>
        <p:spPr bwMode="auto">
          <a:xfrm>
            <a:off x="22098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23"/>
          <p:cNvSpPr>
            <a:spLocks noChangeShapeType="1"/>
          </p:cNvSpPr>
          <p:nvPr/>
        </p:nvSpPr>
        <p:spPr bwMode="auto">
          <a:xfrm>
            <a:off x="11811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Text Box 41"/>
          <p:cNvSpPr txBox="1">
            <a:spLocks noChangeArrowheads="1"/>
          </p:cNvSpPr>
          <p:nvPr/>
        </p:nvSpPr>
        <p:spPr bwMode="auto">
          <a:xfrm>
            <a:off x="609600" y="32146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8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Failure detection: may make mistakes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that failures are hard to distinguish from network delay</a:t>
            </a:r>
          </a:p>
          <a:p>
            <a:pPr lvl="1" eaLnBrk="1" hangingPunct="1"/>
            <a:r>
              <a:rPr lang="en-US" smtClean="0"/>
              <a:t>So we accept risk of mistake</a:t>
            </a:r>
          </a:p>
          <a:p>
            <a:pPr lvl="1" eaLnBrk="1" hangingPunct="1"/>
            <a:r>
              <a:rPr lang="en-US" smtClean="0"/>
              <a:t>If p is running a protocol to exclude q because “q has failed”, all processes that hear from p will cut channels to q</a:t>
            </a:r>
          </a:p>
          <a:p>
            <a:pPr lvl="2" eaLnBrk="1" hangingPunct="1"/>
            <a:r>
              <a:rPr lang="en-US" smtClean="0"/>
              <a:t>Avoids “messages from the dead”</a:t>
            </a:r>
          </a:p>
          <a:p>
            <a:pPr lvl="1" eaLnBrk="1" hangingPunct="1"/>
            <a:r>
              <a:rPr lang="en-US" smtClean="0"/>
              <a:t>q must rejoin to participate in GMS again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GMP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Someone reports that “q has failed”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Leader (process p) runs a 2-phase commit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Announces a “proposed new GMS view”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Excludes q, or might add some members who are joining, or could do both at once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Waits until a </a:t>
            </a:r>
            <a:r>
              <a:rPr lang="en-US" u="sng" smtClean="0"/>
              <a:t>majority</a:t>
            </a:r>
            <a:r>
              <a:rPr lang="en-US" smtClean="0"/>
              <a:t> of members of current view have voted “ok”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Then commits the change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6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GMP example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4343400"/>
            <a:ext cx="7772400" cy="1789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Proposes new view: {p,r} [-q]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Needs majority consent: p itself, plus one more (“current” view had 3 members)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Can add members at the same time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9144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914400" y="3429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0668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22098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11811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09600" y="32146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2514600" y="2514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3352800" y="2514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219200" y="2057400"/>
            <a:ext cx="236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u="sng"/>
              <a:t>Proposed </a:t>
            </a:r>
            <a:r>
              <a:rPr lang="en-US" sz="1400"/>
              <a:t>V</a:t>
            </a:r>
            <a:r>
              <a:rPr lang="en-US" sz="1400" baseline="-25000"/>
              <a:t>1</a:t>
            </a:r>
            <a:r>
              <a:rPr lang="en-US" sz="1400"/>
              <a:t> = {p,r}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81000" y="3733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0</a:t>
            </a:r>
            <a:r>
              <a:rPr lang="en-US"/>
              <a:t> = {p,q,r}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971800" y="3581400"/>
            <a:ext cx="533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OK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191000" y="2514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3581400" y="2057400"/>
            <a:ext cx="1009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u="sng"/>
              <a:t>Commit</a:t>
            </a:r>
            <a:r>
              <a:rPr lang="en-US" sz="1400"/>
              <a:t> 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495800" y="3733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1</a:t>
            </a:r>
            <a:r>
              <a:rPr lang="en-US"/>
              <a:t> = {p,r}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 concerns?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if someone doesn’t respond?</a:t>
            </a:r>
          </a:p>
          <a:p>
            <a:pPr lvl="1" eaLnBrk="1" hangingPunct="1"/>
            <a:r>
              <a:rPr lang="en-US" smtClean="0"/>
              <a:t>P can tolerate failures of a minority of members of the current view</a:t>
            </a:r>
          </a:p>
          <a:p>
            <a:pPr lvl="2" eaLnBrk="1" hangingPunct="1"/>
            <a:r>
              <a:rPr lang="en-US" smtClean="0"/>
              <a:t>New first-round “overlaps” its commit:</a:t>
            </a:r>
          </a:p>
          <a:p>
            <a:pPr lvl="3" eaLnBrk="1" hangingPunct="1"/>
            <a:r>
              <a:rPr lang="en-US" smtClean="0"/>
              <a:t>“Commit that q has left.  Propose add s and drop r”</a:t>
            </a:r>
          </a:p>
          <a:p>
            <a:pPr lvl="1" eaLnBrk="1" hangingPunct="1"/>
            <a:r>
              <a:rPr lang="en-US" smtClean="0"/>
              <a:t>P must wait if it can’t contact a majority</a:t>
            </a:r>
          </a:p>
          <a:p>
            <a:pPr lvl="2" eaLnBrk="1" hangingPunct="1"/>
            <a:r>
              <a:rPr lang="en-US" smtClean="0"/>
              <a:t>Avoids risk of partitioning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if leader fails?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Here we do a 3-phase protocol</a:t>
            </a:r>
          </a:p>
          <a:p>
            <a:pPr lvl="1" eaLnBrk="1" hangingPunct="1"/>
            <a:r>
              <a:rPr lang="en-US" sz="2400" smtClean="0"/>
              <a:t>New leader identifies itself based on age ranking (oldest surviving process)</a:t>
            </a:r>
          </a:p>
          <a:p>
            <a:pPr lvl="1" eaLnBrk="1" hangingPunct="1"/>
            <a:r>
              <a:rPr lang="en-US" sz="2400" smtClean="0"/>
              <a:t>It runs an inquiry phase</a:t>
            </a:r>
          </a:p>
          <a:p>
            <a:pPr lvl="2" eaLnBrk="1" hangingPunct="1"/>
            <a:r>
              <a:rPr lang="en-US" sz="2000" smtClean="0"/>
              <a:t>“The adored leader has died.  Did he say anything to you before passing away?”</a:t>
            </a:r>
          </a:p>
          <a:p>
            <a:pPr lvl="2" eaLnBrk="1" hangingPunct="1"/>
            <a:r>
              <a:rPr lang="en-US" sz="2000" smtClean="0"/>
              <a:t>Note that this causes participants to cut connections to the adored previous leader</a:t>
            </a:r>
          </a:p>
          <a:p>
            <a:pPr lvl="1" eaLnBrk="1" hangingPunct="1"/>
            <a:r>
              <a:rPr lang="en-US" sz="2400" smtClean="0"/>
              <a:t>Then run normal 2-phase protocol but “terminate” any interrupted view changes leader had initiated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GMP 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4343400"/>
            <a:ext cx="7772400" cy="17891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New leader first sends an inquiry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Then proposes new view: {r,s} [-p]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Needs majority consent: q itself, plus one more (“current” view had 3 members)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Again, can add members at the same time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990600" y="2971800"/>
            <a:ext cx="723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914400" y="25146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914400" y="3429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10668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7620000" y="2743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2209800" y="22860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11811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09600" y="32146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257800" y="2971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V="1">
            <a:off x="5791200" y="2971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629150" y="2667000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u="sng"/>
              <a:t>Proposed </a:t>
            </a:r>
            <a:r>
              <a:rPr lang="en-US" sz="1400"/>
              <a:t>V</a:t>
            </a:r>
            <a:r>
              <a:rPr lang="en-US" sz="1400" baseline="-25000"/>
              <a:t>1</a:t>
            </a:r>
            <a:r>
              <a:rPr lang="en-US" sz="1400"/>
              <a:t> = {r,s}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81000" y="3733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0</a:t>
            </a:r>
            <a:r>
              <a:rPr lang="en-US"/>
              <a:t> = {p,q,r}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5410200" y="3581400"/>
            <a:ext cx="533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OK</a:t>
            </a: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6400800" y="2971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6610350" y="2667000"/>
            <a:ext cx="1009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u="sng"/>
              <a:t>Commit</a:t>
            </a:r>
            <a:r>
              <a:rPr lang="en-US" sz="1400"/>
              <a:t> 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934200" y="3733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1</a:t>
            </a:r>
            <a:r>
              <a:rPr lang="en-US"/>
              <a:t> = {r,s}</a:t>
            </a:r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3143250" y="2971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3676650" y="2971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2514600" y="2667000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u="sng"/>
              <a:t>Inquire </a:t>
            </a:r>
            <a:r>
              <a:rPr lang="en-US" sz="1400"/>
              <a:t> [-p]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3048000" y="3581400"/>
            <a:ext cx="190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OK: nothing was pending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GMP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end up with a single service shared by the entire system</a:t>
            </a:r>
          </a:p>
          <a:p>
            <a:pPr lvl="1" eaLnBrk="1" hangingPunct="1"/>
            <a:r>
              <a:rPr lang="en-US" smtClean="0"/>
              <a:t>In fact every process can participate</a:t>
            </a:r>
          </a:p>
          <a:p>
            <a:pPr lvl="1" eaLnBrk="1" hangingPunct="1"/>
            <a:r>
              <a:rPr lang="en-US" smtClean="0"/>
              <a:t>But more often we just designate a few processes and they run the GMP</a:t>
            </a:r>
          </a:p>
          <a:p>
            <a:pPr eaLnBrk="1" hangingPunct="1"/>
            <a:r>
              <a:rPr lang="en-US" smtClean="0"/>
              <a:t>Typically the GMS runs the GMP and also uses replicated data to track membership of </a:t>
            </a:r>
            <a:r>
              <a:rPr lang="en-US" i="1" smtClean="0"/>
              <a:t>other </a:t>
            </a:r>
            <a:r>
              <a:rPr lang="en-US" smtClean="0"/>
              <a:t>groups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communication Idea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members can send each other</a:t>
            </a:r>
          </a:p>
          <a:p>
            <a:pPr lvl="1"/>
            <a:r>
              <a:rPr lang="en-US" dirty="0" smtClean="0"/>
              <a:t>Point-to-point messages</a:t>
            </a:r>
          </a:p>
          <a:p>
            <a:pPr lvl="1"/>
            <a:r>
              <a:rPr lang="en-US" dirty="0" smtClean="0"/>
              <a:t>Multicasts that go from someone to </a:t>
            </a:r>
            <a:r>
              <a:rPr lang="en-US" i="1" dirty="0" smtClean="0"/>
              <a:t>all </a:t>
            </a:r>
            <a:r>
              <a:rPr lang="en-US" dirty="0" smtClean="0"/>
              <a:t>the members</a:t>
            </a:r>
          </a:p>
          <a:p>
            <a:r>
              <a:rPr lang="en-US" dirty="0" smtClean="0"/>
              <a:t>They can also do RPC style queries</a:t>
            </a:r>
          </a:p>
          <a:p>
            <a:pPr lvl="1"/>
            <a:r>
              <a:rPr lang="en-US" dirty="0" smtClean="0"/>
              <a:t>Query a single member</a:t>
            </a:r>
          </a:p>
          <a:p>
            <a:pPr lvl="1"/>
            <a:r>
              <a:rPr lang="en-US" dirty="0" smtClean="0"/>
              <a:t>Query the whole group, with all of them replying</a:t>
            </a:r>
          </a:p>
          <a:p>
            <a:pPr lvl="1"/>
            <a:endParaRPr lang="en-US" dirty="0"/>
          </a:p>
          <a:p>
            <a:r>
              <a:rPr lang="en-US" dirty="0" smtClean="0"/>
              <a:t>Example: The Isis</a:t>
            </a:r>
            <a:r>
              <a:rPr lang="en-US" baseline="30000" dirty="0" smtClean="0"/>
              <a:t>2</a:t>
            </a:r>
            <a:r>
              <a:rPr lang="en-US" dirty="0" smtClean="0"/>
              <a:t>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7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of GMS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process t, not in the GMS, wants to join group “Upson309_status”</a:t>
            </a:r>
          </a:p>
          <a:p>
            <a:pPr lvl="1" eaLnBrk="1" hangingPunct="1"/>
            <a:r>
              <a:rPr lang="en-US" smtClean="0"/>
              <a:t>It sends a request to the GMS</a:t>
            </a:r>
          </a:p>
          <a:p>
            <a:pPr lvl="1" eaLnBrk="1" hangingPunct="1"/>
            <a:r>
              <a:rPr lang="en-US" smtClean="0"/>
              <a:t>GMS updates the “membership of group Upson309_status” to add t</a:t>
            </a:r>
          </a:p>
          <a:p>
            <a:pPr lvl="1" eaLnBrk="1" hangingPunct="1"/>
            <a:r>
              <a:rPr lang="en-US" smtClean="0"/>
              <a:t>Reports the new view to the current members of the group, and to t</a:t>
            </a:r>
          </a:p>
          <a:p>
            <a:pPr lvl="1" eaLnBrk="1" hangingPunct="1"/>
            <a:r>
              <a:rPr lang="en-US" smtClean="0"/>
              <a:t>Begins to monitor t’s health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4"/>
          <p:cNvSpPr>
            <a:spLocks noChangeArrowheads="1"/>
          </p:cNvSpPr>
          <p:nvPr/>
        </p:nvSpPr>
        <p:spPr bwMode="auto">
          <a:xfrm>
            <a:off x="304800" y="2057400"/>
            <a:ext cx="8686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Processes t and u “using” a GMS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8193088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GMS contains p, q, r (and later, 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Processes t and u want to form some other group, but use the GMS to manage membership on their behalf</a:t>
            </a:r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22542" name="Text Box 13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22543" name="Text Box 14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22544" name="Text Box 15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u</a:t>
            </a:r>
          </a:p>
        </p:txBody>
      </p:sp>
      <p:sp>
        <p:nvSpPr>
          <p:cNvPr id="22545" name="Oval 16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Oval 17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Oval 18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Oval 19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AutoShape 20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1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2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3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4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5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32"/>
          <p:cNvSpPr>
            <a:spLocks noChangeShapeType="1"/>
          </p:cNvSpPr>
          <p:nvPr/>
        </p:nvSpPr>
        <p:spPr bwMode="auto">
          <a:xfrm>
            <a:off x="5638800" y="2514600"/>
            <a:ext cx="381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36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7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8"/>
          <p:cNvSpPr>
            <a:spLocks noChangeShapeType="1"/>
          </p:cNvSpPr>
          <p:nvPr/>
        </p:nvSpPr>
        <p:spPr bwMode="auto">
          <a:xfrm flipV="1">
            <a:off x="51054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9"/>
          <p:cNvSpPr>
            <a:spLocks noChangeShapeType="1"/>
          </p:cNvSpPr>
          <p:nvPr/>
        </p:nvSpPr>
        <p:spPr bwMode="auto">
          <a:xfrm flipV="1">
            <a:off x="51054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Oval 40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Oval 41"/>
          <p:cNvSpPr>
            <a:spLocks noChangeArrowheads="1"/>
          </p:cNvSpPr>
          <p:nvPr/>
        </p:nvSpPr>
        <p:spPr bwMode="auto">
          <a:xfrm>
            <a:off x="3429000" y="4038600"/>
            <a:ext cx="152400" cy="609600"/>
          </a:xfrm>
          <a:prstGeom prst="ellipse">
            <a:avLst/>
          </a:prstGeom>
          <a:solidFill>
            <a:srgbClr val="FFA995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Oval 42"/>
          <p:cNvSpPr>
            <a:spLocks noChangeArrowheads="1"/>
          </p:cNvSpPr>
          <p:nvPr/>
        </p:nvSpPr>
        <p:spPr bwMode="auto">
          <a:xfrm>
            <a:off x="6400800" y="4114800"/>
            <a:ext cx="228600" cy="914400"/>
          </a:xfrm>
          <a:prstGeom prst="ellipse">
            <a:avLst/>
          </a:prstGeom>
          <a:solidFill>
            <a:srgbClr val="FFA995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Line 43"/>
          <p:cNvSpPr>
            <a:spLocks noChangeShapeType="1"/>
          </p:cNvSpPr>
          <p:nvPr/>
        </p:nvSpPr>
        <p:spPr bwMode="auto">
          <a:xfrm>
            <a:off x="5562600" y="2514600"/>
            <a:ext cx="457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 to Paxos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fact we’re doing something </a:t>
            </a:r>
            <a:r>
              <a:rPr lang="en-US" i="1" dirty="0" smtClean="0"/>
              <a:t>very </a:t>
            </a:r>
            <a:r>
              <a:rPr lang="en-US" dirty="0" smtClean="0"/>
              <a:t>similar to Paxos</a:t>
            </a:r>
          </a:p>
          <a:p>
            <a:pPr lvl="1"/>
            <a:r>
              <a:rPr lang="en-US" dirty="0" smtClean="0"/>
              <a:t>The “slot number” is the “view number”</a:t>
            </a:r>
          </a:p>
          <a:p>
            <a:pPr lvl="1"/>
            <a:r>
              <a:rPr lang="en-US" dirty="0" smtClean="0"/>
              <a:t>And the “ballot” is the current proposal for what the next view should be</a:t>
            </a:r>
          </a:p>
          <a:p>
            <a:pPr lvl="1"/>
            <a:r>
              <a:rPr lang="en-US" dirty="0" smtClean="0"/>
              <a:t>With Paxos proposers can actually talk about multiple future slots/commands (concurrency parameter </a:t>
            </a:r>
            <a:r>
              <a:rPr lang="en-US" dirty="0" smtClean="0">
                <a:sym typeface="Symbol"/>
              </a:rPr>
              <a:t>)</a:t>
            </a:r>
          </a:p>
          <a:p>
            <a:pPr lvl="1"/>
            <a:r>
              <a:rPr lang="en-US" dirty="0" smtClean="0">
                <a:sym typeface="Symbol"/>
              </a:rPr>
              <a:t>With GMS, we do that too!</a:t>
            </a:r>
          </a:p>
          <a:p>
            <a:pPr lvl="2"/>
            <a:r>
              <a:rPr lang="en-US" dirty="0" smtClean="0">
                <a:sym typeface="Symbol"/>
              </a:rPr>
              <a:t>A single proposal can actually propose multiple changes</a:t>
            </a:r>
          </a:p>
          <a:p>
            <a:pPr lvl="2"/>
            <a:r>
              <a:rPr lang="en-US" dirty="0" smtClean="0">
                <a:sym typeface="Symbol"/>
              </a:rPr>
              <a:t>First [add X], then [drop Y and Z], then [add A, B and C]…</a:t>
            </a:r>
          </a:p>
          <a:p>
            <a:pPr lvl="2"/>
            <a:r>
              <a:rPr lang="en-US" dirty="0" smtClean="0">
                <a:sym typeface="Symbol"/>
              </a:rPr>
              <a:t>In order… eventually 2PC succeeds and they all commit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differ from Paxos?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CS5412 Spring 2012 (Cloud Computing: Birman)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Details are clearly </a:t>
            </a:r>
            <a:r>
              <a:rPr lang="en-US" u="sng" dirty="0" smtClean="0"/>
              <a:t>not</a:t>
            </a:r>
            <a:r>
              <a:rPr lang="en-US" dirty="0" smtClean="0"/>
              <a:t> identical</a:t>
            </a:r>
          </a:p>
          <a:p>
            <a:endParaRPr lang="en-US" dirty="0"/>
          </a:p>
          <a:p>
            <a:r>
              <a:rPr lang="en-US" dirty="0" smtClean="0"/>
              <a:t>Runs with a well-defined leader; Paxos didn’t need one (in Paxos we often prefer to have a leader but correctness is ensured </a:t>
            </a:r>
            <a:r>
              <a:rPr lang="en-US" dirty="0" smtClean="0"/>
              <a:t>with </a:t>
            </a:r>
            <a:r>
              <a:rPr lang="en-US" dirty="0" smtClean="0"/>
              <a:t>multiple </a:t>
            </a:r>
            <a:r>
              <a:rPr lang="en-US" dirty="0" smtClean="0"/>
              <a:t>coordinators)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Very similar guarantees of ordering and durability</a:t>
            </a:r>
          </a:p>
          <a:p>
            <a:endParaRPr lang="en-US" dirty="0"/>
          </a:p>
          <a:p>
            <a:r>
              <a:rPr lang="en-US" dirty="0" smtClean="0"/>
              <a:t>Isis GMS protocol predates 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have our pie shell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Now we’ve got a group membership service that reports identical views to all members, tracks health</a:t>
            </a:r>
          </a:p>
          <a:p>
            <a:pPr eaLnBrk="1" hangingPunct="1"/>
            <a:r>
              <a:rPr lang="en-US" smtClean="0"/>
              <a:t>Can we build a reliable multicast?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5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Unreliable multicast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Suppose that to send a multicast, a process just uses an unreliable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Perhaps IP multicast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Perhaps UDP point-to-point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Perhaps TCP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… some messages might get dropped.  If so it eventually finds out and resends them (various options for how to do it)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Concerns if sender crashes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Perhaps it sent some message and only one process has seen it</a:t>
            </a:r>
          </a:p>
          <a:p>
            <a:pPr eaLnBrk="1" hangingPunct="1"/>
            <a:r>
              <a:rPr lang="en-US" smtClean="0"/>
              <a:t>We would prefer to ensure that</a:t>
            </a:r>
          </a:p>
          <a:p>
            <a:pPr lvl="1" eaLnBrk="1" hangingPunct="1"/>
            <a:r>
              <a:rPr lang="en-US" smtClean="0"/>
              <a:t>All receivers, in “current view”</a:t>
            </a:r>
          </a:p>
          <a:p>
            <a:pPr lvl="1" eaLnBrk="1" hangingPunct="1"/>
            <a:r>
              <a:rPr lang="en-US" smtClean="0"/>
              <a:t>Receive any messages that </a:t>
            </a:r>
            <a:r>
              <a:rPr lang="en-US" u="sng" smtClean="0"/>
              <a:t>any</a:t>
            </a:r>
            <a:r>
              <a:rPr lang="en-US" smtClean="0"/>
              <a:t> receiver receives (unless the sender and all receivers crash, erasing evidence…)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4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04800" y="2057400"/>
            <a:ext cx="8686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 interrupted multicast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8193088" cy="1371600"/>
          </a:xfrm>
        </p:spPr>
        <p:txBody>
          <a:bodyPr/>
          <a:lstStyle/>
          <a:p>
            <a:pPr eaLnBrk="1" hangingPunct="1"/>
            <a:r>
              <a:rPr lang="en-US" smtClean="0"/>
              <a:t>A message from q to r was “dropped”</a:t>
            </a:r>
          </a:p>
          <a:p>
            <a:pPr eaLnBrk="1" hangingPunct="1"/>
            <a:r>
              <a:rPr lang="en-US" smtClean="0"/>
              <a:t>Since q has crashed, it won’t be resent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26633" name="Text Box 12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26634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26635" name="Text Box 14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26636" name="Oval 17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18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Oval 19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Oval 20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AutoShape 21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Oval 22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Oval 32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Line 36"/>
          <p:cNvSpPr>
            <a:spLocks noChangeShapeType="1"/>
          </p:cNvSpPr>
          <p:nvPr/>
        </p:nvSpPr>
        <p:spPr bwMode="auto">
          <a:xfrm flipV="1">
            <a:off x="3581400" y="2971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37"/>
          <p:cNvSpPr>
            <a:spLocks noChangeShapeType="1"/>
          </p:cNvSpPr>
          <p:nvPr/>
        </p:nvSpPr>
        <p:spPr bwMode="auto">
          <a:xfrm flipV="1">
            <a:off x="3581400" y="25146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38"/>
          <p:cNvSpPr>
            <a:spLocks noChangeShapeType="1"/>
          </p:cNvSpPr>
          <p:nvPr/>
        </p:nvSpPr>
        <p:spPr bwMode="auto">
          <a:xfrm>
            <a:off x="41148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39"/>
          <p:cNvSpPr>
            <a:spLocks noChangeShapeType="1"/>
          </p:cNvSpPr>
          <p:nvPr/>
        </p:nvSpPr>
        <p:spPr bwMode="auto">
          <a:xfrm>
            <a:off x="4114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40"/>
          <p:cNvSpPr>
            <a:spLocks noChangeShapeType="1"/>
          </p:cNvSpPr>
          <p:nvPr/>
        </p:nvSpPr>
        <p:spPr bwMode="auto">
          <a:xfrm flipV="1">
            <a:off x="46482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41"/>
          <p:cNvSpPr>
            <a:spLocks noChangeShapeType="1"/>
          </p:cNvSpPr>
          <p:nvPr/>
        </p:nvSpPr>
        <p:spPr bwMode="auto">
          <a:xfrm>
            <a:off x="4648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Terminating an interrupted multicast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say that a message is </a:t>
            </a:r>
            <a:r>
              <a:rPr lang="en-US" i="1" dirty="0" smtClean="0"/>
              <a:t>unstable</a:t>
            </a:r>
            <a:r>
              <a:rPr lang="en-US" dirty="0" smtClean="0"/>
              <a:t> if some receiver has it but (perhaps) others don’t</a:t>
            </a:r>
          </a:p>
          <a:p>
            <a:pPr lvl="1" eaLnBrk="1" hangingPunct="1"/>
            <a:r>
              <a:rPr lang="en-US" dirty="0" smtClean="0"/>
              <a:t>For example, q’s message is unstable at process r</a:t>
            </a:r>
          </a:p>
          <a:p>
            <a:pPr eaLnBrk="1" hangingPunct="1"/>
            <a:r>
              <a:rPr lang="en-US" dirty="0" smtClean="0"/>
              <a:t>If q fails we want to terminate unstable messages</a:t>
            </a:r>
          </a:p>
          <a:p>
            <a:pPr lvl="1"/>
            <a:r>
              <a:rPr lang="en-US" dirty="0" smtClean="0"/>
              <a:t>Finish delivering them (without duplicate deliveries)</a:t>
            </a:r>
          </a:p>
          <a:p>
            <a:pPr lvl="1"/>
            <a:r>
              <a:rPr lang="en-US" dirty="0" smtClean="0"/>
              <a:t>Masks the fact that the multicast wasn’t reliable and that the leader crashed before finishing up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do this?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Easy solution: all-to-all echo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a new view is reported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All processes echo any unstable messages on all channels on which they haven’t received a copy of those messages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flurry of O(n</a:t>
            </a:r>
            <a:r>
              <a:rPr lang="en-US" sz="2800" baseline="30000" smtClean="0"/>
              <a:t>2</a:t>
            </a:r>
            <a:r>
              <a:rPr lang="en-US" sz="2800" smtClean="0"/>
              <a:t>) messages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i="1" smtClean="0"/>
              <a:t>Note: must do this for </a:t>
            </a:r>
            <a:r>
              <a:rPr lang="en-US" sz="2800" i="1" u="sng" smtClean="0"/>
              <a:t>all</a:t>
            </a:r>
            <a:r>
              <a:rPr lang="en-US" sz="2800" i="1" smtClean="0"/>
              <a:t> messages, not just those from the failed process.  This is because more failures could happen in future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Isis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is a </a:t>
            </a:r>
            <a:r>
              <a:rPr lang="en-US" sz="3600" i="1" u="sng" dirty="0" smtClean="0"/>
              <a:t>library</a:t>
            </a:r>
            <a:r>
              <a:rPr lang="en-US" sz="3600" dirty="0" smtClean="0"/>
              <a:t> for group communication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533400" y="2438400"/>
            <a:ext cx="4038600" cy="3581400"/>
          </a:xfrm>
          <a:solidFill>
            <a:srgbClr val="FFFF99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smtClean="0"/>
              <a:t>Formal model permits us to achieve correctness</a:t>
            </a:r>
          </a:p>
          <a:p>
            <a:r>
              <a:rPr lang="en-US" smtClean="0"/>
              <a:t>Isis</a:t>
            </a:r>
            <a:r>
              <a:rPr lang="en-US" baseline="30000" smtClean="0"/>
              <a:t>2</a:t>
            </a:r>
            <a:r>
              <a:rPr lang="en-US" smtClean="0"/>
              <a:t> is too complex to use formal methods as a development tool, but does facilitate debugging (model checking)</a:t>
            </a:r>
          </a:p>
          <a:p>
            <a:r>
              <a:rPr lang="en-US" smtClean="0"/>
              <a:t>Think of Isis</a:t>
            </a:r>
            <a:r>
              <a:rPr lang="en-US" baseline="30000" smtClean="0"/>
              <a:t>2</a:t>
            </a:r>
            <a:r>
              <a:rPr lang="en-US" smtClean="0"/>
              <a:t> as a collection of modules, each with rigorously stated properties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24400" y="2438400"/>
            <a:ext cx="4038600" cy="3581400"/>
          </a:xfrm>
          <a:solidFill>
            <a:srgbClr val="FFFF99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mtClean="0"/>
              <a:t>Isis</a:t>
            </a:r>
            <a:r>
              <a:rPr lang="en-US" baseline="30000" smtClean="0"/>
              <a:t>2</a:t>
            </a:r>
            <a:r>
              <a:rPr lang="en-US" smtClean="0"/>
              <a:t> implementation needs to be fast, lean, easy to use</a:t>
            </a:r>
          </a:p>
          <a:p>
            <a:r>
              <a:rPr lang="en-US" smtClean="0"/>
              <a:t>Developer must see it as easier to use Isis</a:t>
            </a:r>
            <a:r>
              <a:rPr lang="en-US" baseline="30000" smtClean="0"/>
              <a:t>2</a:t>
            </a:r>
            <a:r>
              <a:rPr lang="en-US" smtClean="0"/>
              <a:t> than to build from scratch</a:t>
            </a:r>
          </a:p>
          <a:p>
            <a:r>
              <a:rPr lang="en-US" smtClean="0"/>
              <a:t>Seek great performance under “cloudy conditions”</a:t>
            </a:r>
            <a:endParaRPr lang="en-US"/>
          </a:p>
          <a:p>
            <a:r>
              <a:rPr lang="en-US" smtClean="0"/>
              <a:t>Forced to anticipate many styles of use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533400" y="1752600"/>
            <a:ext cx="4038600" cy="64008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It Uses a Formal model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24400" y="1752600"/>
            <a:ext cx="4038600" cy="640080"/>
          </a:xfr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It Reflects Sound Engineering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04800" y="2057400"/>
            <a:ext cx="8686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 interrupted multicast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8193088" cy="1371600"/>
          </a:xfrm>
        </p:spPr>
        <p:txBody>
          <a:bodyPr/>
          <a:lstStyle/>
          <a:p>
            <a:pPr eaLnBrk="1" hangingPunct="1"/>
            <a:r>
              <a:rPr lang="en-US" smtClean="0"/>
              <a:t>p had an unstable message, so it echoed it when it saw the new view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V="1">
            <a:off x="3581400" y="2971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V="1">
            <a:off x="3581400" y="25146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1148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4114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 flipV="1">
            <a:off x="46482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648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5257800" y="2514600"/>
            <a:ext cx="152400" cy="91440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2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Event ordering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should </a:t>
            </a:r>
            <a:r>
              <a:rPr lang="en-US" i="1" smtClean="0"/>
              <a:t>first </a:t>
            </a:r>
            <a:r>
              <a:rPr lang="en-US" smtClean="0"/>
              <a:t>deliver the multicasts to the application layer and </a:t>
            </a:r>
            <a:r>
              <a:rPr lang="en-US" i="1" smtClean="0"/>
              <a:t>then </a:t>
            </a:r>
            <a:r>
              <a:rPr lang="en-US" smtClean="0"/>
              <a:t>report the new view</a:t>
            </a:r>
          </a:p>
          <a:p>
            <a:pPr eaLnBrk="1" hangingPunct="1"/>
            <a:r>
              <a:rPr lang="en-US" smtClean="0"/>
              <a:t>This way all replicas see the same messages delivered “in” the same view</a:t>
            </a:r>
          </a:p>
          <a:p>
            <a:pPr lvl="1" eaLnBrk="1" hangingPunct="1"/>
            <a:r>
              <a:rPr lang="en-US" smtClean="0"/>
              <a:t>Some call this “view synchrony”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5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transfer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the instant the new view is reported, a process already in the group makes a checkpoint</a:t>
            </a:r>
          </a:p>
          <a:p>
            <a:pPr eaLnBrk="1" hangingPunct="1"/>
            <a:r>
              <a:rPr lang="en-US" smtClean="0"/>
              <a:t>Sends point-to-point to new member(s)</a:t>
            </a:r>
          </a:p>
          <a:p>
            <a:pPr eaLnBrk="1" hangingPunct="1"/>
            <a:r>
              <a:rPr lang="en-US" smtClean="0"/>
              <a:t>It (they) initialize from the checkpoint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04800" y="2057400"/>
            <a:ext cx="8686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State transfer and reliable multicast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495800"/>
            <a:ext cx="8193088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After re-ordering, it looks like each multicast is reliably delivered </a:t>
            </a:r>
            <a:r>
              <a:rPr lang="en-US" sz="2400" u="sng" smtClean="0"/>
              <a:t>in the same view</a:t>
            </a:r>
            <a:r>
              <a:rPr lang="en-US" sz="2400" smtClean="0"/>
              <a:t> at each receiver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Note: if sender </a:t>
            </a:r>
            <a:r>
              <a:rPr lang="en-US" sz="2400" i="1" smtClean="0"/>
              <a:t>and all receivers</a:t>
            </a:r>
            <a:r>
              <a:rPr lang="en-US" sz="2400" smtClean="0"/>
              <a:t> fails, unstable message can be “erased” even after delivery to an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This is a price we pay to gain higher speed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11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32779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32780" name="Text Box 14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32781" name="Oval 17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Oval 18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Oval 19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Oval 20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AutoShape 21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Oval 22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23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4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5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6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Oval 32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Line 36"/>
          <p:cNvSpPr>
            <a:spLocks noChangeShapeType="1"/>
          </p:cNvSpPr>
          <p:nvPr/>
        </p:nvSpPr>
        <p:spPr bwMode="auto">
          <a:xfrm>
            <a:off x="35814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37"/>
          <p:cNvSpPr>
            <a:spLocks noChangeShapeType="1"/>
          </p:cNvSpPr>
          <p:nvPr/>
        </p:nvSpPr>
        <p:spPr bwMode="auto">
          <a:xfrm>
            <a:off x="35814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38"/>
          <p:cNvSpPr>
            <a:spLocks noChangeShapeType="1"/>
          </p:cNvSpPr>
          <p:nvPr/>
        </p:nvSpPr>
        <p:spPr bwMode="auto">
          <a:xfrm flipV="1">
            <a:off x="44958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39"/>
          <p:cNvSpPr>
            <a:spLocks noChangeShapeType="1"/>
          </p:cNvSpPr>
          <p:nvPr/>
        </p:nvSpPr>
        <p:spPr bwMode="auto">
          <a:xfrm>
            <a:off x="4495800" y="2971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40"/>
          <p:cNvSpPr>
            <a:spLocks noChangeShapeType="1"/>
          </p:cNvSpPr>
          <p:nvPr/>
        </p:nvSpPr>
        <p:spPr bwMode="auto">
          <a:xfrm>
            <a:off x="5638800" y="2514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Line 41"/>
          <p:cNvSpPr>
            <a:spLocks noChangeShapeType="1"/>
          </p:cNvSpPr>
          <p:nvPr/>
        </p:nvSpPr>
        <p:spPr bwMode="auto">
          <a:xfrm flipV="1">
            <a:off x="5791200" y="2514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Line 42"/>
          <p:cNvSpPr>
            <a:spLocks noChangeShapeType="1"/>
          </p:cNvSpPr>
          <p:nvPr/>
        </p:nvSpPr>
        <p:spPr bwMode="auto">
          <a:xfrm flipV="1">
            <a:off x="71628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5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ordering?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It is trivial to make our protocol FIFO wrt other messages from same sender</a:t>
            </a:r>
          </a:p>
          <a:p>
            <a:pPr lvl="1" eaLnBrk="1" hangingPunct="1"/>
            <a:r>
              <a:rPr lang="en-US" sz="2400" smtClean="0"/>
              <a:t>If we just number messages from each sender, they will “stay” in order </a:t>
            </a:r>
          </a:p>
          <a:p>
            <a:pPr eaLnBrk="1" hangingPunct="1"/>
            <a:r>
              <a:rPr lang="en-US" sz="2800" smtClean="0"/>
              <a:t>Concurrent messages are unordered</a:t>
            </a:r>
          </a:p>
          <a:p>
            <a:pPr lvl="1" eaLnBrk="1" hangingPunct="1"/>
            <a:r>
              <a:rPr lang="en-US" sz="2400" smtClean="0"/>
              <a:t>If sent by different senders, messages can be delivered in different orders at different receivers</a:t>
            </a:r>
          </a:p>
          <a:p>
            <a:pPr eaLnBrk="1" hangingPunct="1"/>
            <a:r>
              <a:rPr lang="en-US" sz="2800" smtClean="0"/>
              <a:t>This is the protocol called “fbcast”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does this give us?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A second way to implement state machine replication in which each member has a complete and correct state</a:t>
            </a:r>
          </a:p>
          <a:p>
            <a:pPr lvl="1"/>
            <a:r>
              <a:rPr lang="en-US" dirty="0" smtClean="0"/>
              <a:t>Notice contrast with Paxos where to learn the state you need to run a decision process that reads Q</a:t>
            </a:r>
            <a:r>
              <a:rPr lang="en-US" baseline="-25000" dirty="0" smtClean="0"/>
              <a:t>R</a:t>
            </a:r>
            <a:r>
              <a:rPr lang="en-US" dirty="0" smtClean="0"/>
              <a:t> copies</a:t>
            </a:r>
          </a:p>
          <a:p>
            <a:pPr lvl="1"/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replica is just a local object and you use it like any other object (with locking to prevent concurrent update)</a:t>
            </a:r>
          </a:p>
          <a:p>
            <a:pPr lvl="1"/>
            <a:r>
              <a:rPr lang="en-US" dirty="0" smtClean="0"/>
              <a:t>Paxos has replicated state but you need to read multiple process states to figure out the value</a:t>
            </a:r>
          </a:p>
          <a:p>
            <a:r>
              <a:rPr lang="en-US" dirty="0" smtClean="0"/>
              <a:t>This makes Isis</a:t>
            </a:r>
            <a:r>
              <a:rPr lang="en-US" baseline="30000" dirty="0" smtClean="0"/>
              <a:t>2</a:t>
            </a:r>
            <a:r>
              <a:rPr lang="en-US" dirty="0" smtClean="0"/>
              <a:t> faster and cheaper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0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Isis</a:t>
            </a:r>
            <a:r>
              <a:rPr lang="en-US" baseline="30000" dirty="0" smtClean="0"/>
              <a:t>2</a:t>
            </a:r>
            <a:r>
              <a:rPr lang="en-US" dirty="0" smtClean="0"/>
              <a:t> offer Paxos?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Yes!  Via the </a:t>
            </a:r>
            <a:r>
              <a:rPr lang="en-US" dirty="0" err="1" smtClean="0"/>
              <a:t>SafeSend</a:t>
            </a:r>
            <a:r>
              <a:rPr lang="en-US" dirty="0" smtClean="0"/>
              <a:t> API mentioned last time</a:t>
            </a:r>
          </a:p>
          <a:p>
            <a:pPr lvl="1"/>
            <a:r>
              <a:rPr lang="en-US" dirty="0" err="1" smtClean="0"/>
              <a:t>SafeSend</a:t>
            </a:r>
            <a:r>
              <a:rPr lang="en-US" dirty="0" smtClean="0"/>
              <a:t> is a genuine Paxos implementation</a:t>
            </a:r>
          </a:p>
          <a:p>
            <a:pPr lvl="1"/>
            <a:r>
              <a:rPr lang="en-US" dirty="0" smtClean="0"/>
              <a:t>But it does have some optimizations</a:t>
            </a:r>
          </a:p>
          <a:p>
            <a:pPr lvl="1"/>
            <a:endParaRPr lang="en-US" dirty="0"/>
          </a:p>
          <a:p>
            <a:r>
              <a:rPr lang="en-US" dirty="0" smtClean="0"/>
              <a:t>In normal Paxos we don’t have a GMS</a:t>
            </a:r>
          </a:p>
          <a:p>
            <a:pPr lvl="1"/>
            <a:r>
              <a:rPr lang="en-US" dirty="0" smtClean="0"/>
              <a:t>With a GMS the protocol simplifies slightly and we can relax the quorum rules</a:t>
            </a:r>
          </a:p>
          <a:p>
            <a:pPr lvl="1"/>
            <a:r>
              <a:rPr lang="en-US" dirty="0" err="1" smtClean="0"/>
              <a:t>SafeSend</a:t>
            </a:r>
            <a:r>
              <a:rPr lang="en-US" dirty="0" smtClean="0"/>
              <a:t> includes these performance enhancements but they don’t impact the correctness or properties of </a:t>
            </a:r>
            <a:r>
              <a:rPr lang="en-US" dirty="0" err="1" smtClean="0"/>
              <a:t>sol’n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5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Consistency model: Virtual synchrony meets Paxos (and they live happily ever after…)</a:t>
            </a:r>
            <a:endParaRPr lang="fr-BE" sz="32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648200"/>
            <a:ext cx="83058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Virtual synchrony is a “consistency” model: 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Synchronous  runs: </a:t>
            </a:r>
            <a:r>
              <a:rPr lang="en-US" b="1" i="1" dirty="0" smtClean="0"/>
              <a:t>indistinguishable from non-replicated object that saw the same updates (like </a:t>
            </a:r>
            <a:r>
              <a:rPr lang="en-US" b="1" i="1" dirty="0" err="1" smtClean="0"/>
              <a:t>Paxos</a:t>
            </a:r>
            <a:r>
              <a:rPr lang="en-US" b="1" i="1" dirty="0" smtClean="0"/>
              <a:t>)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Virtually synchronous runs </a:t>
            </a:r>
            <a:r>
              <a:rPr lang="en-US" b="1" i="1" dirty="0" smtClean="0"/>
              <a:t>are indistinguishable from synchronous runs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3523667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86000"/>
            <a:ext cx="3581400" cy="170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457200" y="4114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Synchronous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6800" y="4114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Virtually synchronous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33400" y="1676400"/>
            <a:ext cx="8153400" cy="76200"/>
          </a:xfrm>
          <a:prstGeom prst="straightConnector1">
            <a:avLst/>
          </a:prstGeom>
          <a:ln w="76200">
            <a:solidFill>
              <a:srgbClr val="FFA7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1752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Non-replicated reference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529834"/>
            <a:ext cx="685800" cy="369332"/>
          </a:xfrm>
          <a:prstGeom prst="rect">
            <a:avLst/>
          </a:prstGeom>
          <a:solidFill>
            <a:srgbClr val="FFFFFF">
              <a:alpha val="38039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A=3</a:t>
            </a:r>
            <a:endParaRPr lang="fr-BE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1529834"/>
            <a:ext cx="685800" cy="3693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B=7</a:t>
            </a:r>
            <a:endParaRPr lang="fr-BE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48200" y="1529834"/>
            <a:ext cx="990600" cy="3693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B = B-A</a:t>
            </a:r>
            <a:endParaRPr lang="fr-BE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39000" y="1524000"/>
            <a:ext cx="914400" cy="3693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A=A+1</a:t>
            </a:r>
            <a:endParaRPr lang="fr-BE" b="1" i="1" dirty="0"/>
          </a:p>
        </p:txBody>
      </p:sp>
    </p:spTree>
    <p:extLst>
      <p:ext uri="{BB962C8B-B14F-4D97-AF65-F5344CB8AC3E}">
        <p14:creationId xmlns:p14="http://schemas.microsoft.com/office/powerpoint/2010/main" val="21673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about the “gotcha” from last time?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Recall that just sticking Paxos in front of a set of file or database replicas is tempting, but a mistake</a:t>
            </a:r>
          </a:p>
          <a:p>
            <a:pPr lvl="1"/>
            <a:r>
              <a:rPr lang="en-US" dirty="0" smtClean="0"/>
              <a:t>The protocol might “decide” something but this doesn’t mean the database has the updates</a:t>
            </a:r>
          </a:p>
          <a:p>
            <a:pPr lvl="1"/>
            <a:r>
              <a:rPr lang="en-US" dirty="0" smtClean="0"/>
              <a:t>Surprisingly tricky to ensure that we apply them all</a:t>
            </a:r>
          </a:p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/>
              <a:t>:</a:t>
            </a:r>
            <a:r>
              <a:rPr lang="en-US" dirty="0" smtClean="0"/>
              <a:t> apply update when multicast delivered</a:t>
            </a:r>
          </a:p>
          <a:p>
            <a:pPr lvl="1"/>
            <a:r>
              <a:rPr lang="en-US" dirty="0" smtClean="0"/>
              <a:t>This is safe and correct: all replicas do same thing</a:t>
            </a:r>
          </a:p>
          <a:p>
            <a:pPr lvl="1"/>
            <a:r>
              <a:rPr lang="en-US" dirty="0" smtClean="0"/>
              <a:t>But it does require a state transfer to add members: we need to make a new DB copy for each new member</a:t>
            </a:r>
          </a:p>
          <a:p>
            <a:pPr lvl="1"/>
            <a:r>
              <a:rPr lang="en-US" dirty="0" smtClean="0"/>
              <a:t>Can we do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transfer worry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my database is just a few Mbytes… just send it</a:t>
            </a:r>
          </a:p>
          <a:p>
            <a:endParaRPr lang="en-US" dirty="0"/>
          </a:p>
          <a:p>
            <a:r>
              <a:rPr lang="en-US" dirty="0" smtClean="0"/>
              <a:t>But in the cloud we often see databases with tens of </a:t>
            </a:r>
            <a:r>
              <a:rPr lang="en-US" dirty="0" err="1" smtClean="0"/>
              <a:t>Gbytes</a:t>
            </a:r>
            <a:r>
              <a:rPr lang="en-US" dirty="0" smtClean="0"/>
              <a:t> of content!</a:t>
            </a:r>
          </a:p>
          <a:p>
            <a:endParaRPr lang="en-US" dirty="0"/>
          </a:p>
          <a:p>
            <a:r>
              <a:rPr lang="en-US" dirty="0" smtClean="0"/>
              <a:t>Copying them will be a very costly undertaking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3936"/>
            <a:ext cx="5715000" cy="4623816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dirty="0" smtClean="0"/>
              <a:t>Group g = new Group(“</a:t>
            </a:r>
            <a:r>
              <a:rPr lang="en-US" sz="2000" dirty="0" err="1" smtClean="0"/>
              <a:t>myGroup</a:t>
            </a:r>
            <a:r>
              <a:rPr lang="en-US" sz="2000" dirty="0" smtClean="0"/>
              <a:t>”);</a:t>
            </a:r>
          </a:p>
          <a:p>
            <a:pPr>
              <a:buNone/>
            </a:pPr>
            <a:r>
              <a:rPr lang="en-US" sz="2000" dirty="0" err="1" smtClean="0"/>
              <a:t>g.ViewHandlers</a:t>
            </a:r>
            <a:r>
              <a:rPr lang="en-US" sz="2000" dirty="0" smtClean="0"/>
              <a:t> += delegate(View v) {</a:t>
            </a:r>
          </a:p>
          <a:p>
            <a:pPr lvl="1">
              <a:buNone/>
            </a:pPr>
            <a:r>
              <a:rPr lang="en-US" sz="1800" dirty="0" err="1" smtClean="0"/>
              <a:t>Console.Title</a:t>
            </a:r>
            <a:r>
              <a:rPr lang="en-US" sz="1800" dirty="0" smtClean="0"/>
              <a:t> = “</a:t>
            </a:r>
            <a:r>
              <a:rPr lang="en-US" sz="1800" dirty="0" err="1" smtClean="0"/>
              <a:t>myGroup</a:t>
            </a:r>
            <a:r>
              <a:rPr lang="en-US" sz="1800" dirty="0" smtClean="0"/>
              <a:t> members: “+</a:t>
            </a:r>
            <a:r>
              <a:rPr lang="en-US" sz="1800" dirty="0" err="1" smtClean="0"/>
              <a:t>v.members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[UPDATE] += delegate(string s, double v) {</a:t>
            </a:r>
          </a:p>
          <a:p>
            <a:pPr>
              <a:buNone/>
            </a:pPr>
            <a:r>
              <a:rPr lang="en-US" sz="2000" dirty="0" smtClean="0"/>
              <a:t>       Values[s] = v;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[LOOKUP] += delegate(string s) {</a:t>
            </a:r>
          </a:p>
          <a:p>
            <a:pPr>
              <a:buNone/>
            </a:pPr>
            <a:r>
              <a:rPr lang="en-US" sz="2000" dirty="0" smtClean="0"/>
              <a:t>        Reply(Values[s]);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g.Join</a:t>
            </a:r>
            <a:r>
              <a:rPr lang="en-US" sz="2000" dirty="0" smtClean="0"/>
              <a:t>();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g.Send</a:t>
            </a:r>
            <a:r>
              <a:rPr lang="en-US" sz="2000" dirty="0" smtClean="0"/>
              <a:t>(UPDATE, “Harry”, 20.75);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smtClean="0"/>
              <a:t>List&lt;double&gt;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 = </a:t>
            </a:r>
            <a:r>
              <a:rPr lang="en-US" sz="2000" smtClean="0"/>
              <a:t>new List&lt;double&gt;;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nr = </a:t>
            </a:r>
            <a:r>
              <a:rPr lang="en-US" sz="2000" dirty="0" err="1" smtClean="0"/>
              <a:t>g.Query</a:t>
            </a:r>
            <a:r>
              <a:rPr lang="en-US" sz="2000" dirty="0" smtClean="0"/>
              <a:t>(LOOKUP, ALL, “Harry”, EOL,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);</a:t>
            </a:r>
            <a:endParaRPr lang="fr-BE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200400" cy="4623816"/>
          </a:xfrm>
        </p:spPr>
        <p:txBody>
          <a:bodyPr>
            <a:noAutofit/>
          </a:bodyPr>
          <a:lstStyle/>
          <a:p>
            <a:r>
              <a:rPr lang="en-US" sz="1600" dirty="0" smtClean="0"/>
              <a:t>First sets up group</a:t>
            </a:r>
          </a:p>
          <a:p>
            <a:endParaRPr lang="en-US" sz="1600" dirty="0" smtClean="0"/>
          </a:p>
          <a:p>
            <a:r>
              <a:rPr lang="en-US" sz="1600" dirty="0" smtClean="0"/>
              <a:t>Join makes this entity a member.  State transfer isn’t shown</a:t>
            </a:r>
          </a:p>
          <a:p>
            <a:endParaRPr lang="en-US" sz="1600" dirty="0" smtClean="0"/>
          </a:p>
          <a:p>
            <a:r>
              <a:rPr lang="en-US" sz="1600" dirty="0" smtClean="0"/>
              <a:t>Then can multicast, query.  Runtime callbacks to the “delegates” as events arrive</a:t>
            </a:r>
          </a:p>
          <a:p>
            <a:endParaRPr lang="en-US" sz="1600" dirty="0" smtClean="0"/>
          </a:p>
          <a:p>
            <a:r>
              <a:rPr lang="en-US" sz="1600" dirty="0" smtClean="0"/>
              <a:t>Easy to request security (</a:t>
            </a:r>
            <a:r>
              <a:rPr lang="en-US" sz="1600" dirty="0" err="1" smtClean="0"/>
              <a:t>g.SetSecure</a:t>
            </a:r>
            <a:r>
              <a:rPr lang="en-US" sz="1600" dirty="0" smtClean="0"/>
              <a:t>), persistence</a:t>
            </a:r>
          </a:p>
          <a:p>
            <a:endParaRPr lang="en-US" sz="1600" dirty="0" smtClean="0"/>
          </a:p>
          <a:p>
            <a:r>
              <a:rPr lang="en-US" sz="1600" dirty="0" smtClean="0"/>
              <a:t>“Consistency” model dictates the </a:t>
            </a:r>
            <a:r>
              <a:rPr lang="en-US" sz="1600" smtClean="0"/>
              <a:t>ordering aseen </a:t>
            </a:r>
            <a:r>
              <a:rPr lang="en-US" sz="1600" dirty="0" smtClean="0"/>
              <a:t>for event </a:t>
            </a:r>
            <a:r>
              <a:rPr lang="en-US" sz="1600" dirty="0" err="1" smtClean="0"/>
              <a:t>upcalls</a:t>
            </a:r>
            <a:r>
              <a:rPr lang="en-US" sz="1600" dirty="0" smtClean="0"/>
              <a:t> and the assumptions user can make</a:t>
            </a:r>
            <a:endParaRPr lang="fr-BE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err="1" smtClean="0"/>
              <a:t>SafeSend</a:t>
            </a:r>
            <a:r>
              <a:rPr lang="en-US" dirty="0" smtClean="0"/>
              <a:t> can do better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has the “</a:t>
            </a:r>
            <a:r>
              <a:rPr lang="en-US" dirty="0" err="1" smtClean="0"/>
              <a:t>DiskLogger</a:t>
            </a:r>
            <a:r>
              <a:rPr lang="en-US" dirty="0" smtClean="0"/>
              <a:t>” mentioned last time</a:t>
            </a:r>
          </a:p>
          <a:p>
            <a:pPr lvl="1"/>
            <a:r>
              <a:rPr lang="en-US" dirty="0" smtClean="0"/>
              <a:t>It deals with catching a database up if it was out of the group for a while and missed updates</a:t>
            </a:r>
          </a:p>
          <a:p>
            <a:pPr lvl="1"/>
            <a:r>
              <a:rPr lang="en-US" dirty="0" smtClean="0"/>
              <a:t>Each update gets delivered at least once</a:t>
            </a:r>
          </a:p>
          <a:p>
            <a:pPr lvl="1"/>
            <a:r>
              <a:rPr lang="en-US" dirty="0" smtClean="0"/>
              <a:t>DB must filter duplicates</a:t>
            </a:r>
          </a:p>
          <a:p>
            <a:r>
              <a:rPr lang="en-US" dirty="0" smtClean="0"/>
              <a:t>Another option is to build a fancier state transfer</a:t>
            </a:r>
          </a:p>
          <a:p>
            <a:pPr lvl="1"/>
            <a:r>
              <a:rPr lang="en-US" dirty="0" smtClean="0"/>
              <a:t>E.g. get it almost caught up “offline” </a:t>
            </a:r>
          </a:p>
          <a:p>
            <a:pPr lvl="1"/>
            <a:r>
              <a:rPr lang="en-US" dirty="0" smtClean="0"/>
              <a:t>Then do the last small delta of state as a final 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 communication offers a nice way to replicate an application</a:t>
            </a:r>
          </a:p>
          <a:p>
            <a:pPr lvl="1"/>
            <a:r>
              <a:rPr lang="en-US" dirty="0" smtClean="0"/>
              <a:t>Replicated data (without the cost of quorums)</a:t>
            </a:r>
          </a:p>
          <a:p>
            <a:pPr lvl="1"/>
            <a:r>
              <a:rPr lang="en-US" dirty="0" smtClean="0"/>
              <a:t>Coordinated and replicated processing of requests</a:t>
            </a:r>
          </a:p>
          <a:p>
            <a:pPr lvl="1"/>
            <a:r>
              <a:rPr lang="en-US" dirty="0" smtClean="0"/>
              <a:t>Automatic leader election, member ranking</a:t>
            </a:r>
          </a:p>
          <a:p>
            <a:pPr lvl="1"/>
            <a:r>
              <a:rPr lang="en-US" dirty="0" smtClean="0"/>
              <a:t>Automated failure handling, help getting external database caught up after a crash</a:t>
            </a:r>
          </a:p>
          <a:p>
            <a:pPr lvl="1"/>
            <a:r>
              <a:rPr lang="en-US" smtClean="0"/>
              <a:t>Tools </a:t>
            </a:r>
            <a:r>
              <a:rPr lang="en-US" dirty="0" smtClean="0"/>
              <a:t>for security and other aspects that can be pretty hard to implement by 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3936"/>
            <a:ext cx="5715000" cy="4623816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b="1" dirty="0" smtClean="0"/>
              <a:t>Group g = new Group(“</a:t>
            </a:r>
            <a:r>
              <a:rPr lang="en-US" sz="2000" b="1" dirty="0" err="1" smtClean="0"/>
              <a:t>myGroup</a:t>
            </a:r>
            <a:r>
              <a:rPr lang="en-US" sz="2000" b="1" dirty="0" smtClean="0"/>
              <a:t>”);</a:t>
            </a:r>
          </a:p>
          <a:p>
            <a:pPr>
              <a:buNone/>
            </a:pPr>
            <a:r>
              <a:rPr lang="en-US" sz="2000" b="1" dirty="0" err="1" smtClean="0"/>
              <a:t>g.ViewHandlers</a:t>
            </a:r>
            <a:r>
              <a:rPr lang="en-US" sz="2000" b="1" dirty="0" smtClean="0"/>
              <a:t> += delegate(View v) {</a:t>
            </a:r>
          </a:p>
          <a:p>
            <a:pPr lvl="1">
              <a:buNone/>
            </a:pPr>
            <a:r>
              <a:rPr lang="en-US" sz="1800" b="1" dirty="0" err="1" smtClean="0"/>
              <a:t>Console.Title</a:t>
            </a:r>
            <a:r>
              <a:rPr lang="en-US" sz="1800" b="1" dirty="0" smtClean="0"/>
              <a:t> = “</a:t>
            </a:r>
            <a:r>
              <a:rPr lang="en-US" sz="1800" b="1" dirty="0" err="1" smtClean="0"/>
              <a:t>myGroup</a:t>
            </a:r>
            <a:r>
              <a:rPr lang="en-US" sz="1800" b="1" dirty="0" smtClean="0"/>
              <a:t> members: “+</a:t>
            </a:r>
            <a:r>
              <a:rPr lang="en-US" sz="1800" b="1" dirty="0" err="1" smtClean="0"/>
              <a:t>v.members</a:t>
            </a:r>
            <a:r>
              <a:rPr lang="en-US" sz="1800" b="1" dirty="0" smtClean="0"/>
              <a:t>;</a:t>
            </a:r>
          </a:p>
          <a:p>
            <a:pPr>
              <a:buNone/>
            </a:pPr>
            <a:r>
              <a:rPr lang="en-US" sz="2000" b="1" dirty="0" smtClean="0"/>
              <a:t>};</a:t>
            </a:r>
          </a:p>
          <a:p>
            <a:pPr>
              <a:buNone/>
            </a:pPr>
            <a:r>
              <a:rPr lang="en-US" sz="2000" b="1" dirty="0" err="1" smtClean="0"/>
              <a:t>g.Handlers</a:t>
            </a:r>
            <a:r>
              <a:rPr lang="en-US" sz="2000" b="1" dirty="0" smtClean="0"/>
              <a:t>[UPDATE] += delegate(string s, double v) {</a:t>
            </a:r>
          </a:p>
          <a:p>
            <a:pPr>
              <a:buNone/>
            </a:pPr>
            <a:r>
              <a:rPr lang="en-US" sz="2000" b="1" dirty="0" smtClean="0"/>
              <a:t>       Values[s] = v;</a:t>
            </a:r>
          </a:p>
          <a:p>
            <a:pPr>
              <a:buNone/>
            </a:pPr>
            <a:r>
              <a:rPr lang="en-US" sz="2000" b="1" dirty="0" smtClean="0"/>
              <a:t>};</a:t>
            </a:r>
          </a:p>
          <a:p>
            <a:pPr>
              <a:buNone/>
            </a:pPr>
            <a:r>
              <a:rPr lang="en-US" sz="2000" b="1" dirty="0" err="1" smtClean="0"/>
              <a:t>g.Handlers</a:t>
            </a:r>
            <a:r>
              <a:rPr lang="en-US" sz="2000" b="1" dirty="0" smtClean="0"/>
              <a:t>[LOOKUP] += delegate(string s) {</a:t>
            </a:r>
          </a:p>
          <a:p>
            <a:pPr>
              <a:buNone/>
            </a:pPr>
            <a:r>
              <a:rPr lang="en-US" sz="2000" b="1" dirty="0" smtClean="0"/>
              <a:t>        Reply(Values[s]);</a:t>
            </a:r>
          </a:p>
          <a:p>
            <a:pPr>
              <a:buNone/>
            </a:pPr>
            <a:r>
              <a:rPr lang="en-US" sz="2000" b="1" dirty="0" smtClean="0"/>
              <a:t>};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g.Join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>
              <a:buNone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g.Send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(UPDATE, “Harry”, 20.75);</a:t>
            </a:r>
          </a:p>
          <a:p>
            <a:pPr>
              <a:buNone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List&lt;double&gt; resultlist = new List&lt;double&gt;;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nr =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g.Query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(LOOKUP, ALL, “Harry”, EOL,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resultlist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  <a:endParaRPr lang="fr-B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200400" cy="4623816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First sets up group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Join makes this entity a member.  State transfer isn’t shown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Then can multicast, query.  Runtime callbacks to the “delegates” as events arrive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Easy to request security (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g.SetSecure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), persistence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“Consistency” model dictates the ordering seen for event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upcalls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and the assumptions user can make</a:t>
            </a:r>
            <a:endParaRPr lang="fr-B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3936"/>
            <a:ext cx="5715000" cy="4623816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Group g = new Group(“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myGroup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”);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g.ViewHandlers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+= delegate(View v) {</a:t>
            </a:r>
          </a:p>
          <a:p>
            <a:pPr lvl="1">
              <a:buNone/>
            </a:pP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Console.Title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= “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myGroup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members: “+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v.members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};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g.Handlers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[UPDATE] += delegate(string s, double v) {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      Values[s] = v;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};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g.Handlers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[LOOKUP] += delegate(string s) {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       Reply(Values[s]);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};</a:t>
            </a:r>
          </a:p>
          <a:p>
            <a:pPr>
              <a:buNone/>
            </a:pPr>
            <a:r>
              <a:rPr lang="en-US" sz="2000" b="1" dirty="0" err="1" smtClean="0"/>
              <a:t>g.Join</a:t>
            </a:r>
            <a:r>
              <a:rPr lang="en-US" sz="2000" b="1" dirty="0" smtClean="0"/>
              <a:t>();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g.Send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(UPDATE, “Harry”, 20.75);</a:t>
            </a:r>
          </a:p>
          <a:p>
            <a:pPr>
              <a:buNone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List&lt;double&gt; resultlist = new List&lt;double&gt;;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nr =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g.Query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(LOOKUP, ALL, “Harry”, EOL,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resultlist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  <a:endParaRPr lang="fr-B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200400" cy="462381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First sets up group</a:t>
            </a:r>
          </a:p>
          <a:p>
            <a:endParaRPr lang="en-US" sz="1600" dirty="0" smtClean="0"/>
          </a:p>
          <a:p>
            <a:r>
              <a:rPr lang="en-US" sz="1600" b="1" dirty="0" smtClean="0"/>
              <a:t>Join makes this entity a member.  State transfer isn’t shown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Then can multicast, query.  Runtime callbacks to the “delegates” as events arrive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Easy to request security (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g.SetSecure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), persistence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“Consistency” model dictates the ordering seen for event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upcalls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and the assumptions user can make</a:t>
            </a:r>
            <a:endParaRPr lang="fr-B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5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3936"/>
            <a:ext cx="5715000" cy="4623816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Group g = new Group(“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myGroup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”);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g.ViewHandlers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+= delegate(View v) {</a:t>
            </a:r>
          </a:p>
          <a:p>
            <a:pPr lvl="1">
              <a:buNone/>
            </a:pP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Console.Title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= “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myGroup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members: “+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v.members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};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g.Handlers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[UPDATE] += delegate(string s, double v) {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      Values[s] = v;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};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g.Handlers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[LOOKUP] += delegate(string s) {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       Reply(Values[s]);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};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g.Join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err="1" smtClean="0"/>
              <a:t>g.Send</a:t>
            </a:r>
            <a:r>
              <a:rPr lang="en-US" sz="2000" b="1" dirty="0" smtClean="0"/>
              <a:t>(UPDATE, “Harry”, 20.75);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List&lt;double&gt; resultlist = new List&lt;double&gt;;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nr =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g.Query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(LOOKUP, ALL, “Harry”, EOL,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resultlist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  <a:endParaRPr lang="fr-B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352800" cy="462381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First sets up group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Join makes this entity a member.  State transfer isn’t shown</a:t>
            </a:r>
          </a:p>
          <a:p>
            <a:endParaRPr lang="en-US" sz="1600" dirty="0" smtClean="0"/>
          </a:p>
          <a:p>
            <a:r>
              <a:rPr lang="en-US" sz="1600" b="1" dirty="0" smtClean="0"/>
              <a:t>Then can multicast, query.  Runtime callbacks to the “delegates” as events arrive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Easy to request security (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g.SetSecure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), persistence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“Consistency” model dictates the ordering seen for event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upcalls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and the assumptions user can make</a:t>
            </a:r>
            <a:endParaRPr lang="fr-B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73936"/>
            <a:ext cx="5943600" cy="4623816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Group g = new Group(“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myGroup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”);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g.ViewHandlers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+= delegate(View v) {</a:t>
            </a:r>
          </a:p>
          <a:p>
            <a:pPr lvl="1">
              <a:buNone/>
            </a:pP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Console.Title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= “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myGroup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members: “+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v.members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};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g.Handlers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[UPDATE] += delegate(string s, double v) {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      Values[s] = v;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};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g.Handlers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[LOOKUP] += delegate(string s) {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       Reply(Values[s]);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};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g.Join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>
              <a:buNone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g.Send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(UPDATE, “Harry”, 20.75);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/>
              <a:t>List&lt;double&gt; resultlist = new List&lt;double&gt;;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nr = </a:t>
            </a:r>
            <a:r>
              <a:rPr lang="en-US" sz="2000" b="1" dirty="0" err="1" smtClean="0"/>
              <a:t>g.Query</a:t>
            </a:r>
            <a:r>
              <a:rPr lang="en-US" sz="2000" b="1" dirty="0" smtClean="0"/>
              <a:t>(LOOKUP, ALL, “Harry”, EOL, </a:t>
            </a:r>
            <a:r>
              <a:rPr lang="en-US" sz="2000" b="1" dirty="0" err="1" smtClean="0"/>
              <a:t>resultlist</a:t>
            </a:r>
            <a:r>
              <a:rPr lang="en-US" sz="2000" b="1" dirty="0" smtClean="0"/>
              <a:t>);</a:t>
            </a:r>
            <a:endParaRPr lang="fr-BE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352800" cy="462381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First sets up group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Join makes this entity a member.  State transfer isn’t shown</a:t>
            </a:r>
          </a:p>
          <a:p>
            <a:endParaRPr lang="en-US" sz="1600" dirty="0" smtClean="0"/>
          </a:p>
          <a:p>
            <a:r>
              <a:rPr lang="en-US" sz="1600" b="1" dirty="0" smtClean="0"/>
              <a:t>Then can multicast, query.  Runtime callbacks to the “delegates” as events arrive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Easy to request security (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g.SetSecure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), persistence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“Consistency” model dictates the ordering seen for event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upcalls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and the assumptions user can make</a:t>
            </a:r>
            <a:endParaRPr lang="fr-B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9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3081</TotalTime>
  <Words>4086</Words>
  <Application>Microsoft Office PowerPoint</Application>
  <PresentationFormat>On-screen Show (4:3)</PresentationFormat>
  <Paragraphs>616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Median</vt:lpstr>
      <vt:lpstr>CS5412:  Virtual Synchrony</vt:lpstr>
      <vt:lpstr>Group Communication idea</vt:lpstr>
      <vt:lpstr>Group communication Idea</vt:lpstr>
      <vt:lpstr>Isis2 is a library for group communication</vt:lpstr>
      <vt:lpstr>Isis2 makes developer’s life easier</vt:lpstr>
      <vt:lpstr>Isis2 makes developer’s life easier</vt:lpstr>
      <vt:lpstr>Isis2 makes developer’s life easier</vt:lpstr>
      <vt:lpstr>Isis2 makes developer’s life easier</vt:lpstr>
      <vt:lpstr>Isis2 makes developer’s life easier</vt:lpstr>
      <vt:lpstr>Isis2 makes developer’s life easier</vt:lpstr>
      <vt:lpstr>It takes a “community”</vt:lpstr>
      <vt:lpstr>What goes on down there?</vt:lpstr>
      <vt:lpstr>Concepts</vt:lpstr>
      <vt:lpstr>Recipe for a group communication system</vt:lpstr>
      <vt:lpstr>Role of GMS</vt:lpstr>
      <vt:lpstr>Group picture… with GMS</vt:lpstr>
      <vt:lpstr>Group membership service</vt:lpstr>
      <vt:lpstr>Issues?</vt:lpstr>
      <vt:lpstr>Group picture… with GMS</vt:lpstr>
      <vt:lpstr>Group picture… with GMS</vt:lpstr>
      <vt:lpstr>Approach</vt:lpstr>
      <vt:lpstr>GMP example</vt:lpstr>
      <vt:lpstr>Failure detection: may make mistakes</vt:lpstr>
      <vt:lpstr>Basic GMP</vt:lpstr>
      <vt:lpstr>GMP example</vt:lpstr>
      <vt:lpstr>Special concerns?</vt:lpstr>
      <vt:lpstr>What if leader fails?</vt:lpstr>
      <vt:lpstr>GMP example</vt:lpstr>
      <vt:lpstr>Properties of GMP</vt:lpstr>
      <vt:lpstr>Use of GMS</vt:lpstr>
      <vt:lpstr>Processes t and u “using” a GMS</vt:lpstr>
      <vt:lpstr>Relate to Paxos</vt:lpstr>
      <vt:lpstr>How does this differ from Paxos?</vt:lpstr>
      <vt:lpstr>We have our pie shell</vt:lpstr>
      <vt:lpstr>Unreliable multicast</vt:lpstr>
      <vt:lpstr>Concerns if sender crashes</vt:lpstr>
      <vt:lpstr>An interrupted multicast</vt:lpstr>
      <vt:lpstr>Terminating an interrupted multicast</vt:lpstr>
      <vt:lpstr>How to do this?</vt:lpstr>
      <vt:lpstr>An interrupted multicast</vt:lpstr>
      <vt:lpstr>Event ordering</vt:lpstr>
      <vt:lpstr>State transfer</vt:lpstr>
      <vt:lpstr>State transfer and reliable multicast</vt:lpstr>
      <vt:lpstr>What about ordering?</vt:lpstr>
      <vt:lpstr>What does this give us?</vt:lpstr>
      <vt:lpstr>Does Isis2 offer Paxos?</vt:lpstr>
      <vt:lpstr>Consistency model: Virtual synchrony meets Paxos (and they live happily ever after…)</vt:lpstr>
      <vt:lpstr>How about the “gotcha” from last time?</vt:lpstr>
      <vt:lpstr>State transfer worry</vt:lpstr>
      <vt:lpstr>With SafeSend can do better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173</cp:revision>
  <cp:lastPrinted>2012-02-14T15:00:44Z</cp:lastPrinted>
  <dcterms:created xsi:type="dcterms:W3CDTF">2006-08-16T00:00:00Z</dcterms:created>
  <dcterms:modified xsi:type="dcterms:W3CDTF">2012-02-16T20:34:22Z</dcterms:modified>
</cp:coreProperties>
</file>