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93" r:id="rId5"/>
    <p:sldId id="259" r:id="rId6"/>
    <p:sldId id="260" r:id="rId7"/>
    <p:sldId id="29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5" r:id="rId19"/>
    <p:sldId id="296" r:id="rId20"/>
    <p:sldId id="297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93"/>
            <p14:sldId id="259"/>
            <p14:sldId id="260"/>
            <p14:sldId id="294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95"/>
            <p14:sldId id="296"/>
            <p14:sldId id="297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44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C70E2E-84A0-4E0E-8693-D5D5BC3A0DA5}" type="datetime1">
              <a:rPr lang="en-US" smtClean="0"/>
              <a:t>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666B-77F6-4EEA-8780-11ECAAC7403B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3360FF-345B-4E6C-93FC-479D2ECA9276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F345-D015-4B17-B3FE-CC03B1E800BD}" type="datetime1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E960-730B-4D2D-BC1E-04BBC2193B57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67017B-9BB9-4205-9BE3-B477052EB3B7}" type="datetime1">
              <a:rPr lang="en-US" smtClean="0"/>
              <a:t>2/12/2012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36501-E1A2-41BC-A018-EC63112E7BC3}" type="datetime1">
              <a:rPr lang="en-US" smtClean="0"/>
              <a:t>2/12/2012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2E11-D321-4CE4-8E31-794A1A0B2068}" type="datetime1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8D60-AE07-4F09-94AF-E1234529AFE1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3E9F-04BE-423B-B74C-26E8D1BA594B}" type="datetime1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C14CB1-7C51-4545-82DC-97A81ACE03DD}" type="datetime1">
              <a:rPr lang="en-US" smtClean="0"/>
              <a:t>2/12/2012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4C01D-10AB-4C6E-9E84-48BF6A9C01F7}" type="datetime1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Consensus and the FLP Impossibility Result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457200" y="1981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They delay e and show that there is a situation in which the system will return to a bivalent state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Freeform 11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Freeform 10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83" name="AutoShape 8"/>
          <p:cNvSpPr>
            <a:spLocks noChangeArrowheads="1"/>
          </p:cNvSpPr>
          <p:nvPr/>
        </p:nvSpPr>
        <p:spPr bwMode="auto">
          <a:xfrm>
            <a:off x="762000" y="3505200"/>
            <a:ext cx="2286000" cy="1066800"/>
          </a:xfrm>
          <a:prstGeom prst="wedgeRectCallout">
            <a:avLst>
              <a:gd name="adj1" fmla="val 116042"/>
              <a:gd name="adj2" fmla="val 12619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In this new state they show that we can deliver e and that now, the new state will still be bivalent!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44958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7244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4572000" y="5257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62000" y="3352800"/>
            <a:ext cx="2438400" cy="1219200"/>
          </a:xfrm>
          <a:prstGeom prst="wedgeRectCallout">
            <a:avLst>
              <a:gd name="adj1" fmla="val 105662"/>
              <a:gd name="adj2" fmla="val 11666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Notice that we made the system do some work and yet it ended up back in an “uncertain” state.  We can do this again and again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4958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572000" y="5257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6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of FLP result in words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8848" cy="4495800"/>
          </a:xfrm>
        </p:spPr>
        <p:txBody>
          <a:bodyPr/>
          <a:lstStyle/>
          <a:p>
            <a:pPr eaLnBrk="1" hangingPunct="1"/>
            <a:r>
              <a:rPr lang="en-US" smtClean="0"/>
              <a:t>In an initially bivalent state, they look at some execution that would lead to a decision state, say “0”</a:t>
            </a:r>
          </a:p>
          <a:p>
            <a:pPr lvl="1" eaLnBrk="1" hangingPunct="1"/>
            <a:r>
              <a:rPr lang="en-US" smtClean="0"/>
              <a:t>At some step this run switches from bivalent to univalent, when some process receives some message </a:t>
            </a:r>
            <a:r>
              <a:rPr lang="en-US" i="1" smtClean="0"/>
              <a:t>m</a:t>
            </a:r>
            <a:endParaRPr lang="en-US" smtClean="0"/>
          </a:p>
          <a:p>
            <a:pPr lvl="1" eaLnBrk="1" hangingPunct="1"/>
            <a:r>
              <a:rPr lang="en-US" smtClean="0"/>
              <a:t>They now explore executions in which </a:t>
            </a:r>
            <a:r>
              <a:rPr lang="en-US" i="1" smtClean="0"/>
              <a:t>m</a:t>
            </a:r>
            <a:r>
              <a:rPr lang="en-US" smtClean="0"/>
              <a:t> is delayed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8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of FLP result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Initially in a bivalent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Delivery of </a:t>
            </a:r>
            <a:r>
              <a:rPr lang="en-US" sz="2000" i="1" smtClean="0"/>
              <a:t>m </a:t>
            </a:r>
            <a:r>
              <a:rPr lang="en-US" sz="2000" smtClean="0"/>
              <a:t>would make us univalent but we delay </a:t>
            </a:r>
            <a:r>
              <a:rPr lang="en-US" sz="2000" i="1" smtClean="0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They show that if the protocol is fault-tolerant there must be a run that leads to the </a:t>
            </a:r>
            <a:r>
              <a:rPr lang="en-US" sz="2000" u="sng" smtClean="0"/>
              <a:t>other</a:t>
            </a:r>
            <a:r>
              <a:rPr lang="en-US" sz="2000" smtClean="0"/>
              <a:t> univalent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they show that you can deliver </a:t>
            </a:r>
            <a:r>
              <a:rPr lang="en-US" sz="2000" i="1" smtClean="0"/>
              <a:t>m </a:t>
            </a:r>
            <a:r>
              <a:rPr lang="en-US" sz="2000" smtClean="0"/>
              <a:t>in this run without a decision being made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proves the result: they show that a bivalent system can be forced to do some work and yet remain in a bivalent state.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this is true once, it is true as often as we 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effect: we can delay decisions indefinitely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But how did they “really” do it?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picture just gives the basic idea</a:t>
            </a:r>
          </a:p>
          <a:p>
            <a:pPr eaLnBrk="1" hangingPunct="1"/>
            <a:r>
              <a:rPr lang="en-US" smtClean="0"/>
              <a:t>Their proof actually proves that there is a way to force the execution to follow this tortured path</a:t>
            </a:r>
          </a:p>
          <a:p>
            <a:pPr eaLnBrk="1" hangingPunct="1"/>
            <a:r>
              <a:rPr lang="en-US" smtClean="0"/>
              <a:t>But the result is very theoretical…</a:t>
            </a:r>
          </a:p>
          <a:p>
            <a:pPr lvl="1" eaLnBrk="1" hangingPunct="1"/>
            <a:r>
              <a:rPr lang="en-US" smtClean="0"/>
              <a:t>… to much so for us in </a:t>
            </a:r>
            <a:r>
              <a:rPr lang="en-US" smtClean="0"/>
              <a:t>CS5412</a:t>
            </a:r>
          </a:p>
          <a:p>
            <a:pPr lvl="1" eaLnBrk="1" hangingPunct="1"/>
            <a:r>
              <a:rPr lang="en-US" smtClean="0"/>
              <a:t>So </a:t>
            </a:r>
            <a:r>
              <a:rPr lang="en-US" smtClean="0"/>
              <a:t>we’ll skip the real details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Intuition</a:t>
            </a:r>
            <a:r>
              <a:rPr lang="en-US" smtClean="0"/>
              <a:t> behind this result?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Think of a real system trying to agree on something in which process p plays a key role</a:t>
            </a:r>
          </a:p>
          <a:p>
            <a:pPr eaLnBrk="1" hangingPunct="1"/>
            <a:r>
              <a:rPr lang="en-US" sz="2800" smtClean="0"/>
              <a:t>But the system is fault-tolerant: if p crashes it adapts and moves on</a:t>
            </a:r>
          </a:p>
          <a:p>
            <a:pPr eaLnBrk="1" hangingPunct="1"/>
            <a:r>
              <a:rPr lang="en-US" sz="2800" smtClean="0"/>
              <a:t>Their proof “tricks” the system into </a:t>
            </a:r>
            <a:r>
              <a:rPr lang="en-US" sz="2800" smtClean="0"/>
              <a:t>thinking p failed</a:t>
            </a:r>
          </a:p>
          <a:p>
            <a:pPr lvl="1"/>
            <a:r>
              <a:rPr lang="en-US" sz="2500" smtClean="0"/>
              <a:t>Then they allow p to resume execution, but make the system believe that perhaps q has failed</a:t>
            </a:r>
          </a:p>
          <a:p>
            <a:pPr lvl="1"/>
            <a:r>
              <a:rPr lang="en-US" sz="2500" smtClean="0"/>
              <a:t>The original protocol can only tolerate1 failure, not 2, so it needs to somehow let p rejoin in order to achieve progress</a:t>
            </a:r>
            <a:endParaRPr lang="en-US" sz="2500" smtClean="0"/>
          </a:p>
          <a:p>
            <a:pPr eaLnBrk="1" hangingPunct="1"/>
            <a:r>
              <a:rPr lang="en-US" sz="2800" smtClean="0"/>
              <a:t>This takes time… and no real progress occurs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6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But what did “impossibility” mean?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formal proofs, an algorithm is totally correct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 computes the right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it </a:t>
            </a:r>
            <a:r>
              <a:rPr lang="en-US" sz="2000" i="1" smtClean="0"/>
              <a:t>always</a:t>
            </a:r>
            <a:r>
              <a:rPr lang="en-US" sz="2000" smtClean="0"/>
              <a:t> terminates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we say something is possible, we mean “there is a totally correct algorithm” solving the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FLP proves that any fault-tolerant algorithm solving consensus has runs that never terminate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These runs are </a:t>
            </a:r>
            <a:r>
              <a:rPr lang="en-US" sz="2000" u="sng" smtClean="0"/>
              <a:t>extremely</a:t>
            </a:r>
            <a:r>
              <a:rPr lang="en-US" sz="2000" smtClean="0"/>
              <a:t> unlikely (“probability zero”)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Yet they imply that we can’t find a totally correct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so “consensus is impossible” ( “not always possible”)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did they pull this off?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very clever adversarial attack</a:t>
            </a:r>
          </a:p>
          <a:p>
            <a:pPr lvl="1"/>
            <a:r>
              <a:rPr lang="en-US" smtClean="0"/>
              <a:t>They assume they have perfect control over which messages the system delivers, and when</a:t>
            </a:r>
          </a:p>
          <a:p>
            <a:pPr lvl="1"/>
            <a:r>
              <a:rPr lang="en-US" smtClean="0"/>
              <a:t>They can pick the exact state in which a message arrives in the protocol</a:t>
            </a:r>
          </a:p>
          <a:p>
            <a:pPr lvl="1"/>
            <a:endParaRPr lang="en-US"/>
          </a:p>
          <a:p>
            <a:r>
              <a:rPr lang="en-US" smtClean="0"/>
              <a:t>They use this ultra-precise control to force the protocol to loop in the manner we’ve described</a:t>
            </a:r>
          </a:p>
          <a:p>
            <a:endParaRPr lang="en-US"/>
          </a:p>
          <a:p>
            <a:r>
              <a:rPr lang="en-US" smtClean="0"/>
              <a:t>In practice, no adversary ever has this much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the real world?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FLP scenario “could happen”</a:t>
            </a:r>
          </a:p>
          <a:p>
            <a:pPr lvl="1"/>
            <a:r>
              <a:rPr lang="en-US" smtClean="0"/>
              <a:t>After all, it is a valid scenario.  </a:t>
            </a:r>
          </a:p>
          <a:p>
            <a:pPr lvl="1"/>
            <a:r>
              <a:rPr lang="en-US" smtClean="0"/>
              <a:t>... And any valid scenario can happen</a:t>
            </a:r>
          </a:p>
          <a:p>
            <a:pPr lvl="1"/>
            <a:endParaRPr lang="en-US"/>
          </a:p>
          <a:p>
            <a:r>
              <a:rPr lang="en-US" smtClean="0"/>
              <a:t>But step by step they take actions that are incredibly unlikely.  For many to happen in a row is just impossible in practice</a:t>
            </a:r>
          </a:p>
          <a:p>
            <a:pPr lvl="1"/>
            <a:r>
              <a:rPr lang="en-US" smtClean="0"/>
              <a:t>A “probability zero” sequence of events</a:t>
            </a:r>
          </a:p>
          <a:p>
            <a:pPr lvl="1"/>
            <a:r>
              <a:rPr lang="en-US" smtClean="0"/>
              <a:t>Yet in a temporal logic sense, FLP shows that if we can prove correctness for a consensus protocol, we’ll be unable to prove it live in a realistic network setting, like a cloud system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3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Generalizing Sam and Jill’s challenge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Recall from last time: Sam and Jill had difficulty agreeing where to meet for lunch</a:t>
            </a:r>
          </a:p>
          <a:p>
            <a:pPr lvl="1"/>
            <a:r>
              <a:rPr lang="en-US" smtClean="0"/>
              <a:t>The central issue was that they never knew for sure if email was delivered... and always ended up in the “default” case</a:t>
            </a:r>
            <a:endParaRPr lang="en-US" smtClean="0"/>
          </a:p>
          <a:p>
            <a:r>
              <a:rPr lang="en-US" smtClean="0"/>
              <a:t>In general we often see cases in which N processes must agree upon something</a:t>
            </a:r>
          </a:p>
          <a:p>
            <a:pPr lvl="1"/>
            <a:r>
              <a:rPr lang="en-US" smtClean="0"/>
              <a:t>Often reduced to “agreeing on a bit” (0/1)</a:t>
            </a:r>
          </a:p>
          <a:p>
            <a:pPr lvl="1"/>
            <a:r>
              <a:rPr lang="en-US" smtClean="0"/>
              <a:t>To make this non-trivial, we assume that processes have an input and must pick some legitimate input value</a:t>
            </a:r>
          </a:p>
          <a:p>
            <a:r>
              <a:rPr lang="en-US" smtClean="0"/>
              <a:t>Can we implement a fault-tolerant agreement protocol?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Fault-tolerant consensus is...</a:t>
            </a:r>
          </a:p>
          <a:p>
            <a:pPr lvl="1"/>
            <a:r>
              <a:rPr lang="en-US" smtClean="0"/>
              <a:t>Definitely possible (not even all that hard).  Just vote!</a:t>
            </a:r>
          </a:p>
          <a:p>
            <a:pPr lvl="1"/>
            <a:r>
              <a:rPr lang="en-US" smtClean="0"/>
              <a:t>And we can prove protocols of this kind correct.</a:t>
            </a:r>
          </a:p>
          <a:p>
            <a:pPr lvl="1"/>
            <a:endParaRPr lang="en-US"/>
          </a:p>
          <a:p>
            <a:r>
              <a:rPr lang="en-US" smtClean="0"/>
              <a:t>But we can’t prove that they will terminate</a:t>
            </a:r>
          </a:p>
          <a:p>
            <a:pPr lvl="1"/>
            <a:r>
              <a:rPr lang="en-US" smtClean="0"/>
              <a:t>If our goal is just a probability-one guarantee, we actually </a:t>
            </a:r>
            <a:r>
              <a:rPr lang="en-US" i="1" smtClean="0"/>
              <a:t>can </a:t>
            </a:r>
            <a:r>
              <a:rPr lang="en-US" smtClean="0"/>
              <a:t>offer a proof of progress</a:t>
            </a:r>
          </a:p>
          <a:p>
            <a:pPr lvl="1"/>
            <a:r>
              <a:rPr lang="en-US" smtClean="0"/>
              <a:t>But in temporal logic settings we want perfect guarantees and we can’t achieve that goal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90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 have an asynchronous model with crash failures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bit like the real world!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this model we know how to do some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Tracking “happens before” &amp; making a consistent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Later we’ll find ways to do ordered multicast and implement replicated data and even solve consensus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But now we also know that there will always be scenarios in which our solutions can’t make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Often can engineer system to make them extremely unlikely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Impossibility doesn’t mean these solutions are wrong – only that they live within this limit 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Tougher failure models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We’ve focused on crash failures</a:t>
            </a:r>
          </a:p>
          <a:p>
            <a:pPr lvl="1" eaLnBrk="1" hangingPunct="1"/>
            <a:r>
              <a:rPr lang="en-US" sz="2400" smtClean="0"/>
              <a:t>In the synchronous model these look like a “farewell cruel world” message</a:t>
            </a:r>
          </a:p>
          <a:p>
            <a:pPr lvl="1" eaLnBrk="1" hangingPunct="1"/>
            <a:r>
              <a:rPr lang="en-US" sz="2400" smtClean="0"/>
              <a:t>Some call it the “failstop model”.  A faulty process is viewed as first saying goodbye, then crashing</a:t>
            </a:r>
          </a:p>
          <a:p>
            <a:pPr eaLnBrk="1" hangingPunct="1"/>
            <a:r>
              <a:rPr lang="en-US" sz="2800" smtClean="0"/>
              <a:t>What about tougher kinds of failures?</a:t>
            </a:r>
          </a:p>
          <a:p>
            <a:pPr lvl="1" eaLnBrk="1" hangingPunct="1"/>
            <a:r>
              <a:rPr lang="en-US" sz="2400" smtClean="0"/>
              <a:t>Corrupted messages</a:t>
            </a:r>
          </a:p>
          <a:p>
            <a:pPr lvl="1" eaLnBrk="1" hangingPunct="1"/>
            <a:r>
              <a:rPr lang="en-US" sz="2400" smtClean="0"/>
              <a:t>Processes that don’t follow the algorithm</a:t>
            </a:r>
          </a:p>
          <a:p>
            <a:pPr lvl="1" eaLnBrk="1" hangingPunct="1"/>
            <a:r>
              <a:rPr lang="en-US" sz="2400" smtClean="0"/>
              <a:t>Malicious processes out to cause havoc?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0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Here the situation is much harder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Generally we need at least 3f+1 processes in a system to tolerate f Byzantine failures</a:t>
            </a:r>
          </a:p>
          <a:p>
            <a:pPr lvl="1" eaLnBrk="1" hangingPunct="1"/>
            <a:r>
              <a:rPr lang="en-US" smtClean="0"/>
              <a:t>For example, to tolerate 1 failure we need 4 or more processes</a:t>
            </a:r>
          </a:p>
          <a:p>
            <a:pPr eaLnBrk="1" hangingPunct="1"/>
            <a:r>
              <a:rPr lang="en-US" smtClean="0"/>
              <a:t>We also need f+1 “rounds”</a:t>
            </a:r>
          </a:p>
          <a:p>
            <a:pPr eaLnBrk="1" hangingPunct="1"/>
            <a:r>
              <a:rPr lang="en-US" smtClean="0"/>
              <a:t>Let’s see why this happens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6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scenario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Generals (N of them) surround a 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They communicate by courier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Each has an opinion: “attack” or “wait”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fact, an attack would succeed: the city will fall.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Waiting will succeed too: the city will surrender.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if some attack and some wait, disaster ensues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Generals (f of them) are traitors… it doesn’t matter if they attack or wait, but we must prevent them from disrupting the battle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Traitor can’t forge messages from other Generals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74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scenario</a:t>
            </a:r>
          </a:p>
        </p:txBody>
      </p:sp>
      <p:pic>
        <p:nvPicPr>
          <p:cNvPr id="39939" name="Picture 7" descr="j02326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1649413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8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52578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9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1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30480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3" descr="MCBD05249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16764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4" descr="j02005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0600"/>
            <a:ext cx="1219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5" descr="j023272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5638800"/>
            <a:ext cx="91598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6" descr="j024059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733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8" descr="j023095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19637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AutoShape 20"/>
          <p:cNvSpPr>
            <a:spLocks noChangeArrowheads="1"/>
          </p:cNvSpPr>
          <p:nvPr/>
        </p:nvSpPr>
        <p:spPr bwMode="auto">
          <a:xfrm>
            <a:off x="1219200" y="2743200"/>
            <a:ext cx="1219200" cy="381000"/>
          </a:xfrm>
          <a:prstGeom prst="wedgeRectCallout">
            <a:avLst>
              <a:gd name="adj1" fmla="val -63801"/>
              <a:gd name="adj2" fmla="val 143333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</a:t>
            </a:r>
          </a:p>
        </p:txBody>
      </p:sp>
      <p:sp>
        <p:nvSpPr>
          <p:cNvPr id="39949" name="AutoShape 21"/>
          <p:cNvSpPr>
            <a:spLocks noChangeArrowheads="1"/>
          </p:cNvSpPr>
          <p:nvPr/>
        </p:nvSpPr>
        <p:spPr bwMode="auto">
          <a:xfrm>
            <a:off x="2667000" y="5334000"/>
            <a:ext cx="1219200" cy="381000"/>
          </a:xfrm>
          <a:prstGeom prst="wedgeRectCallout">
            <a:avLst>
              <a:gd name="adj1" fmla="val -80731"/>
              <a:gd name="adj2" fmla="val 4500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Wait…</a:t>
            </a:r>
          </a:p>
        </p:txBody>
      </p:sp>
      <p:sp>
        <p:nvSpPr>
          <p:cNvPr id="39950" name="AutoShape 23"/>
          <p:cNvSpPr>
            <a:spLocks noChangeArrowheads="1"/>
          </p:cNvSpPr>
          <p:nvPr/>
        </p:nvSpPr>
        <p:spPr bwMode="auto">
          <a:xfrm>
            <a:off x="7010400" y="4191000"/>
            <a:ext cx="1219200" cy="381000"/>
          </a:xfrm>
          <a:prstGeom prst="wedgeRectCallout">
            <a:avLst>
              <a:gd name="adj1" fmla="val -81380"/>
              <a:gd name="adj2" fmla="val 16791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</a:t>
            </a:r>
          </a:p>
        </p:txBody>
      </p:sp>
      <p:sp>
        <p:nvSpPr>
          <p:cNvPr id="39951" name="AutoShape 24"/>
          <p:cNvSpPr>
            <a:spLocks noChangeArrowheads="1"/>
          </p:cNvSpPr>
          <p:nvPr/>
        </p:nvSpPr>
        <p:spPr bwMode="auto">
          <a:xfrm>
            <a:off x="6858000" y="1066800"/>
            <a:ext cx="1752600" cy="914400"/>
          </a:xfrm>
          <a:prstGeom prst="wedgeRectCallout">
            <a:avLst>
              <a:gd name="adj1" fmla="val -67574"/>
              <a:gd name="adj2" fmla="val 6649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 </a:t>
            </a:r>
            <a:br>
              <a:rPr lang="en-US"/>
            </a:br>
            <a:r>
              <a:rPr lang="en-US"/>
              <a:t>No, wait!  Surrender!</a:t>
            </a:r>
          </a:p>
        </p:txBody>
      </p:sp>
      <p:pic>
        <p:nvPicPr>
          <p:cNvPr id="39952" name="Picture 25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9000" y="19050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3" name="Picture 26" descr="j024059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733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4" name="AutoShape 27"/>
          <p:cNvSpPr>
            <a:spLocks noChangeArrowheads="1"/>
          </p:cNvSpPr>
          <p:nvPr/>
        </p:nvSpPr>
        <p:spPr bwMode="auto">
          <a:xfrm>
            <a:off x="4267200" y="1981200"/>
            <a:ext cx="1219200" cy="381000"/>
          </a:xfrm>
          <a:prstGeom prst="wedgeRectCallout">
            <a:avLst>
              <a:gd name="adj1" fmla="val -80731"/>
              <a:gd name="adj2" fmla="val 4500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Wait…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4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0963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Suppose that p and q favor attack, r is a traitor and s and t favor waiting… assume that in a tie vote, we attack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6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7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8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9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20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21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2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3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V="1">
            <a:off x="1295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1295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 flipV="1">
            <a:off x="1295400" y="2362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0" name="Group 41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0997" name="Line 35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Line 36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7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38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39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Line 40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1" name="Line 43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Text Box 44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0993" name="Line 45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46"/>
          <p:cNvSpPr>
            <a:spLocks noChangeShapeType="1"/>
          </p:cNvSpPr>
          <p:nvPr/>
        </p:nvSpPr>
        <p:spPr bwMode="auto">
          <a:xfrm flipV="1">
            <a:off x="1295400" y="3962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47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48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8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66257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After first round collected votes are:</a:t>
            </a:r>
          </a:p>
          <a:p>
            <a:pPr lvl="1" eaLnBrk="1" hangingPunct="1"/>
            <a:r>
              <a:rPr lang="en-US" smtClean="0"/>
              <a:t>{attack, attack, wait, wait, traitor’s-vote}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V="1">
            <a:off x="1295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1295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295400" y="2362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30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2022" name="Line 31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2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33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Line 34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Line 35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Line 36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5" name="Line 37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8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9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Text Box 40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2019" name="Line 41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42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43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the traitor do?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 legitimate vote of “attack”</a:t>
            </a:r>
          </a:p>
          <a:p>
            <a:pPr lvl="1" eaLnBrk="1" hangingPunct="1"/>
            <a:r>
              <a:rPr lang="en-US" smtClean="0"/>
              <a:t>Anyone with 3 votes to attack knows the outcome</a:t>
            </a:r>
          </a:p>
          <a:p>
            <a:pPr eaLnBrk="1" hangingPunct="1"/>
            <a:r>
              <a:rPr lang="en-US" smtClean="0"/>
              <a:t>Add a legitimate vote of “wait”</a:t>
            </a:r>
          </a:p>
          <a:p>
            <a:pPr lvl="1" eaLnBrk="1" hangingPunct="1"/>
            <a:r>
              <a:rPr lang="en-US" smtClean="0"/>
              <a:t>Vote now favors “wait”</a:t>
            </a:r>
          </a:p>
          <a:p>
            <a:pPr eaLnBrk="1" hangingPunct="1"/>
            <a:r>
              <a:rPr lang="en-US" smtClean="0"/>
              <a:t>Or send different votes to different folks</a:t>
            </a:r>
          </a:p>
          <a:p>
            <a:pPr eaLnBrk="1" hangingPunct="1"/>
            <a:r>
              <a:rPr lang="en-US" smtClean="0"/>
              <a:t>Or don’t send a vote, at all, to some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4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Outcomes?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simply votes: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Either all see {a,a,a,w,w}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 all see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double-votes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 see {a,a,a,w,w} and some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withholds some vote(s)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 see {a,a,w,w}, perhaps others see {a,a,a,w,w,} and still others see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Notice that traitor can’t manipulate votes of loyal Generals!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 to consistency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system behaves consistently if users can’t distinguish it from a non-distributed system that supports the same functionality</a:t>
            </a:r>
          </a:p>
          <a:p>
            <a:pPr lvl="1"/>
            <a:r>
              <a:rPr lang="en-US" smtClean="0"/>
              <a:t>Many notions of consistency reduce to agreement on the events that occurred and their order</a:t>
            </a:r>
          </a:p>
          <a:p>
            <a:pPr lvl="1"/>
            <a:r>
              <a:rPr lang="en-US" smtClean="0"/>
              <a:t>Could imagine that our “bit” represents</a:t>
            </a:r>
          </a:p>
          <a:p>
            <a:pPr lvl="2"/>
            <a:r>
              <a:rPr lang="en-US" smtClean="0"/>
              <a:t>Whether or not a particular event took place</a:t>
            </a:r>
          </a:p>
          <a:p>
            <a:pPr lvl="2"/>
            <a:r>
              <a:rPr lang="en-US" smtClean="0"/>
              <a:t>Whether event A is the “next” event</a:t>
            </a:r>
          </a:p>
          <a:p>
            <a:r>
              <a:rPr lang="en-US" smtClean="0"/>
              <a:t>Thus fault-tolerant consensus is deeply related to fault-tolerant consistency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8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Clearly we can’t decide yet; some loyal Generals might have contradictory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fact if anyone has 3 votes to attack, they can already “decide”.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Similarly, anyone with just 4 votes can decide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 with 3 votes to “wait” a General isn’t sure (one could be a traitor…)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So: in round 2, each sends out “witness” messages: here’s what I saw in round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General Smith send me: “attack</a:t>
            </a:r>
            <a:r>
              <a:rPr lang="en-US" sz="2400" baseline="-25000" smtClean="0"/>
              <a:t>(signed) Smith</a:t>
            </a:r>
            <a:r>
              <a:rPr lang="en-US" sz="2400" smtClean="0"/>
              <a:t>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4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signatures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These require a cryptographic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RSA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player has a secret (private) key K</a:t>
            </a:r>
            <a:r>
              <a:rPr lang="en-US" baseline="30000" smtClean="0"/>
              <a:t>-1</a:t>
            </a:r>
            <a:r>
              <a:rPr lang="en-US" smtClean="0"/>
              <a:t> and a public key K.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She can publish her public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RSA gives us a single “encrypt” function: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Encrypt(Encrypt(M,K),K</a:t>
            </a:r>
            <a:r>
              <a:rPr lang="en-US" baseline="30000" smtClean="0"/>
              <a:t>-1</a:t>
            </a:r>
            <a:r>
              <a:rPr lang="en-US" smtClean="0"/>
              <a:t>) = Encrypt(Encrypt(M,K</a:t>
            </a:r>
            <a:r>
              <a:rPr lang="en-US" baseline="30000" smtClean="0"/>
              <a:t>-1</a:t>
            </a:r>
            <a:r>
              <a:rPr lang="en-US" smtClean="0"/>
              <a:t>),K) = 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Encrypt a hash of the message to “sign”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4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such a system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can send a message to B that only A could have sent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just encrypts the body with her private key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… or one that only B can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encrypts it with B’s public key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Or can sign it as proof she sent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 can recompute the signature and decrypt A’s hashed signature to see if they match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These capabilities limit what our traitor can do: he can’t forge or modify a message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32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second round if the traitor didn’t behave identically for all Generals, we can weed out his faulty votes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7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8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9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5" name="Group 30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8175" name="Line 31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Line 32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7" name="Line 33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8" name="Line 34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9" name="Line 35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0" name="Line 36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6" name="Line 37"/>
          <p:cNvSpPr>
            <a:spLocks noChangeShapeType="1"/>
          </p:cNvSpPr>
          <p:nvPr/>
        </p:nvSpPr>
        <p:spPr bwMode="auto">
          <a:xfrm>
            <a:off x="28194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Line 38"/>
          <p:cNvSpPr>
            <a:spLocks noChangeShapeType="1"/>
          </p:cNvSpPr>
          <p:nvPr/>
        </p:nvSpPr>
        <p:spPr bwMode="auto">
          <a:xfrm>
            <a:off x="28194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8" name="Line 39"/>
          <p:cNvSpPr>
            <a:spLocks noChangeShapeType="1"/>
          </p:cNvSpPr>
          <p:nvPr/>
        </p:nvSpPr>
        <p:spPr bwMode="auto">
          <a:xfrm>
            <a:off x="28194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Line 40"/>
          <p:cNvSpPr>
            <a:spLocks noChangeShapeType="1"/>
          </p:cNvSpPr>
          <p:nvPr/>
        </p:nvSpPr>
        <p:spPr bwMode="auto">
          <a:xfrm flipV="1">
            <a:off x="3200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Line 41"/>
          <p:cNvSpPr>
            <a:spLocks noChangeShapeType="1"/>
          </p:cNvSpPr>
          <p:nvPr/>
        </p:nvSpPr>
        <p:spPr bwMode="auto">
          <a:xfrm flipV="1">
            <a:off x="32004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Line 42"/>
          <p:cNvSpPr>
            <a:spLocks noChangeShapeType="1"/>
          </p:cNvSpPr>
          <p:nvPr/>
        </p:nvSpPr>
        <p:spPr bwMode="auto">
          <a:xfrm flipV="1">
            <a:off x="32004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43"/>
          <p:cNvSpPr>
            <a:spLocks noChangeShapeType="1"/>
          </p:cNvSpPr>
          <p:nvPr/>
        </p:nvSpPr>
        <p:spPr bwMode="auto">
          <a:xfrm>
            <a:off x="3581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Line 44"/>
          <p:cNvSpPr>
            <a:spLocks noChangeShapeType="1"/>
          </p:cNvSpPr>
          <p:nvPr/>
        </p:nvSpPr>
        <p:spPr bwMode="auto">
          <a:xfrm flipV="1">
            <a:off x="35814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4" name="Line 45"/>
          <p:cNvSpPr>
            <a:spLocks noChangeShapeType="1"/>
          </p:cNvSpPr>
          <p:nvPr/>
        </p:nvSpPr>
        <p:spPr bwMode="auto">
          <a:xfrm flipV="1">
            <a:off x="35814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5" name="Line 4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6" name="Line 47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48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Text Box 49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69" name="Line 50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51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1" name="Line 52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2" name="Line 53"/>
          <p:cNvSpPr>
            <a:spLocks noChangeShapeType="1"/>
          </p:cNvSpPr>
          <p:nvPr/>
        </p:nvSpPr>
        <p:spPr bwMode="auto">
          <a:xfrm flipV="1">
            <a:off x="31242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54"/>
          <p:cNvSpPr>
            <a:spLocks noChangeShapeType="1"/>
          </p:cNvSpPr>
          <p:nvPr/>
        </p:nvSpPr>
        <p:spPr bwMode="auto">
          <a:xfrm flipV="1">
            <a:off x="31242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4" name="Line 55"/>
          <p:cNvSpPr>
            <a:spLocks noChangeShapeType="1"/>
          </p:cNvSpPr>
          <p:nvPr/>
        </p:nvSpPr>
        <p:spPr bwMode="auto">
          <a:xfrm flipV="1">
            <a:off x="31242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9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16956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attack!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9204" name="Line 28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Line 29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Line 30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Line 31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Line 32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Line 33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80" name="Line 34"/>
          <p:cNvSpPr>
            <a:spLocks noChangeShapeType="1"/>
          </p:cNvSpPr>
          <p:nvPr/>
        </p:nvSpPr>
        <p:spPr bwMode="auto">
          <a:xfrm>
            <a:off x="28194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35"/>
          <p:cNvSpPr>
            <a:spLocks noChangeShapeType="1"/>
          </p:cNvSpPr>
          <p:nvPr/>
        </p:nvSpPr>
        <p:spPr bwMode="auto">
          <a:xfrm>
            <a:off x="28194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36"/>
          <p:cNvSpPr>
            <a:spLocks noChangeShapeType="1"/>
          </p:cNvSpPr>
          <p:nvPr/>
        </p:nvSpPr>
        <p:spPr bwMode="auto">
          <a:xfrm>
            <a:off x="28194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37"/>
          <p:cNvSpPr>
            <a:spLocks noChangeShapeType="1"/>
          </p:cNvSpPr>
          <p:nvPr/>
        </p:nvSpPr>
        <p:spPr bwMode="auto">
          <a:xfrm flipV="1">
            <a:off x="3200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38"/>
          <p:cNvSpPr>
            <a:spLocks noChangeShapeType="1"/>
          </p:cNvSpPr>
          <p:nvPr/>
        </p:nvSpPr>
        <p:spPr bwMode="auto">
          <a:xfrm flipV="1">
            <a:off x="32004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39"/>
          <p:cNvSpPr>
            <a:spLocks noChangeShapeType="1"/>
          </p:cNvSpPr>
          <p:nvPr/>
        </p:nvSpPr>
        <p:spPr bwMode="auto">
          <a:xfrm flipV="1">
            <a:off x="32004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0"/>
          <p:cNvSpPr>
            <a:spLocks noChangeShapeType="1"/>
          </p:cNvSpPr>
          <p:nvPr/>
        </p:nvSpPr>
        <p:spPr bwMode="auto">
          <a:xfrm>
            <a:off x="3581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1"/>
          <p:cNvSpPr>
            <a:spLocks noChangeShapeType="1"/>
          </p:cNvSpPr>
          <p:nvPr/>
        </p:nvSpPr>
        <p:spPr bwMode="auto">
          <a:xfrm flipV="1">
            <a:off x="35814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42"/>
          <p:cNvSpPr>
            <a:spLocks noChangeShapeType="1"/>
          </p:cNvSpPr>
          <p:nvPr/>
        </p:nvSpPr>
        <p:spPr bwMode="auto">
          <a:xfrm flipV="1">
            <a:off x="35814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43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44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45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Text Box 46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93" name="Line 47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Line 48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Line 49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6" name="Line 50"/>
          <p:cNvSpPr>
            <a:spLocks noChangeShapeType="1"/>
          </p:cNvSpPr>
          <p:nvPr/>
        </p:nvSpPr>
        <p:spPr bwMode="auto">
          <a:xfrm flipV="1">
            <a:off x="31242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7" name="Line 51"/>
          <p:cNvSpPr>
            <a:spLocks noChangeShapeType="1"/>
          </p:cNvSpPr>
          <p:nvPr/>
        </p:nvSpPr>
        <p:spPr bwMode="auto">
          <a:xfrm flipV="1">
            <a:off x="31242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8" name="Line 52"/>
          <p:cNvSpPr>
            <a:spLocks noChangeShapeType="1"/>
          </p:cNvSpPr>
          <p:nvPr/>
        </p:nvSpPr>
        <p:spPr bwMode="auto">
          <a:xfrm flipV="1">
            <a:off x="31242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9" name="AutoShape 53"/>
          <p:cNvSpPr>
            <a:spLocks noChangeArrowheads="1"/>
          </p:cNvSpPr>
          <p:nvPr/>
        </p:nvSpPr>
        <p:spPr bwMode="auto">
          <a:xfrm>
            <a:off x="4648200" y="1752600"/>
            <a:ext cx="838200" cy="381000"/>
          </a:xfrm>
          <a:prstGeom prst="wedgeRectCallout">
            <a:avLst>
              <a:gd name="adj1" fmla="val -79736"/>
              <a:gd name="adj2" fmla="val 979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0" name="AutoShape 54"/>
          <p:cNvSpPr>
            <a:spLocks noChangeArrowheads="1"/>
          </p:cNvSpPr>
          <p:nvPr/>
        </p:nvSpPr>
        <p:spPr bwMode="auto">
          <a:xfrm>
            <a:off x="4800600" y="2362200"/>
            <a:ext cx="838200" cy="381000"/>
          </a:xfrm>
          <a:prstGeom prst="wedgeRectCallout">
            <a:avLst>
              <a:gd name="adj1" fmla="val -99241"/>
              <a:gd name="adj2" fmla="val 9375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1" name="AutoShape 55"/>
          <p:cNvSpPr>
            <a:spLocks noChangeArrowheads="1"/>
          </p:cNvSpPr>
          <p:nvPr/>
        </p:nvSpPr>
        <p:spPr bwMode="auto">
          <a:xfrm>
            <a:off x="4800600" y="3429000"/>
            <a:ext cx="838200" cy="381000"/>
          </a:xfrm>
          <a:prstGeom prst="wedgeRectCallout">
            <a:avLst>
              <a:gd name="adj1" fmla="val -96213"/>
              <a:gd name="adj2" fmla="val 8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2" name="AutoShape 56"/>
          <p:cNvSpPr>
            <a:spLocks noChangeArrowheads="1"/>
          </p:cNvSpPr>
          <p:nvPr/>
        </p:nvSpPr>
        <p:spPr bwMode="auto">
          <a:xfrm>
            <a:off x="4572000" y="3962400"/>
            <a:ext cx="838200" cy="381000"/>
          </a:xfrm>
          <a:prstGeom prst="wedgeRectCallout">
            <a:avLst>
              <a:gd name="adj1" fmla="val -79736"/>
              <a:gd name="adj2" fmla="val 979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3" name="AutoShape 57"/>
          <p:cNvSpPr>
            <a:spLocks noChangeArrowheads="1"/>
          </p:cNvSpPr>
          <p:nvPr/>
        </p:nvSpPr>
        <p:spPr bwMode="auto">
          <a:xfrm>
            <a:off x="4876800" y="2895600"/>
            <a:ext cx="2362200" cy="381000"/>
          </a:xfrm>
          <a:prstGeom prst="wedgeRectCallout">
            <a:avLst>
              <a:gd name="adj1" fmla="val -43213"/>
              <a:gd name="adj2" fmla="val 8041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Damn!  They’re on to 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0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Traitor is stymied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Our loyal generals can deduce that the decision was to attack</a:t>
            </a:r>
          </a:p>
          <a:p>
            <a:pPr eaLnBrk="1" hangingPunct="1"/>
            <a:r>
              <a:rPr lang="en-US" sz="2800" smtClean="0"/>
              <a:t>Traitor can’t disrupt this…</a:t>
            </a:r>
          </a:p>
          <a:p>
            <a:pPr lvl="1" eaLnBrk="1" hangingPunct="1"/>
            <a:r>
              <a:rPr lang="en-US" sz="2400" smtClean="0"/>
              <a:t>Either forced to vote legitimately, or is caught</a:t>
            </a:r>
          </a:p>
          <a:p>
            <a:pPr lvl="1" eaLnBrk="1" hangingPunct="1"/>
            <a:r>
              <a:rPr lang="en-US" sz="2400" smtClean="0"/>
              <a:t>But costs were steep!</a:t>
            </a:r>
          </a:p>
          <a:p>
            <a:pPr lvl="2" eaLnBrk="1" hangingPunct="1"/>
            <a:r>
              <a:rPr lang="en-US" sz="2000" smtClean="0"/>
              <a:t>(f+1)</a:t>
            </a:r>
            <a:r>
              <a:rPr lang="en-US" sz="1400" smtClean="0"/>
              <a:t>*</a:t>
            </a:r>
            <a:r>
              <a:rPr lang="en-US" sz="2000" smtClean="0"/>
              <a:t>n</a:t>
            </a:r>
            <a:r>
              <a:rPr lang="en-US" sz="2000" baseline="30000" smtClean="0"/>
              <a:t>2</a:t>
            </a:r>
            <a:r>
              <a:rPr lang="en-US" sz="2000" smtClean="0"/>
              <a:t> ,messages!</a:t>
            </a:r>
          </a:p>
          <a:p>
            <a:pPr lvl="2" eaLnBrk="1" hangingPunct="1"/>
            <a:r>
              <a:rPr lang="en-US" sz="2000" smtClean="0"/>
              <a:t>Rounds can also be slow….</a:t>
            </a:r>
          </a:p>
          <a:p>
            <a:pPr lvl="1" eaLnBrk="1" hangingPunct="1"/>
            <a:r>
              <a:rPr lang="en-US" sz="2400" smtClean="0"/>
              <a:t>“Early stopping” protocols: min(t+2, f+1) rounds; t is true number of faults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78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Recent work with Byzantine model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Focus is typically on using it to secure particularly sensitive, ultra-critical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example the “certification authority” that hands out keys in a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Or a database maintaining top-secret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Researchers have suggested that for such purposes, a “Byzantine Quorum” approach can work well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They are implementing this in real systems by simulating rounds using various tricks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66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Quorums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Arrange servers into a </a:t>
            </a:r>
            <a:r>
              <a:rPr lang="en-US" sz="2800" smtClean="0">
                <a:sym typeface="Symbol" pitchFamily="18" charset="2"/>
              </a:rPr>
              <a:t>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n </a:t>
            </a:r>
            <a:r>
              <a:rPr lang="en-US" sz="1800" smtClean="0">
                <a:sym typeface="Symbol" pitchFamily="18" charset="2"/>
              </a:rPr>
              <a:t>x</a:t>
            </a:r>
            <a:r>
              <a:rPr lang="en-US" sz="2800" smtClean="0">
                <a:sym typeface="Symbol" pitchFamily="18" charset="2"/>
              </a:rPr>
              <a:t> n array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Idea is that any row or column is a quorum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Then use Byzantine Agreement to access that quorum, doing a read or a write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Separately, Castro and Liskov have tackled a related problem, using BA to secure a file server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By keeping BA out of the critical path, can avoid most of the delay BA normally imposes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3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 secrets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fact BA algorithms are just the tip of a broader “coding theory” iceberg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One exciting idea is called a “split secret”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Idea is to spread a secret among </a:t>
            </a:r>
            <a:r>
              <a:rPr lang="en-US" sz="2400" i="1" smtClean="0"/>
              <a:t>n </a:t>
            </a:r>
            <a:r>
              <a:rPr lang="en-US" sz="2400" smtClean="0"/>
              <a:t>servers so that any </a:t>
            </a:r>
            <a:r>
              <a:rPr lang="en-US" sz="2400" i="1" smtClean="0"/>
              <a:t>k </a:t>
            </a:r>
            <a:r>
              <a:rPr lang="en-US" sz="2400" smtClean="0"/>
              <a:t>can reconstruct the secret, but no individual actually has all the 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Protocol lets the client obtain the “shares” without the servers seeing one-another’s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servers keep but can’t read the secret!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Question: In what ways is this better than just encrypting a secret?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3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split secrets work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They build on a famous result</a:t>
            </a:r>
          </a:p>
          <a:p>
            <a:pPr lvl="1" eaLnBrk="1" hangingPunct="1"/>
            <a:r>
              <a:rPr lang="en-US" sz="2400" smtClean="0"/>
              <a:t>With k+1 distinct points you can uniquely identify an order-k polynomial</a:t>
            </a:r>
          </a:p>
          <a:p>
            <a:pPr lvl="2" eaLnBrk="1" hangingPunct="1"/>
            <a:r>
              <a:rPr lang="en-US" sz="2000" smtClean="0"/>
              <a:t>i.e 2 points determine a line</a:t>
            </a:r>
          </a:p>
          <a:p>
            <a:pPr lvl="2" eaLnBrk="1" hangingPunct="1"/>
            <a:r>
              <a:rPr lang="en-US" sz="2000" smtClean="0"/>
              <a:t>3 points determine a unique quadratic</a:t>
            </a:r>
          </a:p>
          <a:p>
            <a:pPr lvl="1" eaLnBrk="1" hangingPunct="1"/>
            <a:r>
              <a:rPr lang="en-US" sz="2400" smtClean="0"/>
              <a:t>The polynomial is the “secret”</a:t>
            </a:r>
          </a:p>
          <a:p>
            <a:pPr lvl="1" eaLnBrk="1" hangingPunct="1"/>
            <a:r>
              <a:rPr lang="en-US" sz="2400" smtClean="0"/>
              <a:t>And the servers themselves have the points – the “shares”</a:t>
            </a:r>
          </a:p>
          <a:p>
            <a:pPr lvl="1" eaLnBrk="1" hangingPunct="1"/>
            <a:r>
              <a:rPr lang="en-US" sz="2400" smtClean="0"/>
              <a:t>With coding theory the shares are made just redundant enough to overcome n-k faults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Consensus </a:t>
            </a:r>
            <a:r>
              <a:rPr lang="en-US" smtClean="0">
                <a:sym typeface="Symbol"/>
              </a:rPr>
              <a:t> Agreement?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 CS5412 we treat these as synonyms</a:t>
            </a:r>
          </a:p>
          <a:p>
            <a:endParaRPr lang="en-US"/>
          </a:p>
          <a:p>
            <a:r>
              <a:rPr lang="en-US" smtClean="0"/>
              <a:t>The theoretical distributed systems community has detailed definitions and for that group, the terms refer to very similar but not identical problems</a:t>
            </a:r>
          </a:p>
          <a:p>
            <a:endParaRPr lang="en-US"/>
          </a:p>
          <a:p>
            <a:r>
              <a:rPr lang="en-US" smtClean="0"/>
              <a:t>Today we’re “really” focused on Consensus, but don’t worry about the distinctions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78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Broadcast (BB)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classical research results use Byzantine Agreement to implement a form of fault-tolerant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send a message I initiate “agreement” on that message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end up agreeing on content and ordering w.r.t. other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Used as a primitive in many published papers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2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 and cons to BB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 the positive side, the primitive is very powerful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example this is the core of the Castro and Liskov technique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 on the negative side, BB is slow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see ways of doing fault-tolerant multicast that run at 150,000 small messages per second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BB: more like 5 or 10 per second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right choice for infrequent, very sensitive actions… but wrong if performance matters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97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Take-aways?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Fault-tolerance matters in many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we need to agree on what a “fault”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Extreme models lead to high costs!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Common to reduce fault-tolerance to some form of data or “state” replication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this case fault-tolerance is often provided by some form of broadcast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Mechanism for </a:t>
            </a:r>
            <a:r>
              <a:rPr lang="en-US" sz="2400" i="1" smtClean="0"/>
              <a:t>detecting</a:t>
            </a:r>
            <a:r>
              <a:rPr lang="en-US" sz="2400" smtClean="0"/>
              <a:t> faults is also important in many systems.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Timeout is common… but can behave inconsistently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“View change” notification is used in some systems.  They typically implement a fault agreement protocol.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Fischer, Lynch and Patterson	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surprising result</a:t>
            </a:r>
          </a:p>
          <a:p>
            <a:pPr lvl="1"/>
            <a:r>
              <a:rPr lang="en-US" smtClean="0"/>
              <a:t>Impossibility of Asynchronous Distributed Consensus with a Single Faulty Process</a:t>
            </a:r>
          </a:p>
          <a:p>
            <a:r>
              <a:rPr lang="en-US" smtClean="0"/>
              <a:t>They prove that no asynchronous algorithm for agreeing on a one-bit value can guarantee that it will terminate in the presence of crash faults</a:t>
            </a:r>
          </a:p>
          <a:p>
            <a:pPr lvl="1"/>
            <a:r>
              <a:rPr lang="en-US" smtClean="0"/>
              <a:t>And this is true even if no crash actually occurs!</a:t>
            </a:r>
          </a:p>
          <a:p>
            <a:pPr lvl="1"/>
            <a:r>
              <a:rPr lang="en-US" smtClean="0"/>
              <a:t>Proof constructs infinite non-terminating runs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7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of FLP result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They start by looking at an asynchronous system of N processes with inputs that are all the same</a:t>
            </a:r>
          </a:p>
          <a:p>
            <a:pPr lvl="1"/>
            <a:r>
              <a:rPr lang="en-US" smtClean="0"/>
              <a:t>All 0’s must decide 0, all 1’s decides 1</a:t>
            </a:r>
          </a:p>
          <a:p>
            <a:r>
              <a:rPr lang="en-US" smtClean="0"/>
              <a:t>They are assume we are given a correct consensus protocol that will “vote” (somehow) to pick one of the inputs, e.g. perhaps the majority value</a:t>
            </a:r>
          </a:p>
          <a:p>
            <a:pPr lvl="1"/>
            <a:r>
              <a:rPr lang="en-US" smtClean="0"/>
              <a:t>Now they focus on an initial set of inputs with an uncertain (“bivalent”) outcome (nearly a tie)</a:t>
            </a:r>
          </a:p>
          <a:p>
            <a:pPr lvl="1"/>
            <a:r>
              <a:rPr lang="en-US" smtClean="0"/>
              <a:t>For example: N=5 and with a majority of 0’s the protocol picks 0, </a:t>
            </a:r>
            <a:r>
              <a:rPr lang="en-US" i="1" u="sng" smtClean="0"/>
              <a:t>but with a tie, it picks 1</a:t>
            </a:r>
            <a:r>
              <a:rPr lang="en-US" smtClean="0"/>
              <a:t>.  Thus if one of process with a 0 happens to fail, the outcome is different than if all vote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0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of FLP result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 they will show that from this bivalent state we can force the system to do some work and yet still end up in an equivalent bivalent state</a:t>
            </a:r>
          </a:p>
          <a:p>
            <a:endParaRPr lang="en-US"/>
          </a:p>
          <a:p>
            <a:r>
              <a:rPr lang="en-US" smtClean="0"/>
              <a:t>Then they repeat this procedure</a:t>
            </a:r>
          </a:p>
          <a:p>
            <a:endParaRPr lang="en-US"/>
          </a:p>
          <a:p>
            <a:r>
              <a:rPr lang="en-US" smtClean="0"/>
              <a:t>Effect is to force the system into an infinite loop!</a:t>
            </a:r>
          </a:p>
          <a:p>
            <a:pPr lvl="1"/>
            <a:r>
              <a:rPr lang="en-US" smtClean="0"/>
              <a:t>And it works </a:t>
            </a:r>
            <a:r>
              <a:rPr lang="en-US" i="1" u="sng" smtClean="0"/>
              <a:t>no matter what correct consensus protocol you started with.</a:t>
            </a:r>
            <a:r>
              <a:rPr lang="en-US" smtClean="0"/>
              <a:t>  This makes the result very general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606" name="Freeform 8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5608" name="AutoShape 10"/>
          <p:cNvSpPr>
            <a:spLocks noChangeArrowheads="1"/>
          </p:cNvSpPr>
          <p:nvPr/>
        </p:nvSpPr>
        <p:spPr bwMode="auto">
          <a:xfrm>
            <a:off x="5105400" y="1066800"/>
            <a:ext cx="3429000" cy="1066800"/>
          </a:xfrm>
          <a:prstGeom prst="wedgeRectCallout">
            <a:avLst>
              <a:gd name="adj1" fmla="val -45694"/>
              <a:gd name="adj2" fmla="val 91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</a:t>
            </a:r>
            <a:r>
              <a:rPr lang="en-US" baseline="-25000"/>
              <a:t>*</a:t>
            </a:r>
            <a:r>
              <a:rPr lang="en-US"/>
              <a:t> denotes bivalent state</a:t>
            </a:r>
          </a:p>
          <a:p>
            <a:r>
              <a:rPr lang="en-US"/>
              <a:t>S</a:t>
            </a:r>
            <a:r>
              <a:rPr lang="en-US" baseline="-25000"/>
              <a:t>0</a:t>
            </a:r>
            <a:r>
              <a:rPr lang="en-US"/>
              <a:t> denotes a decision 0 state</a:t>
            </a:r>
          </a:p>
          <a:p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denotes a decision 1 state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H="1">
            <a:off x="1600200" y="5029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>
            <a:off x="20574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4"/>
          <p:cNvSpPr>
            <a:spLocks noChangeShapeType="1"/>
          </p:cNvSpPr>
          <p:nvPr/>
        </p:nvSpPr>
        <p:spPr bwMode="auto">
          <a:xfrm>
            <a:off x="2286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5"/>
          <p:cNvSpPr>
            <a:spLocks noChangeShapeType="1"/>
          </p:cNvSpPr>
          <p:nvPr/>
        </p:nvSpPr>
        <p:spPr bwMode="auto">
          <a:xfrm>
            <a:off x="22860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609600" y="548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Sooner or later all executions decide 0</a:t>
            </a:r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6019800" y="5029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 flipH="1">
            <a:off x="64770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9"/>
          <p:cNvSpPr>
            <a:spLocks noChangeShapeType="1"/>
          </p:cNvSpPr>
          <p:nvPr/>
        </p:nvSpPr>
        <p:spPr bwMode="auto">
          <a:xfrm>
            <a:off x="6705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67056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5029200" y="548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Sooner or later all executions decide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29000" y="3352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6633" name="AutoShape 10"/>
          <p:cNvSpPr>
            <a:spLocks noChangeArrowheads="1"/>
          </p:cNvSpPr>
          <p:nvPr/>
        </p:nvSpPr>
        <p:spPr bwMode="auto">
          <a:xfrm>
            <a:off x="457200" y="1981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e is a critical event that takes us from a bivalent to a univalent state: eventually we’ll “decide” 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69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2567</TotalTime>
  <Words>3144</Words>
  <Application>Microsoft Office PowerPoint</Application>
  <PresentationFormat>On-screen Show (4:3)</PresentationFormat>
  <Paragraphs>408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CS5412:  Consensus and the FLP Impossibility Result</vt:lpstr>
      <vt:lpstr>Generalizing Sam and Jill’s challenge</vt:lpstr>
      <vt:lpstr>Connection to consistency</vt:lpstr>
      <vt:lpstr>Consensus  Agreement?</vt:lpstr>
      <vt:lpstr>Fischer, Lynch and Patterson </vt:lpstr>
      <vt:lpstr>Core of FLP result</vt:lpstr>
      <vt:lpstr>Core of FLP result</vt:lpstr>
      <vt:lpstr>Bivalent state</vt:lpstr>
      <vt:lpstr>Bivalent state</vt:lpstr>
      <vt:lpstr>Bivalent state</vt:lpstr>
      <vt:lpstr>Bivalent state</vt:lpstr>
      <vt:lpstr>Bivalent state</vt:lpstr>
      <vt:lpstr>Core of FLP result in words</vt:lpstr>
      <vt:lpstr>Core of FLP result</vt:lpstr>
      <vt:lpstr>But how did they “really” do it?</vt:lpstr>
      <vt:lpstr>Intuition behind this result?</vt:lpstr>
      <vt:lpstr>But what did “impossibility” mean?</vt:lpstr>
      <vt:lpstr>How did they pull this off?</vt:lpstr>
      <vt:lpstr>In the real world?</vt:lpstr>
      <vt:lpstr>So...</vt:lpstr>
      <vt:lpstr>Recap</vt:lpstr>
      <vt:lpstr>Tougher failure models</vt:lpstr>
      <vt:lpstr>Here the situation is much harder</vt:lpstr>
      <vt:lpstr>Byzantine scenario</vt:lpstr>
      <vt:lpstr>Byzantine scenario</vt:lpstr>
      <vt:lpstr>A timeline perspective</vt:lpstr>
      <vt:lpstr>A timeline perspective</vt:lpstr>
      <vt:lpstr>What can the traitor do?</vt:lpstr>
      <vt:lpstr>Outcomes?</vt:lpstr>
      <vt:lpstr>What can we do?</vt:lpstr>
      <vt:lpstr>Digital signatures</vt:lpstr>
      <vt:lpstr>With such a system</vt:lpstr>
      <vt:lpstr>A timeline perspective</vt:lpstr>
      <vt:lpstr>A timeline perspective</vt:lpstr>
      <vt:lpstr>Traitor is stymied</vt:lpstr>
      <vt:lpstr>Recent work with Byzantine model</vt:lpstr>
      <vt:lpstr>Byzantine Quorums</vt:lpstr>
      <vt:lpstr>Split secrets</vt:lpstr>
      <vt:lpstr>How split secrets work</vt:lpstr>
      <vt:lpstr>Byzantine Broadcast (BB)</vt:lpstr>
      <vt:lpstr>Pros and cons to BB</vt:lpstr>
      <vt:lpstr>Take-aways?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145</cp:revision>
  <cp:lastPrinted>2012-01-20T16:17:50Z</cp:lastPrinted>
  <dcterms:created xsi:type="dcterms:W3CDTF">2006-08-16T00:00:00Z</dcterms:created>
  <dcterms:modified xsi:type="dcterms:W3CDTF">2012-02-12T21:00:20Z</dcterms:modified>
</cp:coreProperties>
</file>