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03" r:id="rId37"/>
    <p:sldId id="291" r:id="rId38"/>
    <p:sldId id="292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4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61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303"/>
            <p14:sldId id="291"/>
            <p14:sldId id="292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2ADCFB-829F-4538-9522-35E7659D87CD}" type="datetime1">
              <a:rPr lang="en-US" smtClean="0"/>
              <a:t>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94C8-9DB2-43BD-94BE-49DF8775B78D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57148C-7380-41F1-A30A-1706E1D2C6C4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583B-21DF-4F3B-BB82-69BBD788A314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7E48-108A-4D17-BB4F-C1E7328FB3CA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E4BB4C-26D8-42D0-B813-F8D19DBBC797}" type="datetime1">
              <a:rPr lang="en-US" smtClean="0"/>
              <a:t>2/12/2012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A7EBAE-2C89-4244-A82C-E8DB932478F3}" type="datetime1">
              <a:rPr lang="en-US" smtClean="0"/>
              <a:t>2/12/2012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0DD-D966-44DE-9449-E6F80BC5CF1C}" type="datetime1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A10-79E9-4AF0-B832-2D7BCF8EF6E1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C203-A4A0-4076-9C23-24C34CCD4928}" type="datetime1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841A7D-0DFF-4525-A39B-5FDF9ADB2890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1DF824-0C6D-4FAD-8B93-644EFE962216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Two and Three Phase Commit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“Yes”?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If a member replies “Yes” it moves to a state we call </a:t>
            </a:r>
            <a:r>
              <a:rPr lang="en-US" i="1" smtClean="0"/>
              <a:t>prepared to commit</a:t>
            </a:r>
          </a:p>
          <a:p>
            <a:pPr lvl="1"/>
            <a:r>
              <a:rPr lang="en-US" smtClean="0"/>
              <a:t>Up to then it could just abort in a unilateral way, i.e. if data or locks were lost due to a crash/restart (or a timeout)</a:t>
            </a:r>
          </a:p>
          <a:p>
            <a:pPr lvl="1"/>
            <a:r>
              <a:rPr lang="en-US" smtClean="0"/>
              <a:t>But once it says “I’m prepared to commit” it must not lose locks or data.  So it will probably need to force data to disk at this stage</a:t>
            </a:r>
          </a:p>
          <a:p>
            <a:pPr lvl="1"/>
            <a:r>
              <a:rPr lang="en-US" smtClean="0"/>
              <a:t>Many systems push data to disk in background so all they need to do is update a single bit on disk: “prepared=true” but this disk-write is still considered  costly event!</a:t>
            </a:r>
          </a:p>
          <a:p>
            <a:pPr lvl="1"/>
            <a:endParaRPr lang="en-US"/>
          </a:p>
          <a:p>
            <a:r>
              <a:rPr lang="en-US" smtClean="0"/>
              <a:t>Then can reply “Yes”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7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leader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So.... L sends out “Are you prepared?”</a:t>
            </a:r>
          </a:p>
          <a:p>
            <a:r>
              <a:rPr lang="en-US" smtClean="0"/>
              <a:t>It waits and eventually has replies from {P, Q, ... }</a:t>
            </a:r>
          </a:p>
          <a:p>
            <a:pPr lvl="1"/>
            <a:r>
              <a:rPr lang="en-US" smtClean="0"/>
              <a:t>“No” if someone replies no, or if a timeout occurs</a:t>
            </a:r>
          </a:p>
          <a:p>
            <a:pPr lvl="1"/>
            <a:r>
              <a:rPr lang="en-US" smtClean="0"/>
              <a:t>“Yes” only if that participant actually replied “yes”and hence is now in the prepared to commit state</a:t>
            </a:r>
          </a:p>
          <a:p>
            <a:pPr lvl="1"/>
            <a:endParaRPr lang="en-US"/>
          </a:p>
          <a:p>
            <a:r>
              <a:rPr lang="en-US" smtClean="0"/>
              <a:t>If all participants are prepared to commit, L can send a “Commit” message.  Else L must send “Abort”</a:t>
            </a:r>
          </a:p>
          <a:p>
            <a:pPr lvl="1"/>
            <a:r>
              <a:rPr lang="en-US" smtClean="0"/>
              <a:t>Notice that L could mistakenly abort.  This is ok.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 receives a commit/abort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participant is prepared to commit it waits for outcome to be known</a:t>
            </a:r>
          </a:p>
          <a:p>
            <a:pPr lvl="1"/>
            <a:r>
              <a:rPr lang="en-US" smtClean="0"/>
              <a:t>Learns that leader decided to Commit:  It “finalizes” the state by making updates permanent</a:t>
            </a:r>
          </a:p>
          <a:p>
            <a:pPr lvl="1"/>
            <a:r>
              <a:rPr lang="en-US" smtClean="0"/>
              <a:t>Learns that leader decided to Abort: It discards any updates</a:t>
            </a:r>
          </a:p>
          <a:p>
            <a:pPr lvl="1"/>
            <a:r>
              <a:rPr lang="en-US" smtClean="0"/>
              <a:t>Then can release locks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1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cases to consider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smtClean="0"/>
              <a:t>Two possible worries</a:t>
            </a:r>
          </a:p>
          <a:p>
            <a:pPr lvl="1"/>
            <a:r>
              <a:rPr lang="en-US" smtClean="0"/>
              <a:t>Some participant might fail at some step of the protocol</a:t>
            </a:r>
          </a:p>
          <a:p>
            <a:pPr lvl="1"/>
            <a:r>
              <a:rPr lang="en-US" smtClean="0"/>
              <a:t>The leader might fail at some step of the protocol</a:t>
            </a:r>
          </a:p>
          <a:p>
            <a:pPr lvl="1"/>
            <a:endParaRPr lang="en-US"/>
          </a:p>
          <a:p>
            <a:r>
              <a:rPr lang="en-US" smtClean="0"/>
              <a:t>Notice how a participant moves from “participating” to “prepared to commit” to “commited/aborted”</a:t>
            </a:r>
          </a:p>
          <a:p>
            <a:endParaRPr lang="en-US"/>
          </a:p>
          <a:p>
            <a:r>
              <a:rPr lang="en-US" smtClean="0"/>
              <a:t>Leader moves from “doing work” to “inquiry” to “commited/aborted”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9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Can think about cross-product of states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This is common in distributed protocols</a:t>
            </a:r>
          </a:p>
          <a:p>
            <a:pPr lvl="1"/>
            <a:r>
              <a:rPr lang="en-US" smtClean="0"/>
              <a:t>We need to look at each member, and each state it can be in</a:t>
            </a:r>
          </a:p>
          <a:p>
            <a:pPr lvl="1"/>
            <a:r>
              <a:rPr lang="en-US" smtClean="0"/>
              <a:t>The system state is a vector (S</a:t>
            </a:r>
            <a:r>
              <a:rPr lang="en-US" baseline="-25000" smtClean="0"/>
              <a:t>L</a:t>
            </a:r>
            <a:r>
              <a:rPr lang="en-US" smtClean="0"/>
              <a:t>, S</a:t>
            </a:r>
            <a:r>
              <a:rPr lang="en-US" baseline="-25000" smtClean="0"/>
              <a:t>P</a:t>
            </a:r>
            <a:r>
              <a:rPr lang="en-US" smtClean="0"/>
              <a:t>, S</a:t>
            </a:r>
            <a:r>
              <a:rPr lang="en-US" baseline="-25000" smtClean="0"/>
              <a:t>Q</a:t>
            </a:r>
            <a:r>
              <a:rPr lang="en-US" smtClean="0"/>
              <a:t>, ...)</a:t>
            </a:r>
          </a:p>
          <a:p>
            <a:pPr lvl="1"/>
            <a:r>
              <a:rPr lang="en-US" smtClean="0"/>
              <a:t>Since each can be in 4 states there are 4</a:t>
            </a:r>
            <a:r>
              <a:rPr lang="en-US" baseline="30000" smtClean="0"/>
              <a:t>N</a:t>
            </a:r>
            <a:r>
              <a:rPr lang="en-US" smtClean="0"/>
              <a:t> possible scenarios we need to think about!</a:t>
            </a:r>
          </a:p>
          <a:p>
            <a:pPr lvl="1"/>
            <a:endParaRPr lang="en-US" smtClean="0"/>
          </a:p>
          <a:p>
            <a:r>
              <a:rPr lang="en-US" smtClean="0"/>
              <a:t>Many protocols are actually written in a state-diagram form, but we’ll use English today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87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leader handles failures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Suppose L stays healthy and only participants fail</a:t>
            </a:r>
          </a:p>
          <a:p>
            <a:endParaRPr lang="en-US"/>
          </a:p>
          <a:p>
            <a:r>
              <a:rPr lang="en-US" smtClean="0"/>
              <a:t>If a participant failed before voting, leader just aborts the protocol</a:t>
            </a:r>
          </a:p>
          <a:p>
            <a:endParaRPr lang="en-US"/>
          </a:p>
          <a:p>
            <a:r>
              <a:rPr lang="en-US" smtClean="0"/>
              <a:t>The participant might later recover and needs a way to find out what happened</a:t>
            </a:r>
          </a:p>
          <a:p>
            <a:pPr lvl="1"/>
            <a:r>
              <a:rPr lang="en-US" smtClean="0"/>
              <a:t>If failure causes it to forget the txn, no problem</a:t>
            </a:r>
          </a:p>
          <a:p>
            <a:pPr lvl="1"/>
            <a:r>
              <a:rPr lang="en-US" smtClean="0"/>
              <a:t>For cases where a participant may know about the txn and want to learn the outcome, we just keep a long log of outcomes and it can look this txn up by its ID to find out</a:t>
            </a:r>
          </a:p>
          <a:p>
            <a:pPr lvl="1"/>
            <a:r>
              <a:rPr lang="en-US" smtClean="0"/>
              <a:t>Writing to this log is a role of the leader (and slows it down)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99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a failure after vote?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leader also needs to handle a participant that votes “Yes” and hence is prepared, but then fails</a:t>
            </a:r>
          </a:p>
          <a:p>
            <a:endParaRPr lang="en-US"/>
          </a:p>
          <a:p>
            <a:r>
              <a:rPr lang="en-US" smtClean="0"/>
              <a:t>In this case it won’t receive the Commit/Abort message</a:t>
            </a:r>
          </a:p>
          <a:p>
            <a:pPr lvl="1"/>
            <a:r>
              <a:rPr lang="en-US" smtClean="0"/>
              <a:t>Solved because the leader logs the outcome</a:t>
            </a:r>
          </a:p>
          <a:p>
            <a:pPr lvl="1"/>
            <a:r>
              <a:rPr lang="en-US" smtClean="0"/>
              <a:t>On recovery that participant notices that it has a prepared txn and consults the log</a:t>
            </a:r>
          </a:p>
          <a:p>
            <a:pPr lvl="1"/>
            <a:r>
              <a:rPr lang="en-US" smtClean="0"/>
              <a:t>Must find the outcome there and must wait if it can’t find the outcome information</a:t>
            </a:r>
          </a:p>
          <a:p>
            <a:pPr lvl="1"/>
            <a:endParaRPr lang="en-US"/>
          </a:p>
          <a:p>
            <a:r>
              <a:rPr lang="en-US" smtClean="0"/>
              <a:t>Implication: Leader must log the outcome </a:t>
            </a:r>
            <a:r>
              <a:rPr lang="en-US" i="1" u="sng" smtClean="0"/>
              <a:t>before</a:t>
            </a:r>
            <a:r>
              <a:rPr lang="en-US" i="1" smtClean="0"/>
              <a:t> </a:t>
            </a:r>
            <a:r>
              <a:rPr lang="en-US" smtClean="0"/>
              <a:t>sending the Commit or Abort outcome message!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can think about participants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a participant was involved but never was asked to vote, it can always unilaterally abort</a:t>
            </a:r>
          </a:p>
          <a:p>
            <a:endParaRPr lang="en-US"/>
          </a:p>
          <a:p>
            <a:r>
              <a:rPr lang="en-US" smtClean="0"/>
              <a:t>But once a participant votes “Yes” it must learn the outcome and can’t terminate the txn until it does</a:t>
            </a:r>
          </a:p>
          <a:p>
            <a:pPr lvl="1"/>
            <a:r>
              <a:rPr lang="en-US" smtClean="0"/>
              <a:t>E.g. must hold any pending updates, and locks</a:t>
            </a:r>
          </a:p>
          <a:p>
            <a:pPr lvl="1"/>
            <a:r>
              <a:rPr lang="en-US" smtClean="0"/>
              <a:t>Can’t release them without knowing outcome</a:t>
            </a:r>
          </a:p>
          <a:p>
            <a:pPr lvl="1"/>
            <a:endParaRPr lang="en-US"/>
          </a:p>
          <a:p>
            <a:r>
              <a:rPr lang="en-US" smtClean="0"/>
              <a:t>It obtains this from L, or from the outcomes log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bad case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Some participant, maybe P, votes “Yes” but then leader L seems to vanish</a:t>
            </a:r>
          </a:p>
          <a:p>
            <a:pPr lvl="1"/>
            <a:r>
              <a:rPr lang="en-US" smtClean="0"/>
              <a:t>Maybe it died... maybe became disconnected from the system (partitioning failure)</a:t>
            </a:r>
          </a:p>
          <a:p>
            <a:pPr lvl="1"/>
            <a:r>
              <a:rPr lang="en-US" smtClean="0"/>
              <a:t>P is “stuck”.  We say that it is “blocked”</a:t>
            </a:r>
          </a:p>
          <a:p>
            <a:pPr lvl="1"/>
            <a:endParaRPr lang="en-US"/>
          </a:p>
          <a:p>
            <a:r>
              <a:rPr lang="en-US" smtClean="0"/>
              <a:t>Can P deduce the state?</a:t>
            </a:r>
          </a:p>
          <a:p>
            <a:pPr lvl="1"/>
            <a:r>
              <a:rPr lang="en-US" smtClean="0"/>
              <a:t>If log reports outcome, P can make progress</a:t>
            </a:r>
          </a:p>
          <a:p>
            <a:pPr lvl="1"/>
            <a:r>
              <a:rPr lang="en-US" smtClean="0"/>
              <a:t>What if the log doesn’t know the outcome?  As long as we follow rule that L logs outcome before telling anyone, safe to commit in this case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95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2PC makes progress with a log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But this assumes we can access either the leader L, or the log.</a:t>
            </a:r>
          </a:p>
          <a:p>
            <a:endParaRPr lang="en-US"/>
          </a:p>
          <a:p>
            <a:r>
              <a:rPr lang="en-US" smtClean="0"/>
              <a:t>If neither is accessible, we’re stuck</a:t>
            </a:r>
          </a:p>
          <a:p>
            <a:endParaRPr lang="en-US"/>
          </a:p>
          <a:p>
            <a:r>
              <a:rPr lang="en-US" smtClean="0"/>
              <a:t>In any real system that uses 2PC a log is employed but in many textbooks, 2PC is discussed </a:t>
            </a:r>
            <a:r>
              <a:rPr lang="en-US" i="1" smtClean="0"/>
              <a:t>without</a:t>
            </a:r>
            <a:r>
              <a:rPr lang="en-US" smtClean="0"/>
              <a:t> a log service.  What do we do in this case?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Continuing our consistency saga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Recall from last lecture:</a:t>
            </a:r>
          </a:p>
          <a:p>
            <a:pPr lvl="1"/>
            <a:r>
              <a:rPr lang="en-US" smtClean="0"/>
              <a:t>Cloud-scale performance centers on replication</a:t>
            </a:r>
          </a:p>
          <a:p>
            <a:pPr lvl="1"/>
            <a:r>
              <a:rPr lang="en-US" smtClean="0"/>
              <a:t>Consistency of replication depends on our ability to talk about notions of time.</a:t>
            </a:r>
          </a:p>
          <a:p>
            <a:pPr lvl="2"/>
            <a:r>
              <a:rPr lang="en-US" smtClean="0"/>
              <a:t>Lets us use terminology like “If B accesses service S after A does, then B receives a response that is at least as current as the state on which A’s response was based.”</a:t>
            </a:r>
          </a:p>
          <a:p>
            <a:pPr lvl="2"/>
            <a:r>
              <a:rPr lang="en-US" smtClean="0"/>
              <a:t>Lamport: Don’t use clocks, use logical clocks</a:t>
            </a:r>
          </a:p>
          <a:p>
            <a:pPr lvl="2"/>
            <a:r>
              <a:rPr lang="en-US" smtClean="0"/>
              <a:t>We looked at two forms, logical clocks and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lvl="1"/>
            <a:r>
              <a:rPr lang="en-US" smtClean="0"/>
              <a:t>We also explored notion of an “instant in time” and related it to something called a consistent cut</a:t>
            </a:r>
          </a:p>
        </p:txBody>
      </p:sp>
    </p:spTree>
    <p:extLst>
      <p:ext uri="{BB962C8B-B14F-4D97-AF65-F5344CB8AC3E}">
        <p14:creationId xmlns:p14="http://schemas.microsoft.com/office/powerpoint/2010/main" val="3415333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2PC but no log (or can’t reach it)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/>
          </a:bodyPr>
          <a:lstStyle/>
          <a:p>
            <a:r>
              <a:rPr lang="en-US" smtClean="0"/>
              <a:t>If P was told the list of participants when L contacted it for the vote, P could poll them</a:t>
            </a:r>
          </a:p>
          <a:p>
            <a:pPr lvl="1"/>
            <a:r>
              <a:rPr lang="en-US" smtClean="0"/>
              <a:t>E.g. P asks Q, R, S... “what state are you in?”</a:t>
            </a:r>
          </a:p>
          <a:p>
            <a:endParaRPr lang="en-US"/>
          </a:p>
          <a:p>
            <a:r>
              <a:rPr lang="en-US" smtClean="0"/>
              <a:t>Suppose someone says “pending” or even “abort”, or someone knows outcome was “commit”?</a:t>
            </a:r>
          </a:p>
          <a:p>
            <a:pPr lvl="1"/>
            <a:r>
              <a:rPr lang="en-US" smtClean="0"/>
              <a:t>Now P can just abort or commit!</a:t>
            </a:r>
          </a:p>
          <a:p>
            <a:pPr lvl="1"/>
            <a:endParaRPr lang="en-US"/>
          </a:p>
          <a:p>
            <a:r>
              <a:rPr lang="en-US" smtClean="0"/>
              <a:t>But what if N-1 say “pending” and 1 is inaccessible?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8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 remains blocked in this case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 plus one member, perhaps S, might know outcome</a:t>
            </a:r>
          </a:p>
          <a:p>
            <a:endParaRPr lang="en-US"/>
          </a:p>
          <a:p>
            <a:r>
              <a:rPr lang="en-US" smtClean="0"/>
              <a:t>P is unable to determine what L could have done</a:t>
            </a:r>
          </a:p>
          <a:p>
            <a:endParaRPr lang="en-US"/>
          </a:p>
          <a:p>
            <a:r>
              <a:rPr lang="en-US" smtClean="0"/>
              <a:t>Worse possible situation: L is both leader and also participant and hence a single failure leaves the other participants blocked!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Skeen &amp; Stonebraker: 3PC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Skeen proposed a 3PC protocol, that adds one step (and omits any log service)</a:t>
            </a:r>
          </a:p>
          <a:p>
            <a:endParaRPr lang="en-US"/>
          </a:p>
          <a:p>
            <a:r>
              <a:rPr lang="en-US" smtClean="0"/>
              <a:t>With 3PC the leader runs 2 rounds:</a:t>
            </a:r>
          </a:p>
          <a:p>
            <a:pPr lvl="1"/>
            <a:r>
              <a:rPr lang="en-US" smtClean="0"/>
              <a:t>“Are you able to commit”?  Participants reply “Yes/No”</a:t>
            </a:r>
          </a:p>
          <a:p>
            <a:pPr lvl="1"/>
            <a:r>
              <a:rPr lang="en-US" smtClean="0"/>
              <a:t>“Abort” or “Prepare to commit”.  They reply “OK”</a:t>
            </a:r>
          </a:p>
          <a:p>
            <a:pPr lvl="1"/>
            <a:r>
              <a:rPr lang="en-US" smtClean="0"/>
              <a:t>“Commit”</a:t>
            </a:r>
          </a:p>
          <a:p>
            <a:pPr lvl="1"/>
            <a:endParaRPr lang="en-US"/>
          </a:p>
          <a:p>
            <a:r>
              <a:rPr lang="en-US" smtClean="0"/>
              <a:t>Notice that Abort happens in round 2 but Commit only can happen in round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48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space gets even larger!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 we need to think of 5</a:t>
            </a:r>
            <a:r>
              <a:rPr lang="en-US" baseline="30000" smtClean="0"/>
              <a:t>N</a:t>
            </a:r>
            <a:r>
              <a:rPr lang="en-US" smtClean="0"/>
              <a:t> states</a:t>
            </a:r>
          </a:p>
          <a:p>
            <a:pPr lvl="1"/>
            <a:r>
              <a:rPr lang="en-US" smtClean="0"/>
              <a:t>But Skeen points out that many can’t occur</a:t>
            </a:r>
          </a:p>
          <a:p>
            <a:pPr lvl="1"/>
            <a:r>
              <a:rPr lang="en-US" smtClean="0"/>
              <a:t>For example we can’t see a mix of processes that are in the Commit and Abort state</a:t>
            </a:r>
          </a:p>
          <a:p>
            <a:pPr lvl="2"/>
            <a:r>
              <a:rPr lang="en-US" smtClean="0"/>
              <a:t>We could see some in “Running” and some in “Yes”</a:t>
            </a:r>
          </a:p>
          <a:p>
            <a:pPr lvl="2"/>
            <a:r>
              <a:rPr lang="en-US" smtClean="0"/>
              <a:t>We could see some in “Yes” and some in “Prepared”</a:t>
            </a:r>
          </a:p>
          <a:p>
            <a:pPr lvl="2"/>
            <a:r>
              <a:rPr lang="en-US" smtClean="0"/>
              <a:t>We could see some in “Prepared” and some in “Commit”</a:t>
            </a:r>
          </a:p>
          <a:p>
            <a:pPr lvl="1"/>
            <a:r>
              <a:rPr lang="en-US" smtClean="0"/>
              <a:t>But by pushing “Commit” and “Abort” into different rounds we reduce uncertainly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3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3PC recovery is complex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Skeen shows how, on recovery, we can poll the system state</a:t>
            </a:r>
          </a:p>
          <a:p>
            <a:endParaRPr lang="en-US"/>
          </a:p>
          <a:p>
            <a:r>
              <a:rPr lang="en-US" smtClean="0"/>
              <a:t>Any (or all) processes can do this</a:t>
            </a:r>
          </a:p>
          <a:p>
            <a:endParaRPr lang="en-US"/>
          </a:p>
          <a:p>
            <a:r>
              <a:rPr lang="en-US" smtClean="0"/>
              <a:t>Can always deduce a safe outcome... provided that we have an </a:t>
            </a:r>
            <a:r>
              <a:rPr lang="en-US" i="1" smtClean="0"/>
              <a:t>accurate failure detector</a:t>
            </a:r>
          </a:p>
          <a:p>
            <a:endParaRPr lang="en-US" i="1"/>
          </a:p>
          <a:p>
            <a:r>
              <a:rPr lang="en-US" smtClean="0"/>
              <a:t>Concludes that 3PC, without any log service, and with accurate failure detection is non-blocking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91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detection in a network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Many think of Skeen’s 3PC as a practical protocol</a:t>
            </a:r>
          </a:p>
          <a:p>
            <a:endParaRPr lang="en-US"/>
          </a:p>
          <a:p>
            <a:r>
              <a:rPr lang="en-US" smtClean="0"/>
              <a:t>But to really use 3PC we would need a perfect failure detection service that never makes mistakes</a:t>
            </a:r>
          </a:p>
          <a:p>
            <a:pPr lvl="1"/>
            <a:r>
              <a:rPr lang="en-US" smtClean="0"/>
              <a:t>It always says “P has failed” if, in fact, P has failed</a:t>
            </a:r>
          </a:p>
          <a:p>
            <a:pPr lvl="1"/>
            <a:r>
              <a:rPr lang="en-US" smtClean="0"/>
              <a:t>And it never says “P has failed” if P is actually up</a:t>
            </a:r>
          </a:p>
          <a:p>
            <a:pPr lvl="1"/>
            <a:endParaRPr lang="en-US"/>
          </a:p>
          <a:p>
            <a:r>
              <a:rPr lang="en-US" smtClean="0"/>
              <a:t>Is it possible to build such a failure service?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Notions of failure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This leads us to think about failure “models”</a:t>
            </a:r>
          </a:p>
          <a:p>
            <a:endParaRPr lang="en-US"/>
          </a:p>
          <a:p>
            <a:r>
              <a:rPr lang="en-US" smtClean="0"/>
              <a:t>Many things can fail in a distributed system</a:t>
            </a:r>
          </a:p>
          <a:p>
            <a:pPr lvl="1"/>
            <a:r>
              <a:rPr lang="en-US" smtClean="0"/>
              <a:t>Network can drop packets, or the O/S can do so</a:t>
            </a:r>
          </a:p>
          <a:p>
            <a:pPr lvl="1"/>
            <a:r>
              <a:rPr lang="en-US" smtClean="0"/>
              <a:t>Links can break causing a network partition that isolates one or more nodes</a:t>
            </a:r>
          </a:p>
          <a:p>
            <a:pPr lvl="1"/>
            <a:r>
              <a:rPr lang="en-US" smtClean="0"/>
              <a:t>Processes can fail by halting suddenly</a:t>
            </a:r>
          </a:p>
          <a:p>
            <a:pPr lvl="1"/>
            <a:r>
              <a:rPr lang="en-US" smtClean="0"/>
              <a:t>A clock could malfunction, causing timers to fire incorrectly</a:t>
            </a:r>
          </a:p>
          <a:p>
            <a:pPr lvl="1"/>
            <a:r>
              <a:rPr lang="en-US" smtClean="0"/>
              <a:t>A machine could freeze up for a while, then resume</a:t>
            </a:r>
          </a:p>
          <a:p>
            <a:pPr lvl="1"/>
            <a:r>
              <a:rPr lang="en-US" smtClean="0"/>
              <a:t>Processes can corrupt their memory and behave badly without actually crashing</a:t>
            </a:r>
          </a:p>
          <a:p>
            <a:pPr lvl="1"/>
            <a:r>
              <a:rPr lang="en-US" smtClean="0"/>
              <a:t>A process could be taken over by a virus and might behave in a malicious way that deliberately disrupts our system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3400" y="1981200"/>
            <a:ext cx="5410200" cy="4509516"/>
            <a:chOff x="533400" y="1981200"/>
            <a:chExt cx="5410200" cy="4509516"/>
          </a:xfrm>
        </p:grpSpPr>
        <p:sp>
          <p:nvSpPr>
            <p:cNvPr id="6" name="Left-Right Arrow 5"/>
            <p:cNvSpPr/>
            <p:nvPr/>
          </p:nvSpPr>
          <p:spPr>
            <a:xfrm rot="16200000">
              <a:off x="-1479042" y="3993642"/>
              <a:ext cx="4509516" cy="484632"/>
            </a:xfrm>
            <a:prstGeom prst="leftRightArrow">
              <a:avLst/>
            </a:prstGeom>
            <a:gradFill flip="none" rotWithShape="1">
              <a:gsLst>
                <a:gs pos="0">
                  <a:srgbClr val="00B050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18032" y="6008914"/>
              <a:ext cx="2258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C00000"/>
                  </a:solidFill>
                </a:rPr>
                <a:t>Worst: Byzantine</a:t>
              </a:r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8032" y="1981200"/>
              <a:ext cx="4925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00642D"/>
                  </a:solidFill>
                </a:rPr>
                <a:t>Best: “Fail-stop” with trusted notifications</a:t>
              </a:r>
              <a:endParaRPr lang="en-US" b="1">
                <a:solidFill>
                  <a:srgbClr val="00642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348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“Real” systems?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Linux and Windows use timers for failure detection</a:t>
            </a:r>
          </a:p>
          <a:p>
            <a:pPr lvl="1"/>
            <a:r>
              <a:rPr lang="en-US" smtClean="0"/>
              <a:t>These can fire even if the remote side is healthy</a:t>
            </a:r>
          </a:p>
          <a:p>
            <a:pPr lvl="1"/>
            <a:r>
              <a:rPr lang="en-US" smtClean="0"/>
              <a:t>So we get “inaccurate” failure detections</a:t>
            </a:r>
          </a:p>
          <a:p>
            <a:pPr lvl="1"/>
            <a:r>
              <a:rPr lang="en-US" smtClean="0"/>
              <a:t>Of course many kinds of crashes can be sensed accurately so for those, we get trusted notifications</a:t>
            </a:r>
          </a:p>
          <a:p>
            <a:pPr lvl="1"/>
            <a:endParaRPr lang="en-US"/>
          </a:p>
          <a:p>
            <a:r>
              <a:rPr lang="en-US" smtClean="0"/>
              <a:t>Some applications depend on TCP, but TCP itself uses timers and so has the same problem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Byzantine case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Much debate around this</a:t>
            </a:r>
          </a:p>
          <a:p>
            <a:endParaRPr lang="en-US"/>
          </a:p>
          <a:p>
            <a:r>
              <a:rPr lang="en-US" smtClean="0"/>
              <a:t>Since programs are buggy (always), it can be appealing to just use a Byzantine model.  A bug gives random corrupt behavior... like a mild attack</a:t>
            </a:r>
          </a:p>
          <a:p>
            <a:endParaRPr lang="en-US"/>
          </a:p>
          <a:p>
            <a:r>
              <a:rPr lang="en-US" smtClean="0"/>
              <a:t>But Byzantine model is hard to work with and can be costly (you often must “outvote” the bad process)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detection in a network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Return to our use case</a:t>
            </a:r>
          </a:p>
          <a:p>
            <a:endParaRPr lang="en-US"/>
          </a:p>
          <a:p>
            <a:r>
              <a:rPr lang="en-US" smtClean="0"/>
              <a:t>2PC and 3PC are normally used in standard Linux or Windows systems with timers to detect failure</a:t>
            </a:r>
          </a:p>
          <a:p>
            <a:pPr lvl="1"/>
            <a:r>
              <a:rPr lang="en-US" smtClean="0"/>
              <a:t>Hence we get </a:t>
            </a:r>
            <a:r>
              <a:rPr lang="en-US" i="1" smtClean="0"/>
              <a:t>inaccurate</a:t>
            </a:r>
            <a:r>
              <a:rPr lang="en-US" smtClean="0"/>
              <a:t> failure sensing with possible mistakes (e.g. P thinks L is faulty but L is fine)</a:t>
            </a:r>
          </a:p>
          <a:p>
            <a:pPr lvl="1"/>
            <a:r>
              <a:rPr lang="en-US" smtClean="0"/>
              <a:t>3PC is also blocking in this case, although less likely to block than 2PC</a:t>
            </a:r>
          </a:p>
          <a:p>
            <a:pPr lvl="1"/>
            <a:r>
              <a:rPr lang="en-US" smtClean="0"/>
              <a:t>Can prove that any commit protocol would have blocking states with inaccurate failure detection</a:t>
            </a:r>
          </a:p>
        </p:txBody>
      </p:sp>
    </p:spTree>
    <p:extLst>
      <p:ext uri="{BB962C8B-B14F-4D97-AF65-F5344CB8AC3E}">
        <p14:creationId xmlns:p14="http://schemas.microsoft.com/office/powerpoint/2010/main" val="40932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We’ll create a second kind of building block</a:t>
            </a:r>
          </a:p>
          <a:p>
            <a:pPr lvl="1"/>
            <a:r>
              <a:rPr lang="en-US" smtClean="0"/>
              <a:t>Two-phase commit</a:t>
            </a:r>
          </a:p>
          <a:p>
            <a:pPr lvl="1"/>
            <a:r>
              <a:rPr lang="en-US" smtClean="0"/>
              <a:t> It’s cousin, three-phase commit</a:t>
            </a:r>
          </a:p>
          <a:p>
            <a:pPr lvl="1"/>
            <a:endParaRPr lang="en-US"/>
          </a:p>
          <a:p>
            <a:r>
              <a:rPr lang="en-US" smtClean="0"/>
              <a:t>These commit protocols (or a similar pattern) arise often in distributed systems that replicate data</a:t>
            </a:r>
          </a:p>
          <a:p>
            <a:endParaRPr lang="en-US"/>
          </a:p>
          <a:p>
            <a:r>
              <a:rPr lang="en-US" smtClean="0"/>
              <a:t>Closely tied to “consensus” or “agreement” on events, and event order, and hence replication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17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Vogels: World-Wide Failure Sensing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Vogels wrote a paper in which he argued that we really could do much better</a:t>
            </a:r>
          </a:p>
          <a:p>
            <a:pPr lvl="1"/>
            <a:r>
              <a:rPr lang="en-US" smtClean="0"/>
              <a:t>In a cloud computing setting, the cloud management system often “forces” slow nodes to crash and restart</a:t>
            </a:r>
          </a:p>
          <a:p>
            <a:pPr lvl="2"/>
            <a:r>
              <a:rPr lang="en-US" smtClean="0"/>
              <a:t>Used as a kind of all-around fixer-upper</a:t>
            </a:r>
          </a:p>
          <a:p>
            <a:pPr lvl="2"/>
            <a:r>
              <a:rPr lang="en-US" smtClean="0"/>
              <a:t>Also helpful for elasticity and automated management</a:t>
            </a:r>
          </a:p>
          <a:p>
            <a:pPr lvl="2"/>
            <a:endParaRPr lang="en-US"/>
          </a:p>
          <a:p>
            <a:pPr lvl="1"/>
            <a:r>
              <a:rPr lang="en-US" smtClean="0"/>
              <a:t>So in the cloud, management layer is a fairly trustworthy partner, if we were to make use of it</a:t>
            </a:r>
          </a:p>
          <a:p>
            <a:pPr lvl="2"/>
            <a:r>
              <a:rPr lang="en-US" smtClean="0"/>
              <a:t>We don’t make use of it, however, today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Postman Always Rings Twice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Suppose the mailman wants a signature</a:t>
            </a:r>
          </a:p>
          <a:p>
            <a:pPr lvl="1"/>
            <a:r>
              <a:rPr lang="en-US" smtClean="0"/>
              <a:t>He rings and waits a few seconds</a:t>
            </a:r>
          </a:p>
          <a:p>
            <a:pPr lvl="1"/>
            <a:r>
              <a:rPr lang="en-US" smtClean="0"/>
              <a:t>Nobody comes to the door... should he assume you’ve died?</a:t>
            </a:r>
          </a:p>
          <a:p>
            <a:pPr lvl="1"/>
            <a:endParaRPr lang="en-US"/>
          </a:p>
          <a:p>
            <a:r>
              <a:rPr lang="en-US" smtClean="0"/>
              <a:t>Hopefully not</a:t>
            </a:r>
          </a:p>
          <a:p>
            <a:endParaRPr lang="en-US"/>
          </a:p>
          <a:p>
            <a:r>
              <a:rPr lang="en-US" smtClean="0"/>
              <a:t>Vogels suggests that there are many reasons a machine might timeout and yet not be faulty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delay in the cloud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Scheduling can be sluggish</a:t>
            </a:r>
          </a:p>
          <a:p>
            <a:endParaRPr lang="en-US"/>
          </a:p>
          <a:p>
            <a:r>
              <a:rPr lang="en-US" smtClean="0"/>
              <a:t>A node might get a burst of messages that overflow its input sockets and triggers message loss, or network could have some kind of malfunction in its routers/links</a:t>
            </a:r>
          </a:p>
          <a:p>
            <a:endParaRPr lang="en-US"/>
          </a:p>
          <a:p>
            <a:r>
              <a:rPr lang="en-US" smtClean="0"/>
              <a:t>A machine might become overloaded and slow because too many virtual machines were mapped on it</a:t>
            </a:r>
          </a:p>
          <a:p>
            <a:endParaRPr lang="en-US"/>
          </a:p>
          <a:p>
            <a:r>
              <a:rPr lang="en-US" smtClean="0"/>
              <a:t>An application might run wild and page heavily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Vogels suggests?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He recommended that we add some kind of failure monitoring service as a standard network component</a:t>
            </a:r>
          </a:p>
          <a:p>
            <a:endParaRPr lang="en-US"/>
          </a:p>
          <a:p>
            <a:r>
              <a:rPr lang="en-US" smtClean="0"/>
              <a:t>Instead of relying on timeout, even protocols like remote procedure call (RPC) and TCP would ask the service and it would tell them</a:t>
            </a:r>
          </a:p>
          <a:p>
            <a:endParaRPr lang="en-US"/>
          </a:p>
          <a:p>
            <a:r>
              <a:rPr lang="en-US" smtClean="0"/>
              <a:t>It could do a bit of sleuthing first... e.g. ask the O/S on that machine for information... check the network...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clouds </a:t>
            </a:r>
            <a:r>
              <a:rPr lang="en-US" i="1" smtClean="0"/>
              <a:t>don’t</a:t>
            </a:r>
            <a:r>
              <a:rPr lang="en-US" smtClean="0"/>
              <a:t> do this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In the cloud our focus tends to be on keeping the “majority” of the system running</a:t>
            </a:r>
          </a:p>
          <a:p>
            <a:pPr lvl="1"/>
            <a:r>
              <a:rPr lang="en-US" smtClean="0"/>
              <a:t>No matter what the excuse it might have, if some node is slow it makes more sense to move on</a:t>
            </a:r>
          </a:p>
          <a:p>
            <a:pPr lvl="1"/>
            <a:r>
              <a:rPr lang="en-US" smtClean="0"/>
              <a:t>Keeping the cloud up, as a whole, is way more valuable than waiting for some slow node to catch up</a:t>
            </a:r>
          </a:p>
          <a:p>
            <a:pPr lvl="1"/>
            <a:r>
              <a:rPr lang="en-US" smtClean="0"/>
              <a:t>End-user experience is what counts!</a:t>
            </a:r>
          </a:p>
          <a:p>
            <a:pPr lvl="1"/>
            <a:endParaRPr lang="en-US"/>
          </a:p>
          <a:p>
            <a:r>
              <a:rPr lang="en-US" smtClean="0"/>
              <a:t>So the cloud is casual about killing things</a:t>
            </a:r>
          </a:p>
          <a:p>
            <a:r>
              <a:rPr lang="en-US" smtClean="0"/>
              <a:t>... and avoids services like “failure sensing” since they could become bottlenecks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Also, most software is buggy!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mix of “Bohrbugs” and “Heisenbugs”</a:t>
            </a:r>
          </a:p>
          <a:p>
            <a:pPr lvl="1"/>
            <a:r>
              <a:rPr lang="en-US" smtClean="0"/>
              <a:t>Bohrbugs: Boring and easy to fix.  Like Bohr model of the atom</a:t>
            </a:r>
          </a:p>
          <a:p>
            <a:pPr lvl="1"/>
            <a:r>
              <a:rPr lang="en-US" smtClean="0"/>
              <a:t>Heisenbugs: They seem to hide when you try to pin them down (caused by concurrency and problems that corrupt a data structure that won’t be visited for a while).  Hard to fix because crash seems unrelated to bug</a:t>
            </a:r>
          </a:p>
          <a:p>
            <a:r>
              <a:rPr lang="en-US" smtClean="0"/>
              <a:t>Studies show that pretty much all programs retain bugs over their full lifetime.</a:t>
            </a:r>
          </a:p>
          <a:p>
            <a:pPr lvl="1"/>
            <a:r>
              <a:rPr lang="en-US" smtClean="0"/>
              <a:t>So if something is acting strange, it may be failing!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Worst of all... timing is flakey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At cloud scale, with millions of nodes, we can trust timers at all</a:t>
            </a:r>
          </a:p>
          <a:p>
            <a:endParaRPr lang="en-US"/>
          </a:p>
          <a:p>
            <a:r>
              <a:rPr lang="en-US" smtClean="0"/>
              <a:t>Too many things can cause problems that manifest as timing faults or timeouts</a:t>
            </a:r>
          </a:p>
          <a:p>
            <a:endParaRPr lang="en-US"/>
          </a:p>
          <a:p>
            <a:r>
              <a:rPr lang="en-US" smtClean="0"/>
              <a:t>Again, there are some famous models... and again, none is ideal for describing real clouds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Synchronous and Asynchronous Executions</a:t>
            </a:r>
          </a:p>
        </p:txBody>
      </p:sp>
      <p:sp>
        <p:nvSpPr>
          <p:cNvPr id="33795" name="Line 5"/>
          <p:cNvSpPr>
            <a:spLocks noChangeShapeType="1"/>
          </p:cNvSpPr>
          <p:nvPr/>
        </p:nvSpPr>
        <p:spPr bwMode="auto">
          <a:xfrm>
            <a:off x="15240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24384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>
            <a:off x="19812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1371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18288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22860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>
            <a:off x="1066800" y="2819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3"/>
          <p:cNvSpPr>
            <a:spLocks noChangeShapeType="1"/>
          </p:cNvSpPr>
          <p:nvPr/>
        </p:nvSpPr>
        <p:spPr bwMode="auto">
          <a:xfrm>
            <a:off x="10668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4"/>
          <p:cNvSpPr>
            <a:spLocks noChangeShapeType="1"/>
          </p:cNvSpPr>
          <p:nvPr/>
        </p:nvSpPr>
        <p:spPr bwMode="auto">
          <a:xfrm>
            <a:off x="1066800" y="4343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5"/>
          <p:cNvSpPr>
            <a:spLocks noChangeShapeType="1"/>
          </p:cNvSpPr>
          <p:nvPr/>
        </p:nvSpPr>
        <p:spPr bwMode="auto">
          <a:xfrm>
            <a:off x="1066800" y="5105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6"/>
          <p:cNvSpPr>
            <a:spLocks noChangeShapeType="1"/>
          </p:cNvSpPr>
          <p:nvPr/>
        </p:nvSpPr>
        <p:spPr bwMode="auto">
          <a:xfrm>
            <a:off x="1524000" y="2895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7"/>
          <p:cNvSpPr>
            <a:spLocks noChangeShapeType="1"/>
          </p:cNvSpPr>
          <p:nvPr/>
        </p:nvSpPr>
        <p:spPr bwMode="auto">
          <a:xfrm flipH="1">
            <a:off x="1524000" y="2971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8"/>
          <p:cNvSpPr>
            <a:spLocks noChangeShapeType="1"/>
          </p:cNvSpPr>
          <p:nvPr/>
        </p:nvSpPr>
        <p:spPr bwMode="auto">
          <a:xfrm flipH="1">
            <a:off x="1524000" y="3733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9"/>
          <p:cNvSpPr>
            <a:spLocks noChangeShapeType="1"/>
          </p:cNvSpPr>
          <p:nvPr/>
        </p:nvSpPr>
        <p:spPr bwMode="auto">
          <a:xfrm>
            <a:off x="1981200" y="3733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20"/>
          <p:cNvSpPr>
            <a:spLocks noChangeShapeType="1"/>
          </p:cNvSpPr>
          <p:nvPr/>
        </p:nvSpPr>
        <p:spPr bwMode="auto">
          <a:xfrm>
            <a:off x="1524000" y="44958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21"/>
          <p:cNvSpPr>
            <a:spLocks noChangeShapeType="1"/>
          </p:cNvSpPr>
          <p:nvPr/>
        </p:nvSpPr>
        <p:spPr bwMode="auto">
          <a:xfrm flipH="1">
            <a:off x="1524000" y="4495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2"/>
          <p:cNvSpPr>
            <a:spLocks noChangeShapeType="1"/>
          </p:cNvSpPr>
          <p:nvPr/>
        </p:nvSpPr>
        <p:spPr bwMode="auto">
          <a:xfrm flipH="1">
            <a:off x="1524000" y="4648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3"/>
          <p:cNvSpPr>
            <a:spLocks noChangeShapeType="1"/>
          </p:cNvSpPr>
          <p:nvPr/>
        </p:nvSpPr>
        <p:spPr bwMode="auto">
          <a:xfrm>
            <a:off x="15240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4"/>
          <p:cNvSpPr>
            <a:spLocks noChangeShapeType="1"/>
          </p:cNvSpPr>
          <p:nvPr/>
        </p:nvSpPr>
        <p:spPr bwMode="auto">
          <a:xfrm>
            <a:off x="1981200" y="4648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5"/>
          <p:cNvSpPr>
            <a:spLocks noChangeShapeType="1"/>
          </p:cNvSpPr>
          <p:nvPr/>
        </p:nvSpPr>
        <p:spPr bwMode="auto">
          <a:xfrm flipH="1">
            <a:off x="19812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7"/>
          <p:cNvSpPr>
            <a:spLocks noChangeShapeType="1"/>
          </p:cNvSpPr>
          <p:nvPr/>
        </p:nvSpPr>
        <p:spPr bwMode="auto">
          <a:xfrm>
            <a:off x="1066800" y="586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AutoShape 28"/>
          <p:cNvSpPr>
            <a:spLocks noChangeArrowheads="1"/>
          </p:cNvSpPr>
          <p:nvPr/>
        </p:nvSpPr>
        <p:spPr bwMode="auto">
          <a:xfrm>
            <a:off x="2286000" y="5486400"/>
            <a:ext cx="304800" cy="228600"/>
          </a:xfrm>
          <a:prstGeom prst="irregularSeal1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Oval 30"/>
          <p:cNvSpPr>
            <a:spLocks noChangeArrowheads="1"/>
          </p:cNvSpPr>
          <p:nvPr/>
        </p:nvSpPr>
        <p:spPr bwMode="auto">
          <a:xfrm>
            <a:off x="6096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AutoShape 31"/>
          <p:cNvSpPr>
            <a:spLocks noChangeArrowheads="1"/>
          </p:cNvSpPr>
          <p:nvPr/>
        </p:nvSpPr>
        <p:spPr bwMode="auto">
          <a:xfrm flipV="1">
            <a:off x="609600" y="5105400"/>
            <a:ext cx="457200" cy="152400"/>
          </a:xfrm>
          <a:custGeom>
            <a:avLst/>
            <a:gdLst>
              <a:gd name="T0" fmla="*/ 400050 w 21600"/>
              <a:gd name="T1" fmla="*/ 76200 h 21600"/>
              <a:gd name="T2" fmla="*/ 228600 w 21600"/>
              <a:gd name="T3" fmla="*/ 152400 h 21600"/>
              <a:gd name="T4" fmla="*/ 57150 w 21600"/>
              <a:gd name="T5" fmla="*/ 76200 h 21600"/>
              <a:gd name="T6" fmla="*/ 2286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AutoShape 32"/>
          <p:cNvSpPr>
            <a:spLocks noChangeArrowheads="1"/>
          </p:cNvSpPr>
          <p:nvPr/>
        </p:nvSpPr>
        <p:spPr bwMode="auto">
          <a:xfrm rot="-5400000">
            <a:off x="723900" y="4762500"/>
            <a:ext cx="762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Oval 33"/>
          <p:cNvSpPr>
            <a:spLocks noChangeArrowheads="1"/>
          </p:cNvSpPr>
          <p:nvPr/>
        </p:nvSpPr>
        <p:spPr bwMode="auto">
          <a:xfrm>
            <a:off x="8001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Oval 34"/>
          <p:cNvSpPr>
            <a:spLocks noChangeArrowheads="1"/>
          </p:cNvSpPr>
          <p:nvPr/>
        </p:nvSpPr>
        <p:spPr bwMode="auto">
          <a:xfrm>
            <a:off x="609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AutoShape 35"/>
          <p:cNvSpPr>
            <a:spLocks noChangeArrowheads="1"/>
          </p:cNvSpPr>
          <p:nvPr/>
        </p:nvSpPr>
        <p:spPr bwMode="auto">
          <a:xfrm flipV="1">
            <a:off x="609600" y="4419600"/>
            <a:ext cx="457200" cy="152400"/>
          </a:xfrm>
          <a:custGeom>
            <a:avLst/>
            <a:gdLst>
              <a:gd name="T0" fmla="*/ 400050 w 21600"/>
              <a:gd name="T1" fmla="*/ 76200 h 21600"/>
              <a:gd name="T2" fmla="*/ 228600 w 21600"/>
              <a:gd name="T3" fmla="*/ 152400 h 21600"/>
              <a:gd name="T4" fmla="*/ 57150 w 21600"/>
              <a:gd name="T5" fmla="*/ 76200 h 21600"/>
              <a:gd name="T6" fmla="*/ 2286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AutoShape 36"/>
          <p:cNvSpPr>
            <a:spLocks noChangeArrowheads="1"/>
          </p:cNvSpPr>
          <p:nvPr/>
        </p:nvSpPr>
        <p:spPr bwMode="auto">
          <a:xfrm flipV="1">
            <a:off x="800100" y="4114800"/>
            <a:ext cx="762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Oval 37"/>
          <p:cNvSpPr>
            <a:spLocks noChangeArrowheads="1"/>
          </p:cNvSpPr>
          <p:nvPr/>
        </p:nvSpPr>
        <p:spPr bwMode="auto">
          <a:xfrm>
            <a:off x="8001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Oval 38"/>
          <p:cNvSpPr>
            <a:spLocks noChangeArrowheads="1"/>
          </p:cNvSpPr>
          <p:nvPr/>
        </p:nvSpPr>
        <p:spPr bwMode="auto">
          <a:xfrm>
            <a:off x="6096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AutoShape 39"/>
          <p:cNvSpPr>
            <a:spLocks noChangeArrowheads="1"/>
          </p:cNvSpPr>
          <p:nvPr/>
        </p:nvSpPr>
        <p:spPr bwMode="auto">
          <a:xfrm flipV="1">
            <a:off x="609600" y="3657600"/>
            <a:ext cx="457200" cy="152400"/>
          </a:xfrm>
          <a:custGeom>
            <a:avLst/>
            <a:gdLst>
              <a:gd name="T0" fmla="*/ 400050 w 21600"/>
              <a:gd name="T1" fmla="*/ 76200 h 21600"/>
              <a:gd name="T2" fmla="*/ 228600 w 21600"/>
              <a:gd name="T3" fmla="*/ 152400 h 21600"/>
              <a:gd name="T4" fmla="*/ 57150 w 21600"/>
              <a:gd name="T5" fmla="*/ 76200 h 21600"/>
              <a:gd name="T6" fmla="*/ 2286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AutoShape 40"/>
          <p:cNvSpPr>
            <a:spLocks noChangeArrowheads="1"/>
          </p:cNvSpPr>
          <p:nvPr/>
        </p:nvSpPr>
        <p:spPr bwMode="auto">
          <a:xfrm rot="5400000" flipH="1">
            <a:off x="876300" y="3314700"/>
            <a:ext cx="762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Oval 41"/>
          <p:cNvSpPr>
            <a:spLocks noChangeArrowheads="1"/>
          </p:cNvSpPr>
          <p:nvPr/>
        </p:nvSpPr>
        <p:spPr bwMode="auto">
          <a:xfrm>
            <a:off x="8001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42"/>
          <p:cNvSpPr>
            <a:spLocks noChangeArrowheads="1"/>
          </p:cNvSpPr>
          <p:nvPr/>
        </p:nvSpPr>
        <p:spPr bwMode="auto">
          <a:xfrm>
            <a:off x="6096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AutoShape 43"/>
          <p:cNvSpPr>
            <a:spLocks noChangeArrowheads="1"/>
          </p:cNvSpPr>
          <p:nvPr/>
        </p:nvSpPr>
        <p:spPr bwMode="auto">
          <a:xfrm flipV="1">
            <a:off x="609600" y="2895600"/>
            <a:ext cx="457200" cy="152400"/>
          </a:xfrm>
          <a:custGeom>
            <a:avLst/>
            <a:gdLst>
              <a:gd name="T0" fmla="*/ 400050 w 21600"/>
              <a:gd name="T1" fmla="*/ 76200 h 21600"/>
              <a:gd name="T2" fmla="*/ 228600 w 21600"/>
              <a:gd name="T3" fmla="*/ 152400 h 21600"/>
              <a:gd name="T4" fmla="*/ 57150 w 21600"/>
              <a:gd name="T5" fmla="*/ 76200 h 21600"/>
              <a:gd name="T6" fmla="*/ 2286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AutoShape 44"/>
          <p:cNvSpPr>
            <a:spLocks noChangeArrowheads="1"/>
          </p:cNvSpPr>
          <p:nvPr/>
        </p:nvSpPr>
        <p:spPr bwMode="auto">
          <a:xfrm>
            <a:off x="800100" y="2438400"/>
            <a:ext cx="762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Oval 45"/>
          <p:cNvSpPr>
            <a:spLocks noChangeArrowheads="1"/>
          </p:cNvSpPr>
          <p:nvPr/>
        </p:nvSpPr>
        <p:spPr bwMode="auto">
          <a:xfrm>
            <a:off x="8001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6"/>
          <p:cNvSpPr>
            <a:spLocks noChangeShapeType="1"/>
          </p:cNvSpPr>
          <p:nvPr/>
        </p:nvSpPr>
        <p:spPr bwMode="auto">
          <a:xfrm>
            <a:off x="609600" y="2667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4" name="Line 48"/>
          <p:cNvSpPr>
            <a:spLocks noChangeShapeType="1"/>
          </p:cNvSpPr>
          <p:nvPr/>
        </p:nvSpPr>
        <p:spPr bwMode="auto">
          <a:xfrm>
            <a:off x="990600" y="2667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Line 49"/>
          <p:cNvSpPr>
            <a:spLocks noChangeShapeType="1"/>
          </p:cNvSpPr>
          <p:nvPr/>
        </p:nvSpPr>
        <p:spPr bwMode="auto">
          <a:xfrm rot="-5400000">
            <a:off x="800100" y="2857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6" name="Line 50"/>
          <p:cNvSpPr>
            <a:spLocks noChangeShapeType="1"/>
          </p:cNvSpPr>
          <p:nvPr/>
        </p:nvSpPr>
        <p:spPr bwMode="auto">
          <a:xfrm rot="-5400000">
            <a:off x="800100" y="2476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Line 51"/>
          <p:cNvSpPr>
            <a:spLocks noChangeShapeType="1"/>
          </p:cNvSpPr>
          <p:nvPr/>
        </p:nvSpPr>
        <p:spPr bwMode="auto">
          <a:xfrm>
            <a:off x="609600" y="3429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Line 52"/>
          <p:cNvSpPr>
            <a:spLocks noChangeShapeType="1"/>
          </p:cNvSpPr>
          <p:nvPr/>
        </p:nvSpPr>
        <p:spPr bwMode="auto">
          <a:xfrm>
            <a:off x="990600" y="3429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Line 53"/>
          <p:cNvSpPr>
            <a:spLocks noChangeShapeType="1"/>
          </p:cNvSpPr>
          <p:nvPr/>
        </p:nvSpPr>
        <p:spPr bwMode="auto">
          <a:xfrm rot="-5400000">
            <a:off x="800100" y="3619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0" name="Line 54"/>
          <p:cNvSpPr>
            <a:spLocks noChangeShapeType="1"/>
          </p:cNvSpPr>
          <p:nvPr/>
        </p:nvSpPr>
        <p:spPr bwMode="auto">
          <a:xfrm rot="-5400000">
            <a:off x="800100" y="3238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1" name="Line 55"/>
          <p:cNvSpPr>
            <a:spLocks noChangeShapeType="1"/>
          </p:cNvSpPr>
          <p:nvPr/>
        </p:nvSpPr>
        <p:spPr bwMode="auto">
          <a:xfrm>
            <a:off x="609600" y="4191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Line 56"/>
          <p:cNvSpPr>
            <a:spLocks noChangeShapeType="1"/>
          </p:cNvSpPr>
          <p:nvPr/>
        </p:nvSpPr>
        <p:spPr bwMode="auto">
          <a:xfrm>
            <a:off x="990600" y="4191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3" name="Line 57"/>
          <p:cNvSpPr>
            <a:spLocks noChangeShapeType="1"/>
          </p:cNvSpPr>
          <p:nvPr/>
        </p:nvSpPr>
        <p:spPr bwMode="auto">
          <a:xfrm rot="-5400000">
            <a:off x="800100" y="4381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58"/>
          <p:cNvSpPr>
            <a:spLocks noChangeShapeType="1"/>
          </p:cNvSpPr>
          <p:nvPr/>
        </p:nvSpPr>
        <p:spPr bwMode="auto">
          <a:xfrm rot="-5400000">
            <a:off x="800100" y="4000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59"/>
          <p:cNvSpPr>
            <a:spLocks noChangeShapeType="1"/>
          </p:cNvSpPr>
          <p:nvPr/>
        </p:nvSpPr>
        <p:spPr bwMode="auto">
          <a:xfrm>
            <a:off x="609600" y="4876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Line 60"/>
          <p:cNvSpPr>
            <a:spLocks noChangeShapeType="1"/>
          </p:cNvSpPr>
          <p:nvPr/>
        </p:nvSpPr>
        <p:spPr bwMode="auto">
          <a:xfrm>
            <a:off x="990600" y="4876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Line 61"/>
          <p:cNvSpPr>
            <a:spLocks noChangeShapeType="1"/>
          </p:cNvSpPr>
          <p:nvPr/>
        </p:nvSpPr>
        <p:spPr bwMode="auto">
          <a:xfrm rot="-5400000">
            <a:off x="800100" y="5067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8" name="Line 62"/>
          <p:cNvSpPr>
            <a:spLocks noChangeShapeType="1"/>
          </p:cNvSpPr>
          <p:nvPr/>
        </p:nvSpPr>
        <p:spPr bwMode="auto">
          <a:xfrm rot="-5400000">
            <a:off x="800100" y="4686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9" name="Line 63"/>
          <p:cNvSpPr>
            <a:spLocks noChangeShapeType="1"/>
          </p:cNvSpPr>
          <p:nvPr/>
        </p:nvSpPr>
        <p:spPr bwMode="auto">
          <a:xfrm>
            <a:off x="55626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Line 64"/>
          <p:cNvSpPr>
            <a:spLocks noChangeShapeType="1"/>
          </p:cNvSpPr>
          <p:nvPr/>
        </p:nvSpPr>
        <p:spPr bwMode="auto">
          <a:xfrm>
            <a:off x="64770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1" name="Line 65"/>
          <p:cNvSpPr>
            <a:spLocks noChangeShapeType="1"/>
          </p:cNvSpPr>
          <p:nvPr/>
        </p:nvSpPr>
        <p:spPr bwMode="auto">
          <a:xfrm>
            <a:off x="60198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2" name="Text Box 66"/>
          <p:cNvSpPr txBox="1">
            <a:spLocks noChangeArrowheads="1"/>
          </p:cNvSpPr>
          <p:nvPr/>
        </p:nvSpPr>
        <p:spPr bwMode="auto">
          <a:xfrm>
            <a:off x="54102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853" name="Text Box 67"/>
          <p:cNvSpPr txBox="1">
            <a:spLocks noChangeArrowheads="1"/>
          </p:cNvSpPr>
          <p:nvPr/>
        </p:nvSpPr>
        <p:spPr bwMode="auto">
          <a:xfrm>
            <a:off x="58674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854" name="Text Box 68"/>
          <p:cNvSpPr txBox="1">
            <a:spLocks noChangeArrowheads="1"/>
          </p:cNvSpPr>
          <p:nvPr/>
        </p:nvSpPr>
        <p:spPr bwMode="auto">
          <a:xfrm>
            <a:off x="6324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55" name="Line 69"/>
          <p:cNvSpPr>
            <a:spLocks noChangeShapeType="1"/>
          </p:cNvSpPr>
          <p:nvPr/>
        </p:nvSpPr>
        <p:spPr bwMode="auto">
          <a:xfrm>
            <a:off x="5562600" y="2895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6" name="Line 70"/>
          <p:cNvSpPr>
            <a:spLocks noChangeShapeType="1"/>
          </p:cNvSpPr>
          <p:nvPr/>
        </p:nvSpPr>
        <p:spPr bwMode="auto">
          <a:xfrm flipH="1">
            <a:off x="5562600" y="2971800"/>
            <a:ext cx="914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7" name="Line 71"/>
          <p:cNvSpPr>
            <a:spLocks noChangeShapeType="1"/>
          </p:cNvSpPr>
          <p:nvPr/>
        </p:nvSpPr>
        <p:spPr bwMode="auto">
          <a:xfrm flipH="1">
            <a:off x="5562600" y="3733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8" name="Line 72"/>
          <p:cNvSpPr>
            <a:spLocks noChangeShapeType="1"/>
          </p:cNvSpPr>
          <p:nvPr/>
        </p:nvSpPr>
        <p:spPr bwMode="auto">
          <a:xfrm>
            <a:off x="60198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9" name="Line 73"/>
          <p:cNvSpPr>
            <a:spLocks noChangeShapeType="1"/>
          </p:cNvSpPr>
          <p:nvPr/>
        </p:nvSpPr>
        <p:spPr bwMode="auto">
          <a:xfrm>
            <a:off x="5562600" y="44958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0" name="Line 74"/>
          <p:cNvSpPr>
            <a:spLocks noChangeShapeType="1"/>
          </p:cNvSpPr>
          <p:nvPr/>
        </p:nvSpPr>
        <p:spPr bwMode="auto">
          <a:xfrm flipH="1">
            <a:off x="5562600" y="4495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1" name="Line 75"/>
          <p:cNvSpPr>
            <a:spLocks noChangeShapeType="1"/>
          </p:cNvSpPr>
          <p:nvPr/>
        </p:nvSpPr>
        <p:spPr bwMode="auto">
          <a:xfrm flipH="1">
            <a:off x="5562600" y="4648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2" name="Line 76"/>
          <p:cNvSpPr>
            <a:spLocks noChangeShapeType="1"/>
          </p:cNvSpPr>
          <p:nvPr/>
        </p:nvSpPr>
        <p:spPr bwMode="auto">
          <a:xfrm>
            <a:off x="5562600" y="4038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3" name="Line 77"/>
          <p:cNvSpPr>
            <a:spLocks noChangeShapeType="1"/>
          </p:cNvSpPr>
          <p:nvPr/>
        </p:nvSpPr>
        <p:spPr bwMode="auto">
          <a:xfrm>
            <a:off x="60198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4" name="Line 78"/>
          <p:cNvSpPr>
            <a:spLocks noChangeShapeType="1"/>
          </p:cNvSpPr>
          <p:nvPr/>
        </p:nvSpPr>
        <p:spPr bwMode="auto">
          <a:xfrm flipH="1">
            <a:off x="60198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5" name="AutoShape 79"/>
          <p:cNvSpPr>
            <a:spLocks noChangeArrowheads="1"/>
          </p:cNvSpPr>
          <p:nvPr/>
        </p:nvSpPr>
        <p:spPr bwMode="auto">
          <a:xfrm>
            <a:off x="6324600" y="5486400"/>
            <a:ext cx="304800" cy="228600"/>
          </a:xfrm>
          <a:prstGeom prst="irregularSeal1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6" name="AutoShape 80"/>
          <p:cNvSpPr>
            <a:spLocks noChangeArrowheads="1"/>
          </p:cNvSpPr>
          <p:nvPr/>
        </p:nvSpPr>
        <p:spPr bwMode="auto">
          <a:xfrm>
            <a:off x="2895600" y="3581400"/>
            <a:ext cx="1981200" cy="533400"/>
          </a:xfrm>
          <a:prstGeom prst="wedgeRectCallout">
            <a:avLst>
              <a:gd name="adj1" fmla="val -141745"/>
              <a:gd name="adj2" fmla="val 8363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…processes share a synchronized clock</a:t>
            </a:r>
          </a:p>
        </p:txBody>
      </p:sp>
      <p:sp>
        <p:nvSpPr>
          <p:cNvPr id="33867" name="AutoShape 81"/>
          <p:cNvSpPr>
            <a:spLocks noChangeArrowheads="1"/>
          </p:cNvSpPr>
          <p:nvPr/>
        </p:nvSpPr>
        <p:spPr bwMode="auto">
          <a:xfrm>
            <a:off x="2743200" y="2514600"/>
            <a:ext cx="1981200" cy="685800"/>
          </a:xfrm>
          <a:prstGeom prst="wedgeRectCallout">
            <a:avLst>
              <a:gd name="adj1" fmla="val -64181"/>
              <a:gd name="adj2" fmla="val 134491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In the synchronous model messages arrive on time</a:t>
            </a:r>
          </a:p>
        </p:txBody>
      </p:sp>
      <p:sp>
        <p:nvSpPr>
          <p:cNvPr id="33868" name="AutoShape 82"/>
          <p:cNvSpPr>
            <a:spLocks noChangeArrowheads="1"/>
          </p:cNvSpPr>
          <p:nvPr/>
        </p:nvSpPr>
        <p:spPr bwMode="auto">
          <a:xfrm>
            <a:off x="2895600" y="4419600"/>
            <a:ext cx="1981200" cy="533400"/>
          </a:xfrm>
          <a:prstGeom prst="wedgeRectCallout">
            <a:avLst>
              <a:gd name="adj1" fmla="val -64181"/>
              <a:gd name="adj2" fmla="val 15863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… and failures are easily detected</a:t>
            </a:r>
          </a:p>
        </p:txBody>
      </p:sp>
      <p:sp>
        <p:nvSpPr>
          <p:cNvPr id="33869" name="AutoShape 83"/>
          <p:cNvSpPr>
            <a:spLocks noChangeArrowheads="1"/>
          </p:cNvSpPr>
          <p:nvPr/>
        </p:nvSpPr>
        <p:spPr bwMode="auto">
          <a:xfrm>
            <a:off x="6781800" y="2971800"/>
            <a:ext cx="1981200" cy="762000"/>
          </a:xfrm>
          <a:prstGeom prst="wedgeRectCallout">
            <a:avLst>
              <a:gd name="adj1" fmla="val -64181"/>
              <a:gd name="adj2" fmla="val 126042"/>
            </a:avLst>
          </a:prstGeom>
          <a:solidFill>
            <a:srgbClr val="FF8F7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None of these properties holds in an asynchronous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Reality: neither one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Real distributed systems aren’t synchronous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Although a flight control computer can come close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Nor are they asynchronous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Software often treats them as asynchronous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reality, clocks work well… so in practice we often use time cautiously and can even put limits on message delays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our purposes we usually start with an asynchronous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Subsequently enrich it with sources of time when useful.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 sometimes assume a “public key” system.  This lets us sign or encrypt data where need arises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Thought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Jill and Sam will meet for lunch.  They’ll eat in the cafeteria unless both are sure that the weather is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Jill’s cubicle is inside, so Sam will send email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Both have lots of meetings, and might not read email.  So she’ll acknowledge his message.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They’ll meet inside if one or the other is away from their desk and misses the email.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Sam sees sun.  Sends email.  Jill acks’s.  Can they meet outside?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Two-Phase Commit Problem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problem first was encountered in database systems</a:t>
            </a:r>
          </a:p>
          <a:p>
            <a:endParaRPr lang="en-US"/>
          </a:p>
          <a:p>
            <a:r>
              <a:rPr lang="en-US" smtClean="0"/>
              <a:t>Suppose a database system is updating some complicated data structures that include parts residing on more than one machine</a:t>
            </a:r>
          </a:p>
          <a:p>
            <a:endParaRPr lang="en-US"/>
          </a:p>
          <a:p>
            <a:r>
              <a:rPr lang="en-US" smtClean="0"/>
              <a:t>So as they execute a “transaction” is built up in which participants join as they are contacted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890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 and Jill</a:t>
            </a:r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19812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676400" y="198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Sam</a:t>
            </a:r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>
            <a:off x="63246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5943600" y="198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Jill</a:t>
            </a:r>
          </a:p>
        </p:txBody>
      </p:sp>
      <p:pic>
        <p:nvPicPr>
          <p:cNvPr id="38919" name="Picture 9" descr="j01892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10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2438400"/>
            <a:ext cx="11430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13" descr="j029694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10429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Line 14"/>
          <p:cNvSpPr>
            <a:spLocks noChangeShapeType="1"/>
          </p:cNvSpPr>
          <p:nvPr/>
        </p:nvSpPr>
        <p:spPr bwMode="auto">
          <a:xfrm>
            <a:off x="1981200" y="2819400"/>
            <a:ext cx="434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Text Box 15"/>
          <p:cNvSpPr txBox="1">
            <a:spLocks noChangeArrowheads="1"/>
          </p:cNvSpPr>
          <p:nvPr/>
        </p:nvSpPr>
        <p:spPr bwMode="auto">
          <a:xfrm>
            <a:off x="3048000" y="2286000"/>
            <a:ext cx="2819400" cy="8350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Jill, the weather is beautiful!  Let’s meet at the sandwich stand outside.</a:t>
            </a:r>
          </a:p>
        </p:txBody>
      </p:sp>
      <p:sp>
        <p:nvSpPr>
          <p:cNvPr id="38924" name="Line 16"/>
          <p:cNvSpPr>
            <a:spLocks noChangeShapeType="1"/>
          </p:cNvSpPr>
          <p:nvPr/>
        </p:nvSpPr>
        <p:spPr bwMode="auto">
          <a:xfrm flipH="1">
            <a:off x="1981200" y="4038600"/>
            <a:ext cx="434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7"/>
          <p:cNvSpPr txBox="1">
            <a:spLocks noChangeArrowheads="1"/>
          </p:cNvSpPr>
          <p:nvPr/>
        </p:nvSpPr>
        <p:spPr bwMode="auto">
          <a:xfrm>
            <a:off x="2971800" y="4648200"/>
            <a:ext cx="2971800" cy="5905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I can hardly wait.  I haven’t seen the sun in weeks!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They eat </a:t>
            </a:r>
            <a:r>
              <a:rPr lang="en-US" sz="4000" i="1" smtClean="0"/>
              <a:t>inside!  </a:t>
            </a:r>
            <a:r>
              <a:rPr lang="en-US" sz="4000" smtClean="0"/>
              <a:t>Sam reasons: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“Jill sent an acknowledgement but doesn’t know if I read it</a:t>
            </a:r>
          </a:p>
          <a:p>
            <a:pPr eaLnBrk="1" hangingPunct="1"/>
            <a:r>
              <a:rPr lang="en-US" smtClean="0"/>
              <a:t>“If I didn’t get her acknowledgement I’ll assume she didn’t get my email</a:t>
            </a:r>
          </a:p>
          <a:p>
            <a:pPr eaLnBrk="1" hangingPunct="1"/>
            <a:r>
              <a:rPr lang="en-US" smtClean="0"/>
              <a:t>“In that case I’ll go to the cafeteria</a:t>
            </a:r>
          </a:p>
          <a:p>
            <a:pPr eaLnBrk="1" hangingPunct="1"/>
            <a:r>
              <a:rPr lang="en-US" smtClean="0"/>
              <a:t>“She’s uncertain, so she’ll meet me there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 had better send an Ack</a:t>
            </a: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19812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676400" y="198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Sam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63246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5943600" y="198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Jill</a:t>
            </a:r>
          </a:p>
        </p:txBody>
      </p:sp>
      <p:pic>
        <p:nvPicPr>
          <p:cNvPr id="40967" name="Picture 8" descr="j01892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9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2438400"/>
            <a:ext cx="11430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0" descr="j029694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10429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1981200" y="2819400"/>
            <a:ext cx="434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3048000" y="2286000"/>
            <a:ext cx="2819400" cy="8350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Jill, the weather is beautiful!  Let’s meet at the sandwich stand outside.</a:t>
            </a:r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H="1">
            <a:off x="1981200" y="4038600"/>
            <a:ext cx="434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2971800" y="4648200"/>
            <a:ext cx="2971800" cy="5905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I can hardly wait.  I haven’t seen the sun in weeks!</a:t>
            </a:r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>
            <a:off x="1981200" y="5410200"/>
            <a:ext cx="434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2971800" y="5962650"/>
            <a:ext cx="2971800" cy="34607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Great!  See yah…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didn’t this help?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Jill got the ack… but she realizes that Sam won’t be sure she got it</a:t>
            </a:r>
          </a:p>
          <a:p>
            <a:pPr eaLnBrk="1" hangingPunct="1"/>
            <a:r>
              <a:rPr lang="en-US" smtClean="0"/>
              <a:t>Being unsure, he’s in the same state as before</a:t>
            </a:r>
          </a:p>
          <a:p>
            <a:pPr eaLnBrk="1" hangingPunct="1"/>
            <a:r>
              <a:rPr lang="en-US" smtClean="0"/>
              <a:t>So he’ll go to the cafeteria, being dull and logical.  And so she meets him there.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and improved protocol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Jill sends an ack.  Sam acks the ack.  Jill acks the ack of the ack….</a:t>
            </a:r>
          </a:p>
          <a:p>
            <a:pPr eaLnBrk="1" hangingPunct="1"/>
            <a:r>
              <a:rPr lang="en-US" smtClean="0"/>
              <a:t>Suppose that noon arrives and Jill has sent her 117’th ack.</a:t>
            </a:r>
          </a:p>
          <a:p>
            <a:pPr lvl="1" eaLnBrk="1" hangingPunct="1"/>
            <a:r>
              <a:rPr lang="en-US" smtClean="0"/>
              <a:t>Should she assume that lunch is outside in the sun, or inside in the cafeteria?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Sam and Jill’s romance ended</a:t>
            </a:r>
          </a:p>
        </p:txBody>
      </p:sp>
      <p:sp>
        <p:nvSpPr>
          <p:cNvPr id="44035" name="Line 5"/>
          <p:cNvSpPr>
            <a:spLocks noChangeShapeType="1"/>
          </p:cNvSpPr>
          <p:nvPr/>
        </p:nvSpPr>
        <p:spPr bwMode="auto">
          <a:xfrm>
            <a:off x="19812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6324600" y="2514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37" name="Picture 7" descr="j01892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8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2438400"/>
            <a:ext cx="11430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9" descr="j029694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104298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Line 10"/>
          <p:cNvSpPr>
            <a:spLocks noChangeShapeType="1"/>
          </p:cNvSpPr>
          <p:nvPr/>
        </p:nvSpPr>
        <p:spPr bwMode="auto">
          <a:xfrm>
            <a:off x="1981200" y="2819400"/>
            <a:ext cx="434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3048000" y="2286000"/>
            <a:ext cx="2819400" cy="8350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Jill, the weather is beautiful!  Let’s meet at the sandwich stand outside.</a:t>
            </a:r>
          </a:p>
        </p:txBody>
      </p:sp>
      <p:sp>
        <p:nvSpPr>
          <p:cNvPr id="44042" name="Line 12"/>
          <p:cNvSpPr>
            <a:spLocks noChangeShapeType="1"/>
          </p:cNvSpPr>
          <p:nvPr/>
        </p:nvSpPr>
        <p:spPr bwMode="auto">
          <a:xfrm flipH="1">
            <a:off x="1981200" y="3962400"/>
            <a:ext cx="426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2514600" y="3733800"/>
            <a:ext cx="2971800" cy="4667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I can hardly wait.  I haven’t seen the sun in weeks!</a:t>
            </a:r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>
            <a:off x="1981200" y="4267200"/>
            <a:ext cx="434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3200400" y="4343400"/>
            <a:ext cx="1447800" cy="254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Great!  See yah…</a:t>
            </a:r>
          </a:p>
        </p:txBody>
      </p:sp>
      <p:sp>
        <p:nvSpPr>
          <p:cNvPr id="44046" name="Line 16"/>
          <p:cNvSpPr>
            <a:spLocks noChangeShapeType="1"/>
          </p:cNvSpPr>
          <p:nvPr/>
        </p:nvSpPr>
        <p:spPr bwMode="auto">
          <a:xfrm>
            <a:off x="1981200" y="4953000"/>
            <a:ext cx="434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3200400" y="5029200"/>
            <a:ext cx="1447800" cy="254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Got that…</a:t>
            </a:r>
          </a:p>
        </p:txBody>
      </p:sp>
      <p:sp>
        <p:nvSpPr>
          <p:cNvPr id="44048" name="Line 18"/>
          <p:cNvSpPr>
            <a:spLocks noChangeShapeType="1"/>
          </p:cNvSpPr>
          <p:nvPr/>
        </p:nvSpPr>
        <p:spPr bwMode="auto">
          <a:xfrm>
            <a:off x="1981200" y="6019800"/>
            <a:ext cx="434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Text Box 19"/>
          <p:cNvSpPr txBox="1">
            <a:spLocks noChangeArrowheads="1"/>
          </p:cNvSpPr>
          <p:nvPr/>
        </p:nvSpPr>
        <p:spPr bwMode="auto">
          <a:xfrm>
            <a:off x="3200400" y="6096000"/>
            <a:ext cx="1447800" cy="223838"/>
          </a:xfrm>
          <a:prstGeom prst="rect">
            <a:avLst/>
          </a:prstGeom>
          <a:solidFill>
            <a:srgbClr val="FF8F7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/>
              <a:t>Maybe tomorrow?</a:t>
            </a:r>
          </a:p>
        </p:txBody>
      </p:sp>
      <p:sp>
        <p:nvSpPr>
          <p:cNvPr id="44050" name="Line 20"/>
          <p:cNvSpPr>
            <a:spLocks noChangeShapeType="1"/>
          </p:cNvSpPr>
          <p:nvPr/>
        </p:nvSpPr>
        <p:spPr bwMode="auto">
          <a:xfrm flipH="1">
            <a:off x="1981200" y="4572000"/>
            <a:ext cx="434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 flipH="1">
            <a:off x="3200400" y="4724400"/>
            <a:ext cx="1447800" cy="254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Yup…</a:t>
            </a:r>
          </a:p>
        </p:txBody>
      </p:sp>
      <p:sp>
        <p:nvSpPr>
          <p:cNvPr id="44052" name="Line 22"/>
          <p:cNvSpPr>
            <a:spLocks noChangeShapeType="1"/>
          </p:cNvSpPr>
          <p:nvPr/>
        </p:nvSpPr>
        <p:spPr bwMode="auto">
          <a:xfrm flipH="1">
            <a:off x="1981200" y="5613400"/>
            <a:ext cx="434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Text Box 23"/>
          <p:cNvSpPr txBox="1">
            <a:spLocks noChangeArrowheads="1"/>
          </p:cNvSpPr>
          <p:nvPr/>
        </p:nvSpPr>
        <p:spPr bwMode="auto">
          <a:xfrm flipH="1">
            <a:off x="3200400" y="5765800"/>
            <a:ext cx="1447800" cy="238125"/>
          </a:xfrm>
          <a:prstGeom prst="rect">
            <a:avLst/>
          </a:prstGeom>
          <a:solidFill>
            <a:srgbClr val="FF8F7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/>
              <a:t>Oops, too late for lunch</a:t>
            </a:r>
          </a:p>
        </p:txBody>
      </p:sp>
      <p:sp>
        <p:nvSpPr>
          <p:cNvPr id="44054" name="Text Box 24"/>
          <p:cNvSpPr txBox="1">
            <a:spLocks noChangeArrowheads="1"/>
          </p:cNvSpPr>
          <p:nvPr/>
        </p:nvSpPr>
        <p:spPr bwMode="auto">
          <a:xfrm>
            <a:off x="3581400" y="5181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. . 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we just can’t do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 can’t detect failures in a trustworthy, consistent manner</a:t>
            </a:r>
          </a:p>
          <a:p>
            <a:pPr eaLnBrk="1" hangingPunct="1"/>
            <a:r>
              <a:rPr lang="en-US" sz="2800" smtClean="0"/>
              <a:t>We can’t reach a state of “common knowledge” concerning something not agreed upon in the first place</a:t>
            </a:r>
          </a:p>
          <a:p>
            <a:pPr eaLnBrk="1" hangingPunct="1"/>
            <a:r>
              <a:rPr lang="en-US" sz="2800" smtClean="0"/>
              <a:t>We can’t guarantee agreement on things (election of a leader, update to a replicated variable) in a way certain to tolerate failures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2PC and 3PC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Summary of the state of the world?</a:t>
            </a:r>
          </a:p>
          <a:p>
            <a:pPr lvl="1"/>
            <a:r>
              <a:rPr lang="en-US" smtClean="0"/>
              <a:t>3PC would be better than 2PC in a perfect world</a:t>
            </a:r>
          </a:p>
          <a:p>
            <a:pPr lvl="1"/>
            <a:r>
              <a:rPr lang="en-US" smtClean="0"/>
              <a:t>In the real world, 3PC is more costly (extra round) but blocks just the same (inaccurate failure detection)</a:t>
            </a:r>
          </a:p>
          <a:p>
            <a:pPr lvl="1"/>
            <a:r>
              <a:rPr lang="en-US" smtClean="0"/>
              <a:t>Failure detection tools could genuinely help but the cloud trend is sort of in the opposite direction</a:t>
            </a:r>
          </a:p>
          <a:p>
            <a:pPr lvl="1"/>
            <a:r>
              <a:rPr lang="en-US" smtClean="0"/>
              <a:t>Cloud transactional standard requires an active, healthy logging service.  If it goes down, the cloud xtn subsystem hangs until it restarts</a:t>
            </a:r>
          </a:p>
          <a:p>
            <a:r>
              <a:rPr lang="en-US" smtClean="0"/>
              <a:t>We’ll be using both 2PC and 3PC as a building block but not necessarily to terminate transactions.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so what’s the “problem”?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Suppose that the transaction is interrupted by a crash before it finishes</a:t>
            </a:r>
          </a:p>
          <a:p>
            <a:pPr lvl="1"/>
            <a:r>
              <a:rPr lang="en-US" smtClean="0"/>
              <a:t>Perhaps, it was initiated by a leader process L</a:t>
            </a:r>
          </a:p>
          <a:p>
            <a:pPr lvl="1"/>
            <a:r>
              <a:rPr lang="en-US" smtClean="0"/>
              <a:t>By now, we’ve done some work at P and Q, but a crash causes P to reboot and “forget” the work L had started</a:t>
            </a:r>
          </a:p>
          <a:p>
            <a:pPr lvl="2"/>
            <a:r>
              <a:rPr lang="en-US" smtClean="0"/>
              <a:t>Implicitly assumes that P might be keeping the pending work in memory rather than in a safe place like on disk</a:t>
            </a:r>
          </a:p>
          <a:p>
            <a:pPr lvl="2"/>
            <a:r>
              <a:rPr lang="en-US" smtClean="0"/>
              <a:t>But this is actually very common, to speed things up</a:t>
            </a:r>
          </a:p>
          <a:p>
            <a:pPr lvl="2"/>
            <a:r>
              <a:rPr lang="en-US" smtClean="0"/>
              <a:t>Forced writes to a disk are </a:t>
            </a:r>
            <a:r>
              <a:rPr lang="en-US" i="1" smtClean="0"/>
              <a:t>very</a:t>
            </a:r>
            <a:r>
              <a:rPr lang="en-US" smtClean="0"/>
              <a:t> slow compared to in-memory logging of information, and “persistent” RAM memory is costly</a:t>
            </a:r>
          </a:p>
          <a:p>
            <a:pPr lvl="1"/>
            <a:r>
              <a:rPr lang="en-US" smtClean="0"/>
              <a:t>How can Q learn that it needs to back out?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make a rule that P and Q (and other participants) treat pending work as transient</a:t>
            </a:r>
          </a:p>
          <a:p>
            <a:pPr lvl="1"/>
            <a:r>
              <a:rPr lang="en-US" smtClean="0"/>
              <a:t>You can safely crash and restart and discard it</a:t>
            </a:r>
          </a:p>
          <a:p>
            <a:pPr lvl="1"/>
            <a:r>
              <a:rPr lang="en-US" smtClean="0"/>
              <a:t>If such a sequence occurs, we call it a “forced abort”</a:t>
            </a:r>
          </a:p>
          <a:p>
            <a:pPr lvl="1"/>
            <a:endParaRPr lang="en-US"/>
          </a:p>
          <a:p>
            <a:r>
              <a:rPr lang="en-US" smtClean="0"/>
              <a:t>Transactional systems often treat commit and abort as a special kind of keyword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transaction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 executes:</a:t>
            </a:r>
            <a:endParaRPr lang="en-US"/>
          </a:p>
          <a:p>
            <a:pPr marL="365760" lvl="1" indent="0">
              <a:buNone/>
            </a:pPr>
            <a:r>
              <a:rPr lang="en-US" b="1" smtClean="0"/>
              <a:t>Begin</a:t>
            </a:r>
          </a:p>
          <a:p>
            <a:pPr marL="365760" lvl="1" indent="0">
              <a:buNone/>
            </a:pPr>
            <a:r>
              <a:rPr lang="en-US" smtClean="0"/>
              <a:t>{</a:t>
            </a:r>
          </a:p>
          <a:p>
            <a:pPr marL="365760" lvl="1" indent="0">
              <a:buNone/>
            </a:pPr>
            <a:r>
              <a:rPr lang="en-US"/>
              <a:t>	</a:t>
            </a:r>
            <a:r>
              <a:rPr lang="en-US" b="1" smtClean="0"/>
              <a:t>Read</a:t>
            </a:r>
            <a:r>
              <a:rPr lang="en-US" smtClean="0"/>
              <a:t> some stuff, get some </a:t>
            </a:r>
            <a:r>
              <a:rPr lang="en-US" b="1" smtClean="0"/>
              <a:t>locks</a:t>
            </a:r>
          </a:p>
          <a:p>
            <a:pPr marL="365760" lvl="1" indent="0">
              <a:buNone/>
            </a:pPr>
            <a:r>
              <a:rPr lang="en-US"/>
              <a:t>	</a:t>
            </a:r>
            <a:r>
              <a:rPr lang="en-US" smtClean="0"/>
              <a:t>Do some </a:t>
            </a:r>
            <a:r>
              <a:rPr lang="en-US" b="1" smtClean="0"/>
              <a:t>updates</a:t>
            </a:r>
            <a:r>
              <a:rPr lang="en-US" smtClean="0"/>
              <a:t> at P, Q, R...</a:t>
            </a:r>
          </a:p>
          <a:p>
            <a:pPr marL="365760" lvl="1" indent="0">
              <a:buNone/>
            </a:pPr>
            <a:r>
              <a:rPr lang="en-US" smtClean="0"/>
              <a:t>}</a:t>
            </a:r>
          </a:p>
          <a:p>
            <a:pPr marL="365760" lvl="1" indent="0">
              <a:buNone/>
            </a:pPr>
            <a:r>
              <a:rPr lang="en-US" b="1" smtClean="0"/>
              <a:t>Commit</a:t>
            </a:r>
          </a:p>
          <a:p>
            <a:r>
              <a:rPr lang="en-US" smtClean="0"/>
              <a:t>If something goes wrong, executes “Abort”</a:t>
            </a:r>
          </a:p>
        </p:txBody>
      </p:sp>
    </p:spTree>
    <p:extLst>
      <p:ext uri="{BB962C8B-B14F-4D97-AF65-F5344CB8AC3E}">
        <p14:creationId xmlns:p14="http://schemas.microsoft.com/office/powerpoint/2010/main" val="313680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Begins, has some kind of system-assigned id</a:t>
            </a:r>
          </a:p>
          <a:p>
            <a:r>
              <a:rPr lang="en-US" smtClean="0"/>
              <a:t>Acquires pending state</a:t>
            </a:r>
          </a:p>
          <a:p>
            <a:pPr lvl="1"/>
            <a:r>
              <a:rPr lang="en-US" smtClean="0"/>
              <a:t>Updates it did at various places it visited</a:t>
            </a:r>
          </a:p>
          <a:p>
            <a:pPr lvl="1"/>
            <a:r>
              <a:rPr lang="en-US" smtClean="0"/>
              <a:t>Read and Update or Write locks it acquired</a:t>
            </a:r>
          </a:p>
          <a:p>
            <a:r>
              <a:rPr lang="en-US" smtClean="0"/>
              <a:t>If something goes horribly wrong, can Abort</a:t>
            </a:r>
          </a:p>
          <a:p>
            <a:r>
              <a:rPr lang="en-US" smtClean="0"/>
              <a:t>Otherwise if all went well, can </a:t>
            </a:r>
            <a:r>
              <a:rPr lang="en-US" i="1" smtClean="0"/>
              <a:t>request</a:t>
            </a:r>
            <a:r>
              <a:rPr lang="en-US" smtClean="0"/>
              <a:t> a Commit</a:t>
            </a:r>
          </a:p>
          <a:p>
            <a:pPr lvl="1"/>
            <a:r>
              <a:rPr lang="en-US" smtClean="0"/>
              <a:t>But commit can fail.  This is where the 2PC and 3PC algorithms are used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Two-Phase Commit (2PC) problem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Leader L has a set of places { P, Q, ... } it visited</a:t>
            </a:r>
          </a:p>
          <a:p>
            <a:pPr lvl="1"/>
            <a:r>
              <a:rPr lang="en-US" smtClean="0"/>
              <a:t>Each place may have some pending state for this xtn</a:t>
            </a:r>
          </a:p>
          <a:p>
            <a:pPr lvl="1"/>
            <a:r>
              <a:rPr lang="en-US" smtClean="0"/>
              <a:t>Takes form of pending updates or locks held</a:t>
            </a:r>
          </a:p>
          <a:p>
            <a:pPr lvl="1"/>
            <a:endParaRPr lang="en-US"/>
          </a:p>
          <a:p>
            <a:r>
              <a:rPr lang="en-US" smtClean="0"/>
              <a:t>L asks “Can you still commit” and P, Q ... must reply</a:t>
            </a:r>
          </a:p>
          <a:p>
            <a:pPr lvl="1"/>
            <a:r>
              <a:rPr lang="en-US" smtClean="0"/>
              <a:t>“No” if something has caused them to discard the state of this transaction (lost updates, broken locks)</a:t>
            </a:r>
          </a:p>
          <a:p>
            <a:pPr lvl="1"/>
            <a:r>
              <a:rPr lang="en-US" smtClean="0"/>
              <a:t>Usually occurs if a member crashes and then restarts</a:t>
            </a:r>
          </a:p>
          <a:p>
            <a:pPr lvl="1"/>
            <a:r>
              <a:rPr lang="en-US" smtClean="0"/>
              <a:t>No reply treated as “No” (handles failed members)</a:t>
            </a:r>
          </a:p>
        </p:txBody>
      </p:sp>
    </p:spTree>
    <p:extLst>
      <p:ext uri="{BB962C8B-B14F-4D97-AF65-F5344CB8AC3E}">
        <p14:creationId xmlns:p14="http://schemas.microsoft.com/office/powerpoint/2010/main" val="3921881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2514</TotalTime>
  <Words>3773</Words>
  <Application>Microsoft Office PowerPoint</Application>
  <PresentationFormat>On-screen Show (4:3)</PresentationFormat>
  <Paragraphs>434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Median</vt:lpstr>
      <vt:lpstr>CS5412:  Two and Three Phase Commit</vt:lpstr>
      <vt:lpstr>Continuing our consistency saga</vt:lpstr>
      <vt:lpstr>Next steps?</vt:lpstr>
      <vt:lpstr>The Two-Phase Commit Problem</vt:lpstr>
      <vt:lpstr>... so what’s the “problem”?</vt:lpstr>
      <vt:lpstr>The basic idea</vt:lpstr>
      <vt:lpstr>A transaction</vt:lpstr>
      <vt:lpstr>Transaction...</vt:lpstr>
      <vt:lpstr>The Two-Phase Commit (2PC) problem</vt:lpstr>
      <vt:lpstr>What about “Yes”?</vt:lpstr>
      <vt:lpstr>Role of leader</vt:lpstr>
      <vt:lpstr>Participant receives a commit/abort</vt:lpstr>
      <vt:lpstr>Failure cases to consider</vt:lpstr>
      <vt:lpstr>Can think about cross-product of states</vt:lpstr>
      <vt:lpstr>How the leader handles failures</vt:lpstr>
      <vt:lpstr>What about a failure after vote?</vt:lpstr>
      <vt:lpstr>Now can think about participants</vt:lpstr>
      <vt:lpstr>The bad case</vt:lpstr>
      <vt:lpstr>So 2PC makes progress with a log</vt:lpstr>
      <vt:lpstr>2PC but no log (or can’t reach it)</vt:lpstr>
      <vt:lpstr>P remains blocked in this case</vt:lpstr>
      <vt:lpstr>Skeen &amp; Stonebraker: 3PC</vt:lpstr>
      <vt:lpstr>State space gets even larger!</vt:lpstr>
      <vt:lpstr>3PC recovery is complex</vt:lpstr>
      <vt:lpstr>Failure detection in a network</vt:lpstr>
      <vt:lpstr>Notions of failure </vt:lpstr>
      <vt:lpstr>“Real” systems?</vt:lpstr>
      <vt:lpstr>Byzantine case</vt:lpstr>
      <vt:lpstr>Failure detection in a network</vt:lpstr>
      <vt:lpstr>Vogels: World-Wide Failure Sensing</vt:lpstr>
      <vt:lpstr>The Postman Always Rings Twice</vt:lpstr>
      <vt:lpstr>Causes of delay in the cloud</vt:lpstr>
      <vt:lpstr>Vogels suggests?</vt:lpstr>
      <vt:lpstr>Why clouds don’t do this</vt:lpstr>
      <vt:lpstr>Also, most software is buggy!</vt:lpstr>
      <vt:lpstr>Worst of all... timing is flakey</vt:lpstr>
      <vt:lpstr>Synchronous and Asynchronous Executions</vt:lpstr>
      <vt:lpstr>Reality: neither one</vt:lpstr>
      <vt:lpstr>Thought problem</vt:lpstr>
      <vt:lpstr>Sam and Jill</vt:lpstr>
      <vt:lpstr>They eat inside!  Sam reasons:</vt:lpstr>
      <vt:lpstr>Sam had better send an Ack</vt:lpstr>
      <vt:lpstr>Why didn’t this help?</vt:lpstr>
      <vt:lpstr>New and improved protocol</vt:lpstr>
      <vt:lpstr>How Sam and Jill’s romance ended</vt:lpstr>
      <vt:lpstr>Things we just can’t do</vt:lpstr>
      <vt:lpstr>Back to 2PC and 3PC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137</cp:revision>
  <cp:lastPrinted>2012-01-20T16:17:50Z</cp:lastPrinted>
  <dcterms:created xsi:type="dcterms:W3CDTF">2006-08-16T00:00:00Z</dcterms:created>
  <dcterms:modified xsi:type="dcterms:W3CDTF">2012-02-12T18:39:38Z</dcterms:modified>
</cp:coreProperties>
</file>