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85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300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6" r:id="rId33"/>
    <p:sldId id="287" r:id="rId34"/>
    <p:sldId id="290" r:id="rId35"/>
    <p:sldId id="291" r:id="rId36"/>
    <p:sldId id="288" r:id="rId37"/>
    <p:sldId id="289" r:id="rId38"/>
    <p:sldId id="292" r:id="rId39"/>
    <p:sldId id="293" r:id="rId40"/>
    <p:sldId id="302" r:id="rId41"/>
    <p:sldId id="301" r:id="rId42"/>
    <p:sldId id="303" r:id="rId43"/>
    <p:sldId id="294" r:id="rId44"/>
    <p:sldId id="295" r:id="rId45"/>
    <p:sldId id="296" r:id="rId46"/>
    <p:sldId id="297" r:id="rId47"/>
    <p:sldId id="298" r:id="rId48"/>
    <p:sldId id="299" r:id="rId4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84"/>
            <p14:sldId id="285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300"/>
            <p14:sldId id="277"/>
            <p14:sldId id="278"/>
            <p14:sldId id="279"/>
            <p14:sldId id="280"/>
            <p14:sldId id="281"/>
            <p14:sldId id="282"/>
            <p14:sldId id="283"/>
            <p14:sldId id="286"/>
            <p14:sldId id="287"/>
            <p14:sldId id="290"/>
            <p14:sldId id="291"/>
            <p14:sldId id="288"/>
            <p14:sldId id="289"/>
            <p14:sldId id="292"/>
            <p14:sldId id="293"/>
            <p14:sldId id="302"/>
            <p14:sldId id="301"/>
            <p14:sldId id="30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41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46BC2D8-F811-4DBD-9403-EFF8F3C2C6FD}" type="datetime1">
              <a:rPr lang="en-US" smtClean="0"/>
              <a:t>2/23/2012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48B7-36FD-4608-8226-F8B03F4F142C}" type="datetime1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7F0287-F96F-4958-9AF6-0F0D7CEC08DD}" type="datetime1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BF83-9760-46EE-87B8-CE979BE652A2}" type="datetime1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346-3A3E-4532-A612-039C13CDD6CC}" type="datetime1">
              <a:rPr lang="en-US" smtClean="0"/>
              <a:t>2/23/2012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7EAF2D-D211-4083-BF71-0A24B1146832}" type="datetime1">
              <a:rPr lang="en-US" smtClean="0"/>
              <a:t>2/23/2012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909F31-8D13-428C-946C-4FA04DF76E6F}" type="datetime1">
              <a:rPr lang="en-US" smtClean="0"/>
              <a:t>2/23/2012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35A7-782C-42D3-AAF2-9EC676FF24E7}" type="datetime1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87C2-D2E6-4978-88AD-4B4D92D6A280}" type="datetime1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E3A4-7401-4332-A47F-A34F87F42293}" type="datetime1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9696E4A-2B93-4AD4-8CE6-63810C1CB242}" type="datetime1">
              <a:rPr lang="en-US" smtClean="0"/>
              <a:t>2/23/2012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07267A-2C8D-434E-8798-A88DC42E00E7}" type="datetime1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Other Data Center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Lecture 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 in practice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key should map to N56</a:t>
            </a:r>
            <a:endParaRPr lang="en-US" dirty="0"/>
          </a:p>
          <a:p>
            <a:r>
              <a:rPr lang="en-US" dirty="0" smtClean="0"/>
              <a:t>Dynamo replicates data </a:t>
            </a:r>
            <a:br>
              <a:rPr lang="en-US" dirty="0" smtClean="0"/>
            </a:br>
            <a:r>
              <a:rPr lang="en-US" dirty="0" smtClean="0"/>
              <a:t>on neighboring nodes</a:t>
            </a:r>
            <a:br>
              <a:rPr lang="en-US" dirty="0" smtClean="0"/>
            </a:br>
            <a:r>
              <a:rPr lang="en-US" dirty="0" smtClean="0"/>
              <a:t>(N1 here)</a:t>
            </a:r>
            <a:endParaRPr lang="en-US" dirty="0"/>
          </a:p>
          <a:p>
            <a:r>
              <a:rPr lang="en-US" dirty="0" smtClean="0"/>
              <a:t>Will also save </a:t>
            </a:r>
            <a:r>
              <a:rPr lang="en-US" dirty="0" err="1" smtClean="0"/>
              <a:t>key,value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subsequent nodes if</a:t>
            </a:r>
            <a:br>
              <a:rPr lang="en-US" dirty="0" smtClean="0"/>
            </a:br>
            <a:r>
              <a:rPr lang="en-US" dirty="0" smtClean="0"/>
              <a:t>targets don’t respond</a:t>
            </a:r>
          </a:p>
          <a:p>
            <a:r>
              <a:rPr lang="en-US" dirty="0" smtClean="0"/>
              <a:t>Data migrates to correct</a:t>
            </a:r>
            <a:br>
              <a:rPr lang="en-US" dirty="0" smtClean="0"/>
            </a:br>
            <a:r>
              <a:rPr lang="en-US" dirty="0" smtClean="0"/>
              <a:t>location eventually</a:t>
            </a:r>
          </a:p>
        </p:txBody>
      </p:sp>
      <p:pic>
        <p:nvPicPr>
          <p:cNvPr id="6" name="Picture 5" descr="http://dev.ariel-networks.com/column/tech/amazon_dynamo/column/tech/cho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4400550" cy="3857625"/>
          </a:xfrm>
          <a:prstGeom prst="rect">
            <a:avLst/>
          </a:prstGeom>
          <a:noFill/>
        </p:spPr>
      </p:pic>
      <p:sp>
        <p:nvSpPr>
          <p:cNvPr id="8" name="Arc 7"/>
          <p:cNvSpPr/>
          <p:nvPr/>
        </p:nvSpPr>
        <p:spPr>
          <a:xfrm rot="2626604">
            <a:off x="5879605" y="2603798"/>
            <a:ext cx="2900887" cy="2394358"/>
          </a:xfrm>
          <a:prstGeom prst="arc">
            <a:avLst>
              <a:gd name="adj1" fmla="val 16200000"/>
              <a:gd name="adj2" fmla="val 50264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903465">
            <a:off x="5321610" y="2672589"/>
            <a:ext cx="2900887" cy="2394358"/>
          </a:xfrm>
          <a:prstGeom prst="arc">
            <a:avLst>
              <a:gd name="adj1" fmla="val 16200000"/>
              <a:gd name="adj2" fmla="val 50264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7903465">
            <a:off x="5371294" y="2633766"/>
            <a:ext cx="2900887" cy="2394358"/>
          </a:xfrm>
          <a:prstGeom prst="arc">
            <a:avLst>
              <a:gd name="adj1" fmla="val 16200000"/>
              <a:gd name="adj2" fmla="val 50264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/>
          <p:cNvSpPr/>
          <p:nvPr/>
        </p:nvSpPr>
        <p:spPr>
          <a:xfrm rot="12694302">
            <a:off x="6454943" y="3262970"/>
            <a:ext cx="2044961" cy="484632"/>
          </a:xfrm>
          <a:prstGeom prst="stripedRightArrow">
            <a:avLst/>
          </a:prstGeom>
          <a:solidFill>
            <a:srgbClr val="FFFF6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5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Yet another key-value store!</a:t>
            </a:r>
          </a:p>
          <a:p>
            <a:endParaRPr lang="en-US" dirty="0"/>
          </a:p>
          <a:p>
            <a:r>
              <a:rPr lang="en-US" dirty="0" smtClean="0"/>
              <a:t>Built by Google over their GFS file system and Chubby lock service</a:t>
            </a:r>
          </a:p>
          <a:p>
            <a:endParaRPr lang="en-US" dirty="0"/>
          </a:p>
          <a:p>
            <a:r>
              <a:rPr lang="en-US" dirty="0" smtClean="0"/>
              <a:t>Idea is to create a flexible kind of table that can be expanded as needed dynamically</a:t>
            </a:r>
          </a:p>
          <a:p>
            <a:endParaRPr lang="en-US" dirty="0" smtClean="0"/>
          </a:p>
          <a:p>
            <a:r>
              <a:rPr lang="en-US" dirty="0" smtClean="0"/>
              <a:t>Slides from a talk the developers gave on it</a:t>
            </a:r>
          </a:p>
        </p:txBody>
      </p:sp>
    </p:spTree>
    <p:extLst>
      <p:ext uri="{BB962C8B-B14F-4D97-AF65-F5344CB8AC3E}">
        <p14:creationId xmlns:p14="http://schemas.microsoft.com/office/powerpoint/2010/main" val="17079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29AF3-D5F0-45F7-8727-32357C446C38}" type="slidenum">
              <a:rPr lang="en-US"/>
              <a:pPr/>
              <a:t>12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model: a big map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4449763"/>
            <a:ext cx="9067800" cy="2408237"/>
          </a:xfrm>
          <a:noFill/>
          <a:ln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47244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04800" y="1371600"/>
            <a:ext cx="7772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endParaRPr lang="en-US"/>
          </a:p>
          <a:p>
            <a:pPr lvl="2">
              <a:spcBef>
                <a:spcPct val="50000"/>
              </a:spcBef>
            </a:pPr>
            <a:endParaRPr lang="en-US"/>
          </a:p>
          <a:p>
            <a:pPr lvl="1"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57200" y="1447800"/>
            <a:ext cx="8229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cs typeface="Arial" charset="0"/>
              </a:rPr>
              <a:t>&lt;Row, Column, Timestamp&gt; triple for key </a:t>
            </a:r>
            <a:r>
              <a:rPr lang="en-US" sz="2400" dirty="0" smtClean="0">
                <a:cs typeface="Arial" charset="0"/>
              </a:rPr>
              <a:t>Arbitrary </a:t>
            </a:r>
            <a:r>
              <a:rPr lang="en-US" sz="2400" dirty="0">
                <a:cs typeface="Arial" charset="0"/>
              </a:rPr>
              <a:t>“columns” on a row-by-row basis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>
                <a:cs typeface="Arial" charset="0"/>
              </a:rPr>
              <a:t>Column </a:t>
            </a:r>
            <a:r>
              <a:rPr lang="en-US" sz="2000" dirty="0" err="1">
                <a:cs typeface="Arial" charset="0"/>
              </a:rPr>
              <a:t>family:qualifier</a:t>
            </a:r>
            <a:r>
              <a:rPr lang="en-US" sz="2000" dirty="0">
                <a:cs typeface="Arial" charset="0"/>
              </a:rPr>
              <a:t>. Family is heavyweight, qualifier lightweight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>
                <a:cs typeface="Arial" charset="0"/>
              </a:rPr>
              <a:t>Column-oriented physical store- rows are sparse!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cs typeface="Arial" charset="0"/>
              </a:rPr>
              <a:t>Does not support a relational model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>
                <a:cs typeface="Arial" charset="0"/>
              </a:rPr>
              <a:t>No table-wide integrity constraints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>
                <a:cs typeface="Arial" charset="0"/>
              </a:rPr>
              <a:t>No </a:t>
            </a:r>
            <a:r>
              <a:rPr lang="en-US" sz="2000" dirty="0" err="1">
                <a:cs typeface="Arial" charset="0"/>
              </a:rPr>
              <a:t>multirow</a:t>
            </a:r>
            <a:r>
              <a:rPr lang="en-US" sz="2000" dirty="0">
                <a:cs typeface="Arial" charset="0"/>
              </a:rPr>
              <a:t> transactions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400" dirty="0"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Metadata operations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Create/delete tables, column families, change metadata</a:t>
            </a:r>
          </a:p>
          <a:p>
            <a:pPr>
              <a:lnSpc>
                <a:spcPct val="90000"/>
              </a:lnSpc>
            </a:pPr>
            <a:r>
              <a:rPr lang="en-US" sz="2400"/>
              <a:t>Writes (atomic)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Set(): write cells in a row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DeleteCells(): delete cells in a row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DeleteRow(): delete all cells in a row</a:t>
            </a:r>
          </a:p>
          <a:p>
            <a:pPr>
              <a:lnSpc>
                <a:spcPct val="90000"/>
              </a:lnSpc>
            </a:pPr>
            <a:r>
              <a:rPr lang="en-US" sz="2400"/>
              <a:t>Reads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Scanner: read arbitrary cells in a bigtable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Each row read is atomic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Can restrict returned rows to a particular range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Can ask for just data from 1 row, all rows, etc.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Can ask for all columns, just certain column families, or specific columns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has associated version numbers</a:t>
            </a:r>
          </a:p>
          <a:p>
            <a:pPr lvl="1"/>
            <a:r>
              <a:rPr lang="en-US" dirty="0" smtClean="0"/>
              <a:t>To perform a transaction, create a set of pages all using some new version number</a:t>
            </a:r>
          </a:p>
          <a:p>
            <a:pPr lvl="1"/>
            <a:r>
              <a:rPr lang="en-US" dirty="0" smtClean="0"/>
              <a:t>Then can atomically install them</a:t>
            </a:r>
          </a:p>
          <a:p>
            <a:pPr lvl="1"/>
            <a:endParaRPr lang="en-US" dirty="0"/>
          </a:p>
          <a:p>
            <a:r>
              <a:rPr lang="en-US" dirty="0" smtClean="0"/>
              <a:t>For reads can let </a:t>
            </a:r>
            <a:r>
              <a:rPr lang="en-US" dirty="0" err="1" smtClean="0"/>
              <a:t>BigTable</a:t>
            </a:r>
            <a:r>
              <a:rPr lang="en-US" dirty="0" smtClean="0"/>
              <a:t> select the version or can tell it which one to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5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27095-1BA7-40DD-B751-CD128C11F655}" type="slidenum">
              <a:rPr lang="en-US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SSTable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6781800" cy="2438400"/>
          </a:xfrm>
        </p:spPr>
        <p:txBody>
          <a:bodyPr/>
          <a:lstStyle/>
          <a:p>
            <a:r>
              <a:rPr lang="en-US"/>
              <a:t>Immutable, sorted file of key-value pairs</a:t>
            </a:r>
          </a:p>
          <a:p>
            <a:r>
              <a:rPr lang="en-US"/>
              <a:t>Chunks of data plus an index </a:t>
            </a:r>
          </a:p>
          <a:p>
            <a:pPr lvl="1"/>
            <a:r>
              <a:rPr lang="en-US"/>
              <a:t>Index is of block ranges, not values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057400" y="42672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0" y="42672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038600" y="42672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029200" y="51054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29200" y="51816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Index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981200" y="4191000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048000" y="43434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038600" y="43434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013325" y="42275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C6131-7F0B-4D64-B3E1-D561E04B7A42}" type="slidenum">
              <a:rPr lang="en-US"/>
              <a:pPr/>
              <a:t>16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Tablet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1676400"/>
          </a:xfrm>
        </p:spPr>
        <p:txBody>
          <a:bodyPr/>
          <a:lstStyle/>
          <a:p>
            <a:r>
              <a:rPr lang="en-US"/>
              <a:t>Contains some range of rows of the table</a:t>
            </a:r>
          </a:p>
          <a:p>
            <a:r>
              <a:rPr lang="en-US"/>
              <a:t>Built out of multiple SSTables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3716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3622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352800" y="4953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352800" y="502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Index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04800" y="4038600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810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3716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3622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336925" y="40751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7244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7150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705600" y="41148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7696200" y="4953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7696200" y="502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Index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648200" y="4038600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7244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7150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705600" y="4191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64K block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7680325" y="40751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152400" y="3505200"/>
            <a:ext cx="8763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65125" y="35417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Tablet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31925" y="3465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1447800" y="35052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Start:aardvark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429000" y="3505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End:apple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F9157-561A-43D5-8F6D-38DCFD653D33}" type="slidenum">
              <a:rPr lang="en-US"/>
              <a:pPr/>
              <a:t>17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Multiple tablets make up the table</a:t>
            </a:r>
          </a:p>
          <a:p>
            <a:pPr>
              <a:lnSpc>
                <a:spcPct val="80000"/>
              </a:lnSpc>
            </a:pPr>
            <a:r>
              <a:rPr lang="en-US" sz="2400"/>
              <a:t>SSTables can be shared</a:t>
            </a:r>
          </a:p>
          <a:p>
            <a:pPr>
              <a:lnSpc>
                <a:spcPct val="80000"/>
              </a:lnSpc>
            </a:pPr>
            <a:r>
              <a:rPr lang="en-US" sz="2400"/>
              <a:t>Tablets do not overlap, SSTables can overlap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144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14400" y="495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9812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1200" y="495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3528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352800" y="495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196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419600" y="495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762000" y="3352800"/>
            <a:ext cx="2514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822325" y="33131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Tablet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46125" y="36941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aardvark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590800" y="36576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apple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657600" y="3352800"/>
            <a:ext cx="2514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17925" y="33131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41725" y="369411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apple_two_E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486400" y="3657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boat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1219200" y="4038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057400" y="4038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514600" y="4038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>
            <a:off x="39624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H="1">
            <a:off x="49530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2F7394-6A58-4D5F-A2BB-006D0E846CCF}" type="slidenum">
              <a:rPr lang="en-US"/>
              <a:pPr/>
              <a:t>18</a:t>
            </a:fld>
            <a:endParaRPr lang="en-US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" t="1517" b="5972"/>
          <a:stretch>
            <a:fillRect/>
          </a:stretch>
        </p:blipFill>
        <p:spPr>
          <a:xfrm>
            <a:off x="2133600" y="762000"/>
            <a:ext cx="6553200" cy="3806825"/>
          </a:xfrm>
          <a:noFill/>
          <a:ln/>
        </p:spPr>
      </p:pic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a tablet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Stores: Key: table id + end row,    Data: location</a:t>
            </a:r>
          </a:p>
          <a:p>
            <a:pPr>
              <a:lnSpc>
                <a:spcPct val="90000"/>
              </a:lnSpc>
            </a:pPr>
            <a:r>
              <a:rPr lang="en-US" sz="2400"/>
              <a:t>Cached at clients, which may detect data to be incorrect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 which case, lookup on hierarchy performed</a:t>
            </a:r>
          </a:p>
          <a:p>
            <a:pPr>
              <a:lnSpc>
                <a:spcPct val="90000"/>
              </a:lnSpc>
            </a:pPr>
            <a:r>
              <a:rPr lang="en-US" sz="2400"/>
              <a:t>Also prefetched (for range queries)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064E82-3298-4C21-B739-DFC6B184FCA5}" type="slidenum">
              <a:rPr lang="en-US"/>
              <a:pPr/>
              <a:t>19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Tablet servers manage tablets, multiple tablets per server. Each tablet is 100-200 MB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tablet lives at only one server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Tablet server splits tablets that get too big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Master responsible for load balancing and fault tolerance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two and Inner Tiers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tier one faces the user and constructs responses, what lives in tier two?</a:t>
            </a:r>
          </a:p>
          <a:p>
            <a:pPr lvl="1"/>
            <a:r>
              <a:rPr lang="en-US" dirty="0" smtClean="0"/>
              <a:t>Caching services are very common (many flavors)</a:t>
            </a:r>
          </a:p>
          <a:p>
            <a:pPr lvl="1"/>
            <a:r>
              <a:rPr lang="en-US" dirty="0" smtClean="0"/>
              <a:t>Other kinds of rapidly responsive lightweight services that are massively scaled</a:t>
            </a:r>
          </a:p>
          <a:p>
            <a:r>
              <a:rPr lang="en-US" dirty="0" smtClean="0"/>
              <a:t>Inner tier services might still have “online” roles, but tend to live on smaller numbers of nodes: maybe tens rather than hundreds or thousands</a:t>
            </a:r>
          </a:p>
          <a:p>
            <a:pPr lvl="1"/>
            <a:r>
              <a:rPr lang="en-US" dirty="0" smtClean="0"/>
              <a:t>Tiers one and two soak up the load</a:t>
            </a:r>
          </a:p>
          <a:p>
            <a:pPr lvl="1"/>
            <a:r>
              <a:rPr lang="en-US" dirty="0" smtClean="0"/>
              <a:t>This reduces load on the inner tiers</a:t>
            </a:r>
          </a:p>
          <a:p>
            <a:pPr lvl="1"/>
            <a:r>
              <a:rPr lang="en-US" dirty="0" smtClean="0"/>
              <a:t>Many inner services accept </a:t>
            </a:r>
            <a:r>
              <a:rPr lang="en-US" u="sng" dirty="0" smtClean="0"/>
              <a:t>asynchronous streams </a:t>
            </a:r>
            <a:r>
              <a:rPr lang="en-US" dirty="0" smtClean="0"/>
              <a:t>of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12C424-2325-4B69-BFD2-9FB1C0406ED9}" type="slidenum">
              <a:rPr lang="en-US"/>
              <a:pPr/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Master’s Tasks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Use Chubby to monitor health of tablet servers, restart failed servers</a:t>
            </a:r>
          </a:p>
          <a:p>
            <a:pPr lvl="1"/>
            <a:r>
              <a:rPr lang="en-US" sz="2400"/>
              <a:t>Tablet server registers itself by getting a lock in a specific directory chubby</a:t>
            </a:r>
          </a:p>
          <a:p>
            <a:pPr lvl="2"/>
            <a:r>
              <a:rPr lang="en-US" sz="2000"/>
              <a:t>Chubby gives “lease” on lock, must be renewed periodically</a:t>
            </a:r>
          </a:p>
          <a:p>
            <a:pPr lvl="2"/>
            <a:r>
              <a:rPr lang="en-US" sz="2000"/>
              <a:t>Server loses lock if it gets disconnected</a:t>
            </a:r>
          </a:p>
          <a:p>
            <a:pPr lvl="1"/>
            <a:r>
              <a:rPr lang="en-US" sz="2400"/>
              <a:t>Master monitors this directory to find which servers exist/are alive</a:t>
            </a:r>
          </a:p>
          <a:p>
            <a:pPr lvl="2"/>
            <a:r>
              <a:rPr lang="en-US" sz="2000"/>
              <a:t>If server not contactable/has lost lock, master grabs lock and reassigns tablets</a:t>
            </a:r>
          </a:p>
          <a:p>
            <a:pPr lvl="2"/>
            <a:r>
              <a:rPr lang="en-US" sz="2000"/>
              <a:t>GFS replicates data. Prefer to start tablet server on same machine that the data is already at</a:t>
            </a:r>
          </a:p>
          <a:p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33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0697D3-B1D9-4D3B-8434-052C6E9A6F25}" type="slidenum">
              <a:rPr lang="en-US"/>
              <a:pPr/>
              <a:t>21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Master’s Tasks (Cont)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(new) master starts</a:t>
            </a:r>
          </a:p>
          <a:p>
            <a:pPr lvl="1"/>
            <a:r>
              <a:rPr lang="en-US"/>
              <a:t>grabs master lock on chubby </a:t>
            </a:r>
          </a:p>
          <a:p>
            <a:pPr lvl="2"/>
            <a:r>
              <a:rPr lang="en-US"/>
              <a:t>Ensures only one master at a time</a:t>
            </a:r>
          </a:p>
          <a:p>
            <a:pPr lvl="1"/>
            <a:r>
              <a:rPr lang="en-US"/>
              <a:t>Finds live servers (scan chubby directory)</a:t>
            </a:r>
          </a:p>
          <a:p>
            <a:pPr lvl="1"/>
            <a:r>
              <a:rPr lang="en-US"/>
              <a:t>Communicates with servers to find assigned tablets</a:t>
            </a:r>
          </a:p>
          <a:p>
            <a:pPr lvl="1"/>
            <a:r>
              <a:rPr lang="en-US"/>
              <a:t>Scans metadata table to find all tablets</a:t>
            </a:r>
          </a:p>
          <a:p>
            <a:pPr lvl="2"/>
            <a:r>
              <a:rPr lang="en-US"/>
              <a:t>Keeps track of unassigned tablets, assigns them</a:t>
            </a:r>
          </a:p>
          <a:p>
            <a:pPr lvl="2"/>
            <a:r>
              <a:rPr lang="en-US"/>
              <a:t>Metadata root from chubby, other metadata tablets assigned before scanning.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74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25ABC-B4B0-47AA-A937-E092809F3684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Metadata Management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Master handles</a:t>
            </a:r>
          </a:p>
          <a:p>
            <a:pPr lvl="1"/>
            <a:r>
              <a:rPr lang="en-US"/>
              <a:t>table creation, and merging of tablet</a:t>
            </a:r>
          </a:p>
          <a:p>
            <a:r>
              <a:rPr lang="en-US"/>
              <a:t>Tablet servers directly update metadata on tablet split, then notify master</a:t>
            </a:r>
          </a:p>
          <a:p>
            <a:pPr lvl="1"/>
            <a:r>
              <a:rPr lang="en-US"/>
              <a:t>lost notification may be detected lazily by master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59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622611-19B9-41C6-8595-C5537390553B}" type="slidenum">
              <a:rPr lang="en-US"/>
              <a:pPr/>
              <a:t>23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Editing a table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Mutations are logged, then applied to an in-memory memtable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May contain “deletion” entries to handle updates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Group commit on log: collect multiple updates before log flush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654425" y="56388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654425" y="59436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721225" y="56388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21225" y="59436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SSTable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959225" y="3276600"/>
            <a:ext cx="2514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035425" y="33528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Tablet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943350" y="468471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apple_two_E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788025" y="46482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boat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4264025" y="5029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5254625" y="5029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825625" y="4114800"/>
            <a:ext cx="9906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5625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1825625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1825625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825625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1825625" y="6019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1901825" y="4114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Insert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901825" y="5257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Insert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901825" y="5638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Delete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901825" y="4495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Insert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901825" y="4876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Delete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901825" y="60960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Insert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035425" y="37338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4035425" y="38100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Memtable</a:t>
            </a: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1597025" y="5181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2816225" y="43434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 rot="16200000">
            <a:off x="578644" y="5209381"/>
            <a:ext cx="121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tablet log</a:t>
            </a:r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1673225" y="3581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197225" y="3581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H="1">
            <a:off x="3197225" y="5257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6991350" y="59801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GFS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6991350" y="43799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model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Application reads information</a:t>
            </a:r>
          </a:p>
          <a:p>
            <a:r>
              <a:rPr lang="en-US" smtClean="0"/>
              <a:t>Uses it to create a group of updates</a:t>
            </a:r>
          </a:p>
          <a:p>
            <a:r>
              <a:rPr lang="en-US" smtClean="0"/>
              <a:t>Then uses group commit to install them atomically</a:t>
            </a:r>
          </a:p>
          <a:p>
            <a:pPr lvl="1"/>
            <a:r>
              <a:rPr lang="en-US" smtClean="0"/>
              <a:t>Conflicts?  One “wins” and the other “fails”, or perhaps both attempts fail</a:t>
            </a:r>
          </a:p>
          <a:p>
            <a:pPr lvl="1"/>
            <a:r>
              <a:rPr lang="en-US" smtClean="0"/>
              <a:t>But this ensures that data moves in a predictable manner version by version: a form of the ACID model!</a:t>
            </a:r>
          </a:p>
          <a:p>
            <a:r>
              <a:rPr lang="en-US" smtClean="0"/>
              <a:t>Thus BigTable offers strong consistency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61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897F1-F9FA-4252-93C3-49655B16F3A6}" type="slidenum">
              <a:rPr lang="en-US"/>
              <a:pPr/>
              <a:t>25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Minor compaction</a:t>
            </a:r>
            <a:r>
              <a:rPr lang="en-US" sz="2800"/>
              <a:t> – convert the memtable into an SSTable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Reduce memory usage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Reduce log traffic on restart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Merging compaction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Reduce number of SSTables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Good place to apply policy “keep only N versions”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Major compaction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Merging compaction that results in only one SSTable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deletion records, only live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0BDEB3-182F-4B4A-BBC4-53B9D669ECCA}" type="slidenum">
              <a:rPr lang="en-US"/>
              <a:pPr/>
              <a:t>26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Groups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Group column families together into an SSTable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Avoid mingling data, e.g. page contents and page metadata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 keep some groups all in memory</a:t>
            </a:r>
          </a:p>
          <a:p>
            <a:pPr>
              <a:lnSpc>
                <a:spcPct val="90000"/>
              </a:lnSpc>
            </a:pPr>
            <a:r>
              <a:rPr lang="en-US" sz="2400"/>
              <a:t>Can compress locality groups</a:t>
            </a:r>
          </a:p>
          <a:p>
            <a:pPr>
              <a:lnSpc>
                <a:spcPct val="90000"/>
              </a:lnSpc>
            </a:pPr>
            <a:r>
              <a:rPr lang="en-US" sz="2400"/>
              <a:t>Bloom Filters on SSTables in a locality group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bitmap on keyvalue hash, used to overestimate which records exist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avoid searching SSTable if bit not set</a:t>
            </a:r>
          </a:p>
          <a:p>
            <a:pPr>
              <a:lnSpc>
                <a:spcPct val="90000"/>
              </a:lnSpc>
            </a:pPr>
            <a:r>
              <a:rPr lang="en-US" sz="2400"/>
              <a:t>Tablet movement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Major compaction (with concurrent updates)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Minor compaction (to catch up with updates) without any concurrent updates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Load on new server without requiring any recovery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4F865B-5CD7-4C7B-8BED-D2993F326F94}" type="slidenum">
              <a:rPr lang="en-US"/>
              <a:pPr/>
              <a:t>27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 Handling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Commit log is per server, not per tablet (why?)</a:t>
            </a:r>
          </a:p>
          <a:p>
            <a:pPr lvl="1"/>
            <a:r>
              <a:rPr lang="en-US" sz="2400"/>
              <a:t>complicates tablet movement </a:t>
            </a:r>
          </a:p>
          <a:p>
            <a:pPr lvl="1"/>
            <a:r>
              <a:rPr lang="en-US" sz="2400"/>
              <a:t>when server fails, tablets divided among multiple servers</a:t>
            </a:r>
          </a:p>
          <a:p>
            <a:pPr lvl="2"/>
            <a:r>
              <a:rPr lang="en-US" sz="2000"/>
              <a:t>can cause heavy scan load by each such server</a:t>
            </a:r>
          </a:p>
          <a:p>
            <a:pPr lvl="2"/>
            <a:r>
              <a:rPr lang="en-US" sz="2000"/>
              <a:t>optimization to avoid multiple separate scans: sort log by (table, rowname, LSN), so logs for a tablet are clustered, then distribute</a:t>
            </a:r>
          </a:p>
          <a:p>
            <a:r>
              <a:rPr lang="en-US" sz="2800"/>
              <a:t>GFS delay spikes can mess up log write (time critical)</a:t>
            </a:r>
          </a:p>
          <a:p>
            <a:pPr lvl="1"/>
            <a:r>
              <a:rPr lang="en-US" sz="2400"/>
              <a:t>solution: two separate logs, one active at a time</a:t>
            </a:r>
          </a:p>
          <a:p>
            <a:pPr lvl="1"/>
            <a:r>
              <a:rPr lang="en-US" sz="2400"/>
              <a:t>can have duplicates between these two</a:t>
            </a:r>
          </a:p>
          <a:p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23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F258-D302-4AB7-9846-BDAEE7D4AF60}" type="slidenum">
              <a:rPr lang="en-US"/>
              <a:pPr/>
              <a:t>28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Immutability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SSTables are immutable</a:t>
            </a:r>
          </a:p>
          <a:p>
            <a:pPr lvl="1"/>
            <a:r>
              <a:rPr lang="en-US" sz="2400"/>
              <a:t>simplifies caching, sharing across GFS etc</a:t>
            </a:r>
          </a:p>
          <a:p>
            <a:pPr lvl="1"/>
            <a:r>
              <a:rPr lang="en-US" sz="2400"/>
              <a:t>no need for concurrency control</a:t>
            </a:r>
          </a:p>
          <a:p>
            <a:pPr lvl="1"/>
            <a:r>
              <a:rPr lang="en-US" sz="2400"/>
              <a:t>SSTables of a tablet recorded in METADATA table</a:t>
            </a:r>
          </a:p>
          <a:p>
            <a:pPr lvl="1"/>
            <a:r>
              <a:rPr lang="en-US" sz="2400"/>
              <a:t>Garbage collection of SSTables done by master</a:t>
            </a:r>
          </a:p>
          <a:p>
            <a:pPr lvl="1"/>
            <a:r>
              <a:rPr lang="en-US" sz="2400"/>
              <a:t>On tablet split, split tables can start off quickly on shared SSTables, splitting them lazily</a:t>
            </a:r>
          </a:p>
          <a:p>
            <a:r>
              <a:rPr lang="en-US" sz="2800"/>
              <a:t>Only memtable has reads and updates concurrent</a:t>
            </a:r>
          </a:p>
          <a:p>
            <a:pPr lvl="1"/>
            <a:r>
              <a:rPr lang="en-US" sz="2400"/>
              <a:t>copy on write rows, allow concurrent read/write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8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DD225-3BA1-478E-B1FE-7B5CEC16827C}" type="slidenum">
              <a:rPr lang="en-US"/>
              <a:pPr/>
              <a:t>29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Microbenchmarks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81200"/>
            <a:ext cx="8534400" cy="3794125"/>
          </a:xfrm>
          <a:noFill/>
          <a:ln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Contrast with “Back office”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term often used for services and systems that don’t play online roles</a:t>
            </a:r>
          </a:p>
          <a:p>
            <a:pPr lvl="1"/>
            <a:r>
              <a:rPr lang="en-US" smtClean="0"/>
              <a:t>In some sense the whole cloud has an outward facing side, handling users in real-time, and an inward side, doing “offline” tasks</a:t>
            </a:r>
          </a:p>
          <a:p>
            <a:pPr lvl="1"/>
            <a:r>
              <a:rPr lang="en-US" smtClean="0"/>
              <a:t>Still can have immense numbers of nodes involved but the programming model has more of a batch feel to it</a:t>
            </a:r>
          </a:p>
          <a:p>
            <a:pPr lvl="1"/>
            <a:endParaRPr lang="en-US" smtClean="0"/>
          </a:p>
          <a:p>
            <a:r>
              <a:rPr lang="en-US" smtClean="0"/>
              <a:t>For example, MapReduce (Hadoop)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B19B9-4ED8-4EF0-A964-9EAC4EDBC6D5}" type="slidenum">
              <a:rPr lang="en-US"/>
              <a:pPr/>
              <a:t>30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895600"/>
            <a:ext cx="4114800" cy="2460458"/>
          </a:xfrm>
          <a:noFill/>
          <a:ln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F3882-E78F-401B-8B4F-F83C60019338}" type="slidenum">
              <a:rPr lang="en-US"/>
              <a:pPr/>
              <a:t>31</a:t>
            </a:fld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at Google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514600"/>
            <a:ext cx="8363918" cy="2570163"/>
          </a:xfrm>
          <a:noFill/>
          <a:ln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 and Chubby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GFS file system used under the surface for storage</a:t>
            </a:r>
          </a:p>
          <a:p>
            <a:pPr lvl="1"/>
            <a:r>
              <a:rPr lang="en-US" dirty="0" smtClean="0"/>
              <a:t>Has a master and a set of chunk servers</a:t>
            </a:r>
          </a:p>
          <a:p>
            <a:pPr lvl="1"/>
            <a:r>
              <a:rPr lang="en-US" dirty="0" smtClean="0"/>
              <a:t>To access a file, ask master… it directs you to some chunk server and provides a capability</a:t>
            </a:r>
          </a:p>
          <a:p>
            <a:pPr lvl="1"/>
            <a:r>
              <a:rPr lang="en-US" dirty="0" smtClean="0"/>
              <a:t>That server sends you the data</a:t>
            </a:r>
          </a:p>
          <a:p>
            <a:r>
              <a:rPr lang="en-US" dirty="0" smtClean="0"/>
              <a:t>Chubby lock server</a:t>
            </a:r>
          </a:p>
          <a:p>
            <a:pPr lvl="1"/>
            <a:r>
              <a:rPr lang="en-US" dirty="0" smtClean="0"/>
              <a:t>Implements locks with varying levels of durability</a:t>
            </a:r>
          </a:p>
          <a:p>
            <a:pPr lvl="1"/>
            <a:r>
              <a:rPr lang="en-US" dirty="0" smtClean="0"/>
              <a:t>Implemented over Paxos, a protocol we’ll look at a few lectures from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231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pitchFamily="50" charset="-127"/>
              </a:rPr>
              <a:t>GFS Architecture</a:t>
            </a:r>
            <a:endParaRPr lang="ko-KR" altLang="en-US" smtClean="0">
              <a:ea typeface="굴림" pitchFamily="50" charset="-127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357438"/>
            <a:ext cx="7600950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0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Write Algorithm is trickier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39939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1. Application originates write request.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2. GFS client translates request from (filename, data) -&gt; (filename, chunk index), and sends it to master.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3. Master responds with chunk handle and (primary + secondary) replica locations.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4. Client pushes write data to all locations. Data is stored in chunkservers’ internal buffers.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5. Client sends write command to primary.</a:t>
            </a:r>
            <a:endParaRPr lang="ko-KR" altLang="en-US" sz="2500" smtClean="0">
              <a:ea typeface="굴림" pitchFamily="50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974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Write Algorithm is trickier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6. Primary determines serial order for data instances stored in its buffer and writes the instances in that order to the chunk.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7. Primary sends serial order to the secondaries and tells them to perform the write.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8. Secondaries respond to the primary.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500" smtClean="0">
                <a:ea typeface="굴림" pitchFamily="50" charset="-127"/>
              </a:rPr>
              <a:t>9. Primary responds back to client.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200" smtClean="0">
              <a:ea typeface="굴림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200" smtClean="0">
                <a:ea typeface="굴림" pitchFamily="50" charset="-127"/>
              </a:rPr>
              <a:t> </a:t>
            </a:r>
            <a:r>
              <a:rPr lang="en-US" altLang="ko-KR" sz="2200" i="1" smtClean="0">
                <a:ea typeface="굴림" pitchFamily="50" charset="-127"/>
              </a:rPr>
              <a:t>Note: If write fails at one of chunkservers, client is informed and retries the write.</a:t>
            </a:r>
            <a:endParaRPr lang="ko-KR" altLang="en-US" sz="2200" i="1" smtClean="0">
              <a:ea typeface="굴림" pitchFamily="50" charset="-127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105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Write Algorithm is trickier</a:t>
            </a:r>
            <a:endParaRPr lang="ko-KR" altLang="en-US" dirty="0" smtClean="0">
              <a:ea typeface="굴림" pitchFamily="50" charset="-127"/>
            </a:endParaRP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214563"/>
            <a:ext cx="8289925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Write Algorithm is trickier</a:t>
            </a:r>
            <a:endParaRPr lang="ko-KR" altLang="en-US" dirty="0" smtClean="0">
              <a:ea typeface="굴림" pitchFamily="50" charset="-127"/>
            </a:endParaRP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357438"/>
            <a:ext cx="855821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468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Zookeeper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Created at Yahoo!</a:t>
            </a:r>
          </a:p>
          <a:p>
            <a:r>
              <a:rPr lang="en-US" dirty="0" smtClean="0"/>
              <a:t>Integrates locking and storage into a file system</a:t>
            </a:r>
          </a:p>
          <a:p>
            <a:pPr lvl="1"/>
            <a:r>
              <a:rPr lang="en-US" dirty="0" smtClean="0"/>
              <a:t>Files play the role of locks</a:t>
            </a:r>
          </a:p>
          <a:p>
            <a:pPr lvl="1"/>
            <a:r>
              <a:rPr lang="en-US" dirty="0" smtClean="0"/>
              <a:t>Also has a way to create unique version or sequence numbers</a:t>
            </a:r>
          </a:p>
          <a:p>
            <a:pPr lvl="1"/>
            <a:r>
              <a:rPr lang="en-US" dirty="0" smtClean="0"/>
              <a:t>But basic API is just like a Linux file system</a:t>
            </a:r>
          </a:p>
          <a:p>
            <a:r>
              <a:rPr lang="en-US" dirty="0" smtClean="0"/>
              <a:t>Implemented using virtual synchrony protocols (we’ll study those too, when we talk about Paxos)</a:t>
            </a:r>
            <a:endParaRPr lang="en-US" dirty="0"/>
          </a:p>
          <a:p>
            <a:r>
              <a:rPr lang="en-US" dirty="0" smtClean="0"/>
              <a:t>Extremely popular, widely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076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Sinfonia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at HP Labs</a:t>
            </a:r>
          </a:p>
          <a:p>
            <a:pPr lvl="1"/>
            <a:r>
              <a:rPr lang="en-US" dirty="0" smtClean="0"/>
              <a:t>Core construct: durable append-only log replicated for high availability and fast </a:t>
            </a:r>
            <a:r>
              <a:rPr lang="en-US" smtClean="0"/>
              <a:t>load-balanced reads</a:t>
            </a:r>
          </a:p>
          <a:p>
            <a:pPr lvl="1"/>
            <a:r>
              <a:rPr lang="en-US" smtClean="0"/>
              <a:t>Concept of a “mini-transaction” that appends to the state</a:t>
            </a:r>
            <a:endParaRPr lang="en-US" dirty="0" smtClean="0"/>
          </a:p>
          <a:p>
            <a:pPr lvl="1"/>
            <a:r>
              <a:rPr lang="en-US" dirty="0" smtClean="0"/>
              <a:t>Then “specialized” by a series of plug-in modules</a:t>
            </a:r>
          </a:p>
          <a:p>
            <a:pPr lvl="2"/>
            <a:r>
              <a:rPr lang="en-US" dirty="0" smtClean="0"/>
              <a:t>Can support a file system</a:t>
            </a:r>
          </a:p>
          <a:p>
            <a:pPr lvl="2"/>
            <a:r>
              <a:rPr lang="en-US" dirty="0" smtClean="0"/>
              <a:t>Lock service</a:t>
            </a:r>
          </a:p>
          <a:p>
            <a:pPr lvl="2"/>
            <a:r>
              <a:rPr lang="en-US" dirty="0" smtClean="0"/>
              <a:t>Event notification service</a:t>
            </a:r>
          </a:p>
          <a:p>
            <a:pPr lvl="2"/>
            <a:r>
              <a:rPr lang="en-US" dirty="0" smtClean="0"/>
              <a:t>Message queuing system</a:t>
            </a:r>
          </a:p>
          <a:p>
            <a:pPr lvl="2"/>
            <a:r>
              <a:rPr lang="en-US" dirty="0" smtClean="0"/>
              <a:t>Database system…</a:t>
            </a:r>
          </a:p>
          <a:p>
            <a:r>
              <a:rPr lang="en-US" dirty="0" smtClean="0"/>
              <a:t>Like Chubby, uses Paxos at the core</a:t>
            </a:r>
            <a:endParaRPr lang="en-US" dirty="0"/>
          </a:p>
        </p:txBody>
      </p:sp>
      <p:pic>
        <p:nvPicPr>
          <p:cNvPr id="3076" name="Picture 4" descr="http://1.bp.blogspot.com/-N0v_tpMzHCo/TW7egT8HryI/AAAAAAAAA7U/ZQW5l1L5Lf0/s1600/fig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3915"/>
            <a:ext cx="3331028" cy="183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53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interesting services we’ll consider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CS5412 Spring 2012 (Cloud Computing: Birman)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Memcached</a:t>
            </a:r>
            <a:r>
              <a:rPr lang="en-US" dirty="0" smtClean="0"/>
              <a:t>: In-memory caching subsystem</a:t>
            </a:r>
          </a:p>
          <a:p>
            <a:r>
              <a:rPr lang="en-US" dirty="0" smtClean="0"/>
              <a:t>Dynamo: Amazon’s shopping cart</a:t>
            </a:r>
          </a:p>
          <a:p>
            <a:r>
              <a:rPr lang="en-US" dirty="0" err="1" smtClean="0"/>
              <a:t>BigTable</a:t>
            </a:r>
            <a:r>
              <a:rPr lang="en-US" dirty="0" smtClean="0"/>
              <a:t>: A “sparse table” for structured data</a:t>
            </a:r>
            <a:endParaRPr lang="en-US" dirty="0"/>
          </a:p>
          <a:p>
            <a:r>
              <a:rPr lang="en-US" dirty="0"/>
              <a:t>GFS: Google File System</a:t>
            </a:r>
          </a:p>
          <a:p>
            <a:r>
              <a:rPr lang="en-US" dirty="0" smtClean="0"/>
              <a:t>Chubby: Google’s locking service</a:t>
            </a:r>
          </a:p>
          <a:p>
            <a:r>
              <a:rPr lang="en-US" dirty="0" smtClean="0"/>
              <a:t>Zookeeper: File system with locking, strong semantics</a:t>
            </a:r>
          </a:p>
          <a:p>
            <a:r>
              <a:rPr lang="en-US" dirty="0" err="1" smtClean="0"/>
              <a:t>Sinfonia</a:t>
            </a:r>
            <a:r>
              <a:rPr lang="en-US" dirty="0" smtClean="0"/>
              <a:t>: A flexible append-only logging service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: “Functional” computing for big datasets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Sinfonia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To assist developer in</a:t>
            </a:r>
            <a:br>
              <a:rPr lang="en-US" smtClean="0"/>
            </a:br>
            <a:r>
              <a:rPr lang="en-US" smtClean="0"/>
              <a:t>gaining more speed,</a:t>
            </a:r>
            <a:br>
              <a:rPr lang="en-US" smtClean="0"/>
            </a:br>
            <a:r>
              <a:rPr lang="en-US" smtClean="0"/>
              <a:t>application can precompute</a:t>
            </a:r>
            <a:br>
              <a:rPr lang="en-US" smtClean="0"/>
            </a:br>
            <a:r>
              <a:rPr lang="en-US" smtClean="0"/>
              <a:t>transaction using cached data</a:t>
            </a:r>
          </a:p>
          <a:p>
            <a:r>
              <a:rPr lang="en-US" smtClean="0"/>
              <a:t>At transaction execution time</a:t>
            </a:r>
            <a:br>
              <a:rPr lang="en-US" smtClean="0"/>
            </a:br>
            <a:r>
              <a:rPr lang="en-US" smtClean="0"/>
              <a:t>we check validity of the data</a:t>
            </a:r>
            <a:br>
              <a:rPr lang="en-US" smtClean="0"/>
            </a:br>
            <a:r>
              <a:rPr lang="en-US" smtClean="0"/>
              <a:t>read during precomputation</a:t>
            </a:r>
          </a:p>
          <a:p>
            <a:r>
              <a:rPr lang="en-US" smtClean="0"/>
              <a:t>Thus the transation can just</a:t>
            </a:r>
            <a:br>
              <a:rPr lang="en-US" smtClean="0"/>
            </a:br>
            <a:r>
              <a:rPr lang="en-US" smtClean="0"/>
              <a:t>do a series of writes at high</a:t>
            </a:r>
            <a:br>
              <a:rPr lang="en-US" smtClean="0"/>
            </a:br>
            <a:r>
              <a:rPr lang="en-US" smtClean="0"/>
              <a:t>speed, without delay to think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" b="37610"/>
          <a:stretch/>
        </p:blipFill>
        <p:spPr>
          <a:xfrm>
            <a:off x="5617029" y="2438400"/>
            <a:ext cx="304800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120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idea in Sinfonia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persistent, append-oriented durable log offers</a:t>
            </a:r>
          </a:p>
          <a:p>
            <a:pPr lvl="1"/>
            <a:r>
              <a:rPr lang="en-US" smtClean="0"/>
              <a:t>Strong guarantees of consistency</a:t>
            </a:r>
          </a:p>
          <a:p>
            <a:pPr lvl="1"/>
            <a:r>
              <a:rPr lang="en-US" smtClean="0"/>
              <a:t>Very effective fault-tolerance, if implemented properly</a:t>
            </a:r>
          </a:p>
          <a:p>
            <a:pPr lvl="1"/>
            <a:r>
              <a:rPr lang="en-US" smtClean="0"/>
              <a:t>A kind of version-history model</a:t>
            </a:r>
          </a:p>
          <a:p>
            <a:pPr lvl="1"/>
            <a:endParaRPr lang="en-US"/>
          </a:p>
          <a:p>
            <a:r>
              <a:rPr lang="en-US" smtClean="0"/>
              <a:t>We can generalize from this to implement all those other applications by using Sinfonia as a version store or a data history</a:t>
            </a:r>
          </a:p>
          <a:p>
            <a:pPr lvl="1"/>
            <a:r>
              <a:rPr lang="en-US" smtClean="0"/>
              <a:t>Seen this way, very much like the BigTable “story”!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962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 idea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Precomputation allows us to create lots of read-only data replicas that can be used for offline computation</a:t>
            </a:r>
          </a:p>
          <a:p>
            <a:pPr lvl="1"/>
            <a:r>
              <a:rPr lang="en-US" smtClean="0"/>
              <a:t>Sometimes it can be very slow to compute a database operation, like a big join</a:t>
            </a:r>
          </a:p>
          <a:p>
            <a:pPr lvl="1"/>
            <a:r>
              <a:rPr lang="en-US" smtClean="0"/>
              <a:t>So we do this “offline” permitting massive speedups</a:t>
            </a:r>
          </a:p>
          <a:p>
            <a:r>
              <a:rPr lang="en-US" smtClean="0"/>
              <a:t>By validating that the data didn’t change we can then apply just the updates in a very fast transaction after we’ve figured out the answer</a:t>
            </a:r>
          </a:p>
          <a:p>
            <a:pPr lvl="1"/>
            <a:r>
              <a:rPr lang="en-US" smtClean="0"/>
              <a:t>Note that if we “re-ran” the whole computation we would get the same answers, since inputs are unchanged!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0" y="304800"/>
            <a:ext cx="28575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://ts1.mm.bing.net/images/thumbnail.aspx?q=1446336533788&amp;id=3dc8e46b7bc292f1e42996e5c31ef8d8&amp;url=http%3a%2f%2findustrialstone.com%2ffarmtheburbs%2fwp-content%2fuploads%2f2010%2f11%2f10-11-wine-cellar-Sinfonia-Tempranill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03"/>
          <a:stretch/>
        </p:blipFill>
        <p:spPr bwMode="auto">
          <a:xfrm>
            <a:off x="6096000" y="304800"/>
            <a:ext cx="285750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1617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for functional style of computing </a:t>
            </a:r>
            <a:r>
              <a:rPr lang="en-US" smtClean="0"/>
              <a:t>with </a:t>
            </a:r>
            <a:br>
              <a:rPr lang="en-US" smtClean="0"/>
            </a:br>
            <a:r>
              <a:rPr lang="en-US" smtClean="0"/>
              <a:t>massive </a:t>
            </a:r>
            <a:r>
              <a:rPr lang="en-US" dirty="0" smtClean="0"/>
              <a:t>numbers of machines and huge data sets</a:t>
            </a:r>
          </a:p>
          <a:p>
            <a:r>
              <a:rPr lang="en-US" dirty="0" smtClean="0"/>
              <a:t>Works in a series of stages</a:t>
            </a:r>
          </a:p>
          <a:p>
            <a:pPr lvl="1"/>
            <a:r>
              <a:rPr lang="en-US" b="1" dirty="0" smtClean="0"/>
              <a:t>Map</a:t>
            </a:r>
            <a:r>
              <a:rPr lang="en-US" dirty="0" smtClean="0"/>
              <a:t> takes some operations and “maps” it on a set of servers so that each does some part</a:t>
            </a:r>
          </a:p>
          <a:p>
            <a:pPr lvl="1"/>
            <a:r>
              <a:rPr lang="en-US" dirty="0" smtClean="0"/>
              <a:t>The operations are functional: they don’t modify the data they read and can be reissued if needed</a:t>
            </a:r>
          </a:p>
          <a:p>
            <a:pPr lvl="1"/>
            <a:r>
              <a:rPr lang="en-US" dirty="0" smtClean="0"/>
              <a:t>Result: a large number of partial results, each from running the function on some part of the data</a:t>
            </a:r>
          </a:p>
          <a:p>
            <a:pPr lvl="1"/>
            <a:r>
              <a:rPr lang="en-US" b="1" dirty="0" smtClean="0"/>
              <a:t>Reduce</a:t>
            </a:r>
            <a:r>
              <a:rPr lang="en-US" dirty="0" smtClean="0"/>
              <a:t> combines these partial results to obtain a smaller set of result files (perhaps just one, perhaps a few)</a:t>
            </a:r>
          </a:p>
          <a:p>
            <a:r>
              <a:rPr lang="en-US" dirty="0" smtClean="0"/>
              <a:t>Often iterates with further map/reduce stages</a:t>
            </a:r>
            <a:endParaRPr lang="en-US" dirty="0"/>
          </a:p>
        </p:txBody>
      </p:sp>
      <p:pic>
        <p:nvPicPr>
          <p:cNvPr id="2050" name="Picture 2" descr="http://4.bp.blogspot.com/_j6mB7TMmJJY/SvNYrNhGJ3I/AAAAAAAAAOk/EYgZYXqe3bw/s200/p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829" y="152400"/>
            <a:ext cx="19050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918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smtClean="0"/>
              <a:t>source MapReduce</a:t>
            </a:r>
            <a:endParaRPr lang="en-US" dirty="0" smtClean="0"/>
          </a:p>
          <a:p>
            <a:pPr lvl="1"/>
            <a:r>
              <a:rPr lang="en-US" dirty="0" smtClean="0"/>
              <a:t>Has many refinements and improvements</a:t>
            </a:r>
          </a:p>
          <a:p>
            <a:pPr lvl="1"/>
            <a:r>
              <a:rPr lang="en-US" dirty="0" smtClean="0"/>
              <a:t>Widely popular and used even at Google!</a:t>
            </a:r>
          </a:p>
          <a:p>
            <a:pPr lvl="1"/>
            <a:endParaRPr lang="en-US" dirty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Dealing with variable sets of worker nodes</a:t>
            </a:r>
          </a:p>
          <a:p>
            <a:pPr lvl="1"/>
            <a:r>
              <a:rPr lang="en-US" dirty="0" smtClean="0"/>
              <a:t>Computation is functional; hard to accommodate adaptive events such as changing parameter values based on rate of convergence of a computation</a:t>
            </a:r>
            <a:endParaRPr lang="en-US" dirty="0"/>
          </a:p>
        </p:txBody>
      </p:sp>
      <p:pic>
        <p:nvPicPr>
          <p:cNvPr id="1026" name="Picture 2" descr="http://4.bp.blogspot.com/_j6mB7TMmJJY/SvNYrNhGJ3I/AAAAAAAAAOk/EYgZYXqe3bw/s200/p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04800"/>
            <a:ext cx="19050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482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</a:t>
            </a:r>
            <a:r>
              <a:rPr lang="en-US" dirty="0" err="1" smtClean="0"/>
              <a:t>MapReduce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a list of terms appearing in some set of web pages, counting the frequency</a:t>
            </a:r>
          </a:p>
          <a:p>
            <a:r>
              <a:rPr lang="en-US" dirty="0" smtClean="0"/>
              <a:t>Find common misspellings for a word</a:t>
            </a:r>
          </a:p>
          <a:p>
            <a:r>
              <a:rPr lang="en-US" dirty="0" smtClean="0"/>
              <a:t>Sort a very large data set via a partitioning merge sort</a:t>
            </a:r>
          </a:p>
          <a:p>
            <a:endParaRPr lang="en-US" dirty="0"/>
          </a:p>
          <a:p>
            <a:r>
              <a:rPr lang="en-US" dirty="0" smtClean="0"/>
              <a:t>Nice features:</a:t>
            </a:r>
          </a:p>
          <a:p>
            <a:pPr lvl="1"/>
            <a:r>
              <a:rPr lang="en-US" dirty="0" smtClean="0"/>
              <a:t>Relatively easy to program</a:t>
            </a:r>
          </a:p>
          <a:p>
            <a:pPr lvl="1"/>
            <a:r>
              <a:rPr lang="en-US" dirty="0" smtClean="0"/>
              <a:t>Automates parallelism, failure handling, data management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226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debate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database community dislikes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Databases can do the same things</a:t>
            </a:r>
          </a:p>
          <a:p>
            <a:pPr lvl="1"/>
            <a:r>
              <a:rPr lang="en-US" dirty="0" smtClean="0"/>
              <a:t>In fact can do far more things</a:t>
            </a:r>
          </a:p>
          <a:p>
            <a:pPr lvl="1"/>
            <a:r>
              <a:rPr lang="en-US" dirty="0" smtClean="0"/>
              <a:t>And database queries can be compiled automatically into </a:t>
            </a:r>
            <a:r>
              <a:rPr lang="en-US" dirty="0" err="1" smtClean="0"/>
              <a:t>MapReduce</a:t>
            </a:r>
            <a:r>
              <a:rPr lang="en-US" dirty="0" smtClean="0"/>
              <a:t> patterns; this is done in big parallel database products all the time!</a:t>
            </a:r>
          </a:p>
          <a:p>
            <a:pPr lvl="1"/>
            <a:endParaRPr lang="en-US" dirty="0"/>
          </a:p>
          <a:p>
            <a:r>
              <a:rPr lang="en-US" dirty="0" smtClean="0"/>
              <a:t>Counter-argument:</a:t>
            </a:r>
          </a:p>
          <a:p>
            <a:pPr lvl="1"/>
            <a:r>
              <a:rPr lang="en-US" dirty="0" smtClean="0"/>
              <a:t>Easy to customize </a:t>
            </a:r>
            <a:r>
              <a:rPr lang="en-US" dirty="0" err="1" smtClean="0"/>
              <a:t>MapReduce</a:t>
            </a:r>
            <a:r>
              <a:rPr lang="en-US" dirty="0" smtClean="0"/>
              <a:t> for a new application</a:t>
            </a:r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is free, parallel databases not so much…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593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We’ve touched upon a series of examples of cloud computing infrastructure components</a:t>
            </a:r>
          </a:p>
          <a:p>
            <a:pPr lvl="1"/>
            <a:r>
              <a:rPr lang="en-US" dirty="0" smtClean="0"/>
              <a:t>Each really could have had a whole lecture</a:t>
            </a:r>
          </a:p>
          <a:p>
            <a:pPr lvl="1"/>
            <a:endParaRPr lang="en-US" dirty="0"/>
          </a:p>
          <a:p>
            <a:r>
              <a:rPr lang="en-US" dirty="0" smtClean="0"/>
              <a:t>They aren’t simple systems and many were very hard to implement!</a:t>
            </a:r>
          </a:p>
          <a:p>
            <a:pPr lvl="1"/>
            <a:r>
              <a:rPr lang="en-US" dirty="0" smtClean="0"/>
              <a:t>Hard to design… hard to build… hard to optimize for stable and high quality operation at scale</a:t>
            </a:r>
          </a:p>
          <a:p>
            <a:pPr lvl="1"/>
            <a:r>
              <a:rPr lang="en-US" dirty="0" smtClean="0"/>
              <a:t>Major teams and huge resource investments</a:t>
            </a:r>
          </a:p>
          <a:p>
            <a:pPr lvl="1"/>
            <a:r>
              <a:rPr lang="en-US" dirty="0" smtClean="0"/>
              <a:t>Design decisions that may sound simple often required very careful thought and much debate and experimentation!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858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recurring themes</a:t>
            </a:r>
          </a:p>
          <a:p>
            <a:pPr lvl="1"/>
            <a:r>
              <a:rPr lang="en-US" dirty="0" smtClean="0"/>
              <a:t>Data replication using (</a:t>
            </a:r>
            <a:r>
              <a:rPr lang="en-US" dirty="0" err="1" smtClean="0"/>
              <a:t>key,value</a:t>
            </a:r>
            <a:r>
              <a:rPr lang="en-US" dirty="0" smtClean="0"/>
              <a:t>) </a:t>
            </a:r>
            <a:r>
              <a:rPr lang="en-US" dirty="0" smtClean="0"/>
              <a:t>tuples</a:t>
            </a:r>
          </a:p>
          <a:p>
            <a:pPr lvl="1"/>
            <a:r>
              <a:rPr lang="en-US" dirty="0" smtClean="0"/>
              <a:t>Anticipated update rates, sizes, </a:t>
            </a:r>
            <a:r>
              <a:rPr lang="en-US" smtClean="0"/>
              <a:t>scalability drive design</a:t>
            </a:r>
            <a:endParaRPr lang="en-US" dirty="0" smtClean="0"/>
          </a:p>
          <a:p>
            <a:pPr lvl="1"/>
            <a:r>
              <a:rPr lang="en-US" dirty="0" smtClean="0"/>
              <a:t>Use of multicast mechanisms: Paxos, virtual synchrony</a:t>
            </a:r>
          </a:p>
          <a:p>
            <a:pPr lvl="1"/>
            <a:r>
              <a:rPr lang="en-US" dirty="0" smtClean="0"/>
              <a:t>Need to plan adaptive behaviors if nodes come and go, or crash, while system is running</a:t>
            </a:r>
          </a:p>
          <a:p>
            <a:pPr lvl="1"/>
            <a:r>
              <a:rPr lang="en-US" dirty="0" smtClean="0"/>
              <a:t>High value for “latency tolerant” solutions</a:t>
            </a:r>
          </a:p>
          <a:p>
            <a:pPr lvl="2"/>
            <a:r>
              <a:rPr lang="en-US" dirty="0" smtClean="0"/>
              <a:t>Extremely asynchronous structures</a:t>
            </a:r>
          </a:p>
          <a:p>
            <a:pPr lvl="2"/>
            <a:r>
              <a:rPr lang="en-US" dirty="0" smtClean="0"/>
              <a:t>Parallel: work gets done “out there”</a:t>
            </a:r>
          </a:p>
          <a:p>
            <a:r>
              <a:rPr lang="en-US" dirty="0" smtClean="0"/>
              <a:t>Many offer strong consistency guarantees, “overcoming” the CAP theorem in various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simple concept:</a:t>
            </a:r>
          </a:p>
          <a:p>
            <a:pPr lvl="1"/>
            <a:r>
              <a:rPr lang="en-US" dirty="0" smtClean="0"/>
              <a:t>High performance distributed in-memory caching service that manages “objects”</a:t>
            </a:r>
          </a:p>
          <a:p>
            <a:pPr lvl="1"/>
            <a:r>
              <a:rPr lang="en-US" dirty="0" smtClean="0"/>
              <a:t>Key-value API has become an accepted standard</a:t>
            </a:r>
          </a:p>
          <a:p>
            <a:pPr lvl="1"/>
            <a:r>
              <a:rPr lang="en-US" dirty="0" smtClean="0"/>
              <a:t>Many implementations</a:t>
            </a:r>
          </a:p>
          <a:p>
            <a:pPr lvl="1"/>
            <a:endParaRPr lang="en-US" dirty="0"/>
          </a:p>
          <a:p>
            <a:r>
              <a:rPr lang="en-US" dirty="0" smtClean="0"/>
              <a:t>Simplest versions: just a library that manages a list or a dictionary</a:t>
            </a:r>
          </a:p>
          <a:p>
            <a:r>
              <a:rPr lang="en-US" dirty="0" smtClean="0"/>
              <a:t>Fanciest versions: distributed services implemented using a cluster of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8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r>
              <a:rPr lang="en-US" dirty="0" smtClean="0"/>
              <a:t> defines a standard API</a:t>
            </a:r>
          </a:p>
          <a:p>
            <a:pPr lvl="1"/>
            <a:r>
              <a:rPr lang="en-US" dirty="0" smtClean="0"/>
              <a:t>Defines the calls the application can issue to the library or the server (either way, it looks like library)</a:t>
            </a:r>
          </a:p>
          <a:p>
            <a:pPr lvl="1"/>
            <a:r>
              <a:rPr lang="en-US" dirty="0" smtClean="0"/>
              <a:t>In theory, this means an application can be coded and tested using one version of </a:t>
            </a:r>
            <a:r>
              <a:rPr lang="en-US" dirty="0" err="1" smtClean="0"/>
              <a:t>memcached</a:t>
            </a:r>
            <a:r>
              <a:rPr lang="en-US" dirty="0" smtClean="0"/>
              <a:t>, then migrated to a different one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4321629"/>
            <a:ext cx="7467600" cy="175432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get_foo</a:t>
            </a:r>
            <a:r>
              <a:rPr lang="en-US" dirty="0"/>
              <a:t>(</a:t>
            </a:r>
            <a:r>
              <a:rPr lang="en-US" dirty="0" err="1"/>
              <a:t>foo_id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foo </a:t>
            </a:r>
            <a:r>
              <a:rPr lang="en-US" dirty="0"/>
              <a:t>= </a:t>
            </a:r>
            <a:r>
              <a:rPr lang="en-US" dirty="0" err="1"/>
              <a:t>memcached_get</a:t>
            </a:r>
            <a:r>
              <a:rPr lang="en-US" dirty="0"/>
              <a:t>("foo:" . </a:t>
            </a:r>
            <a:r>
              <a:rPr lang="en-US" dirty="0" err="1"/>
              <a:t>foo_id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if foo != null return </a:t>
            </a:r>
            <a:r>
              <a:rPr lang="en-US" dirty="0"/>
              <a:t>foo </a:t>
            </a:r>
          </a:p>
          <a:p>
            <a:pPr lvl="2"/>
            <a:r>
              <a:rPr lang="en-US" dirty="0" smtClean="0"/>
              <a:t>foo </a:t>
            </a:r>
            <a:r>
              <a:rPr lang="en-US" dirty="0"/>
              <a:t>= </a:t>
            </a:r>
            <a:r>
              <a:rPr lang="en-US" dirty="0" err="1"/>
              <a:t>fetch_foo_from_database</a:t>
            </a:r>
            <a:r>
              <a:rPr lang="en-US" dirty="0"/>
              <a:t>(</a:t>
            </a:r>
            <a:r>
              <a:rPr lang="en-US" dirty="0" err="1"/>
              <a:t>foo_id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err="1" smtClean="0"/>
              <a:t>memcached_set</a:t>
            </a:r>
            <a:r>
              <a:rPr lang="en-US" dirty="0"/>
              <a:t>("foo:" . </a:t>
            </a:r>
            <a:r>
              <a:rPr lang="en-US" dirty="0" smtClean="0"/>
              <a:t> </a:t>
            </a:r>
            <a:r>
              <a:rPr lang="en-US" dirty="0" err="1" smtClean="0"/>
              <a:t>foo_id</a:t>
            </a:r>
            <a:r>
              <a:rPr lang="en-US" dirty="0"/>
              <a:t>, foo) 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dirty="0"/>
              <a:t>foo end </a:t>
            </a:r>
          </a:p>
        </p:txBody>
      </p:sp>
    </p:spTree>
    <p:extLst>
      <p:ext uri="{BB962C8B-B14F-4D97-AF65-F5344CB8AC3E}">
        <p14:creationId xmlns:p14="http://schemas.microsoft.com/office/powerpoint/2010/main" val="29062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single </a:t>
            </a:r>
            <a:r>
              <a:rPr lang="en-US" dirty="0" err="1" smtClean="0"/>
              <a:t>memcached</a:t>
            </a:r>
            <a:r>
              <a:rPr lang="en-US" dirty="0" smtClean="0"/>
              <a:t> server is easy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Today’s tools make it trivial to build a server</a:t>
            </a:r>
          </a:p>
          <a:p>
            <a:pPr lvl="1"/>
            <a:r>
              <a:rPr lang="en-US" dirty="0" smtClean="0"/>
              <a:t>Build a program</a:t>
            </a:r>
          </a:p>
          <a:p>
            <a:pPr lvl="1"/>
            <a:r>
              <a:rPr lang="en-US" dirty="0" smtClean="0"/>
              <a:t>Designate some of its methods as ones that expose service APIs</a:t>
            </a:r>
          </a:p>
          <a:p>
            <a:pPr lvl="1"/>
            <a:r>
              <a:rPr lang="en-US" dirty="0" smtClean="0"/>
              <a:t>Tools will create stubs: library procedures that automate binding to the service</a:t>
            </a:r>
          </a:p>
          <a:p>
            <a:pPr lvl="1"/>
            <a:r>
              <a:rPr lang="en-US" dirty="0" smtClean="0"/>
              <a:t>Now run your service at a suitable place and register it in the local registry</a:t>
            </a:r>
          </a:p>
          <a:p>
            <a:r>
              <a:rPr lang="en-US" dirty="0" smtClean="0"/>
              <a:t>Applications can do remote procedure calls, and these code paths are heavily optimized: quite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build clusters?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Much trickier challenge!</a:t>
            </a:r>
          </a:p>
          <a:p>
            <a:pPr lvl="1"/>
            <a:r>
              <a:rPr lang="en-US" dirty="0" smtClean="0"/>
              <a:t>Trivial approach just hashes the </a:t>
            </a:r>
            <a:r>
              <a:rPr lang="en-US" dirty="0" err="1" smtClean="0"/>
              <a:t>memcached</a:t>
            </a:r>
            <a:r>
              <a:rPr lang="en-US" dirty="0" smtClean="0"/>
              <a:t> key to decide which server to send data to</a:t>
            </a:r>
          </a:p>
          <a:p>
            <a:pPr lvl="1"/>
            <a:r>
              <a:rPr lang="en-US" dirty="0" smtClean="0"/>
              <a:t>But this could lead to load imbalances, plus some objects are probably popular, while others are probably “cold spots”. </a:t>
            </a:r>
          </a:p>
          <a:p>
            <a:pPr lvl="2"/>
            <a:r>
              <a:rPr lang="en-US" dirty="0" smtClean="0"/>
              <a:t>Would prefer to replicate the hot data to improve capacity</a:t>
            </a:r>
          </a:p>
          <a:p>
            <a:pPr lvl="2"/>
            <a:r>
              <a:rPr lang="en-US" dirty="0" smtClean="0"/>
              <a:t>But this means we need to track popularity (like Beehive!)</a:t>
            </a:r>
          </a:p>
          <a:p>
            <a:r>
              <a:rPr lang="en-US" dirty="0" smtClean="0"/>
              <a:t>Solutions to this are being offered as products</a:t>
            </a:r>
          </a:p>
          <a:p>
            <a:r>
              <a:rPr lang="en-US" dirty="0" smtClean="0"/>
              <a:t>We have it as one of the possible cs5412 projects!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Amazon’s massive collaborative key-value store</a:t>
            </a:r>
          </a:p>
          <a:p>
            <a:r>
              <a:rPr lang="en-US" dirty="0" smtClean="0"/>
              <a:t>Built over a version of Chord DHT</a:t>
            </a:r>
          </a:p>
          <a:p>
            <a:pPr lvl="1"/>
            <a:r>
              <a:rPr lang="en-US" dirty="0" smtClean="0"/>
              <a:t>Basic idea is to offer a key-value API, like </a:t>
            </a:r>
            <a:r>
              <a:rPr lang="en-US" dirty="0" err="1" smtClean="0"/>
              <a:t>memcached</a:t>
            </a:r>
            <a:endParaRPr lang="en-US" dirty="0" smtClean="0"/>
          </a:p>
          <a:p>
            <a:pPr lvl="1"/>
            <a:r>
              <a:rPr lang="en-US" dirty="0" smtClean="0"/>
              <a:t>But now we’ll have thousands of service instances</a:t>
            </a:r>
          </a:p>
          <a:p>
            <a:pPr lvl="1"/>
            <a:r>
              <a:rPr lang="en-US" dirty="0" smtClean="0"/>
              <a:t>Used for shopping cart: a very high-load application</a:t>
            </a:r>
          </a:p>
          <a:p>
            <a:r>
              <a:rPr lang="en-US" dirty="0" smtClean="0"/>
              <a:t>Basic innovation?</a:t>
            </a:r>
          </a:p>
          <a:p>
            <a:pPr lvl="1"/>
            <a:r>
              <a:rPr lang="en-US" dirty="0" smtClean="0"/>
              <a:t>To speed things up (think BASE), Dynamo sometimes puts data at the “wrong place”</a:t>
            </a:r>
          </a:p>
          <a:p>
            <a:pPr lvl="1"/>
            <a:r>
              <a:rPr lang="en-US" dirty="0" smtClean="0"/>
              <a:t>Idea is that if the right nodes can’t be reached, put the data </a:t>
            </a:r>
            <a:r>
              <a:rPr lang="en-US" i="1" dirty="0" smtClean="0"/>
              <a:t>somewhere </a:t>
            </a:r>
            <a:r>
              <a:rPr lang="en-US" dirty="0" smtClean="0"/>
              <a:t>in the DHT, then allow repair mechanisms to migrate the information to the right place asynchronously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2303</TotalTime>
  <Words>2930</Words>
  <Application>Microsoft Office PowerPoint</Application>
  <PresentationFormat>On-screen Show (4:3)</PresentationFormat>
  <Paragraphs>457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Median</vt:lpstr>
      <vt:lpstr>CS5412:  Other Data Center Services</vt:lpstr>
      <vt:lpstr>Tier two and Inner Tiers</vt:lpstr>
      <vt:lpstr>Contrast with “Back office”</vt:lpstr>
      <vt:lpstr>Some interesting services we’ll consider</vt:lpstr>
      <vt:lpstr>Memcached</vt:lpstr>
      <vt:lpstr>Memcached API</vt:lpstr>
      <vt:lpstr>A single memcached server is easy</vt:lpstr>
      <vt:lpstr>How do they build clusters?</vt:lpstr>
      <vt:lpstr>Dynamo</vt:lpstr>
      <vt:lpstr>Dynamo in practice</vt:lpstr>
      <vt:lpstr>BigTable</vt:lpstr>
      <vt:lpstr>Data model: a big map</vt:lpstr>
      <vt:lpstr>API</vt:lpstr>
      <vt:lpstr>Versions</vt:lpstr>
      <vt:lpstr>SSTable</vt:lpstr>
      <vt:lpstr>Tablet </vt:lpstr>
      <vt:lpstr>Table</vt:lpstr>
      <vt:lpstr>Finding a tablet</vt:lpstr>
      <vt:lpstr>Servers</vt:lpstr>
      <vt:lpstr>Master’s Tasks</vt:lpstr>
      <vt:lpstr>Master’s Tasks (Cont)</vt:lpstr>
      <vt:lpstr>Metadata Management</vt:lpstr>
      <vt:lpstr>Editing a table</vt:lpstr>
      <vt:lpstr>Programming model</vt:lpstr>
      <vt:lpstr>Compactions</vt:lpstr>
      <vt:lpstr>Locality Groups</vt:lpstr>
      <vt:lpstr>Log Handling</vt:lpstr>
      <vt:lpstr>Immutability</vt:lpstr>
      <vt:lpstr>Microbenchmarks</vt:lpstr>
      <vt:lpstr>Performance</vt:lpstr>
      <vt:lpstr>Application at Google</vt:lpstr>
      <vt:lpstr>GFS and Chubby</vt:lpstr>
      <vt:lpstr>GFS Architecture</vt:lpstr>
      <vt:lpstr>Write Algorithm is trickier</vt:lpstr>
      <vt:lpstr>Write Algorithm is trickier</vt:lpstr>
      <vt:lpstr>Write Algorithm is trickier</vt:lpstr>
      <vt:lpstr>Write Algorithm is trickier</vt:lpstr>
      <vt:lpstr>Zookeeper</vt:lpstr>
      <vt:lpstr>Sinfonia</vt:lpstr>
      <vt:lpstr>Sinfonia</vt:lpstr>
      <vt:lpstr>Key idea in Sinfonia</vt:lpstr>
      <vt:lpstr>Second idea</vt:lpstr>
      <vt:lpstr>MapReduce</vt:lpstr>
      <vt:lpstr>Hadoop</vt:lpstr>
      <vt:lpstr>Classic MapReduce examples</vt:lpstr>
      <vt:lpstr>MapReduce debate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123</cp:revision>
  <cp:lastPrinted>2012-01-20T16:17:50Z</cp:lastPrinted>
  <dcterms:created xsi:type="dcterms:W3CDTF">2006-08-16T00:00:00Z</dcterms:created>
  <dcterms:modified xsi:type="dcterms:W3CDTF">2012-02-23T17:04:29Z</dcterms:modified>
</cp:coreProperties>
</file>