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9"/>
  </p:notesMasterIdLst>
  <p:sldIdLst>
    <p:sldId id="256" r:id="rId2"/>
    <p:sldId id="257" r:id="rId3"/>
    <p:sldId id="259" r:id="rId4"/>
    <p:sldId id="258" r:id="rId5"/>
    <p:sldId id="260" r:id="rId6"/>
    <p:sldId id="298" r:id="rId7"/>
    <p:sldId id="302" r:id="rId8"/>
    <p:sldId id="303" r:id="rId9"/>
    <p:sldId id="304" r:id="rId10"/>
    <p:sldId id="261" r:id="rId11"/>
    <p:sldId id="305" r:id="rId12"/>
    <p:sldId id="299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300" r:id="rId26"/>
    <p:sldId id="274" r:id="rId27"/>
    <p:sldId id="275" r:id="rId28"/>
    <p:sldId id="276" r:id="rId29"/>
    <p:sldId id="277" r:id="rId30"/>
    <p:sldId id="278" r:id="rId31"/>
    <p:sldId id="279" r:id="rId32"/>
    <p:sldId id="282" r:id="rId33"/>
    <p:sldId id="283" r:id="rId34"/>
    <p:sldId id="285" r:id="rId35"/>
    <p:sldId id="306" r:id="rId36"/>
    <p:sldId id="287" r:id="rId37"/>
    <p:sldId id="289" r:id="rId38"/>
    <p:sldId id="290" r:id="rId39"/>
    <p:sldId id="288" r:id="rId40"/>
    <p:sldId id="291" r:id="rId41"/>
    <p:sldId id="292" r:id="rId42"/>
    <p:sldId id="301" r:id="rId43"/>
    <p:sldId id="297" r:id="rId44"/>
    <p:sldId id="293" r:id="rId45"/>
    <p:sldId id="294" r:id="rId46"/>
    <p:sldId id="295" r:id="rId47"/>
    <p:sldId id="296" r:id="rId4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2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US" dirty="0"/>
              <a:t>Packet loss </a:t>
            </a:r>
            <a:r>
              <a:rPr lang="en-US" dirty="0" smtClean="0"/>
              <a:t>rate %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Sheet1!$B$3</c:f>
              <c:strCache>
                <c:ptCount val="1"/>
                <c:pt idx="0">
                  <c:v>Packet loss rate</c:v>
                </c:pt>
              </c:strCache>
            </c:strRef>
          </c:tx>
          <c:marker>
            <c:symbol val="none"/>
          </c:marker>
          <c:cat>
            <c:numRef>
              <c:f>Sheet1!$A$4:$A$13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  <c:pt idx="4">
                  <c:v>20</c:v>
                </c:pt>
                <c:pt idx="5">
                  <c:v>50</c:v>
                </c:pt>
                <c:pt idx="6">
                  <c:v>100</c:v>
                </c:pt>
                <c:pt idx="7">
                  <c:v>200</c:v>
                </c:pt>
                <c:pt idx="8">
                  <c:v>250</c:v>
                </c:pt>
                <c:pt idx="9">
                  <c:v>300</c:v>
                </c:pt>
              </c:numCache>
            </c:numRef>
          </c:cat>
          <c:val>
            <c:numRef>
              <c:f>Sheet1!$B$4:$B$13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2.5</c:v>
                </c:pt>
                <c:pt idx="8">
                  <c:v>10.7</c:v>
                </c:pt>
                <c:pt idx="9">
                  <c:v>19.600000000000001</c:v>
                </c:pt>
              </c:numCache>
            </c:numRef>
          </c:val>
        </c:ser>
        <c:marker val="1"/>
        <c:axId val="58604544"/>
        <c:axId val="64304256"/>
      </c:lineChart>
      <c:catAx>
        <c:axId val="586045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4304256"/>
        <c:crosses val="autoZero"/>
        <c:auto val="1"/>
        <c:lblAlgn val="ctr"/>
        <c:lblOffset val="100"/>
      </c:catAx>
      <c:valAx>
        <c:axId val="6430425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8604544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134EE-5723-4BA7-BEA6-034645F65D07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134EE-5723-4BA7-BEA6-034645F65D07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134EE-5723-4BA7-BEA6-034645F65D07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prior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134EE-5723-4BA7-BEA6-034645F65D07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12/1/2008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Designing a New Multicast Infrastructure for Linux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smtClean="0"/>
              <a:t>Ken Birman</a:t>
            </a:r>
            <a:endParaRPr lang="en-US" sz="4400" b="1" dirty="0" smtClean="0"/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CS5410 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Convoys were just one culprit…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382000" cy="4389437"/>
          </a:xfrm>
        </p:spPr>
        <p:txBody>
          <a:bodyPr/>
          <a:lstStyle/>
          <a:p>
            <a:r>
              <a:rPr lang="en-US" dirty="0" smtClean="0"/>
              <a:t>Why was QSM acting this way?</a:t>
            </a:r>
          </a:p>
          <a:p>
            <a:pPr lvl="1"/>
            <a:r>
              <a:rPr lang="en-US" dirty="0" smtClean="0"/>
              <a:t>When we started work, this wasn’t easy to fix…</a:t>
            </a:r>
          </a:p>
          <a:p>
            <a:pPr lvl="1"/>
            <a:r>
              <a:rPr lang="en-US" dirty="0" smtClean="0"/>
              <a:t>… issue occurred only with 200 nodes and high data rates</a:t>
            </a:r>
          </a:p>
          <a:p>
            <a:r>
              <a:rPr lang="en-US" dirty="0" smtClean="0"/>
              <a:t>But we tracked down </a:t>
            </a:r>
            <a:r>
              <a:rPr lang="en-US" dirty="0" smtClean="0"/>
              <a:t>a </a:t>
            </a:r>
            <a:r>
              <a:rPr lang="en-US" b="1" i="1" dirty="0" smtClean="0">
                <a:solidFill>
                  <a:srgbClr val="C00000"/>
                </a:solidFill>
              </a:rPr>
              <a:t>loss related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pattern</a:t>
            </a:r>
          </a:p>
          <a:p>
            <a:pPr lvl="1"/>
            <a:r>
              <a:rPr lang="en-US" dirty="0" smtClean="0"/>
              <a:t>Under heavy load, the network was delivering packets to our receivers faster than they could handle them</a:t>
            </a:r>
          </a:p>
          <a:p>
            <a:pPr lvl="1"/>
            <a:r>
              <a:rPr lang="en-US" dirty="0" smtClean="0"/>
              <a:t>Caused kernel-level queues to overflow… hence wide loss</a:t>
            </a:r>
          </a:p>
          <a:p>
            <a:pPr lvl="1"/>
            <a:r>
              <a:rPr lang="en-US" dirty="0" smtClean="0"/>
              <a:t>Retransmission requests and resends made things worse</a:t>
            </a:r>
          </a:p>
          <a:p>
            <a:pPr lvl="1"/>
            <a:r>
              <a:rPr lang="en-US" dirty="0" smtClean="0"/>
              <a:t>So: </a:t>
            </a:r>
            <a:r>
              <a:rPr lang="en-US" dirty="0" err="1" smtClean="0"/>
              <a:t>goodput</a:t>
            </a:r>
            <a:r>
              <a:rPr lang="en-US" dirty="0" smtClean="0"/>
              <a:t> drops to zero, overhead to infinity.  Finally problem repaired and we restart… only to do it again!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IPMC and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fact, one finds that</a:t>
            </a:r>
          </a:p>
          <a:p>
            <a:pPr lvl="1"/>
            <a:r>
              <a:rPr lang="en-US" dirty="0" smtClean="0"/>
              <a:t>In systems that don’t use IPMC, packet loss is rare, especially if they use TPC throughout</a:t>
            </a:r>
          </a:p>
          <a:p>
            <a:pPr lvl="1"/>
            <a:r>
              <a:rPr lang="en-US" dirty="0" smtClean="0"/>
              <a:t>But with IPMC, </a:t>
            </a:r>
            <a:r>
              <a:rPr lang="en-US" i="1" dirty="0" smtClean="0"/>
              <a:t>all forms of communication </a:t>
            </a:r>
            <a:r>
              <a:rPr lang="en-US" dirty="0" smtClean="0"/>
              <a:t>get </a:t>
            </a:r>
            <a:r>
              <a:rPr lang="en-US" dirty="0" err="1" smtClean="0"/>
              <a:t>lossy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This impacts not just IPMC, but also UDP, TCP</a:t>
            </a:r>
          </a:p>
          <a:p>
            <a:pPr lvl="2"/>
            <a:r>
              <a:rPr lang="en-US" dirty="0" smtClean="0"/>
              <a:t>TCP reacts by choking back (interprets loss as congestion)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Implication: somehow IPMC is </a:t>
            </a:r>
            <a:r>
              <a:rPr lang="en-US" i="1" dirty="0" smtClean="0"/>
              <a:t>triggering loss </a:t>
            </a:r>
            <a:r>
              <a:rPr lang="en-US" dirty="0" smtClean="0"/>
              <a:t>not seen when IPMC is not in use.  Why???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 if we enable IP multicast</a:t>
            </a:r>
          </a:p>
          <a:p>
            <a:pPr lvl="1"/>
            <a:r>
              <a:rPr lang="en-US" dirty="0" smtClean="0"/>
              <a:t>Some applications will use it heavily</a:t>
            </a:r>
          </a:p>
          <a:p>
            <a:pPr lvl="1"/>
            <a:r>
              <a:rPr lang="en-US" dirty="0" smtClean="0"/>
              <a:t>Testing will be mostly on smaller configurations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Thus, as they scale up and encounter loss, many will be at risk of oscillatory meltdowns</a:t>
            </a:r>
          </a:p>
          <a:p>
            <a:pPr lvl="1"/>
            <a:r>
              <a:rPr lang="en-US" dirty="0" smtClean="0"/>
              <a:t>Fixing the protocol is obviously the best solution…</a:t>
            </a:r>
          </a:p>
          <a:p>
            <a:pPr lvl="1"/>
            <a:r>
              <a:rPr lang="en-US" dirty="0" smtClean="0"/>
              <a:t>… but we want the data center (the cloud) to also protect itself against disruptive impact of such events!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So why did receivers get so </a:t>
            </a:r>
            <a:r>
              <a:rPr lang="en-US" sz="4400" dirty="0" err="1" smtClean="0"/>
              <a:t>lossy</a:t>
            </a:r>
            <a:r>
              <a:rPr lang="en-US" sz="4400" dirty="0" smtClean="0"/>
              <a:t>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understand the issue, need to understand history of network speeds and a little about the hardware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429000"/>
            <a:ext cx="7543800" cy="7620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191000" y="3135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ethernet</a:t>
            </a:r>
            <a:endParaRPr lang="en-US" i="1" dirty="0"/>
          </a:p>
        </p:txBody>
      </p:sp>
      <p:sp>
        <p:nvSpPr>
          <p:cNvPr id="7" name="Flowchart: Merge 6"/>
          <p:cNvSpPr/>
          <p:nvPr/>
        </p:nvSpPr>
        <p:spPr>
          <a:xfrm>
            <a:off x="1447800" y="3581400"/>
            <a:ext cx="1143000" cy="457200"/>
          </a:xfrm>
          <a:prstGeom prst="flowChartMerg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NIC</a:t>
            </a:r>
            <a:endParaRPr lang="en-US" sz="1000" b="1" dirty="0"/>
          </a:p>
        </p:txBody>
      </p:sp>
      <p:sp>
        <p:nvSpPr>
          <p:cNvPr id="8" name="Flowchart: Merge 7"/>
          <p:cNvSpPr/>
          <p:nvPr/>
        </p:nvSpPr>
        <p:spPr>
          <a:xfrm rot="10800000">
            <a:off x="1676400" y="3809997"/>
            <a:ext cx="685800" cy="457202"/>
          </a:xfrm>
          <a:prstGeom prst="flowChartMerg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/>
          </a:p>
        </p:txBody>
      </p:sp>
      <p:sp>
        <p:nvSpPr>
          <p:cNvPr id="9" name="Flowchart: Multidocument 8"/>
          <p:cNvSpPr/>
          <p:nvPr/>
        </p:nvSpPr>
        <p:spPr>
          <a:xfrm>
            <a:off x="2057400" y="4038600"/>
            <a:ext cx="381000" cy="304800"/>
          </a:xfrm>
          <a:prstGeom prst="flowChartMultidocumen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66800" y="3505200"/>
            <a:ext cx="1905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ultidocument 10"/>
          <p:cNvSpPr/>
          <p:nvPr/>
        </p:nvSpPr>
        <p:spPr>
          <a:xfrm>
            <a:off x="1828800" y="4724400"/>
            <a:ext cx="381000" cy="304800"/>
          </a:xfrm>
          <a:prstGeom prst="flowChartMultidocumen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362200" y="4953000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kernel</a:t>
            </a:r>
            <a:endParaRPr lang="en-US" sz="1200" i="1" dirty="0"/>
          </a:p>
        </p:txBody>
      </p:sp>
      <p:sp>
        <p:nvSpPr>
          <p:cNvPr id="13" name="Up-Down Arrow 12"/>
          <p:cNvSpPr/>
          <p:nvPr/>
        </p:nvSpPr>
        <p:spPr>
          <a:xfrm>
            <a:off x="1676400" y="4953000"/>
            <a:ext cx="76200" cy="609600"/>
          </a:xfrm>
          <a:prstGeom prst="up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66800" y="5181600"/>
            <a:ext cx="1905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362200" y="51332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user</a:t>
            </a:r>
            <a:endParaRPr lang="en-US" sz="1200" i="1" dirty="0"/>
          </a:p>
        </p:txBody>
      </p:sp>
      <p:sp>
        <p:nvSpPr>
          <p:cNvPr id="17" name="Flowchart: Merge 16"/>
          <p:cNvSpPr/>
          <p:nvPr/>
        </p:nvSpPr>
        <p:spPr>
          <a:xfrm>
            <a:off x="6248400" y="3581400"/>
            <a:ext cx="1143000" cy="457200"/>
          </a:xfrm>
          <a:prstGeom prst="flowChartMerg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NIC</a:t>
            </a:r>
            <a:endParaRPr lang="en-US" sz="1000" b="1" dirty="0"/>
          </a:p>
        </p:txBody>
      </p:sp>
      <p:sp>
        <p:nvSpPr>
          <p:cNvPr id="18" name="Flowchart: Merge 17"/>
          <p:cNvSpPr/>
          <p:nvPr/>
        </p:nvSpPr>
        <p:spPr>
          <a:xfrm rot="10800000">
            <a:off x="6477000" y="3809997"/>
            <a:ext cx="685800" cy="457202"/>
          </a:xfrm>
          <a:prstGeom prst="flowChartMerg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/>
          </a:p>
        </p:txBody>
      </p:sp>
      <p:sp>
        <p:nvSpPr>
          <p:cNvPr id="19" name="Flowchart: Multidocument 18"/>
          <p:cNvSpPr/>
          <p:nvPr/>
        </p:nvSpPr>
        <p:spPr>
          <a:xfrm>
            <a:off x="6858000" y="4038600"/>
            <a:ext cx="381000" cy="304800"/>
          </a:xfrm>
          <a:prstGeom prst="flowChartMultidocumen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867400" y="3505200"/>
            <a:ext cx="1905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ultidocument 20"/>
          <p:cNvSpPr/>
          <p:nvPr/>
        </p:nvSpPr>
        <p:spPr>
          <a:xfrm>
            <a:off x="6629400" y="4724400"/>
            <a:ext cx="381000" cy="304800"/>
          </a:xfrm>
          <a:prstGeom prst="flowChartMultidocumen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162800" y="4953000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kernel</a:t>
            </a:r>
            <a:endParaRPr lang="en-US" sz="1200" i="1" dirty="0"/>
          </a:p>
        </p:txBody>
      </p:sp>
      <p:sp>
        <p:nvSpPr>
          <p:cNvPr id="23" name="Up-Down Arrow 22"/>
          <p:cNvSpPr/>
          <p:nvPr/>
        </p:nvSpPr>
        <p:spPr>
          <a:xfrm>
            <a:off x="6477000" y="4953000"/>
            <a:ext cx="76200" cy="609600"/>
          </a:xfrm>
          <a:prstGeom prst="up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867400" y="5181600"/>
            <a:ext cx="1905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162800" y="51332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user</a:t>
            </a:r>
            <a:endParaRPr lang="en-US" sz="1200" i="1" dirty="0"/>
          </a:p>
        </p:txBody>
      </p:sp>
      <p:sp>
        <p:nvSpPr>
          <p:cNvPr id="26" name="Freeform 25"/>
          <p:cNvSpPr/>
          <p:nvPr/>
        </p:nvSpPr>
        <p:spPr>
          <a:xfrm>
            <a:off x="1581462" y="2913089"/>
            <a:ext cx="5441430" cy="2640767"/>
          </a:xfrm>
          <a:custGeom>
            <a:avLst/>
            <a:gdLst>
              <a:gd name="connsiteX0" fmla="*/ 0 w 5441430"/>
              <a:gd name="connsiteY0" fmla="*/ 2573311 h 2640767"/>
              <a:gd name="connsiteX1" fmla="*/ 577122 w 5441430"/>
              <a:gd name="connsiteY1" fmla="*/ 737016 h 2640767"/>
              <a:gd name="connsiteX2" fmla="*/ 3147935 w 5441430"/>
              <a:gd name="connsiteY2" fmla="*/ 84944 h 2640767"/>
              <a:gd name="connsiteX3" fmla="*/ 5051686 w 5441430"/>
              <a:gd name="connsiteY3" fmla="*/ 1246681 h 2640767"/>
              <a:gd name="connsiteX4" fmla="*/ 5441430 w 5441430"/>
              <a:gd name="connsiteY4" fmla="*/ 2640767 h 2640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1430" h="2640767">
                <a:moveTo>
                  <a:pt x="0" y="2573311"/>
                </a:moveTo>
                <a:cubicBezTo>
                  <a:pt x="26233" y="1862527"/>
                  <a:pt x="52466" y="1151744"/>
                  <a:pt x="577122" y="737016"/>
                </a:cubicBezTo>
                <a:cubicBezTo>
                  <a:pt x="1101778" y="322288"/>
                  <a:pt x="2402174" y="0"/>
                  <a:pt x="3147935" y="84944"/>
                </a:cubicBezTo>
                <a:cubicBezTo>
                  <a:pt x="3893696" y="169888"/>
                  <a:pt x="4669437" y="820710"/>
                  <a:pt x="5051686" y="1246681"/>
                </a:cubicBezTo>
                <a:cubicBezTo>
                  <a:pt x="5433935" y="1672652"/>
                  <a:pt x="5441430" y="2640767"/>
                  <a:pt x="5441430" y="2640767"/>
                </a:cubicBezTo>
              </a:path>
            </a:pathLst>
          </a:custGeom>
          <a:ln w="3810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ular Callout 26"/>
          <p:cNvSpPr/>
          <p:nvPr/>
        </p:nvSpPr>
        <p:spPr>
          <a:xfrm>
            <a:off x="2133600" y="49530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(1) App sends packet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Rectangular Callout 27"/>
          <p:cNvSpPr/>
          <p:nvPr/>
        </p:nvSpPr>
        <p:spPr>
          <a:xfrm>
            <a:off x="2590800" y="41910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(2) UDP adds header, fragments 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2819400" y="35052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(3) </a:t>
            </a:r>
            <a:r>
              <a:rPr lang="en-US" sz="1400" dirty="0" err="1" smtClean="0">
                <a:solidFill>
                  <a:schemeClr val="tx1"/>
                </a:solidFill>
              </a:rPr>
              <a:t>Enqueued</a:t>
            </a:r>
            <a:r>
              <a:rPr lang="en-US" sz="1400" dirty="0" smtClean="0">
                <a:solidFill>
                  <a:schemeClr val="tx1"/>
                </a:solidFill>
              </a:rPr>
              <a:t> for NIC to send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ectangular Callout 29"/>
          <p:cNvSpPr/>
          <p:nvPr/>
        </p:nvSpPr>
        <p:spPr>
          <a:xfrm>
            <a:off x="2514600" y="28956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(4) NIC sends…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Rectangular Callout 30"/>
          <p:cNvSpPr/>
          <p:nvPr/>
        </p:nvSpPr>
        <p:spPr>
          <a:xfrm flipH="1">
            <a:off x="3810000" y="49530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(8) App receives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2" name="Rectangular Callout 31"/>
          <p:cNvSpPr/>
          <p:nvPr/>
        </p:nvSpPr>
        <p:spPr>
          <a:xfrm flipH="1">
            <a:off x="4267200" y="41910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(7) UDP queues on socket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3" name="Rectangular Callout 32"/>
          <p:cNvSpPr/>
          <p:nvPr/>
        </p:nvSpPr>
        <p:spPr>
          <a:xfrm flipH="1">
            <a:off x="4495800" y="35052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(6) Copied into a handy </a:t>
            </a:r>
            <a:r>
              <a:rPr lang="en-US" sz="1400" dirty="0" err="1" smtClean="0">
                <a:solidFill>
                  <a:schemeClr val="tx1"/>
                </a:solidFill>
              </a:rPr>
              <a:t>mbuf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Rectangular Callout 33"/>
          <p:cNvSpPr/>
          <p:nvPr/>
        </p:nvSpPr>
        <p:spPr>
          <a:xfrm flipH="1">
            <a:off x="4191000" y="2895600"/>
            <a:ext cx="2286000" cy="457200"/>
          </a:xfrm>
          <a:prstGeom prst="wedgeRectCallout">
            <a:avLst>
              <a:gd name="adj1" fmla="val -66852"/>
              <a:gd name="adj2" fmla="val 9528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(5) NIC receives…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2" grpId="0" animBg="1"/>
      <p:bldP spid="33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speeds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Linux was developed, Ethernet ran at 10Mbits and NIC was able to keep up</a:t>
            </a:r>
          </a:p>
          <a:p>
            <a:pPr lvl="1"/>
            <a:r>
              <a:rPr lang="en-US" dirty="0" smtClean="0"/>
              <a:t>Then network sped up: 100Mbits common, 1Gbit more and more often seen, 10 or 40 “soon”</a:t>
            </a:r>
          </a:p>
          <a:p>
            <a:pPr lvl="1"/>
            <a:r>
              <a:rPr lang="en-US" i="1" dirty="0" smtClean="0"/>
              <a:t>But typical PCs didn’t speed up remotely that much!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Why did PC speed lag?</a:t>
            </a:r>
          </a:p>
          <a:p>
            <a:pPr lvl="1"/>
            <a:r>
              <a:rPr lang="en-US" dirty="0" smtClean="0"/>
              <a:t>Ethernets transitioned to optical hardware</a:t>
            </a:r>
          </a:p>
          <a:p>
            <a:pPr lvl="1"/>
            <a:r>
              <a:rPr lang="en-US" dirty="0" smtClean="0"/>
              <a:t>PCs are limited by concerns about heat, expense.  Trend favors </a:t>
            </a:r>
            <a:r>
              <a:rPr lang="en-US" dirty="0" err="1" smtClean="0"/>
              <a:t>multicore</a:t>
            </a:r>
            <a:r>
              <a:rPr lang="en-US" dirty="0" smtClean="0"/>
              <a:t> solutions that run slower… so why invest to create a NIC that can run faster than the bus?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 as a “rate matcher”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NIC has two sides running at different rates</a:t>
            </a:r>
          </a:p>
          <a:p>
            <a:pPr lvl="1"/>
            <a:r>
              <a:rPr lang="en-US" dirty="0" smtClean="0"/>
              <a:t>Ethernet side is blazingly fast, uses ECL memory…</a:t>
            </a:r>
          </a:p>
          <a:p>
            <a:pPr lvl="1"/>
            <a:r>
              <a:rPr lang="en-US" dirty="0" smtClean="0"/>
              <a:t>Main memory side is slower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 how can this work?</a:t>
            </a:r>
          </a:p>
          <a:p>
            <a:pPr lvl="1"/>
            <a:r>
              <a:rPr lang="en-US" dirty="0" smtClean="0"/>
              <a:t>Key insight: NIC usually receives one packet, but then doesn’t need to accept the “next” packet.  </a:t>
            </a:r>
          </a:p>
          <a:p>
            <a:pPr lvl="1"/>
            <a:r>
              <a:rPr lang="en-US" dirty="0" smtClean="0"/>
              <a:t>Gives it time to unload the incoming data</a:t>
            </a:r>
          </a:p>
          <a:p>
            <a:pPr lvl="1"/>
            <a:r>
              <a:rPr lang="en-US" dirty="0" smtClean="0"/>
              <a:t>But why does it get away with this?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 as a “rate matcher”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would a machine get several back-to-back packets?</a:t>
            </a:r>
          </a:p>
          <a:p>
            <a:pPr lvl="1"/>
            <a:r>
              <a:rPr lang="en-US" dirty="0" smtClean="0"/>
              <a:t>Server with many clients</a:t>
            </a:r>
          </a:p>
          <a:p>
            <a:pPr lvl="1"/>
            <a:r>
              <a:rPr lang="en-US" dirty="0" smtClean="0"/>
              <a:t>Pair of machines with a stream between them: but here, limited because the sending NIC will run at the speed of its interface to the machine’s main memory – in today’s systems, usually 100MBits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a busy setting, only servers are likely to see back-to-back traffic, and even the server is unlikely to see a long run packets that it needs to accept!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So normally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NIC sees big gaps between messages it needs to accept</a:t>
            </a:r>
          </a:p>
          <a:p>
            <a:r>
              <a:rPr lang="en-US" dirty="0" smtClean="0"/>
              <a:t>This gives us time…</a:t>
            </a:r>
          </a:p>
          <a:p>
            <a:pPr lvl="1"/>
            <a:r>
              <a:rPr lang="en-US" dirty="0" smtClean="0"/>
              <a:t>…. for OS to replenish the supply of memory buffers</a:t>
            </a:r>
          </a:p>
          <a:p>
            <a:pPr lvl="1"/>
            <a:r>
              <a:rPr lang="en-US" dirty="0" smtClean="0"/>
              <a:t>…. to hand messages off to the application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effect, the whole “system” is well balanced</a:t>
            </a:r>
          </a:p>
          <a:p>
            <a:pPr lvl="1"/>
            <a:r>
              <a:rPr lang="en-US" dirty="0" smtClean="0"/>
              <a:t>But notice the hidden assumption:</a:t>
            </a:r>
          </a:p>
          <a:p>
            <a:pPr lvl="1"/>
            <a:r>
              <a:rPr lang="en-US" i="1" dirty="0" smtClean="0"/>
              <a:t>All of this requires that most communication be point-to-point… with high rates of multicast, it breaks down!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Multicast: wrench in the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when we use multicast heavily?</a:t>
            </a:r>
          </a:p>
          <a:p>
            <a:pPr lvl="1"/>
            <a:r>
              <a:rPr lang="en-US" dirty="0" smtClean="0"/>
              <a:t>A NIC that on average received 1 out of k packets suddenly might receive many in a row (just thinking in terms of the “odds”)</a:t>
            </a:r>
          </a:p>
          <a:p>
            <a:pPr lvl="1"/>
            <a:r>
              <a:rPr lang="en-US" dirty="0" smtClean="0"/>
              <a:t>Hence will see far more back-to-back packets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 this stresses our speed limits</a:t>
            </a:r>
          </a:p>
          <a:p>
            <a:pPr lvl="1"/>
            <a:r>
              <a:rPr lang="en-US" dirty="0" smtClean="0"/>
              <a:t>NIC kept up with fast network traffic partly because it rarely needed to accept a packet… letting it match the fast and the slow sides… </a:t>
            </a:r>
          </a:p>
          <a:p>
            <a:pPr lvl="1"/>
            <a:r>
              <a:rPr lang="en-US" dirty="0" smtClean="0"/>
              <a:t>With high rates of incoming traffic we overload it</a:t>
            </a:r>
            <a:endParaRPr lang="en-US" dirty="0"/>
          </a:p>
        </p:txBody>
      </p:sp>
      <p:pic>
        <p:nvPicPr>
          <p:cNvPr id="1026" name="Picture 2" descr="C:\Users\ken\AppData\Local\Microsoft\Windows\Temporary Internet Files\Content.IE5\K5JNB5FY\MCj039633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3581400"/>
            <a:ext cx="910742" cy="941832"/>
          </a:xfrm>
          <a:prstGeom prst="rect">
            <a:avLst/>
          </a:prstGeom>
          <a:noFill/>
        </p:spPr>
      </p:pic>
      <p:pic>
        <p:nvPicPr>
          <p:cNvPr id="1027" name="Picture 3" descr="C:\Program Files\Microsoft Expression\MEDIA\CAGCAT10\j025234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05339">
            <a:off x="7729975" y="3799195"/>
            <a:ext cx="527405" cy="3207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534400" cy="1143000"/>
          </a:xfrm>
        </p:spPr>
        <p:txBody>
          <a:bodyPr/>
          <a:lstStyle/>
          <a:p>
            <a:r>
              <a:rPr lang="en-US" dirty="0" smtClean="0"/>
              <a:t>Intuition: like a highway off-ramp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r>
              <a:rPr lang="en-US" dirty="0" smtClean="0"/>
              <a:t>With a real highway, cars just </a:t>
            </a:r>
            <a:br>
              <a:rPr lang="en-US" dirty="0" smtClean="0"/>
            </a:br>
            <a:r>
              <a:rPr lang="en-US" dirty="0" smtClean="0"/>
              <a:t> end up in a jam</a:t>
            </a:r>
          </a:p>
          <a:p>
            <a:r>
              <a:rPr lang="en-US" dirty="0" smtClean="0"/>
              <a:t>With a high speed optical net</a:t>
            </a:r>
            <a:br>
              <a:rPr lang="en-US" dirty="0" smtClean="0"/>
            </a:br>
            <a:r>
              <a:rPr lang="en-US" dirty="0" smtClean="0"/>
              <a:t> coupled to a slower NIC, packets</a:t>
            </a:r>
            <a:br>
              <a:rPr lang="en-US" dirty="0" smtClean="0"/>
            </a:br>
            <a:r>
              <a:rPr lang="en-US" dirty="0" smtClean="0"/>
              <a:t> are dropped by receiver!</a:t>
            </a:r>
            <a:endParaRPr lang="en-US" dirty="0"/>
          </a:p>
        </p:txBody>
      </p:sp>
      <p:pic>
        <p:nvPicPr>
          <p:cNvPr id="16386" name="Picture 2" descr="http://www.nomad4ever.com/wp-content/uploads/2007/06/TrafficJamAle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057400"/>
            <a:ext cx="3324225" cy="3905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Impossible…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Today, multicast is </a:t>
            </a:r>
            <a:r>
              <a:rPr lang="en-US" i="1" dirty="0" smtClean="0"/>
              <a:t>persona non-grata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most cloud settings</a:t>
            </a:r>
          </a:p>
          <a:p>
            <a:pPr lvl="1"/>
            <a:r>
              <a:rPr lang="en-US" dirty="0" smtClean="0"/>
              <a:t>Amazon’s stories of their experience with violent load oscillations has frightened most people in the industry</a:t>
            </a:r>
          </a:p>
          <a:p>
            <a:pPr lvl="1"/>
            <a:r>
              <a:rPr lang="en-US" dirty="0" smtClean="0"/>
              <a:t>They weren’t the only ones…</a:t>
            </a:r>
          </a:p>
          <a:p>
            <a:r>
              <a:rPr lang="en-US" dirty="0" smtClean="0"/>
              <a:t>Today:</a:t>
            </a:r>
          </a:p>
          <a:p>
            <a:pPr lvl="1"/>
            <a:r>
              <a:rPr lang="en-US" dirty="0" smtClean="0"/>
              <a:t>Design a better multicast infrastructure for using the Linux Red Hat operating system in enterprise settings</a:t>
            </a:r>
          </a:p>
          <a:p>
            <a:pPr lvl="1"/>
            <a:r>
              <a:rPr lang="en-US" dirty="0" smtClean="0"/>
              <a:t>Target: trading floor in a big bank (if any are left) on Wall Street, cloud computing in data centers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172200" y="609600"/>
            <a:ext cx="2667000" cy="2057400"/>
            <a:chOff x="6172200" y="609600"/>
            <a:chExt cx="2667000" cy="2057400"/>
          </a:xfrm>
        </p:grpSpPr>
        <p:pic>
          <p:nvPicPr>
            <p:cNvPr id="1026" name="Picture 2" descr="http://www.popular-pics.com/PPImages/Mission_Impossible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72200" y="609600"/>
              <a:ext cx="2628900" cy="2057400"/>
            </a:xfrm>
            <a:prstGeom prst="rect">
              <a:avLst/>
            </a:prstGeom>
            <a:noFill/>
          </p:spPr>
        </p:pic>
        <p:sp>
          <p:nvSpPr>
            <p:cNvPr id="5" name="Rectangle 4"/>
            <p:cNvSpPr/>
            <p:nvPr/>
          </p:nvSpPr>
          <p:spPr>
            <a:xfrm>
              <a:off x="6172200" y="2514600"/>
              <a:ext cx="2667000" cy="1524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172200" y="609600"/>
              <a:ext cx="2590800" cy="1524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6200000">
              <a:off x="5257800" y="1524000"/>
              <a:ext cx="1981200" cy="1524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7772400" y="1524000"/>
              <a:ext cx="1981200" cy="1524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NIC worries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issue relates to implementation of multicast</a:t>
            </a:r>
          </a:p>
          <a:p>
            <a:endParaRPr lang="en-US" dirty="0" smtClean="0"/>
          </a:p>
          <a:p>
            <a:r>
              <a:rPr lang="en-US" dirty="0" smtClean="0"/>
              <a:t>Ethernet NIC actually is a pattern match machine</a:t>
            </a:r>
          </a:p>
          <a:p>
            <a:pPr lvl="1"/>
            <a:r>
              <a:rPr lang="en-US" dirty="0" smtClean="0"/>
              <a:t>Kernel loads it with a list of {</a:t>
            </a:r>
            <a:r>
              <a:rPr lang="en-US" dirty="0" err="1" smtClean="0"/>
              <a:t>mask,value</a:t>
            </a:r>
            <a:r>
              <a:rPr lang="en-US" dirty="0" smtClean="0"/>
              <a:t>} pairs</a:t>
            </a:r>
          </a:p>
          <a:p>
            <a:pPr lvl="1"/>
            <a:r>
              <a:rPr lang="en-US" dirty="0" smtClean="0"/>
              <a:t>Incoming packet has a destination address</a:t>
            </a:r>
          </a:p>
          <a:p>
            <a:pPr lvl="1"/>
            <a:r>
              <a:rPr lang="en-US" dirty="0" smtClean="0"/>
              <a:t>Computes (</a:t>
            </a:r>
            <a:r>
              <a:rPr lang="en-US" dirty="0" err="1" smtClean="0"/>
              <a:t>dest&amp;mask</a:t>
            </a:r>
            <a:r>
              <a:rPr lang="en-US" dirty="0" smtClean="0"/>
              <a:t>)==value and if so, accepts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Usually has 8 or 16 such pairs available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NIC worries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set of patterns is full… kernel puts NIC into what  we call “promiscuous” mode</a:t>
            </a:r>
          </a:p>
          <a:p>
            <a:pPr lvl="1"/>
            <a:r>
              <a:rPr lang="en-US" dirty="0" smtClean="0"/>
              <a:t>It starts to accept </a:t>
            </a:r>
            <a:r>
              <a:rPr lang="en-US" i="1" dirty="0" smtClean="0"/>
              <a:t>all </a:t>
            </a:r>
            <a:r>
              <a:rPr lang="en-US" dirty="0" smtClean="0"/>
              <a:t>incoming traffic</a:t>
            </a:r>
          </a:p>
          <a:p>
            <a:pPr lvl="1"/>
            <a:r>
              <a:rPr lang="en-US" dirty="0" smtClean="0"/>
              <a:t>Then OS protocol stack makes sense of it</a:t>
            </a:r>
          </a:p>
          <a:p>
            <a:pPr lvl="2"/>
            <a:r>
              <a:rPr lang="en-US" dirty="0" smtClean="0"/>
              <a:t>If not-for-me, ignore</a:t>
            </a:r>
          </a:p>
          <a:p>
            <a:pPr lvl="1"/>
            <a:r>
              <a:rPr lang="en-US" dirty="0" smtClean="0"/>
              <a:t>But this requires an interrupt and work by the kernel</a:t>
            </a:r>
          </a:p>
          <a:p>
            <a:r>
              <a:rPr lang="en-US" dirty="0" smtClean="0"/>
              <a:t>All of which adds up to sharply higher</a:t>
            </a:r>
          </a:p>
          <a:p>
            <a:pPr lvl="1"/>
            <a:r>
              <a:rPr lang="en-US" dirty="0" smtClean="0"/>
              <a:t>CPU costs (and slowdown due to cache/TLB effects)</a:t>
            </a:r>
          </a:p>
          <a:p>
            <a:pPr lvl="1"/>
            <a:r>
              <a:rPr lang="en-US" dirty="0" smtClean="0"/>
              <a:t>Loss rate, because the more packets the NIC needs to receive, the more it will drop due to overrunning queues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NIC worries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960437"/>
          </a:xfrm>
        </p:spPr>
        <p:txBody>
          <a:bodyPr/>
          <a:lstStyle/>
          <a:p>
            <a:r>
              <a:rPr lang="en-US" dirty="0" smtClean="0"/>
              <a:t>We can see this effect in an experiment done by Yoav Tock at IBM Research in </a:t>
            </a:r>
            <a:r>
              <a:rPr lang="en-US" dirty="0" smtClean="0"/>
              <a:t>Haifa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many groups are used, CPU loads rise and machine can’t keep up with traffic.  O/S drops packets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2057400" y="2590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4038600" y="3657600"/>
            <a:ext cx="1371600" cy="533400"/>
          </a:xfrm>
          <a:prstGeom prst="wedgeRectCallout">
            <a:avLst>
              <a:gd name="adj1" fmla="val 24405"/>
              <a:gd name="adj2" fmla="val 18035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All slots full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6248400" y="2209800"/>
            <a:ext cx="2209800" cy="685800"/>
          </a:xfrm>
          <a:prstGeom prst="wedgeRectCallout">
            <a:avLst>
              <a:gd name="adj1" fmla="val -47721"/>
              <a:gd name="adj2" fmla="val 13852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Costs of “filtering” load the CPU…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the switch/router?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036637"/>
          </a:xfrm>
        </p:spPr>
        <p:txBody>
          <a:bodyPr/>
          <a:lstStyle/>
          <a:p>
            <a:r>
              <a:rPr lang="en-US" dirty="0" smtClean="0"/>
              <a:t>Modern data centers used a switched network architecture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 to ask: how does a switch handle multicast?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2819400"/>
            <a:ext cx="990600" cy="1323439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ym typeface="Symbol"/>
              </a:rPr>
              <a:t></a:t>
            </a:r>
            <a:endParaRPr lang="en-US" sz="2000" b="1" dirty="0" smtClean="0">
              <a:sym typeface="Symbol"/>
            </a:endParaRPr>
          </a:p>
          <a:p>
            <a:pPr algn="ctr"/>
            <a:r>
              <a:rPr lang="en-US" sz="2000" b="1" dirty="0" smtClean="0">
                <a:sym typeface="Symbol"/>
              </a:rPr>
              <a:t> </a:t>
            </a:r>
            <a:endParaRPr lang="en-US" sz="54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289560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289560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34530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38200" y="39864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34530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76800" y="39864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343400"/>
            <a:ext cx="629717" cy="597676"/>
          </a:xfrm>
          <a:prstGeom prst="rect">
            <a:avLst/>
          </a:prstGeom>
          <a:noFill/>
        </p:spPr>
      </p:pic>
      <p:pic>
        <p:nvPicPr>
          <p:cNvPr id="1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76400" y="4114800"/>
            <a:ext cx="629717" cy="597676"/>
          </a:xfrm>
          <a:prstGeom prst="rect">
            <a:avLst/>
          </a:prstGeom>
          <a:noFill/>
        </p:spPr>
      </p:pic>
      <p:pic>
        <p:nvPicPr>
          <p:cNvPr id="1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343400"/>
            <a:ext cx="629717" cy="597676"/>
          </a:xfrm>
          <a:prstGeom prst="rect">
            <a:avLst/>
          </a:prstGeom>
          <a:noFill/>
        </p:spPr>
      </p:pic>
      <p:pic>
        <p:nvPicPr>
          <p:cNvPr id="1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48000" y="4114800"/>
            <a:ext cx="629717" cy="597676"/>
          </a:xfrm>
          <a:prstGeom prst="rect">
            <a:avLst/>
          </a:prstGeom>
          <a:noFill/>
        </p:spPr>
      </p:pic>
      <p:pic>
        <p:nvPicPr>
          <p:cNvPr id="18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5283" y="4343400"/>
            <a:ext cx="629717" cy="597676"/>
          </a:xfrm>
          <a:prstGeom prst="rect">
            <a:avLst/>
          </a:prstGeom>
          <a:noFill/>
        </p:spPr>
      </p:pic>
      <p:pic>
        <p:nvPicPr>
          <p:cNvPr id="19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71083" y="4114800"/>
            <a:ext cx="629717" cy="597676"/>
          </a:xfrm>
          <a:prstGeom prst="rect">
            <a:avLst/>
          </a:prstGeom>
          <a:noFill/>
        </p:spPr>
      </p:pic>
      <p:pic>
        <p:nvPicPr>
          <p:cNvPr id="2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6883" y="4343400"/>
            <a:ext cx="629717" cy="597676"/>
          </a:xfrm>
          <a:prstGeom prst="rect">
            <a:avLst/>
          </a:prstGeom>
          <a:noFill/>
        </p:spPr>
      </p:pic>
      <p:pic>
        <p:nvPicPr>
          <p:cNvPr id="21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2683" y="4114800"/>
            <a:ext cx="629717" cy="597676"/>
          </a:xfrm>
          <a:prstGeom prst="rect">
            <a:avLst/>
          </a:prstGeom>
          <a:noFill/>
        </p:spPr>
      </p:pic>
      <p:pic>
        <p:nvPicPr>
          <p:cNvPr id="22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43000" y="3733800"/>
            <a:ext cx="324917" cy="308385"/>
          </a:xfrm>
          <a:prstGeom prst="rect">
            <a:avLst/>
          </a:prstGeom>
          <a:noFill/>
        </p:spPr>
      </p:pic>
      <p:pic>
        <p:nvPicPr>
          <p:cNvPr id="23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828800" y="3505200"/>
            <a:ext cx="324917" cy="308385"/>
          </a:xfrm>
          <a:prstGeom prst="rect">
            <a:avLst/>
          </a:prstGeom>
          <a:noFill/>
        </p:spPr>
      </p:pic>
      <p:pic>
        <p:nvPicPr>
          <p:cNvPr id="24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4600" y="3733800"/>
            <a:ext cx="324917" cy="308385"/>
          </a:xfrm>
          <a:prstGeom prst="rect">
            <a:avLst/>
          </a:prstGeom>
          <a:noFill/>
        </p:spPr>
      </p:pic>
      <p:pic>
        <p:nvPicPr>
          <p:cNvPr id="2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505200"/>
            <a:ext cx="324917" cy="308385"/>
          </a:xfrm>
          <a:prstGeom prst="rect">
            <a:avLst/>
          </a:prstGeom>
          <a:noFill/>
        </p:spPr>
      </p:pic>
      <p:pic>
        <p:nvPicPr>
          <p:cNvPr id="2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37683" y="3733800"/>
            <a:ext cx="324917" cy="308385"/>
          </a:xfrm>
          <a:prstGeom prst="rect">
            <a:avLst/>
          </a:prstGeom>
          <a:noFill/>
        </p:spPr>
      </p:pic>
      <p:pic>
        <p:nvPicPr>
          <p:cNvPr id="2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3483" y="3505200"/>
            <a:ext cx="324917" cy="308385"/>
          </a:xfrm>
          <a:prstGeom prst="rect">
            <a:avLst/>
          </a:prstGeom>
          <a:noFill/>
        </p:spPr>
      </p:pic>
      <p:pic>
        <p:nvPicPr>
          <p:cNvPr id="28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609283" y="3733800"/>
            <a:ext cx="324917" cy="308385"/>
          </a:xfrm>
          <a:prstGeom prst="rect">
            <a:avLst/>
          </a:prstGeom>
          <a:noFill/>
        </p:spPr>
      </p:pic>
      <p:pic>
        <p:nvPicPr>
          <p:cNvPr id="29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295083" y="3505200"/>
            <a:ext cx="324917" cy="308385"/>
          </a:xfrm>
          <a:prstGeom prst="rect">
            <a:avLst/>
          </a:prstGeom>
          <a:noFill/>
        </p:spPr>
      </p:pic>
      <p:pic>
        <p:nvPicPr>
          <p:cNvPr id="3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95400" y="3200400"/>
            <a:ext cx="324917" cy="308385"/>
          </a:xfrm>
          <a:prstGeom prst="rect">
            <a:avLst/>
          </a:prstGeom>
          <a:noFill/>
        </p:spPr>
      </p:pic>
      <p:pic>
        <p:nvPicPr>
          <p:cNvPr id="31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2971800"/>
            <a:ext cx="324917" cy="308385"/>
          </a:xfrm>
          <a:prstGeom prst="rect">
            <a:avLst/>
          </a:prstGeom>
          <a:noFill/>
        </p:spPr>
      </p:pic>
      <p:pic>
        <p:nvPicPr>
          <p:cNvPr id="32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67000" y="3200400"/>
            <a:ext cx="324917" cy="308385"/>
          </a:xfrm>
          <a:prstGeom prst="rect">
            <a:avLst/>
          </a:prstGeom>
          <a:noFill/>
        </p:spPr>
      </p:pic>
      <p:pic>
        <p:nvPicPr>
          <p:cNvPr id="33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2800" y="2971800"/>
            <a:ext cx="324917" cy="308385"/>
          </a:xfrm>
          <a:prstGeom prst="rect">
            <a:avLst/>
          </a:prstGeom>
          <a:noFill/>
        </p:spPr>
      </p:pic>
      <p:pic>
        <p:nvPicPr>
          <p:cNvPr id="34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1483" y="3200400"/>
            <a:ext cx="324917" cy="308385"/>
          </a:xfrm>
          <a:prstGeom prst="rect">
            <a:avLst/>
          </a:prstGeom>
          <a:noFill/>
        </p:spPr>
      </p:pic>
      <p:pic>
        <p:nvPicPr>
          <p:cNvPr id="3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847283" y="2971800"/>
            <a:ext cx="324917" cy="308385"/>
          </a:xfrm>
          <a:prstGeom prst="rect">
            <a:avLst/>
          </a:prstGeom>
          <a:noFill/>
        </p:spPr>
      </p:pic>
      <p:pic>
        <p:nvPicPr>
          <p:cNvPr id="3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533083" y="3200400"/>
            <a:ext cx="324917" cy="308385"/>
          </a:xfrm>
          <a:prstGeom prst="rect">
            <a:avLst/>
          </a:prstGeom>
          <a:noFill/>
        </p:spPr>
      </p:pic>
      <p:pic>
        <p:nvPicPr>
          <p:cNvPr id="3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218883" y="2971800"/>
            <a:ext cx="324917" cy="308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a Bloom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of router?</a:t>
            </a:r>
          </a:p>
          <a:p>
            <a:pPr lvl="1"/>
            <a:r>
              <a:rPr lang="en-US" dirty="0" smtClean="0"/>
              <a:t>Packet p arrives on port a.  Quickly decide which port(s) to forward it on</a:t>
            </a:r>
          </a:p>
          <a:p>
            <a:r>
              <a:rPr lang="en-US" dirty="0" smtClean="0"/>
              <a:t>Bit vector filter approach</a:t>
            </a:r>
          </a:p>
          <a:p>
            <a:pPr lvl="1"/>
            <a:r>
              <a:rPr lang="en-US" dirty="0" smtClean="0"/>
              <a:t>Take IPMC address of p, hash it to a value in some range like [0..1023]</a:t>
            </a:r>
          </a:p>
          <a:p>
            <a:pPr lvl="1"/>
            <a:r>
              <a:rPr lang="en-US" dirty="0" smtClean="0"/>
              <a:t>Each output port has an associated bit vector… Forward p on each port with that bit set</a:t>
            </a:r>
          </a:p>
          <a:p>
            <a:r>
              <a:rPr lang="en-US" dirty="0" err="1" smtClean="0"/>
              <a:t>Bitvector</a:t>
            </a:r>
            <a:r>
              <a:rPr lang="en-US" dirty="0" smtClean="0"/>
              <a:t> -&gt; Bloom filter</a:t>
            </a:r>
          </a:p>
          <a:p>
            <a:pPr lvl="1"/>
            <a:r>
              <a:rPr lang="en-US" dirty="0" smtClean="0"/>
              <a:t>Just do the hash multiple times, test against multiple vectors.  Must match in all of them (reduces collisions)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a Bloom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163"/>
            <a:ext cx="8763000" cy="4389437"/>
          </a:xfrm>
        </p:spPr>
        <p:txBody>
          <a:bodyPr/>
          <a:lstStyle/>
          <a:p>
            <a:r>
              <a:rPr lang="en-US" dirty="0" smtClean="0"/>
              <a:t>So… take our class-D multicast address (233.0.0.0/8)</a:t>
            </a:r>
          </a:p>
          <a:p>
            <a:pPr lvl="1"/>
            <a:r>
              <a:rPr lang="en-US" b="1" u="sng" dirty="0" smtClean="0"/>
              <a:t>233.</a:t>
            </a:r>
            <a:r>
              <a:rPr lang="en-US" dirty="0" smtClean="0"/>
              <a:t>17.31.129… hash it 3 times to a bit number</a:t>
            </a:r>
          </a:p>
          <a:p>
            <a:pPr lvl="1"/>
            <a:r>
              <a:rPr lang="en-US" dirty="0" smtClean="0"/>
              <a:t>Now look at outgoing link A</a:t>
            </a:r>
          </a:p>
          <a:p>
            <a:pPr lvl="2"/>
            <a:r>
              <a:rPr lang="en-US" dirty="0" smtClean="0"/>
              <a:t>Check bit 19 in [….01010100100000010</a:t>
            </a:r>
            <a:r>
              <a:rPr lang="en-US" b="1" u="sng" dirty="0" smtClean="0">
                <a:solidFill>
                  <a:srgbClr val="C00000"/>
                </a:solidFill>
              </a:rPr>
              <a:t>1</a:t>
            </a:r>
            <a:r>
              <a:rPr lang="en-US" dirty="0" smtClean="0"/>
              <a:t>0000010101000000100000….]</a:t>
            </a:r>
          </a:p>
          <a:p>
            <a:pPr lvl="2"/>
            <a:r>
              <a:rPr lang="en-US" dirty="0" smtClean="0"/>
              <a:t>Check bit 33 in […. </a:t>
            </a:r>
            <a:r>
              <a:rPr lang="en-US" b="1" u="sng" dirty="0" smtClean="0">
                <a:solidFill>
                  <a:srgbClr val="C00000"/>
                </a:solidFill>
              </a:rPr>
              <a:t>1</a:t>
            </a:r>
            <a:r>
              <a:rPr lang="en-US" dirty="0" smtClean="0"/>
              <a:t>01000001010100000010101001000000100000….]</a:t>
            </a:r>
          </a:p>
          <a:p>
            <a:pPr lvl="2"/>
            <a:r>
              <a:rPr lang="en-US" dirty="0" smtClean="0"/>
              <a:t>Check bit 8 in   [….00000010101000000110101001000000</a:t>
            </a:r>
            <a:r>
              <a:rPr lang="en-US" b="1" u="sng" dirty="0" smtClean="0">
                <a:solidFill>
                  <a:srgbClr val="C00000"/>
                </a:solidFill>
              </a:rPr>
              <a:t>1</a:t>
            </a:r>
            <a:r>
              <a:rPr lang="en-US" dirty="0" smtClean="0"/>
              <a:t>0100000..]</a:t>
            </a:r>
          </a:p>
          <a:p>
            <a:pPr lvl="2"/>
            <a:r>
              <a:rPr lang="en-US" dirty="0" smtClean="0"/>
              <a:t>… all matched, so we relay a copy</a:t>
            </a:r>
          </a:p>
          <a:p>
            <a:pPr lvl="1"/>
            <a:r>
              <a:rPr lang="en-US" dirty="0" smtClean="0"/>
              <a:t>Next look at outgoing link B</a:t>
            </a:r>
          </a:p>
          <a:p>
            <a:pPr lvl="2"/>
            <a:r>
              <a:rPr lang="en-US" dirty="0" smtClean="0"/>
              <a:t>… match failed</a:t>
            </a:r>
          </a:p>
          <a:p>
            <a:pPr lvl="1"/>
            <a:r>
              <a:rPr lang="en-US" dirty="0" smtClean="0"/>
              <a:t>… ETC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the switch/router?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036637"/>
          </a:xfrm>
        </p:spPr>
        <p:txBody>
          <a:bodyPr/>
          <a:lstStyle/>
          <a:p>
            <a:r>
              <a:rPr lang="en-US" dirty="0" smtClean="0"/>
              <a:t>Modern data centers used a switched network architecture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 to ask: how does a switch handle multicast?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2819400"/>
            <a:ext cx="990600" cy="1323439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ym typeface="Symbol"/>
              </a:rPr>
              <a:t></a:t>
            </a:r>
            <a:endParaRPr lang="en-US" sz="2000" b="1" dirty="0" smtClean="0">
              <a:sym typeface="Symbol"/>
            </a:endParaRPr>
          </a:p>
          <a:p>
            <a:pPr algn="ctr"/>
            <a:r>
              <a:rPr lang="en-US" sz="2000" b="1" dirty="0" smtClean="0">
                <a:sym typeface="Symbol"/>
              </a:rPr>
              <a:t> </a:t>
            </a:r>
            <a:endParaRPr lang="en-US" sz="54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289560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289560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34530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38200" y="39864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34530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76800" y="3986480"/>
            <a:ext cx="3048000" cy="52120"/>
          </a:xfrm>
          <a:prstGeom prst="straightConnector1">
            <a:avLst/>
          </a:prstGeom>
          <a:ln w="60325" cmpd="tri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343400"/>
            <a:ext cx="629717" cy="597676"/>
          </a:xfrm>
          <a:prstGeom prst="rect">
            <a:avLst/>
          </a:prstGeom>
          <a:noFill/>
        </p:spPr>
      </p:pic>
      <p:pic>
        <p:nvPicPr>
          <p:cNvPr id="1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76400" y="4114800"/>
            <a:ext cx="629717" cy="597676"/>
          </a:xfrm>
          <a:prstGeom prst="rect">
            <a:avLst/>
          </a:prstGeom>
          <a:noFill/>
        </p:spPr>
      </p:pic>
      <p:pic>
        <p:nvPicPr>
          <p:cNvPr id="1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343400"/>
            <a:ext cx="629717" cy="597676"/>
          </a:xfrm>
          <a:prstGeom prst="rect">
            <a:avLst/>
          </a:prstGeom>
          <a:noFill/>
        </p:spPr>
      </p:pic>
      <p:pic>
        <p:nvPicPr>
          <p:cNvPr id="1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48000" y="4114800"/>
            <a:ext cx="629717" cy="597676"/>
          </a:xfrm>
          <a:prstGeom prst="rect">
            <a:avLst/>
          </a:prstGeom>
          <a:noFill/>
        </p:spPr>
      </p:pic>
      <p:pic>
        <p:nvPicPr>
          <p:cNvPr id="18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5283" y="4343400"/>
            <a:ext cx="629717" cy="597676"/>
          </a:xfrm>
          <a:prstGeom prst="rect">
            <a:avLst/>
          </a:prstGeom>
          <a:noFill/>
        </p:spPr>
      </p:pic>
      <p:pic>
        <p:nvPicPr>
          <p:cNvPr id="19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71083" y="4114800"/>
            <a:ext cx="629717" cy="597676"/>
          </a:xfrm>
          <a:prstGeom prst="rect">
            <a:avLst/>
          </a:prstGeom>
          <a:noFill/>
        </p:spPr>
      </p:pic>
      <p:pic>
        <p:nvPicPr>
          <p:cNvPr id="2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6883" y="4343400"/>
            <a:ext cx="629717" cy="597676"/>
          </a:xfrm>
          <a:prstGeom prst="rect">
            <a:avLst/>
          </a:prstGeom>
          <a:noFill/>
        </p:spPr>
      </p:pic>
      <p:pic>
        <p:nvPicPr>
          <p:cNvPr id="21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2683" y="4114800"/>
            <a:ext cx="629717" cy="597676"/>
          </a:xfrm>
          <a:prstGeom prst="rect">
            <a:avLst/>
          </a:prstGeom>
          <a:noFill/>
        </p:spPr>
      </p:pic>
      <p:pic>
        <p:nvPicPr>
          <p:cNvPr id="22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43000" y="3733800"/>
            <a:ext cx="324917" cy="308385"/>
          </a:xfrm>
          <a:prstGeom prst="rect">
            <a:avLst/>
          </a:prstGeom>
          <a:noFill/>
        </p:spPr>
      </p:pic>
      <p:pic>
        <p:nvPicPr>
          <p:cNvPr id="23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828800" y="3505200"/>
            <a:ext cx="324917" cy="308385"/>
          </a:xfrm>
          <a:prstGeom prst="rect">
            <a:avLst/>
          </a:prstGeom>
          <a:noFill/>
        </p:spPr>
      </p:pic>
      <p:pic>
        <p:nvPicPr>
          <p:cNvPr id="24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4600" y="3733800"/>
            <a:ext cx="324917" cy="308385"/>
          </a:xfrm>
          <a:prstGeom prst="rect">
            <a:avLst/>
          </a:prstGeom>
          <a:noFill/>
        </p:spPr>
      </p:pic>
      <p:pic>
        <p:nvPicPr>
          <p:cNvPr id="2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505200"/>
            <a:ext cx="324917" cy="308385"/>
          </a:xfrm>
          <a:prstGeom prst="rect">
            <a:avLst/>
          </a:prstGeom>
          <a:noFill/>
        </p:spPr>
      </p:pic>
      <p:pic>
        <p:nvPicPr>
          <p:cNvPr id="2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37683" y="3733800"/>
            <a:ext cx="324917" cy="308385"/>
          </a:xfrm>
          <a:prstGeom prst="rect">
            <a:avLst/>
          </a:prstGeom>
          <a:noFill/>
        </p:spPr>
      </p:pic>
      <p:pic>
        <p:nvPicPr>
          <p:cNvPr id="2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3483" y="3505200"/>
            <a:ext cx="324917" cy="308385"/>
          </a:xfrm>
          <a:prstGeom prst="rect">
            <a:avLst/>
          </a:prstGeom>
          <a:noFill/>
        </p:spPr>
      </p:pic>
      <p:pic>
        <p:nvPicPr>
          <p:cNvPr id="28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609283" y="3733800"/>
            <a:ext cx="324917" cy="308385"/>
          </a:xfrm>
          <a:prstGeom prst="rect">
            <a:avLst/>
          </a:prstGeom>
          <a:noFill/>
        </p:spPr>
      </p:pic>
      <p:pic>
        <p:nvPicPr>
          <p:cNvPr id="29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295083" y="3505200"/>
            <a:ext cx="324917" cy="308385"/>
          </a:xfrm>
          <a:prstGeom prst="rect">
            <a:avLst/>
          </a:prstGeom>
          <a:noFill/>
        </p:spPr>
      </p:pic>
      <p:pic>
        <p:nvPicPr>
          <p:cNvPr id="30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95400" y="3200400"/>
            <a:ext cx="324917" cy="308385"/>
          </a:xfrm>
          <a:prstGeom prst="rect">
            <a:avLst/>
          </a:prstGeom>
          <a:noFill/>
        </p:spPr>
      </p:pic>
      <p:pic>
        <p:nvPicPr>
          <p:cNvPr id="31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2971800"/>
            <a:ext cx="324917" cy="308385"/>
          </a:xfrm>
          <a:prstGeom prst="rect">
            <a:avLst/>
          </a:prstGeom>
          <a:noFill/>
        </p:spPr>
      </p:pic>
      <p:pic>
        <p:nvPicPr>
          <p:cNvPr id="32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67000" y="3200400"/>
            <a:ext cx="324917" cy="308385"/>
          </a:xfrm>
          <a:prstGeom prst="rect">
            <a:avLst/>
          </a:prstGeom>
          <a:noFill/>
        </p:spPr>
      </p:pic>
      <p:pic>
        <p:nvPicPr>
          <p:cNvPr id="33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2800" y="2971800"/>
            <a:ext cx="324917" cy="308385"/>
          </a:xfrm>
          <a:prstGeom prst="rect">
            <a:avLst/>
          </a:prstGeom>
          <a:noFill/>
        </p:spPr>
      </p:pic>
      <p:pic>
        <p:nvPicPr>
          <p:cNvPr id="34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1483" y="3200400"/>
            <a:ext cx="324917" cy="308385"/>
          </a:xfrm>
          <a:prstGeom prst="rect">
            <a:avLst/>
          </a:prstGeom>
          <a:noFill/>
        </p:spPr>
      </p:pic>
      <p:pic>
        <p:nvPicPr>
          <p:cNvPr id="35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847283" y="2971800"/>
            <a:ext cx="324917" cy="308385"/>
          </a:xfrm>
          <a:prstGeom prst="rect">
            <a:avLst/>
          </a:prstGeom>
          <a:noFill/>
        </p:spPr>
      </p:pic>
      <p:pic>
        <p:nvPicPr>
          <p:cNvPr id="3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533083" y="3200400"/>
            <a:ext cx="324917" cy="308385"/>
          </a:xfrm>
          <a:prstGeom prst="rect">
            <a:avLst/>
          </a:prstGeom>
          <a:noFill/>
        </p:spPr>
      </p:pic>
      <p:pic>
        <p:nvPicPr>
          <p:cNvPr id="3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218883" y="2971800"/>
            <a:ext cx="324917" cy="308385"/>
          </a:xfrm>
          <a:prstGeom prst="rect">
            <a:avLst/>
          </a:prstGeom>
          <a:noFill/>
        </p:spPr>
      </p:pic>
      <p:sp>
        <p:nvSpPr>
          <p:cNvPr id="38" name="Flowchart: Punched Tape 37"/>
          <p:cNvSpPr/>
          <p:nvPr/>
        </p:nvSpPr>
        <p:spPr>
          <a:xfrm>
            <a:off x="1066800" y="4038600"/>
            <a:ext cx="304800" cy="304800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39" name="Flowchart: Collate 38"/>
          <p:cNvSpPr/>
          <p:nvPr/>
        </p:nvSpPr>
        <p:spPr>
          <a:xfrm>
            <a:off x="4191000" y="3048000"/>
            <a:ext cx="457200" cy="914400"/>
          </a:xfrm>
          <a:prstGeom prst="flowChartCol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48200" y="3276600"/>
            <a:ext cx="22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*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10000" y="2667000"/>
            <a:ext cx="22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*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2" name="Flowchart: Punched Tape 41"/>
          <p:cNvSpPr/>
          <p:nvPr/>
        </p:nvSpPr>
        <p:spPr>
          <a:xfrm>
            <a:off x="4876800" y="3429000"/>
            <a:ext cx="304800" cy="304800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43" name="Flowchart: Punched Tape 42"/>
          <p:cNvSpPr/>
          <p:nvPr/>
        </p:nvSpPr>
        <p:spPr>
          <a:xfrm>
            <a:off x="3581400" y="2971800"/>
            <a:ext cx="304800" cy="304800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5.82929E-7 L -0.26666 5.82929E-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39" grpId="1" animBg="1"/>
      <p:bldP spid="39" grpId="2" animBg="1"/>
      <p:bldP spid="40" grpId="0"/>
      <p:bldP spid="41" grpId="0"/>
      <p:bldP spid="42" grpId="0" animBg="1"/>
      <p:bldP spid="42" grpId="1" animBg="1"/>
      <p:bldP spid="42" grpId="2" animBg="1"/>
      <p:bldP spid="43" grpId="0" animBg="1"/>
      <p:bldP spid="4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Aggressive use of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Bloom filters “fill up” (all bits set)</a:t>
            </a:r>
          </a:p>
          <a:p>
            <a:pPr lvl="1"/>
            <a:r>
              <a:rPr lang="en-US" dirty="0" smtClean="0"/>
              <a:t>Not for a good reason, but because of hash conflicts</a:t>
            </a:r>
          </a:p>
          <a:p>
            <a:r>
              <a:rPr lang="en-US" dirty="0" smtClean="0"/>
              <a:t>Hence switch becomes promiscuous</a:t>
            </a:r>
          </a:p>
          <a:p>
            <a:pPr lvl="1"/>
            <a:r>
              <a:rPr lang="en-US" dirty="0" smtClean="0"/>
              <a:t>Forwards every multicast on every network link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Amplifies problems confronting NIC, especially if NIC itself is in promiscuous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Worse and worse…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these mechanisms have long memories</a:t>
            </a:r>
          </a:p>
          <a:p>
            <a:pPr lvl="1"/>
            <a:r>
              <a:rPr lang="en-US" dirty="0" smtClean="0"/>
              <a:t>Once an IPMC address is used by a node, the NIC tends to retain memory of it, and the switch does, for a long time</a:t>
            </a:r>
          </a:p>
          <a:p>
            <a:pPr lvl="1"/>
            <a:r>
              <a:rPr lang="en-US" dirty="0" smtClean="0"/>
              <a:t>This is an artifact of a “stateless” architecture</a:t>
            </a:r>
          </a:p>
          <a:p>
            <a:pPr lvl="2"/>
            <a:r>
              <a:rPr lang="en-US" dirty="0" smtClean="0"/>
              <a:t>Nobody remembers </a:t>
            </a:r>
            <a:r>
              <a:rPr lang="en-US" i="1" dirty="0" smtClean="0"/>
              <a:t>why </a:t>
            </a:r>
            <a:r>
              <a:rPr lang="en-US" dirty="0" smtClean="0"/>
              <a:t>the IPMC address was in use</a:t>
            </a:r>
          </a:p>
          <a:p>
            <a:pPr lvl="2"/>
            <a:r>
              <a:rPr lang="en-US" dirty="0" smtClean="0"/>
              <a:t>Application can leave but no “delete” will occur for a while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Underlying mechanisms are lease based: periodically “replaced” with fresh data (but not instantly)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…pulling the story into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seen that multicast loss phenomena can ultimately be traced to two major factors</a:t>
            </a:r>
          </a:p>
          <a:p>
            <a:pPr lvl="1"/>
            <a:r>
              <a:rPr lang="en-US" dirty="0" smtClean="0"/>
              <a:t>Modern systems have a serious rate mismatch vis-à-vis the network</a:t>
            </a:r>
          </a:p>
          <a:p>
            <a:pPr lvl="1"/>
            <a:r>
              <a:rPr lang="en-US" dirty="0" smtClean="0"/>
              <a:t>Multicast delivery pattern and routing mechanisms scale poorly</a:t>
            </a:r>
          </a:p>
          <a:p>
            <a:r>
              <a:rPr lang="en-US" dirty="0" smtClean="0"/>
              <a:t>A better Linux architecture needs to</a:t>
            </a:r>
          </a:p>
          <a:p>
            <a:pPr lvl="1"/>
            <a:r>
              <a:rPr lang="en-US" dirty="0" smtClean="0"/>
              <a:t>Allow us to cap the rate of multicasts</a:t>
            </a:r>
          </a:p>
          <a:p>
            <a:pPr lvl="1"/>
            <a:r>
              <a:rPr lang="en-US" dirty="0" smtClean="0"/>
              <a:t>Allow us to control which apps can use multicast</a:t>
            </a:r>
          </a:p>
          <a:p>
            <a:pPr lvl="1"/>
            <a:r>
              <a:rPr lang="en-US" dirty="0" smtClean="0"/>
              <a:t>Control allocation of a limited set of multicast groups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they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Quick, scalable, pretty reliable message delivery</a:t>
            </a:r>
          </a:p>
          <a:p>
            <a:pPr lvl="1"/>
            <a:r>
              <a:rPr lang="en-US" dirty="0" smtClean="0"/>
              <a:t>Argues for IPMC or a protocol like Ricochet</a:t>
            </a:r>
          </a:p>
          <a:p>
            <a:pPr lvl="1"/>
            <a:r>
              <a:rPr lang="en-US" dirty="0" smtClean="0"/>
              <a:t>Virtual synchrony, </a:t>
            </a:r>
            <a:r>
              <a:rPr lang="en-US" dirty="0" err="1" smtClean="0"/>
              <a:t>Paxos</a:t>
            </a:r>
            <a:r>
              <a:rPr lang="en-US" dirty="0" smtClean="0"/>
              <a:t>, transactions: all would be examples of higher level solutions running </a:t>
            </a:r>
            <a:r>
              <a:rPr lang="en-US" i="1" dirty="0" smtClean="0"/>
              <a:t>over </a:t>
            </a:r>
            <a:r>
              <a:rPr lang="en-US" dirty="0" smtClean="0"/>
              <a:t>the basic layer we want to design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 we don’t want our base layer to </a:t>
            </a:r>
            <a:r>
              <a:rPr lang="en-US" dirty="0" smtClean="0"/>
              <a:t>misbehave</a:t>
            </a:r>
          </a:p>
          <a:p>
            <a:endParaRPr lang="en-US" dirty="0" smtClean="0"/>
          </a:p>
          <a:p>
            <a:r>
              <a:rPr lang="en-US" dirty="0" smtClean="0"/>
              <a:t>And it needs to be a good “team player” side by side with TCP and other protocols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Dr. Multicast (the MCMD)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Rx for your multicast woes</a:t>
            </a:r>
          </a:p>
          <a:p>
            <a:endParaRPr lang="en-US" dirty="0" smtClean="0"/>
          </a:p>
          <a:p>
            <a:r>
              <a:rPr lang="en-US" dirty="0" smtClean="0"/>
              <a:t>Intercepts use of IPMC</a:t>
            </a:r>
          </a:p>
          <a:p>
            <a:pPr lvl="1"/>
            <a:r>
              <a:rPr lang="en-US" dirty="0" smtClean="0"/>
              <a:t>Does this by </a:t>
            </a:r>
            <a:r>
              <a:rPr lang="en-US" i="1" dirty="0" smtClean="0"/>
              <a:t>library interposition </a:t>
            </a:r>
            <a:r>
              <a:rPr lang="en-US" dirty="0" smtClean="0"/>
              <a:t>exploiting a feature of DLL linkage</a:t>
            </a:r>
          </a:p>
          <a:p>
            <a:pPr lvl="1"/>
            <a:r>
              <a:rPr lang="en-US" dirty="0" smtClean="0"/>
              <a:t>Then maps the logical IPMC address used by the application to either</a:t>
            </a:r>
          </a:p>
          <a:p>
            <a:pPr lvl="2"/>
            <a:r>
              <a:rPr lang="en-US" dirty="0" smtClean="0"/>
              <a:t>A set of point-to-point UDP sends</a:t>
            </a:r>
          </a:p>
          <a:p>
            <a:pPr lvl="2"/>
            <a:r>
              <a:rPr lang="en-US" dirty="0" smtClean="0"/>
              <a:t>A physical IPMC address, for lucky applications</a:t>
            </a:r>
          </a:p>
          <a:p>
            <a:pPr lvl="1"/>
            <a:r>
              <a:rPr lang="en-US" dirty="0" smtClean="0"/>
              <a:t>Multiple groups share same IPMC address for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 Multicast has an “acceptable use policy”</a:t>
            </a:r>
          </a:p>
          <a:p>
            <a:pPr lvl="1"/>
            <a:r>
              <a:rPr lang="en-US" dirty="0" smtClean="0"/>
              <a:t>Currently expressed as low-level firewall type rules, but could easily integrate with higher level tools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Application such-and-such can/cannot use IPMC</a:t>
            </a:r>
          </a:p>
          <a:p>
            <a:pPr lvl="1"/>
            <a:r>
              <a:rPr lang="en-US" dirty="0" smtClean="0"/>
              <a:t>Limit the system as a whole to 50 IPMC addresses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revoke IPMC permission rapidly in case of trouble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88720"/>
          </a:xfrm>
        </p:spPr>
        <p:txBody>
          <a:bodyPr/>
          <a:lstStyle/>
          <a:p>
            <a:r>
              <a:rPr lang="en-US" dirty="0" smtClean="0"/>
              <a:t>Application uses IPMC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647700" y="4914900"/>
            <a:ext cx="3124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4228306" y="4914106"/>
            <a:ext cx="3124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09800" y="4038600"/>
            <a:ext cx="3581400" cy="11430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29718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2895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Receiver (one of many)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09800" y="3505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IPMC</a:t>
            </a:r>
            <a:br>
              <a:rPr lang="en-US" dirty="0" smtClean="0"/>
            </a:br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2967859" y="4043855"/>
            <a:ext cx="426982" cy="859221"/>
          </a:xfrm>
          <a:custGeom>
            <a:avLst/>
            <a:gdLst>
              <a:gd name="connsiteX0" fmla="*/ 216775 w 426982"/>
              <a:gd name="connsiteY0" fmla="*/ 0 h 859221"/>
              <a:gd name="connsiteX1" fmla="*/ 398079 w 426982"/>
              <a:gd name="connsiteY1" fmla="*/ 338959 h 859221"/>
              <a:gd name="connsiteX2" fmla="*/ 43355 w 426982"/>
              <a:gd name="connsiteY2" fmla="*/ 488731 h 859221"/>
              <a:gd name="connsiteX3" fmla="*/ 137948 w 426982"/>
              <a:gd name="connsiteY3" fmla="*/ 859221 h 85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2" h="859221">
                <a:moveTo>
                  <a:pt x="216775" y="0"/>
                </a:moveTo>
                <a:cubicBezTo>
                  <a:pt x="321878" y="128752"/>
                  <a:pt x="426982" y="257504"/>
                  <a:pt x="398079" y="338959"/>
                </a:cubicBezTo>
                <a:cubicBezTo>
                  <a:pt x="369176" y="420414"/>
                  <a:pt x="86710" y="402021"/>
                  <a:pt x="43355" y="488731"/>
                </a:cubicBezTo>
                <a:cubicBezTo>
                  <a:pt x="0" y="575441"/>
                  <a:pt x="68974" y="717331"/>
                  <a:pt x="137948" y="85922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526018" y="4474779"/>
            <a:ext cx="426982" cy="859221"/>
          </a:xfrm>
          <a:custGeom>
            <a:avLst/>
            <a:gdLst>
              <a:gd name="connsiteX0" fmla="*/ 216775 w 426982"/>
              <a:gd name="connsiteY0" fmla="*/ 0 h 859221"/>
              <a:gd name="connsiteX1" fmla="*/ 398079 w 426982"/>
              <a:gd name="connsiteY1" fmla="*/ 338959 h 859221"/>
              <a:gd name="connsiteX2" fmla="*/ 43355 w 426982"/>
              <a:gd name="connsiteY2" fmla="*/ 488731 h 859221"/>
              <a:gd name="connsiteX3" fmla="*/ 137948 w 426982"/>
              <a:gd name="connsiteY3" fmla="*/ 859221 h 85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2" h="859221">
                <a:moveTo>
                  <a:pt x="216775" y="0"/>
                </a:moveTo>
                <a:cubicBezTo>
                  <a:pt x="321878" y="128752"/>
                  <a:pt x="426982" y="257504"/>
                  <a:pt x="398079" y="338959"/>
                </a:cubicBezTo>
                <a:cubicBezTo>
                  <a:pt x="369176" y="420414"/>
                  <a:pt x="86710" y="402021"/>
                  <a:pt x="43355" y="488731"/>
                </a:cubicBezTo>
                <a:cubicBezTo>
                  <a:pt x="0" y="575441"/>
                  <a:pt x="68974" y="717331"/>
                  <a:pt x="137948" y="85922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14600" y="48006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UDP multicast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38600" y="5257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Socket interface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352800" y="4419600"/>
            <a:ext cx="762000" cy="6096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352800" y="4343400"/>
            <a:ext cx="1600200" cy="762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88720"/>
          </a:xfrm>
        </p:spPr>
        <p:txBody>
          <a:bodyPr/>
          <a:lstStyle/>
          <a:p>
            <a:r>
              <a:rPr lang="en-US" dirty="0" smtClean="0"/>
              <a:t>Application uses IPMC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647700" y="4914900"/>
            <a:ext cx="3124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4228306" y="4914106"/>
            <a:ext cx="3124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09800" y="4038600"/>
            <a:ext cx="3581400" cy="11430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29718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2743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Receiver (one of many)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09800" y="3505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IPMC</a:t>
            </a:r>
            <a:br>
              <a:rPr lang="en-US" dirty="0" smtClean="0"/>
            </a:br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2967859" y="4043855"/>
            <a:ext cx="426982" cy="859221"/>
          </a:xfrm>
          <a:custGeom>
            <a:avLst/>
            <a:gdLst>
              <a:gd name="connsiteX0" fmla="*/ 216775 w 426982"/>
              <a:gd name="connsiteY0" fmla="*/ 0 h 859221"/>
              <a:gd name="connsiteX1" fmla="*/ 398079 w 426982"/>
              <a:gd name="connsiteY1" fmla="*/ 338959 h 859221"/>
              <a:gd name="connsiteX2" fmla="*/ 43355 w 426982"/>
              <a:gd name="connsiteY2" fmla="*/ 488731 h 859221"/>
              <a:gd name="connsiteX3" fmla="*/ 137948 w 426982"/>
              <a:gd name="connsiteY3" fmla="*/ 859221 h 85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2" h="859221">
                <a:moveTo>
                  <a:pt x="216775" y="0"/>
                </a:moveTo>
                <a:cubicBezTo>
                  <a:pt x="321878" y="128752"/>
                  <a:pt x="426982" y="257504"/>
                  <a:pt x="398079" y="338959"/>
                </a:cubicBezTo>
                <a:cubicBezTo>
                  <a:pt x="369176" y="420414"/>
                  <a:pt x="86710" y="402021"/>
                  <a:pt x="43355" y="488731"/>
                </a:cubicBezTo>
                <a:cubicBezTo>
                  <a:pt x="0" y="575441"/>
                  <a:pt x="68974" y="717331"/>
                  <a:pt x="137948" y="85922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526018" y="4474779"/>
            <a:ext cx="426982" cy="859221"/>
          </a:xfrm>
          <a:custGeom>
            <a:avLst/>
            <a:gdLst>
              <a:gd name="connsiteX0" fmla="*/ 216775 w 426982"/>
              <a:gd name="connsiteY0" fmla="*/ 0 h 859221"/>
              <a:gd name="connsiteX1" fmla="*/ 398079 w 426982"/>
              <a:gd name="connsiteY1" fmla="*/ 338959 h 859221"/>
              <a:gd name="connsiteX2" fmla="*/ 43355 w 426982"/>
              <a:gd name="connsiteY2" fmla="*/ 488731 h 859221"/>
              <a:gd name="connsiteX3" fmla="*/ 137948 w 426982"/>
              <a:gd name="connsiteY3" fmla="*/ 859221 h 85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982" h="859221">
                <a:moveTo>
                  <a:pt x="216775" y="0"/>
                </a:moveTo>
                <a:cubicBezTo>
                  <a:pt x="321878" y="128752"/>
                  <a:pt x="426982" y="257504"/>
                  <a:pt x="398079" y="338959"/>
                </a:cubicBezTo>
                <a:cubicBezTo>
                  <a:pt x="369176" y="420414"/>
                  <a:pt x="86710" y="402021"/>
                  <a:pt x="43355" y="488731"/>
                </a:cubicBezTo>
                <a:cubicBezTo>
                  <a:pt x="0" y="575441"/>
                  <a:pt x="68974" y="717331"/>
                  <a:pt x="137948" y="85922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14600" y="48006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UDP multicast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38600" y="5257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Socket interface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352800" y="4419600"/>
            <a:ext cx="762000" cy="6096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352800" y="4343400"/>
            <a:ext cx="1600200" cy="7620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743200" y="4114800"/>
            <a:ext cx="26670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ine Callout 1 20"/>
          <p:cNvSpPr/>
          <p:nvPr/>
        </p:nvSpPr>
        <p:spPr>
          <a:xfrm>
            <a:off x="5181600" y="3124200"/>
            <a:ext cx="2895600" cy="1066800"/>
          </a:xfrm>
          <a:prstGeom prst="borderCallout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Replace UDP multicast with some other multicast protocol, like Ricochet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multicast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UDP system calls</a:t>
            </a:r>
            <a:endParaRPr lang="en-US" dirty="0" smtClean="0"/>
          </a:p>
          <a:p>
            <a:pPr lvl="1"/>
            <a:r>
              <a:rPr lang="en-US" dirty="0" smtClean="0"/>
              <a:t>Socket() – creates a socket</a:t>
            </a:r>
          </a:p>
          <a:p>
            <a:pPr lvl="1"/>
            <a:r>
              <a:rPr lang="en-US" dirty="0" smtClean="0"/>
              <a:t>Bind() connects that socket to the UDP multicast distribution network</a:t>
            </a:r>
          </a:p>
          <a:p>
            <a:pPr lvl="1"/>
            <a:r>
              <a:rPr lang="en-US" dirty="0" err="1" smtClean="0"/>
              <a:t>Sendmsg</a:t>
            </a:r>
            <a:r>
              <a:rPr lang="en-US" dirty="0" smtClean="0"/>
              <a:t>/</a:t>
            </a:r>
            <a:r>
              <a:rPr lang="en-US" dirty="0" err="1" smtClean="0"/>
              <a:t>recvmsg</a:t>
            </a:r>
            <a:r>
              <a:rPr lang="en-US" dirty="0" smtClean="0"/>
              <a:t>() – send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library “trick”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multiple dynamically linked libraries, we can intercept system calls</a:t>
            </a:r>
          </a:p>
          <a:p>
            <a:pPr lvl="1"/>
            <a:r>
              <a:rPr lang="en-US" dirty="0" smtClean="0"/>
              <a:t>Application used to link to, say, </a:t>
            </a:r>
            <a:r>
              <a:rPr lang="en-US" dirty="0" err="1" smtClean="0"/>
              <a:t>libc.so</a:t>
            </a:r>
            <a:r>
              <a:rPr lang="en-US" dirty="0" smtClean="0"/>
              <a:t>/libc.sa</a:t>
            </a:r>
          </a:p>
          <a:p>
            <a:pPr lvl="1" algn="ctr"/>
            <a:r>
              <a:rPr lang="en-US" dirty="0" smtClean="0"/>
              <a:t>We add a library </a:t>
            </a:r>
            <a:r>
              <a:rPr lang="en-US" dirty="0" err="1" smtClean="0"/>
              <a:t>libx.so</a:t>
            </a:r>
            <a:r>
              <a:rPr lang="en-US" dirty="0" smtClean="0"/>
              <a:t>/libx.sa </a:t>
            </a:r>
            <a:r>
              <a:rPr lang="en-US" i="1" dirty="0" smtClean="0"/>
              <a:t>earlier on lib search path</a:t>
            </a:r>
            <a:endParaRPr lang="en-US" dirty="0" smtClean="0"/>
          </a:p>
          <a:p>
            <a:pPr lvl="2"/>
            <a:r>
              <a:rPr lang="en-US" dirty="0" smtClean="0"/>
              <a:t>It defines the socket interfaces, hence is linked in</a:t>
            </a:r>
          </a:p>
          <a:p>
            <a:pPr lvl="2"/>
            <a:r>
              <a:rPr lang="en-US" dirty="0" smtClean="0"/>
              <a:t>But it also does calls to __</a:t>
            </a:r>
            <a:r>
              <a:rPr lang="en-US" dirty="0" err="1" smtClean="0"/>
              <a:t>Xbind</a:t>
            </a:r>
            <a:r>
              <a:rPr lang="en-US" dirty="0" smtClean="0"/>
              <a:t>, __</a:t>
            </a:r>
            <a:r>
              <a:rPr lang="en-US" dirty="0" err="1" smtClean="0"/>
              <a:t>Xsendmsg</a:t>
            </a:r>
            <a:r>
              <a:rPr lang="en-US" dirty="0" smtClean="0"/>
              <a:t>, etc</a:t>
            </a:r>
          </a:p>
          <a:p>
            <a:pPr lvl="1"/>
            <a:r>
              <a:rPr lang="en-US" dirty="0" smtClean="0"/>
              <a:t>Now we add </a:t>
            </a:r>
            <a:r>
              <a:rPr lang="en-US" dirty="0" err="1" smtClean="0"/>
              <a:t>liby.so</a:t>
            </a:r>
            <a:r>
              <a:rPr lang="en-US" dirty="0" smtClean="0"/>
              <a:t>, liby.sa</a:t>
            </a:r>
          </a:p>
          <a:p>
            <a:pPr lvl="2"/>
            <a:r>
              <a:rPr lang="en-US" dirty="0" smtClean="0"/>
              <a:t>These define __</a:t>
            </a:r>
            <a:r>
              <a:rPr lang="en-US" dirty="0" err="1" smtClean="0"/>
              <a:t>Xbind</a:t>
            </a:r>
            <a:r>
              <a:rPr lang="en-US" dirty="0" smtClean="0"/>
              <a:t> – it just calls bind – etc</a:t>
            </a:r>
          </a:p>
          <a:p>
            <a:r>
              <a:rPr lang="en-US" dirty="0" smtClean="0"/>
              <a:t>We get to either “handle” calls ourselves, in </a:t>
            </a:r>
            <a:r>
              <a:rPr lang="en-US" dirty="0" err="1" smtClean="0"/>
              <a:t>libx</a:t>
            </a:r>
            <a:r>
              <a:rPr lang="en-US" dirty="0" smtClean="0"/>
              <a:t>, or pass them to the normal </a:t>
            </a:r>
            <a:r>
              <a:rPr lang="en-US" dirty="0" err="1" smtClean="0"/>
              <a:t>libc</a:t>
            </a:r>
            <a:r>
              <a:rPr lang="en-US" dirty="0" smtClean="0"/>
              <a:t> “via” </a:t>
            </a:r>
            <a:r>
              <a:rPr lang="en-US" dirty="0" err="1" smtClean="0"/>
              <a:t>liby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Mimicry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options could mimic IPMC</a:t>
            </a:r>
          </a:p>
          <a:p>
            <a:pPr lvl="1"/>
            <a:r>
              <a:rPr lang="en-US" dirty="0" smtClean="0"/>
              <a:t>Point to point UDP or TCP, or even HTTP</a:t>
            </a:r>
          </a:p>
          <a:p>
            <a:pPr lvl="1"/>
            <a:r>
              <a:rPr lang="en-US" dirty="0" smtClean="0"/>
              <a:t>Overlay multicast</a:t>
            </a:r>
          </a:p>
          <a:p>
            <a:pPr lvl="1"/>
            <a:r>
              <a:rPr lang="en-US" dirty="0" smtClean="0"/>
              <a:t>Ricochet (adds reliability)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MCMD can potentially swap any of these in under user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of finding an optimal </a:t>
            </a:r>
            <a:r>
              <a:rPr lang="en-US" dirty="0" smtClean="0"/>
              <a:t>group-to-IPMC </a:t>
            </a:r>
            <a:r>
              <a:rPr lang="en-US" dirty="0" smtClean="0"/>
              <a:t>mapping is surprisingly hard</a:t>
            </a:r>
          </a:p>
          <a:p>
            <a:pPr lvl="1"/>
            <a:r>
              <a:rPr lang="en-US" dirty="0" smtClean="0"/>
              <a:t>Goal is to have an “exact mapping” (apps receive exactly the traffic they should receive).  Identical groups get the same IPMC address</a:t>
            </a:r>
          </a:p>
          <a:p>
            <a:pPr lvl="1"/>
            <a:r>
              <a:rPr lang="en-US" dirty="0" smtClean="0"/>
              <a:t>But can also fragment some groups….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Should we give an IPMC address to A, to B, to A</a:t>
            </a:r>
            <a:r>
              <a:rPr lang="en-US" dirty="0" smtClean="0">
                <a:sym typeface="Symbol"/>
              </a:rPr>
              <a:t>B?</a:t>
            </a:r>
          </a:p>
          <a:p>
            <a:r>
              <a:rPr lang="en-US" dirty="0" smtClean="0">
                <a:sym typeface="Symbol"/>
              </a:rPr>
              <a:t>Turns out to be NP complete!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62000" y="4583668"/>
            <a:ext cx="4572000" cy="838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659868"/>
            <a:ext cx="5181600" cy="76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2192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336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4290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100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910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5626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770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91400" y="4888468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90800" y="5117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117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heuristic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 Multicast currently uses a greedy heuristic</a:t>
            </a:r>
          </a:p>
          <a:p>
            <a:pPr lvl="1"/>
            <a:r>
              <a:rPr lang="en-US" dirty="0" smtClean="0"/>
              <a:t>Looks for big, busy groups and allocates IPMC addresses to them first</a:t>
            </a:r>
          </a:p>
          <a:p>
            <a:pPr lvl="1"/>
            <a:r>
              <a:rPr lang="en-US" dirty="0" smtClean="0"/>
              <a:t>Limited use of group fragmentation</a:t>
            </a:r>
          </a:p>
          <a:p>
            <a:pPr lvl="1"/>
            <a:r>
              <a:rPr lang="en-US" dirty="0" smtClean="0"/>
              <a:t>We’ve explored more aggressive options for fragmenting big groups into smaller ones, but quality of result is very sensitive to properties of the pattern of group use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Solution is fast, not optimal, but works well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address rate concerns?</a:t>
            </a:r>
          </a:p>
          <a:p>
            <a:pPr lvl="1"/>
            <a:r>
              <a:rPr lang="en-US" dirty="0" smtClean="0"/>
              <a:t>A good way to avoid broadcast storms is to somehow suppose an AUP of the type “at most xx IPMC/sec”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Two sides of the coin</a:t>
            </a:r>
          </a:p>
          <a:p>
            <a:pPr lvl="1"/>
            <a:r>
              <a:rPr lang="en-US" dirty="0" smtClean="0"/>
              <a:t>Most applications are greedy and try to send as fast as they can… but would work on a slower or more congested network.</a:t>
            </a:r>
          </a:p>
          <a:p>
            <a:pPr lvl="2"/>
            <a:r>
              <a:rPr lang="en-US" dirty="0" smtClean="0"/>
              <a:t>For these, we can safely “slow down” their rate</a:t>
            </a:r>
          </a:p>
          <a:p>
            <a:pPr lvl="1"/>
            <a:r>
              <a:rPr lang="en-US" dirty="0" smtClean="0"/>
              <a:t>But some need guaranteed real-time delivery</a:t>
            </a:r>
          </a:p>
          <a:p>
            <a:pPr lvl="2"/>
            <a:r>
              <a:rPr lang="en-US" dirty="0" smtClean="0"/>
              <a:t>Currently can’t even specify this in Linux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What goes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Earlier in the semester we touched on the issues with IPMC in existing cloud platforms</a:t>
            </a:r>
          </a:p>
          <a:p>
            <a:pPr lvl="1"/>
            <a:r>
              <a:rPr lang="en-US" dirty="0" smtClean="0"/>
              <a:t>Applications unstable, exhibit violent load swings</a:t>
            </a:r>
          </a:p>
          <a:p>
            <a:pPr lvl="1"/>
            <a:r>
              <a:rPr lang="en-US" dirty="0" smtClean="0"/>
              <a:t>Usually totally lossless, but sometimes drops zillions of packets all over the </a:t>
            </a:r>
            <a:r>
              <a:rPr lang="en-US" dirty="0" smtClean="0"/>
              <a:t>place</a:t>
            </a:r>
          </a:p>
          <a:p>
            <a:r>
              <a:rPr lang="en-US" dirty="0" smtClean="0"/>
              <a:t>Worst of all?</a:t>
            </a:r>
          </a:p>
          <a:p>
            <a:pPr lvl="1"/>
            <a:r>
              <a:rPr lang="en-US" dirty="0" smtClean="0"/>
              <a:t>Problems impacted not just IPMC but also disrupted UDP, TCP, etc.  And they got </a:t>
            </a:r>
            <a:r>
              <a:rPr lang="en-US" i="1" dirty="0" smtClean="0"/>
              <a:t>worse</a:t>
            </a:r>
            <a:r>
              <a:rPr lang="en-US" dirty="0" smtClean="0"/>
              <a:t>, not better, with faster networks!</a:t>
            </a:r>
            <a:endParaRPr lang="en-US" dirty="0" smtClean="0"/>
          </a:p>
          <a:p>
            <a:r>
              <a:rPr lang="en-US" dirty="0" smtClean="0"/>
              <a:t>Start by trying to understand the big picture: why is this happening?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taken in Dr Multicast</a:t>
            </a:r>
          </a:p>
          <a:p>
            <a:pPr lvl="1"/>
            <a:r>
              <a:rPr lang="en-US" dirty="0" smtClean="0"/>
              <a:t>Again, starts with an AUP</a:t>
            </a:r>
          </a:p>
          <a:p>
            <a:pPr lvl="2"/>
            <a:r>
              <a:rPr lang="en-US" dirty="0" smtClean="0"/>
              <a:t>Puts limits on the aggregate IPMC rate in the data center</a:t>
            </a:r>
          </a:p>
          <a:p>
            <a:pPr lvl="2"/>
            <a:r>
              <a:rPr lang="en-US" dirty="0" smtClean="0"/>
              <a:t>And can exempt specific applications from rate limiting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Next, senders in a group monitor traffic in it</a:t>
            </a:r>
          </a:p>
          <a:p>
            <a:pPr lvl="1"/>
            <a:r>
              <a:rPr lang="en-US" dirty="0" smtClean="0"/>
              <a:t>Conceptually, happens in the network driver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 this to apportion limited bandwidth</a:t>
            </a:r>
          </a:p>
          <a:p>
            <a:pPr lvl="1"/>
            <a:r>
              <a:rPr lang="en-US" dirty="0" smtClean="0"/>
              <a:t>Sliding scale: heavy users give up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this work, the kernel send layer can delay sending packets…</a:t>
            </a:r>
          </a:p>
          <a:p>
            <a:pPr lvl="1"/>
            <a:r>
              <a:rPr lang="en-US" dirty="0" smtClean="0"/>
              <a:t>… and to prevent application from overrunning the kernel, delay the application</a:t>
            </a:r>
          </a:p>
          <a:p>
            <a:pPr lvl="1"/>
            <a:r>
              <a:rPr lang="en-US" dirty="0" smtClean="0"/>
              <a:t>For sender using non-blocking mode, can drop packets if sender side becomes overloaded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Highlights a weakness of the standard Linux interface</a:t>
            </a:r>
          </a:p>
          <a:p>
            <a:pPr lvl="1"/>
            <a:r>
              <a:rPr lang="en-US" dirty="0" smtClean="0"/>
              <a:t>No easy way to send “</a:t>
            </a:r>
            <a:r>
              <a:rPr lang="en-US" dirty="0" err="1" smtClean="0"/>
              <a:t>upcalls</a:t>
            </a:r>
            <a:r>
              <a:rPr lang="en-US" dirty="0" smtClean="0"/>
              <a:t>” notifying application when conditions change, congestion arises,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“AJIL” protocol in action</a:t>
            </a:r>
            <a:endParaRPr lang="fr-BE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3733800" cy="4389437"/>
          </a:xfrm>
        </p:spPr>
        <p:txBody>
          <a:bodyPr/>
          <a:lstStyle/>
          <a:p>
            <a:r>
              <a:rPr lang="en-US" dirty="0" smtClean="0"/>
              <a:t>Protocol adds a rate limiting module to the Dr Multicast stack</a:t>
            </a:r>
          </a:p>
          <a:p>
            <a:r>
              <a:rPr lang="en-US" dirty="0" smtClean="0"/>
              <a:t>Uses a gossip-like mechanism to figure out the rate limits</a:t>
            </a:r>
          </a:p>
          <a:p>
            <a:r>
              <a:rPr lang="en-US" dirty="0" smtClean="0"/>
              <a:t>Work by </a:t>
            </a:r>
            <a:r>
              <a:rPr lang="en-US" dirty="0" err="1" smtClean="0"/>
              <a:t>Hussam</a:t>
            </a:r>
            <a:r>
              <a:rPr lang="en-US" dirty="0" smtClean="0"/>
              <a:t> Abu-</a:t>
            </a:r>
            <a:r>
              <a:rPr lang="en-US" dirty="0" err="1" smtClean="0"/>
              <a:t>Libdeh</a:t>
            </a:r>
            <a:r>
              <a:rPr lang="en-US" dirty="0" smtClean="0"/>
              <a:t> and others in my research group</a:t>
            </a:r>
            <a:endParaRPr lang="fr-BE" dirty="0"/>
          </a:p>
        </p:txBody>
      </p:sp>
      <p:pic>
        <p:nvPicPr>
          <p:cNvPr id="1026" name="Picture 2" descr="C:\Users\ken\Desktop\aji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981200"/>
            <a:ext cx="5029200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</a:t>
            </a:r>
            <a:r>
              <a:rPr lang="en-US" smtClean="0"/>
              <a:t>join/leave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Dr Multicast doesn’t do very much if applications thrash by joining and leaving groups rapidly</a:t>
            </a:r>
          </a:p>
          <a:p>
            <a:pPr lvl="1"/>
            <a:r>
              <a:rPr lang="en-US" dirty="0" smtClean="0"/>
              <a:t>We have ideas on how to rate limit them, and it seems like it won’t be hard to support</a:t>
            </a:r>
          </a:p>
          <a:p>
            <a:pPr lvl="1"/>
            <a:r>
              <a:rPr lang="en-US" dirty="0" smtClean="0"/>
              <a:t>Real question is: how </a:t>
            </a:r>
            <a:r>
              <a:rPr lang="en-US" i="1" dirty="0" smtClean="0"/>
              <a:t>should </a:t>
            </a:r>
            <a:r>
              <a:rPr lang="en-US" dirty="0" smtClean="0"/>
              <a:t>this behave?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to End philosophy / debate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dark ages,  E2E idea was proposed as a way to standardize rules for what should be done in the network and what should happen at the endpoints</a:t>
            </a:r>
          </a:p>
          <a:p>
            <a:r>
              <a:rPr lang="en-US" dirty="0" smtClean="0"/>
              <a:t>In the network?</a:t>
            </a:r>
          </a:p>
          <a:p>
            <a:pPr lvl="1"/>
            <a:r>
              <a:rPr lang="en-US" dirty="0" smtClean="0"/>
              <a:t>Minimal mechanism, no reliability, just routing</a:t>
            </a:r>
          </a:p>
          <a:p>
            <a:pPr lvl="1"/>
            <a:r>
              <a:rPr lang="en-US" dirty="0" smtClean="0"/>
              <a:t>(Idea is that anything more costs overhead yet end points would need the same mechanisms anyhow, since best guarantees will still be too weak)</a:t>
            </a:r>
          </a:p>
          <a:p>
            <a:r>
              <a:rPr lang="en-US" dirty="0" smtClean="0"/>
              <a:t>End points do security, reliability, flow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religion… but inconsistent…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E2E took hold and became a kind of battle cry of the Internet community</a:t>
            </a:r>
          </a:p>
          <a:p>
            <a:endParaRPr lang="en-US" dirty="0" smtClean="0"/>
          </a:p>
          <a:p>
            <a:r>
              <a:rPr lang="en-US" dirty="0" smtClean="0"/>
              <a:t>But they don’t always stick with their own story</a:t>
            </a:r>
          </a:p>
          <a:p>
            <a:pPr lvl="1"/>
            <a:r>
              <a:rPr lang="en-US" dirty="0" smtClean="0"/>
              <a:t>Routers drop packets when overloaded</a:t>
            </a:r>
          </a:p>
          <a:p>
            <a:pPr lvl="1"/>
            <a:r>
              <a:rPr lang="en-US" dirty="0" smtClean="0"/>
              <a:t>TCP assumes this is the main reason for loss and backs down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When these assumptions break down, as in wireless or WAN settings, TCP “out of the box” performs poorly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E2E and Dr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the E2E philosophy view Dr Multicast?</a:t>
            </a:r>
          </a:p>
          <a:p>
            <a:pPr lvl="1"/>
            <a:r>
              <a:rPr lang="en-US" dirty="0" smtClean="0"/>
              <a:t>On the positive side, the mechanisms being interposed operate mostly on the edges and under AUP control</a:t>
            </a:r>
          </a:p>
          <a:p>
            <a:pPr lvl="1"/>
            <a:r>
              <a:rPr lang="en-US" dirty="0" smtClean="0"/>
              <a:t>On the negative side, they are network-wide mechanisms imposed on all users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Original E2E paper had exceptions, perhaps this falls into that class of things?</a:t>
            </a:r>
          </a:p>
          <a:p>
            <a:pPr lvl="1"/>
            <a:r>
              <a:rPr lang="en-US" i="1" dirty="0" smtClean="0"/>
              <a:t>E2E except when doing something </a:t>
            </a:r>
            <a:r>
              <a:rPr lang="en-US" i="1" dirty="0" err="1" smtClean="0"/>
              <a:t>something</a:t>
            </a:r>
            <a:r>
              <a:rPr lang="en-US" i="1" dirty="0" smtClean="0"/>
              <a:t> in the network layer brings big win, costs little, and can’t be done on the edges in any case…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 Multicast brings a vision of a new world of controlled IPMC</a:t>
            </a:r>
          </a:p>
          <a:p>
            <a:pPr lvl="1"/>
            <a:r>
              <a:rPr lang="en-US" dirty="0" smtClean="0"/>
              <a:t>Operator decides who can use it, when, and how much</a:t>
            </a:r>
          </a:p>
          <a:p>
            <a:pPr lvl="1"/>
            <a:r>
              <a:rPr lang="en-US" dirty="0" smtClean="0"/>
              <a:t>Data center no longer at risk of instability from malfunctioning applications</a:t>
            </a:r>
          </a:p>
          <a:p>
            <a:pPr lvl="1"/>
            <a:r>
              <a:rPr lang="en-US" dirty="0" smtClean="0"/>
              <a:t>Hence operator allows IPMC in: trust (but verify, and if problems emerge, intervene)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Could reopen door for use of IPMC in many settings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Misbehavior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Noticed when an application-layer solution, like a virtual synchrony protocol, begins to exhibit wild load swings for no obvious reason</a:t>
            </a:r>
          </a:p>
          <a:p>
            <a:pPr lvl="1"/>
            <a:r>
              <a:rPr lang="en-US" dirty="0" smtClean="0"/>
              <a:t>For example,</a:t>
            </a:r>
            <a:br>
              <a:rPr lang="en-US" dirty="0" smtClean="0"/>
            </a:br>
            <a:r>
              <a:rPr lang="en-US" dirty="0" smtClean="0"/>
              <a:t>we saw this in QSM</a:t>
            </a:r>
            <a:br>
              <a:rPr lang="en-US" dirty="0" smtClean="0"/>
            </a:br>
            <a:r>
              <a:rPr lang="en-US" dirty="0" smtClean="0"/>
              <a:t>(Quicksilver</a:t>
            </a:r>
            <a:br>
              <a:rPr lang="en-US" dirty="0" smtClean="0"/>
            </a:br>
            <a:r>
              <a:rPr lang="en-US" dirty="0" smtClean="0"/>
              <a:t>Scalable Multicast)</a:t>
            </a:r>
          </a:p>
          <a:p>
            <a:pPr lvl="1"/>
            <a:r>
              <a:rPr lang="en-US" dirty="0" smtClean="0"/>
              <a:t>Fixing the problem </a:t>
            </a:r>
            <a:br>
              <a:rPr lang="en-US" dirty="0" smtClean="0"/>
            </a:br>
            <a:r>
              <a:rPr lang="en-US" dirty="0" smtClean="0"/>
              <a:t>at the end-to-end</a:t>
            </a:r>
            <a:br>
              <a:rPr lang="en-US" dirty="0" smtClean="0"/>
            </a:br>
            <a:r>
              <a:rPr lang="en-US" dirty="0" smtClean="0"/>
              <a:t>layer was really hard!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3446462"/>
            <a:ext cx="5181600" cy="325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76800" y="2967335"/>
            <a:ext cx="41148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solidFill>
                  <a:srgbClr val="C00000"/>
                </a:solidFill>
              </a:rPr>
              <a:t>QSM oscillated in this 200-node experiment when its damping and prioritization mechanisms were disabled</a:t>
            </a:r>
            <a:endParaRPr lang="en-US" sz="12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QSM works well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did all sorts of things to stabilize it</a:t>
            </a:r>
          </a:p>
          <a:p>
            <a:pPr lvl="1"/>
            <a:r>
              <a:rPr lang="en-US" dirty="0" smtClean="0"/>
              <a:t>Novel “minimal memory footprint” design</a:t>
            </a:r>
          </a:p>
          <a:p>
            <a:pPr lvl="1"/>
            <a:r>
              <a:rPr lang="en-US" dirty="0" smtClean="0"/>
              <a:t>Incredibly low CPU loads minimize delays</a:t>
            </a:r>
          </a:p>
          <a:p>
            <a:pPr lvl="1"/>
            <a:r>
              <a:rPr lang="en-US" dirty="0" smtClean="0"/>
              <a:t>Prioritization mechanisms ensure that lost data is repaired first, before new good data piles up behind gap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But most systems lack these sorts of unusual solutions</a:t>
            </a:r>
          </a:p>
          <a:p>
            <a:pPr lvl="1"/>
            <a:r>
              <a:rPr lang="en-US" dirty="0" smtClean="0"/>
              <a:t>Hence most systems simply destabilize, like QSM did before we studied and fixed these issues!</a:t>
            </a:r>
          </a:p>
          <a:p>
            <a:pPr lvl="1"/>
            <a:r>
              <a:rPr lang="en-US" dirty="0" smtClean="0"/>
              <a:t>Linux goal: a system-wide solution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wasn’t just QSM…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graph was for Quicksilver but</a:t>
            </a:r>
          </a:p>
          <a:p>
            <a:pPr lvl="1"/>
            <a:r>
              <a:rPr lang="en-US" dirty="0" smtClean="0"/>
              <a:t>Most products are prone to destabilization of this sort</a:t>
            </a:r>
          </a:p>
          <a:p>
            <a:pPr lvl="1"/>
            <a:r>
              <a:rPr lang="en-US" dirty="0" smtClean="0"/>
              <a:t>And they often break down in ways that disrupt everyone else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are the main forms of data center-wide issues?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problem is called a </a:t>
            </a:r>
            <a:r>
              <a:rPr lang="en-US" i="1" dirty="0" smtClean="0"/>
              <a:t>convoy effect</a:t>
            </a:r>
          </a:p>
          <a:p>
            <a:pPr lvl="1"/>
            <a:r>
              <a:rPr lang="en-US" dirty="0" smtClean="0"/>
              <a:t>Tends to occur suddenly</a:t>
            </a:r>
          </a:p>
          <a:p>
            <a:pPr lvl="1"/>
            <a:r>
              <a:rPr lang="en-US" dirty="0" smtClean="0"/>
              <a:t>System transitions from being load-balanced to a state in which there are always a small set of hot spots, very overloaded, and everything else is pretty much idle</a:t>
            </a:r>
          </a:p>
          <a:p>
            <a:pPr lvl="1"/>
            <a:r>
              <a:rPr lang="en-US" dirty="0" smtClean="0"/>
              <a:t>Hot spots might move around (like </a:t>
            </a:r>
            <a:r>
              <a:rPr lang="en-US" dirty="0" err="1" smtClean="0"/>
              <a:t>Heisenbugs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Underlying cause? </a:t>
            </a:r>
          </a:p>
          <a:p>
            <a:pPr lvl="1"/>
            <a:r>
              <a:rPr lang="en-US" dirty="0" smtClean="0"/>
              <a:t>Related to phenomena that cause traffic to slow down on highways…</a:t>
            </a:r>
            <a:endParaRPr lang="en-US" dirty="0"/>
          </a:p>
        </p:txBody>
      </p:sp>
      <p:pic>
        <p:nvPicPr>
          <p:cNvPr id="4" name="Picture 2" descr="C:\Users\ken\AppData\Local\Microsoft\Windows\Temporary Internet Files\Content.IE5\K5JNB5FY\MPj0437238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52400"/>
            <a:ext cx="2475186" cy="1914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 that you are on a highway driving fast</a:t>
            </a:r>
          </a:p>
          <a:p>
            <a:pPr lvl="1"/>
            <a:r>
              <a:rPr lang="en-US" dirty="0" smtClean="0"/>
              <a:t>With a low density of cars, small speed changes make no difference</a:t>
            </a:r>
          </a:p>
          <a:p>
            <a:pPr lvl="1"/>
            <a:r>
              <a:rPr lang="en-US" dirty="0" smtClean="0"/>
              <a:t>But if you are close to other cars, a “coupling” effect will occur: the car in front slows down, so you slow down, and suddenly cars bunch up – they form a convoy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big distributed systems this is also seen when load rises to a point where minor packet scheduling delays start to cascade.  Seen in any componentized system</a:t>
            </a:r>
            <a:endParaRPr lang="en-US" dirty="0"/>
          </a:p>
        </p:txBody>
      </p:sp>
      <p:pic>
        <p:nvPicPr>
          <p:cNvPr id="1026" name="Picture 2" descr="C:\Users\ken\AppData\Local\Microsoft\Windows\Temporary Internet Files\Content.IE5\K5JNB5FY\MPj0437238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52400"/>
            <a:ext cx="2475186" cy="1914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3225</TotalTime>
  <Words>2972</Words>
  <Application>Microsoft Office PowerPoint</Application>
  <PresentationFormat>On-screen Show (4:3)</PresentationFormat>
  <Paragraphs>380</Paragraphs>
  <Slides>47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Flow</vt:lpstr>
      <vt:lpstr>Designing a New Multicast Infrastructure for Linux</vt:lpstr>
      <vt:lpstr>Mission Impossible…</vt:lpstr>
      <vt:lpstr>What do they need?</vt:lpstr>
      <vt:lpstr>Reminder: What goes wrong?</vt:lpstr>
      <vt:lpstr>Misbehavior pattern</vt:lpstr>
      <vt:lpstr>Aside: QSM works well now</vt:lpstr>
      <vt:lpstr>It wasn’t just QSM…</vt:lpstr>
      <vt:lpstr>Convoy effects</vt:lpstr>
      <vt:lpstr>Convoy effects</vt:lpstr>
      <vt:lpstr>Convoys were just one culprit…</vt:lpstr>
      <vt:lpstr>IPMC and loss</vt:lpstr>
      <vt:lpstr>Assumption?</vt:lpstr>
      <vt:lpstr>So why did receivers get so lossy?</vt:lpstr>
      <vt:lpstr>Network speeds</vt:lpstr>
      <vt:lpstr>NIC as a “rate matcher”</vt:lpstr>
      <vt:lpstr>NIC as a “rate matcher”</vt:lpstr>
      <vt:lpstr>… So normally</vt:lpstr>
      <vt:lpstr>Multicast: wrench in the works</vt:lpstr>
      <vt:lpstr>Intuition: like a highway off-ramp</vt:lpstr>
      <vt:lpstr>More NIC worries</vt:lpstr>
      <vt:lpstr>More NIC worries</vt:lpstr>
      <vt:lpstr>More NIC worries</vt:lpstr>
      <vt:lpstr>What about the switch/router?</vt:lpstr>
      <vt:lpstr>Concept of a Bloom filter</vt:lpstr>
      <vt:lpstr>Concept of a Bloom filter</vt:lpstr>
      <vt:lpstr>What about the switch/router?</vt:lpstr>
      <vt:lpstr>Aggressive use of multicast</vt:lpstr>
      <vt:lpstr>Worse and worse…</vt:lpstr>
      <vt:lpstr>…pulling the story into focus</vt:lpstr>
      <vt:lpstr>Dr. Multicast (the MCMD)</vt:lpstr>
      <vt:lpstr>Criteria used</vt:lpstr>
      <vt:lpstr>How it works</vt:lpstr>
      <vt:lpstr>How it works</vt:lpstr>
      <vt:lpstr>UDP multicast interface</vt:lpstr>
      <vt:lpstr>Dynamic library “trick”</vt:lpstr>
      <vt:lpstr>Mimicry</vt:lpstr>
      <vt:lpstr>Optimization</vt:lpstr>
      <vt:lpstr>Greedy heuristic</vt:lpstr>
      <vt:lpstr>Flow control</vt:lpstr>
      <vt:lpstr>Flow control</vt:lpstr>
      <vt:lpstr>Flow control</vt:lpstr>
      <vt:lpstr>The “AJIL” protocol in action</vt:lpstr>
      <vt:lpstr>Fast join/leave patterns</vt:lpstr>
      <vt:lpstr>End to End philosophy / debate</vt:lpstr>
      <vt:lpstr>A religion… but inconsistent…</vt:lpstr>
      <vt:lpstr>E2E and Dr Multicast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 Birman</cp:lastModifiedBy>
  <cp:revision>325</cp:revision>
  <dcterms:created xsi:type="dcterms:W3CDTF">2006-08-16T00:00:00Z</dcterms:created>
  <dcterms:modified xsi:type="dcterms:W3CDTF">2008-12-01T19:39:47Z</dcterms:modified>
</cp:coreProperties>
</file>