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embeddings/oleObject2.bin" ContentType="application/vnd.openxmlformats-officedocument.oleObject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wmf" ContentType="image/x-wmf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embeddings/oleObject1.bin" ContentType="application/vnd.openxmlformats-officedocument.oleObject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embeddings/oleObject3.bin" ContentType="application/vnd.openxmlformats-officedocument.oleObject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vml" ContentType="application/vnd.openxmlformats-officedocument.vmlDrawin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heme/themeOverride2.xml" ContentType="application/vnd.openxmlformats-officedocument.themeOverr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Override PartName="/ppt/theme/themeOverride1.xml" ContentType="application/vnd.openxmlformats-officedocument.themeOverr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72" r:id="rId1"/>
  </p:sldMasterIdLst>
  <p:notesMasterIdLst>
    <p:notesMasterId r:id="rId36"/>
  </p:notesMasterIdLst>
  <p:sldIdLst>
    <p:sldId id="256" r:id="rId2"/>
    <p:sldId id="257" r:id="rId3"/>
    <p:sldId id="259" r:id="rId4"/>
    <p:sldId id="261" r:id="rId5"/>
    <p:sldId id="262" r:id="rId6"/>
    <p:sldId id="258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8" r:id="rId17"/>
    <p:sldId id="272" r:id="rId18"/>
    <p:sldId id="279" r:id="rId19"/>
    <p:sldId id="273" r:id="rId20"/>
    <p:sldId id="274" r:id="rId21"/>
    <p:sldId id="275" r:id="rId22"/>
    <p:sldId id="276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77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495" autoAdjust="0"/>
    <p:restoredTop sz="94660"/>
  </p:normalViewPr>
  <p:slideViewPr>
    <p:cSldViewPr>
      <p:cViewPr varScale="1">
        <p:scale>
          <a:sx n="149" d="100"/>
          <a:sy n="149" d="100"/>
        </p:scale>
        <p:origin x="-120" y="-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7" Type="http://schemas.openxmlformats.org/officeDocument/2006/relationships/slide" Target="slides/slide6.xml"/><Relationship Id="rId3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11/23/08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FC3C5-E9D7-479F-93E7-7F7C4747E03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11/23/08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Page </a:t>
            </a:r>
            <a:fld id="{95DF01E1-BD33-7A48-A6C1-CD5538B7374F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</a:t>
            </a:r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oleObject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Byzantine Agreement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Yee </a:t>
            </a:r>
            <a:r>
              <a:rPr lang="en-US" sz="4400" b="1" dirty="0" err="1" smtClean="0"/>
              <a:t>Jiun</a:t>
            </a:r>
            <a:r>
              <a:rPr lang="en-US" sz="4400" b="1" dirty="0" smtClean="0"/>
              <a:t> Song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CS5410 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Castro and </a:t>
            </a:r>
            <a:r>
              <a:rPr lang="en-US" dirty="0" err="1" smtClean="0"/>
              <a:t>Liskov</a:t>
            </a:r>
            <a:r>
              <a:rPr lang="en-US" dirty="0" smtClean="0"/>
              <a:t>. “Practical Byzantine Fault Tolerance.” OSDI99.</a:t>
            </a:r>
          </a:p>
          <a:p>
            <a:r>
              <a:rPr lang="en-US" dirty="0" smtClean="0"/>
              <a:t>The first replication algorithm that integrates Byzantine agreement</a:t>
            </a:r>
          </a:p>
          <a:p>
            <a:r>
              <a:rPr lang="en-US" dirty="0" smtClean="0"/>
              <a:t>Demonstrates that Byzantine Fault-Tolerance is not prohibitively expensive</a:t>
            </a:r>
          </a:p>
          <a:p>
            <a:r>
              <a:rPr lang="en-US" dirty="0" smtClean="0"/>
              <a:t>Sparked off a thread of research that led to the development of many Byzantine fault-tolerant algorithms and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PBFT: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Servers are replicated on 3t+1 nodes</a:t>
            </a:r>
          </a:p>
          <a:p>
            <a:r>
              <a:rPr lang="en-US" dirty="0" smtClean="0"/>
              <a:t>One particular server is called the </a:t>
            </a:r>
            <a:r>
              <a:rPr lang="en-US" i="1" dirty="0" smtClean="0"/>
              <a:t>primary</a:t>
            </a:r>
            <a:r>
              <a:rPr lang="en-US" dirty="0" smtClean="0"/>
              <a:t>. Also called the </a:t>
            </a:r>
            <a:r>
              <a:rPr lang="en-US" i="1" dirty="0" smtClean="0"/>
              <a:t>leader</a:t>
            </a:r>
            <a:r>
              <a:rPr lang="en-US" dirty="0" smtClean="0"/>
              <a:t> or the </a:t>
            </a:r>
            <a:r>
              <a:rPr lang="en-US" i="1" dirty="0" smtClean="0"/>
              <a:t>coordinator</a:t>
            </a:r>
            <a:endParaRPr lang="en-US" dirty="0" smtClean="0"/>
          </a:p>
          <a:p>
            <a:r>
              <a:rPr lang="en-US" dirty="0" smtClean="0"/>
              <a:t>A continuous period of time during which a server stays as the </a:t>
            </a:r>
            <a:r>
              <a:rPr lang="en-US" i="1" dirty="0" smtClean="0"/>
              <a:t>primary</a:t>
            </a:r>
            <a:r>
              <a:rPr lang="en-US" dirty="0" smtClean="0"/>
              <a:t> is called a </a:t>
            </a:r>
            <a:r>
              <a:rPr lang="en-US" i="1" dirty="0" smtClean="0"/>
              <a:t>view</a:t>
            </a:r>
            <a:r>
              <a:rPr lang="en-US" dirty="0" smtClean="0"/>
              <a:t>, or a </a:t>
            </a:r>
            <a:r>
              <a:rPr lang="en-US" i="1" dirty="0" smtClean="0"/>
              <a:t>configuration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PBFT: Normal Operation</a:t>
            </a:r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62000" y="5867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424487" y="5881688"/>
            <a:ext cx="955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b="1" i="1" dirty="0">
                <a:solidFill>
                  <a:schemeClr val="tx2"/>
                </a:solidFill>
              </a:rPr>
              <a:t>view</a:t>
            </a:r>
            <a:endParaRPr lang="en-US" sz="2800" b="1" i="1" dirty="0">
              <a:solidFill>
                <a:srgbClr val="996633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286500" y="5233988"/>
            <a:ext cx="1236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replicas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952500" y="5233988"/>
            <a:ext cx="89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client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 rot="5350193">
            <a:off x="3669506" y="5158581"/>
            <a:ext cx="393700" cy="382588"/>
          </a:xfrm>
          <a:prstGeom prst="ellipse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3263900" y="5003800"/>
            <a:ext cx="3048000" cy="957263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314700" y="5449888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primary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1816100" y="5297488"/>
            <a:ext cx="392112" cy="3825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4"/>
          <p:cNvSpPr>
            <a:spLocks noChangeArrowheads="1"/>
          </p:cNvSpPr>
          <p:nvPr/>
        </p:nvSpPr>
        <p:spPr bwMode="auto">
          <a:xfrm>
            <a:off x="5105400" y="5146675"/>
            <a:ext cx="393700" cy="38258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5727700" y="5146675"/>
            <a:ext cx="393700" cy="38258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4483100" y="5148263"/>
            <a:ext cx="393700" cy="38258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7" name="AutoShape 17"/>
          <p:cNvCxnSpPr>
            <a:cxnSpLocks noChangeShapeType="1"/>
            <a:stCxn id="13" idx="6"/>
            <a:endCxn id="10" idx="1"/>
          </p:cNvCxnSpPr>
          <p:nvPr/>
        </p:nvCxnSpPr>
        <p:spPr bwMode="auto">
          <a:xfrm flipV="1">
            <a:off x="2208212" y="5483225"/>
            <a:ext cx="1027113" cy="635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" name="AutoShape 18"/>
          <p:cNvCxnSpPr>
            <a:cxnSpLocks noChangeShapeType="1"/>
            <a:stCxn id="9" idx="2"/>
            <a:endCxn id="13" idx="0"/>
          </p:cNvCxnSpPr>
          <p:nvPr/>
        </p:nvCxnSpPr>
        <p:spPr bwMode="auto">
          <a:xfrm rot="16200000" flipH="1" flipV="1">
            <a:off x="2867025" y="4300538"/>
            <a:ext cx="142875" cy="1851025"/>
          </a:xfrm>
          <a:prstGeom prst="curvedConnector3">
            <a:avLst>
              <a:gd name="adj1" fmla="val -163333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" name="AutoShape 19"/>
          <p:cNvCxnSpPr>
            <a:cxnSpLocks noChangeShapeType="1"/>
            <a:stCxn id="16" idx="0"/>
            <a:endCxn id="13" idx="0"/>
          </p:cNvCxnSpPr>
          <p:nvPr/>
        </p:nvCxnSpPr>
        <p:spPr bwMode="auto">
          <a:xfrm rot="16200000" flipH="1" flipV="1">
            <a:off x="3271837" y="3889376"/>
            <a:ext cx="149225" cy="2667000"/>
          </a:xfrm>
          <a:prstGeom prst="curvedConnector3">
            <a:avLst>
              <a:gd name="adj1" fmla="val -24681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" name="AutoShape 20"/>
          <p:cNvCxnSpPr>
            <a:cxnSpLocks noChangeShapeType="1"/>
            <a:stCxn id="15" idx="0"/>
            <a:endCxn id="13" idx="0"/>
          </p:cNvCxnSpPr>
          <p:nvPr/>
        </p:nvCxnSpPr>
        <p:spPr bwMode="auto">
          <a:xfrm rot="16200000" flipH="1" flipV="1">
            <a:off x="3893343" y="3266282"/>
            <a:ext cx="150813" cy="3911600"/>
          </a:xfrm>
          <a:prstGeom prst="curvedConnector3">
            <a:avLst>
              <a:gd name="adj1" fmla="val -37894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2332037"/>
          </a:xfrm>
        </p:spPr>
        <p:txBody>
          <a:bodyPr/>
          <a:lstStyle/>
          <a:p>
            <a:r>
              <a:rPr lang="en-US" dirty="0" smtClean="0"/>
              <a:t>Fixed primary within a view</a:t>
            </a:r>
            <a:endParaRPr lang="en-US" dirty="0" smtClean="0"/>
          </a:p>
          <a:p>
            <a:r>
              <a:rPr lang="en-US" dirty="0" smtClean="0"/>
              <a:t>Client submits request to primary</a:t>
            </a:r>
          </a:p>
          <a:p>
            <a:r>
              <a:rPr lang="en-US" dirty="0" smtClean="0"/>
              <a:t>Primary orders requests and sends them to all nodes</a:t>
            </a:r>
          </a:p>
          <a:p>
            <a:r>
              <a:rPr lang="en-US" dirty="0" smtClean="0"/>
              <a:t>Client waits for identical replies from at least t+1 nodes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Waits for t+1 identical replies</a:t>
            </a:r>
          </a:p>
          <a:p>
            <a:r>
              <a:rPr lang="en-US" dirty="0" smtClean="0"/>
              <a:t>Why is this sufficient?</a:t>
            </a:r>
          </a:p>
          <a:p>
            <a:pPr lvl="1"/>
            <a:r>
              <a:rPr lang="en-US" dirty="0" smtClean="0"/>
              <a:t>At most </a:t>
            </a:r>
            <a:r>
              <a:rPr lang="en-US" dirty="0" err="1" smtClean="0"/>
              <a:t>t</a:t>
            </a:r>
            <a:r>
              <a:rPr lang="en-US" dirty="0" smtClean="0"/>
              <a:t> failures. So at least one of the (t+1) replies must be from a correct node.</a:t>
            </a:r>
          </a:p>
          <a:p>
            <a:pPr lvl="1"/>
            <a:r>
              <a:rPr lang="en-US" dirty="0" smtClean="0"/>
              <a:t>PBFT ensures that non-faulty nodes never go into a bad state, so their responses are always valid.</a:t>
            </a:r>
          </a:p>
          <a:p>
            <a:pPr lvl="1"/>
            <a:r>
              <a:rPr lang="en-US" dirty="0" smtClean="0"/>
              <a:t>Difficult: How to ensure this is the case?</a:t>
            </a:r>
          </a:p>
          <a:p>
            <a:r>
              <a:rPr lang="en-US" dirty="0" smtClean="0"/>
              <a:t>If client times out before receiving sufficient replies, broadcast request to all replicas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r>
              <a:rPr lang="en-US" dirty="0" smtClean="0"/>
              <a:t>Phase 1: Pre-prepare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447800" y="1828800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04800" y="1447800"/>
            <a:ext cx="170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request : </a:t>
            </a:r>
            <a:r>
              <a:rPr lang="en-US" dirty="0" err="1"/>
              <a:t>m</a:t>
            </a:r>
            <a:endParaRPr lang="en-US" dirty="0"/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4191000" y="1981200"/>
            <a:ext cx="1219200" cy="381000"/>
          </a:xfrm>
          <a:custGeom>
            <a:avLst/>
            <a:gdLst>
              <a:gd name="T0" fmla="*/ 816 w 816"/>
              <a:gd name="T1" fmla="*/ 0 h 288"/>
              <a:gd name="T2" fmla="*/ 144 w 816"/>
              <a:gd name="T3" fmla="*/ 96 h 288"/>
              <a:gd name="T4" fmla="*/ 0 w 816"/>
              <a:gd name="T5" fmla="*/ 288 h 288"/>
              <a:gd name="T6" fmla="*/ 0 60000 65536"/>
              <a:gd name="T7" fmla="*/ 0 60000 65536"/>
              <a:gd name="T8" fmla="*/ 0 60000 65536"/>
              <a:gd name="T9" fmla="*/ 0 w 816"/>
              <a:gd name="T10" fmla="*/ 0 h 288"/>
              <a:gd name="T11" fmla="*/ 816 w 816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288">
                <a:moveTo>
                  <a:pt x="816" y="0"/>
                </a:moveTo>
                <a:cubicBezTo>
                  <a:pt x="548" y="24"/>
                  <a:pt x="280" y="48"/>
                  <a:pt x="144" y="96"/>
                </a:cubicBezTo>
                <a:cubicBezTo>
                  <a:pt x="8" y="144"/>
                  <a:pt x="4" y="216"/>
                  <a:pt x="0" y="288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>
            <a:off x="4724400" y="3733800"/>
            <a:ext cx="2590800" cy="1562100"/>
          </a:xfrm>
          <a:custGeom>
            <a:avLst/>
            <a:gdLst>
              <a:gd name="T0" fmla="*/ 816 w 904"/>
              <a:gd name="T1" fmla="*/ 0 h 1056"/>
              <a:gd name="T2" fmla="*/ 768 w 904"/>
              <a:gd name="T3" fmla="*/ 576 h 1056"/>
              <a:gd name="T4" fmla="*/ 0 w 904"/>
              <a:gd name="T5" fmla="*/ 1056 h 1056"/>
              <a:gd name="T6" fmla="*/ 0 60000 65536"/>
              <a:gd name="T7" fmla="*/ 0 60000 65536"/>
              <a:gd name="T8" fmla="*/ 0 60000 65536"/>
              <a:gd name="T9" fmla="*/ 0 w 904"/>
              <a:gd name="T10" fmla="*/ 0 h 1056"/>
              <a:gd name="T11" fmla="*/ 904 w 90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04" h="1056">
                <a:moveTo>
                  <a:pt x="816" y="0"/>
                </a:moveTo>
                <a:cubicBezTo>
                  <a:pt x="860" y="200"/>
                  <a:pt x="904" y="400"/>
                  <a:pt x="768" y="576"/>
                </a:cubicBezTo>
                <a:cubicBezTo>
                  <a:pt x="632" y="752"/>
                  <a:pt x="316" y="904"/>
                  <a:pt x="0" y="1056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4724400" y="3048000"/>
            <a:ext cx="3657600" cy="2247900"/>
          </a:xfrm>
          <a:custGeom>
            <a:avLst/>
            <a:gdLst>
              <a:gd name="T0" fmla="*/ 1104 w 1288"/>
              <a:gd name="T1" fmla="*/ 0 h 1536"/>
              <a:gd name="T2" fmla="*/ 1104 w 1288"/>
              <a:gd name="T3" fmla="*/ 1104 h 1536"/>
              <a:gd name="T4" fmla="*/ 0 w 1288"/>
              <a:gd name="T5" fmla="*/ 1536 h 1536"/>
              <a:gd name="T6" fmla="*/ 0 60000 65536"/>
              <a:gd name="T7" fmla="*/ 0 60000 65536"/>
              <a:gd name="T8" fmla="*/ 0 60000 65536"/>
              <a:gd name="T9" fmla="*/ 0 w 1288"/>
              <a:gd name="T10" fmla="*/ 0 h 1536"/>
              <a:gd name="T11" fmla="*/ 1288 w 1288"/>
              <a:gd name="T12" fmla="*/ 1536 h 1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8" h="1536">
                <a:moveTo>
                  <a:pt x="1104" y="0"/>
                </a:moveTo>
                <a:cubicBezTo>
                  <a:pt x="1196" y="424"/>
                  <a:pt x="1288" y="848"/>
                  <a:pt x="1104" y="1104"/>
                </a:cubicBezTo>
                <a:cubicBezTo>
                  <a:pt x="920" y="1360"/>
                  <a:pt x="460" y="1448"/>
                  <a:pt x="0" y="1536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1627188" y="2387600"/>
            <a:ext cx="6373812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627188" y="3057525"/>
            <a:ext cx="6373812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1627188" y="3727450"/>
            <a:ext cx="6373812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1627188" y="4397375"/>
            <a:ext cx="637381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1524000" y="2362200"/>
            <a:ext cx="2263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>
                <a:solidFill>
                  <a:schemeClr val="tx2"/>
                </a:solidFill>
              </a:rPr>
              <a:t>primary = replica </a:t>
            </a:r>
            <a:r>
              <a:rPr lang="en-US" sz="1800" dirty="0">
                <a:solidFill>
                  <a:schemeClr val="tx2"/>
                </a:solidFill>
              </a:rPr>
              <a:t>0</a:t>
            </a:r>
            <a:endParaRPr lang="en-US" dirty="0">
              <a:solidFill>
                <a:schemeClr val="folHlink"/>
              </a:solidFill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524000" y="3014663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accent2"/>
                </a:solidFill>
              </a:rPr>
              <a:t>replica </a:t>
            </a:r>
            <a:r>
              <a:rPr lang="en-US" sz="1800">
                <a:solidFill>
                  <a:schemeClr val="accent2"/>
                </a:solidFill>
              </a:rPr>
              <a:t>1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536700" y="3683000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accent2"/>
                </a:solidFill>
              </a:rPr>
              <a:t>replica </a:t>
            </a:r>
            <a:r>
              <a:rPr lang="en-US" sz="1800">
                <a:solidFill>
                  <a:schemeClr val="accent2"/>
                </a:solidFill>
              </a:rPr>
              <a:t>2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1524000" y="4340225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FF0000"/>
                </a:solidFill>
              </a:rPr>
              <a:t>replica </a:t>
            </a:r>
            <a:r>
              <a:rPr lang="en-US" sz="1800">
                <a:solidFill>
                  <a:srgbClr val="FF0000"/>
                </a:solidFill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4114800" y="2390775"/>
            <a:ext cx="3825875" cy="669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4114800" y="2390775"/>
            <a:ext cx="2933700" cy="1338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>
            <a:off x="4114800" y="2390775"/>
            <a:ext cx="2933700" cy="1338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4114800" y="2390775"/>
            <a:ext cx="2933700" cy="1338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4114800" y="2390775"/>
            <a:ext cx="2933700" cy="13382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4114800" y="2390775"/>
            <a:ext cx="2940050" cy="19923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utoShape 24"/>
          <p:cNvSpPr>
            <a:spLocks noChangeArrowheads="1"/>
          </p:cNvSpPr>
          <p:nvPr/>
        </p:nvSpPr>
        <p:spPr bwMode="auto">
          <a:xfrm rot="2513900">
            <a:off x="3019425" y="3963988"/>
            <a:ext cx="895350" cy="836612"/>
          </a:xfrm>
          <a:prstGeom prst="irregularSeal2">
            <a:avLst/>
          </a:prstGeom>
          <a:solidFill>
            <a:schemeClr val="folHlink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3155950" y="4135438"/>
            <a:ext cx="574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chemeClr val="bg1"/>
                </a:solidFill>
              </a:rPr>
              <a:t>fail</a:t>
            </a:r>
          </a:p>
        </p:txBody>
      </p:sp>
      <p:sp>
        <p:nvSpPr>
          <p:cNvPr id="25" name="Rectangle 27"/>
          <p:cNvSpPr>
            <a:spLocks noChangeArrowheads="1"/>
          </p:cNvSpPr>
          <p:nvPr/>
        </p:nvSpPr>
        <p:spPr bwMode="auto">
          <a:xfrm>
            <a:off x="4114800" y="1554163"/>
            <a:ext cx="240357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smtClean="0"/>
              <a:t></a:t>
            </a:r>
            <a:r>
              <a:rPr lang="en-US" sz="1600" dirty="0"/>
              <a:t>PRE-PREPARE</a:t>
            </a:r>
            <a:r>
              <a:rPr lang="en-US" sz="1800" dirty="0"/>
              <a:t>,v,n,m</a:t>
            </a:r>
            <a:r>
              <a:rPr lang="en-US" dirty="0"/>
              <a:t></a:t>
            </a:r>
            <a:endParaRPr lang="en-US" sz="1400" dirty="0"/>
          </a:p>
        </p:txBody>
      </p:sp>
      <p:sp>
        <p:nvSpPr>
          <p:cNvPr id="26" name="Rectangle 28"/>
          <p:cNvSpPr>
            <a:spLocks noChangeArrowheads="1"/>
          </p:cNvSpPr>
          <p:nvPr/>
        </p:nvSpPr>
        <p:spPr bwMode="auto">
          <a:xfrm>
            <a:off x="6400800" y="1676400"/>
            <a:ext cx="647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</a:t>
            </a:r>
            <a:r>
              <a:rPr lang="en-US" sz="1400" dirty="0"/>
              <a:t>0</a:t>
            </a: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381000" y="5181600"/>
            <a:ext cx="8534400" cy="11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smtClean="0"/>
              <a:t>Primary assigns the request with a sequence number </a:t>
            </a:r>
            <a:r>
              <a:rPr lang="en-US" dirty="0" err="1" smtClean="0"/>
              <a:t>n</a:t>
            </a:r>
            <a:endParaRPr lang="en-US" dirty="0" smtClean="0"/>
          </a:p>
          <a:p>
            <a:pPr algn="l"/>
            <a:r>
              <a:rPr lang="en-US" dirty="0" smtClean="0"/>
              <a:t>Replicas accept </a:t>
            </a:r>
            <a:r>
              <a:rPr lang="en-US" dirty="0"/>
              <a:t>pre-prepare if:</a:t>
            </a:r>
          </a:p>
          <a:p>
            <a:pPr lvl="1" algn="l">
              <a:buFontTx/>
              <a:buChar char="•"/>
            </a:pPr>
            <a:r>
              <a:rPr lang="en-US" dirty="0"/>
              <a:t> in view </a:t>
            </a:r>
            <a:r>
              <a:rPr lang="en-US" dirty="0" err="1"/>
              <a:t>v</a:t>
            </a:r>
            <a:endParaRPr lang="en-US" dirty="0"/>
          </a:p>
          <a:p>
            <a:pPr lvl="1" algn="l">
              <a:lnSpc>
                <a:spcPct val="80000"/>
              </a:lnSpc>
              <a:buFontTx/>
              <a:buChar char="•"/>
            </a:pPr>
            <a:r>
              <a:rPr lang="en-US" dirty="0"/>
              <a:t> never accepted pre-prepare</a:t>
            </a:r>
            <a:r>
              <a:rPr lang="en-US" sz="2000" dirty="0"/>
              <a:t> </a:t>
            </a:r>
            <a:r>
              <a:rPr lang="en-US" dirty="0"/>
              <a:t>for </a:t>
            </a:r>
            <a:r>
              <a:rPr lang="en-US" dirty="0" err="1"/>
              <a:t>v,n</a:t>
            </a:r>
            <a:r>
              <a:rPr lang="en-US" dirty="0"/>
              <a:t> with different request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r>
              <a:rPr lang="en-US" dirty="0" smtClean="0"/>
              <a:t>Phase 2: Prepare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052513" y="1674813"/>
            <a:ext cx="395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B2B2B2"/>
                </a:solidFill>
              </a:rPr>
              <a:t>m</a:t>
            </a:r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95938" y="1781175"/>
            <a:ext cx="1414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u="sng">
                <a:solidFill>
                  <a:schemeClr val="tx2"/>
                </a:solidFill>
              </a:rPr>
              <a:t>prepare</a:t>
            </a:r>
            <a:endParaRPr lang="en-US" u="sng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1295400" y="1995488"/>
            <a:ext cx="609600" cy="533400"/>
          </a:xfrm>
          <a:prstGeom prst="line">
            <a:avLst/>
          </a:prstGeom>
          <a:noFill/>
          <a:ln w="28575">
            <a:solidFill>
              <a:srgbClr val="B2B2B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143000" y="2551113"/>
            <a:ext cx="70866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143000" y="3143250"/>
            <a:ext cx="70866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1143000" y="3733800"/>
            <a:ext cx="70866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1143000" y="4324350"/>
            <a:ext cx="7086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066800" y="2452688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tx2"/>
                </a:solidFill>
              </a:rPr>
              <a:t>replica </a:t>
            </a:r>
            <a:r>
              <a:rPr lang="en-US" sz="1800">
                <a:solidFill>
                  <a:schemeClr val="tx2"/>
                </a:solidFill>
              </a:rPr>
              <a:t>0</a:t>
            </a:r>
            <a:endParaRPr lang="en-US">
              <a:solidFill>
                <a:schemeClr val="folHlink"/>
              </a:solidFill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066800" y="3043238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accent2"/>
                </a:solidFill>
              </a:rPr>
              <a:t>replica </a:t>
            </a:r>
            <a:r>
              <a:rPr lang="en-US" sz="1800">
                <a:solidFill>
                  <a:schemeClr val="accent2"/>
                </a:solidFill>
              </a:rPr>
              <a:t>1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066800" y="3635375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accent2"/>
                </a:solidFill>
              </a:rPr>
              <a:t>replica </a:t>
            </a:r>
            <a:r>
              <a:rPr lang="en-US" sz="1800">
                <a:solidFill>
                  <a:schemeClr val="accent2"/>
                </a:solidFill>
              </a:rPr>
              <a:t>2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066800" y="4225925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FF0000"/>
                </a:solidFill>
              </a:rPr>
              <a:t>replica </a:t>
            </a:r>
            <a:r>
              <a:rPr lang="en-US" sz="1800">
                <a:solidFill>
                  <a:srgbClr val="FF0000"/>
                </a:solidFill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311400" y="2551113"/>
            <a:ext cx="1371600" cy="1773237"/>
            <a:chOff x="1392" y="1550"/>
            <a:chExt cx="1440" cy="1117"/>
          </a:xfrm>
        </p:grpSpPr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1392" y="1550"/>
              <a:ext cx="1440" cy="373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1392" y="1550"/>
              <a:ext cx="1104" cy="745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1392" y="1550"/>
              <a:ext cx="1104" cy="745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1392" y="1550"/>
              <a:ext cx="1104" cy="745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392" y="1550"/>
              <a:ext cx="1104" cy="745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1392" y="1550"/>
              <a:ext cx="1104" cy="1117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2514600" y="3997325"/>
            <a:ext cx="685800" cy="609600"/>
            <a:chOff x="1392" y="2365"/>
            <a:chExt cx="432" cy="384"/>
          </a:xfrm>
        </p:grpSpPr>
        <p:sp>
          <p:nvSpPr>
            <p:cNvPr id="24" name="AutoShape 23"/>
            <p:cNvSpPr>
              <a:spLocks noChangeArrowheads="1"/>
            </p:cNvSpPr>
            <p:nvPr/>
          </p:nvSpPr>
          <p:spPr bwMode="auto">
            <a:xfrm rot="1586031">
              <a:off x="1392" y="2365"/>
              <a:ext cx="432" cy="384"/>
            </a:xfrm>
            <a:prstGeom prst="irregularSeal2">
              <a:avLst/>
            </a:prstGeom>
            <a:solidFill>
              <a:schemeClr val="folHlink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457" y="2455"/>
              <a:ext cx="279" cy="21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1600">
                  <a:solidFill>
                    <a:srgbClr val="FF0000"/>
                  </a:solidFill>
                </a:rPr>
                <a:t>fail</a:t>
              </a:r>
            </a:p>
          </p:txBody>
        </p:sp>
      </p:grp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4876800" y="3143250"/>
            <a:ext cx="83820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V="1">
            <a:off x="4876800" y="2551113"/>
            <a:ext cx="914400" cy="5921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4876800" y="3143250"/>
            <a:ext cx="1066800" cy="11811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4724400" y="2551113"/>
            <a:ext cx="1752600" cy="11826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4724400" y="3733800"/>
            <a:ext cx="91440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V="1">
            <a:off x="4724400" y="3143250"/>
            <a:ext cx="2057400" cy="6048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1"/>
          <p:cNvSpPr>
            <a:spLocks/>
          </p:cNvSpPr>
          <p:nvPr/>
        </p:nvSpPr>
        <p:spPr bwMode="auto">
          <a:xfrm>
            <a:off x="5791200" y="3748088"/>
            <a:ext cx="533400" cy="1828800"/>
          </a:xfrm>
          <a:custGeom>
            <a:avLst/>
            <a:gdLst>
              <a:gd name="T0" fmla="*/ 216 w 216"/>
              <a:gd name="T1" fmla="*/ 0 h 624"/>
              <a:gd name="T2" fmla="*/ 24 w 216"/>
              <a:gd name="T3" fmla="*/ 432 h 624"/>
              <a:gd name="T4" fmla="*/ 72 w 216"/>
              <a:gd name="T5" fmla="*/ 624 h 624"/>
              <a:gd name="T6" fmla="*/ 0 60000 65536"/>
              <a:gd name="T7" fmla="*/ 0 60000 65536"/>
              <a:gd name="T8" fmla="*/ 0 60000 65536"/>
              <a:gd name="T9" fmla="*/ 0 w 216"/>
              <a:gd name="T10" fmla="*/ 0 h 624"/>
              <a:gd name="T11" fmla="*/ 216 w 216"/>
              <a:gd name="T12" fmla="*/ 624 h 6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" h="624">
                <a:moveTo>
                  <a:pt x="216" y="0"/>
                </a:moveTo>
                <a:cubicBezTo>
                  <a:pt x="132" y="164"/>
                  <a:pt x="48" y="328"/>
                  <a:pt x="24" y="432"/>
                </a:cubicBezTo>
                <a:cubicBezTo>
                  <a:pt x="0" y="536"/>
                  <a:pt x="36" y="580"/>
                  <a:pt x="72" y="624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2"/>
          <p:cNvSpPr>
            <a:spLocks/>
          </p:cNvSpPr>
          <p:nvPr/>
        </p:nvSpPr>
        <p:spPr bwMode="auto">
          <a:xfrm>
            <a:off x="5967413" y="3138488"/>
            <a:ext cx="1500187" cy="2438400"/>
          </a:xfrm>
          <a:custGeom>
            <a:avLst/>
            <a:gdLst>
              <a:gd name="T0" fmla="*/ 576 w 576"/>
              <a:gd name="T1" fmla="*/ 0 h 1008"/>
              <a:gd name="T2" fmla="*/ 96 w 576"/>
              <a:gd name="T3" fmla="*/ 720 h 1008"/>
              <a:gd name="T4" fmla="*/ 0 w 576"/>
              <a:gd name="T5" fmla="*/ 1008 h 1008"/>
              <a:gd name="T6" fmla="*/ 0 60000 65536"/>
              <a:gd name="T7" fmla="*/ 0 60000 65536"/>
              <a:gd name="T8" fmla="*/ 0 60000 65536"/>
              <a:gd name="T9" fmla="*/ 0 w 576"/>
              <a:gd name="T10" fmla="*/ 0 h 1008"/>
              <a:gd name="T11" fmla="*/ 576 w 576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1008">
                <a:moveTo>
                  <a:pt x="576" y="0"/>
                </a:moveTo>
                <a:cubicBezTo>
                  <a:pt x="384" y="276"/>
                  <a:pt x="192" y="552"/>
                  <a:pt x="96" y="720"/>
                </a:cubicBezTo>
                <a:cubicBezTo>
                  <a:pt x="0" y="888"/>
                  <a:pt x="0" y="948"/>
                  <a:pt x="0" y="1008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3"/>
          <p:cNvSpPr>
            <a:spLocks/>
          </p:cNvSpPr>
          <p:nvPr/>
        </p:nvSpPr>
        <p:spPr bwMode="auto">
          <a:xfrm>
            <a:off x="5967413" y="2528888"/>
            <a:ext cx="2224087" cy="3048000"/>
          </a:xfrm>
          <a:custGeom>
            <a:avLst/>
            <a:gdLst>
              <a:gd name="T0" fmla="*/ 912 w 912"/>
              <a:gd name="T1" fmla="*/ 0 h 1392"/>
              <a:gd name="T2" fmla="*/ 432 w 912"/>
              <a:gd name="T3" fmla="*/ 912 h 1392"/>
              <a:gd name="T4" fmla="*/ 0 w 912"/>
              <a:gd name="T5" fmla="*/ 1392 h 1392"/>
              <a:gd name="T6" fmla="*/ 0 60000 65536"/>
              <a:gd name="T7" fmla="*/ 0 60000 65536"/>
              <a:gd name="T8" fmla="*/ 0 60000 65536"/>
              <a:gd name="T9" fmla="*/ 0 w 912"/>
              <a:gd name="T10" fmla="*/ 0 h 1392"/>
              <a:gd name="T11" fmla="*/ 912 w 912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392">
                <a:moveTo>
                  <a:pt x="912" y="0"/>
                </a:moveTo>
                <a:cubicBezTo>
                  <a:pt x="748" y="340"/>
                  <a:pt x="584" y="680"/>
                  <a:pt x="432" y="912"/>
                </a:cubicBezTo>
                <a:cubicBezTo>
                  <a:pt x="280" y="1144"/>
                  <a:pt x="140" y="1268"/>
                  <a:pt x="0" y="1392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3962400" y="1371600"/>
            <a:ext cx="24077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smtClean="0"/>
              <a:t></a:t>
            </a:r>
            <a:r>
              <a:rPr lang="en-US" sz="1600" dirty="0"/>
              <a:t>PREPARE</a:t>
            </a:r>
            <a:r>
              <a:rPr lang="en-US" sz="1800" dirty="0"/>
              <a:t>,v,n,</a:t>
            </a:r>
            <a:r>
              <a:rPr lang="en-US" sz="1600" dirty="0"/>
              <a:t>D</a:t>
            </a:r>
            <a:r>
              <a:rPr lang="en-US" sz="1800" dirty="0"/>
              <a:t>(m),1</a:t>
            </a:r>
            <a:r>
              <a:rPr lang="en-US" dirty="0"/>
              <a:t></a:t>
            </a:r>
            <a:endParaRPr lang="en-US" sz="1400" dirty="0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172200" y="1447800"/>
            <a:ext cx="466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</a:t>
            </a:r>
            <a:r>
              <a:rPr lang="en-US" sz="1400" dirty="0"/>
              <a:t>1</a:t>
            </a: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H="1">
            <a:off x="3886200" y="1843088"/>
            <a:ext cx="0" cy="2895600"/>
          </a:xfrm>
          <a:prstGeom prst="line">
            <a:avLst/>
          </a:prstGeom>
          <a:noFill/>
          <a:ln w="38100">
            <a:solidFill>
              <a:srgbClr val="B2B2B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38"/>
          <p:cNvSpPr>
            <a:spLocks/>
          </p:cNvSpPr>
          <p:nvPr/>
        </p:nvSpPr>
        <p:spPr bwMode="auto">
          <a:xfrm>
            <a:off x="4724400" y="1752600"/>
            <a:ext cx="381000" cy="1385888"/>
          </a:xfrm>
          <a:custGeom>
            <a:avLst/>
            <a:gdLst>
              <a:gd name="T0" fmla="*/ 0 w 240"/>
              <a:gd name="T1" fmla="*/ 1008 h 1008"/>
              <a:gd name="T2" fmla="*/ 48 w 240"/>
              <a:gd name="T3" fmla="*/ 432 h 1008"/>
              <a:gd name="T4" fmla="*/ 240 w 240"/>
              <a:gd name="T5" fmla="*/ 0 h 1008"/>
              <a:gd name="T6" fmla="*/ 0 60000 65536"/>
              <a:gd name="T7" fmla="*/ 0 60000 65536"/>
              <a:gd name="T8" fmla="*/ 0 60000 65536"/>
              <a:gd name="T9" fmla="*/ 0 w 240"/>
              <a:gd name="T10" fmla="*/ 0 h 1008"/>
              <a:gd name="T11" fmla="*/ 240 w 240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1008">
                <a:moveTo>
                  <a:pt x="0" y="1008"/>
                </a:moveTo>
                <a:cubicBezTo>
                  <a:pt x="4" y="804"/>
                  <a:pt x="8" y="600"/>
                  <a:pt x="48" y="432"/>
                </a:cubicBezTo>
                <a:cubicBezTo>
                  <a:pt x="88" y="264"/>
                  <a:pt x="164" y="132"/>
                  <a:pt x="240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609600" y="5119688"/>
            <a:ext cx="81534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 </a:t>
            </a:r>
            <a:endParaRPr lang="en-US" sz="2000" i="1" dirty="0"/>
          </a:p>
          <a:p>
            <a:pPr algn="l">
              <a:lnSpc>
                <a:spcPct val="110000"/>
              </a:lnSpc>
            </a:pPr>
            <a:r>
              <a:rPr lang="en-US" i="1" dirty="0" smtClean="0"/>
              <a:t> </a:t>
            </a:r>
            <a:r>
              <a:rPr lang="en-US" sz="2800" dirty="0" smtClean="0"/>
              <a:t>collect </a:t>
            </a:r>
            <a:r>
              <a:rPr lang="en-US" sz="2800" dirty="0">
                <a:solidFill>
                  <a:schemeClr val="tx2"/>
                </a:solidFill>
              </a:rPr>
              <a:t>pre-prepare and </a:t>
            </a:r>
            <a:r>
              <a:rPr lang="en-US" sz="2800" i="1" dirty="0">
                <a:solidFill>
                  <a:schemeClr val="tx2"/>
                </a:solidFill>
              </a:rPr>
              <a:t>2f</a:t>
            </a:r>
            <a:r>
              <a:rPr lang="en-US" sz="2800" dirty="0">
                <a:solidFill>
                  <a:schemeClr val="tx2"/>
                </a:solidFill>
              </a:rPr>
              <a:t> matching prepares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6" name="AutoShape 45"/>
          <p:cNvSpPr>
            <a:spLocks/>
          </p:cNvSpPr>
          <p:nvPr/>
        </p:nvSpPr>
        <p:spPr bwMode="auto">
          <a:xfrm rot="16196331">
            <a:off x="5182394" y="3099594"/>
            <a:ext cx="303212" cy="5943600"/>
          </a:xfrm>
          <a:prstGeom prst="leftBrace">
            <a:avLst>
              <a:gd name="adj1" fmla="val 163351"/>
              <a:gd name="adj2" fmla="val 50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3663950" y="6111875"/>
            <a:ext cx="3390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 i="1">
                <a:solidFill>
                  <a:schemeClr val="tx2"/>
                </a:solidFill>
              </a:rPr>
              <a:t>P-certificate(m,v,n)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2: Prepare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replica collects 2f prepare </a:t>
            </a:r>
            <a:r>
              <a:rPr lang="en-US" dirty="0" err="1" smtClean="0"/>
              <a:t>msgs</a:t>
            </a:r>
            <a:r>
              <a:rPr lang="en-US" dirty="0" smtClean="0"/>
              <a:t>:</a:t>
            </a:r>
            <a:endParaRPr lang="en-US" dirty="0" smtClean="0"/>
          </a:p>
          <a:p>
            <a:pPr lvl="2"/>
            <a:r>
              <a:rPr lang="en-US" dirty="0" smtClean="0"/>
              <a:t>2f </a:t>
            </a:r>
            <a:r>
              <a:rPr lang="en-US" dirty="0" err="1" smtClean="0"/>
              <a:t>msgs</a:t>
            </a:r>
            <a:r>
              <a:rPr lang="en-US" dirty="0" smtClean="0"/>
              <a:t> means that 2f+1 replicas saw the same pre-prepare msg. At least f+1 of these must be honest</a:t>
            </a:r>
          </a:p>
          <a:p>
            <a:pPr lvl="2"/>
            <a:r>
              <a:rPr lang="en-US" dirty="0" smtClean="0"/>
              <a:t>Since there are only 3f+1 replicas, this means that there cannot exist more than 2f replicas that received a conflicting pre-prepare msg or claim to have received one</a:t>
            </a:r>
          </a:p>
          <a:p>
            <a:pPr lvl="2"/>
            <a:r>
              <a:rPr lang="en-US" dirty="0" smtClean="0"/>
              <a:t>All correct replicas that receive 2f prepare </a:t>
            </a:r>
            <a:r>
              <a:rPr lang="en-US" dirty="0" err="1" smtClean="0"/>
              <a:t>msgs</a:t>
            </a:r>
            <a:r>
              <a:rPr lang="en-US" dirty="0" smtClean="0"/>
              <a:t> for a &lt;</a:t>
            </a:r>
            <a:r>
              <a:rPr lang="en-US" dirty="0" err="1" smtClean="0"/>
              <a:t>v</a:t>
            </a:r>
            <a:r>
              <a:rPr lang="en-US" dirty="0" smtClean="0"/>
              <a:t>, </a:t>
            </a:r>
            <a:r>
              <a:rPr lang="en-US" dirty="0" err="1" smtClean="0"/>
              <a:t>n</a:t>
            </a:r>
            <a:r>
              <a:rPr lang="en-US" dirty="0" smtClean="0"/>
              <a:t>, </a:t>
            </a:r>
            <a:r>
              <a:rPr lang="en-US" dirty="0" err="1" smtClean="0"/>
              <a:t>m</a:t>
            </a:r>
            <a:r>
              <a:rPr lang="en-US" dirty="0" smtClean="0"/>
              <a:t>&gt; </a:t>
            </a:r>
            <a:r>
              <a:rPr lang="en-US" dirty="0" err="1" smtClean="0"/>
              <a:t>tuple</a:t>
            </a:r>
            <a:r>
              <a:rPr lang="en-US" dirty="0" smtClean="0"/>
              <a:t> received consistent </a:t>
            </a:r>
            <a:r>
              <a:rPr lang="en-US" dirty="0" err="1" smtClean="0"/>
              <a:t>msgs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90550"/>
          </a:xfrm>
        </p:spPr>
        <p:txBody>
          <a:bodyPr/>
          <a:lstStyle/>
          <a:p>
            <a:r>
              <a:rPr lang="en-US" dirty="0" smtClean="0"/>
              <a:t>Phase 3: Commit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6225" y="5441950"/>
            <a:ext cx="76485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Request m executed after:</a:t>
            </a:r>
          </a:p>
          <a:p>
            <a:pPr algn="l">
              <a:buFontTx/>
              <a:buChar char="•"/>
            </a:pPr>
            <a:r>
              <a:rPr lang="en-US"/>
              <a:t> having  </a:t>
            </a:r>
            <a:r>
              <a:rPr lang="en-US" i="1"/>
              <a:t>C-certificate(m,v,n)</a:t>
            </a:r>
            <a:r>
              <a:rPr lang="en-US"/>
              <a:t> </a:t>
            </a:r>
          </a:p>
          <a:p>
            <a:pPr algn="l">
              <a:buFontTx/>
              <a:buChar char="•"/>
            </a:pPr>
            <a:r>
              <a:rPr lang="en-US"/>
              <a:t> executing requests with sequence number less than n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09600" y="1462088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>
                <a:solidFill>
                  <a:srgbClr val="B2B2B2"/>
                </a:solidFill>
              </a:rPr>
              <a:t>m</a:t>
            </a:r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914400" y="1676400"/>
            <a:ext cx="685800" cy="457200"/>
          </a:xfrm>
          <a:prstGeom prst="line">
            <a:avLst/>
          </a:prstGeom>
          <a:noFill/>
          <a:ln w="28575">
            <a:solidFill>
              <a:srgbClr val="B2B2B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685800" y="2155825"/>
            <a:ext cx="79248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685800" y="2747963"/>
            <a:ext cx="7924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685800" y="3338513"/>
            <a:ext cx="7924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685800" y="3929063"/>
            <a:ext cx="7924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622300" y="2117725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tx2"/>
                </a:solidFill>
              </a:rPr>
              <a:t>replica </a:t>
            </a:r>
            <a:r>
              <a:rPr lang="en-US" sz="1800">
                <a:solidFill>
                  <a:schemeClr val="tx2"/>
                </a:solidFill>
              </a:rPr>
              <a:t>0</a:t>
            </a:r>
            <a:endParaRPr lang="en-US">
              <a:solidFill>
                <a:schemeClr val="folHlink"/>
              </a:solidFill>
            </a:endParaRP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09600" y="2727325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accent2"/>
                </a:solidFill>
              </a:rPr>
              <a:t>replica </a:t>
            </a:r>
            <a:r>
              <a:rPr lang="en-US" sz="1800">
                <a:solidFill>
                  <a:schemeClr val="accent2"/>
                </a:solidFill>
              </a:rPr>
              <a:t>1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09600" y="3298825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accent2"/>
                </a:solidFill>
              </a:rPr>
              <a:t>replica </a:t>
            </a:r>
            <a:r>
              <a:rPr lang="en-US" sz="1800">
                <a:solidFill>
                  <a:schemeClr val="accent2"/>
                </a:solidFill>
              </a:rPr>
              <a:t>2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7700" y="3868738"/>
            <a:ext cx="113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FF0000"/>
                </a:solidFill>
              </a:rPr>
              <a:t>replica </a:t>
            </a:r>
            <a:r>
              <a:rPr lang="en-US" sz="1800">
                <a:solidFill>
                  <a:srgbClr val="FF0000"/>
                </a:solidFill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1676400" y="2133600"/>
            <a:ext cx="838200" cy="1773238"/>
            <a:chOff x="1392" y="1550"/>
            <a:chExt cx="1440" cy="1117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1392" y="1550"/>
              <a:ext cx="1440" cy="373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1392" y="1550"/>
              <a:ext cx="1104" cy="745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1392" y="1550"/>
              <a:ext cx="1104" cy="745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1392" y="1550"/>
              <a:ext cx="1104" cy="745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1392" y="1550"/>
              <a:ext cx="1104" cy="745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1392" y="1550"/>
              <a:ext cx="1104" cy="1117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AutoShape 24"/>
          <p:cNvSpPr>
            <a:spLocks noChangeArrowheads="1"/>
          </p:cNvSpPr>
          <p:nvPr/>
        </p:nvSpPr>
        <p:spPr bwMode="auto">
          <a:xfrm rot="1586031">
            <a:off x="1676400" y="3733800"/>
            <a:ext cx="609600" cy="381000"/>
          </a:xfrm>
          <a:prstGeom prst="irregularSeal2">
            <a:avLst/>
          </a:prstGeom>
          <a:solidFill>
            <a:schemeClr val="folHlink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1778000" y="3800475"/>
            <a:ext cx="3794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</a:rPr>
              <a:t>fail</a:t>
            </a:r>
            <a:endParaRPr lang="en-US" sz="1600">
              <a:solidFill>
                <a:schemeClr val="bg1"/>
              </a:solidFill>
            </a:endParaRP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2895600" y="2133600"/>
            <a:ext cx="1143000" cy="1773238"/>
            <a:chOff x="3072" y="1838"/>
            <a:chExt cx="1296" cy="1117"/>
          </a:xfrm>
        </p:grpSpPr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3168" y="2211"/>
              <a:ext cx="528" cy="372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V="1">
              <a:off x="3168" y="1838"/>
              <a:ext cx="576" cy="373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3168" y="2211"/>
              <a:ext cx="672" cy="744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V="1">
              <a:off x="3072" y="1838"/>
              <a:ext cx="1104" cy="745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3072" y="2583"/>
              <a:ext cx="576" cy="372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 flipV="1">
              <a:off x="3120" y="2211"/>
              <a:ext cx="1248" cy="372"/>
            </a:xfrm>
            <a:prstGeom prst="line">
              <a:avLst/>
            </a:prstGeom>
            <a:noFill/>
            <a:ln w="28575">
              <a:solidFill>
                <a:srgbClr val="B2B2B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6019800" y="1474788"/>
            <a:ext cx="13319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u="sng">
                <a:solidFill>
                  <a:schemeClr val="tx2"/>
                </a:solidFill>
              </a:rPr>
              <a:t>commit</a:t>
            </a:r>
            <a:endParaRPr lang="en-US" u="sng">
              <a:solidFill>
                <a:schemeClr val="hlink"/>
              </a:solidFill>
            </a:endParaRPr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>
            <a:off x="5410200" y="2725738"/>
            <a:ext cx="1066800" cy="6270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V="1">
            <a:off x="5410200" y="2133600"/>
            <a:ext cx="914400" cy="5921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5410200" y="2725738"/>
            <a:ext cx="1066800" cy="11811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V="1">
            <a:off x="5257800" y="2133600"/>
            <a:ext cx="1752600" cy="11826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5257800" y="3352800"/>
            <a:ext cx="838200" cy="609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 flipV="1">
            <a:off x="5257800" y="2770188"/>
            <a:ext cx="1905000" cy="5826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5791200" y="2171700"/>
            <a:ext cx="1143000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5791200" y="2171700"/>
            <a:ext cx="1285875" cy="1182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>
            <a:off x="5791200" y="2171700"/>
            <a:ext cx="1285875" cy="1182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3"/>
          <p:cNvSpPr>
            <a:spLocks noChangeShapeType="1"/>
          </p:cNvSpPr>
          <p:nvPr/>
        </p:nvSpPr>
        <p:spPr bwMode="auto">
          <a:xfrm>
            <a:off x="5791200" y="2171700"/>
            <a:ext cx="1285875" cy="1182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>
            <a:off x="5791200" y="2171700"/>
            <a:ext cx="1285875" cy="11826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5791200" y="2171700"/>
            <a:ext cx="1285875" cy="17732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4191000" y="1078468"/>
            <a:ext cx="22743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smtClean="0"/>
              <a:t></a:t>
            </a:r>
            <a:r>
              <a:rPr lang="en-US" sz="1600" dirty="0"/>
              <a:t>COMMIT</a:t>
            </a:r>
            <a:r>
              <a:rPr lang="en-US" sz="1800" dirty="0"/>
              <a:t>,v,n,</a:t>
            </a:r>
            <a:r>
              <a:rPr lang="en-US" sz="1600" dirty="0"/>
              <a:t>D</a:t>
            </a:r>
            <a:r>
              <a:rPr lang="en-US" sz="1800" dirty="0"/>
              <a:t>(m),2</a:t>
            </a:r>
            <a:r>
              <a:rPr lang="en-US" dirty="0"/>
              <a:t></a:t>
            </a:r>
            <a:endParaRPr lang="en-US" sz="1400" dirty="0"/>
          </a:p>
        </p:txBody>
      </p:sp>
      <p:sp>
        <p:nvSpPr>
          <p:cNvPr id="49" name="Rectangle 47"/>
          <p:cNvSpPr>
            <a:spLocks noChangeArrowheads="1"/>
          </p:cNvSpPr>
          <p:nvPr/>
        </p:nvSpPr>
        <p:spPr bwMode="auto">
          <a:xfrm>
            <a:off x="6315075" y="1143000"/>
            <a:ext cx="466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</a:t>
            </a:r>
            <a:r>
              <a:rPr lang="en-US" sz="1400"/>
              <a:t>2</a:t>
            </a:r>
          </a:p>
        </p:txBody>
      </p:sp>
      <p:sp>
        <p:nvSpPr>
          <p:cNvPr id="50" name="Rectangle 48"/>
          <p:cNvSpPr>
            <a:spLocks noChangeArrowheads="1"/>
          </p:cNvSpPr>
          <p:nvPr/>
        </p:nvSpPr>
        <p:spPr bwMode="auto">
          <a:xfrm>
            <a:off x="3686175" y="4876800"/>
            <a:ext cx="5419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/>
              <a:t>all collect </a:t>
            </a:r>
            <a:r>
              <a:rPr lang="en-US" sz="2800">
                <a:solidFill>
                  <a:schemeClr val="tx2"/>
                </a:solidFill>
              </a:rPr>
              <a:t>2f+1 matching commits</a:t>
            </a:r>
            <a:endParaRPr lang="en-US" sz="2000" i="1"/>
          </a:p>
        </p:txBody>
      </p:sp>
      <p:sp>
        <p:nvSpPr>
          <p:cNvPr id="51" name="Freeform 49"/>
          <p:cNvSpPr>
            <a:spLocks/>
          </p:cNvSpPr>
          <p:nvPr/>
        </p:nvSpPr>
        <p:spPr bwMode="auto">
          <a:xfrm flipH="1">
            <a:off x="5194300" y="1447800"/>
            <a:ext cx="76200" cy="1905000"/>
          </a:xfrm>
          <a:custGeom>
            <a:avLst/>
            <a:gdLst>
              <a:gd name="T0" fmla="*/ 480 w 480"/>
              <a:gd name="T1" fmla="*/ 1248 h 1248"/>
              <a:gd name="T2" fmla="*/ 240 w 480"/>
              <a:gd name="T3" fmla="*/ 672 h 1248"/>
              <a:gd name="T4" fmla="*/ 0 w 480"/>
              <a:gd name="T5" fmla="*/ 0 h 1248"/>
              <a:gd name="T6" fmla="*/ 0 60000 65536"/>
              <a:gd name="T7" fmla="*/ 0 60000 65536"/>
              <a:gd name="T8" fmla="*/ 0 60000 65536"/>
              <a:gd name="T9" fmla="*/ 0 w 480"/>
              <a:gd name="T10" fmla="*/ 0 h 1248"/>
              <a:gd name="T11" fmla="*/ 480 w 480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248">
                <a:moveTo>
                  <a:pt x="480" y="1248"/>
                </a:moveTo>
                <a:cubicBezTo>
                  <a:pt x="400" y="1064"/>
                  <a:pt x="320" y="880"/>
                  <a:pt x="240" y="672"/>
                </a:cubicBezTo>
                <a:cubicBezTo>
                  <a:pt x="160" y="464"/>
                  <a:pt x="80" y="2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 flipH="1">
            <a:off x="4572000" y="1524000"/>
            <a:ext cx="0" cy="2819400"/>
          </a:xfrm>
          <a:prstGeom prst="line">
            <a:avLst/>
          </a:prstGeom>
          <a:noFill/>
          <a:ln w="38100">
            <a:solidFill>
              <a:srgbClr val="B2B2B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4"/>
          <p:cNvSpPr>
            <a:spLocks/>
          </p:cNvSpPr>
          <p:nvPr/>
        </p:nvSpPr>
        <p:spPr bwMode="auto">
          <a:xfrm>
            <a:off x="6477000" y="2133600"/>
            <a:ext cx="1320800" cy="2819400"/>
          </a:xfrm>
          <a:custGeom>
            <a:avLst/>
            <a:gdLst>
              <a:gd name="T0" fmla="*/ 768 w 768"/>
              <a:gd name="T1" fmla="*/ 0 h 1488"/>
              <a:gd name="T2" fmla="*/ 528 w 768"/>
              <a:gd name="T3" fmla="*/ 1056 h 1488"/>
              <a:gd name="T4" fmla="*/ 0 w 768"/>
              <a:gd name="T5" fmla="*/ 1488 h 1488"/>
              <a:gd name="T6" fmla="*/ 0 60000 65536"/>
              <a:gd name="T7" fmla="*/ 0 60000 65536"/>
              <a:gd name="T8" fmla="*/ 0 60000 65536"/>
              <a:gd name="T9" fmla="*/ 0 w 768"/>
              <a:gd name="T10" fmla="*/ 0 h 1488"/>
              <a:gd name="T11" fmla="*/ 768 w 768"/>
              <a:gd name="T12" fmla="*/ 1488 h 14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68" h="1488">
                <a:moveTo>
                  <a:pt x="768" y="0"/>
                </a:moveTo>
                <a:cubicBezTo>
                  <a:pt x="712" y="404"/>
                  <a:pt x="656" y="808"/>
                  <a:pt x="528" y="1056"/>
                </a:cubicBezTo>
                <a:cubicBezTo>
                  <a:pt x="400" y="1304"/>
                  <a:pt x="200" y="1396"/>
                  <a:pt x="0" y="1488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5"/>
          <p:cNvSpPr>
            <a:spLocks/>
          </p:cNvSpPr>
          <p:nvPr/>
        </p:nvSpPr>
        <p:spPr bwMode="auto">
          <a:xfrm>
            <a:off x="6477000" y="2730500"/>
            <a:ext cx="1460500" cy="2222500"/>
          </a:xfrm>
          <a:custGeom>
            <a:avLst/>
            <a:gdLst>
              <a:gd name="T0" fmla="*/ 912 w 912"/>
              <a:gd name="T1" fmla="*/ 0 h 1152"/>
              <a:gd name="T2" fmla="*/ 816 w 912"/>
              <a:gd name="T3" fmla="*/ 528 h 1152"/>
              <a:gd name="T4" fmla="*/ 576 w 912"/>
              <a:gd name="T5" fmla="*/ 912 h 1152"/>
              <a:gd name="T6" fmla="*/ 0 w 912"/>
              <a:gd name="T7" fmla="*/ 1152 h 1152"/>
              <a:gd name="T8" fmla="*/ 0 60000 65536"/>
              <a:gd name="T9" fmla="*/ 0 60000 65536"/>
              <a:gd name="T10" fmla="*/ 0 60000 65536"/>
              <a:gd name="T11" fmla="*/ 0 60000 65536"/>
              <a:gd name="T12" fmla="*/ 0 w 912"/>
              <a:gd name="T13" fmla="*/ 0 h 1152"/>
              <a:gd name="T14" fmla="*/ 912 w 912"/>
              <a:gd name="T15" fmla="*/ 1152 h 1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2" h="1152">
                <a:moveTo>
                  <a:pt x="912" y="0"/>
                </a:moveTo>
                <a:cubicBezTo>
                  <a:pt x="892" y="188"/>
                  <a:pt x="872" y="376"/>
                  <a:pt x="816" y="528"/>
                </a:cubicBezTo>
                <a:cubicBezTo>
                  <a:pt x="760" y="680"/>
                  <a:pt x="712" y="808"/>
                  <a:pt x="576" y="912"/>
                </a:cubicBezTo>
                <a:cubicBezTo>
                  <a:pt x="440" y="1016"/>
                  <a:pt x="220" y="1084"/>
                  <a:pt x="0" y="1152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56"/>
          <p:cNvSpPr>
            <a:spLocks/>
          </p:cNvSpPr>
          <p:nvPr/>
        </p:nvSpPr>
        <p:spPr bwMode="auto">
          <a:xfrm>
            <a:off x="6477000" y="3340100"/>
            <a:ext cx="1600200" cy="1612900"/>
          </a:xfrm>
          <a:custGeom>
            <a:avLst/>
            <a:gdLst>
              <a:gd name="T0" fmla="*/ 1008 w 1008"/>
              <a:gd name="T1" fmla="*/ 0 h 768"/>
              <a:gd name="T2" fmla="*/ 816 w 1008"/>
              <a:gd name="T3" fmla="*/ 528 h 768"/>
              <a:gd name="T4" fmla="*/ 0 w 1008"/>
              <a:gd name="T5" fmla="*/ 768 h 768"/>
              <a:gd name="T6" fmla="*/ 0 60000 65536"/>
              <a:gd name="T7" fmla="*/ 0 60000 65536"/>
              <a:gd name="T8" fmla="*/ 0 60000 65536"/>
              <a:gd name="T9" fmla="*/ 0 w 1008"/>
              <a:gd name="T10" fmla="*/ 0 h 768"/>
              <a:gd name="T11" fmla="*/ 1008 w 1008"/>
              <a:gd name="T12" fmla="*/ 768 h 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8" h="768">
                <a:moveTo>
                  <a:pt x="1008" y="0"/>
                </a:moveTo>
                <a:cubicBezTo>
                  <a:pt x="996" y="200"/>
                  <a:pt x="984" y="400"/>
                  <a:pt x="816" y="528"/>
                </a:cubicBezTo>
                <a:cubicBezTo>
                  <a:pt x="648" y="656"/>
                  <a:pt x="324" y="712"/>
                  <a:pt x="0" y="768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57"/>
          <p:cNvSpPr>
            <a:spLocks noChangeShapeType="1"/>
          </p:cNvSpPr>
          <p:nvPr/>
        </p:nvSpPr>
        <p:spPr bwMode="auto">
          <a:xfrm flipH="1">
            <a:off x="2743200" y="1524000"/>
            <a:ext cx="0" cy="2819400"/>
          </a:xfrm>
          <a:prstGeom prst="line">
            <a:avLst/>
          </a:prstGeom>
          <a:noFill/>
          <a:ln w="38100">
            <a:solidFill>
              <a:srgbClr val="B2B2B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AutoShape 58"/>
          <p:cNvSpPr>
            <a:spLocks/>
          </p:cNvSpPr>
          <p:nvPr/>
        </p:nvSpPr>
        <p:spPr bwMode="auto">
          <a:xfrm rot="16200000">
            <a:off x="7048500" y="3505200"/>
            <a:ext cx="228600" cy="3733800"/>
          </a:xfrm>
          <a:prstGeom prst="leftBrace">
            <a:avLst>
              <a:gd name="adj1" fmla="val 136111"/>
              <a:gd name="adj2" fmla="val 50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465763" y="5399088"/>
            <a:ext cx="34115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 i="1">
                <a:solidFill>
                  <a:schemeClr val="tx2"/>
                </a:solidFill>
              </a:rPr>
              <a:t>C-certificate(m,v,n)</a:t>
            </a:r>
            <a:endParaRPr lang="en-US"/>
          </a:p>
        </p:txBody>
      </p:sp>
      <p:sp>
        <p:nvSpPr>
          <p:cNvPr id="62" name="Line 60"/>
          <p:cNvSpPr>
            <a:spLocks noChangeShapeType="1"/>
          </p:cNvSpPr>
          <p:nvPr/>
        </p:nvSpPr>
        <p:spPr bwMode="auto">
          <a:xfrm flipV="1">
            <a:off x="7924800" y="1524000"/>
            <a:ext cx="228600" cy="609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 flipV="1">
            <a:off x="8077200" y="1524000"/>
            <a:ext cx="381000" cy="1219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Line 62"/>
          <p:cNvSpPr>
            <a:spLocks noChangeShapeType="1"/>
          </p:cNvSpPr>
          <p:nvPr/>
        </p:nvSpPr>
        <p:spPr bwMode="auto">
          <a:xfrm flipV="1">
            <a:off x="8305800" y="1524000"/>
            <a:ext cx="457200" cy="1828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3"/>
          <p:cNvSpPr txBox="1">
            <a:spLocks noChangeArrowheads="1"/>
          </p:cNvSpPr>
          <p:nvPr/>
        </p:nvSpPr>
        <p:spPr bwMode="auto">
          <a:xfrm>
            <a:off x="7866063" y="1144588"/>
            <a:ext cx="1166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replies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3: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correct replica </a:t>
            </a:r>
            <a:r>
              <a:rPr lang="en-US" dirty="0" err="1" smtClean="0"/>
              <a:t>p</a:t>
            </a:r>
            <a:r>
              <a:rPr lang="en-US" dirty="0" smtClean="0"/>
              <a:t> receives 2f+1 matching commit </a:t>
            </a:r>
            <a:r>
              <a:rPr lang="en-US" dirty="0" err="1" smtClean="0"/>
              <a:t>msgs</a:t>
            </a:r>
            <a:endParaRPr lang="en-US" dirty="0" smtClean="0"/>
          </a:p>
          <a:p>
            <a:pPr lvl="1"/>
            <a:r>
              <a:rPr lang="en-US" dirty="0" smtClean="0"/>
              <a:t>At least f+1 correct replicas sent matching </a:t>
            </a:r>
            <a:r>
              <a:rPr lang="en-US" dirty="0" err="1" smtClean="0"/>
              <a:t>msgs</a:t>
            </a:r>
            <a:endParaRPr lang="en-US" dirty="0" smtClean="0"/>
          </a:p>
          <a:p>
            <a:pPr lvl="1"/>
            <a:r>
              <a:rPr lang="en-US" dirty="0" smtClean="0"/>
              <a:t>No correct replica can receive 2f+1 matching commit </a:t>
            </a:r>
            <a:r>
              <a:rPr lang="en-US" dirty="0" err="1" smtClean="0"/>
              <a:t>msgs</a:t>
            </a:r>
            <a:r>
              <a:rPr lang="en-US" dirty="0" smtClean="0"/>
              <a:t> that contradict with the ones that </a:t>
            </a:r>
            <a:r>
              <a:rPr lang="en-US" dirty="0" err="1" smtClean="0"/>
              <a:t>p</a:t>
            </a:r>
            <a:r>
              <a:rPr lang="en-US" dirty="0" smtClean="0"/>
              <a:t> saw</a:t>
            </a:r>
          </a:p>
          <a:p>
            <a:r>
              <a:rPr lang="en-US" dirty="0" smtClean="0"/>
              <a:t>In addition, phase 2 ensures that correct replicas send the same commit </a:t>
            </a:r>
            <a:r>
              <a:rPr lang="en-US" dirty="0" err="1" smtClean="0"/>
              <a:t>msgs</a:t>
            </a:r>
            <a:r>
              <a:rPr lang="en-US" dirty="0" smtClean="0"/>
              <a:t>, so, together with the view change protocol, correct replicas will eventually commit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replica has collected sufficient </a:t>
            </a:r>
            <a:r>
              <a:rPr lang="en-US" i="1" dirty="0" smtClean="0"/>
              <a:t>prepared</a:t>
            </a:r>
            <a:r>
              <a:rPr lang="en-US" dirty="0" smtClean="0"/>
              <a:t> </a:t>
            </a:r>
            <a:r>
              <a:rPr lang="en-US" dirty="0" err="1" smtClean="0"/>
              <a:t>msgs</a:t>
            </a:r>
            <a:r>
              <a:rPr lang="en-US" dirty="0" smtClean="0"/>
              <a:t>, it knows that sufficient </a:t>
            </a:r>
            <a:r>
              <a:rPr lang="en-US" dirty="0" err="1" smtClean="0"/>
              <a:t>msgs</a:t>
            </a:r>
            <a:r>
              <a:rPr lang="en-US" dirty="0" smtClean="0"/>
              <a:t> cannot be collected for any other request with that sequence number, in that view</a:t>
            </a:r>
          </a:p>
          <a:p>
            <a:r>
              <a:rPr lang="en-US" dirty="0" smtClean="0"/>
              <a:t>When a replica collects sufficient </a:t>
            </a:r>
            <a:r>
              <a:rPr lang="en-US" i="1" dirty="0" smtClean="0"/>
              <a:t>commit</a:t>
            </a:r>
            <a:r>
              <a:rPr lang="en-US" dirty="0" smtClean="0"/>
              <a:t> </a:t>
            </a:r>
            <a:r>
              <a:rPr lang="en-US" dirty="0" err="1" smtClean="0"/>
              <a:t>msgs</a:t>
            </a:r>
            <a:r>
              <a:rPr lang="en-US" dirty="0" smtClean="0"/>
              <a:t>, it knows that eventually at least </a:t>
            </a:r>
            <a:r>
              <a:rPr lang="en-US" i="1" dirty="0" smtClean="0"/>
              <a:t>f+1</a:t>
            </a:r>
            <a:r>
              <a:rPr lang="en-US" dirty="0" smtClean="0"/>
              <a:t> non-faulty replicas will also do the same</a:t>
            </a:r>
          </a:p>
          <a:p>
            <a:r>
              <a:rPr lang="en-US" dirty="0" smtClean="0"/>
              <a:t>Formal proof of correctness is somewhat involved. Refer to paper. Drop by my office (320 Upson) if you need help.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Tolerant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By now, probably obvious that systems reliability/availability is a key concern</a:t>
            </a:r>
          </a:p>
          <a:p>
            <a:r>
              <a:rPr lang="en-US" sz="2800" dirty="0" smtClean="0"/>
              <a:t>Downtime is expensive</a:t>
            </a:r>
          </a:p>
          <a:p>
            <a:r>
              <a:rPr lang="en-US" sz="2800" dirty="0" smtClean="0"/>
              <a:t>Replication is a general technique for providing fault tolerance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9963"/>
            <a:ext cx="8229600" cy="4389437"/>
          </a:xfrm>
        </p:spPr>
        <p:txBody>
          <a:bodyPr/>
          <a:lstStyle/>
          <a:p>
            <a:r>
              <a:rPr lang="en-US" dirty="0" smtClean="0"/>
              <a:t>What if the primary fails? View change!</a:t>
            </a:r>
          </a:p>
          <a:p>
            <a:r>
              <a:rPr lang="en-US" dirty="0" smtClean="0"/>
              <a:t>Provides liveness when the primary fails</a:t>
            </a:r>
          </a:p>
          <a:p>
            <a:r>
              <a:rPr lang="en-US" dirty="0" smtClean="0"/>
              <a:t>New primary = view number mod N</a:t>
            </a:r>
          </a:p>
          <a:p>
            <a:r>
              <a:rPr lang="en-US" dirty="0" smtClean="0"/>
              <a:t>Triggered by timeouts. Recall that the client broadcasts the request to all replicas if it doesn’t receive sufficient consistent requests after some amount of time. This triggers a timer in the replicas.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node starts a timer if it receives a request that it has not executed. If the timer expires, it starts a view change protocol.</a:t>
            </a:r>
          </a:p>
          <a:p>
            <a:r>
              <a:rPr lang="en-US" dirty="0" smtClean="0"/>
              <a:t>Each node that hits the timeout broadcasts a VIEW-CHANGE msg, containing certificates for the current state</a:t>
            </a:r>
          </a:p>
          <a:p>
            <a:r>
              <a:rPr lang="en-US" dirty="0" smtClean="0"/>
              <a:t>New primary collects 2f+1 VIEWCHANGE </a:t>
            </a:r>
            <a:r>
              <a:rPr lang="en-US" dirty="0" err="1" smtClean="0"/>
              <a:t>msgs</a:t>
            </a:r>
            <a:r>
              <a:rPr lang="en-US" dirty="0" smtClean="0"/>
              <a:t>, computes the current state of the system, and sends a NEWVIEW msg</a:t>
            </a:r>
          </a:p>
          <a:p>
            <a:r>
              <a:rPr lang="en-US" dirty="0" smtClean="0"/>
              <a:t>Replicas check the NEWVIEW msg and move into the new 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PBFT Guarantees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Safety: all non-faulty replicas agree on sequence numbers of requests, as long as there are &lt;= </a:t>
            </a:r>
            <a:r>
              <a:rPr lang="en-US" dirty="0" err="1" smtClean="0"/>
              <a:t>t</a:t>
            </a:r>
            <a:r>
              <a:rPr lang="en-US" dirty="0" smtClean="0"/>
              <a:t> Byzantine failures</a:t>
            </a:r>
          </a:p>
          <a:p>
            <a:r>
              <a:rPr lang="en-US" dirty="0" smtClean="0"/>
              <a:t>Liveness: PBFT is dependent on view changes to provide liveness. However, in the presence of asynchrony, the system may be in a state of perpetual view change. In order to make progress, the system must be synchronous enough that some requests are executed before a view change.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Penalty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Relative to an </a:t>
            </a:r>
            <a:r>
              <a:rPr lang="en-US" dirty="0" err="1" smtClean="0"/>
              <a:t>unreplicated</a:t>
            </a:r>
            <a:r>
              <a:rPr lang="en-US" dirty="0" smtClean="0"/>
              <a:t> system, PBFT incurs 3 rounds of communication (pre-prepare, prepare, commit)</a:t>
            </a:r>
          </a:p>
          <a:p>
            <a:r>
              <a:rPr lang="en-US" dirty="0" smtClean="0"/>
              <a:t>Relative to a system that tolerates only crash faults, PBFT requires 3t+1 rather than 2t+1 replicas</a:t>
            </a:r>
          </a:p>
          <a:p>
            <a:r>
              <a:rPr lang="en-US" dirty="0" smtClean="0"/>
              <a:t>Whether these costs are tolerable are highly application specific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PBFT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 Byzantine Paxos (Martin and </a:t>
            </a:r>
            <a:r>
              <a:rPr lang="en-US" dirty="0" err="1" smtClean="0"/>
              <a:t>Alvisi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Reduce 3 phase commit down to 2 phases</a:t>
            </a:r>
          </a:p>
          <a:p>
            <a:pPr lvl="1"/>
            <a:r>
              <a:rPr lang="en-US" dirty="0" smtClean="0"/>
              <a:t>Remove use of digital signatures in the common case</a:t>
            </a:r>
          </a:p>
          <a:p>
            <a:r>
              <a:rPr lang="en-US" dirty="0" smtClean="0"/>
              <a:t>Quorum-based algorithms. E.g. Q/U (Abu-El-</a:t>
            </a:r>
            <a:r>
              <a:rPr lang="en-US" dirty="0" err="1" smtClean="0"/>
              <a:t>Malek</a:t>
            </a:r>
            <a:r>
              <a:rPr lang="en-US" dirty="0" smtClean="0"/>
              <a:t> et al)</a:t>
            </a:r>
          </a:p>
          <a:p>
            <a:pPr lvl="1"/>
            <a:r>
              <a:rPr lang="en-US" dirty="0" smtClean="0"/>
              <a:t>Require 5t+1 replicas</a:t>
            </a:r>
          </a:p>
          <a:p>
            <a:pPr lvl="1"/>
            <a:r>
              <a:rPr lang="en-US" dirty="0" smtClean="0"/>
              <a:t>Does not use agreement protocols. Weaker guarantees. Better performance when contention is low.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Zyzzyva (</a:t>
            </a:r>
            <a:r>
              <a:rPr lang="en-US" dirty="0" err="1" smtClean="0"/>
              <a:t>Kotla</a:t>
            </a:r>
            <a:r>
              <a:rPr lang="en-US" dirty="0" smtClean="0"/>
              <a:t> et 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speculation to reduce cost of Byzantine fault tolerance</a:t>
            </a:r>
          </a:p>
          <a:p>
            <a:r>
              <a:rPr lang="en-US" dirty="0" smtClean="0"/>
              <a:t>Idea: leverage clients to avoid explicit agreement</a:t>
            </a:r>
          </a:p>
          <a:p>
            <a:pPr lvl="1"/>
            <a:r>
              <a:rPr lang="en-US" dirty="0" smtClean="0"/>
              <a:t>Sufficient: Client knows that the system is consistent</a:t>
            </a:r>
          </a:p>
          <a:p>
            <a:pPr lvl="1"/>
            <a:r>
              <a:rPr lang="en-US" dirty="0" smtClean="0"/>
              <a:t>Not required: Replicas know that they are consistent</a:t>
            </a:r>
          </a:p>
          <a:p>
            <a:r>
              <a:rPr lang="en-US" dirty="0" smtClean="0"/>
              <a:t>How: clients commits output only if they know that the system is consistent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Zyzzyva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3t+1 replicas</a:t>
            </a:r>
          </a:p>
          <a:p>
            <a:r>
              <a:rPr lang="en-US" dirty="0" smtClean="0"/>
              <a:t>As in PBFT, execution is organized as a sequence of views</a:t>
            </a:r>
          </a:p>
          <a:p>
            <a:r>
              <a:rPr lang="en-US" dirty="0" smtClean="0"/>
              <a:t>In each view, one replica is designated as the primary</a:t>
            </a:r>
          </a:p>
          <a:p>
            <a:r>
              <a:rPr lang="en-US" dirty="0" smtClean="0"/>
              <a:t>Client sends request to the primary, the primary forwards the request to replicas, and the replicas execute the request and send responses back to clients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Zyzzyva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client receives 3t+1 consistent replies, it’s done</a:t>
            </a:r>
          </a:p>
          <a:p>
            <a:r>
              <a:rPr lang="en-US" dirty="0" smtClean="0"/>
              <a:t>If client receives between 2t+1 and 3t consistent </a:t>
            </a:r>
            <a:r>
              <a:rPr lang="en-US" dirty="0" smtClean="0"/>
              <a:t>replies, the client gathers 2t+1 responses and distributes a “commit certificate” to the replicas. When 2t+1 replicas acknowledge receipt of the certificate, the client is done.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Zyzzyva: 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 replicas can have divergent state. Must have a way to reconcile differences.</a:t>
            </a:r>
          </a:p>
          <a:p>
            <a:r>
              <a:rPr lang="en-US" dirty="0" smtClean="0"/>
              <a:t>View change protocol significantly more complicated, since replicas may not be aware of a committed request (only a client knew, by receiving 3t+1 identical replies)</a:t>
            </a:r>
          </a:p>
          <a:p>
            <a:r>
              <a:rPr lang="en-US" dirty="0" smtClean="0"/>
              <a:t>Performance is timeout sensitive. How long do clients wait to see if they’ll receive 3t+1 identical replies?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Zyzzyva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good case, Zyzzyva takes 3 network latencies to complete (</a:t>
            </a:r>
            <a:r>
              <a:rPr lang="en-US" dirty="0" err="1" smtClean="0"/>
              <a:t>Client</a:t>
            </a:r>
            <a:r>
              <a:rPr lang="en-US" dirty="0" err="1" smtClean="0">
                <a:sym typeface="Wingdings"/>
              </a:rPr>
              <a:t>PrimaryReplicasClient</a:t>
            </a:r>
            <a:r>
              <a:rPr lang="en-US" dirty="0" smtClean="0">
                <a:sym typeface="Wingdings"/>
              </a:rPr>
              <a:t>). Is is possible to eliminate yet another round of communication to make Byzantine Fault Tolerance perform as well as an </a:t>
            </a:r>
            <a:r>
              <a:rPr lang="en-US" dirty="0" err="1" smtClean="0">
                <a:sym typeface="Wingdings"/>
              </a:rPr>
              <a:t>unreplicated</a:t>
            </a:r>
            <a:r>
              <a:rPr lang="en-US" dirty="0" smtClean="0">
                <a:sym typeface="Wingdings"/>
              </a:rPr>
              <a:t> system?</a:t>
            </a:r>
          </a:p>
          <a:p>
            <a:r>
              <a:rPr lang="en-US" dirty="0" smtClean="0">
                <a:sym typeface="Wingdings"/>
              </a:rPr>
              <a:t>Yes! If clients broadcast requests directly to all replicas, leaderless protocols are available that can allow requests to complete in 2 network latencies (</a:t>
            </a:r>
            <a:r>
              <a:rPr lang="en-US" dirty="0" err="1" smtClean="0">
                <a:sym typeface="Wingdings"/>
              </a:rPr>
              <a:t>ClientReplicasClient</a:t>
            </a:r>
            <a:r>
              <a:rPr lang="en-US" dirty="0" smtClean="0">
                <a:sym typeface="Wingdings"/>
              </a:rPr>
              <a:t>).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600075" y="2446337"/>
            <a:ext cx="3438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/>
              <a:t>unreplicated service</a:t>
            </a:r>
            <a:r>
              <a:rPr lang="en-US"/>
              <a:t> </a:t>
            </a:r>
          </a:p>
        </p:txBody>
      </p: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50888" y="2979737"/>
            <a:ext cx="1778000" cy="2278063"/>
            <a:chOff x="272" y="1728"/>
            <a:chExt cx="1120" cy="1435"/>
          </a:xfrm>
        </p:grpSpPr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371" y="1776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/>
                <a:t>client</a:t>
              </a:r>
            </a:p>
          </p:txBody>
        </p:sp>
        <p:grpSp>
          <p:nvGrpSpPr>
            <p:cNvPr id="17" name="Group 18"/>
            <p:cNvGrpSpPr>
              <a:grpSpLocks/>
            </p:cNvGrpSpPr>
            <p:nvPr/>
          </p:nvGrpSpPr>
          <p:grpSpPr bwMode="auto">
            <a:xfrm>
              <a:off x="912" y="1729"/>
              <a:ext cx="480" cy="1436"/>
              <a:chOff x="528" y="1536"/>
              <a:chExt cx="539" cy="1718"/>
            </a:xfrm>
          </p:grpSpPr>
          <p:sp>
            <p:nvSpPr>
              <p:cNvPr id="19" name="Oval 19"/>
              <p:cNvSpPr>
                <a:spLocks noChangeArrowheads="1"/>
              </p:cNvSpPr>
              <p:nvPr/>
            </p:nvSpPr>
            <p:spPr bwMode="auto">
              <a:xfrm>
                <a:off x="528" y="2688"/>
                <a:ext cx="539" cy="56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Oval 20"/>
              <p:cNvSpPr>
                <a:spLocks noChangeArrowheads="1"/>
              </p:cNvSpPr>
              <p:nvPr/>
            </p:nvSpPr>
            <p:spPr bwMode="auto">
              <a:xfrm>
                <a:off x="528" y="1536"/>
                <a:ext cx="538" cy="567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AutoShape 21"/>
              <p:cNvSpPr>
                <a:spLocks noChangeArrowheads="1"/>
              </p:cNvSpPr>
              <p:nvPr/>
            </p:nvSpPr>
            <p:spPr bwMode="auto">
              <a:xfrm>
                <a:off x="576" y="2064"/>
                <a:ext cx="439" cy="661"/>
              </a:xfrm>
              <a:prstGeom prst="upDownArrow">
                <a:avLst>
                  <a:gd name="adj1" fmla="val 46380"/>
                  <a:gd name="adj2" fmla="val 45261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aphicFrame>
            <p:nvGraphicFramePr>
              <p:cNvPr id="22" name="Object 22"/>
              <p:cNvGraphicFramePr>
                <a:graphicFrameLocks noChangeAspect="1"/>
              </p:cNvGraphicFramePr>
              <p:nvPr/>
            </p:nvGraphicFramePr>
            <p:xfrm>
              <a:off x="528" y="2640"/>
              <a:ext cx="508" cy="611"/>
            </p:xfrm>
            <a:graphic>
              <a:graphicData uri="http://schemas.openxmlformats.org/presentationml/2006/ole">
                <p:oleObj spid="_x0000_s18435" name="Clip" r:id="rId3" imgW="1576440" imgH="1942200" progId="">
                  <p:embed/>
                </p:oleObj>
              </a:graphicData>
            </a:graphic>
          </p:graphicFrame>
        </p:grpSp>
        <p:sp>
          <p:nvSpPr>
            <p:cNvPr id="18" name="Text Box 23"/>
            <p:cNvSpPr txBox="1">
              <a:spLocks noChangeArrowheads="1"/>
            </p:cNvSpPr>
            <p:nvPr/>
          </p:nvSpPr>
          <p:spPr bwMode="auto">
            <a:xfrm>
              <a:off x="272" y="2728"/>
              <a:ext cx="6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/>
                <a:t>server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643509">
            <a:off x="7487491" y="1917239"/>
            <a:ext cx="1428750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28650"/>
          </a:xfrm>
        </p:spPr>
        <p:txBody>
          <a:bodyPr/>
          <a:lstStyle/>
          <a:p>
            <a:r>
              <a:rPr lang="en-US" sz="3900" dirty="0" err="1" smtClean="0"/>
              <a:t>Bosco</a:t>
            </a:r>
            <a:r>
              <a:rPr lang="en-US" sz="3900" dirty="0" smtClean="0"/>
              <a:t>: Byzantine One-Step Consensus</a:t>
            </a:r>
            <a:endParaRPr lang="en-US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563"/>
            <a:ext cx="7162800" cy="4389437"/>
          </a:xfrm>
        </p:spPr>
        <p:txBody>
          <a:bodyPr/>
          <a:lstStyle/>
          <a:p>
            <a:r>
              <a:rPr lang="en-US" dirty="0" smtClean="0"/>
              <a:t>In the absence of contention, Byzantine agreement is possible in one communication step</a:t>
            </a:r>
          </a:p>
          <a:p>
            <a:r>
              <a:rPr lang="en-US" dirty="0" smtClean="0"/>
              <a:t>Strong one-step Byzantine agreement:</a:t>
            </a:r>
          </a:p>
          <a:p>
            <a:pPr lvl="1"/>
            <a:r>
              <a:rPr lang="en-US" dirty="0" smtClean="0"/>
              <a:t>One-step performance even in the presence of failures</a:t>
            </a:r>
          </a:p>
          <a:p>
            <a:pPr lvl="1"/>
            <a:r>
              <a:rPr lang="en-US" dirty="0" smtClean="0"/>
              <a:t>7t+1 replicas</a:t>
            </a:r>
          </a:p>
          <a:p>
            <a:r>
              <a:rPr lang="en-US" dirty="0" smtClean="0"/>
              <a:t>Weak one-step Byzantine agreement:</a:t>
            </a:r>
          </a:p>
          <a:p>
            <a:pPr lvl="1"/>
            <a:r>
              <a:rPr lang="en-US" dirty="0" smtClean="0"/>
              <a:t>One-step performance only in the absence of failures and contention</a:t>
            </a:r>
          </a:p>
          <a:p>
            <a:pPr lvl="1"/>
            <a:r>
              <a:rPr lang="en-US" dirty="0" smtClean="0"/>
              <a:t>5t+1 replicas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r>
              <a:rPr lang="en-US" dirty="0" smtClean="0"/>
              <a:t>Practical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437"/>
          </a:xfrm>
        </p:spPr>
        <p:txBody>
          <a:bodyPr/>
          <a:lstStyle/>
          <a:p>
            <a:r>
              <a:rPr lang="en-US" dirty="0" smtClean="0"/>
              <a:t>State machine replication is a popular approach to provide fault tolerance in real systems</a:t>
            </a:r>
          </a:p>
          <a:p>
            <a:pPr lvl="1"/>
            <a:r>
              <a:rPr lang="en-US" dirty="0" smtClean="0"/>
              <a:t>Chubby (Google) and Zookeeper (Yahoo) are toolkits that are essentially built on top of agreement protocols</a:t>
            </a:r>
          </a:p>
          <a:p>
            <a:r>
              <a:rPr lang="en-US" dirty="0" smtClean="0"/>
              <a:t>But </a:t>
            </a:r>
            <a:r>
              <a:rPr lang="en-US" i="1" dirty="0" smtClean="0"/>
              <a:t>Byzantine</a:t>
            </a:r>
            <a:r>
              <a:rPr lang="en-US" dirty="0" smtClean="0"/>
              <a:t> fault tolerant systems are not as common – why?</a:t>
            </a:r>
          </a:p>
          <a:p>
            <a:pPr lvl="1"/>
            <a:r>
              <a:rPr lang="en-US" dirty="0" smtClean="0"/>
              <a:t>Application specific checks can be used to mask/</a:t>
            </a:r>
            <a:r>
              <a:rPr lang="en-US" dirty="0" err="1" smtClean="0"/>
              <a:t>detech</a:t>
            </a:r>
            <a:r>
              <a:rPr lang="en-US" dirty="0" smtClean="0"/>
              <a:t> non-crash faults.</a:t>
            </a:r>
          </a:p>
          <a:p>
            <a:pPr lvl="1"/>
            <a:r>
              <a:rPr lang="en-US" dirty="0" smtClean="0"/>
              <a:t>Performance overhead significant</a:t>
            </a:r>
          </a:p>
          <a:p>
            <a:pPr lvl="2"/>
            <a:r>
              <a:rPr lang="en-US" dirty="0" smtClean="0"/>
              <a:t>More machines</a:t>
            </a:r>
          </a:p>
          <a:p>
            <a:pPr lvl="2"/>
            <a:r>
              <a:rPr lang="en-US" dirty="0" smtClean="0"/>
              <a:t>More network overhead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81050"/>
          </a:xfrm>
        </p:spPr>
        <p:txBody>
          <a:bodyPr/>
          <a:lstStyle/>
          <a:p>
            <a:r>
              <a:rPr lang="en-US" dirty="0" smtClean="0"/>
              <a:t>Practical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machines/bandwidth become cheaper, and downtime become more intolerable – will this change?</a:t>
            </a:r>
          </a:p>
          <a:p>
            <a:r>
              <a:rPr lang="en-US" dirty="0" smtClean="0"/>
              <a:t>Can BFT help make applications easier to write?</a:t>
            </a:r>
          </a:p>
          <a:p>
            <a:r>
              <a:rPr lang="en-US" dirty="0" smtClean="0"/>
              <a:t>Can a combination of BFT, code obfuscation, and other techniques make systems more secure?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200" dirty="0" smtClean="0"/>
              <a:t>[1] Miguel Castro and Barbara </a:t>
            </a:r>
            <a:r>
              <a:rPr lang="en-US" sz="2200" dirty="0" err="1" smtClean="0"/>
              <a:t>Liskov</a:t>
            </a:r>
            <a:r>
              <a:rPr lang="en-US" sz="2200" dirty="0" smtClean="0"/>
              <a:t>. Practical Byzantine Fault Tolerance. OSDI 1999.</a:t>
            </a:r>
          </a:p>
          <a:p>
            <a:pPr>
              <a:buNone/>
            </a:pPr>
            <a:r>
              <a:rPr lang="en-US" sz="2200" dirty="0" smtClean="0"/>
              <a:t>[2] Michael </a:t>
            </a:r>
            <a:r>
              <a:rPr lang="en-US" sz="2200" dirty="0" err="1" smtClean="0"/>
              <a:t>Abd-El-Malek</a:t>
            </a:r>
            <a:r>
              <a:rPr lang="en-US" sz="2200" dirty="0" smtClean="0"/>
              <a:t>, Gregory R. Granger, Garth R. Goodson, Michael K. Reiter, Jay J. Wylie. Fault-Scalable Byzantine Fault-Tolerant Services. SOSP 2005.</a:t>
            </a:r>
          </a:p>
          <a:p>
            <a:pPr>
              <a:buNone/>
            </a:pPr>
            <a:r>
              <a:rPr lang="en-US" sz="2200" dirty="0" smtClean="0"/>
              <a:t>[3] Ramakrishna </a:t>
            </a:r>
            <a:r>
              <a:rPr lang="en-US" sz="2200" dirty="0" err="1" smtClean="0"/>
              <a:t>Kotla</a:t>
            </a:r>
            <a:r>
              <a:rPr lang="en-US" sz="2200" dirty="0" smtClean="0"/>
              <a:t>, Lorenzo </a:t>
            </a:r>
            <a:r>
              <a:rPr lang="en-US" sz="2200" dirty="0" err="1" smtClean="0"/>
              <a:t>Alvisi</a:t>
            </a:r>
            <a:r>
              <a:rPr lang="en-US" sz="2200" dirty="0" smtClean="0"/>
              <a:t>, Mike </a:t>
            </a:r>
            <a:r>
              <a:rPr lang="en-US" sz="2200" dirty="0" err="1" smtClean="0"/>
              <a:t>Dahlin</a:t>
            </a:r>
            <a:r>
              <a:rPr lang="en-US" sz="2200" dirty="0" smtClean="0"/>
              <a:t>, Allen Clement, Edmund Wong. Zyzzyva: Speculative Byzantine Fault Tolerance. SOSP 2007.</a:t>
            </a:r>
          </a:p>
          <a:p>
            <a:pPr>
              <a:buNone/>
            </a:pPr>
            <a:r>
              <a:rPr lang="en-US" sz="2200" dirty="0" smtClean="0"/>
              <a:t>[4] Jean-Philippe Martin and Lorenzo </a:t>
            </a:r>
            <a:r>
              <a:rPr lang="en-US" sz="2200" dirty="0" err="1" smtClean="0"/>
              <a:t>Alvisi</a:t>
            </a:r>
            <a:r>
              <a:rPr lang="en-US" sz="2200" dirty="0" smtClean="0"/>
              <a:t>. Fast Byzantine Consensus. IEEE TODSC 2006.</a:t>
            </a:r>
          </a:p>
          <a:p>
            <a:pPr>
              <a:buNone/>
            </a:pPr>
            <a:r>
              <a:rPr lang="en-US" sz="2200" dirty="0" smtClean="0"/>
              <a:t>[5] Yee Jiun Song and Robbert van Renesse. </a:t>
            </a:r>
            <a:r>
              <a:rPr lang="en-US" sz="2200" dirty="0" err="1" smtClean="0"/>
              <a:t>Bosco</a:t>
            </a:r>
            <a:r>
              <a:rPr lang="en-US" sz="2200" dirty="0" smtClean="0"/>
              <a:t>: One-Step Byzantine Asynchronous Consensus. DISC 2008.</a:t>
            </a:r>
            <a:endParaRPr lang="en-US" sz="2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 algn="ctr"/>
            <a:r>
              <a:rPr lang="en-US" sz="6000" dirty="0" smtClean="0"/>
              <a:t>Happy Thanksgiving!</a:t>
            </a:r>
            <a:endParaRPr lang="en-US" sz="6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2971800"/>
            <a:ext cx="2821395" cy="26027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600075" y="2446337"/>
            <a:ext cx="3438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/>
              <a:t>unreplicated service</a:t>
            </a:r>
            <a:r>
              <a:rPr lang="en-US"/>
              <a:t> 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750888" y="2979737"/>
            <a:ext cx="1778000" cy="2278063"/>
            <a:chOff x="272" y="1728"/>
            <a:chExt cx="1120" cy="1435"/>
          </a:xfrm>
        </p:grpSpPr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371" y="1776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/>
                <a:t>client</a:t>
              </a:r>
            </a:p>
          </p:txBody>
        </p: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912" y="1729"/>
              <a:ext cx="480" cy="1436"/>
              <a:chOff x="528" y="1536"/>
              <a:chExt cx="539" cy="1718"/>
            </a:xfrm>
          </p:grpSpPr>
          <p:sp>
            <p:nvSpPr>
              <p:cNvPr id="19" name="Oval 19"/>
              <p:cNvSpPr>
                <a:spLocks noChangeArrowheads="1"/>
              </p:cNvSpPr>
              <p:nvPr/>
            </p:nvSpPr>
            <p:spPr bwMode="auto">
              <a:xfrm>
                <a:off x="528" y="2688"/>
                <a:ext cx="539" cy="56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Oval 20"/>
              <p:cNvSpPr>
                <a:spLocks noChangeArrowheads="1"/>
              </p:cNvSpPr>
              <p:nvPr/>
            </p:nvSpPr>
            <p:spPr bwMode="auto">
              <a:xfrm>
                <a:off x="528" y="1536"/>
                <a:ext cx="538" cy="567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AutoShape 21"/>
              <p:cNvSpPr>
                <a:spLocks noChangeArrowheads="1"/>
              </p:cNvSpPr>
              <p:nvPr/>
            </p:nvSpPr>
            <p:spPr bwMode="auto">
              <a:xfrm>
                <a:off x="576" y="2064"/>
                <a:ext cx="439" cy="661"/>
              </a:xfrm>
              <a:prstGeom prst="upDownArrow">
                <a:avLst>
                  <a:gd name="adj1" fmla="val 46380"/>
                  <a:gd name="adj2" fmla="val 45261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aphicFrame>
            <p:nvGraphicFramePr>
              <p:cNvPr id="22" name="Object 22"/>
              <p:cNvGraphicFramePr>
                <a:graphicFrameLocks noChangeAspect="1"/>
              </p:cNvGraphicFramePr>
              <p:nvPr/>
            </p:nvGraphicFramePr>
            <p:xfrm>
              <a:off x="528" y="2640"/>
              <a:ext cx="508" cy="611"/>
            </p:xfrm>
            <a:graphic>
              <a:graphicData uri="http://schemas.openxmlformats.org/presentationml/2006/ole">
                <p:oleObj spid="_x0000_s20482" name="Clip" r:id="rId3" imgW="1576440" imgH="1942200" progId="">
                  <p:embed/>
                </p:oleObj>
              </a:graphicData>
            </a:graphic>
          </p:graphicFrame>
        </p:grpSp>
        <p:sp>
          <p:nvSpPr>
            <p:cNvPr id="18" name="Text Box 23"/>
            <p:cNvSpPr txBox="1">
              <a:spLocks noChangeArrowheads="1"/>
            </p:cNvSpPr>
            <p:nvPr/>
          </p:nvSpPr>
          <p:spPr bwMode="auto">
            <a:xfrm>
              <a:off x="272" y="2728"/>
              <a:ext cx="6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/>
                <a:t>server</a:t>
              </a:r>
            </a:p>
          </p:txBody>
        </p:sp>
      </p:grp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805363" y="2438400"/>
            <a:ext cx="29575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/>
              <a:t>replicated service</a:t>
            </a:r>
            <a:endParaRPr lang="en-US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450013" y="3071812"/>
            <a:ext cx="89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client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7575550" y="4459287"/>
            <a:ext cx="1236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server</a:t>
            </a:r>
          </a:p>
          <a:p>
            <a:pPr algn="l"/>
            <a:r>
              <a:rPr lang="en-US"/>
              <a:t>replicas</a:t>
            </a:r>
          </a:p>
        </p:txBody>
      </p:sp>
      <p:sp>
        <p:nvSpPr>
          <p:cNvPr id="17" name="Oval 6"/>
          <p:cNvSpPr>
            <a:spLocks noChangeArrowheads="1"/>
          </p:cNvSpPr>
          <p:nvPr/>
        </p:nvSpPr>
        <p:spPr bwMode="auto">
          <a:xfrm>
            <a:off x="4725988" y="4545012"/>
            <a:ext cx="774700" cy="7413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7"/>
          <p:cNvSpPr>
            <a:spLocks noChangeArrowheads="1"/>
          </p:cNvSpPr>
          <p:nvPr/>
        </p:nvSpPr>
        <p:spPr bwMode="auto">
          <a:xfrm>
            <a:off x="6662738" y="4545012"/>
            <a:ext cx="774700" cy="7413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AutoShape 8"/>
          <p:cNvSpPr>
            <a:spLocks noChangeArrowheads="1"/>
          </p:cNvSpPr>
          <p:nvPr/>
        </p:nvSpPr>
        <p:spPr bwMode="auto">
          <a:xfrm>
            <a:off x="4595813" y="4359275"/>
            <a:ext cx="2971800" cy="1112837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9"/>
          <p:cNvSpPr>
            <a:spLocks noChangeArrowheads="1"/>
          </p:cNvSpPr>
          <p:nvPr/>
        </p:nvSpPr>
        <p:spPr bwMode="auto">
          <a:xfrm>
            <a:off x="5759450" y="4854575"/>
            <a:ext cx="128588" cy="1222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10"/>
          <p:cNvSpPr>
            <a:spLocks noChangeArrowheads="1"/>
          </p:cNvSpPr>
          <p:nvPr/>
        </p:nvSpPr>
        <p:spPr bwMode="auto">
          <a:xfrm>
            <a:off x="6016625" y="4854575"/>
            <a:ext cx="130175" cy="1222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11"/>
          <p:cNvSpPr>
            <a:spLocks noChangeArrowheads="1"/>
          </p:cNvSpPr>
          <p:nvPr/>
        </p:nvSpPr>
        <p:spPr bwMode="auto">
          <a:xfrm>
            <a:off x="6275388" y="4854575"/>
            <a:ext cx="128587" cy="1222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12"/>
          <p:cNvSpPr>
            <a:spLocks noChangeArrowheads="1"/>
          </p:cNvSpPr>
          <p:nvPr/>
        </p:nvSpPr>
        <p:spPr bwMode="auto">
          <a:xfrm>
            <a:off x="5702300" y="2957512"/>
            <a:ext cx="774700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AutoShape 13"/>
          <p:cNvSpPr>
            <a:spLocks noChangeArrowheads="1"/>
          </p:cNvSpPr>
          <p:nvPr/>
        </p:nvSpPr>
        <p:spPr bwMode="auto">
          <a:xfrm>
            <a:off x="5765800" y="3617912"/>
            <a:ext cx="633413" cy="865188"/>
          </a:xfrm>
          <a:prstGeom prst="upDownArrow">
            <a:avLst>
              <a:gd name="adj1" fmla="val 46380"/>
              <a:gd name="adj2" fmla="val 4106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0" name="Object 14"/>
          <p:cNvGraphicFramePr>
            <a:graphicFrameLocks noChangeAspect="1"/>
          </p:cNvGraphicFramePr>
          <p:nvPr/>
        </p:nvGraphicFramePr>
        <p:xfrm>
          <a:off x="6694488" y="4514850"/>
          <a:ext cx="731837" cy="800100"/>
        </p:xfrm>
        <a:graphic>
          <a:graphicData uri="http://schemas.openxmlformats.org/presentationml/2006/ole">
            <p:oleObj spid="_x0000_s20483" name="Clip" r:id="rId4" imgW="1576440" imgH="1942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Applications as deterministic state machines</a:t>
            </a:r>
          </a:p>
          <a:p>
            <a:r>
              <a:rPr lang="en-US" dirty="0" smtClean="0"/>
              <a:t>Reduce the problem of replication to that of </a:t>
            </a:r>
            <a:r>
              <a:rPr lang="en-US" i="1" dirty="0" smtClean="0">
                <a:solidFill>
                  <a:srgbClr val="FF0000"/>
                </a:solidFill>
              </a:rPr>
              <a:t>agreement</a:t>
            </a:r>
          </a:p>
          <a:p>
            <a:r>
              <a:rPr lang="en-US" dirty="0" smtClean="0"/>
              <a:t>Ensure that replicas process requests in the same order:</a:t>
            </a:r>
          </a:p>
          <a:p>
            <a:pPr lvl="1"/>
            <a:r>
              <a:rPr lang="en-US" dirty="0" smtClean="0"/>
              <a:t>Safety: clients never observe inconsistent behavior</a:t>
            </a:r>
          </a:p>
          <a:p>
            <a:pPr lvl="1"/>
            <a:r>
              <a:rPr lang="en-US" dirty="0" err="1" smtClean="0"/>
              <a:t>Liveness</a:t>
            </a:r>
            <a:r>
              <a:rPr lang="en-US" dirty="0" smtClean="0"/>
              <a:t>: system is always able to make progress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Synchrony</a:t>
            </a:r>
          </a:p>
          <a:p>
            <a:pPr lvl="1"/>
            <a:r>
              <a:rPr lang="en-US" sz="2600" dirty="0" smtClean="0"/>
              <a:t>Bounded difference in CPU speeds</a:t>
            </a:r>
          </a:p>
          <a:p>
            <a:pPr lvl="1"/>
            <a:r>
              <a:rPr lang="en-US" sz="2600" dirty="0" smtClean="0"/>
              <a:t>Bounded time for message delivery</a:t>
            </a:r>
          </a:p>
          <a:p>
            <a:r>
              <a:rPr lang="en-US" sz="3200" dirty="0" smtClean="0"/>
              <a:t>Benign/Crash faults</a:t>
            </a:r>
          </a:p>
          <a:p>
            <a:pPr lvl="1"/>
            <a:r>
              <a:rPr lang="en-US" sz="2600" dirty="0" smtClean="0"/>
              <a:t>When machines fail, they stop producing output immediately, and forever. 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		  </a:t>
            </a:r>
            <a:r>
              <a:rPr lang="en-US" sz="3200" dirty="0" smtClean="0">
                <a:solidFill>
                  <a:srgbClr val="FF0000"/>
                </a:solidFill>
                <a:latin typeface="Arial"/>
                <a:cs typeface="Arial"/>
              </a:rPr>
              <a:t>What if these assumptions don’t hold?</a:t>
            </a:r>
            <a:endParaRPr lang="en-US" sz="32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real world, systems are never quite as synchronous as we would like</a:t>
            </a:r>
          </a:p>
          <a:p>
            <a:r>
              <a:rPr lang="en-US" dirty="0" smtClean="0"/>
              <a:t>Asynchrony is a pessimistic assumption to capture real world phenomenon</a:t>
            </a:r>
          </a:p>
          <a:p>
            <a:pPr lvl="1"/>
            <a:r>
              <a:rPr lang="en-US" dirty="0" smtClean="0"/>
              <a:t>Messages will eventually be delivered, processors will eventually complete computation. But no bound on time.</a:t>
            </a:r>
          </a:p>
          <a:p>
            <a:r>
              <a:rPr lang="en-US" dirty="0" smtClean="0"/>
              <a:t>In general:</a:t>
            </a:r>
          </a:p>
          <a:p>
            <a:pPr lvl="1"/>
            <a:r>
              <a:rPr lang="en-US" dirty="0" smtClean="0"/>
              <a:t>OK to assume synchrony when providing </a:t>
            </a:r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 smtClean="0"/>
              <a:t>Dangerous (NOT OK) to assume synchrony for safety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Crash faults are a strong assumption</a:t>
            </a:r>
          </a:p>
          <a:p>
            <a:r>
              <a:rPr lang="en-US" dirty="0" smtClean="0"/>
              <a:t>In practice, many kinds of problems can manifest:</a:t>
            </a:r>
          </a:p>
          <a:p>
            <a:pPr lvl="1"/>
            <a:r>
              <a:rPr lang="en-US" dirty="0" smtClean="0"/>
              <a:t>Bit flip in memory</a:t>
            </a:r>
          </a:p>
          <a:p>
            <a:pPr lvl="1"/>
            <a:r>
              <a:rPr lang="en-US" dirty="0" smtClean="0"/>
              <a:t>Intermittent network errors</a:t>
            </a:r>
          </a:p>
          <a:p>
            <a:pPr lvl="1"/>
            <a:r>
              <a:rPr lang="en-US" dirty="0" smtClean="0"/>
              <a:t>Malicious attacks</a:t>
            </a:r>
          </a:p>
          <a:p>
            <a:r>
              <a:rPr lang="en-US" dirty="0" smtClean="0"/>
              <a:t>Byzantine faults: strongest failure model</a:t>
            </a:r>
          </a:p>
          <a:p>
            <a:pPr lvl="1"/>
            <a:r>
              <a:rPr lang="en-US" dirty="0" smtClean="0"/>
              <a:t>Completely arbitrary behavior of faulty nodes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we build systems that tolerate Byzantine failures and asynchrony? YES!</a:t>
            </a:r>
          </a:p>
          <a:p>
            <a:r>
              <a:rPr lang="en-US" dirty="0" smtClean="0"/>
              <a:t>Use replication + Byzantine agreement protocol to order requests</a:t>
            </a:r>
          </a:p>
          <a:p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At least 3t+1 replicas (5t+1 for some protocols)</a:t>
            </a:r>
          </a:p>
          <a:p>
            <a:pPr lvl="1"/>
            <a:r>
              <a:rPr lang="en-US" dirty="0" smtClean="0"/>
              <a:t>Communication overhead</a:t>
            </a:r>
          </a:p>
          <a:p>
            <a:r>
              <a:rPr lang="en-US" dirty="0" smtClean="0"/>
              <a:t>Safety in the face of Byzantine faults and asynchrony</a:t>
            </a:r>
          </a:p>
          <a:p>
            <a:r>
              <a:rPr lang="en-US" dirty="0" smtClean="0"/>
              <a:t>Liveness in periods of synchrony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3193</TotalTime>
  <Words>1935</Words>
  <Application>Microsoft Office PowerPoint</Application>
  <PresentationFormat>On-screen Show (4:3)</PresentationFormat>
  <Paragraphs>211</Paragraphs>
  <Slides>34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Flow</vt:lpstr>
      <vt:lpstr>Clip</vt:lpstr>
      <vt:lpstr>Byzantine Agreement</vt:lpstr>
      <vt:lpstr>Fault Tolerant Systems</vt:lpstr>
      <vt:lpstr>Replication</vt:lpstr>
      <vt:lpstr>Replication</vt:lpstr>
      <vt:lpstr>Replication</vt:lpstr>
      <vt:lpstr>Traditional Assumptions</vt:lpstr>
      <vt:lpstr>Asynchrony</vt:lpstr>
      <vt:lpstr>Byzantine Faults</vt:lpstr>
      <vt:lpstr>Byzantine Agreement</vt:lpstr>
      <vt:lpstr>PBFT</vt:lpstr>
      <vt:lpstr>PBFT: Overview</vt:lpstr>
      <vt:lpstr>PBFT: Normal Operation</vt:lpstr>
      <vt:lpstr>Client</vt:lpstr>
      <vt:lpstr>Phase 1: Pre-prepare</vt:lpstr>
      <vt:lpstr>Phase 2: Prepare</vt:lpstr>
      <vt:lpstr>Phase 2: Prepare</vt:lpstr>
      <vt:lpstr>Phase 3: Commit</vt:lpstr>
      <vt:lpstr>Phase 3: Commit</vt:lpstr>
      <vt:lpstr>Why does this work?</vt:lpstr>
      <vt:lpstr>View Change</vt:lpstr>
      <vt:lpstr>View Change</vt:lpstr>
      <vt:lpstr>PBFT Guarantees </vt:lpstr>
      <vt:lpstr>Performance Penalty</vt:lpstr>
      <vt:lpstr>Beyond PBFT</vt:lpstr>
      <vt:lpstr>Zyzzyva (Kotla et al)</vt:lpstr>
      <vt:lpstr>Zyzzyva</vt:lpstr>
      <vt:lpstr>Zyzzyva</vt:lpstr>
      <vt:lpstr>Zyzzyva: Caveats</vt:lpstr>
      <vt:lpstr>Beyond Zyzzyva</vt:lpstr>
      <vt:lpstr>Bosco: Byzantine One-Step Consensus</vt:lpstr>
      <vt:lpstr>Practical Concerns</vt:lpstr>
      <vt:lpstr>Practical Concerns</vt:lpstr>
      <vt:lpstr>References</vt:lpstr>
      <vt:lpstr>Happy Thanksgiving!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Yee Jiun Song</cp:lastModifiedBy>
  <cp:revision>357</cp:revision>
  <dcterms:created xsi:type="dcterms:W3CDTF">2008-11-23T20:05:35Z</dcterms:created>
  <dcterms:modified xsi:type="dcterms:W3CDTF">2008-11-24T01:09:08Z</dcterms:modified>
</cp:coreProperties>
</file>