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94" r:id="rId3"/>
    <p:sldId id="295" r:id="rId4"/>
    <p:sldId id="296" r:id="rId5"/>
    <p:sldId id="297" r:id="rId6"/>
    <p:sldId id="298" r:id="rId7"/>
    <p:sldId id="257" r:id="rId8"/>
    <p:sldId id="258" r:id="rId9"/>
    <p:sldId id="259" r:id="rId10"/>
    <p:sldId id="260" r:id="rId11"/>
    <p:sldId id="266" r:id="rId12"/>
    <p:sldId id="267" r:id="rId13"/>
    <p:sldId id="261" r:id="rId14"/>
    <p:sldId id="268" r:id="rId15"/>
    <p:sldId id="262" r:id="rId16"/>
    <p:sldId id="269" r:id="rId17"/>
    <p:sldId id="263" r:id="rId18"/>
    <p:sldId id="270" r:id="rId19"/>
    <p:sldId id="264" r:id="rId20"/>
    <p:sldId id="265" r:id="rId21"/>
    <p:sldId id="271" r:id="rId22"/>
    <p:sldId id="272" r:id="rId23"/>
    <p:sldId id="273" r:id="rId24"/>
    <p:sldId id="274" r:id="rId25"/>
    <p:sldId id="275" r:id="rId26"/>
    <p:sldId id="288" r:id="rId27"/>
    <p:sldId id="289" r:id="rId28"/>
    <p:sldId id="276" r:id="rId29"/>
    <p:sldId id="290" r:id="rId30"/>
    <p:sldId id="277" r:id="rId31"/>
    <p:sldId id="278" r:id="rId32"/>
    <p:sldId id="291" r:id="rId33"/>
    <p:sldId id="279" r:id="rId34"/>
    <p:sldId id="280" r:id="rId35"/>
    <p:sldId id="281" r:id="rId36"/>
    <p:sldId id="282" r:id="rId37"/>
    <p:sldId id="284" r:id="rId38"/>
    <p:sldId id="285" r:id="rId39"/>
    <p:sldId id="286" r:id="rId40"/>
    <p:sldId id="287" r:id="rId41"/>
    <p:sldId id="292" r:id="rId42"/>
    <p:sldId id="293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0000"/>
    <a:srgbClr val="808080"/>
    <a:srgbClr val="CC9900"/>
    <a:srgbClr val="0850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3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50FC444-788E-4F68-B1C8-5CE6F05645D3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0FC3C5-E9D7-479F-93E7-7F7C4747E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516F1-FEB1-4FA0-8AA9-4C2C57DEC216}" type="slidenum">
              <a:rPr lang="en-US"/>
              <a:pPr/>
              <a:t>11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/>
          <a:lstStyle/>
          <a:p>
            <a:r>
              <a:rPr lang="en-US"/>
              <a:t>Maybe note that fingers point to the first relevant node.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81195-853C-4A9C-ADD2-E8CCF3350817}" type="slidenum">
              <a:rPr lang="en-US"/>
              <a:pPr/>
              <a:t>16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20D6-1DA5-4C4F-BBE1-1A30553EE2BB}" type="datetimeFigureOut">
              <a:rPr lang="en-US"/>
              <a:pPr>
                <a:defRPr/>
              </a:pPr>
              <a:t>11/16/2008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C140-34C1-44CE-B28B-0E2ADFC94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D1EC6-EF8A-444E-8690-3D36F6B02D58}" type="datetimeFigureOut">
              <a:rPr lang="en-US"/>
              <a:pPr>
                <a:defRPr/>
              </a:pPr>
              <a:t>11/16/2008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4FF9-1B19-4DFE-ABBD-ADB9C1E73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C68-197D-42E6-8647-D73E912C83BB}" type="datetimeFigureOut">
              <a:rPr lang="en-US"/>
              <a:pPr>
                <a:defRPr/>
              </a:pPr>
              <a:t>11/16/2008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847F-DF77-4CD8-B4DA-5255E2F60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A126-51FD-436A-8C26-113B18F6AA8B}" type="datetimeFigureOut">
              <a:rPr lang="en-US"/>
              <a:pPr>
                <a:defRPr/>
              </a:pPr>
              <a:t>11/16/2008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B7B2-FC23-4841-AF46-91D1D1670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A2A4-7C89-444F-8F18-1872C4EAE579}" type="datetimeFigureOut">
              <a:rPr lang="en-US"/>
              <a:pPr>
                <a:defRPr/>
              </a:pPr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8BA6-39EB-4A19-8A27-1BA8AE4E5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BEDB7-3564-4F84-A210-564C3D0FB0A7}" type="datetimeFigureOut">
              <a:rPr lang="en-US"/>
              <a:pPr>
                <a:defRPr/>
              </a:pPr>
              <a:t>11/16/2008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370-4826-43D5-BD2B-5B63C8677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A1FE-4588-4313-BF56-87824537C7A1}" type="datetimeFigureOut">
              <a:rPr lang="en-US"/>
              <a:pPr>
                <a:defRPr/>
              </a:pPr>
              <a:t>11/16/2008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513D-F48D-415B-B1AC-9F260B5A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3F28-8878-4CC3-9EF0-49AD993348DA}" type="datetimeFigureOut">
              <a:rPr lang="en-US"/>
              <a:pPr>
                <a:defRPr/>
              </a:pPr>
              <a:t>11/16/2008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525F-C180-4FA4-8790-45E9619A9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75C7-81E6-4925-B044-08EB97277EF8}" type="datetimeFigureOut">
              <a:rPr lang="en-US"/>
              <a:pPr>
                <a:defRPr/>
              </a:pPr>
              <a:t>11/16/2008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BFDB-58C4-49E2-86DB-2EF01445A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8B37-5930-4AF2-92D4-DAB0328CE25A}" type="datetimeFigureOut">
              <a:rPr lang="en-US"/>
              <a:pPr>
                <a:defRPr/>
              </a:pPr>
              <a:t>11/16/2008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9335-ECD4-43C7-B4E0-05F47273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FC3E-F639-43CF-BBAE-80F7717225A3}" type="datetimeFigureOut">
              <a:rPr lang="en-US"/>
              <a:pPr>
                <a:defRPr/>
              </a:pPr>
              <a:t>11/16/2008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ED288-1E6E-4FEB-9158-86C11B53C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B566CC-21E2-4396-9314-EDB85E517FF0}" type="datetimeFigureOut">
              <a:rPr lang="en-US"/>
              <a:pPr>
                <a:defRPr/>
              </a:pPr>
              <a:t>11/16/2008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16A0C1-40CA-46D8-9F2D-ABB75263B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6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Sybil Attacks and Reputation Tracking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sz="4400" b="1" dirty="0" smtClean="0"/>
              <a:t>Ken Birman</a:t>
            </a:r>
          </a:p>
          <a:p>
            <a:pPr marR="0" eaLnBrk="1" hangingPunct="1"/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/>
              <a:t>Cornell University.  </a:t>
            </a:r>
            <a:r>
              <a:rPr lang="en-US" sz="2400" b="1" i="1" smtClean="0"/>
              <a:t>CS5410 </a:t>
            </a:r>
            <a:r>
              <a:rPr lang="en-US" sz="2400" b="1" i="1" dirty="0" smtClean="0"/>
              <a:t>Fall 2008.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Sybil attack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traditional attack, the intruder takes over some machines, perhaps by gaining root </a:t>
            </a:r>
            <a:r>
              <a:rPr lang="en-US" dirty="0" err="1" smtClean="0"/>
              <a:t>privilages</a:t>
            </a:r>
            <a:endParaRPr lang="en-US" dirty="0" smtClean="0"/>
          </a:p>
          <a:p>
            <a:pPr lvl="1"/>
            <a:r>
              <a:rPr lang="en-US" dirty="0" smtClean="0"/>
              <a:t>Once on board, intruder can access files and other data managed by the P2P system, maybe even modify them</a:t>
            </a:r>
          </a:p>
          <a:p>
            <a:pPr lvl="1"/>
            <a:r>
              <a:rPr lang="en-US" dirty="0" smtClean="0"/>
              <a:t>Hence the node runs correct protocol but is controlled by the attacker</a:t>
            </a:r>
          </a:p>
          <a:p>
            <a:r>
              <a:rPr lang="en-US" dirty="0" smtClean="0"/>
              <a:t>In a Sybil attack, the intruder has similar goals, but seeks a </a:t>
            </a:r>
            <a:r>
              <a:rPr lang="en-US" i="1" dirty="0" smtClean="0"/>
              <a:t>numerical </a:t>
            </a:r>
            <a:r>
              <a:rPr lang="en-US" dirty="0" smtClean="0"/>
              <a:t>advantage.  </a:t>
            </a:r>
            <a:endParaRPr lang="fr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Chord </a:t>
            </a: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1076227" name="Oval 3"/>
          <p:cNvSpPr>
            <a:spLocks noChangeArrowheads="1"/>
          </p:cNvSpPr>
          <p:nvPr/>
        </p:nvSpPr>
        <p:spPr bwMode="auto">
          <a:xfrm>
            <a:off x="2897188" y="247173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6228" name="Text Box 4"/>
          <p:cNvSpPr txBox="1">
            <a:spLocks noChangeArrowheads="1"/>
          </p:cNvSpPr>
          <p:nvPr/>
        </p:nvSpPr>
        <p:spPr bwMode="auto">
          <a:xfrm>
            <a:off x="6400800" y="3994150"/>
            <a:ext cx="660400" cy="406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Helvetica" pitchFamily="34" charset="0"/>
              </a:rPr>
              <a:t>N32</a:t>
            </a:r>
          </a:p>
        </p:txBody>
      </p:sp>
      <p:sp>
        <p:nvSpPr>
          <p:cNvPr id="1076229" name="Text Box 5"/>
          <p:cNvSpPr txBox="1">
            <a:spLocks noChangeArrowheads="1"/>
          </p:cNvSpPr>
          <p:nvPr/>
        </p:nvSpPr>
        <p:spPr bwMode="auto">
          <a:xfrm>
            <a:off x="5867400" y="2546350"/>
            <a:ext cx="660400" cy="406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Helvetica" pitchFamily="34" charset="0"/>
              </a:rPr>
              <a:t>N10</a:t>
            </a:r>
          </a:p>
        </p:txBody>
      </p:sp>
      <p:sp>
        <p:nvSpPr>
          <p:cNvPr id="1076230" name="Text Box 6"/>
          <p:cNvSpPr txBox="1">
            <a:spLocks noChangeArrowheads="1"/>
          </p:cNvSpPr>
          <p:nvPr/>
        </p:nvSpPr>
        <p:spPr bwMode="auto">
          <a:xfrm>
            <a:off x="4724400" y="2012950"/>
            <a:ext cx="519113" cy="40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Helvetica" pitchFamily="34" charset="0"/>
              </a:rPr>
              <a:t>N5</a:t>
            </a:r>
          </a:p>
        </p:txBody>
      </p:sp>
      <p:sp>
        <p:nvSpPr>
          <p:cNvPr id="1076231" name="Text Box 7"/>
          <p:cNvSpPr txBox="1">
            <a:spLocks noChangeArrowheads="1"/>
          </p:cNvSpPr>
          <p:nvPr/>
        </p:nvSpPr>
        <p:spPr bwMode="auto">
          <a:xfrm>
            <a:off x="6248400" y="3079750"/>
            <a:ext cx="660400" cy="406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Helvetica" pitchFamily="34" charset="0"/>
              </a:rPr>
              <a:t>N20</a:t>
            </a:r>
          </a:p>
        </p:txBody>
      </p:sp>
      <p:sp>
        <p:nvSpPr>
          <p:cNvPr id="1076232" name="Text Box 8"/>
          <p:cNvSpPr txBox="1">
            <a:spLocks noChangeArrowheads="1"/>
          </p:cNvSpPr>
          <p:nvPr/>
        </p:nvSpPr>
        <p:spPr bwMode="auto">
          <a:xfrm>
            <a:off x="2438400" y="2698750"/>
            <a:ext cx="801688" cy="406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Helvetica" pitchFamily="34" charset="0"/>
              </a:rPr>
              <a:t>N110</a:t>
            </a:r>
          </a:p>
        </p:txBody>
      </p:sp>
      <p:sp>
        <p:nvSpPr>
          <p:cNvPr id="1076233" name="Text Box 9"/>
          <p:cNvSpPr txBox="1">
            <a:spLocks noChangeArrowheads="1"/>
          </p:cNvSpPr>
          <p:nvPr/>
        </p:nvSpPr>
        <p:spPr bwMode="auto">
          <a:xfrm>
            <a:off x="2209800" y="3536950"/>
            <a:ext cx="660400" cy="406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Helvetica" pitchFamily="34" charset="0"/>
              </a:rPr>
              <a:t>N99</a:t>
            </a:r>
          </a:p>
        </p:txBody>
      </p:sp>
      <p:sp>
        <p:nvSpPr>
          <p:cNvPr id="1076234" name="Text Box 10"/>
          <p:cNvSpPr txBox="1">
            <a:spLocks noChangeArrowheads="1"/>
          </p:cNvSpPr>
          <p:nvPr/>
        </p:nvSpPr>
        <p:spPr bwMode="auto">
          <a:xfrm>
            <a:off x="2514600" y="5213350"/>
            <a:ext cx="660400" cy="40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Helvetica" pitchFamily="34" charset="0"/>
              </a:rPr>
              <a:t>N80</a:t>
            </a:r>
          </a:p>
        </p:txBody>
      </p:sp>
      <p:sp>
        <p:nvSpPr>
          <p:cNvPr id="1076235" name="Text Box 11"/>
          <p:cNvSpPr txBox="1">
            <a:spLocks noChangeArrowheads="1"/>
          </p:cNvSpPr>
          <p:nvPr/>
        </p:nvSpPr>
        <p:spPr bwMode="auto">
          <a:xfrm>
            <a:off x="4800600" y="5975350"/>
            <a:ext cx="660400" cy="406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Helvetica" pitchFamily="34" charset="0"/>
              </a:rPr>
              <a:t>N60</a:t>
            </a:r>
          </a:p>
        </p:txBody>
      </p:sp>
      <p:sp>
        <p:nvSpPr>
          <p:cNvPr id="1076236" name="Freeform 12"/>
          <p:cNvSpPr>
            <a:spLocks/>
          </p:cNvSpPr>
          <p:nvPr/>
        </p:nvSpPr>
        <p:spPr bwMode="auto">
          <a:xfrm>
            <a:off x="2971800" y="3841750"/>
            <a:ext cx="3276600" cy="381000"/>
          </a:xfrm>
          <a:custGeom>
            <a:avLst/>
            <a:gdLst/>
            <a:ahLst/>
            <a:cxnLst>
              <a:cxn ang="0">
                <a:pos x="2064" y="240"/>
              </a:cxn>
              <a:cxn ang="0">
                <a:pos x="960" y="192"/>
              </a:cxn>
              <a:cxn ang="0">
                <a:pos x="0" y="0"/>
              </a:cxn>
            </a:cxnLst>
            <a:rect l="0" t="0" r="r" b="b"/>
            <a:pathLst>
              <a:path w="2064" h="240">
                <a:moveTo>
                  <a:pt x="2064" y="240"/>
                </a:moveTo>
                <a:cubicBezTo>
                  <a:pt x="1684" y="236"/>
                  <a:pt x="1304" y="232"/>
                  <a:pt x="960" y="192"/>
                </a:cubicBezTo>
                <a:cubicBezTo>
                  <a:pt x="616" y="152"/>
                  <a:pt x="308" y="7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6237" name="Freeform 13"/>
          <p:cNvSpPr>
            <a:spLocks/>
          </p:cNvSpPr>
          <p:nvPr/>
        </p:nvSpPr>
        <p:spPr bwMode="auto">
          <a:xfrm>
            <a:off x="2971800" y="2622550"/>
            <a:ext cx="1905000" cy="1219200"/>
          </a:xfrm>
          <a:custGeom>
            <a:avLst/>
            <a:gdLst/>
            <a:ahLst/>
            <a:cxnLst>
              <a:cxn ang="0">
                <a:pos x="0" y="768"/>
              </a:cxn>
              <a:cxn ang="0">
                <a:pos x="864" y="432"/>
              </a:cxn>
              <a:cxn ang="0">
                <a:pos x="1200" y="0"/>
              </a:cxn>
            </a:cxnLst>
            <a:rect l="0" t="0" r="r" b="b"/>
            <a:pathLst>
              <a:path w="1200" h="768">
                <a:moveTo>
                  <a:pt x="0" y="768"/>
                </a:moveTo>
                <a:cubicBezTo>
                  <a:pt x="332" y="664"/>
                  <a:pt x="664" y="560"/>
                  <a:pt x="864" y="432"/>
                </a:cubicBezTo>
                <a:cubicBezTo>
                  <a:pt x="1064" y="304"/>
                  <a:pt x="1132" y="152"/>
                  <a:pt x="120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6238" name="Freeform 14"/>
          <p:cNvSpPr>
            <a:spLocks/>
          </p:cNvSpPr>
          <p:nvPr/>
        </p:nvSpPr>
        <p:spPr bwMode="auto">
          <a:xfrm>
            <a:off x="4876800" y="2622550"/>
            <a:ext cx="838200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92"/>
              </a:cxn>
              <a:cxn ang="0">
                <a:pos x="528" y="192"/>
              </a:cxn>
            </a:cxnLst>
            <a:rect l="0" t="0" r="r" b="b"/>
            <a:pathLst>
              <a:path w="528" h="224">
                <a:moveTo>
                  <a:pt x="0" y="0"/>
                </a:moveTo>
                <a:cubicBezTo>
                  <a:pt x="52" y="80"/>
                  <a:pt x="104" y="160"/>
                  <a:pt x="192" y="192"/>
                </a:cubicBezTo>
                <a:cubicBezTo>
                  <a:pt x="280" y="224"/>
                  <a:pt x="404" y="208"/>
                  <a:pt x="528" y="192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dashDot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6239" name="Freeform 15"/>
          <p:cNvSpPr>
            <a:spLocks/>
          </p:cNvSpPr>
          <p:nvPr/>
        </p:nvSpPr>
        <p:spPr bwMode="auto">
          <a:xfrm>
            <a:off x="5664200" y="2927350"/>
            <a:ext cx="355600" cy="4445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32" y="240"/>
              </a:cxn>
              <a:cxn ang="0">
                <a:pos x="224" y="240"/>
              </a:cxn>
            </a:cxnLst>
            <a:rect l="0" t="0" r="r" b="b"/>
            <a:pathLst>
              <a:path w="224" h="280">
                <a:moveTo>
                  <a:pt x="32" y="0"/>
                </a:moveTo>
                <a:cubicBezTo>
                  <a:pt x="16" y="100"/>
                  <a:pt x="0" y="200"/>
                  <a:pt x="32" y="240"/>
                </a:cubicBezTo>
                <a:cubicBezTo>
                  <a:pt x="64" y="280"/>
                  <a:pt x="144" y="260"/>
                  <a:pt x="224" y="240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dashDot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6240" name="Text Box 16"/>
          <p:cNvSpPr txBox="1">
            <a:spLocks noChangeArrowheads="1"/>
          </p:cNvSpPr>
          <p:nvPr/>
        </p:nvSpPr>
        <p:spPr bwMode="auto">
          <a:xfrm>
            <a:off x="7070725" y="4000500"/>
            <a:ext cx="161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ahoma" pitchFamily="34" charset="0"/>
              </a:rPr>
              <a:t>Lookup(K19)</a:t>
            </a:r>
          </a:p>
        </p:txBody>
      </p:sp>
      <p:sp>
        <p:nvSpPr>
          <p:cNvPr id="1076241" name="Text Box 17"/>
          <p:cNvSpPr txBox="1">
            <a:spLocks noChangeArrowheads="1"/>
          </p:cNvSpPr>
          <p:nvPr/>
        </p:nvSpPr>
        <p:spPr bwMode="auto">
          <a:xfrm>
            <a:off x="6705600" y="26987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CC00"/>
                </a:solidFill>
                <a:latin typeface="Tahoma" pitchFamily="34" charset="0"/>
              </a:rPr>
              <a:t>K19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5486400" y="762000"/>
            <a:ext cx="2514600" cy="1143000"/>
          </a:xfrm>
          <a:prstGeom prst="wedgeRectCallout">
            <a:avLst>
              <a:gd name="adj1" fmla="val -61867"/>
              <a:gd name="adj2" fmla="val 9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Once search reaches a compromised node attacker can “hijack” it</a:t>
            </a:r>
            <a:endParaRPr lang="fr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is numerical…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P2P settings, there are LOTS of healthy clients</a:t>
            </a:r>
          </a:p>
          <a:p>
            <a:r>
              <a:rPr lang="en-US" dirty="0" smtClean="0"/>
              <a:t>Attack won’t work unless the attacker has a huge number of machines at his disposal</a:t>
            </a:r>
          </a:p>
          <a:p>
            <a:pPr lvl="1"/>
            <a:r>
              <a:rPr lang="en-US" dirty="0" smtClean="0"/>
              <a:t>Even a rich attacker is unlikely to have so much money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Solution?</a:t>
            </a:r>
          </a:p>
          <a:p>
            <a:pPr lvl="1"/>
            <a:r>
              <a:rPr lang="en-US" dirty="0" smtClean="0"/>
              <a:t>Attacker </a:t>
            </a:r>
            <a:r>
              <a:rPr lang="en-US" dirty="0" err="1" smtClean="0"/>
              <a:t>amplies</a:t>
            </a:r>
            <a:r>
              <a:rPr lang="en-US" dirty="0" smtClean="0"/>
              <a:t> his finite number of attack nodes by clever use of a kind of VMM</a:t>
            </a:r>
            <a:endParaRPr lang="fr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VMM technology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machine technology dates to IBM in 1970’s</a:t>
            </a:r>
          </a:p>
          <a:p>
            <a:pPr lvl="1"/>
            <a:r>
              <a:rPr lang="en-US" dirty="0" smtClean="0"/>
              <a:t>Idea then was to host a clone of an outmoded machine or operating system on a more modern one</a:t>
            </a:r>
          </a:p>
          <a:p>
            <a:pPr lvl="1"/>
            <a:r>
              <a:rPr lang="en-US" dirty="0" smtClean="0"/>
              <a:t>Very popular… reduced costs of migration</a:t>
            </a:r>
          </a:p>
          <a:p>
            <a:r>
              <a:rPr lang="en-US" dirty="0" smtClean="0"/>
              <a:t>Died back but then resurfaced during the OS wars between Unix-variants (Linux, FreeBSD, Mac-OS…) and the Windows platforms</a:t>
            </a:r>
          </a:p>
          <a:p>
            <a:pPr lvl="1"/>
            <a:r>
              <a:rPr lang="en-US" dirty="0" smtClean="0"/>
              <a:t>Goal was to make Linux the obvious choice</a:t>
            </a:r>
          </a:p>
          <a:p>
            <a:pPr lvl="1"/>
            <a:r>
              <a:rPr lang="en-US" dirty="0" smtClean="0"/>
              <a:t>Want Windows?  Just run it in a VMM partition</a:t>
            </a:r>
            <a:endParaRPr lang="fr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IBM VM/370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70104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6019800"/>
            <a:ext cx="2241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Times" charset="0"/>
              </a:rPr>
              <a:t>Adapted from Dietel, pp. 606–607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VMM technology took off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r>
              <a:rPr lang="en-US" dirty="0" err="1" smtClean="0"/>
              <a:t>VMWare</a:t>
            </a:r>
            <a:r>
              <a:rPr lang="en-US" dirty="0" smtClean="0"/>
              <a:t> is a huge company</a:t>
            </a:r>
          </a:p>
          <a:p>
            <a:pPr lvl="1"/>
            <a:r>
              <a:rPr lang="en-US" dirty="0" smtClean="0"/>
              <a:t>Ironically, the actual VMM in widest use is </a:t>
            </a:r>
            <a:r>
              <a:rPr lang="en-US" dirty="0" err="1" smtClean="0"/>
              <a:t>Xen</a:t>
            </a:r>
            <a:r>
              <a:rPr lang="en-US" dirty="0" smtClean="0"/>
              <a:t>, from </a:t>
            </a:r>
            <a:r>
              <a:rPr lang="en-US" dirty="0" err="1" smtClean="0"/>
              <a:t>XenSource</a:t>
            </a:r>
            <a:r>
              <a:rPr lang="en-US" dirty="0" smtClean="0"/>
              <a:t> in Cambridge</a:t>
            </a:r>
          </a:p>
          <a:p>
            <a:pPr lvl="1"/>
            <a:r>
              <a:rPr lang="en-US" dirty="0" smtClean="0"/>
              <a:t>Uses </a:t>
            </a:r>
            <a:r>
              <a:rPr lang="en-US" i="1" dirty="0" err="1" smtClean="0"/>
              <a:t>paravirtualization</a:t>
            </a:r>
            <a:endParaRPr lang="en-US" i="1" dirty="0" smtClean="0"/>
          </a:p>
          <a:p>
            <a:r>
              <a:rPr lang="en-US" dirty="0" smtClean="0"/>
              <a:t>Main application areas?</a:t>
            </a:r>
          </a:p>
          <a:p>
            <a:pPr lvl="1"/>
            <a:r>
              <a:rPr lang="en-US" dirty="0" smtClean="0"/>
              <a:t>Some “Windows on Linux”</a:t>
            </a:r>
          </a:p>
          <a:p>
            <a:pPr lvl="1"/>
            <a:r>
              <a:rPr lang="en-US" dirty="0" smtClean="0"/>
              <a:t>But migration of VMM images has been very popular</a:t>
            </a:r>
          </a:p>
          <a:p>
            <a:pPr lvl="1"/>
            <a:r>
              <a:rPr lang="en-US" dirty="0" smtClean="0"/>
              <a:t>Leads big corporations to think of thin clients that talk to VMs hosted on cloud computing platforms</a:t>
            </a:r>
          </a:p>
          <a:p>
            <a:pPr lvl="1"/>
            <a:r>
              <a:rPr lang="en-US" dirty="0" smtClean="0"/>
              <a:t>Term is “consolidation”</a:t>
            </a:r>
            <a:endParaRPr lang="fr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Paravirtualization vs. Full Virtualization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810000" y="5029200"/>
            <a:ext cx="1042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-32" charset="0"/>
              </a:rPr>
              <a:t>Ring 0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810000" y="3276600"/>
            <a:ext cx="1042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-32" charset="0"/>
              </a:rPr>
              <a:t>Ring 2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810000" y="4191000"/>
            <a:ext cx="1042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-32" charset="0"/>
              </a:rPr>
              <a:t>Ring 1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810000" y="2438400"/>
            <a:ext cx="1042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-32" charset="0"/>
              </a:rPr>
              <a:t>Ring 3</a:t>
            </a:r>
          </a:p>
        </p:txBody>
      </p:sp>
      <p:sp>
        <p:nvSpPr>
          <p:cNvPr id="36919" name="Rectangle 55"/>
          <p:cNvSpPr>
            <a:spLocks noChangeArrowheads="1"/>
          </p:cNvSpPr>
          <p:nvPr/>
        </p:nvSpPr>
        <p:spPr bwMode="auto">
          <a:xfrm>
            <a:off x="533400" y="2286000"/>
            <a:ext cx="2514600" cy="838200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-32" charset="0"/>
              </a:rPr>
              <a:t>User Applications</a:t>
            </a:r>
            <a:endParaRPr lang="en-US"/>
          </a:p>
        </p:txBody>
      </p:sp>
      <p:sp>
        <p:nvSpPr>
          <p:cNvPr id="36920" name="Rectangle 56"/>
          <p:cNvSpPr>
            <a:spLocks noChangeArrowheads="1"/>
          </p:cNvSpPr>
          <p:nvPr/>
        </p:nvSpPr>
        <p:spPr bwMode="auto">
          <a:xfrm>
            <a:off x="533400" y="3124200"/>
            <a:ext cx="2514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533400" y="3962400"/>
            <a:ext cx="2514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36922" name="Rectangle 58"/>
          <p:cNvSpPr>
            <a:spLocks noChangeArrowheads="1"/>
          </p:cNvSpPr>
          <p:nvPr/>
        </p:nvSpPr>
        <p:spPr bwMode="auto">
          <a:xfrm>
            <a:off x="533400" y="4800600"/>
            <a:ext cx="2514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36923" name="Rectangle 59"/>
          <p:cNvSpPr>
            <a:spLocks noChangeArrowheads="1"/>
          </p:cNvSpPr>
          <p:nvPr/>
        </p:nvSpPr>
        <p:spPr bwMode="auto">
          <a:xfrm>
            <a:off x="1676400" y="4419600"/>
            <a:ext cx="12954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en-US" sz="1600">
                <a:solidFill>
                  <a:schemeClr val="bg1"/>
                </a:solidFill>
                <a:latin typeface="Tahoma" pitchFamily="-32" charset="0"/>
              </a:rPr>
              <a:t>Binary Translation</a:t>
            </a:r>
            <a:endParaRPr lang="en-US"/>
          </a:p>
        </p:txBody>
      </p:sp>
      <p:sp>
        <p:nvSpPr>
          <p:cNvPr id="36924" name="Line 60"/>
          <p:cNvSpPr>
            <a:spLocks noChangeShapeType="1"/>
          </p:cNvSpPr>
          <p:nvPr/>
        </p:nvSpPr>
        <p:spPr bwMode="auto">
          <a:xfrm flipH="1" flipV="1">
            <a:off x="2286000" y="31242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36925" name="Rectangle 61"/>
          <p:cNvSpPr>
            <a:spLocks noChangeArrowheads="1"/>
          </p:cNvSpPr>
          <p:nvPr/>
        </p:nvSpPr>
        <p:spPr bwMode="auto">
          <a:xfrm>
            <a:off x="685800" y="4876800"/>
            <a:ext cx="9144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-32" charset="0"/>
              </a:rPr>
              <a:t>VMM</a:t>
            </a:r>
            <a:endParaRPr lang="en-US"/>
          </a:p>
        </p:txBody>
      </p:sp>
      <p:sp>
        <p:nvSpPr>
          <p:cNvPr id="36926" name="Rectangle 62"/>
          <p:cNvSpPr>
            <a:spLocks noChangeArrowheads="1"/>
          </p:cNvSpPr>
          <p:nvPr/>
        </p:nvSpPr>
        <p:spPr bwMode="auto">
          <a:xfrm>
            <a:off x="533400" y="5783263"/>
            <a:ext cx="248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Tahoma" pitchFamily="-32" charset="0"/>
              </a:rPr>
              <a:t>Full Virtualization</a:t>
            </a:r>
            <a:endParaRPr lang="en-US"/>
          </a:p>
        </p:txBody>
      </p:sp>
      <p:sp>
        <p:nvSpPr>
          <p:cNvPr id="36927" name="Rectangle 63"/>
          <p:cNvSpPr>
            <a:spLocks noChangeArrowheads="1"/>
          </p:cNvSpPr>
          <p:nvPr/>
        </p:nvSpPr>
        <p:spPr bwMode="auto">
          <a:xfrm>
            <a:off x="1828800" y="4419600"/>
            <a:ext cx="1027113" cy="59055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Tahoma" pitchFamily="-32" charset="0"/>
              </a:rPr>
              <a:t>Guest OS</a:t>
            </a:r>
            <a:endParaRPr lang="en-US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5562600" y="2286000"/>
            <a:ext cx="2563813" cy="3954463"/>
            <a:chOff x="3504" y="1440"/>
            <a:chExt cx="1615" cy="2491"/>
          </a:xfrm>
        </p:grpSpPr>
        <p:sp>
          <p:nvSpPr>
            <p:cNvPr id="36934" name="Rectangle 70"/>
            <p:cNvSpPr>
              <a:spLocks noChangeArrowheads="1"/>
            </p:cNvSpPr>
            <p:nvPr/>
          </p:nvSpPr>
          <p:spPr bwMode="auto">
            <a:xfrm>
              <a:off x="3504" y="1440"/>
              <a:ext cx="1584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36891" name="Rectangle 27"/>
            <p:cNvSpPr>
              <a:spLocks noChangeArrowheads="1"/>
            </p:cNvSpPr>
            <p:nvPr/>
          </p:nvSpPr>
          <p:spPr bwMode="auto">
            <a:xfrm>
              <a:off x="3504" y="2496"/>
              <a:ext cx="1584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36930" name="Rectangle 66"/>
            <p:cNvSpPr>
              <a:spLocks noChangeArrowheads="1"/>
            </p:cNvSpPr>
            <p:nvPr/>
          </p:nvSpPr>
          <p:spPr bwMode="auto">
            <a:xfrm>
              <a:off x="4464" y="2736"/>
              <a:ext cx="576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6890" name="Rectangle 26"/>
            <p:cNvSpPr>
              <a:spLocks noChangeArrowheads="1"/>
            </p:cNvSpPr>
            <p:nvPr/>
          </p:nvSpPr>
          <p:spPr bwMode="auto">
            <a:xfrm>
              <a:off x="4176" y="1488"/>
              <a:ext cx="576" cy="336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600"/>
            </a:p>
          </p:txBody>
        </p:sp>
        <p:sp>
          <p:nvSpPr>
            <p:cNvPr id="36892" name="Rectangle 28"/>
            <p:cNvSpPr>
              <a:spLocks noChangeArrowheads="1"/>
            </p:cNvSpPr>
            <p:nvPr/>
          </p:nvSpPr>
          <p:spPr bwMode="auto">
            <a:xfrm>
              <a:off x="3504" y="1968"/>
              <a:ext cx="1584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36893" name="Rectangle 29"/>
            <p:cNvSpPr>
              <a:spLocks noChangeArrowheads="1"/>
            </p:cNvSpPr>
            <p:nvPr/>
          </p:nvSpPr>
          <p:spPr bwMode="auto">
            <a:xfrm>
              <a:off x="3504" y="3024"/>
              <a:ext cx="1584" cy="52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Tahoma" pitchFamily="-32" charset="0"/>
                </a:rPr>
                <a:t>Xen</a:t>
              </a:r>
              <a:endParaRPr lang="en-US"/>
            </a:p>
          </p:txBody>
        </p:sp>
        <p:sp>
          <p:nvSpPr>
            <p:cNvPr id="36895" name="Rectangle 31"/>
            <p:cNvSpPr>
              <a:spLocks noChangeArrowheads="1"/>
            </p:cNvSpPr>
            <p:nvPr/>
          </p:nvSpPr>
          <p:spPr bwMode="auto">
            <a:xfrm>
              <a:off x="4368" y="2640"/>
              <a:ext cx="576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6896" name="Rectangle 32"/>
            <p:cNvSpPr>
              <a:spLocks noChangeArrowheads="1"/>
            </p:cNvSpPr>
            <p:nvPr/>
          </p:nvSpPr>
          <p:spPr bwMode="auto">
            <a:xfrm>
              <a:off x="4224" y="2544"/>
              <a:ext cx="648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ahoma" pitchFamily="-32" charset="0"/>
                </a:rPr>
                <a:t>Guest OS</a:t>
              </a:r>
              <a:endParaRPr lang="en-US"/>
            </a:p>
          </p:txBody>
        </p:sp>
        <p:sp>
          <p:nvSpPr>
            <p:cNvPr id="36898" name="Line 34"/>
            <p:cNvSpPr>
              <a:spLocks noChangeShapeType="1"/>
            </p:cNvSpPr>
            <p:nvPr/>
          </p:nvSpPr>
          <p:spPr bwMode="auto">
            <a:xfrm flipH="1" flipV="1">
              <a:off x="4512" y="1920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BE"/>
            </a:p>
          </p:txBody>
        </p:sp>
        <p:sp>
          <p:nvSpPr>
            <p:cNvPr id="36899" name="Rectangle 35"/>
            <p:cNvSpPr>
              <a:spLocks noChangeArrowheads="1"/>
            </p:cNvSpPr>
            <p:nvPr/>
          </p:nvSpPr>
          <p:spPr bwMode="auto">
            <a:xfrm>
              <a:off x="3552" y="3643"/>
              <a:ext cx="15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Tahoma" pitchFamily="-32" charset="0"/>
                </a:rPr>
                <a:t>Paravirtualization</a:t>
              </a:r>
              <a:endParaRPr lang="en-US"/>
            </a:p>
          </p:txBody>
        </p:sp>
        <p:sp>
          <p:nvSpPr>
            <p:cNvPr id="36928" name="Rectangle 64"/>
            <p:cNvSpPr>
              <a:spLocks noChangeArrowheads="1"/>
            </p:cNvSpPr>
            <p:nvPr/>
          </p:nvSpPr>
          <p:spPr bwMode="auto">
            <a:xfrm>
              <a:off x="3552" y="1536"/>
              <a:ext cx="576" cy="384"/>
            </a:xfrm>
            <a:prstGeom prst="rect">
              <a:avLst/>
            </a:prstGeom>
            <a:pattFill prst="dkUpDiag">
              <a:fgClr>
                <a:srgbClr val="FFCC6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-32" charset="0"/>
                </a:rPr>
                <a:t>Control</a:t>
              </a:r>
            </a:p>
            <a:p>
              <a:pPr algn="ctr"/>
              <a:r>
                <a:rPr lang="en-US" sz="1600">
                  <a:latin typeface="Tahoma" pitchFamily="-32" charset="0"/>
                </a:rPr>
                <a:t>Plane</a:t>
              </a:r>
              <a:endParaRPr lang="en-US"/>
            </a:p>
          </p:txBody>
        </p:sp>
        <p:sp>
          <p:nvSpPr>
            <p:cNvPr id="36931" name="Rectangle 67"/>
            <p:cNvSpPr>
              <a:spLocks noChangeArrowheads="1"/>
            </p:cNvSpPr>
            <p:nvPr/>
          </p:nvSpPr>
          <p:spPr bwMode="auto">
            <a:xfrm>
              <a:off x="4272" y="1584"/>
              <a:ext cx="576" cy="336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-32" charset="0"/>
                </a:rPr>
                <a:t>User</a:t>
              </a:r>
            </a:p>
            <a:p>
              <a:pPr algn="ctr"/>
              <a:r>
                <a:rPr lang="en-US" sz="1600">
                  <a:latin typeface="Tahoma" pitchFamily="-32" charset="0"/>
                </a:rPr>
                <a:t>Apps</a:t>
              </a:r>
              <a:endParaRPr lang="en-US" sz="1600"/>
            </a:p>
          </p:txBody>
        </p:sp>
        <p:sp>
          <p:nvSpPr>
            <p:cNvPr id="36932" name="Rectangle 68"/>
            <p:cNvSpPr>
              <a:spLocks noChangeArrowheads="1"/>
            </p:cNvSpPr>
            <p:nvPr/>
          </p:nvSpPr>
          <p:spPr bwMode="auto">
            <a:xfrm>
              <a:off x="3535" y="2832"/>
              <a:ext cx="576" cy="384"/>
            </a:xfrm>
            <a:prstGeom prst="rect">
              <a:avLst/>
            </a:prstGeom>
            <a:pattFill prst="dkUpDiag">
              <a:fgClr>
                <a:srgbClr val="FFCC6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-32" charset="0"/>
                </a:rPr>
                <a:t>Dom0</a:t>
              </a:r>
              <a:endParaRPr lang="en-US"/>
            </a:p>
          </p:txBody>
        </p:sp>
        <p:sp>
          <p:nvSpPr>
            <p:cNvPr id="36933" name="Line 69"/>
            <p:cNvSpPr>
              <a:spLocks noChangeShapeType="1"/>
            </p:cNvSpPr>
            <p:nvPr/>
          </p:nvSpPr>
          <p:spPr bwMode="auto">
            <a:xfrm flipH="1" flipV="1">
              <a:off x="3840" y="1920"/>
              <a:ext cx="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VMMs and Sybil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one machine can host multiple VM images… then we have an ideal technology for Sybil attacks</a:t>
            </a:r>
          </a:p>
          <a:p>
            <a:pPr lvl="1"/>
            <a:r>
              <a:rPr lang="en-US" dirty="0" smtClean="0"/>
              <a:t>Use one powerful machine, or a rack of them</a:t>
            </a:r>
          </a:p>
          <a:p>
            <a:pPr lvl="1"/>
            <a:r>
              <a:rPr lang="en-US" dirty="0" smtClean="0"/>
              <a:t>Amplify them to look like thousands or hundreds of thousands of machines</a:t>
            </a:r>
          </a:p>
          <a:p>
            <a:pPr lvl="1"/>
            <a:r>
              <a:rPr lang="en-US" dirty="0" smtClean="0"/>
              <a:t>Each of those machines offers to join, say, </a:t>
            </a:r>
            <a:r>
              <a:rPr lang="en-US" dirty="0" err="1" smtClean="0"/>
              <a:t>eMule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Similar for </a:t>
            </a:r>
            <a:r>
              <a:rPr lang="en-US" dirty="0" err="1" smtClean="0"/>
              <a:t>honeypots</a:t>
            </a:r>
            <a:endParaRPr lang="en-US" dirty="0" smtClean="0"/>
          </a:p>
          <a:p>
            <a:pPr lvl="1"/>
            <a:r>
              <a:rPr lang="en-US" dirty="0" smtClean="0"/>
              <a:t>Our system tries to look like thousands of tempting, not very protected Internet nodes</a:t>
            </a:r>
            <a:endParaRPr lang="fr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issues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plan to run huge numbers of instances of some OS on our VM, there will be a great deal of replication of pages</a:t>
            </a:r>
          </a:p>
          <a:p>
            <a:pPr lvl="1"/>
            <a:r>
              <a:rPr lang="en-US" dirty="0" smtClean="0"/>
              <a:t>All are running identical code, configurations (or nearly identical)</a:t>
            </a:r>
          </a:p>
          <a:p>
            <a:r>
              <a:rPr lang="en-US" dirty="0" smtClean="0"/>
              <a:t>Hence want VMM to have a smart memory manager that has just one copy of any given page</a:t>
            </a:r>
          </a:p>
          <a:p>
            <a:pPr lvl="1"/>
            <a:r>
              <a:rPr lang="en-US" dirty="0" smtClean="0"/>
              <a:t>Research on this has yielded some reasonable solutions</a:t>
            </a:r>
          </a:p>
          <a:p>
            <a:pPr lvl="1"/>
            <a:r>
              <a:rPr lang="en-US" dirty="0" smtClean="0"/>
              <a:t>Copy-on-write quite successful as a quick hack and by itself gives a dramatic level of scalability</a:t>
            </a:r>
            <a:endParaRPr lang="fr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kinds of challenges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issue relates to IP addresses</a:t>
            </a:r>
          </a:p>
          <a:p>
            <a:pPr lvl="1"/>
            <a:r>
              <a:rPr lang="en-US" dirty="0" smtClean="0"/>
              <a:t>Traditionally, most organizations have just one or two primary IP domain addresses</a:t>
            </a:r>
          </a:p>
          <a:p>
            <a:pPr lvl="1"/>
            <a:r>
              <a:rPr lang="en-US" dirty="0" smtClean="0"/>
              <a:t>For example, Cornell has two “homes” that function as NAT boxes.  All our machines have the same IP prefix</a:t>
            </a:r>
          </a:p>
          <a:p>
            <a:r>
              <a:rPr lang="en-US" dirty="0" smtClean="0"/>
              <a:t>This is an issue for the Sybil attacker</a:t>
            </a:r>
          </a:p>
          <a:p>
            <a:pPr lvl="1"/>
            <a:r>
              <a:rPr lang="en-US" dirty="0" smtClean="0"/>
              <a:t>Systems like </a:t>
            </a:r>
            <a:r>
              <a:rPr lang="en-US" dirty="0" err="1" smtClean="0"/>
              <a:t>eMule</a:t>
            </a:r>
            <a:r>
              <a:rPr lang="en-US" dirty="0" smtClean="0"/>
              <a:t> have black lists</a:t>
            </a:r>
          </a:p>
          <a:p>
            <a:pPr lvl="1"/>
            <a:r>
              <a:rPr lang="en-US" dirty="0" smtClean="0"/>
              <a:t>If they realize that one machine is compromised, it would be trivial to exclude others with the same prefix</a:t>
            </a:r>
          </a:p>
          <a:p>
            <a:pPr lvl="1"/>
            <a:r>
              <a:rPr lang="en-US" dirty="0" smtClean="0"/>
              <a:t>But there may be a solution….</a:t>
            </a:r>
            <a:endParaRPr lang="fr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for today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305800" cy="4389437"/>
          </a:xfrm>
        </p:spPr>
        <p:txBody>
          <a:bodyPr/>
          <a:lstStyle/>
          <a:p>
            <a:r>
              <a:rPr lang="en-US" dirty="0" smtClean="0"/>
              <a:t>Consider a system like Astrolabe.  Node p announces:</a:t>
            </a:r>
          </a:p>
          <a:p>
            <a:pPr lvl="1"/>
            <a:r>
              <a:rPr lang="en-US" dirty="0" smtClean="0"/>
              <a:t>I’ve computed the aggregates for the set of leaf nodes to which I belong</a:t>
            </a:r>
          </a:p>
          <a:p>
            <a:pPr lvl="1"/>
            <a:r>
              <a:rPr lang="en-US" dirty="0" smtClean="0"/>
              <a:t>It turns out that under the rules, I’m one regional contact to use, and my friend node q is the second contact</a:t>
            </a:r>
          </a:p>
          <a:p>
            <a:pPr lvl="1"/>
            <a:r>
              <a:rPr lang="en-US" dirty="0" smtClean="0"/>
              <a:t>Nobody in our region has seen any signs of intrusion attempts.  </a:t>
            </a:r>
          </a:p>
          <a:p>
            <a:r>
              <a:rPr lang="en-US" dirty="0" smtClean="0"/>
              <a:t>Should we trust any of this?</a:t>
            </a:r>
          </a:p>
          <a:p>
            <a:r>
              <a:rPr lang="en-US" dirty="0" smtClean="0"/>
              <a:t>Similar issues arise in many kinds of P2P and gossip-based systems</a:t>
            </a:r>
            <a:endParaRPr lang="fr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is the “good guy”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our examples, the attacker is doing something legal</a:t>
            </a:r>
          </a:p>
          <a:p>
            <a:r>
              <a:rPr lang="en-US" dirty="0" smtClean="0"/>
              <a:t>And has a lot of money</a:t>
            </a:r>
          </a:p>
          <a:p>
            <a:endParaRPr lang="en-US" dirty="0" smtClean="0"/>
          </a:p>
          <a:p>
            <a:r>
              <a:rPr lang="en-US" dirty="0" smtClean="0"/>
              <a:t>Hence helping him is a legitimate line of business for ISPs</a:t>
            </a:r>
          </a:p>
          <a:p>
            <a:endParaRPr lang="en-US" dirty="0" smtClean="0"/>
          </a:p>
          <a:p>
            <a:r>
              <a:rPr lang="en-US" dirty="0" smtClean="0"/>
              <a:t>So ISPs might offer the attacker a way to purchase lots and lots of seemingly random IP addresses</a:t>
            </a:r>
          </a:p>
          <a:p>
            <a:pPr lvl="1"/>
            <a:r>
              <a:rPr lang="en-US" dirty="0" smtClean="0"/>
              <a:t>They just tunnel the traffic to the attack site</a:t>
            </a:r>
            <a:endParaRPr lang="fr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www.archive.org/images/petabox-v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743200"/>
            <a:ext cx="2468563" cy="3706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 very multi-homed Sybil attacker</a:t>
            </a:r>
            <a:endParaRPr lang="fr-BE" sz="4400" dirty="0"/>
          </a:p>
        </p:txBody>
      </p:sp>
      <p:pic>
        <p:nvPicPr>
          <p:cNvPr id="16388" name="Picture 4" descr="http://bitcast-a.bitgravity.com/blyon/opte/maps/static/1069646562.LGL.2D.4096x40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4191000" cy="4191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362200" y="2895600"/>
            <a:ext cx="44196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3048000"/>
            <a:ext cx="43434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81200" y="3657600"/>
            <a:ext cx="4953000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19400" y="3352800"/>
            <a:ext cx="41148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1800" y="3505200"/>
            <a:ext cx="41148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6600" y="4267200"/>
            <a:ext cx="41148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52600" y="4572000"/>
            <a:ext cx="502920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4800600"/>
            <a:ext cx="5638800" cy="1295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90800" y="4419600"/>
            <a:ext cx="41148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Implications?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“too much” expense, attacker is able to</a:t>
            </a:r>
          </a:p>
          <a:p>
            <a:pPr lvl="1"/>
            <a:r>
              <a:rPr lang="en-US" dirty="0" smtClean="0"/>
              <a:t>Create a potentially huge number of attack points</a:t>
            </a:r>
          </a:p>
          <a:p>
            <a:pPr lvl="1"/>
            <a:r>
              <a:rPr lang="en-US" dirty="0" smtClean="0"/>
              <a:t>Situate them all over the network (with a little help from AT&amp;T or Verizon or some other widely diversified ISP)</a:t>
            </a:r>
          </a:p>
          <a:p>
            <a:pPr lvl="1"/>
            <a:r>
              <a:rPr lang="en-US" dirty="0" smtClean="0"/>
              <a:t>Run whatever he would like on the nodes rather efficiently,  gaining a 50x or even 100’sx scale-up factor!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And this really works…</a:t>
            </a:r>
          </a:p>
          <a:p>
            <a:pPr lvl="1"/>
            <a:r>
              <a:rPr lang="en-US" dirty="0" smtClean="0"/>
              <a:t>See, for example, the </a:t>
            </a:r>
            <a:r>
              <a:rPr lang="en-US" dirty="0" err="1" smtClean="0"/>
              <a:t>Honeypot</a:t>
            </a:r>
            <a:r>
              <a:rPr lang="en-US" dirty="0" smtClean="0"/>
              <a:t> work at UCSD</a:t>
            </a:r>
          </a:p>
          <a:p>
            <a:pPr lvl="1"/>
            <a:r>
              <a:rPr lang="en-US" dirty="0" smtClean="0"/>
              <a:t>U. Michigan (Brian Ford, Peter Chen) another example</a:t>
            </a:r>
            <a:endParaRPr lang="fr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Defending against Sybil attacks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4187" indent="-457200">
              <a:buFont typeface="+mj-lt"/>
              <a:buAutoNum type="arabicPeriod"/>
            </a:pPr>
            <a:r>
              <a:rPr lang="en-US" sz="2400" dirty="0" smtClean="0"/>
              <a:t>Often system maintains a black list</a:t>
            </a:r>
          </a:p>
          <a:p>
            <a:pPr marL="850900" lvl="1" indent="-457200"/>
            <a:r>
              <a:rPr lang="en-US" sz="2000" dirty="0" smtClean="0"/>
              <a:t>If nodes misbehave, add to black list</a:t>
            </a:r>
          </a:p>
          <a:p>
            <a:pPr marL="850900" lvl="1" indent="-457200"/>
            <a:r>
              <a:rPr lang="en-US" sz="2000" dirty="0" smtClean="0"/>
              <a:t>Need a robust way to share it around</a:t>
            </a:r>
          </a:p>
          <a:p>
            <a:pPr marL="850900" lvl="1" indent="-457200"/>
            <a:r>
              <a:rPr lang="en-US" sz="2000" dirty="0" smtClean="0"/>
              <a:t>Then can exclude the faulty nodes from the application</a:t>
            </a:r>
          </a:p>
          <a:p>
            <a:pPr marL="850900" lvl="1" indent="-457200"/>
            <a:r>
              <a:rPr lang="en-US" sz="2000" dirty="0" smtClean="0"/>
              <a:t>Issues?  Attacker may try to hijack the black list itself</a:t>
            </a:r>
          </a:p>
          <a:p>
            <a:pPr marL="1162050" lvl="2" indent="-457200"/>
            <a:r>
              <a:rPr lang="en-US" sz="2000" dirty="0" smtClean="0"/>
              <a:t>So black list is usually maintained by central service</a:t>
            </a:r>
          </a:p>
          <a:p>
            <a:pPr marL="484187" indent="-457200">
              <a:buFont typeface="+mj-lt"/>
              <a:buAutoNum type="arabicPeriod"/>
            </a:pPr>
            <a:r>
              <a:rPr lang="en-US" sz="2400" dirty="0" smtClean="0"/>
              <a:t>Check joining nodes</a:t>
            </a:r>
          </a:p>
          <a:p>
            <a:pPr marL="850900" lvl="1" indent="-457200">
              <a:buFont typeface="+mj-lt"/>
              <a:buAutoNum type="arabicPeriod"/>
            </a:pPr>
            <a:r>
              <a:rPr lang="en-US" sz="2200" dirty="0" smtClean="0"/>
              <a:t>Make someone solve a puzzle (proof of human user)</a:t>
            </a:r>
          </a:p>
          <a:p>
            <a:pPr marL="850900" lvl="1" indent="-457200">
              <a:buFont typeface="+mj-lt"/>
              <a:buAutoNum type="arabicPeriod"/>
            </a:pPr>
            <a:r>
              <a:rPr lang="en-US" sz="2200" dirty="0" smtClean="0"/>
              <a:t>Perhaps require a voucher “from a friend”</a:t>
            </a:r>
          </a:p>
          <a:p>
            <a:pPr marL="484187" indent="-457200">
              <a:buFont typeface="+mj-lt"/>
              <a:buAutoNum type="arabicPeriod"/>
            </a:pPr>
            <a:r>
              <a:rPr lang="en-US" sz="2400" dirty="0" smtClean="0"/>
              <a:t>Finally, some systems continuously track “reputation”</a:t>
            </a:r>
            <a:endParaRPr lang="fr-BE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Nodes track behavior of other nodes</a:t>
            </a:r>
          </a:p>
          <a:p>
            <a:pPr lvl="1"/>
            <a:r>
              <a:rPr lang="en-US" dirty="0" smtClean="0"/>
              <a:t>Goal is to</a:t>
            </a:r>
          </a:p>
          <a:p>
            <a:pPr lvl="2"/>
            <a:r>
              <a:rPr lang="en-US" dirty="0" smtClean="0"/>
              <a:t>Detect misbehavior</a:t>
            </a:r>
          </a:p>
          <a:p>
            <a:pPr lvl="2"/>
            <a:r>
              <a:rPr lang="en-US" dirty="0" smtClean="0"/>
              <a:t>Be in a position to prove that it happened</a:t>
            </a:r>
          </a:p>
          <a:p>
            <a:pPr lvl="1"/>
            <a:r>
              <a:rPr lang="en-US" dirty="0" smtClean="0"/>
              <a:t>Two versions of reputation tracking</a:t>
            </a:r>
          </a:p>
          <a:p>
            <a:pPr lvl="2"/>
            <a:r>
              <a:rPr lang="en-US" dirty="0" smtClean="0"/>
              <a:t>Some systems assume that the healthy nodes outnumber the misbehaving ones (by a large margin)</a:t>
            </a:r>
          </a:p>
          <a:p>
            <a:pPr lvl="3"/>
            <a:r>
              <a:rPr lang="en-US" dirty="0" smtClean="0"/>
              <a:t>In these, a majority can agree to shun a minority</a:t>
            </a:r>
          </a:p>
          <a:p>
            <a:pPr lvl="2"/>
            <a:r>
              <a:rPr lang="en-US" dirty="0" smtClean="0"/>
              <a:t>Other systems want proof of misbehavior</a:t>
            </a:r>
            <a:endParaRPr lang="fr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we model a system as a time-space diagram, with processes, events, messages</a:t>
            </a:r>
            <a:endParaRPr lang="fr-BE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endParaRPr lang="fr-BE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821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</a:t>
            </a:r>
            <a:endParaRPr lang="fr-B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431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fr-BE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964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endParaRPr lang="fr-B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3135868"/>
            <a:ext cx="678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0</a:t>
            </a:r>
            <a:r>
              <a:rPr lang="en-US" b="1" dirty="0" smtClean="0"/>
              <a:t>                                      e</a:t>
            </a:r>
            <a:r>
              <a:rPr lang="en-US" b="1" baseline="-25000" dirty="0" smtClean="0"/>
              <a:t>1</a:t>
            </a:r>
            <a:r>
              <a:rPr lang="en-US" b="1" dirty="0" smtClean="0"/>
              <a:t>                                                    e</a:t>
            </a:r>
            <a:r>
              <a:rPr lang="en-US" b="1" baseline="-25000" dirty="0" smtClean="0"/>
              <a:t>3</a:t>
            </a:r>
            <a:endParaRPr lang="fr-BE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19200" y="3503612"/>
            <a:ext cx="6934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19200" y="4037012"/>
            <a:ext cx="6934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19200" y="4572000"/>
            <a:ext cx="6934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19200" y="5105400"/>
            <a:ext cx="6934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6400" y="3669268"/>
            <a:ext cx="678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4</a:t>
            </a:r>
            <a:r>
              <a:rPr lang="en-US" b="1" dirty="0" smtClean="0"/>
              <a:t>                   e</a:t>
            </a:r>
            <a:r>
              <a:rPr lang="en-US" b="1" baseline="-25000" dirty="0" smtClean="0"/>
              <a:t>5</a:t>
            </a:r>
            <a:r>
              <a:rPr lang="en-US" b="1" dirty="0" smtClean="0"/>
              <a:t>                                                    e</a:t>
            </a:r>
            <a:r>
              <a:rPr lang="en-US" b="1" baseline="-25000" dirty="0" smtClean="0"/>
              <a:t>6</a:t>
            </a:r>
            <a:endParaRPr lang="fr-BE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95400" y="4267200"/>
            <a:ext cx="678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</a:t>
            </a:r>
            <a:r>
              <a:rPr lang="en-US" b="1" baseline="-25000" dirty="0" smtClean="0"/>
              <a:t>7</a:t>
            </a:r>
            <a:r>
              <a:rPr lang="en-US" b="1" dirty="0" smtClean="0"/>
              <a:t>                                      e</a:t>
            </a:r>
            <a:r>
              <a:rPr lang="en-US" b="1" baseline="-25000" dirty="0" smtClean="0"/>
              <a:t>8</a:t>
            </a:r>
            <a:r>
              <a:rPr lang="en-US" b="1" dirty="0" smtClean="0"/>
              <a:t> </a:t>
            </a:r>
            <a:endParaRPr lang="fr-BE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4736068"/>
            <a:ext cx="678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9</a:t>
            </a:r>
            <a:r>
              <a:rPr lang="en-US" b="1" dirty="0" smtClean="0"/>
              <a:t>                                      e</a:t>
            </a:r>
            <a:r>
              <a:rPr lang="en-US" b="1" baseline="-25000" dirty="0" smtClean="0"/>
              <a:t>10</a:t>
            </a:r>
            <a:r>
              <a:rPr lang="en-US" b="1" dirty="0" smtClean="0"/>
              <a:t>           e</a:t>
            </a:r>
            <a:r>
              <a:rPr lang="en-US" b="1" baseline="-25000" dirty="0" smtClean="0"/>
              <a:t>11</a:t>
            </a:r>
            <a:endParaRPr lang="fr-BE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2209800" y="3505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10000" y="35052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33800" y="3505200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2514600" y="45720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2"/>
          </p:cNvCxnSpPr>
          <p:nvPr/>
        </p:nvCxnSpPr>
        <p:spPr>
          <a:xfrm rot="5400000" flipH="1" flipV="1">
            <a:off x="4895850" y="4133850"/>
            <a:ext cx="106680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6629400" y="4038600"/>
            <a:ext cx="1066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A to all:</a:t>
            </a:r>
          </a:p>
          <a:p>
            <a:pPr lvl="1"/>
            <a:r>
              <a:rPr lang="en-US" dirty="0" smtClean="0"/>
              <a:t>Node B said “X” and I can prove it</a:t>
            </a:r>
          </a:p>
          <a:p>
            <a:pPr lvl="1"/>
            <a:r>
              <a:rPr lang="en-US" dirty="0" smtClean="0"/>
              <a:t>Node B said “X” in state S and I can prove it</a:t>
            </a:r>
          </a:p>
          <a:p>
            <a:pPr lvl="1"/>
            <a:r>
              <a:rPr lang="en-US" dirty="0" smtClean="0"/>
              <a:t>Node B said “X” when it was in state S after I reached state S’ and before I reached state S’’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First two are definitely achievable.  Last one is trickier and comes down to cost we will pay</a:t>
            </a:r>
          </a:p>
          <a:p>
            <a:r>
              <a:rPr lang="en-US" dirty="0" smtClean="0"/>
              <a:t>Collusion attacks are also tricky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Collusion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the attack compromises multiple nodes</a:t>
            </a:r>
          </a:p>
          <a:p>
            <a:endParaRPr lang="en-US" dirty="0" smtClean="0"/>
          </a:p>
          <a:p>
            <a:r>
              <a:rPr lang="en-US" dirty="0" smtClean="0"/>
              <a:t>With collusion they can talk over their joint story and invent a plausible and mutually consistent one</a:t>
            </a:r>
          </a:p>
          <a:p>
            <a:endParaRPr lang="en-US" dirty="0" smtClean="0"/>
          </a:p>
          <a:p>
            <a:r>
              <a:rPr lang="en-US" dirty="0" smtClean="0"/>
              <a:t>They can also share their private keys, gang up on a defenseless honest node, etc</a:t>
            </a:r>
            <a:endParaRPr lang="fr-B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irrefutable log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an event sequence: </a:t>
            </a:r>
            <a:r>
              <a:rPr lang="en-US" i="1" dirty="0" smtClean="0"/>
              <a:t>e</a:t>
            </a:r>
            <a:r>
              <a:rPr lang="en-US" i="1" baseline="-25000" dirty="0" smtClean="0"/>
              <a:t>0</a:t>
            </a:r>
            <a:r>
              <a:rPr lang="en-US" i="1" dirty="0" smtClean="0"/>
              <a:t> e</a:t>
            </a:r>
            <a:r>
              <a:rPr lang="en-US" i="1" baseline="-25000" dirty="0" smtClean="0"/>
              <a:t>1</a:t>
            </a:r>
            <a:r>
              <a:rPr lang="en-US" i="1" dirty="0" smtClean="0"/>
              <a:t> e</a:t>
            </a:r>
            <a:r>
              <a:rPr lang="en-US" i="1" baseline="-25000" dirty="0" smtClean="0"/>
              <a:t>2</a:t>
            </a:r>
          </a:p>
          <a:p>
            <a:r>
              <a:rPr lang="en-US" dirty="0" smtClean="0"/>
              <a:t>Suppose that we keep a log of these events</a:t>
            </a:r>
          </a:p>
          <a:p>
            <a:endParaRPr lang="en-US" dirty="0" smtClean="0"/>
          </a:p>
          <a:p>
            <a:r>
              <a:rPr lang="en-US" dirty="0" smtClean="0"/>
              <a:t>If I’m shown a log, should I trust it?</a:t>
            </a:r>
          </a:p>
          <a:p>
            <a:pPr lvl="1"/>
            <a:r>
              <a:rPr lang="en-US" dirty="0" smtClean="0"/>
              <a:t>Are the events legitimate?</a:t>
            </a:r>
          </a:p>
          <a:p>
            <a:pPr lvl="1"/>
            <a:r>
              <a:rPr lang="en-US" dirty="0" smtClean="0"/>
              <a:t>We can assume public-key cryptography (“PKI”)</a:t>
            </a:r>
          </a:p>
          <a:p>
            <a:pPr lvl="1"/>
            <a:r>
              <a:rPr lang="en-US" dirty="0" smtClean="0"/>
              <a:t>Have the process that performed</a:t>
            </a:r>
            <a:br>
              <a:rPr lang="en-US" dirty="0" smtClean="0"/>
            </a:br>
            <a:r>
              <a:rPr lang="en-US" dirty="0" smtClean="0"/>
              <a:t>each event sign for it</a:t>
            </a:r>
            <a:endParaRPr lang="fr-BE" dirty="0"/>
          </a:p>
        </p:txBody>
      </p:sp>
      <p:sp>
        <p:nvSpPr>
          <p:cNvPr id="4" name="Flowchart: Multidocument 3"/>
          <p:cNvSpPr/>
          <p:nvPr/>
        </p:nvSpPr>
        <p:spPr>
          <a:xfrm>
            <a:off x="7086600" y="2362200"/>
            <a:ext cx="1060704" cy="7589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0</a:t>
            </a:r>
            <a:endParaRPr lang="fr-BE" dirty="0"/>
          </a:p>
        </p:txBody>
      </p:sp>
      <p:sp>
        <p:nvSpPr>
          <p:cNvPr id="8" name="Flowchart: Multidocument 7"/>
          <p:cNvSpPr/>
          <p:nvPr/>
        </p:nvSpPr>
        <p:spPr>
          <a:xfrm>
            <a:off x="7162800" y="5184648"/>
            <a:ext cx="1060704" cy="7589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[e</a:t>
            </a:r>
            <a:r>
              <a:rPr lang="en-US" baseline="-25000" dirty="0" smtClean="0"/>
              <a:t>0</a:t>
            </a:r>
            <a:r>
              <a:rPr lang="en-US" dirty="0" smtClean="0"/>
              <a:t> ]</a:t>
            </a:r>
            <a:r>
              <a:rPr lang="en-US" baseline="-25000" dirty="0" smtClean="0"/>
              <a:t>p</a:t>
            </a:r>
            <a:endParaRPr lang="fr-B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a log?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lets a node prove that it was able to reach state S</a:t>
            </a:r>
          </a:p>
          <a:p>
            <a:endParaRPr lang="en-US" dirty="0" smtClean="0"/>
          </a:p>
          <a:p>
            <a:r>
              <a:rPr lang="en-US" dirty="0" smtClean="0"/>
              <a:t>Once an honest third party has a copy of the node, the creator can’t back out of the state it claimed to reach</a:t>
            </a:r>
          </a:p>
          <a:p>
            <a:endParaRPr lang="en-US" dirty="0" smtClean="0"/>
          </a:p>
          <a:p>
            <a:r>
              <a:rPr lang="en-US" dirty="0" smtClean="0"/>
              <a:t>But until a third party looks at the log, logs are local and a dishonest node could have more than one…</a:t>
            </a:r>
            <a:endParaRPr lang="fr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p and q could be compromised</a:t>
            </a:r>
          </a:p>
          <a:p>
            <a:pPr lvl="1"/>
            <a:r>
              <a:rPr lang="en-US" dirty="0" smtClean="0"/>
              <a:t>Perhaps they are lying about values other leaf nodes reported to them…</a:t>
            </a:r>
          </a:p>
          <a:p>
            <a:pPr lvl="1"/>
            <a:r>
              <a:rPr lang="en-US" dirty="0" smtClean="0"/>
              <a:t>… and they could also have miscomputed the aggregates</a:t>
            </a:r>
          </a:p>
          <a:p>
            <a:pPr lvl="1"/>
            <a:r>
              <a:rPr lang="en-US" dirty="0" smtClean="0"/>
              <a:t>… and they could have deliberately ignored values that they were sent, but felt were “inconvenient” (“oops, I thought that r had failed…”)</a:t>
            </a:r>
          </a:p>
          <a:p>
            <a:pPr lvl="1"/>
            <a:r>
              <a:rPr lang="en-US" dirty="0" smtClean="0"/>
              <a:t>Indeed, could assemble a “fake” snapshot of the region using a mixture of old and new values, and then computed a completely correct aggregate using this distorted and inaccurate raw data</a:t>
            </a:r>
            <a:endParaRPr lang="fr-B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irrefutable log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can I trust the sequence of events?</a:t>
            </a:r>
          </a:p>
          <a:p>
            <a:pPr lvl="1"/>
            <a:r>
              <a:rPr lang="en-US" dirty="0" smtClean="0"/>
              <a:t>Each record can include a hash of the</a:t>
            </a:r>
            <a:br>
              <a:rPr lang="en-US" dirty="0" smtClean="0"/>
            </a:br>
            <a:r>
              <a:rPr lang="en-US" dirty="0" smtClean="0"/>
              <a:t>prior record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Doesn’t prevent a malicious process from maintaining multiple versions of the local log (“cooked books”)</a:t>
            </a:r>
          </a:p>
          <a:p>
            <a:endParaRPr lang="en-US" dirty="0" smtClean="0"/>
          </a:p>
          <a:p>
            <a:r>
              <a:rPr lang="en-US" dirty="0" smtClean="0"/>
              <a:t>But any given log has a robust record sequence now</a:t>
            </a:r>
            <a:endParaRPr lang="fr-BE" dirty="0"/>
          </a:p>
        </p:txBody>
      </p:sp>
      <p:sp>
        <p:nvSpPr>
          <p:cNvPr id="8" name="Flowchart: Multidocument 7"/>
          <p:cNvSpPr/>
          <p:nvPr/>
        </p:nvSpPr>
        <p:spPr>
          <a:xfrm>
            <a:off x="6400800" y="2746248"/>
            <a:ext cx="1981200" cy="7589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[MD5(e</a:t>
            </a:r>
            <a:r>
              <a:rPr lang="en-US" baseline="-25000" dirty="0" smtClean="0"/>
              <a:t>0</a:t>
            </a:r>
            <a:r>
              <a:rPr lang="en-US" dirty="0" smtClean="0"/>
              <a:t> ): e</a:t>
            </a:r>
            <a:r>
              <a:rPr lang="en-US" baseline="-25000" dirty="0" smtClean="0"/>
              <a:t>1</a:t>
            </a:r>
            <a:r>
              <a:rPr lang="en-US" dirty="0" smtClean="0"/>
              <a:t> ]</a:t>
            </a:r>
            <a:r>
              <a:rPr lang="en-US" baseline="-25000" dirty="0" smtClean="0"/>
              <a:t>p</a:t>
            </a:r>
            <a:endParaRPr lang="fr-B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irrefutable log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p talks to q?</a:t>
            </a:r>
          </a:p>
          <a:p>
            <a:pPr lvl="1"/>
            <a:r>
              <a:rPr lang="en-US" dirty="0" smtClean="0"/>
              <a:t>p tells q the hash of its last log entry (and signs for it)</a:t>
            </a:r>
          </a:p>
          <a:p>
            <a:pPr lvl="1"/>
            <a:r>
              <a:rPr lang="en-US" dirty="0" smtClean="0"/>
              <a:t>q appends to log and sends log record back to p</a:t>
            </a:r>
            <a:endParaRPr lang="fr-BE" dirty="0"/>
          </a:p>
        </p:txBody>
      </p:sp>
      <p:sp>
        <p:nvSpPr>
          <p:cNvPr id="8" name="Flowchart: Multidocument 7"/>
          <p:cNvSpPr/>
          <p:nvPr/>
        </p:nvSpPr>
        <p:spPr>
          <a:xfrm>
            <a:off x="304800" y="3657600"/>
            <a:ext cx="2133600" cy="7589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[MD5</a:t>
            </a:r>
            <a:r>
              <a:rPr lang="en-US" baseline="-25000" dirty="0" smtClean="0"/>
              <a:t>p</a:t>
            </a:r>
            <a:r>
              <a:rPr lang="en-US" dirty="0" smtClean="0"/>
              <a:t> (e</a:t>
            </a:r>
            <a:r>
              <a:rPr lang="en-US" baseline="-25000" dirty="0" smtClean="0"/>
              <a:t>0</a:t>
            </a:r>
            <a:r>
              <a:rPr lang="en-US" dirty="0" smtClean="0"/>
              <a:t> ): e</a:t>
            </a:r>
            <a:r>
              <a:rPr lang="en-US" baseline="-25000" dirty="0" smtClean="0"/>
              <a:t>1</a:t>
            </a:r>
            <a:r>
              <a:rPr lang="en-US" dirty="0" smtClean="0"/>
              <a:t> ]</a:t>
            </a:r>
            <a:r>
              <a:rPr lang="en-US" baseline="-25000" dirty="0" smtClean="0"/>
              <a:t>p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endParaRPr lang="fr-B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117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</a:t>
            </a:r>
            <a:endParaRPr lang="fr-B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135868"/>
            <a:ext cx="678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0</a:t>
            </a:r>
            <a:r>
              <a:rPr lang="en-US" b="1" dirty="0" smtClean="0"/>
              <a:t>      e</a:t>
            </a:r>
            <a:r>
              <a:rPr lang="en-US" b="1" baseline="-25000" dirty="0" smtClean="0"/>
              <a:t>1</a:t>
            </a:r>
            <a:r>
              <a:rPr lang="en-US" b="1" dirty="0" smtClean="0"/>
              <a:t>                                               </a:t>
            </a:r>
            <a:endParaRPr lang="fr-BE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3503612"/>
            <a:ext cx="6934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5256212"/>
            <a:ext cx="6934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3505200"/>
            <a:ext cx="18288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5400" y="4888468"/>
            <a:ext cx="678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2</a:t>
            </a:r>
            <a:endParaRPr lang="fr-BE" b="1" dirty="0"/>
          </a:p>
        </p:txBody>
      </p:sp>
      <p:sp>
        <p:nvSpPr>
          <p:cNvPr id="17" name="Flowchart: Multidocument 16"/>
          <p:cNvSpPr/>
          <p:nvPr/>
        </p:nvSpPr>
        <p:spPr>
          <a:xfrm>
            <a:off x="914400" y="5489448"/>
            <a:ext cx="1981200" cy="7589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 e</a:t>
            </a:r>
            <a:r>
              <a:rPr lang="en-US" baseline="-25000" dirty="0" smtClean="0"/>
              <a:t>2</a:t>
            </a:r>
            <a:r>
              <a:rPr lang="en-US" dirty="0" smtClean="0"/>
              <a:t> ]</a:t>
            </a:r>
            <a:r>
              <a:rPr lang="en-US" baseline="-25000" dirty="0" smtClean="0"/>
              <a:t>q</a:t>
            </a:r>
            <a:endParaRPr lang="fr-BE" dirty="0"/>
          </a:p>
        </p:txBody>
      </p:sp>
      <p:sp>
        <p:nvSpPr>
          <p:cNvPr id="18" name="Flowchart: Predefined Process 17"/>
          <p:cNvSpPr/>
          <p:nvPr/>
        </p:nvSpPr>
        <p:spPr>
          <a:xfrm>
            <a:off x="2971800" y="4191000"/>
            <a:ext cx="2514600" cy="612648"/>
          </a:xfrm>
          <a:prstGeom prst="flowChartPredefined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[[e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]</a:t>
            </a:r>
            <a:r>
              <a:rPr lang="en-US" baseline="-25000" dirty="0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  <a:r>
              <a:rPr lang="en-US" i="1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en-US" baseline="-25000" dirty="0" smtClean="0">
                <a:solidFill>
                  <a:schemeClr val="tx1"/>
                </a:solidFill>
              </a:rPr>
              <a:t>p</a:t>
            </a:r>
            <a:endParaRPr lang="fr-BE" i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257800" y="3505200"/>
            <a:ext cx="2057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24200" y="5410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Generates e</a:t>
            </a:r>
            <a:r>
              <a:rPr lang="en-US" i="1" baseline="-25000" dirty="0" smtClean="0"/>
              <a:t>3</a:t>
            </a:r>
            <a:r>
              <a:rPr lang="en-US" i="1" dirty="0" smtClean="0"/>
              <a:t> as incoming msg.  New log record is </a:t>
            </a:r>
            <a:r>
              <a:rPr lang="en-US" dirty="0" smtClean="0"/>
              <a:t>[[e</a:t>
            </a:r>
            <a:r>
              <a:rPr lang="en-US" baseline="-25000" dirty="0" smtClean="0"/>
              <a:t>2</a:t>
            </a:r>
            <a:r>
              <a:rPr lang="en-US" dirty="0" smtClean="0"/>
              <a:t> ]</a:t>
            </a:r>
            <a:r>
              <a:rPr lang="en-US" baseline="-25000" dirty="0" smtClean="0"/>
              <a:t>q</a:t>
            </a:r>
            <a:r>
              <a:rPr lang="en-US" dirty="0" smtClean="0"/>
              <a:t> [[e</a:t>
            </a:r>
            <a:r>
              <a:rPr lang="en-US" baseline="-25000" dirty="0" smtClean="0"/>
              <a:t>1</a:t>
            </a:r>
            <a:r>
              <a:rPr lang="en-US" dirty="0" smtClean="0"/>
              <a:t> ]</a:t>
            </a:r>
            <a:r>
              <a:rPr lang="en-US" baseline="-25000" dirty="0" smtClean="0"/>
              <a:t>p</a:t>
            </a:r>
            <a:r>
              <a:rPr lang="en-US" dirty="0" smtClean="0"/>
              <a:t> : </a:t>
            </a:r>
            <a:r>
              <a:rPr lang="en-US" i="1" dirty="0" smtClean="0"/>
              <a:t>m</a:t>
            </a:r>
            <a:r>
              <a:rPr lang="en-US" dirty="0" smtClean="0"/>
              <a:t>]</a:t>
            </a:r>
            <a:r>
              <a:rPr lang="en-US" baseline="-25000" dirty="0" smtClean="0"/>
              <a:t>p</a:t>
            </a:r>
            <a:r>
              <a:rPr lang="en-US" dirty="0" smtClean="0"/>
              <a:t> ]</a:t>
            </a:r>
            <a:r>
              <a:rPr lang="en-US" baseline="-25000" dirty="0" smtClean="0"/>
              <a:t>q</a:t>
            </a:r>
            <a:endParaRPr lang="fr-BE" i="1" dirty="0" smtClean="0"/>
          </a:p>
          <a:p>
            <a:endParaRPr lang="fr-BE" i="1" dirty="0" smtClean="0"/>
          </a:p>
          <a:p>
            <a:r>
              <a:rPr lang="en-US" i="1" dirty="0" smtClean="0"/>
              <a:t> </a:t>
            </a:r>
            <a:endParaRPr lang="fr-BE" i="1" dirty="0"/>
          </a:p>
        </p:txBody>
      </p:sp>
      <p:sp>
        <p:nvSpPr>
          <p:cNvPr id="24" name="Flowchart: Predefined Process 23"/>
          <p:cNvSpPr/>
          <p:nvPr/>
        </p:nvSpPr>
        <p:spPr>
          <a:xfrm>
            <a:off x="5867400" y="3962400"/>
            <a:ext cx="2514600" cy="612648"/>
          </a:xfrm>
          <a:prstGeom prst="flowChartPredefined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[[e</a:t>
            </a:r>
            <a:r>
              <a:rPr lang="en-US" sz="1600" baseline="-2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]</a:t>
            </a:r>
            <a:r>
              <a:rPr lang="en-US" sz="1600" baseline="-2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q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[[e</a:t>
            </a:r>
            <a:r>
              <a:rPr lang="en-US" sz="1600" baseline="-2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]</a:t>
            </a:r>
            <a:r>
              <a:rPr lang="en-US" sz="1600" baseline="-2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: </a:t>
            </a:r>
            <a:r>
              <a:rPr lang="en-US" sz="16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]</a:t>
            </a:r>
            <a:r>
              <a:rPr lang="en-US" sz="1600" baseline="-2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]</a:t>
            </a:r>
            <a:r>
              <a:rPr lang="en-US" sz="1600" baseline="-2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q</a:t>
            </a:r>
            <a:endParaRPr lang="fr-BE" sz="1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let us prove?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p can prove now that </a:t>
            </a:r>
          </a:p>
          <a:p>
            <a:pPr lvl="1"/>
            <a:r>
              <a:rPr lang="en-US" dirty="0" smtClean="0"/>
              <a:t>When it was in state S</a:t>
            </a:r>
          </a:p>
          <a:p>
            <a:pPr lvl="1"/>
            <a:r>
              <a:rPr lang="en-US" dirty="0" smtClean="0"/>
              <a:t>It sent message M to q</a:t>
            </a:r>
          </a:p>
          <a:p>
            <a:pPr lvl="1"/>
            <a:r>
              <a:rPr lang="en-US" dirty="0" smtClean="0"/>
              <a:t>And node q received M in state S’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Obviously, until p has that receipt in hand, though, it can’t know (much less prove) that M was received</a:t>
            </a:r>
            <a:endParaRPr lang="fr-B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irrefutable log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has freedom to decide when to receive the message from p… but once it accepts the message is compelled to add to its log and send proof back to p</a:t>
            </a:r>
          </a:p>
          <a:p>
            <a:r>
              <a:rPr lang="en-US" dirty="0" smtClean="0"/>
              <a:t>p can decide when to receive the proof, but then must log it</a:t>
            </a:r>
          </a:p>
          <a:p>
            <a:endParaRPr lang="en-US" dirty="0" smtClean="0"/>
          </a:p>
          <a:p>
            <a:r>
              <a:rPr lang="en-US" dirty="0" smtClean="0"/>
              <a:t>Rule: must always log the outcome of the previous exchange before starting the next one</a:t>
            </a:r>
            <a:endParaRPr lang="fr-B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 can be audited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third party can</a:t>
            </a:r>
          </a:p>
          <a:p>
            <a:pPr lvl="1"/>
            <a:r>
              <a:rPr lang="en-US" dirty="0" smtClean="0"/>
              <a:t>Confirm that </a:t>
            </a:r>
            <a:r>
              <a:rPr lang="en-US" dirty="0" err="1" smtClean="0"/>
              <a:t>p’s</a:t>
            </a:r>
            <a:r>
              <a:rPr lang="en-US" dirty="0" smtClean="0"/>
              <a:t> log is a well-formed log for p</a:t>
            </a:r>
          </a:p>
          <a:p>
            <a:pPr lvl="1"/>
            <a:r>
              <a:rPr lang="en-US" dirty="0" smtClean="0"/>
              <a:t>Compare two logs and, if any disagreement is present, can see who lied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Thus, given a system, we can (in general) create a consistent snapshot, examine the whole set of logs, and identify all the misbehaving nodes within the set</a:t>
            </a:r>
          </a:p>
          <a:p>
            <a:endParaRPr lang="en-US" dirty="0" smtClean="0"/>
          </a:p>
          <a:p>
            <a:r>
              <a:rPr lang="en-US" dirty="0" smtClean="0"/>
              <a:t>Idea used in </a:t>
            </a:r>
            <a:r>
              <a:rPr lang="en-US" dirty="0" err="1" smtClean="0"/>
              <a:t>NightWatch</a:t>
            </a:r>
            <a:r>
              <a:rPr lang="en-US" dirty="0" smtClean="0"/>
              <a:t> (</a:t>
            </a:r>
            <a:r>
              <a:rPr lang="en-US" dirty="0" err="1" smtClean="0"/>
              <a:t>Haridisan</a:t>
            </a:r>
            <a:r>
              <a:rPr lang="en-US" dirty="0" smtClean="0"/>
              <a:t>, Van </a:t>
            </a:r>
            <a:r>
              <a:rPr lang="en-US" dirty="0" err="1" smtClean="0"/>
              <a:t>Renesse</a:t>
            </a:r>
            <a:r>
              <a:rPr lang="en-US" dirty="0" smtClean="0"/>
              <a:t> 07)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Runtime overhead is tolerable</a:t>
            </a:r>
          </a:p>
          <a:p>
            <a:pPr lvl="1"/>
            <a:r>
              <a:rPr lang="en-US" dirty="0" smtClean="0"/>
              <a:t>Basically, must send extra signed hashes</a:t>
            </a:r>
          </a:p>
          <a:p>
            <a:pPr lvl="1"/>
            <a:r>
              <a:rPr lang="en-US" dirty="0" smtClean="0"/>
              <a:t>These objects are probably 128 bits long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Computing them is slow, however</a:t>
            </a:r>
          </a:p>
          <a:p>
            <a:pPr lvl="1"/>
            <a:r>
              <a:rPr lang="en-US" dirty="0" smtClean="0"/>
              <a:t>Not extreme, but encrypting an MD5 hash isn’t cheap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Auditing a set of logs could be </a:t>
            </a:r>
            <a:r>
              <a:rPr lang="en-US" i="1" dirty="0" smtClean="0"/>
              <a:t>very </a:t>
            </a:r>
            <a:r>
              <a:rPr lang="en-US" dirty="0" smtClean="0"/>
              <a:t>costly</a:t>
            </a:r>
          </a:p>
          <a:p>
            <a:pPr lvl="1"/>
            <a:r>
              <a:rPr lang="en-US" dirty="0" smtClean="0"/>
              <a:t>Study them to see if they embody a contradiction</a:t>
            </a:r>
          </a:p>
          <a:p>
            <a:pPr lvl="1"/>
            <a:r>
              <a:rPr lang="en-US" dirty="0" smtClean="0"/>
              <a:t>Could even check that computation was done correctly</a:t>
            </a:r>
            <a:endParaRPr lang="fr-B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reducing costs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idea: don’t audit in real-time</a:t>
            </a:r>
          </a:p>
          <a:p>
            <a:pPr lvl="1"/>
            <a:r>
              <a:rPr lang="en-US" dirty="0" smtClean="0"/>
              <a:t>Run auditor as a background activity</a:t>
            </a:r>
          </a:p>
          <a:p>
            <a:pPr lvl="1"/>
            <a:r>
              <a:rPr lang="en-US" dirty="0" smtClean="0"/>
              <a:t>Periodically, it collects some logs, verifies them individually, and verifies the cross-linked records too</a:t>
            </a:r>
          </a:p>
          <a:p>
            <a:r>
              <a:rPr lang="en-US" dirty="0" smtClean="0"/>
              <a:t>Might only check “now and then”</a:t>
            </a:r>
          </a:p>
          <a:p>
            <a:r>
              <a:rPr lang="en-US" dirty="0" smtClean="0"/>
              <a:t>For fairness: have everyone do some auditing work</a:t>
            </a:r>
          </a:p>
          <a:p>
            <a:endParaRPr lang="en-US" dirty="0" smtClean="0"/>
          </a:p>
          <a:p>
            <a:r>
              <a:rPr lang="en-US" dirty="0" smtClean="0"/>
              <a:t>If a problem is discovered, broadcast the bad news with a proof (use gossip: very robust).   Everyone checks the proof, then shuns the evil-doer</a:t>
            </a:r>
            <a:endParaRPr lang="fr-B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</a:t>
            </a:r>
            <a:r>
              <a:rPr lang="en-US" dirty="0" err="1" smtClean="0"/>
              <a:t>auditability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Underlying assumption?</a:t>
            </a:r>
          </a:p>
          <a:p>
            <a:pPr lvl="1"/>
            <a:r>
              <a:rPr lang="en-US" dirty="0" smtClean="0"/>
              <a:t>Event information captures everything needed to verify the log contents</a:t>
            </a:r>
            <a:endParaRPr lang="fr-BE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But is this assumption valid?</a:t>
            </a:r>
          </a:p>
          <a:p>
            <a:pPr lvl="1"/>
            <a:r>
              <a:rPr lang="en-US" dirty="0" smtClean="0"/>
              <a:t>What if event says “process p detected a failure of process q”</a:t>
            </a:r>
          </a:p>
          <a:p>
            <a:pPr lvl="2"/>
            <a:r>
              <a:rPr lang="en-US" dirty="0" smtClean="0"/>
              <a:t>Could be an excuse used by p for ignoring a message!</a:t>
            </a:r>
          </a:p>
          <a:p>
            <a:pPr lvl="1"/>
            <a:r>
              <a:rPr lang="en-US" dirty="0" smtClean="0"/>
              <a:t>And we also saw that our message exchange protocol still left p and q some wiggle room (“it showed up late…”)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Apparent need?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Synchronous network</a:t>
            </a:r>
          </a:p>
          <a:p>
            <a:r>
              <a:rPr lang="en-US" dirty="0" smtClean="0"/>
              <a:t>Accurate failure detection</a:t>
            </a:r>
          </a:p>
          <a:p>
            <a:endParaRPr lang="en-US" dirty="0" smtClean="0"/>
          </a:p>
          <a:p>
            <a:r>
              <a:rPr lang="en-US" dirty="0" smtClean="0"/>
              <a:t>In effect: auditing is as hard as solving consensus</a:t>
            </a:r>
          </a:p>
          <a:p>
            <a:endParaRPr lang="en-US" dirty="0" smtClean="0"/>
          </a:p>
          <a:p>
            <a:r>
              <a:rPr lang="en-US" dirty="0" smtClean="0"/>
              <a:t>But if so, FLP tells us that we can never guarantee that auditing will successfully reveal truth</a:t>
            </a:r>
            <a:endParaRPr lang="fr-B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systems deal with this?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don’t: Most P2P systems can be disabled by Sybil attacks</a:t>
            </a:r>
          </a:p>
          <a:p>
            <a:endParaRPr lang="en-US" dirty="0" smtClean="0"/>
          </a:p>
          <a:p>
            <a:r>
              <a:rPr lang="en-US" dirty="0" smtClean="0"/>
              <a:t>Some use human-in-the-loop solutions</a:t>
            </a:r>
          </a:p>
          <a:p>
            <a:pPr lvl="1"/>
            <a:r>
              <a:rPr lang="en-US" dirty="0" smtClean="0"/>
              <a:t>Must prove human is using the system</a:t>
            </a:r>
          </a:p>
          <a:p>
            <a:pPr lvl="1"/>
            <a:r>
              <a:rPr lang="en-US" dirty="0" smtClean="0"/>
              <a:t>And perhaps central control decides who to allow 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Auditing is useful, but no panacea</a:t>
            </a:r>
            <a:endParaRPr lang="fr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Astrolabe can’t tell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Even if we wanted to check, we have no easy way to fix Astrolabe to tolerate such attacks</a:t>
            </a:r>
          </a:p>
          <a:p>
            <a:pPr lvl="1"/>
            <a:r>
              <a:rPr lang="en-US" dirty="0" smtClean="0"/>
              <a:t>We could assume a public key infrastructure and have nodes sign values, but doing so only secures raw data</a:t>
            </a:r>
          </a:p>
          <a:p>
            <a:pPr lvl="1"/>
            <a:r>
              <a:rPr lang="en-US" dirty="0" smtClean="0"/>
              <a:t>Doesn’t address the issue of who is up, who is down, or whether p was using correct, current data</a:t>
            </a:r>
          </a:p>
          <a:p>
            <a:pPr lvl="1"/>
            <a:r>
              <a:rPr lang="en-US" dirty="0" smtClean="0"/>
              <a:t>And even if p says “the mean was 6.7” and signs this, how can we know if the computation was correct?</a:t>
            </a:r>
            <a:endParaRPr lang="fr-BE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Points to a basic security weakness in P2P settings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similar scenarios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Astrolabe</a:t>
            </a:r>
          </a:p>
          <a:p>
            <a:pPr lvl="1"/>
            <a:r>
              <a:rPr lang="en-US" dirty="0" smtClean="0"/>
              <a:t>If “bad data” is relayed, can contaminate the whole system (Amazon had such an issue in August 08)</a:t>
            </a:r>
          </a:p>
          <a:p>
            <a:r>
              <a:rPr lang="en-US" dirty="0" smtClean="0"/>
              <a:t>Seems like we could address this for leaf data with signature scheme… but what about aggregates</a:t>
            </a:r>
          </a:p>
          <a:p>
            <a:pPr lvl="1"/>
            <a:r>
              <a:rPr lang="en-US" dirty="0" smtClean="0"/>
              <a:t>If node A tells B that “In region R, least loaded machine at time 10:21.376 was node C with load 5.1”</a:t>
            </a:r>
          </a:p>
          <a:p>
            <a:pPr lvl="1"/>
            <a:r>
              <a:rPr lang="en-US" dirty="0" smtClean="0"/>
              <a:t>Was A using valid inputs?  And was this correct at that specific time?</a:t>
            </a:r>
          </a:p>
          <a:p>
            <a:pPr lvl="1"/>
            <a:r>
              <a:rPr lang="en-US" dirty="0" smtClean="0"/>
              <a:t>An evil-doer could delay data or detect failures to manipulate the values of aggregates!</a:t>
            </a:r>
            <a:endParaRPr lang="fr-B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Auditable time?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way out of temporal issue is to move towards a state machine execution</a:t>
            </a:r>
          </a:p>
          <a:p>
            <a:pPr lvl="1"/>
            <a:r>
              <a:rPr lang="en-US" dirty="0" smtClean="0"/>
              <a:t>Every event…</a:t>
            </a:r>
          </a:p>
          <a:p>
            <a:pPr lvl="1"/>
            <a:r>
              <a:rPr lang="en-US" dirty="0" smtClean="0"/>
              <a:t>… eventually visible to every healthy node</a:t>
            </a:r>
          </a:p>
          <a:p>
            <a:pPr lvl="1"/>
            <a:r>
              <a:rPr lang="en-US" dirty="0" smtClean="0"/>
              <a:t>… in identical order</a:t>
            </a:r>
          </a:p>
          <a:p>
            <a:pPr lvl="1"/>
            <a:r>
              <a:rPr lang="en-US" dirty="0" smtClean="0"/>
              <a:t>… even if nodes fail during protocol, or act maliciously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With this model, a faulty node is still forced to accept events in the agreed upon order</a:t>
            </a:r>
            <a:endParaRPr lang="fr-B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Sybil attacks: remarkably hard to stop</a:t>
            </a:r>
          </a:p>
          <a:p>
            <a:pPr lvl="1"/>
            <a:r>
              <a:rPr lang="en-US" dirty="0" smtClean="0"/>
              <a:t>With small numbers of nodes: feasible</a:t>
            </a:r>
          </a:p>
          <a:p>
            <a:pPr lvl="1"/>
            <a:r>
              <a:rPr lang="en-US" dirty="0" smtClean="0"/>
              <a:t>With large numbers: becomes very hard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Range of options</a:t>
            </a:r>
          </a:p>
          <a:p>
            <a:pPr lvl="1"/>
            <a:r>
              <a:rPr lang="en-US" dirty="0" smtClean="0"/>
              <a:t>Simple schemes like blacklists</a:t>
            </a:r>
          </a:p>
          <a:p>
            <a:pPr lvl="1"/>
            <a:r>
              <a:rPr lang="en-US" dirty="0" smtClean="0"/>
              <a:t>Simple forms of reputation (“Jeff said that if I mentioned his name, I might be able to join…”)</a:t>
            </a:r>
          </a:p>
          <a:p>
            <a:pPr lvl="1"/>
            <a:r>
              <a:rPr lang="en-US" dirty="0" smtClean="0"/>
              <a:t>Fancy forms of state tracking </a:t>
            </a:r>
            <a:r>
              <a:rPr lang="en-US" smtClean="0"/>
              <a:t>and audit</a:t>
            </a:r>
            <a:endParaRPr lang="fr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given a system that uses a P2P or gossip protocol and does something important.  Ask: 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b="1" i="1" dirty="0" smtClean="0">
                <a:solidFill>
                  <a:srgbClr val="FF0000"/>
                </a:solidFill>
              </a:rPr>
              <a:t>Is there a way to strengthen it so that it will   	tolerate attackers (and tolerate faults, too)?</a:t>
            </a:r>
          </a:p>
          <a:p>
            <a:pPr lvl="1"/>
            <a:r>
              <a:rPr lang="en-US" dirty="0" smtClean="0"/>
              <a:t>Ideally, we want our solution to also be a symmetric, P2P or gossip solution</a:t>
            </a:r>
          </a:p>
          <a:p>
            <a:pPr lvl="1"/>
            <a:r>
              <a:rPr lang="en-US" dirty="0" smtClean="0"/>
              <a:t>We certainly don’t want it to cost a fortune</a:t>
            </a:r>
          </a:p>
          <a:p>
            <a:pPr lvl="2"/>
            <a:r>
              <a:rPr lang="en-US" dirty="0" smtClean="0"/>
              <a:t>For example, in Astrolabe, one could imagine sending raw data instead of aggregates: yes, this would work… but it would be far too costly and in fact would “break the gossip model”</a:t>
            </a:r>
          </a:p>
          <a:p>
            <a:pPr lvl="1"/>
            <a:r>
              <a:rPr lang="en-US" dirty="0" smtClean="0"/>
              <a:t>And it needs to scale well</a:t>
            </a:r>
          </a:p>
          <a:p>
            <a:pPr lvl="1"/>
            <a:endParaRPr lang="fr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leading to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001000" cy="4389437"/>
          </a:xfrm>
        </p:spPr>
        <p:txBody>
          <a:bodyPr/>
          <a:lstStyle/>
          <a:p>
            <a:r>
              <a:rPr lang="en-US" dirty="0" smtClean="0"/>
              <a:t>Concept of a Sybil attack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Broadly:</a:t>
            </a:r>
          </a:p>
          <a:p>
            <a:pPr lvl="1"/>
            <a:r>
              <a:rPr lang="en-US" dirty="0" smtClean="0"/>
              <a:t>Attacker has finite resources</a:t>
            </a:r>
          </a:p>
          <a:p>
            <a:pPr lvl="1"/>
            <a:r>
              <a:rPr lang="en-US" dirty="0" smtClean="0"/>
              <a:t>Uses a technical trick to amplify them into a huge (virtual) army of zombies</a:t>
            </a:r>
          </a:p>
          <a:p>
            <a:pPr lvl="1"/>
            <a:r>
              <a:rPr lang="en-US" dirty="0" smtClean="0"/>
              <a:t>These join the P2P system and then subvert it</a:t>
            </a:r>
            <a:endParaRPr lang="fr-BE" dirty="0"/>
          </a:p>
        </p:txBody>
      </p:sp>
      <p:pic>
        <p:nvPicPr>
          <p:cNvPr id="1026" name="Picture 2" descr="AAAH! ZOMBIES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295400"/>
            <a:ext cx="4336091" cy="3314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Sybil?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343400" cy="4389437"/>
          </a:xfrm>
        </p:spPr>
        <p:txBody>
          <a:bodyPr/>
          <a:lstStyle/>
          <a:p>
            <a:r>
              <a:rPr lang="en-US" dirty="0" smtClean="0"/>
              <a:t>Actual woman with a psychiatric problem</a:t>
            </a:r>
          </a:p>
          <a:p>
            <a:pPr lvl="1"/>
            <a:r>
              <a:rPr lang="en-US" dirty="0" smtClean="0"/>
              <a:t>Termed “multiple personality disorder”</a:t>
            </a:r>
          </a:p>
          <a:p>
            <a:pPr lvl="1"/>
            <a:r>
              <a:rPr lang="en-US" dirty="0" smtClean="0"/>
              <a:t>Unclear how real this 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Sybil Attack: using small number of machines to mimic much larger set</a:t>
            </a:r>
            <a:endParaRPr lang="fr-BE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0" y="1981200"/>
            <a:ext cx="3276600" cy="4724400"/>
            <a:chOff x="5105400" y="1524000"/>
            <a:chExt cx="3276600" cy="4724400"/>
          </a:xfrm>
        </p:grpSpPr>
        <p:pic>
          <p:nvPicPr>
            <p:cNvPr id="1026" name="Picture 2" descr="http://img.dailymail.co.uk/i/pix/2007/10_04/multipleES2510_800x131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1524000"/>
              <a:ext cx="2776204" cy="45720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5105400" y="5562600"/>
              <a:ext cx="32766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to us?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IPTPS paper suggested that P2P and gossip systems are particularly fragile in face of Sybil attacks</a:t>
            </a:r>
          </a:p>
          <a:p>
            <a:pPr lvl="1"/>
            <a:r>
              <a:rPr lang="en-US" dirty="0" smtClean="0"/>
              <a:t>Researchers found that if one machine mimics many (successfully), the attackers can isolate healthy ones</a:t>
            </a:r>
          </a:p>
          <a:p>
            <a:pPr lvl="1"/>
            <a:r>
              <a:rPr lang="en-US" dirty="0" smtClean="0"/>
              <a:t>Particularly serious if a machine has a way to pick its own hashed ID (as occurs in systems where one node inserts itself multiple times into a DHT)</a:t>
            </a:r>
          </a:p>
          <a:p>
            <a:r>
              <a:rPr lang="en-US" dirty="0" smtClean="0"/>
              <a:t>Having isolated healthy nodes, can create a “virtual” environment in which we manipulate outcome of queries and other actions</a:t>
            </a:r>
            <a:endParaRPr lang="fr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scenarios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Recording Industry of America (RIA) rumored to have used Sybil attacks to disrupt illegal file sharing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So-called “Internet </a:t>
            </a:r>
            <a:r>
              <a:rPr lang="en-US" dirty="0" err="1" smtClean="0"/>
              <a:t>Honeypots</a:t>
            </a:r>
            <a:r>
              <a:rPr lang="en-US" dirty="0" smtClean="0"/>
              <a:t>” lure virus, </a:t>
            </a:r>
            <a:br>
              <a:rPr lang="en-US" dirty="0" smtClean="0"/>
            </a:br>
            <a:r>
              <a:rPr lang="en-US" dirty="0" smtClean="0"/>
              <a:t>worms, other malware (like insects to a </a:t>
            </a:r>
            <a:br>
              <a:rPr lang="en-US" dirty="0" smtClean="0"/>
            </a:br>
            <a:r>
              <a:rPr lang="en-US" dirty="0" smtClean="0"/>
              <a:t>pot of honey)</a:t>
            </a:r>
          </a:p>
          <a:p>
            <a:endParaRPr lang="en-US" dirty="0" smtClean="0"/>
          </a:p>
          <a:p>
            <a:r>
              <a:rPr lang="en-US" dirty="0" smtClean="0"/>
              <a:t>Organizations like the NSA might use Sybil approach to evade onion-routing and other information hiding methods</a:t>
            </a:r>
          </a:p>
          <a:p>
            <a:endParaRPr lang="fr-BE" dirty="0"/>
          </a:p>
        </p:txBody>
      </p:sp>
      <p:pic>
        <p:nvPicPr>
          <p:cNvPr id="30722" name="Picture 2" descr="http://www.cs.vu.nl/~herbertb/pictures/honeyp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743200"/>
            <a:ext cx="1428750" cy="210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2666</TotalTime>
  <Words>2508</Words>
  <Application>Microsoft Office PowerPoint</Application>
  <PresentationFormat>On-screen Show (4:3)</PresentationFormat>
  <Paragraphs>330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Sybil Attacks and Reputation Tracking</vt:lpstr>
      <vt:lpstr>Background for today</vt:lpstr>
      <vt:lpstr>What could go wrong?</vt:lpstr>
      <vt:lpstr>Astrolabe can’t tell</vt:lpstr>
      <vt:lpstr>Today’s topic</vt:lpstr>
      <vt:lpstr>… leading to</vt:lpstr>
      <vt:lpstr>Who was Sybil?</vt:lpstr>
      <vt:lpstr>Relevance to us?</vt:lpstr>
      <vt:lpstr>Real world scenarios</vt:lpstr>
      <vt:lpstr>Elements of a Sybil attack</vt:lpstr>
      <vt:lpstr>Chord scenario</vt:lpstr>
      <vt:lpstr>Challenge is numerical…</vt:lpstr>
      <vt:lpstr>VMM technology</vt:lpstr>
      <vt:lpstr>Example: IBM VM/370</vt:lpstr>
      <vt:lpstr>VMM technology took off</vt:lpstr>
      <vt:lpstr>Paravirtualization vs. Full Virtualization</vt:lpstr>
      <vt:lpstr>VMMs and Sybil</vt:lpstr>
      <vt:lpstr>Research issues</vt:lpstr>
      <vt:lpstr>Other kinds of challenges</vt:lpstr>
      <vt:lpstr>Attacker is the “good guy”</vt:lpstr>
      <vt:lpstr>A very multi-homed Sybil attacker</vt:lpstr>
      <vt:lpstr>Implications?</vt:lpstr>
      <vt:lpstr>Defending against Sybil attacks</vt:lpstr>
      <vt:lpstr>Reputation</vt:lpstr>
      <vt:lpstr>Proof?</vt:lpstr>
      <vt:lpstr>Options</vt:lpstr>
      <vt:lpstr>Collusion</vt:lpstr>
      <vt:lpstr>An irrefutable log</vt:lpstr>
      <vt:lpstr>Use of a log?</vt:lpstr>
      <vt:lpstr>An irrefutable log</vt:lpstr>
      <vt:lpstr>An irrefutable log</vt:lpstr>
      <vt:lpstr>What does this let us prove?</vt:lpstr>
      <vt:lpstr>An irrefutable log</vt:lpstr>
      <vt:lpstr>Logs can be audited</vt:lpstr>
      <vt:lpstr>Costs?</vt:lpstr>
      <vt:lpstr>Methods of reducing costs</vt:lpstr>
      <vt:lpstr>Limits of auditability</vt:lpstr>
      <vt:lpstr>Apparent need?</vt:lpstr>
      <vt:lpstr>How systems deal with this?</vt:lpstr>
      <vt:lpstr>Other similar scenarios</vt:lpstr>
      <vt:lpstr>Auditable time?</vt:lpstr>
      <vt:lpstr>Summary?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Trustworthy Active Web</dc:title>
  <dc:creator>Ken Birman</dc:creator>
  <cp:lastModifiedBy>ken</cp:lastModifiedBy>
  <cp:revision>280</cp:revision>
  <dcterms:created xsi:type="dcterms:W3CDTF">2006-08-16T00:00:00Z</dcterms:created>
  <dcterms:modified xsi:type="dcterms:W3CDTF">2008-11-16T16:08:27Z</dcterms:modified>
</cp:coreProperties>
</file>