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91" r:id="rId8"/>
    <p:sldId id="262" r:id="rId9"/>
    <p:sldId id="263" r:id="rId10"/>
    <p:sldId id="292" r:id="rId11"/>
    <p:sldId id="293" r:id="rId12"/>
    <p:sldId id="264" r:id="rId13"/>
    <p:sldId id="29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7" r:id="rId40"/>
    <p:sldId id="295" r:id="rId41"/>
    <p:sldId id="296" r:id="rId42"/>
    <p:sldId id="298" r:id="rId43"/>
    <p:sldId id="290" r:id="rId4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3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10/3/2008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Virtual Synchrony, </a:t>
            </a:r>
            <a:r>
              <a:rPr lang="en-US" dirty="0" err="1" smtClean="0">
                <a:solidFill>
                  <a:schemeClr val="tx1"/>
                </a:solidFill>
              </a:rPr>
              <a:t>Paxos</a:t>
            </a:r>
            <a:r>
              <a:rPr lang="en-US" dirty="0" smtClean="0">
                <a:solidFill>
                  <a:schemeClr val="tx1"/>
                </a:solidFill>
              </a:rPr>
              <a:t>,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to weak…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 multicast is </a:t>
            </a:r>
            <a:r>
              <a:rPr lang="en-US" i="1" dirty="0" smtClean="0"/>
              <a:t>safe, </a:t>
            </a:r>
            <a:r>
              <a:rPr lang="en-US" dirty="0" smtClean="0"/>
              <a:t>also called</a:t>
            </a:r>
            <a:r>
              <a:rPr lang="en-US" i="1" dirty="0" smtClean="0"/>
              <a:t> dynamically uniform</a:t>
            </a:r>
            <a:r>
              <a:rPr lang="en-US" dirty="0" smtClean="0"/>
              <a:t>, if:</a:t>
            </a:r>
          </a:p>
          <a:p>
            <a:pPr lvl="1"/>
            <a:r>
              <a:rPr lang="en-US" dirty="0" smtClean="0"/>
              <a:t>If any group member delivers it to the application layer, then every group member will do so, unless it fails</a:t>
            </a:r>
          </a:p>
          <a:p>
            <a:pPr lvl="1"/>
            <a:r>
              <a:rPr lang="en-US" dirty="0" smtClean="0"/>
              <a:t>And this is true even if the first deliveries are in processes that fail</a:t>
            </a:r>
          </a:p>
          <a:p>
            <a:r>
              <a:rPr lang="en-US" dirty="0" smtClean="0"/>
              <a:t>Our </a:t>
            </a:r>
            <a:r>
              <a:rPr lang="en-US" i="1" dirty="0" err="1" smtClean="0"/>
              <a:t>fbcast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cbcast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abcast</a:t>
            </a:r>
            <a:r>
              <a:rPr lang="en-US" i="1" dirty="0" smtClean="0"/>
              <a:t> </a:t>
            </a:r>
            <a:r>
              <a:rPr lang="en-US" dirty="0" smtClean="0"/>
              <a:t>protocols from last week were </a:t>
            </a:r>
            <a:r>
              <a:rPr lang="en-US" u="sng" dirty="0" smtClean="0"/>
              <a:t>not</a:t>
            </a:r>
            <a:r>
              <a:rPr lang="en-US" dirty="0" smtClean="0"/>
              <a:t> safe!  </a:t>
            </a:r>
          </a:p>
          <a:p>
            <a:pPr lvl="1"/>
            <a:r>
              <a:rPr lang="en-US" dirty="0" smtClean="0"/>
              <a:t>They delivered “early” and hence if the first processes to deliver copies failed, the event might be lost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to weak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safe/dynamically uniform protocol needs two phases</a:t>
            </a:r>
          </a:p>
          <a:p>
            <a:pPr lvl="1"/>
            <a:r>
              <a:rPr lang="en-US" dirty="0" smtClean="0"/>
              <a:t>Phase 1: Deliver a copy to at least a majority of the members of the current view.  Recipients acknowledge</a:t>
            </a:r>
          </a:p>
          <a:p>
            <a:pPr lvl="1"/>
            <a:r>
              <a:rPr lang="en-US" dirty="0" smtClean="0"/>
              <a:t>… but instead of delivering to the application layer, they retain these copies in buffers</a:t>
            </a:r>
          </a:p>
          <a:p>
            <a:pPr lvl="1"/>
            <a:r>
              <a:rPr lang="en-US" dirty="0" smtClean="0"/>
              <a:t>Phase 2: Sender detects that a majority have a copy, tells recipients that now they can deliver</a:t>
            </a:r>
          </a:p>
          <a:p>
            <a:r>
              <a:rPr lang="en-US" dirty="0" smtClean="0"/>
              <a:t>Much slower… but now a failure can’t erase a multicast.</a:t>
            </a:r>
          </a:p>
          <a:p>
            <a:r>
              <a:rPr lang="en-US" dirty="0" smtClean="0"/>
              <a:t>Same ordering options exist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general?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Start by thinking in terms of safe </a:t>
            </a:r>
            <a:r>
              <a:rPr lang="en-US" dirty="0" err="1" smtClean="0"/>
              <a:t>abcast</a:t>
            </a:r>
            <a:r>
              <a:rPr lang="en-US" dirty="0" smtClean="0"/>
              <a:t> (== </a:t>
            </a:r>
            <a:r>
              <a:rPr lang="en-US" dirty="0" err="1" smtClean="0"/>
              <a:t>gbcast</a:t>
            </a:r>
            <a:r>
              <a:rPr lang="en-US" dirty="0" smtClean="0"/>
              <a:t>!)</a:t>
            </a:r>
          </a:p>
          <a:p>
            <a:pPr eaLnBrk="1" hangingPunct="1"/>
            <a:r>
              <a:rPr lang="en-US" dirty="0" smtClean="0"/>
              <a:t>Then replace “safe” (dynamic uniformity) protocols with a standard multicast when possible</a:t>
            </a:r>
          </a:p>
          <a:p>
            <a:pPr eaLnBrk="1" hangingPunct="1"/>
            <a:r>
              <a:rPr lang="en-US" dirty="0" smtClean="0"/>
              <a:t>Weaken ordering, replacing </a:t>
            </a:r>
            <a:r>
              <a:rPr lang="en-US" dirty="0" err="1" smtClean="0"/>
              <a:t>abcast</a:t>
            </a:r>
            <a:r>
              <a:rPr lang="en-US" dirty="0" smtClean="0"/>
              <a:t> with </a:t>
            </a:r>
            <a:r>
              <a:rPr lang="en-US" dirty="0" err="1" smtClean="0"/>
              <a:t>cbcast</a:t>
            </a:r>
            <a:endParaRPr lang="en-US" dirty="0" smtClean="0"/>
          </a:p>
          <a:p>
            <a:pPr eaLnBrk="1" hangingPunct="1"/>
            <a:r>
              <a:rPr lang="en-US" dirty="0" smtClean="0"/>
              <a:t>Weaken even more, replacing </a:t>
            </a:r>
            <a:r>
              <a:rPr lang="en-US" dirty="0" err="1" smtClean="0"/>
              <a:t>cbcast</a:t>
            </a:r>
            <a:r>
              <a:rPr lang="en-US" dirty="0" smtClean="0"/>
              <a:t> with </a:t>
            </a:r>
            <a:r>
              <a:rPr lang="en-US" dirty="0" err="1" smtClean="0"/>
              <a:t>fbcast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tricks of the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Multicast primitives usually can support replies!</a:t>
            </a:r>
          </a:p>
          <a:p>
            <a:pPr lvl="1"/>
            <a:r>
              <a:rPr lang="en-US" dirty="0" smtClean="0"/>
              <a:t>No replies: the multicast is </a:t>
            </a:r>
            <a:r>
              <a:rPr lang="en-US" i="1" dirty="0" smtClean="0"/>
              <a:t>asynchronous</a:t>
            </a:r>
          </a:p>
          <a:p>
            <a:pPr lvl="1"/>
            <a:r>
              <a:rPr lang="en-US" dirty="0" smtClean="0"/>
              <a:t>One reply: like an </a:t>
            </a:r>
            <a:r>
              <a:rPr lang="en-US" i="1" dirty="0" err="1" smtClean="0"/>
              <a:t>anycast</a:t>
            </a:r>
            <a:r>
              <a:rPr lang="en-US" dirty="0" smtClean="0"/>
              <a:t> – all receive, but any one reply will suffice (first one wins if several reply…)</a:t>
            </a:r>
          </a:p>
          <a:p>
            <a:pPr lvl="1"/>
            <a:r>
              <a:rPr lang="en-US" i="1" dirty="0" smtClean="0"/>
              <a:t>C </a:t>
            </a:r>
            <a:r>
              <a:rPr lang="en-US" dirty="0" smtClean="0"/>
              <a:t>replies: for a constant </a:t>
            </a:r>
            <a:r>
              <a:rPr lang="en-US" i="1" dirty="0" smtClean="0"/>
              <a:t>C </a:t>
            </a:r>
            <a:r>
              <a:rPr lang="en-US" dirty="0" smtClean="0"/>
              <a:t>(rarely supported)</a:t>
            </a:r>
          </a:p>
          <a:p>
            <a:pPr lvl="1"/>
            <a:r>
              <a:rPr lang="en-US" i="1" dirty="0" smtClean="0"/>
              <a:t>ALL </a:t>
            </a:r>
            <a:r>
              <a:rPr lang="en-US" dirty="0" smtClean="0"/>
              <a:t>replies: wait for every group member to reply</a:t>
            </a:r>
          </a:p>
          <a:p>
            <a:pPr lvl="1"/>
            <a:endParaRPr lang="en-US" i="1" dirty="0" smtClean="0"/>
          </a:p>
          <a:p>
            <a:r>
              <a:rPr lang="en-US" i="1" dirty="0" smtClean="0"/>
              <a:t>Failure: </a:t>
            </a:r>
            <a:r>
              <a:rPr lang="en-US" dirty="0" smtClean="0"/>
              <a:t>treated as a “null reply”</a:t>
            </a:r>
          </a:p>
          <a:p>
            <a:endParaRPr lang="en-US" i="1" dirty="0" smtClean="0"/>
          </a:p>
          <a:p>
            <a:r>
              <a:rPr lang="en-US" dirty="0" smtClean="0"/>
              <a:t>Want speed?  Ask for as few replies as possible!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“virtual” synchrony?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user sees what looks like a synchronous execution</a:t>
            </a:r>
          </a:p>
          <a:p>
            <a:pPr lvl="1" eaLnBrk="1" hangingPunct="1"/>
            <a:r>
              <a:rPr lang="en-US" smtClean="0"/>
              <a:t>Simplifies the developer’s task</a:t>
            </a:r>
          </a:p>
          <a:p>
            <a:pPr eaLnBrk="1" hangingPunct="1"/>
            <a:r>
              <a:rPr lang="en-US" smtClean="0"/>
              <a:t>But the actual execution is rather concurrent and asynchronous</a:t>
            </a:r>
          </a:p>
          <a:p>
            <a:pPr lvl="1" eaLnBrk="1" hangingPunct="1"/>
            <a:r>
              <a:rPr lang="en-US" smtClean="0"/>
              <a:t>Maximizes performance</a:t>
            </a:r>
          </a:p>
          <a:p>
            <a:pPr lvl="1" eaLnBrk="1" hangingPunct="1"/>
            <a:r>
              <a:rPr lang="en-US" smtClean="0"/>
              <a:t>Reduces risk that lock-step execution will trigger correlated failures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Correlated failures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Observation: virtual synchrony makes these less likely!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Recall that many programs are buggy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Often these are </a:t>
            </a:r>
            <a:r>
              <a:rPr lang="en-US" sz="2400" dirty="0" err="1" smtClean="0"/>
              <a:t>Heisenbugs</a:t>
            </a:r>
            <a:r>
              <a:rPr lang="en-US" sz="2400" dirty="0" smtClean="0"/>
              <a:t> (order sensitive)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With lock-step execution each group member sees group events in identical order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So all die in unison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With virtual synchrony orders differ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So an order-sensitive bug might only kill one group member!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with groups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Many systems just have one group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E.g. replicated bank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Cluster mimics one highly reliable server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But we can also use groups at finer granularity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E.g. to replicate a shared data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Now one process might belong to many groups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further reason that different processes might see different inputs and event orders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Embedding groups into “tools”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can design a groups API:</a:t>
            </a:r>
          </a:p>
          <a:p>
            <a:pPr lvl="1" eaLnBrk="1" hangingPunct="1"/>
            <a:r>
              <a:rPr lang="en-US" smtClean="0"/>
              <a:t>pg_join(), pg_leave(), cbcast()…</a:t>
            </a:r>
          </a:p>
          <a:p>
            <a:pPr eaLnBrk="1" hangingPunct="1"/>
            <a:r>
              <a:rPr lang="en-US" smtClean="0"/>
              <a:t>But we can also use groups to build other higher level mechanisms</a:t>
            </a:r>
          </a:p>
          <a:p>
            <a:pPr lvl="1" eaLnBrk="1" hangingPunct="1"/>
            <a:r>
              <a:rPr lang="en-US" smtClean="0"/>
              <a:t>Distributed algorithms, like snapshot</a:t>
            </a:r>
          </a:p>
          <a:p>
            <a:pPr lvl="1" eaLnBrk="1" hangingPunct="1"/>
            <a:r>
              <a:rPr lang="en-US" smtClean="0"/>
              <a:t>Fault-tolerant request execution</a:t>
            </a:r>
          </a:p>
          <a:p>
            <a:pPr lvl="1" eaLnBrk="1" hangingPunct="1"/>
            <a:r>
              <a:rPr lang="en-US" smtClean="0"/>
              <a:t>Publish-subscribe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Distributed algorithms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Processes that might participate join an appropriate group</a:t>
            </a:r>
          </a:p>
          <a:p>
            <a:pPr eaLnBrk="1" hangingPunct="1"/>
            <a:r>
              <a:rPr lang="en-US" smtClean="0"/>
              <a:t>Now the group view gives a simple leader election rule</a:t>
            </a:r>
          </a:p>
          <a:p>
            <a:pPr lvl="1" eaLnBrk="1" hangingPunct="1"/>
            <a:r>
              <a:rPr lang="en-US" smtClean="0"/>
              <a:t>Everyone sees the same members, in the same order, ranked by when they joined</a:t>
            </a:r>
          </a:p>
          <a:p>
            <a:pPr lvl="1" eaLnBrk="1" hangingPunct="1"/>
            <a:r>
              <a:rPr lang="en-US" smtClean="0"/>
              <a:t>Leader can be, e.g., the “oldest” process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Distributed algorithms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group can easily solve consensus</a:t>
            </a:r>
          </a:p>
          <a:p>
            <a:pPr lvl="1" eaLnBrk="1" hangingPunct="1"/>
            <a:r>
              <a:rPr lang="en-US" smtClean="0"/>
              <a:t>Leader multicasts: “what’s your input”?</a:t>
            </a:r>
          </a:p>
          <a:p>
            <a:pPr lvl="1" eaLnBrk="1" hangingPunct="1"/>
            <a:r>
              <a:rPr lang="en-US" smtClean="0"/>
              <a:t>All reply: “Mine is 0.  Mine is 1”</a:t>
            </a:r>
          </a:p>
          <a:p>
            <a:pPr lvl="1" eaLnBrk="1" hangingPunct="1"/>
            <a:r>
              <a:rPr lang="en-US" smtClean="0"/>
              <a:t>Initiator picks the most common value and multicasts that: the “decision value”</a:t>
            </a:r>
          </a:p>
          <a:p>
            <a:pPr lvl="1" eaLnBrk="1" hangingPunct="1"/>
            <a:r>
              <a:rPr lang="en-US" smtClean="0"/>
              <a:t>If the leader fails, the new leader just restarts the algorithm</a:t>
            </a:r>
          </a:p>
          <a:p>
            <a:pPr eaLnBrk="1" hangingPunct="1"/>
            <a:r>
              <a:rPr lang="en-US" smtClean="0"/>
              <a:t>Puzzle: Does FLP apply here?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Virtual Synchrony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powerful programming model!  </a:t>
            </a:r>
          </a:p>
          <a:p>
            <a:pPr eaLnBrk="1" hangingPunct="1"/>
            <a:r>
              <a:rPr lang="en-US" dirty="0" smtClean="0"/>
              <a:t>Key idea: equate “group” with “data abstraction”</a:t>
            </a:r>
          </a:p>
          <a:p>
            <a:pPr lvl="1" eaLnBrk="1" hangingPunct="1"/>
            <a:r>
              <a:rPr lang="en-US" dirty="0" smtClean="0"/>
              <a:t>Each group implements some object</a:t>
            </a:r>
          </a:p>
          <a:p>
            <a:pPr lvl="1" eaLnBrk="1" hangingPunct="1"/>
            <a:r>
              <a:rPr lang="en-US" dirty="0" smtClean="0"/>
              <a:t>An application can belong to many groups</a:t>
            </a:r>
          </a:p>
          <a:p>
            <a:pPr eaLnBrk="1" hangingPunct="1"/>
            <a:r>
              <a:rPr lang="en-US" i="1" dirty="0" smtClean="0"/>
              <a:t>Virtual synchrony </a:t>
            </a:r>
            <a:r>
              <a:rPr lang="en-US" dirty="0" smtClean="0"/>
              <a:t>is the associated consistency model:</a:t>
            </a:r>
          </a:p>
          <a:p>
            <a:pPr lvl="1" eaLnBrk="1" hangingPunct="1"/>
            <a:r>
              <a:rPr lang="en-US" dirty="0" smtClean="0"/>
              <a:t>Process groups with state transfer, automated fault detection and membership reporting</a:t>
            </a:r>
          </a:p>
          <a:p>
            <a:pPr lvl="1" eaLnBrk="1" hangingPunct="1"/>
            <a:r>
              <a:rPr lang="en-US" dirty="0" smtClean="0"/>
              <a:t>Ordered reliable multicast, in several flavors</a:t>
            </a:r>
          </a:p>
          <a:p>
            <a:pPr lvl="1" eaLnBrk="1" hangingPunct="1"/>
            <a:r>
              <a:rPr lang="en-US" dirty="0" smtClean="0"/>
              <a:t>Extremely good performance</a:t>
            </a:r>
          </a:p>
          <a:p>
            <a:pPr eaLnBrk="1" hangingPunct="1"/>
            <a:r>
              <a:rPr lang="en-US" dirty="0" smtClean="0"/>
              <a:t>Assumes that the membership oracle is available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Distributed algorithms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group can easily do consistent snapshot algorithm</a:t>
            </a:r>
          </a:p>
          <a:p>
            <a:pPr lvl="1" eaLnBrk="1" hangingPunct="1"/>
            <a:r>
              <a:rPr lang="en-US" smtClean="0"/>
              <a:t>Either use cbcast throughout system, or build the algorithm over gbcast</a:t>
            </a:r>
          </a:p>
          <a:p>
            <a:pPr lvl="1" eaLnBrk="1" hangingPunct="1"/>
            <a:r>
              <a:rPr lang="en-US" smtClean="0"/>
              <a:t>Two phases:</a:t>
            </a:r>
          </a:p>
          <a:p>
            <a:pPr lvl="2" eaLnBrk="1" hangingPunct="1"/>
            <a:r>
              <a:rPr lang="en-US" smtClean="0"/>
              <a:t>Start snapshot: a first cbcast</a:t>
            </a:r>
          </a:p>
          <a:p>
            <a:pPr lvl="2" eaLnBrk="1" hangingPunct="1"/>
            <a:r>
              <a:rPr lang="en-US" smtClean="0"/>
              <a:t>Finished: a second cbcast, collect process states and channel logs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Distributed algorithms: Summary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Leader election</a:t>
            </a:r>
          </a:p>
          <a:p>
            <a:pPr eaLnBrk="1" hangingPunct="1"/>
            <a:r>
              <a:rPr lang="en-US" smtClean="0"/>
              <a:t>Consensus and other forms of agreement like voting</a:t>
            </a:r>
          </a:p>
          <a:p>
            <a:pPr eaLnBrk="1" hangingPunct="1"/>
            <a:r>
              <a:rPr lang="en-US" smtClean="0"/>
              <a:t>Snapshots, hence deadlock detection, auditing, load balancing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tools: fault-tolerance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Suppose that we want to offer clients “fault-tolerant request execution”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We can replace a traditional service with a group of members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Each request is assigned to a primary (ideally, spread the work around) and a backup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Primary sends a “cc” of the response to the request to the backup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Backup keeps a copy of the request and steps in only if the primary crashes before replying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Sometimes called “coordinator/cohort” just to distinguish from “primary/backup”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Publish / Subscribe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 is to support a simple API:</a:t>
            </a:r>
          </a:p>
          <a:p>
            <a:pPr lvl="1" eaLnBrk="1" hangingPunct="1"/>
            <a:r>
              <a:rPr lang="en-US" smtClean="0"/>
              <a:t>Publish(“topic”, message)</a:t>
            </a:r>
          </a:p>
          <a:p>
            <a:pPr lvl="1" eaLnBrk="1" hangingPunct="1"/>
            <a:r>
              <a:rPr lang="en-US" smtClean="0"/>
              <a:t>Subscribe(“topic”, event_hander)</a:t>
            </a:r>
          </a:p>
          <a:p>
            <a:pPr eaLnBrk="1" hangingPunct="1"/>
            <a:r>
              <a:rPr lang="en-US" smtClean="0"/>
              <a:t>We can just create a group for each topic</a:t>
            </a:r>
          </a:p>
          <a:p>
            <a:pPr lvl="1" eaLnBrk="1" hangingPunct="1"/>
            <a:r>
              <a:rPr lang="en-US" smtClean="0"/>
              <a:t>Publish multicasts to the group</a:t>
            </a:r>
          </a:p>
          <a:p>
            <a:pPr lvl="1" eaLnBrk="1" hangingPunct="1"/>
            <a:r>
              <a:rPr lang="en-US" smtClean="0"/>
              <a:t>Subscribers are the members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Scalability warnings!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Many existing group communication systems don’t scale incredibly well</a:t>
            </a:r>
          </a:p>
          <a:p>
            <a:pPr lvl="1" eaLnBrk="1" hangingPunct="1"/>
            <a:r>
              <a:rPr lang="en-US" sz="2400" smtClean="0"/>
              <a:t>E.g. JGroups, Ensemble, Spread</a:t>
            </a:r>
          </a:p>
          <a:p>
            <a:pPr lvl="1" eaLnBrk="1" hangingPunct="1"/>
            <a:r>
              <a:rPr lang="en-US" sz="2400" smtClean="0"/>
              <a:t>Group sizes limited to perhaps 50-75 members</a:t>
            </a:r>
          </a:p>
          <a:p>
            <a:pPr lvl="1" eaLnBrk="1" hangingPunct="1"/>
            <a:r>
              <a:rPr lang="en-US" sz="2400" smtClean="0"/>
              <a:t>And individual processes limited to joining perhaps 50-75 groups (Spread: see next slide)</a:t>
            </a:r>
          </a:p>
          <a:p>
            <a:pPr eaLnBrk="1" hangingPunct="1"/>
            <a:r>
              <a:rPr lang="en-US" sz="2800" smtClean="0"/>
              <a:t>Overheads soar as these sizes increase</a:t>
            </a:r>
          </a:p>
          <a:p>
            <a:pPr lvl="1" eaLnBrk="1" hangingPunct="1"/>
            <a:r>
              <a:rPr lang="en-US" sz="2400" smtClean="0"/>
              <a:t>Each group runs protocols oblivious of the others, and this creates huge inefficiency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Publish / Subscribe issue?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We could have thousands of topics!</a:t>
            </a:r>
          </a:p>
          <a:p>
            <a:pPr lvl="1" eaLnBrk="1" hangingPunct="1"/>
            <a:r>
              <a:rPr lang="en-US" sz="2400" smtClean="0"/>
              <a:t>Too many to directly map topics to groups</a:t>
            </a:r>
          </a:p>
          <a:p>
            <a:pPr eaLnBrk="1" hangingPunct="1"/>
            <a:r>
              <a:rPr lang="en-US" sz="2800" smtClean="0"/>
              <a:t>Instead map topics to a </a:t>
            </a:r>
            <a:r>
              <a:rPr lang="en-US" sz="2800" i="1" smtClean="0"/>
              <a:t>smaller set</a:t>
            </a:r>
            <a:r>
              <a:rPr lang="en-US" sz="2800" smtClean="0"/>
              <a:t> of groups.</a:t>
            </a:r>
          </a:p>
          <a:p>
            <a:pPr lvl="1" eaLnBrk="1" hangingPunct="1"/>
            <a:r>
              <a:rPr lang="en-US" sz="2400" smtClean="0"/>
              <a:t>SPREAD system calls these “lightweight” groups</a:t>
            </a:r>
          </a:p>
          <a:p>
            <a:pPr lvl="1" eaLnBrk="1" hangingPunct="1"/>
            <a:r>
              <a:rPr lang="en-US" sz="2400" smtClean="0"/>
              <a:t>Mapping will result in inaccuracies… Filter incoming messages to discard any not actually destined to the receiver process</a:t>
            </a:r>
          </a:p>
          <a:p>
            <a:pPr eaLnBrk="1" hangingPunct="1"/>
            <a:r>
              <a:rPr lang="en-US" sz="2800" smtClean="0"/>
              <a:t>Cornell’s new QuickSilver system will instead directly support immense numbers of groups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“toolkit” ideas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We could embed group communication into a framework in a “transparent” way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Example: CORBA fault-tolerance specification does lock-step replication of deterministic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client simply can’t see failures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But the determinism assumption is painful, and users have been unenthusiastic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And exposed to correlated crashes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similar ideas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was some work on embedding groups into programming languages</a:t>
            </a:r>
          </a:p>
          <a:p>
            <a:pPr lvl="1" eaLnBrk="1" hangingPunct="1"/>
            <a:r>
              <a:rPr lang="en-US" smtClean="0"/>
              <a:t>But many applications want to use them to link programs coded in different languages and systems</a:t>
            </a:r>
          </a:p>
          <a:p>
            <a:pPr lvl="1" eaLnBrk="1" hangingPunct="1"/>
            <a:r>
              <a:rPr lang="en-US" smtClean="0"/>
              <a:t>Hence an interesting curiosity but just a curiosity</a:t>
            </a:r>
          </a:p>
          <a:p>
            <a:pPr eaLnBrk="1" hangingPunct="1"/>
            <a:r>
              <a:rPr lang="en-US" smtClean="0"/>
              <a:t>More work is needed on the whole issue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Existing toolkits: challenges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Tensions between threading and ordering</a:t>
            </a:r>
          </a:p>
          <a:p>
            <a:pPr lvl="1" eaLnBrk="1" hangingPunct="1"/>
            <a:r>
              <a:rPr lang="en-US" smtClean="0"/>
              <a:t>We need concurrency (threads) for perf.</a:t>
            </a:r>
          </a:p>
          <a:p>
            <a:pPr lvl="1" eaLnBrk="1" hangingPunct="1"/>
            <a:r>
              <a:rPr lang="en-US" smtClean="0"/>
              <a:t>Yet we need to preserve the order in which “events” are delivered</a:t>
            </a:r>
          </a:p>
          <a:p>
            <a:pPr eaLnBrk="1" hangingPunct="1"/>
            <a:r>
              <a:rPr lang="en-US" smtClean="0"/>
              <a:t>This poses a difficult balance for the developers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5"/>
          <p:cNvSpPr>
            <a:spLocks noChangeArrowheads="1"/>
          </p:cNvSpPr>
          <p:nvPr/>
        </p:nvSpPr>
        <p:spPr bwMode="auto">
          <a:xfrm>
            <a:off x="1219200" y="1905000"/>
            <a:ext cx="68580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Preserving order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381000" y="3657600"/>
            <a:ext cx="7239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Group Communication Subsystem: A library linked to the</a:t>
            </a:r>
            <a:br>
              <a:rPr lang="en-US" i="1"/>
            </a:br>
            <a:r>
              <a:rPr lang="en-US" i="1"/>
              <a:t>application, perhaps with its own daemon processes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1752600" y="2667000"/>
            <a:ext cx="1676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2971800" y="27432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3886200" y="27432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4800600" y="2743200"/>
            <a:ext cx="1219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514600" y="21336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G</a:t>
            </a:r>
            <a:r>
              <a:rPr lang="en-US" sz="1600" baseline="-25000"/>
              <a:t>1</a:t>
            </a:r>
            <a:r>
              <a:rPr lang="en-US" sz="1600"/>
              <a:t>={p,q}</a:t>
            </a:r>
          </a:p>
        </p:txBody>
      </p:sp>
      <p:sp>
        <p:nvSpPr>
          <p:cNvPr id="27658" name="Text Box 11"/>
          <p:cNvSpPr txBox="1">
            <a:spLocks noChangeArrowheads="1"/>
          </p:cNvSpPr>
          <p:nvPr/>
        </p:nvSpPr>
        <p:spPr bwMode="auto">
          <a:xfrm>
            <a:off x="3886200" y="21336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3</a:t>
            </a:r>
            <a:endParaRPr lang="en-US" sz="1600"/>
          </a:p>
        </p:txBody>
      </p:sp>
      <p:sp>
        <p:nvSpPr>
          <p:cNvPr id="27659" name="Text Box 12"/>
          <p:cNvSpPr txBox="1">
            <a:spLocks noChangeArrowheads="1"/>
          </p:cNvSpPr>
          <p:nvPr/>
        </p:nvSpPr>
        <p:spPr bwMode="auto">
          <a:xfrm>
            <a:off x="4876800" y="21336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endParaRPr lang="en-US" sz="1600"/>
          </a:p>
        </p:txBody>
      </p:sp>
      <p:sp>
        <p:nvSpPr>
          <p:cNvPr id="27660" name="Text Box 13"/>
          <p:cNvSpPr txBox="1">
            <a:spLocks noChangeArrowheads="1"/>
          </p:cNvSpPr>
          <p:nvPr/>
        </p:nvSpPr>
        <p:spPr bwMode="auto">
          <a:xfrm>
            <a:off x="5638800" y="21336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G</a:t>
            </a:r>
            <a:r>
              <a:rPr lang="en-US" sz="1600" baseline="-25000"/>
              <a:t>2</a:t>
            </a:r>
            <a:r>
              <a:rPr lang="en-US" sz="1600"/>
              <a:t>={p,q,r}</a:t>
            </a:r>
          </a:p>
        </p:txBody>
      </p:sp>
      <p:sp>
        <p:nvSpPr>
          <p:cNvPr id="27661" name="Text Box 14"/>
          <p:cNvSpPr txBox="1">
            <a:spLocks noChangeArrowheads="1"/>
          </p:cNvSpPr>
          <p:nvPr/>
        </p:nvSpPr>
        <p:spPr bwMode="auto">
          <a:xfrm>
            <a:off x="4114800" y="25146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  <p:sp>
        <p:nvSpPr>
          <p:cNvPr id="27662" name="Text Box 16"/>
          <p:cNvSpPr txBox="1">
            <a:spLocks noChangeArrowheads="1"/>
          </p:cNvSpPr>
          <p:nvPr/>
        </p:nvSpPr>
        <p:spPr bwMode="auto">
          <a:xfrm>
            <a:off x="6248400" y="2743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i="1"/>
              <a:t>application</a:t>
            </a:r>
          </a:p>
        </p:txBody>
      </p:sp>
      <p:sp>
        <p:nvSpPr>
          <p:cNvPr id="27663" name="Line 17"/>
          <p:cNvSpPr>
            <a:spLocks noChangeShapeType="1"/>
          </p:cNvSpPr>
          <p:nvPr/>
        </p:nvSpPr>
        <p:spPr bwMode="auto">
          <a:xfrm>
            <a:off x="1676400" y="50292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4" name="Line 18"/>
          <p:cNvSpPr>
            <a:spLocks noChangeShapeType="1"/>
          </p:cNvSpPr>
          <p:nvPr/>
        </p:nvSpPr>
        <p:spPr bwMode="auto">
          <a:xfrm flipV="1">
            <a:off x="5181600" y="5791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5" name="Line 19"/>
          <p:cNvSpPr>
            <a:spLocks noChangeShapeType="1"/>
          </p:cNvSpPr>
          <p:nvPr/>
        </p:nvSpPr>
        <p:spPr bwMode="auto">
          <a:xfrm>
            <a:off x="1676400" y="54102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6" name="Text Box 20"/>
          <p:cNvSpPr txBox="1">
            <a:spLocks noChangeArrowheads="1"/>
          </p:cNvSpPr>
          <p:nvPr/>
        </p:nvSpPr>
        <p:spPr bwMode="auto">
          <a:xfrm>
            <a:off x="1295400" y="4800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27667" name="Text Box 21"/>
          <p:cNvSpPr txBox="1">
            <a:spLocks noChangeArrowheads="1"/>
          </p:cNvSpPr>
          <p:nvPr/>
        </p:nvSpPr>
        <p:spPr bwMode="auto">
          <a:xfrm>
            <a:off x="1295400" y="5181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27668" name="Text Box 22"/>
          <p:cNvSpPr txBox="1">
            <a:spLocks noChangeArrowheads="1"/>
          </p:cNvSpPr>
          <p:nvPr/>
        </p:nvSpPr>
        <p:spPr bwMode="auto">
          <a:xfrm>
            <a:off x="48006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7669" name="Oval 24"/>
          <p:cNvSpPr>
            <a:spLocks noChangeArrowheads="1"/>
          </p:cNvSpPr>
          <p:nvPr/>
        </p:nvSpPr>
        <p:spPr bwMode="auto">
          <a:xfrm>
            <a:off x="1676400" y="4876800"/>
            <a:ext cx="2286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Oval 72"/>
          <p:cNvSpPr>
            <a:spLocks noChangeArrowheads="1"/>
          </p:cNvSpPr>
          <p:nvPr/>
        </p:nvSpPr>
        <p:spPr bwMode="auto">
          <a:xfrm>
            <a:off x="5029200" y="4876800"/>
            <a:ext cx="228600" cy="99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Line 73"/>
          <p:cNvSpPr>
            <a:spLocks noChangeShapeType="1"/>
          </p:cNvSpPr>
          <p:nvPr/>
        </p:nvSpPr>
        <p:spPr bwMode="auto">
          <a:xfrm flipV="1">
            <a:off x="2971800" y="5029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2" name="Line 74"/>
          <p:cNvSpPr>
            <a:spLocks noChangeShapeType="1"/>
          </p:cNvSpPr>
          <p:nvPr/>
        </p:nvSpPr>
        <p:spPr bwMode="auto">
          <a:xfrm>
            <a:off x="1981200" y="5029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3" name="Line 75"/>
          <p:cNvSpPr>
            <a:spLocks noChangeShapeType="1"/>
          </p:cNvSpPr>
          <p:nvPr/>
        </p:nvSpPr>
        <p:spPr bwMode="auto">
          <a:xfrm>
            <a:off x="2362200" y="5029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Line 76"/>
          <p:cNvSpPr>
            <a:spLocks noChangeShapeType="1"/>
          </p:cNvSpPr>
          <p:nvPr/>
        </p:nvSpPr>
        <p:spPr bwMode="auto">
          <a:xfrm flipV="1">
            <a:off x="4114800" y="5029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Oval 77"/>
          <p:cNvSpPr>
            <a:spLocks noChangeArrowheads="1"/>
          </p:cNvSpPr>
          <p:nvPr/>
        </p:nvSpPr>
        <p:spPr bwMode="auto">
          <a:xfrm>
            <a:off x="1905000" y="4800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m</a:t>
            </a:r>
            <a:r>
              <a:rPr lang="en-US" sz="1200" baseline="-25000"/>
              <a:t>1</a:t>
            </a:r>
            <a:endParaRPr lang="en-US" sz="1200"/>
          </a:p>
        </p:txBody>
      </p:sp>
      <p:sp>
        <p:nvSpPr>
          <p:cNvPr id="27676" name="Oval 78"/>
          <p:cNvSpPr>
            <a:spLocks noChangeArrowheads="1"/>
          </p:cNvSpPr>
          <p:nvPr/>
        </p:nvSpPr>
        <p:spPr bwMode="auto">
          <a:xfrm>
            <a:off x="2286000" y="4800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m</a:t>
            </a:r>
            <a:r>
              <a:rPr lang="en-US" sz="1200" baseline="-25000"/>
              <a:t>2</a:t>
            </a:r>
            <a:endParaRPr lang="en-US" sz="1200"/>
          </a:p>
        </p:txBody>
      </p:sp>
      <p:sp>
        <p:nvSpPr>
          <p:cNvPr id="27677" name="Oval 79"/>
          <p:cNvSpPr>
            <a:spLocks noChangeArrowheads="1"/>
          </p:cNvSpPr>
          <p:nvPr/>
        </p:nvSpPr>
        <p:spPr bwMode="auto">
          <a:xfrm>
            <a:off x="2743200" y="5410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m</a:t>
            </a:r>
            <a:r>
              <a:rPr lang="en-US" sz="1200" baseline="-25000"/>
              <a:t>3</a:t>
            </a:r>
            <a:endParaRPr lang="en-US" sz="1200"/>
          </a:p>
        </p:txBody>
      </p:sp>
      <p:sp>
        <p:nvSpPr>
          <p:cNvPr id="27678" name="Oval 80"/>
          <p:cNvSpPr>
            <a:spLocks noChangeArrowheads="1"/>
          </p:cNvSpPr>
          <p:nvPr/>
        </p:nvSpPr>
        <p:spPr bwMode="auto">
          <a:xfrm>
            <a:off x="3962400" y="5410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m</a:t>
            </a:r>
            <a:r>
              <a:rPr lang="en-US" sz="1200" baseline="-25000"/>
              <a:t>4</a:t>
            </a:r>
            <a:endParaRPr 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“virtual” synchrony?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would a synchronous execution look like?</a:t>
            </a:r>
          </a:p>
          <a:p>
            <a:pPr eaLnBrk="1" hangingPunct="1"/>
            <a:r>
              <a:rPr lang="en-US" smtClean="0"/>
              <a:t>In what ways is a “virtual” synchrony execution not the same thing?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tradeoff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If we deliver these </a:t>
            </a:r>
            <a:r>
              <a:rPr lang="en-US" dirty="0" err="1" smtClean="0"/>
              <a:t>upcalls</a:t>
            </a:r>
            <a:r>
              <a:rPr lang="en-US" dirty="0" smtClean="0"/>
              <a:t> in separate threads, concurrency increases but order could be lost</a:t>
            </a:r>
          </a:p>
          <a:p>
            <a:pPr eaLnBrk="1" hangingPunct="1"/>
            <a:r>
              <a:rPr lang="en-US" dirty="0" smtClean="0"/>
              <a:t>If we deliver them as a list of event, application receives events in order…  but if it uses thread pools (most famous version of this is called SEDA),</a:t>
            </a:r>
            <a:br>
              <a:rPr lang="en-US" dirty="0" smtClean="0"/>
            </a:br>
            <a:r>
              <a:rPr lang="en-US" dirty="0" smtClean="0"/>
              <a:t>the order is lost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Solution used in Horus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This system</a:t>
            </a:r>
          </a:p>
          <a:p>
            <a:pPr lvl="1" eaLnBrk="1" hangingPunct="1"/>
            <a:r>
              <a:rPr lang="en-US" sz="2400" smtClean="0"/>
              <a:t>Delivered upcalls using an event model</a:t>
            </a:r>
          </a:p>
          <a:p>
            <a:pPr lvl="1" eaLnBrk="1" hangingPunct="1"/>
            <a:r>
              <a:rPr lang="en-US" sz="2400" smtClean="0"/>
              <a:t>Each event was numbered</a:t>
            </a:r>
          </a:p>
          <a:p>
            <a:pPr lvl="1" eaLnBrk="1" hangingPunct="1"/>
            <a:r>
              <a:rPr lang="en-US" sz="2400" smtClean="0"/>
              <a:t>User was free to</a:t>
            </a:r>
          </a:p>
          <a:p>
            <a:pPr lvl="2" eaLnBrk="1" hangingPunct="1"/>
            <a:r>
              <a:rPr lang="en-US" sz="2000" smtClean="0"/>
              <a:t>Run a single-threaded app</a:t>
            </a:r>
          </a:p>
          <a:p>
            <a:pPr lvl="2" eaLnBrk="1" hangingPunct="1"/>
            <a:r>
              <a:rPr lang="en-US" sz="2000" smtClean="0"/>
              <a:t>Use a SEDA model</a:t>
            </a:r>
          </a:p>
          <a:p>
            <a:pPr eaLnBrk="1" hangingPunct="1"/>
            <a:r>
              <a:rPr lang="en-US" sz="2800" smtClean="0"/>
              <a:t>Toolkit included an “enter/leave region in order” synchronization primitive</a:t>
            </a:r>
          </a:p>
          <a:p>
            <a:pPr lvl="1" eaLnBrk="1" hangingPunct="1"/>
            <a:r>
              <a:rPr lang="en-US" sz="2400" smtClean="0"/>
              <a:t>Forced threads to enter in event-number order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toolkit “issues”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Does the toolkit distinguish members of a group from clients of that group?</a:t>
            </a:r>
          </a:p>
          <a:p>
            <a:pPr lvl="1" eaLnBrk="1" hangingPunct="1"/>
            <a:r>
              <a:rPr lang="en-US" sz="2400" smtClean="0"/>
              <a:t>In Isis system, a </a:t>
            </a:r>
            <a:r>
              <a:rPr lang="en-US" sz="2400" i="1" u="sng" smtClean="0"/>
              <a:t>client</a:t>
            </a:r>
            <a:r>
              <a:rPr lang="en-US" sz="2400" smtClean="0"/>
              <a:t> of a group was able to multicast to it, with vsync properties</a:t>
            </a:r>
          </a:p>
          <a:p>
            <a:pPr lvl="1" eaLnBrk="1" hangingPunct="1"/>
            <a:r>
              <a:rPr lang="en-US" sz="2400" smtClean="0"/>
              <a:t>But only </a:t>
            </a:r>
            <a:r>
              <a:rPr lang="en-US" sz="2400" i="1" u="sng" smtClean="0"/>
              <a:t>members</a:t>
            </a:r>
            <a:r>
              <a:rPr lang="en-US" sz="2400" smtClean="0"/>
              <a:t> received events</a:t>
            </a:r>
          </a:p>
          <a:p>
            <a:pPr eaLnBrk="1" hangingPunct="1"/>
            <a:r>
              <a:rPr lang="en-US" sz="2800" smtClean="0"/>
              <a:t>Does the system offer properties “across group boundaries”?</a:t>
            </a:r>
          </a:p>
          <a:p>
            <a:pPr lvl="1" eaLnBrk="1" hangingPunct="1"/>
            <a:r>
              <a:rPr lang="en-US" sz="2400" smtClean="0"/>
              <a:t>For example, using cbcast in multiple groups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Features of major virtual synchrony platforms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Isis: First and no longer widely used</a:t>
            </a:r>
          </a:p>
          <a:p>
            <a:pPr lvl="1" eaLnBrk="1" hangingPunct="1"/>
            <a:r>
              <a:rPr lang="en-US" smtClean="0"/>
              <a:t>But was perhaps the most successful; has major roles in NYSE, Swiss Exchange, French Air Traffic Control system (two major subsystems of it), US AEGIS Naval warship</a:t>
            </a:r>
          </a:p>
          <a:p>
            <a:pPr lvl="1" eaLnBrk="1" hangingPunct="1"/>
            <a:r>
              <a:rPr lang="en-US" smtClean="0"/>
              <a:t>Also was first to offer a publish-subscribe interface that mapped topics to groups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Features of major virtual synchrony platforms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Totem and Transis</a:t>
            </a:r>
          </a:p>
          <a:p>
            <a:pPr lvl="1" eaLnBrk="1" hangingPunct="1"/>
            <a:r>
              <a:rPr lang="en-US" smtClean="0"/>
              <a:t>Sibling projects, shortly after Isis</a:t>
            </a:r>
          </a:p>
          <a:p>
            <a:pPr lvl="1" eaLnBrk="1" hangingPunct="1"/>
            <a:r>
              <a:rPr lang="en-US" smtClean="0"/>
              <a:t>Totem (UCSB) went on to become Eternal and was the basis of the CORBA fault-tolerance standard</a:t>
            </a:r>
          </a:p>
          <a:p>
            <a:pPr lvl="1" eaLnBrk="1" hangingPunct="1"/>
            <a:r>
              <a:rPr lang="en-US" smtClean="0"/>
              <a:t>Transis (Hebrew University) became a specialist in tolerating partitioning failures, then explored link between vsync and FLP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Features of major virtual synchrony platforms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Horus, JGroups and Ensemble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All were developed at Cornell: successors to Isis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These focus on flexible protocol stack linked directly into application address space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A stack is a pile of micro-protocols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Can assemble an optimized solution fitted to specific needs of the application by plugging together “properties this application requires”, lego-style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The system is optimized to reduce overheads of this compositional style of protocol stack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JGroups is </a:t>
            </a:r>
            <a:r>
              <a:rPr lang="en-US" sz="2000" i="1" u="sng" smtClean="0"/>
              <a:t>very</a:t>
            </a:r>
            <a:r>
              <a:rPr lang="en-US" sz="2000" smtClean="0"/>
              <a:t> popular.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Ensemble is somewhat popular and supported by a user community.  Horus works well but is not widely used.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Horus/JGroups/Ensemble protocol stacks</a:t>
            </a:r>
          </a:p>
        </p:txBody>
      </p:sp>
      <p:sp>
        <p:nvSpPr>
          <p:cNvPr id="34819" name="Rectangle 5"/>
          <p:cNvSpPr>
            <a:spLocks noChangeArrowheads="1"/>
          </p:cNvSpPr>
          <p:nvPr/>
        </p:nvSpPr>
        <p:spPr bwMode="auto">
          <a:xfrm>
            <a:off x="0" y="2328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0" name="Rectangle 8"/>
          <p:cNvSpPr>
            <a:spLocks noChangeArrowheads="1"/>
          </p:cNvSpPr>
          <p:nvPr/>
        </p:nvSpPr>
        <p:spPr bwMode="auto">
          <a:xfrm>
            <a:off x="1447800" y="2062163"/>
            <a:ext cx="57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21" name="Oval 9"/>
          <p:cNvSpPr>
            <a:spLocks noChangeArrowheads="1"/>
          </p:cNvSpPr>
          <p:nvPr/>
        </p:nvSpPr>
        <p:spPr bwMode="auto">
          <a:xfrm>
            <a:off x="2316163" y="2044700"/>
            <a:ext cx="590550" cy="1616075"/>
          </a:xfrm>
          <a:prstGeom prst="ellips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38450" y="3209925"/>
            <a:ext cx="693738" cy="538163"/>
            <a:chOff x="1788" y="2022"/>
            <a:chExt cx="437" cy="339"/>
          </a:xfrm>
        </p:grpSpPr>
        <p:sp>
          <p:nvSpPr>
            <p:cNvPr id="35355" name="Freeform 10"/>
            <p:cNvSpPr>
              <a:spLocks/>
            </p:cNvSpPr>
            <p:nvPr/>
          </p:nvSpPr>
          <p:spPr bwMode="auto">
            <a:xfrm>
              <a:off x="1788" y="2022"/>
              <a:ext cx="383" cy="306"/>
            </a:xfrm>
            <a:custGeom>
              <a:avLst/>
              <a:gdLst>
                <a:gd name="T0" fmla="*/ 21 w 383"/>
                <a:gd name="T1" fmla="*/ 0 h 306"/>
                <a:gd name="T2" fmla="*/ 0 w 383"/>
                <a:gd name="T3" fmla="*/ 21 h 306"/>
                <a:gd name="T4" fmla="*/ 361 w 383"/>
                <a:gd name="T5" fmla="*/ 306 h 306"/>
                <a:gd name="T6" fmla="*/ 383 w 383"/>
                <a:gd name="T7" fmla="*/ 284 h 306"/>
                <a:gd name="T8" fmla="*/ 21 w 383"/>
                <a:gd name="T9" fmla="*/ 0 h 3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3"/>
                <a:gd name="T16" fmla="*/ 0 h 306"/>
                <a:gd name="T17" fmla="*/ 383 w 383"/>
                <a:gd name="T18" fmla="*/ 306 h 3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3" h="306">
                  <a:moveTo>
                    <a:pt x="21" y="0"/>
                  </a:moveTo>
                  <a:lnTo>
                    <a:pt x="0" y="21"/>
                  </a:lnTo>
                  <a:lnTo>
                    <a:pt x="361" y="306"/>
                  </a:lnTo>
                  <a:lnTo>
                    <a:pt x="383" y="28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56" name="Freeform 11"/>
            <p:cNvSpPr>
              <a:spLocks/>
            </p:cNvSpPr>
            <p:nvPr/>
          </p:nvSpPr>
          <p:spPr bwMode="auto">
            <a:xfrm>
              <a:off x="2094" y="2230"/>
              <a:ext cx="131" cy="131"/>
            </a:xfrm>
            <a:custGeom>
              <a:avLst/>
              <a:gdLst>
                <a:gd name="T0" fmla="*/ 0 w 131"/>
                <a:gd name="T1" fmla="*/ 131 h 131"/>
                <a:gd name="T2" fmla="*/ 131 w 131"/>
                <a:gd name="T3" fmla="*/ 131 h 131"/>
                <a:gd name="T4" fmla="*/ 88 w 131"/>
                <a:gd name="T5" fmla="*/ 0 h 131"/>
                <a:gd name="T6" fmla="*/ 0 w 131"/>
                <a:gd name="T7" fmla="*/ 131 h 1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1"/>
                <a:gd name="T13" fmla="*/ 0 h 131"/>
                <a:gd name="T14" fmla="*/ 131 w 131"/>
                <a:gd name="T15" fmla="*/ 131 h 1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1" h="131">
                  <a:moveTo>
                    <a:pt x="0" y="131"/>
                  </a:moveTo>
                  <a:lnTo>
                    <a:pt x="131" y="131"/>
                  </a:lnTo>
                  <a:lnTo>
                    <a:pt x="88" y="0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3" name="Rectangle 15"/>
          <p:cNvSpPr>
            <a:spLocks noChangeArrowheads="1"/>
          </p:cNvSpPr>
          <p:nvPr/>
        </p:nvSpPr>
        <p:spPr bwMode="auto">
          <a:xfrm>
            <a:off x="2108200" y="2687638"/>
            <a:ext cx="4152900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Rectangle 16"/>
          <p:cNvSpPr>
            <a:spLocks noChangeArrowheads="1"/>
          </p:cNvSpPr>
          <p:nvPr/>
        </p:nvSpPr>
        <p:spPr bwMode="auto">
          <a:xfrm>
            <a:off x="2403475" y="2722563"/>
            <a:ext cx="3416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Application belongs to process group</a:t>
            </a:r>
            <a:endParaRPr lang="en-US"/>
          </a:p>
        </p:txBody>
      </p:sp>
      <p:sp>
        <p:nvSpPr>
          <p:cNvPr id="34825" name="Rectangle 17"/>
          <p:cNvSpPr>
            <a:spLocks noChangeArrowheads="1"/>
          </p:cNvSpPr>
          <p:nvPr/>
        </p:nvSpPr>
        <p:spPr bwMode="auto">
          <a:xfrm>
            <a:off x="5930900" y="27400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26" name="Oval 18"/>
          <p:cNvSpPr>
            <a:spLocks noChangeArrowheads="1"/>
          </p:cNvSpPr>
          <p:nvPr/>
        </p:nvSpPr>
        <p:spPr bwMode="auto">
          <a:xfrm>
            <a:off x="1620838" y="2617788"/>
            <a:ext cx="6134100" cy="452437"/>
          </a:xfrm>
          <a:prstGeom prst="ellipse">
            <a:avLst/>
          </a:prstGeom>
          <a:noFill/>
          <a:ln w="523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7" name="Rectangle 19"/>
          <p:cNvSpPr>
            <a:spLocks noChangeArrowheads="1"/>
          </p:cNvSpPr>
          <p:nvPr/>
        </p:nvSpPr>
        <p:spPr bwMode="auto">
          <a:xfrm>
            <a:off x="2246313" y="5746750"/>
            <a:ext cx="835025" cy="277813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8" name="Line 20"/>
          <p:cNvSpPr>
            <a:spLocks noChangeShapeType="1"/>
          </p:cNvSpPr>
          <p:nvPr/>
        </p:nvSpPr>
        <p:spPr bwMode="auto">
          <a:xfrm>
            <a:off x="3201988" y="5572125"/>
            <a:ext cx="1587" cy="2968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9" name="Line 21"/>
          <p:cNvSpPr>
            <a:spLocks noChangeShapeType="1"/>
          </p:cNvSpPr>
          <p:nvPr/>
        </p:nvSpPr>
        <p:spPr bwMode="auto">
          <a:xfrm flipV="1">
            <a:off x="2246313" y="5572125"/>
            <a:ext cx="122237" cy="1746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0" name="Line 22"/>
          <p:cNvSpPr>
            <a:spLocks noChangeShapeType="1"/>
          </p:cNvSpPr>
          <p:nvPr/>
        </p:nvSpPr>
        <p:spPr bwMode="auto">
          <a:xfrm flipV="1">
            <a:off x="3081338" y="5834063"/>
            <a:ext cx="120650" cy="1730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1" name="Line 23"/>
          <p:cNvSpPr>
            <a:spLocks noChangeShapeType="1"/>
          </p:cNvSpPr>
          <p:nvPr/>
        </p:nvSpPr>
        <p:spPr bwMode="auto">
          <a:xfrm flipV="1">
            <a:off x="3063875" y="557212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2351088" y="5486400"/>
            <a:ext cx="730250" cy="225425"/>
            <a:chOff x="1481" y="3456"/>
            <a:chExt cx="460" cy="142"/>
          </a:xfrm>
        </p:grpSpPr>
        <p:grpSp>
          <p:nvGrpSpPr>
            <p:cNvPr id="4" name="Group 36"/>
            <p:cNvGrpSpPr>
              <a:grpSpLocks/>
            </p:cNvGrpSpPr>
            <p:nvPr/>
          </p:nvGrpSpPr>
          <p:grpSpPr bwMode="auto">
            <a:xfrm>
              <a:off x="1481" y="3456"/>
              <a:ext cx="460" cy="142"/>
              <a:chOff x="1481" y="3456"/>
              <a:chExt cx="460" cy="142"/>
            </a:xfrm>
          </p:grpSpPr>
          <p:grpSp>
            <p:nvGrpSpPr>
              <p:cNvPr id="5" name="Group 27"/>
              <p:cNvGrpSpPr>
                <a:grpSpLocks/>
              </p:cNvGrpSpPr>
              <p:nvPr/>
            </p:nvGrpSpPr>
            <p:grpSpPr bwMode="auto">
              <a:xfrm>
                <a:off x="1481" y="3543"/>
                <a:ext cx="460" cy="55"/>
                <a:chOff x="1481" y="3543"/>
                <a:chExt cx="460" cy="55"/>
              </a:xfrm>
            </p:grpSpPr>
            <p:sp>
              <p:nvSpPr>
                <p:cNvPr id="35352" name="Oval 24"/>
                <p:cNvSpPr>
                  <a:spLocks noChangeArrowheads="1"/>
                </p:cNvSpPr>
                <p:nvPr/>
              </p:nvSpPr>
              <p:spPr bwMode="auto">
                <a:xfrm>
                  <a:off x="1481" y="3543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53" name="Oval 25"/>
                <p:cNvSpPr>
                  <a:spLocks noChangeArrowheads="1"/>
                </p:cNvSpPr>
                <p:nvPr/>
              </p:nvSpPr>
              <p:spPr bwMode="auto">
                <a:xfrm>
                  <a:off x="1799" y="3543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54" name="Oval 26"/>
                <p:cNvSpPr>
                  <a:spLocks noChangeArrowheads="1"/>
                </p:cNvSpPr>
                <p:nvPr/>
              </p:nvSpPr>
              <p:spPr bwMode="auto">
                <a:xfrm>
                  <a:off x="1634" y="3543"/>
                  <a:ext cx="143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31"/>
              <p:cNvGrpSpPr>
                <a:grpSpLocks/>
              </p:cNvGrpSpPr>
              <p:nvPr/>
            </p:nvGrpSpPr>
            <p:grpSpPr bwMode="auto">
              <a:xfrm>
                <a:off x="1492" y="3489"/>
                <a:ext cx="427" cy="76"/>
                <a:chOff x="1492" y="3489"/>
                <a:chExt cx="427" cy="76"/>
              </a:xfrm>
            </p:grpSpPr>
            <p:sp>
              <p:nvSpPr>
                <p:cNvPr id="35349" name="Rectangle 28"/>
                <p:cNvSpPr>
                  <a:spLocks noChangeArrowheads="1"/>
                </p:cNvSpPr>
                <p:nvPr/>
              </p:nvSpPr>
              <p:spPr bwMode="auto">
                <a:xfrm>
                  <a:off x="1492" y="3489"/>
                  <a:ext cx="110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50" name="Rectangle 29"/>
                <p:cNvSpPr>
                  <a:spLocks noChangeArrowheads="1"/>
                </p:cNvSpPr>
                <p:nvPr/>
              </p:nvSpPr>
              <p:spPr bwMode="auto">
                <a:xfrm>
                  <a:off x="1645" y="3489"/>
                  <a:ext cx="110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51" name="Rectangle 30"/>
                <p:cNvSpPr>
                  <a:spLocks noChangeArrowheads="1"/>
                </p:cNvSpPr>
                <p:nvPr/>
              </p:nvSpPr>
              <p:spPr bwMode="auto">
                <a:xfrm>
                  <a:off x="1809" y="3489"/>
                  <a:ext cx="110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35"/>
              <p:cNvGrpSpPr>
                <a:grpSpLocks/>
              </p:cNvGrpSpPr>
              <p:nvPr/>
            </p:nvGrpSpPr>
            <p:grpSpPr bwMode="auto">
              <a:xfrm>
                <a:off x="1481" y="3456"/>
                <a:ext cx="460" cy="44"/>
                <a:chOff x="1481" y="3456"/>
                <a:chExt cx="460" cy="44"/>
              </a:xfrm>
            </p:grpSpPr>
            <p:sp>
              <p:nvSpPr>
                <p:cNvPr id="35346" name="Oval 32"/>
                <p:cNvSpPr>
                  <a:spLocks noChangeArrowheads="1"/>
                </p:cNvSpPr>
                <p:nvPr/>
              </p:nvSpPr>
              <p:spPr bwMode="auto">
                <a:xfrm>
                  <a:off x="1481" y="3456"/>
                  <a:ext cx="142" cy="4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47" name="Oval 33"/>
                <p:cNvSpPr>
                  <a:spLocks noChangeArrowheads="1"/>
                </p:cNvSpPr>
                <p:nvPr/>
              </p:nvSpPr>
              <p:spPr bwMode="auto">
                <a:xfrm>
                  <a:off x="1799" y="3456"/>
                  <a:ext cx="142" cy="4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348" name="Oval 34"/>
                <p:cNvSpPr>
                  <a:spLocks noChangeArrowheads="1"/>
                </p:cNvSpPr>
                <p:nvPr/>
              </p:nvSpPr>
              <p:spPr bwMode="auto">
                <a:xfrm>
                  <a:off x="1634" y="3456"/>
                  <a:ext cx="143" cy="4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337" name="Line 37"/>
            <p:cNvSpPr>
              <a:spLocks noChangeShapeType="1"/>
            </p:cNvSpPr>
            <p:nvPr/>
          </p:nvSpPr>
          <p:spPr bwMode="auto">
            <a:xfrm>
              <a:off x="1481" y="3478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38" name="Line 38"/>
            <p:cNvSpPr>
              <a:spLocks noChangeShapeType="1"/>
            </p:cNvSpPr>
            <p:nvPr/>
          </p:nvSpPr>
          <p:spPr bwMode="auto">
            <a:xfrm>
              <a:off x="1602" y="3478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39" name="Line 39"/>
            <p:cNvSpPr>
              <a:spLocks noChangeShapeType="1"/>
            </p:cNvSpPr>
            <p:nvPr/>
          </p:nvSpPr>
          <p:spPr bwMode="auto">
            <a:xfrm>
              <a:off x="1634" y="3478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40" name="Line 40"/>
            <p:cNvSpPr>
              <a:spLocks noChangeShapeType="1"/>
            </p:cNvSpPr>
            <p:nvPr/>
          </p:nvSpPr>
          <p:spPr bwMode="auto">
            <a:xfrm>
              <a:off x="1766" y="3489"/>
              <a:ext cx="1" cy="9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41" name="Line 41"/>
            <p:cNvSpPr>
              <a:spLocks noChangeShapeType="1"/>
            </p:cNvSpPr>
            <p:nvPr/>
          </p:nvSpPr>
          <p:spPr bwMode="auto">
            <a:xfrm>
              <a:off x="1799" y="3467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42" name="Line 42"/>
            <p:cNvSpPr>
              <a:spLocks noChangeShapeType="1"/>
            </p:cNvSpPr>
            <p:nvPr/>
          </p:nvSpPr>
          <p:spPr bwMode="auto">
            <a:xfrm>
              <a:off x="1930" y="3489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33" name="Rectangle 44"/>
          <p:cNvSpPr>
            <a:spLocks noChangeArrowheads="1"/>
          </p:cNvSpPr>
          <p:nvPr/>
        </p:nvSpPr>
        <p:spPr bwMode="auto">
          <a:xfrm>
            <a:off x="2298700" y="5694363"/>
            <a:ext cx="71278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4" name="Rectangle 45"/>
          <p:cNvSpPr>
            <a:spLocks noChangeArrowheads="1"/>
          </p:cNvSpPr>
          <p:nvPr/>
        </p:nvSpPr>
        <p:spPr bwMode="auto">
          <a:xfrm>
            <a:off x="2368550" y="5729288"/>
            <a:ext cx="546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comm</a:t>
            </a:r>
            <a:endParaRPr lang="en-US"/>
          </a:p>
        </p:txBody>
      </p:sp>
      <p:sp>
        <p:nvSpPr>
          <p:cNvPr id="34835" name="Rectangle 46"/>
          <p:cNvSpPr>
            <a:spLocks noChangeArrowheads="1"/>
          </p:cNvSpPr>
          <p:nvPr/>
        </p:nvSpPr>
        <p:spPr bwMode="auto">
          <a:xfrm>
            <a:off x="2906713" y="574675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36" name="Rectangle 47"/>
          <p:cNvSpPr>
            <a:spLocks noChangeArrowheads="1"/>
          </p:cNvSpPr>
          <p:nvPr/>
        </p:nvSpPr>
        <p:spPr bwMode="auto">
          <a:xfrm>
            <a:off x="2246313" y="5416550"/>
            <a:ext cx="835025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7" name="Line 48"/>
          <p:cNvSpPr>
            <a:spLocks noChangeShapeType="1"/>
          </p:cNvSpPr>
          <p:nvPr/>
        </p:nvSpPr>
        <p:spPr bwMode="auto">
          <a:xfrm>
            <a:off x="3201988" y="5241925"/>
            <a:ext cx="1587" cy="3143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8" name="Line 49"/>
          <p:cNvSpPr>
            <a:spLocks noChangeShapeType="1"/>
          </p:cNvSpPr>
          <p:nvPr/>
        </p:nvSpPr>
        <p:spPr bwMode="auto">
          <a:xfrm flipV="1">
            <a:off x="2246313" y="5224463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Line 50"/>
          <p:cNvSpPr>
            <a:spLocks noChangeShapeType="1"/>
          </p:cNvSpPr>
          <p:nvPr/>
        </p:nvSpPr>
        <p:spPr bwMode="auto">
          <a:xfrm flipV="1">
            <a:off x="3081338" y="5521325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0" name="Line 51"/>
          <p:cNvSpPr>
            <a:spLocks noChangeShapeType="1"/>
          </p:cNvSpPr>
          <p:nvPr/>
        </p:nvSpPr>
        <p:spPr bwMode="auto">
          <a:xfrm flipV="1">
            <a:off x="3063875" y="524192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2351088" y="5138738"/>
            <a:ext cx="730250" cy="242887"/>
            <a:chOff x="1481" y="3237"/>
            <a:chExt cx="460" cy="153"/>
          </a:xfrm>
        </p:grpSpPr>
        <p:grpSp>
          <p:nvGrpSpPr>
            <p:cNvPr id="9" name="Group 55"/>
            <p:cNvGrpSpPr>
              <a:grpSpLocks/>
            </p:cNvGrpSpPr>
            <p:nvPr/>
          </p:nvGrpSpPr>
          <p:grpSpPr bwMode="auto">
            <a:xfrm>
              <a:off x="1481" y="3335"/>
              <a:ext cx="460" cy="55"/>
              <a:chOff x="1481" y="3335"/>
              <a:chExt cx="460" cy="55"/>
            </a:xfrm>
          </p:grpSpPr>
          <p:sp>
            <p:nvSpPr>
              <p:cNvPr id="35333" name="Oval 52"/>
              <p:cNvSpPr>
                <a:spLocks noChangeArrowheads="1"/>
              </p:cNvSpPr>
              <p:nvPr/>
            </p:nvSpPr>
            <p:spPr bwMode="auto">
              <a:xfrm>
                <a:off x="1481" y="3335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34" name="Oval 53"/>
              <p:cNvSpPr>
                <a:spLocks noChangeArrowheads="1"/>
              </p:cNvSpPr>
              <p:nvPr/>
            </p:nvSpPr>
            <p:spPr bwMode="auto">
              <a:xfrm>
                <a:off x="1799" y="3335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35" name="Oval 54"/>
              <p:cNvSpPr>
                <a:spLocks noChangeArrowheads="1"/>
              </p:cNvSpPr>
              <p:nvPr/>
            </p:nvSpPr>
            <p:spPr bwMode="auto">
              <a:xfrm>
                <a:off x="1634" y="3335"/>
                <a:ext cx="143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59"/>
            <p:cNvGrpSpPr>
              <a:grpSpLocks/>
            </p:cNvGrpSpPr>
            <p:nvPr/>
          </p:nvGrpSpPr>
          <p:grpSpPr bwMode="auto">
            <a:xfrm>
              <a:off x="1492" y="3270"/>
              <a:ext cx="427" cy="87"/>
              <a:chOff x="1492" y="3270"/>
              <a:chExt cx="427" cy="87"/>
            </a:xfrm>
          </p:grpSpPr>
          <p:sp>
            <p:nvSpPr>
              <p:cNvPr id="35330" name="Rectangle 56"/>
              <p:cNvSpPr>
                <a:spLocks noChangeArrowheads="1"/>
              </p:cNvSpPr>
              <p:nvPr/>
            </p:nvSpPr>
            <p:spPr bwMode="auto">
              <a:xfrm>
                <a:off x="1492" y="3270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31" name="Rectangle 57"/>
              <p:cNvSpPr>
                <a:spLocks noChangeArrowheads="1"/>
              </p:cNvSpPr>
              <p:nvPr/>
            </p:nvSpPr>
            <p:spPr bwMode="auto">
              <a:xfrm>
                <a:off x="1645" y="3270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32" name="Rectangle 58"/>
              <p:cNvSpPr>
                <a:spLocks noChangeArrowheads="1"/>
              </p:cNvSpPr>
              <p:nvPr/>
            </p:nvSpPr>
            <p:spPr bwMode="auto">
              <a:xfrm>
                <a:off x="1809" y="3270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63"/>
            <p:cNvGrpSpPr>
              <a:grpSpLocks/>
            </p:cNvGrpSpPr>
            <p:nvPr/>
          </p:nvGrpSpPr>
          <p:grpSpPr bwMode="auto">
            <a:xfrm>
              <a:off x="1481" y="3237"/>
              <a:ext cx="460" cy="54"/>
              <a:chOff x="1481" y="3237"/>
              <a:chExt cx="460" cy="54"/>
            </a:xfrm>
          </p:grpSpPr>
          <p:sp>
            <p:nvSpPr>
              <p:cNvPr id="35327" name="Oval 60"/>
              <p:cNvSpPr>
                <a:spLocks noChangeArrowheads="1"/>
              </p:cNvSpPr>
              <p:nvPr/>
            </p:nvSpPr>
            <p:spPr bwMode="auto">
              <a:xfrm>
                <a:off x="1481" y="3237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8" name="Oval 61"/>
              <p:cNvSpPr>
                <a:spLocks noChangeArrowheads="1"/>
              </p:cNvSpPr>
              <p:nvPr/>
            </p:nvSpPr>
            <p:spPr bwMode="auto">
              <a:xfrm>
                <a:off x="1799" y="3237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9" name="Oval 62"/>
              <p:cNvSpPr>
                <a:spLocks noChangeArrowheads="1"/>
              </p:cNvSpPr>
              <p:nvPr/>
            </p:nvSpPr>
            <p:spPr bwMode="auto">
              <a:xfrm>
                <a:off x="1634" y="3237"/>
                <a:ext cx="143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42" name="Line 65"/>
          <p:cNvSpPr>
            <a:spLocks noChangeShapeType="1"/>
          </p:cNvSpPr>
          <p:nvPr/>
        </p:nvSpPr>
        <p:spPr bwMode="auto">
          <a:xfrm>
            <a:off x="2351088" y="51736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3" name="Line 66"/>
          <p:cNvSpPr>
            <a:spLocks noChangeShapeType="1"/>
          </p:cNvSpPr>
          <p:nvPr/>
        </p:nvSpPr>
        <p:spPr bwMode="auto">
          <a:xfrm>
            <a:off x="2543175" y="51736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Line 67"/>
          <p:cNvSpPr>
            <a:spLocks noChangeShapeType="1"/>
          </p:cNvSpPr>
          <p:nvPr/>
        </p:nvSpPr>
        <p:spPr bwMode="auto">
          <a:xfrm>
            <a:off x="2593975" y="51736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5" name="Line 68"/>
          <p:cNvSpPr>
            <a:spLocks noChangeShapeType="1"/>
          </p:cNvSpPr>
          <p:nvPr/>
        </p:nvSpPr>
        <p:spPr bwMode="auto">
          <a:xfrm>
            <a:off x="2803525" y="52085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6" name="Line 69"/>
          <p:cNvSpPr>
            <a:spLocks noChangeShapeType="1"/>
          </p:cNvSpPr>
          <p:nvPr/>
        </p:nvSpPr>
        <p:spPr bwMode="auto">
          <a:xfrm>
            <a:off x="2855913" y="5156200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7" name="Line 70"/>
          <p:cNvSpPr>
            <a:spLocks noChangeShapeType="1"/>
          </p:cNvSpPr>
          <p:nvPr/>
        </p:nvSpPr>
        <p:spPr bwMode="auto">
          <a:xfrm>
            <a:off x="3063875" y="51911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8" name="Rectangle 71"/>
          <p:cNvSpPr>
            <a:spLocks noChangeArrowheads="1"/>
          </p:cNvSpPr>
          <p:nvPr/>
        </p:nvSpPr>
        <p:spPr bwMode="auto">
          <a:xfrm>
            <a:off x="2246313" y="5103813"/>
            <a:ext cx="835025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49" name="Line 72"/>
          <p:cNvSpPr>
            <a:spLocks noChangeShapeType="1"/>
          </p:cNvSpPr>
          <p:nvPr/>
        </p:nvSpPr>
        <p:spPr bwMode="auto">
          <a:xfrm>
            <a:off x="3201988" y="4929188"/>
            <a:ext cx="1587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0" name="Line 73"/>
          <p:cNvSpPr>
            <a:spLocks noChangeShapeType="1"/>
          </p:cNvSpPr>
          <p:nvPr/>
        </p:nvSpPr>
        <p:spPr bwMode="auto">
          <a:xfrm flipV="1">
            <a:off x="2246313" y="4911725"/>
            <a:ext cx="122237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1" name="Line 74"/>
          <p:cNvSpPr>
            <a:spLocks noChangeShapeType="1"/>
          </p:cNvSpPr>
          <p:nvPr/>
        </p:nvSpPr>
        <p:spPr bwMode="auto">
          <a:xfrm flipV="1">
            <a:off x="3081338" y="5208588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2" name="Line 75"/>
          <p:cNvSpPr>
            <a:spLocks noChangeShapeType="1"/>
          </p:cNvSpPr>
          <p:nvPr/>
        </p:nvSpPr>
        <p:spPr bwMode="auto">
          <a:xfrm flipV="1">
            <a:off x="3063875" y="4929188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" name="Group 88"/>
          <p:cNvGrpSpPr>
            <a:grpSpLocks/>
          </p:cNvGrpSpPr>
          <p:nvPr/>
        </p:nvGrpSpPr>
        <p:grpSpPr bwMode="auto">
          <a:xfrm>
            <a:off x="2351088" y="4826000"/>
            <a:ext cx="730250" cy="242888"/>
            <a:chOff x="1481" y="3040"/>
            <a:chExt cx="460" cy="153"/>
          </a:xfrm>
        </p:grpSpPr>
        <p:grpSp>
          <p:nvGrpSpPr>
            <p:cNvPr id="13" name="Group 79"/>
            <p:cNvGrpSpPr>
              <a:grpSpLocks/>
            </p:cNvGrpSpPr>
            <p:nvPr/>
          </p:nvGrpSpPr>
          <p:grpSpPr bwMode="auto">
            <a:xfrm>
              <a:off x="1481" y="3138"/>
              <a:ext cx="460" cy="55"/>
              <a:chOff x="1481" y="3138"/>
              <a:chExt cx="460" cy="55"/>
            </a:xfrm>
          </p:grpSpPr>
          <p:sp>
            <p:nvSpPr>
              <p:cNvPr id="35321" name="Oval 76"/>
              <p:cNvSpPr>
                <a:spLocks noChangeArrowheads="1"/>
              </p:cNvSpPr>
              <p:nvPr/>
            </p:nvSpPr>
            <p:spPr bwMode="auto">
              <a:xfrm>
                <a:off x="1481" y="3138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2" name="Oval 77"/>
              <p:cNvSpPr>
                <a:spLocks noChangeArrowheads="1"/>
              </p:cNvSpPr>
              <p:nvPr/>
            </p:nvSpPr>
            <p:spPr bwMode="auto">
              <a:xfrm>
                <a:off x="1799" y="3138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3" name="Oval 78"/>
              <p:cNvSpPr>
                <a:spLocks noChangeArrowheads="1"/>
              </p:cNvSpPr>
              <p:nvPr/>
            </p:nvSpPr>
            <p:spPr bwMode="auto">
              <a:xfrm>
                <a:off x="1634" y="3138"/>
                <a:ext cx="143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83"/>
            <p:cNvGrpSpPr>
              <a:grpSpLocks/>
            </p:cNvGrpSpPr>
            <p:nvPr/>
          </p:nvGrpSpPr>
          <p:grpSpPr bwMode="auto">
            <a:xfrm>
              <a:off x="1492" y="3073"/>
              <a:ext cx="427" cy="87"/>
              <a:chOff x="1492" y="3073"/>
              <a:chExt cx="427" cy="87"/>
            </a:xfrm>
          </p:grpSpPr>
          <p:sp>
            <p:nvSpPr>
              <p:cNvPr id="35318" name="Rectangle 80"/>
              <p:cNvSpPr>
                <a:spLocks noChangeArrowheads="1"/>
              </p:cNvSpPr>
              <p:nvPr/>
            </p:nvSpPr>
            <p:spPr bwMode="auto">
              <a:xfrm>
                <a:off x="1492" y="3073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9" name="Rectangle 81"/>
              <p:cNvSpPr>
                <a:spLocks noChangeArrowheads="1"/>
              </p:cNvSpPr>
              <p:nvPr/>
            </p:nvSpPr>
            <p:spPr bwMode="auto">
              <a:xfrm>
                <a:off x="1645" y="3073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20" name="Rectangle 82"/>
              <p:cNvSpPr>
                <a:spLocks noChangeArrowheads="1"/>
              </p:cNvSpPr>
              <p:nvPr/>
            </p:nvSpPr>
            <p:spPr bwMode="auto">
              <a:xfrm>
                <a:off x="1809" y="3073"/>
                <a:ext cx="110" cy="8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87"/>
            <p:cNvGrpSpPr>
              <a:grpSpLocks/>
            </p:cNvGrpSpPr>
            <p:nvPr/>
          </p:nvGrpSpPr>
          <p:grpSpPr bwMode="auto">
            <a:xfrm>
              <a:off x="1481" y="3040"/>
              <a:ext cx="460" cy="54"/>
              <a:chOff x="1481" y="3040"/>
              <a:chExt cx="460" cy="54"/>
            </a:xfrm>
          </p:grpSpPr>
          <p:sp>
            <p:nvSpPr>
              <p:cNvPr id="35315" name="Oval 84"/>
              <p:cNvSpPr>
                <a:spLocks noChangeArrowheads="1"/>
              </p:cNvSpPr>
              <p:nvPr/>
            </p:nvSpPr>
            <p:spPr bwMode="auto">
              <a:xfrm>
                <a:off x="1481" y="3040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6" name="Oval 85"/>
              <p:cNvSpPr>
                <a:spLocks noChangeArrowheads="1"/>
              </p:cNvSpPr>
              <p:nvPr/>
            </p:nvSpPr>
            <p:spPr bwMode="auto">
              <a:xfrm>
                <a:off x="1799" y="3040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7" name="Oval 86"/>
              <p:cNvSpPr>
                <a:spLocks noChangeArrowheads="1"/>
              </p:cNvSpPr>
              <p:nvPr/>
            </p:nvSpPr>
            <p:spPr bwMode="auto">
              <a:xfrm>
                <a:off x="1634" y="3040"/>
                <a:ext cx="143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54" name="Line 89"/>
          <p:cNvSpPr>
            <a:spLocks noChangeShapeType="1"/>
          </p:cNvSpPr>
          <p:nvPr/>
        </p:nvSpPr>
        <p:spPr bwMode="auto">
          <a:xfrm>
            <a:off x="2351088" y="4860925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5" name="Line 90"/>
          <p:cNvSpPr>
            <a:spLocks noChangeShapeType="1"/>
          </p:cNvSpPr>
          <p:nvPr/>
        </p:nvSpPr>
        <p:spPr bwMode="auto">
          <a:xfrm>
            <a:off x="2543175" y="48609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6" name="Line 91"/>
          <p:cNvSpPr>
            <a:spLocks noChangeShapeType="1"/>
          </p:cNvSpPr>
          <p:nvPr/>
        </p:nvSpPr>
        <p:spPr bwMode="auto">
          <a:xfrm>
            <a:off x="2593975" y="48609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7" name="Line 92"/>
          <p:cNvSpPr>
            <a:spLocks noChangeShapeType="1"/>
          </p:cNvSpPr>
          <p:nvPr/>
        </p:nvSpPr>
        <p:spPr bwMode="auto">
          <a:xfrm>
            <a:off x="2803525" y="48942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8" name="Line 93"/>
          <p:cNvSpPr>
            <a:spLocks noChangeShapeType="1"/>
          </p:cNvSpPr>
          <p:nvPr/>
        </p:nvSpPr>
        <p:spPr bwMode="auto">
          <a:xfrm>
            <a:off x="2855913" y="48434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9" name="Line 94"/>
          <p:cNvSpPr>
            <a:spLocks noChangeShapeType="1"/>
          </p:cNvSpPr>
          <p:nvPr/>
        </p:nvSpPr>
        <p:spPr bwMode="auto">
          <a:xfrm>
            <a:off x="3063875" y="48783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0" name="Rectangle 95"/>
          <p:cNvSpPr>
            <a:spLocks noChangeArrowheads="1"/>
          </p:cNvSpPr>
          <p:nvPr/>
        </p:nvSpPr>
        <p:spPr bwMode="auto">
          <a:xfrm>
            <a:off x="2246313" y="4791075"/>
            <a:ext cx="835025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1" name="Line 96"/>
          <p:cNvSpPr>
            <a:spLocks noChangeShapeType="1"/>
          </p:cNvSpPr>
          <p:nvPr/>
        </p:nvSpPr>
        <p:spPr bwMode="auto">
          <a:xfrm>
            <a:off x="3201988" y="4616450"/>
            <a:ext cx="1587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2" name="Line 97"/>
          <p:cNvSpPr>
            <a:spLocks noChangeShapeType="1"/>
          </p:cNvSpPr>
          <p:nvPr/>
        </p:nvSpPr>
        <p:spPr bwMode="auto">
          <a:xfrm flipV="1">
            <a:off x="2246313" y="4598988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3" name="Line 98"/>
          <p:cNvSpPr>
            <a:spLocks noChangeShapeType="1"/>
          </p:cNvSpPr>
          <p:nvPr/>
        </p:nvSpPr>
        <p:spPr bwMode="auto">
          <a:xfrm flipV="1">
            <a:off x="3081338" y="4894263"/>
            <a:ext cx="120650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4" name="Line 99"/>
          <p:cNvSpPr>
            <a:spLocks noChangeShapeType="1"/>
          </p:cNvSpPr>
          <p:nvPr/>
        </p:nvSpPr>
        <p:spPr bwMode="auto">
          <a:xfrm flipV="1">
            <a:off x="3063875" y="4616450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6" name="Group 112"/>
          <p:cNvGrpSpPr>
            <a:grpSpLocks/>
          </p:cNvGrpSpPr>
          <p:nvPr/>
        </p:nvGrpSpPr>
        <p:grpSpPr bwMode="auto">
          <a:xfrm>
            <a:off x="2351088" y="4513263"/>
            <a:ext cx="730250" cy="242887"/>
            <a:chOff x="1481" y="2843"/>
            <a:chExt cx="460" cy="153"/>
          </a:xfrm>
        </p:grpSpPr>
        <p:grpSp>
          <p:nvGrpSpPr>
            <p:cNvPr id="17" name="Group 103"/>
            <p:cNvGrpSpPr>
              <a:grpSpLocks/>
            </p:cNvGrpSpPr>
            <p:nvPr/>
          </p:nvGrpSpPr>
          <p:grpSpPr bwMode="auto">
            <a:xfrm>
              <a:off x="1481" y="2941"/>
              <a:ext cx="460" cy="55"/>
              <a:chOff x="1481" y="2941"/>
              <a:chExt cx="460" cy="55"/>
            </a:xfrm>
          </p:grpSpPr>
          <p:sp>
            <p:nvSpPr>
              <p:cNvPr id="35309" name="Oval 100"/>
              <p:cNvSpPr>
                <a:spLocks noChangeArrowheads="1"/>
              </p:cNvSpPr>
              <p:nvPr/>
            </p:nvSpPr>
            <p:spPr bwMode="auto">
              <a:xfrm>
                <a:off x="1481" y="2941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0" name="Oval 101"/>
              <p:cNvSpPr>
                <a:spLocks noChangeArrowheads="1"/>
              </p:cNvSpPr>
              <p:nvPr/>
            </p:nvSpPr>
            <p:spPr bwMode="auto">
              <a:xfrm>
                <a:off x="1799" y="2941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11" name="Oval 102"/>
              <p:cNvSpPr>
                <a:spLocks noChangeArrowheads="1"/>
              </p:cNvSpPr>
              <p:nvPr/>
            </p:nvSpPr>
            <p:spPr bwMode="auto">
              <a:xfrm>
                <a:off x="1634" y="2941"/>
                <a:ext cx="143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" name="Group 107"/>
            <p:cNvGrpSpPr>
              <a:grpSpLocks/>
            </p:cNvGrpSpPr>
            <p:nvPr/>
          </p:nvGrpSpPr>
          <p:grpSpPr bwMode="auto">
            <a:xfrm>
              <a:off x="1492" y="2875"/>
              <a:ext cx="427" cy="88"/>
              <a:chOff x="1492" y="2875"/>
              <a:chExt cx="427" cy="88"/>
            </a:xfrm>
          </p:grpSpPr>
          <p:sp>
            <p:nvSpPr>
              <p:cNvPr id="35306" name="Rectangle 104"/>
              <p:cNvSpPr>
                <a:spLocks noChangeArrowheads="1"/>
              </p:cNvSpPr>
              <p:nvPr/>
            </p:nvSpPr>
            <p:spPr bwMode="auto">
              <a:xfrm>
                <a:off x="1492" y="2875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07" name="Rectangle 105"/>
              <p:cNvSpPr>
                <a:spLocks noChangeArrowheads="1"/>
              </p:cNvSpPr>
              <p:nvPr/>
            </p:nvSpPr>
            <p:spPr bwMode="auto">
              <a:xfrm>
                <a:off x="1645" y="2875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08" name="Rectangle 106"/>
              <p:cNvSpPr>
                <a:spLocks noChangeArrowheads="1"/>
              </p:cNvSpPr>
              <p:nvPr/>
            </p:nvSpPr>
            <p:spPr bwMode="auto">
              <a:xfrm>
                <a:off x="1809" y="2875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111"/>
            <p:cNvGrpSpPr>
              <a:grpSpLocks/>
            </p:cNvGrpSpPr>
            <p:nvPr/>
          </p:nvGrpSpPr>
          <p:grpSpPr bwMode="auto">
            <a:xfrm>
              <a:off x="1481" y="2843"/>
              <a:ext cx="460" cy="54"/>
              <a:chOff x="1481" y="2843"/>
              <a:chExt cx="460" cy="54"/>
            </a:xfrm>
          </p:grpSpPr>
          <p:sp>
            <p:nvSpPr>
              <p:cNvPr id="35303" name="Oval 108"/>
              <p:cNvSpPr>
                <a:spLocks noChangeArrowheads="1"/>
              </p:cNvSpPr>
              <p:nvPr/>
            </p:nvSpPr>
            <p:spPr bwMode="auto">
              <a:xfrm>
                <a:off x="1481" y="2843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04" name="Oval 109"/>
              <p:cNvSpPr>
                <a:spLocks noChangeArrowheads="1"/>
              </p:cNvSpPr>
              <p:nvPr/>
            </p:nvSpPr>
            <p:spPr bwMode="auto">
              <a:xfrm>
                <a:off x="1799" y="2843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05" name="Oval 110"/>
              <p:cNvSpPr>
                <a:spLocks noChangeArrowheads="1"/>
              </p:cNvSpPr>
              <p:nvPr/>
            </p:nvSpPr>
            <p:spPr bwMode="auto">
              <a:xfrm>
                <a:off x="1634" y="2843"/>
                <a:ext cx="143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66" name="Line 113"/>
          <p:cNvSpPr>
            <a:spLocks noChangeShapeType="1"/>
          </p:cNvSpPr>
          <p:nvPr/>
        </p:nvSpPr>
        <p:spPr bwMode="auto">
          <a:xfrm>
            <a:off x="2351088" y="454818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7" name="Line 114"/>
          <p:cNvSpPr>
            <a:spLocks noChangeShapeType="1"/>
          </p:cNvSpPr>
          <p:nvPr/>
        </p:nvSpPr>
        <p:spPr bwMode="auto">
          <a:xfrm>
            <a:off x="2543175" y="45481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8" name="Line 115"/>
          <p:cNvSpPr>
            <a:spLocks noChangeShapeType="1"/>
          </p:cNvSpPr>
          <p:nvPr/>
        </p:nvSpPr>
        <p:spPr bwMode="auto">
          <a:xfrm>
            <a:off x="2593975" y="45481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9" name="Line 116"/>
          <p:cNvSpPr>
            <a:spLocks noChangeShapeType="1"/>
          </p:cNvSpPr>
          <p:nvPr/>
        </p:nvSpPr>
        <p:spPr bwMode="auto">
          <a:xfrm>
            <a:off x="2803525" y="45815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0" name="Line 117"/>
          <p:cNvSpPr>
            <a:spLocks noChangeShapeType="1"/>
          </p:cNvSpPr>
          <p:nvPr/>
        </p:nvSpPr>
        <p:spPr bwMode="auto">
          <a:xfrm>
            <a:off x="2855913" y="4530725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1" name="Line 118"/>
          <p:cNvSpPr>
            <a:spLocks noChangeShapeType="1"/>
          </p:cNvSpPr>
          <p:nvPr/>
        </p:nvSpPr>
        <p:spPr bwMode="auto">
          <a:xfrm>
            <a:off x="3063875" y="45640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2" name="Rectangle 119"/>
          <p:cNvSpPr>
            <a:spLocks noChangeArrowheads="1"/>
          </p:cNvSpPr>
          <p:nvPr/>
        </p:nvSpPr>
        <p:spPr bwMode="auto">
          <a:xfrm>
            <a:off x="2246313" y="4478338"/>
            <a:ext cx="835025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3" name="Line 120"/>
          <p:cNvSpPr>
            <a:spLocks noChangeShapeType="1"/>
          </p:cNvSpPr>
          <p:nvPr/>
        </p:nvSpPr>
        <p:spPr bwMode="auto">
          <a:xfrm>
            <a:off x="2368550" y="4286250"/>
            <a:ext cx="833438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4" name="Line 121"/>
          <p:cNvSpPr>
            <a:spLocks noChangeShapeType="1"/>
          </p:cNvSpPr>
          <p:nvPr/>
        </p:nvSpPr>
        <p:spPr bwMode="auto">
          <a:xfrm>
            <a:off x="3201988" y="4303713"/>
            <a:ext cx="1587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5" name="Line 122"/>
          <p:cNvSpPr>
            <a:spLocks noChangeShapeType="1"/>
          </p:cNvSpPr>
          <p:nvPr/>
        </p:nvSpPr>
        <p:spPr bwMode="auto">
          <a:xfrm flipV="1">
            <a:off x="2246313" y="4286250"/>
            <a:ext cx="122237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6" name="Line 123"/>
          <p:cNvSpPr>
            <a:spLocks noChangeShapeType="1"/>
          </p:cNvSpPr>
          <p:nvPr/>
        </p:nvSpPr>
        <p:spPr bwMode="auto">
          <a:xfrm flipV="1">
            <a:off x="3081338" y="4581525"/>
            <a:ext cx="120650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77" name="Line 124"/>
          <p:cNvSpPr>
            <a:spLocks noChangeShapeType="1"/>
          </p:cNvSpPr>
          <p:nvPr/>
        </p:nvSpPr>
        <p:spPr bwMode="auto">
          <a:xfrm flipV="1">
            <a:off x="3063875" y="430371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137"/>
          <p:cNvGrpSpPr>
            <a:grpSpLocks/>
          </p:cNvGrpSpPr>
          <p:nvPr/>
        </p:nvGrpSpPr>
        <p:grpSpPr bwMode="auto">
          <a:xfrm>
            <a:off x="2351088" y="4200525"/>
            <a:ext cx="730250" cy="242888"/>
            <a:chOff x="1481" y="2646"/>
            <a:chExt cx="460" cy="153"/>
          </a:xfrm>
        </p:grpSpPr>
        <p:grpSp>
          <p:nvGrpSpPr>
            <p:cNvPr id="21" name="Group 128"/>
            <p:cNvGrpSpPr>
              <a:grpSpLocks/>
            </p:cNvGrpSpPr>
            <p:nvPr/>
          </p:nvGrpSpPr>
          <p:grpSpPr bwMode="auto">
            <a:xfrm>
              <a:off x="1481" y="2744"/>
              <a:ext cx="460" cy="55"/>
              <a:chOff x="1481" y="2744"/>
              <a:chExt cx="460" cy="55"/>
            </a:xfrm>
          </p:grpSpPr>
          <p:sp>
            <p:nvSpPr>
              <p:cNvPr id="35297" name="Oval 125"/>
              <p:cNvSpPr>
                <a:spLocks noChangeArrowheads="1"/>
              </p:cNvSpPr>
              <p:nvPr/>
            </p:nvSpPr>
            <p:spPr bwMode="auto">
              <a:xfrm>
                <a:off x="1481" y="2744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8" name="Oval 126"/>
              <p:cNvSpPr>
                <a:spLocks noChangeArrowheads="1"/>
              </p:cNvSpPr>
              <p:nvPr/>
            </p:nvSpPr>
            <p:spPr bwMode="auto">
              <a:xfrm>
                <a:off x="1799" y="2744"/>
                <a:ext cx="142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9" name="Oval 127"/>
              <p:cNvSpPr>
                <a:spLocks noChangeArrowheads="1"/>
              </p:cNvSpPr>
              <p:nvPr/>
            </p:nvSpPr>
            <p:spPr bwMode="auto">
              <a:xfrm>
                <a:off x="1634" y="2744"/>
                <a:ext cx="143" cy="55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" name="Group 132"/>
            <p:cNvGrpSpPr>
              <a:grpSpLocks/>
            </p:cNvGrpSpPr>
            <p:nvPr/>
          </p:nvGrpSpPr>
          <p:grpSpPr bwMode="auto">
            <a:xfrm>
              <a:off x="1492" y="2678"/>
              <a:ext cx="427" cy="88"/>
              <a:chOff x="1492" y="2678"/>
              <a:chExt cx="427" cy="88"/>
            </a:xfrm>
          </p:grpSpPr>
          <p:sp>
            <p:nvSpPr>
              <p:cNvPr id="35294" name="Rectangle 129"/>
              <p:cNvSpPr>
                <a:spLocks noChangeArrowheads="1"/>
              </p:cNvSpPr>
              <p:nvPr/>
            </p:nvSpPr>
            <p:spPr bwMode="auto">
              <a:xfrm>
                <a:off x="1492" y="2678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5" name="Rectangle 130"/>
              <p:cNvSpPr>
                <a:spLocks noChangeArrowheads="1"/>
              </p:cNvSpPr>
              <p:nvPr/>
            </p:nvSpPr>
            <p:spPr bwMode="auto">
              <a:xfrm>
                <a:off x="1645" y="2678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6" name="Rectangle 131"/>
              <p:cNvSpPr>
                <a:spLocks noChangeArrowheads="1"/>
              </p:cNvSpPr>
              <p:nvPr/>
            </p:nvSpPr>
            <p:spPr bwMode="auto">
              <a:xfrm>
                <a:off x="1809" y="2678"/>
                <a:ext cx="110" cy="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136"/>
            <p:cNvGrpSpPr>
              <a:grpSpLocks/>
            </p:cNvGrpSpPr>
            <p:nvPr/>
          </p:nvGrpSpPr>
          <p:grpSpPr bwMode="auto">
            <a:xfrm>
              <a:off x="1481" y="2646"/>
              <a:ext cx="460" cy="54"/>
              <a:chOff x="1481" y="2646"/>
              <a:chExt cx="460" cy="54"/>
            </a:xfrm>
          </p:grpSpPr>
          <p:sp>
            <p:nvSpPr>
              <p:cNvPr id="35291" name="Oval 133"/>
              <p:cNvSpPr>
                <a:spLocks noChangeArrowheads="1"/>
              </p:cNvSpPr>
              <p:nvPr/>
            </p:nvSpPr>
            <p:spPr bwMode="auto">
              <a:xfrm>
                <a:off x="1481" y="2646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2" name="Oval 134"/>
              <p:cNvSpPr>
                <a:spLocks noChangeArrowheads="1"/>
              </p:cNvSpPr>
              <p:nvPr/>
            </p:nvSpPr>
            <p:spPr bwMode="auto">
              <a:xfrm>
                <a:off x="1799" y="2646"/>
                <a:ext cx="142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93" name="Oval 135"/>
              <p:cNvSpPr>
                <a:spLocks noChangeArrowheads="1"/>
              </p:cNvSpPr>
              <p:nvPr/>
            </p:nvSpPr>
            <p:spPr bwMode="auto">
              <a:xfrm>
                <a:off x="1634" y="2646"/>
                <a:ext cx="143" cy="54"/>
              </a:xfrm>
              <a:prstGeom prst="ellipse">
                <a:avLst/>
              </a:prstGeom>
              <a:solidFill>
                <a:srgbClr val="FFFFFF"/>
              </a:solidFill>
              <a:ln w="174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879" name="Line 138"/>
          <p:cNvSpPr>
            <a:spLocks noChangeShapeType="1"/>
          </p:cNvSpPr>
          <p:nvPr/>
        </p:nvSpPr>
        <p:spPr bwMode="auto">
          <a:xfrm>
            <a:off x="2351088" y="4233863"/>
            <a:ext cx="1587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0" name="Line 139"/>
          <p:cNvSpPr>
            <a:spLocks noChangeShapeType="1"/>
          </p:cNvSpPr>
          <p:nvPr/>
        </p:nvSpPr>
        <p:spPr bwMode="auto">
          <a:xfrm>
            <a:off x="2543175" y="42338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1" name="Line 140"/>
          <p:cNvSpPr>
            <a:spLocks noChangeShapeType="1"/>
          </p:cNvSpPr>
          <p:nvPr/>
        </p:nvSpPr>
        <p:spPr bwMode="auto">
          <a:xfrm>
            <a:off x="2593975" y="42338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2" name="Line 141"/>
          <p:cNvSpPr>
            <a:spLocks noChangeShapeType="1"/>
          </p:cNvSpPr>
          <p:nvPr/>
        </p:nvSpPr>
        <p:spPr bwMode="auto">
          <a:xfrm>
            <a:off x="2803525" y="4268788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3" name="Line 142"/>
          <p:cNvSpPr>
            <a:spLocks noChangeShapeType="1"/>
          </p:cNvSpPr>
          <p:nvPr/>
        </p:nvSpPr>
        <p:spPr bwMode="auto">
          <a:xfrm>
            <a:off x="2855913" y="421798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4" name="Line 143"/>
          <p:cNvSpPr>
            <a:spLocks noChangeShapeType="1"/>
          </p:cNvSpPr>
          <p:nvPr/>
        </p:nvSpPr>
        <p:spPr bwMode="auto">
          <a:xfrm>
            <a:off x="3063875" y="42513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5" name="Rectangle 144"/>
          <p:cNvSpPr>
            <a:spLocks noChangeArrowheads="1"/>
          </p:cNvSpPr>
          <p:nvPr/>
        </p:nvSpPr>
        <p:spPr bwMode="auto">
          <a:xfrm>
            <a:off x="2298700" y="5381625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6" name="Rectangle 145"/>
          <p:cNvSpPr>
            <a:spLocks noChangeArrowheads="1"/>
          </p:cNvSpPr>
          <p:nvPr/>
        </p:nvSpPr>
        <p:spPr bwMode="auto">
          <a:xfrm>
            <a:off x="2455863" y="5416550"/>
            <a:ext cx="33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nak</a:t>
            </a:r>
            <a:endParaRPr lang="en-US"/>
          </a:p>
        </p:txBody>
      </p:sp>
      <p:sp>
        <p:nvSpPr>
          <p:cNvPr id="34887" name="Rectangle 146"/>
          <p:cNvSpPr>
            <a:spLocks noChangeArrowheads="1"/>
          </p:cNvSpPr>
          <p:nvPr/>
        </p:nvSpPr>
        <p:spPr bwMode="auto">
          <a:xfrm>
            <a:off x="2820988" y="543401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88" name="Rectangle 147"/>
          <p:cNvSpPr>
            <a:spLocks noChangeArrowheads="1"/>
          </p:cNvSpPr>
          <p:nvPr/>
        </p:nvSpPr>
        <p:spPr bwMode="auto">
          <a:xfrm>
            <a:off x="2298700" y="5051425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89" name="Rectangle 148"/>
          <p:cNvSpPr>
            <a:spLocks noChangeArrowheads="1"/>
          </p:cNvSpPr>
          <p:nvPr/>
        </p:nvSpPr>
        <p:spPr bwMode="auto">
          <a:xfrm>
            <a:off x="2438400" y="508635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frag</a:t>
            </a:r>
            <a:endParaRPr lang="en-US"/>
          </a:p>
        </p:txBody>
      </p:sp>
      <p:sp>
        <p:nvSpPr>
          <p:cNvPr id="34890" name="Rectangle 149"/>
          <p:cNvSpPr>
            <a:spLocks noChangeArrowheads="1"/>
          </p:cNvSpPr>
          <p:nvPr/>
        </p:nvSpPr>
        <p:spPr bwMode="auto">
          <a:xfrm>
            <a:off x="2820988" y="510381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91" name="Rectangle 150"/>
          <p:cNvSpPr>
            <a:spLocks noChangeArrowheads="1"/>
          </p:cNvSpPr>
          <p:nvPr/>
        </p:nvSpPr>
        <p:spPr bwMode="auto">
          <a:xfrm>
            <a:off x="2230438" y="4756150"/>
            <a:ext cx="8509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92" name="Rectangle 151"/>
          <p:cNvSpPr>
            <a:spLocks noChangeArrowheads="1"/>
          </p:cNvSpPr>
          <p:nvPr/>
        </p:nvSpPr>
        <p:spPr bwMode="auto">
          <a:xfrm>
            <a:off x="2281238" y="4791075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mbrshp</a:t>
            </a:r>
            <a:endParaRPr lang="en-US"/>
          </a:p>
        </p:txBody>
      </p:sp>
      <p:sp>
        <p:nvSpPr>
          <p:cNvPr id="34893" name="Rectangle 152"/>
          <p:cNvSpPr>
            <a:spLocks noChangeArrowheads="1"/>
          </p:cNvSpPr>
          <p:nvPr/>
        </p:nvSpPr>
        <p:spPr bwMode="auto">
          <a:xfrm>
            <a:off x="2976563" y="480853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94" name="Rectangle 153"/>
          <p:cNvSpPr>
            <a:spLocks noChangeArrowheads="1"/>
          </p:cNvSpPr>
          <p:nvPr/>
        </p:nvSpPr>
        <p:spPr bwMode="auto">
          <a:xfrm>
            <a:off x="2316163" y="4495800"/>
            <a:ext cx="8001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95" name="Rectangle 154"/>
          <p:cNvSpPr>
            <a:spLocks noChangeArrowheads="1"/>
          </p:cNvSpPr>
          <p:nvPr/>
        </p:nvSpPr>
        <p:spPr bwMode="auto">
          <a:xfrm>
            <a:off x="2611438" y="4530725"/>
            <a:ext cx="165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fc</a:t>
            </a:r>
            <a:endParaRPr lang="en-US"/>
          </a:p>
        </p:txBody>
      </p:sp>
      <p:sp>
        <p:nvSpPr>
          <p:cNvPr id="34896" name="Rectangle 155"/>
          <p:cNvSpPr>
            <a:spLocks noChangeArrowheads="1"/>
          </p:cNvSpPr>
          <p:nvPr/>
        </p:nvSpPr>
        <p:spPr bwMode="auto">
          <a:xfrm>
            <a:off x="2768600" y="454818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897" name="Rectangle 156"/>
          <p:cNvSpPr>
            <a:spLocks noChangeArrowheads="1"/>
          </p:cNvSpPr>
          <p:nvPr/>
        </p:nvSpPr>
        <p:spPr bwMode="auto">
          <a:xfrm>
            <a:off x="4645025" y="5711825"/>
            <a:ext cx="833438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98" name="Line 157"/>
          <p:cNvSpPr>
            <a:spLocks noChangeShapeType="1"/>
          </p:cNvSpPr>
          <p:nvPr/>
        </p:nvSpPr>
        <p:spPr bwMode="auto">
          <a:xfrm>
            <a:off x="5600700" y="5538788"/>
            <a:ext cx="1588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99" name="Line 158"/>
          <p:cNvSpPr>
            <a:spLocks noChangeShapeType="1"/>
          </p:cNvSpPr>
          <p:nvPr/>
        </p:nvSpPr>
        <p:spPr bwMode="auto">
          <a:xfrm flipV="1">
            <a:off x="4645025" y="5521325"/>
            <a:ext cx="122238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0" name="Line 159"/>
          <p:cNvSpPr>
            <a:spLocks noChangeShapeType="1"/>
          </p:cNvSpPr>
          <p:nvPr/>
        </p:nvSpPr>
        <p:spPr bwMode="auto">
          <a:xfrm flipV="1">
            <a:off x="5478463" y="5816600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1" name="Line 160"/>
          <p:cNvSpPr>
            <a:spLocks noChangeShapeType="1"/>
          </p:cNvSpPr>
          <p:nvPr/>
        </p:nvSpPr>
        <p:spPr bwMode="auto">
          <a:xfrm flipV="1">
            <a:off x="5461000" y="5538788"/>
            <a:ext cx="122238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" name="Group 164"/>
          <p:cNvGrpSpPr>
            <a:grpSpLocks/>
          </p:cNvGrpSpPr>
          <p:nvPr/>
        </p:nvGrpSpPr>
        <p:grpSpPr bwMode="auto">
          <a:xfrm>
            <a:off x="4749800" y="5589588"/>
            <a:ext cx="728663" cy="87312"/>
            <a:chOff x="2992" y="3521"/>
            <a:chExt cx="459" cy="55"/>
          </a:xfrm>
        </p:grpSpPr>
        <p:sp>
          <p:nvSpPr>
            <p:cNvPr id="35285" name="Oval 161"/>
            <p:cNvSpPr>
              <a:spLocks noChangeArrowheads="1"/>
            </p:cNvSpPr>
            <p:nvPr/>
          </p:nvSpPr>
          <p:spPr bwMode="auto">
            <a:xfrm>
              <a:off x="2992" y="3521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6" name="Oval 162"/>
            <p:cNvSpPr>
              <a:spLocks noChangeArrowheads="1"/>
            </p:cNvSpPr>
            <p:nvPr/>
          </p:nvSpPr>
          <p:spPr bwMode="auto">
            <a:xfrm>
              <a:off x="3309" y="3521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7" name="Oval 163"/>
            <p:cNvSpPr>
              <a:spLocks noChangeArrowheads="1"/>
            </p:cNvSpPr>
            <p:nvPr/>
          </p:nvSpPr>
          <p:spPr bwMode="auto">
            <a:xfrm>
              <a:off x="3145" y="3521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168"/>
          <p:cNvGrpSpPr>
            <a:grpSpLocks/>
          </p:cNvGrpSpPr>
          <p:nvPr/>
        </p:nvGrpSpPr>
        <p:grpSpPr bwMode="auto">
          <a:xfrm>
            <a:off x="4767263" y="5486400"/>
            <a:ext cx="676275" cy="138113"/>
            <a:chOff x="3003" y="3456"/>
            <a:chExt cx="426" cy="87"/>
          </a:xfrm>
        </p:grpSpPr>
        <p:sp>
          <p:nvSpPr>
            <p:cNvPr id="35282" name="Rectangle 165"/>
            <p:cNvSpPr>
              <a:spLocks noChangeArrowheads="1"/>
            </p:cNvSpPr>
            <p:nvPr/>
          </p:nvSpPr>
          <p:spPr bwMode="auto">
            <a:xfrm>
              <a:off x="3003" y="3456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3" name="Rectangle 166"/>
            <p:cNvSpPr>
              <a:spLocks noChangeArrowheads="1"/>
            </p:cNvSpPr>
            <p:nvPr/>
          </p:nvSpPr>
          <p:spPr bwMode="auto">
            <a:xfrm>
              <a:off x="3156" y="3456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4" name="Rectangle 167"/>
            <p:cNvSpPr>
              <a:spLocks noChangeArrowheads="1"/>
            </p:cNvSpPr>
            <p:nvPr/>
          </p:nvSpPr>
          <p:spPr bwMode="auto">
            <a:xfrm>
              <a:off x="3320" y="3456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172"/>
          <p:cNvGrpSpPr>
            <a:grpSpLocks/>
          </p:cNvGrpSpPr>
          <p:nvPr/>
        </p:nvGrpSpPr>
        <p:grpSpPr bwMode="auto">
          <a:xfrm>
            <a:off x="4749800" y="5434013"/>
            <a:ext cx="728663" cy="87312"/>
            <a:chOff x="2992" y="3423"/>
            <a:chExt cx="459" cy="55"/>
          </a:xfrm>
        </p:grpSpPr>
        <p:sp>
          <p:nvSpPr>
            <p:cNvPr id="35279" name="Oval 169"/>
            <p:cNvSpPr>
              <a:spLocks noChangeArrowheads="1"/>
            </p:cNvSpPr>
            <p:nvPr/>
          </p:nvSpPr>
          <p:spPr bwMode="auto">
            <a:xfrm>
              <a:off x="2992" y="3423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0" name="Oval 170"/>
            <p:cNvSpPr>
              <a:spLocks noChangeArrowheads="1"/>
            </p:cNvSpPr>
            <p:nvPr/>
          </p:nvSpPr>
          <p:spPr bwMode="auto">
            <a:xfrm>
              <a:off x="3309" y="3423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81" name="Oval 171"/>
            <p:cNvSpPr>
              <a:spLocks noChangeArrowheads="1"/>
            </p:cNvSpPr>
            <p:nvPr/>
          </p:nvSpPr>
          <p:spPr bwMode="auto">
            <a:xfrm>
              <a:off x="3145" y="3423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05" name="Line 173"/>
          <p:cNvSpPr>
            <a:spLocks noChangeShapeType="1"/>
          </p:cNvSpPr>
          <p:nvPr/>
        </p:nvSpPr>
        <p:spPr bwMode="auto">
          <a:xfrm>
            <a:off x="4749800" y="546893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6" name="Line 174"/>
          <p:cNvSpPr>
            <a:spLocks noChangeShapeType="1"/>
          </p:cNvSpPr>
          <p:nvPr/>
        </p:nvSpPr>
        <p:spPr bwMode="auto">
          <a:xfrm>
            <a:off x="4940300" y="546893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7" name="Line 175"/>
          <p:cNvSpPr>
            <a:spLocks noChangeShapeType="1"/>
          </p:cNvSpPr>
          <p:nvPr/>
        </p:nvSpPr>
        <p:spPr bwMode="auto">
          <a:xfrm>
            <a:off x="4992688" y="546893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8" name="Line 176"/>
          <p:cNvSpPr>
            <a:spLocks noChangeShapeType="1"/>
          </p:cNvSpPr>
          <p:nvPr/>
        </p:nvSpPr>
        <p:spPr bwMode="auto">
          <a:xfrm>
            <a:off x="5200650" y="55038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09" name="Line 177"/>
          <p:cNvSpPr>
            <a:spLocks noChangeShapeType="1"/>
          </p:cNvSpPr>
          <p:nvPr/>
        </p:nvSpPr>
        <p:spPr bwMode="auto">
          <a:xfrm>
            <a:off x="5253038" y="5451475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0" name="Line 178"/>
          <p:cNvSpPr>
            <a:spLocks noChangeShapeType="1"/>
          </p:cNvSpPr>
          <p:nvPr/>
        </p:nvSpPr>
        <p:spPr bwMode="auto">
          <a:xfrm>
            <a:off x="5461000" y="54864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1" name="Rectangle 179"/>
          <p:cNvSpPr>
            <a:spLocks noChangeArrowheads="1"/>
          </p:cNvSpPr>
          <p:nvPr/>
        </p:nvSpPr>
        <p:spPr bwMode="auto">
          <a:xfrm>
            <a:off x="4645025" y="5399088"/>
            <a:ext cx="833438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2" name="Line 180"/>
          <p:cNvSpPr>
            <a:spLocks noChangeShapeType="1"/>
          </p:cNvSpPr>
          <p:nvPr/>
        </p:nvSpPr>
        <p:spPr bwMode="auto">
          <a:xfrm>
            <a:off x="5600700" y="5224463"/>
            <a:ext cx="1588" cy="3143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3" name="Line 181"/>
          <p:cNvSpPr>
            <a:spLocks noChangeShapeType="1"/>
          </p:cNvSpPr>
          <p:nvPr/>
        </p:nvSpPr>
        <p:spPr bwMode="auto">
          <a:xfrm flipV="1">
            <a:off x="4645025" y="5208588"/>
            <a:ext cx="122238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4" name="Line 182"/>
          <p:cNvSpPr>
            <a:spLocks noChangeShapeType="1"/>
          </p:cNvSpPr>
          <p:nvPr/>
        </p:nvSpPr>
        <p:spPr bwMode="auto">
          <a:xfrm flipV="1">
            <a:off x="5478463" y="5503863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15" name="Line 183"/>
          <p:cNvSpPr>
            <a:spLocks noChangeShapeType="1"/>
          </p:cNvSpPr>
          <p:nvPr/>
        </p:nvSpPr>
        <p:spPr bwMode="auto">
          <a:xfrm flipV="1">
            <a:off x="5461000" y="522446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7" name="Group 187"/>
          <p:cNvGrpSpPr>
            <a:grpSpLocks/>
          </p:cNvGrpSpPr>
          <p:nvPr/>
        </p:nvGrpSpPr>
        <p:grpSpPr bwMode="auto">
          <a:xfrm>
            <a:off x="4749800" y="5276850"/>
            <a:ext cx="728663" cy="87313"/>
            <a:chOff x="2992" y="3324"/>
            <a:chExt cx="459" cy="55"/>
          </a:xfrm>
        </p:grpSpPr>
        <p:sp>
          <p:nvSpPr>
            <p:cNvPr id="35276" name="Oval 184"/>
            <p:cNvSpPr>
              <a:spLocks noChangeArrowheads="1"/>
            </p:cNvSpPr>
            <p:nvPr/>
          </p:nvSpPr>
          <p:spPr bwMode="auto">
            <a:xfrm>
              <a:off x="2992" y="3324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7" name="Oval 185"/>
            <p:cNvSpPr>
              <a:spLocks noChangeArrowheads="1"/>
            </p:cNvSpPr>
            <p:nvPr/>
          </p:nvSpPr>
          <p:spPr bwMode="auto">
            <a:xfrm>
              <a:off x="3309" y="3324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8" name="Oval 186"/>
            <p:cNvSpPr>
              <a:spLocks noChangeArrowheads="1"/>
            </p:cNvSpPr>
            <p:nvPr/>
          </p:nvSpPr>
          <p:spPr bwMode="auto">
            <a:xfrm>
              <a:off x="3145" y="3324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191"/>
          <p:cNvGrpSpPr>
            <a:grpSpLocks/>
          </p:cNvGrpSpPr>
          <p:nvPr/>
        </p:nvGrpSpPr>
        <p:grpSpPr bwMode="auto">
          <a:xfrm>
            <a:off x="4767263" y="5173663"/>
            <a:ext cx="676275" cy="138112"/>
            <a:chOff x="3003" y="3259"/>
            <a:chExt cx="426" cy="87"/>
          </a:xfrm>
        </p:grpSpPr>
        <p:sp>
          <p:nvSpPr>
            <p:cNvPr id="35273" name="Rectangle 188"/>
            <p:cNvSpPr>
              <a:spLocks noChangeArrowheads="1"/>
            </p:cNvSpPr>
            <p:nvPr/>
          </p:nvSpPr>
          <p:spPr bwMode="auto">
            <a:xfrm>
              <a:off x="3003" y="3259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4" name="Rectangle 189"/>
            <p:cNvSpPr>
              <a:spLocks noChangeArrowheads="1"/>
            </p:cNvSpPr>
            <p:nvPr/>
          </p:nvSpPr>
          <p:spPr bwMode="auto">
            <a:xfrm>
              <a:off x="3156" y="3259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5" name="Rectangle 190"/>
            <p:cNvSpPr>
              <a:spLocks noChangeArrowheads="1"/>
            </p:cNvSpPr>
            <p:nvPr/>
          </p:nvSpPr>
          <p:spPr bwMode="auto">
            <a:xfrm>
              <a:off x="3320" y="3259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195"/>
          <p:cNvGrpSpPr>
            <a:grpSpLocks/>
          </p:cNvGrpSpPr>
          <p:nvPr/>
        </p:nvGrpSpPr>
        <p:grpSpPr bwMode="auto">
          <a:xfrm>
            <a:off x="4749800" y="5121275"/>
            <a:ext cx="728663" cy="87313"/>
            <a:chOff x="2992" y="3226"/>
            <a:chExt cx="459" cy="55"/>
          </a:xfrm>
        </p:grpSpPr>
        <p:sp>
          <p:nvSpPr>
            <p:cNvPr id="35270" name="Oval 192"/>
            <p:cNvSpPr>
              <a:spLocks noChangeArrowheads="1"/>
            </p:cNvSpPr>
            <p:nvPr/>
          </p:nvSpPr>
          <p:spPr bwMode="auto">
            <a:xfrm>
              <a:off x="2992" y="322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1" name="Oval 193"/>
            <p:cNvSpPr>
              <a:spLocks noChangeArrowheads="1"/>
            </p:cNvSpPr>
            <p:nvPr/>
          </p:nvSpPr>
          <p:spPr bwMode="auto">
            <a:xfrm>
              <a:off x="3309" y="322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72" name="Oval 194"/>
            <p:cNvSpPr>
              <a:spLocks noChangeArrowheads="1"/>
            </p:cNvSpPr>
            <p:nvPr/>
          </p:nvSpPr>
          <p:spPr bwMode="auto">
            <a:xfrm>
              <a:off x="3145" y="322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19" name="Line 196"/>
          <p:cNvSpPr>
            <a:spLocks noChangeShapeType="1"/>
          </p:cNvSpPr>
          <p:nvPr/>
        </p:nvSpPr>
        <p:spPr bwMode="auto">
          <a:xfrm>
            <a:off x="4749800" y="51562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0" name="Line 197"/>
          <p:cNvSpPr>
            <a:spLocks noChangeShapeType="1"/>
          </p:cNvSpPr>
          <p:nvPr/>
        </p:nvSpPr>
        <p:spPr bwMode="auto">
          <a:xfrm>
            <a:off x="4940300" y="51562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1" name="Line 198"/>
          <p:cNvSpPr>
            <a:spLocks noChangeShapeType="1"/>
          </p:cNvSpPr>
          <p:nvPr/>
        </p:nvSpPr>
        <p:spPr bwMode="auto">
          <a:xfrm>
            <a:off x="4992688" y="5156200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2" name="Line 199"/>
          <p:cNvSpPr>
            <a:spLocks noChangeShapeType="1"/>
          </p:cNvSpPr>
          <p:nvPr/>
        </p:nvSpPr>
        <p:spPr bwMode="auto">
          <a:xfrm>
            <a:off x="5200650" y="51911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3" name="Line 200"/>
          <p:cNvSpPr>
            <a:spLocks noChangeShapeType="1"/>
          </p:cNvSpPr>
          <p:nvPr/>
        </p:nvSpPr>
        <p:spPr bwMode="auto">
          <a:xfrm>
            <a:off x="5253038" y="513873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4" name="Line 201"/>
          <p:cNvSpPr>
            <a:spLocks noChangeShapeType="1"/>
          </p:cNvSpPr>
          <p:nvPr/>
        </p:nvSpPr>
        <p:spPr bwMode="auto">
          <a:xfrm>
            <a:off x="5461000" y="51736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5" name="Rectangle 202"/>
          <p:cNvSpPr>
            <a:spLocks noChangeArrowheads="1"/>
          </p:cNvSpPr>
          <p:nvPr/>
        </p:nvSpPr>
        <p:spPr bwMode="auto">
          <a:xfrm>
            <a:off x="4645025" y="5086350"/>
            <a:ext cx="833438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6" name="Line 203"/>
          <p:cNvSpPr>
            <a:spLocks noChangeShapeType="1"/>
          </p:cNvSpPr>
          <p:nvPr/>
        </p:nvSpPr>
        <p:spPr bwMode="auto">
          <a:xfrm>
            <a:off x="5600700" y="4911725"/>
            <a:ext cx="1588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7" name="Line 204"/>
          <p:cNvSpPr>
            <a:spLocks noChangeShapeType="1"/>
          </p:cNvSpPr>
          <p:nvPr/>
        </p:nvSpPr>
        <p:spPr bwMode="auto">
          <a:xfrm flipV="1">
            <a:off x="4645025" y="489426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8" name="Line 205"/>
          <p:cNvSpPr>
            <a:spLocks noChangeShapeType="1"/>
          </p:cNvSpPr>
          <p:nvPr/>
        </p:nvSpPr>
        <p:spPr bwMode="auto">
          <a:xfrm flipV="1">
            <a:off x="5478463" y="5191125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29" name="Line 206"/>
          <p:cNvSpPr>
            <a:spLocks noChangeShapeType="1"/>
          </p:cNvSpPr>
          <p:nvPr/>
        </p:nvSpPr>
        <p:spPr bwMode="auto">
          <a:xfrm flipV="1">
            <a:off x="5461000" y="491172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oup 210"/>
          <p:cNvGrpSpPr>
            <a:grpSpLocks/>
          </p:cNvGrpSpPr>
          <p:nvPr/>
        </p:nvGrpSpPr>
        <p:grpSpPr bwMode="auto">
          <a:xfrm>
            <a:off x="4749800" y="4964113"/>
            <a:ext cx="728663" cy="87312"/>
            <a:chOff x="2992" y="3127"/>
            <a:chExt cx="459" cy="55"/>
          </a:xfrm>
        </p:grpSpPr>
        <p:sp>
          <p:nvSpPr>
            <p:cNvPr id="35267" name="Oval 207"/>
            <p:cNvSpPr>
              <a:spLocks noChangeArrowheads="1"/>
            </p:cNvSpPr>
            <p:nvPr/>
          </p:nvSpPr>
          <p:spPr bwMode="auto">
            <a:xfrm>
              <a:off x="2992" y="3127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8" name="Oval 208"/>
            <p:cNvSpPr>
              <a:spLocks noChangeArrowheads="1"/>
            </p:cNvSpPr>
            <p:nvPr/>
          </p:nvSpPr>
          <p:spPr bwMode="auto">
            <a:xfrm>
              <a:off x="3309" y="3127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9" name="Oval 209"/>
            <p:cNvSpPr>
              <a:spLocks noChangeArrowheads="1"/>
            </p:cNvSpPr>
            <p:nvPr/>
          </p:nvSpPr>
          <p:spPr bwMode="auto">
            <a:xfrm>
              <a:off x="3145" y="3127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214"/>
          <p:cNvGrpSpPr>
            <a:grpSpLocks/>
          </p:cNvGrpSpPr>
          <p:nvPr/>
        </p:nvGrpSpPr>
        <p:grpSpPr bwMode="auto">
          <a:xfrm>
            <a:off x="4767263" y="4860925"/>
            <a:ext cx="676275" cy="138113"/>
            <a:chOff x="3003" y="3062"/>
            <a:chExt cx="426" cy="87"/>
          </a:xfrm>
        </p:grpSpPr>
        <p:sp>
          <p:nvSpPr>
            <p:cNvPr id="35264" name="Rectangle 211"/>
            <p:cNvSpPr>
              <a:spLocks noChangeArrowheads="1"/>
            </p:cNvSpPr>
            <p:nvPr/>
          </p:nvSpPr>
          <p:spPr bwMode="auto">
            <a:xfrm>
              <a:off x="3003" y="3062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5" name="Rectangle 212"/>
            <p:cNvSpPr>
              <a:spLocks noChangeArrowheads="1"/>
            </p:cNvSpPr>
            <p:nvPr/>
          </p:nvSpPr>
          <p:spPr bwMode="auto">
            <a:xfrm>
              <a:off x="3156" y="3062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6" name="Rectangle 213"/>
            <p:cNvSpPr>
              <a:spLocks noChangeArrowheads="1"/>
            </p:cNvSpPr>
            <p:nvPr/>
          </p:nvSpPr>
          <p:spPr bwMode="auto">
            <a:xfrm>
              <a:off x="3320" y="3062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336" name="Group 218"/>
          <p:cNvGrpSpPr>
            <a:grpSpLocks/>
          </p:cNvGrpSpPr>
          <p:nvPr/>
        </p:nvGrpSpPr>
        <p:grpSpPr bwMode="auto">
          <a:xfrm>
            <a:off x="4749800" y="4808538"/>
            <a:ext cx="728663" cy="85725"/>
            <a:chOff x="2992" y="3029"/>
            <a:chExt cx="459" cy="54"/>
          </a:xfrm>
        </p:grpSpPr>
        <p:sp>
          <p:nvSpPr>
            <p:cNvPr id="35261" name="Oval 215"/>
            <p:cNvSpPr>
              <a:spLocks noChangeArrowheads="1"/>
            </p:cNvSpPr>
            <p:nvPr/>
          </p:nvSpPr>
          <p:spPr bwMode="auto">
            <a:xfrm>
              <a:off x="2992" y="3029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2" name="Oval 216"/>
            <p:cNvSpPr>
              <a:spLocks noChangeArrowheads="1"/>
            </p:cNvSpPr>
            <p:nvPr/>
          </p:nvSpPr>
          <p:spPr bwMode="auto">
            <a:xfrm>
              <a:off x="3309" y="3029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3" name="Oval 217"/>
            <p:cNvSpPr>
              <a:spLocks noChangeArrowheads="1"/>
            </p:cNvSpPr>
            <p:nvPr/>
          </p:nvSpPr>
          <p:spPr bwMode="auto">
            <a:xfrm>
              <a:off x="3145" y="3029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33" name="Line 219"/>
          <p:cNvSpPr>
            <a:spLocks noChangeShapeType="1"/>
          </p:cNvSpPr>
          <p:nvPr/>
        </p:nvSpPr>
        <p:spPr bwMode="auto">
          <a:xfrm>
            <a:off x="4749800" y="48434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4" name="Line 220"/>
          <p:cNvSpPr>
            <a:spLocks noChangeShapeType="1"/>
          </p:cNvSpPr>
          <p:nvPr/>
        </p:nvSpPr>
        <p:spPr bwMode="auto">
          <a:xfrm>
            <a:off x="4940300" y="48434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5" name="Line 221"/>
          <p:cNvSpPr>
            <a:spLocks noChangeShapeType="1"/>
          </p:cNvSpPr>
          <p:nvPr/>
        </p:nvSpPr>
        <p:spPr bwMode="auto">
          <a:xfrm>
            <a:off x="4992688" y="48434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6" name="Line 222"/>
          <p:cNvSpPr>
            <a:spLocks noChangeShapeType="1"/>
          </p:cNvSpPr>
          <p:nvPr/>
        </p:nvSpPr>
        <p:spPr bwMode="auto">
          <a:xfrm>
            <a:off x="5200650" y="48783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7" name="Line 223"/>
          <p:cNvSpPr>
            <a:spLocks noChangeShapeType="1"/>
          </p:cNvSpPr>
          <p:nvPr/>
        </p:nvSpPr>
        <p:spPr bwMode="auto">
          <a:xfrm>
            <a:off x="5253038" y="4826000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8" name="Line 224"/>
          <p:cNvSpPr>
            <a:spLocks noChangeShapeType="1"/>
          </p:cNvSpPr>
          <p:nvPr/>
        </p:nvSpPr>
        <p:spPr bwMode="auto">
          <a:xfrm>
            <a:off x="5461000" y="48609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39" name="Rectangle 225"/>
          <p:cNvSpPr>
            <a:spLocks noChangeArrowheads="1"/>
          </p:cNvSpPr>
          <p:nvPr/>
        </p:nvSpPr>
        <p:spPr bwMode="auto">
          <a:xfrm>
            <a:off x="4645025" y="4773613"/>
            <a:ext cx="833438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0" name="Line 226"/>
          <p:cNvSpPr>
            <a:spLocks noChangeShapeType="1"/>
          </p:cNvSpPr>
          <p:nvPr/>
        </p:nvSpPr>
        <p:spPr bwMode="auto">
          <a:xfrm flipV="1">
            <a:off x="4645025" y="458152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1" name="Line 227"/>
          <p:cNvSpPr>
            <a:spLocks noChangeShapeType="1"/>
          </p:cNvSpPr>
          <p:nvPr/>
        </p:nvSpPr>
        <p:spPr bwMode="auto">
          <a:xfrm flipV="1">
            <a:off x="5478463" y="4878388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2" name="Rectangle 228"/>
          <p:cNvSpPr>
            <a:spLocks noChangeArrowheads="1"/>
          </p:cNvSpPr>
          <p:nvPr/>
        </p:nvSpPr>
        <p:spPr bwMode="auto">
          <a:xfrm>
            <a:off x="4697413" y="5676900"/>
            <a:ext cx="7112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3" name="Rectangle 229"/>
          <p:cNvSpPr>
            <a:spLocks noChangeArrowheads="1"/>
          </p:cNvSpPr>
          <p:nvPr/>
        </p:nvSpPr>
        <p:spPr bwMode="auto">
          <a:xfrm>
            <a:off x="4749800" y="5711825"/>
            <a:ext cx="571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 i="1">
                <a:solidFill>
                  <a:srgbClr val="000000"/>
                </a:solidFill>
                <a:latin typeface="Times New Roman" pitchFamily="18" charset="0"/>
              </a:rPr>
              <a:t>comm</a:t>
            </a:r>
            <a:endParaRPr lang="en-US"/>
          </a:p>
        </p:txBody>
      </p:sp>
      <p:sp>
        <p:nvSpPr>
          <p:cNvPr id="34944" name="Rectangle 230"/>
          <p:cNvSpPr>
            <a:spLocks noChangeArrowheads="1"/>
          </p:cNvSpPr>
          <p:nvPr/>
        </p:nvSpPr>
        <p:spPr bwMode="auto">
          <a:xfrm>
            <a:off x="5322888" y="572928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945" name="Rectangle 231"/>
          <p:cNvSpPr>
            <a:spLocks noChangeArrowheads="1"/>
          </p:cNvSpPr>
          <p:nvPr/>
        </p:nvSpPr>
        <p:spPr bwMode="auto">
          <a:xfrm>
            <a:off x="4697413" y="5346700"/>
            <a:ext cx="7112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6" name="Rectangle 232"/>
          <p:cNvSpPr>
            <a:spLocks noChangeArrowheads="1"/>
          </p:cNvSpPr>
          <p:nvPr/>
        </p:nvSpPr>
        <p:spPr bwMode="auto">
          <a:xfrm>
            <a:off x="4767263" y="5381625"/>
            <a:ext cx="546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comm</a:t>
            </a:r>
            <a:endParaRPr lang="en-US"/>
          </a:p>
        </p:txBody>
      </p:sp>
      <p:sp>
        <p:nvSpPr>
          <p:cNvPr id="34947" name="Rectangle 233"/>
          <p:cNvSpPr>
            <a:spLocks noChangeArrowheads="1"/>
          </p:cNvSpPr>
          <p:nvPr/>
        </p:nvSpPr>
        <p:spPr bwMode="auto">
          <a:xfrm>
            <a:off x="5305425" y="539908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948" name="Rectangle 234"/>
          <p:cNvSpPr>
            <a:spLocks noChangeArrowheads="1"/>
          </p:cNvSpPr>
          <p:nvPr/>
        </p:nvSpPr>
        <p:spPr bwMode="auto">
          <a:xfrm>
            <a:off x="4697413" y="5051425"/>
            <a:ext cx="7112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49" name="Rectangle 235"/>
          <p:cNvSpPr>
            <a:spLocks noChangeArrowheads="1"/>
          </p:cNvSpPr>
          <p:nvPr/>
        </p:nvSpPr>
        <p:spPr bwMode="auto">
          <a:xfrm>
            <a:off x="4852988" y="5086350"/>
            <a:ext cx="33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nak</a:t>
            </a:r>
            <a:endParaRPr lang="en-US"/>
          </a:p>
        </p:txBody>
      </p:sp>
      <p:sp>
        <p:nvSpPr>
          <p:cNvPr id="34950" name="Rectangle 236"/>
          <p:cNvSpPr>
            <a:spLocks noChangeArrowheads="1"/>
          </p:cNvSpPr>
          <p:nvPr/>
        </p:nvSpPr>
        <p:spPr bwMode="auto">
          <a:xfrm>
            <a:off x="5218113" y="510381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951" name="Rectangle 237"/>
          <p:cNvSpPr>
            <a:spLocks noChangeArrowheads="1"/>
          </p:cNvSpPr>
          <p:nvPr/>
        </p:nvSpPr>
        <p:spPr bwMode="auto">
          <a:xfrm>
            <a:off x="4487863" y="4791075"/>
            <a:ext cx="9906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52" name="Rectangle 238"/>
          <p:cNvSpPr>
            <a:spLocks noChangeArrowheads="1"/>
          </p:cNvSpPr>
          <p:nvPr/>
        </p:nvSpPr>
        <p:spPr bwMode="auto">
          <a:xfrm>
            <a:off x="4783138" y="48434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frag</a:t>
            </a:r>
            <a:endParaRPr lang="en-US"/>
          </a:p>
        </p:txBody>
      </p:sp>
      <p:sp>
        <p:nvSpPr>
          <p:cNvPr id="34953" name="Rectangle 239"/>
          <p:cNvSpPr>
            <a:spLocks noChangeArrowheads="1"/>
          </p:cNvSpPr>
          <p:nvPr/>
        </p:nvSpPr>
        <p:spPr bwMode="auto">
          <a:xfrm>
            <a:off x="5165725" y="486092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4954" name="Rectangle 240"/>
          <p:cNvSpPr>
            <a:spLocks noChangeArrowheads="1"/>
          </p:cNvSpPr>
          <p:nvPr/>
        </p:nvSpPr>
        <p:spPr bwMode="auto">
          <a:xfrm>
            <a:off x="5443538" y="5711825"/>
            <a:ext cx="835025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55" name="Line 241"/>
          <p:cNvSpPr>
            <a:spLocks noChangeShapeType="1"/>
          </p:cNvSpPr>
          <p:nvPr/>
        </p:nvSpPr>
        <p:spPr bwMode="auto">
          <a:xfrm>
            <a:off x="6399213" y="5538788"/>
            <a:ext cx="1587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56" name="Line 242"/>
          <p:cNvSpPr>
            <a:spLocks noChangeShapeType="1"/>
          </p:cNvSpPr>
          <p:nvPr/>
        </p:nvSpPr>
        <p:spPr bwMode="auto">
          <a:xfrm flipV="1">
            <a:off x="5443538" y="5521325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57" name="Line 243"/>
          <p:cNvSpPr>
            <a:spLocks noChangeShapeType="1"/>
          </p:cNvSpPr>
          <p:nvPr/>
        </p:nvSpPr>
        <p:spPr bwMode="auto">
          <a:xfrm flipV="1">
            <a:off x="6278563" y="5816600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58" name="Line 244"/>
          <p:cNvSpPr>
            <a:spLocks noChangeShapeType="1"/>
          </p:cNvSpPr>
          <p:nvPr/>
        </p:nvSpPr>
        <p:spPr bwMode="auto">
          <a:xfrm flipV="1">
            <a:off x="6261100" y="5538788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5343" name="Group 248"/>
          <p:cNvGrpSpPr>
            <a:grpSpLocks/>
          </p:cNvGrpSpPr>
          <p:nvPr/>
        </p:nvGrpSpPr>
        <p:grpSpPr bwMode="auto">
          <a:xfrm>
            <a:off x="5548313" y="5589588"/>
            <a:ext cx="730250" cy="87312"/>
            <a:chOff x="3495" y="3521"/>
            <a:chExt cx="460" cy="55"/>
          </a:xfrm>
        </p:grpSpPr>
        <p:sp>
          <p:nvSpPr>
            <p:cNvPr id="35258" name="Oval 245"/>
            <p:cNvSpPr>
              <a:spLocks noChangeArrowheads="1"/>
            </p:cNvSpPr>
            <p:nvPr/>
          </p:nvSpPr>
          <p:spPr bwMode="auto">
            <a:xfrm>
              <a:off x="3495" y="3521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9" name="Oval 246"/>
            <p:cNvSpPr>
              <a:spLocks noChangeArrowheads="1"/>
            </p:cNvSpPr>
            <p:nvPr/>
          </p:nvSpPr>
          <p:spPr bwMode="auto">
            <a:xfrm>
              <a:off x="3812" y="3521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60" name="Oval 247"/>
            <p:cNvSpPr>
              <a:spLocks noChangeArrowheads="1"/>
            </p:cNvSpPr>
            <p:nvPr/>
          </p:nvSpPr>
          <p:spPr bwMode="auto">
            <a:xfrm>
              <a:off x="3648" y="3521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344" name="Group 252"/>
          <p:cNvGrpSpPr>
            <a:grpSpLocks/>
          </p:cNvGrpSpPr>
          <p:nvPr/>
        </p:nvGrpSpPr>
        <p:grpSpPr bwMode="auto">
          <a:xfrm>
            <a:off x="5565775" y="5486400"/>
            <a:ext cx="677863" cy="138113"/>
            <a:chOff x="3506" y="3456"/>
            <a:chExt cx="427" cy="87"/>
          </a:xfrm>
        </p:grpSpPr>
        <p:sp>
          <p:nvSpPr>
            <p:cNvPr id="35255" name="Rectangle 249"/>
            <p:cNvSpPr>
              <a:spLocks noChangeArrowheads="1"/>
            </p:cNvSpPr>
            <p:nvPr/>
          </p:nvSpPr>
          <p:spPr bwMode="auto">
            <a:xfrm>
              <a:off x="3506" y="3456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6" name="Rectangle 250"/>
            <p:cNvSpPr>
              <a:spLocks noChangeArrowheads="1"/>
            </p:cNvSpPr>
            <p:nvPr/>
          </p:nvSpPr>
          <p:spPr bwMode="auto">
            <a:xfrm>
              <a:off x="3659" y="3456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7" name="Rectangle 251"/>
            <p:cNvSpPr>
              <a:spLocks noChangeArrowheads="1"/>
            </p:cNvSpPr>
            <p:nvPr/>
          </p:nvSpPr>
          <p:spPr bwMode="auto">
            <a:xfrm>
              <a:off x="3823" y="3456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345" name="Group 256"/>
          <p:cNvGrpSpPr>
            <a:grpSpLocks/>
          </p:cNvGrpSpPr>
          <p:nvPr/>
        </p:nvGrpSpPr>
        <p:grpSpPr bwMode="auto">
          <a:xfrm>
            <a:off x="5548313" y="5434013"/>
            <a:ext cx="730250" cy="87312"/>
            <a:chOff x="3495" y="3423"/>
            <a:chExt cx="460" cy="55"/>
          </a:xfrm>
        </p:grpSpPr>
        <p:sp>
          <p:nvSpPr>
            <p:cNvPr id="35252" name="Oval 253"/>
            <p:cNvSpPr>
              <a:spLocks noChangeArrowheads="1"/>
            </p:cNvSpPr>
            <p:nvPr/>
          </p:nvSpPr>
          <p:spPr bwMode="auto">
            <a:xfrm>
              <a:off x="3495" y="3423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3" name="Oval 254"/>
            <p:cNvSpPr>
              <a:spLocks noChangeArrowheads="1"/>
            </p:cNvSpPr>
            <p:nvPr/>
          </p:nvSpPr>
          <p:spPr bwMode="auto">
            <a:xfrm>
              <a:off x="3812" y="3423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4" name="Oval 255"/>
            <p:cNvSpPr>
              <a:spLocks noChangeArrowheads="1"/>
            </p:cNvSpPr>
            <p:nvPr/>
          </p:nvSpPr>
          <p:spPr bwMode="auto">
            <a:xfrm>
              <a:off x="3648" y="3423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62" name="Line 257"/>
          <p:cNvSpPr>
            <a:spLocks noChangeShapeType="1"/>
          </p:cNvSpPr>
          <p:nvPr/>
        </p:nvSpPr>
        <p:spPr bwMode="auto">
          <a:xfrm>
            <a:off x="5548313" y="546893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3" name="Line 258"/>
          <p:cNvSpPr>
            <a:spLocks noChangeShapeType="1"/>
          </p:cNvSpPr>
          <p:nvPr/>
        </p:nvSpPr>
        <p:spPr bwMode="auto">
          <a:xfrm>
            <a:off x="5738813" y="546893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4" name="Line 259"/>
          <p:cNvSpPr>
            <a:spLocks noChangeShapeType="1"/>
          </p:cNvSpPr>
          <p:nvPr/>
        </p:nvSpPr>
        <p:spPr bwMode="auto">
          <a:xfrm>
            <a:off x="5791200" y="546893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5" name="Line 260"/>
          <p:cNvSpPr>
            <a:spLocks noChangeShapeType="1"/>
          </p:cNvSpPr>
          <p:nvPr/>
        </p:nvSpPr>
        <p:spPr bwMode="auto">
          <a:xfrm>
            <a:off x="6000750" y="55038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6" name="Line 261"/>
          <p:cNvSpPr>
            <a:spLocks noChangeShapeType="1"/>
          </p:cNvSpPr>
          <p:nvPr/>
        </p:nvSpPr>
        <p:spPr bwMode="auto">
          <a:xfrm>
            <a:off x="6051550" y="545147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7" name="Line 262"/>
          <p:cNvSpPr>
            <a:spLocks noChangeShapeType="1"/>
          </p:cNvSpPr>
          <p:nvPr/>
        </p:nvSpPr>
        <p:spPr bwMode="auto">
          <a:xfrm>
            <a:off x="6261100" y="54864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8" name="Rectangle 263"/>
          <p:cNvSpPr>
            <a:spLocks noChangeArrowheads="1"/>
          </p:cNvSpPr>
          <p:nvPr/>
        </p:nvSpPr>
        <p:spPr bwMode="auto">
          <a:xfrm>
            <a:off x="5443538" y="5399088"/>
            <a:ext cx="835025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69" name="Line 264"/>
          <p:cNvSpPr>
            <a:spLocks noChangeShapeType="1"/>
          </p:cNvSpPr>
          <p:nvPr/>
        </p:nvSpPr>
        <p:spPr bwMode="auto">
          <a:xfrm>
            <a:off x="6399213" y="5224463"/>
            <a:ext cx="1587" cy="3143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0" name="Line 265"/>
          <p:cNvSpPr>
            <a:spLocks noChangeShapeType="1"/>
          </p:cNvSpPr>
          <p:nvPr/>
        </p:nvSpPr>
        <p:spPr bwMode="auto">
          <a:xfrm flipV="1">
            <a:off x="5443538" y="5208588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1" name="Line 266"/>
          <p:cNvSpPr>
            <a:spLocks noChangeShapeType="1"/>
          </p:cNvSpPr>
          <p:nvPr/>
        </p:nvSpPr>
        <p:spPr bwMode="auto">
          <a:xfrm flipV="1">
            <a:off x="6278563" y="5503863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2" name="Line 267"/>
          <p:cNvSpPr>
            <a:spLocks noChangeShapeType="1"/>
          </p:cNvSpPr>
          <p:nvPr/>
        </p:nvSpPr>
        <p:spPr bwMode="auto">
          <a:xfrm flipV="1">
            <a:off x="6261100" y="5224463"/>
            <a:ext cx="120650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5357" name="Group 271"/>
          <p:cNvGrpSpPr>
            <a:grpSpLocks/>
          </p:cNvGrpSpPr>
          <p:nvPr/>
        </p:nvGrpSpPr>
        <p:grpSpPr bwMode="auto">
          <a:xfrm>
            <a:off x="5548313" y="5276850"/>
            <a:ext cx="730250" cy="87313"/>
            <a:chOff x="3495" y="3324"/>
            <a:chExt cx="460" cy="55"/>
          </a:xfrm>
        </p:grpSpPr>
        <p:sp>
          <p:nvSpPr>
            <p:cNvPr id="35249" name="Oval 268"/>
            <p:cNvSpPr>
              <a:spLocks noChangeArrowheads="1"/>
            </p:cNvSpPr>
            <p:nvPr/>
          </p:nvSpPr>
          <p:spPr bwMode="auto">
            <a:xfrm>
              <a:off x="3495" y="3324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0" name="Oval 269"/>
            <p:cNvSpPr>
              <a:spLocks noChangeArrowheads="1"/>
            </p:cNvSpPr>
            <p:nvPr/>
          </p:nvSpPr>
          <p:spPr bwMode="auto">
            <a:xfrm>
              <a:off x="3812" y="3324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51" name="Oval 270"/>
            <p:cNvSpPr>
              <a:spLocks noChangeArrowheads="1"/>
            </p:cNvSpPr>
            <p:nvPr/>
          </p:nvSpPr>
          <p:spPr bwMode="auto">
            <a:xfrm>
              <a:off x="3648" y="3324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358" name="Group 275"/>
          <p:cNvGrpSpPr>
            <a:grpSpLocks/>
          </p:cNvGrpSpPr>
          <p:nvPr/>
        </p:nvGrpSpPr>
        <p:grpSpPr bwMode="auto">
          <a:xfrm>
            <a:off x="5565775" y="5173663"/>
            <a:ext cx="677863" cy="138112"/>
            <a:chOff x="3506" y="3259"/>
            <a:chExt cx="427" cy="87"/>
          </a:xfrm>
        </p:grpSpPr>
        <p:sp>
          <p:nvSpPr>
            <p:cNvPr id="35246" name="Rectangle 272"/>
            <p:cNvSpPr>
              <a:spLocks noChangeArrowheads="1"/>
            </p:cNvSpPr>
            <p:nvPr/>
          </p:nvSpPr>
          <p:spPr bwMode="auto">
            <a:xfrm>
              <a:off x="3506" y="3259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7" name="Rectangle 273"/>
            <p:cNvSpPr>
              <a:spLocks noChangeArrowheads="1"/>
            </p:cNvSpPr>
            <p:nvPr/>
          </p:nvSpPr>
          <p:spPr bwMode="auto">
            <a:xfrm>
              <a:off x="3659" y="3259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8" name="Rectangle 274"/>
            <p:cNvSpPr>
              <a:spLocks noChangeArrowheads="1"/>
            </p:cNvSpPr>
            <p:nvPr/>
          </p:nvSpPr>
          <p:spPr bwMode="auto">
            <a:xfrm>
              <a:off x="3823" y="3259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359" name="Group 279"/>
          <p:cNvGrpSpPr>
            <a:grpSpLocks/>
          </p:cNvGrpSpPr>
          <p:nvPr/>
        </p:nvGrpSpPr>
        <p:grpSpPr bwMode="auto">
          <a:xfrm>
            <a:off x="5548313" y="5121275"/>
            <a:ext cx="730250" cy="87313"/>
            <a:chOff x="3495" y="3226"/>
            <a:chExt cx="460" cy="55"/>
          </a:xfrm>
        </p:grpSpPr>
        <p:sp>
          <p:nvSpPr>
            <p:cNvPr id="35243" name="Oval 276"/>
            <p:cNvSpPr>
              <a:spLocks noChangeArrowheads="1"/>
            </p:cNvSpPr>
            <p:nvPr/>
          </p:nvSpPr>
          <p:spPr bwMode="auto">
            <a:xfrm>
              <a:off x="3495" y="322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4" name="Oval 277"/>
            <p:cNvSpPr>
              <a:spLocks noChangeArrowheads="1"/>
            </p:cNvSpPr>
            <p:nvPr/>
          </p:nvSpPr>
          <p:spPr bwMode="auto">
            <a:xfrm>
              <a:off x="3812" y="3226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5" name="Oval 278"/>
            <p:cNvSpPr>
              <a:spLocks noChangeArrowheads="1"/>
            </p:cNvSpPr>
            <p:nvPr/>
          </p:nvSpPr>
          <p:spPr bwMode="auto">
            <a:xfrm>
              <a:off x="3648" y="3226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76" name="Line 280"/>
          <p:cNvSpPr>
            <a:spLocks noChangeShapeType="1"/>
          </p:cNvSpPr>
          <p:nvPr/>
        </p:nvSpPr>
        <p:spPr bwMode="auto">
          <a:xfrm>
            <a:off x="5548313" y="5156200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7" name="Line 281"/>
          <p:cNvSpPr>
            <a:spLocks noChangeShapeType="1"/>
          </p:cNvSpPr>
          <p:nvPr/>
        </p:nvSpPr>
        <p:spPr bwMode="auto">
          <a:xfrm>
            <a:off x="5738813" y="5156200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8" name="Line 282"/>
          <p:cNvSpPr>
            <a:spLocks noChangeShapeType="1"/>
          </p:cNvSpPr>
          <p:nvPr/>
        </p:nvSpPr>
        <p:spPr bwMode="auto">
          <a:xfrm>
            <a:off x="5791200" y="51562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79" name="Line 283"/>
          <p:cNvSpPr>
            <a:spLocks noChangeShapeType="1"/>
          </p:cNvSpPr>
          <p:nvPr/>
        </p:nvSpPr>
        <p:spPr bwMode="auto">
          <a:xfrm>
            <a:off x="6000750" y="51911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0" name="Line 284"/>
          <p:cNvSpPr>
            <a:spLocks noChangeShapeType="1"/>
          </p:cNvSpPr>
          <p:nvPr/>
        </p:nvSpPr>
        <p:spPr bwMode="auto">
          <a:xfrm>
            <a:off x="6051550" y="513873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1" name="Line 285"/>
          <p:cNvSpPr>
            <a:spLocks noChangeShapeType="1"/>
          </p:cNvSpPr>
          <p:nvPr/>
        </p:nvSpPr>
        <p:spPr bwMode="auto">
          <a:xfrm>
            <a:off x="6261100" y="51736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2" name="Rectangle 286"/>
          <p:cNvSpPr>
            <a:spLocks noChangeArrowheads="1"/>
          </p:cNvSpPr>
          <p:nvPr/>
        </p:nvSpPr>
        <p:spPr bwMode="auto">
          <a:xfrm>
            <a:off x="5443538" y="5086350"/>
            <a:ext cx="835025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3" name="Line 287"/>
          <p:cNvSpPr>
            <a:spLocks noChangeShapeType="1"/>
          </p:cNvSpPr>
          <p:nvPr/>
        </p:nvSpPr>
        <p:spPr bwMode="auto">
          <a:xfrm>
            <a:off x="6399213" y="4911725"/>
            <a:ext cx="1587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4" name="Line 288"/>
          <p:cNvSpPr>
            <a:spLocks noChangeShapeType="1"/>
          </p:cNvSpPr>
          <p:nvPr/>
        </p:nvSpPr>
        <p:spPr bwMode="auto">
          <a:xfrm flipV="1">
            <a:off x="5443538" y="4894263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5" name="Line 289"/>
          <p:cNvSpPr>
            <a:spLocks noChangeShapeType="1"/>
          </p:cNvSpPr>
          <p:nvPr/>
        </p:nvSpPr>
        <p:spPr bwMode="auto">
          <a:xfrm flipV="1">
            <a:off x="6278563" y="5191125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86" name="Line 290"/>
          <p:cNvSpPr>
            <a:spLocks noChangeShapeType="1"/>
          </p:cNvSpPr>
          <p:nvPr/>
        </p:nvSpPr>
        <p:spPr bwMode="auto">
          <a:xfrm flipV="1">
            <a:off x="6261100" y="4911725"/>
            <a:ext cx="120650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816" name="Group 294"/>
          <p:cNvGrpSpPr>
            <a:grpSpLocks/>
          </p:cNvGrpSpPr>
          <p:nvPr/>
        </p:nvGrpSpPr>
        <p:grpSpPr bwMode="auto">
          <a:xfrm>
            <a:off x="5548313" y="4964113"/>
            <a:ext cx="730250" cy="87312"/>
            <a:chOff x="3495" y="3127"/>
            <a:chExt cx="460" cy="55"/>
          </a:xfrm>
        </p:grpSpPr>
        <p:sp>
          <p:nvSpPr>
            <p:cNvPr id="35240" name="Oval 291"/>
            <p:cNvSpPr>
              <a:spLocks noChangeArrowheads="1"/>
            </p:cNvSpPr>
            <p:nvPr/>
          </p:nvSpPr>
          <p:spPr bwMode="auto">
            <a:xfrm>
              <a:off x="3495" y="3127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1" name="Oval 292"/>
            <p:cNvSpPr>
              <a:spLocks noChangeArrowheads="1"/>
            </p:cNvSpPr>
            <p:nvPr/>
          </p:nvSpPr>
          <p:spPr bwMode="auto">
            <a:xfrm>
              <a:off x="3812" y="3127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42" name="Oval 293"/>
            <p:cNvSpPr>
              <a:spLocks noChangeArrowheads="1"/>
            </p:cNvSpPr>
            <p:nvPr/>
          </p:nvSpPr>
          <p:spPr bwMode="auto">
            <a:xfrm>
              <a:off x="3648" y="3127"/>
              <a:ext cx="143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17" name="Group 298"/>
          <p:cNvGrpSpPr>
            <a:grpSpLocks/>
          </p:cNvGrpSpPr>
          <p:nvPr/>
        </p:nvGrpSpPr>
        <p:grpSpPr bwMode="auto">
          <a:xfrm>
            <a:off x="5565775" y="4860925"/>
            <a:ext cx="677863" cy="138113"/>
            <a:chOff x="3506" y="3062"/>
            <a:chExt cx="427" cy="87"/>
          </a:xfrm>
        </p:grpSpPr>
        <p:sp>
          <p:nvSpPr>
            <p:cNvPr id="35237" name="Rectangle 295"/>
            <p:cNvSpPr>
              <a:spLocks noChangeArrowheads="1"/>
            </p:cNvSpPr>
            <p:nvPr/>
          </p:nvSpPr>
          <p:spPr bwMode="auto">
            <a:xfrm>
              <a:off x="3506" y="3062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8" name="Rectangle 296"/>
            <p:cNvSpPr>
              <a:spLocks noChangeArrowheads="1"/>
            </p:cNvSpPr>
            <p:nvPr/>
          </p:nvSpPr>
          <p:spPr bwMode="auto">
            <a:xfrm>
              <a:off x="3659" y="3062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9" name="Rectangle 297"/>
            <p:cNvSpPr>
              <a:spLocks noChangeArrowheads="1"/>
            </p:cNvSpPr>
            <p:nvPr/>
          </p:nvSpPr>
          <p:spPr bwMode="auto">
            <a:xfrm>
              <a:off x="3823" y="3062"/>
              <a:ext cx="110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2" name="Group 302"/>
          <p:cNvGrpSpPr>
            <a:grpSpLocks/>
          </p:cNvGrpSpPr>
          <p:nvPr/>
        </p:nvGrpSpPr>
        <p:grpSpPr bwMode="auto">
          <a:xfrm>
            <a:off x="5548313" y="4808538"/>
            <a:ext cx="730250" cy="85725"/>
            <a:chOff x="3495" y="3029"/>
            <a:chExt cx="460" cy="54"/>
          </a:xfrm>
        </p:grpSpPr>
        <p:sp>
          <p:nvSpPr>
            <p:cNvPr id="35234" name="Oval 299"/>
            <p:cNvSpPr>
              <a:spLocks noChangeArrowheads="1"/>
            </p:cNvSpPr>
            <p:nvPr/>
          </p:nvSpPr>
          <p:spPr bwMode="auto">
            <a:xfrm>
              <a:off x="3495" y="3029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5" name="Oval 300"/>
            <p:cNvSpPr>
              <a:spLocks noChangeArrowheads="1"/>
            </p:cNvSpPr>
            <p:nvPr/>
          </p:nvSpPr>
          <p:spPr bwMode="auto">
            <a:xfrm>
              <a:off x="3812" y="3029"/>
              <a:ext cx="143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36" name="Oval 301"/>
            <p:cNvSpPr>
              <a:spLocks noChangeArrowheads="1"/>
            </p:cNvSpPr>
            <p:nvPr/>
          </p:nvSpPr>
          <p:spPr bwMode="auto">
            <a:xfrm>
              <a:off x="3648" y="3029"/>
              <a:ext cx="143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90" name="Line 303"/>
          <p:cNvSpPr>
            <a:spLocks noChangeShapeType="1"/>
          </p:cNvSpPr>
          <p:nvPr/>
        </p:nvSpPr>
        <p:spPr bwMode="auto">
          <a:xfrm>
            <a:off x="5548313" y="48434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1" name="Line 304"/>
          <p:cNvSpPr>
            <a:spLocks noChangeShapeType="1"/>
          </p:cNvSpPr>
          <p:nvPr/>
        </p:nvSpPr>
        <p:spPr bwMode="auto">
          <a:xfrm>
            <a:off x="5738813" y="48434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2" name="Line 305"/>
          <p:cNvSpPr>
            <a:spLocks noChangeShapeType="1"/>
          </p:cNvSpPr>
          <p:nvPr/>
        </p:nvSpPr>
        <p:spPr bwMode="auto">
          <a:xfrm>
            <a:off x="5791200" y="4843463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3" name="Line 306"/>
          <p:cNvSpPr>
            <a:spLocks noChangeShapeType="1"/>
          </p:cNvSpPr>
          <p:nvPr/>
        </p:nvSpPr>
        <p:spPr bwMode="auto">
          <a:xfrm>
            <a:off x="6000750" y="48783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4" name="Line 307"/>
          <p:cNvSpPr>
            <a:spLocks noChangeShapeType="1"/>
          </p:cNvSpPr>
          <p:nvPr/>
        </p:nvSpPr>
        <p:spPr bwMode="auto">
          <a:xfrm>
            <a:off x="6051550" y="4826000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5" name="Line 308"/>
          <p:cNvSpPr>
            <a:spLocks noChangeShapeType="1"/>
          </p:cNvSpPr>
          <p:nvPr/>
        </p:nvSpPr>
        <p:spPr bwMode="auto">
          <a:xfrm>
            <a:off x="6261100" y="48609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6" name="Rectangle 309"/>
          <p:cNvSpPr>
            <a:spLocks noChangeArrowheads="1"/>
          </p:cNvSpPr>
          <p:nvPr/>
        </p:nvSpPr>
        <p:spPr bwMode="auto">
          <a:xfrm>
            <a:off x="5443538" y="4773613"/>
            <a:ext cx="835025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7" name="Line 310"/>
          <p:cNvSpPr>
            <a:spLocks noChangeShapeType="1"/>
          </p:cNvSpPr>
          <p:nvPr/>
        </p:nvSpPr>
        <p:spPr bwMode="auto">
          <a:xfrm>
            <a:off x="4749800" y="4581525"/>
            <a:ext cx="1649413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8" name="Line 311"/>
          <p:cNvSpPr>
            <a:spLocks noChangeShapeType="1"/>
          </p:cNvSpPr>
          <p:nvPr/>
        </p:nvSpPr>
        <p:spPr bwMode="auto">
          <a:xfrm>
            <a:off x="6399213" y="4598988"/>
            <a:ext cx="1587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999" name="Line 312"/>
          <p:cNvSpPr>
            <a:spLocks noChangeShapeType="1"/>
          </p:cNvSpPr>
          <p:nvPr/>
        </p:nvSpPr>
        <p:spPr bwMode="auto">
          <a:xfrm flipV="1">
            <a:off x="6278563" y="4878388"/>
            <a:ext cx="120650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00" name="Line 313"/>
          <p:cNvSpPr>
            <a:spLocks noChangeShapeType="1"/>
          </p:cNvSpPr>
          <p:nvPr/>
        </p:nvSpPr>
        <p:spPr bwMode="auto">
          <a:xfrm flipV="1">
            <a:off x="6261100" y="4598988"/>
            <a:ext cx="120650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01" name="Rectangle 314"/>
          <p:cNvSpPr>
            <a:spLocks noChangeArrowheads="1"/>
          </p:cNvSpPr>
          <p:nvPr/>
        </p:nvSpPr>
        <p:spPr bwMode="auto">
          <a:xfrm>
            <a:off x="5495925" y="5676900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02" name="Rectangle 315"/>
          <p:cNvSpPr>
            <a:spLocks noChangeArrowheads="1"/>
          </p:cNvSpPr>
          <p:nvPr/>
        </p:nvSpPr>
        <p:spPr bwMode="auto">
          <a:xfrm>
            <a:off x="5565775" y="5711825"/>
            <a:ext cx="546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comm</a:t>
            </a:r>
            <a:endParaRPr lang="en-US"/>
          </a:p>
        </p:txBody>
      </p:sp>
      <p:sp>
        <p:nvSpPr>
          <p:cNvPr id="35003" name="Rectangle 316"/>
          <p:cNvSpPr>
            <a:spLocks noChangeArrowheads="1"/>
          </p:cNvSpPr>
          <p:nvPr/>
        </p:nvSpPr>
        <p:spPr bwMode="auto">
          <a:xfrm>
            <a:off x="6103938" y="572928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04" name="Rectangle 317"/>
          <p:cNvSpPr>
            <a:spLocks noChangeArrowheads="1"/>
          </p:cNvSpPr>
          <p:nvPr/>
        </p:nvSpPr>
        <p:spPr bwMode="auto">
          <a:xfrm>
            <a:off x="5495925" y="5346700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05" name="Rectangle 318"/>
          <p:cNvSpPr>
            <a:spLocks noChangeArrowheads="1"/>
          </p:cNvSpPr>
          <p:nvPr/>
        </p:nvSpPr>
        <p:spPr bwMode="auto">
          <a:xfrm>
            <a:off x="5653088" y="5381625"/>
            <a:ext cx="33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nak</a:t>
            </a:r>
            <a:endParaRPr lang="en-US"/>
          </a:p>
        </p:txBody>
      </p:sp>
      <p:sp>
        <p:nvSpPr>
          <p:cNvPr id="35006" name="Rectangle 319"/>
          <p:cNvSpPr>
            <a:spLocks noChangeArrowheads="1"/>
          </p:cNvSpPr>
          <p:nvPr/>
        </p:nvSpPr>
        <p:spPr bwMode="auto">
          <a:xfrm>
            <a:off x="6018213" y="539908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07" name="Rectangle 320"/>
          <p:cNvSpPr>
            <a:spLocks noChangeArrowheads="1"/>
          </p:cNvSpPr>
          <p:nvPr/>
        </p:nvSpPr>
        <p:spPr bwMode="auto">
          <a:xfrm>
            <a:off x="5495925" y="5051425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08" name="Rectangle 321"/>
          <p:cNvSpPr>
            <a:spLocks noChangeArrowheads="1"/>
          </p:cNvSpPr>
          <p:nvPr/>
        </p:nvSpPr>
        <p:spPr bwMode="auto">
          <a:xfrm>
            <a:off x="5635625" y="508635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frag</a:t>
            </a:r>
            <a:endParaRPr lang="en-US"/>
          </a:p>
        </p:txBody>
      </p:sp>
      <p:sp>
        <p:nvSpPr>
          <p:cNvPr id="35009" name="Rectangle 322"/>
          <p:cNvSpPr>
            <a:spLocks noChangeArrowheads="1"/>
          </p:cNvSpPr>
          <p:nvPr/>
        </p:nvSpPr>
        <p:spPr bwMode="auto">
          <a:xfrm>
            <a:off x="6018213" y="510381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10" name="Rectangle 323"/>
          <p:cNvSpPr>
            <a:spLocks noChangeArrowheads="1"/>
          </p:cNvSpPr>
          <p:nvPr/>
        </p:nvSpPr>
        <p:spPr bwMode="auto">
          <a:xfrm>
            <a:off x="5513388" y="4791075"/>
            <a:ext cx="835025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1" name="Rectangle 324"/>
          <p:cNvSpPr>
            <a:spLocks noChangeArrowheads="1"/>
          </p:cNvSpPr>
          <p:nvPr/>
        </p:nvSpPr>
        <p:spPr bwMode="auto">
          <a:xfrm>
            <a:off x="5565775" y="48260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mbrshp</a:t>
            </a:r>
            <a:endParaRPr lang="en-US"/>
          </a:p>
        </p:txBody>
      </p:sp>
      <p:sp>
        <p:nvSpPr>
          <p:cNvPr id="35012" name="Rectangle 325"/>
          <p:cNvSpPr>
            <a:spLocks noChangeArrowheads="1"/>
          </p:cNvSpPr>
          <p:nvPr/>
        </p:nvSpPr>
        <p:spPr bwMode="auto">
          <a:xfrm>
            <a:off x="6261100" y="48434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13" name="Rectangle 326"/>
          <p:cNvSpPr>
            <a:spLocks noChangeArrowheads="1"/>
          </p:cNvSpPr>
          <p:nvPr/>
        </p:nvSpPr>
        <p:spPr bwMode="auto">
          <a:xfrm>
            <a:off x="5045075" y="4478338"/>
            <a:ext cx="833438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4" name="Line 327"/>
          <p:cNvSpPr>
            <a:spLocks noChangeShapeType="1"/>
          </p:cNvSpPr>
          <p:nvPr/>
        </p:nvSpPr>
        <p:spPr bwMode="auto">
          <a:xfrm>
            <a:off x="5165725" y="4286250"/>
            <a:ext cx="835025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5" name="Line 328"/>
          <p:cNvSpPr>
            <a:spLocks noChangeShapeType="1"/>
          </p:cNvSpPr>
          <p:nvPr/>
        </p:nvSpPr>
        <p:spPr bwMode="auto">
          <a:xfrm>
            <a:off x="6000750" y="4303713"/>
            <a:ext cx="1588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6" name="Line 329"/>
          <p:cNvSpPr>
            <a:spLocks noChangeShapeType="1"/>
          </p:cNvSpPr>
          <p:nvPr/>
        </p:nvSpPr>
        <p:spPr bwMode="auto">
          <a:xfrm flipV="1">
            <a:off x="5045075" y="4286250"/>
            <a:ext cx="120650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7" name="Line 330"/>
          <p:cNvSpPr>
            <a:spLocks noChangeShapeType="1"/>
          </p:cNvSpPr>
          <p:nvPr/>
        </p:nvSpPr>
        <p:spPr bwMode="auto">
          <a:xfrm flipV="1">
            <a:off x="5878513" y="4581525"/>
            <a:ext cx="122237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18" name="Line 331"/>
          <p:cNvSpPr>
            <a:spLocks noChangeShapeType="1"/>
          </p:cNvSpPr>
          <p:nvPr/>
        </p:nvSpPr>
        <p:spPr bwMode="auto">
          <a:xfrm flipV="1">
            <a:off x="5861050" y="430371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832" name="Group 351"/>
          <p:cNvGrpSpPr>
            <a:grpSpLocks/>
          </p:cNvGrpSpPr>
          <p:nvPr/>
        </p:nvGrpSpPr>
        <p:grpSpPr bwMode="auto">
          <a:xfrm>
            <a:off x="5148263" y="4200525"/>
            <a:ext cx="730250" cy="242888"/>
            <a:chOff x="3243" y="2646"/>
            <a:chExt cx="460" cy="153"/>
          </a:xfrm>
        </p:grpSpPr>
        <p:grpSp>
          <p:nvGrpSpPr>
            <p:cNvPr id="34841" name="Group 344"/>
            <p:cNvGrpSpPr>
              <a:grpSpLocks/>
            </p:cNvGrpSpPr>
            <p:nvPr/>
          </p:nvGrpSpPr>
          <p:grpSpPr bwMode="auto">
            <a:xfrm>
              <a:off x="3243" y="2646"/>
              <a:ext cx="460" cy="153"/>
              <a:chOff x="3243" y="2646"/>
              <a:chExt cx="460" cy="153"/>
            </a:xfrm>
          </p:grpSpPr>
          <p:grpSp>
            <p:nvGrpSpPr>
              <p:cNvPr id="34853" name="Group 335"/>
              <p:cNvGrpSpPr>
                <a:grpSpLocks/>
              </p:cNvGrpSpPr>
              <p:nvPr/>
            </p:nvGrpSpPr>
            <p:grpSpPr bwMode="auto">
              <a:xfrm>
                <a:off x="3243" y="2744"/>
                <a:ext cx="460" cy="55"/>
                <a:chOff x="3243" y="2744"/>
                <a:chExt cx="460" cy="55"/>
              </a:xfrm>
            </p:grpSpPr>
            <p:sp>
              <p:nvSpPr>
                <p:cNvPr id="35231" name="Oval 332"/>
                <p:cNvSpPr>
                  <a:spLocks noChangeArrowheads="1"/>
                </p:cNvSpPr>
                <p:nvPr/>
              </p:nvSpPr>
              <p:spPr bwMode="auto">
                <a:xfrm>
                  <a:off x="3243" y="2744"/>
                  <a:ext cx="143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32" name="Oval 333"/>
                <p:cNvSpPr>
                  <a:spLocks noChangeArrowheads="1"/>
                </p:cNvSpPr>
                <p:nvPr/>
              </p:nvSpPr>
              <p:spPr bwMode="auto">
                <a:xfrm>
                  <a:off x="3561" y="2744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33" name="Oval 334"/>
                <p:cNvSpPr>
                  <a:spLocks noChangeArrowheads="1"/>
                </p:cNvSpPr>
                <p:nvPr/>
              </p:nvSpPr>
              <p:spPr bwMode="auto">
                <a:xfrm>
                  <a:off x="3397" y="2744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865" name="Group 339"/>
              <p:cNvGrpSpPr>
                <a:grpSpLocks/>
              </p:cNvGrpSpPr>
              <p:nvPr/>
            </p:nvGrpSpPr>
            <p:grpSpPr bwMode="auto">
              <a:xfrm>
                <a:off x="3254" y="2678"/>
                <a:ext cx="427" cy="88"/>
                <a:chOff x="3254" y="2678"/>
                <a:chExt cx="427" cy="88"/>
              </a:xfrm>
            </p:grpSpPr>
            <p:sp>
              <p:nvSpPr>
                <p:cNvPr id="35228" name="Rectangle 336"/>
                <p:cNvSpPr>
                  <a:spLocks noChangeArrowheads="1"/>
                </p:cNvSpPr>
                <p:nvPr/>
              </p:nvSpPr>
              <p:spPr bwMode="auto">
                <a:xfrm>
                  <a:off x="3254" y="2678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29" name="Rectangle 337"/>
                <p:cNvSpPr>
                  <a:spLocks noChangeArrowheads="1"/>
                </p:cNvSpPr>
                <p:nvPr/>
              </p:nvSpPr>
              <p:spPr bwMode="auto">
                <a:xfrm>
                  <a:off x="3407" y="2678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30" name="Rectangle 338"/>
                <p:cNvSpPr>
                  <a:spLocks noChangeArrowheads="1"/>
                </p:cNvSpPr>
                <p:nvPr/>
              </p:nvSpPr>
              <p:spPr bwMode="auto">
                <a:xfrm>
                  <a:off x="3572" y="2678"/>
                  <a:ext cx="109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878" name="Group 343"/>
              <p:cNvGrpSpPr>
                <a:grpSpLocks/>
              </p:cNvGrpSpPr>
              <p:nvPr/>
            </p:nvGrpSpPr>
            <p:grpSpPr bwMode="auto">
              <a:xfrm>
                <a:off x="3243" y="2646"/>
                <a:ext cx="460" cy="54"/>
                <a:chOff x="3243" y="2646"/>
                <a:chExt cx="460" cy="54"/>
              </a:xfrm>
            </p:grpSpPr>
            <p:sp>
              <p:nvSpPr>
                <p:cNvPr id="35225" name="Oval 340"/>
                <p:cNvSpPr>
                  <a:spLocks noChangeArrowheads="1"/>
                </p:cNvSpPr>
                <p:nvPr/>
              </p:nvSpPr>
              <p:spPr bwMode="auto">
                <a:xfrm>
                  <a:off x="3243" y="2646"/>
                  <a:ext cx="143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26" name="Oval 341"/>
                <p:cNvSpPr>
                  <a:spLocks noChangeArrowheads="1"/>
                </p:cNvSpPr>
                <p:nvPr/>
              </p:nvSpPr>
              <p:spPr bwMode="auto">
                <a:xfrm>
                  <a:off x="3561" y="2646"/>
                  <a:ext cx="142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27" name="Oval 342"/>
                <p:cNvSpPr>
                  <a:spLocks noChangeArrowheads="1"/>
                </p:cNvSpPr>
                <p:nvPr/>
              </p:nvSpPr>
              <p:spPr bwMode="auto">
                <a:xfrm>
                  <a:off x="3397" y="2646"/>
                  <a:ext cx="142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216" name="Line 345"/>
            <p:cNvSpPr>
              <a:spLocks noChangeShapeType="1"/>
            </p:cNvSpPr>
            <p:nvPr/>
          </p:nvSpPr>
          <p:spPr bwMode="auto">
            <a:xfrm>
              <a:off x="3243" y="2667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17" name="Line 346"/>
            <p:cNvSpPr>
              <a:spLocks noChangeShapeType="1"/>
            </p:cNvSpPr>
            <p:nvPr/>
          </p:nvSpPr>
          <p:spPr bwMode="auto">
            <a:xfrm>
              <a:off x="3364" y="2667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18" name="Line 347"/>
            <p:cNvSpPr>
              <a:spLocks noChangeShapeType="1"/>
            </p:cNvSpPr>
            <p:nvPr/>
          </p:nvSpPr>
          <p:spPr bwMode="auto">
            <a:xfrm>
              <a:off x="3397" y="2667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19" name="Line 348"/>
            <p:cNvSpPr>
              <a:spLocks noChangeShapeType="1"/>
            </p:cNvSpPr>
            <p:nvPr/>
          </p:nvSpPr>
          <p:spPr bwMode="auto">
            <a:xfrm>
              <a:off x="3528" y="2689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20" name="Line 349"/>
            <p:cNvSpPr>
              <a:spLocks noChangeShapeType="1"/>
            </p:cNvSpPr>
            <p:nvPr/>
          </p:nvSpPr>
          <p:spPr bwMode="auto">
            <a:xfrm>
              <a:off x="3561" y="2657"/>
              <a:ext cx="1" cy="9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21" name="Line 350"/>
            <p:cNvSpPr>
              <a:spLocks noChangeShapeType="1"/>
            </p:cNvSpPr>
            <p:nvPr/>
          </p:nvSpPr>
          <p:spPr bwMode="auto">
            <a:xfrm>
              <a:off x="3692" y="2678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20" name="Rectangle 352"/>
          <p:cNvSpPr>
            <a:spLocks noChangeArrowheads="1"/>
          </p:cNvSpPr>
          <p:nvPr/>
        </p:nvSpPr>
        <p:spPr bwMode="auto">
          <a:xfrm>
            <a:off x="5095875" y="4425950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21" name="Rectangle 353"/>
          <p:cNvSpPr>
            <a:spLocks noChangeArrowheads="1"/>
          </p:cNvSpPr>
          <p:nvPr/>
        </p:nvSpPr>
        <p:spPr bwMode="auto">
          <a:xfrm>
            <a:off x="5113338" y="4460875"/>
            <a:ext cx="59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parcld</a:t>
            </a:r>
            <a:endParaRPr lang="en-US"/>
          </a:p>
        </p:txBody>
      </p:sp>
      <p:sp>
        <p:nvSpPr>
          <p:cNvPr id="35022" name="Rectangle 354"/>
          <p:cNvSpPr>
            <a:spLocks noChangeArrowheads="1"/>
          </p:cNvSpPr>
          <p:nvPr/>
        </p:nvSpPr>
        <p:spPr bwMode="auto">
          <a:xfrm>
            <a:off x="5738813" y="447833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23" name="Rectangle 355"/>
          <p:cNvSpPr>
            <a:spLocks noChangeArrowheads="1"/>
          </p:cNvSpPr>
          <p:nvPr/>
        </p:nvSpPr>
        <p:spPr bwMode="auto">
          <a:xfrm>
            <a:off x="3359150" y="5764213"/>
            <a:ext cx="833438" cy="277812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24" name="Line 356"/>
          <p:cNvSpPr>
            <a:spLocks noChangeShapeType="1"/>
          </p:cNvSpPr>
          <p:nvPr/>
        </p:nvSpPr>
        <p:spPr bwMode="auto">
          <a:xfrm>
            <a:off x="4314825" y="5589588"/>
            <a:ext cx="1588" cy="2968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25" name="Line 357"/>
          <p:cNvSpPr>
            <a:spLocks noChangeShapeType="1"/>
          </p:cNvSpPr>
          <p:nvPr/>
        </p:nvSpPr>
        <p:spPr bwMode="auto">
          <a:xfrm flipV="1">
            <a:off x="3359150" y="5589588"/>
            <a:ext cx="122238" cy="17462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26" name="Line 358"/>
          <p:cNvSpPr>
            <a:spLocks noChangeShapeType="1"/>
          </p:cNvSpPr>
          <p:nvPr/>
        </p:nvSpPr>
        <p:spPr bwMode="auto">
          <a:xfrm flipV="1">
            <a:off x="4192588" y="5851525"/>
            <a:ext cx="122237" cy="1730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27" name="Line 359"/>
          <p:cNvSpPr>
            <a:spLocks noChangeShapeType="1"/>
          </p:cNvSpPr>
          <p:nvPr/>
        </p:nvSpPr>
        <p:spPr bwMode="auto">
          <a:xfrm flipV="1">
            <a:off x="4175125" y="5589588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02" name="Group 379"/>
          <p:cNvGrpSpPr>
            <a:grpSpLocks/>
          </p:cNvGrpSpPr>
          <p:nvPr/>
        </p:nvGrpSpPr>
        <p:grpSpPr bwMode="auto">
          <a:xfrm>
            <a:off x="3463925" y="5503863"/>
            <a:ext cx="728663" cy="225425"/>
            <a:chOff x="2182" y="3467"/>
            <a:chExt cx="459" cy="142"/>
          </a:xfrm>
        </p:grpSpPr>
        <p:grpSp>
          <p:nvGrpSpPr>
            <p:cNvPr id="34903" name="Group 372"/>
            <p:cNvGrpSpPr>
              <a:grpSpLocks/>
            </p:cNvGrpSpPr>
            <p:nvPr/>
          </p:nvGrpSpPr>
          <p:grpSpPr bwMode="auto">
            <a:xfrm>
              <a:off x="2182" y="3467"/>
              <a:ext cx="459" cy="142"/>
              <a:chOff x="2182" y="3467"/>
              <a:chExt cx="459" cy="142"/>
            </a:xfrm>
          </p:grpSpPr>
          <p:grpSp>
            <p:nvGrpSpPr>
              <p:cNvPr id="34904" name="Group 363"/>
              <p:cNvGrpSpPr>
                <a:grpSpLocks/>
              </p:cNvGrpSpPr>
              <p:nvPr/>
            </p:nvGrpSpPr>
            <p:grpSpPr bwMode="auto">
              <a:xfrm>
                <a:off x="2182" y="3554"/>
                <a:ext cx="459" cy="55"/>
                <a:chOff x="2182" y="3554"/>
                <a:chExt cx="459" cy="55"/>
              </a:xfrm>
            </p:grpSpPr>
            <p:sp>
              <p:nvSpPr>
                <p:cNvPr id="35212" name="Oval 360"/>
                <p:cNvSpPr>
                  <a:spLocks noChangeArrowheads="1"/>
                </p:cNvSpPr>
                <p:nvPr/>
              </p:nvSpPr>
              <p:spPr bwMode="auto">
                <a:xfrm>
                  <a:off x="2182" y="3554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13" name="Oval 361"/>
                <p:cNvSpPr>
                  <a:spLocks noChangeArrowheads="1"/>
                </p:cNvSpPr>
                <p:nvPr/>
              </p:nvSpPr>
              <p:spPr bwMode="auto">
                <a:xfrm>
                  <a:off x="2499" y="3554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14" name="Oval 362"/>
                <p:cNvSpPr>
                  <a:spLocks noChangeArrowheads="1"/>
                </p:cNvSpPr>
                <p:nvPr/>
              </p:nvSpPr>
              <p:spPr bwMode="auto">
                <a:xfrm>
                  <a:off x="2335" y="3554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916" name="Group 367"/>
              <p:cNvGrpSpPr>
                <a:grpSpLocks/>
              </p:cNvGrpSpPr>
              <p:nvPr/>
            </p:nvGrpSpPr>
            <p:grpSpPr bwMode="auto">
              <a:xfrm>
                <a:off x="2193" y="3500"/>
                <a:ext cx="426" cy="76"/>
                <a:chOff x="2193" y="3500"/>
                <a:chExt cx="426" cy="76"/>
              </a:xfrm>
            </p:grpSpPr>
            <p:sp>
              <p:nvSpPr>
                <p:cNvPr id="35209" name="Rectangle 364"/>
                <p:cNvSpPr>
                  <a:spLocks noChangeArrowheads="1"/>
                </p:cNvSpPr>
                <p:nvPr/>
              </p:nvSpPr>
              <p:spPr bwMode="auto">
                <a:xfrm>
                  <a:off x="2193" y="3500"/>
                  <a:ext cx="109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10" name="Rectangle 365"/>
                <p:cNvSpPr>
                  <a:spLocks noChangeArrowheads="1"/>
                </p:cNvSpPr>
                <p:nvPr/>
              </p:nvSpPr>
              <p:spPr bwMode="auto">
                <a:xfrm>
                  <a:off x="2346" y="3500"/>
                  <a:ext cx="109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11" name="Rectangle 366"/>
                <p:cNvSpPr>
                  <a:spLocks noChangeArrowheads="1"/>
                </p:cNvSpPr>
                <p:nvPr/>
              </p:nvSpPr>
              <p:spPr bwMode="auto">
                <a:xfrm>
                  <a:off x="2510" y="3500"/>
                  <a:ext cx="109" cy="7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917" name="Group 371"/>
              <p:cNvGrpSpPr>
                <a:grpSpLocks/>
              </p:cNvGrpSpPr>
              <p:nvPr/>
            </p:nvGrpSpPr>
            <p:grpSpPr bwMode="auto">
              <a:xfrm>
                <a:off x="2182" y="3467"/>
                <a:ext cx="459" cy="43"/>
                <a:chOff x="2182" y="3467"/>
                <a:chExt cx="459" cy="43"/>
              </a:xfrm>
            </p:grpSpPr>
            <p:sp>
              <p:nvSpPr>
                <p:cNvPr id="35206" name="Oval 368"/>
                <p:cNvSpPr>
                  <a:spLocks noChangeArrowheads="1"/>
                </p:cNvSpPr>
                <p:nvPr/>
              </p:nvSpPr>
              <p:spPr bwMode="auto">
                <a:xfrm>
                  <a:off x="2182" y="3467"/>
                  <a:ext cx="142" cy="43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07" name="Oval 369"/>
                <p:cNvSpPr>
                  <a:spLocks noChangeArrowheads="1"/>
                </p:cNvSpPr>
                <p:nvPr/>
              </p:nvSpPr>
              <p:spPr bwMode="auto">
                <a:xfrm>
                  <a:off x="2499" y="3467"/>
                  <a:ext cx="142" cy="43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08" name="Oval 370"/>
                <p:cNvSpPr>
                  <a:spLocks noChangeArrowheads="1"/>
                </p:cNvSpPr>
                <p:nvPr/>
              </p:nvSpPr>
              <p:spPr bwMode="auto">
                <a:xfrm>
                  <a:off x="2335" y="3467"/>
                  <a:ext cx="142" cy="43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197" name="Line 373"/>
            <p:cNvSpPr>
              <a:spLocks noChangeShapeType="1"/>
            </p:cNvSpPr>
            <p:nvPr/>
          </p:nvSpPr>
          <p:spPr bwMode="auto">
            <a:xfrm>
              <a:off x="2182" y="3489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8" name="Line 374"/>
            <p:cNvSpPr>
              <a:spLocks noChangeShapeType="1"/>
            </p:cNvSpPr>
            <p:nvPr/>
          </p:nvSpPr>
          <p:spPr bwMode="auto">
            <a:xfrm>
              <a:off x="2302" y="3489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9" name="Line 375"/>
            <p:cNvSpPr>
              <a:spLocks noChangeShapeType="1"/>
            </p:cNvSpPr>
            <p:nvPr/>
          </p:nvSpPr>
          <p:spPr bwMode="auto">
            <a:xfrm>
              <a:off x="2335" y="3489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0" name="Line 376"/>
            <p:cNvSpPr>
              <a:spLocks noChangeShapeType="1"/>
            </p:cNvSpPr>
            <p:nvPr/>
          </p:nvSpPr>
          <p:spPr bwMode="auto">
            <a:xfrm>
              <a:off x="2466" y="3500"/>
              <a:ext cx="1" cy="9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1" name="Line 377"/>
            <p:cNvSpPr>
              <a:spLocks noChangeShapeType="1"/>
            </p:cNvSpPr>
            <p:nvPr/>
          </p:nvSpPr>
          <p:spPr bwMode="auto">
            <a:xfrm>
              <a:off x="2499" y="3478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02" name="Line 378"/>
            <p:cNvSpPr>
              <a:spLocks noChangeShapeType="1"/>
            </p:cNvSpPr>
            <p:nvPr/>
          </p:nvSpPr>
          <p:spPr bwMode="auto">
            <a:xfrm>
              <a:off x="2630" y="3500"/>
              <a:ext cx="1" cy="8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29" name="Rectangle 380"/>
          <p:cNvSpPr>
            <a:spLocks noChangeArrowheads="1"/>
          </p:cNvSpPr>
          <p:nvPr/>
        </p:nvSpPr>
        <p:spPr bwMode="auto">
          <a:xfrm>
            <a:off x="3411538" y="5711825"/>
            <a:ext cx="71278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30" name="Rectangle 381"/>
          <p:cNvSpPr>
            <a:spLocks noChangeArrowheads="1"/>
          </p:cNvSpPr>
          <p:nvPr/>
        </p:nvSpPr>
        <p:spPr bwMode="auto">
          <a:xfrm>
            <a:off x="3481388" y="5746750"/>
            <a:ext cx="546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comm</a:t>
            </a:r>
            <a:endParaRPr lang="en-US"/>
          </a:p>
        </p:txBody>
      </p:sp>
      <p:sp>
        <p:nvSpPr>
          <p:cNvPr id="35031" name="Rectangle 382"/>
          <p:cNvSpPr>
            <a:spLocks noChangeArrowheads="1"/>
          </p:cNvSpPr>
          <p:nvPr/>
        </p:nvSpPr>
        <p:spPr bwMode="auto">
          <a:xfrm>
            <a:off x="4019550" y="576421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32" name="Rectangle 383"/>
          <p:cNvSpPr>
            <a:spLocks noChangeArrowheads="1"/>
          </p:cNvSpPr>
          <p:nvPr/>
        </p:nvSpPr>
        <p:spPr bwMode="auto">
          <a:xfrm>
            <a:off x="3359150" y="5434013"/>
            <a:ext cx="833438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33" name="Line 384"/>
          <p:cNvSpPr>
            <a:spLocks noChangeShapeType="1"/>
          </p:cNvSpPr>
          <p:nvPr/>
        </p:nvSpPr>
        <p:spPr bwMode="auto">
          <a:xfrm>
            <a:off x="4314825" y="5259388"/>
            <a:ext cx="1588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34" name="Line 385"/>
          <p:cNvSpPr>
            <a:spLocks noChangeShapeType="1"/>
          </p:cNvSpPr>
          <p:nvPr/>
        </p:nvSpPr>
        <p:spPr bwMode="auto">
          <a:xfrm flipV="1">
            <a:off x="3359150" y="524192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35" name="Line 386"/>
          <p:cNvSpPr>
            <a:spLocks noChangeShapeType="1"/>
          </p:cNvSpPr>
          <p:nvPr/>
        </p:nvSpPr>
        <p:spPr bwMode="auto">
          <a:xfrm flipV="1">
            <a:off x="4192588" y="5538788"/>
            <a:ext cx="122237" cy="1905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36" name="Line 387"/>
          <p:cNvSpPr>
            <a:spLocks noChangeShapeType="1"/>
          </p:cNvSpPr>
          <p:nvPr/>
        </p:nvSpPr>
        <p:spPr bwMode="auto">
          <a:xfrm flipV="1">
            <a:off x="4175125" y="5259388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18" name="Group 391"/>
          <p:cNvGrpSpPr>
            <a:grpSpLocks/>
          </p:cNvGrpSpPr>
          <p:nvPr/>
        </p:nvGrpSpPr>
        <p:grpSpPr bwMode="auto">
          <a:xfrm>
            <a:off x="3463925" y="5311775"/>
            <a:ext cx="728663" cy="87313"/>
            <a:chOff x="2182" y="3346"/>
            <a:chExt cx="459" cy="55"/>
          </a:xfrm>
        </p:grpSpPr>
        <p:sp>
          <p:nvSpPr>
            <p:cNvPr id="35193" name="Oval 388"/>
            <p:cNvSpPr>
              <a:spLocks noChangeArrowheads="1"/>
            </p:cNvSpPr>
            <p:nvPr/>
          </p:nvSpPr>
          <p:spPr bwMode="auto">
            <a:xfrm>
              <a:off x="2182" y="334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4" name="Oval 389"/>
            <p:cNvSpPr>
              <a:spLocks noChangeArrowheads="1"/>
            </p:cNvSpPr>
            <p:nvPr/>
          </p:nvSpPr>
          <p:spPr bwMode="auto">
            <a:xfrm>
              <a:off x="2499" y="334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5" name="Oval 390"/>
            <p:cNvSpPr>
              <a:spLocks noChangeArrowheads="1"/>
            </p:cNvSpPr>
            <p:nvPr/>
          </p:nvSpPr>
          <p:spPr bwMode="auto">
            <a:xfrm>
              <a:off x="2335" y="3346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30" name="Group 395"/>
          <p:cNvGrpSpPr>
            <a:grpSpLocks/>
          </p:cNvGrpSpPr>
          <p:nvPr/>
        </p:nvGrpSpPr>
        <p:grpSpPr bwMode="auto">
          <a:xfrm>
            <a:off x="3481388" y="5208588"/>
            <a:ext cx="676275" cy="138112"/>
            <a:chOff x="2193" y="3281"/>
            <a:chExt cx="426" cy="87"/>
          </a:xfrm>
        </p:grpSpPr>
        <p:sp>
          <p:nvSpPr>
            <p:cNvPr id="35190" name="Rectangle 392"/>
            <p:cNvSpPr>
              <a:spLocks noChangeArrowheads="1"/>
            </p:cNvSpPr>
            <p:nvPr/>
          </p:nvSpPr>
          <p:spPr bwMode="auto">
            <a:xfrm>
              <a:off x="2193" y="3281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1" name="Rectangle 393"/>
            <p:cNvSpPr>
              <a:spLocks noChangeArrowheads="1"/>
            </p:cNvSpPr>
            <p:nvPr/>
          </p:nvSpPr>
          <p:spPr bwMode="auto">
            <a:xfrm>
              <a:off x="2346" y="3281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92" name="Rectangle 394"/>
            <p:cNvSpPr>
              <a:spLocks noChangeArrowheads="1"/>
            </p:cNvSpPr>
            <p:nvPr/>
          </p:nvSpPr>
          <p:spPr bwMode="auto">
            <a:xfrm>
              <a:off x="2510" y="3281"/>
              <a:ext cx="109" cy="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31" name="Group 399"/>
          <p:cNvGrpSpPr>
            <a:grpSpLocks/>
          </p:cNvGrpSpPr>
          <p:nvPr/>
        </p:nvGrpSpPr>
        <p:grpSpPr bwMode="auto">
          <a:xfrm>
            <a:off x="3463925" y="5156200"/>
            <a:ext cx="728663" cy="85725"/>
            <a:chOff x="2182" y="3248"/>
            <a:chExt cx="459" cy="54"/>
          </a:xfrm>
        </p:grpSpPr>
        <p:sp>
          <p:nvSpPr>
            <p:cNvPr id="35187" name="Oval 396"/>
            <p:cNvSpPr>
              <a:spLocks noChangeArrowheads="1"/>
            </p:cNvSpPr>
            <p:nvPr/>
          </p:nvSpPr>
          <p:spPr bwMode="auto">
            <a:xfrm>
              <a:off x="2182" y="3248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8" name="Oval 397"/>
            <p:cNvSpPr>
              <a:spLocks noChangeArrowheads="1"/>
            </p:cNvSpPr>
            <p:nvPr/>
          </p:nvSpPr>
          <p:spPr bwMode="auto">
            <a:xfrm>
              <a:off x="2499" y="3248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9" name="Oval 398"/>
            <p:cNvSpPr>
              <a:spLocks noChangeArrowheads="1"/>
            </p:cNvSpPr>
            <p:nvPr/>
          </p:nvSpPr>
          <p:spPr bwMode="auto">
            <a:xfrm>
              <a:off x="2335" y="3248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40" name="Line 400"/>
          <p:cNvSpPr>
            <a:spLocks noChangeShapeType="1"/>
          </p:cNvSpPr>
          <p:nvPr/>
        </p:nvSpPr>
        <p:spPr bwMode="auto">
          <a:xfrm>
            <a:off x="3463925" y="51911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1" name="Line 401"/>
          <p:cNvSpPr>
            <a:spLocks noChangeShapeType="1"/>
          </p:cNvSpPr>
          <p:nvPr/>
        </p:nvSpPr>
        <p:spPr bwMode="auto">
          <a:xfrm>
            <a:off x="3654425" y="5191125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2" name="Line 402"/>
          <p:cNvSpPr>
            <a:spLocks noChangeShapeType="1"/>
          </p:cNvSpPr>
          <p:nvPr/>
        </p:nvSpPr>
        <p:spPr bwMode="auto">
          <a:xfrm>
            <a:off x="3706813" y="5191125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3" name="Line 403"/>
          <p:cNvSpPr>
            <a:spLocks noChangeShapeType="1"/>
          </p:cNvSpPr>
          <p:nvPr/>
        </p:nvSpPr>
        <p:spPr bwMode="auto">
          <a:xfrm>
            <a:off x="3914775" y="52244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4" name="Line 404"/>
          <p:cNvSpPr>
            <a:spLocks noChangeShapeType="1"/>
          </p:cNvSpPr>
          <p:nvPr/>
        </p:nvSpPr>
        <p:spPr bwMode="auto">
          <a:xfrm>
            <a:off x="3967163" y="5173663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5" name="Line 405"/>
          <p:cNvSpPr>
            <a:spLocks noChangeShapeType="1"/>
          </p:cNvSpPr>
          <p:nvPr/>
        </p:nvSpPr>
        <p:spPr bwMode="auto">
          <a:xfrm>
            <a:off x="4175125" y="52085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6" name="Rectangle 406"/>
          <p:cNvSpPr>
            <a:spLocks noChangeArrowheads="1"/>
          </p:cNvSpPr>
          <p:nvPr/>
        </p:nvSpPr>
        <p:spPr bwMode="auto">
          <a:xfrm>
            <a:off x="3359150" y="5121275"/>
            <a:ext cx="833438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7" name="Line 407"/>
          <p:cNvSpPr>
            <a:spLocks noChangeShapeType="1"/>
          </p:cNvSpPr>
          <p:nvPr/>
        </p:nvSpPr>
        <p:spPr bwMode="auto">
          <a:xfrm>
            <a:off x="4314825" y="4946650"/>
            <a:ext cx="1588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8" name="Line 408"/>
          <p:cNvSpPr>
            <a:spLocks noChangeShapeType="1"/>
          </p:cNvSpPr>
          <p:nvPr/>
        </p:nvSpPr>
        <p:spPr bwMode="auto">
          <a:xfrm flipV="1">
            <a:off x="3359150" y="4929188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49" name="Line 409"/>
          <p:cNvSpPr>
            <a:spLocks noChangeShapeType="1"/>
          </p:cNvSpPr>
          <p:nvPr/>
        </p:nvSpPr>
        <p:spPr bwMode="auto">
          <a:xfrm flipV="1">
            <a:off x="4192588" y="5224463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0" name="Line 410"/>
          <p:cNvSpPr>
            <a:spLocks noChangeShapeType="1"/>
          </p:cNvSpPr>
          <p:nvPr/>
        </p:nvSpPr>
        <p:spPr bwMode="auto">
          <a:xfrm flipV="1">
            <a:off x="4175125" y="4946650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32" name="Group 414"/>
          <p:cNvGrpSpPr>
            <a:grpSpLocks/>
          </p:cNvGrpSpPr>
          <p:nvPr/>
        </p:nvGrpSpPr>
        <p:grpSpPr bwMode="auto">
          <a:xfrm>
            <a:off x="3463925" y="4999038"/>
            <a:ext cx="728663" cy="87312"/>
            <a:chOff x="2182" y="3149"/>
            <a:chExt cx="459" cy="55"/>
          </a:xfrm>
        </p:grpSpPr>
        <p:sp>
          <p:nvSpPr>
            <p:cNvPr id="35184" name="Oval 411"/>
            <p:cNvSpPr>
              <a:spLocks noChangeArrowheads="1"/>
            </p:cNvSpPr>
            <p:nvPr/>
          </p:nvSpPr>
          <p:spPr bwMode="auto">
            <a:xfrm>
              <a:off x="2182" y="3149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5" name="Oval 412"/>
            <p:cNvSpPr>
              <a:spLocks noChangeArrowheads="1"/>
            </p:cNvSpPr>
            <p:nvPr/>
          </p:nvSpPr>
          <p:spPr bwMode="auto">
            <a:xfrm>
              <a:off x="2499" y="3149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6" name="Oval 413"/>
            <p:cNvSpPr>
              <a:spLocks noChangeArrowheads="1"/>
            </p:cNvSpPr>
            <p:nvPr/>
          </p:nvSpPr>
          <p:spPr bwMode="auto">
            <a:xfrm>
              <a:off x="2335" y="3149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59" name="Group 418"/>
          <p:cNvGrpSpPr>
            <a:grpSpLocks/>
          </p:cNvGrpSpPr>
          <p:nvPr/>
        </p:nvGrpSpPr>
        <p:grpSpPr bwMode="auto">
          <a:xfrm>
            <a:off x="3481388" y="4894263"/>
            <a:ext cx="676275" cy="139700"/>
            <a:chOff x="2193" y="3083"/>
            <a:chExt cx="426" cy="88"/>
          </a:xfrm>
        </p:grpSpPr>
        <p:sp>
          <p:nvSpPr>
            <p:cNvPr id="35181" name="Rectangle 415"/>
            <p:cNvSpPr>
              <a:spLocks noChangeArrowheads="1"/>
            </p:cNvSpPr>
            <p:nvPr/>
          </p:nvSpPr>
          <p:spPr bwMode="auto">
            <a:xfrm>
              <a:off x="2193" y="3083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2" name="Rectangle 416"/>
            <p:cNvSpPr>
              <a:spLocks noChangeArrowheads="1"/>
            </p:cNvSpPr>
            <p:nvPr/>
          </p:nvSpPr>
          <p:spPr bwMode="auto">
            <a:xfrm>
              <a:off x="2346" y="3083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3" name="Rectangle 417"/>
            <p:cNvSpPr>
              <a:spLocks noChangeArrowheads="1"/>
            </p:cNvSpPr>
            <p:nvPr/>
          </p:nvSpPr>
          <p:spPr bwMode="auto">
            <a:xfrm>
              <a:off x="2510" y="3083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60" name="Group 422"/>
          <p:cNvGrpSpPr>
            <a:grpSpLocks/>
          </p:cNvGrpSpPr>
          <p:nvPr/>
        </p:nvGrpSpPr>
        <p:grpSpPr bwMode="auto">
          <a:xfrm>
            <a:off x="3463925" y="4843463"/>
            <a:ext cx="728663" cy="85725"/>
            <a:chOff x="2182" y="3051"/>
            <a:chExt cx="459" cy="54"/>
          </a:xfrm>
        </p:grpSpPr>
        <p:sp>
          <p:nvSpPr>
            <p:cNvPr id="35178" name="Oval 419"/>
            <p:cNvSpPr>
              <a:spLocks noChangeArrowheads="1"/>
            </p:cNvSpPr>
            <p:nvPr/>
          </p:nvSpPr>
          <p:spPr bwMode="auto">
            <a:xfrm>
              <a:off x="2182" y="3051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9" name="Oval 420"/>
            <p:cNvSpPr>
              <a:spLocks noChangeArrowheads="1"/>
            </p:cNvSpPr>
            <p:nvPr/>
          </p:nvSpPr>
          <p:spPr bwMode="auto">
            <a:xfrm>
              <a:off x="2499" y="3051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80" name="Oval 421"/>
            <p:cNvSpPr>
              <a:spLocks noChangeArrowheads="1"/>
            </p:cNvSpPr>
            <p:nvPr/>
          </p:nvSpPr>
          <p:spPr bwMode="auto">
            <a:xfrm>
              <a:off x="2335" y="3051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54" name="Line 423"/>
          <p:cNvSpPr>
            <a:spLocks noChangeShapeType="1"/>
          </p:cNvSpPr>
          <p:nvPr/>
        </p:nvSpPr>
        <p:spPr bwMode="auto">
          <a:xfrm>
            <a:off x="3463925" y="48783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5" name="Line 424"/>
          <p:cNvSpPr>
            <a:spLocks noChangeShapeType="1"/>
          </p:cNvSpPr>
          <p:nvPr/>
        </p:nvSpPr>
        <p:spPr bwMode="auto">
          <a:xfrm>
            <a:off x="3654425" y="4878388"/>
            <a:ext cx="1588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6" name="Line 425"/>
          <p:cNvSpPr>
            <a:spLocks noChangeShapeType="1"/>
          </p:cNvSpPr>
          <p:nvPr/>
        </p:nvSpPr>
        <p:spPr bwMode="auto">
          <a:xfrm>
            <a:off x="3706813" y="487838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7" name="Line 426"/>
          <p:cNvSpPr>
            <a:spLocks noChangeShapeType="1"/>
          </p:cNvSpPr>
          <p:nvPr/>
        </p:nvSpPr>
        <p:spPr bwMode="auto">
          <a:xfrm>
            <a:off x="3914775" y="49117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8" name="Line 427"/>
          <p:cNvSpPr>
            <a:spLocks noChangeShapeType="1"/>
          </p:cNvSpPr>
          <p:nvPr/>
        </p:nvSpPr>
        <p:spPr bwMode="auto">
          <a:xfrm>
            <a:off x="3967163" y="4860925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59" name="Line 428"/>
          <p:cNvSpPr>
            <a:spLocks noChangeShapeType="1"/>
          </p:cNvSpPr>
          <p:nvPr/>
        </p:nvSpPr>
        <p:spPr bwMode="auto">
          <a:xfrm>
            <a:off x="4175125" y="48942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0" name="Rectangle 429"/>
          <p:cNvSpPr>
            <a:spLocks noChangeArrowheads="1"/>
          </p:cNvSpPr>
          <p:nvPr/>
        </p:nvSpPr>
        <p:spPr bwMode="auto">
          <a:xfrm>
            <a:off x="3359150" y="4808538"/>
            <a:ext cx="833438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1" name="Line 430"/>
          <p:cNvSpPr>
            <a:spLocks noChangeShapeType="1"/>
          </p:cNvSpPr>
          <p:nvPr/>
        </p:nvSpPr>
        <p:spPr bwMode="auto">
          <a:xfrm>
            <a:off x="4314825" y="4633913"/>
            <a:ext cx="1588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2" name="Line 431"/>
          <p:cNvSpPr>
            <a:spLocks noChangeShapeType="1"/>
          </p:cNvSpPr>
          <p:nvPr/>
        </p:nvSpPr>
        <p:spPr bwMode="auto">
          <a:xfrm flipV="1">
            <a:off x="3359150" y="4616450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3" name="Line 432"/>
          <p:cNvSpPr>
            <a:spLocks noChangeShapeType="1"/>
          </p:cNvSpPr>
          <p:nvPr/>
        </p:nvSpPr>
        <p:spPr bwMode="auto">
          <a:xfrm flipV="1">
            <a:off x="4192588" y="4911725"/>
            <a:ext cx="122237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4" name="Line 433"/>
          <p:cNvSpPr>
            <a:spLocks noChangeShapeType="1"/>
          </p:cNvSpPr>
          <p:nvPr/>
        </p:nvSpPr>
        <p:spPr bwMode="auto">
          <a:xfrm flipV="1">
            <a:off x="4175125" y="463391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61" name="Group 437"/>
          <p:cNvGrpSpPr>
            <a:grpSpLocks/>
          </p:cNvGrpSpPr>
          <p:nvPr/>
        </p:nvGrpSpPr>
        <p:grpSpPr bwMode="auto">
          <a:xfrm>
            <a:off x="3463925" y="4686300"/>
            <a:ext cx="728663" cy="87313"/>
            <a:chOff x="2182" y="2952"/>
            <a:chExt cx="459" cy="55"/>
          </a:xfrm>
        </p:grpSpPr>
        <p:sp>
          <p:nvSpPr>
            <p:cNvPr id="35175" name="Oval 434"/>
            <p:cNvSpPr>
              <a:spLocks noChangeArrowheads="1"/>
            </p:cNvSpPr>
            <p:nvPr/>
          </p:nvSpPr>
          <p:spPr bwMode="auto">
            <a:xfrm>
              <a:off x="2182" y="2952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6" name="Oval 435"/>
            <p:cNvSpPr>
              <a:spLocks noChangeArrowheads="1"/>
            </p:cNvSpPr>
            <p:nvPr/>
          </p:nvSpPr>
          <p:spPr bwMode="auto">
            <a:xfrm>
              <a:off x="2499" y="2952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7" name="Oval 436"/>
            <p:cNvSpPr>
              <a:spLocks noChangeArrowheads="1"/>
            </p:cNvSpPr>
            <p:nvPr/>
          </p:nvSpPr>
          <p:spPr bwMode="auto">
            <a:xfrm>
              <a:off x="2335" y="2952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73" name="Group 441"/>
          <p:cNvGrpSpPr>
            <a:grpSpLocks/>
          </p:cNvGrpSpPr>
          <p:nvPr/>
        </p:nvGrpSpPr>
        <p:grpSpPr bwMode="auto">
          <a:xfrm>
            <a:off x="3481388" y="4581525"/>
            <a:ext cx="676275" cy="139700"/>
            <a:chOff x="2193" y="2886"/>
            <a:chExt cx="426" cy="88"/>
          </a:xfrm>
        </p:grpSpPr>
        <p:sp>
          <p:nvSpPr>
            <p:cNvPr id="35172" name="Rectangle 438"/>
            <p:cNvSpPr>
              <a:spLocks noChangeArrowheads="1"/>
            </p:cNvSpPr>
            <p:nvPr/>
          </p:nvSpPr>
          <p:spPr bwMode="auto">
            <a:xfrm>
              <a:off x="2193" y="2886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3" name="Rectangle 439"/>
            <p:cNvSpPr>
              <a:spLocks noChangeArrowheads="1"/>
            </p:cNvSpPr>
            <p:nvPr/>
          </p:nvSpPr>
          <p:spPr bwMode="auto">
            <a:xfrm>
              <a:off x="2346" y="2886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4" name="Rectangle 440"/>
            <p:cNvSpPr>
              <a:spLocks noChangeArrowheads="1"/>
            </p:cNvSpPr>
            <p:nvPr/>
          </p:nvSpPr>
          <p:spPr bwMode="auto">
            <a:xfrm>
              <a:off x="2510" y="2886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74" name="Group 445"/>
          <p:cNvGrpSpPr>
            <a:grpSpLocks/>
          </p:cNvGrpSpPr>
          <p:nvPr/>
        </p:nvGrpSpPr>
        <p:grpSpPr bwMode="auto">
          <a:xfrm>
            <a:off x="3463925" y="4530725"/>
            <a:ext cx="728663" cy="85725"/>
            <a:chOff x="2182" y="2854"/>
            <a:chExt cx="459" cy="54"/>
          </a:xfrm>
        </p:grpSpPr>
        <p:sp>
          <p:nvSpPr>
            <p:cNvPr id="35169" name="Oval 442"/>
            <p:cNvSpPr>
              <a:spLocks noChangeArrowheads="1"/>
            </p:cNvSpPr>
            <p:nvPr/>
          </p:nvSpPr>
          <p:spPr bwMode="auto">
            <a:xfrm>
              <a:off x="2182" y="2854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0" name="Oval 443"/>
            <p:cNvSpPr>
              <a:spLocks noChangeArrowheads="1"/>
            </p:cNvSpPr>
            <p:nvPr/>
          </p:nvSpPr>
          <p:spPr bwMode="auto">
            <a:xfrm>
              <a:off x="2499" y="2854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71" name="Oval 444"/>
            <p:cNvSpPr>
              <a:spLocks noChangeArrowheads="1"/>
            </p:cNvSpPr>
            <p:nvPr/>
          </p:nvSpPr>
          <p:spPr bwMode="auto">
            <a:xfrm>
              <a:off x="2335" y="2854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68" name="Line 446"/>
          <p:cNvSpPr>
            <a:spLocks noChangeShapeType="1"/>
          </p:cNvSpPr>
          <p:nvPr/>
        </p:nvSpPr>
        <p:spPr bwMode="auto">
          <a:xfrm>
            <a:off x="3463925" y="45640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69" name="Line 447"/>
          <p:cNvSpPr>
            <a:spLocks noChangeShapeType="1"/>
          </p:cNvSpPr>
          <p:nvPr/>
        </p:nvSpPr>
        <p:spPr bwMode="auto">
          <a:xfrm>
            <a:off x="3654425" y="4564063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0" name="Line 448"/>
          <p:cNvSpPr>
            <a:spLocks noChangeShapeType="1"/>
          </p:cNvSpPr>
          <p:nvPr/>
        </p:nvSpPr>
        <p:spPr bwMode="auto">
          <a:xfrm>
            <a:off x="3706813" y="4564063"/>
            <a:ext cx="1587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1" name="Line 449"/>
          <p:cNvSpPr>
            <a:spLocks noChangeShapeType="1"/>
          </p:cNvSpPr>
          <p:nvPr/>
        </p:nvSpPr>
        <p:spPr bwMode="auto">
          <a:xfrm>
            <a:off x="3914775" y="4598988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2" name="Line 450"/>
          <p:cNvSpPr>
            <a:spLocks noChangeShapeType="1"/>
          </p:cNvSpPr>
          <p:nvPr/>
        </p:nvSpPr>
        <p:spPr bwMode="auto">
          <a:xfrm>
            <a:off x="3967163" y="4548188"/>
            <a:ext cx="1587" cy="155575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3" name="Line 451"/>
          <p:cNvSpPr>
            <a:spLocks noChangeShapeType="1"/>
          </p:cNvSpPr>
          <p:nvPr/>
        </p:nvSpPr>
        <p:spPr bwMode="auto">
          <a:xfrm>
            <a:off x="4175125" y="45815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4" name="Rectangle 452"/>
          <p:cNvSpPr>
            <a:spLocks noChangeArrowheads="1"/>
          </p:cNvSpPr>
          <p:nvPr/>
        </p:nvSpPr>
        <p:spPr bwMode="auto">
          <a:xfrm>
            <a:off x="3359150" y="4495800"/>
            <a:ext cx="833438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5" name="Line 453"/>
          <p:cNvSpPr>
            <a:spLocks noChangeShapeType="1"/>
          </p:cNvSpPr>
          <p:nvPr/>
        </p:nvSpPr>
        <p:spPr bwMode="auto">
          <a:xfrm>
            <a:off x="3481388" y="4303713"/>
            <a:ext cx="833437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6" name="Line 454"/>
          <p:cNvSpPr>
            <a:spLocks noChangeShapeType="1"/>
          </p:cNvSpPr>
          <p:nvPr/>
        </p:nvSpPr>
        <p:spPr bwMode="auto">
          <a:xfrm>
            <a:off x="4314825" y="4321175"/>
            <a:ext cx="1588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7" name="Line 455"/>
          <p:cNvSpPr>
            <a:spLocks noChangeShapeType="1"/>
          </p:cNvSpPr>
          <p:nvPr/>
        </p:nvSpPr>
        <p:spPr bwMode="auto">
          <a:xfrm flipV="1">
            <a:off x="3359150" y="430371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8" name="Line 456"/>
          <p:cNvSpPr>
            <a:spLocks noChangeShapeType="1"/>
          </p:cNvSpPr>
          <p:nvPr/>
        </p:nvSpPr>
        <p:spPr bwMode="auto">
          <a:xfrm flipV="1">
            <a:off x="4192588" y="4598988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79" name="Line 457"/>
          <p:cNvSpPr>
            <a:spLocks noChangeShapeType="1"/>
          </p:cNvSpPr>
          <p:nvPr/>
        </p:nvSpPr>
        <p:spPr bwMode="auto">
          <a:xfrm flipV="1">
            <a:off x="4175125" y="432117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75" name="Group 461"/>
          <p:cNvGrpSpPr>
            <a:grpSpLocks/>
          </p:cNvGrpSpPr>
          <p:nvPr/>
        </p:nvGrpSpPr>
        <p:grpSpPr bwMode="auto">
          <a:xfrm>
            <a:off x="3463925" y="4373563"/>
            <a:ext cx="728663" cy="87312"/>
            <a:chOff x="2182" y="2755"/>
            <a:chExt cx="459" cy="55"/>
          </a:xfrm>
        </p:grpSpPr>
        <p:sp>
          <p:nvSpPr>
            <p:cNvPr id="35166" name="Oval 458"/>
            <p:cNvSpPr>
              <a:spLocks noChangeArrowheads="1"/>
            </p:cNvSpPr>
            <p:nvPr/>
          </p:nvSpPr>
          <p:spPr bwMode="auto">
            <a:xfrm>
              <a:off x="2182" y="2755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7" name="Oval 459"/>
            <p:cNvSpPr>
              <a:spLocks noChangeArrowheads="1"/>
            </p:cNvSpPr>
            <p:nvPr/>
          </p:nvSpPr>
          <p:spPr bwMode="auto">
            <a:xfrm>
              <a:off x="2499" y="2755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8" name="Oval 460"/>
            <p:cNvSpPr>
              <a:spLocks noChangeArrowheads="1"/>
            </p:cNvSpPr>
            <p:nvPr/>
          </p:nvSpPr>
          <p:spPr bwMode="auto">
            <a:xfrm>
              <a:off x="2335" y="2755"/>
              <a:ext cx="142" cy="55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87" name="Group 465"/>
          <p:cNvGrpSpPr>
            <a:grpSpLocks/>
          </p:cNvGrpSpPr>
          <p:nvPr/>
        </p:nvGrpSpPr>
        <p:grpSpPr bwMode="auto">
          <a:xfrm>
            <a:off x="3481388" y="4268788"/>
            <a:ext cx="676275" cy="139700"/>
            <a:chOff x="2193" y="2689"/>
            <a:chExt cx="426" cy="88"/>
          </a:xfrm>
        </p:grpSpPr>
        <p:sp>
          <p:nvSpPr>
            <p:cNvPr id="35163" name="Rectangle 462"/>
            <p:cNvSpPr>
              <a:spLocks noChangeArrowheads="1"/>
            </p:cNvSpPr>
            <p:nvPr/>
          </p:nvSpPr>
          <p:spPr bwMode="auto">
            <a:xfrm>
              <a:off x="2193" y="2689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4" name="Rectangle 463"/>
            <p:cNvSpPr>
              <a:spLocks noChangeArrowheads="1"/>
            </p:cNvSpPr>
            <p:nvPr/>
          </p:nvSpPr>
          <p:spPr bwMode="auto">
            <a:xfrm>
              <a:off x="2346" y="2689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5" name="Rectangle 464"/>
            <p:cNvSpPr>
              <a:spLocks noChangeArrowheads="1"/>
            </p:cNvSpPr>
            <p:nvPr/>
          </p:nvSpPr>
          <p:spPr bwMode="auto">
            <a:xfrm>
              <a:off x="2510" y="2689"/>
              <a:ext cx="109" cy="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88" name="Group 469"/>
          <p:cNvGrpSpPr>
            <a:grpSpLocks/>
          </p:cNvGrpSpPr>
          <p:nvPr/>
        </p:nvGrpSpPr>
        <p:grpSpPr bwMode="auto">
          <a:xfrm>
            <a:off x="3463925" y="4217988"/>
            <a:ext cx="728663" cy="85725"/>
            <a:chOff x="2182" y="2657"/>
            <a:chExt cx="459" cy="54"/>
          </a:xfrm>
        </p:grpSpPr>
        <p:sp>
          <p:nvSpPr>
            <p:cNvPr id="35160" name="Oval 466"/>
            <p:cNvSpPr>
              <a:spLocks noChangeArrowheads="1"/>
            </p:cNvSpPr>
            <p:nvPr/>
          </p:nvSpPr>
          <p:spPr bwMode="auto">
            <a:xfrm>
              <a:off x="2182" y="2657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1" name="Oval 467"/>
            <p:cNvSpPr>
              <a:spLocks noChangeArrowheads="1"/>
            </p:cNvSpPr>
            <p:nvPr/>
          </p:nvSpPr>
          <p:spPr bwMode="auto">
            <a:xfrm>
              <a:off x="2499" y="2657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62" name="Oval 468"/>
            <p:cNvSpPr>
              <a:spLocks noChangeArrowheads="1"/>
            </p:cNvSpPr>
            <p:nvPr/>
          </p:nvSpPr>
          <p:spPr bwMode="auto">
            <a:xfrm>
              <a:off x="2335" y="2657"/>
              <a:ext cx="142" cy="54"/>
            </a:xfrm>
            <a:prstGeom prst="ellipse">
              <a:avLst/>
            </a:prstGeom>
            <a:solidFill>
              <a:srgbClr val="FFFFFF"/>
            </a:solidFill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083" name="Line 470"/>
          <p:cNvSpPr>
            <a:spLocks noChangeShapeType="1"/>
          </p:cNvSpPr>
          <p:nvPr/>
        </p:nvSpPr>
        <p:spPr bwMode="auto">
          <a:xfrm>
            <a:off x="3463925" y="42513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4" name="Line 471"/>
          <p:cNvSpPr>
            <a:spLocks noChangeShapeType="1"/>
          </p:cNvSpPr>
          <p:nvPr/>
        </p:nvSpPr>
        <p:spPr bwMode="auto">
          <a:xfrm>
            <a:off x="3654425" y="4251325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5" name="Line 472"/>
          <p:cNvSpPr>
            <a:spLocks noChangeShapeType="1"/>
          </p:cNvSpPr>
          <p:nvPr/>
        </p:nvSpPr>
        <p:spPr bwMode="auto">
          <a:xfrm>
            <a:off x="3706813" y="4251325"/>
            <a:ext cx="1587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6" name="Line 473"/>
          <p:cNvSpPr>
            <a:spLocks noChangeShapeType="1"/>
          </p:cNvSpPr>
          <p:nvPr/>
        </p:nvSpPr>
        <p:spPr bwMode="auto">
          <a:xfrm>
            <a:off x="3914775" y="4286250"/>
            <a:ext cx="1588" cy="1571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7" name="Line 474"/>
          <p:cNvSpPr>
            <a:spLocks noChangeShapeType="1"/>
          </p:cNvSpPr>
          <p:nvPr/>
        </p:nvSpPr>
        <p:spPr bwMode="auto">
          <a:xfrm>
            <a:off x="3967163" y="4233863"/>
            <a:ext cx="1587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8" name="Line 475"/>
          <p:cNvSpPr>
            <a:spLocks noChangeShapeType="1"/>
          </p:cNvSpPr>
          <p:nvPr/>
        </p:nvSpPr>
        <p:spPr bwMode="auto">
          <a:xfrm>
            <a:off x="4175125" y="4268788"/>
            <a:ext cx="1588" cy="1571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89" name="Rectangle 476"/>
          <p:cNvSpPr>
            <a:spLocks noChangeArrowheads="1"/>
          </p:cNvSpPr>
          <p:nvPr/>
        </p:nvSpPr>
        <p:spPr bwMode="auto">
          <a:xfrm>
            <a:off x="3411538" y="5399088"/>
            <a:ext cx="712787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90" name="Rectangle 477"/>
          <p:cNvSpPr>
            <a:spLocks noChangeArrowheads="1"/>
          </p:cNvSpPr>
          <p:nvPr/>
        </p:nvSpPr>
        <p:spPr bwMode="auto">
          <a:xfrm>
            <a:off x="3567113" y="5434013"/>
            <a:ext cx="330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nak</a:t>
            </a:r>
            <a:endParaRPr lang="en-US"/>
          </a:p>
        </p:txBody>
      </p:sp>
      <p:sp>
        <p:nvSpPr>
          <p:cNvPr id="35091" name="Rectangle 478"/>
          <p:cNvSpPr>
            <a:spLocks noChangeArrowheads="1"/>
          </p:cNvSpPr>
          <p:nvPr/>
        </p:nvSpPr>
        <p:spPr bwMode="auto">
          <a:xfrm>
            <a:off x="3932238" y="545147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92" name="Rectangle 479"/>
          <p:cNvSpPr>
            <a:spLocks noChangeArrowheads="1"/>
          </p:cNvSpPr>
          <p:nvPr/>
        </p:nvSpPr>
        <p:spPr bwMode="auto">
          <a:xfrm>
            <a:off x="3411538" y="5068888"/>
            <a:ext cx="712787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93" name="Rectangle 480"/>
          <p:cNvSpPr>
            <a:spLocks noChangeArrowheads="1"/>
          </p:cNvSpPr>
          <p:nvPr/>
        </p:nvSpPr>
        <p:spPr bwMode="auto">
          <a:xfrm>
            <a:off x="3549650" y="510381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frag</a:t>
            </a:r>
            <a:endParaRPr lang="en-US"/>
          </a:p>
        </p:txBody>
      </p:sp>
      <p:sp>
        <p:nvSpPr>
          <p:cNvPr id="35094" name="Rectangle 481"/>
          <p:cNvSpPr>
            <a:spLocks noChangeArrowheads="1"/>
          </p:cNvSpPr>
          <p:nvPr/>
        </p:nvSpPr>
        <p:spPr bwMode="auto">
          <a:xfrm>
            <a:off x="3932238" y="5121275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95" name="Rectangle 482"/>
          <p:cNvSpPr>
            <a:spLocks noChangeArrowheads="1"/>
          </p:cNvSpPr>
          <p:nvPr/>
        </p:nvSpPr>
        <p:spPr bwMode="auto">
          <a:xfrm>
            <a:off x="3341688" y="4773613"/>
            <a:ext cx="85090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96" name="Rectangle 483"/>
          <p:cNvSpPr>
            <a:spLocks noChangeArrowheads="1"/>
          </p:cNvSpPr>
          <p:nvPr/>
        </p:nvSpPr>
        <p:spPr bwMode="auto">
          <a:xfrm>
            <a:off x="3394075" y="4808538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mbrshp</a:t>
            </a:r>
            <a:endParaRPr lang="en-US"/>
          </a:p>
        </p:txBody>
      </p:sp>
      <p:sp>
        <p:nvSpPr>
          <p:cNvPr id="35097" name="Rectangle 484"/>
          <p:cNvSpPr>
            <a:spLocks noChangeArrowheads="1"/>
          </p:cNvSpPr>
          <p:nvPr/>
        </p:nvSpPr>
        <p:spPr bwMode="auto">
          <a:xfrm>
            <a:off x="4089400" y="48260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098" name="Rectangle 485"/>
          <p:cNvSpPr>
            <a:spLocks noChangeArrowheads="1"/>
          </p:cNvSpPr>
          <p:nvPr/>
        </p:nvSpPr>
        <p:spPr bwMode="auto">
          <a:xfrm>
            <a:off x="3429000" y="4513263"/>
            <a:ext cx="7985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099" name="Rectangle 486"/>
          <p:cNvSpPr>
            <a:spLocks noChangeArrowheads="1"/>
          </p:cNvSpPr>
          <p:nvPr/>
        </p:nvSpPr>
        <p:spPr bwMode="auto">
          <a:xfrm>
            <a:off x="3514725" y="4548188"/>
            <a:ext cx="57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merge</a:t>
            </a:r>
            <a:endParaRPr lang="en-US"/>
          </a:p>
        </p:txBody>
      </p:sp>
      <p:sp>
        <p:nvSpPr>
          <p:cNvPr id="35100" name="Rectangle 487"/>
          <p:cNvSpPr>
            <a:spLocks noChangeArrowheads="1"/>
          </p:cNvSpPr>
          <p:nvPr/>
        </p:nvSpPr>
        <p:spPr bwMode="auto">
          <a:xfrm>
            <a:off x="4089400" y="4564063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101" name="Rectangle 488"/>
          <p:cNvSpPr>
            <a:spLocks noChangeArrowheads="1"/>
          </p:cNvSpPr>
          <p:nvPr/>
        </p:nvSpPr>
        <p:spPr bwMode="auto">
          <a:xfrm>
            <a:off x="5045075" y="4165600"/>
            <a:ext cx="833438" cy="312738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2" name="Line 489"/>
          <p:cNvSpPr>
            <a:spLocks noChangeShapeType="1"/>
          </p:cNvSpPr>
          <p:nvPr/>
        </p:nvSpPr>
        <p:spPr bwMode="auto">
          <a:xfrm>
            <a:off x="5165725" y="3973513"/>
            <a:ext cx="835025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3" name="Line 490"/>
          <p:cNvSpPr>
            <a:spLocks noChangeShapeType="1"/>
          </p:cNvSpPr>
          <p:nvPr/>
        </p:nvSpPr>
        <p:spPr bwMode="auto">
          <a:xfrm>
            <a:off x="6000750" y="3990975"/>
            <a:ext cx="1588" cy="31273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4" name="Line 491"/>
          <p:cNvSpPr>
            <a:spLocks noChangeShapeType="1"/>
          </p:cNvSpPr>
          <p:nvPr/>
        </p:nvSpPr>
        <p:spPr bwMode="auto">
          <a:xfrm flipV="1">
            <a:off x="5045075" y="3973513"/>
            <a:ext cx="120650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5" name="Line 492"/>
          <p:cNvSpPr>
            <a:spLocks noChangeShapeType="1"/>
          </p:cNvSpPr>
          <p:nvPr/>
        </p:nvSpPr>
        <p:spPr bwMode="auto">
          <a:xfrm flipV="1">
            <a:off x="5878513" y="4268788"/>
            <a:ext cx="122237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6" name="Line 493"/>
          <p:cNvSpPr>
            <a:spLocks noChangeShapeType="1"/>
          </p:cNvSpPr>
          <p:nvPr/>
        </p:nvSpPr>
        <p:spPr bwMode="auto">
          <a:xfrm flipV="1">
            <a:off x="5861050" y="3990975"/>
            <a:ext cx="122238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4989" name="Group 513"/>
          <p:cNvGrpSpPr>
            <a:grpSpLocks/>
          </p:cNvGrpSpPr>
          <p:nvPr/>
        </p:nvGrpSpPr>
        <p:grpSpPr bwMode="auto">
          <a:xfrm>
            <a:off x="5148263" y="3886200"/>
            <a:ext cx="730250" cy="244475"/>
            <a:chOff x="3243" y="2448"/>
            <a:chExt cx="460" cy="154"/>
          </a:xfrm>
        </p:grpSpPr>
        <p:grpSp>
          <p:nvGrpSpPr>
            <p:cNvPr id="35019" name="Group 506"/>
            <p:cNvGrpSpPr>
              <a:grpSpLocks/>
            </p:cNvGrpSpPr>
            <p:nvPr/>
          </p:nvGrpSpPr>
          <p:grpSpPr bwMode="auto">
            <a:xfrm>
              <a:off x="3243" y="2448"/>
              <a:ext cx="460" cy="154"/>
              <a:chOff x="3243" y="2448"/>
              <a:chExt cx="460" cy="154"/>
            </a:xfrm>
          </p:grpSpPr>
          <p:grpSp>
            <p:nvGrpSpPr>
              <p:cNvPr id="35028" name="Group 497"/>
              <p:cNvGrpSpPr>
                <a:grpSpLocks/>
              </p:cNvGrpSpPr>
              <p:nvPr/>
            </p:nvGrpSpPr>
            <p:grpSpPr bwMode="auto">
              <a:xfrm>
                <a:off x="3243" y="2547"/>
                <a:ext cx="460" cy="55"/>
                <a:chOff x="3243" y="2547"/>
                <a:chExt cx="460" cy="55"/>
              </a:xfrm>
            </p:grpSpPr>
            <p:sp>
              <p:nvSpPr>
                <p:cNvPr id="35157" name="Oval 494"/>
                <p:cNvSpPr>
                  <a:spLocks noChangeArrowheads="1"/>
                </p:cNvSpPr>
                <p:nvPr/>
              </p:nvSpPr>
              <p:spPr bwMode="auto">
                <a:xfrm>
                  <a:off x="3243" y="2547"/>
                  <a:ext cx="143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8" name="Oval 495"/>
                <p:cNvSpPr>
                  <a:spLocks noChangeArrowheads="1"/>
                </p:cNvSpPr>
                <p:nvPr/>
              </p:nvSpPr>
              <p:spPr bwMode="auto">
                <a:xfrm>
                  <a:off x="3561" y="2547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9" name="Oval 496"/>
                <p:cNvSpPr>
                  <a:spLocks noChangeArrowheads="1"/>
                </p:cNvSpPr>
                <p:nvPr/>
              </p:nvSpPr>
              <p:spPr bwMode="auto">
                <a:xfrm>
                  <a:off x="3397" y="2547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5037" name="Group 501"/>
              <p:cNvGrpSpPr>
                <a:grpSpLocks/>
              </p:cNvGrpSpPr>
              <p:nvPr/>
            </p:nvGrpSpPr>
            <p:grpSpPr bwMode="auto">
              <a:xfrm>
                <a:off x="3254" y="2481"/>
                <a:ext cx="427" cy="88"/>
                <a:chOff x="3254" y="2481"/>
                <a:chExt cx="427" cy="88"/>
              </a:xfrm>
            </p:grpSpPr>
            <p:sp>
              <p:nvSpPr>
                <p:cNvPr id="35154" name="Rectangle 498"/>
                <p:cNvSpPr>
                  <a:spLocks noChangeArrowheads="1"/>
                </p:cNvSpPr>
                <p:nvPr/>
              </p:nvSpPr>
              <p:spPr bwMode="auto">
                <a:xfrm>
                  <a:off x="3254" y="2481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5" name="Rectangle 499"/>
                <p:cNvSpPr>
                  <a:spLocks noChangeArrowheads="1"/>
                </p:cNvSpPr>
                <p:nvPr/>
              </p:nvSpPr>
              <p:spPr bwMode="auto">
                <a:xfrm>
                  <a:off x="3407" y="2481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6" name="Rectangle 500"/>
                <p:cNvSpPr>
                  <a:spLocks noChangeArrowheads="1"/>
                </p:cNvSpPr>
                <p:nvPr/>
              </p:nvSpPr>
              <p:spPr bwMode="auto">
                <a:xfrm>
                  <a:off x="3572" y="2481"/>
                  <a:ext cx="109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5038" name="Group 505"/>
              <p:cNvGrpSpPr>
                <a:grpSpLocks/>
              </p:cNvGrpSpPr>
              <p:nvPr/>
            </p:nvGrpSpPr>
            <p:grpSpPr bwMode="auto">
              <a:xfrm>
                <a:off x="3243" y="2448"/>
                <a:ext cx="460" cy="55"/>
                <a:chOff x="3243" y="2448"/>
                <a:chExt cx="460" cy="55"/>
              </a:xfrm>
            </p:grpSpPr>
            <p:sp>
              <p:nvSpPr>
                <p:cNvPr id="35151" name="Oval 502"/>
                <p:cNvSpPr>
                  <a:spLocks noChangeArrowheads="1"/>
                </p:cNvSpPr>
                <p:nvPr/>
              </p:nvSpPr>
              <p:spPr bwMode="auto">
                <a:xfrm>
                  <a:off x="3243" y="2448"/>
                  <a:ext cx="143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2" name="Oval 503"/>
                <p:cNvSpPr>
                  <a:spLocks noChangeArrowheads="1"/>
                </p:cNvSpPr>
                <p:nvPr/>
              </p:nvSpPr>
              <p:spPr bwMode="auto">
                <a:xfrm>
                  <a:off x="3561" y="2448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53" name="Oval 504"/>
                <p:cNvSpPr>
                  <a:spLocks noChangeArrowheads="1"/>
                </p:cNvSpPr>
                <p:nvPr/>
              </p:nvSpPr>
              <p:spPr bwMode="auto">
                <a:xfrm>
                  <a:off x="3397" y="2448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142" name="Line 507"/>
            <p:cNvSpPr>
              <a:spLocks noChangeShapeType="1"/>
            </p:cNvSpPr>
            <p:nvPr/>
          </p:nvSpPr>
          <p:spPr bwMode="auto">
            <a:xfrm>
              <a:off x="3243" y="2470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3" name="Line 508"/>
            <p:cNvSpPr>
              <a:spLocks noChangeShapeType="1"/>
            </p:cNvSpPr>
            <p:nvPr/>
          </p:nvSpPr>
          <p:spPr bwMode="auto">
            <a:xfrm>
              <a:off x="3364" y="2470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4" name="Line 509"/>
            <p:cNvSpPr>
              <a:spLocks noChangeShapeType="1"/>
            </p:cNvSpPr>
            <p:nvPr/>
          </p:nvSpPr>
          <p:spPr bwMode="auto">
            <a:xfrm>
              <a:off x="3397" y="2470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5" name="Line 510"/>
            <p:cNvSpPr>
              <a:spLocks noChangeShapeType="1"/>
            </p:cNvSpPr>
            <p:nvPr/>
          </p:nvSpPr>
          <p:spPr bwMode="auto">
            <a:xfrm>
              <a:off x="3528" y="2492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6" name="Line 511"/>
            <p:cNvSpPr>
              <a:spLocks noChangeShapeType="1"/>
            </p:cNvSpPr>
            <p:nvPr/>
          </p:nvSpPr>
          <p:spPr bwMode="auto">
            <a:xfrm>
              <a:off x="3561" y="2459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47" name="Line 512"/>
            <p:cNvSpPr>
              <a:spLocks noChangeShapeType="1"/>
            </p:cNvSpPr>
            <p:nvPr/>
          </p:nvSpPr>
          <p:spPr bwMode="auto">
            <a:xfrm>
              <a:off x="3692" y="2481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108" name="Rectangle 514"/>
          <p:cNvSpPr>
            <a:spLocks noChangeArrowheads="1"/>
          </p:cNvSpPr>
          <p:nvPr/>
        </p:nvSpPr>
        <p:spPr bwMode="auto">
          <a:xfrm>
            <a:off x="5095875" y="4113213"/>
            <a:ext cx="712788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09" name="Rectangle 515"/>
          <p:cNvSpPr>
            <a:spLocks noChangeArrowheads="1"/>
          </p:cNvSpPr>
          <p:nvPr/>
        </p:nvSpPr>
        <p:spPr bwMode="auto">
          <a:xfrm>
            <a:off x="5200650" y="4148138"/>
            <a:ext cx="41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total</a:t>
            </a:r>
            <a:endParaRPr lang="en-US"/>
          </a:p>
        </p:txBody>
      </p:sp>
      <p:sp>
        <p:nvSpPr>
          <p:cNvPr id="35110" name="Rectangle 516"/>
          <p:cNvSpPr>
            <a:spLocks noChangeArrowheads="1"/>
          </p:cNvSpPr>
          <p:nvPr/>
        </p:nvSpPr>
        <p:spPr bwMode="auto">
          <a:xfrm>
            <a:off x="5653088" y="4165600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35111" name="Rectangle 517"/>
          <p:cNvSpPr>
            <a:spLocks noChangeArrowheads="1"/>
          </p:cNvSpPr>
          <p:nvPr/>
        </p:nvSpPr>
        <p:spPr bwMode="auto">
          <a:xfrm>
            <a:off x="4627563" y="5764213"/>
            <a:ext cx="781050" cy="277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2" name="Rectangle 518"/>
          <p:cNvSpPr>
            <a:spLocks noChangeArrowheads="1"/>
          </p:cNvSpPr>
          <p:nvPr/>
        </p:nvSpPr>
        <p:spPr bwMode="auto">
          <a:xfrm>
            <a:off x="2246313" y="4148138"/>
            <a:ext cx="835025" cy="312737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3" name="Line 519"/>
          <p:cNvSpPr>
            <a:spLocks noChangeShapeType="1"/>
          </p:cNvSpPr>
          <p:nvPr/>
        </p:nvSpPr>
        <p:spPr bwMode="auto">
          <a:xfrm>
            <a:off x="2368550" y="3956050"/>
            <a:ext cx="833438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4" name="Line 520"/>
          <p:cNvSpPr>
            <a:spLocks noChangeShapeType="1"/>
          </p:cNvSpPr>
          <p:nvPr/>
        </p:nvSpPr>
        <p:spPr bwMode="auto">
          <a:xfrm>
            <a:off x="3201988" y="3973513"/>
            <a:ext cx="1587" cy="31273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5" name="Line 521"/>
          <p:cNvSpPr>
            <a:spLocks noChangeShapeType="1"/>
          </p:cNvSpPr>
          <p:nvPr/>
        </p:nvSpPr>
        <p:spPr bwMode="auto">
          <a:xfrm flipV="1">
            <a:off x="2246313" y="3956050"/>
            <a:ext cx="122237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6" name="Line 522"/>
          <p:cNvSpPr>
            <a:spLocks noChangeShapeType="1"/>
          </p:cNvSpPr>
          <p:nvPr/>
        </p:nvSpPr>
        <p:spPr bwMode="auto">
          <a:xfrm flipV="1">
            <a:off x="3081338" y="4251325"/>
            <a:ext cx="120650" cy="1920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17" name="Line 523"/>
          <p:cNvSpPr>
            <a:spLocks noChangeShapeType="1"/>
          </p:cNvSpPr>
          <p:nvPr/>
        </p:nvSpPr>
        <p:spPr bwMode="auto">
          <a:xfrm flipV="1">
            <a:off x="3063875" y="3973513"/>
            <a:ext cx="122238" cy="1920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5039" name="Group 543"/>
          <p:cNvGrpSpPr>
            <a:grpSpLocks/>
          </p:cNvGrpSpPr>
          <p:nvPr/>
        </p:nvGrpSpPr>
        <p:grpSpPr bwMode="auto">
          <a:xfrm>
            <a:off x="2351088" y="3870325"/>
            <a:ext cx="730250" cy="242888"/>
            <a:chOff x="1481" y="2438"/>
            <a:chExt cx="460" cy="153"/>
          </a:xfrm>
        </p:grpSpPr>
        <p:grpSp>
          <p:nvGrpSpPr>
            <p:cNvPr id="35051" name="Group 536"/>
            <p:cNvGrpSpPr>
              <a:grpSpLocks/>
            </p:cNvGrpSpPr>
            <p:nvPr/>
          </p:nvGrpSpPr>
          <p:grpSpPr bwMode="auto">
            <a:xfrm>
              <a:off x="1481" y="2438"/>
              <a:ext cx="460" cy="153"/>
              <a:chOff x="1481" y="2438"/>
              <a:chExt cx="460" cy="153"/>
            </a:xfrm>
          </p:grpSpPr>
          <p:grpSp>
            <p:nvGrpSpPr>
              <p:cNvPr id="35052" name="Group 527"/>
              <p:cNvGrpSpPr>
                <a:grpSpLocks/>
              </p:cNvGrpSpPr>
              <p:nvPr/>
            </p:nvGrpSpPr>
            <p:grpSpPr bwMode="auto">
              <a:xfrm>
                <a:off x="1481" y="2536"/>
                <a:ext cx="460" cy="55"/>
                <a:chOff x="1481" y="2536"/>
                <a:chExt cx="460" cy="55"/>
              </a:xfrm>
            </p:grpSpPr>
            <p:sp>
              <p:nvSpPr>
                <p:cNvPr id="35138" name="Oval 524"/>
                <p:cNvSpPr>
                  <a:spLocks noChangeArrowheads="1"/>
                </p:cNvSpPr>
                <p:nvPr/>
              </p:nvSpPr>
              <p:spPr bwMode="auto">
                <a:xfrm>
                  <a:off x="1481" y="2536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39" name="Oval 525"/>
                <p:cNvSpPr>
                  <a:spLocks noChangeArrowheads="1"/>
                </p:cNvSpPr>
                <p:nvPr/>
              </p:nvSpPr>
              <p:spPr bwMode="auto">
                <a:xfrm>
                  <a:off x="1799" y="2536"/>
                  <a:ext cx="142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40" name="Oval 526"/>
                <p:cNvSpPr>
                  <a:spLocks noChangeArrowheads="1"/>
                </p:cNvSpPr>
                <p:nvPr/>
              </p:nvSpPr>
              <p:spPr bwMode="auto">
                <a:xfrm>
                  <a:off x="1634" y="2536"/>
                  <a:ext cx="143" cy="55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5053" name="Group 531"/>
              <p:cNvGrpSpPr>
                <a:grpSpLocks/>
              </p:cNvGrpSpPr>
              <p:nvPr/>
            </p:nvGrpSpPr>
            <p:grpSpPr bwMode="auto">
              <a:xfrm>
                <a:off x="1492" y="2470"/>
                <a:ext cx="427" cy="88"/>
                <a:chOff x="1492" y="2470"/>
                <a:chExt cx="427" cy="88"/>
              </a:xfrm>
            </p:grpSpPr>
            <p:sp>
              <p:nvSpPr>
                <p:cNvPr id="35135" name="Rectangle 528"/>
                <p:cNvSpPr>
                  <a:spLocks noChangeArrowheads="1"/>
                </p:cNvSpPr>
                <p:nvPr/>
              </p:nvSpPr>
              <p:spPr bwMode="auto">
                <a:xfrm>
                  <a:off x="1492" y="2470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36" name="Rectangle 529"/>
                <p:cNvSpPr>
                  <a:spLocks noChangeArrowheads="1"/>
                </p:cNvSpPr>
                <p:nvPr/>
              </p:nvSpPr>
              <p:spPr bwMode="auto">
                <a:xfrm>
                  <a:off x="1645" y="2470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37" name="Rectangle 530"/>
                <p:cNvSpPr>
                  <a:spLocks noChangeArrowheads="1"/>
                </p:cNvSpPr>
                <p:nvPr/>
              </p:nvSpPr>
              <p:spPr bwMode="auto">
                <a:xfrm>
                  <a:off x="1809" y="2470"/>
                  <a:ext cx="110" cy="8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5065" name="Group 535"/>
              <p:cNvGrpSpPr>
                <a:grpSpLocks/>
              </p:cNvGrpSpPr>
              <p:nvPr/>
            </p:nvGrpSpPr>
            <p:grpSpPr bwMode="auto">
              <a:xfrm>
                <a:off x="1481" y="2438"/>
                <a:ext cx="460" cy="54"/>
                <a:chOff x="1481" y="2438"/>
                <a:chExt cx="460" cy="54"/>
              </a:xfrm>
            </p:grpSpPr>
            <p:sp>
              <p:nvSpPr>
                <p:cNvPr id="35132" name="Oval 532"/>
                <p:cNvSpPr>
                  <a:spLocks noChangeArrowheads="1"/>
                </p:cNvSpPr>
                <p:nvPr/>
              </p:nvSpPr>
              <p:spPr bwMode="auto">
                <a:xfrm>
                  <a:off x="1481" y="2438"/>
                  <a:ext cx="142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33" name="Oval 533"/>
                <p:cNvSpPr>
                  <a:spLocks noChangeArrowheads="1"/>
                </p:cNvSpPr>
                <p:nvPr/>
              </p:nvSpPr>
              <p:spPr bwMode="auto">
                <a:xfrm>
                  <a:off x="1799" y="2438"/>
                  <a:ext cx="142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134" name="Oval 534"/>
                <p:cNvSpPr>
                  <a:spLocks noChangeArrowheads="1"/>
                </p:cNvSpPr>
                <p:nvPr/>
              </p:nvSpPr>
              <p:spPr bwMode="auto">
                <a:xfrm>
                  <a:off x="1634" y="2438"/>
                  <a:ext cx="143" cy="54"/>
                </a:xfrm>
                <a:prstGeom prst="ellipse">
                  <a:avLst/>
                </a:prstGeom>
                <a:solidFill>
                  <a:srgbClr val="FFFFFF"/>
                </a:solidFill>
                <a:ln w="174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123" name="Line 537"/>
            <p:cNvSpPr>
              <a:spLocks noChangeShapeType="1"/>
            </p:cNvSpPr>
            <p:nvPr/>
          </p:nvSpPr>
          <p:spPr bwMode="auto">
            <a:xfrm>
              <a:off x="1481" y="2459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4" name="Line 538"/>
            <p:cNvSpPr>
              <a:spLocks noChangeShapeType="1"/>
            </p:cNvSpPr>
            <p:nvPr/>
          </p:nvSpPr>
          <p:spPr bwMode="auto">
            <a:xfrm>
              <a:off x="1602" y="2459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5" name="Line 539"/>
            <p:cNvSpPr>
              <a:spLocks noChangeShapeType="1"/>
            </p:cNvSpPr>
            <p:nvPr/>
          </p:nvSpPr>
          <p:spPr bwMode="auto">
            <a:xfrm>
              <a:off x="1634" y="2459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6" name="Line 540"/>
            <p:cNvSpPr>
              <a:spLocks noChangeShapeType="1"/>
            </p:cNvSpPr>
            <p:nvPr/>
          </p:nvSpPr>
          <p:spPr bwMode="auto">
            <a:xfrm>
              <a:off x="1766" y="2481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7" name="Line 541"/>
            <p:cNvSpPr>
              <a:spLocks noChangeShapeType="1"/>
            </p:cNvSpPr>
            <p:nvPr/>
          </p:nvSpPr>
          <p:spPr bwMode="auto">
            <a:xfrm>
              <a:off x="1799" y="2448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28" name="Line 542"/>
            <p:cNvSpPr>
              <a:spLocks noChangeShapeType="1"/>
            </p:cNvSpPr>
            <p:nvPr/>
          </p:nvSpPr>
          <p:spPr bwMode="auto">
            <a:xfrm>
              <a:off x="1930" y="2470"/>
              <a:ext cx="1" cy="9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119" name="Rectangle 544"/>
          <p:cNvSpPr>
            <a:spLocks noChangeArrowheads="1"/>
          </p:cNvSpPr>
          <p:nvPr/>
        </p:nvSpPr>
        <p:spPr bwMode="auto">
          <a:xfrm>
            <a:off x="2298700" y="4095750"/>
            <a:ext cx="712788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120" name="Rectangle 545"/>
          <p:cNvSpPr>
            <a:spLocks noChangeArrowheads="1"/>
          </p:cNvSpPr>
          <p:nvPr/>
        </p:nvSpPr>
        <p:spPr bwMode="auto">
          <a:xfrm>
            <a:off x="2403475" y="4130675"/>
            <a:ext cx="419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total</a:t>
            </a:r>
            <a:endParaRPr lang="en-US"/>
          </a:p>
        </p:txBody>
      </p:sp>
      <p:sp>
        <p:nvSpPr>
          <p:cNvPr id="35121" name="Rectangle 546"/>
          <p:cNvSpPr>
            <a:spLocks noChangeArrowheads="1"/>
          </p:cNvSpPr>
          <p:nvPr/>
        </p:nvSpPr>
        <p:spPr bwMode="auto">
          <a:xfrm>
            <a:off x="2855913" y="4148138"/>
            <a:ext cx="476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JGroups (part of JBoss)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Developed by Bela Ban</a:t>
            </a:r>
          </a:p>
          <a:p>
            <a:pPr lvl="1" eaLnBrk="1" hangingPunct="1"/>
            <a:r>
              <a:rPr lang="en-US" smtClean="0"/>
              <a:t>Implements group multicast tools</a:t>
            </a:r>
          </a:p>
          <a:p>
            <a:pPr lvl="2" eaLnBrk="1" hangingPunct="1"/>
            <a:r>
              <a:rPr lang="en-US" smtClean="0"/>
              <a:t>Virtual synchrony was on their “to do” list</a:t>
            </a:r>
          </a:p>
          <a:p>
            <a:pPr lvl="2" eaLnBrk="1" hangingPunct="1"/>
            <a:r>
              <a:rPr lang="en-US" smtClean="0"/>
              <a:t>But they have group views, multicast, weaker forms of reliability</a:t>
            </a:r>
          </a:p>
          <a:p>
            <a:pPr lvl="1" eaLnBrk="1" hangingPunct="1"/>
            <a:r>
              <a:rPr lang="en-US" smtClean="0"/>
              <a:t>Impressive performance! </a:t>
            </a:r>
          </a:p>
          <a:p>
            <a:pPr lvl="1" eaLnBrk="1" hangingPunct="1"/>
            <a:r>
              <a:rPr lang="en-US" smtClean="0"/>
              <a:t>Very popular for Java community</a:t>
            </a:r>
          </a:p>
          <a:p>
            <a:pPr eaLnBrk="1" hangingPunct="1"/>
            <a:r>
              <a:rPr lang="en-US" smtClean="0"/>
              <a:t>Downloads from www.JGroups.org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Spread Toolkit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Developed at John Hopkins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Focused on a sort of “RISC” approach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Very simple architecture and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Fairly fast, easy to use, rather popular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Supports one large group within which user sees many small “lightweight” subgroups that seem to be free-standing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Protocols implemented by Spread “agents” that relay messages to apps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Quicksilver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development here at Cornell</a:t>
            </a:r>
          </a:p>
          <a:p>
            <a:r>
              <a:rPr lang="en-US" dirty="0" smtClean="0"/>
              <a:t>Remarkably scalable, stable, fast</a:t>
            </a:r>
          </a:p>
          <a:p>
            <a:r>
              <a:rPr lang="en-US" dirty="0" smtClean="0"/>
              <a:t>But current emphasis is on use within Live Objects framework, not as a general purpose toolkit</a:t>
            </a:r>
          </a:p>
          <a:p>
            <a:endParaRPr lang="en-US" dirty="0" smtClean="0"/>
          </a:p>
          <a:p>
            <a:r>
              <a:rPr lang="en-US" dirty="0" smtClean="0"/>
              <a:t>Focus of the research right now: a “properties framework” in which protocol properties</a:t>
            </a:r>
          </a:p>
          <a:p>
            <a:pPr lvl="1"/>
            <a:r>
              <a:rPr lang="en-US" dirty="0" smtClean="0"/>
              <a:t>Are specified in a high-level language</a:t>
            </a:r>
          </a:p>
          <a:p>
            <a:pPr lvl="1"/>
            <a:r>
              <a:rPr lang="en-US" dirty="0" smtClean="0"/>
              <a:t>Which compiles to a specialized runtime infrastructure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synchronous execution</a:t>
            </a: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6154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6157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t</a:t>
            </a:r>
          </a:p>
        </p:txBody>
      </p:sp>
      <p:sp>
        <p:nvSpPr>
          <p:cNvPr id="6158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6159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5"/>
          <p:cNvSpPr>
            <a:spLocks noChangeShapeType="1"/>
          </p:cNvSpPr>
          <p:nvPr/>
        </p:nvSpPr>
        <p:spPr bwMode="auto">
          <a:xfrm>
            <a:off x="2514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26"/>
          <p:cNvSpPr>
            <a:spLocks noChangeShapeType="1"/>
          </p:cNvSpPr>
          <p:nvPr/>
        </p:nvSpPr>
        <p:spPr bwMode="auto">
          <a:xfrm>
            <a:off x="27432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27"/>
          <p:cNvSpPr>
            <a:spLocks noChangeShapeType="1"/>
          </p:cNvSpPr>
          <p:nvPr/>
        </p:nvSpPr>
        <p:spPr bwMode="auto">
          <a:xfrm flipV="1">
            <a:off x="28956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28"/>
          <p:cNvSpPr>
            <a:spLocks noChangeShapeType="1"/>
          </p:cNvSpPr>
          <p:nvPr/>
        </p:nvSpPr>
        <p:spPr bwMode="auto">
          <a:xfrm>
            <a:off x="35814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29"/>
          <p:cNvSpPr>
            <a:spLocks noChangeShapeType="1"/>
          </p:cNvSpPr>
          <p:nvPr/>
        </p:nvSpPr>
        <p:spPr bwMode="auto">
          <a:xfrm>
            <a:off x="35814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3" name="Line 30"/>
          <p:cNvSpPr>
            <a:spLocks noChangeShapeType="1"/>
          </p:cNvSpPr>
          <p:nvPr/>
        </p:nvSpPr>
        <p:spPr bwMode="auto">
          <a:xfrm flipV="1">
            <a:off x="42672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4" name="Line 31"/>
          <p:cNvSpPr>
            <a:spLocks noChangeShapeType="1"/>
          </p:cNvSpPr>
          <p:nvPr/>
        </p:nvSpPr>
        <p:spPr bwMode="auto">
          <a:xfrm flipV="1">
            <a:off x="42672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5" name="Line 32"/>
          <p:cNvSpPr>
            <a:spLocks noChangeShapeType="1"/>
          </p:cNvSpPr>
          <p:nvPr/>
        </p:nvSpPr>
        <p:spPr bwMode="auto">
          <a:xfrm>
            <a:off x="5638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6" name="Line 33"/>
          <p:cNvSpPr>
            <a:spLocks noChangeShapeType="1"/>
          </p:cNvSpPr>
          <p:nvPr/>
        </p:nvSpPr>
        <p:spPr bwMode="auto">
          <a:xfrm>
            <a:off x="60198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7" name="Line 34"/>
          <p:cNvSpPr>
            <a:spLocks noChangeShapeType="1"/>
          </p:cNvSpPr>
          <p:nvPr/>
        </p:nvSpPr>
        <p:spPr bwMode="auto">
          <a:xfrm flipV="1">
            <a:off x="7315200" y="3429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8" name="Line 35"/>
          <p:cNvSpPr>
            <a:spLocks noChangeShapeType="1"/>
          </p:cNvSpPr>
          <p:nvPr/>
        </p:nvSpPr>
        <p:spPr bwMode="auto">
          <a:xfrm flipV="1">
            <a:off x="7315200" y="2514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9" name="Line 36"/>
          <p:cNvSpPr>
            <a:spLocks noChangeShapeType="1"/>
          </p:cNvSpPr>
          <p:nvPr/>
        </p:nvSpPr>
        <p:spPr bwMode="auto">
          <a:xfrm flipV="1">
            <a:off x="23622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80" name="Line 37"/>
          <p:cNvSpPr>
            <a:spLocks noChangeShapeType="1"/>
          </p:cNvSpPr>
          <p:nvPr/>
        </p:nvSpPr>
        <p:spPr bwMode="auto">
          <a:xfrm>
            <a:off x="2438400" y="2971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81" name="Line 38"/>
          <p:cNvSpPr>
            <a:spLocks noChangeShapeType="1"/>
          </p:cNvSpPr>
          <p:nvPr/>
        </p:nvSpPr>
        <p:spPr bwMode="auto">
          <a:xfrm flipV="1">
            <a:off x="6248400" y="3505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82" name="Line 39"/>
          <p:cNvSpPr>
            <a:spLocks noChangeShapeType="1"/>
          </p:cNvSpPr>
          <p:nvPr/>
        </p:nvSpPr>
        <p:spPr bwMode="auto">
          <a:xfrm flipV="1">
            <a:off x="6248400" y="2514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83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4" name="Rectangle 42"/>
          <p:cNvSpPr>
            <a:spLocks noChangeArrowheads="1"/>
          </p:cNvSpPr>
          <p:nvPr/>
        </p:nvSpPr>
        <p:spPr bwMode="auto">
          <a:xfrm>
            <a:off x="457200" y="5105400"/>
            <a:ext cx="8497888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dirty="0"/>
              <a:t>With </a:t>
            </a:r>
            <a:r>
              <a:rPr lang="en-US" sz="3200" i="1" dirty="0"/>
              <a:t>true</a:t>
            </a:r>
            <a:r>
              <a:rPr lang="en-US" sz="3200" dirty="0"/>
              <a:t> synchrony executions run in genuine lock-step.  </a:t>
            </a:r>
            <a:endParaRPr lang="en-US" sz="3200" dirty="0" smtClean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dirty="0" smtClean="0"/>
              <a:t>GMS treated as a membership oracle</a:t>
            </a:r>
            <a:endParaRPr lang="en-US" sz="3200" dirty="0"/>
          </a:p>
        </p:txBody>
      </p:sp>
      <p:pic>
        <p:nvPicPr>
          <p:cNvPr id="41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295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77724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GMS</a:t>
            </a:r>
            <a:endParaRPr lang="en-US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Protocol developed by Lamport</a:t>
            </a:r>
          </a:p>
          <a:p>
            <a:pPr lvl="1"/>
            <a:r>
              <a:rPr lang="en-US" dirty="0" smtClean="0"/>
              <a:t>Initial version was for a fixed group membership, and allowed any process to propose an update</a:t>
            </a:r>
          </a:p>
          <a:p>
            <a:pPr lvl="1"/>
            <a:r>
              <a:rPr lang="en-US" dirty="0" smtClean="0"/>
              <a:t>Later refined with a leader-driven version very similar to the GMS view update protocol</a:t>
            </a:r>
          </a:p>
          <a:p>
            <a:r>
              <a:rPr lang="en-US" dirty="0" smtClean="0"/>
              <a:t>Lamport proposed an elegant safety proof that remains a classic</a:t>
            </a:r>
          </a:p>
          <a:p>
            <a:r>
              <a:rPr lang="en-US" dirty="0" smtClean="0"/>
              <a:t>Actual </a:t>
            </a:r>
            <a:r>
              <a:rPr lang="en-US" dirty="0" err="1" smtClean="0"/>
              <a:t>Paxos</a:t>
            </a:r>
            <a:r>
              <a:rPr lang="en-US" dirty="0" smtClean="0"/>
              <a:t> implementations need to deal with dynamic membership and are </a:t>
            </a:r>
            <a:r>
              <a:rPr lang="en-US" u="sng" dirty="0" smtClean="0"/>
              <a:t>much</a:t>
            </a:r>
            <a:r>
              <a:rPr lang="en-US" dirty="0" smtClean="0"/>
              <a:t> more complex, resemble virtual synchrony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</a:t>
            </a:r>
            <a:r>
              <a:rPr lang="en-US" dirty="0" err="1" smtClean="0"/>
              <a:t>Paxos</a:t>
            </a:r>
            <a:r>
              <a:rPr lang="en-US" dirty="0" smtClean="0"/>
              <a:t> offers the user a safe (dynamically uniform) </a:t>
            </a:r>
            <a:r>
              <a:rPr lang="en-US" dirty="0" err="1" smtClean="0"/>
              <a:t>abcast</a:t>
            </a:r>
            <a:r>
              <a:rPr lang="en-US" dirty="0" smtClean="0"/>
              <a:t> protocol</a:t>
            </a:r>
          </a:p>
          <a:p>
            <a:pPr lvl="1"/>
            <a:r>
              <a:rPr lang="en-US" dirty="0" smtClean="0"/>
              <a:t>As you would expect, this is quite slow compared to asynchronous non-dynamically uniform </a:t>
            </a:r>
            <a:r>
              <a:rPr lang="en-US" dirty="0" err="1" smtClean="0"/>
              <a:t>fbcast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… But modern computers are </a:t>
            </a:r>
            <a:r>
              <a:rPr lang="en-US" i="1" dirty="0" smtClean="0"/>
              <a:t>very fast</a:t>
            </a:r>
            <a:r>
              <a:rPr lang="en-US" dirty="0" smtClean="0"/>
              <a:t> and perhaps the performance hit isn’t such an issue</a:t>
            </a:r>
          </a:p>
          <a:p>
            <a:r>
              <a:rPr lang="en-US" dirty="0" smtClean="0"/>
              <a:t>Google uses this in Chubby, a lock service</a:t>
            </a:r>
          </a:p>
          <a:p>
            <a:r>
              <a:rPr lang="en-US" dirty="0" smtClean="0"/>
              <a:t>Microsoft also uses it, in SQL server clusters (also for locking).  But they use virtual synchrony in the Enterprise Cluster Manager itself.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Virtual Synchrony, </a:t>
            </a:r>
            <a:r>
              <a:rPr lang="en-US" sz="4000" dirty="0" err="1" smtClean="0"/>
              <a:t>Paxos</a:t>
            </a:r>
            <a:r>
              <a:rPr lang="en-US" sz="4000" dirty="0" smtClean="0"/>
              <a:t>… and </a:t>
            </a:r>
            <a:r>
              <a:rPr lang="en-US" sz="4000" i="1" dirty="0" smtClean="0"/>
              <a:t>beyond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underway at Microsoft Silicon Valley is seeking to unify the models</a:t>
            </a:r>
          </a:p>
          <a:p>
            <a:pPr lvl="1"/>
            <a:r>
              <a:rPr lang="en-US" dirty="0" smtClean="0"/>
              <a:t>They are talking about “virtually synchronous </a:t>
            </a:r>
            <a:r>
              <a:rPr lang="en-US" dirty="0" err="1" smtClean="0"/>
              <a:t>Paxos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Goal is to have</a:t>
            </a:r>
          </a:p>
          <a:p>
            <a:pPr lvl="2"/>
            <a:r>
              <a:rPr lang="en-US" dirty="0" smtClean="0"/>
              <a:t>Dynamic membership with view synchrony</a:t>
            </a:r>
          </a:p>
          <a:p>
            <a:pPr lvl="2"/>
            <a:r>
              <a:rPr lang="en-US" dirty="0" err="1" smtClean="0"/>
              <a:t>Paxos</a:t>
            </a:r>
            <a:r>
              <a:rPr lang="en-US" dirty="0" smtClean="0"/>
              <a:t> as the basic protocol for new events</a:t>
            </a:r>
          </a:p>
          <a:p>
            <a:pPr lvl="2"/>
            <a:r>
              <a:rPr lang="en-US" dirty="0" smtClean="0"/>
              <a:t>Proof system, as in the case of basic </a:t>
            </a:r>
            <a:r>
              <a:rPr lang="en-US" dirty="0" err="1" smtClean="0"/>
              <a:t>Paxos</a:t>
            </a:r>
            <a:r>
              <a:rPr lang="en-US" dirty="0" smtClean="0"/>
              <a:t>, to let people prove protocols correct and reason about their applications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Role of a toolkit is to package commonly used, popular functionality into simple API and programming model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Group communication systems have been more popular when offered in toolkits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groups are embedded into programming languages, we limit interoperability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groups are used to transparently replicate deterministic objects, we’re too inflexible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Many modern systems let you match the protocol to your application’s requirements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Virtual Synchrony at a glance</a:t>
            </a:r>
          </a:p>
        </p:txBody>
      </p:sp>
      <p:sp>
        <p:nvSpPr>
          <p:cNvPr id="7171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457200" y="5105400"/>
            <a:ext cx="8497888" cy="10271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With </a:t>
            </a:r>
            <a:r>
              <a:rPr lang="en-US" sz="3200" i="1" dirty="0" smtClean="0"/>
              <a:t>virtual</a:t>
            </a:r>
            <a:r>
              <a:rPr lang="en-US" sz="3200" dirty="0" smtClean="0"/>
              <a:t> synchrony executions only look “lock step” to the application</a:t>
            </a:r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7179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7181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t</a:t>
            </a:r>
          </a:p>
        </p:txBody>
      </p:sp>
      <p:sp>
        <p:nvSpPr>
          <p:cNvPr id="7183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7184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1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2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3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4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5" name="Line 26"/>
          <p:cNvSpPr>
            <a:spLocks noChangeShapeType="1"/>
          </p:cNvSpPr>
          <p:nvPr/>
        </p:nvSpPr>
        <p:spPr bwMode="auto">
          <a:xfrm flipV="1">
            <a:off x="26670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6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7" name="Line 28"/>
          <p:cNvSpPr>
            <a:spLocks noChangeShapeType="1"/>
          </p:cNvSpPr>
          <p:nvPr/>
        </p:nvSpPr>
        <p:spPr bwMode="auto">
          <a:xfrm>
            <a:off x="3581400" y="25146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8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31"/>
          <p:cNvSpPr>
            <a:spLocks noChangeShapeType="1"/>
          </p:cNvSpPr>
          <p:nvPr/>
        </p:nvSpPr>
        <p:spPr bwMode="auto">
          <a:xfrm>
            <a:off x="5638800" y="25146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1" name="Line 32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2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3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4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5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6" name="Line 37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7" name="Line 38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8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295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77724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GMS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Virtual Synchrony at a glance</a:t>
            </a: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t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3581400" y="2514600"/>
            <a:ext cx="990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5638800" y="2514600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533400" y="5105400"/>
            <a:ext cx="8421688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 dirty="0"/>
              <a:t>We use the weakest (hence fastest) form of communication possible</a:t>
            </a:r>
          </a:p>
        </p:txBody>
      </p:sp>
      <p:pic>
        <p:nvPicPr>
          <p:cNvPr id="41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295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77724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GMS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f/c/</a:t>
            </a:r>
            <a:r>
              <a:rPr lang="en-US" dirty="0" err="1" smtClean="0"/>
              <a:t>abcast</a:t>
            </a:r>
            <a:r>
              <a:rPr lang="en-US" dirty="0" smtClean="0"/>
              <a:t>, flush...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week we saw how the GMS could support protocols that have various forms of ordering</a:t>
            </a:r>
          </a:p>
          <a:p>
            <a:pPr lvl="1"/>
            <a:r>
              <a:rPr lang="en-US" dirty="0" smtClean="0"/>
              <a:t>One option is to run them “inside” the GMS</a:t>
            </a:r>
          </a:p>
          <a:p>
            <a:r>
              <a:rPr lang="en-US" dirty="0" smtClean="0"/>
              <a:t>But suppose that we use the GMS to manage membership of processes other than the GMS servers</a:t>
            </a:r>
          </a:p>
          <a:p>
            <a:pPr lvl="1"/>
            <a:r>
              <a:rPr lang="en-US" i="1" dirty="0" smtClean="0"/>
              <a:t>This is easy do to</a:t>
            </a:r>
            <a:r>
              <a:rPr lang="en-US" i="1" dirty="0" smtClean="0"/>
              <a:t>!  Our protocols didn’t “need” to run inside the GMS per-se!</a:t>
            </a:r>
            <a:endParaRPr lang="en-US" dirty="0" smtClean="0"/>
          </a:p>
          <a:p>
            <a:pPr lvl="1"/>
            <a:r>
              <a:rPr lang="en-US" dirty="0" smtClean="0"/>
              <a:t>Group runs “</a:t>
            </a:r>
            <a:r>
              <a:rPr lang="en-US" dirty="0" smtClean="0"/>
              <a:t>outboard” </a:t>
            </a:r>
            <a:r>
              <a:rPr lang="en-US" dirty="0" smtClean="0"/>
              <a:t>and protocols send messages directly </a:t>
            </a:r>
            <a:r>
              <a:rPr lang="en-US" dirty="0" smtClean="0"/>
              <a:t>between the members</a:t>
            </a:r>
          </a:p>
          <a:p>
            <a:pPr lvl="1"/>
            <a:r>
              <a:rPr lang="en-US" dirty="0" smtClean="0"/>
              <a:t>GMS </a:t>
            </a:r>
            <a:r>
              <a:rPr lang="en-US" dirty="0" smtClean="0"/>
              <a:t>involved </a:t>
            </a:r>
            <a:r>
              <a:rPr lang="en-US" dirty="0" smtClean="0"/>
              <a:t>only if </a:t>
            </a:r>
            <a:r>
              <a:rPr lang="en-US" dirty="0" smtClean="0"/>
              <a:t>the group view changes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Chances to “weaken” ordering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For example, imagine a data replication object with variables “inside”, and suppose that any conflicting updates are synchronized using some form of locking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Multicast sender will have mutual exclusion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Hence simply because we used locks, </a:t>
            </a:r>
            <a:r>
              <a:rPr lang="en-US" sz="2400" dirty="0" err="1" smtClean="0"/>
              <a:t>cbcast</a:t>
            </a:r>
            <a:r>
              <a:rPr lang="en-US" sz="2400" dirty="0" smtClean="0"/>
              <a:t> delivers </a:t>
            </a:r>
            <a:r>
              <a:rPr lang="en-US" sz="2400" u="sng" dirty="0" smtClean="0"/>
              <a:t>conflicting</a:t>
            </a:r>
            <a:r>
              <a:rPr lang="en-US" sz="2400" dirty="0" smtClean="0"/>
              <a:t> updates in order they were performed!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our system ever </a:t>
            </a:r>
            <a:r>
              <a:rPr lang="en-US" sz="2800" i="1" dirty="0" smtClean="0"/>
              <a:t>does </a:t>
            </a:r>
            <a:r>
              <a:rPr lang="en-US" sz="2800" dirty="0" smtClean="0"/>
              <a:t>see concurrent multicasts… they must not have conflicted.  So it won’t matter if </a:t>
            </a:r>
            <a:r>
              <a:rPr lang="en-US" sz="2800" dirty="0" err="1" smtClean="0"/>
              <a:t>cbcast</a:t>
            </a:r>
            <a:r>
              <a:rPr lang="en-US" sz="2800" dirty="0" smtClean="0"/>
              <a:t> delivers them in different orders at different recipients!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Causally ordered updates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Each thread corresponds to a different lock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“group” is best visualized as a kind of object that has a replica associated with each process</a:t>
            </a:r>
          </a:p>
          <a:p>
            <a:pPr eaLnBrk="1" hangingPunct="1"/>
            <a:r>
              <a:rPr lang="en-US" sz="2800" dirty="0" smtClean="0"/>
              <a:t>Within it, red “events” never conflict with blue!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066800" y="3276600"/>
            <a:ext cx="693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1066800" y="4038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066800" y="3657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85800" y="3048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5800" y="3429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85800" y="38242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85800" y="4281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1066800" y="3124200"/>
            <a:ext cx="228600" cy="13716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32766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276600" y="32766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32766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1066800" y="4419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V="1">
            <a:off x="1981200" y="3276600"/>
            <a:ext cx="381000" cy="1143000"/>
            <a:chOff x="1296" y="2448"/>
            <a:chExt cx="192" cy="624"/>
          </a:xfrm>
        </p:grpSpPr>
        <p:sp>
          <p:nvSpPr>
            <p:cNvPr id="10296" name="Line 17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Line 18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7" name="Line 20"/>
          <p:cNvSpPr>
            <a:spLocks noChangeShapeType="1"/>
          </p:cNvSpPr>
          <p:nvPr/>
        </p:nvSpPr>
        <p:spPr bwMode="auto">
          <a:xfrm>
            <a:off x="69342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Line 21"/>
          <p:cNvSpPr>
            <a:spLocks noChangeShapeType="1"/>
          </p:cNvSpPr>
          <p:nvPr/>
        </p:nvSpPr>
        <p:spPr bwMode="auto">
          <a:xfrm>
            <a:off x="6934200" y="32766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Line 22"/>
          <p:cNvSpPr>
            <a:spLocks noChangeShapeType="1"/>
          </p:cNvSpPr>
          <p:nvPr/>
        </p:nvSpPr>
        <p:spPr bwMode="auto">
          <a:xfrm>
            <a:off x="69342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 flipV="1">
            <a:off x="5257800" y="3276600"/>
            <a:ext cx="304800" cy="1143000"/>
            <a:chOff x="1296" y="2448"/>
            <a:chExt cx="192" cy="624"/>
          </a:xfrm>
        </p:grpSpPr>
        <p:sp>
          <p:nvSpPr>
            <p:cNvPr id="10293" name="Line 24"/>
            <p:cNvSpPr>
              <a:spLocks noChangeShapeType="1"/>
            </p:cNvSpPr>
            <p:nvPr/>
          </p:nvSpPr>
          <p:spPr bwMode="auto">
            <a:xfrm>
              <a:off x="1296" y="2448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Line 25"/>
            <p:cNvSpPr>
              <a:spLocks noChangeShapeType="1"/>
            </p:cNvSpPr>
            <p:nvPr/>
          </p:nvSpPr>
          <p:spPr bwMode="auto">
            <a:xfrm>
              <a:off x="1296" y="244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5" name="Line 26"/>
            <p:cNvSpPr>
              <a:spLocks noChangeShapeType="1"/>
            </p:cNvSpPr>
            <p:nvPr/>
          </p:nvSpPr>
          <p:spPr bwMode="auto">
            <a:xfrm>
              <a:off x="1296" y="2448"/>
              <a:ext cx="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1" name="Line 27"/>
          <p:cNvSpPr>
            <a:spLocks noChangeShapeType="1"/>
          </p:cNvSpPr>
          <p:nvPr/>
        </p:nvSpPr>
        <p:spPr bwMode="auto">
          <a:xfrm>
            <a:off x="1066800" y="32766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2" name="Line 28"/>
          <p:cNvSpPr>
            <a:spLocks noChangeShapeType="1"/>
          </p:cNvSpPr>
          <p:nvPr/>
        </p:nvSpPr>
        <p:spPr bwMode="auto">
          <a:xfrm>
            <a:off x="1752600" y="3276600"/>
            <a:ext cx="228600" cy="1143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9"/>
          <p:cNvSpPr>
            <a:spLocks noChangeShapeType="1"/>
          </p:cNvSpPr>
          <p:nvPr/>
        </p:nvSpPr>
        <p:spPr bwMode="auto">
          <a:xfrm>
            <a:off x="1981200" y="44196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30"/>
          <p:cNvSpPr>
            <a:spLocks noChangeShapeType="1"/>
          </p:cNvSpPr>
          <p:nvPr/>
        </p:nvSpPr>
        <p:spPr bwMode="auto">
          <a:xfrm>
            <a:off x="2895600" y="32766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Line 31"/>
          <p:cNvSpPr>
            <a:spLocks noChangeShapeType="1"/>
          </p:cNvSpPr>
          <p:nvPr/>
        </p:nvSpPr>
        <p:spPr bwMode="auto">
          <a:xfrm flipH="1">
            <a:off x="2590800" y="3276600"/>
            <a:ext cx="304800" cy="1143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32"/>
          <p:cNvSpPr>
            <a:spLocks noChangeShapeType="1"/>
          </p:cNvSpPr>
          <p:nvPr/>
        </p:nvSpPr>
        <p:spPr bwMode="auto">
          <a:xfrm>
            <a:off x="3962400" y="40386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33"/>
          <p:cNvSpPr>
            <a:spLocks noChangeShapeType="1"/>
          </p:cNvSpPr>
          <p:nvPr/>
        </p:nvSpPr>
        <p:spPr bwMode="auto">
          <a:xfrm>
            <a:off x="3581400" y="3276600"/>
            <a:ext cx="381000" cy="762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34"/>
          <p:cNvSpPr>
            <a:spLocks noChangeShapeType="1"/>
          </p:cNvSpPr>
          <p:nvPr/>
        </p:nvSpPr>
        <p:spPr bwMode="auto">
          <a:xfrm>
            <a:off x="4648200" y="4038600"/>
            <a:ext cx="228600" cy="381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35"/>
          <p:cNvSpPr>
            <a:spLocks noChangeShapeType="1"/>
          </p:cNvSpPr>
          <p:nvPr/>
        </p:nvSpPr>
        <p:spPr bwMode="auto">
          <a:xfrm>
            <a:off x="4876800" y="4419600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36"/>
          <p:cNvSpPr>
            <a:spLocks noChangeShapeType="1"/>
          </p:cNvSpPr>
          <p:nvPr/>
        </p:nvSpPr>
        <p:spPr bwMode="auto">
          <a:xfrm flipH="1">
            <a:off x="5562600" y="4038600"/>
            <a:ext cx="152400" cy="381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1" name="Line 37"/>
          <p:cNvSpPr>
            <a:spLocks noChangeShapeType="1"/>
          </p:cNvSpPr>
          <p:nvPr/>
        </p:nvSpPr>
        <p:spPr bwMode="auto">
          <a:xfrm>
            <a:off x="6248400" y="3276600"/>
            <a:ext cx="1676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8"/>
          <p:cNvSpPr>
            <a:spLocks noChangeShapeType="1"/>
          </p:cNvSpPr>
          <p:nvPr/>
        </p:nvSpPr>
        <p:spPr bwMode="auto">
          <a:xfrm flipV="1">
            <a:off x="4343400" y="3276600"/>
            <a:ext cx="228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Line 39"/>
          <p:cNvSpPr>
            <a:spLocks noChangeShapeType="1"/>
          </p:cNvSpPr>
          <p:nvPr/>
        </p:nvSpPr>
        <p:spPr bwMode="auto">
          <a:xfrm>
            <a:off x="43434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4" name="Line 40"/>
          <p:cNvSpPr>
            <a:spLocks noChangeShapeType="1"/>
          </p:cNvSpPr>
          <p:nvPr/>
        </p:nvSpPr>
        <p:spPr bwMode="auto">
          <a:xfrm flipV="1">
            <a:off x="4343400" y="3657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5" name="Line 41"/>
          <p:cNvSpPr>
            <a:spLocks noChangeShapeType="1"/>
          </p:cNvSpPr>
          <p:nvPr/>
        </p:nvSpPr>
        <p:spPr bwMode="auto">
          <a:xfrm flipH="1">
            <a:off x="5791200" y="3276600"/>
            <a:ext cx="457200" cy="7620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6" name="Line 42"/>
          <p:cNvSpPr>
            <a:spLocks noChangeShapeType="1"/>
          </p:cNvSpPr>
          <p:nvPr/>
        </p:nvSpPr>
        <p:spPr bwMode="auto">
          <a:xfrm>
            <a:off x="5715000" y="4038600"/>
            <a:ext cx="76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7" name="Line 43"/>
          <p:cNvSpPr>
            <a:spLocks noChangeShapeType="1"/>
          </p:cNvSpPr>
          <p:nvPr/>
        </p:nvSpPr>
        <p:spPr bwMode="auto">
          <a:xfrm>
            <a:off x="1066800" y="3657600"/>
            <a:ext cx="480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Line 44"/>
          <p:cNvSpPr>
            <a:spLocks noChangeShapeType="1"/>
          </p:cNvSpPr>
          <p:nvPr/>
        </p:nvSpPr>
        <p:spPr bwMode="auto">
          <a:xfrm>
            <a:off x="5867400" y="36576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9" name="Line 45"/>
          <p:cNvSpPr>
            <a:spLocks noChangeShapeType="1"/>
          </p:cNvSpPr>
          <p:nvPr/>
        </p:nvSpPr>
        <p:spPr bwMode="auto">
          <a:xfrm>
            <a:off x="6248400" y="44196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0" name="Line 46"/>
          <p:cNvSpPr>
            <a:spLocks noChangeShapeType="1"/>
          </p:cNvSpPr>
          <p:nvPr/>
        </p:nvSpPr>
        <p:spPr bwMode="auto">
          <a:xfrm>
            <a:off x="5029200" y="3657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1" name="Line 47"/>
          <p:cNvSpPr>
            <a:spLocks noChangeShapeType="1"/>
          </p:cNvSpPr>
          <p:nvPr/>
        </p:nvSpPr>
        <p:spPr bwMode="auto">
          <a:xfrm>
            <a:off x="50292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2" name="Line 48"/>
          <p:cNvSpPr>
            <a:spLocks noChangeShapeType="1"/>
          </p:cNvSpPr>
          <p:nvPr/>
        </p:nvSpPr>
        <p:spPr bwMode="auto">
          <a:xfrm flipV="1">
            <a:off x="5029200" y="3276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3" name="Line 49"/>
          <p:cNvSpPr>
            <a:spLocks noChangeShapeType="1"/>
          </p:cNvSpPr>
          <p:nvPr/>
        </p:nvSpPr>
        <p:spPr bwMode="auto">
          <a:xfrm flipV="1">
            <a:off x="64770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Line 50"/>
          <p:cNvSpPr>
            <a:spLocks noChangeShapeType="1"/>
          </p:cNvSpPr>
          <p:nvPr/>
        </p:nvSpPr>
        <p:spPr bwMode="auto">
          <a:xfrm flipV="1">
            <a:off x="6477000" y="3657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5" name="Line 51"/>
          <p:cNvSpPr>
            <a:spLocks noChangeShapeType="1"/>
          </p:cNvSpPr>
          <p:nvPr/>
        </p:nvSpPr>
        <p:spPr bwMode="auto">
          <a:xfrm flipV="1">
            <a:off x="6477000" y="32766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6" name="Oval 52"/>
          <p:cNvSpPr>
            <a:spLocks noChangeArrowheads="1"/>
          </p:cNvSpPr>
          <p:nvPr/>
        </p:nvSpPr>
        <p:spPr bwMode="auto">
          <a:xfrm>
            <a:off x="1905000" y="4495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0287" name="Oval 53"/>
          <p:cNvSpPr>
            <a:spLocks noChangeArrowheads="1"/>
          </p:cNvSpPr>
          <p:nvPr/>
        </p:nvSpPr>
        <p:spPr bwMode="auto">
          <a:xfrm>
            <a:off x="3048000" y="2819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0288" name="Oval 54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289" name="Oval 55"/>
          <p:cNvSpPr>
            <a:spLocks noChangeArrowheads="1"/>
          </p:cNvSpPr>
          <p:nvPr/>
        </p:nvSpPr>
        <p:spPr bwMode="auto">
          <a:xfrm>
            <a:off x="5105400" y="4495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0290" name="Oval 56"/>
          <p:cNvSpPr>
            <a:spLocks noChangeArrowheads="1"/>
          </p:cNvSpPr>
          <p:nvPr/>
        </p:nvSpPr>
        <p:spPr bwMode="auto">
          <a:xfrm>
            <a:off x="6705600" y="2895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0291" name="Oval 57"/>
          <p:cNvSpPr>
            <a:spLocks noChangeArrowheads="1"/>
          </p:cNvSpPr>
          <p:nvPr/>
        </p:nvSpPr>
        <p:spPr bwMode="auto">
          <a:xfrm>
            <a:off x="4724400" y="32766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0292" name="Oval 58"/>
          <p:cNvSpPr>
            <a:spLocks noChangeArrowheads="1"/>
          </p:cNvSpPr>
          <p:nvPr/>
        </p:nvSpPr>
        <p:spPr bwMode="auto">
          <a:xfrm>
            <a:off x="6324600" y="44196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59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295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TextBox 59"/>
          <p:cNvSpPr txBox="1"/>
          <p:nvPr/>
        </p:nvSpPr>
        <p:spPr>
          <a:xfrm>
            <a:off x="77724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GMS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2644</TotalTime>
  <Words>2381</Words>
  <Application>Microsoft Office PowerPoint</Application>
  <PresentationFormat>On-screen Show (4:3)</PresentationFormat>
  <Paragraphs>345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Flow</vt:lpstr>
      <vt:lpstr>Virtual Synchrony, Paxos, and Beyond</vt:lpstr>
      <vt:lpstr>Virtual Synchrony</vt:lpstr>
      <vt:lpstr>Why “virtual” synchrony?</vt:lpstr>
      <vt:lpstr>A synchronous execution</vt:lpstr>
      <vt:lpstr>Virtual Synchrony at a glance</vt:lpstr>
      <vt:lpstr>Virtual Synchrony at a glance</vt:lpstr>
      <vt:lpstr>f/c/abcast, flush...</vt:lpstr>
      <vt:lpstr>Chances to “weaken” ordering</vt:lpstr>
      <vt:lpstr>Causally ordered updates</vt:lpstr>
      <vt:lpstr>Strong to weak…</vt:lpstr>
      <vt:lpstr>Strong to weak</vt:lpstr>
      <vt:lpstr>In general?</vt:lpstr>
      <vt:lpstr>More tricks of the trade</vt:lpstr>
      <vt:lpstr>Why “virtual” synchrony?</vt:lpstr>
      <vt:lpstr>Correlated failures</vt:lpstr>
      <vt:lpstr>Programming with groups</vt:lpstr>
      <vt:lpstr>Embedding groups into “tools”</vt:lpstr>
      <vt:lpstr>Distributed algorithms</vt:lpstr>
      <vt:lpstr>Distributed algorithms</vt:lpstr>
      <vt:lpstr>Distributed algorithms</vt:lpstr>
      <vt:lpstr>Distributed algorithms: Summary</vt:lpstr>
      <vt:lpstr>More tools: fault-tolerance</vt:lpstr>
      <vt:lpstr>Publish / Subscribe</vt:lpstr>
      <vt:lpstr>Scalability warnings!</vt:lpstr>
      <vt:lpstr>Publish / Subscribe issue?</vt:lpstr>
      <vt:lpstr>Other “toolkit” ideas</vt:lpstr>
      <vt:lpstr>Other similar ideas</vt:lpstr>
      <vt:lpstr>Existing toolkits: challenges</vt:lpstr>
      <vt:lpstr>Preserving order</vt:lpstr>
      <vt:lpstr>The tradeoff</vt:lpstr>
      <vt:lpstr>Solution used in Horus</vt:lpstr>
      <vt:lpstr>Other toolkit “issues”</vt:lpstr>
      <vt:lpstr>Features of major virtual synchrony platforms</vt:lpstr>
      <vt:lpstr>Features of major virtual synchrony platforms</vt:lpstr>
      <vt:lpstr>Features of major virtual synchrony platforms</vt:lpstr>
      <vt:lpstr>Horus/JGroups/Ensemble protocol stacks</vt:lpstr>
      <vt:lpstr>JGroups (part of JBoss)</vt:lpstr>
      <vt:lpstr>Spread Toolkit</vt:lpstr>
      <vt:lpstr>Quicksilver</vt:lpstr>
      <vt:lpstr>What about Paxos?</vt:lpstr>
      <vt:lpstr>What about Paxos?</vt:lpstr>
      <vt:lpstr>Virtual Synchrony, Paxos… and beyond?</vt:lpstr>
      <vt:lpstr>Summary?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280</cp:revision>
  <dcterms:created xsi:type="dcterms:W3CDTF">2006-08-16T00:00:00Z</dcterms:created>
  <dcterms:modified xsi:type="dcterms:W3CDTF">2008-10-03T12:45:08Z</dcterms:modified>
</cp:coreProperties>
</file>