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"/>
  </p:notesMasterIdLst>
  <p:sldIdLst>
    <p:sldId id="256" r:id="rId2"/>
    <p:sldId id="258" r:id="rId3"/>
    <p:sldId id="257" r:id="rId4"/>
    <p:sldId id="259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FF"/>
    <a:srgbClr val="FF0000"/>
    <a:srgbClr val="808080"/>
    <a:srgbClr val="CC9900"/>
    <a:srgbClr val="085091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042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650FC444-788E-4F68-B1C8-5CE6F05645D3}" type="datetimeFigureOut">
              <a:rPr lang="en-US" smtClean="0"/>
              <a:pPr/>
              <a:t>10/1/2008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CA0FC3C5-E9D7-479F-93E7-7F7C4747E03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FF20D6-1DA5-4C4F-BBE1-1A30553EE2BB}" type="datetimeFigureOut">
              <a:rPr lang="en-US"/>
              <a:pPr>
                <a:defRPr/>
              </a:pPr>
              <a:t>10/1/2008</a:t>
            </a:fld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92C140-34C1-44CE-B28B-0E2ADFC945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0D1EC6-EF8A-444E-8690-3D36F6B02D58}" type="datetimeFigureOut">
              <a:rPr lang="en-US"/>
              <a:pPr>
                <a:defRPr/>
              </a:pPr>
              <a:t>10/1/2008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074FF9-1B19-4DFE-ABBD-ADB9C1E73F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68BC68-197D-42E6-8647-D73E912C83BB}" type="datetimeFigureOut">
              <a:rPr lang="en-US"/>
              <a:pPr>
                <a:defRPr/>
              </a:pPr>
              <a:t>10/1/2008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C6847F-DF77-4CD8-B4DA-5255E2F60C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45A126-51FD-436A-8C26-113B18F6AA8B}" type="datetimeFigureOut">
              <a:rPr lang="en-US"/>
              <a:pPr>
                <a:defRPr/>
              </a:pPr>
              <a:t>10/1/2008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89B7B2-FC23-4841-AF46-91D1D1670C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67A2A4-7C89-444F-8F18-1872C4EAE579}" type="datetimeFigureOut">
              <a:rPr lang="en-US"/>
              <a:pPr>
                <a:defRPr/>
              </a:pPr>
              <a:t>10/1/2008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938BA6-39EB-4A19-8A27-1BA8AE4E5C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8BEDB7-3564-4F84-A210-564C3D0FB0A7}" type="datetimeFigureOut">
              <a:rPr lang="en-US"/>
              <a:pPr>
                <a:defRPr/>
              </a:pPr>
              <a:t>10/1/2008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CC5370-4826-43D5-BD2B-5B63C8677B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EA1FE-4588-4313-BF56-87824537C7A1}" type="datetimeFigureOut">
              <a:rPr lang="en-US"/>
              <a:pPr>
                <a:defRPr/>
              </a:pPr>
              <a:t>10/1/2008</a:t>
            </a:fld>
            <a:endParaRPr lang="en-U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E2513D-F48D-415B-B1AC-9F260B5AC6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E23F28-8878-4CC3-9EF0-49AD993348DA}" type="datetimeFigureOut">
              <a:rPr lang="en-US"/>
              <a:pPr>
                <a:defRPr/>
              </a:pPr>
              <a:t>10/1/2008</a:t>
            </a:fld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27525F-C180-4FA4-8790-45E9619A9A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A575C7-81E6-4925-B044-08EB97277EF8}" type="datetimeFigureOut">
              <a:rPr lang="en-US"/>
              <a:pPr>
                <a:defRPr/>
              </a:pPr>
              <a:t>10/1/2008</a:t>
            </a:fld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1DBFDB-58C4-49E2-86DB-2EF01445AC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028B37-5930-4AF2-92D4-DAB0328CE25A}" type="datetimeFigureOut">
              <a:rPr lang="en-US"/>
              <a:pPr>
                <a:defRPr/>
              </a:pPr>
              <a:t>10/1/2008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979335-ECD4-43C7-B4E0-05F47273D4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ight Triangle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4DFC3E-F639-43CF-BBAE-80F7717225A3}" type="datetimeFigureOut">
              <a:rPr lang="en-US"/>
              <a:pPr>
                <a:defRPr/>
              </a:pPr>
              <a:t>10/1/2008</a:t>
            </a:fld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BED288-1E6E-4FEB-9158-86C11B53C2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0B566CC-21E2-4396-9314-EDB85E517FF0}" type="datetimeFigureOut">
              <a:rPr lang="en-US"/>
              <a:pPr>
                <a:defRPr/>
              </a:pPr>
              <a:t>10/1/2008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F16A0C1-40CA-46D8-9F2D-ABB75263B9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76" r:id="rId2"/>
    <p:sldLayoutId id="2147483685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6" r:id="rId9"/>
    <p:sldLayoutId id="2147483682" r:id="rId10"/>
    <p:sldLayoutId id="214748368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1"/>
                </a:solidFill>
              </a:rPr>
              <a:t>Replicatio</a:t>
            </a:r>
            <a:r>
              <a:rPr lang="en-US" dirty="0" smtClean="0">
                <a:solidFill>
                  <a:schemeClr val="tx1"/>
                </a:solidFill>
              </a:rPr>
              <a:t>n Models: Summary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314" name="Subtitle 2"/>
          <p:cNvSpPr>
            <a:spLocks noGrp="1"/>
          </p:cNvSpPr>
          <p:nvPr>
            <p:ph type="subTitle" idx="1"/>
          </p:nvPr>
        </p:nvSpPr>
        <p:spPr>
          <a:xfrm>
            <a:off x="533400" y="3733800"/>
            <a:ext cx="7854950" cy="1752600"/>
          </a:xfrm>
        </p:spPr>
        <p:txBody>
          <a:bodyPr/>
          <a:lstStyle/>
          <a:p>
            <a:pPr marR="0" eaLnBrk="1" hangingPunct="1"/>
            <a:r>
              <a:rPr lang="en-US" sz="4400" b="1" dirty="0" smtClean="0"/>
              <a:t>Ken Birman</a:t>
            </a:r>
          </a:p>
          <a:p>
            <a:pPr marR="0" eaLnBrk="1" hangingPunct="1"/>
            <a:r>
              <a:rPr lang="en-US" sz="2400" b="1" i="1" dirty="0" smtClean="0"/>
              <a:t/>
            </a:r>
            <a:br>
              <a:rPr lang="en-US" sz="2400" b="1" i="1" dirty="0" smtClean="0"/>
            </a:br>
            <a:r>
              <a:rPr lang="en-US" sz="2400" b="1" i="1" dirty="0" smtClean="0"/>
              <a:t>Cornell University.  </a:t>
            </a:r>
            <a:r>
              <a:rPr lang="en-US" sz="2400" b="1" i="1" smtClean="0"/>
              <a:t>CS5410 </a:t>
            </a:r>
            <a:r>
              <a:rPr lang="en-US" sz="2400" b="1" i="1" dirty="0" smtClean="0"/>
              <a:t>Fall 2008.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Snapshot: Replication “models”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163"/>
            <a:ext cx="8382000" cy="4389437"/>
          </a:xfrm>
        </p:spPr>
        <p:txBody>
          <a:bodyPr/>
          <a:lstStyle/>
          <a:p>
            <a:r>
              <a:rPr lang="en-US" sz="2400" dirty="0" smtClean="0"/>
              <a:t>By now we’re starting to see that “replication” comes in many flavors</a:t>
            </a:r>
          </a:p>
          <a:p>
            <a:pPr lvl="1"/>
            <a:r>
              <a:rPr lang="en-US" sz="2000" dirty="0" smtClean="0"/>
              <a:t>No model: UDP multicast (IPMC), Scalable Reliable Multicast, TCP.  Often called “best effort” but not always clear what this really means.  In practice, loss occurs on sockets, not network.  SRM uses </a:t>
            </a:r>
            <a:r>
              <a:rPr lang="en-US" sz="2000" dirty="0" err="1" smtClean="0"/>
              <a:t>timesouts</a:t>
            </a:r>
            <a:r>
              <a:rPr lang="en-US" sz="2000" dirty="0" smtClean="0"/>
              <a:t>, NAKs, retransmission to recover from loss, but with timeout at the core, model is like TCP –weak semantics, </a:t>
            </a:r>
          </a:p>
          <a:p>
            <a:pPr lvl="1"/>
            <a:r>
              <a:rPr lang="en-US" sz="2000" dirty="0" smtClean="0"/>
              <a:t>State machine model (GMS views, </a:t>
            </a:r>
            <a:r>
              <a:rPr lang="en-US" sz="2000" dirty="0" err="1" smtClean="0"/>
              <a:t>Paxos</a:t>
            </a:r>
            <a:r>
              <a:rPr lang="en-US" sz="2000" dirty="0" smtClean="0"/>
              <a:t>).  Needs strong determinism.  No partitioning (split brain). Group membership confers strong semantics.  Can’t guarantee termination (FLP)</a:t>
            </a:r>
          </a:p>
          <a:p>
            <a:pPr lvl="1"/>
            <a:r>
              <a:rPr lang="en-US" sz="2000" dirty="0" smtClean="0"/>
              <a:t>Even stronger: Byzantine (State Machines + malicious nodes), Transactional (for databases with ACID properties)</a:t>
            </a:r>
          </a:p>
          <a:p>
            <a:pPr lvl="1"/>
            <a:r>
              <a:rPr lang="en-US" sz="2000" dirty="0" smtClean="0"/>
              <a:t>Probabilistic: Ricochet, Gossip: Converge towards guarantees</a:t>
            </a:r>
          </a:p>
          <a:p>
            <a:pPr lvl="1"/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90600"/>
          </a:xfrm>
        </p:spPr>
        <p:txBody>
          <a:bodyPr/>
          <a:lstStyle/>
          <a:p>
            <a:r>
              <a:rPr lang="en-US" dirty="0" smtClean="0"/>
              <a:t>Replication protocols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28600" y="1524000"/>
          <a:ext cx="8610600" cy="4947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2120"/>
                <a:gridCol w="3444240"/>
                <a:gridCol w="1722120"/>
                <a:gridCol w="172212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Type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Capsule Summary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Pros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Cons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i="1" dirty="0" smtClean="0"/>
                        <a:t>UDP multicast</a:t>
                      </a:r>
                      <a:endParaRPr lang="en-US" sz="12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Fast,</a:t>
                      </a:r>
                      <a:r>
                        <a:rPr lang="en-US" sz="1200" baseline="0" dirty="0" smtClean="0"/>
                        <a:t> pretty reliable unless overloaded.  But not always supported (“fear of multicast”, WAN issues)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Raw speed: send 1, get n-1 deliveries for free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Router load,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dirty="0" smtClean="0"/>
                        <a:t>“n:1” effect</a:t>
                      </a:r>
                      <a:r>
                        <a:rPr lang="en-US" sz="1200" baseline="0" dirty="0" smtClean="0"/>
                        <a:t> (instability), no flow control</a:t>
                      </a:r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i="1" dirty="0" smtClean="0"/>
                        <a:t>SRM (Scalable Reliable Multicast)</a:t>
                      </a:r>
                      <a:endParaRPr lang="en-US" sz="12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 reliable</a:t>
                      </a:r>
                      <a:r>
                        <a:rPr lang="en-US" sz="1200" baseline="0" dirty="0" smtClean="0"/>
                        <a:t> protocol that runs over UDP multicast, well known and fairly popular.  eBay uses it internally.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Uses</a:t>
                      </a:r>
                      <a:r>
                        <a:rPr lang="en-US" sz="1200" baseline="0" dirty="0" smtClean="0"/>
                        <a:t> UDP multicast for NAK, retransmissions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Great when all goes well, but prone to sudden </a:t>
                      </a:r>
                      <a:r>
                        <a:rPr lang="en-US" sz="1200" baseline="0" dirty="0" smtClean="0"/>
                        <a:t>destabilization</a:t>
                      </a:r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i="1" dirty="0" smtClean="0"/>
                        <a:t>GMS view </a:t>
                      </a:r>
                      <a:r>
                        <a:rPr lang="en-US" sz="1200" b="1" i="1" dirty="0" err="1" smtClean="0"/>
                        <a:t>updt</a:t>
                      </a:r>
                      <a:endParaRPr lang="en-US" sz="12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Usually</a:t>
                      </a:r>
                      <a:r>
                        <a:rPr lang="en-US" sz="1200" baseline="0" dirty="0" smtClean="0"/>
                        <a:t> 2-phase, hence “pretty fast”.  Can’t partition (no split brain)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State machine model applies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Slower than UDP multicast, scales poorly</a:t>
                      </a:r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i="1" dirty="0" err="1" smtClean="0"/>
                        <a:t>Vsync</a:t>
                      </a:r>
                      <a:endParaRPr lang="en-US" sz="12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Hosted within GMS, </a:t>
                      </a:r>
                      <a:r>
                        <a:rPr lang="en-US" sz="1200" baseline="0" dirty="0" smtClean="0"/>
                        <a:t>like a reliable UDP multicast + view synchrony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Like</a:t>
                      </a:r>
                      <a:r>
                        <a:rPr lang="en-US" sz="1200" baseline="0" dirty="0" smtClean="0"/>
                        <a:t> state machine but more flexibility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User</a:t>
                      </a:r>
                      <a:r>
                        <a:rPr lang="en-US" sz="1200" baseline="0" dirty="0" smtClean="0"/>
                        <a:t> needs to take cs5410 first!    And can it scale?</a:t>
                      </a:r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i="1" dirty="0" err="1" smtClean="0"/>
                        <a:t>Paxos</a:t>
                      </a:r>
                      <a:endParaRPr lang="en-US" sz="12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Like GMS view update, several</a:t>
                      </a:r>
                      <a:r>
                        <a:rPr lang="en-US" sz="1200" baseline="0" dirty="0" smtClean="0"/>
                        <a:t> versions.  One has a very elegant proof of safety</a:t>
                      </a:r>
                      <a:endParaRPr lang="en-US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State machine model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Slower than UDP multicast, scales poorly</a:t>
                      </a:r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i="1" dirty="0" smtClean="0"/>
                        <a:t>Byzantine</a:t>
                      </a:r>
                      <a:endParaRPr lang="en-US" sz="12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These assume that at most </a:t>
                      </a:r>
                      <a:r>
                        <a:rPr lang="en-US" sz="1200" i="1" dirty="0" smtClean="0"/>
                        <a:t>t </a:t>
                      </a:r>
                      <a:r>
                        <a:rPr lang="en-US" sz="1200" i="0" dirty="0" smtClean="0"/>
                        <a:t>of </a:t>
                      </a:r>
                      <a:r>
                        <a:rPr lang="en-US" sz="1200" i="1" dirty="0" smtClean="0"/>
                        <a:t>N</a:t>
                      </a:r>
                      <a:r>
                        <a:rPr lang="en-US" sz="1200" i="0" dirty="0" smtClean="0"/>
                        <a:t> members of the service are malicious.  Trusts clients.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State machine model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Hardens service but not its clients</a:t>
                      </a:r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i="1" dirty="0" smtClean="0"/>
                        <a:t>Ricochet</a:t>
                      </a:r>
                      <a:endParaRPr lang="en-US" sz="12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Seeks rapid,</a:t>
                      </a:r>
                      <a:r>
                        <a:rPr lang="en-US" sz="1200" baseline="0" dirty="0" smtClean="0"/>
                        <a:t> probabilistically reliable delivery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Very stable, scalable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Not as strong as </a:t>
                      </a:r>
                      <a:r>
                        <a:rPr lang="en-US" sz="1200" dirty="0" err="1" smtClean="0"/>
                        <a:t>vsync</a:t>
                      </a:r>
                      <a:r>
                        <a:rPr lang="en-US" sz="1200" baseline="0" dirty="0" smtClean="0"/>
                        <a:t> or state machine model</a:t>
                      </a:r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i="1" dirty="0" smtClean="0"/>
                        <a:t>Transactions</a:t>
                      </a:r>
                      <a:endParaRPr lang="en-US" sz="12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ACID database</a:t>
                      </a:r>
                      <a:r>
                        <a:rPr lang="en-US" sz="1200" baseline="0" dirty="0" smtClean="0"/>
                        <a:t> guarantees (1-copy </a:t>
                      </a:r>
                      <a:r>
                        <a:rPr lang="en-US" sz="1200" baseline="0" dirty="0" err="1" smtClean="0"/>
                        <a:t>serializability</a:t>
                      </a:r>
                      <a:r>
                        <a:rPr lang="en-US" sz="1200" baseline="0" dirty="0" smtClean="0"/>
                        <a:t>)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Famous model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Very poor scalability</a:t>
                      </a:r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i="1" dirty="0" smtClean="0"/>
                        <a:t>Gossip</a:t>
                      </a:r>
                      <a:endParaRPr lang="en-US" sz="12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Convergent probabilistic guarantees,</a:t>
                      </a:r>
                      <a:r>
                        <a:rPr lang="en-US" sz="1200" baseline="0" dirty="0" smtClean="0"/>
                        <a:t> constant overhead costs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Very robust at constant (low) cost, scales well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Too slow for some uses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Today: Ricochet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Remainder of today’s lecture will look at Ricochet</a:t>
            </a:r>
          </a:p>
          <a:p>
            <a:pPr lvl="1"/>
            <a:r>
              <a:rPr lang="en-US" dirty="0" smtClean="0"/>
              <a:t>Time-critical multicast protocol</a:t>
            </a:r>
          </a:p>
          <a:p>
            <a:pPr lvl="1"/>
            <a:r>
              <a:rPr lang="en-US" dirty="0" smtClean="0"/>
              <a:t>May become a standard in Red Hat Linux and other data center / enterprise settings</a:t>
            </a:r>
          </a:p>
          <a:p>
            <a:pPr lvl="1"/>
            <a:r>
              <a:rPr lang="en-US" dirty="0" smtClean="0"/>
              <a:t>Great stability and scalability, quasi-</a:t>
            </a:r>
            <a:r>
              <a:rPr lang="en-US" dirty="0" err="1" smtClean="0"/>
              <a:t>realtime</a:t>
            </a:r>
            <a:r>
              <a:rPr lang="en-US" dirty="0" smtClean="0"/>
              <a:t> guarantees</a:t>
            </a:r>
          </a:p>
          <a:p>
            <a:r>
              <a:rPr lang="en-US" dirty="0" smtClean="0"/>
              <a:t>Paper in NSDI 2007 </a:t>
            </a:r>
            <a:r>
              <a:rPr lang="en-US" smtClean="0"/>
              <a:t>has details</a:t>
            </a:r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2609</TotalTime>
  <Words>462</Words>
  <Application>Microsoft Office PowerPoint</Application>
  <PresentationFormat>On-screen Show (4:3)</PresentationFormat>
  <Paragraphs>56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Flow</vt:lpstr>
      <vt:lpstr>Replication Models: Summary</vt:lpstr>
      <vt:lpstr>Snapshot: Replication “models”</vt:lpstr>
      <vt:lpstr>Replication protocols</vt:lpstr>
      <vt:lpstr>Today: Ricochet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Creating a Trustworthy Active Web</dc:title>
  <dc:creator>Ken Birman</dc:creator>
  <cp:lastModifiedBy>ken</cp:lastModifiedBy>
  <cp:revision>274</cp:revision>
  <dcterms:created xsi:type="dcterms:W3CDTF">2006-08-16T00:00:00Z</dcterms:created>
  <dcterms:modified xsi:type="dcterms:W3CDTF">2008-10-01T13:09:01Z</dcterms:modified>
</cp:coreProperties>
</file>