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7"/>
  </p:notesMasterIdLst>
  <p:sldIdLst>
    <p:sldId id="256" r:id="rId2"/>
    <p:sldId id="257" r:id="rId3"/>
    <p:sldId id="267" r:id="rId4"/>
    <p:sldId id="268" r:id="rId5"/>
    <p:sldId id="269" r:id="rId6"/>
    <p:sldId id="271" r:id="rId7"/>
    <p:sldId id="272" r:id="rId8"/>
    <p:sldId id="273" r:id="rId9"/>
    <p:sldId id="274" r:id="rId10"/>
    <p:sldId id="258" r:id="rId11"/>
    <p:sldId id="259" r:id="rId12"/>
    <p:sldId id="275" r:id="rId13"/>
    <p:sldId id="276" r:id="rId14"/>
    <p:sldId id="260" r:id="rId15"/>
    <p:sldId id="270" r:id="rId16"/>
    <p:sldId id="261" r:id="rId17"/>
    <p:sldId id="265" r:id="rId18"/>
    <p:sldId id="262" r:id="rId19"/>
    <p:sldId id="263" r:id="rId20"/>
    <p:sldId id="264" r:id="rId21"/>
    <p:sldId id="26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8" r:id="rId30"/>
    <p:sldId id="289" r:id="rId31"/>
    <p:sldId id="284" r:id="rId32"/>
    <p:sldId id="290" r:id="rId33"/>
    <p:sldId id="285" r:id="rId34"/>
    <p:sldId id="287" r:id="rId35"/>
    <p:sldId id="286" r:id="rId3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66FF"/>
    <a:srgbClr val="FF0000"/>
    <a:srgbClr val="808080"/>
    <a:srgbClr val="CC9900"/>
    <a:srgbClr val="085091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797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650FC444-788E-4F68-B1C8-5CE6F05645D3}" type="datetimeFigureOut">
              <a:rPr lang="en-US" smtClean="0"/>
              <a:pPr/>
              <a:t>9/14/2008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A0FC3C5-E9D7-479F-93E7-7F7C4747E03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FF20D6-1DA5-4C4F-BBE1-1A30553EE2B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2C140-34C1-44CE-B28B-0E2ADFC945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0D1EC6-EF8A-444E-8690-3D36F6B02D58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74FF9-1B19-4DFE-ABBD-ADB9C1E73F3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68BC68-197D-42E6-8647-D73E912C83B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C6847F-DF77-4CD8-B4DA-5255E2F6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45A126-51FD-436A-8C26-113B18F6AA8B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89B7B2-FC23-4841-AF46-91D1D1670C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7A2A4-7C89-444F-8F18-1872C4EAE579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938BA6-39EB-4A19-8A27-1BA8AE4E5C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8BEDB7-3564-4F84-A210-564C3D0FB0A7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CC5370-4826-43D5-BD2B-5B63C8677B5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9EA1FE-4588-4313-BF56-87824537C7A1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E2513D-F48D-415B-B1AC-9F260B5AC6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E23F28-8878-4CC3-9EF0-49AD993348DA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27525F-C180-4FA4-8790-45E9619A9A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A575C7-81E6-4925-B044-08EB97277EF8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DBFDB-58C4-49E2-86DB-2EF01445AC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028B37-5930-4AF2-92D4-DAB0328CE25A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979335-ECD4-43C7-B4E0-05F47273D4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8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ight Triangle 11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FC3E-F639-43CF-BBAE-80F7717225A3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ED288-1E6E-4FEB-9158-86C11B53C2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0B566CC-21E2-4396-9314-EDB85E517FF0}" type="datetimeFigureOut">
              <a:rPr lang="en-US"/>
              <a:pPr>
                <a:defRPr/>
              </a:pPr>
              <a:t>9/14/2008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>
                    <a:shade val="9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F16A0C1-40CA-46D8-9F2D-ABB75263B92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>
                <a:latin typeface="+mn-lt"/>
                <a:cs typeface="+mn-cs"/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4" r:id="rId1"/>
    <p:sldLayoutId id="2147483676" r:id="rId2"/>
    <p:sldLayoutId id="2147483685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6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image" Target="../media/image8.jpeg"/><Relationship Id="rId7" Type="http://schemas.openxmlformats.org/officeDocument/2006/relationships/hyperlink" Target="http://images.google.com/imgres?imgurl=http://media.movieweb.com/galleries/2065/3070/lo/14R.jpg&amp;imgrefurl=http://www.movieweb.com/news/06/25806.php&amp;h=299&amp;w=450&amp;sz=33&amp;hl=en&amp;start=8&amp;um=1&amp;usg=__yBrT_aI7nXpP6GGGTszF0gYKqb8=&amp;tbnid=40L8RP-BwtAjVM:&amp;tbnh=84&amp;tbnw=127&amp;prev=/images%3Fq%3Dmulder%2Bscully%2Bx-files%26um%3D1%26hl%3Den%26rls%3Dcom.microsoft:en-us:IE-SearchBox%26rlz%3D1I7GGLD%26sa%3DN" TargetMode="External"/><Relationship Id="rId2" Type="http://schemas.openxmlformats.org/officeDocument/2006/relationships/hyperlink" Target="http://images.google.com/imgres?imgurl=http://blog.wired.com/underwire/images/2007/04/24/042407xfiles.jpg&amp;imgrefurl=http://blog.wired.com/underwire/2007/04/xfiles_sequel_o.html&amp;h=350&amp;w=300&amp;sz=67&amp;hl=en&amp;start=7&amp;um=1&amp;usg=__5Wi7AS_MD8hrsQNNkGYDL04wObQ=&amp;tbnid=N7jN6n4JJ66i9M:&amp;tbnh=120&amp;tbnw=103&amp;prev=/images%3Fq%3Dx-files%26um%3D1%26hl%3Den%26rls%3Dcom.microsoft:en-us:IE-SearchBox%26rlz%3D1I7GGLD%26sa%3DN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gif"/><Relationship Id="rId5" Type="http://schemas.openxmlformats.org/officeDocument/2006/relationships/image" Target="../media/image9.jpeg"/><Relationship Id="rId10" Type="http://schemas.openxmlformats.org/officeDocument/2006/relationships/image" Target="../media/image12.jpeg"/><Relationship Id="rId4" Type="http://schemas.openxmlformats.org/officeDocument/2006/relationships/hyperlink" Target="http://images.google.com/imgres?imgurl=http://bhorner3.files.wordpress.com/2007/11/x-files.jpg&amp;imgrefurl=http://bhorner3.wordpress.com/2007/11/11/todays-list-my-favorite-x-files-episodes/&amp;h=864&amp;w=1152&amp;sz=42&amp;hl=en&amp;start=2&amp;um=1&amp;usg=__sUNlqSGRzF_6drGcYlYIYO8Gb-I=&amp;tbnid=YzAJPVWkZlNY-M:&amp;tbnh=112&amp;tbnw=150&amp;prev=/images%3Fq%3Dx-files%26um%3D1%26hl%3Den%26rls%3Dcom.microsoft:en-us:IE-SearchBox%26rlz%3D1I7GGLD%26sa%3DN" TargetMode="External"/><Relationship Id="rId9" Type="http://schemas.openxmlformats.org/officeDocument/2006/relationships/hyperlink" Target="http://images.google.com/imgres?imgurl=http://www.bbc.co.uk/cult/taken/images/340/ep1_shiphangar.jpg&amp;imgrefurl=http://www.bbc.co.uk/cult/taken/gallery/ep1_shiphangar.shtml&amp;h=255&amp;w=340&amp;sz=17&amp;hl=en&amp;start=6&amp;um=1&amp;usg=__qABWm2M0OqtKSIK-8iHx2Amw7N0=&amp;tbnid=28EPKrf9mQL7FM:&amp;tbnh=89&amp;tbnw=119&amp;prev=/images%3Fq%3Dalien%2Baircraft%26um%3D1%26hl%3Den%26rls%3Dcom.microsoft:en-us:IE-SearchBox%26rlz%3D1I7GGLD%26sa%3DN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jpeg"/><Relationship Id="rId13" Type="http://schemas.openxmlformats.org/officeDocument/2006/relationships/image" Target="../media/image24.wmf"/><Relationship Id="rId3" Type="http://schemas.openxmlformats.org/officeDocument/2006/relationships/image" Target="../media/image14.jpeg"/><Relationship Id="rId7" Type="http://schemas.openxmlformats.org/officeDocument/2006/relationships/image" Target="../media/image18.jpeg"/><Relationship Id="rId12" Type="http://schemas.openxmlformats.org/officeDocument/2006/relationships/image" Target="../media/image23.jpeg"/><Relationship Id="rId2" Type="http://schemas.openxmlformats.org/officeDocument/2006/relationships/image" Target="../media/image13.wmf"/><Relationship Id="rId16" Type="http://schemas.openxmlformats.org/officeDocument/2006/relationships/image" Target="../media/image26.jpe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17.jpeg"/><Relationship Id="rId11" Type="http://schemas.openxmlformats.org/officeDocument/2006/relationships/image" Target="../media/image22.jpeg"/><Relationship Id="rId5" Type="http://schemas.openxmlformats.org/officeDocument/2006/relationships/image" Target="../media/image16.jpeg"/><Relationship Id="rId15" Type="http://schemas.openxmlformats.org/officeDocument/2006/relationships/hyperlink" Target="http://images.google.com/imgres?imgurl=http://www.world-mysteries.com/ufo_2.jpg&amp;imgrefurl=http://www.world-mysteries.com/sci_6.htm&amp;h=300&amp;w=300&amp;sz=3&amp;hl=en&amp;start=9&amp;um=1&amp;usg=__XFB6j-O-d9kzmndyXR0JA7xt51o=&amp;tbnid=CFWk_K37BtMGgM:&amp;tbnh=116&amp;tbnw=116&amp;prev=/images%3Fq%3Dalien%2Baircraft%26um%3D1%26hl%3Den%26rls%3Dcom.microsoft:en-us:IE-SearchBox%26rlz%3D1I7GGLD%26sa%3DN" TargetMode="External"/><Relationship Id="rId10" Type="http://schemas.openxmlformats.org/officeDocument/2006/relationships/image" Target="../media/image21.jpeg"/><Relationship Id="rId4" Type="http://schemas.openxmlformats.org/officeDocument/2006/relationships/image" Target="../media/image15.jpeg"/><Relationship Id="rId9" Type="http://schemas.openxmlformats.org/officeDocument/2006/relationships/image" Target="../media/image20.jpeg"/><Relationship Id="rId14" Type="http://schemas.openxmlformats.org/officeDocument/2006/relationships/image" Target="../media/image25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1"/>
                </a:solidFill>
              </a:rPr>
              <a:t>State Machine Concept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14" name="Subtitle 2"/>
          <p:cNvSpPr>
            <a:spLocks noGrp="1"/>
          </p:cNvSpPr>
          <p:nvPr>
            <p:ph type="subTitle" idx="1"/>
          </p:nvPr>
        </p:nvSpPr>
        <p:spPr>
          <a:xfrm>
            <a:off x="533400" y="3733800"/>
            <a:ext cx="7854950" cy="1752600"/>
          </a:xfrm>
        </p:spPr>
        <p:txBody>
          <a:bodyPr/>
          <a:lstStyle/>
          <a:p>
            <a:pPr marR="0" eaLnBrk="1" hangingPunct="1"/>
            <a:r>
              <a:rPr lang="en-US" sz="4400" b="1" dirty="0" smtClean="0"/>
              <a:t>Ken Birman</a:t>
            </a:r>
          </a:p>
          <a:p>
            <a:pPr marR="0" eaLnBrk="1" hangingPunct="1"/>
            <a:r>
              <a:rPr lang="en-US" sz="2400" b="1" i="1" dirty="0" smtClean="0"/>
              <a:t/>
            </a:r>
            <a:br>
              <a:rPr lang="en-US" sz="2400" b="1" i="1" dirty="0" smtClean="0"/>
            </a:br>
            <a:r>
              <a:rPr lang="en-US" sz="2400" b="1" i="1" dirty="0" smtClean="0"/>
              <a:t>Cornell University.  </a:t>
            </a:r>
            <a:r>
              <a:rPr lang="en-US" sz="2400" b="1" i="1" smtClean="0"/>
              <a:t>CS5410 </a:t>
            </a:r>
            <a:r>
              <a:rPr lang="en-US" sz="2400" b="1" i="1" dirty="0" smtClean="0"/>
              <a:t>Fall 2008.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Determinism assumption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machine replication is</a:t>
            </a:r>
          </a:p>
          <a:p>
            <a:pPr lvl="1"/>
            <a:r>
              <a:rPr lang="en-US" dirty="0" smtClean="0"/>
              <a:t>Easy to understand</a:t>
            </a:r>
          </a:p>
          <a:p>
            <a:pPr lvl="1"/>
            <a:r>
              <a:rPr lang="en-US" dirty="0" smtClean="0"/>
              <a:t>Relatively easy to implement</a:t>
            </a:r>
          </a:p>
          <a:p>
            <a:pPr lvl="1"/>
            <a:r>
              <a:rPr lang="en-US" dirty="0" smtClean="0"/>
              <a:t>Used in a CORBA “fault-tolerance” standard</a:t>
            </a:r>
          </a:p>
          <a:p>
            <a:r>
              <a:rPr lang="en-US" dirty="0" smtClean="0"/>
              <a:t>But there are a number of awkward assumptions</a:t>
            </a:r>
          </a:p>
          <a:p>
            <a:r>
              <a:rPr lang="en-US" dirty="0" smtClean="0"/>
              <a:t>Determinism is the first of these</a:t>
            </a:r>
          </a:p>
          <a:p>
            <a:endParaRPr lang="en-US" dirty="0" smtClean="0"/>
          </a:p>
          <a:p>
            <a:r>
              <a:rPr lang="en-US" dirty="0" smtClean="0"/>
              <a:t>Question: How deterministic is a modern application, coded in a language such as Java?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 of non-determinism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Threads and thread scheduling (parallelism)</a:t>
            </a:r>
          </a:p>
          <a:p>
            <a:r>
              <a:rPr lang="en-US" sz="2400" dirty="0" smtClean="0"/>
              <a:t>Precise time when an interrupt is delivered, or when user input will be processed</a:t>
            </a:r>
          </a:p>
          <a:p>
            <a:r>
              <a:rPr lang="en-US" sz="2400" dirty="0" smtClean="0"/>
              <a:t>Values read from system clock, or other kinds of operating system managed resources (like process status data, CPU load, etc)</a:t>
            </a:r>
          </a:p>
          <a:p>
            <a:r>
              <a:rPr lang="en-US" sz="2400" dirty="0" smtClean="0"/>
              <a:t>If multiple messages arrive on multiple input sockets, the order in which they will be seen by the process</a:t>
            </a:r>
          </a:p>
          <a:p>
            <a:r>
              <a:rPr lang="en-US" sz="2400" dirty="0" smtClean="0"/>
              <a:t>When the garbage collector happens to run</a:t>
            </a:r>
          </a:p>
          <a:p>
            <a:r>
              <a:rPr lang="en-US" sz="2400" dirty="0" smtClean="0"/>
              <a:t>“Constants” like my IP address, or port numbers assigned to my sockets by the operating system</a:t>
            </a:r>
          </a:p>
          <a:p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Non-determinism explains </a:t>
            </a:r>
            <a:r>
              <a:rPr lang="en-US" dirty="0" err="1" smtClean="0"/>
              <a:t>Heisenbug</a:t>
            </a:r>
            <a:r>
              <a:rPr lang="en-US" dirty="0" smtClean="0"/>
              <a:t>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Many </a:t>
            </a:r>
            <a:r>
              <a:rPr lang="en-US" dirty="0" err="1" smtClean="0"/>
              <a:t>Heisenbugs</a:t>
            </a:r>
            <a:r>
              <a:rPr lang="en-US" dirty="0" smtClean="0"/>
              <a:t> are just vanilla bugs, but</a:t>
            </a:r>
          </a:p>
          <a:p>
            <a:pPr lvl="1"/>
            <a:r>
              <a:rPr lang="en-US" dirty="0" smtClean="0"/>
              <a:t>They occur early in the execution</a:t>
            </a:r>
          </a:p>
          <a:p>
            <a:pPr lvl="1"/>
            <a:r>
              <a:rPr lang="en-US" dirty="0" smtClean="0"/>
              <a:t>And they damage some data structure</a:t>
            </a:r>
          </a:p>
          <a:p>
            <a:r>
              <a:rPr lang="en-US" dirty="0" smtClean="0"/>
              <a:t>The application won’t touch that structure until much later, when some non-deterministic thing happens</a:t>
            </a:r>
          </a:p>
          <a:p>
            <a:r>
              <a:rPr lang="en-US" dirty="0" smtClean="0"/>
              <a:t>But then it will crash</a:t>
            </a:r>
          </a:p>
          <a:p>
            <a:pPr lvl="1"/>
            <a:r>
              <a:rPr lang="en-US" dirty="0" smtClean="0"/>
              <a:t>So the crash symptoms vary from run to run</a:t>
            </a:r>
          </a:p>
          <a:p>
            <a:pPr lvl="1"/>
            <a:r>
              <a:rPr lang="en-US" dirty="0" smtClean="0"/>
              <a:t>People on the “sustaining support” team tend to try and fix the symptoms and often won’t understand code well enough to understand the true cause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(Sidebar) Life of a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Coded by a wizard who really understood the logic</a:t>
            </a:r>
          </a:p>
          <a:p>
            <a:pPr lvl="1"/>
            <a:r>
              <a:rPr lang="en-US" dirty="0" smtClean="0"/>
              <a:t>But she moved to other projects before finishing</a:t>
            </a:r>
          </a:p>
          <a:p>
            <a:pPr lvl="1"/>
            <a:r>
              <a:rPr lang="en-US" dirty="0" smtClean="0"/>
              <a:t>Handed off to Q/A</a:t>
            </a:r>
          </a:p>
          <a:p>
            <a:r>
              <a:rPr lang="en-US" dirty="0" smtClean="0"/>
              <a:t>Q/A did a reasonable job, but worked with inadequate test suite so coverage was spotty</a:t>
            </a:r>
          </a:p>
          <a:p>
            <a:pPr lvl="1"/>
            <a:r>
              <a:rPr lang="en-US" dirty="0" smtClean="0"/>
              <a:t>For example, never tested clocks that move backwards in time, or TCP connections that break when both ends are actually still healthy</a:t>
            </a:r>
          </a:p>
          <a:p>
            <a:r>
              <a:rPr lang="en-US" dirty="0" smtClean="0"/>
              <a:t>In field, such events DO occur, but attempts to fix them just added complexity and more bugs!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non-determinism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option: disallow non-determinism</a:t>
            </a:r>
          </a:p>
          <a:p>
            <a:pPr lvl="1"/>
            <a:r>
              <a:rPr lang="en-US" dirty="0" smtClean="0"/>
              <a:t>This is what Lamport did, and what CORBA does too</a:t>
            </a:r>
          </a:p>
          <a:p>
            <a:pPr lvl="1"/>
            <a:r>
              <a:rPr lang="en-US" dirty="0" smtClean="0"/>
              <a:t>But how realistic is it?</a:t>
            </a:r>
          </a:p>
          <a:p>
            <a:pPr lvl="1"/>
            <a:endParaRPr lang="en-US" dirty="0" smtClean="0"/>
          </a:p>
          <a:p>
            <a:pPr lvl="1"/>
            <a:r>
              <a:rPr lang="en-US" dirty="0" smtClean="0"/>
              <a:t>Worry: what if something you use “encapsulates” a non-deterministic behavior, unbeknownst to you?</a:t>
            </a:r>
          </a:p>
          <a:p>
            <a:pPr lvl="1"/>
            <a:r>
              <a:rPr lang="en-US" dirty="0" smtClean="0"/>
              <a:t>Modern development styles: big applications created from black box components with agreed interfaces</a:t>
            </a:r>
          </a:p>
          <a:p>
            <a:pPr lvl="2"/>
            <a:r>
              <a:rPr lang="en-US" dirty="0" smtClean="0"/>
              <a:t>We lack a “test” for determinism!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Overcoming non-determinism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Another option: each time something non-deterministic is about to happen, turn it into an event</a:t>
            </a:r>
          </a:p>
          <a:p>
            <a:r>
              <a:rPr lang="en-US" dirty="0" smtClean="0"/>
              <a:t>For example, suppose that we want to read the system clock</a:t>
            </a:r>
          </a:p>
          <a:p>
            <a:pPr lvl="1"/>
            <a:r>
              <a:rPr lang="en-US" dirty="0" smtClean="0"/>
              <a:t>If we simply read it, every replica gets different result</a:t>
            </a:r>
          </a:p>
          <a:p>
            <a:pPr lvl="1"/>
            <a:r>
              <a:rPr lang="en-US" dirty="0" smtClean="0"/>
              <a:t>But if we read </a:t>
            </a:r>
            <a:r>
              <a:rPr lang="en-US" i="1" dirty="0" smtClean="0"/>
              <a:t>one </a:t>
            </a:r>
            <a:r>
              <a:rPr lang="en-US" dirty="0" smtClean="0"/>
              <a:t>clock and replicate the value, they see the same result</a:t>
            </a:r>
          </a:p>
          <a:p>
            <a:r>
              <a:rPr lang="en-US" dirty="0" smtClean="0"/>
              <a:t>Trickier: how about thread scheduling?</a:t>
            </a:r>
          </a:p>
          <a:p>
            <a:pPr lvl="1"/>
            <a:r>
              <a:rPr lang="en-US" dirty="0" smtClean="0"/>
              <a:t>With </a:t>
            </a:r>
            <a:r>
              <a:rPr lang="en-US" dirty="0" err="1" smtClean="0"/>
              <a:t>multicore</a:t>
            </a:r>
            <a:r>
              <a:rPr lang="en-US" dirty="0" smtClean="0"/>
              <a:t> hardware, the machine </a:t>
            </a:r>
            <a:r>
              <a:rPr lang="en-US" smtClean="0"/>
              <a:t>itself isn’t deterministic</a:t>
            </a:r>
            <a:r>
              <a:rPr lang="en-US" dirty="0" smtClean="0"/>
              <a:t>!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input from the network, or devices, we need some kind of relay mechanism</a:t>
            </a:r>
          </a:p>
          <a:p>
            <a:pPr lvl="1"/>
            <a:r>
              <a:rPr lang="en-US" dirty="0" smtClean="0"/>
              <a:t>Something that reads the network, or the device</a:t>
            </a:r>
          </a:p>
          <a:p>
            <a:pPr lvl="1"/>
            <a:r>
              <a:rPr lang="en-US" dirty="0" smtClean="0"/>
              <a:t>Then passes the events to the group of replicas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The relay mechanism itself won’t be fault-tolerant: should this worry us?</a:t>
            </a:r>
          </a:p>
          <a:p>
            <a:pPr lvl="1"/>
            <a:r>
              <a:rPr lang="en-US" dirty="0" smtClean="0"/>
              <a:t>For example, if we want to relay something typed by a user, it starts at a </a:t>
            </a:r>
            <a:r>
              <a:rPr lang="en-US" i="1" dirty="0" smtClean="0"/>
              <a:t>single </a:t>
            </a:r>
            <a:r>
              <a:rPr lang="en-US" dirty="0" smtClean="0"/>
              <a:t>place (his keyboard)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Implementing event replication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One option is to use a protocol like the Oracle protocol used in our GMS</a:t>
            </a:r>
          </a:p>
          <a:p>
            <a:pPr lvl="1"/>
            <a:r>
              <a:rPr lang="en-US" dirty="0" smtClean="0"/>
              <a:t>This would be tolerant of </a:t>
            </a:r>
            <a:r>
              <a:rPr lang="en-US" i="1" dirty="0" smtClean="0"/>
              <a:t>crash failures </a:t>
            </a:r>
            <a:r>
              <a:rPr lang="en-US" dirty="0" smtClean="0"/>
              <a:t>and </a:t>
            </a:r>
            <a:r>
              <a:rPr lang="en-US" i="1" dirty="0" smtClean="0"/>
              <a:t>network faults</a:t>
            </a:r>
            <a:endParaRPr lang="en-US" dirty="0" smtClean="0"/>
          </a:p>
          <a:p>
            <a:pPr lvl="1"/>
            <a:r>
              <a:rPr lang="en-US" dirty="0" smtClean="0"/>
              <a:t>The Oracle is basically an example of a State Machine</a:t>
            </a:r>
          </a:p>
          <a:p>
            <a:pPr lvl="1"/>
            <a:r>
              <a:rPr lang="en-US" dirty="0" smtClean="0"/>
              <a:t>Performance should be ok, but will limited by RTT between the replicas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Byzantine Agreement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Lamport’s</a:t>
            </a:r>
            <a:r>
              <a:rPr lang="en-US" dirty="0" smtClean="0"/>
              <a:t> focus: applications that are compromised by an attacker</a:t>
            </a:r>
          </a:p>
          <a:p>
            <a:pPr lvl="1"/>
            <a:r>
              <a:rPr lang="en-US" dirty="0" smtClean="0"/>
              <a:t>Like a virus: the attacker somehow “takes over” one of the copies</a:t>
            </a:r>
          </a:p>
          <a:p>
            <a:pPr lvl="1"/>
            <a:r>
              <a:rPr lang="en-US" dirty="0" smtClean="0"/>
              <a:t>His goal: ensure that the group of replicas can make progress even if some limited number of replicas fail in arbitrary ways – they can lie, cheat, steal…</a:t>
            </a:r>
          </a:p>
          <a:p>
            <a:pPr lvl="1"/>
            <a:r>
              <a:rPr lang="en-US" dirty="0" smtClean="0"/>
              <a:t>This entails building what is called a “Byzantine Broadcast Primitive” and then using it to deliver events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Questions to 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would Byzantine State Replication be desired?</a:t>
            </a:r>
          </a:p>
          <a:p>
            <a:r>
              <a:rPr lang="en-US" dirty="0" smtClean="0"/>
              <a:t>How costly does it need to be?</a:t>
            </a:r>
          </a:p>
          <a:p>
            <a:pPr lvl="1"/>
            <a:r>
              <a:rPr lang="en-US" dirty="0" err="1" smtClean="0"/>
              <a:t>Lamport’s</a:t>
            </a:r>
            <a:r>
              <a:rPr lang="en-US" dirty="0" smtClean="0"/>
              <a:t> protocol was pretty costly</a:t>
            </a:r>
          </a:p>
          <a:p>
            <a:pPr lvl="1"/>
            <a:r>
              <a:rPr lang="en-US" dirty="0" smtClean="0"/>
              <a:t>Modern protocols are much faster but remain quite expensive when compared with the cheapest alternatives</a:t>
            </a:r>
          </a:p>
          <a:p>
            <a:r>
              <a:rPr lang="en-US" dirty="0" smtClean="0"/>
              <a:t>Are we solving the right problem?</a:t>
            </a:r>
          </a:p>
          <a:p>
            <a:pPr lvl="1"/>
            <a:r>
              <a:rPr lang="en-US" dirty="0" smtClean="0"/>
              <a:t>Gets back to issues of determinism and “relaying” events</a:t>
            </a:r>
          </a:p>
          <a:p>
            <a:pPr lvl="1"/>
            <a:r>
              <a:rPr lang="en-US" dirty="0" smtClean="0"/>
              <a:t>Both seem like very difficult restrictions to accept without question – later, we’ll see that we don’t even need to do so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Machines: History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Idea was first proposed by Leslie Lamport in 1970’s</a:t>
            </a:r>
          </a:p>
          <a:p>
            <a:r>
              <a:rPr lang="en-US" dirty="0" smtClean="0"/>
              <a:t>Builds on notion of a finite-state automaton</a:t>
            </a:r>
          </a:p>
          <a:p>
            <a:pPr lvl="1"/>
            <a:r>
              <a:rPr lang="en-US" dirty="0" smtClean="0"/>
              <a:t>We model the program of interest as a black box with inputs such as timer events and messages</a:t>
            </a:r>
          </a:p>
          <a:p>
            <a:pPr lvl="1"/>
            <a:r>
              <a:rPr lang="en-US" dirty="0" smtClean="0"/>
              <a:t>Assume that the program is completely deterministic</a:t>
            </a:r>
          </a:p>
          <a:p>
            <a:r>
              <a:rPr lang="en-US" dirty="0" smtClean="0"/>
              <a:t>Our goal is to replicate the program for fault-tolerance</a:t>
            </a:r>
          </a:p>
          <a:p>
            <a:pPr lvl="1"/>
            <a:r>
              <a:rPr lang="en-US" dirty="0" smtClean="0"/>
              <a:t>So: make multiple copies of the state machine</a:t>
            </a:r>
          </a:p>
          <a:p>
            <a:pPr lvl="1"/>
            <a:r>
              <a:rPr lang="en-US" dirty="0" smtClean="0"/>
              <a:t>Then design a protocol that, for each event, replicates the event and delivers it in the same order to each copy</a:t>
            </a:r>
          </a:p>
          <a:p>
            <a:pPr lvl="1"/>
            <a:r>
              <a:rPr lang="en-US" dirty="0" smtClean="0"/>
              <a:t>The copies advance through time in synchrony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we take </a:t>
            </a:r>
            <a:r>
              <a:rPr lang="en-US" i="1" dirty="0" smtClean="0"/>
              <a:t>n </a:t>
            </a:r>
            <a:r>
              <a:rPr lang="en-US" dirty="0" smtClean="0"/>
              <a:t>replicas and they give us an extremely reliable state machine</a:t>
            </a:r>
          </a:p>
          <a:p>
            <a:pPr lvl="1"/>
            <a:r>
              <a:rPr lang="en-US" dirty="0" smtClean="0"/>
              <a:t>It won’t be faster than 1 copy because the replicas behave identically (in fact, it will be slower)</a:t>
            </a:r>
          </a:p>
          <a:p>
            <a:pPr lvl="1"/>
            <a:r>
              <a:rPr lang="en-US" dirty="0" smtClean="0"/>
              <a:t>But perhaps we can have 1 replica back up n-1 others?</a:t>
            </a:r>
          </a:p>
          <a:p>
            <a:pPr lvl="1"/>
            <a:r>
              <a:rPr lang="en-US" dirty="0" smtClean="0"/>
              <a:t>Or we might even have everyone do 1/</a:t>
            </a:r>
            <a:r>
              <a:rPr lang="en-US" dirty="0" err="1" smtClean="0"/>
              <a:t>n’th</a:t>
            </a:r>
            <a:r>
              <a:rPr lang="en-US" dirty="0" smtClean="0"/>
              <a:t> of the work and also back up someone else, so that we get n times the performance</a:t>
            </a:r>
          </a:p>
          <a:p>
            <a:pPr lvl="1"/>
            <a:r>
              <a:rPr lang="en-US" dirty="0" smtClean="0"/>
              <a:t>In modern cloud computing systems, performance and scalability are usually more important than tolerating insider attacks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Functionality that can be expressed with a state machine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Core role of the state machine: put events into some order</a:t>
            </a:r>
          </a:p>
          <a:p>
            <a:pPr lvl="1"/>
            <a:r>
              <a:rPr lang="en-US" dirty="0" smtClean="0"/>
              <a:t>Events come in concurrently</a:t>
            </a:r>
          </a:p>
          <a:p>
            <a:pPr lvl="1"/>
            <a:r>
              <a:rPr lang="en-US" dirty="0" smtClean="0"/>
              <a:t>The replicas apply the events in an agreed order</a:t>
            </a:r>
          </a:p>
          <a:p>
            <a:r>
              <a:rPr lang="en-US" dirty="0" smtClean="0"/>
              <a:t>So the natural match is with order-based functions</a:t>
            </a:r>
          </a:p>
          <a:p>
            <a:pPr lvl="1"/>
            <a:r>
              <a:rPr lang="en-US" dirty="0" smtClean="0"/>
              <a:t>Locking: lock requests / lock grants</a:t>
            </a:r>
          </a:p>
          <a:p>
            <a:pPr lvl="1"/>
            <a:r>
              <a:rPr lang="en-US" dirty="0" smtClean="0"/>
              <a:t>Parameter values and system configuration</a:t>
            </a:r>
          </a:p>
          <a:p>
            <a:pPr lvl="1"/>
            <a:r>
              <a:rPr lang="en-US" dirty="0" smtClean="0"/>
              <a:t>Membership information (as in the Oracle)</a:t>
            </a:r>
          </a:p>
          <a:p>
            <a:r>
              <a:rPr lang="en-US" dirty="0" smtClean="0"/>
              <a:t>Generalizes to a notion of “role delegation”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Core functionality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Anything that can be expressed in terms of an event that gets “applied” to the state and causes a new state</a:t>
            </a:r>
          </a:p>
          <a:p>
            <a:pPr lvl="1"/>
            <a:r>
              <a:rPr lang="en-US" dirty="0" smtClean="0"/>
              <a:t>Locking: events are lock requests/release</a:t>
            </a:r>
          </a:p>
          <a:p>
            <a:pPr lvl="1"/>
            <a:r>
              <a:rPr lang="en-US" dirty="0" smtClean="0"/>
              <a:t>Parameter changes: events are new values</a:t>
            </a:r>
          </a:p>
          <a:p>
            <a:pPr lvl="1"/>
            <a:r>
              <a:rPr lang="en-US" dirty="0" smtClean="0"/>
              <a:t>Membership changes: events are join/failure</a:t>
            </a:r>
          </a:p>
          <a:p>
            <a:pPr lvl="1"/>
            <a:r>
              <a:rPr lang="en-US" dirty="0" smtClean="0"/>
              <a:t>Security actions: events change permissions, create new actors or withdraw existing roles</a:t>
            </a:r>
          </a:p>
          <a:p>
            <a:pPr lvl="1"/>
            <a:r>
              <a:rPr lang="en-US" dirty="0" smtClean="0"/>
              <a:t>DNS: events change &lt;name&gt;&lt;</a:t>
            </a:r>
            <a:r>
              <a:rPr lang="en-US" dirty="0" err="1" smtClean="0"/>
              <a:t>ip</a:t>
            </a:r>
            <a:r>
              <a:rPr lang="en-US" dirty="0" smtClean="0"/>
              <a:t>&gt; mappings</a:t>
            </a:r>
          </a:p>
          <a:p>
            <a:r>
              <a:rPr lang="en-US" dirty="0" smtClean="0"/>
              <a:t>In fact the list is very long.  Reminds us of “active directory” or “dynamic DNS” (aka “Network Info Svc”)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Fancier uses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Castro and Liskov use a state machine to “manage” files actually stored in an offline store</a:t>
            </a:r>
          </a:p>
          <a:p>
            <a:pPr lvl="1"/>
            <a:r>
              <a:rPr lang="en-US" dirty="0" smtClean="0"/>
              <a:t>They call this Practical Byzantine Replication</a:t>
            </a:r>
          </a:p>
          <a:p>
            <a:r>
              <a:rPr lang="en-US" dirty="0" smtClean="0"/>
              <a:t>The state machine tracks which copies are current and who has them: a small amount of meta-data</a:t>
            </a:r>
          </a:p>
          <a:p>
            <a:pPr lvl="1"/>
            <a:r>
              <a:rPr lang="en-US" dirty="0" smtClean="0"/>
              <a:t>And they use Byzantine Agreement for this</a:t>
            </a:r>
          </a:p>
          <a:p>
            <a:r>
              <a:rPr lang="en-US" dirty="0" smtClean="0"/>
              <a:t>The actual file contents are </a:t>
            </a:r>
            <a:r>
              <a:rPr lang="en-US" i="1" dirty="0" smtClean="0"/>
              <a:t>not </a:t>
            </a:r>
            <a:r>
              <a:rPr lang="en-US" dirty="0" smtClean="0"/>
              <a:t>passed through the state machine, so it isn’t on the critical path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New concept for a very sophisticated way of thinking about state machine replication</a:t>
            </a:r>
          </a:p>
          <a:p>
            <a:r>
              <a:rPr lang="en-US" dirty="0" smtClean="0"/>
              <a:t>Starts with our GMS perspective of state machine as an append-oriented log</a:t>
            </a:r>
          </a:p>
          <a:p>
            <a:r>
              <a:rPr lang="en-US" dirty="0" smtClean="0"/>
              <a:t>Then (like we did) treats this as a set of logs, and then as a set of logs spread over a hierarchy of state machines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Now think about this scenario:</a:t>
            </a:r>
          </a:p>
          <a:p>
            <a:pPr lvl="1"/>
            <a:r>
              <a:rPr lang="en-US" dirty="0" smtClean="0"/>
              <a:t>Initially, the “lock” for the printer resided at the root</a:t>
            </a:r>
          </a:p>
          <a:p>
            <a:pPr lvl="1"/>
            <a:r>
              <a:rPr lang="en-US" dirty="0" smtClean="0"/>
              <a:t>Then we moved it to cs.cornell.edu</a:t>
            </a:r>
          </a:p>
          <a:p>
            <a:pPr lvl="1"/>
            <a:r>
              <a:rPr lang="en-US" dirty="0" smtClean="0"/>
              <a:t>Later we added a sub-lock for the printer cartridge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Notice similarity to human concept of handing a role to a person:</a:t>
            </a:r>
          </a:p>
          <a:p>
            <a:pPr lvl="1"/>
            <a:r>
              <a:rPr lang="en-US" dirty="0" smtClean="0"/>
              <a:t>John, you’ll be in charge of the printer</a:t>
            </a:r>
          </a:p>
          <a:p>
            <a:pPr lvl="1"/>
            <a:r>
              <a:rPr lang="en-US" dirty="0" smtClean="0"/>
              <a:t>[John]: OK, then Sally, I want you to handle the color ink levels in the cartridge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can formalize this concept of role delegation</a:t>
            </a:r>
          </a:p>
          <a:p>
            <a:pPr lvl="1"/>
            <a:r>
              <a:rPr lang="en-US" dirty="0" smtClean="0"/>
              <a:t>Won’t do so in cs5410</a:t>
            </a:r>
          </a:p>
          <a:p>
            <a:r>
              <a:rPr lang="en-US" dirty="0" smtClean="0"/>
              <a:t>Basic outline</a:t>
            </a:r>
          </a:p>
          <a:p>
            <a:pPr lvl="1"/>
            <a:r>
              <a:rPr lang="en-US" dirty="0" smtClean="0"/>
              <a:t>Think of the log as a “variable”</a:t>
            </a:r>
          </a:p>
          <a:p>
            <a:pPr lvl="1"/>
            <a:r>
              <a:rPr lang="en-US" dirty="0" smtClean="0"/>
              <a:t>Work with pairs: one has values and one tracks the owner of the log.  Appending to the ownership log lets us transfer ownership to someone else</a:t>
            </a:r>
          </a:p>
          <a:p>
            <a:pPr lvl="1"/>
            <a:r>
              <a:rPr lang="en-US" dirty="0" smtClean="0"/>
              <a:t>Think of decisions as functions that are computed over these variables</a:t>
            </a:r>
            <a:endParaRPr 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Role Delegation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 this way of thinking, we can understand our GMS as a big role delegation and decision-making  tool</a:t>
            </a:r>
          </a:p>
          <a:p>
            <a:endParaRPr lang="en-US" dirty="0" smtClean="0"/>
          </a:p>
          <a:p>
            <a:r>
              <a:rPr lang="en-US" dirty="0" smtClean="0"/>
              <a:t>It can handle any decision that occurs in a state machine where all the needed variables are local</a:t>
            </a:r>
          </a:p>
          <a:p>
            <a:endParaRPr lang="en-US" dirty="0" smtClean="0"/>
          </a:p>
          <a:p>
            <a:r>
              <a:rPr lang="en-US" dirty="0" smtClean="0"/>
              <a:t>But it can’t handle decisions that require “one shot” access to variables split over multiple GMS services</a:t>
            </a:r>
            <a:endParaRPr 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</a:t>
            </a:r>
            <a:r>
              <a:rPr lang="en-US" dirty="0" smtClean="0"/>
              <a:t>the </a:t>
            </a:r>
            <a:r>
              <a:rPr lang="en-US" dirty="0" smtClean="0"/>
              <a:t>FBI handles all issues relating to </a:t>
            </a:r>
            <a:r>
              <a:rPr lang="en-US" dirty="0" smtClean="0"/>
              <a:t>agents</a:t>
            </a:r>
            <a:r>
              <a:rPr lang="en-US" dirty="0" smtClean="0"/>
              <a:t>.  </a:t>
            </a:r>
            <a:r>
              <a:rPr lang="en-US" dirty="0" err="1" smtClean="0"/>
              <a:t>Mulder</a:t>
            </a:r>
            <a:r>
              <a:rPr lang="en-US" dirty="0" smtClean="0"/>
              <a:t> and Scully work at the FBI</a:t>
            </a:r>
          </a:p>
          <a:p>
            <a:endParaRPr lang="en-US" dirty="0" smtClean="0"/>
          </a:p>
          <a:p>
            <a:r>
              <a:rPr lang="en-US" dirty="0" smtClean="0"/>
              <a:t>          Cornell </a:t>
            </a:r>
            <a:r>
              <a:rPr lang="en-US" dirty="0" smtClean="0"/>
              <a:t>handles all issues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          relating </a:t>
            </a:r>
            <a:r>
              <a:rPr lang="en-US" dirty="0" smtClean="0"/>
              <a:t>to campus access</a:t>
            </a:r>
          </a:p>
          <a:p>
            <a:endParaRPr lang="en-US" dirty="0" smtClean="0"/>
          </a:p>
          <a:p>
            <a:r>
              <a:rPr lang="en-US" dirty="0" smtClean="0"/>
              <a:t>After reading a Daily </a:t>
            </a:r>
            <a:r>
              <a:rPr lang="en-US" dirty="0" smtClean="0"/>
              <a:t>Sun </a:t>
            </a:r>
            <a:r>
              <a:rPr lang="en-US" dirty="0" smtClean="0"/>
              <a:t>article (“Zombies Kill Six Near Bell Tower”), </a:t>
            </a:r>
            <a:r>
              <a:rPr lang="en-US" dirty="0" err="1" smtClean="0"/>
              <a:t>Mulder</a:t>
            </a:r>
            <a:r>
              <a:rPr lang="en-US" dirty="0" smtClean="0"/>
              <a:t> </a:t>
            </a:r>
            <a:r>
              <a:rPr lang="en-US" dirty="0" smtClean="0"/>
              <a:t>and Scully </a:t>
            </a:r>
            <a:r>
              <a:rPr lang="en-US" dirty="0" smtClean="0"/>
              <a:t>leap on a plane</a:t>
            </a:r>
            <a:endParaRPr lang="en-US" dirty="0"/>
          </a:p>
        </p:txBody>
      </p:sp>
      <p:pic>
        <p:nvPicPr>
          <p:cNvPr id="6146" name="Picture 2" descr="http://tbn0.google.com/images?q=tbn:N7jN6n4JJ66i9M:http://blog.wired.com/underwire/images/2007/04/24/042407xfiles.jpg">
            <a:hlinkClick r:id="rId2"/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924800" y="2971800"/>
            <a:ext cx="838200" cy="976545"/>
          </a:xfrm>
          <a:prstGeom prst="rect">
            <a:avLst/>
          </a:prstGeom>
          <a:noFill/>
        </p:spPr>
      </p:pic>
      <p:pic>
        <p:nvPicPr>
          <p:cNvPr id="6148" name="Picture 4" descr="http://tbn0.google.com/images?q=tbn:YzAJPVWkZlNY-M:http://bhorner3.files.wordpress.com/2007/11/x-files.jpg">
            <a:hlinkClick r:id="rId4"/>
          </p:cNvPr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477000" y="2362200"/>
            <a:ext cx="1326695" cy="990600"/>
          </a:xfrm>
          <a:prstGeom prst="rect">
            <a:avLst/>
          </a:prstGeom>
          <a:noFill/>
        </p:spPr>
      </p:pic>
      <p:pic>
        <p:nvPicPr>
          <p:cNvPr id="6152" name="Picture 8" descr="1998 Annual Report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28600" y="2819400"/>
            <a:ext cx="1333500" cy="1838325"/>
          </a:xfrm>
          <a:prstGeom prst="rect">
            <a:avLst/>
          </a:prstGeom>
          <a:noFill/>
        </p:spPr>
      </p:pic>
      <p:pic>
        <p:nvPicPr>
          <p:cNvPr id="6154" name="Picture 10" descr="http://tbn0.google.com/images?q=tbn:40L8RP-BwtAjVM:http://media.movieweb.com/galleries/2065/3070/lo/14R.jpg">
            <a:hlinkClick r:id="rId7"/>
          </p:cNvPr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057400" y="5715000"/>
            <a:ext cx="1209675" cy="800100"/>
          </a:xfrm>
          <a:prstGeom prst="rect">
            <a:avLst/>
          </a:prstGeom>
          <a:noFill/>
        </p:spPr>
      </p:pic>
      <p:pic>
        <p:nvPicPr>
          <p:cNvPr id="6160" name="Picture 16" descr="http://tbn0.google.com/images?q=tbn:28EPKrf9mQL7FM:http://www.bbc.co.uk/cult/taken/images/340/ep1_shiphangar.jpg">
            <a:hlinkClick r:id="rId9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105400" y="5715000"/>
            <a:ext cx="1133475" cy="8477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06" name="Picture 34" descr="C:\Users\ken\AppData\Local\Microsoft\Windows\Temporary Internet Files\Content.IE5\W25WQ2GO\MCj0238641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52400" y="2286000"/>
            <a:ext cx="1757477" cy="1231697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305800" cy="1143000"/>
          </a:xfrm>
        </p:spPr>
        <p:txBody>
          <a:bodyPr/>
          <a:lstStyle/>
          <a:p>
            <a:r>
              <a:rPr lang="en-US" dirty="0" smtClean="0"/>
              <a:t>Humans </a:t>
            </a:r>
            <a:r>
              <a:rPr lang="en-US" dirty="0" err="1" smtClean="0"/>
              <a:t>vs</a:t>
            </a:r>
            <a:r>
              <a:rPr lang="en-US" dirty="0" smtClean="0"/>
              <a:t> Zombies</a:t>
            </a:r>
            <a:endParaRPr lang="en-US" dirty="0"/>
          </a:p>
        </p:txBody>
      </p:sp>
      <p:pic>
        <p:nvPicPr>
          <p:cNvPr id="3094" name="Picture 22" descr="http://media.goucherzombies.com/hvzsource/index_0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628596"/>
            <a:ext cx="85725" cy="1800225"/>
          </a:xfrm>
          <a:prstGeom prst="rect">
            <a:avLst/>
          </a:prstGeom>
          <a:noFill/>
        </p:spPr>
      </p:pic>
      <p:pic>
        <p:nvPicPr>
          <p:cNvPr id="3095" name="Picture 23" descr="http://media.goucherzombies.com/hvzsource/index_0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43000" y="2628596"/>
            <a:ext cx="6981825" cy="1800225"/>
          </a:xfrm>
          <a:prstGeom prst="rect">
            <a:avLst/>
          </a:prstGeom>
          <a:noFill/>
        </p:spPr>
      </p:pic>
      <p:pic>
        <p:nvPicPr>
          <p:cNvPr id="3096" name="Picture 24" descr="http://media.goucherzombies.com/hvzsource/index_03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43000" y="2628596"/>
            <a:ext cx="76200" cy="1800225"/>
          </a:xfrm>
          <a:prstGeom prst="rect">
            <a:avLst/>
          </a:prstGeom>
          <a:noFill/>
        </p:spPr>
      </p:pic>
      <p:pic>
        <p:nvPicPr>
          <p:cNvPr id="3097" name="Picture 25" descr="http://media.goucherzombies.com/hvzsource/index_04.jpg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143000" y="2628596"/>
            <a:ext cx="962025" cy="295275"/>
          </a:xfrm>
          <a:prstGeom prst="rect">
            <a:avLst/>
          </a:prstGeom>
          <a:noFill/>
        </p:spPr>
      </p:pic>
      <p:pic>
        <p:nvPicPr>
          <p:cNvPr id="3098" name="Picture 26" descr="http://media.goucherzombies.com/hvzsource/index_05.jp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981200" y="2628596"/>
            <a:ext cx="923925" cy="295275"/>
          </a:xfrm>
          <a:prstGeom prst="rect">
            <a:avLst/>
          </a:prstGeom>
          <a:noFill/>
        </p:spPr>
      </p:pic>
      <p:pic>
        <p:nvPicPr>
          <p:cNvPr id="3099" name="Picture 27" descr="http://media.goucherzombies.com/hvzsource/index_06.jpg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2895600" y="2628596"/>
            <a:ext cx="1524000" cy="295275"/>
          </a:xfrm>
          <a:prstGeom prst="rect">
            <a:avLst/>
          </a:prstGeom>
          <a:noFill/>
        </p:spPr>
      </p:pic>
      <p:pic>
        <p:nvPicPr>
          <p:cNvPr id="3100" name="Picture 28" descr="http://media.goucherzombies.com/hvzsource/index_07.jp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4419600" y="2628596"/>
            <a:ext cx="1333500" cy="295275"/>
          </a:xfrm>
          <a:prstGeom prst="rect">
            <a:avLst/>
          </a:prstGeom>
          <a:noFill/>
        </p:spPr>
      </p:pic>
      <p:pic>
        <p:nvPicPr>
          <p:cNvPr id="3101" name="Picture 29" descr="http://media.goucherzombies.com/hvzsource/index_08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715000" y="2628596"/>
            <a:ext cx="1314450" cy="295275"/>
          </a:xfrm>
          <a:prstGeom prst="rect">
            <a:avLst/>
          </a:prstGeom>
          <a:noFill/>
        </p:spPr>
      </p:pic>
      <p:pic>
        <p:nvPicPr>
          <p:cNvPr id="3102" name="Picture 30" descr="http://media.goucherzombies.com/hvzsource/index_09.jpg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7010400" y="2628596"/>
            <a:ext cx="1085850" cy="295275"/>
          </a:xfrm>
          <a:prstGeom prst="rect">
            <a:avLst/>
          </a:prstGeom>
          <a:noFill/>
        </p:spPr>
      </p:pic>
      <p:pic>
        <p:nvPicPr>
          <p:cNvPr id="3103" name="Picture 31" descr="http://media.goucherzombies.com/hvzsource/index_10.jpg"/>
          <p:cNvPicPr>
            <a:picLocks noChangeAspect="1" noChangeArrowheads="1"/>
          </p:cNvPicPr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1143000" y="4419600"/>
            <a:ext cx="7010400" cy="2018995"/>
          </a:xfrm>
          <a:prstGeom prst="rect">
            <a:avLst/>
          </a:prstGeom>
          <a:noFill/>
        </p:spPr>
      </p:pic>
      <p:pic>
        <p:nvPicPr>
          <p:cNvPr id="3105" name="Picture 33" descr="C:\Users\ken\AppData\Local\Microsoft\Windows\Temporary Internet Files\Content.IE5\1DET006T\MCj04361070000[1].wmf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7086600" y="1295400"/>
            <a:ext cx="1955800" cy="1244600"/>
          </a:xfrm>
          <a:prstGeom prst="rect">
            <a:avLst/>
          </a:prstGeom>
          <a:noFill/>
        </p:spPr>
      </p:pic>
      <p:pic>
        <p:nvPicPr>
          <p:cNvPr id="3107" name="Picture 35" descr="C:\Users\ken\AppData\Local\Microsoft\Windows\Temporary Internet Files\Content.IE5\VNUC6F0H\MCj02505950000[1].wmf"/>
          <p:cNvPicPr>
            <a:picLocks noChangeAspect="1" noChangeArrowheads="1"/>
          </p:cNvPicPr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228600" y="4495800"/>
            <a:ext cx="915155" cy="1720854"/>
          </a:xfrm>
          <a:prstGeom prst="rect">
            <a:avLst/>
          </a:prstGeom>
          <a:noFill/>
        </p:spPr>
      </p:pic>
      <p:pic>
        <p:nvPicPr>
          <p:cNvPr id="5122" name="Picture 2" descr="http://tbn0.google.com/images?q=tbn:CFWk_K37BtMGgM:http://www.world-mysteries.com/ufo_2.jpg">
            <a:hlinkClick r:id="rId15"/>
          </p:cNvPr>
          <p:cNvPicPr>
            <a:picLocks noChangeAspect="1" noChangeArrowheads="1"/>
          </p:cNvPicPr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5867400" y="533400"/>
            <a:ext cx="1104900" cy="11049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</a:t>
            </a:r>
            <a:endParaRPr lang="en-US" dirty="0"/>
          </a:p>
        </p:txBody>
      </p:sp>
      <p:sp>
        <p:nvSpPr>
          <p:cNvPr id="5" name="Plaque 4"/>
          <p:cNvSpPr/>
          <p:nvPr/>
        </p:nvSpPr>
        <p:spPr>
          <a:xfrm>
            <a:off x="3657600" y="26670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>
            <a:off x="2286000" y="3275012"/>
            <a:ext cx="12954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438400" y="2971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Event e</a:t>
            </a:r>
            <a:endParaRPr lang="en-US" sz="1600" i="1" dirty="0"/>
          </a:p>
        </p:txBody>
      </p:sp>
      <p:sp>
        <p:nvSpPr>
          <p:cNvPr id="9" name="Down Arrow 8"/>
          <p:cNvSpPr/>
          <p:nvPr/>
        </p:nvSpPr>
        <p:spPr>
          <a:xfrm>
            <a:off x="4114800" y="3886200"/>
            <a:ext cx="457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 9"/>
          <p:cNvSpPr/>
          <p:nvPr/>
        </p:nvSpPr>
        <p:spPr>
          <a:xfrm>
            <a:off x="3657600" y="42672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t+1</a:t>
            </a:r>
            <a:endParaRPr 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State Machine Challenge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Should Cornell give </a:t>
            </a:r>
            <a:r>
              <a:rPr lang="en-US" dirty="0" err="1" smtClean="0"/>
              <a:t>Mulder</a:t>
            </a:r>
            <a:r>
              <a:rPr lang="en-US" dirty="0" smtClean="0"/>
              <a:t> access to student records?</a:t>
            </a:r>
          </a:p>
          <a:p>
            <a:endParaRPr lang="en-US" dirty="0" smtClean="0"/>
          </a:p>
          <a:p>
            <a:r>
              <a:rPr lang="en-US" dirty="0" smtClean="0"/>
              <a:t>Think of this as a computer science question…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Grant Access?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Issue is a multi-part decision</a:t>
            </a:r>
          </a:p>
          <a:p>
            <a:pPr lvl="1"/>
            <a:r>
              <a:rPr lang="en-US" dirty="0" smtClean="0"/>
              <a:t>Are </a:t>
            </a:r>
            <a:r>
              <a:rPr lang="en-US" dirty="0" err="1" smtClean="0"/>
              <a:t>Mulder</a:t>
            </a:r>
            <a:r>
              <a:rPr lang="en-US" dirty="0" smtClean="0"/>
              <a:t> and Scully legitimate FBI agents?</a:t>
            </a:r>
          </a:p>
          <a:p>
            <a:pPr lvl="1"/>
            <a:r>
              <a:rPr lang="en-US" dirty="0" smtClean="0"/>
              <a:t>Is this a real investigation?</a:t>
            </a:r>
          </a:p>
          <a:p>
            <a:pPr lvl="1"/>
            <a:r>
              <a:rPr lang="en-US" dirty="0" smtClean="0"/>
              <a:t>What are Cornell policies for FBI access to student records?</a:t>
            </a:r>
          </a:p>
          <a:p>
            <a:pPr lvl="1"/>
            <a:r>
              <a:rPr lang="en-US" dirty="0" smtClean="0"/>
              <a:t>Are those policies “</a:t>
            </a:r>
            <a:r>
              <a:rPr lang="en-US" dirty="0" err="1" smtClean="0"/>
              <a:t>superceded</a:t>
            </a:r>
            <a:r>
              <a:rPr lang="en-US" dirty="0" smtClean="0"/>
              <a:t>” by the Zombie outbreak?</a:t>
            </a:r>
          </a:p>
          <a:p>
            <a:r>
              <a:rPr lang="en-US" dirty="0" smtClean="0"/>
              <a:t>Very likely decision requires multiple sub-decisions, some by FBI.gov and some by Cornell.edu, in their respective GMS services!</a:t>
            </a:r>
            <a:endParaRPr lang="en-US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Break decision into parts</a:t>
            </a:r>
          </a:p>
          <a:p>
            <a:pPr lvl="1"/>
            <a:r>
              <a:rPr lang="en-US" dirty="0" smtClean="0"/>
              <a:t>Issue: what if outcome leaves some form of changed state behind (a side-effect)</a:t>
            </a:r>
          </a:p>
          <a:p>
            <a:pPr lvl="1"/>
            <a:r>
              <a:rPr lang="en-US" dirty="0" smtClean="0"/>
              <a:t>Until we know the set of outcomes, we don’t know if we should update the state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Collect data at one place</a:t>
            </a:r>
          </a:p>
          <a:p>
            <a:pPr lvl="1"/>
            <a:r>
              <a:rPr lang="en-US" dirty="0" smtClean="0"/>
              <a:t>But where?  FBI won’t transfer all its data to Cornell, nor will Cornell transfer data to FBI!</a:t>
            </a:r>
            <a:endParaRPr 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Can’t always solve such problems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decision splits nicely into separate ones, sure…</a:t>
            </a:r>
          </a:p>
          <a:p>
            <a:r>
              <a:rPr lang="en-US" dirty="0" smtClean="0"/>
              <a:t>… but many don’t</a:t>
            </a:r>
          </a:p>
          <a:p>
            <a:endParaRPr lang="en-US" dirty="0" smtClean="0"/>
          </a:p>
          <a:p>
            <a:r>
              <a:rPr lang="en-US" dirty="0" smtClean="0"/>
              <a:t>If a decision requires one-shot access to everything in one place, we need a kind of database transaction</a:t>
            </a:r>
          </a:p>
          <a:p>
            <a:pPr lvl="1"/>
            <a:r>
              <a:rPr lang="en-US" dirty="0" smtClean="0"/>
              <a:t>Allows atomicity for multi-operation actions</a:t>
            </a:r>
          </a:p>
          <a:p>
            <a:pPr lvl="1"/>
            <a:r>
              <a:rPr lang="en-US" dirty="0" smtClean="0"/>
              <a:t>Would need to add these functions to our GMS and doing so isn’t trivial</a:t>
            </a:r>
            <a:endParaRPr 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 worries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Last in our series of “yes, but” warnings</a:t>
            </a:r>
          </a:p>
          <a:p>
            <a:endParaRPr lang="en-US" dirty="0" smtClean="0"/>
          </a:p>
          <a:p>
            <a:r>
              <a:rPr lang="en-US" dirty="0" smtClean="0"/>
              <a:t>Recall that with a GMS, we send certain kinds of decisions to the GMS and it reports results back</a:t>
            </a:r>
          </a:p>
          <a:p>
            <a:endParaRPr lang="en-US" dirty="0" smtClean="0"/>
          </a:p>
          <a:p>
            <a:r>
              <a:rPr lang="en-US" dirty="0" smtClean="0"/>
              <a:t>This means that decision making is “remote”</a:t>
            </a:r>
          </a:p>
          <a:p>
            <a:pPr lvl="1"/>
            <a:r>
              <a:rPr lang="en-US" dirty="0" smtClean="0"/>
              <a:t>May sound minor, but has surprisingly big costs</a:t>
            </a:r>
          </a:p>
          <a:p>
            <a:pPr lvl="1"/>
            <a:r>
              <a:rPr lang="en-US" dirty="0" smtClean="0"/>
              <a:t>Especially big issue if load becomes high</a:t>
            </a:r>
            <a:endParaRPr 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State machine concept is very powerful</a:t>
            </a:r>
          </a:p>
          <a:p>
            <a:r>
              <a:rPr lang="en-US" dirty="0" smtClean="0"/>
              <a:t>But it has limits, too</a:t>
            </a:r>
          </a:p>
          <a:p>
            <a:pPr lvl="1"/>
            <a:r>
              <a:rPr lang="en-US" dirty="0" smtClean="0"/>
              <a:t>Requires determinism, which many applications lack</a:t>
            </a:r>
          </a:p>
          <a:p>
            <a:pPr lvl="1"/>
            <a:r>
              <a:rPr lang="en-US" dirty="0" smtClean="0"/>
              <a:t>Can split application (GMS) up using role delegation, but functions need to be disjoint</a:t>
            </a:r>
          </a:p>
          <a:p>
            <a:r>
              <a:rPr lang="en-US" dirty="0" smtClean="0"/>
              <a:t>Scalability</a:t>
            </a:r>
          </a:p>
          <a:p>
            <a:pPr lvl="1"/>
            <a:r>
              <a:rPr lang="en-US" dirty="0" smtClean="0"/>
              <a:t>If one action sometimes requires sub-actions by multiple GMS role holders, we would need transactions</a:t>
            </a:r>
          </a:p>
          <a:p>
            <a:pPr lvl="1"/>
            <a:r>
              <a:rPr lang="en-US" dirty="0" smtClean="0"/>
              <a:t>But due to indirection, and nature of protocol, state machines are also fairly slow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</a:t>
            </a:r>
            <a:endParaRPr lang="en-US" dirty="0"/>
          </a:p>
        </p:txBody>
      </p:sp>
      <p:sp>
        <p:nvSpPr>
          <p:cNvPr id="5" name="Plaque 4"/>
          <p:cNvSpPr/>
          <p:nvPr/>
        </p:nvSpPr>
        <p:spPr>
          <a:xfrm>
            <a:off x="3657600" y="26670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</a:t>
            </a:r>
            <a:endParaRPr lang="en-US" sz="1600" b="1" dirty="0">
              <a:solidFill>
                <a:srgbClr val="FF0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914400" y="2895600"/>
            <a:ext cx="1295400" cy="74612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066800" y="2667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i="1" dirty="0" smtClean="0"/>
              <a:t>Event e</a:t>
            </a:r>
            <a:endParaRPr lang="en-US" sz="1600" i="1" dirty="0"/>
          </a:p>
        </p:txBody>
      </p:sp>
      <p:sp>
        <p:nvSpPr>
          <p:cNvPr id="9" name="Down Arrow 8"/>
          <p:cNvSpPr/>
          <p:nvPr/>
        </p:nvSpPr>
        <p:spPr>
          <a:xfrm>
            <a:off x="4114800" y="3886200"/>
            <a:ext cx="457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laque 9"/>
          <p:cNvSpPr/>
          <p:nvPr/>
        </p:nvSpPr>
        <p:spPr>
          <a:xfrm>
            <a:off x="3657600" y="42672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t+1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1" name="Plaque 10"/>
          <p:cNvSpPr/>
          <p:nvPr/>
        </p:nvSpPr>
        <p:spPr>
          <a:xfrm>
            <a:off x="2209800" y="26670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2" name="Down Arrow 11"/>
          <p:cNvSpPr/>
          <p:nvPr/>
        </p:nvSpPr>
        <p:spPr>
          <a:xfrm>
            <a:off x="2667000" y="3886200"/>
            <a:ext cx="457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Plaque 12"/>
          <p:cNvSpPr/>
          <p:nvPr/>
        </p:nvSpPr>
        <p:spPr>
          <a:xfrm>
            <a:off x="2209800" y="42672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t+1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4" name="Plaque 13"/>
          <p:cNvSpPr/>
          <p:nvPr/>
        </p:nvSpPr>
        <p:spPr>
          <a:xfrm>
            <a:off x="5105400" y="26670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5" name="Down Arrow 14"/>
          <p:cNvSpPr/>
          <p:nvPr/>
        </p:nvSpPr>
        <p:spPr>
          <a:xfrm>
            <a:off x="5562600" y="3886200"/>
            <a:ext cx="457200" cy="3810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Plaque 15"/>
          <p:cNvSpPr/>
          <p:nvPr/>
        </p:nvSpPr>
        <p:spPr>
          <a:xfrm>
            <a:off x="5105400" y="4267200"/>
            <a:ext cx="1371600" cy="1219200"/>
          </a:xfrm>
          <a:prstGeom prst="plaque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</a:rPr>
              <a:t>Program</a:t>
            </a:r>
            <a:br>
              <a:rPr lang="en-US" sz="1600" b="1" dirty="0" smtClean="0">
                <a:solidFill>
                  <a:srgbClr val="FF0000"/>
                </a:solidFill>
              </a:rPr>
            </a:br>
            <a:r>
              <a:rPr lang="en-US" sz="1600" b="1" dirty="0" smtClean="0">
                <a:solidFill>
                  <a:srgbClr val="FF0000"/>
                </a:solidFill>
              </a:rPr>
              <a:t>in state S</a:t>
            </a:r>
            <a:r>
              <a:rPr lang="en-US" sz="1600" b="1" baseline="-25000" dirty="0" smtClean="0">
                <a:solidFill>
                  <a:srgbClr val="FF0000"/>
                </a:solidFill>
              </a:rPr>
              <a:t>t+1</a:t>
            </a:r>
            <a:endParaRPr lang="en-US" sz="1600" b="1" dirty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1905000" y="2209800"/>
            <a:ext cx="4953000" cy="3810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Replica Group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990600" y="2971800"/>
            <a:ext cx="2667000" cy="76200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914400" y="2971800"/>
            <a:ext cx="4191000" cy="1588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A simple fault-tolerance concept</a:t>
            </a:r>
            <a:endParaRPr lang="en-US" sz="4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 replace a single entity P with a set </a:t>
            </a:r>
          </a:p>
          <a:p>
            <a:r>
              <a:rPr lang="en-US" dirty="0" smtClean="0"/>
              <a:t>Now our set can tolerate faults that would have caused P to stop providing service</a:t>
            </a:r>
          </a:p>
          <a:p>
            <a:pPr lvl="1"/>
            <a:r>
              <a:rPr lang="en-US" dirty="0" smtClean="0"/>
              <a:t>Generally, thinking of hardware faults</a:t>
            </a:r>
          </a:p>
          <a:p>
            <a:pPr lvl="1"/>
            <a:r>
              <a:rPr lang="en-US" dirty="0" smtClean="0"/>
              <a:t>Software faults might impact all replicas in lock-step!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Side discussion:</a:t>
            </a:r>
          </a:p>
          <a:p>
            <a:pPr lvl="1"/>
            <a:r>
              <a:rPr lang="en-US" i="1" dirty="0" smtClean="0"/>
              <a:t>Why do applications fail?  Hardware?  Software? </a:t>
            </a:r>
            <a:endParaRPr lang="en-US" i="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(Sidebar) Why do systems fail?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topic studied by many researchers</a:t>
            </a:r>
          </a:p>
          <a:p>
            <a:pPr lvl="1"/>
            <a:r>
              <a:rPr lang="en-US" dirty="0" smtClean="0"/>
              <a:t>They basically concluded that bugs are the big issue</a:t>
            </a:r>
          </a:p>
          <a:p>
            <a:pPr lvl="1"/>
            <a:r>
              <a:rPr lang="en-US" dirty="0" smtClean="0"/>
              <a:t>Even the best software, coded with </a:t>
            </a:r>
            <a:r>
              <a:rPr lang="en-US" dirty="0" err="1" smtClean="0"/>
              <a:t>cleanroom</a:t>
            </a:r>
            <a:r>
              <a:rPr lang="en-US" dirty="0" smtClean="0"/>
              <a:t> techniques, will exhibit significant bug rates </a:t>
            </a:r>
          </a:p>
          <a:p>
            <a:pPr lvl="1"/>
            <a:r>
              <a:rPr lang="en-US" dirty="0" smtClean="0"/>
              <a:t>Hardware an issue too, of course!</a:t>
            </a:r>
          </a:p>
          <a:p>
            <a:r>
              <a:rPr lang="en-US" dirty="0" smtClean="0"/>
              <a:t>Sources of bugs?</a:t>
            </a:r>
          </a:p>
          <a:p>
            <a:pPr lvl="1"/>
            <a:r>
              <a:rPr lang="en-US" dirty="0" smtClean="0"/>
              <a:t>Poor coding, inadequate testing</a:t>
            </a:r>
          </a:p>
          <a:p>
            <a:pPr lvl="1"/>
            <a:r>
              <a:rPr lang="en-US" dirty="0" smtClean="0"/>
              <a:t>Vague specifications, including confusing documentation that was misunderstood when someone had to extend a pre-existing system</a:t>
            </a:r>
          </a:p>
          <a:p>
            <a:pPr lvl="1"/>
            <a:r>
              <a:rPr lang="en-US" dirty="0" err="1" smtClean="0"/>
              <a:t>Bohrbugs</a:t>
            </a:r>
            <a:r>
              <a:rPr lang="en-US" dirty="0" smtClean="0"/>
              <a:t>  and </a:t>
            </a:r>
            <a:r>
              <a:rPr lang="en-US" dirty="0" err="1" smtClean="0"/>
              <a:t>Heisenbugs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(Sidebar) Why do systems fail?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Bohrbug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Term reminds us of Bohr’s model of the nucleus:</a:t>
            </a:r>
          </a:p>
          <a:p>
            <a:pPr lvl="2"/>
            <a:r>
              <a:rPr lang="en-US" dirty="0" smtClean="0"/>
              <a:t>A solid little nugget</a:t>
            </a:r>
          </a:p>
          <a:p>
            <a:pPr lvl="1"/>
            <a:r>
              <a:rPr lang="en-US" dirty="0" smtClean="0"/>
              <a:t>If you persist, you’ll manage to track it down</a:t>
            </a:r>
          </a:p>
          <a:p>
            <a:pPr lvl="2"/>
            <a:r>
              <a:rPr lang="en-US" dirty="0" smtClean="0"/>
              <a:t>Like a binary search</a:t>
            </a:r>
          </a:p>
        </p:txBody>
      </p:sp>
      <p:sp>
        <p:nvSpPr>
          <p:cNvPr id="7" name="Freeform 6"/>
          <p:cNvSpPr/>
          <p:nvPr/>
        </p:nvSpPr>
        <p:spPr>
          <a:xfrm>
            <a:off x="3358662" y="4821116"/>
            <a:ext cx="2655276" cy="401515"/>
          </a:xfrm>
          <a:custGeom>
            <a:avLst/>
            <a:gdLst>
              <a:gd name="connsiteX0" fmla="*/ 0 w 2655276"/>
              <a:gd name="connsiteY0" fmla="*/ 401515 h 401515"/>
              <a:gd name="connsiteX1" fmla="*/ 1292469 w 2655276"/>
              <a:gd name="connsiteY1" fmla="*/ 5861 h 401515"/>
              <a:gd name="connsiteX2" fmla="*/ 2655276 w 2655276"/>
              <a:gd name="connsiteY2" fmla="*/ 366346 h 401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655276" h="401515">
                <a:moveTo>
                  <a:pt x="0" y="401515"/>
                </a:moveTo>
                <a:cubicBezTo>
                  <a:pt x="424961" y="206618"/>
                  <a:pt x="849923" y="11722"/>
                  <a:pt x="1292469" y="5861"/>
                </a:cubicBezTo>
                <a:cubicBezTo>
                  <a:pt x="1735015" y="0"/>
                  <a:pt x="2195145" y="183173"/>
                  <a:pt x="2655276" y="366346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867400" y="5181600"/>
            <a:ext cx="152400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5" name="Picture 3" descr="C:\Users\ken\AppData\Local\Microsoft\Windows\Temporary Internet Files\Content.IE5\W25WQ2GO\MCj0232148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4724400"/>
            <a:ext cx="1436483" cy="1848416"/>
          </a:xfrm>
          <a:prstGeom prst="rect">
            <a:avLst/>
          </a:prstGeom>
          <a:noFill/>
        </p:spPr>
      </p:pic>
      <p:pic>
        <p:nvPicPr>
          <p:cNvPr id="1088" name="Picture 64" descr="C:\Users\ken\AppData\Local\Microsoft\Windows\Temporary Internet Files\Content.IE5\1DET006T\MCj04369170000[1]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62600" y="4648200"/>
            <a:ext cx="1828572" cy="1828572"/>
          </a:xfrm>
          <a:prstGeom prst="rect">
            <a:avLst/>
          </a:prstGeom>
          <a:noFill/>
        </p:spPr>
      </p:pic>
      <p:pic>
        <p:nvPicPr>
          <p:cNvPr id="1029" name="Picture 5" descr="C:\Users\ken\AppData\Local\Microsoft\Windows\Temporary Internet Files\Content.IE5\TJA25ME8\MCj04376410000[1].pn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334000"/>
            <a:ext cx="533172" cy="5331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(Sidebar) Why do systems fail?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Heisenbug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Term reminds us of Heisenberg’s model of the nucleus:</a:t>
            </a:r>
          </a:p>
          <a:p>
            <a:pPr lvl="2"/>
            <a:r>
              <a:rPr lang="en-US" dirty="0" smtClean="0"/>
              <a:t>A wave function: can’t know both location and momentum</a:t>
            </a:r>
          </a:p>
          <a:p>
            <a:pPr lvl="1"/>
            <a:r>
              <a:rPr lang="en-US" dirty="0" smtClean="0"/>
              <a:t>Every time you try to test the program, the test seems to change its behavior</a:t>
            </a:r>
          </a:p>
          <a:p>
            <a:pPr lvl="1"/>
            <a:r>
              <a:rPr lang="en-US" dirty="0" smtClean="0"/>
              <a:t>Often occurs when the “bug” is really a symptom of some much earlier problem</a:t>
            </a:r>
          </a:p>
        </p:txBody>
      </p:sp>
      <p:pic>
        <p:nvPicPr>
          <p:cNvPr id="9" name="Picture 4" descr="C:\Users\ken\AppData\Local\Microsoft\Windows\Temporary Internet Files\Content.IE5\VNUC6F0H\MCj0437745000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9800" y="4572000"/>
            <a:ext cx="1831975" cy="1739900"/>
          </a:xfrm>
          <a:prstGeom prst="rect">
            <a:avLst/>
          </a:prstGeom>
          <a:noFill/>
        </p:spPr>
      </p:pic>
      <p:pic>
        <p:nvPicPr>
          <p:cNvPr id="10" name="Picture 5" descr="C:\Users\ken\AppData\Local\Microsoft\Windows\Temporary Internet Files\Content.IE5\TJA25ME8\MCj0437641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083151">
            <a:off x="7110004" y="4900204"/>
            <a:ext cx="533172" cy="533172"/>
          </a:xfrm>
          <a:prstGeom prst="rect">
            <a:avLst/>
          </a:prstGeom>
          <a:noFill/>
        </p:spPr>
      </p:pic>
      <p:pic>
        <p:nvPicPr>
          <p:cNvPr id="11" name="Picture 63" descr="C:\Users\ken\AppData\Local\Microsoft\Windows\Temporary Internet Files\Content.IE5\TJA25ME8\MCj03977760000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429000" y="4953000"/>
            <a:ext cx="1918411" cy="1573682"/>
          </a:xfrm>
          <a:prstGeom prst="rect">
            <a:avLst/>
          </a:prstGeom>
          <a:noFill/>
        </p:spPr>
      </p:pic>
      <p:pic>
        <p:nvPicPr>
          <p:cNvPr id="2051" name="Picture 3" descr="C:\Users\ken\AppData\Local\Microsoft\Windows\Temporary Internet Files\Content.IE5\VNUC6F0H\MCj04125000000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53200" y="5562600"/>
            <a:ext cx="688818" cy="2816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Most studies?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Early systems dominated by </a:t>
            </a:r>
            <a:r>
              <a:rPr lang="en-US" dirty="0" err="1" smtClean="0"/>
              <a:t>Bohrbugs</a:t>
            </a:r>
            <a:endParaRPr lang="en-US" dirty="0" smtClean="0"/>
          </a:p>
          <a:p>
            <a:r>
              <a:rPr lang="en-US" dirty="0" smtClean="0"/>
              <a:t>Mature systems show a mix</a:t>
            </a:r>
          </a:p>
          <a:p>
            <a:pPr lvl="1"/>
            <a:r>
              <a:rPr lang="en-US" dirty="0" smtClean="0"/>
              <a:t>Many problems </a:t>
            </a:r>
            <a:r>
              <a:rPr lang="en-US" i="1" dirty="0" smtClean="0"/>
              <a:t>introduced </a:t>
            </a:r>
            <a:r>
              <a:rPr lang="en-US" dirty="0" smtClean="0"/>
              <a:t>by attempts to fix other bugs</a:t>
            </a:r>
          </a:p>
          <a:p>
            <a:pPr lvl="1"/>
            <a:r>
              <a:rPr lang="en-US" dirty="0" smtClean="0"/>
              <a:t>Persistent bugs usually of </a:t>
            </a:r>
            <a:r>
              <a:rPr lang="en-US" dirty="0" err="1" smtClean="0"/>
              <a:t>Heisenbug</a:t>
            </a:r>
            <a:r>
              <a:rPr lang="en-US" dirty="0" smtClean="0"/>
              <a:t> variety</a:t>
            </a:r>
          </a:p>
          <a:p>
            <a:pPr lvl="1"/>
            <a:r>
              <a:rPr lang="en-US" dirty="0" smtClean="0"/>
              <a:t>Over long periods, upgrading environment can often destabilize a legacy system that worked perfectly well</a:t>
            </a:r>
          </a:p>
          <a:p>
            <a:r>
              <a:rPr lang="en-US" dirty="0" smtClean="0"/>
              <a:t>Cloud scenario</a:t>
            </a:r>
          </a:p>
          <a:p>
            <a:pPr lvl="1"/>
            <a:r>
              <a:rPr lang="en-US" dirty="0" smtClean="0"/>
              <a:t>“Rare” hardware and environmental events are actually very common in huge data centers</a:t>
            </a:r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2574</TotalTime>
  <Words>2093</Words>
  <Application>Microsoft Office PowerPoint</Application>
  <PresentationFormat>On-screen Show (4:3)</PresentationFormat>
  <Paragraphs>236</Paragraphs>
  <Slides>35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Flow</vt:lpstr>
      <vt:lpstr>State Machine Concept</vt:lpstr>
      <vt:lpstr>State Machines: History</vt:lpstr>
      <vt:lpstr>State Machine</vt:lpstr>
      <vt:lpstr>State Machine</vt:lpstr>
      <vt:lpstr>A simple fault-tolerance concept</vt:lpstr>
      <vt:lpstr>(Sidebar) Why do systems fail?</vt:lpstr>
      <vt:lpstr>(Sidebar) Why do systems fail?</vt:lpstr>
      <vt:lpstr>(Sidebar) Why do systems fail?</vt:lpstr>
      <vt:lpstr>Most studies?</vt:lpstr>
      <vt:lpstr>Determinism assumption</vt:lpstr>
      <vt:lpstr>Sources of non-determinism</vt:lpstr>
      <vt:lpstr>Non-determinism explains Heisenbug problems</vt:lpstr>
      <vt:lpstr>(Sidebar) Life of a program</vt:lpstr>
      <vt:lpstr>Overcoming non-determinism</vt:lpstr>
      <vt:lpstr>Overcoming non-determinism</vt:lpstr>
      <vt:lpstr>More issues</vt:lpstr>
      <vt:lpstr>Implementing event replication</vt:lpstr>
      <vt:lpstr>Byzantine Agreement</vt:lpstr>
      <vt:lpstr>Questions to ask</vt:lpstr>
      <vt:lpstr>Another question</vt:lpstr>
      <vt:lpstr>Functionality that can be expressed with a state machine</vt:lpstr>
      <vt:lpstr>Core functionality</vt:lpstr>
      <vt:lpstr>Fancier uses</vt:lpstr>
      <vt:lpstr>Role Delegation</vt:lpstr>
      <vt:lpstr>Role Delegation</vt:lpstr>
      <vt:lpstr>Role Delegation</vt:lpstr>
      <vt:lpstr>Role Delegation</vt:lpstr>
      <vt:lpstr>Example?</vt:lpstr>
      <vt:lpstr>Humans vs Zombies</vt:lpstr>
      <vt:lpstr>Our State Machine Challenge</vt:lpstr>
      <vt:lpstr>Grant Access?</vt:lpstr>
      <vt:lpstr>Options</vt:lpstr>
      <vt:lpstr>Can’t always solve such problems</vt:lpstr>
      <vt:lpstr>Performance worries</vt:lpstr>
      <vt:lpstr>Summary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Creating a Trustworthy Active Web</dc:title>
  <dc:creator>Ken Birman</dc:creator>
  <cp:lastModifiedBy>ken</cp:lastModifiedBy>
  <cp:revision>270</cp:revision>
  <dcterms:created xsi:type="dcterms:W3CDTF">2006-08-16T00:00:00Z</dcterms:created>
  <dcterms:modified xsi:type="dcterms:W3CDTF">2008-09-14T16:00:24Z</dcterms:modified>
</cp:coreProperties>
</file>