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sldIdLst>
    <p:sldId id="256" r:id="rId2"/>
    <p:sldId id="257" r:id="rId3"/>
    <p:sldId id="28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9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8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9/14/2008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Building a System Management Service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Concerns if sender crashes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Perhaps it sent some message and only one process has seen it</a:t>
            </a:r>
          </a:p>
          <a:p>
            <a:pPr eaLnBrk="1" hangingPunct="1"/>
            <a:r>
              <a:rPr lang="en-US" smtClean="0"/>
              <a:t>We would prefer to ensure that</a:t>
            </a:r>
          </a:p>
          <a:p>
            <a:pPr lvl="1" eaLnBrk="1" hangingPunct="1"/>
            <a:r>
              <a:rPr lang="en-US" smtClean="0"/>
              <a:t>All receivers, in “current view”</a:t>
            </a:r>
          </a:p>
          <a:p>
            <a:pPr lvl="1" eaLnBrk="1" hangingPunct="1"/>
            <a:r>
              <a:rPr lang="en-US" smtClean="0"/>
              <a:t>Receive any messages that </a:t>
            </a:r>
            <a:r>
              <a:rPr lang="en-US" u="sng" smtClean="0"/>
              <a:t>any</a:t>
            </a:r>
            <a:r>
              <a:rPr lang="en-US" smtClean="0"/>
              <a:t> receiver receives (unless the sender and all receivers crash, erasing evidence…)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ChangeArrowheads="1"/>
          </p:cNvSpPr>
          <p:nvPr/>
        </p:nvSpPr>
        <p:spPr bwMode="auto">
          <a:xfrm>
            <a:off x="304800" y="2057400"/>
            <a:ext cx="8686800" cy="205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 interrupted multicast</a:t>
            </a:r>
          </a:p>
        </p:txBody>
      </p:sp>
      <p:sp>
        <p:nvSpPr>
          <p:cNvPr id="6656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5181600"/>
            <a:ext cx="8193088" cy="1371600"/>
          </a:xfrm>
        </p:spPr>
        <p:txBody>
          <a:bodyPr/>
          <a:lstStyle/>
          <a:p>
            <a:pPr eaLnBrk="1" hangingPunct="1"/>
            <a:r>
              <a:rPr lang="en-US" smtClean="0"/>
              <a:t>A message from q to r was “dropped”</a:t>
            </a:r>
          </a:p>
          <a:p>
            <a:pPr eaLnBrk="1" hangingPunct="1"/>
            <a:r>
              <a:rPr lang="en-US" smtClean="0"/>
              <a:t>Since q has crashed, it won’t be resent</a:t>
            </a:r>
          </a:p>
        </p:txBody>
      </p:sp>
      <p:sp>
        <p:nvSpPr>
          <p:cNvPr id="66564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5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6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7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66568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66569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66570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66571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2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3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4" name="Oval 2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5" name="AutoShape 21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6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7" name="Oval 3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6578" name="Line 36"/>
          <p:cNvSpPr>
            <a:spLocks noChangeShapeType="1"/>
          </p:cNvSpPr>
          <p:nvPr/>
        </p:nvSpPr>
        <p:spPr bwMode="auto">
          <a:xfrm flipV="1">
            <a:off x="35814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79" name="Line 37"/>
          <p:cNvSpPr>
            <a:spLocks noChangeShapeType="1"/>
          </p:cNvSpPr>
          <p:nvPr/>
        </p:nvSpPr>
        <p:spPr bwMode="auto">
          <a:xfrm flipV="1">
            <a:off x="3581400" y="25146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80" name="Line 38"/>
          <p:cNvSpPr>
            <a:spLocks noChangeShapeType="1"/>
          </p:cNvSpPr>
          <p:nvPr/>
        </p:nvSpPr>
        <p:spPr bwMode="auto">
          <a:xfrm>
            <a:off x="41148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81" name="Line 39"/>
          <p:cNvSpPr>
            <a:spLocks noChangeShapeType="1"/>
          </p:cNvSpPr>
          <p:nvPr/>
        </p:nvSpPr>
        <p:spPr bwMode="auto">
          <a:xfrm>
            <a:off x="4114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82" name="Line 40"/>
          <p:cNvSpPr>
            <a:spLocks noChangeShapeType="1"/>
          </p:cNvSpPr>
          <p:nvPr/>
        </p:nvSpPr>
        <p:spPr bwMode="auto">
          <a:xfrm flipV="1">
            <a:off x="4648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83" name="Line 41"/>
          <p:cNvSpPr>
            <a:spLocks noChangeShapeType="1"/>
          </p:cNvSpPr>
          <p:nvPr/>
        </p:nvSpPr>
        <p:spPr bwMode="auto">
          <a:xfrm>
            <a:off x="4648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84" name="Line 7"/>
          <p:cNvSpPr>
            <a:spLocks noChangeShapeType="1"/>
          </p:cNvSpPr>
          <p:nvPr/>
        </p:nvSpPr>
        <p:spPr bwMode="auto">
          <a:xfrm>
            <a:off x="7010400" y="3886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Flush protocol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say that a message is </a:t>
            </a:r>
            <a:r>
              <a:rPr lang="en-US" i="1" smtClean="0"/>
              <a:t>unstable</a:t>
            </a:r>
            <a:r>
              <a:rPr lang="en-US" smtClean="0"/>
              <a:t> if some receiver has it but (perhaps) others don’t</a:t>
            </a:r>
          </a:p>
          <a:p>
            <a:pPr lvl="1" eaLnBrk="1" hangingPunct="1"/>
            <a:r>
              <a:rPr lang="en-US" smtClean="0"/>
              <a:t>For example, q’s message is unstable at process r</a:t>
            </a:r>
          </a:p>
          <a:p>
            <a:pPr eaLnBrk="1" hangingPunct="1"/>
            <a:r>
              <a:rPr lang="en-US" smtClean="0"/>
              <a:t>If q fails we want to “flush” unstable messages out of the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do this?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Easy solution: all-to-all echo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When a new view is reported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processes echo any unstable messages on all channels on which they haven’t received a copy of those messages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flurry of O(n</a:t>
            </a:r>
            <a:r>
              <a:rPr lang="en-US" sz="2800" baseline="30000" smtClean="0"/>
              <a:t>2</a:t>
            </a:r>
            <a:r>
              <a:rPr lang="en-US" sz="2800" smtClean="0"/>
              <a:t>) messages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i="1" smtClean="0"/>
              <a:t>Note: must do this for </a:t>
            </a:r>
            <a:r>
              <a:rPr lang="en-US" sz="2800" i="1" u="sng" smtClean="0"/>
              <a:t>all</a:t>
            </a:r>
            <a:r>
              <a:rPr lang="en-US" sz="2800" i="1" smtClean="0"/>
              <a:t> messages, not just those from the failed process.  This is because more failures could happen in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ChangeArrowheads="1"/>
          </p:cNvSpPr>
          <p:nvPr/>
        </p:nvSpPr>
        <p:spPr bwMode="auto">
          <a:xfrm>
            <a:off x="304800" y="2057400"/>
            <a:ext cx="8686800" cy="205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 interrupted multicast</a:t>
            </a:r>
          </a:p>
        </p:txBody>
      </p:sp>
      <p:sp>
        <p:nvSpPr>
          <p:cNvPr id="6963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5181600"/>
            <a:ext cx="8193088" cy="1371600"/>
          </a:xfrm>
        </p:spPr>
        <p:txBody>
          <a:bodyPr/>
          <a:lstStyle/>
          <a:p>
            <a:pPr eaLnBrk="1" hangingPunct="1"/>
            <a:r>
              <a:rPr lang="en-US" smtClean="0"/>
              <a:t>p had an unstable message, so it echoed it when it saw the new view</a:t>
            </a:r>
          </a:p>
        </p:txBody>
      </p:sp>
      <p:sp>
        <p:nvSpPr>
          <p:cNvPr id="69636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7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8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9" name="Text Box 8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69640" name="Text Box 9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69641" name="Text Box 10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69642" name="Text Box 11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69643" name="Oval 12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4" name="Oval 13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5" name="Oval 14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6" name="Oval 15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7" name="AutoShape 16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8" name="Oval 17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49" name="Oval 18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9650" name="Line 19"/>
          <p:cNvSpPr>
            <a:spLocks noChangeShapeType="1"/>
          </p:cNvSpPr>
          <p:nvPr/>
        </p:nvSpPr>
        <p:spPr bwMode="auto">
          <a:xfrm flipV="1">
            <a:off x="35814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1" name="Line 20"/>
          <p:cNvSpPr>
            <a:spLocks noChangeShapeType="1"/>
          </p:cNvSpPr>
          <p:nvPr/>
        </p:nvSpPr>
        <p:spPr bwMode="auto">
          <a:xfrm flipV="1">
            <a:off x="3581400" y="25146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2" name="Line 21"/>
          <p:cNvSpPr>
            <a:spLocks noChangeShapeType="1"/>
          </p:cNvSpPr>
          <p:nvPr/>
        </p:nvSpPr>
        <p:spPr bwMode="auto">
          <a:xfrm>
            <a:off x="41148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3" name="Line 22"/>
          <p:cNvSpPr>
            <a:spLocks noChangeShapeType="1"/>
          </p:cNvSpPr>
          <p:nvPr/>
        </p:nvSpPr>
        <p:spPr bwMode="auto">
          <a:xfrm>
            <a:off x="4114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4" name="Line 23"/>
          <p:cNvSpPr>
            <a:spLocks noChangeShapeType="1"/>
          </p:cNvSpPr>
          <p:nvPr/>
        </p:nvSpPr>
        <p:spPr bwMode="auto">
          <a:xfrm flipV="1">
            <a:off x="4648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5" name="Line 24"/>
          <p:cNvSpPr>
            <a:spLocks noChangeShapeType="1"/>
          </p:cNvSpPr>
          <p:nvPr/>
        </p:nvSpPr>
        <p:spPr bwMode="auto">
          <a:xfrm>
            <a:off x="4648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56" name="Line 25"/>
          <p:cNvSpPr>
            <a:spLocks noChangeShapeType="1"/>
          </p:cNvSpPr>
          <p:nvPr/>
        </p:nvSpPr>
        <p:spPr bwMode="auto">
          <a:xfrm>
            <a:off x="5257800" y="2514600"/>
            <a:ext cx="152400" cy="9144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 ordering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should </a:t>
            </a:r>
            <a:r>
              <a:rPr lang="en-US" i="1" smtClean="0"/>
              <a:t>first </a:t>
            </a:r>
            <a:r>
              <a:rPr lang="en-US" smtClean="0"/>
              <a:t>deliver the multicasts to the application layer and </a:t>
            </a:r>
            <a:r>
              <a:rPr lang="en-US" i="1" smtClean="0"/>
              <a:t>then </a:t>
            </a:r>
            <a:r>
              <a:rPr lang="en-US" smtClean="0"/>
              <a:t>report the new view</a:t>
            </a:r>
          </a:p>
          <a:p>
            <a:pPr eaLnBrk="1" hangingPunct="1"/>
            <a:r>
              <a:rPr lang="en-US" smtClean="0"/>
              <a:t>This way all replicas see the same messages delivered “in” the same view</a:t>
            </a:r>
          </a:p>
          <a:p>
            <a:pPr lvl="1" eaLnBrk="1" hangingPunct="1"/>
            <a:r>
              <a:rPr lang="en-US" smtClean="0"/>
              <a:t>Some call this “view synchrony”</a:t>
            </a:r>
          </a:p>
        </p:txBody>
      </p:sp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304800" y="4495800"/>
            <a:ext cx="8686800" cy="205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60" name="Line 5"/>
          <p:cNvSpPr>
            <a:spLocks noChangeShapeType="1"/>
          </p:cNvSpPr>
          <p:nvPr/>
        </p:nvSpPr>
        <p:spPr bwMode="auto">
          <a:xfrm>
            <a:off x="914400" y="49530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61" name="Line 6"/>
          <p:cNvSpPr>
            <a:spLocks noChangeShapeType="1"/>
          </p:cNvSpPr>
          <p:nvPr/>
        </p:nvSpPr>
        <p:spPr bwMode="auto">
          <a:xfrm>
            <a:off x="914400" y="54102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62" name="Line 7"/>
          <p:cNvSpPr>
            <a:spLocks noChangeShapeType="1"/>
          </p:cNvSpPr>
          <p:nvPr/>
        </p:nvSpPr>
        <p:spPr bwMode="auto">
          <a:xfrm>
            <a:off x="3048000" y="58674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63" name="Text Box 8"/>
          <p:cNvSpPr txBox="1">
            <a:spLocks noChangeArrowheads="1"/>
          </p:cNvSpPr>
          <p:nvPr/>
        </p:nvSpPr>
        <p:spPr bwMode="auto">
          <a:xfrm>
            <a:off x="609600" y="4724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0664" name="Text Box 9"/>
          <p:cNvSpPr txBox="1">
            <a:spLocks noChangeArrowheads="1"/>
          </p:cNvSpPr>
          <p:nvPr/>
        </p:nvSpPr>
        <p:spPr bwMode="auto">
          <a:xfrm>
            <a:off x="609600" y="51958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70665" name="Text Box 10"/>
          <p:cNvSpPr txBox="1">
            <a:spLocks noChangeArrowheads="1"/>
          </p:cNvSpPr>
          <p:nvPr/>
        </p:nvSpPr>
        <p:spPr bwMode="auto">
          <a:xfrm>
            <a:off x="28194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0666" name="Text Box 11"/>
          <p:cNvSpPr txBox="1">
            <a:spLocks noChangeArrowheads="1"/>
          </p:cNvSpPr>
          <p:nvPr/>
        </p:nvSpPr>
        <p:spPr bwMode="auto">
          <a:xfrm>
            <a:off x="6400800" y="617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0667" name="Oval 12"/>
          <p:cNvSpPr>
            <a:spLocks noChangeArrowheads="1"/>
          </p:cNvSpPr>
          <p:nvPr/>
        </p:nvSpPr>
        <p:spPr bwMode="auto">
          <a:xfrm>
            <a:off x="914400" y="46482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68" name="Oval 13"/>
          <p:cNvSpPr>
            <a:spLocks noChangeArrowheads="1"/>
          </p:cNvSpPr>
          <p:nvPr/>
        </p:nvSpPr>
        <p:spPr bwMode="auto">
          <a:xfrm>
            <a:off x="1981200" y="4648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69" name="Oval 14"/>
          <p:cNvSpPr>
            <a:spLocks noChangeArrowheads="1"/>
          </p:cNvSpPr>
          <p:nvPr/>
        </p:nvSpPr>
        <p:spPr bwMode="auto">
          <a:xfrm>
            <a:off x="3200400" y="46482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70" name="Oval 15"/>
          <p:cNvSpPr>
            <a:spLocks noChangeArrowheads="1"/>
          </p:cNvSpPr>
          <p:nvPr/>
        </p:nvSpPr>
        <p:spPr bwMode="auto">
          <a:xfrm>
            <a:off x="4953000" y="46482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71" name="AutoShape 16"/>
          <p:cNvSpPr>
            <a:spLocks noChangeArrowheads="1"/>
          </p:cNvSpPr>
          <p:nvPr/>
        </p:nvSpPr>
        <p:spPr bwMode="auto">
          <a:xfrm>
            <a:off x="4953000" y="51816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72" name="Oval 17"/>
          <p:cNvSpPr>
            <a:spLocks noChangeArrowheads="1"/>
          </p:cNvSpPr>
          <p:nvPr/>
        </p:nvSpPr>
        <p:spPr bwMode="auto">
          <a:xfrm>
            <a:off x="6781800" y="46482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73" name="Oval 18"/>
          <p:cNvSpPr>
            <a:spLocks noChangeArrowheads="1"/>
          </p:cNvSpPr>
          <p:nvPr/>
        </p:nvSpPr>
        <p:spPr bwMode="auto">
          <a:xfrm>
            <a:off x="7696200" y="55626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0674" name="Line 19"/>
          <p:cNvSpPr>
            <a:spLocks noChangeShapeType="1"/>
          </p:cNvSpPr>
          <p:nvPr/>
        </p:nvSpPr>
        <p:spPr bwMode="auto">
          <a:xfrm flipV="1">
            <a:off x="3581400" y="54102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75" name="Line 20"/>
          <p:cNvSpPr>
            <a:spLocks noChangeShapeType="1"/>
          </p:cNvSpPr>
          <p:nvPr/>
        </p:nvSpPr>
        <p:spPr bwMode="auto">
          <a:xfrm flipV="1">
            <a:off x="3581400" y="4953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76" name="Line 21"/>
          <p:cNvSpPr>
            <a:spLocks noChangeShapeType="1"/>
          </p:cNvSpPr>
          <p:nvPr/>
        </p:nvSpPr>
        <p:spPr bwMode="auto">
          <a:xfrm>
            <a:off x="4114800" y="4953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77" name="Line 22"/>
          <p:cNvSpPr>
            <a:spLocks noChangeShapeType="1"/>
          </p:cNvSpPr>
          <p:nvPr/>
        </p:nvSpPr>
        <p:spPr bwMode="auto">
          <a:xfrm>
            <a:off x="4114800" y="49530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678" name="Line 23"/>
          <p:cNvSpPr>
            <a:spLocks noChangeShapeType="1"/>
          </p:cNvSpPr>
          <p:nvPr/>
        </p:nvSpPr>
        <p:spPr bwMode="auto">
          <a:xfrm flipV="1">
            <a:off x="4648200" y="4953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4648200" y="5410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13" name="Line 25"/>
          <p:cNvSpPr>
            <a:spLocks noChangeShapeType="1"/>
          </p:cNvSpPr>
          <p:nvPr/>
        </p:nvSpPr>
        <p:spPr bwMode="auto">
          <a:xfrm>
            <a:off x="5257800" y="4953000"/>
            <a:ext cx="152400" cy="9144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14" name="Line 24"/>
          <p:cNvSpPr>
            <a:spLocks noChangeShapeType="1"/>
          </p:cNvSpPr>
          <p:nvPr/>
        </p:nvSpPr>
        <p:spPr bwMode="auto">
          <a:xfrm>
            <a:off x="4648200" y="5410200"/>
            <a:ext cx="152400" cy="4572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12" grpId="0" animBg="1"/>
      <p:bldP spid="63513" grpId="0" animBg="1"/>
      <p:bldP spid="635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transfer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 the instant the new view is reported, a process already in the group makes a checkpoint</a:t>
            </a:r>
          </a:p>
          <a:p>
            <a:pPr eaLnBrk="1" hangingPunct="1"/>
            <a:r>
              <a:rPr lang="en-US" smtClean="0"/>
              <a:t>Sends point-to-point to new member(s)</a:t>
            </a:r>
          </a:p>
          <a:p>
            <a:pPr eaLnBrk="1" hangingPunct="1"/>
            <a:r>
              <a:rPr lang="en-US" smtClean="0"/>
              <a:t>It (they) initialize from the checkpoint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ChangeArrowheads="1"/>
          </p:cNvSpPr>
          <p:nvPr/>
        </p:nvSpPr>
        <p:spPr bwMode="auto">
          <a:xfrm>
            <a:off x="304800" y="2057400"/>
            <a:ext cx="8686800" cy="205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State transfer and reliable multicast</a:t>
            </a:r>
          </a:p>
        </p:txBody>
      </p:sp>
      <p:sp>
        <p:nvSpPr>
          <p:cNvPr id="7270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95800"/>
            <a:ext cx="8193088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After re-ordering, it looks like each multicast is reliably delivered </a:t>
            </a:r>
            <a:r>
              <a:rPr lang="en-US" sz="2400" u="sng" smtClean="0"/>
              <a:t>in the same view</a:t>
            </a:r>
            <a:r>
              <a:rPr lang="en-US" sz="2400" smtClean="0"/>
              <a:t> at each receiver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Note: if sender </a:t>
            </a:r>
            <a:r>
              <a:rPr lang="en-US" sz="2400" i="1" smtClean="0"/>
              <a:t>and all receivers</a:t>
            </a:r>
            <a:r>
              <a:rPr lang="en-US" sz="2400" smtClean="0"/>
              <a:t> fails, unstable message can be “erased” even after delivery to an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This is a price we pay to gain higher speed</a:t>
            </a:r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09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10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11" name="Line 8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12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2713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72714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2715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2716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17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18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19" name="Oval 2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20" name="AutoShape 21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21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22" name="Line 23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3" name="Line 24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4" name="Line 25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5" name="Line 26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6" name="Oval 3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2727" name="Line 36"/>
          <p:cNvSpPr>
            <a:spLocks noChangeShapeType="1"/>
          </p:cNvSpPr>
          <p:nvPr/>
        </p:nvSpPr>
        <p:spPr bwMode="auto">
          <a:xfrm>
            <a:off x="35814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8" name="Line 37"/>
          <p:cNvSpPr>
            <a:spLocks noChangeShapeType="1"/>
          </p:cNvSpPr>
          <p:nvPr/>
        </p:nvSpPr>
        <p:spPr bwMode="auto">
          <a:xfrm>
            <a:off x="35814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29" name="Line 38"/>
          <p:cNvSpPr>
            <a:spLocks noChangeShapeType="1"/>
          </p:cNvSpPr>
          <p:nvPr/>
        </p:nvSpPr>
        <p:spPr bwMode="auto">
          <a:xfrm flipV="1">
            <a:off x="44958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30" name="Line 39"/>
          <p:cNvSpPr>
            <a:spLocks noChangeShapeType="1"/>
          </p:cNvSpPr>
          <p:nvPr/>
        </p:nvSpPr>
        <p:spPr bwMode="auto">
          <a:xfrm>
            <a:off x="44958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31" name="Line 40"/>
          <p:cNvSpPr>
            <a:spLocks noChangeShapeType="1"/>
          </p:cNvSpPr>
          <p:nvPr/>
        </p:nvSpPr>
        <p:spPr bwMode="auto">
          <a:xfrm>
            <a:off x="56388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32" name="Line 41"/>
          <p:cNvSpPr>
            <a:spLocks noChangeShapeType="1"/>
          </p:cNvSpPr>
          <p:nvPr/>
        </p:nvSpPr>
        <p:spPr bwMode="auto">
          <a:xfrm flipV="1">
            <a:off x="57912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33" name="Line 42"/>
          <p:cNvSpPr>
            <a:spLocks noChangeShapeType="1"/>
          </p:cNvSpPr>
          <p:nvPr/>
        </p:nvSpPr>
        <p:spPr bwMode="auto">
          <a:xfrm flipV="1">
            <a:off x="71628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view initiated, it adds a process</a:t>
            </a:r>
          </a:p>
          <a:p>
            <a:r>
              <a:rPr lang="en-US" dirty="0" smtClean="0"/>
              <a:t>We run the flush protocol, but as it ends…</a:t>
            </a:r>
          </a:p>
          <a:p>
            <a:r>
              <a:rPr lang="en-US" dirty="0" smtClean="0"/>
              <a:t>… some existing process creates a checkpoint of group</a:t>
            </a:r>
          </a:p>
          <a:p>
            <a:pPr lvl="1"/>
            <a:r>
              <a:rPr lang="en-US" dirty="0" smtClean="0"/>
              <a:t>Only state specific to the group, not ALL of its state</a:t>
            </a:r>
          </a:p>
          <a:p>
            <a:pPr lvl="1"/>
            <a:r>
              <a:rPr lang="en-US" dirty="0" smtClean="0"/>
              <a:t>Keep in mind that one application might be in many groups at the same time, each with its own state</a:t>
            </a:r>
          </a:p>
          <a:p>
            <a:endParaRPr lang="en-US" dirty="0" smtClean="0"/>
          </a:p>
          <a:p>
            <a:r>
              <a:rPr lang="en-US" dirty="0" smtClean="0"/>
              <a:t>Transfer this checkpoint to joining member</a:t>
            </a:r>
          </a:p>
          <a:p>
            <a:pPr lvl="1"/>
            <a:r>
              <a:rPr lang="en-US" dirty="0" smtClean="0"/>
              <a:t>It loads it to initialize the state of its instance of the group – that object.  One state transfer per group.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Ordering: The missing element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fault-tolerant protocol was</a:t>
            </a:r>
          </a:p>
          <a:p>
            <a:pPr lvl="1" eaLnBrk="1" hangingPunct="1"/>
            <a:r>
              <a:rPr lang="en-US" smtClean="0"/>
              <a:t>FIFO ordered: messages </a:t>
            </a:r>
            <a:r>
              <a:rPr lang="en-US" i="1" smtClean="0"/>
              <a:t>from a single sender </a:t>
            </a:r>
            <a:r>
              <a:rPr lang="en-US" smtClean="0"/>
              <a:t>are delivered in the order they were sent, even if someone crashes</a:t>
            </a:r>
          </a:p>
          <a:p>
            <a:pPr lvl="1" eaLnBrk="1" hangingPunct="1"/>
            <a:r>
              <a:rPr lang="en-US" smtClean="0"/>
              <a:t>View synchronous: everyone receives a given message in the same group view</a:t>
            </a:r>
          </a:p>
          <a:p>
            <a:pPr eaLnBrk="1" hangingPunct="1"/>
            <a:r>
              <a:rPr lang="en-US" smtClean="0"/>
              <a:t>This is the protocol we called </a:t>
            </a:r>
            <a:r>
              <a:rPr lang="en-US" b="1" smtClean="0"/>
              <a:t>fbcast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Monday: Designed an 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used a state machine protocol to maintain consensus on events</a:t>
            </a:r>
          </a:p>
          <a:p>
            <a:r>
              <a:rPr lang="en-US" dirty="0" smtClean="0"/>
              <a:t>Structured the resulting system as a tree in which each node is a group of replicas</a:t>
            </a:r>
          </a:p>
          <a:p>
            <a:r>
              <a:rPr lang="en-US" dirty="0" smtClean="0"/>
              <a:t>Results in a very general management service</a:t>
            </a:r>
          </a:p>
          <a:p>
            <a:pPr lvl="1"/>
            <a:r>
              <a:rPr lang="en-US" dirty="0" smtClean="0"/>
              <a:t>One role of which is to manage membership when an application needs replicated data</a:t>
            </a:r>
          </a:p>
          <a:p>
            <a:pPr lvl="1"/>
            <a:r>
              <a:rPr lang="en-US" dirty="0" smtClean="0"/>
              <a:t>Today continue to flesh out this idea of a group communication abstraction in support of replication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options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17713"/>
            <a:ext cx="78882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cbcast</a:t>
            </a:r>
            <a:r>
              <a:rPr lang="en-US" smtClean="0"/>
              <a:t>:  If cbcast(a)</a:t>
            </a:r>
            <a:r>
              <a:rPr lang="en-US" smtClean="0">
                <a:sym typeface="Symbol" pitchFamily="18" charset="2"/>
              </a:rPr>
              <a:t>cbcast(b), deliver a before b at common destinations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ym typeface="Symbol" pitchFamily="18" charset="2"/>
              </a:rPr>
              <a:t>abcast: </a:t>
            </a:r>
            <a:r>
              <a:rPr lang="en-US" smtClean="0">
                <a:sym typeface="Symbol" pitchFamily="18" charset="2"/>
              </a:rPr>
              <a:t>Even if a and b are concurrent, deliver in some agreed order at common destinations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gbcast: </a:t>
            </a:r>
            <a:r>
              <a:rPr lang="en-US" smtClean="0"/>
              <a:t>Deliver this message like a new group view: agreed order w.r.t. multicasts of all other flavors 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Single updater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92363"/>
            <a:ext cx="8229600" cy="4389437"/>
          </a:xfrm>
        </p:spPr>
        <p:txBody>
          <a:bodyPr/>
          <a:lstStyle/>
          <a:p>
            <a:pPr eaLnBrk="1" hangingPunct="1"/>
            <a:r>
              <a:rPr lang="en-US" smtClean="0"/>
              <a:t>If p is the only update source, the need is a bit like the TCP “fifo” ordering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fbcast</a:t>
            </a:r>
            <a:r>
              <a:rPr lang="en-US" smtClean="0"/>
              <a:t> is a good choice for this case</a:t>
            </a:r>
            <a:endParaRPr lang="en-US" b="1" smtClean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066800" y="3886200"/>
            <a:ext cx="6934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5780" name="Line 5"/>
          <p:cNvSpPr>
            <a:spLocks noChangeShapeType="1"/>
          </p:cNvSpPr>
          <p:nvPr/>
        </p:nvSpPr>
        <p:spPr bwMode="auto">
          <a:xfrm>
            <a:off x="1066800" y="45720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81" name="Line 6"/>
          <p:cNvSpPr>
            <a:spLocks noChangeShapeType="1"/>
          </p:cNvSpPr>
          <p:nvPr/>
        </p:nvSpPr>
        <p:spPr bwMode="auto">
          <a:xfrm>
            <a:off x="1066800" y="4267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82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5783" name="Text Box 8"/>
          <p:cNvSpPr txBox="1">
            <a:spLocks noChangeArrowheads="1"/>
          </p:cNvSpPr>
          <p:nvPr/>
        </p:nvSpPr>
        <p:spPr bwMode="auto">
          <a:xfrm>
            <a:off x="685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5784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5785" name="Text Box 10"/>
          <p:cNvSpPr txBox="1">
            <a:spLocks noChangeArrowheads="1"/>
          </p:cNvSpPr>
          <p:nvPr/>
        </p:nvSpPr>
        <p:spPr bwMode="auto">
          <a:xfrm>
            <a:off x="685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75786" name="Line 11"/>
          <p:cNvSpPr>
            <a:spLocks noChangeShapeType="1"/>
          </p:cNvSpPr>
          <p:nvPr/>
        </p:nvSpPr>
        <p:spPr bwMode="auto">
          <a:xfrm>
            <a:off x="5334000" y="4572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87" name="Oval 12"/>
          <p:cNvSpPr>
            <a:spLocks noChangeArrowheads="1"/>
          </p:cNvSpPr>
          <p:nvPr/>
        </p:nvSpPr>
        <p:spPr bwMode="auto">
          <a:xfrm>
            <a:off x="1066800" y="3733800"/>
            <a:ext cx="2286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5788" name="Line 13"/>
          <p:cNvSpPr>
            <a:spLocks noChangeShapeType="1"/>
          </p:cNvSpPr>
          <p:nvPr/>
        </p:nvSpPr>
        <p:spPr bwMode="auto">
          <a:xfrm>
            <a:off x="3276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89" name="Line 14"/>
          <p:cNvSpPr>
            <a:spLocks noChangeShapeType="1"/>
          </p:cNvSpPr>
          <p:nvPr/>
        </p:nvSpPr>
        <p:spPr bwMode="auto">
          <a:xfrm>
            <a:off x="32766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0" name="Line 15"/>
          <p:cNvSpPr>
            <a:spLocks noChangeShapeType="1"/>
          </p:cNvSpPr>
          <p:nvPr/>
        </p:nvSpPr>
        <p:spPr bwMode="auto">
          <a:xfrm>
            <a:off x="3276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1" name="Line 16"/>
          <p:cNvSpPr>
            <a:spLocks noChangeShapeType="1"/>
          </p:cNvSpPr>
          <p:nvPr/>
        </p:nvSpPr>
        <p:spPr bwMode="auto">
          <a:xfrm>
            <a:off x="1066800" y="4876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2" name="Line 17"/>
          <p:cNvSpPr>
            <a:spLocks noChangeShapeType="1"/>
          </p:cNvSpPr>
          <p:nvPr/>
        </p:nvSpPr>
        <p:spPr bwMode="auto">
          <a:xfrm>
            <a:off x="2057400" y="38862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3" name="Line 18"/>
          <p:cNvSpPr>
            <a:spLocks noChangeShapeType="1"/>
          </p:cNvSpPr>
          <p:nvPr/>
        </p:nvSpPr>
        <p:spPr bwMode="auto">
          <a:xfrm>
            <a:off x="2057400" y="3886200"/>
            <a:ext cx="304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4" name="Line 19"/>
          <p:cNvSpPr>
            <a:spLocks noChangeShapeType="1"/>
          </p:cNvSpPr>
          <p:nvPr/>
        </p:nvSpPr>
        <p:spPr bwMode="auto">
          <a:xfrm>
            <a:off x="2057400" y="3886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5" name="Line 20"/>
          <p:cNvSpPr>
            <a:spLocks noChangeShapeType="1"/>
          </p:cNvSpPr>
          <p:nvPr/>
        </p:nvSpPr>
        <p:spPr bwMode="auto">
          <a:xfrm>
            <a:off x="41910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6" name="Line 21"/>
          <p:cNvSpPr>
            <a:spLocks noChangeShapeType="1"/>
          </p:cNvSpPr>
          <p:nvPr/>
        </p:nvSpPr>
        <p:spPr bwMode="auto">
          <a:xfrm>
            <a:off x="41910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7" name="Line 22"/>
          <p:cNvSpPr>
            <a:spLocks noChangeShapeType="1"/>
          </p:cNvSpPr>
          <p:nvPr/>
        </p:nvSpPr>
        <p:spPr bwMode="auto">
          <a:xfrm>
            <a:off x="41910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8" name="Line 23"/>
          <p:cNvSpPr>
            <a:spLocks noChangeShapeType="1"/>
          </p:cNvSpPr>
          <p:nvPr/>
        </p:nvSpPr>
        <p:spPr bwMode="auto">
          <a:xfrm>
            <a:off x="62484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99" name="Line 24"/>
          <p:cNvSpPr>
            <a:spLocks noChangeShapeType="1"/>
          </p:cNvSpPr>
          <p:nvPr/>
        </p:nvSpPr>
        <p:spPr bwMode="auto">
          <a:xfrm>
            <a:off x="62484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800" name="Line 25"/>
          <p:cNvSpPr>
            <a:spLocks noChangeShapeType="1"/>
          </p:cNvSpPr>
          <p:nvPr/>
        </p:nvSpPr>
        <p:spPr bwMode="auto">
          <a:xfrm>
            <a:off x="6248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801" name="Oval 26"/>
          <p:cNvSpPr>
            <a:spLocks noChangeArrowheads="1"/>
          </p:cNvSpPr>
          <p:nvPr/>
        </p:nvSpPr>
        <p:spPr bwMode="auto">
          <a:xfrm>
            <a:off x="18288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1</a:t>
            </a:r>
          </a:p>
        </p:txBody>
      </p:sp>
      <p:sp>
        <p:nvSpPr>
          <p:cNvPr id="75802" name="Oval 27"/>
          <p:cNvSpPr>
            <a:spLocks noChangeArrowheads="1"/>
          </p:cNvSpPr>
          <p:nvPr/>
        </p:nvSpPr>
        <p:spPr bwMode="auto">
          <a:xfrm>
            <a:off x="30480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2</a:t>
            </a:r>
          </a:p>
        </p:txBody>
      </p:sp>
      <p:sp>
        <p:nvSpPr>
          <p:cNvPr id="75803" name="Oval 28"/>
          <p:cNvSpPr>
            <a:spLocks noChangeArrowheads="1"/>
          </p:cNvSpPr>
          <p:nvPr/>
        </p:nvSpPr>
        <p:spPr bwMode="auto">
          <a:xfrm>
            <a:off x="38862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3</a:t>
            </a:r>
          </a:p>
        </p:txBody>
      </p:sp>
      <p:sp>
        <p:nvSpPr>
          <p:cNvPr id="75804" name="Oval 29"/>
          <p:cNvSpPr>
            <a:spLocks noChangeArrowheads="1"/>
          </p:cNvSpPr>
          <p:nvPr/>
        </p:nvSpPr>
        <p:spPr bwMode="auto">
          <a:xfrm>
            <a:off x="60198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Events occur on a “causal thread” but multicasts have different senders</a:t>
            </a:r>
          </a:p>
        </p:txBody>
      </p:sp>
      <p:sp>
        <p:nvSpPr>
          <p:cNvPr id="76803" name="Line 4"/>
          <p:cNvSpPr>
            <a:spLocks noChangeShapeType="1"/>
          </p:cNvSpPr>
          <p:nvPr/>
        </p:nvSpPr>
        <p:spPr bwMode="auto">
          <a:xfrm>
            <a:off x="1066800" y="38862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04" name="Line 5"/>
          <p:cNvSpPr>
            <a:spLocks noChangeShapeType="1"/>
          </p:cNvSpPr>
          <p:nvPr/>
        </p:nvSpPr>
        <p:spPr bwMode="auto">
          <a:xfrm flipV="1">
            <a:off x="1066800" y="4572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05" name="Line 6"/>
          <p:cNvSpPr>
            <a:spLocks noChangeShapeType="1"/>
          </p:cNvSpPr>
          <p:nvPr/>
        </p:nvSpPr>
        <p:spPr bwMode="auto">
          <a:xfrm>
            <a:off x="1066800" y="4267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06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6807" name="Text Box 8"/>
          <p:cNvSpPr txBox="1">
            <a:spLocks noChangeArrowheads="1"/>
          </p:cNvSpPr>
          <p:nvPr/>
        </p:nvSpPr>
        <p:spPr bwMode="auto">
          <a:xfrm>
            <a:off x="685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6808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6809" name="Text Box 10"/>
          <p:cNvSpPr txBox="1">
            <a:spLocks noChangeArrowheads="1"/>
          </p:cNvSpPr>
          <p:nvPr/>
        </p:nvSpPr>
        <p:spPr bwMode="auto">
          <a:xfrm>
            <a:off x="685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76810" name="Oval 13"/>
          <p:cNvSpPr>
            <a:spLocks noChangeArrowheads="1"/>
          </p:cNvSpPr>
          <p:nvPr/>
        </p:nvSpPr>
        <p:spPr bwMode="auto">
          <a:xfrm>
            <a:off x="1066800" y="3733800"/>
            <a:ext cx="2286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6811" name="Line 14"/>
          <p:cNvSpPr>
            <a:spLocks noChangeShapeType="1"/>
          </p:cNvSpPr>
          <p:nvPr/>
        </p:nvSpPr>
        <p:spPr bwMode="auto">
          <a:xfrm>
            <a:off x="3276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12" name="Line 15"/>
          <p:cNvSpPr>
            <a:spLocks noChangeShapeType="1"/>
          </p:cNvSpPr>
          <p:nvPr/>
        </p:nvSpPr>
        <p:spPr bwMode="auto">
          <a:xfrm>
            <a:off x="32766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13" name="Line 16"/>
          <p:cNvSpPr>
            <a:spLocks noChangeShapeType="1"/>
          </p:cNvSpPr>
          <p:nvPr/>
        </p:nvSpPr>
        <p:spPr bwMode="auto">
          <a:xfrm>
            <a:off x="3276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14" name="Line 23"/>
          <p:cNvSpPr>
            <a:spLocks noChangeShapeType="1"/>
          </p:cNvSpPr>
          <p:nvPr/>
        </p:nvSpPr>
        <p:spPr bwMode="auto">
          <a:xfrm>
            <a:off x="1066800" y="4876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 flipV="1">
            <a:off x="2057400" y="3886200"/>
            <a:ext cx="304800" cy="990600"/>
            <a:chOff x="1296" y="2448"/>
            <a:chExt cx="192" cy="624"/>
          </a:xfrm>
        </p:grpSpPr>
        <p:sp>
          <p:nvSpPr>
            <p:cNvPr id="76844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45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46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16" name="Line 30"/>
          <p:cNvSpPr>
            <a:spLocks noChangeShapeType="1"/>
          </p:cNvSpPr>
          <p:nvPr/>
        </p:nvSpPr>
        <p:spPr bwMode="auto">
          <a:xfrm>
            <a:off x="69342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17" name="Line 31"/>
          <p:cNvSpPr>
            <a:spLocks noChangeShapeType="1"/>
          </p:cNvSpPr>
          <p:nvPr/>
        </p:nvSpPr>
        <p:spPr bwMode="auto">
          <a:xfrm>
            <a:off x="69342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18" name="Line 32"/>
          <p:cNvSpPr>
            <a:spLocks noChangeShapeType="1"/>
          </p:cNvSpPr>
          <p:nvPr/>
        </p:nvSpPr>
        <p:spPr bwMode="auto">
          <a:xfrm>
            <a:off x="6934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 flipV="1">
            <a:off x="5257800" y="3886200"/>
            <a:ext cx="304800" cy="990600"/>
            <a:chOff x="1296" y="2448"/>
            <a:chExt cx="192" cy="624"/>
          </a:xfrm>
        </p:grpSpPr>
        <p:sp>
          <p:nvSpPr>
            <p:cNvPr id="76841" name="Line 39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42" name="Line 40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43" name="Line 41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7" name="Line 42"/>
          <p:cNvSpPr>
            <a:spLocks noChangeShapeType="1"/>
          </p:cNvSpPr>
          <p:nvPr/>
        </p:nvSpPr>
        <p:spPr bwMode="auto">
          <a:xfrm>
            <a:off x="10668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38" name="Line 43"/>
          <p:cNvSpPr>
            <a:spLocks noChangeShapeType="1"/>
          </p:cNvSpPr>
          <p:nvPr/>
        </p:nvSpPr>
        <p:spPr bwMode="auto">
          <a:xfrm>
            <a:off x="1752600" y="3886200"/>
            <a:ext cx="2286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39" name="Line 44"/>
          <p:cNvSpPr>
            <a:spLocks noChangeShapeType="1"/>
          </p:cNvSpPr>
          <p:nvPr/>
        </p:nvSpPr>
        <p:spPr bwMode="auto">
          <a:xfrm>
            <a:off x="1981200" y="48768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0" name="Line 45"/>
          <p:cNvSpPr>
            <a:spLocks noChangeShapeType="1"/>
          </p:cNvSpPr>
          <p:nvPr/>
        </p:nvSpPr>
        <p:spPr bwMode="auto">
          <a:xfrm>
            <a:off x="28956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1" name="Line 46"/>
          <p:cNvSpPr>
            <a:spLocks noChangeShapeType="1"/>
          </p:cNvSpPr>
          <p:nvPr/>
        </p:nvSpPr>
        <p:spPr bwMode="auto">
          <a:xfrm flipH="1">
            <a:off x="2590800" y="3886200"/>
            <a:ext cx="3048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2" name="Line 47"/>
          <p:cNvSpPr>
            <a:spLocks noChangeShapeType="1"/>
          </p:cNvSpPr>
          <p:nvPr/>
        </p:nvSpPr>
        <p:spPr bwMode="auto">
          <a:xfrm>
            <a:off x="3962400" y="45720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3" name="Line 48"/>
          <p:cNvSpPr>
            <a:spLocks noChangeShapeType="1"/>
          </p:cNvSpPr>
          <p:nvPr/>
        </p:nvSpPr>
        <p:spPr bwMode="auto">
          <a:xfrm>
            <a:off x="3581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4" name="Line 49"/>
          <p:cNvSpPr>
            <a:spLocks noChangeShapeType="1"/>
          </p:cNvSpPr>
          <p:nvPr/>
        </p:nvSpPr>
        <p:spPr bwMode="auto">
          <a:xfrm>
            <a:off x="46482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5" name="Line 50"/>
          <p:cNvSpPr>
            <a:spLocks noChangeShapeType="1"/>
          </p:cNvSpPr>
          <p:nvPr/>
        </p:nvSpPr>
        <p:spPr bwMode="auto">
          <a:xfrm>
            <a:off x="4876800" y="48768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6" name="Line 51"/>
          <p:cNvSpPr>
            <a:spLocks noChangeShapeType="1"/>
          </p:cNvSpPr>
          <p:nvPr/>
        </p:nvSpPr>
        <p:spPr bwMode="auto">
          <a:xfrm flipH="1">
            <a:off x="55626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7" name="Line 52"/>
          <p:cNvSpPr>
            <a:spLocks noChangeShapeType="1"/>
          </p:cNvSpPr>
          <p:nvPr/>
        </p:nvSpPr>
        <p:spPr bwMode="auto">
          <a:xfrm>
            <a:off x="6248400" y="38862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6831" name="Line 53"/>
          <p:cNvSpPr>
            <a:spLocks noChangeShapeType="1"/>
          </p:cNvSpPr>
          <p:nvPr/>
        </p:nvSpPr>
        <p:spPr bwMode="auto">
          <a:xfrm flipV="1">
            <a:off x="4343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32" name="Line 54"/>
          <p:cNvSpPr>
            <a:spLocks noChangeShapeType="1"/>
          </p:cNvSpPr>
          <p:nvPr/>
        </p:nvSpPr>
        <p:spPr bwMode="auto">
          <a:xfrm>
            <a:off x="43434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33" name="Line 55"/>
          <p:cNvSpPr>
            <a:spLocks noChangeShapeType="1"/>
          </p:cNvSpPr>
          <p:nvPr/>
        </p:nvSpPr>
        <p:spPr bwMode="auto">
          <a:xfrm flipV="1">
            <a:off x="43434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51" name="Line 56"/>
          <p:cNvSpPr>
            <a:spLocks noChangeShapeType="1"/>
          </p:cNvSpPr>
          <p:nvPr/>
        </p:nvSpPr>
        <p:spPr bwMode="auto">
          <a:xfrm flipH="1">
            <a:off x="5867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52" name="Line 58"/>
          <p:cNvSpPr>
            <a:spLocks noChangeShapeType="1"/>
          </p:cNvSpPr>
          <p:nvPr/>
        </p:nvSpPr>
        <p:spPr bwMode="auto">
          <a:xfrm>
            <a:off x="5791200" y="45720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6836" name="Oval 59"/>
          <p:cNvSpPr>
            <a:spLocks noChangeArrowheads="1"/>
          </p:cNvSpPr>
          <p:nvPr/>
        </p:nvSpPr>
        <p:spPr bwMode="auto">
          <a:xfrm>
            <a:off x="19050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1</a:t>
            </a:r>
          </a:p>
        </p:txBody>
      </p:sp>
      <p:sp>
        <p:nvSpPr>
          <p:cNvPr id="76837" name="Oval 60"/>
          <p:cNvSpPr>
            <a:spLocks noChangeArrowheads="1"/>
          </p:cNvSpPr>
          <p:nvPr/>
        </p:nvSpPr>
        <p:spPr bwMode="auto">
          <a:xfrm>
            <a:off x="30480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2</a:t>
            </a:r>
          </a:p>
        </p:txBody>
      </p:sp>
      <p:sp>
        <p:nvSpPr>
          <p:cNvPr id="76838" name="Oval 61"/>
          <p:cNvSpPr>
            <a:spLocks noChangeArrowheads="1"/>
          </p:cNvSpPr>
          <p:nvPr/>
        </p:nvSpPr>
        <p:spPr bwMode="auto">
          <a:xfrm>
            <a:off x="4114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3</a:t>
            </a:r>
          </a:p>
        </p:txBody>
      </p:sp>
      <p:sp>
        <p:nvSpPr>
          <p:cNvPr id="76839" name="Oval 62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4</a:t>
            </a:r>
          </a:p>
        </p:txBody>
      </p:sp>
      <p:sp>
        <p:nvSpPr>
          <p:cNvPr id="76840" name="Oval 63"/>
          <p:cNvSpPr>
            <a:spLocks noChangeArrowheads="1"/>
          </p:cNvSpPr>
          <p:nvPr/>
        </p:nvSpPr>
        <p:spPr bwMode="auto">
          <a:xfrm>
            <a:off x="6705600" y="3505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Events occur on a “causal thread” but multicasts have different senders</a:t>
            </a:r>
          </a:p>
        </p:txBody>
      </p:sp>
      <p:sp>
        <p:nvSpPr>
          <p:cNvPr id="77827" name="Line 4"/>
          <p:cNvSpPr>
            <a:spLocks noChangeShapeType="1"/>
          </p:cNvSpPr>
          <p:nvPr/>
        </p:nvSpPr>
        <p:spPr bwMode="auto">
          <a:xfrm>
            <a:off x="1066800" y="38862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28" name="Line 5"/>
          <p:cNvSpPr>
            <a:spLocks noChangeShapeType="1"/>
          </p:cNvSpPr>
          <p:nvPr/>
        </p:nvSpPr>
        <p:spPr bwMode="auto">
          <a:xfrm flipV="1">
            <a:off x="1066800" y="4572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29" name="Line 6"/>
          <p:cNvSpPr>
            <a:spLocks noChangeShapeType="1"/>
          </p:cNvSpPr>
          <p:nvPr/>
        </p:nvSpPr>
        <p:spPr bwMode="auto">
          <a:xfrm>
            <a:off x="1066800" y="4267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30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7831" name="Text Box 8"/>
          <p:cNvSpPr txBox="1">
            <a:spLocks noChangeArrowheads="1"/>
          </p:cNvSpPr>
          <p:nvPr/>
        </p:nvSpPr>
        <p:spPr bwMode="auto">
          <a:xfrm>
            <a:off x="685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7832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7833" name="Text Box 10"/>
          <p:cNvSpPr txBox="1">
            <a:spLocks noChangeArrowheads="1"/>
          </p:cNvSpPr>
          <p:nvPr/>
        </p:nvSpPr>
        <p:spPr bwMode="auto">
          <a:xfrm>
            <a:off x="685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77834" name="Oval 11"/>
          <p:cNvSpPr>
            <a:spLocks noChangeArrowheads="1"/>
          </p:cNvSpPr>
          <p:nvPr/>
        </p:nvSpPr>
        <p:spPr bwMode="auto">
          <a:xfrm>
            <a:off x="1066800" y="3733800"/>
            <a:ext cx="2286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7835" name="Line 12"/>
          <p:cNvSpPr>
            <a:spLocks noChangeShapeType="1"/>
          </p:cNvSpPr>
          <p:nvPr/>
        </p:nvSpPr>
        <p:spPr bwMode="auto">
          <a:xfrm>
            <a:off x="3276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36" name="Line 13"/>
          <p:cNvSpPr>
            <a:spLocks noChangeShapeType="1"/>
          </p:cNvSpPr>
          <p:nvPr/>
        </p:nvSpPr>
        <p:spPr bwMode="auto">
          <a:xfrm>
            <a:off x="32766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37" name="Line 14"/>
          <p:cNvSpPr>
            <a:spLocks noChangeShapeType="1"/>
          </p:cNvSpPr>
          <p:nvPr/>
        </p:nvSpPr>
        <p:spPr bwMode="auto">
          <a:xfrm>
            <a:off x="3276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38" name="Line 15"/>
          <p:cNvSpPr>
            <a:spLocks noChangeShapeType="1"/>
          </p:cNvSpPr>
          <p:nvPr/>
        </p:nvSpPr>
        <p:spPr bwMode="auto">
          <a:xfrm>
            <a:off x="1066800" y="4876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2057400" y="3886200"/>
            <a:ext cx="304800" cy="990600"/>
            <a:chOff x="1296" y="2448"/>
            <a:chExt cx="192" cy="624"/>
          </a:xfrm>
        </p:grpSpPr>
        <p:sp>
          <p:nvSpPr>
            <p:cNvPr id="77873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74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75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7840" name="Line 20"/>
          <p:cNvSpPr>
            <a:spLocks noChangeShapeType="1"/>
          </p:cNvSpPr>
          <p:nvPr/>
        </p:nvSpPr>
        <p:spPr bwMode="auto">
          <a:xfrm>
            <a:off x="69342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41" name="Line 21"/>
          <p:cNvSpPr>
            <a:spLocks noChangeShapeType="1"/>
          </p:cNvSpPr>
          <p:nvPr/>
        </p:nvSpPr>
        <p:spPr bwMode="auto">
          <a:xfrm>
            <a:off x="69342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42" name="Line 22"/>
          <p:cNvSpPr>
            <a:spLocks noChangeShapeType="1"/>
          </p:cNvSpPr>
          <p:nvPr/>
        </p:nvSpPr>
        <p:spPr bwMode="auto">
          <a:xfrm>
            <a:off x="6934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886200"/>
            <a:ext cx="304800" cy="990600"/>
            <a:chOff x="1296" y="2448"/>
            <a:chExt cx="192" cy="624"/>
          </a:xfrm>
        </p:grpSpPr>
        <p:sp>
          <p:nvSpPr>
            <p:cNvPr id="77870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71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872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5" name="Line 27"/>
          <p:cNvSpPr>
            <a:spLocks noChangeShapeType="1"/>
          </p:cNvSpPr>
          <p:nvPr/>
        </p:nvSpPr>
        <p:spPr bwMode="auto">
          <a:xfrm>
            <a:off x="10668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86" name="Line 28"/>
          <p:cNvSpPr>
            <a:spLocks noChangeShapeType="1"/>
          </p:cNvSpPr>
          <p:nvPr/>
        </p:nvSpPr>
        <p:spPr bwMode="auto">
          <a:xfrm>
            <a:off x="1752600" y="3886200"/>
            <a:ext cx="2286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87" name="Line 29"/>
          <p:cNvSpPr>
            <a:spLocks noChangeShapeType="1"/>
          </p:cNvSpPr>
          <p:nvPr/>
        </p:nvSpPr>
        <p:spPr bwMode="auto">
          <a:xfrm>
            <a:off x="1981200" y="48768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88" name="Line 30"/>
          <p:cNvSpPr>
            <a:spLocks noChangeShapeType="1"/>
          </p:cNvSpPr>
          <p:nvPr/>
        </p:nvSpPr>
        <p:spPr bwMode="auto">
          <a:xfrm>
            <a:off x="28956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89" name="Line 31"/>
          <p:cNvSpPr>
            <a:spLocks noChangeShapeType="1"/>
          </p:cNvSpPr>
          <p:nvPr/>
        </p:nvSpPr>
        <p:spPr bwMode="auto">
          <a:xfrm flipH="1">
            <a:off x="2590800" y="3886200"/>
            <a:ext cx="3048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0" name="Line 32"/>
          <p:cNvSpPr>
            <a:spLocks noChangeShapeType="1"/>
          </p:cNvSpPr>
          <p:nvPr/>
        </p:nvSpPr>
        <p:spPr bwMode="auto">
          <a:xfrm>
            <a:off x="3962400" y="45720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1" name="Line 33"/>
          <p:cNvSpPr>
            <a:spLocks noChangeShapeType="1"/>
          </p:cNvSpPr>
          <p:nvPr/>
        </p:nvSpPr>
        <p:spPr bwMode="auto">
          <a:xfrm>
            <a:off x="3581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2" name="Line 34"/>
          <p:cNvSpPr>
            <a:spLocks noChangeShapeType="1"/>
          </p:cNvSpPr>
          <p:nvPr/>
        </p:nvSpPr>
        <p:spPr bwMode="auto">
          <a:xfrm>
            <a:off x="46482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>
            <a:off x="4876800" y="48768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55626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6248400" y="38862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7855" name="Line 38"/>
          <p:cNvSpPr>
            <a:spLocks noChangeShapeType="1"/>
          </p:cNvSpPr>
          <p:nvPr/>
        </p:nvSpPr>
        <p:spPr bwMode="auto">
          <a:xfrm flipV="1">
            <a:off x="4343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56" name="Line 39"/>
          <p:cNvSpPr>
            <a:spLocks noChangeShapeType="1"/>
          </p:cNvSpPr>
          <p:nvPr/>
        </p:nvSpPr>
        <p:spPr bwMode="auto">
          <a:xfrm>
            <a:off x="43434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57" name="Line 40"/>
          <p:cNvSpPr>
            <a:spLocks noChangeShapeType="1"/>
          </p:cNvSpPr>
          <p:nvPr/>
        </p:nvSpPr>
        <p:spPr bwMode="auto">
          <a:xfrm flipV="1">
            <a:off x="43434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9" name="Line 41"/>
          <p:cNvSpPr>
            <a:spLocks noChangeShapeType="1"/>
          </p:cNvSpPr>
          <p:nvPr/>
        </p:nvSpPr>
        <p:spPr bwMode="auto">
          <a:xfrm flipH="1">
            <a:off x="5867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300" name="Line 42"/>
          <p:cNvSpPr>
            <a:spLocks noChangeShapeType="1"/>
          </p:cNvSpPr>
          <p:nvPr/>
        </p:nvSpPr>
        <p:spPr bwMode="auto">
          <a:xfrm>
            <a:off x="5791200" y="45720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7860" name="Oval 43"/>
          <p:cNvSpPr>
            <a:spLocks noChangeArrowheads="1"/>
          </p:cNvSpPr>
          <p:nvPr/>
        </p:nvSpPr>
        <p:spPr bwMode="auto">
          <a:xfrm>
            <a:off x="19050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1</a:t>
            </a:r>
          </a:p>
        </p:txBody>
      </p:sp>
      <p:sp>
        <p:nvSpPr>
          <p:cNvPr id="77861" name="Oval 44"/>
          <p:cNvSpPr>
            <a:spLocks noChangeArrowheads="1"/>
          </p:cNvSpPr>
          <p:nvPr/>
        </p:nvSpPr>
        <p:spPr bwMode="auto">
          <a:xfrm>
            <a:off x="3048000" y="3429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2</a:t>
            </a:r>
          </a:p>
        </p:txBody>
      </p:sp>
      <p:sp>
        <p:nvSpPr>
          <p:cNvPr id="77862" name="Oval 45"/>
          <p:cNvSpPr>
            <a:spLocks noChangeArrowheads="1"/>
          </p:cNvSpPr>
          <p:nvPr/>
        </p:nvSpPr>
        <p:spPr bwMode="auto">
          <a:xfrm>
            <a:off x="4114800" y="4114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3</a:t>
            </a:r>
          </a:p>
        </p:txBody>
      </p:sp>
      <p:sp>
        <p:nvSpPr>
          <p:cNvPr id="77863" name="Oval 46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4</a:t>
            </a:r>
          </a:p>
        </p:txBody>
      </p:sp>
      <p:sp>
        <p:nvSpPr>
          <p:cNvPr id="77864" name="Oval 47"/>
          <p:cNvSpPr>
            <a:spLocks noChangeArrowheads="1"/>
          </p:cNvSpPr>
          <p:nvPr/>
        </p:nvSpPr>
        <p:spPr bwMode="auto">
          <a:xfrm>
            <a:off x="6705600" y="3505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5</a:t>
            </a:r>
          </a:p>
        </p:txBody>
      </p:sp>
      <p:sp>
        <p:nvSpPr>
          <p:cNvPr id="133168" name="AutoShape 48"/>
          <p:cNvSpPr>
            <a:spLocks noChangeArrowheads="1"/>
          </p:cNvSpPr>
          <p:nvPr/>
        </p:nvSpPr>
        <p:spPr bwMode="auto">
          <a:xfrm>
            <a:off x="1828800" y="2514600"/>
            <a:ext cx="2819400" cy="1219200"/>
          </a:xfrm>
          <a:prstGeom prst="wedgeRectCallout">
            <a:avLst>
              <a:gd name="adj1" fmla="val -51972"/>
              <a:gd name="adj2" fmla="val 6171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Perhaps p invoked a remote operation implemented by some other object here…</a:t>
            </a:r>
          </a:p>
        </p:txBody>
      </p:sp>
      <p:sp>
        <p:nvSpPr>
          <p:cNvPr id="133169" name="AutoShape 49"/>
          <p:cNvSpPr>
            <a:spLocks noChangeArrowheads="1"/>
          </p:cNvSpPr>
          <p:nvPr/>
        </p:nvSpPr>
        <p:spPr bwMode="auto">
          <a:xfrm>
            <a:off x="2362200" y="3124200"/>
            <a:ext cx="3276600" cy="1295400"/>
          </a:xfrm>
          <a:prstGeom prst="wedgeRectCallout">
            <a:avLst>
              <a:gd name="adj1" fmla="val -60370"/>
              <a:gd name="adj2" fmla="val 8296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The process corresponding to that object is “t” and, while doing the operation, it sent a multicast</a:t>
            </a:r>
          </a:p>
        </p:txBody>
      </p:sp>
      <p:sp>
        <p:nvSpPr>
          <p:cNvPr id="133170" name="AutoShape 50"/>
          <p:cNvSpPr>
            <a:spLocks noChangeArrowheads="1"/>
          </p:cNvSpPr>
          <p:nvPr/>
        </p:nvSpPr>
        <p:spPr bwMode="auto">
          <a:xfrm>
            <a:off x="3124200" y="2514600"/>
            <a:ext cx="2819400" cy="1219200"/>
          </a:xfrm>
          <a:prstGeom prst="wedgeRectCallout">
            <a:avLst>
              <a:gd name="adj1" fmla="val -51972"/>
              <a:gd name="adj2" fmla="val 6171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Now we’re back in process p.  The remote operation has returned and p resumes computing</a:t>
            </a:r>
          </a:p>
        </p:txBody>
      </p:sp>
      <p:sp>
        <p:nvSpPr>
          <p:cNvPr id="133171" name="AutoShape 51"/>
          <p:cNvSpPr>
            <a:spLocks noChangeArrowheads="1"/>
          </p:cNvSpPr>
          <p:nvPr/>
        </p:nvSpPr>
        <p:spPr bwMode="auto">
          <a:xfrm>
            <a:off x="2971800" y="3124200"/>
            <a:ext cx="3276600" cy="1295400"/>
          </a:xfrm>
          <a:prstGeom prst="wedgeRectCallout">
            <a:avLst>
              <a:gd name="adj1" fmla="val -60370"/>
              <a:gd name="adj2" fmla="val 8296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T finishes whatever the operation involved and sends a response to the invoker.  Now t waits for other requests</a:t>
            </a:r>
          </a:p>
        </p:txBody>
      </p:sp>
      <p:sp>
        <p:nvSpPr>
          <p:cNvPr id="133172" name="AutoShape 52"/>
          <p:cNvSpPr>
            <a:spLocks noChangeArrowheads="1"/>
          </p:cNvSpPr>
          <p:nvPr/>
        </p:nvSpPr>
        <p:spPr bwMode="auto">
          <a:xfrm>
            <a:off x="4572000" y="2514600"/>
            <a:ext cx="4419600" cy="1752600"/>
          </a:xfrm>
          <a:prstGeom prst="wedgeRectCallout">
            <a:avLst>
              <a:gd name="adj1" fmla="val -42171"/>
              <a:gd name="adj2" fmla="val 830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T gets another request.  This one came from p “indirectly” via s… but the idea is exactly the same.  P is really running a single causal thread that weaves through the system, visiting various objects (and hence the processes that own them)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8" grpId="0" animBg="1"/>
      <p:bldP spid="133168" grpId="1" animBg="1"/>
      <p:bldP spid="133169" grpId="0" animBg="1"/>
      <p:bldP spid="133169" grpId="1" animBg="1"/>
      <p:bldP spid="133170" grpId="0" animBg="1"/>
      <p:bldP spid="133170" grpId="1" animBg="1"/>
      <p:bldP spid="133171" grpId="0" animBg="1"/>
      <p:bldP spid="133171" grpId="1" animBg="1"/>
      <p:bldP spid="133172" grpId="0" animBg="1"/>
      <p:bldP spid="13317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implement it?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Within a single group, the easiest option is to include a vector timestamp in the header of the message</a:t>
            </a:r>
          </a:p>
          <a:p>
            <a:pPr lvl="1" eaLnBrk="1" hangingPunct="1"/>
            <a:r>
              <a:rPr lang="en-US" smtClean="0"/>
              <a:t>Array of counters, one per group member</a:t>
            </a:r>
          </a:p>
          <a:p>
            <a:pPr lvl="1" eaLnBrk="1" hangingPunct="1"/>
            <a:r>
              <a:rPr lang="en-US" smtClean="0"/>
              <a:t>Increment your personal counter when sending</a:t>
            </a:r>
          </a:p>
          <a:p>
            <a:pPr lvl="1" eaLnBrk="1" hangingPunct="1"/>
            <a:r>
              <a:rPr lang="en-US" smtClean="0"/>
              <a:t>iSend these “labeled” messages with fbcast </a:t>
            </a:r>
          </a:p>
          <a:p>
            <a:pPr eaLnBrk="1" hangingPunct="1"/>
            <a:r>
              <a:rPr lang="en-US" smtClean="0"/>
              <a:t>Delay a received message if a causally prior message hasn’t been seen yet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messages from p and s arrive out of order at t</a:t>
            </a:r>
          </a:p>
        </p:txBody>
      </p:sp>
      <p:sp>
        <p:nvSpPr>
          <p:cNvPr id="79875" name="Line 4"/>
          <p:cNvSpPr>
            <a:spLocks noChangeShapeType="1"/>
          </p:cNvSpPr>
          <p:nvPr/>
        </p:nvSpPr>
        <p:spPr bwMode="auto">
          <a:xfrm>
            <a:off x="1066800" y="38862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76" name="Line 5"/>
          <p:cNvSpPr>
            <a:spLocks noChangeShapeType="1"/>
          </p:cNvSpPr>
          <p:nvPr/>
        </p:nvSpPr>
        <p:spPr bwMode="auto">
          <a:xfrm flipV="1">
            <a:off x="1066800" y="4572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77" name="Line 6"/>
          <p:cNvSpPr>
            <a:spLocks noChangeShapeType="1"/>
          </p:cNvSpPr>
          <p:nvPr/>
        </p:nvSpPr>
        <p:spPr bwMode="auto">
          <a:xfrm>
            <a:off x="1066800" y="4267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78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79879" name="Text Box 8"/>
          <p:cNvSpPr txBox="1">
            <a:spLocks noChangeArrowheads="1"/>
          </p:cNvSpPr>
          <p:nvPr/>
        </p:nvSpPr>
        <p:spPr bwMode="auto">
          <a:xfrm>
            <a:off x="685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79880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79881" name="Text Box 10"/>
          <p:cNvSpPr txBox="1">
            <a:spLocks noChangeArrowheads="1"/>
          </p:cNvSpPr>
          <p:nvPr/>
        </p:nvSpPr>
        <p:spPr bwMode="auto">
          <a:xfrm>
            <a:off x="685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79882" name="Oval 11"/>
          <p:cNvSpPr>
            <a:spLocks noChangeArrowheads="1"/>
          </p:cNvSpPr>
          <p:nvPr/>
        </p:nvSpPr>
        <p:spPr bwMode="auto">
          <a:xfrm>
            <a:off x="1066800" y="3733800"/>
            <a:ext cx="2286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79883" name="Line 12"/>
          <p:cNvSpPr>
            <a:spLocks noChangeShapeType="1"/>
          </p:cNvSpPr>
          <p:nvPr/>
        </p:nvSpPr>
        <p:spPr bwMode="auto">
          <a:xfrm>
            <a:off x="3276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4" name="Line 13"/>
          <p:cNvSpPr>
            <a:spLocks noChangeShapeType="1"/>
          </p:cNvSpPr>
          <p:nvPr/>
        </p:nvSpPr>
        <p:spPr bwMode="auto">
          <a:xfrm>
            <a:off x="3276600" y="38862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5" name="Line 14"/>
          <p:cNvSpPr>
            <a:spLocks noChangeShapeType="1"/>
          </p:cNvSpPr>
          <p:nvPr/>
        </p:nvSpPr>
        <p:spPr bwMode="auto">
          <a:xfrm>
            <a:off x="3276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6" name="Line 15"/>
          <p:cNvSpPr>
            <a:spLocks noChangeShapeType="1"/>
          </p:cNvSpPr>
          <p:nvPr/>
        </p:nvSpPr>
        <p:spPr bwMode="auto">
          <a:xfrm>
            <a:off x="1066800" y="4876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2057400" y="3886200"/>
            <a:ext cx="304800" cy="990600"/>
            <a:chOff x="1296" y="2448"/>
            <a:chExt cx="192" cy="624"/>
          </a:xfrm>
        </p:grpSpPr>
        <p:sp>
          <p:nvSpPr>
            <p:cNvPr id="79916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917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918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88" name="Line 20"/>
          <p:cNvSpPr>
            <a:spLocks noChangeShapeType="1"/>
          </p:cNvSpPr>
          <p:nvPr/>
        </p:nvSpPr>
        <p:spPr bwMode="auto">
          <a:xfrm>
            <a:off x="69342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89" name="Line 21"/>
          <p:cNvSpPr>
            <a:spLocks noChangeShapeType="1"/>
          </p:cNvSpPr>
          <p:nvPr/>
        </p:nvSpPr>
        <p:spPr bwMode="auto">
          <a:xfrm>
            <a:off x="69342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90" name="Line 22"/>
          <p:cNvSpPr>
            <a:spLocks noChangeShapeType="1"/>
          </p:cNvSpPr>
          <p:nvPr/>
        </p:nvSpPr>
        <p:spPr bwMode="auto">
          <a:xfrm>
            <a:off x="6934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886200"/>
            <a:ext cx="304800" cy="990600"/>
            <a:chOff x="1296" y="2448"/>
            <a:chExt cx="192" cy="624"/>
          </a:xfrm>
        </p:grpSpPr>
        <p:sp>
          <p:nvSpPr>
            <p:cNvPr id="79913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914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915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3" name="Line 27"/>
          <p:cNvSpPr>
            <a:spLocks noChangeShapeType="1"/>
          </p:cNvSpPr>
          <p:nvPr/>
        </p:nvSpPr>
        <p:spPr bwMode="auto">
          <a:xfrm>
            <a:off x="10668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4" name="Line 28"/>
          <p:cNvSpPr>
            <a:spLocks noChangeShapeType="1"/>
          </p:cNvSpPr>
          <p:nvPr/>
        </p:nvSpPr>
        <p:spPr bwMode="auto">
          <a:xfrm>
            <a:off x="1752600" y="3886200"/>
            <a:ext cx="2286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5" name="Line 29"/>
          <p:cNvSpPr>
            <a:spLocks noChangeShapeType="1"/>
          </p:cNvSpPr>
          <p:nvPr/>
        </p:nvSpPr>
        <p:spPr bwMode="auto">
          <a:xfrm>
            <a:off x="1981200" y="48768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6" name="Line 30"/>
          <p:cNvSpPr>
            <a:spLocks noChangeShapeType="1"/>
          </p:cNvSpPr>
          <p:nvPr/>
        </p:nvSpPr>
        <p:spPr bwMode="auto">
          <a:xfrm>
            <a:off x="28956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7" name="Line 31"/>
          <p:cNvSpPr>
            <a:spLocks noChangeShapeType="1"/>
          </p:cNvSpPr>
          <p:nvPr/>
        </p:nvSpPr>
        <p:spPr bwMode="auto">
          <a:xfrm flipH="1">
            <a:off x="2590800" y="3886200"/>
            <a:ext cx="3048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8" name="Line 32"/>
          <p:cNvSpPr>
            <a:spLocks noChangeShapeType="1"/>
          </p:cNvSpPr>
          <p:nvPr/>
        </p:nvSpPr>
        <p:spPr bwMode="auto">
          <a:xfrm>
            <a:off x="3962400" y="45720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39" name="Line 33"/>
          <p:cNvSpPr>
            <a:spLocks noChangeShapeType="1"/>
          </p:cNvSpPr>
          <p:nvPr/>
        </p:nvSpPr>
        <p:spPr bwMode="auto">
          <a:xfrm>
            <a:off x="3581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9899" name="Line 34"/>
          <p:cNvSpPr>
            <a:spLocks noChangeShapeType="1"/>
          </p:cNvSpPr>
          <p:nvPr/>
        </p:nvSpPr>
        <p:spPr bwMode="auto">
          <a:xfrm>
            <a:off x="4648200" y="4572000"/>
            <a:ext cx="228600" cy="304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35"/>
          <p:cNvSpPr>
            <a:spLocks noChangeShapeType="1"/>
          </p:cNvSpPr>
          <p:nvPr/>
        </p:nvSpPr>
        <p:spPr bwMode="auto">
          <a:xfrm>
            <a:off x="4876800" y="48768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42" name="Line 36"/>
          <p:cNvSpPr>
            <a:spLocks noChangeShapeType="1"/>
          </p:cNvSpPr>
          <p:nvPr/>
        </p:nvSpPr>
        <p:spPr bwMode="auto">
          <a:xfrm flipH="1">
            <a:off x="55626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43" name="Line 37"/>
          <p:cNvSpPr>
            <a:spLocks noChangeShapeType="1"/>
          </p:cNvSpPr>
          <p:nvPr/>
        </p:nvSpPr>
        <p:spPr bwMode="auto">
          <a:xfrm>
            <a:off x="6248400" y="38862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9903" name="Line 38"/>
          <p:cNvSpPr>
            <a:spLocks noChangeShapeType="1"/>
          </p:cNvSpPr>
          <p:nvPr/>
        </p:nvSpPr>
        <p:spPr bwMode="auto">
          <a:xfrm flipV="1">
            <a:off x="4343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4" name="Line 39"/>
          <p:cNvSpPr>
            <a:spLocks noChangeShapeType="1"/>
          </p:cNvSpPr>
          <p:nvPr/>
        </p:nvSpPr>
        <p:spPr bwMode="auto">
          <a:xfrm>
            <a:off x="43434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5" name="Line 40"/>
          <p:cNvSpPr>
            <a:spLocks noChangeShapeType="1"/>
          </p:cNvSpPr>
          <p:nvPr/>
        </p:nvSpPr>
        <p:spPr bwMode="auto">
          <a:xfrm flipV="1">
            <a:off x="43434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47" name="Line 41"/>
          <p:cNvSpPr>
            <a:spLocks noChangeShapeType="1"/>
          </p:cNvSpPr>
          <p:nvPr/>
        </p:nvSpPr>
        <p:spPr bwMode="auto">
          <a:xfrm flipH="1">
            <a:off x="5867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348" name="Line 42"/>
          <p:cNvSpPr>
            <a:spLocks noChangeShapeType="1"/>
          </p:cNvSpPr>
          <p:nvPr/>
        </p:nvSpPr>
        <p:spPr bwMode="auto">
          <a:xfrm>
            <a:off x="5791200" y="45720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8587" name="AutoShape 43"/>
          <p:cNvSpPr>
            <a:spLocks noChangeArrowheads="1"/>
          </p:cNvSpPr>
          <p:nvPr/>
        </p:nvSpPr>
        <p:spPr bwMode="auto">
          <a:xfrm flipV="1">
            <a:off x="2590800" y="5257800"/>
            <a:ext cx="2286000" cy="381000"/>
          </a:xfrm>
          <a:prstGeom prst="wedgeRectCallout">
            <a:avLst>
              <a:gd name="adj1" fmla="val -72083"/>
              <a:gd name="adj2" fmla="val 14875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>
                <a:latin typeface="Constantia" pitchFamily="18" charset="0"/>
              </a:rPr>
              <a:t>VT(a) = [0,0,0,1]</a:t>
            </a:r>
          </a:p>
        </p:txBody>
      </p:sp>
      <p:sp>
        <p:nvSpPr>
          <p:cNvPr id="108588" name="AutoShape 44"/>
          <p:cNvSpPr>
            <a:spLocks noChangeArrowheads="1"/>
          </p:cNvSpPr>
          <p:nvPr/>
        </p:nvSpPr>
        <p:spPr bwMode="auto">
          <a:xfrm>
            <a:off x="3657600" y="3200400"/>
            <a:ext cx="1981200" cy="457200"/>
          </a:xfrm>
          <a:prstGeom prst="wedgeRectCallout">
            <a:avLst>
              <a:gd name="adj1" fmla="val -67306"/>
              <a:gd name="adj2" fmla="val 9756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VT(b)=[1,0,0,1]</a:t>
            </a:r>
          </a:p>
        </p:txBody>
      </p:sp>
      <p:sp>
        <p:nvSpPr>
          <p:cNvPr id="108589" name="AutoShape 45"/>
          <p:cNvSpPr>
            <a:spLocks noChangeArrowheads="1"/>
          </p:cNvSpPr>
          <p:nvPr/>
        </p:nvSpPr>
        <p:spPr bwMode="auto">
          <a:xfrm>
            <a:off x="4495800" y="3886200"/>
            <a:ext cx="2057400" cy="381000"/>
          </a:xfrm>
          <a:prstGeom prst="wedgeRectCallout">
            <a:avLst>
              <a:gd name="adj1" fmla="val -55556"/>
              <a:gd name="adj2" fmla="val 1158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VT(c) = [1,0,1,1]</a:t>
            </a:r>
          </a:p>
        </p:txBody>
      </p:sp>
      <p:sp>
        <p:nvSpPr>
          <p:cNvPr id="108590" name="AutoShape 46"/>
          <p:cNvSpPr>
            <a:spLocks noChangeArrowheads="1"/>
          </p:cNvSpPr>
          <p:nvPr/>
        </p:nvSpPr>
        <p:spPr bwMode="auto">
          <a:xfrm>
            <a:off x="4572000" y="3505200"/>
            <a:ext cx="3733800" cy="990600"/>
          </a:xfrm>
          <a:prstGeom prst="wedgeRectCallout">
            <a:avLst>
              <a:gd name="adj1" fmla="val -53444"/>
              <a:gd name="adj2" fmla="val 8638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c is early: VT(c) = [1,0,1,1] but VT(t)=[0,0,0,1]: clearly we are missing one message from s</a:t>
            </a:r>
          </a:p>
        </p:txBody>
      </p:sp>
      <p:sp>
        <p:nvSpPr>
          <p:cNvPr id="108591" name="AutoShape 47"/>
          <p:cNvSpPr>
            <a:spLocks noChangeArrowheads="1"/>
          </p:cNvSpPr>
          <p:nvPr/>
        </p:nvSpPr>
        <p:spPr bwMode="auto">
          <a:xfrm>
            <a:off x="4724400" y="3962400"/>
            <a:ext cx="3733800" cy="685800"/>
          </a:xfrm>
          <a:prstGeom prst="wedgeRectCallout">
            <a:avLst>
              <a:gd name="adj1" fmla="val -53444"/>
              <a:gd name="adj2" fmla="val 7731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When b arrives, we can deliver both it and message c, in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87" grpId="0" animBg="1"/>
      <p:bldP spid="108587" grpId="1" animBg="1"/>
      <p:bldP spid="108588" grpId="0" animBg="1"/>
      <p:bldP spid="108588" grpId="1" animBg="1"/>
      <p:bldP spid="108589" grpId="0" animBg="1"/>
      <p:bldP spid="108589" grpId="1" animBg="1"/>
      <p:bldP spid="108590" grpId="0" animBg="1"/>
      <p:bldP spid="108590" grpId="1" animBg="1"/>
      <p:bldP spid="108591" grpId="0" animBg="1"/>
      <p:bldP spid="108591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This works even with multiple causal threads.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Concurrent messages might be delivered to different receivers in different orders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Example: green 4 and red 1 are concurrent</a:t>
            </a:r>
          </a:p>
        </p:txBody>
      </p:sp>
      <p:sp>
        <p:nvSpPr>
          <p:cNvPr id="80899" name="Line 4"/>
          <p:cNvSpPr>
            <a:spLocks noChangeShapeType="1"/>
          </p:cNvSpPr>
          <p:nvPr/>
        </p:nvSpPr>
        <p:spPr bwMode="auto">
          <a:xfrm>
            <a:off x="1066800" y="32766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0" name="Line 5"/>
          <p:cNvSpPr>
            <a:spLocks noChangeShapeType="1"/>
          </p:cNvSpPr>
          <p:nvPr/>
        </p:nvSpPr>
        <p:spPr bwMode="auto">
          <a:xfrm flipV="1">
            <a:off x="1066800" y="4038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1" name="Line 6"/>
          <p:cNvSpPr>
            <a:spLocks noChangeShapeType="1"/>
          </p:cNvSpPr>
          <p:nvPr/>
        </p:nvSpPr>
        <p:spPr bwMode="auto">
          <a:xfrm>
            <a:off x="1066800" y="3657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2" name="Text Box 7"/>
          <p:cNvSpPr txBox="1">
            <a:spLocks noChangeArrowheads="1"/>
          </p:cNvSpPr>
          <p:nvPr/>
        </p:nvSpPr>
        <p:spPr bwMode="auto">
          <a:xfrm>
            <a:off x="685800" y="3048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80903" name="Text Box 8"/>
          <p:cNvSpPr txBox="1">
            <a:spLocks noChangeArrowheads="1"/>
          </p:cNvSpPr>
          <p:nvPr/>
        </p:nvSpPr>
        <p:spPr bwMode="auto">
          <a:xfrm>
            <a:off x="685800" y="3429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80904" name="Text Box 9"/>
          <p:cNvSpPr txBox="1">
            <a:spLocks noChangeArrowheads="1"/>
          </p:cNvSpPr>
          <p:nvPr/>
        </p:nvSpPr>
        <p:spPr bwMode="auto">
          <a:xfrm>
            <a:off x="685800" y="3824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80905" name="Text Box 10"/>
          <p:cNvSpPr txBox="1">
            <a:spLocks noChangeArrowheads="1"/>
          </p:cNvSpPr>
          <p:nvPr/>
        </p:nvSpPr>
        <p:spPr bwMode="auto">
          <a:xfrm>
            <a:off x="685800" y="4281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80906" name="Oval 11"/>
          <p:cNvSpPr>
            <a:spLocks noChangeArrowheads="1"/>
          </p:cNvSpPr>
          <p:nvPr/>
        </p:nvSpPr>
        <p:spPr bwMode="auto">
          <a:xfrm>
            <a:off x="1066800" y="3124200"/>
            <a:ext cx="228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0907" name="Line 12"/>
          <p:cNvSpPr>
            <a:spLocks noChangeShapeType="1"/>
          </p:cNvSpPr>
          <p:nvPr/>
        </p:nvSpPr>
        <p:spPr bwMode="auto">
          <a:xfrm>
            <a:off x="3276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8" name="Line 13"/>
          <p:cNvSpPr>
            <a:spLocks noChangeShapeType="1"/>
          </p:cNvSpPr>
          <p:nvPr/>
        </p:nvSpPr>
        <p:spPr bwMode="auto">
          <a:xfrm>
            <a:off x="3276600" y="32766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9" name="Line 14"/>
          <p:cNvSpPr>
            <a:spLocks noChangeShapeType="1"/>
          </p:cNvSpPr>
          <p:nvPr/>
        </p:nvSpPr>
        <p:spPr bwMode="auto">
          <a:xfrm>
            <a:off x="32766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10" name="Line 15"/>
          <p:cNvSpPr>
            <a:spLocks noChangeShapeType="1"/>
          </p:cNvSpPr>
          <p:nvPr/>
        </p:nvSpPr>
        <p:spPr bwMode="auto">
          <a:xfrm>
            <a:off x="1066800" y="4419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1981200" y="3276600"/>
            <a:ext cx="381000" cy="1143000"/>
            <a:chOff x="1296" y="2448"/>
            <a:chExt cx="192" cy="624"/>
          </a:xfrm>
        </p:grpSpPr>
        <p:sp>
          <p:nvSpPr>
            <p:cNvPr id="80951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2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3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12" name="Line 20"/>
          <p:cNvSpPr>
            <a:spLocks noChangeShapeType="1"/>
          </p:cNvSpPr>
          <p:nvPr/>
        </p:nvSpPr>
        <p:spPr bwMode="auto">
          <a:xfrm>
            <a:off x="69342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13" name="Line 21"/>
          <p:cNvSpPr>
            <a:spLocks noChangeShapeType="1"/>
          </p:cNvSpPr>
          <p:nvPr/>
        </p:nvSpPr>
        <p:spPr bwMode="auto">
          <a:xfrm>
            <a:off x="6934200" y="32766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14" name="Line 22"/>
          <p:cNvSpPr>
            <a:spLocks noChangeShapeType="1"/>
          </p:cNvSpPr>
          <p:nvPr/>
        </p:nvSpPr>
        <p:spPr bwMode="auto">
          <a:xfrm>
            <a:off x="69342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276600"/>
            <a:ext cx="304800" cy="1143000"/>
            <a:chOff x="1296" y="2448"/>
            <a:chExt cx="192" cy="624"/>
          </a:xfrm>
        </p:grpSpPr>
        <p:sp>
          <p:nvSpPr>
            <p:cNvPr id="80948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49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50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7" name="Line 27"/>
          <p:cNvSpPr>
            <a:spLocks noChangeShapeType="1"/>
          </p:cNvSpPr>
          <p:nvPr/>
        </p:nvSpPr>
        <p:spPr bwMode="auto">
          <a:xfrm>
            <a:off x="10668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58" name="Line 28"/>
          <p:cNvSpPr>
            <a:spLocks noChangeShapeType="1"/>
          </p:cNvSpPr>
          <p:nvPr/>
        </p:nvSpPr>
        <p:spPr bwMode="auto">
          <a:xfrm>
            <a:off x="1752600" y="3276600"/>
            <a:ext cx="2286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59" name="Line 29"/>
          <p:cNvSpPr>
            <a:spLocks noChangeShapeType="1"/>
          </p:cNvSpPr>
          <p:nvPr/>
        </p:nvSpPr>
        <p:spPr bwMode="auto">
          <a:xfrm>
            <a:off x="1981200" y="44196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0" name="Line 30"/>
          <p:cNvSpPr>
            <a:spLocks noChangeShapeType="1"/>
          </p:cNvSpPr>
          <p:nvPr/>
        </p:nvSpPr>
        <p:spPr bwMode="auto">
          <a:xfrm>
            <a:off x="28956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1" name="Line 31"/>
          <p:cNvSpPr>
            <a:spLocks noChangeShapeType="1"/>
          </p:cNvSpPr>
          <p:nvPr/>
        </p:nvSpPr>
        <p:spPr bwMode="auto">
          <a:xfrm flipH="1">
            <a:off x="2590800" y="3276600"/>
            <a:ext cx="3048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2" name="Line 32"/>
          <p:cNvSpPr>
            <a:spLocks noChangeShapeType="1"/>
          </p:cNvSpPr>
          <p:nvPr/>
        </p:nvSpPr>
        <p:spPr bwMode="auto">
          <a:xfrm>
            <a:off x="3962400" y="4038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3" name="Line 33"/>
          <p:cNvSpPr>
            <a:spLocks noChangeShapeType="1"/>
          </p:cNvSpPr>
          <p:nvPr/>
        </p:nvSpPr>
        <p:spPr bwMode="auto">
          <a:xfrm>
            <a:off x="3581400" y="3276600"/>
            <a:ext cx="3810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4" name="Line 34"/>
          <p:cNvSpPr>
            <a:spLocks noChangeShapeType="1"/>
          </p:cNvSpPr>
          <p:nvPr/>
        </p:nvSpPr>
        <p:spPr bwMode="auto">
          <a:xfrm>
            <a:off x="4648200" y="4038600"/>
            <a:ext cx="2286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5" name="Line 35"/>
          <p:cNvSpPr>
            <a:spLocks noChangeShapeType="1"/>
          </p:cNvSpPr>
          <p:nvPr/>
        </p:nvSpPr>
        <p:spPr bwMode="auto">
          <a:xfrm>
            <a:off x="4876800" y="4419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6" name="Line 36"/>
          <p:cNvSpPr>
            <a:spLocks noChangeShapeType="1"/>
          </p:cNvSpPr>
          <p:nvPr/>
        </p:nvSpPr>
        <p:spPr bwMode="auto">
          <a:xfrm flipH="1">
            <a:off x="5562600" y="4038600"/>
            <a:ext cx="1524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67" name="Line 37"/>
          <p:cNvSpPr>
            <a:spLocks noChangeShapeType="1"/>
          </p:cNvSpPr>
          <p:nvPr/>
        </p:nvSpPr>
        <p:spPr bwMode="auto">
          <a:xfrm>
            <a:off x="6248400" y="32766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0927" name="Line 38"/>
          <p:cNvSpPr>
            <a:spLocks noChangeShapeType="1"/>
          </p:cNvSpPr>
          <p:nvPr/>
        </p:nvSpPr>
        <p:spPr bwMode="auto">
          <a:xfrm flipV="1">
            <a:off x="43434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28" name="Line 39"/>
          <p:cNvSpPr>
            <a:spLocks noChangeShapeType="1"/>
          </p:cNvSpPr>
          <p:nvPr/>
        </p:nvSpPr>
        <p:spPr bwMode="auto">
          <a:xfrm>
            <a:off x="43434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29" name="Line 40"/>
          <p:cNvSpPr>
            <a:spLocks noChangeShapeType="1"/>
          </p:cNvSpPr>
          <p:nvPr/>
        </p:nvSpPr>
        <p:spPr bwMode="auto">
          <a:xfrm flipV="1">
            <a:off x="4343400" y="3657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71" name="Line 41"/>
          <p:cNvSpPr>
            <a:spLocks noChangeShapeType="1"/>
          </p:cNvSpPr>
          <p:nvPr/>
        </p:nvSpPr>
        <p:spPr bwMode="auto">
          <a:xfrm flipH="1">
            <a:off x="5791200" y="3276600"/>
            <a:ext cx="4572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372" name="Line 42"/>
          <p:cNvSpPr>
            <a:spLocks noChangeShapeType="1"/>
          </p:cNvSpPr>
          <p:nvPr/>
        </p:nvSpPr>
        <p:spPr bwMode="auto">
          <a:xfrm>
            <a:off x="5715000" y="40386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0932" name="Line 78"/>
          <p:cNvSpPr>
            <a:spLocks noChangeShapeType="1"/>
          </p:cNvSpPr>
          <p:nvPr/>
        </p:nvSpPr>
        <p:spPr bwMode="auto">
          <a:xfrm>
            <a:off x="1066800" y="36576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3" name="Line 79"/>
          <p:cNvSpPr>
            <a:spLocks noChangeShapeType="1"/>
          </p:cNvSpPr>
          <p:nvPr/>
        </p:nvSpPr>
        <p:spPr bwMode="auto">
          <a:xfrm>
            <a:off x="5867400" y="36576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4" name="Line 80"/>
          <p:cNvSpPr>
            <a:spLocks noChangeShapeType="1"/>
          </p:cNvSpPr>
          <p:nvPr/>
        </p:nvSpPr>
        <p:spPr bwMode="auto">
          <a:xfrm>
            <a:off x="6248400" y="44196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35" name="Line 81"/>
          <p:cNvSpPr>
            <a:spLocks noChangeShapeType="1"/>
          </p:cNvSpPr>
          <p:nvPr/>
        </p:nvSpPr>
        <p:spPr bwMode="auto">
          <a:xfrm>
            <a:off x="5029200" y="3657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36" name="Line 82"/>
          <p:cNvSpPr>
            <a:spLocks noChangeShapeType="1"/>
          </p:cNvSpPr>
          <p:nvPr/>
        </p:nvSpPr>
        <p:spPr bwMode="auto">
          <a:xfrm>
            <a:off x="50292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37" name="Line 83"/>
          <p:cNvSpPr>
            <a:spLocks noChangeShapeType="1"/>
          </p:cNvSpPr>
          <p:nvPr/>
        </p:nvSpPr>
        <p:spPr bwMode="auto">
          <a:xfrm flipV="1">
            <a:off x="5029200" y="3276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38" name="Line 84"/>
          <p:cNvSpPr>
            <a:spLocks noChangeShapeType="1"/>
          </p:cNvSpPr>
          <p:nvPr/>
        </p:nvSpPr>
        <p:spPr bwMode="auto">
          <a:xfrm flipV="1">
            <a:off x="64770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39" name="Line 85"/>
          <p:cNvSpPr>
            <a:spLocks noChangeShapeType="1"/>
          </p:cNvSpPr>
          <p:nvPr/>
        </p:nvSpPr>
        <p:spPr bwMode="auto">
          <a:xfrm flipV="1">
            <a:off x="6477000" y="3657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40" name="Line 86"/>
          <p:cNvSpPr>
            <a:spLocks noChangeShapeType="1"/>
          </p:cNvSpPr>
          <p:nvPr/>
        </p:nvSpPr>
        <p:spPr bwMode="auto">
          <a:xfrm flipV="1">
            <a:off x="6477000" y="32766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41" name="Oval 87"/>
          <p:cNvSpPr>
            <a:spLocks noChangeArrowheads="1"/>
          </p:cNvSpPr>
          <p:nvPr/>
        </p:nvSpPr>
        <p:spPr bwMode="auto">
          <a:xfrm>
            <a:off x="1905000" y="4495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1</a:t>
            </a:r>
          </a:p>
        </p:txBody>
      </p:sp>
      <p:sp>
        <p:nvSpPr>
          <p:cNvPr id="80942" name="Oval 88"/>
          <p:cNvSpPr>
            <a:spLocks noChangeArrowheads="1"/>
          </p:cNvSpPr>
          <p:nvPr/>
        </p:nvSpPr>
        <p:spPr bwMode="auto">
          <a:xfrm>
            <a:off x="3048000" y="2819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2</a:t>
            </a:r>
          </a:p>
        </p:txBody>
      </p:sp>
      <p:sp>
        <p:nvSpPr>
          <p:cNvPr id="80943" name="Oval 8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3</a:t>
            </a:r>
          </a:p>
        </p:txBody>
      </p:sp>
      <p:sp>
        <p:nvSpPr>
          <p:cNvPr id="80944" name="Oval 90"/>
          <p:cNvSpPr>
            <a:spLocks noChangeArrowheads="1"/>
          </p:cNvSpPr>
          <p:nvPr/>
        </p:nvSpPr>
        <p:spPr bwMode="auto">
          <a:xfrm>
            <a:off x="5105400" y="4495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4</a:t>
            </a:r>
          </a:p>
        </p:txBody>
      </p:sp>
      <p:sp>
        <p:nvSpPr>
          <p:cNvPr id="80945" name="Oval 92"/>
          <p:cNvSpPr>
            <a:spLocks noChangeArrowheads="1"/>
          </p:cNvSpPr>
          <p:nvPr/>
        </p:nvSpPr>
        <p:spPr bwMode="auto">
          <a:xfrm>
            <a:off x="6705600" y="2895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onstantia" pitchFamily="18" charset="0"/>
              </a:rPr>
              <a:t>5</a:t>
            </a:r>
          </a:p>
        </p:txBody>
      </p:sp>
      <p:sp>
        <p:nvSpPr>
          <p:cNvPr id="80946" name="Oval 93"/>
          <p:cNvSpPr>
            <a:spLocks noChangeArrowheads="1"/>
          </p:cNvSpPr>
          <p:nvPr/>
        </p:nvSpPr>
        <p:spPr bwMode="auto">
          <a:xfrm>
            <a:off x="4724400" y="32766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1</a:t>
            </a:r>
          </a:p>
        </p:txBody>
      </p:sp>
      <p:sp>
        <p:nvSpPr>
          <p:cNvPr id="80947" name="Oval 94"/>
          <p:cNvSpPr>
            <a:spLocks noChangeArrowheads="1"/>
          </p:cNvSpPr>
          <p:nvPr/>
        </p:nvSpPr>
        <p:spPr bwMode="auto">
          <a:xfrm>
            <a:off x="6324600" y="44196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onstantia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68563"/>
            <a:ext cx="8229600" cy="4389437"/>
          </a:xfrm>
        </p:spPr>
        <p:txBody>
          <a:bodyPr/>
          <a:lstStyle/>
          <a:p>
            <a:pPr eaLnBrk="1" hangingPunct="1"/>
            <a:r>
              <a:rPr lang="en-US" smtClean="0"/>
              <a:t>Sorting based on vector timestamp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 this run, everything can be delivered immediately on arrival  </a:t>
            </a:r>
          </a:p>
        </p:txBody>
      </p:sp>
      <p:sp>
        <p:nvSpPr>
          <p:cNvPr id="81923" name="Line 4"/>
          <p:cNvSpPr>
            <a:spLocks noChangeShapeType="1"/>
          </p:cNvSpPr>
          <p:nvPr/>
        </p:nvSpPr>
        <p:spPr bwMode="auto">
          <a:xfrm>
            <a:off x="1066800" y="32766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24" name="Line 5"/>
          <p:cNvSpPr>
            <a:spLocks noChangeShapeType="1"/>
          </p:cNvSpPr>
          <p:nvPr/>
        </p:nvSpPr>
        <p:spPr bwMode="auto">
          <a:xfrm flipV="1">
            <a:off x="1066800" y="4038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25" name="Line 6"/>
          <p:cNvSpPr>
            <a:spLocks noChangeShapeType="1"/>
          </p:cNvSpPr>
          <p:nvPr/>
        </p:nvSpPr>
        <p:spPr bwMode="auto">
          <a:xfrm>
            <a:off x="1066800" y="3657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26" name="Text Box 7"/>
          <p:cNvSpPr txBox="1">
            <a:spLocks noChangeArrowheads="1"/>
          </p:cNvSpPr>
          <p:nvPr/>
        </p:nvSpPr>
        <p:spPr bwMode="auto">
          <a:xfrm>
            <a:off x="685800" y="3048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81927" name="Text Box 8"/>
          <p:cNvSpPr txBox="1">
            <a:spLocks noChangeArrowheads="1"/>
          </p:cNvSpPr>
          <p:nvPr/>
        </p:nvSpPr>
        <p:spPr bwMode="auto">
          <a:xfrm>
            <a:off x="685800" y="3429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81928" name="Text Box 9"/>
          <p:cNvSpPr txBox="1">
            <a:spLocks noChangeArrowheads="1"/>
          </p:cNvSpPr>
          <p:nvPr/>
        </p:nvSpPr>
        <p:spPr bwMode="auto">
          <a:xfrm>
            <a:off x="685800" y="3824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81929" name="Text Box 10"/>
          <p:cNvSpPr txBox="1">
            <a:spLocks noChangeArrowheads="1"/>
          </p:cNvSpPr>
          <p:nvPr/>
        </p:nvSpPr>
        <p:spPr bwMode="auto">
          <a:xfrm>
            <a:off x="685800" y="4281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81930" name="Oval 11"/>
          <p:cNvSpPr>
            <a:spLocks noChangeArrowheads="1"/>
          </p:cNvSpPr>
          <p:nvPr/>
        </p:nvSpPr>
        <p:spPr bwMode="auto">
          <a:xfrm>
            <a:off x="1066800" y="3124200"/>
            <a:ext cx="228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1931" name="Line 12"/>
          <p:cNvSpPr>
            <a:spLocks noChangeShapeType="1"/>
          </p:cNvSpPr>
          <p:nvPr/>
        </p:nvSpPr>
        <p:spPr bwMode="auto">
          <a:xfrm>
            <a:off x="3276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32" name="Line 13"/>
          <p:cNvSpPr>
            <a:spLocks noChangeShapeType="1"/>
          </p:cNvSpPr>
          <p:nvPr/>
        </p:nvSpPr>
        <p:spPr bwMode="auto">
          <a:xfrm>
            <a:off x="3276600" y="32766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33" name="Line 14"/>
          <p:cNvSpPr>
            <a:spLocks noChangeShapeType="1"/>
          </p:cNvSpPr>
          <p:nvPr/>
        </p:nvSpPr>
        <p:spPr bwMode="auto">
          <a:xfrm>
            <a:off x="32766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34" name="Line 15"/>
          <p:cNvSpPr>
            <a:spLocks noChangeShapeType="1"/>
          </p:cNvSpPr>
          <p:nvPr/>
        </p:nvSpPr>
        <p:spPr bwMode="auto">
          <a:xfrm>
            <a:off x="1066800" y="4419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1981200" y="3276600"/>
            <a:ext cx="381000" cy="1143000"/>
            <a:chOff x="1296" y="2448"/>
            <a:chExt cx="192" cy="624"/>
          </a:xfrm>
        </p:grpSpPr>
        <p:sp>
          <p:nvSpPr>
            <p:cNvPr id="81977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8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9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36" name="Line 20"/>
          <p:cNvSpPr>
            <a:spLocks noChangeShapeType="1"/>
          </p:cNvSpPr>
          <p:nvPr/>
        </p:nvSpPr>
        <p:spPr bwMode="auto">
          <a:xfrm>
            <a:off x="69342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37" name="Line 21"/>
          <p:cNvSpPr>
            <a:spLocks noChangeShapeType="1"/>
          </p:cNvSpPr>
          <p:nvPr/>
        </p:nvSpPr>
        <p:spPr bwMode="auto">
          <a:xfrm>
            <a:off x="6934200" y="32766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38" name="Line 22"/>
          <p:cNvSpPr>
            <a:spLocks noChangeShapeType="1"/>
          </p:cNvSpPr>
          <p:nvPr/>
        </p:nvSpPr>
        <p:spPr bwMode="auto">
          <a:xfrm>
            <a:off x="69342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276600"/>
            <a:ext cx="304800" cy="1143000"/>
            <a:chOff x="1296" y="2448"/>
            <a:chExt cx="192" cy="624"/>
          </a:xfrm>
        </p:grpSpPr>
        <p:sp>
          <p:nvSpPr>
            <p:cNvPr id="81974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5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76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1" name="Line 27"/>
          <p:cNvSpPr>
            <a:spLocks noChangeShapeType="1"/>
          </p:cNvSpPr>
          <p:nvPr/>
        </p:nvSpPr>
        <p:spPr bwMode="auto">
          <a:xfrm>
            <a:off x="10668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2" name="Line 28"/>
          <p:cNvSpPr>
            <a:spLocks noChangeShapeType="1"/>
          </p:cNvSpPr>
          <p:nvPr/>
        </p:nvSpPr>
        <p:spPr bwMode="auto">
          <a:xfrm>
            <a:off x="1752600" y="3276600"/>
            <a:ext cx="2286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3" name="Line 29"/>
          <p:cNvSpPr>
            <a:spLocks noChangeShapeType="1"/>
          </p:cNvSpPr>
          <p:nvPr/>
        </p:nvSpPr>
        <p:spPr bwMode="auto">
          <a:xfrm>
            <a:off x="1981200" y="44196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4" name="Line 30"/>
          <p:cNvSpPr>
            <a:spLocks noChangeShapeType="1"/>
          </p:cNvSpPr>
          <p:nvPr/>
        </p:nvSpPr>
        <p:spPr bwMode="auto">
          <a:xfrm>
            <a:off x="28956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5" name="Line 31"/>
          <p:cNvSpPr>
            <a:spLocks noChangeShapeType="1"/>
          </p:cNvSpPr>
          <p:nvPr/>
        </p:nvSpPr>
        <p:spPr bwMode="auto">
          <a:xfrm flipH="1">
            <a:off x="2590800" y="3276600"/>
            <a:ext cx="3048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6" name="Line 32"/>
          <p:cNvSpPr>
            <a:spLocks noChangeShapeType="1"/>
          </p:cNvSpPr>
          <p:nvPr/>
        </p:nvSpPr>
        <p:spPr bwMode="auto">
          <a:xfrm>
            <a:off x="3962400" y="4038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7" name="Line 33"/>
          <p:cNvSpPr>
            <a:spLocks noChangeShapeType="1"/>
          </p:cNvSpPr>
          <p:nvPr/>
        </p:nvSpPr>
        <p:spPr bwMode="auto">
          <a:xfrm>
            <a:off x="3581400" y="3276600"/>
            <a:ext cx="3810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8" name="Line 34"/>
          <p:cNvSpPr>
            <a:spLocks noChangeShapeType="1"/>
          </p:cNvSpPr>
          <p:nvPr/>
        </p:nvSpPr>
        <p:spPr bwMode="auto">
          <a:xfrm>
            <a:off x="4648200" y="4038600"/>
            <a:ext cx="2286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89" name="Line 35"/>
          <p:cNvSpPr>
            <a:spLocks noChangeShapeType="1"/>
          </p:cNvSpPr>
          <p:nvPr/>
        </p:nvSpPr>
        <p:spPr bwMode="auto">
          <a:xfrm>
            <a:off x="4876800" y="4419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90" name="Line 36"/>
          <p:cNvSpPr>
            <a:spLocks noChangeShapeType="1"/>
          </p:cNvSpPr>
          <p:nvPr/>
        </p:nvSpPr>
        <p:spPr bwMode="auto">
          <a:xfrm flipH="1">
            <a:off x="5562600" y="4038600"/>
            <a:ext cx="1524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91" name="Line 37"/>
          <p:cNvSpPr>
            <a:spLocks noChangeShapeType="1"/>
          </p:cNvSpPr>
          <p:nvPr/>
        </p:nvSpPr>
        <p:spPr bwMode="auto">
          <a:xfrm>
            <a:off x="6248400" y="32766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1951" name="Line 38"/>
          <p:cNvSpPr>
            <a:spLocks noChangeShapeType="1"/>
          </p:cNvSpPr>
          <p:nvPr/>
        </p:nvSpPr>
        <p:spPr bwMode="auto">
          <a:xfrm flipV="1">
            <a:off x="43434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52" name="Line 39"/>
          <p:cNvSpPr>
            <a:spLocks noChangeShapeType="1"/>
          </p:cNvSpPr>
          <p:nvPr/>
        </p:nvSpPr>
        <p:spPr bwMode="auto">
          <a:xfrm>
            <a:off x="43434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53" name="Line 40"/>
          <p:cNvSpPr>
            <a:spLocks noChangeShapeType="1"/>
          </p:cNvSpPr>
          <p:nvPr/>
        </p:nvSpPr>
        <p:spPr bwMode="auto">
          <a:xfrm flipV="1">
            <a:off x="4343400" y="3657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95" name="Line 41"/>
          <p:cNvSpPr>
            <a:spLocks noChangeShapeType="1"/>
          </p:cNvSpPr>
          <p:nvPr/>
        </p:nvSpPr>
        <p:spPr bwMode="auto">
          <a:xfrm flipH="1">
            <a:off x="5791200" y="3276600"/>
            <a:ext cx="4572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396" name="Line 42"/>
          <p:cNvSpPr>
            <a:spLocks noChangeShapeType="1"/>
          </p:cNvSpPr>
          <p:nvPr/>
        </p:nvSpPr>
        <p:spPr bwMode="auto">
          <a:xfrm>
            <a:off x="5715000" y="40386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1956" name="Line 43"/>
          <p:cNvSpPr>
            <a:spLocks noChangeShapeType="1"/>
          </p:cNvSpPr>
          <p:nvPr/>
        </p:nvSpPr>
        <p:spPr bwMode="auto">
          <a:xfrm>
            <a:off x="1066800" y="36576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7" name="Line 44"/>
          <p:cNvSpPr>
            <a:spLocks noChangeShapeType="1"/>
          </p:cNvSpPr>
          <p:nvPr/>
        </p:nvSpPr>
        <p:spPr bwMode="auto">
          <a:xfrm>
            <a:off x="5867400" y="36576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8" name="Line 45"/>
          <p:cNvSpPr>
            <a:spLocks noChangeShapeType="1"/>
          </p:cNvSpPr>
          <p:nvPr/>
        </p:nvSpPr>
        <p:spPr bwMode="auto">
          <a:xfrm>
            <a:off x="6248400" y="44196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9" name="Line 46"/>
          <p:cNvSpPr>
            <a:spLocks noChangeShapeType="1"/>
          </p:cNvSpPr>
          <p:nvPr/>
        </p:nvSpPr>
        <p:spPr bwMode="auto">
          <a:xfrm>
            <a:off x="5029200" y="3657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0" name="Line 47"/>
          <p:cNvSpPr>
            <a:spLocks noChangeShapeType="1"/>
          </p:cNvSpPr>
          <p:nvPr/>
        </p:nvSpPr>
        <p:spPr bwMode="auto">
          <a:xfrm>
            <a:off x="50292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1" name="Line 48"/>
          <p:cNvSpPr>
            <a:spLocks noChangeShapeType="1"/>
          </p:cNvSpPr>
          <p:nvPr/>
        </p:nvSpPr>
        <p:spPr bwMode="auto">
          <a:xfrm flipV="1">
            <a:off x="5029200" y="3276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2" name="Line 49"/>
          <p:cNvSpPr>
            <a:spLocks noChangeShapeType="1"/>
          </p:cNvSpPr>
          <p:nvPr/>
        </p:nvSpPr>
        <p:spPr bwMode="auto">
          <a:xfrm flipV="1">
            <a:off x="64770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3" name="Line 50"/>
          <p:cNvSpPr>
            <a:spLocks noChangeShapeType="1"/>
          </p:cNvSpPr>
          <p:nvPr/>
        </p:nvSpPr>
        <p:spPr bwMode="auto">
          <a:xfrm flipV="1">
            <a:off x="6477000" y="3657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4" name="Line 51"/>
          <p:cNvSpPr>
            <a:spLocks noChangeShapeType="1"/>
          </p:cNvSpPr>
          <p:nvPr/>
        </p:nvSpPr>
        <p:spPr bwMode="auto">
          <a:xfrm flipV="1">
            <a:off x="6477000" y="32766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5" name="Text Box 52"/>
          <p:cNvSpPr txBox="1">
            <a:spLocks noChangeArrowheads="1"/>
          </p:cNvSpPr>
          <p:nvPr/>
        </p:nvSpPr>
        <p:spPr bwMode="auto">
          <a:xfrm>
            <a:off x="16002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[0,0,0,1]</a:t>
            </a:r>
          </a:p>
        </p:txBody>
      </p:sp>
      <p:sp>
        <p:nvSpPr>
          <p:cNvPr id="81966" name="Text Box 53"/>
          <p:cNvSpPr txBox="1">
            <a:spLocks noChangeArrowheads="1"/>
          </p:cNvSpPr>
          <p:nvPr/>
        </p:nvSpPr>
        <p:spPr bwMode="auto">
          <a:xfrm>
            <a:off x="30480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[1,0,0,1]</a:t>
            </a:r>
          </a:p>
        </p:txBody>
      </p:sp>
      <p:sp>
        <p:nvSpPr>
          <p:cNvPr id="81967" name="Text Box 54"/>
          <p:cNvSpPr txBox="1">
            <a:spLocks noChangeArrowheads="1"/>
          </p:cNvSpPr>
          <p:nvPr/>
        </p:nvSpPr>
        <p:spPr bwMode="auto">
          <a:xfrm>
            <a:off x="35052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[1,0,1,1]</a:t>
            </a:r>
          </a:p>
        </p:txBody>
      </p:sp>
      <p:sp>
        <p:nvSpPr>
          <p:cNvPr id="81968" name="Line 55"/>
          <p:cNvSpPr>
            <a:spLocks noChangeShapeType="1"/>
          </p:cNvSpPr>
          <p:nvPr/>
        </p:nvSpPr>
        <p:spPr bwMode="auto">
          <a:xfrm flipH="1">
            <a:off x="3962400" y="40386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9" name="Text Box 56"/>
          <p:cNvSpPr txBox="1">
            <a:spLocks noChangeArrowheads="1"/>
          </p:cNvSpPr>
          <p:nvPr/>
        </p:nvSpPr>
        <p:spPr bwMode="auto">
          <a:xfrm>
            <a:off x="45720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[1,1,1,1]</a:t>
            </a:r>
          </a:p>
        </p:txBody>
      </p:sp>
      <p:sp>
        <p:nvSpPr>
          <p:cNvPr id="81970" name="Line 57"/>
          <p:cNvSpPr>
            <a:spLocks noChangeShapeType="1"/>
          </p:cNvSpPr>
          <p:nvPr/>
        </p:nvSpPr>
        <p:spPr bwMode="auto">
          <a:xfrm>
            <a:off x="4953000" y="3124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1" name="Text Box 58"/>
          <p:cNvSpPr txBox="1">
            <a:spLocks noChangeArrowheads="1"/>
          </p:cNvSpPr>
          <p:nvPr/>
        </p:nvSpPr>
        <p:spPr bwMode="auto">
          <a:xfrm>
            <a:off x="49530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[1,0,1,2]</a:t>
            </a:r>
          </a:p>
        </p:txBody>
      </p:sp>
      <p:sp>
        <p:nvSpPr>
          <p:cNvPr id="81972" name="Text Box 59"/>
          <p:cNvSpPr txBox="1">
            <a:spLocks noChangeArrowheads="1"/>
          </p:cNvSpPr>
          <p:nvPr/>
        </p:nvSpPr>
        <p:spPr bwMode="auto">
          <a:xfrm>
            <a:off x="62484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[1,1,1,3]</a:t>
            </a:r>
          </a:p>
        </p:txBody>
      </p:sp>
      <p:sp>
        <p:nvSpPr>
          <p:cNvPr id="81973" name="Text Box 60"/>
          <p:cNvSpPr txBox="1">
            <a:spLocks noChangeArrowheads="1"/>
          </p:cNvSpPr>
          <p:nvPr/>
        </p:nvSpPr>
        <p:spPr bwMode="auto">
          <a:xfrm>
            <a:off x="67818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[2,1,1,3]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Suppose p’s message [1,0,0,1] is “delayed”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When t receives message [1,0,1,1], t can “see” that one message from p is late and can delay deliver of s’s message until p’s prior message arrives!</a:t>
            </a:r>
          </a:p>
        </p:txBody>
      </p:sp>
      <p:sp>
        <p:nvSpPr>
          <p:cNvPr id="82947" name="Line 4"/>
          <p:cNvSpPr>
            <a:spLocks noChangeShapeType="1"/>
          </p:cNvSpPr>
          <p:nvPr/>
        </p:nvSpPr>
        <p:spPr bwMode="auto">
          <a:xfrm>
            <a:off x="1066800" y="32766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48" name="Line 5"/>
          <p:cNvSpPr>
            <a:spLocks noChangeShapeType="1"/>
          </p:cNvSpPr>
          <p:nvPr/>
        </p:nvSpPr>
        <p:spPr bwMode="auto">
          <a:xfrm flipV="1">
            <a:off x="1066800" y="4038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49" name="Line 6"/>
          <p:cNvSpPr>
            <a:spLocks noChangeShapeType="1"/>
          </p:cNvSpPr>
          <p:nvPr/>
        </p:nvSpPr>
        <p:spPr bwMode="auto">
          <a:xfrm>
            <a:off x="1066800" y="3657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50" name="Text Box 7"/>
          <p:cNvSpPr txBox="1">
            <a:spLocks noChangeArrowheads="1"/>
          </p:cNvSpPr>
          <p:nvPr/>
        </p:nvSpPr>
        <p:spPr bwMode="auto">
          <a:xfrm>
            <a:off x="685800" y="3048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82951" name="Text Box 8"/>
          <p:cNvSpPr txBox="1">
            <a:spLocks noChangeArrowheads="1"/>
          </p:cNvSpPr>
          <p:nvPr/>
        </p:nvSpPr>
        <p:spPr bwMode="auto">
          <a:xfrm>
            <a:off x="685800" y="3429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82952" name="Text Box 9"/>
          <p:cNvSpPr txBox="1">
            <a:spLocks noChangeArrowheads="1"/>
          </p:cNvSpPr>
          <p:nvPr/>
        </p:nvSpPr>
        <p:spPr bwMode="auto">
          <a:xfrm>
            <a:off x="685800" y="3824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82953" name="Text Box 10"/>
          <p:cNvSpPr txBox="1">
            <a:spLocks noChangeArrowheads="1"/>
          </p:cNvSpPr>
          <p:nvPr/>
        </p:nvSpPr>
        <p:spPr bwMode="auto">
          <a:xfrm>
            <a:off x="685800" y="4281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82954" name="Oval 11"/>
          <p:cNvSpPr>
            <a:spLocks noChangeArrowheads="1"/>
          </p:cNvSpPr>
          <p:nvPr/>
        </p:nvSpPr>
        <p:spPr bwMode="auto">
          <a:xfrm>
            <a:off x="1066800" y="3124200"/>
            <a:ext cx="228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2955" name="Line 12"/>
          <p:cNvSpPr>
            <a:spLocks noChangeShapeType="1"/>
          </p:cNvSpPr>
          <p:nvPr/>
        </p:nvSpPr>
        <p:spPr bwMode="auto">
          <a:xfrm>
            <a:off x="3276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56" name="Line 13"/>
          <p:cNvSpPr>
            <a:spLocks noChangeShapeType="1"/>
          </p:cNvSpPr>
          <p:nvPr/>
        </p:nvSpPr>
        <p:spPr bwMode="auto">
          <a:xfrm>
            <a:off x="3276600" y="3276600"/>
            <a:ext cx="1371600" cy="1143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57" name="Line 14"/>
          <p:cNvSpPr>
            <a:spLocks noChangeShapeType="1"/>
          </p:cNvSpPr>
          <p:nvPr/>
        </p:nvSpPr>
        <p:spPr bwMode="auto">
          <a:xfrm>
            <a:off x="32766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58" name="Line 15"/>
          <p:cNvSpPr>
            <a:spLocks noChangeShapeType="1"/>
          </p:cNvSpPr>
          <p:nvPr/>
        </p:nvSpPr>
        <p:spPr bwMode="auto">
          <a:xfrm>
            <a:off x="1066800" y="4419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1981200" y="3276600"/>
            <a:ext cx="381000" cy="1143000"/>
            <a:chOff x="1296" y="2448"/>
            <a:chExt cx="192" cy="624"/>
          </a:xfrm>
        </p:grpSpPr>
        <p:sp>
          <p:nvSpPr>
            <p:cNvPr id="83014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5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6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60" name="Line 20"/>
          <p:cNvSpPr>
            <a:spLocks noChangeShapeType="1"/>
          </p:cNvSpPr>
          <p:nvPr/>
        </p:nvSpPr>
        <p:spPr bwMode="auto">
          <a:xfrm>
            <a:off x="69342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61" name="Line 21"/>
          <p:cNvSpPr>
            <a:spLocks noChangeShapeType="1"/>
          </p:cNvSpPr>
          <p:nvPr/>
        </p:nvSpPr>
        <p:spPr bwMode="auto">
          <a:xfrm>
            <a:off x="6934200" y="32766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62" name="Line 22"/>
          <p:cNvSpPr>
            <a:spLocks noChangeShapeType="1"/>
          </p:cNvSpPr>
          <p:nvPr/>
        </p:nvSpPr>
        <p:spPr bwMode="auto">
          <a:xfrm>
            <a:off x="69342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276600"/>
            <a:ext cx="304800" cy="1143000"/>
            <a:chOff x="1296" y="2448"/>
            <a:chExt cx="192" cy="624"/>
          </a:xfrm>
        </p:grpSpPr>
        <p:sp>
          <p:nvSpPr>
            <p:cNvPr id="83011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2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013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64" name="Line 27"/>
          <p:cNvSpPr>
            <a:spLocks noChangeShapeType="1"/>
          </p:cNvSpPr>
          <p:nvPr/>
        </p:nvSpPr>
        <p:spPr bwMode="auto">
          <a:xfrm>
            <a:off x="1066800" y="3276600"/>
            <a:ext cx="685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5" name="Line 28"/>
          <p:cNvSpPr>
            <a:spLocks noChangeShapeType="1"/>
          </p:cNvSpPr>
          <p:nvPr/>
        </p:nvSpPr>
        <p:spPr bwMode="auto">
          <a:xfrm>
            <a:off x="1752600" y="3276600"/>
            <a:ext cx="228600" cy="1143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6" name="Line 29"/>
          <p:cNvSpPr>
            <a:spLocks noChangeShapeType="1"/>
          </p:cNvSpPr>
          <p:nvPr/>
        </p:nvSpPr>
        <p:spPr bwMode="auto">
          <a:xfrm>
            <a:off x="1981200" y="4419600"/>
            <a:ext cx="609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7" name="Line 30"/>
          <p:cNvSpPr>
            <a:spLocks noChangeShapeType="1"/>
          </p:cNvSpPr>
          <p:nvPr/>
        </p:nvSpPr>
        <p:spPr bwMode="auto">
          <a:xfrm>
            <a:off x="2895600" y="3276600"/>
            <a:ext cx="685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8" name="Line 31"/>
          <p:cNvSpPr>
            <a:spLocks noChangeShapeType="1"/>
          </p:cNvSpPr>
          <p:nvPr/>
        </p:nvSpPr>
        <p:spPr bwMode="auto">
          <a:xfrm flipH="1">
            <a:off x="2590800" y="3276600"/>
            <a:ext cx="304800" cy="1143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69" name="Line 32"/>
          <p:cNvSpPr>
            <a:spLocks noChangeShapeType="1"/>
          </p:cNvSpPr>
          <p:nvPr/>
        </p:nvSpPr>
        <p:spPr bwMode="auto">
          <a:xfrm>
            <a:off x="3962400" y="4038600"/>
            <a:ext cx="685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0" name="Line 33"/>
          <p:cNvSpPr>
            <a:spLocks noChangeShapeType="1"/>
          </p:cNvSpPr>
          <p:nvPr/>
        </p:nvSpPr>
        <p:spPr bwMode="auto">
          <a:xfrm>
            <a:off x="3581400" y="3276600"/>
            <a:ext cx="381000" cy="762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1" name="Line 34"/>
          <p:cNvSpPr>
            <a:spLocks noChangeShapeType="1"/>
          </p:cNvSpPr>
          <p:nvPr/>
        </p:nvSpPr>
        <p:spPr bwMode="auto">
          <a:xfrm>
            <a:off x="4648200" y="4038600"/>
            <a:ext cx="228600" cy="381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2" name="Line 35"/>
          <p:cNvSpPr>
            <a:spLocks noChangeShapeType="1"/>
          </p:cNvSpPr>
          <p:nvPr/>
        </p:nvSpPr>
        <p:spPr bwMode="auto">
          <a:xfrm>
            <a:off x="4876800" y="4419600"/>
            <a:ext cx="685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3" name="Line 36"/>
          <p:cNvSpPr>
            <a:spLocks noChangeShapeType="1"/>
          </p:cNvSpPr>
          <p:nvPr/>
        </p:nvSpPr>
        <p:spPr bwMode="auto">
          <a:xfrm flipH="1">
            <a:off x="5562600" y="4038600"/>
            <a:ext cx="152400" cy="381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4" name="Line 37"/>
          <p:cNvSpPr>
            <a:spLocks noChangeShapeType="1"/>
          </p:cNvSpPr>
          <p:nvPr/>
        </p:nvSpPr>
        <p:spPr bwMode="auto">
          <a:xfrm>
            <a:off x="6248400" y="3276600"/>
            <a:ext cx="16764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5" name="Line 38"/>
          <p:cNvSpPr>
            <a:spLocks noChangeShapeType="1"/>
          </p:cNvSpPr>
          <p:nvPr/>
        </p:nvSpPr>
        <p:spPr bwMode="auto">
          <a:xfrm flipV="1">
            <a:off x="43434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76" name="Line 39"/>
          <p:cNvSpPr>
            <a:spLocks noChangeShapeType="1"/>
          </p:cNvSpPr>
          <p:nvPr/>
        </p:nvSpPr>
        <p:spPr bwMode="auto">
          <a:xfrm>
            <a:off x="43434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77" name="Line 40"/>
          <p:cNvSpPr>
            <a:spLocks noChangeShapeType="1"/>
          </p:cNvSpPr>
          <p:nvPr/>
        </p:nvSpPr>
        <p:spPr bwMode="auto">
          <a:xfrm flipV="1">
            <a:off x="4343400" y="3657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78" name="Line 41"/>
          <p:cNvSpPr>
            <a:spLocks noChangeShapeType="1"/>
          </p:cNvSpPr>
          <p:nvPr/>
        </p:nvSpPr>
        <p:spPr bwMode="auto">
          <a:xfrm flipH="1">
            <a:off x="5791200" y="3276600"/>
            <a:ext cx="457200" cy="762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79" name="Line 42"/>
          <p:cNvSpPr>
            <a:spLocks noChangeShapeType="1"/>
          </p:cNvSpPr>
          <p:nvPr/>
        </p:nvSpPr>
        <p:spPr bwMode="auto">
          <a:xfrm>
            <a:off x="5715000" y="4038600"/>
            <a:ext cx="76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80" name="Line 43"/>
          <p:cNvSpPr>
            <a:spLocks noChangeShapeType="1"/>
          </p:cNvSpPr>
          <p:nvPr/>
        </p:nvSpPr>
        <p:spPr bwMode="auto">
          <a:xfrm>
            <a:off x="1066800" y="36576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81" name="Line 44"/>
          <p:cNvSpPr>
            <a:spLocks noChangeShapeType="1"/>
          </p:cNvSpPr>
          <p:nvPr/>
        </p:nvSpPr>
        <p:spPr bwMode="auto">
          <a:xfrm>
            <a:off x="5867400" y="36576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82" name="Line 45"/>
          <p:cNvSpPr>
            <a:spLocks noChangeShapeType="1"/>
          </p:cNvSpPr>
          <p:nvPr/>
        </p:nvSpPr>
        <p:spPr bwMode="auto">
          <a:xfrm>
            <a:off x="6248400" y="44196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83" name="Line 46"/>
          <p:cNvSpPr>
            <a:spLocks noChangeShapeType="1"/>
          </p:cNvSpPr>
          <p:nvPr/>
        </p:nvSpPr>
        <p:spPr bwMode="auto">
          <a:xfrm>
            <a:off x="5029200" y="3657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4" name="Line 47"/>
          <p:cNvSpPr>
            <a:spLocks noChangeShapeType="1"/>
          </p:cNvSpPr>
          <p:nvPr/>
        </p:nvSpPr>
        <p:spPr bwMode="auto">
          <a:xfrm>
            <a:off x="50292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5" name="Line 48"/>
          <p:cNvSpPr>
            <a:spLocks noChangeShapeType="1"/>
          </p:cNvSpPr>
          <p:nvPr/>
        </p:nvSpPr>
        <p:spPr bwMode="auto">
          <a:xfrm flipV="1">
            <a:off x="5029200" y="3276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6" name="Line 49"/>
          <p:cNvSpPr>
            <a:spLocks noChangeShapeType="1"/>
          </p:cNvSpPr>
          <p:nvPr/>
        </p:nvSpPr>
        <p:spPr bwMode="auto">
          <a:xfrm flipV="1">
            <a:off x="64770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7" name="Line 50"/>
          <p:cNvSpPr>
            <a:spLocks noChangeShapeType="1"/>
          </p:cNvSpPr>
          <p:nvPr/>
        </p:nvSpPr>
        <p:spPr bwMode="auto">
          <a:xfrm flipV="1">
            <a:off x="6477000" y="3657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8" name="Line 51"/>
          <p:cNvSpPr>
            <a:spLocks noChangeShapeType="1"/>
          </p:cNvSpPr>
          <p:nvPr/>
        </p:nvSpPr>
        <p:spPr bwMode="auto">
          <a:xfrm flipV="1">
            <a:off x="6477000" y="32766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89" name="Text Box 52"/>
          <p:cNvSpPr txBox="1">
            <a:spLocks noChangeArrowheads="1"/>
          </p:cNvSpPr>
          <p:nvPr/>
        </p:nvSpPr>
        <p:spPr bwMode="auto">
          <a:xfrm>
            <a:off x="16002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[0,0,0,1]</a:t>
            </a:r>
          </a:p>
        </p:txBody>
      </p:sp>
      <p:sp>
        <p:nvSpPr>
          <p:cNvPr id="82990" name="Text Box 53"/>
          <p:cNvSpPr txBox="1">
            <a:spLocks noChangeArrowheads="1"/>
          </p:cNvSpPr>
          <p:nvPr/>
        </p:nvSpPr>
        <p:spPr bwMode="auto">
          <a:xfrm>
            <a:off x="30480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[1,0,0,1]</a:t>
            </a:r>
          </a:p>
        </p:txBody>
      </p:sp>
      <p:sp>
        <p:nvSpPr>
          <p:cNvPr id="82991" name="Text Box 54"/>
          <p:cNvSpPr txBox="1">
            <a:spLocks noChangeArrowheads="1"/>
          </p:cNvSpPr>
          <p:nvPr/>
        </p:nvSpPr>
        <p:spPr bwMode="auto">
          <a:xfrm>
            <a:off x="35052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[1,0,1,1]</a:t>
            </a:r>
          </a:p>
        </p:txBody>
      </p:sp>
      <p:sp>
        <p:nvSpPr>
          <p:cNvPr id="82992" name="Line 55"/>
          <p:cNvSpPr>
            <a:spLocks noChangeShapeType="1"/>
          </p:cNvSpPr>
          <p:nvPr/>
        </p:nvSpPr>
        <p:spPr bwMode="auto">
          <a:xfrm flipH="1">
            <a:off x="3962400" y="4038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93" name="Text Box 56"/>
          <p:cNvSpPr txBox="1">
            <a:spLocks noChangeArrowheads="1"/>
          </p:cNvSpPr>
          <p:nvPr/>
        </p:nvSpPr>
        <p:spPr bwMode="auto">
          <a:xfrm>
            <a:off x="45720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[1,1,1,1]</a:t>
            </a:r>
          </a:p>
        </p:txBody>
      </p:sp>
      <p:sp>
        <p:nvSpPr>
          <p:cNvPr id="82994" name="Line 57"/>
          <p:cNvSpPr>
            <a:spLocks noChangeShapeType="1"/>
          </p:cNvSpPr>
          <p:nvPr/>
        </p:nvSpPr>
        <p:spPr bwMode="auto">
          <a:xfrm>
            <a:off x="4953000" y="3124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95" name="Text Box 58"/>
          <p:cNvSpPr txBox="1">
            <a:spLocks noChangeArrowheads="1"/>
          </p:cNvSpPr>
          <p:nvPr/>
        </p:nvSpPr>
        <p:spPr bwMode="auto">
          <a:xfrm>
            <a:off x="49530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[1,0,1,2]</a:t>
            </a:r>
          </a:p>
        </p:txBody>
      </p:sp>
      <p:sp>
        <p:nvSpPr>
          <p:cNvPr id="82996" name="Text Box 59"/>
          <p:cNvSpPr txBox="1">
            <a:spLocks noChangeArrowheads="1"/>
          </p:cNvSpPr>
          <p:nvPr/>
        </p:nvSpPr>
        <p:spPr bwMode="auto">
          <a:xfrm>
            <a:off x="6248400" y="45339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[1,1,1,3]</a:t>
            </a:r>
          </a:p>
        </p:txBody>
      </p:sp>
      <p:sp>
        <p:nvSpPr>
          <p:cNvPr id="82997" name="Text Box 60"/>
          <p:cNvSpPr txBox="1">
            <a:spLocks noChangeArrowheads="1"/>
          </p:cNvSpPr>
          <p:nvPr/>
        </p:nvSpPr>
        <p:spPr bwMode="auto">
          <a:xfrm>
            <a:off x="6781800" y="29337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nstantia" pitchFamily="18" charset="0"/>
              </a:rPr>
              <a:t>[2,1,1,3]</a:t>
            </a: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0668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2" name="Line 28"/>
          <p:cNvSpPr>
            <a:spLocks noChangeShapeType="1"/>
          </p:cNvSpPr>
          <p:nvPr/>
        </p:nvSpPr>
        <p:spPr bwMode="auto">
          <a:xfrm>
            <a:off x="1752600" y="3276600"/>
            <a:ext cx="2286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3" name="Line 29"/>
          <p:cNvSpPr>
            <a:spLocks noChangeShapeType="1"/>
          </p:cNvSpPr>
          <p:nvPr/>
        </p:nvSpPr>
        <p:spPr bwMode="auto">
          <a:xfrm>
            <a:off x="1981200" y="44196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4" name="Line 30"/>
          <p:cNvSpPr>
            <a:spLocks noChangeShapeType="1"/>
          </p:cNvSpPr>
          <p:nvPr/>
        </p:nvSpPr>
        <p:spPr bwMode="auto">
          <a:xfrm>
            <a:off x="2895600" y="3276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H="1">
            <a:off x="2590800" y="3276600"/>
            <a:ext cx="304800" cy="1143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6" name="Line 32"/>
          <p:cNvSpPr>
            <a:spLocks noChangeShapeType="1"/>
          </p:cNvSpPr>
          <p:nvPr/>
        </p:nvSpPr>
        <p:spPr bwMode="auto">
          <a:xfrm>
            <a:off x="3962400" y="4038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7" name="Line 33"/>
          <p:cNvSpPr>
            <a:spLocks noChangeShapeType="1"/>
          </p:cNvSpPr>
          <p:nvPr/>
        </p:nvSpPr>
        <p:spPr bwMode="auto">
          <a:xfrm>
            <a:off x="3581400" y="3276600"/>
            <a:ext cx="3810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8" name="Line 34"/>
          <p:cNvSpPr>
            <a:spLocks noChangeShapeType="1"/>
          </p:cNvSpPr>
          <p:nvPr/>
        </p:nvSpPr>
        <p:spPr bwMode="auto">
          <a:xfrm>
            <a:off x="4648200" y="4038600"/>
            <a:ext cx="2286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9" name="Line 35"/>
          <p:cNvSpPr>
            <a:spLocks noChangeShapeType="1"/>
          </p:cNvSpPr>
          <p:nvPr/>
        </p:nvSpPr>
        <p:spPr bwMode="auto">
          <a:xfrm>
            <a:off x="4876800" y="44196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0" name="Line 36"/>
          <p:cNvSpPr>
            <a:spLocks noChangeShapeType="1"/>
          </p:cNvSpPr>
          <p:nvPr/>
        </p:nvSpPr>
        <p:spPr bwMode="auto">
          <a:xfrm flipH="1">
            <a:off x="5562600" y="4038600"/>
            <a:ext cx="152400" cy="381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1" name="Line 37"/>
          <p:cNvSpPr>
            <a:spLocks noChangeShapeType="1"/>
          </p:cNvSpPr>
          <p:nvPr/>
        </p:nvSpPr>
        <p:spPr bwMode="auto">
          <a:xfrm>
            <a:off x="6248400" y="32766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2" name="Line 41"/>
          <p:cNvSpPr>
            <a:spLocks noChangeShapeType="1"/>
          </p:cNvSpPr>
          <p:nvPr/>
        </p:nvSpPr>
        <p:spPr bwMode="auto">
          <a:xfrm flipH="1">
            <a:off x="5791200" y="3276600"/>
            <a:ext cx="457200" cy="7620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3" name="Line 42"/>
          <p:cNvSpPr>
            <a:spLocks noChangeShapeType="1"/>
          </p:cNvSpPr>
          <p:nvPr/>
        </p:nvSpPr>
        <p:spPr bwMode="auto">
          <a:xfrm>
            <a:off x="5715000" y="4038600"/>
            <a:ext cx="762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uses for cbcast?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protocol is very helpful in systems that use locking for synchronization</a:t>
            </a:r>
          </a:p>
          <a:p>
            <a:pPr lvl="1" eaLnBrk="1" hangingPunct="1"/>
            <a:r>
              <a:rPr lang="en-US" smtClean="0"/>
              <a:t>Gaining a lock gives some process mutual exclusion</a:t>
            </a:r>
          </a:p>
          <a:p>
            <a:pPr lvl="1" eaLnBrk="1" hangingPunct="1"/>
            <a:r>
              <a:rPr lang="en-US" smtClean="0"/>
              <a:t>Then it can send updates to the locked variable or replicated data</a:t>
            </a:r>
          </a:p>
          <a:p>
            <a:pPr eaLnBrk="1" hangingPunct="1"/>
            <a:r>
              <a:rPr lang="en-US" smtClean="0"/>
              <a:t>Cbcast will maintain the update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Turning the GMS into the Oracle</a:t>
            </a:r>
            <a:endParaRPr lang="en-US" dirty="0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038600" y="3314700"/>
            <a:ext cx="3505200" cy="876300"/>
            <a:chOff x="381000" y="2057400"/>
            <a:chExt cx="7848600" cy="2172490"/>
          </a:xfrm>
        </p:grpSpPr>
        <p:sp>
          <p:nvSpPr>
            <p:cNvPr id="58398" name="Line 4"/>
            <p:cNvSpPr>
              <a:spLocks noChangeShapeType="1"/>
            </p:cNvSpPr>
            <p:nvPr/>
          </p:nvSpPr>
          <p:spPr bwMode="auto">
            <a:xfrm>
              <a:off x="914400" y="2514600"/>
              <a:ext cx="678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9" name="Line 5"/>
            <p:cNvSpPr>
              <a:spLocks noChangeShapeType="1"/>
            </p:cNvSpPr>
            <p:nvPr/>
          </p:nvSpPr>
          <p:spPr bwMode="auto">
            <a:xfrm>
              <a:off x="914400" y="2971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0" name="Line 6"/>
            <p:cNvSpPr>
              <a:spLocks noChangeShapeType="1"/>
            </p:cNvSpPr>
            <p:nvPr/>
          </p:nvSpPr>
          <p:spPr bwMode="auto">
            <a:xfrm>
              <a:off x="914400" y="3429000"/>
              <a:ext cx="731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1" name="Text Box 7"/>
            <p:cNvSpPr txBox="1">
              <a:spLocks noChangeArrowheads="1"/>
            </p:cNvSpPr>
            <p:nvPr/>
          </p:nvSpPr>
          <p:spPr bwMode="auto">
            <a:xfrm>
              <a:off x="609600" y="2286000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p</a:t>
              </a:r>
            </a:p>
          </p:txBody>
        </p:sp>
        <p:sp>
          <p:nvSpPr>
            <p:cNvPr id="58402" name="Text Box 8"/>
            <p:cNvSpPr txBox="1">
              <a:spLocks noChangeArrowheads="1"/>
            </p:cNvSpPr>
            <p:nvPr/>
          </p:nvSpPr>
          <p:spPr bwMode="auto">
            <a:xfrm>
              <a:off x="609600" y="27574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q</a:t>
              </a:r>
            </a:p>
          </p:txBody>
        </p:sp>
        <p:sp>
          <p:nvSpPr>
            <p:cNvPr id="58403" name="Oval 9"/>
            <p:cNvSpPr>
              <a:spLocks noChangeArrowheads="1"/>
            </p:cNvSpPr>
            <p:nvPr/>
          </p:nvSpPr>
          <p:spPr bwMode="auto">
            <a:xfrm>
              <a:off x="10668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4" name="Oval 10"/>
            <p:cNvSpPr>
              <a:spLocks noChangeArrowheads="1"/>
            </p:cNvSpPr>
            <p:nvPr/>
          </p:nvSpPr>
          <p:spPr bwMode="auto">
            <a:xfrm>
              <a:off x="49530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5" name="AutoShape 11"/>
            <p:cNvSpPr>
              <a:spLocks noChangeArrowheads="1"/>
            </p:cNvSpPr>
            <p:nvPr/>
          </p:nvSpPr>
          <p:spPr bwMode="auto">
            <a:xfrm>
              <a:off x="2209800" y="2743200"/>
              <a:ext cx="152400" cy="457200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6" name="Line 12"/>
            <p:cNvSpPr>
              <a:spLocks noChangeShapeType="1"/>
            </p:cNvSpPr>
            <p:nvPr/>
          </p:nvSpPr>
          <p:spPr bwMode="auto">
            <a:xfrm>
              <a:off x="1181100" y="2514600"/>
              <a:ext cx="0" cy="914400"/>
            </a:xfrm>
            <a:prstGeom prst="line">
              <a:avLst/>
            </a:prstGeom>
            <a:noFill/>
            <a:ln w="12700" cmpd="tri">
              <a:solidFill>
                <a:schemeClr val="bg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7" name="Text Box 13"/>
            <p:cNvSpPr txBox="1">
              <a:spLocks noChangeArrowheads="1"/>
            </p:cNvSpPr>
            <p:nvPr/>
          </p:nvSpPr>
          <p:spPr bwMode="auto">
            <a:xfrm>
              <a:off x="609600" y="32146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r</a:t>
              </a:r>
            </a:p>
          </p:txBody>
        </p:sp>
        <p:sp>
          <p:nvSpPr>
            <p:cNvPr id="58408" name="Line 14"/>
            <p:cNvSpPr>
              <a:spLocks noChangeShapeType="1"/>
            </p:cNvSpPr>
            <p:nvPr/>
          </p:nvSpPr>
          <p:spPr bwMode="auto">
            <a:xfrm>
              <a:off x="25146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9" name="Line 15"/>
            <p:cNvSpPr>
              <a:spLocks noChangeShapeType="1"/>
            </p:cNvSpPr>
            <p:nvPr/>
          </p:nvSpPr>
          <p:spPr bwMode="auto">
            <a:xfrm flipV="1">
              <a:off x="3352800" y="25146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10" name="Text Box 16"/>
            <p:cNvSpPr txBox="1">
              <a:spLocks noChangeArrowheads="1"/>
            </p:cNvSpPr>
            <p:nvPr/>
          </p:nvSpPr>
          <p:spPr bwMode="auto">
            <a:xfrm>
              <a:off x="1219201" y="2057400"/>
              <a:ext cx="2362200" cy="41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 u="sng">
                  <a:latin typeface="Constantia" pitchFamily="18" charset="0"/>
                </a:rPr>
                <a:t>Proposed </a:t>
              </a:r>
              <a:r>
                <a:rPr lang="en-US" sz="500">
                  <a:latin typeface="Constantia" pitchFamily="18" charset="0"/>
                </a:rPr>
                <a:t>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r>
                <a:rPr lang="en-US" sz="500">
                  <a:latin typeface="Constantia" pitchFamily="18" charset="0"/>
                </a:rPr>
                <a:t> = {p,r}</a:t>
              </a:r>
            </a:p>
          </p:txBody>
        </p:sp>
        <p:sp>
          <p:nvSpPr>
            <p:cNvPr id="58411" name="Text Box 17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0</a:t>
              </a:r>
              <a:r>
                <a:rPr lang="en-US" sz="700">
                  <a:latin typeface="Constantia" pitchFamily="18" charset="0"/>
                </a:rPr>
                <a:t> = {p,q,r}</a:t>
              </a:r>
            </a:p>
          </p:txBody>
        </p:sp>
        <p:sp>
          <p:nvSpPr>
            <p:cNvPr id="58412" name="Text Box 18"/>
            <p:cNvSpPr txBox="1">
              <a:spLocks noChangeArrowheads="1"/>
            </p:cNvSpPr>
            <p:nvPr/>
          </p:nvSpPr>
          <p:spPr bwMode="auto">
            <a:xfrm>
              <a:off x="2972318" y="3580504"/>
              <a:ext cx="533193" cy="527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" i="1">
                  <a:latin typeface="Constantia" pitchFamily="18" charset="0"/>
                </a:rPr>
                <a:t>OK</a:t>
              </a:r>
            </a:p>
          </p:txBody>
        </p:sp>
        <p:sp>
          <p:nvSpPr>
            <p:cNvPr id="58413" name="Line 19"/>
            <p:cNvSpPr>
              <a:spLocks noChangeShapeType="1"/>
            </p:cNvSpPr>
            <p:nvPr/>
          </p:nvSpPr>
          <p:spPr bwMode="auto">
            <a:xfrm>
              <a:off x="41910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14" name="Rectangle 20"/>
            <p:cNvSpPr>
              <a:spLocks noChangeArrowheads="1"/>
            </p:cNvSpPr>
            <p:nvPr/>
          </p:nvSpPr>
          <p:spPr bwMode="auto">
            <a:xfrm>
              <a:off x="3580158" y="2057400"/>
              <a:ext cx="1080604" cy="417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u="sng">
                  <a:latin typeface="Constantia" pitchFamily="18" charset="0"/>
                </a:rPr>
                <a:t>Commit</a:t>
              </a:r>
              <a:r>
                <a:rPr lang="en-US" sz="500">
                  <a:latin typeface="Constantia" pitchFamily="18" charset="0"/>
                </a:rPr>
                <a:t> 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endParaRPr lang="en-US" sz="500">
                <a:latin typeface="Constantia" pitchFamily="18" charset="0"/>
              </a:endParaRPr>
            </a:p>
          </p:txBody>
        </p:sp>
        <p:sp>
          <p:nvSpPr>
            <p:cNvPr id="58415" name="Text Box 21"/>
            <p:cNvSpPr txBox="1">
              <a:spLocks noChangeArrowheads="1"/>
            </p:cNvSpPr>
            <p:nvPr/>
          </p:nvSpPr>
          <p:spPr bwMode="auto">
            <a:xfrm>
              <a:off x="4495801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1</a:t>
              </a:r>
              <a:r>
                <a:rPr lang="en-US" sz="700">
                  <a:latin typeface="Constantia" pitchFamily="18" charset="0"/>
                </a:rPr>
                <a:t> = {p,r}</a:t>
              </a:r>
            </a:p>
          </p:txBody>
        </p:sp>
      </p:grpSp>
      <p:sp>
        <p:nvSpPr>
          <p:cNvPr id="58435" name="Oval 67"/>
          <p:cNvSpPr>
            <a:spLocks noChangeArrowheads="1"/>
          </p:cNvSpPr>
          <p:nvPr/>
        </p:nvSpPr>
        <p:spPr bwMode="auto">
          <a:xfrm>
            <a:off x="1981200" y="2133600"/>
            <a:ext cx="1447800" cy="3429000"/>
          </a:xfrm>
          <a:prstGeom prst="ellipse">
            <a:avLst/>
          </a:prstGeom>
          <a:gradFill rotWithShape="1">
            <a:gsLst>
              <a:gs pos="0">
                <a:srgbClr val="CC9900"/>
              </a:gs>
              <a:gs pos="100000">
                <a:srgbClr val="CC99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8437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4343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38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692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39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5052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0" name="Text Box 72"/>
          <p:cNvSpPr txBox="1">
            <a:spLocks noChangeArrowheads="1"/>
          </p:cNvSpPr>
          <p:nvPr/>
        </p:nvSpPr>
        <p:spPr bwMode="auto">
          <a:xfrm>
            <a:off x="685800" y="5715000"/>
            <a:ext cx="7467600" cy="944563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Here, three replicas cooperate to implement the GMS as a fault-tolerant state machine.  Each client platform binds to some representative, then rebinds to a different replica if that one later crashes….</a:t>
            </a:r>
          </a:p>
        </p:txBody>
      </p:sp>
      <p:pic>
        <p:nvPicPr>
          <p:cNvPr id="58441" name="Picture 35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267200"/>
            <a:ext cx="97155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42" name="Picture 36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057400"/>
            <a:ext cx="9144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3" name="Line 75"/>
          <p:cNvSpPr>
            <a:spLocks noChangeShapeType="1"/>
          </p:cNvSpPr>
          <p:nvPr/>
        </p:nvSpPr>
        <p:spPr bwMode="auto">
          <a:xfrm>
            <a:off x="1219200" y="25908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4" name="Line 76"/>
          <p:cNvSpPr>
            <a:spLocks noChangeShapeType="1"/>
          </p:cNvSpPr>
          <p:nvPr/>
        </p:nvSpPr>
        <p:spPr bwMode="auto">
          <a:xfrm flipV="1">
            <a:off x="1295400" y="41910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58445" name="Picture 36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124200"/>
            <a:ext cx="9144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6" name="Line 78"/>
          <p:cNvSpPr>
            <a:spLocks noChangeShapeType="1"/>
          </p:cNvSpPr>
          <p:nvPr/>
        </p:nvSpPr>
        <p:spPr bwMode="auto">
          <a:xfrm>
            <a:off x="1219200" y="3657600"/>
            <a:ext cx="7620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7" name="Line 79"/>
          <p:cNvSpPr>
            <a:spLocks noChangeShapeType="1"/>
          </p:cNvSpPr>
          <p:nvPr/>
        </p:nvSpPr>
        <p:spPr bwMode="auto">
          <a:xfrm flipV="1">
            <a:off x="1295400" y="4800600"/>
            <a:ext cx="762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8" name="Line 80"/>
          <p:cNvSpPr>
            <a:spLocks noChangeShapeType="1"/>
          </p:cNvSpPr>
          <p:nvPr/>
        </p:nvSpPr>
        <p:spPr bwMode="auto">
          <a:xfrm>
            <a:off x="1219200" y="3657600"/>
            <a:ext cx="762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58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44" grpId="0" animBg="1"/>
      <p:bldP spid="58446" grpId="0" animBg="1"/>
      <p:bldP spid="58447" grpId="0" animBg="1"/>
      <p:bldP spid="5844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Oval 65"/>
          <p:cNvSpPr>
            <a:spLocks noChangeArrowheads="1"/>
          </p:cNvSpPr>
          <p:nvPr/>
        </p:nvSpPr>
        <p:spPr bwMode="auto">
          <a:xfrm>
            <a:off x="2667000" y="3657600"/>
            <a:ext cx="1371600" cy="16002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bursty application</a:t>
            </a:r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>
            <a:off x="1066800" y="38862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997" name="Line 5"/>
          <p:cNvSpPr>
            <a:spLocks noChangeShapeType="1"/>
          </p:cNvSpPr>
          <p:nvPr/>
        </p:nvSpPr>
        <p:spPr bwMode="auto">
          <a:xfrm flipV="1">
            <a:off x="1066800" y="4572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998" name="Line 6"/>
          <p:cNvSpPr>
            <a:spLocks noChangeShapeType="1"/>
          </p:cNvSpPr>
          <p:nvPr/>
        </p:nvSpPr>
        <p:spPr bwMode="auto">
          <a:xfrm>
            <a:off x="1066800" y="4267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685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6858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6858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1066800" y="3733800"/>
            <a:ext cx="2286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>
            <a:off x="3276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05" name="Line 13"/>
          <p:cNvSpPr>
            <a:spLocks noChangeShapeType="1"/>
          </p:cNvSpPr>
          <p:nvPr/>
        </p:nvSpPr>
        <p:spPr bwMode="auto">
          <a:xfrm>
            <a:off x="32766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>
            <a:off x="3276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07" name="Line 15"/>
          <p:cNvSpPr>
            <a:spLocks noChangeShapeType="1"/>
          </p:cNvSpPr>
          <p:nvPr/>
        </p:nvSpPr>
        <p:spPr bwMode="auto">
          <a:xfrm>
            <a:off x="1066800" y="4876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2057400" y="3886200"/>
            <a:ext cx="304800" cy="990600"/>
            <a:chOff x="1296" y="2448"/>
            <a:chExt cx="192" cy="624"/>
          </a:xfrm>
        </p:grpSpPr>
        <p:sp>
          <p:nvSpPr>
            <p:cNvPr id="85072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3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4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09" name="Line 20"/>
          <p:cNvSpPr>
            <a:spLocks noChangeShapeType="1"/>
          </p:cNvSpPr>
          <p:nvPr/>
        </p:nvSpPr>
        <p:spPr bwMode="auto">
          <a:xfrm>
            <a:off x="69342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10" name="Line 21"/>
          <p:cNvSpPr>
            <a:spLocks noChangeShapeType="1"/>
          </p:cNvSpPr>
          <p:nvPr/>
        </p:nvSpPr>
        <p:spPr bwMode="auto">
          <a:xfrm>
            <a:off x="69342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11" name="Line 22"/>
          <p:cNvSpPr>
            <a:spLocks noChangeShapeType="1"/>
          </p:cNvSpPr>
          <p:nvPr/>
        </p:nvSpPr>
        <p:spPr bwMode="auto">
          <a:xfrm>
            <a:off x="6934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886200"/>
            <a:ext cx="304800" cy="990600"/>
            <a:chOff x="1296" y="2448"/>
            <a:chExt cx="192" cy="624"/>
          </a:xfrm>
        </p:grpSpPr>
        <p:sp>
          <p:nvSpPr>
            <p:cNvPr id="85069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0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71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02" name="Line 27"/>
          <p:cNvSpPr>
            <a:spLocks noChangeShapeType="1"/>
          </p:cNvSpPr>
          <p:nvPr/>
        </p:nvSpPr>
        <p:spPr bwMode="auto">
          <a:xfrm>
            <a:off x="1066800" y="38862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3" name="Line 28"/>
          <p:cNvSpPr>
            <a:spLocks noChangeShapeType="1"/>
          </p:cNvSpPr>
          <p:nvPr/>
        </p:nvSpPr>
        <p:spPr bwMode="auto">
          <a:xfrm>
            <a:off x="1752600" y="3886200"/>
            <a:ext cx="2286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4" name="Line 29"/>
          <p:cNvSpPr>
            <a:spLocks noChangeShapeType="1"/>
          </p:cNvSpPr>
          <p:nvPr/>
        </p:nvSpPr>
        <p:spPr bwMode="auto">
          <a:xfrm>
            <a:off x="1981200" y="4876800"/>
            <a:ext cx="6096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5016" name="Line 30"/>
          <p:cNvSpPr>
            <a:spLocks noChangeShapeType="1"/>
          </p:cNvSpPr>
          <p:nvPr/>
        </p:nvSpPr>
        <p:spPr bwMode="auto">
          <a:xfrm>
            <a:off x="2895600" y="3886200"/>
            <a:ext cx="685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6" name="Line 31"/>
          <p:cNvSpPr>
            <a:spLocks noChangeShapeType="1"/>
          </p:cNvSpPr>
          <p:nvPr/>
        </p:nvSpPr>
        <p:spPr bwMode="auto">
          <a:xfrm flipH="1">
            <a:off x="2590800" y="3886200"/>
            <a:ext cx="304800" cy="9906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7" name="Line 32"/>
          <p:cNvSpPr>
            <a:spLocks noChangeShapeType="1"/>
          </p:cNvSpPr>
          <p:nvPr/>
        </p:nvSpPr>
        <p:spPr bwMode="auto">
          <a:xfrm>
            <a:off x="3962400" y="45720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8" name="Line 33"/>
          <p:cNvSpPr>
            <a:spLocks noChangeShapeType="1"/>
          </p:cNvSpPr>
          <p:nvPr/>
        </p:nvSpPr>
        <p:spPr bwMode="auto">
          <a:xfrm>
            <a:off x="3581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09" name="Line 34"/>
          <p:cNvSpPr>
            <a:spLocks noChangeShapeType="1"/>
          </p:cNvSpPr>
          <p:nvPr/>
        </p:nvSpPr>
        <p:spPr bwMode="auto">
          <a:xfrm>
            <a:off x="46482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10" name="Line 35"/>
          <p:cNvSpPr>
            <a:spLocks noChangeShapeType="1"/>
          </p:cNvSpPr>
          <p:nvPr/>
        </p:nvSpPr>
        <p:spPr bwMode="auto">
          <a:xfrm>
            <a:off x="4876800" y="4876800"/>
            <a:ext cx="6858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11" name="Line 36"/>
          <p:cNvSpPr>
            <a:spLocks noChangeShapeType="1"/>
          </p:cNvSpPr>
          <p:nvPr/>
        </p:nvSpPr>
        <p:spPr bwMode="auto">
          <a:xfrm flipH="1">
            <a:off x="5562600" y="4572000"/>
            <a:ext cx="228600" cy="304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12" name="Line 37"/>
          <p:cNvSpPr>
            <a:spLocks noChangeShapeType="1"/>
          </p:cNvSpPr>
          <p:nvPr/>
        </p:nvSpPr>
        <p:spPr bwMode="auto">
          <a:xfrm>
            <a:off x="6248400" y="3886200"/>
            <a:ext cx="16764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5024" name="Line 38"/>
          <p:cNvSpPr>
            <a:spLocks noChangeShapeType="1"/>
          </p:cNvSpPr>
          <p:nvPr/>
        </p:nvSpPr>
        <p:spPr bwMode="auto">
          <a:xfrm flipV="1">
            <a:off x="4343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25" name="Line 39"/>
          <p:cNvSpPr>
            <a:spLocks noChangeShapeType="1"/>
          </p:cNvSpPr>
          <p:nvPr/>
        </p:nvSpPr>
        <p:spPr bwMode="auto">
          <a:xfrm>
            <a:off x="43434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26" name="Line 40"/>
          <p:cNvSpPr>
            <a:spLocks noChangeShapeType="1"/>
          </p:cNvSpPr>
          <p:nvPr/>
        </p:nvSpPr>
        <p:spPr bwMode="auto">
          <a:xfrm flipV="1">
            <a:off x="43434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16" name="Line 41"/>
          <p:cNvSpPr>
            <a:spLocks noChangeShapeType="1"/>
          </p:cNvSpPr>
          <p:nvPr/>
        </p:nvSpPr>
        <p:spPr bwMode="auto">
          <a:xfrm flipH="1">
            <a:off x="5867400" y="3886200"/>
            <a:ext cx="381000" cy="68580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5028" name="Line 42"/>
          <p:cNvSpPr>
            <a:spLocks noChangeShapeType="1"/>
          </p:cNvSpPr>
          <p:nvPr/>
        </p:nvSpPr>
        <p:spPr bwMode="auto">
          <a:xfrm>
            <a:off x="5791200" y="4572000"/>
            <a:ext cx="76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029" name="Line 43"/>
          <p:cNvSpPr>
            <a:spLocks noChangeShapeType="1"/>
          </p:cNvSpPr>
          <p:nvPr/>
        </p:nvSpPr>
        <p:spPr bwMode="auto">
          <a:xfrm>
            <a:off x="29718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0" name="Line 44"/>
          <p:cNvSpPr>
            <a:spLocks noChangeShapeType="1"/>
          </p:cNvSpPr>
          <p:nvPr/>
        </p:nvSpPr>
        <p:spPr bwMode="auto">
          <a:xfrm>
            <a:off x="29718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1" name="Line 45"/>
          <p:cNvSpPr>
            <a:spLocks noChangeShapeType="1"/>
          </p:cNvSpPr>
          <p:nvPr/>
        </p:nvSpPr>
        <p:spPr bwMode="auto">
          <a:xfrm>
            <a:off x="29718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2" name="Line 46"/>
          <p:cNvSpPr>
            <a:spLocks noChangeShapeType="1"/>
          </p:cNvSpPr>
          <p:nvPr/>
        </p:nvSpPr>
        <p:spPr bwMode="auto">
          <a:xfrm>
            <a:off x="31242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3" name="Line 47"/>
          <p:cNvSpPr>
            <a:spLocks noChangeShapeType="1"/>
          </p:cNvSpPr>
          <p:nvPr/>
        </p:nvSpPr>
        <p:spPr bwMode="auto">
          <a:xfrm>
            <a:off x="31242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4" name="Line 48"/>
          <p:cNvSpPr>
            <a:spLocks noChangeShapeType="1"/>
          </p:cNvSpPr>
          <p:nvPr/>
        </p:nvSpPr>
        <p:spPr bwMode="auto">
          <a:xfrm>
            <a:off x="3124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5" name="Line 49"/>
          <p:cNvSpPr>
            <a:spLocks noChangeShapeType="1"/>
          </p:cNvSpPr>
          <p:nvPr/>
        </p:nvSpPr>
        <p:spPr bwMode="auto">
          <a:xfrm>
            <a:off x="34290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6" name="Line 50"/>
          <p:cNvSpPr>
            <a:spLocks noChangeShapeType="1"/>
          </p:cNvSpPr>
          <p:nvPr/>
        </p:nvSpPr>
        <p:spPr bwMode="auto">
          <a:xfrm>
            <a:off x="34290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7" name="Line 51"/>
          <p:cNvSpPr>
            <a:spLocks noChangeShapeType="1"/>
          </p:cNvSpPr>
          <p:nvPr/>
        </p:nvSpPr>
        <p:spPr bwMode="auto">
          <a:xfrm>
            <a:off x="34290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8" name="Line 52"/>
          <p:cNvSpPr>
            <a:spLocks noChangeShapeType="1"/>
          </p:cNvSpPr>
          <p:nvPr/>
        </p:nvSpPr>
        <p:spPr bwMode="auto">
          <a:xfrm>
            <a:off x="66294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39" name="Line 53"/>
          <p:cNvSpPr>
            <a:spLocks noChangeShapeType="1"/>
          </p:cNvSpPr>
          <p:nvPr/>
        </p:nvSpPr>
        <p:spPr bwMode="auto">
          <a:xfrm>
            <a:off x="66294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0" name="Line 54"/>
          <p:cNvSpPr>
            <a:spLocks noChangeShapeType="1"/>
          </p:cNvSpPr>
          <p:nvPr/>
        </p:nvSpPr>
        <p:spPr bwMode="auto">
          <a:xfrm>
            <a:off x="66294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1" name="Line 56"/>
          <p:cNvSpPr>
            <a:spLocks noChangeShapeType="1"/>
          </p:cNvSpPr>
          <p:nvPr/>
        </p:nvSpPr>
        <p:spPr bwMode="auto">
          <a:xfrm>
            <a:off x="63246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2" name="Line 57"/>
          <p:cNvSpPr>
            <a:spLocks noChangeShapeType="1"/>
          </p:cNvSpPr>
          <p:nvPr/>
        </p:nvSpPr>
        <p:spPr bwMode="auto">
          <a:xfrm>
            <a:off x="63246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3" name="Line 58"/>
          <p:cNvSpPr>
            <a:spLocks noChangeShapeType="1"/>
          </p:cNvSpPr>
          <p:nvPr/>
        </p:nvSpPr>
        <p:spPr bwMode="auto">
          <a:xfrm>
            <a:off x="6324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4" name="Line 59"/>
          <p:cNvSpPr>
            <a:spLocks noChangeShapeType="1"/>
          </p:cNvSpPr>
          <p:nvPr/>
        </p:nvSpPr>
        <p:spPr bwMode="auto">
          <a:xfrm>
            <a:off x="64770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5" name="Line 60"/>
          <p:cNvSpPr>
            <a:spLocks noChangeShapeType="1"/>
          </p:cNvSpPr>
          <p:nvPr/>
        </p:nvSpPr>
        <p:spPr bwMode="auto">
          <a:xfrm>
            <a:off x="64770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6" name="Line 61"/>
          <p:cNvSpPr>
            <a:spLocks noChangeShapeType="1"/>
          </p:cNvSpPr>
          <p:nvPr/>
        </p:nvSpPr>
        <p:spPr bwMode="auto">
          <a:xfrm>
            <a:off x="64770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7" name="Line 62"/>
          <p:cNvSpPr>
            <a:spLocks noChangeShapeType="1"/>
          </p:cNvSpPr>
          <p:nvPr/>
        </p:nvSpPr>
        <p:spPr bwMode="auto">
          <a:xfrm>
            <a:off x="67818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8" name="Line 63"/>
          <p:cNvSpPr>
            <a:spLocks noChangeShapeType="1"/>
          </p:cNvSpPr>
          <p:nvPr/>
        </p:nvSpPr>
        <p:spPr bwMode="auto">
          <a:xfrm>
            <a:off x="6781800" y="3886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49" name="Line 64"/>
          <p:cNvSpPr>
            <a:spLocks noChangeShapeType="1"/>
          </p:cNvSpPr>
          <p:nvPr/>
        </p:nvSpPr>
        <p:spPr bwMode="auto">
          <a:xfrm>
            <a:off x="67818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0" name="AutoShape 67"/>
          <p:cNvSpPr>
            <a:spLocks noChangeArrowheads="1"/>
          </p:cNvSpPr>
          <p:nvPr/>
        </p:nvSpPr>
        <p:spPr bwMode="auto">
          <a:xfrm>
            <a:off x="3886200" y="2667000"/>
            <a:ext cx="2971800" cy="914400"/>
          </a:xfrm>
          <a:prstGeom prst="wedgeRectCallout">
            <a:avLst>
              <a:gd name="adj1" fmla="val -45833"/>
              <a:gd name="adj2" fmla="val 6996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latin typeface="Constantia" pitchFamily="18" charset="0"/>
              </a:rPr>
              <a:t>Can pack into one large message and amortize overheads</a:t>
            </a:r>
          </a:p>
        </p:txBody>
      </p:sp>
      <p:grpSp>
        <p:nvGrpSpPr>
          <p:cNvPr id="4" name="Group 68"/>
          <p:cNvGrpSpPr>
            <a:grpSpLocks/>
          </p:cNvGrpSpPr>
          <p:nvPr/>
        </p:nvGrpSpPr>
        <p:grpSpPr bwMode="auto">
          <a:xfrm flipV="1">
            <a:off x="5105400" y="3886200"/>
            <a:ext cx="304800" cy="990600"/>
            <a:chOff x="1296" y="2448"/>
            <a:chExt cx="192" cy="624"/>
          </a:xfrm>
        </p:grpSpPr>
        <p:sp>
          <p:nvSpPr>
            <p:cNvPr id="85066" name="Line 69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7" name="Line 70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8" name="Line 71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72"/>
          <p:cNvGrpSpPr>
            <a:grpSpLocks/>
          </p:cNvGrpSpPr>
          <p:nvPr/>
        </p:nvGrpSpPr>
        <p:grpSpPr bwMode="auto">
          <a:xfrm flipV="1">
            <a:off x="5410200" y="3886200"/>
            <a:ext cx="304800" cy="990600"/>
            <a:chOff x="1296" y="2448"/>
            <a:chExt cx="192" cy="624"/>
          </a:xfrm>
        </p:grpSpPr>
        <p:sp>
          <p:nvSpPr>
            <p:cNvPr id="85063" name="Line 73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4" name="Line 74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5" name="Line 75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53" name="Line 76"/>
          <p:cNvSpPr>
            <a:spLocks noChangeShapeType="1"/>
          </p:cNvSpPr>
          <p:nvPr/>
        </p:nvSpPr>
        <p:spPr bwMode="auto">
          <a:xfrm flipV="1">
            <a:off x="42672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4" name="Line 77"/>
          <p:cNvSpPr>
            <a:spLocks noChangeShapeType="1"/>
          </p:cNvSpPr>
          <p:nvPr/>
        </p:nvSpPr>
        <p:spPr bwMode="auto">
          <a:xfrm>
            <a:off x="42672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5" name="Line 78"/>
          <p:cNvSpPr>
            <a:spLocks noChangeShapeType="1"/>
          </p:cNvSpPr>
          <p:nvPr/>
        </p:nvSpPr>
        <p:spPr bwMode="auto">
          <a:xfrm flipV="1">
            <a:off x="42672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6" name="Line 79"/>
          <p:cNvSpPr>
            <a:spLocks noChangeShapeType="1"/>
          </p:cNvSpPr>
          <p:nvPr/>
        </p:nvSpPr>
        <p:spPr bwMode="auto">
          <a:xfrm flipV="1">
            <a:off x="4419600" y="3886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7" name="Line 80"/>
          <p:cNvSpPr>
            <a:spLocks noChangeShapeType="1"/>
          </p:cNvSpPr>
          <p:nvPr/>
        </p:nvSpPr>
        <p:spPr bwMode="auto">
          <a:xfrm>
            <a:off x="44196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58" name="Line 81"/>
          <p:cNvSpPr>
            <a:spLocks noChangeShapeType="1"/>
          </p:cNvSpPr>
          <p:nvPr/>
        </p:nvSpPr>
        <p:spPr bwMode="auto">
          <a:xfrm flipV="1">
            <a:off x="4419600" y="4267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82"/>
          <p:cNvGrpSpPr>
            <a:grpSpLocks/>
          </p:cNvGrpSpPr>
          <p:nvPr/>
        </p:nvGrpSpPr>
        <p:grpSpPr bwMode="auto">
          <a:xfrm flipV="1">
            <a:off x="2209800" y="3886200"/>
            <a:ext cx="304800" cy="990600"/>
            <a:chOff x="1296" y="2448"/>
            <a:chExt cx="192" cy="624"/>
          </a:xfrm>
        </p:grpSpPr>
        <p:sp>
          <p:nvSpPr>
            <p:cNvPr id="85060" name="Line 83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1" name="Line 84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62" name="Line 85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forms of ordering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Abcast (total or “atomic” ordering)</a:t>
            </a:r>
          </a:p>
          <a:p>
            <a:pPr lvl="1" eaLnBrk="1" hangingPunct="1"/>
            <a:r>
              <a:rPr lang="en-US" smtClean="0"/>
              <a:t>Basically, our locking protocol solved this problem</a:t>
            </a:r>
          </a:p>
          <a:p>
            <a:pPr lvl="1" eaLnBrk="1" hangingPunct="1"/>
            <a:r>
              <a:rPr lang="en-US" smtClean="0"/>
              <a:t>Can also do it with fbcast by having a token-holder send out ordering to use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Gbcast</a:t>
            </a:r>
          </a:p>
          <a:p>
            <a:pPr lvl="1" eaLnBrk="1" hangingPunct="1"/>
            <a:r>
              <a:rPr lang="en-US" smtClean="0"/>
              <a:t>Provides applications with access to the same protocol used when extending the group view</a:t>
            </a:r>
          </a:p>
          <a:p>
            <a:pPr lvl="1" eaLnBrk="1" hangingPunct="1"/>
            <a:r>
              <a:rPr lang="en-US" smtClean="0"/>
              <a:t>Basically, identical to “Paxos” with a leader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Algorithms that use multicast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Locked access to shared data</a:t>
            </a:r>
          </a:p>
          <a:p>
            <a:pPr lvl="1" eaLnBrk="1" hangingPunct="1"/>
            <a:r>
              <a:rPr lang="en-US" smtClean="0"/>
              <a:t>Multicast updates, read </a:t>
            </a:r>
            <a:r>
              <a:rPr lang="en-US" i="1" smtClean="0"/>
              <a:t>any local copy</a:t>
            </a:r>
          </a:p>
          <a:p>
            <a:pPr lvl="1" eaLnBrk="1" hangingPunct="1"/>
            <a:r>
              <a:rPr lang="en-US" smtClean="0"/>
              <a:t>This is very efficient… 100k updates/second not unusual</a:t>
            </a:r>
          </a:p>
          <a:p>
            <a:pPr eaLnBrk="1" hangingPunct="1"/>
            <a:r>
              <a:rPr lang="en-US" smtClean="0"/>
              <a:t>Parallel search</a:t>
            </a:r>
          </a:p>
          <a:p>
            <a:pPr eaLnBrk="1" hangingPunct="1"/>
            <a:r>
              <a:rPr lang="en-US" smtClean="0"/>
              <a:t>Fault-tolerance (primary/backup, coordinator-cohort)</a:t>
            </a:r>
          </a:p>
          <a:p>
            <a:pPr eaLnBrk="1" hangingPunct="1"/>
            <a:r>
              <a:rPr lang="en-US" smtClean="0"/>
              <a:t>Publish/subscribe</a:t>
            </a:r>
          </a:p>
          <a:p>
            <a:pPr eaLnBrk="1" hangingPunct="1"/>
            <a:r>
              <a:rPr lang="en-US" smtClean="0"/>
              <a:t>Shared “work to do” tuples</a:t>
            </a:r>
          </a:p>
          <a:p>
            <a:pPr eaLnBrk="1" hangingPunct="1"/>
            <a:r>
              <a:rPr lang="en-US" smtClean="0"/>
              <a:t>Secure replicated keys</a:t>
            </a:r>
          </a:p>
          <a:p>
            <a:pPr eaLnBrk="1" hangingPunct="1"/>
            <a:r>
              <a:rPr lang="en-US" smtClean="0"/>
              <a:t>Coordinated actions that require a leader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Modern high visibility examples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Google’s Chubby service (uses Paxos == gbcast)</a:t>
            </a:r>
          </a:p>
          <a:p>
            <a:pPr eaLnBrk="1" hangingPunct="1"/>
            <a:r>
              <a:rPr lang="en-US" smtClean="0"/>
              <a:t>Yahoo! Zookeeper</a:t>
            </a:r>
          </a:p>
          <a:p>
            <a:pPr eaLnBrk="1" hangingPunct="1"/>
            <a:r>
              <a:rPr lang="en-US" smtClean="0"/>
              <a:t>Microsoft cluster management technology for Windows Enterprise clusters</a:t>
            </a:r>
          </a:p>
          <a:p>
            <a:pPr eaLnBrk="1" hangingPunct="1"/>
            <a:r>
              <a:rPr lang="en-US" smtClean="0"/>
              <a:t>IBM DCS platform and Websphere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Basically: stuff like this is all around us, although often hidden inside some other kind of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week we looked at two notions of time</a:t>
            </a:r>
          </a:p>
          <a:p>
            <a:pPr lvl="1"/>
            <a:r>
              <a:rPr lang="en-US" dirty="0" smtClean="0"/>
              <a:t>Logical time is more relevant here</a:t>
            </a:r>
          </a:p>
          <a:p>
            <a:pPr lvl="1"/>
            <a:r>
              <a:rPr lang="en-US" dirty="0" smtClean="0"/>
              <a:t>Notice the similarity between delivery of an ordered multicast and computing something on a consistent cut</a:t>
            </a:r>
          </a:p>
          <a:p>
            <a:r>
              <a:rPr lang="en-US" dirty="0" smtClean="0"/>
              <a:t>We’re starting to think of “consistency” and “replication” in terms of events that occur along time-ordered event histories</a:t>
            </a:r>
          </a:p>
          <a:p>
            <a:pPr lvl="1"/>
            <a:r>
              <a:rPr lang="en-US" dirty="0" smtClean="0"/>
              <a:t>The GMS (Oracle) tracks “management” events</a:t>
            </a:r>
          </a:p>
          <a:p>
            <a:pPr lvl="1"/>
            <a:r>
              <a:rPr lang="en-US" dirty="0" smtClean="0"/>
              <a:t>The group communication system supports much higher data </a:t>
            </a:r>
            <a:r>
              <a:rPr lang="en-US" smtClean="0"/>
              <a:t>rate replication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Tree of state machines</a:t>
            </a:r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4572000" y="1981200"/>
            <a:ext cx="4114800" cy="4343400"/>
          </a:xfrm>
        </p:spPr>
        <p:txBody>
          <a:bodyPr/>
          <a:lstStyle/>
          <a:p>
            <a:r>
              <a:rPr lang="en-US" dirty="0" smtClean="0"/>
              <a:t>Each “owns” a subset of the logs</a:t>
            </a:r>
            <a:endParaRPr lang="en-US" dirty="0"/>
          </a:p>
        </p:txBody>
      </p:sp>
      <p:pic>
        <p:nvPicPr>
          <p:cNvPr id="59394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057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4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052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5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4196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9397" name="Straight Arrow Connector 7"/>
          <p:cNvCxnSpPr>
            <a:cxnSpLocks noChangeShapeType="1"/>
          </p:cNvCxnSpPr>
          <p:nvPr/>
        </p:nvCxnSpPr>
        <p:spPr bwMode="auto">
          <a:xfrm rot="10800000" flipV="1">
            <a:off x="1333500" y="3124200"/>
            <a:ext cx="1485900" cy="3810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cxnSp>
        <p:nvCxnSpPr>
          <p:cNvPr id="59398" name="Straight Arrow Connector 9"/>
          <p:cNvCxnSpPr>
            <a:cxnSpLocks noChangeShapeType="1"/>
          </p:cNvCxnSpPr>
          <p:nvPr/>
        </p:nvCxnSpPr>
        <p:spPr bwMode="auto">
          <a:xfrm rot="16200000" flipH="1">
            <a:off x="2743200" y="3314700"/>
            <a:ext cx="1295400" cy="9144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pic>
        <p:nvPicPr>
          <p:cNvPr id="59399" name="Picture 27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2895600"/>
            <a:ext cx="14478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Line 28"/>
          <p:cNvSpPr>
            <a:spLocks noChangeShapeType="1"/>
          </p:cNvSpPr>
          <p:nvPr/>
        </p:nvSpPr>
        <p:spPr bwMode="auto">
          <a:xfrm flipH="1">
            <a:off x="4724400" y="3886200"/>
            <a:ext cx="2286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29"/>
          <p:cNvSpPr txBox="1">
            <a:spLocks noChangeArrowheads="1"/>
          </p:cNvSpPr>
          <p:nvPr/>
        </p:nvSpPr>
        <p:spPr bwMode="auto">
          <a:xfrm>
            <a:off x="5105400" y="3673475"/>
            <a:ext cx="1676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/>
              <a:t>(1) Send events to the Oracle.</a:t>
            </a:r>
          </a:p>
        </p:txBody>
      </p:sp>
      <p:sp>
        <p:nvSpPr>
          <p:cNvPr id="59402" name="AutoShape 30"/>
          <p:cNvSpPr>
            <a:spLocks noChangeArrowheads="1"/>
          </p:cNvSpPr>
          <p:nvPr/>
        </p:nvSpPr>
        <p:spPr bwMode="auto">
          <a:xfrm>
            <a:off x="5105400" y="5257800"/>
            <a:ext cx="762000" cy="3810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Text Box 31"/>
          <p:cNvSpPr txBox="1">
            <a:spLocks noChangeArrowheads="1"/>
          </p:cNvSpPr>
          <p:nvPr/>
        </p:nvSpPr>
        <p:spPr bwMode="auto">
          <a:xfrm>
            <a:off x="4876800" y="4876800"/>
            <a:ext cx="320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 dirty="0"/>
              <a:t>(2) Appended to </a:t>
            </a:r>
            <a:r>
              <a:rPr lang="en-US" sz="1400" i="1" dirty="0" smtClean="0"/>
              <a:t>appropriate log</a:t>
            </a:r>
            <a:r>
              <a:rPr lang="en-US" sz="1400" i="1" dirty="0"/>
              <a:t>.</a:t>
            </a:r>
          </a:p>
        </p:txBody>
      </p:sp>
      <p:sp>
        <p:nvSpPr>
          <p:cNvPr id="59404" name="Line 32"/>
          <p:cNvSpPr>
            <a:spLocks noChangeShapeType="1"/>
          </p:cNvSpPr>
          <p:nvPr/>
        </p:nvSpPr>
        <p:spPr bwMode="auto">
          <a:xfrm>
            <a:off x="5334000" y="5638800"/>
            <a:ext cx="2133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Line 33"/>
          <p:cNvSpPr>
            <a:spLocks noChangeShapeType="1"/>
          </p:cNvSpPr>
          <p:nvPr/>
        </p:nvSpPr>
        <p:spPr bwMode="auto">
          <a:xfrm>
            <a:off x="5334000" y="5638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Line 34"/>
          <p:cNvSpPr>
            <a:spLocks noChangeShapeType="1"/>
          </p:cNvSpPr>
          <p:nvPr/>
        </p:nvSpPr>
        <p:spPr bwMode="auto">
          <a:xfrm>
            <a:off x="5334000" y="56388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59407" name="Picture 35" descr="j01953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562600"/>
            <a:ext cx="97155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8" name="Picture 36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5989638"/>
            <a:ext cx="9144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9" name="Picture 37" descr="j01953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6172200"/>
            <a:ext cx="523875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10" name="Text Box 38"/>
          <p:cNvSpPr txBox="1">
            <a:spLocks noChangeArrowheads="1"/>
          </p:cNvSpPr>
          <p:nvPr/>
        </p:nvSpPr>
        <p:spPr bwMode="auto">
          <a:xfrm>
            <a:off x="5562600" y="56388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/>
              <a:t>(3) Reported</a:t>
            </a:r>
          </a:p>
        </p:txBody>
      </p:sp>
      <p:pic>
        <p:nvPicPr>
          <p:cNvPr id="20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098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3622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6576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45720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4724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scenario</a:t>
            </a:r>
          </a:p>
        </p:txBody>
      </p:sp>
      <p:sp>
        <p:nvSpPr>
          <p:cNvPr id="6041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 A wants to connect with B via “consistent TCP”</a:t>
            </a:r>
          </a:p>
          <a:p>
            <a:pPr lvl="1" eaLnBrk="1" hangingPunct="1"/>
            <a:r>
              <a:rPr lang="en-US" smtClean="0"/>
              <a:t>A and B register with the Oracle – each has an event channel of its own, like /status/biscuit.cs.cornell.edu/pid=12421</a:t>
            </a:r>
          </a:p>
          <a:p>
            <a:pPr lvl="1" eaLnBrk="1" hangingPunct="1"/>
            <a:r>
              <a:rPr lang="en-US" smtClean="0"/>
              <a:t>Each subscribes to the channel of the other (if connection breaks, just reconnect to some other Oracle member and ask it to resume where the old one left off)</a:t>
            </a:r>
          </a:p>
          <a:p>
            <a:pPr lvl="1" eaLnBrk="1" hangingPunct="1"/>
            <a:r>
              <a:rPr lang="en-US" smtClean="0"/>
              <a:t>They break the TCP connections if (and only if) the Oracle tells them to do 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scenario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locking</a:t>
            </a:r>
          </a:p>
          <a:p>
            <a:pPr lvl="1" eaLnBrk="1" hangingPunct="1"/>
            <a:r>
              <a:rPr lang="en-US" smtClean="0"/>
              <a:t>Lock is “named” by a path</a:t>
            </a:r>
          </a:p>
          <a:p>
            <a:pPr lvl="2" eaLnBrk="1" hangingPunct="1"/>
            <a:r>
              <a:rPr lang="en-US" smtClean="0"/>
              <a:t>/x/y/z…</a:t>
            </a:r>
          </a:p>
          <a:p>
            <a:pPr lvl="1" eaLnBrk="1" hangingPunct="1"/>
            <a:r>
              <a:rPr lang="en-US" smtClean="0"/>
              <a:t>Send “lock request” and “unlock” messages</a:t>
            </a:r>
          </a:p>
          <a:p>
            <a:pPr lvl="1" eaLnBrk="1" hangingPunct="1"/>
            <a:r>
              <a:rPr lang="en-US" smtClean="0"/>
              <a:t>Everyone sees the same sequence of lock, unlock messages… so everyone knows who has the lock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Garbage collection?</a:t>
            </a:r>
          </a:p>
          <a:p>
            <a:pPr lvl="1" eaLnBrk="1" hangingPunct="1"/>
            <a:r>
              <a:rPr lang="en-US" smtClean="0"/>
              <a:t>Truncate prefix after lock is granted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scenario</a:t>
            </a:r>
          </a:p>
        </p:txBody>
      </p:sp>
      <p:sp>
        <p:nvSpPr>
          <p:cNvPr id="624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tracking group membership</a:t>
            </a:r>
          </a:p>
          <a:p>
            <a:pPr lvl="1" eaLnBrk="1" hangingPunct="1"/>
            <a:r>
              <a:rPr lang="en-US" smtClean="0"/>
              <a:t>Group is “named” by a path</a:t>
            </a:r>
          </a:p>
          <a:p>
            <a:pPr lvl="2" eaLnBrk="1" hangingPunct="1"/>
            <a:r>
              <a:rPr lang="en-US" smtClean="0"/>
              <a:t>/x/y/z…</a:t>
            </a:r>
          </a:p>
          <a:p>
            <a:pPr lvl="1" eaLnBrk="1" hangingPunct="1"/>
            <a:r>
              <a:rPr lang="en-US" smtClean="0"/>
              <a:t>Send “join request” and “leave” messages</a:t>
            </a:r>
          </a:p>
          <a:p>
            <a:pPr lvl="1" eaLnBrk="1" hangingPunct="1"/>
            <a:r>
              <a:rPr lang="en-US" smtClean="0"/>
              <a:t>Report failures as “forced leave”</a:t>
            </a:r>
          </a:p>
          <a:p>
            <a:pPr lvl="1" eaLnBrk="1" hangingPunct="1"/>
            <a:r>
              <a:rPr lang="en-US" smtClean="0"/>
              <a:t>Everyone sees the same sequence of join, leave messages… so everyone knows the group view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Garbage collection?</a:t>
            </a:r>
          </a:p>
          <a:p>
            <a:pPr lvl="1" eaLnBrk="1" hangingPunct="1"/>
            <a:r>
              <a:rPr lang="en-US" smtClean="0"/>
              <a:t>Truncate old view-related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primitive “pub/sub”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 Oracle is very simple but quite powerful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Everyone sees what appears to be a single, highly available source of reliable “events”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XML strings can encode all sorts of event data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Library interfaces customize to offer various abstractions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Too slow for high-rate events (although the Spread system works that way)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But think of the Oracle as a bootstrapping tool that helps the groups implement their own direct, peer-to-peer protocols in a nicer world that if they didn’t have 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Any group can use the Oracle to track membership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Enabling reliable multicast!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Protocol: Unreliable multicast to current members.  ACK/NAK to ensure that all of them receive it</a:t>
            </a:r>
          </a:p>
        </p:txBody>
      </p:sp>
      <p:sp>
        <p:nvSpPr>
          <p:cNvPr id="645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group multicast</a:t>
            </a:r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152400" y="3429000"/>
            <a:ext cx="8686800" cy="205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>
            <a:off x="762000" y="3886200"/>
            <a:ext cx="685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7" name="Line 6"/>
          <p:cNvSpPr>
            <a:spLocks noChangeShapeType="1"/>
          </p:cNvSpPr>
          <p:nvPr/>
        </p:nvSpPr>
        <p:spPr bwMode="auto">
          <a:xfrm>
            <a:off x="1676400" y="434340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8" name="Line 7"/>
          <p:cNvSpPr>
            <a:spLocks noChangeShapeType="1"/>
          </p:cNvSpPr>
          <p:nvPr/>
        </p:nvSpPr>
        <p:spPr bwMode="auto">
          <a:xfrm>
            <a:off x="2895600" y="48006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9" name="Text Box 11"/>
          <p:cNvSpPr txBox="1">
            <a:spLocks noChangeArrowheads="1"/>
          </p:cNvSpPr>
          <p:nvPr/>
        </p:nvSpPr>
        <p:spPr bwMode="auto">
          <a:xfrm>
            <a:off x="4572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64520" name="Text Box 12"/>
          <p:cNvSpPr txBox="1">
            <a:spLocks noChangeArrowheads="1"/>
          </p:cNvSpPr>
          <p:nvPr/>
        </p:nvSpPr>
        <p:spPr bwMode="auto">
          <a:xfrm>
            <a:off x="12954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64521" name="Text Box 13"/>
          <p:cNvSpPr txBox="1">
            <a:spLocks noChangeArrowheads="1"/>
          </p:cNvSpPr>
          <p:nvPr/>
        </p:nvSpPr>
        <p:spPr bwMode="auto">
          <a:xfrm>
            <a:off x="2667000" y="4572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64522" name="Text Box 14"/>
          <p:cNvSpPr txBox="1">
            <a:spLocks noChangeArrowheads="1"/>
          </p:cNvSpPr>
          <p:nvPr/>
        </p:nvSpPr>
        <p:spPr bwMode="auto">
          <a:xfrm>
            <a:off x="6248400" y="5105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64523" name="Oval 17"/>
          <p:cNvSpPr>
            <a:spLocks noChangeArrowheads="1"/>
          </p:cNvSpPr>
          <p:nvPr/>
        </p:nvSpPr>
        <p:spPr bwMode="auto">
          <a:xfrm>
            <a:off x="762000" y="35814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24" name="Oval 18"/>
          <p:cNvSpPr>
            <a:spLocks noChangeArrowheads="1"/>
          </p:cNvSpPr>
          <p:nvPr/>
        </p:nvSpPr>
        <p:spPr bwMode="auto">
          <a:xfrm>
            <a:off x="1828800" y="35814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25" name="Oval 19"/>
          <p:cNvSpPr>
            <a:spLocks noChangeArrowheads="1"/>
          </p:cNvSpPr>
          <p:nvPr/>
        </p:nvSpPr>
        <p:spPr bwMode="auto">
          <a:xfrm>
            <a:off x="3048000" y="35814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26" name="Oval 22"/>
          <p:cNvSpPr>
            <a:spLocks noChangeArrowheads="1"/>
          </p:cNvSpPr>
          <p:nvPr/>
        </p:nvSpPr>
        <p:spPr bwMode="auto">
          <a:xfrm>
            <a:off x="6629400" y="35814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27" name="Oval 32"/>
          <p:cNvSpPr>
            <a:spLocks noChangeArrowheads="1"/>
          </p:cNvSpPr>
          <p:nvPr/>
        </p:nvSpPr>
        <p:spPr bwMode="auto">
          <a:xfrm>
            <a:off x="7543800" y="4495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64528" name="Line 36"/>
          <p:cNvSpPr>
            <a:spLocks noChangeShapeType="1"/>
          </p:cNvSpPr>
          <p:nvPr/>
        </p:nvSpPr>
        <p:spPr bwMode="auto">
          <a:xfrm flipV="1">
            <a:off x="3429000" y="43434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9" name="Line 37"/>
          <p:cNvSpPr>
            <a:spLocks noChangeShapeType="1"/>
          </p:cNvSpPr>
          <p:nvPr/>
        </p:nvSpPr>
        <p:spPr bwMode="auto">
          <a:xfrm flipV="1">
            <a:off x="34290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0" name="Line 38"/>
          <p:cNvSpPr>
            <a:spLocks noChangeShapeType="1"/>
          </p:cNvSpPr>
          <p:nvPr/>
        </p:nvSpPr>
        <p:spPr bwMode="auto">
          <a:xfrm>
            <a:off x="3962400" y="3886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1" name="Line 39"/>
          <p:cNvSpPr>
            <a:spLocks noChangeShapeType="1"/>
          </p:cNvSpPr>
          <p:nvPr/>
        </p:nvSpPr>
        <p:spPr bwMode="auto">
          <a:xfrm>
            <a:off x="3962400" y="38862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2" name="Line 36"/>
          <p:cNvSpPr>
            <a:spLocks noChangeShapeType="1"/>
          </p:cNvSpPr>
          <p:nvPr/>
        </p:nvSpPr>
        <p:spPr bwMode="auto">
          <a:xfrm flipV="1">
            <a:off x="4191000" y="43434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3" name="Line 37"/>
          <p:cNvSpPr>
            <a:spLocks noChangeShapeType="1"/>
          </p:cNvSpPr>
          <p:nvPr/>
        </p:nvSpPr>
        <p:spPr bwMode="auto">
          <a:xfrm flipV="1">
            <a:off x="41910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4" name="Line 38"/>
          <p:cNvSpPr>
            <a:spLocks noChangeShapeType="1"/>
          </p:cNvSpPr>
          <p:nvPr/>
        </p:nvSpPr>
        <p:spPr bwMode="auto">
          <a:xfrm>
            <a:off x="4724400" y="3886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5" name="Line 39"/>
          <p:cNvSpPr>
            <a:spLocks noChangeShapeType="1"/>
          </p:cNvSpPr>
          <p:nvPr/>
        </p:nvSpPr>
        <p:spPr bwMode="auto">
          <a:xfrm>
            <a:off x="4724400" y="38862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6" name="Line 36"/>
          <p:cNvSpPr>
            <a:spLocks noChangeShapeType="1"/>
          </p:cNvSpPr>
          <p:nvPr/>
        </p:nvSpPr>
        <p:spPr bwMode="auto">
          <a:xfrm flipV="1">
            <a:off x="4419600" y="43434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7" name="Line 37"/>
          <p:cNvSpPr>
            <a:spLocks noChangeShapeType="1"/>
          </p:cNvSpPr>
          <p:nvPr/>
        </p:nvSpPr>
        <p:spPr bwMode="auto">
          <a:xfrm flipV="1">
            <a:off x="44196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8" name="Line 38"/>
          <p:cNvSpPr>
            <a:spLocks noChangeShapeType="1"/>
          </p:cNvSpPr>
          <p:nvPr/>
        </p:nvSpPr>
        <p:spPr bwMode="auto">
          <a:xfrm>
            <a:off x="4953000" y="3886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9" name="Line 39"/>
          <p:cNvSpPr>
            <a:spLocks noChangeShapeType="1"/>
          </p:cNvSpPr>
          <p:nvPr/>
        </p:nvSpPr>
        <p:spPr bwMode="auto">
          <a:xfrm>
            <a:off x="4953000" y="38862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0" name="Line 36"/>
          <p:cNvSpPr>
            <a:spLocks noChangeShapeType="1"/>
          </p:cNvSpPr>
          <p:nvPr/>
        </p:nvSpPr>
        <p:spPr bwMode="auto">
          <a:xfrm flipV="1">
            <a:off x="5334000" y="43434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1" name="Line 37"/>
          <p:cNvSpPr>
            <a:spLocks noChangeShapeType="1"/>
          </p:cNvSpPr>
          <p:nvPr/>
        </p:nvSpPr>
        <p:spPr bwMode="auto">
          <a:xfrm flipV="1">
            <a:off x="53340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2" name="Line 38"/>
          <p:cNvSpPr>
            <a:spLocks noChangeShapeType="1"/>
          </p:cNvSpPr>
          <p:nvPr/>
        </p:nvSpPr>
        <p:spPr bwMode="auto">
          <a:xfrm>
            <a:off x="5867400" y="3886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3" name="Line 39"/>
          <p:cNvSpPr>
            <a:spLocks noChangeShapeType="1"/>
          </p:cNvSpPr>
          <p:nvPr/>
        </p:nvSpPr>
        <p:spPr bwMode="auto">
          <a:xfrm>
            <a:off x="5867400" y="38862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4" name="Line 37"/>
          <p:cNvSpPr>
            <a:spLocks noChangeShapeType="1"/>
          </p:cNvSpPr>
          <p:nvPr/>
        </p:nvSpPr>
        <p:spPr bwMode="auto">
          <a:xfrm>
            <a:off x="2286000" y="38862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5" name="Line 38"/>
          <p:cNvSpPr>
            <a:spLocks noChangeShapeType="1"/>
          </p:cNvSpPr>
          <p:nvPr/>
        </p:nvSpPr>
        <p:spPr bwMode="auto">
          <a:xfrm>
            <a:off x="70104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6" name="Line 39"/>
          <p:cNvSpPr>
            <a:spLocks noChangeShapeType="1"/>
          </p:cNvSpPr>
          <p:nvPr/>
        </p:nvSpPr>
        <p:spPr bwMode="auto">
          <a:xfrm flipV="1">
            <a:off x="7315200" y="3886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7" name="Line 7"/>
          <p:cNvSpPr>
            <a:spLocks noChangeShapeType="1"/>
          </p:cNvSpPr>
          <p:nvPr/>
        </p:nvSpPr>
        <p:spPr bwMode="auto">
          <a:xfrm>
            <a:off x="6858000" y="5334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8" name="Line 41"/>
          <p:cNvSpPr>
            <a:spLocks noChangeShapeType="1"/>
          </p:cNvSpPr>
          <p:nvPr/>
        </p:nvSpPr>
        <p:spPr bwMode="auto">
          <a:xfrm>
            <a:off x="7010400" y="3886200"/>
            <a:ext cx="152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9" name="Line 42"/>
          <p:cNvSpPr>
            <a:spLocks noChangeShapeType="1"/>
          </p:cNvSpPr>
          <p:nvPr/>
        </p:nvSpPr>
        <p:spPr bwMode="auto">
          <a:xfrm>
            <a:off x="7315200" y="48006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2454</TotalTime>
  <Words>1834</Words>
  <Application>Microsoft Office PowerPoint</Application>
  <PresentationFormat>On-screen Show (4:3)</PresentationFormat>
  <Paragraphs>302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Flow</vt:lpstr>
      <vt:lpstr>Building a System Management Service</vt:lpstr>
      <vt:lpstr>Monday: Designed an Oracle</vt:lpstr>
      <vt:lpstr>Turning the GMS into the Oracle</vt:lpstr>
      <vt:lpstr>Tree of state machines</vt:lpstr>
      <vt:lpstr>Use scenario</vt:lpstr>
      <vt:lpstr>Use scenario</vt:lpstr>
      <vt:lpstr>Use scenario</vt:lpstr>
      <vt:lpstr>A primitive “pub/sub” system</vt:lpstr>
      <vt:lpstr>Building group multicast</vt:lpstr>
      <vt:lpstr>Concerns if sender crashes</vt:lpstr>
      <vt:lpstr>An interrupted multicast</vt:lpstr>
      <vt:lpstr>Flush protocol</vt:lpstr>
      <vt:lpstr>How to do this?</vt:lpstr>
      <vt:lpstr>An interrupted multicast</vt:lpstr>
      <vt:lpstr>Event ordering</vt:lpstr>
      <vt:lpstr>State transfer</vt:lpstr>
      <vt:lpstr>State transfer and reliable multicast</vt:lpstr>
      <vt:lpstr>State transfer</vt:lpstr>
      <vt:lpstr>Ordering: The missing element</vt:lpstr>
      <vt:lpstr>Other options</vt:lpstr>
      <vt:lpstr>Single updater</vt:lpstr>
      <vt:lpstr>Causally ordered updates</vt:lpstr>
      <vt:lpstr>Causally ordered updates</vt:lpstr>
      <vt:lpstr>How to implement it?</vt:lpstr>
      <vt:lpstr>Causally ordered updates</vt:lpstr>
      <vt:lpstr>Causally ordered updates</vt:lpstr>
      <vt:lpstr>Causally ordered updates</vt:lpstr>
      <vt:lpstr>Causally ordered updates</vt:lpstr>
      <vt:lpstr>Other uses for cbcast?</vt:lpstr>
      <vt:lpstr>Causally ordered updates</vt:lpstr>
      <vt:lpstr>Other forms of ordering</vt:lpstr>
      <vt:lpstr>Algorithms that use multicast</vt:lpstr>
      <vt:lpstr>Modern high visibility examples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256</cp:revision>
  <dcterms:created xsi:type="dcterms:W3CDTF">2006-08-16T00:00:00Z</dcterms:created>
  <dcterms:modified xsi:type="dcterms:W3CDTF">2008-09-14T14:48:56Z</dcterms:modified>
</cp:coreProperties>
</file>