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8"/>
  </p:notesMasterIdLst>
  <p:sldIdLst>
    <p:sldId id="256" r:id="rId2"/>
    <p:sldId id="257" r:id="rId3"/>
    <p:sldId id="278" r:id="rId4"/>
    <p:sldId id="279" r:id="rId5"/>
    <p:sldId id="280" r:id="rId6"/>
    <p:sldId id="282" r:id="rId7"/>
    <p:sldId id="281" r:id="rId8"/>
    <p:sldId id="258" r:id="rId9"/>
    <p:sldId id="259" r:id="rId10"/>
    <p:sldId id="260" r:id="rId11"/>
    <p:sldId id="261" r:id="rId12"/>
    <p:sldId id="262" r:id="rId13"/>
    <p:sldId id="268" r:id="rId14"/>
    <p:sldId id="283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84" r:id="rId24"/>
    <p:sldId id="285" r:id="rId25"/>
    <p:sldId id="286" r:id="rId26"/>
    <p:sldId id="287" r:id="rId27"/>
    <p:sldId id="288" r:id="rId28"/>
    <p:sldId id="289" r:id="rId29"/>
    <p:sldId id="290" r:id="rId30"/>
    <p:sldId id="291" r:id="rId31"/>
    <p:sldId id="292" r:id="rId32"/>
    <p:sldId id="293" r:id="rId33"/>
    <p:sldId id="294" r:id="rId34"/>
    <p:sldId id="295" r:id="rId35"/>
    <p:sldId id="296" r:id="rId36"/>
    <p:sldId id="297" r:id="rId37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66FF"/>
    <a:srgbClr val="FF0000"/>
    <a:srgbClr val="808080"/>
    <a:srgbClr val="CC9900"/>
    <a:srgbClr val="085091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288" y="-8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650FC444-788E-4F68-B1C8-5CE6F05645D3}" type="datetimeFigureOut">
              <a:rPr lang="en-US" smtClean="0"/>
              <a:pPr/>
              <a:t>9/14/2008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</p:spPr>
        <p:txBody>
          <a:bodyPr vert="horz" lIns="96661" tIns="48331" rIns="96661" bIns="4833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CA0FC3C5-E9D7-479F-93E7-7F7C4747E03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FF20D6-1DA5-4C4F-BBE1-1A30553EE2BB}" type="datetimeFigureOut">
              <a:rPr lang="en-US"/>
              <a:pPr>
                <a:defRPr/>
              </a:pPr>
              <a:t>9/14/2008</a:t>
            </a:fld>
            <a:endParaRPr lang="en-US"/>
          </a:p>
        </p:txBody>
      </p:sp>
      <p:sp>
        <p:nvSpPr>
          <p:cNvPr id="5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92C140-34C1-44CE-B28B-0E2ADFC9455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0D1EC6-EF8A-444E-8690-3D36F6B02D58}" type="datetimeFigureOut">
              <a:rPr lang="en-US"/>
              <a:pPr>
                <a:defRPr/>
              </a:pPr>
              <a:t>9/14/2008</a:t>
            </a:fld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074FF9-1B19-4DFE-ABBD-ADB9C1E73F3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68BC68-197D-42E6-8647-D73E912C83BB}" type="datetimeFigureOut">
              <a:rPr lang="en-US"/>
              <a:pPr>
                <a:defRPr/>
              </a:pPr>
              <a:t>9/14/2008</a:t>
            </a:fld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C6847F-DF77-4CD8-B4DA-5255E2F60C4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45A126-51FD-436A-8C26-113B18F6AA8B}" type="datetimeFigureOut">
              <a:rPr lang="en-US"/>
              <a:pPr>
                <a:defRPr/>
              </a:pPr>
              <a:t>9/14/2008</a:t>
            </a:fld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89B7B2-FC23-4841-AF46-91D1D1670C4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67A2A4-7C89-444F-8F18-1872C4EAE579}" type="datetimeFigureOut">
              <a:rPr lang="en-US"/>
              <a:pPr>
                <a:defRPr/>
              </a:pPr>
              <a:t>9/14/2008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938BA6-39EB-4A19-8A27-1BA8AE4E5C1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8BEDB7-3564-4F84-A210-564C3D0FB0A7}" type="datetimeFigureOut">
              <a:rPr lang="en-US"/>
              <a:pPr>
                <a:defRPr/>
              </a:pPr>
              <a:t>9/14/2008</a:t>
            </a:fld>
            <a:endParaRPr lang="en-US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CC5370-4826-43D5-BD2B-5B63C8677B5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9EA1FE-4588-4313-BF56-87824537C7A1}" type="datetimeFigureOut">
              <a:rPr lang="en-US"/>
              <a:pPr>
                <a:defRPr/>
              </a:pPr>
              <a:t>9/14/2008</a:t>
            </a:fld>
            <a:endParaRPr lang="en-US"/>
          </a:p>
        </p:txBody>
      </p:sp>
      <p:sp>
        <p:nvSpPr>
          <p:cNvPr id="8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E2513D-F48D-415B-B1AC-9F260B5AC63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E23F28-8878-4CC3-9EF0-49AD993348DA}" type="datetimeFigureOut">
              <a:rPr lang="en-US"/>
              <a:pPr>
                <a:defRPr/>
              </a:pPr>
              <a:t>9/14/2008</a:t>
            </a:fld>
            <a:endParaRPr lang="en-US"/>
          </a:p>
        </p:txBody>
      </p:sp>
      <p:sp>
        <p:nvSpPr>
          <p:cNvPr id="4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27525F-C180-4FA4-8790-45E9619A9A5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A575C7-81E6-4925-B044-08EB97277EF8}" type="datetimeFigureOut">
              <a:rPr lang="en-US"/>
              <a:pPr>
                <a:defRPr/>
              </a:pPr>
              <a:t>9/14/2008</a:t>
            </a:fld>
            <a:endParaRPr lang="en-US"/>
          </a:p>
        </p:txBody>
      </p:sp>
      <p:sp>
        <p:nvSpPr>
          <p:cNvPr id="3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1DBFDB-58C4-49E2-86DB-2EF01445AC1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028B37-5930-4AF2-92D4-DAB0328CE25A}" type="datetimeFigureOut">
              <a:rPr lang="en-US"/>
              <a:pPr>
                <a:defRPr/>
              </a:pPr>
              <a:t>9/14/2008</a:t>
            </a:fld>
            <a:endParaRPr lang="en-US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979335-ECD4-43C7-B4E0-05F47273D44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nip and Round Single Corner Rectangle 8"/>
          <p:cNvSpPr/>
          <p:nvPr/>
        </p:nvSpPr>
        <p:spPr>
          <a:xfrm rot="420000" flipV="1">
            <a:off x="3165475" y="1108075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ight Triangle 11"/>
          <p:cNvSpPr/>
          <p:nvPr/>
        </p:nvSpPr>
        <p:spPr>
          <a:xfrm rot="420000" flipV="1">
            <a:off x="8004175" y="5359400"/>
            <a:ext cx="155575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9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4DFC3E-F639-43CF-BBAE-80F7717225A3}" type="datetimeFigureOut">
              <a:rPr lang="en-US"/>
              <a:pPr>
                <a:defRPr/>
              </a:pPr>
              <a:t>9/14/2008</a:t>
            </a:fld>
            <a:endParaRPr lang="en-US"/>
          </a:p>
        </p:txBody>
      </p:sp>
      <p:sp>
        <p:nvSpPr>
          <p:cNvPr id="10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BED288-1E6E-4FEB-9158-86C11B53C2C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28" name="Title Placeholder 8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9" name="Text Placeholder 29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80B566CC-21E2-4396-9314-EDB85E517FF0}" type="datetimeFigureOut">
              <a:rPr lang="en-US"/>
              <a:pPr>
                <a:defRPr/>
              </a:pPr>
              <a:t>9/14/2008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CF16A0C1-40CA-46D8-9F2D-ABB75263B92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grpSp>
        <p:nvGrpSpPr>
          <p:cNvPr id="1033" name="Group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4" r:id="rId1"/>
    <p:sldLayoutId id="2147483676" r:id="rId2"/>
    <p:sldLayoutId id="2147483685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6" r:id="rId9"/>
    <p:sldLayoutId id="2147483682" r:id="rId10"/>
    <p:sldLayoutId id="2147483683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5.jpeg"/><Relationship Id="rId4" Type="http://schemas.openxmlformats.org/officeDocument/2006/relationships/image" Target="../media/image4.wmf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3.wmf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wmf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chemeClr val="tx1"/>
                </a:solidFill>
              </a:rPr>
              <a:t>Building a System Management Service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3314" name="Subtitle 2"/>
          <p:cNvSpPr>
            <a:spLocks noGrp="1"/>
          </p:cNvSpPr>
          <p:nvPr>
            <p:ph type="subTitle" idx="1"/>
          </p:nvPr>
        </p:nvSpPr>
        <p:spPr>
          <a:xfrm>
            <a:off x="533400" y="3733800"/>
            <a:ext cx="7854950" cy="1752600"/>
          </a:xfrm>
        </p:spPr>
        <p:txBody>
          <a:bodyPr/>
          <a:lstStyle/>
          <a:p>
            <a:pPr marR="0" eaLnBrk="1" hangingPunct="1"/>
            <a:r>
              <a:rPr lang="en-US" sz="4400" b="1" dirty="0" smtClean="0"/>
              <a:t>Ken Birman</a:t>
            </a:r>
          </a:p>
          <a:p>
            <a:pPr marR="0" eaLnBrk="1" hangingPunct="1"/>
            <a:r>
              <a:rPr lang="en-US" sz="2400" b="1" i="1" dirty="0" smtClean="0"/>
              <a:t/>
            </a:r>
            <a:br>
              <a:rPr lang="en-US" sz="2400" b="1" i="1" dirty="0" smtClean="0"/>
            </a:br>
            <a:r>
              <a:rPr lang="en-US" sz="2400" b="1" i="1" dirty="0" smtClean="0"/>
              <a:t>Cornell University.  </a:t>
            </a:r>
            <a:r>
              <a:rPr lang="en-US" sz="2400" b="1" i="1" smtClean="0"/>
              <a:t>CS5410 </a:t>
            </a:r>
            <a:r>
              <a:rPr lang="en-US" sz="2400" b="1" i="1" dirty="0" smtClean="0"/>
              <a:t>Fall 2008.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Aside: FLP Proof</a:t>
            </a:r>
          </a:p>
        </p:txBody>
      </p:sp>
      <p:sp>
        <p:nvSpPr>
          <p:cNvPr id="31746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The actual proof isn’t particularly intuitive</a:t>
            </a:r>
          </a:p>
          <a:p>
            <a:pPr lvl="1" eaLnBrk="1" hangingPunct="1"/>
            <a:r>
              <a:rPr lang="en-US" smtClean="0"/>
              <a:t>They show that any fault-tolerant consensus protocol has infinite runs that consist of purely bivalent states</a:t>
            </a:r>
          </a:p>
          <a:p>
            <a:pPr lvl="1" eaLnBrk="1" hangingPunct="1"/>
            <a:endParaRPr lang="en-US" smtClean="0"/>
          </a:p>
          <a:p>
            <a:pPr eaLnBrk="1" hangingPunct="1"/>
            <a:r>
              <a:rPr lang="en-US" smtClean="0"/>
              <a:t>The intuition is that delayed messages can force a consensus protocol to “reconfigure”</a:t>
            </a:r>
          </a:p>
          <a:p>
            <a:pPr lvl="1" eaLnBrk="1" hangingPunct="1"/>
            <a:r>
              <a:rPr lang="en-US" smtClean="0"/>
              <a:t>The implicit issue is that consensus requires a unique leader to reaches the decision on behalf of the system.</a:t>
            </a:r>
          </a:p>
          <a:p>
            <a:pPr lvl="1" eaLnBrk="1" hangingPunct="1"/>
            <a:r>
              <a:rPr lang="en-US" smtClean="0"/>
              <a:t>FLP forces repeated transient message delays</a:t>
            </a:r>
          </a:p>
          <a:p>
            <a:pPr lvl="1" eaLnBrk="1" hangingPunct="1"/>
            <a:r>
              <a:rPr lang="en-US" smtClean="0"/>
              <a:t>These isolate the leader, forcing selection of a new leader, and thus delaying the decision indefinitely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Aside: “Impossibility”</a:t>
            </a:r>
          </a:p>
        </p:txBody>
      </p:sp>
      <p:sp>
        <p:nvSpPr>
          <p:cNvPr id="32770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A perhaps-surprising insight is that for theory community, “impossible” doesn’t mean “can’t be done”</a:t>
            </a:r>
          </a:p>
          <a:p>
            <a:pPr lvl="1" eaLnBrk="1" hangingPunct="1"/>
            <a:r>
              <a:rPr lang="en-US" smtClean="0"/>
              <a:t>In normal language, an impossible thing can </a:t>
            </a:r>
            <a:r>
              <a:rPr lang="en-US" i="1" smtClean="0"/>
              <a:t>never </a:t>
            </a:r>
            <a:r>
              <a:rPr lang="en-US" smtClean="0"/>
              <a:t>be done.  It is impossible for a person to fly (except on TV)</a:t>
            </a:r>
          </a:p>
          <a:p>
            <a:pPr lvl="1" eaLnBrk="1" hangingPunct="1"/>
            <a:endParaRPr lang="en-US" smtClean="0"/>
          </a:p>
          <a:p>
            <a:pPr lvl="1" eaLnBrk="1" hangingPunct="1"/>
            <a:r>
              <a:rPr lang="en-US" smtClean="0"/>
              <a:t>In the formal definitions used for FLP, impossible means </a:t>
            </a:r>
            <a:r>
              <a:rPr lang="en-US" i="1" smtClean="0"/>
              <a:t>can’t always be done.  </a:t>
            </a:r>
            <a:r>
              <a:rPr lang="en-US" smtClean="0"/>
              <a:t>If there is even one run in which decisions aren’t reached, it is “impossible” to decide.</a:t>
            </a:r>
          </a:p>
          <a:p>
            <a:pPr lvl="1" eaLnBrk="1" hangingPunct="1"/>
            <a:endParaRPr lang="en-US" smtClean="0"/>
          </a:p>
          <a:p>
            <a:pPr lvl="1" eaLnBrk="1" hangingPunct="1"/>
            <a:r>
              <a:rPr lang="en-US" smtClean="0"/>
              <a:t>In fact, as a practical matter, consensus can </a:t>
            </a:r>
            <a:r>
              <a:rPr lang="en-US" i="1" smtClean="0"/>
              <a:t>always be reached</a:t>
            </a:r>
            <a:r>
              <a:rPr lang="en-US" smtClean="0"/>
              <a:t> as long as a majority of our system is operational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Consensus is impossible.  </a:t>
            </a:r>
            <a:br>
              <a:rPr lang="en-US" dirty="0" smtClean="0"/>
            </a:br>
            <a:r>
              <a:rPr lang="en-US" dirty="0" smtClean="0"/>
              <a:t>But why do we care?</a:t>
            </a:r>
            <a:endParaRPr lang="en-US" dirty="0"/>
          </a:p>
        </p:txBody>
      </p:sp>
      <p:sp>
        <p:nvSpPr>
          <p:cNvPr id="33794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The core issue is that so many problems are equivalent to consensus</a:t>
            </a:r>
          </a:p>
          <a:p>
            <a:pPr lvl="1" eaLnBrk="1" hangingPunct="1"/>
            <a:r>
              <a:rPr lang="en-US" smtClean="0"/>
              <a:t>Basically, any consistent behavior</a:t>
            </a:r>
          </a:p>
          <a:p>
            <a:pPr eaLnBrk="1" hangingPunct="1"/>
            <a:endParaRPr lang="en-US" smtClean="0"/>
          </a:p>
          <a:p>
            <a:pPr eaLnBrk="1" hangingPunct="1"/>
            <a:r>
              <a:rPr lang="en-US" smtClean="0"/>
              <a:t>FLP makes it hard to be rigorous about correctness</a:t>
            </a:r>
          </a:p>
          <a:p>
            <a:pPr lvl="1" eaLnBrk="1" hangingPunct="1"/>
            <a:r>
              <a:rPr lang="en-US" smtClean="0"/>
              <a:t>We can prove partial but not total correctness</a:t>
            </a:r>
          </a:p>
          <a:p>
            <a:pPr lvl="1" eaLnBrk="1" hangingPunct="1"/>
            <a:r>
              <a:rPr lang="en-US" smtClean="0"/>
              <a:t>For the theory community, this is frustrating – it is “impossible” to solve consensus or equivalent problems</a:t>
            </a:r>
          </a:p>
          <a:p>
            <a:pPr lvl="1" eaLnBrk="1" hangingPunct="1"/>
            <a:r>
              <a:rPr lang="en-US" smtClean="0"/>
              <a:t>At best we talk about progress in models with Oracles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Consensus-like behavior</a:t>
            </a:r>
          </a:p>
        </p:txBody>
      </p:sp>
      <p:sp>
        <p:nvSpPr>
          <p:cNvPr id="39938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We’ll require that our log behave in a manner indistinguishable from a non-replicated, non-faulty single instance running on some accessible server</a:t>
            </a:r>
          </a:p>
          <a:p>
            <a:pPr eaLnBrk="1" hangingPunct="1"/>
            <a:endParaRPr lang="en-US" dirty="0" smtClean="0"/>
          </a:p>
          <a:p>
            <a:pPr eaLnBrk="1" hangingPunct="1"/>
            <a:r>
              <a:rPr lang="en-US" dirty="0" smtClean="0"/>
              <a:t>But we’ll </a:t>
            </a:r>
            <a:r>
              <a:rPr lang="en-US" i="1" dirty="0" smtClean="0"/>
              <a:t>implement </a:t>
            </a:r>
            <a:r>
              <a:rPr lang="en-US" dirty="0" smtClean="0"/>
              <a:t>the log using a group of components that run a simple state-machine append protocol</a:t>
            </a:r>
          </a:p>
          <a:p>
            <a:pPr lvl="1" eaLnBrk="1" hangingPunct="1"/>
            <a:r>
              <a:rPr lang="en-US" dirty="0" smtClean="0"/>
              <a:t>This abstraction matches the “</a:t>
            </a:r>
            <a:r>
              <a:rPr lang="en-US" dirty="0" err="1" smtClean="0"/>
              <a:t>Paxos</a:t>
            </a:r>
            <a:r>
              <a:rPr lang="en-US" dirty="0" smtClean="0"/>
              <a:t>” protocol</a:t>
            </a:r>
          </a:p>
          <a:p>
            <a:pPr lvl="1" eaLnBrk="1" hangingPunct="1"/>
            <a:r>
              <a:rPr lang="en-US" dirty="0" smtClean="0"/>
              <a:t>But the protocol we’ll look at is older and was developed in the Isis system for “group view management”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Group communication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 want the Oracle itself to be a tree, nodes of which are groups of servers</a:t>
            </a:r>
          </a:p>
          <a:p>
            <a:r>
              <a:rPr lang="en-US" dirty="0" smtClean="0"/>
              <a:t>In fact we can </a:t>
            </a:r>
            <a:r>
              <a:rPr lang="en-US" i="1" dirty="0" smtClean="0"/>
              <a:t>generalize </a:t>
            </a:r>
            <a:r>
              <a:rPr lang="en-US" dirty="0" smtClean="0"/>
              <a:t>this concept</a:t>
            </a:r>
          </a:p>
          <a:p>
            <a:pPr lvl="1"/>
            <a:r>
              <a:rPr lang="en-US" dirty="0" smtClean="0"/>
              <a:t>The general version is a group of processes</a:t>
            </a:r>
          </a:p>
          <a:p>
            <a:pPr lvl="1"/>
            <a:r>
              <a:rPr lang="en-US" dirty="0" smtClean="0"/>
              <a:t>… supported by some form of management service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Turtles all the way down, again?</a:t>
            </a:r>
          </a:p>
          <a:p>
            <a:pPr lvl="1"/>
            <a:r>
              <a:rPr lang="en-US" dirty="0" smtClean="0"/>
              <a:t>At the core we’ll have a “root” group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smtClean="0"/>
              <a:t>Group Communication illustration</a:t>
            </a:r>
          </a:p>
        </p:txBody>
      </p:sp>
      <p:sp>
        <p:nvSpPr>
          <p:cNvPr id="40962" name="Rectangle 41"/>
          <p:cNvSpPr>
            <a:spLocks noGrp="1" noChangeArrowheads="1"/>
          </p:cNvSpPr>
          <p:nvPr>
            <p:ph type="body" idx="1"/>
          </p:nvPr>
        </p:nvSpPr>
        <p:spPr>
          <a:xfrm>
            <a:off x="533400" y="5181600"/>
            <a:ext cx="8421688" cy="11430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400" smtClean="0"/>
              <a:t>Terminology: group create, view, join with state transfer, multicast, client-to-group communication</a:t>
            </a:r>
          </a:p>
          <a:p>
            <a:pPr eaLnBrk="1" hangingPunct="1">
              <a:lnSpc>
                <a:spcPct val="80000"/>
              </a:lnSpc>
            </a:pPr>
            <a:r>
              <a:rPr lang="en-US" sz="2400" smtClean="0"/>
              <a:t>“Dynamic” membership model: processes come &amp; go</a:t>
            </a:r>
          </a:p>
        </p:txBody>
      </p:sp>
      <p:sp>
        <p:nvSpPr>
          <p:cNvPr id="40963" name="Line 5"/>
          <p:cNvSpPr>
            <a:spLocks noChangeShapeType="1"/>
          </p:cNvSpPr>
          <p:nvPr/>
        </p:nvSpPr>
        <p:spPr bwMode="auto">
          <a:xfrm>
            <a:off x="914400" y="2514600"/>
            <a:ext cx="6781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0964" name="Line 6"/>
          <p:cNvSpPr>
            <a:spLocks noChangeShapeType="1"/>
          </p:cNvSpPr>
          <p:nvPr/>
        </p:nvSpPr>
        <p:spPr bwMode="auto">
          <a:xfrm>
            <a:off x="914400" y="2971800"/>
            <a:ext cx="40386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0965" name="Line 7"/>
          <p:cNvSpPr>
            <a:spLocks noChangeShapeType="1"/>
          </p:cNvSpPr>
          <p:nvPr/>
        </p:nvSpPr>
        <p:spPr bwMode="auto">
          <a:xfrm>
            <a:off x="3048000" y="3429000"/>
            <a:ext cx="51816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0966" name="Line 8"/>
          <p:cNvSpPr>
            <a:spLocks noChangeShapeType="1"/>
          </p:cNvSpPr>
          <p:nvPr/>
        </p:nvSpPr>
        <p:spPr bwMode="auto">
          <a:xfrm>
            <a:off x="6629400" y="3886200"/>
            <a:ext cx="16002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0967" name="Line 9"/>
          <p:cNvSpPr>
            <a:spLocks noChangeShapeType="1"/>
          </p:cNvSpPr>
          <p:nvPr/>
        </p:nvSpPr>
        <p:spPr bwMode="auto">
          <a:xfrm>
            <a:off x="914400" y="4343400"/>
            <a:ext cx="73152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0968" name="Line 10"/>
          <p:cNvSpPr>
            <a:spLocks noChangeShapeType="1"/>
          </p:cNvSpPr>
          <p:nvPr/>
        </p:nvSpPr>
        <p:spPr bwMode="auto">
          <a:xfrm>
            <a:off x="4114800" y="4800600"/>
            <a:ext cx="4114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0969" name="Text Box 11"/>
          <p:cNvSpPr txBox="1">
            <a:spLocks noChangeArrowheads="1"/>
          </p:cNvSpPr>
          <p:nvPr/>
        </p:nvSpPr>
        <p:spPr bwMode="auto">
          <a:xfrm>
            <a:off x="609600" y="2286000"/>
            <a:ext cx="304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Constantia" pitchFamily="18" charset="0"/>
              </a:rPr>
              <a:t>p</a:t>
            </a:r>
          </a:p>
        </p:txBody>
      </p:sp>
      <p:sp>
        <p:nvSpPr>
          <p:cNvPr id="40970" name="Text Box 12"/>
          <p:cNvSpPr txBox="1">
            <a:spLocks noChangeArrowheads="1"/>
          </p:cNvSpPr>
          <p:nvPr/>
        </p:nvSpPr>
        <p:spPr bwMode="auto">
          <a:xfrm>
            <a:off x="609600" y="2757488"/>
            <a:ext cx="3048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Constantia" pitchFamily="18" charset="0"/>
              </a:rPr>
              <a:t>q</a:t>
            </a:r>
          </a:p>
        </p:txBody>
      </p:sp>
      <p:sp>
        <p:nvSpPr>
          <p:cNvPr id="40971" name="Text Box 13"/>
          <p:cNvSpPr txBox="1">
            <a:spLocks noChangeArrowheads="1"/>
          </p:cNvSpPr>
          <p:nvPr/>
        </p:nvSpPr>
        <p:spPr bwMode="auto">
          <a:xfrm>
            <a:off x="2819400" y="3200400"/>
            <a:ext cx="304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>
                <a:latin typeface="Constantia" pitchFamily="18" charset="0"/>
              </a:rPr>
              <a:t>r</a:t>
            </a:r>
          </a:p>
        </p:txBody>
      </p:sp>
      <p:sp>
        <p:nvSpPr>
          <p:cNvPr id="40972" name="Text Box 14"/>
          <p:cNvSpPr txBox="1">
            <a:spLocks noChangeArrowheads="1"/>
          </p:cNvSpPr>
          <p:nvPr/>
        </p:nvSpPr>
        <p:spPr bwMode="auto">
          <a:xfrm>
            <a:off x="6400800" y="3733800"/>
            <a:ext cx="304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Constantia" pitchFamily="18" charset="0"/>
              </a:rPr>
              <a:t>s</a:t>
            </a:r>
          </a:p>
        </p:txBody>
      </p:sp>
      <p:sp>
        <p:nvSpPr>
          <p:cNvPr id="40973" name="Text Box 15"/>
          <p:cNvSpPr txBox="1">
            <a:spLocks noChangeArrowheads="1"/>
          </p:cNvSpPr>
          <p:nvPr/>
        </p:nvSpPr>
        <p:spPr bwMode="auto">
          <a:xfrm>
            <a:off x="609600" y="4129088"/>
            <a:ext cx="304800" cy="366712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Constantia" pitchFamily="18" charset="0"/>
              </a:rPr>
              <a:t>t</a:t>
            </a:r>
          </a:p>
        </p:txBody>
      </p:sp>
      <p:sp>
        <p:nvSpPr>
          <p:cNvPr id="40974" name="Text Box 16"/>
          <p:cNvSpPr txBox="1">
            <a:spLocks noChangeArrowheads="1"/>
          </p:cNvSpPr>
          <p:nvPr/>
        </p:nvSpPr>
        <p:spPr bwMode="auto">
          <a:xfrm>
            <a:off x="3810000" y="4648200"/>
            <a:ext cx="304800" cy="366713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Constantia" pitchFamily="18" charset="0"/>
              </a:rPr>
              <a:t>u</a:t>
            </a:r>
          </a:p>
        </p:txBody>
      </p:sp>
      <p:sp>
        <p:nvSpPr>
          <p:cNvPr id="40975" name="Oval 17"/>
          <p:cNvSpPr>
            <a:spLocks noChangeArrowheads="1"/>
          </p:cNvSpPr>
          <p:nvPr/>
        </p:nvSpPr>
        <p:spPr bwMode="auto">
          <a:xfrm>
            <a:off x="914400" y="2209800"/>
            <a:ext cx="152400" cy="609600"/>
          </a:xfrm>
          <a:prstGeom prst="ellipse">
            <a:avLst/>
          </a:prstGeom>
          <a:solidFill>
            <a:schemeClr val="accent2"/>
          </a:solidFill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latin typeface="Constantia" pitchFamily="18" charset="0"/>
            </a:endParaRPr>
          </a:p>
        </p:txBody>
      </p:sp>
      <p:sp>
        <p:nvSpPr>
          <p:cNvPr id="40976" name="Oval 18"/>
          <p:cNvSpPr>
            <a:spLocks noChangeArrowheads="1"/>
          </p:cNvSpPr>
          <p:nvPr/>
        </p:nvSpPr>
        <p:spPr bwMode="auto">
          <a:xfrm>
            <a:off x="1981200" y="2209800"/>
            <a:ext cx="228600" cy="914400"/>
          </a:xfrm>
          <a:prstGeom prst="ellipse">
            <a:avLst/>
          </a:prstGeom>
          <a:solidFill>
            <a:schemeClr val="accent2"/>
          </a:solidFill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latin typeface="Constantia" pitchFamily="18" charset="0"/>
            </a:endParaRPr>
          </a:p>
        </p:txBody>
      </p:sp>
      <p:sp>
        <p:nvSpPr>
          <p:cNvPr id="40977" name="Oval 19"/>
          <p:cNvSpPr>
            <a:spLocks noChangeArrowheads="1"/>
          </p:cNvSpPr>
          <p:nvPr/>
        </p:nvSpPr>
        <p:spPr bwMode="auto">
          <a:xfrm>
            <a:off x="3200400" y="2209800"/>
            <a:ext cx="228600" cy="1447800"/>
          </a:xfrm>
          <a:prstGeom prst="ellipse">
            <a:avLst/>
          </a:prstGeom>
          <a:solidFill>
            <a:schemeClr val="accent2"/>
          </a:solidFill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latin typeface="Constantia" pitchFamily="18" charset="0"/>
            </a:endParaRPr>
          </a:p>
        </p:txBody>
      </p:sp>
      <p:sp>
        <p:nvSpPr>
          <p:cNvPr id="40978" name="Oval 21"/>
          <p:cNvSpPr>
            <a:spLocks noChangeArrowheads="1"/>
          </p:cNvSpPr>
          <p:nvPr/>
        </p:nvSpPr>
        <p:spPr bwMode="auto">
          <a:xfrm>
            <a:off x="4953000" y="2209800"/>
            <a:ext cx="228600" cy="1447800"/>
          </a:xfrm>
          <a:prstGeom prst="ellipse">
            <a:avLst/>
          </a:prstGeom>
          <a:solidFill>
            <a:schemeClr val="accent2"/>
          </a:solidFill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latin typeface="Constantia" pitchFamily="18" charset="0"/>
            </a:endParaRPr>
          </a:p>
        </p:txBody>
      </p:sp>
      <p:sp>
        <p:nvSpPr>
          <p:cNvPr id="40979" name="AutoShape 20"/>
          <p:cNvSpPr>
            <a:spLocks noChangeArrowheads="1"/>
          </p:cNvSpPr>
          <p:nvPr/>
        </p:nvSpPr>
        <p:spPr bwMode="auto">
          <a:xfrm>
            <a:off x="4953000" y="2743200"/>
            <a:ext cx="152400" cy="457200"/>
          </a:xfrm>
          <a:prstGeom prst="irregularSeal1">
            <a:avLst/>
          </a:prstGeom>
          <a:solidFill>
            <a:srgbClr val="FF3300"/>
          </a:solidFill>
          <a:ln w="9525">
            <a:solidFill>
              <a:srgbClr val="FF33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Constantia" pitchFamily="18" charset="0"/>
            </a:endParaRPr>
          </a:p>
        </p:txBody>
      </p:sp>
      <p:sp>
        <p:nvSpPr>
          <p:cNvPr id="40980" name="Oval 22"/>
          <p:cNvSpPr>
            <a:spLocks noChangeArrowheads="1"/>
          </p:cNvSpPr>
          <p:nvPr/>
        </p:nvSpPr>
        <p:spPr bwMode="auto">
          <a:xfrm>
            <a:off x="6781800" y="2209800"/>
            <a:ext cx="228600" cy="1905000"/>
          </a:xfrm>
          <a:prstGeom prst="ellipse">
            <a:avLst/>
          </a:prstGeom>
          <a:solidFill>
            <a:schemeClr val="accent2"/>
          </a:solidFill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latin typeface="Constantia" pitchFamily="18" charset="0"/>
            </a:endParaRPr>
          </a:p>
        </p:txBody>
      </p:sp>
      <p:sp>
        <p:nvSpPr>
          <p:cNvPr id="40981" name="Line 23"/>
          <p:cNvSpPr>
            <a:spLocks noChangeShapeType="1"/>
          </p:cNvSpPr>
          <p:nvPr/>
        </p:nvSpPr>
        <p:spPr bwMode="auto">
          <a:xfrm>
            <a:off x="2095500" y="2514600"/>
            <a:ext cx="0" cy="457200"/>
          </a:xfrm>
          <a:prstGeom prst="line">
            <a:avLst/>
          </a:prstGeom>
          <a:noFill/>
          <a:ln w="76200" cmpd="tri">
            <a:solidFill>
              <a:schemeClr val="bg1"/>
            </a:solidFill>
            <a:round/>
            <a:headEnd/>
            <a:tailEnd type="triangle" w="sm" len="med"/>
          </a:ln>
        </p:spPr>
        <p:txBody>
          <a:bodyPr/>
          <a:lstStyle/>
          <a:p>
            <a:endParaRPr lang="en-US"/>
          </a:p>
        </p:txBody>
      </p:sp>
      <p:sp>
        <p:nvSpPr>
          <p:cNvPr id="40982" name="Line 24"/>
          <p:cNvSpPr>
            <a:spLocks noChangeShapeType="1"/>
          </p:cNvSpPr>
          <p:nvPr/>
        </p:nvSpPr>
        <p:spPr bwMode="auto">
          <a:xfrm>
            <a:off x="3314700" y="2514600"/>
            <a:ext cx="0" cy="914400"/>
          </a:xfrm>
          <a:prstGeom prst="line">
            <a:avLst/>
          </a:prstGeom>
          <a:noFill/>
          <a:ln w="76200" cmpd="tri">
            <a:solidFill>
              <a:schemeClr val="bg1"/>
            </a:solidFill>
            <a:round/>
            <a:headEnd/>
            <a:tailEnd type="triangle" w="sm" len="med"/>
          </a:ln>
        </p:spPr>
        <p:txBody>
          <a:bodyPr/>
          <a:lstStyle/>
          <a:p>
            <a:endParaRPr lang="en-US"/>
          </a:p>
        </p:txBody>
      </p:sp>
      <p:sp>
        <p:nvSpPr>
          <p:cNvPr id="40983" name="Line 25"/>
          <p:cNvSpPr>
            <a:spLocks noChangeShapeType="1"/>
          </p:cNvSpPr>
          <p:nvPr/>
        </p:nvSpPr>
        <p:spPr bwMode="auto">
          <a:xfrm>
            <a:off x="6896100" y="2514600"/>
            <a:ext cx="0" cy="1371600"/>
          </a:xfrm>
          <a:prstGeom prst="line">
            <a:avLst/>
          </a:prstGeom>
          <a:noFill/>
          <a:ln w="76200" cmpd="tri">
            <a:solidFill>
              <a:schemeClr val="bg1"/>
            </a:solidFill>
            <a:round/>
            <a:headEnd/>
            <a:tailEnd type="triangle" w="sm" len="med"/>
          </a:ln>
        </p:spPr>
        <p:txBody>
          <a:bodyPr/>
          <a:lstStyle/>
          <a:p>
            <a:endParaRPr lang="en-US"/>
          </a:p>
        </p:txBody>
      </p:sp>
      <p:sp>
        <p:nvSpPr>
          <p:cNvPr id="40984" name="Line 26"/>
          <p:cNvSpPr>
            <a:spLocks noChangeShapeType="1"/>
          </p:cNvSpPr>
          <p:nvPr/>
        </p:nvSpPr>
        <p:spPr bwMode="auto">
          <a:xfrm>
            <a:off x="2438400" y="2514600"/>
            <a:ext cx="762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0985" name="Line 27"/>
          <p:cNvSpPr>
            <a:spLocks noChangeShapeType="1"/>
          </p:cNvSpPr>
          <p:nvPr/>
        </p:nvSpPr>
        <p:spPr bwMode="auto">
          <a:xfrm>
            <a:off x="2743200" y="2514600"/>
            <a:ext cx="762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0986" name="Line 28"/>
          <p:cNvSpPr>
            <a:spLocks noChangeShapeType="1"/>
          </p:cNvSpPr>
          <p:nvPr/>
        </p:nvSpPr>
        <p:spPr bwMode="auto">
          <a:xfrm flipV="1">
            <a:off x="2667000" y="2514600"/>
            <a:ext cx="2286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0987" name="Line 29"/>
          <p:cNvSpPr>
            <a:spLocks noChangeShapeType="1"/>
          </p:cNvSpPr>
          <p:nvPr/>
        </p:nvSpPr>
        <p:spPr bwMode="auto">
          <a:xfrm>
            <a:off x="3581400" y="2514600"/>
            <a:ext cx="762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0988" name="Line 30"/>
          <p:cNvSpPr>
            <a:spLocks noChangeShapeType="1"/>
          </p:cNvSpPr>
          <p:nvPr/>
        </p:nvSpPr>
        <p:spPr bwMode="auto">
          <a:xfrm>
            <a:off x="3581400" y="2514600"/>
            <a:ext cx="3048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0989" name="Line 31"/>
          <p:cNvSpPr>
            <a:spLocks noChangeShapeType="1"/>
          </p:cNvSpPr>
          <p:nvPr/>
        </p:nvSpPr>
        <p:spPr bwMode="auto">
          <a:xfrm flipV="1">
            <a:off x="4267200" y="2971800"/>
            <a:ext cx="1524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0990" name="Line 32"/>
          <p:cNvSpPr>
            <a:spLocks noChangeShapeType="1"/>
          </p:cNvSpPr>
          <p:nvPr/>
        </p:nvSpPr>
        <p:spPr bwMode="auto">
          <a:xfrm flipV="1">
            <a:off x="4267200" y="2514600"/>
            <a:ext cx="5334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0991" name="Line 33"/>
          <p:cNvSpPr>
            <a:spLocks noChangeShapeType="1"/>
          </p:cNvSpPr>
          <p:nvPr/>
        </p:nvSpPr>
        <p:spPr bwMode="auto">
          <a:xfrm>
            <a:off x="5638800" y="2514600"/>
            <a:ext cx="762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0992" name="Line 34"/>
          <p:cNvSpPr>
            <a:spLocks noChangeShapeType="1"/>
          </p:cNvSpPr>
          <p:nvPr/>
        </p:nvSpPr>
        <p:spPr bwMode="auto">
          <a:xfrm>
            <a:off x="6019800" y="2514600"/>
            <a:ext cx="762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0993" name="Line 35"/>
          <p:cNvSpPr>
            <a:spLocks noChangeShapeType="1"/>
          </p:cNvSpPr>
          <p:nvPr/>
        </p:nvSpPr>
        <p:spPr bwMode="auto">
          <a:xfrm flipV="1">
            <a:off x="7315200" y="3429000"/>
            <a:ext cx="2286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0994" name="Line 36"/>
          <p:cNvSpPr>
            <a:spLocks noChangeShapeType="1"/>
          </p:cNvSpPr>
          <p:nvPr/>
        </p:nvSpPr>
        <p:spPr bwMode="auto">
          <a:xfrm flipV="1">
            <a:off x="7315200" y="2514600"/>
            <a:ext cx="304800" cy="1447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0995" name="Line 37"/>
          <p:cNvSpPr>
            <a:spLocks noChangeShapeType="1"/>
          </p:cNvSpPr>
          <p:nvPr/>
        </p:nvSpPr>
        <p:spPr bwMode="auto">
          <a:xfrm flipV="1">
            <a:off x="1600200" y="2971800"/>
            <a:ext cx="762000" cy="1371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0996" name="Line 38"/>
          <p:cNvSpPr>
            <a:spLocks noChangeShapeType="1"/>
          </p:cNvSpPr>
          <p:nvPr/>
        </p:nvSpPr>
        <p:spPr bwMode="auto">
          <a:xfrm>
            <a:off x="2438400" y="2971800"/>
            <a:ext cx="914400" cy="1371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0997" name="Line 39"/>
          <p:cNvSpPr>
            <a:spLocks noChangeShapeType="1"/>
          </p:cNvSpPr>
          <p:nvPr/>
        </p:nvSpPr>
        <p:spPr bwMode="auto">
          <a:xfrm flipV="1">
            <a:off x="6096000" y="3429000"/>
            <a:ext cx="381000" cy="1371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0998" name="Line 40"/>
          <p:cNvSpPr>
            <a:spLocks noChangeShapeType="1"/>
          </p:cNvSpPr>
          <p:nvPr/>
        </p:nvSpPr>
        <p:spPr bwMode="auto">
          <a:xfrm flipV="1">
            <a:off x="6096000" y="2514600"/>
            <a:ext cx="381000" cy="2286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0999" name="Oval 42"/>
          <p:cNvSpPr>
            <a:spLocks noChangeArrowheads="1"/>
          </p:cNvSpPr>
          <p:nvPr/>
        </p:nvSpPr>
        <p:spPr bwMode="auto">
          <a:xfrm>
            <a:off x="7696200" y="3124200"/>
            <a:ext cx="228600" cy="914400"/>
          </a:xfrm>
          <a:prstGeom prst="ellipse">
            <a:avLst/>
          </a:prstGeom>
          <a:solidFill>
            <a:schemeClr val="accent2"/>
          </a:solidFill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latin typeface="Constant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Recipe for a group communication system</a:t>
            </a:r>
          </a:p>
        </p:txBody>
      </p:sp>
      <p:sp>
        <p:nvSpPr>
          <p:cNvPr id="4198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800" smtClean="0"/>
              <a:t>Back one pie shell</a:t>
            </a:r>
          </a:p>
          <a:p>
            <a:pPr lvl="1" eaLnBrk="1" hangingPunct="1">
              <a:lnSpc>
                <a:spcPct val="80000"/>
              </a:lnSpc>
            </a:pPr>
            <a:r>
              <a:rPr lang="en-US" i="1" smtClean="0"/>
              <a:t>Build a service that can track group membership and report “view changes”  (our Oracle)</a:t>
            </a:r>
          </a:p>
          <a:p>
            <a:pPr eaLnBrk="1" hangingPunct="1">
              <a:lnSpc>
                <a:spcPct val="80000"/>
              </a:lnSpc>
            </a:pPr>
            <a:r>
              <a:rPr lang="en-US" sz="2800" smtClean="0"/>
              <a:t>Prepare 2 cups of basic pie filling</a:t>
            </a:r>
          </a:p>
          <a:p>
            <a:pPr lvl="1" eaLnBrk="1" hangingPunct="1">
              <a:lnSpc>
                <a:spcPct val="80000"/>
              </a:lnSpc>
            </a:pPr>
            <a:r>
              <a:rPr lang="en-US" i="1" smtClean="0"/>
              <a:t>Develop a simple fault-tolerant multicast protocol</a:t>
            </a:r>
          </a:p>
          <a:p>
            <a:pPr eaLnBrk="1" hangingPunct="1">
              <a:lnSpc>
                <a:spcPct val="80000"/>
              </a:lnSpc>
            </a:pPr>
            <a:r>
              <a:rPr lang="en-US" sz="2800" smtClean="0"/>
              <a:t>Add flavoring of your choice</a:t>
            </a:r>
          </a:p>
          <a:p>
            <a:pPr lvl="1" eaLnBrk="1" hangingPunct="1">
              <a:lnSpc>
                <a:spcPct val="80000"/>
              </a:lnSpc>
            </a:pPr>
            <a:r>
              <a:rPr lang="en-US" i="1" smtClean="0"/>
              <a:t>Extend the multicast protocol to provide desired delivery ordering guarantees</a:t>
            </a:r>
          </a:p>
          <a:p>
            <a:pPr eaLnBrk="1" hangingPunct="1">
              <a:lnSpc>
                <a:spcPct val="80000"/>
              </a:lnSpc>
            </a:pPr>
            <a:r>
              <a:rPr lang="en-US" sz="2800" smtClean="0"/>
              <a:t>Fill pie shell, chill, and serve</a:t>
            </a:r>
          </a:p>
          <a:p>
            <a:pPr lvl="1" eaLnBrk="1" hangingPunct="1">
              <a:lnSpc>
                <a:spcPct val="80000"/>
              </a:lnSpc>
            </a:pPr>
            <a:r>
              <a:rPr lang="en-US" i="1" smtClean="0"/>
              <a:t>Design an end-user “API”  or “toolkit”.  Clients will “serve themselves”, with various goals…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Role of GMS</a:t>
            </a:r>
          </a:p>
        </p:txBody>
      </p:sp>
      <p:sp>
        <p:nvSpPr>
          <p:cNvPr id="4301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We’ll add a new system service to our distributed system, like the Internet DNS but with a new role</a:t>
            </a:r>
          </a:p>
          <a:p>
            <a:pPr lvl="1" eaLnBrk="1" hangingPunct="1"/>
            <a:r>
              <a:rPr lang="en-US" smtClean="0"/>
              <a:t>Its job is to track membership of groups</a:t>
            </a:r>
          </a:p>
          <a:p>
            <a:pPr lvl="1" eaLnBrk="1" hangingPunct="1"/>
            <a:r>
              <a:rPr lang="en-US" smtClean="0"/>
              <a:t>To join a group a process will ask the GMS</a:t>
            </a:r>
          </a:p>
          <a:p>
            <a:pPr lvl="1" eaLnBrk="1" hangingPunct="1"/>
            <a:r>
              <a:rPr lang="en-US" smtClean="0"/>
              <a:t>The GMS will also monitor members and can use this to drop them from a group</a:t>
            </a:r>
          </a:p>
          <a:p>
            <a:pPr lvl="1" eaLnBrk="1" hangingPunct="1"/>
            <a:r>
              <a:rPr lang="en-US" smtClean="0"/>
              <a:t>And it will report membership changes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4000" smtClean="0"/>
              <a:t>Group picture… with GMS</a:t>
            </a:r>
          </a:p>
        </p:txBody>
      </p:sp>
      <p:sp>
        <p:nvSpPr>
          <p:cNvPr id="44034" name="Line 4"/>
          <p:cNvSpPr>
            <a:spLocks noChangeShapeType="1"/>
          </p:cNvSpPr>
          <p:nvPr/>
        </p:nvSpPr>
        <p:spPr bwMode="auto">
          <a:xfrm>
            <a:off x="914400" y="2514600"/>
            <a:ext cx="6781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4035" name="Line 5"/>
          <p:cNvSpPr>
            <a:spLocks noChangeShapeType="1"/>
          </p:cNvSpPr>
          <p:nvPr/>
        </p:nvSpPr>
        <p:spPr bwMode="auto">
          <a:xfrm>
            <a:off x="914400" y="2971800"/>
            <a:ext cx="40386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4036" name="Line 6"/>
          <p:cNvSpPr>
            <a:spLocks noChangeShapeType="1"/>
          </p:cNvSpPr>
          <p:nvPr/>
        </p:nvSpPr>
        <p:spPr bwMode="auto">
          <a:xfrm>
            <a:off x="3048000" y="3429000"/>
            <a:ext cx="51816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4037" name="Line 7"/>
          <p:cNvSpPr>
            <a:spLocks noChangeShapeType="1"/>
          </p:cNvSpPr>
          <p:nvPr/>
        </p:nvSpPr>
        <p:spPr bwMode="auto">
          <a:xfrm>
            <a:off x="6629400" y="3886200"/>
            <a:ext cx="16002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4038" name="Line 8"/>
          <p:cNvSpPr>
            <a:spLocks noChangeShapeType="1"/>
          </p:cNvSpPr>
          <p:nvPr/>
        </p:nvSpPr>
        <p:spPr bwMode="auto">
          <a:xfrm>
            <a:off x="914400" y="4343400"/>
            <a:ext cx="7315200" cy="0"/>
          </a:xfrm>
          <a:prstGeom prst="line">
            <a:avLst/>
          </a:prstGeom>
          <a:noFill/>
          <a:ln w="28575">
            <a:solidFill>
              <a:schemeClr val="folHlink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4039" name="Line 9"/>
          <p:cNvSpPr>
            <a:spLocks noChangeShapeType="1"/>
          </p:cNvSpPr>
          <p:nvPr/>
        </p:nvSpPr>
        <p:spPr bwMode="auto">
          <a:xfrm>
            <a:off x="4114800" y="4800600"/>
            <a:ext cx="4114800" cy="0"/>
          </a:xfrm>
          <a:prstGeom prst="line">
            <a:avLst/>
          </a:prstGeom>
          <a:noFill/>
          <a:ln w="28575">
            <a:solidFill>
              <a:schemeClr val="folHlink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4040" name="Text Box 10"/>
          <p:cNvSpPr txBox="1">
            <a:spLocks noChangeArrowheads="1"/>
          </p:cNvSpPr>
          <p:nvPr/>
        </p:nvSpPr>
        <p:spPr bwMode="auto">
          <a:xfrm>
            <a:off x="609600" y="2286000"/>
            <a:ext cx="304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Constantia" pitchFamily="18" charset="0"/>
              </a:rPr>
              <a:t>p</a:t>
            </a:r>
          </a:p>
        </p:txBody>
      </p:sp>
      <p:sp>
        <p:nvSpPr>
          <p:cNvPr id="44041" name="Text Box 11"/>
          <p:cNvSpPr txBox="1">
            <a:spLocks noChangeArrowheads="1"/>
          </p:cNvSpPr>
          <p:nvPr/>
        </p:nvSpPr>
        <p:spPr bwMode="auto">
          <a:xfrm>
            <a:off x="609600" y="2757488"/>
            <a:ext cx="3048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Constantia" pitchFamily="18" charset="0"/>
              </a:rPr>
              <a:t>q</a:t>
            </a:r>
          </a:p>
        </p:txBody>
      </p:sp>
      <p:sp>
        <p:nvSpPr>
          <p:cNvPr id="44042" name="Text Box 12"/>
          <p:cNvSpPr txBox="1">
            <a:spLocks noChangeArrowheads="1"/>
          </p:cNvSpPr>
          <p:nvPr/>
        </p:nvSpPr>
        <p:spPr bwMode="auto">
          <a:xfrm>
            <a:off x="2819400" y="3200400"/>
            <a:ext cx="304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b="1">
                <a:solidFill>
                  <a:schemeClr val="bg1"/>
                </a:solidFill>
                <a:latin typeface="Constantia" pitchFamily="18" charset="0"/>
              </a:rPr>
              <a:t>r</a:t>
            </a:r>
          </a:p>
        </p:txBody>
      </p:sp>
      <p:sp>
        <p:nvSpPr>
          <p:cNvPr id="44043" name="Text Box 13"/>
          <p:cNvSpPr txBox="1">
            <a:spLocks noChangeArrowheads="1"/>
          </p:cNvSpPr>
          <p:nvPr/>
        </p:nvSpPr>
        <p:spPr bwMode="auto">
          <a:xfrm>
            <a:off x="6400800" y="3733800"/>
            <a:ext cx="304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chemeClr val="bg1"/>
                </a:solidFill>
                <a:latin typeface="Constantia" pitchFamily="18" charset="0"/>
              </a:rPr>
              <a:t>s</a:t>
            </a:r>
          </a:p>
        </p:txBody>
      </p:sp>
      <p:sp>
        <p:nvSpPr>
          <p:cNvPr id="44044" name="Text Box 14"/>
          <p:cNvSpPr txBox="1">
            <a:spLocks noChangeArrowheads="1"/>
          </p:cNvSpPr>
          <p:nvPr/>
        </p:nvSpPr>
        <p:spPr bwMode="auto">
          <a:xfrm>
            <a:off x="609600" y="4129088"/>
            <a:ext cx="3048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chemeClr val="folHlink"/>
                </a:solidFill>
                <a:latin typeface="Constantia" pitchFamily="18" charset="0"/>
              </a:rPr>
              <a:t>t</a:t>
            </a:r>
          </a:p>
        </p:txBody>
      </p:sp>
      <p:sp>
        <p:nvSpPr>
          <p:cNvPr id="44045" name="Text Box 15"/>
          <p:cNvSpPr txBox="1">
            <a:spLocks noChangeArrowheads="1"/>
          </p:cNvSpPr>
          <p:nvPr/>
        </p:nvSpPr>
        <p:spPr bwMode="auto">
          <a:xfrm>
            <a:off x="3810000" y="4648200"/>
            <a:ext cx="304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chemeClr val="bg1"/>
                </a:solidFill>
                <a:latin typeface="Constantia" pitchFamily="18" charset="0"/>
              </a:rPr>
              <a:t>u</a:t>
            </a:r>
          </a:p>
        </p:txBody>
      </p:sp>
      <p:sp>
        <p:nvSpPr>
          <p:cNvPr id="44046" name="Oval 16"/>
          <p:cNvSpPr>
            <a:spLocks noChangeArrowheads="1"/>
          </p:cNvSpPr>
          <p:nvPr/>
        </p:nvSpPr>
        <p:spPr bwMode="auto">
          <a:xfrm>
            <a:off x="914400" y="2209800"/>
            <a:ext cx="152400" cy="609600"/>
          </a:xfrm>
          <a:prstGeom prst="ellipse">
            <a:avLst/>
          </a:prstGeom>
          <a:solidFill>
            <a:schemeClr val="accent2"/>
          </a:solidFill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latin typeface="Constantia" pitchFamily="18" charset="0"/>
            </a:endParaRPr>
          </a:p>
        </p:txBody>
      </p:sp>
      <p:sp>
        <p:nvSpPr>
          <p:cNvPr id="44047" name="Oval 17"/>
          <p:cNvSpPr>
            <a:spLocks noChangeArrowheads="1"/>
          </p:cNvSpPr>
          <p:nvPr/>
        </p:nvSpPr>
        <p:spPr bwMode="auto">
          <a:xfrm>
            <a:off x="1981200" y="2209800"/>
            <a:ext cx="228600" cy="914400"/>
          </a:xfrm>
          <a:prstGeom prst="ellipse">
            <a:avLst/>
          </a:prstGeom>
          <a:solidFill>
            <a:schemeClr val="accent2"/>
          </a:solidFill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b="1">
              <a:solidFill>
                <a:schemeClr val="bg1"/>
              </a:solidFill>
              <a:latin typeface="Constantia" pitchFamily="18" charset="0"/>
            </a:endParaRPr>
          </a:p>
        </p:txBody>
      </p:sp>
      <p:sp>
        <p:nvSpPr>
          <p:cNvPr id="44048" name="Oval 18"/>
          <p:cNvSpPr>
            <a:spLocks noChangeArrowheads="1"/>
          </p:cNvSpPr>
          <p:nvPr/>
        </p:nvSpPr>
        <p:spPr bwMode="auto">
          <a:xfrm>
            <a:off x="3200400" y="2209800"/>
            <a:ext cx="228600" cy="1447800"/>
          </a:xfrm>
          <a:prstGeom prst="ellipse">
            <a:avLst/>
          </a:prstGeom>
          <a:solidFill>
            <a:schemeClr val="accent2"/>
          </a:solidFill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b="1">
              <a:solidFill>
                <a:schemeClr val="bg1"/>
              </a:solidFill>
              <a:latin typeface="Constantia" pitchFamily="18" charset="0"/>
            </a:endParaRPr>
          </a:p>
        </p:txBody>
      </p:sp>
      <p:sp>
        <p:nvSpPr>
          <p:cNvPr id="44049" name="Oval 19"/>
          <p:cNvSpPr>
            <a:spLocks noChangeArrowheads="1"/>
          </p:cNvSpPr>
          <p:nvPr/>
        </p:nvSpPr>
        <p:spPr bwMode="auto">
          <a:xfrm>
            <a:off x="4953000" y="2209800"/>
            <a:ext cx="228600" cy="1447800"/>
          </a:xfrm>
          <a:prstGeom prst="ellipse">
            <a:avLst/>
          </a:prstGeom>
          <a:solidFill>
            <a:schemeClr val="accent2"/>
          </a:solidFill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b="1">
              <a:solidFill>
                <a:schemeClr val="bg1"/>
              </a:solidFill>
              <a:latin typeface="Constantia" pitchFamily="18" charset="0"/>
            </a:endParaRPr>
          </a:p>
        </p:txBody>
      </p:sp>
      <p:sp>
        <p:nvSpPr>
          <p:cNvPr id="44050" name="AutoShape 20"/>
          <p:cNvSpPr>
            <a:spLocks noChangeArrowheads="1"/>
          </p:cNvSpPr>
          <p:nvPr/>
        </p:nvSpPr>
        <p:spPr bwMode="auto">
          <a:xfrm>
            <a:off x="4953000" y="2743200"/>
            <a:ext cx="152400" cy="457200"/>
          </a:xfrm>
          <a:prstGeom prst="irregularSeal1">
            <a:avLst/>
          </a:prstGeom>
          <a:solidFill>
            <a:srgbClr val="FF3300"/>
          </a:solidFill>
          <a:ln w="9525">
            <a:solidFill>
              <a:srgbClr val="FF33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b="1">
              <a:solidFill>
                <a:schemeClr val="bg1"/>
              </a:solidFill>
              <a:latin typeface="Constantia" pitchFamily="18" charset="0"/>
            </a:endParaRPr>
          </a:p>
        </p:txBody>
      </p:sp>
      <p:sp>
        <p:nvSpPr>
          <p:cNvPr id="44051" name="Oval 21"/>
          <p:cNvSpPr>
            <a:spLocks noChangeArrowheads="1"/>
          </p:cNvSpPr>
          <p:nvPr/>
        </p:nvSpPr>
        <p:spPr bwMode="auto">
          <a:xfrm>
            <a:off x="6781800" y="2209800"/>
            <a:ext cx="228600" cy="1905000"/>
          </a:xfrm>
          <a:prstGeom prst="ellipse">
            <a:avLst/>
          </a:prstGeom>
          <a:solidFill>
            <a:schemeClr val="accent2"/>
          </a:solidFill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b="1">
              <a:solidFill>
                <a:schemeClr val="bg1"/>
              </a:solidFill>
              <a:latin typeface="Constantia" pitchFamily="18" charset="0"/>
            </a:endParaRPr>
          </a:p>
        </p:txBody>
      </p:sp>
      <p:sp>
        <p:nvSpPr>
          <p:cNvPr id="44052" name="Line 22"/>
          <p:cNvSpPr>
            <a:spLocks noChangeShapeType="1"/>
          </p:cNvSpPr>
          <p:nvPr/>
        </p:nvSpPr>
        <p:spPr bwMode="auto">
          <a:xfrm>
            <a:off x="2095500" y="2514600"/>
            <a:ext cx="0" cy="457200"/>
          </a:xfrm>
          <a:prstGeom prst="line">
            <a:avLst/>
          </a:prstGeom>
          <a:noFill/>
          <a:ln w="76200" cmpd="tri">
            <a:solidFill>
              <a:schemeClr val="folHlink"/>
            </a:solidFill>
            <a:round/>
            <a:headEnd/>
            <a:tailEnd type="triangle" w="sm" len="med"/>
          </a:ln>
        </p:spPr>
        <p:txBody>
          <a:bodyPr/>
          <a:lstStyle/>
          <a:p>
            <a:endParaRPr lang="en-US"/>
          </a:p>
        </p:txBody>
      </p:sp>
      <p:sp>
        <p:nvSpPr>
          <p:cNvPr id="44053" name="Line 23"/>
          <p:cNvSpPr>
            <a:spLocks noChangeShapeType="1"/>
          </p:cNvSpPr>
          <p:nvPr/>
        </p:nvSpPr>
        <p:spPr bwMode="auto">
          <a:xfrm>
            <a:off x="3314700" y="2514600"/>
            <a:ext cx="0" cy="914400"/>
          </a:xfrm>
          <a:prstGeom prst="line">
            <a:avLst/>
          </a:prstGeom>
          <a:noFill/>
          <a:ln w="76200" cmpd="tri">
            <a:solidFill>
              <a:schemeClr val="folHlink"/>
            </a:solidFill>
            <a:round/>
            <a:headEnd/>
            <a:tailEnd type="triangle" w="sm" len="med"/>
          </a:ln>
        </p:spPr>
        <p:txBody>
          <a:bodyPr/>
          <a:lstStyle/>
          <a:p>
            <a:endParaRPr lang="en-US"/>
          </a:p>
        </p:txBody>
      </p:sp>
      <p:sp>
        <p:nvSpPr>
          <p:cNvPr id="44054" name="Line 24"/>
          <p:cNvSpPr>
            <a:spLocks noChangeShapeType="1"/>
          </p:cNvSpPr>
          <p:nvPr/>
        </p:nvSpPr>
        <p:spPr bwMode="auto">
          <a:xfrm>
            <a:off x="6896100" y="2514600"/>
            <a:ext cx="0" cy="1371600"/>
          </a:xfrm>
          <a:prstGeom prst="line">
            <a:avLst/>
          </a:prstGeom>
          <a:noFill/>
          <a:ln w="76200" cmpd="tri">
            <a:solidFill>
              <a:schemeClr val="bg1"/>
            </a:solidFill>
            <a:round/>
            <a:headEnd/>
            <a:tailEnd type="triangle" w="sm" len="med"/>
          </a:ln>
        </p:spPr>
        <p:txBody>
          <a:bodyPr/>
          <a:lstStyle/>
          <a:p>
            <a:endParaRPr lang="en-US"/>
          </a:p>
        </p:txBody>
      </p:sp>
      <p:sp>
        <p:nvSpPr>
          <p:cNvPr id="44055" name="Line 25"/>
          <p:cNvSpPr>
            <a:spLocks noChangeShapeType="1"/>
          </p:cNvSpPr>
          <p:nvPr/>
        </p:nvSpPr>
        <p:spPr bwMode="auto">
          <a:xfrm>
            <a:off x="2438400" y="2514600"/>
            <a:ext cx="762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4056" name="Line 26"/>
          <p:cNvSpPr>
            <a:spLocks noChangeShapeType="1"/>
          </p:cNvSpPr>
          <p:nvPr/>
        </p:nvSpPr>
        <p:spPr bwMode="auto">
          <a:xfrm>
            <a:off x="2743200" y="2514600"/>
            <a:ext cx="762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4057" name="Line 27"/>
          <p:cNvSpPr>
            <a:spLocks noChangeShapeType="1"/>
          </p:cNvSpPr>
          <p:nvPr/>
        </p:nvSpPr>
        <p:spPr bwMode="auto">
          <a:xfrm flipV="1">
            <a:off x="2667000" y="2514600"/>
            <a:ext cx="2286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4058" name="Line 28"/>
          <p:cNvSpPr>
            <a:spLocks noChangeShapeType="1"/>
          </p:cNvSpPr>
          <p:nvPr/>
        </p:nvSpPr>
        <p:spPr bwMode="auto">
          <a:xfrm>
            <a:off x="3581400" y="2514600"/>
            <a:ext cx="762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4059" name="Line 29"/>
          <p:cNvSpPr>
            <a:spLocks noChangeShapeType="1"/>
          </p:cNvSpPr>
          <p:nvPr/>
        </p:nvSpPr>
        <p:spPr bwMode="auto">
          <a:xfrm>
            <a:off x="3581400" y="2514600"/>
            <a:ext cx="3048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4060" name="Line 30"/>
          <p:cNvSpPr>
            <a:spLocks noChangeShapeType="1"/>
          </p:cNvSpPr>
          <p:nvPr/>
        </p:nvSpPr>
        <p:spPr bwMode="auto">
          <a:xfrm flipV="1">
            <a:off x="4267200" y="2971800"/>
            <a:ext cx="1524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4061" name="Line 31"/>
          <p:cNvSpPr>
            <a:spLocks noChangeShapeType="1"/>
          </p:cNvSpPr>
          <p:nvPr/>
        </p:nvSpPr>
        <p:spPr bwMode="auto">
          <a:xfrm flipV="1">
            <a:off x="4267200" y="2514600"/>
            <a:ext cx="5334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4062" name="Line 32"/>
          <p:cNvSpPr>
            <a:spLocks noChangeShapeType="1"/>
          </p:cNvSpPr>
          <p:nvPr/>
        </p:nvSpPr>
        <p:spPr bwMode="auto">
          <a:xfrm>
            <a:off x="5638800" y="2514600"/>
            <a:ext cx="762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4063" name="Line 33"/>
          <p:cNvSpPr>
            <a:spLocks noChangeShapeType="1"/>
          </p:cNvSpPr>
          <p:nvPr/>
        </p:nvSpPr>
        <p:spPr bwMode="auto">
          <a:xfrm>
            <a:off x="6019800" y="2514600"/>
            <a:ext cx="762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4064" name="Line 34"/>
          <p:cNvSpPr>
            <a:spLocks noChangeShapeType="1"/>
          </p:cNvSpPr>
          <p:nvPr/>
        </p:nvSpPr>
        <p:spPr bwMode="auto">
          <a:xfrm flipV="1">
            <a:off x="7315200" y="3429000"/>
            <a:ext cx="2286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4065" name="Line 35"/>
          <p:cNvSpPr>
            <a:spLocks noChangeShapeType="1"/>
          </p:cNvSpPr>
          <p:nvPr/>
        </p:nvSpPr>
        <p:spPr bwMode="auto">
          <a:xfrm flipV="1">
            <a:off x="7315200" y="2514600"/>
            <a:ext cx="304800" cy="1447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4066" name="Line 36"/>
          <p:cNvSpPr>
            <a:spLocks noChangeShapeType="1"/>
          </p:cNvSpPr>
          <p:nvPr/>
        </p:nvSpPr>
        <p:spPr bwMode="auto">
          <a:xfrm flipV="1">
            <a:off x="1600200" y="2971800"/>
            <a:ext cx="762000" cy="1371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4067" name="Line 37"/>
          <p:cNvSpPr>
            <a:spLocks noChangeShapeType="1"/>
          </p:cNvSpPr>
          <p:nvPr/>
        </p:nvSpPr>
        <p:spPr bwMode="auto">
          <a:xfrm>
            <a:off x="2438400" y="2971800"/>
            <a:ext cx="914400" cy="1371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4068" name="Line 38"/>
          <p:cNvSpPr>
            <a:spLocks noChangeShapeType="1"/>
          </p:cNvSpPr>
          <p:nvPr/>
        </p:nvSpPr>
        <p:spPr bwMode="auto">
          <a:xfrm flipV="1">
            <a:off x="6096000" y="3429000"/>
            <a:ext cx="381000" cy="1371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4069" name="Line 39"/>
          <p:cNvSpPr>
            <a:spLocks noChangeShapeType="1"/>
          </p:cNvSpPr>
          <p:nvPr/>
        </p:nvSpPr>
        <p:spPr bwMode="auto">
          <a:xfrm flipV="1">
            <a:off x="6096000" y="2514600"/>
            <a:ext cx="381000" cy="2286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4070" name="Oval 40"/>
          <p:cNvSpPr>
            <a:spLocks noChangeArrowheads="1"/>
          </p:cNvSpPr>
          <p:nvPr/>
        </p:nvSpPr>
        <p:spPr bwMode="auto">
          <a:xfrm>
            <a:off x="7696200" y="3124200"/>
            <a:ext cx="228600" cy="914400"/>
          </a:xfrm>
          <a:prstGeom prst="ellipse">
            <a:avLst/>
          </a:prstGeom>
          <a:solidFill>
            <a:schemeClr val="accent2"/>
          </a:solidFill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b="1">
              <a:solidFill>
                <a:schemeClr val="bg1"/>
              </a:solidFill>
              <a:latin typeface="Constantia" pitchFamily="18" charset="0"/>
            </a:endParaRPr>
          </a:p>
        </p:txBody>
      </p:sp>
      <p:sp>
        <p:nvSpPr>
          <p:cNvPr id="44071" name="Line 43"/>
          <p:cNvSpPr>
            <a:spLocks noChangeShapeType="1"/>
          </p:cNvSpPr>
          <p:nvPr/>
        </p:nvSpPr>
        <p:spPr bwMode="auto">
          <a:xfrm>
            <a:off x="990600" y="6019800"/>
            <a:ext cx="7239000" cy="0"/>
          </a:xfrm>
          <a:prstGeom prst="line">
            <a:avLst/>
          </a:prstGeom>
          <a:noFill/>
          <a:ln w="76200" cmpd="tri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4072" name="Text Box 44"/>
          <p:cNvSpPr txBox="1">
            <a:spLocks noChangeArrowheads="1"/>
          </p:cNvSpPr>
          <p:nvPr/>
        </p:nvSpPr>
        <p:spPr bwMode="auto">
          <a:xfrm>
            <a:off x="228600" y="5805488"/>
            <a:ext cx="6858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chemeClr val="folHlink"/>
                </a:solidFill>
                <a:latin typeface="Constantia" pitchFamily="18" charset="0"/>
              </a:rPr>
              <a:t>GMS</a:t>
            </a:r>
          </a:p>
        </p:txBody>
      </p:sp>
      <p:sp>
        <p:nvSpPr>
          <p:cNvPr id="263213" name="Line 45"/>
          <p:cNvSpPr>
            <a:spLocks noChangeShapeType="1"/>
          </p:cNvSpPr>
          <p:nvPr/>
        </p:nvSpPr>
        <p:spPr bwMode="auto">
          <a:xfrm>
            <a:off x="1371600" y="4343400"/>
            <a:ext cx="152400" cy="1676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63214" name="Line 46"/>
          <p:cNvSpPr>
            <a:spLocks noChangeShapeType="1"/>
          </p:cNvSpPr>
          <p:nvPr/>
        </p:nvSpPr>
        <p:spPr bwMode="auto">
          <a:xfrm flipV="1">
            <a:off x="1524000" y="4343400"/>
            <a:ext cx="76200" cy="1600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63215" name="Line 47"/>
          <p:cNvSpPr>
            <a:spLocks noChangeShapeType="1"/>
          </p:cNvSpPr>
          <p:nvPr/>
        </p:nvSpPr>
        <p:spPr bwMode="auto">
          <a:xfrm>
            <a:off x="1066800" y="2514600"/>
            <a:ext cx="152400" cy="3505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63216" name="Line 48"/>
          <p:cNvSpPr>
            <a:spLocks noChangeShapeType="1"/>
          </p:cNvSpPr>
          <p:nvPr/>
        </p:nvSpPr>
        <p:spPr bwMode="auto">
          <a:xfrm flipV="1">
            <a:off x="1219200" y="2514600"/>
            <a:ext cx="76200" cy="3429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63217" name="Line 49"/>
          <p:cNvSpPr>
            <a:spLocks noChangeShapeType="1"/>
          </p:cNvSpPr>
          <p:nvPr/>
        </p:nvSpPr>
        <p:spPr bwMode="auto">
          <a:xfrm>
            <a:off x="1752600" y="2971800"/>
            <a:ext cx="76200" cy="2971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63218" name="Line 50"/>
          <p:cNvSpPr>
            <a:spLocks noChangeShapeType="1"/>
          </p:cNvSpPr>
          <p:nvPr/>
        </p:nvSpPr>
        <p:spPr bwMode="auto">
          <a:xfrm flipV="1">
            <a:off x="1828800" y="2971800"/>
            <a:ext cx="228600" cy="2971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63219" name="Line 51"/>
          <p:cNvSpPr>
            <a:spLocks noChangeShapeType="1"/>
          </p:cNvSpPr>
          <p:nvPr/>
        </p:nvSpPr>
        <p:spPr bwMode="auto">
          <a:xfrm flipV="1">
            <a:off x="1828800" y="2514600"/>
            <a:ext cx="152400" cy="3429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63220" name="Line 52"/>
          <p:cNvSpPr>
            <a:spLocks noChangeShapeType="1"/>
          </p:cNvSpPr>
          <p:nvPr/>
        </p:nvSpPr>
        <p:spPr bwMode="auto">
          <a:xfrm>
            <a:off x="2971800" y="3429000"/>
            <a:ext cx="0" cy="2514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63221" name="Line 53"/>
          <p:cNvSpPr>
            <a:spLocks noChangeShapeType="1"/>
          </p:cNvSpPr>
          <p:nvPr/>
        </p:nvSpPr>
        <p:spPr bwMode="auto">
          <a:xfrm flipV="1">
            <a:off x="2971800" y="2971800"/>
            <a:ext cx="228600" cy="2971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63222" name="Line 54"/>
          <p:cNvSpPr>
            <a:spLocks noChangeShapeType="1"/>
          </p:cNvSpPr>
          <p:nvPr/>
        </p:nvSpPr>
        <p:spPr bwMode="auto">
          <a:xfrm flipV="1">
            <a:off x="2971800" y="2514600"/>
            <a:ext cx="304800" cy="3429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63223" name="Line 55"/>
          <p:cNvSpPr>
            <a:spLocks noChangeShapeType="1"/>
          </p:cNvSpPr>
          <p:nvPr/>
        </p:nvSpPr>
        <p:spPr bwMode="auto">
          <a:xfrm flipV="1">
            <a:off x="2971800" y="3429000"/>
            <a:ext cx="304800" cy="2514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63224" name="Line 56"/>
          <p:cNvSpPr>
            <a:spLocks noChangeShapeType="1"/>
          </p:cNvSpPr>
          <p:nvPr/>
        </p:nvSpPr>
        <p:spPr bwMode="auto">
          <a:xfrm>
            <a:off x="4800600" y="2971800"/>
            <a:ext cx="228600" cy="29718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Dot"/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63225" name="Line 57"/>
          <p:cNvSpPr>
            <a:spLocks noChangeShapeType="1"/>
          </p:cNvSpPr>
          <p:nvPr/>
        </p:nvSpPr>
        <p:spPr bwMode="auto">
          <a:xfrm flipV="1">
            <a:off x="5029200" y="3429000"/>
            <a:ext cx="76200" cy="2514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63226" name="Line 58"/>
          <p:cNvSpPr>
            <a:spLocks noChangeShapeType="1"/>
          </p:cNvSpPr>
          <p:nvPr/>
        </p:nvSpPr>
        <p:spPr bwMode="auto">
          <a:xfrm flipV="1">
            <a:off x="5029200" y="2514600"/>
            <a:ext cx="76200" cy="3429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63227" name="Line 59"/>
          <p:cNvSpPr>
            <a:spLocks noChangeShapeType="1"/>
          </p:cNvSpPr>
          <p:nvPr/>
        </p:nvSpPr>
        <p:spPr bwMode="auto">
          <a:xfrm>
            <a:off x="5943600" y="4800600"/>
            <a:ext cx="76200" cy="1143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63228" name="Line 60"/>
          <p:cNvSpPr>
            <a:spLocks noChangeShapeType="1"/>
          </p:cNvSpPr>
          <p:nvPr/>
        </p:nvSpPr>
        <p:spPr bwMode="auto">
          <a:xfrm flipV="1">
            <a:off x="6019800" y="4800600"/>
            <a:ext cx="76200" cy="1143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63229" name="Line 61"/>
          <p:cNvSpPr>
            <a:spLocks noChangeShapeType="1"/>
          </p:cNvSpPr>
          <p:nvPr/>
        </p:nvSpPr>
        <p:spPr bwMode="auto">
          <a:xfrm>
            <a:off x="6629400" y="3886200"/>
            <a:ext cx="152400" cy="2057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63230" name="Line 62"/>
          <p:cNvSpPr>
            <a:spLocks noChangeShapeType="1"/>
          </p:cNvSpPr>
          <p:nvPr/>
        </p:nvSpPr>
        <p:spPr bwMode="auto">
          <a:xfrm flipV="1">
            <a:off x="6781800" y="3886200"/>
            <a:ext cx="152400" cy="2057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63231" name="Line 63"/>
          <p:cNvSpPr>
            <a:spLocks noChangeShapeType="1"/>
          </p:cNvSpPr>
          <p:nvPr/>
        </p:nvSpPr>
        <p:spPr bwMode="auto">
          <a:xfrm flipV="1">
            <a:off x="6781800" y="3429000"/>
            <a:ext cx="152400" cy="2514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63232" name="Line 64"/>
          <p:cNvSpPr>
            <a:spLocks noChangeShapeType="1"/>
          </p:cNvSpPr>
          <p:nvPr/>
        </p:nvSpPr>
        <p:spPr bwMode="auto">
          <a:xfrm flipV="1">
            <a:off x="6781800" y="2514600"/>
            <a:ext cx="228600" cy="3429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63233" name="AutoShape 65"/>
          <p:cNvSpPr>
            <a:spLocks noChangeArrowheads="1"/>
          </p:cNvSpPr>
          <p:nvPr/>
        </p:nvSpPr>
        <p:spPr bwMode="auto">
          <a:xfrm>
            <a:off x="1676400" y="2438400"/>
            <a:ext cx="2133600" cy="990600"/>
          </a:xfrm>
          <a:prstGeom prst="wedgeRectCallout">
            <a:avLst>
              <a:gd name="adj1" fmla="val -76264"/>
              <a:gd name="adj2" fmla="val 102565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US" b="1">
                <a:solidFill>
                  <a:schemeClr val="bg1"/>
                </a:solidFill>
                <a:latin typeface="Constantia" pitchFamily="18" charset="0"/>
              </a:rPr>
              <a:t>P requests: I wish to join or create group “X”.</a:t>
            </a:r>
          </a:p>
        </p:txBody>
      </p:sp>
      <p:sp>
        <p:nvSpPr>
          <p:cNvPr id="263234" name="AutoShape 66"/>
          <p:cNvSpPr>
            <a:spLocks noChangeArrowheads="1"/>
          </p:cNvSpPr>
          <p:nvPr/>
        </p:nvSpPr>
        <p:spPr bwMode="auto">
          <a:xfrm>
            <a:off x="2514600" y="1905000"/>
            <a:ext cx="2514600" cy="1066800"/>
          </a:xfrm>
          <a:prstGeom prst="wedgeRectCallout">
            <a:avLst>
              <a:gd name="adj1" fmla="val -99560"/>
              <a:gd name="adj2" fmla="val 155954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US" b="1">
                <a:solidFill>
                  <a:schemeClr val="bg1"/>
                </a:solidFill>
                <a:latin typeface="Constantia" pitchFamily="18" charset="0"/>
              </a:rPr>
              <a:t>GMS responds: Group X created with you as the only member</a:t>
            </a:r>
          </a:p>
        </p:txBody>
      </p:sp>
      <p:sp>
        <p:nvSpPr>
          <p:cNvPr id="263235" name="AutoShape 67"/>
          <p:cNvSpPr>
            <a:spLocks noChangeArrowheads="1"/>
          </p:cNvSpPr>
          <p:nvPr/>
        </p:nvSpPr>
        <p:spPr bwMode="auto">
          <a:xfrm>
            <a:off x="2438400" y="1905000"/>
            <a:ext cx="2514600" cy="1066800"/>
          </a:xfrm>
          <a:prstGeom prst="wedgeRectCallout">
            <a:avLst>
              <a:gd name="adj1" fmla="val -93056"/>
              <a:gd name="adj2" fmla="val 178569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US" b="1">
                <a:solidFill>
                  <a:schemeClr val="bg1"/>
                </a:solidFill>
                <a:latin typeface="Constantia" pitchFamily="18" charset="0"/>
              </a:rPr>
              <a:t>T to GMS: What is current membership for group X?</a:t>
            </a:r>
          </a:p>
        </p:txBody>
      </p:sp>
      <p:sp>
        <p:nvSpPr>
          <p:cNvPr id="263236" name="AutoShape 68"/>
          <p:cNvSpPr>
            <a:spLocks noChangeArrowheads="1"/>
          </p:cNvSpPr>
          <p:nvPr/>
        </p:nvSpPr>
        <p:spPr bwMode="auto">
          <a:xfrm>
            <a:off x="1600200" y="3810000"/>
            <a:ext cx="2514600" cy="381000"/>
          </a:xfrm>
          <a:prstGeom prst="wedgeRectCallout">
            <a:avLst>
              <a:gd name="adj1" fmla="val -49810"/>
              <a:gd name="adj2" fmla="val 162083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US" b="1">
                <a:solidFill>
                  <a:schemeClr val="bg1"/>
                </a:solidFill>
                <a:latin typeface="Constantia" pitchFamily="18" charset="0"/>
              </a:rPr>
              <a:t>GMS to T: X = {p}</a:t>
            </a:r>
          </a:p>
        </p:txBody>
      </p:sp>
      <p:sp>
        <p:nvSpPr>
          <p:cNvPr id="263238" name="AutoShape 70"/>
          <p:cNvSpPr>
            <a:spLocks noChangeArrowheads="1"/>
          </p:cNvSpPr>
          <p:nvPr/>
        </p:nvSpPr>
        <p:spPr bwMode="auto">
          <a:xfrm>
            <a:off x="3581400" y="3810000"/>
            <a:ext cx="2514600" cy="457200"/>
          </a:xfrm>
          <a:prstGeom prst="wedgeRectCallout">
            <a:avLst>
              <a:gd name="adj1" fmla="val -71843"/>
              <a:gd name="adj2" fmla="val 315625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US" b="1">
                <a:solidFill>
                  <a:schemeClr val="bg1"/>
                </a:solidFill>
                <a:latin typeface="Constantia" pitchFamily="18" charset="0"/>
              </a:rPr>
              <a:t>r joins…</a:t>
            </a:r>
          </a:p>
        </p:txBody>
      </p:sp>
      <p:sp>
        <p:nvSpPr>
          <p:cNvPr id="263239" name="AutoShape 71"/>
          <p:cNvSpPr>
            <a:spLocks noChangeArrowheads="1"/>
          </p:cNvSpPr>
          <p:nvPr/>
        </p:nvSpPr>
        <p:spPr bwMode="auto">
          <a:xfrm>
            <a:off x="5562600" y="3048000"/>
            <a:ext cx="2514600" cy="1066800"/>
          </a:xfrm>
          <a:prstGeom prst="wedgeRectCallout">
            <a:avLst>
              <a:gd name="adj1" fmla="val -74051"/>
              <a:gd name="adj2" fmla="val 135713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US" b="1">
                <a:solidFill>
                  <a:schemeClr val="bg1"/>
                </a:solidFill>
                <a:latin typeface="Constantia" pitchFamily="18" charset="0"/>
              </a:rPr>
              <a:t>GMS notices that q has failed (or q decides to leave)</a:t>
            </a:r>
          </a:p>
        </p:txBody>
      </p:sp>
      <p:sp>
        <p:nvSpPr>
          <p:cNvPr id="263237" name="AutoShape 69"/>
          <p:cNvSpPr>
            <a:spLocks noChangeArrowheads="1"/>
          </p:cNvSpPr>
          <p:nvPr/>
        </p:nvSpPr>
        <p:spPr bwMode="auto">
          <a:xfrm>
            <a:off x="2743200" y="3429000"/>
            <a:ext cx="3505200" cy="914400"/>
          </a:xfrm>
          <a:prstGeom prst="wedgeRectCallout">
            <a:avLst>
              <a:gd name="adj1" fmla="val -73231"/>
              <a:gd name="adj2" fmla="val 110069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US" b="1">
                <a:solidFill>
                  <a:schemeClr val="bg1"/>
                </a:solidFill>
                <a:latin typeface="Constantia" pitchFamily="18" charset="0"/>
              </a:rPr>
              <a:t>Q joins, now X = {p,q}.  Since p is the oldest prior member, it does a state transfer to q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3213" grpId="0" animBg="1"/>
      <p:bldP spid="263214" grpId="0" animBg="1"/>
      <p:bldP spid="263215" grpId="0" animBg="1"/>
      <p:bldP spid="263216" grpId="0" animBg="1"/>
      <p:bldP spid="263217" grpId="0" animBg="1"/>
      <p:bldP spid="263218" grpId="0" animBg="1"/>
      <p:bldP spid="263219" grpId="0" animBg="1"/>
      <p:bldP spid="263220" grpId="0" animBg="1"/>
      <p:bldP spid="263221" grpId="0" animBg="1"/>
      <p:bldP spid="263222" grpId="0" animBg="1"/>
      <p:bldP spid="263223" grpId="0" animBg="1"/>
      <p:bldP spid="263224" grpId="0" animBg="1"/>
      <p:bldP spid="263225" grpId="0" animBg="1"/>
      <p:bldP spid="263226" grpId="0" animBg="1"/>
      <p:bldP spid="263227" grpId="0" animBg="1"/>
      <p:bldP spid="263228" grpId="0" animBg="1"/>
      <p:bldP spid="263229" grpId="0" animBg="1"/>
      <p:bldP spid="263230" grpId="0" animBg="1"/>
      <p:bldP spid="263231" grpId="0" animBg="1"/>
      <p:bldP spid="263232" grpId="0" animBg="1"/>
      <p:bldP spid="263233" grpId="0" animBg="1"/>
      <p:bldP spid="263233" grpId="1" animBg="1"/>
      <p:bldP spid="263234" grpId="0" animBg="1"/>
      <p:bldP spid="263234" grpId="1" animBg="1"/>
      <p:bldP spid="263235" grpId="0" animBg="1"/>
      <p:bldP spid="263235" grpId="1" animBg="1"/>
      <p:bldP spid="263236" grpId="0" animBg="1"/>
      <p:bldP spid="263236" grpId="1" animBg="1"/>
      <p:bldP spid="263238" grpId="0" animBg="1"/>
      <p:bldP spid="263238" grpId="1" animBg="1"/>
      <p:bldP spid="263239" grpId="0" animBg="1"/>
      <p:bldP spid="263239" grpId="1" animBg="1"/>
      <p:bldP spid="263237" grpId="0" animBg="1"/>
      <p:bldP spid="263237" grpId="1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Group membership service</a:t>
            </a:r>
          </a:p>
        </p:txBody>
      </p:sp>
      <p:sp>
        <p:nvSpPr>
          <p:cNvPr id="4505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800" smtClean="0"/>
              <a:t>Runs on some sensible place, like the server hosting your DNS</a:t>
            </a:r>
          </a:p>
          <a:p>
            <a:pPr eaLnBrk="1" hangingPunct="1">
              <a:lnSpc>
                <a:spcPct val="80000"/>
              </a:lnSpc>
            </a:pPr>
            <a:r>
              <a:rPr lang="en-US" sz="2800" smtClean="0"/>
              <a:t>Takes as input:</a:t>
            </a:r>
          </a:p>
          <a:p>
            <a:pPr lvl="1" eaLnBrk="1" hangingPunct="1">
              <a:lnSpc>
                <a:spcPct val="80000"/>
              </a:lnSpc>
            </a:pPr>
            <a:r>
              <a:rPr lang="en-US" smtClean="0"/>
              <a:t>Process “join” events</a:t>
            </a:r>
          </a:p>
          <a:p>
            <a:pPr lvl="1" eaLnBrk="1" hangingPunct="1">
              <a:lnSpc>
                <a:spcPct val="80000"/>
              </a:lnSpc>
            </a:pPr>
            <a:r>
              <a:rPr lang="en-US" smtClean="0"/>
              <a:t>Process “leave” events</a:t>
            </a:r>
          </a:p>
          <a:p>
            <a:pPr lvl="1" eaLnBrk="1" hangingPunct="1">
              <a:lnSpc>
                <a:spcPct val="80000"/>
              </a:lnSpc>
            </a:pPr>
            <a:r>
              <a:rPr lang="en-US" smtClean="0"/>
              <a:t>Apparent failures</a:t>
            </a:r>
          </a:p>
          <a:p>
            <a:pPr eaLnBrk="1" hangingPunct="1">
              <a:lnSpc>
                <a:spcPct val="80000"/>
              </a:lnSpc>
            </a:pPr>
            <a:r>
              <a:rPr lang="en-US" sz="2800" smtClean="0"/>
              <a:t>Output:</a:t>
            </a:r>
          </a:p>
          <a:p>
            <a:pPr lvl="1" eaLnBrk="1" hangingPunct="1">
              <a:lnSpc>
                <a:spcPct val="80000"/>
              </a:lnSpc>
            </a:pPr>
            <a:r>
              <a:rPr lang="en-US" smtClean="0"/>
              <a:t>Membership views for group(s) to which those processes belong</a:t>
            </a:r>
          </a:p>
          <a:p>
            <a:pPr lvl="1" eaLnBrk="1" hangingPunct="1">
              <a:lnSpc>
                <a:spcPct val="80000"/>
              </a:lnSpc>
            </a:pPr>
            <a:r>
              <a:rPr lang="en-US" smtClean="0"/>
              <a:t>Seen by the protocol “library” that the group members are using for communication support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Last week looked at time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 effect, we asked “can we build a time service for a data center”?</a:t>
            </a:r>
          </a:p>
          <a:p>
            <a:pPr lvl="1"/>
            <a:r>
              <a:rPr lang="en-US" dirty="0" smtClean="0"/>
              <a:t>Reached two conclusions</a:t>
            </a:r>
          </a:p>
          <a:p>
            <a:pPr lvl="1"/>
            <a:r>
              <a:rPr lang="en-US" dirty="0" smtClean="0"/>
              <a:t>One focused on event ordering</a:t>
            </a:r>
          </a:p>
          <a:p>
            <a:pPr lvl="1"/>
            <a:r>
              <a:rPr lang="en-US" dirty="0" smtClean="0"/>
              <a:t>The other was a true synchronized clock</a:t>
            </a:r>
          </a:p>
          <a:p>
            <a:r>
              <a:rPr lang="en-US" dirty="0" smtClean="0"/>
              <a:t>This week, we’ll use some of the ideas from the time service to build a powerful system management service</a:t>
            </a:r>
            <a:endParaRPr 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Issues?</a:t>
            </a:r>
          </a:p>
        </p:txBody>
      </p:sp>
      <p:sp>
        <p:nvSpPr>
          <p:cNvPr id="4608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The service </a:t>
            </a:r>
            <a:r>
              <a:rPr lang="en-US" i="1" smtClean="0"/>
              <a:t>itself</a:t>
            </a:r>
            <a:r>
              <a:rPr lang="en-US" smtClean="0"/>
              <a:t> needs to be fault-tolerant</a:t>
            </a:r>
          </a:p>
          <a:p>
            <a:pPr lvl="1" eaLnBrk="1" hangingPunct="1"/>
            <a:r>
              <a:rPr lang="en-US" smtClean="0"/>
              <a:t>Otherwise our entire system could be crippled by a single failure!</a:t>
            </a:r>
          </a:p>
          <a:p>
            <a:pPr eaLnBrk="1" hangingPunct="1"/>
            <a:endParaRPr lang="en-US" smtClean="0"/>
          </a:p>
          <a:p>
            <a:pPr eaLnBrk="1" hangingPunct="1"/>
            <a:r>
              <a:rPr lang="en-US" smtClean="0"/>
              <a:t>So we’ll run two or three copies of it</a:t>
            </a:r>
          </a:p>
          <a:p>
            <a:pPr lvl="1" eaLnBrk="1" hangingPunct="1"/>
            <a:r>
              <a:rPr lang="en-US" smtClean="0"/>
              <a:t>Hence Group Membership Service (GMS) must run some form of protocol (GMP)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4000" smtClean="0"/>
              <a:t>Group picture… with GMS</a:t>
            </a:r>
          </a:p>
        </p:txBody>
      </p:sp>
      <p:sp>
        <p:nvSpPr>
          <p:cNvPr id="47106" name="Line 3"/>
          <p:cNvSpPr>
            <a:spLocks noChangeShapeType="1"/>
          </p:cNvSpPr>
          <p:nvPr/>
        </p:nvSpPr>
        <p:spPr bwMode="auto">
          <a:xfrm>
            <a:off x="914400" y="2514600"/>
            <a:ext cx="6781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7107" name="Line 4"/>
          <p:cNvSpPr>
            <a:spLocks noChangeShapeType="1"/>
          </p:cNvSpPr>
          <p:nvPr/>
        </p:nvSpPr>
        <p:spPr bwMode="auto">
          <a:xfrm>
            <a:off x="914400" y="2971800"/>
            <a:ext cx="40386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7108" name="Line 5"/>
          <p:cNvSpPr>
            <a:spLocks noChangeShapeType="1"/>
          </p:cNvSpPr>
          <p:nvPr/>
        </p:nvSpPr>
        <p:spPr bwMode="auto">
          <a:xfrm>
            <a:off x="3048000" y="3429000"/>
            <a:ext cx="51816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7109" name="Line 6"/>
          <p:cNvSpPr>
            <a:spLocks noChangeShapeType="1"/>
          </p:cNvSpPr>
          <p:nvPr/>
        </p:nvSpPr>
        <p:spPr bwMode="auto">
          <a:xfrm>
            <a:off x="6629400" y="3886200"/>
            <a:ext cx="16002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7110" name="Line 7"/>
          <p:cNvSpPr>
            <a:spLocks noChangeShapeType="1"/>
          </p:cNvSpPr>
          <p:nvPr/>
        </p:nvSpPr>
        <p:spPr bwMode="auto">
          <a:xfrm>
            <a:off x="914400" y="4343400"/>
            <a:ext cx="7315200" cy="0"/>
          </a:xfrm>
          <a:prstGeom prst="line">
            <a:avLst/>
          </a:prstGeom>
          <a:noFill/>
          <a:ln w="28575">
            <a:solidFill>
              <a:schemeClr val="folHlink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7111" name="Line 8"/>
          <p:cNvSpPr>
            <a:spLocks noChangeShapeType="1"/>
          </p:cNvSpPr>
          <p:nvPr/>
        </p:nvSpPr>
        <p:spPr bwMode="auto">
          <a:xfrm>
            <a:off x="4114800" y="4800600"/>
            <a:ext cx="4114800" cy="0"/>
          </a:xfrm>
          <a:prstGeom prst="line">
            <a:avLst/>
          </a:prstGeom>
          <a:noFill/>
          <a:ln w="28575">
            <a:solidFill>
              <a:schemeClr val="folHlink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7112" name="Text Box 9"/>
          <p:cNvSpPr txBox="1">
            <a:spLocks noChangeArrowheads="1"/>
          </p:cNvSpPr>
          <p:nvPr/>
        </p:nvSpPr>
        <p:spPr bwMode="auto">
          <a:xfrm>
            <a:off x="609600" y="2286000"/>
            <a:ext cx="304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Constantia" pitchFamily="18" charset="0"/>
              </a:rPr>
              <a:t>p</a:t>
            </a:r>
          </a:p>
        </p:txBody>
      </p:sp>
      <p:sp>
        <p:nvSpPr>
          <p:cNvPr id="47113" name="Text Box 10"/>
          <p:cNvSpPr txBox="1">
            <a:spLocks noChangeArrowheads="1"/>
          </p:cNvSpPr>
          <p:nvPr/>
        </p:nvSpPr>
        <p:spPr bwMode="auto">
          <a:xfrm>
            <a:off x="609600" y="2757488"/>
            <a:ext cx="3048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Constantia" pitchFamily="18" charset="0"/>
              </a:rPr>
              <a:t>q</a:t>
            </a:r>
          </a:p>
        </p:txBody>
      </p:sp>
      <p:sp>
        <p:nvSpPr>
          <p:cNvPr id="47114" name="Text Box 11"/>
          <p:cNvSpPr txBox="1">
            <a:spLocks noChangeArrowheads="1"/>
          </p:cNvSpPr>
          <p:nvPr/>
        </p:nvSpPr>
        <p:spPr bwMode="auto">
          <a:xfrm>
            <a:off x="2819400" y="3200400"/>
            <a:ext cx="304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>
                <a:latin typeface="Constantia" pitchFamily="18" charset="0"/>
              </a:rPr>
              <a:t>r</a:t>
            </a:r>
          </a:p>
        </p:txBody>
      </p:sp>
      <p:sp>
        <p:nvSpPr>
          <p:cNvPr id="47115" name="Text Box 12"/>
          <p:cNvSpPr txBox="1">
            <a:spLocks noChangeArrowheads="1"/>
          </p:cNvSpPr>
          <p:nvPr/>
        </p:nvSpPr>
        <p:spPr bwMode="auto">
          <a:xfrm>
            <a:off x="6400800" y="3733800"/>
            <a:ext cx="304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Constantia" pitchFamily="18" charset="0"/>
              </a:rPr>
              <a:t>s</a:t>
            </a:r>
          </a:p>
        </p:txBody>
      </p:sp>
      <p:sp>
        <p:nvSpPr>
          <p:cNvPr id="47116" name="Text Box 13"/>
          <p:cNvSpPr txBox="1">
            <a:spLocks noChangeArrowheads="1"/>
          </p:cNvSpPr>
          <p:nvPr/>
        </p:nvSpPr>
        <p:spPr bwMode="auto">
          <a:xfrm>
            <a:off x="609600" y="4129088"/>
            <a:ext cx="3048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Constantia" pitchFamily="18" charset="0"/>
              </a:rPr>
              <a:t>t</a:t>
            </a:r>
          </a:p>
        </p:txBody>
      </p:sp>
      <p:sp>
        <p:nvSpPr>
          <p:cNvPr id="47117" name="Oval 15"/>
          <p:cNvSpPr>
            <a:spLocks noChangeArrowheads="1"/>
          </p:cNvSpPr>
          <p:nvPr/>
        </p:nvSpPr>
        <p:spPr bwMode="auto">
          <a:xfrm>
            <a:off x="914400" y="2209800"/>
            <a:ext cx="152400" cy="609600"/>
          </a:xfrm>
          <a:prstGeom prst="ellipse">
            <a:avLst/>
          </a:prstGeom>
          <a:solidFill>
            <a:schemeClr val="accent2"/>
          </a:solidFill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latin typeface="Constantia" pitchFamily="18" charset="0"/>
            </a:endParaRPr>
          </a:p>
        </p:txBody>
      </p:sp>
      <p:sp>
        <p:nvSpPr>
          <p:cNvPr id="47118" name="Oval 16"/>
          <p:cNvSpPr>
            <a:spLocks noChangeArrowheads="1"/>
          </p:cNvSpPr>
          <p:nvPr/>
        </p:nvSpPr>
        <p:spPr bwMode="auto">
          <a:xfrm>
            <a:off x="1981200" y="2209800"/>
            <a:ext cx="228600" cy="914400"/>
          </a:xfrm>
          <a:prstGeom prst="ellipse">
            <a:avLst/>
          </a:prstGeom>
          <a:solidFill>
            <a:schemeClr val="accent2"/>
          </a:solidFill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latin typeface="Constantia" pitchFamily="18" charset="0"/>
            </a:endParaRPr>
          </a:p>
        </p:txBody>
      </p:sp>
      <p:sp>
        <p:nvSpPr>
          <p:cNvPr id="47119" name="Oval 17"/>
          <p:cNvSpPr>
            <a:spLocks noChangeArrowheads="1"/>
          </p:cNvSpPr>
          <p:nvPr/>
        </p:nvSpPr>
        <p:spPr bwMode="auto">
          <a:xfrm>
            <a:off x="3200400" y="2209800"/>
            <a:ext cx="228600" cy="1447800"/>
          </a:xfrm>
          <a:prstGeom prst="ellipse">
            <a:avLst/>
          </a:prstGeom>
          <a:solidFill>
            <a:schemeClr val="accent2"/>
          </a:solidFill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latin typeface="Constantia" pitchFamily="18" charset="0"/>
            </a:endParaRPr>
          </a:p>
        </p:txBody>
      </p:sp>
      <p:sp>
        <p:nvSpPr>
          <p:cNvPr id="47120" name="Oval 18"/>
          <p:cNvSpPr>
            <a:spLocks noChangeArrowheads="1"/>
          </p:cNvSpPr>
          <p:nvPr/>
        </p:nvSpPr>
        <p:spPr bwMode="auto">
          <a:xfrm>
            <a:off x="4953000" y="2209800"/>
            <a:ext cx="228600" cy="1447800"/>
          </a:xfrm>
          <a:prstGeom prst="ellipse">
            <a:avLst/>
          </a:prstGeom>
          <a:solidFill>
            <a:schemeClr val="accent2"/>
          </a:solidFill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latin typeface="Constantia" pitchFamily="18" charset="0"/>
            </a:endParaRPr>
          </a:p>
        </p:txBody>
      </p:sp>
      <p:sp>
        <p:nvSpPr>
          <p:cNvPr id="47121" name="AutoShape 19"/>
          <p:cNvSpPr>
            <a:spLocks noChangeArrowheads="1"/>
          </p:cNvSpPr>
          <p:nvPr/>
        </p:nvSpPr>
        <p:spPr bwMode="auto">
          <a:xfrm>
            <a:off x="4953000" y="2743200"/>
            <a:ext cx="152400" cy="457200"/>
          </a:xfrm>
          <a:prstGeom prst="irregularSeal1">
            <a:avLst/>
          </a:prstGeom>
          <a:solidFill>
            <a:srgbClr val="FF3300"/>
          </a:solidFill>
          <a:ln w="9525">
            <a:solidFill>
              <a:srgbClr val="FF33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Constantia" pitchFamily="18" charset="0"/>
            </a:endParaRPr>
          </a:p>
        </p:txBody>
      </p:sp>
      <p:sp>
        <p:nvSpPr>
          <p:cNvPr id="47122" name="Oval 20"/>
          <p:cNvSpPr>
            <a:spLocks noChangeArrowheads="1"/>
          </p:cNvSpPr>
          <p:nvPr/>
        </p:nvSpPr>
        <p:spPr bwMode="auto">
          <a:xfrm>
            <a:off x="6781800" y="2209800"/>
            <a:ext cx="228600" cy="1905000"/>
          </a:xfrm>
          <a:prstGeom prst="ellipse">
            <a:avLst/>
          </a:prstGeom>
          <a:solidFill>
            <a:schemeClr val="accent2"/>
          </a:solidFill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latin typeface="Constantia" pitchFamily="18" charset="0"/>
            </a:endParaRPr>
          </a:p>
        </p:txBody>
      </p:sp>
      <p:sp>
        <p:nvSpPr>
          <p:cNvPr id="47123" name="Line 21"/>
          <p:cNvSpPr>
            <a:spLocks noChangeShapeType="1"/>
          </p:cNvSpPr>
          <p:nvPr/>
        </p:nvSpPr>
        <p:spPr bwMode="auto">
          <a:xfrm>
            <a:off x="2095500" y="2514600"/>
            <a:ext cx="0" cy="457200"/>
          </a:xfrm>
          <a:prstGeom prst="line">
            <a:avLst/>
          </a:prstGeom>
          <a:noFill/>
          <a:ln w="76200" cmpd="tri">
            <a:solidFill>
              <a:schemeClr val="bg1"/>
            </a:solidFill>
            <a:round/>
            <a:headEnd/>
            <a:tailEnd type="triangle" w="sm" len="med"/>
          </a:ln>
        </p:spPr>
        <p:txBody>
          <a:bodyPr/>
          <a:lstStyle/>
          <a:p>
            <a:endParaRPr lang="en-US"/>
          </a:p>
        </p:txBody>
      </p:sp>
      <p:sp>
        <p:nvSpPr>
          <p:cNvPr id="47124" name="Line 22"/>
          <p:cNvSpPr>
            <a:spLocks noChangeShapeType="1"/>
          </p:cNvSpPr>
          <p:nvPr/>
        </p:nvSpPr>
        <p:spPr bwMode="auto">
          <a:xfrm>
            <a:off x="3314700" y="2514600"/>
            <a:ext cx="0" cy="914400"/>
          </a:xfrm>
          <a:prstGeom prst="line">
            <a:avLst/>
          </a:prstGeom>
          <a:noFill/>
          <a:ln w="76200" cmpd="tri">
            <a:solidFill>
              <a:schemeClr val="bg1"/>
            </a:solidFill>
            <a:round/>
            <a:headEnd/>
            <a:tailEnd type="triangle" w="sm" len="med"/>
          </a:ln>
        </p:spPr>
        <p:txBody>
          <a:bodyPr/>
          <a:lstStyle/>
          <a:p>
            <a:endParaRPr lang="en-US"/>
          </a:p>
        </p:txBody>
      </p:sp>
      <p:sp>
        <p:nvSpPr>
          <p:cNvPr id="47125" name="Line 23"/>
          <p:cNvSpPr>
            <a:spLocks noChangeShapeType="1"/>
          </p:cNvSpPr>
          <p:nvPr/>
        </p:nvSpPr>
        <p:spPr bwMode="auto">
          <a:xfrm>
            <a:off x="6896100" y="2514600"/>
            <a:ext cx="0" cy="1371600"/>
          </a:xfrm>
          <a:prstGeom prst="line">
            <a:avLst/>
          </a:prstGeom>
          <a:noFill/>
          <a:ln w="76200" cmpd="tri">
            <a:solidFill>
              <a:schemeClr val="bg1"/>
            </a:solidFill>
            <a:round/>
            <a:headEnd/>
            <a:tailEnd type="triangle" w="sm" len="med"/>
          </a:ln>
        </p:spPr>
        <p:txBody>
          <a:bodyPr/>
          <a:lstStyle/>
          <a:p>
            <a:endParaRPr lang="en-US"/>
          </a:p>
        </p:txBody>
      </p:sp>
      <p:sp>
        <p:nvSpPr>
          <p:cNvPr id="47126" name="Line 24"/>
          <p:cNvSpPr>
            <a:spLocks noChangeShapeType="1"/>
          </p:cNvSpPr>
          <p:nvPr/>
        </p:nvSpPr>
        <p:spPr bwMode="auto">
          <a:xfrm>
            <a:off x="2438400" y="2514600"/>
            <a:ext cx="762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7127" name="Line 25"/>
          <p:cNvSpPr>
            <a:spLocks noChangeShapeType="1"/>
          </p:cNvSpPr>
          <p:nvPr/>
        </p:nvSpPr>
        <p:spPr bwMode="auto">
          <a:xfrm>
            <a:off x="2743200" y="2514600"/>
            <a:ext cx="762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7128" name="Line 26"/>
          <p:cNvSpPr>
            <a:spLocks noChangeShapeType="1"/>
          </p:cNvSpPr>
          <p:nvPr/>
        </p:nvSpPr>
        <p:spPr bwMode="auto">
          <a:xfrm flipV="1">
            <a:off x="2667000" y="2514600"/>
            <a:ext cx="2286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7129" name="Line 27"/>
          <p:cNvSpPr>
            <a:spLocks noChangeShapeType="1"/>
          </p:cNvSpPr>
          <p:nvPr/>
        </p:nvSpPr>
        <p:spPr bwMode="auto">
          <a:xfrm>
            <a:off x="3581400" y="2514600"/>
            <a:ext cx="762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7130" name="Line 28"/>
          <p:cNvSpPr>
            <a:spLocks noChangeShapeType="1"/>
          </p:cNvSpPr>
          <p:nvPr/>
        </p:nvSpPr>
        <p:spPr bwMode="auto">
          <a:xfrm>
            <a:off x="3581400" y="2514600"/>
            <a:ext cx="3048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7131" name="Line 29"/>
          <p:cNvSpPr>
            <a:spLocks noChangeShapeType="1"/>
          </p:cNvSpPr>
          <p:nvPr/>
        </p:nvSpPr>
        <p:spPr bwMode="auto">
          <a:xfrm flipV="1">
            <a:off x="4267200" y="2971800"/>
            <a:ext cx="1524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7132" name="Line 30"/>
          <p:cNvSpPr>
            <a:spLocks noChangeShapeType="1"/>
          </p:cNvSpPr>
          <p:nvPr/>
        </p:nvSpPr>
        <p:spPr bwMode="auto">
          <a:xfrm flipV="1">
            <a:off x="4267200" y="2514600"/>
            <a:ext cx="5334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7133" name="Line 31"/>
          <p:cNvSpPr>
            <a:spLocks noChangeShapeType="1"/>
          </p:cNvSpPr>
          <p:nvPr/>
        </p:nvSpPr>
        <p:spPr bwMode="auto">
          <a:xfrm>
            <a:off x="5638800" y="2514600"/>
            <a:ext cx="762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7134" name="Line 32"/>
          <p:cNvSpPr>
            <a:spLocks noChangeShapeType="1"/>
          </p:cNvSpPr>
          <p:nvPr/>
        </p:nvSpPr>
        <p:spPr bwMode="auto">
          <a:xfrm>
            <a:off x="6019800" y="2514600"/>
            <a:ext cx="762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7135" name="Line 33"/>
          <p:cNvSpPr>
            <a:spLocks noChangeShapeType="1"/>
          </p:cNvSpPr>
          <p:nvPr/>
        </p:nvSpPr>
        <p:spPr bwMode="auto">
          <a:xfrm flipV="1">
            <a:off x="7315200" y="3429000"/>
            <a:ext cx="2286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7136" name="Line 34"/>
          <p:cNvSpPr>
            <a:spLocks noChangeShapeType="1"/>
          </p:cNvSpPr>
          <p:nvPr/>
        </p:nvSpPr>
        <p:spPr bwMode="auto">
          <a:xfrm flipV="1">
            <a:off x="7315200" y="2514600"/>
            <a:ext cx="304800" cy="1447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7137" name="Line 35"/>
          <p:cNvSpPr>
            <a:spLocks noChangeShapeType="1"/>
          </p:cNvSpPr>
          <p:nvPr/>
        </p:nvSpPr>
        <p:spPr bwMode="auto">
          <a:xfrm flipV="1">
            <a:off x="1600200" y="2971800"/>
            <a:ext cx="762000" cy="1371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7138" name="Line 36"/>
          <p:cNvSpPr>
            <a:spLocks noChangeShapeType="1"/>
          </p:cNvSpPr>
          <p:nvPr/>
        </p:nvSpPr>
        <p:spPr bwMode="auto">
          <a:xfrm>
            <a:off x="2438400" y="2971800"/>
            <a:ext cx="914400" cy="1371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7139" name="Line 37"/>
          <p:cNvSpPr>
            <a:spLocks noChangeShapeType="1"/>
          </p:cNvSpPr>
          <p:nvPr/>
        </p:nvSpPr>
        <p:spPr bwMode="auto">
          <a:xfrm flipV="1">
            <a:off x="6096000" y="3429000"/>
            <a:ext cx="381000" cy="1371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7140" name="Line 38"/>
          <p:cNvSpPr>
            <a:spLocks noChangeShapeType="1"/>
          </p:cNvSpPr>
          <p:nvPr/>
        </p:nvSpPr>
        <p:spPr bwMode="auto">
          <a:xfrm flipV="1">
            <a:off x="6096000" y="2514600"/>
            <a:ext cx="381000" cy="2286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7141" name="Oval 39"/>
          <p:cNvSpPr>
            <a:spLocks noChangeArrowheads="1"/>
          </p:cNvSpPr>
          <p:nvPr/>
        </p:nvSpPr>
        <p:spPr bwMode="auto">
          <a:xfrm>
            <a:off x="7696200" y="3124200"/>
            <a:ext cx="228600" cy="914400"/>
          </a:xfrm>
          <a:prstGeom prst="ellipse">
            <a:avLst/>
          </a:prstGeom>
          <a:solidFill>
            <a:schemeClr val="accent2"/>
          </a:solidFill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latin typeface="Constantia" pitchFamily="18" charset="0"/>
            </a:endParaRPr>
          </a:p>
        </p:txBody>
      </p:sp>
      <p:sp>
        <p:nvSpPr>
          <p:cNvPr id="47142" name="Line 40"/>
          <p:cNvSpPr>
            <a:spLocks noChangeShapeType="1"/>
          </p:cNvSpPr>
          <p:nvPr/>
        </p:nvSpPr>
        <p:spPr bwMode="auto">
          <a:xfrm>
            <a:off x="990600" y="6019800"/>
            <a:ext cx="7239000" cy="0"/>
          </a:xfrm>
          <a:prstGeom prst="line">
            <a:avLst/>
          </a:prstGeom>
          <a:noFill/>
          <a:ln w="76200" cmpd="tri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7143" name="Text Box 41"/>
          <p:cNvSpPr txBox="1">
            <a:spLocks noChangeArrowheads="1"/>
          </p:cNvSpPr>
          <p:nvPr/>
        </p:nvSpPr>
        <p:spPr bwMode="auto">
          <a:xfrm>
            <a:off x="228600" y="5805488"/>
            <a:ext cx="6858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Constantia" pitchFamily="18" charset="0"/>
              </a:rPr>
              <a:t>GMS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4000" smtClean="0"/>
              <a:t>Group picture… with GMS</a:t>
            </a:r>
          </a:p>
        </p:txBody>
      </p:sp>
      <p:sp>
        <p:nvSpPr>
          <p:cNvPr id="48130" name="Line 3"/>
          <p:cNvSpPr>
            <a:spLocks noChangeShapeType="1"/>
          </p:cNvSpPr>
          <p:nvPr/>
        </p:nvSpPr>
        <p:spPr bwMode="auto">
          <a:xfrm>
            <a:off x="914400" y="2514600"/>
            <a:ext cx="6781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8131" name="Line 4"/>
          <p:cNvSpPr>
            <a:spLocks noChangeShapeType="1"/>
          </p:cNvSpPr>
          <p:nvPr/>
        </p:nvSpPr>
        <p:spPr bwMode="auto">
          <a:xfrm>
            <a:off x="914400" y="2971800"/>
            <a:ext cx="40386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8132" name="Line 5"/>
          <p:cNvSpPr>
            <a:spLocks noChangeShapeType="1"/>
          </p:cNvSpPr>
          <p:nvPr/>
        </p:nvSpPr>
        <p:spPr bwMode="auto">
          <a:xfrm>
            <a:off x="3048000" y="3429000"/>
            <a:ext cx="51816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8133" name="Line 6"/>
          <p:cNvSpPr>
            <a:spLocks noChangeShapeType="1"/>
          </p:cNvSpPr>
          <p:nvPr/>
        </p:nvSpPr>
        <p:spPr bwMode="auto">
          <a:xfrm>
            <a:off x="6629400" y="3886200"/>
            <a:ext cx="16002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8134" name="Line 7"/>
          <p:cNvSpPr>
            <a:spLocks noChangeShapeType="1"/>
          </p:cNvSpPr>
          <p:nvPr/>
        </p:nvSpPr>
        <p:spPr bwMode="auto">
          <a:xfrm>
            <a:off x="914400" y="4343400"/>
            <a:ext cx="7315200" cy="0"/>
          </a:xfrm>
          <a:prstGeom prst="line">
            <a:avLst/>
          </a:prstGeom>
          <a:noFill/>
          <a:ln w="28575">
            <a:solidFill>
              <a:schemeClr val="folHlink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8135" name="Line 8"/>
          <p:cNvSpPr>
            <a:spLocks noChangeShapeType="1"/>
          </p:cNvSpPr>
          <p:nvPr/>
        </p:nvSpPr>
        <p:spPr bwMode="auto">
          <a:xfrm>
            <a:off x="4114800" y="4800600"/>
            <a:ext cx="4114800" cy="0"/>
          </a:xfrm>
          <a:prstGeom prst="line">
            <a:avLst/>
          </a:prstGeom>
          <a:noFill/>
          <a:ln w="28575">
            <a:solidFill>
              <a:schemeClr val="folHlink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8136" name="Text Box 9"/>
          <p:cNvSpPr txBox="1">
            <a:spLocks noChangeArrowheads="1"/>
          </p:cNvSpPr>
          <p:nvPr/>
        </p:nvSpPr>
        <p:spPr bwMode="auto">
          <a:xfrm>
            <a:off x="609600" y="2286000"/>
            <a:ext cx="304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Constantia" pitchFamily="18" charset="0"/>
              </a:rPr>
              <a:t>p</a:t>
            </a:r>
          </a:p>
        </p:txBody>
      </p:sp>
      <p:sp>
        <p:nvSpPr>
          <p:cNvPr id="48137" name="Text Box 10"/>
          <p:cNvSpPr txBox="1">
            <a:spLocks noChangeArrowheads="1"/>
          </p:cNvSpPr>
          <p:nvPr/>
        </p:nvSpPr>
        <p:spPr bwMode="auto">
          <a:xfrm>
            <a:off x="609600" y="2757488"/>
            <a:ext cx="3048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Constantia" pitchFamily="18" charset="0"/>
              </a:rPr>
              <a:t>q</a:t>
            </a:r>
          </a:p>
        </p:txBody>
      </p:sp>
      <p:sp>
        <p:nvSpPr>
          <p:cNvPr id="48138" name="Text Box 11"/>
          <p:cNvSpPr txBox="1">
            <a:spLocks noChangeArrowheads="1"/>
          </p:cNvSpPr>
          <p:nvPr/>
        </p:nvSpPr>
        <p:spPr bwMode="auto">
          <a:xfrm>
            <a:off x="2819400" y="3200400"/>
            <a:ext cx="304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b="1">
                <a:solidFill>
                  <a:schemeClr val="bg1"/>
                </a:solidFill>
                <a:latin typeface="Constantia" pitchFamily="18" charset="0"/>
              </a:rPr>
              <a:t>r</a:t>
            </a:r>
          </a:p>
        </p:txBody>
      </p:sp>
      <p:sp>
        <p:nvSpPr>
          <p:cNvPr id="48139" name="Text Box 12"/>
          <p:cNvSpPr txBox="1">
            <a:spLocks noChangeArrowheads="1"/>
          </p:cNvSpPr>
          <p:nvPr/>
        </p:nvSpPr>
        <p:spPr bwMode="auto">
          <a:xfrm>
            <a:off x="6400800" y="3733800"/>
            <a:ext cx="304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chemeClr val="bg1"/>
                </a:solidFill>
                <a:latin typeface="Constantia" pitchFamily="18" charset="0"/>
              </a:rPr>
              <a:t>s</a:t>
            </a:r>
          </a:p>
        </p:txBody>
      </p:sp>
      <p:sp>
        <p:nvSpPr>
          <p:cNvPr id="48140" name="Text Box 13"/>
          <p:cNvSpPr txBox="1">
            <a:spLocks noChangeArrowheads="1"/>
          </p:cNvSpPr>
          <p:nvPr/>
        </p:nvSpPr>
        <p:spPr bwMode="auto">
          <a:xfrm>
            <a:off x="609600" y="4129088"/>
            <a:ext cx="3048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Constantia" pitchFamily="18" charset="0"/>
              </a:rPr>
              <a:t>t</a:t>
            </a:r>
          </a:p>
        </p:txBody>
      </p:sp>
      <p:sp>
        <p:nvSpPr>
          <p:cNvPr id="48141" name="Oval 14"/>
          <p:cNvSpPr>
            <a:spLocks noChangeArrowheads="1"/>
          </p:cNvSpPr>
          <p:nvPr/>
        </p:nvSpPr>
        <p:spPr bwMode="auto">
          <a:xfrm>
            <a:off x="914400" y="2209800"/>
            <a:ext cx="152400" cy="609600"/>
          </a:xfrm>
          <a:prstGeom prst="ellipse">
            <a:avLst/>
          </a:prstGeom>
          <a:solidFill>
            <a:schemeClr val="accent2"/>
          </a:solidFill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b="1">
              <a:solidFill>
                <a:schemeClr val="bg1"/>
              </a:solidFill>
              <a:latin typeface="Constantia" pitchFamily="18" charset="0"/>
            </a:endParaRPr>
          </a:p>
        </p:txBody>
      </p:sp>
      <p:sp>
        <p:nvSpPr>
          <p:cNvPr id="48142" name="Oval 15"/>
          <p:cNvSpPr>
            <a:spLocks noChangeArrowheads="1"/>
          </p:cNvSpPr>
          <p:nvPr/>
        </p:nvSpPr>
        <p:spPr bwMode="auto">
          <a:xfrm>
            <a:off x="1981200" y="2209800"/>
            <a:ext cx="228600" cy="914400"/>
          </a:xfrm>
          <a:prstGeom prst="ellipse">
            <a:avLst/>
          </a:prstGeom>
          <a:solidFill>
            <a:schemeClr val="accent2"/>
          </a:solidFill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b="1">
              <a:solidFill>
                <a:schemeClr val="bg1"/>
              </a:solidFill>
              <a:latin typeface="Constantia" pitchFamily="18" charset="0"/>
            </a:endParaRPr>
          </a:p>
        </p:txBody>
      </p:sp>
      <p:sp>
        <p:nvSpPr>
          <p:cNvPr id="48143" name="Oval 16"/>
          <p:cNvSpPr>
            <a:spLocks noChangeArrowheads="1"/>
          </p:cNvSpPr>
          <p:nvPr/>
        </p:nvSpPr>
        <p:spPr bwMode="auto">
          <a:xfrm>
            <a:off x="3200400" y="2209800"/>
            <a:ext cx="228600" cy="1447800"/>
          </a:xfrm>
          <a:prstGeom prst="ellipse">
            <a:avLst/>
          </a:prstGeom>
          <a:solidFill>
            <a:schemeClr val="accent2"/>
          </a:solidFill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b="1">
              <a:solidFill>
                <a:schemeClr val="bg1"/>
              </a:solidFill>
              <a:latin typeface="Constantia" pitchFamily="18" charset="0"/>
            </a:endParaRPr>
          </a:p>
        </p:txBody>
      </p:sp>
      <p:sp>
        <p:nvSpPr>
          <p:cNvPr id="48144" name="Oval 17"/>
          <p:cNvSpPr>
            <a:spLocks noChangeArrowheads="1"/>
          </p:cNvSpPr>
          <p:nvPr/>
        </p:nvSpPr>
        <p:spPr bwMode="auto">
          <a:xfrm>
            <a:off x="4953000" y="2209800"/>
            <a:ext cx="228600" cy="1447800"/>
          </a:xfrm>
          <a:prstGeom prst="ellipse">
            <a:avLst/>
          </a:prstGeom>
          <a:solidFill>
            <a:schemeClr val="accent2"/>
          </a:solidFill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b="1">
              <a:solidFill>
                <a:schemeClr val="bg1"/>
              </a:solidFill>
              <a:latin typeface="Constantia" pitchFamily="18" charset="0"/>
            </a:endParaRPr>
          </a:p>
        </p:txBody>
      </p:sp>
      <p:sp>
        <p:nvSpPr>
          <p:cNvPr id="48145" name="AutoShape 18"/>
          <p:cNvSpPr>
            <a:spLocks noChangeArrowheads="1"/>
          </p:cNvSpPr>
          <p:nvPr/>
        </p:nvSpPr>
        <p:spPr bwMode="auto">
          <a:xfrm>
            <a:off x="4953000" y="2743200"/>
            <a:ext cx="152400" cy="457200"/>
          </a:xfrm>
          <a:prstGeom prst="irregularSeal1">
            <a:avLst/>
          </a:prstGeom>
          <a:solidFill>
            <a:srgbClr val="FF3300"/>
          </a:solidFill>
          <a:ln w="9525">
            <a:solidFill>
              <a:srgbClr val="FF33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b="1">
              <a:solidFill>
                <a:schemeClr val="bg1"/>
              </a:solidFill>
              <a:latin typeface="Constantia" pitchFamily="18" charset="0"/>
            </a:endParaRPr>
          </a:p>
        </p:txBody>
      </p:sp>
      <p:sp>
        <p:nvSpPr>
          <p:cNvPr id="48146" name="Oval 19"/>
          <p:cNvSpPr>
            <a:spLocks noChangeArrowheads="1"/>
          </p:cNvSpPr>
          <p:nvPr/>
        </p:nvSpPr>
        <p:spPr bwMode="auto">
          <a:xfrm>
            <a:off x="6781800" y="2209800"/>
            <a:ext cx="228600" cy="1905000"/>
          </a:xfrm>
          <a:prstGeom prst="ellipse">
            <a:avLst/>
          </a:prstGeom>
          <a:solidFill>
            <a:schemeClr val="accent2"/>
          </a:solidFill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b="1">
              <a:solidFill>
                <a:schemeClr val="bg1"/>
              </a:solidFill>
              <a:latin typeface="Constantia" pitchFamily="18" charset="0"/>
            </a:endParaRPr>
          </a:p>
        </p:txBody>
      </p:sp>
      <p:sp>
        <p:nvSpPr>
          <p:cNvPr id="48147" name="Line 20"/>
          <p:cNvSpPr>
            <a:spLocks noChangeShapeType="1"/>
          </p:cNvSpPr>
          <p:nvPr/>
        </p:nvSpPr>
        <p:spPr bwMode="auto">
          <a:xfrm>
            <a:off x="2095500" y="2514600"/>
            <a:ext cx="0" cy="457200"/>
          </a:xfrm>
          <a:prstGeom prst="line">
            <a:avLst/>
          </a:prstGeom>
          <a:noFill/>
          <a:ln w="76200" cmpd="tri">
            <a:solidFill>
              <a:schemeClr val="folHlink"/>
            </a:solidFill>
            <a:round/>
            <a:headEnd/>
            <a:tailEnd type="triangle" w="sm" len="med"/>
          </a:ln>
        </p:spPr>
        <p:txBody>
          <a:bodyPr/>
          <a:lstStyle/>
          <a:p>
            <a:endParaRPr lang="en-US"/>
          </a:p>
        </p:txBody>
      </p:sp>
      <p:sp>
        <p:nvSpPr>
          <p:cNvPr id="48148" name="Line 21"/>
          <p:cNvSpPr>
            <a:spLocks noChangeShapeType="1"/>
          </p:cNvSpPr>
          <p:nvPr/>
        </p:nvSpPr>
        <p:spPr bwMode="auto">
          <a:xfrm>
            <a:off x="3314700" y="2514600"/>
            <a:ext cx="0" cy="914400"/>
          </a:xfrm>
          <a:prstGeom prst="line">
            <a:avLst/>
          </a:prstGeom>
          <a:noFill/>
          <a:ln w="76200" cmpd="tri">
            <a:solidFill>
              <a:schemeClr val="folHlink"/>
            </a:solidFill>
            <a:round/>
            <a:headEnd/>
            <a:tailEnd type="triangle" w="sm" len="med"/>
          </a:ln>
        </p:spPr>
        <p:txBody>
          <a:bodyPr/>
          <a:lstStyle/>
          <a:p>
            <a:endParaRPr lang="en-US"/>
          </a:p>
        </p:txBody>
      </p:sp>
      <p:sp>
        <p:nvSpPr>
          <p:cNvPr id="48149" name="Line 22"/>
          <p:cNvSpPr>
            <a:spLocks noChangeShapeType="1"/>
          </p:cNvSpPr>
          <p:nvPr/>
        </p:nvSpPr>
        <p:spPr bwMode="auto">
          <a:xfrm>
            <a:off x="6896100" y="2514600"/>
            <a:ext cx="0" cy="1371600"/>
          </a:xfrm>
          <a:prstGeom prst="line">
            <a:avLst/>
          </a:prstGeom>
          <a:noFill/>
          <a:ln w="76200" cmpd="tri">
            <a:solidFill>
              <a:schemeClr val="folHlink"/>
            </a:solidFill>
            <a:round/>
            <a:headEnd/>
            <a:tailEnd type="triangle" w="sm" len="med"/>
          </a:ln>
        </p:spPr>
        <p:txBody>
          <a:bodyPr/>
          <a:lstStyle/>
          <a:p>
            <a:endParaRPr lang="en-US"/>
          </a:p>
        </p:txBody>
      </p:sp>
      <p:sp>
        <p:nvSpPr>
          <p:cNvPr id="48150" name="Line 23"/>
          <p:cNvSpPr>
            <a:spLocks noChangeShapeType="1"/>
          </p:cNvSpPr>
          <p:nvPr/>
        </p:nvSpPr>
        <p:spPr bwMode="auto">
          <a:xfrm>
            <a:off x="2438400" y="2514600"/>
            <a:ext cx="762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8151" name="Line 24"/>
          <p:cNvSpPr>
            <a:spLocks noChangeShapeType="1"/>
          </p:cNvSpPr>
          <p:nvPr/>
        </p:nvSpPr>
        <p:spPr bwMode="auto">
          <a:xfrm>
            <a:off x="2743200" y="2514600"/>
            <a:ext cx="762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8152" name="Line 25"/>
          <p:cNvSpPr>
            <a:spLocks noChangeShapeType="1"/>
          </p:cNvSpPr>
          <p:nvPr/>
        </p:nvSpPr>
        <p:spPr bwMode="auto">
          <a:xfrm flipV="1">
            <a:off x="2667000" y="2514600"/>
            <a:ext cx="2286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8153" name="Line 26"/>
          <p:cNvSpPr>
            <a:spLocks noChangeShapeType="1"/>
          </p:cNvSpPr>
          <p:nvPr/>
        </p:nvSpPr>
        <p:spPr bwMode="auto">
          <a:xfrm>
            <a:off x="3581400" y="2514600"/>
            <a:ext cx="762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8154" name="Line 27"/>
          <p:cNvSpPr>
            <a:spLocks noChangeShapeType="1"/>
          </p:cNvSpPr>
          <p:nvPr/>
        </p:nvSpPr>
        <p:spPr bwMode="auto">
          <a:xfrm>
            <a:off x="3581400" y="2514600"/>
            <a:ext cx="3048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8155" name="Line 28"/>
          <p:cNvSpPr>
            <a:spLocks noChangeShapeType="1"/>
          </p:cNvSpPr>
          <p:nvPr/>
        </p:nvSpPr>
        <p:spPr bwMode="auto">
          <a:xfrm flipV="1">
            <a:off x="4267200" y="2971800"/>
            <a:ext cx="1524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8156" name="Line 29"/>
          <p:cNvSpPr>
            <a:spLocks noChangeShapeType="1"/>
          </p:cNvSpPr>
          <p:nvPr/>
        </p:nvSpPr>
        <p:spPr bwMode="auto">
          <a:xfrm flipV="1">
            <a:off x="4267200" y="2514600"/>
            <a:ext cx="5334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8157" name="Line 30"/>
          <p:cNvSpPr>
            <a:spLocks noChangeShapeType="1"/>
          </p:cNvSpPr>
          <p:nvPr/>
        </p:nvSpPr>
        <p:spPr bwMode="auto">
          <a:xfrm>
            <a:off x="5638800" y="2514600"/>
            <a:ext cx="762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8158" name="Line 31"/>
          <p:cNvSpPr>
            <a:spLocks noChangeShapeType="1"/>
          </p:cNvSpPr>
          <p:nvPr/>
        </p:nvSpPr>
        <p:spPr bwMode="auto">
          <a:xfrm>
            <a:off x="6019800" y="2514600"/>
            <a:ext cx="762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8159" name="Line 32"/>
          <p:cNvSpPr>
            <a:spLocks noChangeShapeType="1"/>
          </p:cNvSpPr>
          <p:nvPr/>
        </p:nvSpPr>
        <p:spPr bwMode="auto">
          <a:xfrm flipV="1">
            <a:off x="7315200" y="3429000"/>
            <a:ext cx="2286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8160" name="Line 33"/>
          <p:cNvSpPr>
            <a:spLocks noChangeShapeType="1"/>
          </p:cNvSpPr>
          <p:nvPr/>
        </p:nvSpPr>
        <p:spPr bwMode="auto">
          <a:xfrm flipV="1">
            <a:off x="7315200" y="2514600"/>
            <a:ext cx="304800" cy="1447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8161" name="Line 34"/>
          <p:cNvSpPr>
            <a:spLocks noChangeShapeType="1"/>
          </p:cNvSpPr>
          <p:nvPr/>
        </p:nvSpPr>
        <p:spPr bwMode="auto">
          <a:xfrm flipV="1">
            <a:off x="1600200" y="2971800"/>
            <a:ext cx="762000" cy="1371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8162" name="Line 35"/>
          <p:cNvSpPr>
            <a:spLocks noChangeShapeType="1"/>
          </p:cNvSpPr>
          <p:nvPr/>
        </p:nvSpPr>
        <p:spPr bwMode="auto">
          <a:xfrm>
            <a:off x="2438400" y="2971800"/>
            <a:ext cx="914400" cy="1371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8163" name="Line 36"/>
          <p:cNvSpPr>
            <a:spLocks noChangeShapeType="1"/>
          </p:cNvSpPr>
          <p:nvPr/>
        </p:nvSpPr>
        <p:spPr bwMode="auto">
          <a:xfrm flipV="1">
            <a:off x="6096000" y="3429000"/>
            <a:ext cx="381000" cy="1371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8164" name="Line 37"/>
          <p:cNvSpPr>
            <a:spLocks noChangeShapeType="1"/>
          </p:cNvSpPr>
          <p:nvPr/>
        </p:nvSpPr>
        <p:spPr bwMode="auto">
          <a:xfrm flipV="1">
            <a:off x="6096000" y="2514600"/>
            <a:ext cx="381000" cy="2286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8165" name="Oval 38"/>
          <p:cNvSpPr>
            <a:spLocks noChangeArrowheads="1"/>
          </p:cNvSpPr>
          <p:nvPr/>
        </p:nvSpPr>
        <p:spPr bwMode="auto">
          <a:xfrm>
            <a:off x="7696200" y="3124200"/>
            <a:ext cx="228600" cy="914400"/>
          </a:xfrm>
          <a:prstGeom prst="ellipse">
            <a:avLst/>
          </a:prstGeom>
          <a:solidFill>
            <a:schemeClr val="accent2"/>
          </a:solidFill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b="1">
              <a:solidFill>
                <a:schemeClr val="bg1"/>
              </a:solidFill>
              <a:latin typeface="Constantia" pitchFamily="18" charset="0"/>
            </a:endParaRPr>
          </a:p>
        </p:txBody>
      </p:sp>
      <p:sp>
        <p:nvSpPr>
          <p:cNvPr id="48166" name="Line 39"/>
          <p:cNvSpPr>
            <a:spLocks noChangeShapeType="1"/>
          </p:cNvSpPr>
          <p:nvPr/>
        </p:nvSpPr>
        <p:spPr bwMode="auto">
          <a:xfrm>
            <a:off x="990600" y="6005513"/>
            <a:ext cx="7239000" cy="0"/>
          </a:xfrm>
          <a:prstGeom prst="line">
            <a:avLst/>
          </a:prstGeom>
          <a:noFill/>
          <a:ln w="28575">
            <a:solidFill>
              <a:srgbClr val="F41ADF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8167" name="Text Box 40"/>
          <p:cNvSpPr txBox="1">
            <a:spLocks noChangeArrowheads="1"/>
          </p:cNvSpPr>
          <p:nvPr/>
        </p:nvSpPr>
        <p:spPr bwMode="auto">
          <a:xfrm>
            <a:off x="228600" y="5791200"/>
            <a:ext cx="6858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>
                <a:latin typeface="Constantia" pitchFamily="18" charset="0"/>
              </a:rPr>
              <a:t>GMS</a:t>
            </a:r>
            <a:r>
              <a:rPr lang="en-US" sz="1600" baseline="-25000">
                <a:latin typeface="Constantia" pitchFamily="18" charset="0"/>
              </a:rPr>
              <a:t>0</a:t>
            </a:r>
            <a:endParaRPr lang="en-US" sz="1600">
              <a:latin typeface="Constantia" pitchFamily="18" charset="0"/>
            </a:endParaRPr>
          </a:p>
        </p:txBody>
      </p:sp>
      <p:sp>
        <p:nvSpPr>
          <p:cNvPr id="48168" name="Line 41"/>
          <p:cNvSpPr>
            <a:spLocks noChangeShapeType="1"/>
          </p:cNvSpPr>
          <p:nvPr/>
        </p:nvSpPr>
        <p:spPr bwMode="auto">
          <a:xfrm>
            <a:off x="990600" y="6202363"/>
            <a:ext cx="7239000" cy="0"/>
          </a:xfrm>
          <a:prstGeom prst="line">
            <a:avLst/>
          </a:prstGeom>
          <a:noFill/>
          <a:ln w="28575">
            <a:solidFill>
              <a:srgbClr val="F41ADF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8169" name="Text Box 42"/>
          <p:cNvSpPr txBox="1">
            <a:spLocks noChangeArrowheads="1"/>
          </p:cNvSpPr>
          <p:nvPr/>
        </p:nvSpPr>
        <p:spPr bwMode="auto">
          <a:xfrm>
            <a:off x="228600" y="5988050"/>
            <a:ext cx="6858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>
                <a:latin typeface="Constantia" pitchFamily="18" charset="0"/>
              </a:rPr>
              <a:t>GMS</a:t>
            </a:r>
            <a:r>
              <a:rPr lang="en-US" sz="1600" baseline="-25000">
                <a:latin typeface="Constantia" pitchFamily="18" charset="0"/>
              </a:rPr>
              <a:t>1</a:t>
            </a:r>
            <a:endParaRPr lang="en-US" sz="1600">
              <a:latin typeface="Constantia" pitchFamily="18" charset="0"/>
            </a:endParaRPr>
          </a:p>
        </p:txBody>
      </p:sp>
      <p:sp>
        <p:nvSpPr>
          <p:cNvPr id="48170" name="Line 43"/>
          <p:cNvSpPr>
            <a:spLocks noChangeShapeType="1"/>
          </p:cNvSpPr>
          <p:nvPr/>
        </p:nvSpPr>
        <p:spPr bwMode="auto">
          <a:xfrm>
            <a:off x="990600" y="6430963"/>
            <a:ext cx="7239000" cy="0"/>
          </a:xfrm>
          <a:prstGeom prst="line">
            <a:avLst/>
          </a:prstGeom>
          <a:noFill/>
          <a:ln w="28575">
            <a:solidFill>
              <a:srgbClr val="F41ADF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8171" name="Text Box 44"/>
          <p:cNvSpPr txBox="1">
            <a:spLocks noChangeArrowheads="1"/>
          </p:cNvSpPr>
          <p:nvPr/>
        </p:nvSpPr>
        <p:spPr bwMode="auto">
          <a:xfrm>
            <a:off x="228600" y="6216650"/>
            <a:ext cx="6858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>
                <a:latin typeface="Constantia" pitchFamily="18" charset="0"/>
              </a:rPr>
              <a:t>GMS</a:t>
            </a:r>
            <a:r>
              <a:rPr lang="en-US" sz="1600" baseline="-25000">
                <a:latin typeface="Constantia" pitchFamily="18" charset="0"/>
              </a:rPr>
              <a:t>2</a:t>
            </a:r>
            <a:endParaRPr lang="en-US" sz="1600">
              <a:latin typeface="Constantia" pitchFamily="18" charset="0"/>
            </a:endParaRPr>
          </a:p>
        </p:txBody>
      </p:sp>
      <p:sp>
        <p:nvSpPr>
          <p:cNvPr id="48172" name="Oval 45"/>
          <p:cNvSpPr>
            <a:spLocks noChangeArrowheads="1"/>
          </p:cNvSpPr>
          <p:nvPr/>
        </p:nvSpPr>
        <p:spPr bwMode="auto">
          <a:xfrm>
            <a:off x="1066800" y="5791200"/>
            <a:ext cx="152400" cy="838200"/>
          </a:xfrm>
          <a:prstGeom prst="ellipse">
            <a:avLst/>
          </a:prstGeom>
          <a:solidFill>
            <a:srgbClr val="F41ADF"/>
          </a:solidFill>
          <a:ln w="9525">
            <a:solidFill>
              <a:srgbClr val="F41ADF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latin typeface="Constantia" pitchFamily="18" charset="0"/>
            </a:endParaRPr>
          </a:p>
        </p:txBody>
      </p:sp>
      <p:sp>
        <p:nvSpPr>
          <p:cNvPr id="266286" name="AutoShape 46"/>
          <p:cNvSpPr>
            <a:spLocks noChangeArrowheads="1"/>
          </p:cNvSpPr>
          <p:nvPr/>
        </p:nvSpPr>
        <p:spPr bwMode="auto">
          <a:xfrm>
            <a:off x="3352800" y="2438400"/>
            <a:ext cx="5181600" cy="1752600"/>
          </a:xfrm>
          <a:prstGeom prst="wedgeRectCallout">
            <a:avLst>
              <a:gd name="adj1" fmla="val -90505"/>
              <a:gd name="adj2" fmla="val 15906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US" b="1">
                <a:solidFill>
                  <a:schemeClr val="bg1"/>
                </a:solidFill>
                <a:latin typeface="Constantia" pitchFamily="18" charset="0"/>
              </a:rPr>
              <a:t>Let’s start by focusing on how GMS tracks </a:t>
            </a:r>
            <a:r>
              <a:rPr lang="en-US" b="1" i="1">
                <a:solidFill>
                  <a:schemeClr val="bg1"/>
                </a:solidFill>
                <a:latin typeface="Constantia" pitchFamily="18" charset="0"/>
              </a:rPr>
              <a:t>its own</a:t>
            </a:r>
            <a:r>
              <a:rPr lang="en-US" b="1">
                <a:solidFill>
                  <a:schemeClr val="bg1"/>
                </a:solidFill>
                <a:latin typeface="Constantia" pitchFamily="18" charset="0"/>
              </a:rPr>
              <a:t> membership.  Since it can’t just ask the GMS to do this it needs to have a special protocol for this purpose.  But only the GMS runs this special protocol, since other processes just rely on the GMS to do this job</a:t>
            </a:r>
          </a:p>
        </p:txBody>
      </p:sp>
      <p:sp>
        <p:nvSpPr>
          <p:cNvPr id="266287" name="AutoShape 47"/>
          <p:cNvSpPr>
            <a:spLocks noChangeArrowheads="1"/>
          </p:cNvSpPr>
          <p:nvPr/>
        </p:nvSpPr>
        <p:spPr bwMode="auto">
          <a:xfrm>
            <a:off x="2286000" y="4038600"/>
            <a:ext cx="5181600" cy="990600"/>
          </a:xfrm>
          <a:prstGeom prst="wedgeRectCallout">
            <a:avLst>
              <a:gd name="adj1" fmla="val -66546"/>
              <a:gd name="adj2" fmla="val 17259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US" b="1">
                <a:solidFill>
                  <a:schemeClr val="bg1"/>
                </a:solidFill>
                <a:latin typeface="Constantia" pitchFamily="18" charset="0"/>
              </a:rPr>
              <a:t>In fact it will end up using those reliable multicast protocols to replicate membership information for other groups that rely on it</a:t>
            </a:r>
          </a:p>
        </p:txBody>
      </p:sp>
      <p:sp>
        <p:nvSpPr>
          <p:cNvPr id="266288" name="AutoShape 48"/>
          <p:cNvSpPr>
            <a:spLocks noChangeArrowheads="1"/>
          </p:cNvSpPr>
          <p:nvPr/>
        </p:nvSpPr>
        <p:spPr bwMode="auto">
          <a:xfrm>
            <a:off x="2286000" y="2971800"/>
            <a:ext cx="5181600" cy="990600"/>
          </a:xfrm>
          <a:prstGeom prst="wedgeRectCallout">
            <a:avLst>
              <a:gd name="adj1" fmla="val -70157"/>
              <a:gd name="adj2" fmla="val 240866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US" b="1">
                <a:solidFill>
                  <a:schemeClr val="bg1"/>
                </a:solidFill>
                <a:latin typeface="Constantia" pitchFamily="18" charset="0"/>
              </a:rPr>
              <a:t>The GMS is a group too.  We’ll build it </a:t>
            </a:r>
            <a:r>
              <a:rPr lang="en-US" b="1" i="1">
                <a:solidFill>
                  <a:schemeClr val="bg1"/>
                </a:solidFill>
                <a:latin typeface="Constantia" pitchFamily="18" charset="0"/>
              </a:rPr>
              <a:t>first </a:t>
            </a:r>
            <a:r>
              <a:rPr lang="en-US" b="1">
                <a:solidFill>
                  <a:schemeClr val="bg1"/>
                </a:solidFill>
                <a:latin typeface="Constantia" pitchFamily="18" charset="0"/>
              </a:rPr>
              <a:t>and then will use it when building reliable multicast protocols.</a:t>
            </a:r>
          </a:p>
          <a:p>
            <a:pPr algn="ctr"/>
            <a:endParaRPr lang="en-US" b="1">
              <a:solidFill>
                <a:schemeClr val="bg1"/>
              </a:solidFill>
              <a:latin typeface="Constant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86" grpId="0" animBg="1"/>
      <p:bldP spid="266287" grpId="0" animBg="1"/>
      <p:bldP spid="266287" grpId="1" animBg="1"/>
      <p:bldP spid="266288" grpId="0" animBg="1"/>
      <p:bldP spid="266288" grpId="1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4000" smtClean="0"/>
              <a:t>Group picture… with GMS</a:t>
            </a:r>
          </a:p>
        </p:txBody>
      </p:sp>
      <p:sp>
        <p:nvSpPr>
          <p:cNvPr id="48130" name="Line 3"/>
          <p:cNvSpPr>
            <a:spLocks noChangeShapeType="1"/>
          </p:cNvSpPr>
          <p:nvPr/>
        </p:nvSpPr>
        <p:spPr bwMode="auto">
          <a:xfrm>
            <a:off x="914400" y="2514600"/>
            <a:ext cx="6781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8131" name="Line 4"/>
          <p:cNvSpPr>
            <a:spLocks noChangeShapeType="1"/>
          </p:cNvSpPr>
          <p:nvPr/>
        </p:nvSpPr>
        <p:spPr bwMode="auto">
          <a:xfrm>
            <a:off x="914400" y="2971800"/>
            <a:ext cx="40386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8132" name="Line 5"/>
          <p:cNvSpPr>
            <a:spLocks noChangeShapeType="1"/>
          </p:cNvSpPr>
          <p:nvPr/>
        </p:nvSpPr>
        <p:spPr bwMode="auto">
          <a:xfrm>
            <a:off x="3048000" y="3429000"/>
            <a:ext cx="51816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8133" name="Line 6"/>
          <p:cNvSpPr>
            <a:spLocks noChangeShapeType="1"/>
          </p:cNvSpPr>
          <p:nvPr/>
        </p:nvSpPr>
        <p:spPr bwMode="auto">
          <a:xfrm>
            <a:off x="6629400" y="3886200"/>
            <a:ext cx="16002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8134" name="Line 7"/>
          <p:cNvSpPr>
            <a:spLocks noChangeShapeType="1"/>
          </p:cNvSpPr>
          <p:nvPr/>
        </p:nvSpPr>
        <p:spPr bwMode="auto">
          <a:xfrm>
            <a:off x="914400" y="4343400"/>
            <a:ext cx="7315200" cy="0"/>
          </a:xfrm>
          <a:prstGeom prst="line">
            <a:avLst/>
          </a:prstGeom>
          <a:noFill/>
          <a:ln w="28575">
            <a:solidFill>
              <a:schemeClr val="folHlink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8135" name="Line 8"/>
          <p:cNvSpPr>
            <a:spLocks noChangeShapeType="1"/>
          </p:cNvSpPr>
          <p:nvPr/>
        </p:nvSpPr>
        <p:spPr bwMode="auto">
          <a:xfrm>
            <a:off x="4114800" y="4800600"/>
            <a:ext cx="4114800" cy="0"/>
          </a:xfrm>
          <a:prstGeom prst="line">
            <a:avLst/>
          </a:prstGeom>
          <a:noFill/>
          <a:ln w="28575">
            <a:solidFill>
              <a:schemeClr val="folHlink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8136" name="Text Box 9"/>
          <p:cNvSpPr txBox="1">
            <a:spLocks noChangeArrowheads="1"/>
          </p:cNvSpPr>
          <p:nvPr/>
        </p:nvSpPr>
        <p:spPr bwMode="auto">
          <a:xfrm>
            <a:off x="609600" y="2286000"/>
            <a:ext cx="304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Constantia" pitchFamily="18" charset="0"/>
              </a:rPr>
              <a:t>p</a:t>
            </a:r>
          </a:p>
        </p:txBody>
      </p:sp>
      <p:sp>
        <p:nvSpPr>
          <p:cNvPr id="48137" name="Text Box 10"/>
          <p:cNvSpPr txBox="1">
            <a:spLocks noChangeArrowheads="1"/>
          </p:cNvSpPr>
          <p:nvPr/>
        </p:nvSpPr>
        <p:spPr bwMode="auto">
          <a:xfrm>
            <a:off x="609600" y="2757488"/>
            <a:ext cx="3048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Constantia" pitchFamily="18" charset="0"/>
              </a:rPr>
              <a:t>q</a:t>
            </a:r>
          </a:p>
        </p:txBody>
      </p:sp>
      <p:sp>
        <p:nvSpPr>
          <p:cNvPr id="48138" name="Text Box 11"/>
          <p:cNvSpPr txBox="1">
            <a:spLocks noChangeArrowheads="1"/>
          </p:cNvSpPr>
          <p:nvPr/>
        </p:nvSpPr>
        <p:spPr bwMode="auto">
          <a:xfrm>
            <a:off x="2819400" y="3200400"/>
            <a:ext cx="304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b="1">
                <a:solidFill>
                  <a:schemeClr val="bg1"/>
                </a:solidFill>
                <a:latin typeface="Constantia" pitchFamily="18" charset="0"/>
              </a:rPr>
              <a:t>r</a:t>
            </a:r>
          </a:p>
        </p:txBody>
      </p:sp>
      <p:sp>
        <p:nvSpPr>
          <p:cNvPr id="48139" name="Text Box 12"/>
          <p:cNvSpPr txBox="1">
            <a:spLocks noChangeArrowheads="1"/>
          </p:cNvSpPr>
          <p:nvPr/>
        </p:nvSpPr>
        <p:spPr bwMode="auto">
          <a:xfrm>
            <a:off x="6400800" y="3733800"/>
            <a:ext cx="304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chemeClr val="bg1"/>
                </a:solidFill>
                <a:latin typeface="Constantia" pitchFamily="18" charset="0"/>
              </a:rPr>
              <a:t>s</a:t>
            </a:r>
          </a:p>
        </p:txBody>
      </p:sp>
      <p:sp>
        <p:nvSpPr>
          <p:cNvPr id="48140" name="Text Box 13"/>
          <p:cNvSpPr txBox="1">
            <a:spLocks noChangeArrowheads="1"/>
          </p:cNvSpPr>
          <p:nvPr/>
        </p:nvSpPr>
        <p:spPr bwMode="auto">
          <a:xfrm>
            <a:off x="609600" y="4129088"/>
            <a:ext cx="3048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Constantia" pitchFamily="18" charset="0"/>
              </a:rPr>
              <a:t>t</a:t>
            </a:r>
          </a:p>
        </p:txBody>
      </p:sp>
      <p:sp>
        <p:nvSpPr>
          <p:cNvPr id="48141" name="Oval 14"/>
          <p:cNvSpPr>
            <a:spLocks noChangeArrowheads="1"/>
          </p:cNvSpPr>
          <p:nvPr/>
        </p:nvSpPr>
        <p:spPr bwMode="auto">
          <a:xfrm>
            <a:off x="914400" y="2209800"/>
            <a:ext cx="152400" cy="609600"/>
          </a:xfrm>
          <a:prstGeom prst="ellipse">
            <a:avLst/>
          </a:prstGeom>
          <a:solidFill>
            <a:schemeClr val="accent2"/>
          </a:solidFill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b="1">
              <a:solidFill>
                <a:schemeClr val="bg1"/>
              </a:solidFill>
              <a:latin typeface="Constantia" pitchFamily="18" charset="0"/>
            </a:endParaRPr>
          </a:p>
        </p:txBody>
      </p:sp>
      <p:sp>
        <p:nvSpPr>
          <p:cNvPr id="48142" name="Oval 15"/>
          <p:cNvSpPr>
            <a:spLocks noChangeArrowheads="1"/>
          </p:cNvSpPr>
          <p:nvPr/>
        </p:nvSpPr>
        <p:spPr bwMode="auto">
          <a:xfrm>
            <a:off x="1981200" y="2209800"/>
            <a:ext cx="228600" cy="914400"/>
          </a:xfrm>
          <a:prstGeom prst="ellipse">
            <a:avLst/>
          </a:prstGeom>
          <a:solidFill>
            <a:schemeClr val="accent2"/>
          </a:solidFill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b="1">
              <a:solidFill>
                <a:schemeClr val="bg1"/>
              </a:solidFill>
              <a:latin typeface="Constantia" pitchFamily="18" charset="0"/>
            </a:endParaRPr>
          </a:p>
        </p:txBody>
      </p:sp>
      <p:sp>
        <p:nvSpPr>
          <p:cNvPr id="48143" name="Oval 16"/>
          <p:cNvSpPr>
            <a:spLocks noChangeArrowheads="1"/>
          </p:cNvSpPr>
          <p:nvPr/>
        </p:nvSpPr>
        <p:spPr bwMode="auto">
          <a:xfrm>
            <a:off x="3200400" y="2209800"/>
            <a:ext cx="228600" cy="1447800"/>
          </a:xfrm>
          <a:prstGeom prst="ellipse">
            <a:avLst/>
          </a:prstGeom>
          <a:solidFill>
            <a:schemeClr val="accent2"/>
          </a:solidFill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b="1">
              <a:solidFill>
                <a:schemeClr val="bg1"/>
              </a:solidFill>
              <a:latin typeface="Constantia" pitchFamily="18" charset="0"/>
            </a:endParaRPr>
          </a:p>
        </p:txBody>
      </p:sp>
      <p:sp>
        <p:nvSpPr>
          <p:cNvPr id="48144" name="Oval 17"/>
          <p:cNvSpPr>
            <a:spLocks noChangeArrowheads="1"/>
          </p:cNvSpPr>
          <p:nvPr/>
        </p:nvSpPr>
        <p:spPr bwMode="auto">
          <a:xfrm>
            <a:off x="4953000" y="2209800"/>
            <a:ext cx="228600" cy="1447800"/>
          </a:xfrm>
          <a:prstGeom prst="ellipse">
            <a:avLst/>
          </a:prstGeom>
          <a:solidFill>
            <a:schemeClr val="accent2"/>
          </a:solidFill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b="1">
              <a:solidFill>
                <a:schemeClr val="bg1"/>
              </a:solidFill>
              <a:latin typeface="Constantia" pitchFamily="18" charset="0"/>
            </a:endParaRPr>
          </a:p>
        </p:txBody>
      </p:sp>
      <p:sp>
        <p:nvSpPr>
          <p:cNvPr id="48145" name="AutoShape 18"/>
          <p:cNvSpPr>
            <a:spLocks noChangeArrowheads="1"/>
          </p:cNvSpPr>
          <p:nvPr/>
        </p:nvSpPr>
        <p:spPr bwMode="auto">
          <a:xfrm>
            <a:off x="4953000" y="2743200"/>
            <a:ext cx="152400" cy="457200"/>
          </a:xfrm>
          <a:prstGeom prst="irregularSeal1">
            <a:avLst/>
          </a:prstGeom>
          <a:solidFill>
            <a:srgbClr val="FF3300"/>
          </a:solidFill>
          <a:ln w="9525">
            <a:solidFill>
              <a:srgbClr val="FF33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b="1">
              <a:solidFill>
                <a:schemeClr val="bg1"/>
              </a:solidFill>
              <a:latin typeface="Constantia" pitchFamily="18" charset="0"/>
            </a:endParaRPr>
          </a:p>
        </p:txBody>
      </p:sp>
      <p:sp>
        <p:nvSpPr>
          <p:cNvPr id="48146" name="Oval 19"/>
          <p:cNvSpPr>
            <a:spLocks noChangeArrowheads="1"/>
          </p:cNvSpPr>
          <p:nvPr/>
        </p:nvSpPr>
        <p:spPr bwMode="auto">
          <a:xfrm>
            <a:off x="6781800" y="2209800"/>
            <a:ext cx="228600" cy="1905000"/>
          </a:xfrm>
          <a:prstGeom prst="ellipse">
            <a:avLst/>
          </a:prstGeom>
          <a:solidFill>
            <a:schemeClr val="accent2"/>
          </a:solidFill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b="1">
              <a:solidFill>
                <a:schemeClr val="bg1"/>
              </a:solidFill>
              <a:latin typeface="Constantia" pitchFamily="18" charset="0"/>
            </a:endParaRPr>
          </a:p>
        </p:txBody>
      </p:sp>
      <p:sp>
        <p:nvSpPr>
          <p:cNvPr id="48147" name="Line 20"/>
          <p:cNvSpPr>
            <a:spLocks noChangeShapeType="1"/>
          </p:cNvSpPr>
          <p:nvPr/>
        </p:nvSpPr>
        <p:spPr bwMode="auto">
          <a:xfrm>
            <a:off x="2095500" y="2514600"/>
            <a:ext cx="0" cy="457200"/>
          </a:xfrm>
          <a:prstGeom prst="line">
            <a:avLst/>
          </a:prstGeom>
          <a:noFill/>
          <a:ln w="76200" cmpd="tri">
            <a:solidFill>
              <a:schemeClr val="folHlink"/>
            </a:solidFill>
            <a:round/>
            <a:headEnd/>
            <a:tailEnd type="triangle" w="sm" len="med"/>
          </a:ln>
        </p:spPr>
        <p:txBody>
          <a:bodyPr/>
          <a:lstStyle/>
          <a:p>
            <a:endParaRPr lang="en-US"/>
          </a:p>
        </p:txBody>
      </p:sp>
      <p:sp>
        <p:nvSpPr>
          <p:cNvPr id="48148" name="Line 21"/>
          <p:cNvSpPr>
            <a:spLocks noChangeShapeType="1"/>
          </p:cNvSpPr>
          <p:nvPr/>
        </p:nvSpPr>
        <p:spPr bwMode="auto">
          <a:xfrm>
            <a:off x="3314700" y="2514600"/>
            <a:ext cx="0" cy="914400"/>
          </a:xfrm>
          <a:prstGeom prst="line">
            <a:avLst/>
          </a:prstGeom>
          <a:noFill/>
          <a:ln w="76200" cmpd="tri">
            <a:solidFill>
              <a:schemeClr val="folHlink"/>
            </a:solidFill>
            <a:round/>
            <a:headEnd/>
            <a:tailEnd type="triangle" w="sm" len="med"/>
          </a:ln>
        </p:spPr>
        <p:txBody>
          <a:bodyPr/>
          <a:lstStyle/>
          <a:p>
            <a:endParaRPr lang="en-US"/>
          </a:p>
        </p:txBody>
      </p:sp>
      <p:sp>
        <p:nvSpPr>
          <p:cNvPr id="48149" name="Line 22"/>
          <p:cNvSpPr>
            <a:spLocks noChangeShapeType="1"/>
          </p:cNvSpPr>
          <p:nvPr/>
        </p:nvSpPr>
        <p:spPr bwMode="auto">
          <a:xfrm>
            <a:off x="6896100" y="2514600"/>
            <a:ext cx="0" cy="1371600"/>
          </a:xfrm>
          <a:prstGeom prst="line">
            <a:avLst/>
          </a:prstGeom>
          <a:noFill/>
          <a:ln w="76200" cmpd="tri">
            <a:solidFill>
              <a:schemeClr val="folHlink"/>
            </a:solidFill>
            <a:round/>
            <a:headEnd/>
            <a:tailEnd type="triangle" w="sm" len="med"/>
          </a:ln>
        </p:spPr>
        <p:txBody>
          <a:bodyPr/>
          <a:lstStyle/>
          <a:p>
            <a:endParaRPr lang="en-US"/>
          </a:p>
        </p:txBody>
      </p:sp>
      <p:sp>
        <p:nvSpPr>
          <p:cNvPr id="48150" name="Line 23"/>
          <p:cNvSpPr>
            <a:spLocks noChangeShapeType="1"/>
          </p:cNvSpPr>
          <p:nvPr/>
        </p:nvSpPr>
        <p:spPr bwMode="auto">
          <a:xfrm>
            <a:off x="2438400" y="2514600"/>
            <a:ext cx="762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8151" name="Line 24"/>
          <p:cNvSpPr>
            <a:spLocks noChangeShapeType="1"/>
          </p:cNvSpPr>
          <p:nvPr/>
        </p:nvSpPr>
        <p:spPr bwMode="auto">
          <a:xfrm>
            <a:off x="2743200" y="2514600"/>
            <a:ext cx="762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8152" name="Line 25"/>
          <p:cNvSpPr>
            <a:spLocks noChangeShapeType="1"/>
          </p:cNvSpPr>
          <p:nvPr/>
        </p:nvSpPr>
        <p:spPr bwMode="auto">
          <a:xfrm flipV="1">
            <a:off x="2667000" y="2514600"/>
            <a:ext cx="2286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8153" name="Line 26"/>
          <p:cNvSpPr>
            <a:spLocks noChangeShapeType="1"/>
          </p:cNvSpPr>
          <p:nvPr/>
        </p:nvSpPr>
        <p:spPr bwMode="auto">
          <a:xfrm>
            <a:off x="3581400" y="2514600"/>
            <a:ext cx="762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8154" name="Line 27"/>
          <p:cNvSpPr>
            <a:spLocks noChangeShapeType="1"/>
          </p:cNvSpPr>
          <p:nvPr/>
        </p:nvSpPr>
        <p:spPr bwMode="auto">
          <a:xfrm>
            <a:off x="3581400" y="2514600"/>
            <a:ext cx="3048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8155" name="Line 28"/>
          <p:cNvSpPr>
            <a:spLocks noChangeShapeType="1"/>
          </p:cNvSpPr>
          <p:nvPr/>
        </p:nvSpPr>
        <p:spPr bwMode="auto">
          <a:xfrm flipV="1">
            <a:off x="4267200" y="2971800"/>
            <a:ext cx="1524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8156" name="Line 29"/>
          <p:cNvSpPr>
            <a:spLocks noChangeShapeType="1"/>
          </p:cNvSpPr>
          <p:nvPr/>
        </p:nvSpPr>
        <p:spPr bwMode="auto">
          <a:xfrm flipV="1">
            <a:off x="4267200" y="2514600"/>
            <a:ext cx="5334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8157" name="Line 30"/>
          <p:cNvSpPr>
            <a:spLocks noChangeShapeType="1"/>
          </p:cNvSpPr>
          <p:nvPr/>
        </p:nvSpPr>
        <p:spPr bwMode="auto">
          <a:xfrm>
            <a:off x="5638800" y="2514600"/>
            <a:ext cx="762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8158" name="Line 31"/>
          <p:cNvSpPr>
            <a:spLocks noChangeShapeType="1"/>
          </p:cNvSpPr>
          <p:nvPr/>
        </p:nvSpPr>
        <p:spPr bwMode="auto">
          <a:xfrm>
            <a:off x="6019800" y="2514600"/>
            <a:ext cx="762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8159" name="Line 32"/>
          <p:cNvSpPr>
            <a:spLocks noChangeShapeType="1"/>
          </p:cNvSpPr>
          <p:nvPr/>
        </p:nvSpPr>
        <p:spPr bwMode="auto">
          <a:xfrm flipV="1">
            <a:off x="7315200" y="3429000"/>
            <a:ext cx="2286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8160" name="Line 33"/>
          <p:cNvSpPr>
            <a:spLocks noChangeShapeType="1"/>
          </p:cNvSpPr>
          <p:nvPr/>
        </p:nvSpPr>
        <p:spPr bwMode="auto">
          <a:xfrm flipV="1">
            <a:off x="7315200" y="2514600"/>
            <a:ext cx="304800" cy="1447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8161" name="Line 34"/>
          <p:cNvSpPr>
            <a:spLocks noChangeShapeType="1"/>
          </p:cNvSpPr>
          <p:nvPr/>
        </p:nvSpPr>
        <p:spPr bwMode="auto">
          <a:xfrm flipV="1">
            <a:off x="1600200" y="2971800"/>
            <a:ext cx="762000" cy="1371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8162" name="Line 35"/>
          <p:cNvSpPr>
            <a:spLocks noChangeShapeType="1"/>
          </p:cNvSpPr>
          <p:nvPr/>
        </p:nvSpPr>
        <p:spPr bwMode="auto">
          <a:xfrm>
            <a:off x="2438400" y="2971800"/>
            <a:ext cx="914400" cy="1371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8163" name="Line 36"/>
          <p:cNvSpPr>
            <a:spLocks noChangeShapeType="1"/>
          </p:cNvSpPr>
          <p:nvPr/>
        </p:nvSpPr>
        <p:spPr bwMode="auto">
          <a:xfrm flipV="1">
            <a:off x="6096000" y="3429000"/>
            <a:ext cx="381000" cy="1371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8164" name="Line 37"/>
          <p:cNvSpPr>
            <a:spLocks noChangeShapeType="1"/>
          </p:cNvSpPr>
          <p:nvPr/>
        </p:nvSpPr>
        <p:spPr bwMode="auto">
          <a:xfrm flipV="1">
            <a:off x="6096000" y="2514600"/>
            <a:ext cx="381000" cy="2286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8165" name="Oval 38"/>
          <p:cNvSpPr>
            <a:spLocks noChangeArrowheads="1"/>
          </p:cNvSpPr>
          <p:nvPr/>
        </p:nvSpPr>
        <p:spPr bwMode="auto">
          <a:xfrm>
            <a:off x="7696200" y="3124200"/>
            <a:ext cx="228600" cy="914400"/>
          </a:xfrm>
          <a:prstGeom prst="ellipse">
            <a:avLst/>
          </a:prstGeom>
          <a:solidFill>
            <a:schemeClr val="accent2"/>
          </a:solidFill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b="1">
              <a:solidFill>
                <a:schemeClr val="bg1"/>
              </a:solidFill>
              <a:latin typeface="Constantia" pitchFamily="18" charset="0"/>
            </a:endParaRPr>
          </a:p>
        </p:txBody>
      </p:sp>
      <p:sp>
        <p:nvSpPr>
          <p:cNvPr id="48166" name="Line 39"/>
          <p:cNvSpPr>
            <a:spLocks noChangeShapeType="1"/>
          </p:cNvSpPr>
          <p:nvPr/>
        </p:nvSpPr>
        <p:spPr bwMode="auto">
          <a:xfrm>
            <a:off x="990600" y="6005513"/>
            <a:ext cx="7239000" cy="0"/>
          </a:xfrm>
          <a:prstGeom prst="line">
            <a:avLst/>
          </a:prstGeom>
          <a:noFill/>
          <a:ln w="28575">
            <a:solidFill>
              <a:srgbClr val="F41ADF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8167" name="Text Box 40"/>
          <p:cNvSpPr txBox="1">
            <a:spLocks noChangeArrowheads="1"/>
          </p:cNvSpPr>
          <p:nvPr/>
        </p:nvSpPr>
        <p:spPr bwMode="auto">
          <a:xfrm>
            <a:off x="228600" y="5791200"/>
            <a:ext cx="6858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>
                <a:latin typeface="Constantia" pitchFamily="18" charset="0"/>
              </a:rPr>
              <a:t>GMS</a:t>
            </a:r>
            <a:r>
              <a:rPr lang="en-US" sz="1600" baseline="-25000">
                <a:latin typeface="Constantia" pitchFamily="18" charset="0"/>
              </a:rPr>
              <a:t>0</a:t>
            </a:r>
            <a:endParaRPr lang="en-US" sz="1600">
              <a:latin typeface="Constantia" pitchFamily="18" charset="0"/>
            </a:endParaRPr>
          </a:p>
        </p:txBody>
      </p:sp>
      <p:sp>
        <p:nvSpPr>
          <p:cNvPr id="48168" name="Line 41"/>
          <p:cNvSpPr>
            <a:spLocks noChangeShapeType="1"/>
          </p:cNvSpPr>
          <p:nvPr/>
        </p:nvSpPr>
        <p:spPr bwMode="auto">
          <a:xfrm>
            <a:off x="990600" y="6202363"/>
            <a:ext cx="7239000" cy="0"/>
          </a:xfrm>
          <a:prstGeom prst="line">
            <a:avLst/>
          </a:prstGeom>
          <a:noFill/>
          <a:ln w="28575">
            <a:solidFill>
              <a:srgbClr val="F41ADF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8169" name="Text Box 42"/>
          <p:cNvSpPr txBox="1">
            <a:spLocks noChangeArrowheads="1"/>
          </p:cNvSpPr>
          <p:nvPr/>
        </p:nvSpPr>
        <p:spPr bwMode="auto">
          <a:xfrm>
            <a:off x="228600" y="5988050"/>
            <a:ext cx="6858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>
                <a:latin typeface="Constantia" pitchFamily="18" charset="0"/>
              </a:rPr>
              <a:t>GMS</a:t>
            </a:r>
            <a:r>
              <a:rPr lang="en-US" sz="1600" baseline="-25000">
                <a:latin typeface="Constantia" pitchFamily="18" charset="0"/>
              </a:rPr>
              <a:t>1</a:t>
            </a:r>
            <a:endParaRPr lang="en-US" sz="1600">
              <a:latin typeface="Constantia" pitchFamily="18" charset="0"/>
            </a:endParaRPr>
          </a:p>
        </p:txBody>
      </p:sp>
      <p:sp>
        <p:nvSpPr>
          <p:cNvPr id="48170" name="Line 43"/>
          <p:cNvSpPr>
            <a:spLocks noChangeShapeType="1"/>
          </p:cNvSpPr>
          <p:nvPr/>
        </p:nvSpPr>
        <p:spPr bwMode="auto">
          <a:xfrm>
            <a:off x="990600" y="6430963"/>
            <a:ext cx="7239000" cy="0"/>
          </a:xfrm>
          <a:prstGeom prst="line">
            <a:avLst/>
          </a:prstGeom>
          <a:noFill/>
          <a:ln w="28575">
            <a:solidFill>
              <a:srgbClr val="F41ADF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8171" name="Text Box 44"/>
          <p:cNvSpPr txBox="1">
            <a:spLocks noChangeArrowheads="1"/>
          </p:cNvSpPr>
          <p:nvPr/>
        </p:nvSpPr>
        <p:spPr bwMode="auto">
          <a:xfrm>
            <a:off x="228600" y="6216650"/>
            <a:ext cx="6858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>
                <a:latin typeface="Constantia" pitchFamily="18" charset="0"/>
              </a:rPr>
              <a:t>GMS</a:t>
            </a:r>
            <a:r>
              <a:rPr lang="en-US" sz="1600" baseline="-25000">
                <a:latin typeface="Constantia" pitchFamily="18" charset="0"/>
              </a:rPr>
              <a:t>2</a:t>
            </a:r>
            <a:endParaRPr lang="en-US" sz="1600">
              <a:latin typeface="Constantia" pitchFamily="18" charset="0"/>
            </a:endParaRPr>
          </a:p>
        </p:txBody>
      </p:sp>
      <p:sp>
        <p:nvSpPr>
          <p:cNvPr id="48172" name="Oval 45"/>
          <p:cNvSpPr>
            <a:spLocks noChangeArrowheads="1"/>
          </p:cNvSpPr>
          <p:nvPr/>
        </p:nvSpPr>
        <p:spPr bwMode="auto">
          <a:xfrm>
            <a:off x="1066800" y="5791200"/>
            <a:ext cx="152400" cy="838200"/>
          </a:xfrm>
          <a:prstGeom prst="ellipse">
            <a:avLst/>
          </a:prstGeom>
          <a:solidFill>
            <a:srgbClr val="F41ADF"/>
          </a:solidFill>
          <a:ln w="9525">
            <a:solidFill>
              <a:srgbClr val="F41ADF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latin typeface="Constantia" pitchFamily="18" charset="0"/>
            </a:endParaRPr>
          </a:p>
        </p:txBody>
      </p:sp>
      <p:sp>
        <p:nvSpPr>
          <p:cNvPr id="266286" name="AutoShape 46"/>
          <p:cNvSpPr>
            <a:spLocks noChangeArrowheads="1"/>
          </p:cNvSpPr>
          <p:nvPr/>
        </p:nvSpPr>
        <p:spPr bwMode="auto">
          <a:xfrm>
            <a:off x="3352800" y="2438400"/>
            <a:ext cx="5181600" cy="1752600"/>
          </a:xfrm>
          <a:prstGeom prst="wedgeRectCallout">
            <a:avLst>
              <a:gd name="adj1" fmla="val -90505"/>
              <a:gd name="adj2" fmla="val 15906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US" b="1">
                <a:solidFill>
                  <a:schemeClr val="bg1"/>
                </a:solidFill>
                <a:latin typeface="Constantia" pitchFamily="18" charset="0"/>
              </a:rPr>
              <a:t>Let’s start by focusing on how GMS tracks </a:t>
            </a:r>
            <a:r>
              <a:rPr lang="en-US" b="1" i="1">
                <a:solidFill>
                  <a:schemeClr val="bg1"/>
                </a:solidFill>
                <a:latin typeface="Constantia" pitchFamily="18" charset="0"/>
              </a:rPr>
              <a:t>its own</a:t>
            </a:r>
            <a:r>
              <a:rPr lang="en-US" b="1">
                <a:solidFill>
                  <a:schemeClr val="bg1"/>
                </a:solidFill>
                <a:latin typeface="Constantia" pitchFamily="18" charset="0"/>
              </a:rPr>
              <a:t> membership.  Since it can’t just ask the GMS to do this it needs to have a special protocol for this purpose.  But only the GMS runs this special protocol, since other processes just rely on the GMS to do this job</a:t>
            </a:r>
          </a:p>
        </p:txBody>
      </p:sp>
      <p:sp>
        <p:nvSpPr>
          <p:cNvPr id="266287" name="AutoShape 47"/>
          <p:cNvSpPr>
            <a:spLocks noChangeArrowheads="1"/>
          </p:cNvSpPr>
          <p:nvPr/>
        </p:nvSpPr>
        <p:spPr bwMode="auto">
          <a:xfrm>
            <a:off x="2286000" y="4038600"/>
            <a:ext cx="5181600" cy="990600"/>
          </a:xfrm>
          <a:prstGeom prst="wedgeRectCallout">
            <a:avLst>
              <a:gd name="adj1" fmla="val -66546"/>
              <a:gd name="adj2" fmla="val 17259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US" b="1">
                <a:solidFill>
                  <a:schemeClr val="bg1"/>
                </a:solidFill>
                <a:latin typeface="Constantia" pitchFamily="18" charset="0"/>
              </a:rPr>
              <a:t>In fact it will end up using those reliable multicast protocols to replicate membership information for other groups that rely on it</a:t>
            </a:r>
          </a:p>
        </p:txBody>
      </p:sp>
      <p:sp>
        <p:nvSpPr>
          <p:cNvPr id="266288" name="AutoShape 48"/>
          <p:cNvSpPr>
            <a:spLocks noChangeArrowheads="1"/>
          </p:cNvSpPr>
          <p:nvPr/>
        </p:nvSpPr>
        <p:spPr bwMode="auto">
          <a:xfrm>
            <a:off x="2286000" y="2971800"/>
            <a:ext cx="5181600" cy="990600"/>
          </a:xfrm>
          <a:prstGeom prst="wedgeRectCallout">
            <a:avLst>
              <a:gd name="adj1" fmla="val -70157"/>
              <a:gd name="adj2" fmla="val 240866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US" b="1">
                <a:solidFill>
                  <a:schemeClr val="bg1"/>
                </a:solidFill>
                <a:latin typeface="Constantia" pitchFamily="18" charset="0"/>
              </a:rPr>
              <a:t>The GMS is a group too.  We’ll build it </a:t>
            </a:r>
            <a:r>
              <a:rPr lang="en-US" b="1" i="1">
                <a:solidFill>
                  <a:schemeClr val="bg1"/>
                </a:solidFill>
                <a:latin typeface="Constantia" pitchFamily="18" charset="0"/>
              </a:rPr>
              <a:t>first </a:t>
            </a:r>
            <a:r>
              <a:rPr lang="en-US" b="1">
                <a:solidFill>
                  <a:schemeClr val="bg1"/>
                </a:solidFill>
                <a:latin typeface="Constantia" pitchFamily="18" charset="0"/>
              </a:rPr>
              <a:t>and then will use it when building reliable multicast protocols.</a:t>
            </a:r>
          </a:p>
          <a:p>
            <a:pPr algn="ctr"/>
            <a:endParaRPr lang="en-US" b="1">
              <a:solidFill>
                <a:schemeClr val="bg1"/>
              </a:solidFill>
              <a:latin typeface="Constant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86" grpId="0" animBg="1"/>
      <p:bldP spid="266287" grpId="0" animBg="1"/>
      <p:bldP spid="266287" grpId="1" animBg="1"/>
      <p:bldP spid="266288" grpId="0" animBg="1"/>
      <p:bldP spid="266288" grpId="1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Approach</a:t>
            </a:r>
          </a:p>
        </p:txBody>
      </p:sp>
      <p:sp>
        <p:nvSpPr>
          <p:cNvPr id="4915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We’ll assume that GMS has members {p,q,r} at time t</a:t>
            </a:r>
          </a:p>
          <a:p>
            <a:pPr eaLnBrk="1" hangingPunct="1"/>
            <a:r>
              <a:rPr lang="en-US" smtClean="0"/>
              <a:t>Designate the “oldest” of these as the protocol “leader”</a:t>
            </a:r>
          </a:p>
          <a:p>
            <a:pPr lvl="1" eaLnBrk="1" hangingPunct="1"/>
            <a:r>
              <a:rPr lang="en-US" smtClean="0"/>
              <a:t>To initiate a change in GMS membership, leader will run the GMP</a:t>
            </a:r>
          </a:p>
          <a:p>
            <a:pPr lvl="1" eaLnBrk="1" hangingPunct="1"/>
            <a:r>
              <a:rPr lang="en-US" smtClean="0"/>
              <a:t>Others can’t run the GMP; they report events to the leader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smtClean="0"/>
              <a:t>GMP example</a:t>
            </a:r>
          </a:p>
        </p:txBody>
      </p:sp>
      <p:sp>
        <p:nvSpPr>
          <p:cNvPr id="50178" name="Rectangle 43"/>
          <p:cNvSpPr>
            <a:spLocks noGrp="1" noChangeArrowheads="1"/>
          </p:cNvSpPr>
          <p:nvPr>
            <p:ph type="body" idx="1"/>
          </p:nvPr>
        </p:nvSpPr>
        <p:spPr>
          <a:xfrm>
            <a:off x="1182688" y="4343400"/>
            <a:ext cx="7772400" cy="1789113"/>
          </a:xfrm>
        </p:spPr>
        <p:txBody>
          <a:bodyPr/>
          <a:lstStyle/>
          <a:p>
            <a:pPr eaLnBrk="1" hangingPunct="1"/>
            <a:r>
              <a:rPr lang="en-US" smtClean="0"/>
              <a:t>Example:</a:t>
            </a:r>
          </a:p>
          <a:p>
            <a:pPr lvl="1" eaLnBrk="1" hangingPunct="1"/>
            <a:r>
              <a:rPr lang="en-US" smtClean="0"/>
              <a:t>Initially, GMS consists of {p,q,r}</a:t>
            </a:r>
          </a:p>
          <a:p>
            <a:pPr lvl="1" eaLnBrk="1" hangingPunct="1"/>
            <a:r>
              <a:rPr lang="en-US" smtClean="0"/>
              <a:t>Then q is believed to have crashed</a:t>
            </a:r>
          </a:p>
        </p:txBody>
      </p:sp>
      <p:sp>
        <p:nvSpPr>
          <p:cNvPr id="50179" name="Line 4"/>
          <p:cNvSpPr>
            <a:spLocks noChangeShapeType="1"/>
          </p:cNvSpPr>
          <p:nvPr/>
        </p:nvSpPr>
        <p:spPr bwMode="auto">
          <a:xfrm>
            <a:off x="914400" y="2514600"/>
            <a:ext cx="6781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50180" name="Line 5"/>
          <p:cNvSpPr>
            <a:spLocks noChangeShapeType="1"/>
          </p:cNvSpPr>
          <p:nvPr/>
        </p:nvSpPr>
        <p:spPr bwMode="auto">
          <a:xfrm>
            <a:off x="914400" y="2971800"/>
            <a:ext cx="12954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50181" name="Line 6"/>
          <p:cNvSpPr>
            <a:spLocks noChangeShapeType="1"/>
          </p:cNvSpPr>
          <p:nvPr/>
        </p:nvSpPr>
        <p:spPr bwMode="auto">
          <a:xfrm>
            <a:off x="914400" y="3429000"/>
            <a:ext cx="73152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50182" name="Text Box 10"/>
          <p:cNvSpPr txBox="1">
            <a:spLocks noChangeArrowheads="1"/>
          </p:cNvSpPr>
          <p:nvPr/>
        </p:nvSpPr>
        <p:spPr bwMode="auto">
          <a:xfrm>
            <a:off x="609600" y="2286000"/>
            <a:ext cx="304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Constantia" pitchFamily="18" charset="0"/>
              </a:rPr>
              <a:t>p</a:t>
            </a:r>
          </a:p>
        </p:txBody>
      </p:sp>
      <p:sp>
        <p:nvSpPr>
          <p:cNvPr id="50183" name="Text Box 11"/>
          <p:cNvSpPr txBox="1">
            <a:spLocks noChangeArrowheads="1"/>
          </p:cNvSpPr>
          <p:nvPr/>
        </p:nvSpPr>
        <p:spPr bwMode="auto">
          <a:xfrm>
            <a:off x="609600" y="2757488"/>
            <a:ext cx="3048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Constantia" pitchFamily="18" charset="0"/>
              </a:rPr>
              <a:t>q</a:t>
            </a:r>
          </a:p>
        </p:txBody>
      </p:sp>
      <p:sp>
        <p:nvSpPr>
          <p:cNvPr id="50184" name="Oval 18"/>
          <p:cNvSpPr>
            <a:spLocks noChangeArrowheads="1"/>
          </p:cNvSpPr>
          <p:nvPr/>
        </p:nvSpPr>
        <p:spPr bwMode="auto">
          <a:xfrm>
            <a:off x="1066800" y="2209800"/>
            <a:ext cx="228600" cy="1447800"/>
          </a:xfrm>
          <a:prstGeom prst="ellipse">
            <a:avLst/>
          </a:prstGeom>
          <a:solidFill>
            <a:schemeClr val="accent2"/>
          </a:solidFill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latin typeface="Constantia" pitchFamily="18" charset="0"/>
            </a:endParaRPr>
          </a:p>
        </p:txBody>
      </p:sp>
      <p:sp>
        <p:nvSpPr>
          <p:cNvPr id="50185" name="AutoShape 20"/>
          <p:cNvSpPr>
            <a:spLocks noChangeArrowheads="1"/>
          </p:cNvSpPr>
          <p:nvPr/>
        </p:nvSpPr>
        <p:spPr bwMode="auto">
          <a:xfrm>
            <a:off x="2209800" y="2743200"/>
            <a:ext cx="152400" cy="457200"/>
          </a:xfrm>
          <a:prstGeom prst="irregularSeal1">
            <a:avLst/>
          </a:prstGeom>
          <a:solidFill>
            <a:srgbClr val="FF3300"/>
          </a:solidFill>
          <a:ln w="9525">
            <a:solidFill>
              <a:srgbClr val="FF33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Constantia" pitchFamily="18" charset="0"/>
            </a:endParaRPr>
          </a:p>
        </p:txBody>
      </p:sp>
      <p:sp>
        <p:nvSpPr>
          <p:cNvPr id="50186" name="Line 23"/>
          <p:cNvSpPr>
            <a:spLocks noChangeShapeType="1"/>
          </p:cNvSpPr>
          <p:nvPr/>
        </p:nvSpPr>
        <p:spPr bwMode="auto">
          <a:xfrm>
            <a:off x="1181100" y="2514600"/>
            <a:ext cx="0" cy="914400"/>
          </a:xfrm>
          <a:prstGeom prst="line">
            <a:avLst/>
          </a:prstGeom>
          <a:noFill/>
          <a:ln w="76200" cmpd="tri">
            <a:solidFill>
              <a:schemeClr val="folHlink"/>
            </a:solidFill>
            <a:round/>
            <a:headEnd/>
            <a:tailEnd type="triangle" w="sm" len="med"/>
          </a:ln>
        </p:spPr>
        <p:txBody>
          <a:bodyPr/>
          <a:lstStyle/>
          <a:p>
            <a:endParaRPr lang="en-US"/>
          </a:p>
        </p:txBody>
      </p:sp>
      <p:sp>
        <p:nvSpPr>
          <p:cNvPr id="50187" name="Text Box 41"/>
          <p:cNvSpPr txBox="1">
            <a:spLocks noChangeArrowheads="1"/>
          </p:cNvSpPr>
          <p:nvPr/>
        </p:nvSpPr>
        <p:spPr bwMode="auto">
          <a:xfrm>
            <a:off x="609600" y="3214688"/>
            <a:ext cx="3048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Constantia" pitchFamily="18" charset="0"/>
              </a:rPr>
              <a:t>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 smtClean="0"/>
              <a:t>Failure detection: may make mistakes</a:t>
            </a:r>
          </a:p>
        </p:txBody>
      </p:sp>
      <p:sp>
        <p:nvSpPr>
          <p:cNvPr id="5120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Recall that failures are hard to distinguish from network delay</a:t>
            </a:r>
          </a:p>
          <a:p>
            <a:pPr lvl="1" eaLnBrk="1" hangingPunct="1"/>
            <a:r>
              <a:rPr lang="en-US" smtClean="0"/>
              <a:t>So we accept risk of mistake</a:t>
            </a:r>
          </a:p>
          <a:p>
            <a:pPr lvl="1" eaLnBrk="1" hangingPunct="1"/>
            <a:r>
              <a:rPr lang="en-US" smtClean="0"/>
              <a:t>If p is running a protocol to exclude q because “q has failed”, all processes that hear from p will cut channels to q</a:t>
            </a:r>
          </a:p>
          <a:p>
            <a:pPr lvl="2" eaLnBrk="1" hangingPunct="1"/>
            <a:r>
              <a:rPr lang="en-US" smtClean="0"/>
              <a:t>Avoids “messages from the dead”</a:t>
            </a:r>
          </a:p>
          <a:p>
            <a:pPr lvl="1" eaLnBrk="1" hangingPunct="1"/>
            <a:r>
              <a:rPr lang="en-US" smtClean="0"/>
              <a:t>q must rejoin to participate in GMS again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Basic GMP</a:t>
            </a:r>
          </a:p>
        </p:txBody>
      </p:sp>
      <p:sp>
        <p:nvSpPr>
          <p:cNvPr id="5222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mtClean="0"/>
              <a:t>Someone reports that “q has failed”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Leader (process p) runs a 2-phase commit protocol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Announces a “proposed new GMS view”</a:t>
            </a:r>
          </a:p>
          <a:p>
            <a:pPr lvl="2" eaLnBrk="1" hangingPunct="1">
              <a:lnSpc>
                <a:spcPct val="90000"/>
              </a:lnSpc>
            </a:pPr>
            <a:r>
              <a:rPr lang="en-US" smtClean="0"/>
              <a:t>Excludes q, or might add some members who are joining, or could do both at once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Waits until a </a:t>
            </a:r>
            <a:r>
              <a:rPr lang="en-US" u="sng" smtClean="0"/>
              <a:t>majority</a:t>
            </a:r>
            <a:r>
              <a:rPr lang="en-US" smtClean="0"/>
              <a:t> of members of current view have voted “ok”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Then commits the change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smtClean="0"/>
              <a:t>GMP example</a:t>
            </a:r>
          </a:p>
        </p:txBody>
      </p:sp>
      <p:sp>
        <p:nvSpPr>
          <p:cNvPr id="5325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82688" y="4343400"/>
            <a:ext cx="7772400" cy="1789113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800" smtClean="0"/>
              <a:t>Proposes new view: {p,r} [-q]</a:t>
            </a:r>
          </a:p>
          <a:p>
            <a:pPr eaLnBrk="1" hangingPunct="1">
              <a:lnSpc>
                <a:spcPct val="80000"/>
              </a:lnSpc>
            </a:pPr>
            <a:r>
              <a:rPr lang="en-US" sz="2800" smtClean="0"/>
              <a:t>Needs majority consent: p itself, plus one more (“current” view had 3 members)</a:t>
            </a:r>
          </a:p>
          <a:p>
            <a:pPr eaLnBrk="1" hangingPunct="1">
              <a:lnSpc>
                <a:spcPct val="80000"/>
              </a:lnSpc>
            </a:pPr>
            <a:r>
              <a:rPr lang="en-US" sz="2800" smtClean="0"/>
              <a:t>Can add members at the same time</a:t>
            </a:r>
          </a:p>
        </p:txBody>
      </p:sp>
      <p:sp>
        <p:nvSpPr>
          <p:cNvPr id="53251" name="Line 4"/>
          <p:cNvSpPr>
            <a:spLocks noChangeShapeType="1"/>
          </p:cNvSpPr>
          <p:nvPr/>
        </p:nvSpPr>
        <p:spPr bwMode="auto">
          <a:xfrm>
            <a:off x="914400" y="2514600"/>
            <a:ext cx="6781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53252" name="Line 5"/>
          <p:cNvSpPr>
            <a:spLocks noChangeShapeType="1"/>
          </p:cNvSpPr>
          <p:nvPr/>
        </p:nvSpPr>
        <p:spPr bwMode="auto">
          <a:xfrm>
            <a:off x="914400" y="2971800"/>
            <a:ext cx="12954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53253" name="Line 6"/>
          <p:cNvSpPr>
            <a:spLocks noChangeShapeType="1"/>
          </p:cNvSpPr>
          <p:nvPr/>
        </p:nvSpPr>
        <p:spPr bwMode="auto">
          <a:xfrm>
            <a:off x="914400" y="3429000"/>
            <a:ext cx="73152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53254" name="Text Box 7"/>
          <p:cNvSpPr txBox="1">
            <a:spLocks noChangeArrowheads="1"/>
          </p:cNvSpPr>
          <p:nvPr/>
        </p:nvSpPr>
        <p:spPr bwMode="auto">
          <a:xfrm>
            <a:off x="609600" y="2286000"/>
            <a:ext cx="304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Constantia" pitchFamily="18" charset="0"/>
              </a:rPr>
              <a:t>p</a:t>
            </a:r>
          </a:p>
        </p:txBody>
      </p:sp>
      <p:sp>
        <p:nvSpPr>
          <p:cNvPr id="53255" name="Text Box 8"/>
          <p:cNvSpPr txBox="1">
            <a:spLocks noChangeArrowheads="1"/>
          </p:cNvSpPr>
          <p:nvPr/>
        </p:nvSpPr>
        <p:spPr bwMode="auto">
          <a:xfrm>
            <a:off x="609600" y="2757488"/>
            <a:ext cx="3048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Constantia" pitchFamily="18" charset="0"/>
              </a:rPr>
              <a:t>q</a:t>
            </a:r>
          </a:p>
        </p:txBody>
      </p:sp>
      <p:sp>
        <p:nvSpPr>
          <p:cNvPr id="53256" name="Oval 9"/>
          <p:cNvSpPr>
            <a:spLocks noChangeArrowheads="1"/>
          </p:cNvSpPr>
          <p:nvPr/>
        </p:nvSpPr>
        <p:spPr bwMode="auto">
          <a:xfrm>
            <a:off x="1066800" y="2209800"/>
            <a:ext cx="228600" cy="1447800"/>
          </a:xfrm>
          <a:prstGeom prst="ellipse">
            <a:avLst/>
          </a:prstGeom>
          <a:solidFill>
            <a:schemeClr val="accent2"/>
          </a:solidFill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latin typeface="Constantia" pitchFamily="18" charset="0"/>
            </a:endParaRPr>
          </a:p>
        </p:txBody>
      </p:sp>
      <p:sp>
        <p:nvSpPr>
          <p:cNvPr id="53257" name="Oval 10"/>
          <p:cNvSpPr>
            <a:spLocks noChangeArrowheads="1"/>
          </p:cNvSpPr>
          <p:nvPr/>
        </p:nvSpPr>
        <p:spPr bwMode="auto">
          <a:xfrm>
            <a:off x="4953000" y="2209800"/>
            <a:ext cx="228600" cy="1447800"/>
          </a:xfrm>
          <a:prstGeom prst="ellipse">
            <a:avLst/>
          </a:prstGeom>
          <a:solidFill>
            <a:schemeClr val="accent2"/>
          </a:solidFill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latin typeface="Constantia" pitchFamily="18" charset="0"/>
            </a:endParaRPr>
          </a:p>
        </p:txBody>
      </p:sp>
      <p:sp>
        <p:nvSpPr>
          <p:cNvPr id="53258" name="AutoShape 11"/>
          <p:cNvSpPr>
            <a:spLocks noChangeArrowheads="1"/>
          </p:cNvSpPr>
          <p:nvPr/>
        </p:nvSpPr>
        <p:spPr bwMode="auto">
          <a:xfrm>
            <a:off x="2209800" y="2743200"/>
            <a:ext cx="152400" cy="457200"/>
          </a:xfrm>
          <a:prstGeom prst="irregularSeal1">
            <a:avLst/>
          </a:prstGeom>
          <a:solidFill>
            <a:srgbClr val="FF3300"/>
          </a:solidFill>
          <a:ln w="9525">
            <a:solidFill>
              <a:srgbClr val="FF33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Constantia" pitchFamily="18" charset="0"/>
            </a:endParaRPr>
          </a:p>
        </p:txBody>
      </p:sp>
      <p:sp>
        <p:nvSpPr>
          <p:cNvPr id="53259" name="Line 12"/>
          <p:cNvSpPr>
            <a:spLocks noChangeShapeType="1"/>
          </p:cNvSpPr>
          <p:nvPr/>
        </p:nvSpPr>
        <p:spPr bwMode="auto">
          <a:xfrm>
            <a:off x="1181100" y="2514600"/>
            <a:ext cx="0" cy="914400"/>
          </a:xfrm>
          <a:prstGeom prst="line">
            <a:avLst/>
          </a:prstGeom>
          <a:noFill/>
          <a:ln w="76200" cmpd="tri">
            <a:solidFill>
              <a:schemeClr val="folHlink"/>
            </a:solidFill>
            <a:round/>
            <a:headEnd/>
            <a:tailEnd type="triangle" w="sm" len="med"/>
          </a:ln>
        </p:spPr>
        <p:txBody>
          <a:bodyPr/>
          <a:lstStyle/>
          <a:p>
            <a:endParaRPr lang="en-US"/>
          </a:p>
        </p:txBody>
      </p:sp>
      <p:sp>
        <p:nvSpPr>
          <p:cNvPr id="53260" name="Text Box 13"/>
          <p:cNvSpPr txBox="1">
            <a:spLocks noChangeArrowheads="1"/>
          </p:cNvSpPr>
          <p:nvPr/>
        </p:nvSpPr>
        <p:spPr bwMode="auto">
          <a:xfrm>
            <a:off x="609600" y="3214688"/>
            <a:ext cx="3048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Constantia" pitchFamily="18" charset="0"/>
              </a:rPr>
              <a:t>r</a:t>
            </a:r>
          </a:p>
        </p:txBody>
      </p:sp>
      <p:sp>
        <p:nvSpPr>
          <p:cNvPr id="53261" name="Line 14"/>
          <p:cNvSpPr>
            <a:spLocks noChangeShapeType="1"/>
          </p:cNvSpPr>
          <p:nvPr/>
        </p:nvSpPr>
        <p:spPr bwMode="auto">
          <a:xfrm>
            <a:off x="2514600" y="2514600"/>
            <a:ext cx="6096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53262" name="Line 15"/>
          <p:cNvSpPr>
            <a:spLocks noChangeShapeType="1"/>
          </p:cNvSpPr>
          <p:nvPr/>
        </p:nvSpPr>
        <p:spPr bwMode="auto">
          <a:xfrm flipV="1">
            <a:off x="3352800" y="2514600"/>
            <a:ext cx="7620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53263" name="Text Box 16"/>
          <p:cNvSpPr txBox="1">
            <a:spLocks noChangeArrowheads="1"/>
          </p:cNvSpPr>
          <p:nvPr/>
        </p:nvSpPr>
        <p:spPr bwMode="auto">
          <a:xfrm>
            <a:off x="1219200" y="2057400"/>
            <a:ext cx="23622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u="sng">
                <a:latin typeface="Constantia" pitchFamily="18" charset="0"/>
              </a:rPr>
              <a:t>Proposed </a:t>
            </a:r>
            <a:r>
              <a:rPr lang="en-US" sz="1400">
                <a:latin typeface="Constantia" pitchFamily="18" charset="0"/>
              </a:rPr>
              <a:t>V</a:t>
            </a:r>
            <a:r>
              <a:rPr lang="en-US" sz="1400" baseline="-25000">
                <a:latin typeface="Constantia" pitchFamily="18" charset="0"/>
              </a:rPr>
              <a:t>1</a:t>
            </a:r>
            <a:r>
              <a:rPr lang="en-US" sz="1400">
                <a:latin typeface="Constantia" pitchFamily="18" charset="0"/>
              </a:rPr>
              <a:t> = {p,r}</a:t>
            </a:r>
          </a:p>
        </p:txBody>
      </p:sp>
      <p:sp>
        <p:nvSpPr>
          <p:cNvPr id="53264" name="Text Box 17"/>
          <p:cNvSpPr txBox="1">
            <a:spLocks noChangeArrowheads="1"/>
          </p:cNvSpPr>
          <p:nvPr/>
        </p:nvSpPr>
        <p:spPr bwMode="auto">
          <a:xfrm>
            <a:off x="381000" y="3733800"/>
            <a:ext cx="1600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Constantia" pitchFamily="18" charset="0"/>
              </a:rPr>
              <a:t>V</a:t>
            </a:r>
            <a:r>
              <a:rPr lang="en-US" baseline="-25000">
                <a:latin typeface="Constantia" pitchFamily="18" charset="0"/>
              </a:rPr>
              <a:t>0</a:t>
            </a:r>
            <a:r>
              <a:rPr lang="en-US">
                <a:latin typeface="Constantia" pitchFamily="18" charset="0"/>
              </a:rPr>
              <a:t> = {p,q,r}</a:t>
            </a:r>
          </a:p>
        </p:txBody>
      </p:sp>
      <p:sp>
        <p:nvSpPr>
          <p:cNvPr id="53265" name="Text Box 18"/>
          <p:cNvSpPr txBox="1">
            <a:spLocks noChangeArrowheads="1"/>
          </p:cNvSpPr>
          <p:nvPr/>
        </p:nvSpPr>
        <p:spPr bwMode="auto">
          <a:xfrm>
            <a:off x="2971800" y="3581400"/>
            <a:ext cx="5334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200" i="1">
                <a:latin typeface="Constantia" pitchFamily="18" charset="0"/>
              </a:rPr>
              <a:t>OK</a:t>
            </a:r>
          </a:p>
        </p:txBody>
      </p:sp>
      <p:sp>
        <p:nvSpPr>
          <p:cNvPr id="53266" name="Line 19"/>
          <p:cNvSpPr>
            <a:spLocks noChangeShapeType="1"/>
          </p:cNvSpPr>
          <p:nvPr/>
        </p:nvSpPr>
        <p:spPr bwMode="auto">
          <a:xfrm>
            <a:off x="4191000" y="2514600"/>
            <a:ext cx="6096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53267" name="Rectangle 20"/>
          <p:cNvSpPr>
            <a:spLocks noChangeArrowheads="1"/>
          </p:cNvSpPr>
          <p:nvPr/>
        </p:nvSpPr>
        <p:spPr bwMode="auto">
          <a:xfrm>
            <a:off x="3581400" y="2057400"/>
            <a:ext cx="100965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 u="sng">
                <a:latin typeface="Constantia" pitchFamily="18" charset="0"/>
              </a:rPr>
              <a:t>Commit</a:t>
            </a:r>
            <a:r>
              <a:rPr lang="en-US" sz="1400">
                <a:latin typeface="Constantia" pitchFamily="18" charset="0"/>
              </a:rPr>
              <a:t> V</a:t>
            </a:r>
            <a:r>
              <a:rPr lang="en-US" sz="1400" baseline="-25000">
                <a:latin typeface="Constantia" pitchFamily="18" charset="0"/>
              </a:rPr>
              <a:t>1</a:t>
            </a:r>
            <a:endParaRPr lang="en-US" sz="1400">
              <a:latin typeface="Constantia" pitchFamily="18" charset="0"/>
            </a:endParaRPr>
          </a:p>
        </p:txBody>
      </p:sp>
      <p:sp>
        <p:nvSpPr>
          <p:cNvPr id="53268" name="Text Box 21"/>
          <p:cNvSpPr txBox="1">
            <a:spLocks noChangeArrowheads="1"/>
          </p:cNvSpPr>
          <p:nvPr/>
        </p:nvSpPr>
        <p:spPr bwMode="auto">
          <a:xfrm>
            <a:off x="4495800" y="3733800"/>
            <a:ext cx="1600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Constantia" pitchFamily="18" charset="0"/>
              </a:rPr>
              <a:t>V</a:t>
            </a:r>
            <a:r>
              <a:rPr lang="en-US" baseline="-25000">
                <a:latin typeface="Constantia" pitchFamily="18" charset="0"/>
              </a:rPr>
              <a:t>1</a:t>
            </a:r>
            <a:r>
              <a:rPr lang="en-US">
                <a:latin typeface="Constantia" pitchFamily="18" charset="0"/>
              </a:rPr>
              <a:t> = {p,r}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Special concerns?</a:t>
            </a:r>
          </a:p>
        </p:txBody>
      </p:sp>
      <p:sp>
        <p:nvSpPr>
          <p:cNvPr id="5427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What if someone doesn’t respond?</a:t>
            </a:r>
          </a:p>
          <a:p>
            <a:pPr lvl="1" eaLnBrk="1" hangingPunct="1"/>
            <a:r>
              <a:rPr lang="en-US" smtClean="0"/>
              <a:t>P can tolerate failures of a minority of members of the current view</a:t>
            </a:r>
          </a:p>
          <a:p>
            <a:pPr lvl="2" eaLnBrk="1" hangingPunct="1"/>
            <a:r>
              <a:rPr lang="en-US" smtClean="0"/>
              <a:t>New first-round “overlaps” its commit:</a:t>
            </a:r>
          </a:p>
          <a:p>
            <a:pPr lvl="3" eaLnBrk="1" hangingPunct="1"/>
            <a:r>
              <a:rPr lang="en-US" smtClean="0"/>
              <a:t>“Commit that q has left.  Propose add s and drop r”</a:t>
            </a:r>
          </a:p>
          <a:p>
            <a:pPr lvl="1" eaLnBrk="1" hangingPunct="1"/>
            <a:r>
              <a:rPr lang="en-US" smtClean="0"/>
              <a:t>P must wait if it can’t contact a majority</a:t>
            </a:r>
          </a:p>
          <a:p>
            <a:pPr lvl="2" eaLnBrk="1" hangingPunct="1"/>
            <a:r>
              <a:rPr lang="en-US" smtClean="0"/>
              <a:t>Avoids risk of partitioning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ken\Desktop\RU909885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001000" y="914400"/>
            <a:ext cx="762000" cy="871330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4400" dirty="0" smtClean="0"/>
              <a:t>Oracle</a:t>
            </a:r>
            <a:endParaRPr lang="en-US" sz="4400" dirty="0"/>
          </a:p>
        </p:txBody>
      </p:sp>
      <p:pic>
        <p:nvPicPr>
          <p:cNvPr id="36866" name="Picture 2" descr="C:\Program Files\Microsoft Expression\MEDIA\CAGCAT10\j0292020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267200" y="2514600"/>
            <a:ext cx="1163638" cy="1103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6867" name="Picture 2" descr="C:\Program Files\Microsoft Expression\MEDIA\CAGCAT10\j0292020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114800" y="4800600"/>
            <a:ext cx="1163638" cy="1103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6868" name="Picture 3" descr="C:\Program Files\Microsoft Expression\MEDIA\CAGCAT10\j0195384.wmf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flipH="1">
            <a:off x="3505200" y="3657600"/>
            <a:ext cx="974725" cy="993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Can 6"/>
          <p:cNvSpPr/>
          <p:nvPr/>
        </p:nvSpPr>
        <p:spPr>
          <a:xfrm>
            <a:off x="6400800" y="3200400"/>
            <a:ext cx="1219200" cy="685800"/>
          </a:xfrm>
          <a:prstGeom prst="can">
            <a:avLst/>
          </a:prstGeom>
          <a:solidFill>
            <a:schemeClr val="accent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b="1">
                <a:solidFill>
                  <a:schemeClr val="tx1"/>
                </a:solidFill>
                <a:cs typeface="Arial" charset="0"/>
              </a:rPr>
              <a:t>primary</a:t>
            </a:r>
          </a:p>
        </p:txBody>
      </p:sp>
      <p:sp>
        <p:nvSpPr>
          <p:cNvPr id="8" name="Can 7"/>
          <p:cNvSpPr/>
          <p:nvPr/>
        </p:nvSpPr>
        <p:spPr>
          <a:xfrm>
            <a:off x="6400800" y="4191000"/>
            <a:ext cx="1219200" cy="685800"/>
          </a:xfrm>
          <a:prstGeom prst="can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b="1">
                <a:solidFill>
                  <a:schemeClr val="tx1"/>
                </a:solidFill>
                <a:cs typeface="Arial" charset="0"/>
              </a:rPr>
              <a:t>backup</a:t>
            </a:r>
          </a:p>
        </p:txBody>
      </p:sp>
      <p:cxnSp>
        <p:nvCxnSpPr>
          <p:cNvPr id="10" name="Straight Arrow Connector 9"/>
          <p:cNvCxnSpPr/>
          <p:nvPr/>
        </p:nvCxnSpPr>
        <p:spPr>
          <a:xfrm flipV="1">
            <a:off x="4572000" y="3657600"/>
            <a:ext cx="1752600" cy="457200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>
            <a:off x="5410200" y="3200400"/>
            <a:ext cx="914400" cy="381000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 rot="5400000" flipH="1" flipV="1">
            <a:off x="5067300" y="3924300"/>
            <a:ext cx="1524000" cy="990600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>
            <a:stCxn id="7" idx="3"/>
            <a:endCxn id="8" idx="1"/>
          </p:cNvCxnSpPr>
          <p:nvPr/>
        </p:nvCxnSpPr>
        <p:spPr>
          <a:xfrm rot="5400000">
            <a:off x="6858001" y="4038600"/>
            <a:ext cx="304800" cy="3175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875" name="TextBox 16"/>
          <p:cNvSpPr txBox="1">
            <a:spLocks noChangeArrowheads="1"/>
          </p:cNvSpPr>
          <p:nvPr/>
        </p:nvSpPr>
        <p:spPr bwMode="auto">
          <a:xfrm>
            <a:off x="6629400" y="2438400"/>
            <a:ext cx="21336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i="1">
                <a:latin typeface="Constantia" pitchFamily="18" charset="0"/>
              </a:rPr>
              <a:t>Track membership</a:t>
            </a:r>
          </a:p>
        </p:txBody>
      </p:sp>
      <p:pic>
        <p:nvPicPr>
          <p:cNvPr id="36876" name="Picture 18" descr="eye.jpg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781800" y="1295400"/>
            <a:ext cx="16002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" name="Text Placeholder 21"/>
          <p:cNvSpPr txBox="1">
            <a:spLocks/>
          </p:cNvSpPr>
          <p:nvPr/>
        </p:nvSpPr>
        <p:spPr>
          <a:xfrm>
            <a:off x="152400" y="2514600"/>
            <a:ext cx="4040188" cy="658813"/>
          </a:xfrm>
          <a:prstGeom prst="rect">
            <a:avLst/>
          </a:prstGeom>
        </p:spPr>
        <p:txBody>
          <a:bodyPr/>
          <a:lstStyle/>
          <a:p>
            <a:pPr marL="274320" indent="-274320" fontAlgn="auto"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defRPr/>
            </a:pPr>
            <a:r>
              <a:rPr lang="en-US" sz="3200" b="1" dirty="0" smtClean="0">
                <a:solidFill>
                  <a:schemeClr val="tx2"/>
                </a:solidFill>
                <a:latin typeface="+mn-lt"/>
                <a:cs typeface="+mn-cs"/>
              </a:rPr>
              <a:t>An all-seeing eye.</a:t>
            </a:r>
            <a:endParaRPr lang="en-US" sz="3200" b="1" dirty="0">
              <a:solidFill>
                <a:schemeClr val="tx2"/>
              </a:solidFill>
              <a:latin typeface="+mn-lt"/>
              <a:cs typeface="+mn-cs"/>
            </a:endParaRPr>
          </a:p>
        </p:txBody>
      </p:sp>
      <p:sp>
        <p:nvSpPr>
          <p:cNvPr id="21" name="Content Placeholder 22"/>
          <p:cNvSpPr txBox="1">
            <a:spLocks/>
          </p:cNvSpPr>
          <p:nvPr/>
        </p:nvSpPr>
        <p:spPr>
          <a:xfrm>
            <a:off x="228600" y="3810000"/>
            <a:ext cx="4114800" cy="2819400"/>
          </a:xfrm>
          <a:prstGeom prst="rect">
            <a:avLst/>
          </a:prstGeom>
        </p:spPr>
        <p:txBody>
          <a:bodyPr/>
          <a:lstStyle/>
          <a:p>
            <a:pPr marL="274320" indent="-274320" fontAlgn="auto"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Char char=""/>
              <a:defRPr/>
            </a:pPr>
            <a:r>
              <a:rPr lang="en-US" sz="2600" dirty="0">
                <a:latin typeface="+mn-lt"/>
                <a:cs typeface="+mn-cs"/>
              </a:rPr>
              <a:t>Clients </a:t>
            </a:r>
            <a:r>
              <a:rPr lang="en-US" sz="2600" dirty="0" smtClean="0">
                <a:latin typeface="+mn-lt"/>
                <a:cs typeface="+mn-cs"/>
              </a:rPr>
              <a:t>obey </a:t>
            </a:r>
            <a:r>
              <a:rPr lang="en-US" sz="2600" dirty="0">
                <a:latin typeface="+mn-lt"/>
                <a:cs typeface="+mn-cs"/>
              </a:rPr>
              <a:t>it</a:t>
            </a:r>
          </a:p>
          <a:p>
            <a:pPr marL="274320" indent="-274320" fontAlgn="auto"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Char char=""/>
              <a:defRPr/>
            </a:pPr>
            <a:r>
              <a:rPr lang="en-US" sz="2600" dirty="0">
                <a:latin typeface="+mn-lt"/>
                <a:cs typeface="+mn-cs"/>
              </a:rPr>
              <a:t>If the oracle </a:t>
            </a:r>
            <a:r>
              <a:rPr lang="en-US" sz="2600" dirty="0" smtClean="0">
                <a:latin typeface="+mn-lt"/>
                <a:cs typeface="+mn-cs"/>
              </a:rPr>
              <a:t>errs</a:t>
            </a:r>
            <a:br>
              <a:rPr lang="en-US" sz="2600" dirty="0" smtClean="0">
                <a:latin typeface="+mn-lt"/>
                <a:cs typeface="+mn-cs"/>
              </a:rPr>
            </a:br>
            <a:r>
              <a:rPr lang="en-US" sz="2600" dirty="0" smtClean="0">
                <a:latin typeface="+mn-lt"/>
                <a:cs typeface="+mn-cs"/>
              </a:rPr>
              <a:t>we </a:t>
            </a:r>
            <a:r>
              <a:rPr lang="en-US" sz="2600" dirty="0">
                <a:latin typeface="+mn-lt"/>
                <a:cs typeface="+mn-cs"/>
              </a:rPr>
              <a:t>“do as it says” anyhow</a:t>
            </a:r>
          </a:p>
          <a:p>
            <a:pPr marL="274320" indent="-274320" fontAlgn="auto"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Char char=""/>
              <a:defRPr/>
            </a:pPr>
            <a:r>
              <a:rPr lang="en-US" sz="2600" dirty="0" smtClean="0">
                <a:latin typeface="+mn-lt"/>
                <a:cs typeface="+mn-cs"/>
              </a:rPr>
              <a:t>This eliminated our</a:t>
            </a:r>
            <a:br>
              <a:rPr lang="en-US" sz="2600" dirty="0" smtClean="0">
                <a:latin typeface="+mn-lt"/>
                <a:cs typeface="+mn-cs"/>
              </a:rPr>
            </a:br>
            <a:r>
              <a:rPr lang="en-US" sz="2600" dirty="0" smtClean="0">
                <a:latin typeface="+mn-lt"/>
                <a:cs typeface="+mn-cs"/>
              </a:rPr>
              <a:t>fear of inconsistency.</a:t>
            </a:r>
          </a:p>
        </p:txBody>
      </p:sp>
      <p:sp>
        <p:nvSpPr>
          <p:cNvPr id="33812" name="AutoShape 20"/>
          <p:cNvSpPr>
            <a:spLocks noChangeArrowheads="1"/>
          </p:cNvSpPr>
          <p:nvPr/>
        </p:nvSpPr>
        <p:spPr bwMode="auto">
          <a:xfrm>
            <a:off x="6324600" y="3200400"/>
            <a:ext cx="1524000" cy="685800"/>
          </a:xfrm>
          <a:prstGeom prst="irregularSeal1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crash</a:t>
            </a:r>
          </a:p>
        </p:txBody>
      </p:sp>
      <p:cxnSp>
        <p:nvCxnSpPr>
          <p:cNvPr id="3" name="Straight Arrow Connector 11"/>
          <p:cNvCxnSpPr>
            <a:endCxn id="8" idx="2"/>
          </p:cNvCxnSpPr>
          <p:nvPr/>
        </p:nvCxnSpPr>
        <p:spPr>
          <a:xfrm>
            <a:off x="5410200" y="3200400"/>
            <a:ext cx="977900" cy="1333500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Straight Arrow Connector 9"/>
          <p:cNvCxnSpPr>
            <a:cxnSpLocks noChangeShapeType="1"/>
            <a:endCxn id="8" idx="2"/>
          </p:cNvCxnSpPr>
          <p:nvPr/>
        </p:nvCxnSpPr>
        <p:spPr bwMode="auto">
          <a:xfrm>
            <a:off x="4572000" y="4114800"/>
            <a:ext cx="1816100" cy="419100"/>
          </a:xfrm>
          <a:prstGeom prst="straightConnector1">
            <a:avLst/>
          </a:prstGeom>
          <a:noFill/>
          <a:ln w="28575" algn="ctr">
            <a:solidFill>
              <a:srgbClr val="065093"/>
            </a:solidFill>
            <a:round/>
            <a:headEnd/>
            <a:tailEnd type="arrow" w="med" len="med"/>
          </a:ln>
        </p:spPr>
      </p:cxnSp>
      <p:cxnSp>
        <p:nvCxnSpPr>
          <p:cNvPr id="5" name="Straight Arrow Connector 13"/>
          <p:cNvCxnSpPr>
            <a:cxnSpLocks noChangeShapeType="1"/>
            <a:endCxn id="8" idx="2"/>
          </p:cNvCxnSpPr>
          <p:nvPr/>
        </p:nvCxnSpPr>
        <p:spPr bwMode="auto">
          <a:xfrm flipV="1">
            <a:off x="5334000" y="4533900"/>
            <a:ext cx="1054100" cy="647700"/>
          </a:xfrm>
          <a:prstGeom prst="straightConnector1">
            <a:avLst/>
          </a:prstGeom>
          <a:noFill/>
          <a:ln w="28575" algn="ctr">
            <a:solidFill>
              <a:srgbClr val="065093"/>
            </a:solidFill>
            <a:round/>
            <a:headEnd/>
            <a:tailEnd type="arrow" w="med" len="med"/>
          </a:ln>
        </p:spPr>
      </p:cxnSp>
      <p:sp>
        <p:nvSpPr>
          <p:cNvPr id="33813" name="AutoShape 21"/>
          <p:cNvSpPr>
            <a:spLocks noChangeArrowheads="1"/>
          </p:cNvSpPr>
          <p:nvPr/>
        </p:nvSpPr>
        <p:spPr bwMode="auto">
          <a:xfrm flipH="1">
            <a:off x="3657600" y="228600"/>
            <a:ext cx="2895600" cy="1371600"/>
          </a:xfrm>
          <a:prstGeom prst="wedgeRoundRectCallout">
            <a:avLst>
              <a:gd name="adj1" fmla="val -61398"/>
              <a:gd name="adj2" fmla="val 70236"/>
              <a:gd name="adj3" fmla="val 16667"/>
            </a:avLst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US" sz="2000" b="1" i="1" dirty="0" smtClean="0">
                <a:latin typeface="Bookman Old Style" pitchFamily="18" charset="0"/>
              </a:rPr>
              <a:t>Hear and obey. The </a:t>
            </a:r>
            <a:r>
              <a:rPr lang="en-US" sz="2000" b="1" i="1" dirty="0">
                <a:latin typeface="Bookman Old Style" pitchFamily="18" charset="0"/>
              </a:rPr>
              <a:t>primary is </a:t>
            </a:r>
            <a:r>
              <a:rPr lang="en-US" sz="2000" b="1" i="1" dirty="0" smtClean="0">
                <a:latin typeface="Bookman Old Style" pitchFamily="18" charset="0"/>
              </a:rPr>
              <a:t>down.  I have spoken!!!</a:t>
            </a:r>
            <a:endParaRPr lang="en-US" sz="2000" b="1" i="1" dirty="0">
              <a:latin typeface="Bookman Old Style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812" grpId="0" animBg="1"/>
      <p:bldP spid="33813" grpId="0" animBg="1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What if leader fails?</a:t>
            </a:r>
          </a:p>
        </p:txBody>
      </p:sp>
      <p:sp>
        <p:nvSpPr>
          <p:cNvPr id="5529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2800" smtClean="0"/>
              <a:t>Here we do a 3-phase protocol</a:t>
            </a:r>
          </a:p>
          <a:p>
            <a:pPr lvl="1" eaLnBrk="1" hangingPunct="1"/>
            <a:r>
              <a:rPr lang="en-US" smtClean="0"/>
              <a:t>New leader identifies itself based on age ranking (oldest surviving process)</a:t>
            </a:r>
          </a:p>
          <a:p>
            <a:pPr lvl="1" eaLnBrk="1" hangingPunct="1"/>
            <a:r>
              <a:rPr lang="en-US" smtClean="0"/>
              <a:t>It runs an inquiry phase</a:t>
            </a:r>
          </a:p>
          <a:p>
            <a:pPr lvl="2" eaLnBrk="1" hangingPunct="1"/>
            <a:r>
              <a:rPr lang="en-US" sz="2000" smtClean="0"/>
              <a:t>“The adored leader has died.  Did he say anything to you before passing away?”</a:t>
            </a:r>
          </a:p>
          <a:p>
            <a:pPr lvl="2" eaLnBrk="1" hangingPunct="1"/>
            <a:r>
              <a:rPr lang="en-US" sz="2000" smtClean="0"/>
              <a:t>Note that this causes participants to cut connections to the adored previous leader</a:t>
            </a:r>
          </a:p>
          <a:p>
            <a:pPr lvl="1" eaLnBrk="1" hangingPunct="1"/>
            <a:r>
              <a:rPr lang="en-US" smtClean="0"/>
              <a:t>Then run normal 2-phase protocol but “terminate” any interrupted view changes leader had initiated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smtClean="0"/>
              <a:t>GMP example</a:t>
            </a:r>
          </a:p>
        </p:txBody>
      </p:sp>
      <p:sp>
        <p:nvSpPr>
          <p:cNvPr id="5632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82688" y="4343400"/>
            <a:ext cx="7772400" cy="1789113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400" smtClean="0"/>
              <a:t>New leader first sends an inquiry</a:t>
            </a:r>
          </a:p>
          <a:p>
            <a:pPr eaLnBrk="1" hangingPunct="1">
              <a:lnSpc>
                <a:spcPct val="80000"/>
              </a:lnSpc>
            </a:pPr>
            <a:r>
              <a:rPr lang="en-US" sz="2400" smtClean="0"/>
              <a:t>Then proposes new view: {r,s} [-p]</a:t>
            </a:r>
          </a:p>
          <a:p>
            <a:pPr eaLnBrk="1" hangingPunct="1">
              <a:lnSpc>
                <a:spcPct val="80000"/>
              </a:lnSpc>
            </a:pPr>
            <a:r>
              <a:rPr lang="en-US" sz="2400" smtClean="0"/>
              <a:t>Needs majority consent: q itself, plus one more (“current” view had 3 members)</a:t>
            </a:r>
          </a:p>
          <a:p>
            <a:pPr eaLnBrk="1" hangingPunct="1">
              <a:lnSpc>
                <a:spcPct val="80000"/>
              </a:lnSpc>
            </a:pPr>
            <a:r>
              <a:rPr lang="en-US" sz="2400" smtClean="0"/>
              <a:t>Again, can add members at the same time</a:t>
            </a:r>
          </a:p>
        </p:txBody>
      </p:sp>
      <p:sp>
        <p:nvSpPr>
          <p:cNvPr id="56323" name="Line 4"/>
          <p:cNvSpPr>
            <a:spLocks noChangeShapeType="1"/>
          </p:cNvSpPr>
          <p:nvPr/>
        </p:nvSpPr>
        <p:spPr bwMode="auto">
          <a:xfrm>
            <a:off x="990600" y="2971800"/>
            <a:ext cx="72390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56324" name="Line 5"/>
          <p:cNvSpPr>
            <a:spLocks noChangeShapeType="1"/>
          </p:cNvSpPr>
          <p:nvPr/>
        </p:nvSpPr>
        <p:spPr bwMode="auto">
          <a:xfrm>
            <a:off x="914400" y="2514600"/>
            <a:ext cx="12954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56325" name="Line 6"/>
          <p:cNvSpPr>
            <a:spLocks noChangeShapeType="1"/>
          </p:cNvSpPr>
          <p:nvPr/>
        </p:nvSpPr>
        <p:spPr bwMode="auto">
          <a:xfrm>
            <a:off x="914400" y="3429000"/>
            <a:ext cx="73152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56326" name="Text Box 7"/>
          <p:cNvSpPr txBox="1">
            <a:spLocks noChangeArrowheads="1"/>
          </p:cNvSpPr>
          <p:nvPr/>
        </p:nvSpPr>
        <p:spPr bwMode="auto">
          <a:xfrm>
            <a:off x="609600" y="2286000"/>
            <a:ext cx="304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Constantia" pitchFamily="18" charset="0"/>
              </a:rPr>
              <a:t>p</a:t>
            </a:r>
          </a:p>
        </p:txBody>
      </p:sp>
      <p:sp>
        <p:nvSpPr>
          <p:cNvPr id="56327" name="Text Box 8"/>
          <p:cNvSpPr txBox="1">
            <a:spLocks noChangeArrowheads="1"/>
          </p:cNvSpPr>
          <p:nvPr/>
        </p:nvSpPr>
        <p:spPr bwMode="auto">
          <a:xfrm>
            <a:off x="609600" y="2757488"/>
            <a:ext cx="3048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Constantia" pitchFamily="18" charset="0"/>
              </a:rPr>
              <a:t>q</a:t>
            </a:r>
          </a:p>
        </p:txBody>
      </p:sp>
      <p:sp>
        <p:nvSpPr>
          <p:cNvPr id="56328" name="Oval 9"/>
          <p:cNvSpPr>
            <a:spLocks noChangeArrowheads="1"/>
          </p:cNvSpPr>
          <p:nvPr/>
        </p:nvSpPr>
        <p:spPr bwMode="auto">
          <a:xfrm>
            <a:off x="1066800" y="2209800"/>
            <a:ext cx="228600" cy="1447800"/>
          </a:xfrm>
          <a:prstGeom prst="ellipse">
            <a:avLst/>
          </a:prstGeom>
          <a:solidFill>
            <a:schemeClr val="accent2"/>
          </a:solidFill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latin typeface="Constantia" pitchFamily="18" charset="0"/>
            </a:endParaRPr>
          </a:p>
        </p:txBody>
      </p:sp>
      <p:sp>
        <p:nvSpPr>
          <p:cNvPr id="56329" name="Oval 10"/>
          <p:cNvSpPr>
            <a:spLocks noChangeArrowheads="1"/>
          </p:cNvSpPr>
          <p:nvPr/>
        </p:nvSpPr>
        <p:spPr bwMode="auto">
          <a:xfrm>
            <a:off x="7620000" y="2743200"/>
            <a:ext cx="228600" cy="914400"/>
          </a:xfrm>
          <a:prstGeom prst="ellipse">
            <a:avLst/>
          </a:prstGeom>
          <a:solidFill>
            <a:schemeClr val="accent2"/>
          </a:solidFill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latin typeface="Constantia" pitchFamily="18" charset="0"/>
            </a:endParaRPr>
          </a:p>
        </p:txBody>
      </p:sp>
      <p:sp>
        <p:nvSpPr>
          <p:cNvPr id="56330" name="AutoShape 11"/>
          <p:cNvSpPr>
            <a:spLocks noChangeArrowheads="1"/>
          </p:cNvSpPr>
          <p:nvPr/>
        </p:nvSpPr>
        <p:spPr bwMode="auto">
          <a:xfrm>
            <a:off x="2209800" y="2286000"/>
            <a:ext cx="152400" cy="457200"/>
          </a:xfrm>
          <a:prstGeom prst="irregularSeal1">
            <a:avLst/>
          </a:prstGeom>
          <a:solidFill>
            <a:srgbClr val="FF3300"/>
          </a:solidFill>
          <a:ln w="9525">
            <a:solidFill>
              <a:srgbClr val="FF33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Constantia" pitchFamily="18" charset="0"/>
            </a:endParaRPr>
          </a:p>
        </p:txBody>
      </p:sp>
      <p:sp>
        <p:nvSpPr>
          <p:cNvPr id="56331" name="Line 12"/>
          <p:cNvSpPr>
            <a:spLocks noChangeShapeType="1"/>
          </p:cNvSpPr>
          <p:nvPr/>
        </p:nvSpPr>
        <p:spPr bwMode="auto">
          <a:xfrm>
            <a:off x="1181100" y="2514600"/>
            <a:ext cx="0" cy="914400"/>
          </a:xfrm>
          <a:prstGeom prst="line">
            <a:avLst/>
          </a:prstGeom>
          <a:noFill/>
          <a:ln w="76200" cmpd="tri">
            <a:solidFill>
              <a:schemeClr val="folHlink"/>
            </a:solidFill>
            <a:round/>
            <a:headEnd/>
            <a:tailEnd type="triangle" w="sm" len="med"/>
          </a:ln>
        </p:spPr>
        <p:txBody>
          <a:bodyPr/>
          <a:lstStyle/>
          <a:p>
            <a:endParaRPr lang="en-US"/>
          </a:p>
        </p:txBody>
      </p:sp>
      <p:sp>
        <p:nvSpPr>
          <p:cNvPr id="56332" name="Text Box 13"/>
          <p:cNvSpPr txBox="1">
            <a:spLocks noChangeArrowheads="1"/>
          </p:cNvSpPr>
          <p:nvPr/>
        </p:nvSpPr>
        <p:spPr bwMode="auto">
          <a:xfrm>
            <a:off x="609600" y="3214688"/>
            <a:ext cx="3048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Constantia" pitchFamily="18" charset="0"/>
              </a:rPr>
              <a:t>r</a:t>
            </a:r>
          </a:p>
        </p:txBody>
      </p:sp>
      <p:sp>
        <p:nvSpPr>
          <p:cNvPr id="56333" name="Line 14"/>
          <p:cNvSpPr>
            <a:spLocks noChangeShapeType="1"/>
          </p:cNvSpPr>
          <p:nvPr/>
        </p:nvSpPr>
        <p:spPr bwMode="auto">
          <a:xfrm>
            <a:off x="5257800" y="2971800"/>
            <a:ext cx="3048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56334" name="Line 15"/>
          <p:cNvSpPr>
            <a:spLocks noChangeShapeType="1"/>
          </p:cNvSpPr>
          <p:nvPr/>
        </p:nvSpPr>
        <p:spPr bwMode="auto">
          <a:xfrm flipV="1">
            <a:off x="5791200" y="2971800"/>
            <a:ext cx="3810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56335" name="Text Box 16"/>
          <p:cNvSpPr txBox="1">
            <a:spLocks noChangeArrowheads="1"/>
          </p:cNvSpPr>
          <p:nvPr/>
        </p:nvSpPr>
        <p:spPr bwMode="auto">
          <a:xfrm>
            <a:off x="4629150" y="2667000"/>
            <a:ext cx="1828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u="sng">
                <a:latin typeface="Constantia" pitchFamily="18" charset="0"/>
              </a:rPr>
              <a:t>Proposed </a:t>
            </a:r>
            <a:r>
              <a:rPr lang="en-US" sz="1400">
                <a:latin typeface="Constantia" pitchFamily="18" charset="0"/>
              </a:rPr>
              <a:t>V</a:t>
            </a:r>
            <a:r>
              <a:rPr lang="en-US" sz="1400" baseline="-25000">
                <a:latin typeface="Constantia" pitchFamily="18" charset="0"/>
              </a:rPr>
              <a:t>1</a:t>
            </a:r>
            <a:r>
              <a:rPr lang="en-US" sz="1400">
                <a:latin typeface="Constantia" pitchFamily="18" charset="0"/>
              </a:rPr>
              <a:t> = {r,s}</a:t>
            </a:r>
          </a:p>
        </p:txBody>
      </p:sp>
      <p:sp>
        <p:nvSpPr>
          <p:cNvPr id="56336" name="Text Box 17"/>
          <p:cNvSpPr txBox="1">
            <a:spLocks noChangeArrowheads="1"/>
          </p:cNvSpPr>
          <p:nvPr/>
        </p:nvSpPr>
        <p:spPr bwMode="auto">
          <a:xfrm>
            <a:off x="381000" y="3733800"/>
            <a:ext cx="1600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Constantia" pitchFamily="18" charset="0"/>
              </a:rPr>
              <a:t>V</a:t>
            </a:r>
            <a:r>
              <a:rPr lang="en-US" baseline="-25000">
                <a:latin typeface="Constantia" pitchFamily="18" charset="0"/>
              </a:rPr>
              <a:t>0</a:t>
            </a:r>
            <a:r>
              <a:rPr lang="en-US">
                <a:latin typeface="Constantia" pitchFamily="18" charset="0"/>
              </a:rPr>
              <a:t> = {p,q,r}</a:t>
            </a:r>
          </a:p>
        </p:txBody>
      </p:sp>
      <p:sp>
        <p:nvSpPr>
          <p:cNvPr id="56337" name="Text Box 18"/>
          <p:cNvSpPr txBox="1">
            <a:spLocks noChangeArrowheads="1"/>
          </p:cNvSpPr>
          <p:nvPr/>
        </p:nvSpPr>
        <p:spPr bwMode="auto">
          <a:xfrm>
            <a:off x="5410200" y="3581400"/>
            <a:ext cx="5334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200" i="1">
                <a:latin typeface="Constantia" pitchFamily="18" charset="0"/>
              </a:rPr>
              <a:t>OK</a:t>
            </a:r>
          </a:p>
        </p:txBody>
      </p:sp>
      <p:sp>
        <p:nvSpPr>
          <p:cNvPr id="56338" name="Line 19"/>
          <p:cNvSpPr>
            <a:spLocks noChangeShapeType="1"/>
          </p:cNvSpPr>
          <p:nvPr/>
        </p:nvSpPr>
        <p:spPr bwMode="auto">
          <a:xfrm>
            <a:off x="6400800" y="2971800"/>
            <a:ext cx="3048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56339" name="Rectangle 20"/>
          <p:cNvSpPr>
            <a:spLocks noChangeArrowheads="1"/>
          </p:cNvSpPr>
          <p:nvPr/>
        </p:nvSpPr>
        <p:spPr bwMode="auto">
          <a:xfrm>
            <a:off x="6610350" y="2667000"/>
            <a:ext cx="100965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 u="sng">
                <a:latin typeface="Constantia" pitchFamily="18" charset="0"/>
              </a:rPr>
              <a:t>Commit</a:t>
            </a:r>
            <a:r>
              <a:rPr lang="en-US" sz="1400">
                <a:latin typeface="Constantia" pitchFamily="18" charset="0"/>
              </a:rPr>
              <a:t> V</a:t>
            </a:r>
            <a:r>
              <a:rPr lang="en-US" sz="1400" baseline="-25000">
                <a:latin typeface="Constantia" pitchFamily="18" charset="0"/>
              </a:rPr>
              <a:t>1</a:t>
            </a:r>
            <a:endParaRPr lang="en-US" sz="1400">
              <a:latin typeface="Constantia" pitchFamily="18" charset="0"/>
            </a:endParaRPr>
          </a:p>
        </p:txBody>
      </p:sp>
      <p:sp>
        <p:nvSpPr>
          <p:cNvPr id="56340" name="Text Box 21"/>
          <p:cNvSpPr txBox="1">
            <a:spLocks noChangeArrowheads="1"/>
          </p:cNvSpPr>
          <p:nvPr/>
        </p:nvSpPr>
        <p:spPr bwMode="auto">
          <a:xfrm>
            <a:off x="6934200" y="3733800"/>
            <a:ext cx="1600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Constantia" pitchFamily="18" charset="0"/>
              </a:rPr>
              <a:t>V</a:t>
            </a:r>
            <a:r>
              <a:rPr lang="en-US" baseline="-25000">
                <a:latin typeface="Constantia" pitchFamily="18" charset="0"/>
              </a:rPr>
              <a:t>1</a:t>
            </a:r>
            <a:r>
              <a:rPr lang="en-US">
                <a:latin typeface="Constantia" pitchFamily="18" charset="0"/>
              </a:rPr>
              <a:t> = {r,s}</a:t>
            </a:r>
          </a:p>
        </p:txBody>
      </p:sp>
      <p:sp>
        <p:nvSpPr>
          <p:cNvPr id="56341" name="Line 22"/>
          <p:cNvSpPr>
            <a:spLocks noChangeShapeType="1"/>
          </p:cNvSpPr>
          <p:nvPr/>
        </p:nvSpPr>
        <p:spPr bwMode="auto">
          <a:xfrm>
            <a:off x="3143250" y="2971800"/>
            <a:ext cx="3048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56342" name="Line 23"/>
          <p:cNvSpPr>
            <a:spLocks noChangeShapeType="1"/>
          </p:cNvSpPr>
          <p:nvPr/>
        </p:nvSpPr>
        <p:spPr bwMode="auto">
          <a:xfrm flipV="1">
            <a:off x="3676650" y="2971800"/>
            <a:ext cx="3810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56343" name="Text Box 24"/>
          <p:cNvSpPr txBox="1">
            <a:spLocks noChangeArrowheads="1"/>
          </p:cNvSpPr>
          <p:nvPr/>
        </p:nvSpPr>
        <p:spPr bwMode="auto">
          <a:xfrm>
            <a:off x="2514600" y="2667000"/>
            <a:ext cx="1828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u="sng">
                <a:latin typeface="Constantia" pitchFamily="18" charset="0"/>
              </a:rPr>
              <a:t>Inquire </a:t>
            </a:r>
            <a:r>
              <a:rPr lang="en-US" sz="1400">
                <a:latin typeface="Constantia" pitchFamily="18" charset="0"/>
              </a:rPr>
              <a:t> [-p]</a:t>
            </a:r>
          </a:p>
        </p:txBody>
      </p:sp>
      <p:sp>
        <p:nvSpPr>
          <p:cNvPr id="56344" name="Text Box 25"/>
          <p:cNvSpPr txBox="1">
            <a:spLocks noChangeArrowheads="1"/>
          </p:cNvSpPr>
          <p:nvPr/>
        </p:nvSpPr>
        <p:spPr bwMode="auto">
          <a:xfrm>
            <a:off x="3048000" y="3581400"/>
            <a:ext cx="19050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200" i="1">
                <a:latin typeface="Constantia" pitchFamily="18" charset="0"/>
              </a:rPr>
              <a:t>OK: nothing was pending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Turning the GMS into the Oracle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dirty="0" smtClean="0"/>
              <a:t>Build a tree of GMS servers</a:t>
            </a:r>
          </a:p>
          <a:p>
            <a:pPr marL="640080" lvl="1" indent="-246888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 smtClean="0"/>
              <a:t>Each node will be a small replicated state machine</a:t>
            </a:r>
          </a:p>
          <a:p>
            <a:pPr marL="640080" lvl="1" indent="-246888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endParaRPr lang="en-US" dirty="0" smtClean="0"/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dirty="0" smtClean="0"/>
              <a:t>In addition to the group view, members maintain a set of replicated logs</a:t>
            </a:r>
          </a:p>
          <a:p>
            <a:pPr marL="640080" lvl="1" indent="-246888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 smtClean="0"/>
              <a:t>Log has a name (like a file pathname)</a:t>
            </a:r>
          </a:p>
          <a:p>
            <a:pPr marL="640080" lvl="1" indent="-246888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 smtClean="0"/>
              <a:t>View change protocol used to extend the log with new events</a:t>
            </a:r>
          </a:p>
          <a:p>
            <a:pPr marL="640080" lvl="1" indent="-246888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endParaRPr lang="en-US" dirty="0" smtClean="0"/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dirty="0" smtClean="0"/>
              <a:t>Various “libraries” allow us to present the service in the forms we have in mind: locking, load-balancing, etc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Turning the GMS into the Oracle</a:t>
            </a:r>
            <a:endParaRPr lang="en-US" dirty="0"/>
          </a:p>
        </p:txBody>
      </p:sp>
      <p:grpSp>
        <p:nvGrpSpPr>
          <p:cNvPr id="3" name="Group 28"/>
          <p:cNvGrpSpPr>
            <a:grpSpLocks/>
          </p:cNvGrpSpPr>
          <p:nvPr/>
        </p:nvGrpSpPr>
        <p:grpSpPr bwMode="auto">
          <a:xfrm>
            <a:off x="4038600" y="3314700"/>
            <a:ext cx="3505200" cy="876300"/>
            <a:chOff x="381000" y="2057400"/>
            <a:chExt cx="7848600" cy="2172490"/>
          </a:xfrm>
        </p:grpSpPr>
        <p:sp>
          <p:nvSpPr>
            <p:cNvPr id="58398" name="Line 4"/>
            <p:cNvSpPr>
              <a:spLocks noChangeShapeType="1"/>
            </p:cNvSpPr>
            <p:nvPr/>
          </p:nvSpPr>
          <p:spPr bwMode="auto">
            <a:xfrm>
              <a:off x="914400" y="2514600"/>
              <a:ext cx="678180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8399" name="Line 5"/>
            <p:cNvSpPr>
              <a:spLocks noChangeShapeType="1"/>
            </p:cNvSpPr>
            <p:nvPr/>
          </p:nvSpPr>
          <p:spPr bwMode="auto">
            <a:xfrm>
              <a:off x="914400" y="2971800"/>
              <a:ext cx="129540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8400" name="Line 6"/>
            <p:cNvSpPr>
              <a:spLocks noChangeShapeType="1"/>
            </p:cNvSpPr>
            <p:nvPr/>
          </p:nvSpPr>
          <p:spPr bwMode="auto">
            <a:xfrm>
              <a:off x="914400" y="3429000"/>
              <a:ext cx="731520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8401" name="Text Box 7"/>
            <p:cNvSpPr txBox="1">
              <a:spLocks noChangeArrowheads="1"/>
            </p:cNvSpPr>
            <p:nvPr/>
          </p:nvSpPr>
          <p:spPr bwMode="auto">
            <a:xfrm>
              <a:off x="609600" y="2286000"/>
              <a:ext cx="304799" cy="4960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700">
                  <a:latin typeface="Constantia" pitchFamily="18" charset="0"/>
                </a:rPr>
                <a:t>p</a:t>
              </a:r>
            </a:p>
          </p:txBody>
        </p:sp>
        <p:sp>
          <p:nvSpPr>
            <p:cNvPr id="58402" name="Text Box 8"/>
            <p:cNvSpPr txBox="1">
              <a:spLocks noChangeArrowheads="1"/>
            </p:cNvSpPr>
            <p:nvPr/>
          </p:nvSpPr>
          <p:spPr bwMode="auto">
            <a:xfrm>
              <a:off x="609600" y="2757488"/>
              <a:ext cx="304799" cy="4960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700">
                  <a:latin typeface="Constantia" pitchFamily="18" charset="0"/>
                </a:rPr>
                <a:t>q</a:t>
              </a:r>
            </a:p>
          </p:txBody>
        </p:sp>
        <p:sp>
          <p:nvSpPr>
            <p:cNvPr id="58403" name="Oval 9"/>
            <p:cNvSpPr>
              <a:spLocks noChangeArrowheads="1"/>
            </p:cNvSpPr>
            <p:nvPr/>
          </p:nvSpPr>
          <p:spPr bwMode="auto">
            <a:xfrm>
              <a:off x="1066800" y="2209800"/>
              <a:ext cx="228600" cy="1447800"/>
            </a:xfrm>
            <a:prstGeom prst="ellipse">
              <a:avLst/>
            </a:prstGeom>
            <a:solidFill>
              <a:schemeClr val="accent2"/>
            </a:solidFill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700">
                <a:latin typeface="Constantia" pitchFamily="18" charset="0"/>
              </a:endParaRPr>
            </a:p>
          </p:txBody>
        </p:sp>
        <p:sp>
          <p:nvSpPr>
            <p:cNvPr id="58404" name="Oval 10"/>
            <p:cNvSpPr>
              <a:spLocks noChangeArrowheads="1"/>
            </p:cNvSpPr>
            <p:nvPr/>
          </p:nvSpPr>
          <p:spPr bwMode="auto">
            <a:xfrm>
              <a:off x="4953000" y="2209800"/>
              <a:ext cx="228600" cy="1447800"/>
            </a:xfrm>
            <a:prstGeom prst="ellipse">
              <a:avLst/>
            </a:prstGeom>
            <a:solidFill>
              <a:schemeClr val="accent2"/>
            </a:solidFill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700">
                <a:latin typeface="Constantia" pitchFamily="18" charset="0"/>
              </a:endParaRPr>
            </a:p>
          </p:txBody>
        </p:sp>
        <p:sp>
          <p:nvSpPr>
            <p:cNvPr id="58405" name="AutoShape 11"/>
            <p:cNvSpPr>
              <a:spLocks noChangeArrowheads="1"/>
            </p:cNvSpPr>
            <p:nvPr/>
          </p:nvSpPr>
          <p:spPr bwMode="auto">
            <a:xfrm>
              <a:off x="2209800" y="2743200"/>
              <a:ext cx="152400" cy="457200"/>
            </a:xfrm>
            <a:prstGeom prst="irregularSeal1">
              <a:avLst/>
            </a:prstGeom>
            <a:solidFill>
              <a:srgbClr val="FF3300"/>
            </a:solidFill>
            <a:ln w="9525">
              <a:solidFill>
                <a:srgbClr val="FF33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700">
                <a:latin typeface="Constantia" pitchFamily="18" charset="0"/>
              </a:endParaRPr>
            </a:p>
          </p:txBody>
        </p:sp>
        <p:sp>
          <p:nvSpPr>
            <p:cNvPr id="58406" name="Line 12"/>
            <p:cNvSpPr>
              <a:spLocks noChangeShapeType="1"/>
            </p:cNvSpPr>
            <p:nvPr/>
          </p:nvSpPr>
          <p:spPr bwMode="auto">
            <a:xfrm>
              <a:off x="1181100" y="2514600"/>
              <a:ext cx="0" cy="914400"/>
            </a:xfrm>
            <a:prstGeom prst="line">
              <a:avLst/>
            </a:prstGeom>
            <a:noFill/>
            <a:ln w="12700" cmpd="tri">
              <a:solidFill>
                <a:schemeClr val="bg1"/>
              </a:solidFill>
              <a:round/>
              <a:headEnd/>
              <a:tailEnd type="triangle" w="sm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8407" name="Text Box 13"/>
            <p:cNvSpPr txBox="1">
              <a:spLocks noChangeArrowheads="1"/>
            </p:cNvSpPr>
            <p:nvPr/>
          </p:nvSpPr>
          <p:spPr bwMode="auto">
            <a:xfrm>
              <a:off x="609600" y="3214688"/>
              <a:ext cx="304799" cy="4960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700">
                  <a:latin typeface="Constantia" pitchFamily="18" charset="0"/>
                </a:rPr>
                <a:t>r</a:t>
              </a:r>
            </a:p>
          </p:txBody>
        </p:sp>
        <p:sp>
          <p:nvSpPr>
            <p:cNvPr id="58408" name="Line 14"/>
            <p:cNvSpPr>
              <a:spLocks noChangeShapeType="1"/>
            </p:cNvSpPr>
            <p:nvPr/>
          </p:nvSpPr>
          <p:spPr bwMode="auto">
            <a:xfrm>
              <a:off x="2514600" y="2514600"/>
              <a:ext cx="609600" cy="9144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8409" name="Line 15"/>
            <p:cNvSpPr>
              <a:spLocks noChangeShapeType="1"/>
            </p:cNvSpPr>
            <p:nvPr/>
          </p:nvSpPr>
          <p:spPr bwMode="auto">
            <a:xfrm flipV="1">
              <a:off x="3352800" y="2514600"/>
              <a:ext cx="762000" cy="9144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8410" name="Text Box 16"/>
            <p:cNvSpPr txBox="1">
              <a:spLocks noChangeArrowheads="1"/>
            </p:cNvSpPr>
            <p:nvPr/>
          </p:nvSpPr>
          <p:spPr bwMode="auto">
            <a:xfrm>
              <a:off x="1219201" y="2057400"/>
              <a:ext cx="2362200" cy="4197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500" u="sng">
                  <a:latin typeface="Constantia" pitchFamily="18" charset="0"/>
                </a:rPr>
                <a:t>Proposed </a:t>
              </a:r>
              <a:r>
                <a:rPr lang="en-US" sz="500">
                  <a:latin typeface="Constantia" pitchFamily="18" charset="0"/>
                </a:rPr>
                <a:t>V</a:t>
              </a:r>
              <a:r>
                <a:rPr lang="en-US" sz="500" baseline="-25000">
                  <a:latin typeface="Constantia" pitchFamily="18" charset="0"/>
                </a:rPr>
                <a:t>1</a:t>
              </a:r>
              <a:r>
                <a:rPr lang="en-US" sz="500">
                  <a:latin typeface="Constantia" pitchFamily="18" charset="0"/>
                </a:rPr>
                <a:t> = {p,r}</a:t>
              </a:r>
            </a:p>
          </p:txBody>
        </p:sp>
        <p:sp>
          <p:nvSpPr>
            <p:cNvPr id="58411" name="Text Box 17"/>
            <p:cNvSpPr txBox="1">
              <a:spLocks noChangeArrowheads="1"/>
            </p:cNvSpPr>
            <p:nvPr/>
          </p:nvSpPr>
          <p:spPr bwMode="auto">
            <a:xfrm>
              <a:off x="381000" y="3733800"/>
              <a:ext cx="1600199" cy="4960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700">
                  <a:latin typeface="Constantia" pitchFamily="18" charset="0"/>
                </a:rPr>
                <a:t>V</a:t>
              </a:r>
              <a:r>
                <a:rPr lang="en-US" sz="700" baseline="-25000">
                  <a:latin typeface="Constantia" pitchFamily="18" charset="0"/>
                </a:rPr>
                <a:t>0</a:t>
              </a:r>
              <a:r>
                <a:rPr lang="en-US" sz="700">
                  <a:latin typeface="Constantia" pitchFamily="18" charset="0"/>
                </a:rPr>
                <a:t> = {p,q,r}</a:t>
              </a:r>
            </a:p>
          </p:txBody>
        </p:sp>
        <p:sp>
          <p:nvSpPr>
            <p:cNvPr id="58412" name="Text Box 18"/>
            <p:cNvSpPr txBox="1">
              <a:spLocks noChangeArrowheads="1"/>
            </p:cNvSpPr>
            <p:nvPr/>
          </p:nvSpPr>
          <p:spPr bwMode="auto">
            <a:xfrm>
              <a:off x="2972318" y="3580504"/>
              <a:ext cx="533193" cy="5273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400" i="1">
                  <a:latin typeface="Constantia" pitchFamily="18" charset="0"/>
                </a:rPr>
                <a:t>OK</a:t>
              </a:r>
            </a:p>
          </p:txBody>
        </p:sp>
        <p:sp>
          <p:nvSpPr>
            <p:cNvPr id="58413" name="Line 19"/>
            <p:cNvSpPr>
              <a:spLocks noChangeShapeType="1"/>
            </p:cNvSpPr>
            <p:nvPr/>
          </p:nvSpPr>
          <p:spPr bwMode="auto">
            <a:xfrm>
              <a:off x="4191000" y="2514600"/>
              <a:ext cx="609600" cy="9144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8414" name="Rectangle 20"/>
            <p:cNvSpPr>
              <a:spLocks noChangeArrowheads="1"/>
            </p:cNvSpPr>
            <p:nvPr/>
          </p:nvSpPr>
          <p:spPr bwMode="auto">
            <a:xfrm>
              <a:off x="3580158" y="2057400"/>
              <a:ext cx="1080604" cy="41718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500" u="sng">
                  <a:latin typeface="Constantia" pitchFamily="18" charset="0"/>
                </a:rPr>
                <a:t>Commit</a:t>
              </a:r>
              <a:r>
                <a:rPr lang="en-US" sz="500">
                  <a:latin typeface="Constantia" pitchFamily="18" charset="0"/>
                </a:rPr>
                <a:t> V</a:t>
              </a:r>
              <a:r>
                <a:rPr lang="en-US" sz="500" baseline="-25000">
                  <a:latin typeface="Constantia" pitchFamily="18" charset="0"/>
                </a:rPr>
                <a:t>1</a:t>
              </a:r>
              <a:endParaRPr lang="en-US" sz="500">
                <a:latin typeface="Constantia" pitchFamily="18" charset="0"/>
              </a:endParaRPr>
            </a:p>
          </p:txBody>
        </p:sp>
        <p:sp>
          <p:nvSpPr>
            <p:cNvPr id="58415" name="Text Box 21"/>
            <p:cNvSpPr txBox="1">
              <a:spLocks noChangeArrowheads="1"/>
            </p:cNvSpPr>
            <p:nvPr/>
          </p:nvSpPr>
          <p:spPr bwMode="auto">
            <a:xfrm>
              <a:off x="4495801" y="3733800"/>
              <a:ext cx="1600199" cy="4960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700">
                  <a:latin typeface="Constantia" pitchFamily="18" charset="0"/>
                </a:rPr>
                <a:t>V</a:t>
              </a:r>
              <a:r>
                <a:rPr lang="en-US" sz="700" baseline="-25000">
                  <a:latin typeface="Constantia" pitchFamily="18" charset="0"/>
                </a:rPr>
                <a:t>1</a:t>
              </a:r>
              <a:r>
                <a:rPr lang="en-US" sz="700">
                  <a:latin typeface="Constantia" pitchFamily="18" charset="0"/>
                </a:rPr>
                <a:t> = {p,r}</a:t>
              </a:r>
            </a:p>
          </p:txBody>
        </p:sp>
      </p:grpSp>
      <p:sp>
        <p:nvSpPr>
          <p:cNvPr id="58435" name="Oval 67"/>
          <p:cNvSpPr>
            <a:spLocks noChangeArrowheads="1"/>
          </p:cNvSpPr>
          <p:nvPr/>
        </p:nvSpPr>
        <p:spPr bwMode="auto">
          <a:xfrm>
            <a:off x="1981200" y="2133600"/>
            <a:ext cx="1447800" cy="3429000"/>
          </a:xfrm>
          <a:prstGeom prst="ellipse">
            <a:avLst/>
          </a:prstGeom>
          <a:gradFill rotWithShape="1">
            <a:gsLst>
              <a:gs pos="0">
                <a:srgbClr val="CC9900"/>
              </a:gs>
              <a:gs pos="100000">
                <a:srgbClr val="CC9900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pic>
        <p:nvPicPr>
          <p:cNvPr id="58437" name="Picture 3" descr="eye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09800" y="4343400"/>
            <a:ext cx="990600" cy="66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8438" name="Picture 3" descr="eye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09800" y="2692400"/>
            <a:ext cx="990600" cy="66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8439" name="Picture 3" descr="eye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09800" y="3505200"/>
            <a:ext cx="990600" cy="66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8440" name="Text Box 72"/>
          <p:cNvSpPr txBox="1">
            <a:spLocks noChangeArrowheads="1"/>
          </p:cNvSpPr>
          <p:nvPr/>
        </p:nvSpPr>
        <p:spPr bwMode="auto">
          <a:xfrm>
            <a:off x="685800" y="5715000"/>
            <a:ext cx="7467600" cy="944563"/>
          </a:xfrm>
          <a:prstGeom prst="rect">
            <a:avLst/>
          </a:prstGeom>
          <a:solidFill>
            <a:srgbClr val="FFFF00"/>
          </a:solidFill>
          <a:ln w="28575">
            <a:solidFill>
              <a:srgbClr val="0000FF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i="1"/>
              <a:t>Here, three replicas cooperate to implement the GMS as a fault-tolerant state machine.  Each client platform binds to some representative, then rebinds to a different replica if that one later crashes….</a:t>
            </a:r>
          </a:p>
        </p:txBody>
      </p:sp>
      <p:pic>
        <p:nvPicPr>
          <p:cNvPr id="58441" name="Picture 35" descr="j019538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04800" y="4267200"/>
            <a:ext cx="971550" cy="992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8442" name="Picture 36" descr="j0292020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81000" y="2057400"/>
            <a:ext cx="914400" cy="868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8443" name="Line 75"/>
          <p:cNvSpPr>
            <a:spLocks noChangeShapeType="1"/>
          </p:cNvSpPr>
          <p:nvPr/>
        </p:nvSpPr>
        <p:spPr bwMode="auto">
          <a:xfrm>
            <a:off x="1219200" y="2590800"/>
            <a:ext cx="838200" cy="381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8444" name="Line 76"/>
          <p:cNvSpPr>
            <a:spLocks noChangeShapeType="1"/>
          </p:cNvSpPr>
          <p:nvPr/>
        </p:nvSpPr>
        <p:spPr bwMode="auto">
          <a:xfrm flipV="1">
            <a:off x="1295400" y="4191000"/>
            <a:ext cx="685800" cy="685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pic>
        <p:nvPicPr>
          <p:cNvPr id="58445" name="Picture 36" descr="j0292020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81000" y="3124200"/>
            <a:ext cx="914400" cy="868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8446" name="Line 78"/>
          <p:cNvSpPr>
            <a:spLocks noChangeShapeType="1"/>
          </p:cNvSpPr>
          <p:nvPr/>
        </p:nvSpPr>
        <p:spPr bwMode="auto">
          <a:xfrm>
            <a:off x="1219200" y="3657600"/>
            <a:ext cx="762000" cy="228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8447" name="Line 79"/>
          <p:cNvSpPr>
            <a:spLocks noChangeShapeType="1"/>
          </p:cNvSpPr>
          <p:nvPr/>
        </p:nvSpPr>
        <p:spPr bwMode="auto">
          <a:xfrm flipV="1">
            <a:off x="1295400" y="4800600"/>
            <a:ext cx="762000" cy="76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8448" name="Line 80"/>
          <p:cNvSpPr>
            <a:spLocks noChangeShapeType="1"/>
          </p:cNvSpPr>
          <p:nvPr/>
        </p:nvSpPr>
        <p:spPr bwMode="auto">
          <a:xfrm>
            <a:off x="1219200" y="3657600"/>
            <a:ext cx="762000" cy="1066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" dur="500" fill="hold"/>
                                        <p:tgtEl>
                                          <p:spTgt spid="5843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7" dur="500" fill="hold"/>
                                        <p:tgtEl>
                                          <p:spTgt spid="5843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8" dur="500" fill="hold"/>
                                        <p:tgtEl>
                                          <p:spTgt spid="5843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9" dur="500" fill="hold"/>
                                        <p:tgtEl>
                                          <p:spTgt spid="5843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2000"/>
                                        <p:tgtEl>
                                          <p:spTgt spid="584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4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" dur="2000"/>
                                        <p:tgtEl>
                                          <p:spTgt spid="584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4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2000"/>
                                        <p:tgtEl>
                                          <p:spTgt spid="584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4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5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584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584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444" grpId="0" animBg="1"/>
      <p:bldP spid="58446" grpId="0" animBg="1"/>
      <p:bldP spid="58447" grpId="0" animBg="1"/>
      <p:bldP spid="58448" grpId="0" animBg="1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704088"/>
            <a:ext cx="8305800" cy="1143000"/>
          </a:xfrm>
          <a:noFill/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Turning the GMS into the Oracle</a:t>
            </a:r>
            <a:endParaRPr lang="en-US" dirty="0"/>
          </a:p>
        </p:txBody>
      </p:sp>
      <p:pic>
        <p:nvPicPr>
          <p:cNvPr id="137219" name="Picture 3" descr="eye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33600" y="2057400"/>
            <a:ext cx="16002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7220" name="Picture 4" descr="eye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3400" y="3505200"/>
            <a:ext cx="16002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37221" name="Straight Arrow Connector 7"/>
          <p:cNvCxnSpPr>
            <a:cxnSpLocks noChangeShapeType="1"/>
          </p:cNvCxnSpPr>
          <p:nvPr/>
        </p:nvCxnSpPr>
        <p:spPr bwMode="auto">
          <a:xfrm rot="10800000" flipV="1">
            <a:off x="1333500" y="3124200"/>
            <a:ext cx="1485900" cy="381000"/>
          </a:xfrm>
          <a:prstGeom prst="straightConnector1">
            <a:avLst/>
          </a:prstGeom>
          <a:noFill/>
          <a:ln w="38100" algn="ctr">
            <a:solidFill>
              <a:srgbClr val="065093"/>
            </a:solidFill>
            <a:round/>
            <a:headEnd/>
            <a:tailEnd type="arrow" w="med" len="med"/>
          </a:ln>
        </p:spPr>
      </p:cxnSp>
      <p:cxnSp>
        <p:nvCxnSpPr>
          <p:cNvPr id="137222" name="Straight Arrow Connector 9"/>
          <p:cNvCxnSpPr>
            <a:cxnSpLocks noChangeShapeType="1"/>
          </p:cNvCxnSpPr>
          <p:nvPr/>
        </p:nvCxnSpPr>
        <p:spPr bwMode="auto">
          <a:xfrm rot="16200000" flipH="1">
            <a:off x="2743200" y="3314700"/>
            <a:ext cx="1295400" cy="914400"/>
          </a:xfrm>
          <a:prstGeom prst="straightConnector1">
            <a:avLst/>
          </a:prstGeom>
          <a:noFill/>
          <a:ln w="38100" algn="ctr">
            <a:solidFill>
              <a:srgbClr val="065093"/>
            </a:solidFill>
            <a:round/>
            <a:headEnd/>
            <a:tailEnd type="arrow" w="med" len="med"/>
          </a:ln>
        </p:spPr>
      </p:cxnSp>
      <p:grpSp>
        <p:nvGrpSpPr>
          <p:cNvPr id="3" name="Group 28"/>
          <p:cNvGrpSpPr>
            <a:grpSpLocks/>
          </p:cNvGrpSpPr>
          <p:nvPr/>
        </p:nvGrpSpPr>
        <p:grpSpPr bwMode="auto">
          <a:xfrm>
            <a:off x="5257800" y="4991100"/>
            <a:ext cx="3505200" cy="876300"/>
            <a:chOff x="381000" y="2057400"/>
            <a:chExt cx="7848600" cy="2172490"/>
          </a:xfrm>
        </p:grpSpPr>
        <p:sp>
          <p:nvSpPr>
            <p:cNvPr id="137224" name="Line 4"/>
            <p:cNvSpPr>
              <a:spLocks noChangeShapeType="1"/>
            </p:cNvSpPr>
            <p:nvPr/>
          </p:nvSpPr>
          <p:spPr bwMode="auto">
            <a:xfrm>
              <a:off x="914400" y="2514600"/>
              <a:ext cx="678180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7225" name="Line 5"/>
            <p:cNvSpPr>
              <a:spLocks noChangeShapeType="1"/>
            </p:cNvSpPr>
            <p:nvPr/>
          </p:nvSpPr>
          <p:spPr bwMode="auto">
            <a:xfrm>
              <a:off x="914400" y="2971800"/>
              <a:ext cx="129540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7226" name="Line 6"/>
            <p:cNvSpPr>
              <a:spLocks noChangeShapeType="1"/>
            </p:cNvSpPr>
            <p:nvPr/>
          </p:nvSpPr>
          <p:spPr bwMode="auto">
            <a:xfrm>
              <a:off x="914400" y="3429000"/>
              <a:ext cx="731520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7227" name="Text Box 7"/>
            <p:cNvSpPr txBox="1">
              <a:spLocks noChangeArrowheads="1"/>
            </p:cNvSpPr>
            <p:nvPr/>
          </p:nvSpPr>
          <p:spPr bwMode="auto">
            <a:xfrm>
              <a:off x="609600" y="2286000"/>
              <a:ext cx="304799" cy="4960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700">
                  <a:latin typeface="Constantia" pitchFamily="18" charset="0"/>
                </a:rPr>
                <a:t>p</a:t>
              </a:r>
            </a:p>
          </p:txBody>
        </p:sp>
        <p:sp>
          <p:nvSpPr>
            <p:cNvPr id="137228" name="Text Box 8"/>
            <p:cNvSpPr txBox="1">
              <a:spLocks noChangeArrowheads="1"/>
            </p:cNvSpPr>
            <p:nvPr/>
          </p:nvSpPr>
          <p:spPr bwMode="auto">
            <a:xfrm>
              <a:off x="609600" y="2757488"/>
              <a:ext cx="304799" cy="4960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700">
                  <a:latin typeface="Constantia" pitchFamily="18" charset="0"/>
                </a:rPr>
                <a:t>q</a:t>
              </a:r>
            </a:p>
          </p:txBody>
        </p:sp>
        <p:sp>
          <p:nvSpPr>
            <p:cNvPr id="137229" name="Oval 9"/>
            <p:cNvSpPr>
              <a:spLocks noChangeArrowheads="1"/>
            </p:cNvSpPr>
            <p:nvPr/>
          </p:nvSpPr>
          <p:spPr bwMode="auto">
            <a:xfrm>
              <a:off x="1066800" y="2209800"/>
              <a:ext cx="228600" cy="1447800"/>
            </a:xfrm>
            <a:prstGeom prst="ellipse">
              <a:avLst/>
            </a:prstGeom>
            <a:solidFill>
              <a:schemeClr val="accent2"/>
            </a:solidFill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700">
                <a:latin typeface="Constantia" pitchFamily="18" charset="0"/>
              </a:endParaRPr>
            </a:p>
          </p:txBody>
        </p:sp>
        <p:sp>
          <p:nvSpPr>
            <p:cNvPr id="137230" name="Oval 10"/>
            <p:cNvSpPr>
              <a:spLocks noChangeArrowheads="1"/>
            </p:cNvSpPr>
            <p:nvPr/>
          </p:nvSpPr>
          <p:spPr bwMode="auto">
            <a:xfrm>
              <a:off x="4953000" y="2209800"/>
              <a:ext cx="228600" cy="1447800"/>
            </a:xfrm>
            <a:prstGeom prst="ellipse">
              <a:avLst/>
            </a:prstGeom>
            <a:solidFill>
              <a:schemeClr val="accent2"/>
            </a:solidFill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700">
                <a:latin typeface="Constantia" pitchFamily="18" charset="0"/>
              </a:endParaRPr>
            </a:p>
          </p:txBody>
        </p:sp>
        <p:sp>
          <p:nvSpPr>
            <p:cNvPr id="137231" name="AutoShape 11"/>
            <p:cNvSpPr>
              <a:spLocks noChangeArrowheads="1"/>
            </p:cNvSpPr>
            <p:nvPr/>
          </p:nvSpPr>
          <p:spPr bwMode="auto">
            <a:xfrm>
              <a:off x="2209800" y="2743200"/>
              <a:ext cx="152400" cy="457200"/>
            </a:xfrm>
            <a:prstGeom prst="irregularSeal1">
              <a:avLst/>
            </a:prstGeom>
            <a:solidFill>
              <a:srgbClr val="FF3300"/>
            </a:solidFill>
            <a:ln w="9525">
              <a:solidFill>
                <a:srgbClr val="FF33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700">
                <a:latin typeface="Constantia" pitchFamily="18" charset="0"/>
              </a:endParaRPr>
            </a:p>
          </p:txBody>
        </p:sp>
        <p:sp>
          <p:nvSpPr>
            <p:cNvPr id="137232" name="Line 12"/>
            <p:cNvSpPr>
              <a:spLocks noChangeShapeType="1"/>
            </p:cNvSpPr>
            <p:nvPr/>
          </p:nvSpPr>
          <p:spPr bwMode="auto">
            <a:xfrm>
              <a:off x="1181100" y="2514600"/>
              <a:ext cx="0" cy="914400"/>
            </a:xfrm>
            <a:prstGeom prst="line">
              <a:avLst/>
            </a:prstGeom>
            <a:noFill/>
            <a:ln w="12700" cmpd="tri">
              <a:solidFill>
                <a:schemeClr val="bg1"/>
              </a:solidFill>
              <a:round/>
              <a:headEnd/>
              <a:tailEnd type="triangle" w="sm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7233" name="Text Box 13"/>
            <p:cNvSpPr txBox="1">
              <a:spLocks noChangeArrowheads="1"/>
            </p:cNvSpPr>
            <p:nvPr/>
          </p:nvSpPr>
          <p:spPr bwMode="auto">
            <a:xfrm>
              <a:off x="609600" y="3214688"/>
              <a:ext cx="304799" cy="4960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700">
                  <a:latin typeface="Constantia" pitchFamily="18" charset="0"/>
                </a:rPr>
                <a:t>r</a:t>
              </a:r>
            </a:p>
          </p:txBody>
        </p:sp>
        <p:sp>
          <p:nvSpPr>
            <p:cNvPr id="137234" name="Line 14"/>
            <p:cNvSpPr>
              <a:spLocks noChangeShapeType="1"/>
            </p:cNvSpPr>
            <p:nvPr/>
          </p:nvSpPr>
          <p:spPr bwMode="auto">
            <a:xfrm>
              <a:off x="2514600" y="2514600"/>
              <a:ext cx="609600" cy="9144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7235" name="Line 15"/>
            <p:cNvSpPr>
              <a:spLocks noChangeShapeType="1"/>
            </p:cNvSpPr>
            <p:nvPr/>
          </p:nvSpPr>
          <p:spPr bwMode="auto">
            <a:xfrm flipV="1">
              <a:off x="3352800" y="2514600"/>
              <a:ext cx="762000" cy="9144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7236" name="Text Box 16"/>
            <p:cNvSpPr txBox="1">
              <a:spLocks noChangeArrowheads="1"/>
            </p:cNvSpPr>
            <p:nvPr/>
          </p:nvSpPr>
          <p:spPr bwMode="auto">
            <a:xfrm>
              <a:off x="1219201" y="2057400"/>
              <a:ext cx="2362200" cy="4197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500" u="sng">
                  <a:latin typeface="Constantia" pitchFamily="18" charset="0"/>
                </a:rPr>
                <a:t>Proposed </a:t>
              </a:r>
              <a:r>
                <a:rPr lang="en-US" sz="500">
                  <a:latin typeface="Constantia" pitchFamily="18" charset="0"/>
                </a:rPr>
                <a:t>V</a:t>
              </a:r>
              <a:r>
                <a:rPr lang="en-US" sz="500" baseline="-25000">
                  <a:latin typeface="Constantia" pitchFamily="18" charset="0"/>
                </a:rPr>
                <a:t>1</a:t>
              </a:r>
              <a:r>
                <a:rPr lang="en-US" sz="500">
                  <a:latin typeface="Constantia" pitchFamily="18" charset="0"/>
                </a:rPr>
                <a:t> = {p,r}</a:t>
              </a:r>
            </a:p>
          </p:txBody>
        </p:sp>
        <p:sp>
          <p:nvSpPr>
            <p:cNvPr id="137237" name="Text Box 17"/>
            <p:cNvSpPr txBox="1">
              <a:spLocks noChangeArrowheads="1"/>
            </p:cNvSpPr>
            <p:nvPr/>
          </p:nvSpPr>
          <p:spPr bwMode="auto">
            <a:xfrm>
              <a:off x="381000" y="3733800"/>
              <a:ext cx="1600199" cy="4960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700">
                  <a:latin typeface="Constantia" pitchFamily="18" charset="0"/>
                </a:rPr>
                <a:t>V</a:t>
              </a:r>
              <a:r>
                <a:rPr lang="en-US" sz="700" baseline="-25000">
                  <a:latin typeface="Constantia" pitchFamily="18" charset="0"/>
                </a:rPr>
                <a:t>0</a:t>
              </a:r>
              <a:r>
                <a:rPr lang="en-US" sz="700">
                  <a:latin typeface="Constantia" pitchFamily="18" charset="0"/>
                </a:rPr>
                <a:t> = {p,q,r}</a:t>
              </a:r>
            </a:p>
          </p:txBody>
        </p:sp>
        <p:sp>
          <p:nvSpPr>
            <p:cNvPr id="137238" name="Text Box 18"/>
            <p:cNvSpPr txBox="1">
              <a:spLocks noChangeArrowheads="1"/>
            </p:cNvSpPr>
            <p:nvPr/>
          </p:nvSpPr>
          <p:spPr bwMode="auto">
            <a:xfrm>
              <a:off x="2972318" y="3580504"/>
              <a:ext cx="533193" cy="5273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400" i="1">
                  <a:latin typeface="Constantia" pitchFamily="18" charset="0"/>
                </a:rPr>
                <a:t>OK</a:t>
              </a:r>
            </a:p>
          </p:txBody>
        </p:sp>
        <p:sp>
          <p:nvSpPr>
            <p:cNvPr id="137239" name="Line 19"/>
            <p:cNvSpPr>
              <a:spLocks noChangeShapeType="1"/>
            </p:cNvSpPr>
            <p:nvPr/>
          </p:nvSpPr>
          <p:spPr bwMode="auto">
            <a:xfrm>
              <a:off x="4191000" y="2514600"/>
              <a:ext cx="609600" cy="9144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7240" name="Rectangle 20"/>
            <p:cNvSpPr>
              <a:spLocks noChangeArrowheads="1"/>
            </p:cNvSpPr>
            <p:nvPr/>
          </p:nvSpPr>
          <p:spPr bwMode="auto">
            <a:xfrm>
              <a:off x="3580158" y="2057400"/>
              <a:ext cx="1080604" cy="41718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500" u="sng">
                  <a:latin typeface="Constantia" pitchFamily="18" charset="0"/>
                </a:rPr>
                <a:t>Commit</a:t>
              </a:r>
              <a:r>
                <a:rPr lang="en-US" sz="500">
                  <a:latin typeface="Constantia" pitchFamily="18" charset="0"/>
                </a:rPr>
                <a:t> V</a:t>
              </a:r>
              <a:r>
                <a:rPr lang="en-US" sz="500" baseline="-25000">
                  <a:latin typeface="Constantia" pitchFamily="18" charset="0"/>
                </a:rPr>
                <a:t>1</a:t>
              </a:r>
              <a:endParaRPr lang="en-US" sz="500">
                <a:latin typeface="Constantia" pitchFamily="18" charset="0"/>
              </a:endParaRPr>
            </a:p>
          </p:txBody>
        </p:sp>
        <p:sp>
          <p:nvSpPr>
            <p:cNvPr id="137241" name="Text Box 21"/>
            <p:cNvSpPr txBox="1">
              <a:spLocks noChangeArrowheads="1"/>
            </p:cNvSpPr>
            <p:nvPr/>
          </p:nvSpPr>
          <p:spPr bwMode="auto">
            <a:xfrm>
              <a:off x="4495801" y="3733800"/>
              <a:ext cx="1600199" cy="4960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700">
                  <a:latin typeface="Constantia" pitchFamily="18" charset="0"/>
                </a:rPr>
                <a:t>V</a:t>
              </a:r>
              <a:r>
                <a:rPr lang="en-US" sz="700" baseline="-25000">
                  <a:latin typeface="Constantia" pitchFamily="18" charset="0"/>
                </a:rPr>
                <a:t>1</a:t>
              </a:r>
              <a:r>
                <a:rPr lang="en-US" sz="700">
                  <a:latin typeface="Constantia" pitchFamily="18" charset="0"/>
                </a:rPr>
                <a:t> = {p,r}</a:t>
              </a:r>
            </a:p>
          </p:txBody>
        </p:sp>
      </p:grpSp>
      <p:grpSp>
        <p:nvGrpSpPr>
          <p:cNvPr id="4" name="Group 28"/>
          <p:cNvGrpSpPr>
            <a:grpSpLocks/>
          </p:cNvGrpSpPr>
          <p:nvPr/>
        </p:nvGrpSpPr>
        <p:grpSpPr bwMode="auto">
          <a:xfrm>
            <a:off x="3581400" y="2628900"/>
            <a:ext cx="3505200" cy="876300"/>
            <a:chOff x="381000" y="2057400"/>
            <a:chExt cx="7848600" cy="2172490"/>
          </a:xfrm>
        </p:grpSpPr>
        <p:sp>
          <p:nvSpPr>
            <p:cNvPr id="137243" name="Line 4"/>
            <p:cNvSpPr>
              <a:spLocks noChangeShapeType="1"/>
            </p:cNvSpPr>
            <p:nvPr/>
          </p:nvSpPr>
          <p:spPr bwMode="auto">
            <a:xfrm>
              <a:off x="914400" y="2514600"/>
              <a:ext cx="678180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7244" name="Line 5"/>
            <p:cNvSpPr>
              <a:spLocks noChangeShapeType="1"/>
            </p:cNvSpPr>
            <p:nvPr/>
          </p:nvSpPr>
          <p:spPr bwMode="auto">
            <a:xfrm>
              <a:off x="914400" y="2971800"/>
              <a:ext cx="129540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7245" name="Line 6"/>
            <p:cNvSpPr>
              <a:spLocks noChangeShapeType="1"/>
            </p:cNvSpPr>
            <p:nvPr/>
          </p:nvSpPr>
          <p:spPr bwMode="auto">
            <a:xfrm>
              <a:off x="914400" y="3429000"/>
              <a:ext cx="731520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7246" name="Text Box 7"/>
            <p:cNvSpPr txBox="1">
              <a:spLocks noChangeArrowheads="1"/>
            </p:cNvSpPr>
            <p:nvPr/>
          </p:nvSpPr>
          <p:spPr bwMode="auto">
            <a:xfrm>
              <a:off x="609600" y="2286000"/>
              <a:ext cx="304799" cy="4960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700">
                  <a:latin typeface="Constantia" pitchFamily="18" charset="0"/>
                </a:rPr>
                <a:t>p</a:t>
              </a:r>
            </a:p>
          </p:txBody>
        </p:sp>
        <p:sp>
          <p:nvSpPr>
            <p:cNvPr id="137247" name="Text Box 8"/>
            <p:cNvSpPr txBox="1">
              <a:spLocks noChangeArrowheads="1"/>
            </p:cNvSpPr>
            <p:nvPr/>
          </p:nvSpPr>
          <p:spPr bwMode="auto">
            <a:xfrm>
              <a:off x="609600" y="2757488"/>
              <a:ext cx="304799" cy="4960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700">
                  <a:latin typeface="Constantia" pitchFamily="18" charset="0"/>
                </a:rPr>
                <a:t>q</a:t>
              </a:r>
            </a:p>
          </p:txBody>
        </p:sp>
        <p:sp>
          <p:nvSpPr>
            <p:cNvPr id="137248" name="Oval 9"/>
            <p:cNvSpPr>
              <a:spLocks noChangeArrowheads="1"/>
            </p:cNvSpPr>
            <p:nvPr/>
          </p:nvSpPr>
          <p:spPr bwMode="auto">
            <a:xfrm>
              <a:off x="1066800" y="2209800"/>
              <a:ext cx="228600" cy="1447800"/>
            </a:xfrm>
            <a:prstGeom prst="ellipse">
              <a:avLst/>
            </a:prstGeom>
            <a:solidFill>
              <a:schemeClr val="accent2"/>
            </a:solidFill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700">
                <a:latin typeface="Constantia" pitchFamily="18" charset="0"/>
              </a:endParaRPr>
            </a:p>
          </p:txBody>
        </p:sp>
        <p:sp>
          <p:nvSpPr>
            <p:cNvPr id="137249" name="Oval 10"/>
            <p:cNvSpPr>
              <a:spLocks noChangeArrowheads="1"/>
            </p:cNvSpPr>
            <p:nvPr/>
          </p:nvSpPr>
          <p:spPr bwMode="auto">
            <a:xfrm>
              <a:off x="4953000" y="2209800"/>
              <a:ext cx="228600" cy="1447800"/>
            </a:xfrm>
            <a:prstGeom prst="ellipse">
              <a:avLst/>
            </a:prstGeom>
            <a:solidFill>
              <a:schemeClr val="accent2"/>
            </a:solidFill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700">
                <a:latin typeface="Constantia" pitchFamily="18" charset="0"/>
              </a:endParaRPr>
            </a:p>
          </p:txBody>
        </p:sp>
        <p:sp>
          <p:nvSpPr>
            <p:cNvPr id="137250" name="AutoShape 11"/>
            <p:cNvSpPr>
              <a:spLocks noChangeArrowheads="1"/>
            </p:cNvSpPr>
            <p:nvPr/>
          </p:nvSpPr>
          <p:spPr bwMode="auto">
            <a:xfrm>
              <a:off x="2209800" y="2743200"/>
              <a:ext cx="152400" cy="457200"/>
            </a:xfrm>
            <a:prstGeom prst="irregularSeal1">
              <a:avLst/>
            </a:prstGeom>
            <a:solidFill>
              <a:srgbClr val="FF3300"/>
            </a:solidFill>
            <a:ln w="9525">
              <a:solidFill>
                <a:srgbClr val="FF33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700">
                <a:latin typeface="Constantia" pitchFamily="18" charset="0"/>
              </a:endParaRPr>
            </a:p>
          </p:txBody>
        </p:sp>
        <p:sp>
          <p:nvSpPr>
            <p:cNvPr id="137251" name="Line 12"/>
            <p:cNvSpPr>
              <a:spLocks noChangeShapeType="1"/>
            </p:cNvSpPr>
            <p:nvPr/>
          </p:nvSpPr>
          <p:spPr bwMode="auto">
            <a:xfrm>
              <a:off x="1181100" y="2514600"/>
              <a:ext cx="0" cy="914400"/>
            </a:xfrm>
            <a:prstGeom prst="line">
              <a:avLst/>
            </a:prstGeom>
            <a:noFill/>
            <a:ln w="12700" cmpd="tri">
              <a:solidFill>
                <a:schemeClr val="bg1"/>
              </a:solidFill>
              <a:round/>
              <a:headEnd/>
              <a:tailEnd type="triangle" w="sm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7252" name="Text Box 13"/>
            <p:cNvSpPr txBox="1">
              <a:spLocks noChangeArrowheads="1"/>
            </p:cNvSpPr>
            <p:nvPr/>
          </p:nvSpPr>
          <p:spPr bwMode="auto">
            <a:xfrm>
              <a:off x="609600" y="3214688"/>
              <a:ext cx="304799" cy="4960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700">
                  <a:latin typeface="Constantia" pitchFamily="18" charset="0"/>
                </a:rPr>
                <a:t>r</a:t>
              </a:r>
            </a:p>
          </p:txBody>
        </p:sp>
        <p:sp>
          <p:nvSpPr>
            <p:cNvPr id="137253" name="Line 14"/>
            <p:cNvSpPr>
              <a:spLocks noChangeShapeType="1"/>
            </p:cNvSpPr>
            <p:nvPr/>
          </p:nvSpPr>
          <p:spPr bwMode="auto">
            <a:xfrm>
              <a:off x="2514600" y="2514600"/>
              <a:ext cx="609600" cy="9144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7254" name="Line 15"/>
            <p:cNvSpPr>
              <a:spLocks noChangeShapeType="1"/>
            </p:cNvSpPr>
            <p:nvPr/>
          </p:nvSpPr>
          <p:spPr bwMode="auto">
            <a:xfrm flipV="1">
              <a:off x="3352800" y="2514600"/>
              <a:ext cx="762000" cy="9144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7255" name="Text Box 16"/>
            <p:cNvSpPr txBox="1">
              <a:spLocks noChangeArrowheads="1"/>
            </p:cNvSpPr>
            <p:nvPr/>
          </p:nvSpPr>
          <p:spPr bwMode="auto">
            <a:xfrm>
              <a:off x="1219201" y="2057400"/>
              <a:ext cx="2362200" cy="4197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500" u="sng">
                  <a:latin typeface="Constantia" pitchFamily="18" charset="0"/>
                </a:rPr>
                <a:t>Proposed </a:t>
              </a:r>
              <a:r>
                <a:rPr lang="en-US" sz="500">
                  <a:latin typeface="Constantia" pitchFamily="18" charset="0"/>
                </a:rPr>
                <a:t>V</a:t>
              </a:r>
              <a:r>
                <a:rPr lang="en-US" sz="500" baseline="-25000">
                  <a:latin typeface="Constantia" pitchFamily="18" charset="0"/>
                </a:rPr>
                <a:t>1</a:t>
              </a:r>
              <a:r>
                <a:rPr lang="en-US" sz="500">
                  <a:latin typeface="Constantia" pitchFamily="18" charset="0"/>
                </a:rPr>
                <a:t> = {p,r}</a:t>
              </a:r>
            </a:p>
          </p:txBody>
        </p:sp>
        <p:sp>
          <p:nvSpPr>
            <p:cNvPr id="137256" name="Text Box 17"/>
            <p:cNvSpPr txBox="1">
              <a:spLocks noChangeArrowheads="1"/>
            </p:cNvSpPr>
            <p:nvPr/>
          </p:nvSpPr>
          <p:spPr bwMode="auto">
            <a:xfrm>
              <a:off x="381000" y="3733800"/>
              <a:ext cx="1600199" cy="4960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700">
                  <a:latin typeface="Constantia" pitchFamily="18" charset="0"/>
                </a:rPr>
                <a:t>V</a:t>
              </a:r>
              <a:r>
                <a:rPr lang="en-US" sz="700" baseline="-25000">
                  <a:latin typeface="Constantia" pitchFamily="18" charset="0"/>
                </a:rPr>
                <a:t>0</a:t>
              </a:r>
              <a:r>
                <a:rPr lang="en-US" sz="700">
                  <a:latin typeface="Constantia" pitchFamily="18" charset="0"/>
                </a:rPr>
                <a:t> = {p,q,r}</a:t>
              </a:r>
            </a:p>
          </p:txBody>
        </p:sp>
        <p:sp>
          <p:nvSpPr>
            <p:cNvPr id="137257" name="Text Box 18"/>
            <p:cNvSpPr txBox="1">
              <a:spLocks noChangeArrowheads="1"/>
            </p:cNvSpPr>
            <p:nvPr/>
          </p:nvSpPr>
          <p:spPr bwMode="auto">
            <a:xfrm>
              <a:off x="2972318" y="3580504"/>
              <a:ext cx="533193" cy="5273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400" i="1">
                  <a:latin typeface="Constantia" pitchFamily="18" charset="0"/>
                </a:rPr>
                <a:t>OK</a:t>
              </a:r>
            </a:p>
          </p:txBody>
        </p:sp>
        <p:sp>
          <p:nvSpPr>
            <p:cNvPr id="137258" name="Line 19"/>
            <p:cNvSpPr>
              <a:spLocks noChangeShapeType="1"/>
            </p:cNvSpPr>
            <p:nvPr/>
          </p:nvSpPr>
          <p:spPr bwMode="auto">
            <a:xfrm>
              <a:off x="4191000" y="2514600"/>
              <a:ext cx="609600" cy="9144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7259" name="Rectangle 20"/>
            <p:cNvSpPr>
              <a:spLocks noChangeArrowheads="1"/>
            </p:cNvSpPr>
            <p:nvPr/>
          </p:nvSpPr>
          <p:spPr bwMode="auto">
            <a:xfrm>
              <a:off x="3580158" y="2057400"/>
              <a:ext cx="1080604" cy="41718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500" u="sng">
                  <a:latin typeface="Constantia" pitchFamily="18" charset="0"/>
                </a:rPr>
                <a:t>Commit</a:t>
              </a:r>
              <a:r>
                <a:rPr lang="en-US" sz="500">
                  <a:latin typeface="Constantia" pitchFamily="18" charset="0"/>
                </a:rPr>
                <a:t> V</a:t>
              </a:r>
              <a:r>
                <a:rPr lang="en-US" sz="500" baseline="-25000">
                  <a:latin typeface="Constantia" pitchFamily="18" charset="0"/>
                </a:rPr>
                <a:t>1</a:t>
              </a:r>
              <a:endParaRPr lang="en-US" sz="500">
                <a:latin typeface="Constantia" pitchFamily="18" charset="0"/>
              </a:endParaRPr>
            </a:p>
          </p:txBody>
        </p:sp>
        <p:sp>
          <p:nvSpPr>
            <p:cNvPr id="137260" name="Text Box 21"/>
            <p:cNvSpPr txBox="1">
              <a:spLocks noChangeArrowheads="1"/>
            </p:cNvSpPr>
            <p:nvPr/>
          </p:nvSpPr>
          <p:spPr bwMode="auto">
            <a:xfrm>
              <a:off x="4495801" y="3733800"/>
              <a:ext cx="1600199" cy="4960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700">
                  <a:latin typeface="Constantia" pitchFamily="18" charset="0"/>
                </a:rPr>
                <a:t>V</a:t>
              </a:r>
              <a:r>
                <a:rPr lang="en-US" sz="700" baseline="-25000">
                  <a:latin typeface="Constantia" pitchFamily="18" charset="0"/>
                </a:rPr>
                <a:t>1</a:t>
              </a:r>
              <a:r>
                <a:rPr lang="en-US" sz="700">
                  <a:latin typeface="Constantia" pitchFamily="18" charset="0"/>
                </a:rPr>
                <a:t> = {p,r}</a:t>
              </a:r>
            </a:p>
          </p:txBody>
        </p:sp>
      </p:grpSp>
      <p:grpSp>
        <p:nvGrpSpPr>
          <p:cNvPr id="5" name="Group 28"/>
          <p:cNvGrpSpPr>
            <a:grpSpLocks/>
          </p:cNvGrpSpPr>
          <p:nvPr/>
        </p:nvGrpSpPr>
        <p:grpSpPr bwMode="auto">
          <a:xfrm>
            <a:off x="228600" y="4648200"/>
            <a:ext cx="3505200" cy="876300"/>
            <a:chOff x="381000" y="2057400"/>
            <a:chExt cx="7848600" cy="2172490"/>
          </a:xfrm>
        </p:grpSpPr>
        <p:sp>
          <p:nvSpPr>
            <p:cNvPr id="137262" name="Line 4"/>
            <p:cNvSpPr>
              <a:spLocks noChangeShapeType="1"/>
            </p:cNvSpPr>
            <p:nvPr/>
          </p:nvSpPr>
          <p:spPr bwMode="auto">
            <a:xfrm>
              <a:off x="914400" y="2514600"/>
              <a:ext cx="678180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7263" name="Line 5"/>
            <p:cNvSpPr>
              <a:spLocks noChangeShapeType="1"/>
            </p:cNvSpPr>
            <p:nvPr/>
          </p:nvSpPr>
          <p:spPr bwMode="auto">
            <a:xfrm>
              <a:off x="914400" y="2971800"/>
              <a:ext cx="129540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7264" name="Line 6"/>
            <p:cNvSpPr>
              <a:spLocks noChangeShapeType="1"/>
            </p:cNvSpPr>
            <p:nvPr/>
          </p:nvSpPr>
          <p:spPr bwMode="auto">
            <a:xfrm>
              <a:off x="914400" y="3429000"/>
              <a:ext cx="731520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7265" name="Text Box 7"/>
            <p:cNvSpPr txBox="1">
              <a:spLocks noChangeArrowheads="1"/>
            </p:cNvSpPr>
            <p:nvPr/>
          </p:nvSpPr>
          <p:spPr bwMode="auto">
            <a:xfrm>
              <a:off x="609600" y="2286000"/>
              <a:ext cx="304799" cy="4960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700">
                  <a:latin typeface="Constantia" pitchFamily="18" charset="0"/>
                </a:rPr>
                <a:t>p</a:t>
              </a:r>
            </a:p>
          </p:txBody>
        </p:sp>
        <p:sp>
          <p:nvSpPr>
            <p:cNvPr id="137266" name="Text Box 8"/>
            <p:cNvSpPr txBox="1">
              <a:spLocks noChangeArrowheads="1"/>
            </p:cNvSpPr>
            <p:nvPr/>
          </p:nvSpPr>
          <p:spPr bwMode="auto">
            <a:xfrm>
              <a:off x="609600" y="2757488"/>
              <a:ext cx="304799" cy="4960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700">
                  <a:latin typeface="Constantia" pitchFamily="18" charset="0"/>
                </a:rPr>
                <a:t>q</a:t>
              </a:r>
            </a:p>
          </p:txBody>
        </p:sp>
        <p:sp>
          <p:nvSpPr>
            <p:cNvPr id="137267" name="Oval 9"/>
            <p:cNvSpPr>
              <a:spLocks noChangeArrowheads="1"/>
            </p:cNvSpPr>
            <p:nvPr/>
          </p:nvSpPr>
          <p:spPr bwMode="auto">
            <a:xfrm>
              <a:off x="1066800" y="2209800"/>
              <a:ext cx="228600" cy="1447800"/>
            </a:xfrm>
            <a:prstGeom prst="ellipse">
              <a:avLst/>
            </a:prstGeom>
            <a:solidFill>
              <a:schemeClr val="accent2"/>
            </a:solidFill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700">
                <a:latin typeface="Constantia" pitchFamily="18" charset="0"/>
              </a:endParaRPr>
            </a:p>
          </p:txBody>
        </p:sp>
        <p:sp>
          <p:nvSpPr>
            <p:cNvPr id="137268" name="Oval 10"/>
            <p:cNvSpPr>
              <a:spLocks noChangeArrowheads="1"/>
            </p:cNvSpPr>
            <p:nvPr/>
          </p:nvSpPr>
          <p:spPr bwMode="auto">
            <a:xfrm>
              <a:off x="4953000" y="2209800"/>
              <a:ext cx="228600" cy="1447800"/>
            </a:xfrm>
            <a:prstGeom prst="ellipse">
              <a:avLst/>
            </a:prstGeom>
            <a:solidFill>
              <a:schemeClr val="accent2"/>
            </a:solidFill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700">
                <a:latin typeface="Constantia" pitchFamily="18" charset="0"/>
              </a:endParaRPr>
            </a:p>
          </p:txBody>
        </p:sp>
        <p:sp>
          <p:nvSpPr>
            <p:cNvPr id="137269" name="AutoShape 11"/>
            <p:cNvSpPr>
              <a:spLocks noChangeArrowheads="1"/>
            </p:cNvSpPr>
            <p:nvPr/>
          </p:nvSpPr>
          <p:spPr bwMode="auto">
            <a:xfrm>
              <a:off x="2209800" y="2743200"/>
              <a:ext cx="152400" cy="457200"/>
            </a:xfrm>
            <a:prstGeom prst="irregularSeal1">
              <a:avLst/>
            </a:prstGeom>
            <a:solidFill>
              <a:srgbClr val="FF3300"/>
            </a:solidFill>
            <a:ln w="9525">
              <a:solidFill>
                <a:srgbClr val="FF33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700">
                <a:latin typeface="Constantia" pitchFamily="18" charset="0"/>
              </a:endParaRPr>
            </a:p>
          </p:txBody>
        </p:sp>
        <p:sp>
          <p:nvSpPr>
            <p:cNvPr id="137270" name="Line 12"/>
            <p:cNvSpPr>
              <a:spLocks noChangeShapeType="1"/>
            </p:cNvSpPr>
            <p:nvPr/>
          </p:nvSpPr>
          <p:spPr bwMode="auto">
            <a:xfrm>
              <a:off x="1181100" y="2514600"/>
              <a:ext cx="0" cy="914400"/>
            </a:xfrm>
            <a:prstGeom prst="line">
              <a:avLst/>
            </a:prstGeom>
            <a:noFill/>
            <a:ln w="12700" cmpd="tri">
              <a:solidFill>
                <a:schemeClr val="bg1"/>
              </a:solidFill>
              <a:round/>
              <a:headEnd/>
              <a:tailEnd type="triangle" w="sm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7271" name="Text Box 13"/>
            <p:cNvSpPr txBox="1">
              <a:spLocks noChangeArrowheads="1"/>
            </p:cNvSpPr>
            <p:nvPr/>
          </p:nvSpPr>
          <p:spPr bwMode="auto">
            <a:xfrm>
              <a:off x="609600" y="3214688"/>
              <a:ext cx="304799" cy="4960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700">
                  <a:latin typeface="Constantia" pitchFamily="18" charset="0"/>
                </a:rPr>
                <a:t>r</a:t>
              </a:r>
            </a:p>
          </p:txBody>
        </p:sp>
        <p:sp>
          <p:nvSpPr>
            <p:cNvPr id="137272" name="Line 14"/>
            <p:cNvSpPr>
              <a:spLocks noChangeShapeType="1"/>
            </p:cNvSpPr>
            <p:nvPr/>
          </p:nvSpPr>
          <p:spPr bwMode="auto">
            <a:xfrm>
              <a:off x="2514600" y="2514600"/>
              <a:ext cx="609600" cy="9144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7273" name="Line 15"/>
            <p:cNvSpPr>
              <a:spLocks noChangeShapeType="1"/>
            </p:cNvSpPr>
            <p:nvPr/>
          </p:nvSpPr>
          <p:spPr bwMode="auto">
            <a:xfrm flipV="1">
              <a:off x="3352800" y="2514600"/>
              <a:ext cx="762000" cy="9144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7274" name="Text Box 16"/>
            <p:cNvSpPr txBox="1">
              <a:spLocks noChangeArrowheads="1"/>
            </p:cNvSpPr>
            <p:nvPr/>
          </p:nvSpPr>
          <p:spPr bwMode="auto">
            <a:xfrm>
              <a:off x="1219201" y="2057400"/>
              <a:ext cx="2362200" cy="4197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500" u="sng">
                  <a:latin typeface="Constantia" pitchFamily="18" charset="0"/>
                </a:rPr>
                <a:t>Proposed </a:t>
              </a:r>
              <a:r>
                <a:rPr lang="en-US" sz="500">
                  <a:latin typeface="Constantia" pitchFamily="18" charset="0"/>
                </a:rPr>
                <a:t>V</a:t>
              </a:r>
              <a:r>
                <a:rPr lang="en-US" sz="500" baseline="-25000">
                  <a:latin typeface="Constantia" pitchFamily="18" charset="0"/>
                </a:rPr>
                <a:t>1</a:t>
              </a:r>
              <a:r>
                <a:rPr lang="en-US" sz="500">
                  <a:latin typeface="Constantia" pitchFamily="18" charset="0"/>
                </a:rPr>
                <a:t> = {p,r}</a:t>
              </a:r>
            </a:p>
          </p:txBody>
        </p:sp>
        <p:sp>
          <p:nvSpPr>
            <p:cNvPr id="137275" name="Text Box 17"/>
            <p:cNvSpPr txBox="1">
              <a:spLocks noChangeArrowheads="1"/>
            </p:cNvSpPr>
            <p:nvPr/>
          </p:nvSpPr>
          <p:spPr bwMode="auto">
            <a:xfrm>
              <a:off x="381000" y="3733800"/>
              <a:ext cx="1600199" cy="4960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700">
                  <a:latin typeface="Constantia" pitchFamily="18" charset="0"/>
                </a:rPr>
                <a:t>V</a:t>
              </a:r>
              <a:r>
                <a:rPr lang="en-US" sz="700" baseline="-25000">
                  <a:latin typeface="Constantia" pitchFamily="18" charset="0"/>
                </a:rPr>
                <a:t>0</a:t>
              </a:r>
              <a:r>
                <a:rPr lang="en-US" sz="700">
                  <a:latin typeface="Constantia" pitchFamily="18" charset="0"/>
                </a:rPr>
                <a:t> = {p,q,r}</a:t>
              </a:r>
            </a:p>
          </p:txBody>
        </p:sp>
        <p:sp>
          <p:nvSpPr>
            <p:cNvPr id="137276" name="Text Box 18"/>
            <p:cNvSpPr txBox="1">
              <a:spLocks noChangeArrowheads="1"/>
            </p:cNvSpPr>
            <p:nvPr/>
          </p:nvSpPr>
          <p:spPr bwMode="auto">
            <a:xfrm>
              <a:off x="2972318" y="3580504"/>
              <a:ext cx="533193" cy="5273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400" i="1">
                  <a:latin typeface="Constantia" pitchFamily="18" charset="0"/>
                </a:rPr>
                <a:t>OK</a:t>
              </a:r>
            </a:p>
          </p:txBody>
        </p:sp>
        <p:sp>
          <p:nvSpPr>
            <p:cNvPr id="137277" name="Line 19"/>
            <p:cNvSpPr>
              <a:spLocks noChangeShapeType="1"/>
            </p:cNvSpPr>
            <p:nvPr/>
          </p:nvSpPr>
          <p:spPr bwMode="auto">
            <a:xfrm>
              <a:off x="4191000" y="2514600"/>
              <a:ext cx="609600" cy="9144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7278" name="Rectangle 20"/>
            <p:cNvSpPr>
              <a:spLocks noChangeArrowheads="1"/>
            </p:cNvSpPr>
            <p:nvPr/>
          </p:nvSpPr>
          <p:spPr bwMode="auto">
            <a:xfrm>
              <a:off x="3580158" y="2057400"/>
              <a:ext cx="1080604" cy="41718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500" u="sng">
                  <a:latin typeface="Constantia" pitchFamily="18" charset="0"/>
                </a:rPr>
                <a:t>Commit</a:t>
              </a:r>
              <a:r>
                <a:rPr lang="en-US" sz="500">
                  <a:latin typeface="Constantia" pitchFamily="18" charset="0"/>
                </a:rPr>
                <a:t> V</a:t>
              </a:r>
              <a:r>
                <a:rPr lang="en-US" sz="500" baseline="-25000">
                  <a:latin typeface="Constantia" pitchFamily="18" charset="0"/>
                </a:rPr>
                <a:t>1</a:t>
              </a:r>
              <a:endParaRPr lang="en-US" sz="500">
                <a:latin typeface="Constantia" pitchFamily="18" charset="0"/>
              </a:endParaRPr>
            </a:p>
          </p:txBody>
        </p:sp>
        <p:sp>
          <p:nvSpPr>
            <p:cNvPr id="137279" name="Text Box 21"/>
            <p:cNvSpPr txBox="1">
              <a:spLocks noChangeArrowheads="1"/>
            </p:cNvSpPr>
            <p:nvPr/>
          </p:nvSpPr>
          <p:spPr bwMode="auto">
            <a:xfrm>
              <a:off x="4495801" y="3733800"/>
              <a:ext cx="1600199" cy="4960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700">
                  <a:latin typeface="Constantia" pitchFamily="18" charset="0"/>
                </a:rPr>
                <a:t>V</a:t>
              </a:r>
              <a:r>
                <a:rPr lang="en-US" sz="700" baseline="-25000">
                  <a:latin typeface="Constantia" pitchFamily="18" charset="0"/>
                </a:rPr>
                <a:t>1</a:t>
              </a:r>
              <a:r>
                <a:rPr lang="en-US" sz="700">
                  <a:latin typeface="Constantia" pitchFamily="18" charset="0"/>
                </a:rPr>
                <a:t> = {p,r}</a:t>
              </a:r>
            </a:p>
          </p:txBody>
        </p:sp>
      </p:grpSp>
      <p:pic>
        <p:nvPicPr>
          <p:cNvPr id="137280" name="Picture 5" descr="eye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733800" y="4419600"/>
            <a:ext cx="16002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5" name="Rectangular Callout 64"/>
          <p:cNvSpPr/>
          <p:nvPr/>
        </p:nvSpPr>
        <p:spPr>
          <a:xfrm>
            <a:off x="5410200" y="3124200"/>
            <a:ext cx="3124200" cy="1447800"/>
          </a:xfrm>
          <a:prstGeom prst="wedgeRectCallout">
            <a:avLst>
              <a:gd name="adj1" fmla="val -51642"/>
              <a:gd name="adj2" fmla="val 70810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b="1" dirty="0">
                <a:solidFill>
                  <a:schemeClr val="tx1"/>
                </a:solidFill>
              </a:rPr>
              <a:t>This part of the Oracle owns all events relating to Cornell University</a:t>
            </a:r>
          </a:p>
        </p:txBody>
      </p:sp>
      <p:sp>
        <p:nvSpPr>
          <p:cNvPr id="66" name="Rectangular Callout 65"/>
          <p:cNvSpPr/>
          <p:nvPr/>
        </p:nvSpPr>
        <p:spPr>
          <a:xfrm>
            <a:off x="2209800" y="1828800"/>
            <a:ext cx="3124200" cy="1447800"/>
          </a:xfrm>
          <a:prstGeom prst="wedgeRectCallout">
            <a:avLst>
              <a:gd name="adj1" fmla="val -51642"/>
              <a:gd name="adj2" fmla="val 70810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b="1" dirty="0">
                <a:solidFill>
                  <a:schemeClr val="tx1"/>
                </a:solidFill>
              </a:rPr>
              <a:t>This part of the Oracle owns all events relating to INRIA/IRISA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5" grpId="0" animBg="1"/>
      <p:bldP spid="66" grpId="0" animBg="1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704088"/>
            <a:ext cx="83058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Turning the GMS into the Oracle</a:t>
            </a:r>
            <a:endParaRPr lang="en-US" dirty="0"/>
          </a:p>
        </p:txBody>
      </p:sp>
      <p:pic>
        <p:nvPicPr>
          <p:cNvPr id="59394" name="Picture 3" descr="eye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33600" y="2057400"/>
            <a:ext cx="16002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9395" name="Picture 4" descr="eye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3400" y="3505200"/>
            <a:ext cx="16002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9396" name="Picture 5" descr="eye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48000" y="4419600"/>
            <a:ext cx="16002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59397" name="Straight Arrow Connector 7"/>
          <p:cNvCxnSpPr>
            <a:cxnSpLocks noChangeShapeType="1"/>
          </p:cNvCxnSpPr>
          <p:nvPr/>
        </p:nvCxnSpPr>
        <p:spPr bwMode="auto">
          <a:xfrm rot="10800000" flipV="1">
            <a:off x="1333500" y="3124200"/>
            <a:ext cx="1485900" cy="381000"/>
          </a:xfrm>
          <a:prstGeom prst="straightConnector1">
            <a:avLst/>
          </a:prstGeom>
          <a:noFill/>
          <a:ln w="38100" algn="ctr">
            <a:solidFill>
              <a:srgbClr val="065093"/>
            </a:solidFill>
            <a:round/>
            <a:headEnd/>
            <a:tailEnd type="arrow" w="med" len="med"/>
          </a:ln>
        </p:spPr>
      </p:cxnSp>
      <p:cxnSp>
        <p:nvCxnSpPr>
          <p:cNvPr id="59398" name="Straight Arrow Connector 9"/>
          <p:cNvCxnSpPr>
            <a:cxnSpLocks noChangeShapeType="1"/>
          </p:cNvCxnSpPr>
          <p:nvPr/>
        </p:nvCxnSpPr>
        <p:spPr bwMode="auto">
          <a:xfrm rot="16200000" flipH="1">
            <a:off x="2743200" y="3314700"/>
            <a:ext cx="1295400" cy="914400"/>
          </a:xfrm>
          <a:prstGeom prst="straightConnector1">
            <a:avLst/>
          </a:prstGeom>
          <a:noFill/>
          <a:ln w="38100" algn="ctr">
            <a:solidFill>
              <a:srgbClr val="065093"/>
            </a:solidFill>
            <a:round/>
            <a:headEnd/>
            <a:tailEnd type="arrow" w="med" len="med"/>
          </a:ln>
        </p:spPr>
      </p:cxnSp>
      <p:pic>
        <p:nvPicPr>
          <p:cNvPr id="59399" name="Picture 27" descr="j0292020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934200" y="2895600"/>
            <a:ext cx="1447800" cy="137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9400" name="Line 28"/>
          <p:cNvSpPr>
            <a:spLocks noChangeShapeType="1"/>
          </p:cNvSpPr>
          <p:nvPr/>
        </p:nvSpPr>
        <p:spPr bwMode="auto">
          <a:xfrm flipH="1">
            <a:off x="4724400" y="3886200"/>
            <a:ext cx="2286000" cy="1066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59401" name="Text Box 29"/>
          <p:cNvSpPr txBox="1">
            <a:spLocks noChangeArrowheads="1"/>
          </p:cNvSpPr>
          <p:nvPr/>
        </p:nvSpPr>
        <p:spPr bwMode="auto">
          <a:xfrm>
            <a:off x="5105400" y="3673475"/>
            <a:ext cx="1676400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 i="1"/>
              <a:t>(1) Send events to the Oracle.</a:t>
            </a:r>
          </a:p>
        </p:txBody>
      </p:sp>
      <p:sp>
        <p:nvSpPr>
          <p:cNvPr id="59402" name="AutoShape 30"/>
          <p:cNvSpPr>
            <a:spLocks noChangeArrowheads="1"/>
          </p:cNvSpPr>
          <p:nvPr/>
        </p:nvSpPr>
        <p:spPr bwMode="auto">
          <a:xfrm>
            <a:off x="4724400" y="5257800"/>
            <a:ext cx="762000" cy="381000"/>
          </a:xfrm>
          <a:prstGeom prst="flowChartMultidocumen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9403" name="Text Box 31"/>
          <p:cNvSpPr txBox="1">
            <a:spLocks noChangeArrowheads="1"/>
          </p:cNvSpPr>
          <p:nvPr/>
        </p:nvSpPr>
        <p:spPr bwMode="auto">
          <a:xfrm>
            <a:off x="4876800" y="4876800"/>
            <a:ext cx="2209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 i="1"/>
              <a:t>(2) Appended to log.</a:t>
            </a:r>
          </a:p>
        </p:txBody>
      </p:sp>
      <p:sp>
        <p:nvSpPr>
          <p:cNvPr id="59404" name="Line 32"/>
          <p:cNvSpPr>
            <a:spLocks noChangeShapeType="1"/>
          </p:cNvSpPr>
          <p:nvPr/>
        </p:nvSpPr>
        <p:spPr bwMode="auto">
          <a:xfrm>
            <a:off x="5334000" y="5638800"/>
            <a:ext cx="21336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59405" name="Line 33"/>
          <p:cNvSpPr>
            <a:spLocks noChangeShapeType="1"/>
          </p:cNvSpPr>
          <p:nvPr/>
        </p:nvSpPr>
        <p:spPr bwMode="auto">
          <a:xfrm>
            <a:off x="5334000" y="5638800"/>
            <a:ext cx="7620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59406" name="Line 34"/>
          <p:cNvSpPr>
            <a:spLocks noChangeShapeType="1"/>
          </p:cNvSpPr>
          <p:nvPr/>
        </p:nvSpPr>
        <p:spPr bwMode="auto">
          <a:xfrm>
            <a:off x="5334000" y="5638800"/>
            <a:ext cx="2286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pic>
        <p:nvPicPr>
          <p:cNvPr id="59407" name="Picture 35" descr="j019538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467600" y="5562600"/>
            <a:ext cx="971550" cy="992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9408" name="Picture 36" descr="j0292020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019800" y="5989638"/>
            <a:ext cx="914400" cy="868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9409" name="Picture 37" descr="j019538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334000" y="6172200"/>
            <a:ext cx="523875" cy="534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9410" name="Text Box 38"/>
          <p:cNvSpPr txBox="1">
            <a:spLocks noChangeArrowheads="1"/>
          </p:cNvSpPr>
          <p:nvPr/>
        </p:nvSpPr>
        <p:spPr bwMode="auto">
          <a:xfrm>
            <a:off x="5562600" y="5638800"/>
            <a:ext cx="2209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 i="1"/>
              <a:t>(3) Reported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We’re part way down the road to a universal management service</a:t>
            </a:r>
          </a:p>
          <a:p>
            <a:pPr lvl="1"/>
            <a:r>
              <a:rPr lang="en-US" dirty="0" smtClean="0"/>
              <a:t>We know how to build the core Oracle and replicate it</a:t>
            </a:r>
          </a:p>
          <a:p>
            <a:pPr lvl="1"/>
            <a:r>
              <a:rPr lang="en-US" dirty="0" smtClean="0"/>
              <a:t>We can organize the replica groups as a tree, and split the roles among nodes (each log has an “owner”</a:t>
            </a:r>
          </a:p>
          <a:p>
            <a:pPr lvl="1"/>
            <a:r>
              <a:rPr lang="en-US" dirty="0" smtClean="0"/>
              <a:t>The general class of solutions gives us group communication supported by a management layer</a:t>
            </a:r>
          </a:p>
          <a:p>
            <a:r>
              <a:rPr lang="en-US" dirty="0" smtClean="0"/>
              <a:t>Next lecture: we’ll finish the group communication subsystem and use it to support service replication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Using the Oracle to manage a system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For many purposes, Oracle can “publish decrees”</a:t>
            </a:r>
          </a:p>
          <a:p>
            <a:pPr lvl="1"/>
            <a:r>
              <a:rPr lang="en-US" dirty="0" smtClean="0"/>
              <a:t>“Failure” and “Recovery” don’t need to be the only cases</a:t>
            </a:r>
          </a:p>
          <a:p>
            <a:r>
              <a:rPr lang="en-US" dirty="0" smtClean="0"/>
              <a:t>For example</a:t>
            </a:r>
          </a:p>
          <a:p>
            <a:pPr lvl="1"/>
            <a:r>
              <a:rPr lang="en-US" dirty="0" smtClean="0"/>
              <a:t>“Engines at warp-factor two!”</a:t>
            </a:r>
          </a:p>
          <a:p>
            <a:pPr lvl="1"/>
            <a:r>
              <a:rPr lang="en-US" dirty="0" smtClean="0"/>
              <a:t>“Reject non-priority requests”</a:t>
            </a:r>
          </a:p>
          <a:p>
            <a:pPr lvl="1"/>
            <a:r>
              <a:rPr lang="en-US" dirty="0" smtClean="0"/>
              <a:t>“Map biscuit.cs.cornell.edu to 128.57.43.1241”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Imagine this as an append-only log</a:t>
            </a:r>
            <a:endParaRPr lang="en-US" dirty="0"/>
          </a:p>
        </p:txBody>
      </p:sp>
      <p:sp>
        <p:nvSpPr>
          <p:cNvPr id="4" name="Flowchart: Multidocument 3"/>
          <p:cNvSpPr/>
          <p:nvPr/>
        </p:nvSpPr>
        <p:spPr>
          <a:xfrm>
            <a:off x="6553200" y="5105400"/>
            <a:ext cx="1060704" cy="758952"/>
          </a:xfrm>
          <a:prstGeom prst="flowChartMultidocumen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rgbClr val="FF0000"/>
                </a:solidFill>
              </a:rPr>
              <a:t>P failed</a:t>
            </a:r>
            <a:endParaRPr lang="en-US" sz="16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smtClean="0"/>
              <a:t>Using the Oracle to manage a system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If we give the records “names” (like file paths) we can treat the log as a set of logs</a:t>
            </a:r>
          </a:p>
          <a:p>
            <a:pPr lvl="1"/>
            <a:r>
              <a:rPr lang="en-US" dirty="0" smtClean="0"/>
              <a:t>/process-status/biscuit.cs.cornell.edu/pid12345</a:t>
            </a:r>
          </a:p>
          <a:p>
            <a:pPr lvl="1"/>
            <a:r>
              <a:rPr lang="en-US" dirty="0" smtClean="0"/>
              <a:t>/parameters/</a:t>
            </a:r>
            <a:r>
              <a:rPr lang="en-US" dirty="0" err="1" smtClean="0"/>
              <a:t>peoplesoft</a:t>
            </a:r>
            <a:r>
              <a:rPr lang="en-US" dirty="0" smtClean="0"/>
              <a:t>/run-slow=true</a:t>
            </a:r>
          </a:p>
          <a:p>
            <a:pPr lvl="1"/>
            <a:r>
              <a:rPr lang="en-US" dirty="0" smtClean="0"/>
              <a:t>/locks/</a:t>
            </a:r>
            <a:r>
              <a:rPr lang="en-US" dirty="0" err="1" smtClean="0"/>
              <a:t>printqueue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Thus one log can “look” like many logs</a:t>
            </a:r>
          </a:p>
          <a:p>
            <a:pPr lvl="1"/>
            <a:r>
              <a:rPr lang="en-US" dirty="0" smtClean="0"/>
              <a:t>Clients append to logs</a:t>
            </a:r>
          </a:p>
          <a:p>
            <a:pPr lvl="1"/>
            <a:r>
              <a:rPr lang="en-US" dirty="0" smtClean="0"/>
              <a:t>And they also “subscribe” to see reports as changes occur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Many roles for Oracles</a:t>
            </a:r>
          </a:p>
        </p:txBody>
      </p:sp>
      <p:sp>
        <p:nvSpPr>
          <p:cNvPr id="37890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Track membership of a complex system</a:t>
            </a:r>
          </a:p>
          <a:p>
            <a:pPr lvl="1" eaLnBrk="1" hangingPunct="1"/>
            <a:r>
              <a:rPr lang="en-US" smtClean="0"/>
              <a:t>Which applications are up?  Which are down?</a:t>
            </a:r>
          </a:p>
          <a:p>
            <a:pPr lvl="1" eaLnBrk="1" hangingPunct="1"/>
            <a:r>
              <a:rPr lang="en-US" smtClean="0"/>
              <a:t>Where are service instances running? (“GMS” function)</a:t>
            </a:r>
          </a:p>
          <a:p>
            <a:pPr lvl="1" eaLnBrk="1" hangingPunct="1"/>
            <a:r>
              <a:rPr lang="en-US" smtClean="0"/>
              <a:t>Use it as “input” for group applications, TCP failure sensing, load-balancing, etc.</a:t>
            </a:r>
          </a:p>
          <a:p>
            <a:pPr eaLnBrk="1" hangingPunct="1"/>
            <a:r>
              <a:rPr lang="en-US" smtClean="0"/>
              <a:t>Lock management</a:t>
            </a:r>
          </a:p>
          <a:p>
            <a:pPr eaLnBrk="1" hangingPunct="1"/>
            <a:r>
              <a:rPr lang="en-US" smtClean="0"/>
              <a:t>Parameter and status tracking</a:t>
            </a:r>
          </a:p>
          <a:p>
            <a:pPr eaLnBrk="1" hangingPunct="1"/>
            <a:r>
              <a:rPr lang="en-US" smtClean="0"/>
              <a:t>Assignment of roles, keys</a:t>
            </a:r>
          </a:p>
          <a:p>
            <a:pPr eaLnBrk="1" hangingPunct="1"/>
            <a:r>
              <a:rPr lang="en-US" smtClean="0"/>
              <a:t>DNS functionality</a:t>
            </a:r>
          </a:p>
          <a:p>
            <a:pPr eaLnBrk="1" hangingPunct="1"/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Scalability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Clearly, not everything can run through one server</a:t>
            </a:r>
          </a:p>
          <a:p>
            <a:pPr lvl="1"/>
            <a:r>
              <a:rPr lang="en-US" dirty="0" smtClean="0"/>
              <a:t>It won’t be fast enough</a:t>
            </a:r>
          </a:p>
          <a:p>
            <a:r>
              <a:rPr lang="en-US" dirty="0" smtClean="0"/>
              <a:t>Solutions?</a:t>
            </a:r>
          </a:p>
          <a:p>
            <a:pPr lvl="1"/>
            <a:r>
              <a:rPr lang="en-US" dirty="0" smtClean="0"/>
              <a:t>Only use the Oracle “when necessary” (will see more on this later)</a:t>
            </a:r>
          </a:p>
          <a:p>
            <a:pPr lvl="1"/>
            <a:r>
              <a:rPr lang="en-US" dirty="0" smtClean="0"/>
              <a:t>Spread the role over multiple servers</a:t>
            </a:r>
          </a:p>
          <a:p>
            <a:pPr lvl="2"/>
            <a:r>
              <a:rPr lang="en-US" dirty="0" smtClean="0"/>
              <a:t>One Oracle “node” could be handled by, say, three servers</a:t>
            </a:r>
          </a:p>
          <a:p>
            <a:pPr lvl="2"/>
            <a:r>
              <a:rPr lang="en-US" dirty="0" smtClean="0"/>
              <a:t>And we could also structure the nodes as a hierarchy, with different parts of our log owned by different nodes</a:t>
            </a:r>
          </a:p>
          <a:p>
            <a:pPr lvl="1"/>
            <a:r>
              <a:rPr lang="en-US" dirty="0" smtClean="0"/>
              <a:t>Requires “consensus” on log append operations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Consensus problem</a:t>
            </a:r>
          </a:p>
        </p:txBody>
      </p:sp>
      <p:sp>
        <p:nvSpPr>
          <p:cNvPr id="29698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A classic (and well understood) distributed computing problem, arises in a few variant forms (agreement, atomic broadcast, leader election, locking)</a:t>
            </a:r>
          </a:p>
          <a:p>
            <a:pPr eaLnBrk="1" hangingPunct="1"/>
            <a:endParaRPr lang="en-US" smtClean="0"/>
          </a:p>
          <a:p>
            <a:pPr eaLnBrk="1" hangingPunct="1"/>
            <a:r>
              <a:rPr lang="en-US" smtClean="0"/>
              <a:t>Core question:</a:t>
            </a:r>
          </a:p>
          <a:p>
            <a:pPr lvl="1" eaLnBrk="1" hangingPunct="1"/>
            <a:r>
              <a:rPr lang="en-US" smtClean="0"/>
              <a:t>A set of processes have inputs v</a:t>
            </a:r>
            <a:r>
              <a:rPr lang="en-US" baseline="-25000" smtClean="0"/>
              <a:t>i </a:t>
            </a:r>
            <a:r>
              <a:rPr lang="en-US" smtClean="0">
                <a:sym typeface="Symbol" pitchFamily="18" charset="2"/>
              </a:rPr>
              <a:t> {0,1}</a:t>
            </a:r>
          </a:p>
          <a:p>
            <a:pPr lvl="1" eaLnBrk="1" hangingPunct="1"/>
            <a:r>
              <a:rPr lang="en-US" smtClean="0">
                <a:sym typeface="Symbol" pitchFamily="18" charset="2"/>
              </a:rPr>
              <a:t>Protocol is started (by some sort of trigger)</a:t>
            </a:r>
          </a:p>
          <a:p>
            <a:pPr lvl="1" eaLnBrk="1" hangingPunct="1"/>
            <a:r>
              <a:rPr lang="en-US" smtClean="0">
                <a:sym typeface="Symbol" pitchFamily="18" charset="2"/>
              </a:rPr>
              <a:t>Objective: all </a:t>
            </a:r>
            <a:r>
              <a:rPr lang="en-US" i="1" smtClean="0">
                <a:sym typeface="Symbol" pitchFamily="18" charset="2"/>
              </a:rPr>
              <a:t>decide v</a:t>
            </a:r>
            <a:r>
              <a:rPr lang="en-US" smtClean="0">
                <a:sym typeface="Symbol" pitchFamily="18" charset="2"/>
              </a:rPr>
              <a:t>, for some v in the input set</a:t>
            </a:r>
          </a:p>
          <a:p>
            <a:pPr lvl="1" eaLnBrk="1" hangingPunct="1"/>
            <a:r>
              <a:rPr lang="en-US" smtClean="0">
                <a:sym typeface="Symbol" pitchFamily="18" charset="2"/>
              </a:rPr>
              <a:t>Example solution: “vote” and take the majority value</a:t>
            </a:r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Consensus with failures</a:t>
            </a:r>
          </a:p>
        </p:txBody>
      </p:sp>
      <p:sp>
        <p:nvSpPr>
          <p:cNvPr id="30722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The so-called FLP (Fischer, Lynch and Patterson) result proves that any consensus protocol capable of tolerating even a single failure must have non-terminating runs (in which no decision is reached)</a:t>
            </a:r>
          </a:p>
          <a:p>
            <a:pPr eaLnBrk="1" hangingPunct="1"/>
            <a:endParaRPr lang="en-US" smtClean="0"/>
          </a:p>
          <a:p>
            <a:pPr eaLnBrk="1" hangingPunct="1"/>
            <a:r>
              <a:rPr lang="en-US" smtClean="0"/>
              <a:t>Proof is for an asynchronous execution; flavor similar to that of the pumping lemma in language theory</a:t>
            </a:r>
          </a:p>
          <a:p>
            <a:pPr eaLnBrk="1" hangingPunct="1"/>
            <a:endParaRPr lang="en-US" smtClean="0"/>
          </a:p>
          <a:p>
            <a:pPr eaLnBrk="1" hangingPunct="1"/>
            <a:r>
              <a:rPr lang="en-US" smtClean="0"/>
              <a:t>Caveat: the run in question is of </a:t>
            </a:r>
            <a:r>
              <a:rPr lang="en-US" i="1" smtClean="0"/>
              <a:t>probability zero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Flow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2.xml><?xml version="1.0" encoding="utf-8"?>
<a:themeOverride xmlns:a="http://schemas.openxmlformats.org/drawingml/2006/main">
  <a:clrScheme name="Flow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2442</TotalTime>
  <Words>2317</Words>
  <Application>Microsoft Office PowerPoint</Application>
  <PresentationFormat>On-screen Show (4:3)</PresentationFormat>
  <Paragraphs>314</Paragraphs>
  <Slides>36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36</vt:i4>
      </vt:variant>
    </vt:vector>
  </HeadingPairs>
  <TitlesOfParts>
    <vt:vector size="37" baseType="lpstr">
      <vt:lpstr>Flow</vt:lpstr>
      <vt:lpstr>Building a System Management Service</vt:lpstr>
      <vt:lpstr>Last week looked at time</vt:lpstr>
      <vt:lpstr>Oracle</vt:lpstr>
      <vt:lpstr>Using the Oracle to manage a system</vt:lpstr>
      <vt:lpstr>Using the Oracle to manage a system</vt:lpstr>
      <vt:lpstr>Many roles for Oracles</vt:lpstr>
      <vt:lpstr>Scalability</vt:lpstr>
      <vt:lpstr>Consensus problem</vt:lpstr>
      <vt:lpstr>Consensus with failures</vt:lpstr>
      <vt:lpstr>Aside: FLP Proof</vt:lpstr>
      <vt:lpstr>Aside: “Impossibility”</vt:lpstr>
      <vt:lpstr>Consensus is impossible.   But why do we care?</vt:lpstr>
      <vt:lpstr>Consensus-like behavior</vt:lpstr>
      <vt:lpstr>Group communication</vt:lpstr>
      <vt:lpstr>Group Communication illustration</vt:lpstr>
      <vt:lpstr>Recipe for a group communication system</vt:lpstr>
      <vt:lpstr>Role of GMS</vt:lpstr>
      <vt:lpstr>Group picture… with GMS</vt:lpstr>
      <vt:lpstr>Group membership service</vt:lpstr>
      <vt:lpstr>Issues?</vt:lpstr>
      <vt:lpstr>Group picture… with GMS</vt:lpstr>
      <vt:lpstr>Group picture… with GMS</vt:lpstr>
      <vt:lpstr>Group picture… with GMS</vt:lpstr>
      <vt:lpstr>Approach</vt:lpstr>
      <vt:lpstr>GMP example</vt:lpstr>
      <vt:lpstr>Failure detection: may make mistakes</vt:lpstr>
      <vt:lpstr>Basic GMP</vt:lpstr>
      <vt:lpstr>GMP example</vt:lpstr>
      <vt:lpstr>Special concerns?</vt:lpstr>
      <vt:lpstr>What if leader fails?</vt:lpstr>
      <vt:lpstr>GMP example</vt:lpstr>
      <vt:lpstr>Turning the GMS into the Oracle</vt:lpstr>
      <vt:lpstr>Turning the GMS into the Oracle</vt:lpstr>
      <vt:lpstr>Turning the GMS into the Oracle</vt:lpstr>
      <vt:lpstr>Turning the GMS into the Oracle</vt:lpstr>
      <vt:lpstr>Summary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Creating a Trustworthy Active Web</dc:title>
  <dc:creator>Ken Birman</dc:creator>
  <cp:lastModifiedBy>ken</cp:lastModifiedBy>
  <cp:revision>254</cp:revision>
  <dcterms:created xsi:type="dcterms:W3CDTF">2006-08-16T00:00:00Z</dcterms:created>
  <dcterms:modified xsi:type="dcterms:W3CDTF">2008-09-14T14:46:22Z</dcterms:modified>
</cp:coreProperties>
</file>