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6"/>
  </p:notesMasterIdLst>
  <p:sldIdLst>
    <p:sldId id="256" r:id="rId2"/>
    <p:sldId id="298" r:id="rId3"/>
    <p:sldId id="299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337" r:id="rId25"/>
    <p:sldId id="300" r:id="rId26"/>
    <p:sldId id="301" r:id="rId27"/>
    <p:sldId id="302" r:id="rId28"/>
    <p:sldId id="338" r:id="rId29"/>
    <p:sldId id="303" r:id="rId30"/>
    <p:sldId id="304" r:id="rId31"/>
    <p:sldId id="305" r:id="rId32"/>
    <p:sldId id="306" r:id="rId33"/>
    <p:sldId id="307" r:id="rId34"/>
    <p:sldId id="308" r:id="rId35"/>
    <p:sldId id="309" r:id="rId36"/>
    <p:sldId id="310" r:id="rId37"/>
    <p:sldId id="311" r:id="rId38"/>
    <p:sldId id="312" r:id="rId39"/>
    <p:sldId id="313" r:id="rId40"/>
    <p:sldId id="314" r:id="rId41"/>
    <p:sldId id="315" r:id="rId42"/>
    <p:sldId id="316" r:id="rId43"/>
    <p:sldId id="317" r:id="rId44"/>
    <p:sldId id="318" r:id="rId45"/>
    <p:sldId id="319" r:id="rId46"/>
    <p:sldId id="320" r:id="rId47"/>
    <p:sldId id="321" r:id="rId48"/>
    <p:sldId id="322" r:id="rId49"/>
    <p:sldId id="323" r:id="rId50"/>
    <p:sldId id="324" r:id="rId51"/>
    <p:sldId id="325" r:id="rId52"/>
    <p:sldId id="326" r:id="rId53"/>
    <p:sldId id="327" r:id="rId54"/>
    <p:sldId id="328" r:id="rId55"/>
    <p:sldId id="329" r:id="rId56"/>
    <p:sldId id="330" r:id="rId57"/>
    <p:sldId id="331" r:id="rId58"/>
    <p:sldId id="332" r:id="rId59"/>
    <p:sldId id="333" r:id="rId60"/>
    <p:sldId id="334" r:id="rId61"/>
    <p:sldId id="335" r:id="rId62"/>
    <p:sldId id="336" r:id="rId63"/>
    <p:sldId id="339" r:id="rId64"/>
    <p:sldId id="340" r:id="rId6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FF0000"/>
    <a:srgbClr val="808080"/>
    <a:srgbClr val="CC9900"/>
    <a:srgbClr val="08509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4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50FC444-788E-4F68-B1C8-5CE6F05645D3}" type="datetimeFigureOut">
              <a:rPr lang="en-US" smtClean="0"/>
              <a:pPr/>
              <a:t>8/26/2008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A0FC3C5-E9D7-479F-93E7-7F7C4747E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F20D6-1DA5-4C4F-BBE1-1A30553EE2BB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2C140-34C1-44CE-B28B-0E2ADFC94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D1EC6-EF8A-444E-8690-3D36F6B02D58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74FF9-1B19-4DFE-ABBD-ADB9C1E73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8BC68-197D-42E6-8647-D73E912C83BB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6847F-DF77-4CD8-B4DA-5255E2F6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5A126-51FD-436A-8C26-113B18F6AA8B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9B7B2-FC23-4841-AF46-91D1D167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7A2A4-7C89-444F-8F18-1872C4EAE579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38BA6-39EB-4A19-8A27-1BA8AE4E5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BEDB7-3564-4F84-A210-564C3D0FB0A7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C5370-4826-43D5-BD2B-5B63C8677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EA1FE-4588-4313-BF56-87824537C7A1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2513D-F48D-415B-B1AC-9F260B5AC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23F28-8878-4CC3-9EF0-49AD993348DA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7525F-C180-4FA4-8790-45E9619A9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575C7-81E6-4925-B044-08EB97277EF8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DBFDB-58C4-49E2-86DB-2EF01445A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28B37-5930-4AF2-92D4-DAB0328CE25A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79335-ECD4-43C7-B4E0-05F47273D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DFC3E-F639-43CF-BBAE-80F7717225A3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ED288-1E6E-4FEB-9158-86C11B53C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B566CC-21E2-4396-9314-EDB85E517FF0}" type="datetimeFigureOut">
              <a:rPr lang="en-US"/>
              <a:pPr>
                <a:defRPr/>
              </a:pPr>
              <a:t>8/26/2008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16A0C1-40CA-46D8-9F2D-ABB75263B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6" r:id="rId2"/>
    <p:sldLayoutId id="2147483685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6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Logical Time and Clocks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533400" y="3733800"/>
            <a:ext cx="7854950" cy="1752600"/>
          </a:xfrm>
        </p:spPr>
        <p:txBody>
          <a:bodyPr/>
          <a:lstStyle/>
          <a:p>
            <a:pPr marR="0" eaLnBrk="1" hangingPunct="1"/>
            <a:r>
              <a:rPr lang="en-US" sz="4400" b="1" dirty="0" smtClean="0"/>
              <a:t>Ken Birman</a:t>
            </a:r>
          </a:p>
          <a:p>
            <a:pPr marR="0" eaLnBrk="1" hangingPunct="1"/>
            <a:r>
              <a:rPr lang="en-US" sz="2400" b="1" i="1" dirty="0" smtClean="0"/>
              <a:t/>
            </a:r>
            <a:br>
              <a:rPr lang="en-US" sz="2400" b="1" i="1" dirty="0" smtClean="0"/>
            </a:br>
            <a:r>
              <a:rPr lang="en-US" sz="2400" b="1" i="1" dirty="0" smtClean="0"/>
              <a:t>Cornell University.  </a:t>
            </a:r>
            <a:r>
              <a:rPr lang="en-US" sz="2400" b="1" i="1" smtClean="0"/>
              <a:t>CS5410 </a:t>
            </a:r>
            <a:r>
              <a:rPr lang="en-US" sz="2400" b="1" i="1" dirty="0" smtClean="0"/>
              <a:t>Fall 2008.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Drawing time-line pictures: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snd</a:t>
            </a:r>
            <a:r>
              <a:rPr lang="en-US" sz="2800" baseline="-25000" smtClean="0"/>
              <a:t>p</a:t>
            </a:r>
            <a:r>
              <a:rPr lang="en-US" sz="2800" smtClean="0"/>
              <a:t>(m) also happens before rcv</a:t>
            </a:r>
            <a:r>
              <a:rPr lang="en-US" sz="2800" baseline="-25000" smtClean="0"/>
              <a:t>q</a:t>
            </a:r>
            <a:r>
              <a:rPr lang="en-US" sz="2800" smtClean="0"/>
              <a:t>(m)</a:t>
            </a:r>
          </a:p>
          <a:p>
            <a:pPr lvl="1" eaLnBrk="1" hangingPunct="1"/>
            <a:r>
              <a:rPr lang="en-US" sz="2400" smtClean="0"/>
              <a:t>“Distributed ordering” introduced by a message</a:t>
            </a:r>
          </a:p>
          <a:p>
            <a:pPr lvl="1" eaLnBrk="1" hangingPunct="1"/>
            <a:r>
              <a:rPr lang="en-US" sz="2400" smtClean="0"/>
              <a:t>Write</a:t>
            </a:r>
            <a:endParaRPr lang="en-US" sz="2400" smtClean="0">
              <a:sym typeface="Symbol" pitchFamily="18" charset="2"/>
            </a:endParaRPr>
          </a:p>
        </p:txBody>
      </p:sp>
      <p:sp>
        <p:nvSpPr>
          <p:cNvPr id="2053" name="Line 4"/>
          <p:cNvSpPr>
            <a:spLocks noChangeShapeType="1"/>
          </p:cNvSpPr>
          <p:nvPr/>
        </p:nvSpPr>
        <p:spPr bwMode="auto">
          <a:xfrm>
            <a:off x="2505075" y="25590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4" name="Line 5"/>
          <p:cNvSpPr>
            <a:spLocks noChangeShapeType="1"/>
          </p:cNvSpPr>
          <p:nvPr/>
        </p:nvSpPr>
        <p:spPr bwMode="auto">
          <a:xfrm>
            <a:off x="2481263" y="40449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5" name="Line 6"/>
          <p:cNvSpPr>
            <a:spLocks noChangeShapeType="1"/>
          </p:cNvSpPr>
          <p:nvPr/>
        </p:nvSpPr>
        <p:spPr bwMode="auto">
          <a:xfrm>
            <a:off x="3505200" y="2590800"/>
            <a:ext cx="1247775" cy="1454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6" name="Text Box 7"/>
          <p:cNvSpPr txBox="1">
            <a:spLocks noChangeArrowheads="1"/>
          </p:cNvSpPr>
          <p:nvPr/>
        </p:nvSpPr>
        <p:spPr bwMode="auto">
          <a:xfrm>
            <a:off x="2133600" y="2362200"/>
            <a:ext cx="300038" cy="901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p</a:t>
            </a:r>
            <a:endParaRPr lang="en-US" sz="1400"/>
          </a:p>
        </p:txBody>
      </p:sp>
      <p:sp>
        <p:nvSpPr>
          <p:cNvPr id="2057" name="Text Box 8"/>
          <p:cNvSpPr txBox="1">
            <a:spLocks noChangeArrowheads="1"/>
          </p:cNvSpPr>
          <p:nvPr/>
        </p:nvSpPr>
        <p:spPr bwMode="auto">
          <a:xfrm>
            <a:off x="2133600" y="3810000"/>
            <a:ext cx="300038" cy="901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q</a:t>
            </a:r>
            <a:endParaRPr lang="en-US" sz="1400"/>
          </a:p>
        </p:txBody>
      </p:sp>
      <p:sp>
        <p:nvSpPr>
          <p:cNvPr id="2058" name="Text Box 9"/>
          <p:cNvSpPr txBox="1">
            <a:spLocks noChangeArrowheads="1"/>
          </p:cNvSpPr>
          <p:nvPr/>
        </p:nvSpPr>
        <p:spPr bwMode="auto">
          <a:xfrm>
            <a:off x="3886200" y="3124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m</a:t>
            </a:r>
            <a:endParaRPr lang="en-US" sz="1400"/>
          </a:p>
        </p:txBody>
      </p:sp>
      <p:sp>
        <p:nvSpPr>
          <p:cNvPr id="2059" name="Text Box 10"/>
          <p:cNvSpPr txBox="1">
            <a:spLocks noChangeArrowheads="1"/>
          </p:cNvSpPr>
          <p:nvPr/>
        </p:nvSpPr>
        <p:spPr bwMode="auto">
          <a:xfrm>
            <a:off x="2667000" y="251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A</a:t>
            </a:r>
            <a:endParaRPr lang="en-US" sz="1400"/>
          </a:p>
        </p:txBody>
      </p:sp>
      <p:sp>
        <p:nvSpPr>
          <p:cNvPr id="2060" name="Text Box 11"/>
          <p:cNvSpPr txBox="1">
            <a:spLocks noChangeArrowheads="1"/>
          </p:cNvSpPr>
          <p:nvPr/>
        </p:nvSpPr>
        <p:spPr bwMode="auto">
          <a:xfrm>
            <a:off x="3200400" y="3810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C</a:t>
            </a:r>
            <a:endParaRPr lang="en-US" sz="1400"/>
          </a:p>
        </p:txBody>
      </p:sp>
      <p:sp>
        <p:nvSpPr>
          <p:cNvPr id="2061" name="Text Box 12"/>
          <p:cNvSpPr txBox="1">
            <a:spLocks noChangeArrowheads="1"/>
          </p:cNvSpPr>
          <p:nvPr/>
        </p:nvSpPr>
        <p:spPr bwMode="auto">
          <a:xfrm>
            <a:off x="4953000" y="251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B</a:t>
            </a:r>
            <a:endParaRPr lang="en-US" sz="1400"/>
          </a:p>
        </p:txBody>
      </p:sp>
      <p:sp>
        <p:nvSpPr>
          <p:cNvPr id="2062" name="Text Box 13"/>
          <p:cNvSpPr txBox="1">
            <a:spLocks noChangeArrowheads="1"/>
          </p:cNvSpPr>
          <p:nvPr/>
        </p:nvSpPr>
        <p:spPr bwMode="auto">
          <a:xfrm>
            <a:off x="4419600" y="4038600"/>
            <a:ext cx="1905000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rcv</a:t>
            </a:r>
            <a:r>
              <a:rPr lang="en-US" sz="1400" i="1" baseline="-25000"/>
              <a:t>q</a:t>
            </a:r>
            <a:r>
              <a:rPr lang="en-US" sz="1400" i="1"/>
              <a:t>(m)    deliv</a:t>
            </a:r>
            <a:r>
              <a:rPr lang="en-US" sz="1400" i="1" baseline="-25000"/>
              <a:t>q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2063" name="Text Box 14"/>
          <p:cNvSpPr txBox="1">
            <a:spLocks noChangeArrowheads="1"/>
          </p:cNvSpPr>
          <p:nvPr/>
        </p:nvSpPr>
        <p:spPr bwMode="auto">
          <a:xfrm>
            <a:off x="3033713" y="2209800"/>
            <a:ext cx="1081087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snd</a:t>
            </a:r>
            <a:r>
              <a:rPr lang="en-US" sz="1400" i="1" baseline="-25000"/>
              <a:t>p</a:t>
            </a:r>
            <a:r>
              <a:rPr lang="en-US" sz="1400" i="1"/>
              <a:t>(m)</a:t>
            </a:r>
            <a:endParaRPr lang="en-US" sz="1400"/>
          </a:p>
        </p:txBody>
      </p:sp>
      <p:graphicFrame>
        <p:nvGraphicFramePr>
          <p:cNvPr id="2050" name="Object 15"/>
          <p:cNvGraphicFramePr>
            <a:graphicFrameLocks noChangeAspect="1"/>
          </p:cNvGraphicFramePr>
          <p:nvPr/>
        </p:nvGraphicFramePr>
        <p:xfrm>
          <a:off x="2857500" y="5557838"/>
          <a:ext cx="1550988" cy="400050"/>
        </p:xfrm>
        <a:graphic>
          <a:graphicData uri="http://schemas.openxmlformats.org/presentationml/2006/ole">
            <p:oleObj spid="_x0000_s2050" name="Equation" r:id="rId3" imgW="1295280" imgH="330120" progId="Equation.3">
              <p:embed/>
            </p:oleObj>
          </a:graphicData>
        </a:graphic>
      </p:graphicFrame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6019800" y="3733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D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Drawing time-line pictures: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A happens before D</a:t>
            </a:r>
          </a:p>
          <a:p>
            <a:pPr lvl="1" eaLnBrk="1" hangingPunct="1"/>
            <a:r>
              <a:rPr lang="en-US" sz="2400" smtClean="0"/>
              <a:t>Transitivity: A happens before snd</a:t>
            </a:r>
            <a:r>
              <a:rPr lang="en-US" sz="2400" baseline="-25000" smtClean="0"/>
              <a:t>p</a:t>
            </a:r>
            <a:r>
              <a:rPr lang="en-US" sz="2400" smtClean="0"/>
              <a:t>(m), which happens before rcv</a:t>
            </a:r>
            <a:r>
              <a:rPr lang="en-US" sz="2400" baseline="-25000" smtClean="0"/>
              <a:t>q</a:t>
            </a:r>
            <a:r>
              <a:rPr lang="en-US" sz="2400" smtClean="0"/>
              <a:t>(m), which happens before D</a:t>
            </a:r>
            <a:endParaRPr lang="en-US" sz="2400" smtClean="0">
              <a:sym typeface="Symbol" pitchFamily="18" charset="2"/>
            </a:endParaRP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2505075" y="25590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2481263" y="40449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3505200" y="2590800"/>
            <a:ext cx="1247775" cy="1454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2133600" y="2362200"/>
            <a:ext cx="300038" cy="901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p</a:t>
            </a:r>
            <a:endParaRPr lang="en-US" sz="1400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2133600" y="3810000"/>
            <a:ext cx="300038" cy="901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q</a:t>
            </a:r>
            <a:endParaRPr lang="en-US" sz="14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3886200" y="3124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m</a:t>
            </a:r>
            <a:endParaRPr lang="en-US" sz="1400"/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6019800" y="3733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D</a:t>
            </a:r>
            <a:endParaRPr lang="en-US" sz="1400"/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2667000" y="251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A</a:t>
            </a:r>
            <a:endParaRPr lang="en-US" sz="1400"/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3200400" y="3810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C</a:t>
            </a:r>
            <a:endParaRPr lang="en-US" sz="1400"/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4953000" y="251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B</a:t>
            </a:r>
            <a:endParaRPr lang="en-US" sz="1400"/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4419600" y="4038600"/>
            <a:ext cx="1905000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rcv</a:t>
            </a:r>
            <a:r>
              <a:rPr lang="en-US" sz="1400" i="1" baseline="-25000"/>
              <a:t>q</a:t>
            </a:r>
            <a:r>
              <a:rPr lang="en-US" sz="1400" i="1"/>
              <a:t>(m)    deliv</a:t>
            </a:r>
            <a:r>
              <a:rPr lang="en-US" sz="1400" i="1" baseline="-25000"/>
              <a:t>q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3033713" y="2209800"/>
            <a:ext cx="1081087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snd</a:t>
            </a:r>
            <a:r>
              <a:rPr lang="en-US" sz="1400" i="1" baseline="-25000"/>
              <a:t>p</a:t>
            </a:r>
            <a:r>
              <a:rPr lang="en-US" sz="1400" i="1"/>
              <a:t>(m)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Drawing time-line pictures: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 and D are concurrent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Looks like B happens first, but D has no way to know.  No information flowed…</a:t>
            </a:r>
            <a:endParaRPr lang="en-US" smtClean="0">
              <a:sym typeface="Symbol" pitchFamily="18" charset="2"/>
            </a:endParaRP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2505075" y="25590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2481263" y="40449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3505200" y="2590800"/>
            <a:ext cx="1247775" cy="1454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133600" y="2362200"/>
            <a:ext cx="300038" cy="901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p</a:t>
            </a:r>
            <a:endParaRPr lang="en-US" sz="1400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133600" y="3810000"/>
            <a:ext cx="300038" cy="901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q</a:t>
            </a:r>
            <a:endParaRPr lang="en-US" sz="1400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3886200" y="3124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m</a:t>
            </a:r>
            <a:endParaRPr lang="en-US" sz="1400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6019800" y="3733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D</a:t>
            </a:r>
            <a:endParaRPr lang="en-US" sz="1400"/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2667000" y="251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A</a:t>
            </a:r>
            <a:endParaRPr lang="en-US" sz="1400"/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3200400" y="3810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C</a:t>
            </a:r>
            <a:endParaRPr lang="en-US" sz="1400"/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4953000" y="251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B</a:t>
            </a:r>
            <a:endParaRPr lang="en-US" sz="1400"/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4419600" y="4038600"/>
            <a:ext cx="1905000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rcv</a:t>
            </a:r>
            <a:r>
              <a:rPr lang="en-US" sz="1400" i="1" baseline="-25000"/>
              <a:t>q</a:t>
            </a:r>
            <a:r>
              <a:rPr lang="en-US" sz="1400" i="1"/>
              <a:t>(m)    deliv</a:t>
            </a:r>
            <a:r>
              <a:rPr lang="en-US" sz="1400" i="1" baseline="-25000"/>
              <a:t>q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3033713" y="2209800"/>
            <a:ext cx="1081087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snd</a:t>
            </a:r>
            <a:r>
              <a:rPr lang="en-US" sz="1400" i="1" baseline="-25000"/>
              <a:t>p</a:t>
            </a:r>
            <a:r>
              <a:rPr lang="en-US" sz="1400" i="1"/>
              <a:t>(m)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Happens before “relation”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smtClean="0"/>
              <a:t>We’ll say that “A happens before B”, written A</a:t>
            </a:r>
            <a:r>
              <a:rPr lang="en-US" smtClean="0">
                <a:sym typeface="Symbol" pitchFamily="18" charset="2"/>
              </a:rPr>
              <a:t>B, if</a:t>
            </a:r>
          </a:p>
          <a:p>
            <a:pPr marL="1371600" lvl="2" indent="-457200" eaLnBrk="1" hangingPunct="1">
              <a:buSzTx/>
              <a:buFont typeface="Wingdings" pitchFamily="2" charset="2"/>
              <a:buAutoNum type="arabicPeriod"/>
            </a:pPr>
            <a:r>
              <a:rPr lang="en-US" smtClean="0">
                <a:sym typeface="Symbol" pitchFamily="18" charset="2"/>
              </a:rPr>
              <a:t>A</a:t>
            </a:r>
            <a:r>
              <a:rPr lang="en-US" baseline="50000" smtClean="0">
                <a:sym typeface="Symbol" pitchFamily="18" charset="2"/>
              </a:rPr>
              <a:t>P</a:t>
            </a:r>
            <a:r>
              <a:rPr lang="en-US" smtClean="0">
                <a:sym typeface="Symbol" pitchFamily="18" charset="2"/>
              </a:rPr>
              <a:t>B according to the local ordering, or</a:t>
            </a:r>
          </a:p>
          <a:p>
            <a:pPr marL="1371600" lvl="2" indent="-457200" eaLnBrk="1" hangingPunct="1">
              <a:buSzTx/>
              <a:buFont typeface="Wingdings" pitchFamily="2" charset="2"/>
              <a:buAutoNum type="arabicPeriod"/>
            </a:pPr>
            <a:r>
              <a:rPr lang="en-US" smtClean="0">
                <a:sym typeface="Symbol" pitchFamily="18" charset="2"/>
              </a:rPr>
              <a:t>A is a </a:t>
            </a:r>
            <a:r>
              <a:rPr lang="en-US" i="1" smtClean="0">
                <a:sym typeface="Symbol" pitchFamily="18" charset="2"/>
              </a:rPr>
              <a:t>snd </a:t>
            </a:r>
            <a:r>
              <a:rPr lang="en-US" smtClean="0">
                <a:sym typeface="Symbol" pitchFamily="18" charset="2"/>
              </a:rPr>
              <a:t>and B is a </a:t>
            </a:r>
            <a:r>
              <a:rPr lang="en-US" i="1" smtClean="0">
                <a:sym typeface="Symbol" pitchFamily="18" charset="2"/>
              </a:rPr>
              <a:t>rcv </a:t>
            </a:r>
            <a:r>
              <a:rPr lang="en-US" smtClean="0">
                <a:sym typeface="Symbol" pitchFamily="18" charset="2"/>
              </a:rPr>
              <a:t>and A</a:t>
            </a:r>
            <a:r>
              <a:rPr lang="en-US" baseline="50000" smtClean="0">
                <a:sym typeface="Symbol" pitchFamily="18" charset="2"/>
              </a:rPr>
              <a:t>M</a:t>
            </a:r>
            <a:r>
              <a:rPr lang="en-US" smtClean="0">
                <a:sym typeface="Symbol" pitchFamily="18" charset="2"/>
              </a:rPr>
              <a:t>B</a:t>
            </a:r>
            <a:r>
              <a:rPr lang="en-US" i="1" smtClean="0">
                <a:sym typeface="Symbol" pitchFamily="18" charset="2"/>
              </a:rPr>
              <a:t>, or</a:t>
            </a:r>
          </a:p>
          <a:p>
            <a:pPr marL="1371600" lvl="2" indent="-457200" eaLnBrk="1" hangingPunct="1">
              <a:buSzTx/>
              <a:buFont typeface="Wingdings" pitchFamily="2" charset="2"/>
              <a:buAutoNum type="arabicPeriod"/>
            </a:pPr>
            <a:r>
              <a:rPr lang="en-US" smtClean="0">
                <a:sym typeface="Symbol" pitchFamily="18" charset="2"/>
              </a:rPr>
              <a:t>A and B are related under the transitive closure of rules (1) and (2)</a:t>
            </a:r>
          </a:p>
          <a:p>
            <a:pPr marL="609600" indent="-609600" eaLnBrk="1" hangingPunct="1"/>
            <a:r>
              <a:rPr lang="en-US" smtClean="0">
                <a:sym typeface="Symbol" pitchFamily="18" charset="2"/>
              </a:rPr>
              <a:t>So far, this is just a mathematical notation, not a “systems tool”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Logical clocks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simple tool that can capture parts of the happens before relation</a:t>
            </a:r>
          </a:p>
          <a:p>
            <a:pPr eaLnBrk="1" hangingPunct="1"/>
            <a:r>
              <a:rPr lang="en-US" smtClean="0"/>
              <a:t>First version: uses just a single integer</a:t>
            </a:r>
          </a:p>
          <a:p>
            <a:pPr lvl="1" eaLnBrk="1" hangingPunct="1"/>
            <a:r>
              <a:rPr lang="en-US" smtClean="0"/>
              <a:t>Designed for big (64-bit or more) counters</a:t>
            </a:r>
          </a:p>
          <a:p>
            <a:pPr lvl="1" eaLnBrk="1" hangingPunct="1"/>
            <a:r>
              <a:rPr lang="en-US" smtClean="0"/>
              <a:t>Each process </a:t>
            </a:r>
            <a:r>
              <a:rPr lang="en-US" i="1" smtClean="0"/>
              <a:t>p </a:t>
            </a:r>
            <a:r>
              <a:rPr lang="en-US" smtClean="0"/>
              <a:t>maintains LT</a:t>
            </a:r>
            <a:r>
              <a:rPr lang="en-US" baseline="-25000" smtClean="0"/>
              <a:t>p</a:t>
            </a:r>
            <a:r>
              <a:rPr lang="en-US" smtClean="0"/>
              <a:t>, a local counter</a:t>
            </a:r>
          </a:p>
          <a:p>
            <a:pPr lvl="1" eaLnBrk="1" hangingPunct="1"/>
            <a:r>
              <a:rPr lang="en-US" smtClean="0"/>
              <a:t>A message </a:t>
            </a:r>
            <a:r>
              <a:rPr lang="en-US" i="1" smtClean="0"/>
              <a:t>m </a:t>
            </a:r>
            <a:r>
              <a:rPr lang="en-US" smtClean="0"/>
              <a:t>will carry LT</a:t>
            </a:r>
            <a:r>
              <a:rPr lang="en-US" baseline="-25000" smtClean="0"/>
              <a:t>m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Rules for managing logical clocks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When an event happens at a process </a:t>
            </a:r>
            <a:r>
              <a:rPr lang="en-US" sz="2800" i="1" smtClean="0"/>
              <a:t>p </a:t>
            </a:r>
            <a:r>
              <a:rPr lang="en-US" sz="2800" smtClean="0"/>
              <a:t>it increments LT</a:t>
            </a:r>
            <a:r>
              <a:rPr lang="en-US" sz="2800" baseline="-25000" smtClean="0"/>
              <a:t>p</a:t>
            </a:r>
            <a:r>
              <a:rPr lang="en-US" sz="2800" smtClean="0"/>
              <a:t>.  </a:t>
            </a:r>
          </a:p>
          <a:p>
            <a:pPr lvl="1" eaLnBrk="1" hangingPunct="1"/>
            <a:r>
              <a:rPr lang="en-US" sz="2400" smtClean="0"/>
              <a:t>Any event that matters to </a:t>
            </a:r>
            <a:r>
              <a:rPr lang="en-US" sz="2400" i="1" smtClean="0"/>
              <a:t>p</a:t>
            </a:r>
          </a:p>
          <a:p>
            <a:pPr lvl="1" eaLnBrk="1" hangingPunct="1"/>
            <a:r>
              <a:rPr lang="en-US" sz="2400" smtClean="0"/>
              <a:t>Normally, also </a:t>
            </a:r>
            <a:r>
              <a:rPr lang="en-US" sz="2400" i="1" smtClean="0"/>
              <a:t>snd </a:t>
            </a:r>
            <a:r>
              <a:rPr lang="en-US" sz="2400" smtClean="0"/>
              <a:t>and </a:t>
            </a:r>
            <a:r>
              <a:rPr lang="en-US" sz="2400" i="1" smtClean="0"/>
              <a:t>rcv</a:t>
            </a:r>
            <a:r>
              <a:rPr lang="en-US" sz="2400" smtClean="0"/>
              <a:t> events (since we want receive to occur “after” the matching send)</a:t>
            </a:r>
          </a:p>
          <a:p>
            <a:pPr eaLnBrk="1" hangingPunct="1"/>
            <a:r>
              <a:rPr lang="en-US" sz="2800" smtClean="0"/>
              <a:t>When p sends </a:t>
            </a:r>
            <a:r>
              <a:rPr lang="en-US" sz="2800" i="1" smtClean="0"/>
              <a:t>m, </a:t>
            </a:r>
            <a:r>
              <a:rPr lang="en-US" sz="2800" smtClean="0"/>
              <a:t>set</a:t>
            </a:r>
          </a:p>
          <a:p>
            <a:pPr lvl="1" eaLnBrk="1" hangingPunct="1"/>
            <a:r>
              <a:rPr lang="en-US" sz="2400" smtClean="0"/>
              <a:t>LT</a:t>
            </a:r>
            <a:r>
              <a:rPr lang="en-US" sz="2400" baseline="-25000" smtClean="0"/>
              <a:t>m</a:t>
            </a:r>
            <a:r>
              <a:rPr lang="en-US" sz="2400" smtClean="0"/>
              <a:t> = LT</a:t>
            </a:r>
            <a:r>
              <a:rPr lang="en-US" sz="2400" baseline="-25000" smtClean="0"/>
              <a:t>p</a:t>
            </a:r>
          </a:p>
          <a:p>
            <a:pPr eaLnBrk="1" hangingPunct="1"/>
            <a:r>
              <a:rPr lang="en-US" sz="2800" smtClean="0"/>
              <a:t>When q receives </a:t>
            </a:r>
            <a:r>
              <a:rPr lang="en-US" sz="2800" i="1" smtClean="0"/>
              <a:t>m</a:t>
            </a:r>
            <a:r>
              <a:rPr lang="en-US" sz="2800" smtClean="0"/>
              <a:t>, set</a:t>
            </a:r>
          </a:p>
          <a:p>
            <a:pPr lvl="1" eaLnBrk="1" hangingPunct="1"/>
            <a:r>
              <a:rPr lang="en-US" sz="2400" smtClean="0"/>
              <a:t>LT</a:t>
            </a:r>
            <a:r>
              <a:rPr lang="en-US" sz="2400" baseline="-25000" smtClean="0"/>
              <a:t>q</a:t>
            </a:r>
            <a:r>
              <a:rPr lang="en-US" sz="2400" smtClean="0"/>
              <a:t> = max(LT</a:t>
            </a:r>
            <a:r>
              <a:rPr lang="en-US" sz="2400" baseline="-25000" smtClean="0"/>
              <a:t>q</a:t>
            </a:r>
            <a:r>
              <a:rPr lang="en-US" sz="2400" smtClean="0"/>
              <a:t>, LT</a:t>
            </a:r>
            <a:r>
              <a:rPr lang="en-US" sz="2400" baseline="-25000" smtClean="0"/>
              <a:t>m</a:t>
            </a:r>
            <a:r>
              <a:rPr lang="en-US" sz="2400" smtClean="0"/>
              <a:t>)+1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Time-line with LT annotations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LT(A) = 1, LT(snd</a:t>
            </a:r>
            <a:r>
              <a:rPr lang="en-US" sz="2400" baseline="-25000" smtClean="0"/>
              <a:t>p</a:t>
            </a:r>
            <a:r>
              <a:rPr lang="en-US" sz="2400" smtClean="0"/>
              <a:t>(m)) = 2, LT(m) = 2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LT(rcv</a:t>
            </a:r>
            <a:r>
              <a:rPr lang="en-US" sz="2400" baseline="-25000" smtClean="0"/>
              <a:t>q</a:t>
            </a:r>
            <a:r>
              <a:rPr lang="en-US" sz="2400" smtClean="0"/>
              <a:t>(m))=max(1,2)+1=3, etc…</a:t>
            </a: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2505075" y="25590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2481263" y="40449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3505200" y="2590800"/>
            <a:ext cx="1247775" cy="1454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2133600" y="2362200"/>
            <a:ext cx="300038" cy="901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p</a:t>
            </a:r>
            <a:endParaRPr lang="en-US" sz="1400"/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2133600" y="3810000"/>
            <a:ext cx="300038" cy="901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q</a:t>
            </a:r>
            <a:endParaRPr lang="en-US" sz="1400"/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3886200" y="3124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m</a:t>
            </a:r>
            <a:endParaRPr lang="en-US" sz="1400"/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5867400" y="3810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D</a:t>
            </a:r>
            <a:endParaRPr lang="en-US" sz="1400"/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2667000" y="251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A</a:t>
            </a:r>
            <a:endParaRPr lang="en-US" sz="1400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3200400" y="3810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C</a:t>
            </a:r>
            <a:endParaRPr lang="en-US" sz="1400"/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4953000" y="251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B</a:t>
            </a:r>
            <a:endParaRPr lang="en-US" sz="1400"/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4419600" y="4038600"/>
            <a:ext cx="1905000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rcv</a:t>
            </a:r>
            <a:r>
              <a:rPr lang="en-US" sz="1400" i="1" baseline="-25000"/>
              <a:t>q</a:t>
            </a:r>
            <a:r>
              <a:rPr lang="en-US" sz="1400" i="1"/>
              <a:t>(m)    deliv</a:t>
            </a:r>
            <a:r>
              <a:rPr lang="en-US" sz="1400" i="1" baseline="-25000"/>
              <a:t>q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3033713" y="2209800"/>
            <a:ext cx="1081087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snd</a:t>
            </a:r>
            <a:r>
              <a:rPr lang="en-US" sz="1400" i="1" baseline="-25000"/>
              <a:t>p</a:t>
            </a:r>
            <a:r>
              <a:rPr lang="en-US" sz="1400" i="1"/>
              <a:t>(m)</a:t>
            </a:r>
            <a:endParaRPr lang="en-US" sz="1400"/>
          </a:p>
        </p:txBody>
      </p:sp>
      <p:graphicFrame>
        <p:nvGraphicFramePr>
          <p:cNvPr id="258064" name="Group 16"/>
          <p:cNvGraphicFramePr>
            <a:graphicFrameLocks noGrp="1"/>
          </p:cNvGraphicFramePr>
          <p:nvPr/>
        </p:nvGraphicFramePr>
        <p:xfrm>
          <a:off x="1981200" y="4419600"/>
          <a:ext cx="4419600" cy="288925"/>
        </p:xfrm>
        <a:graphic>
          <a:graphicData uri="http://schemas.openxmlformats.org/drawingml/2006/table">
            <a:tbl>
              <a:tblPr/>
              <a:tblGrid>
                <a:gridCol w="4572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2889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LT</a:t>
                      </a:r>
                      <a:r>
                        <a:rPr kumimoji="0" lang="en-US" sz="1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8096" name="Group 48"/>
          <p:cNvGraphicFramePr>
            <a:graphicFrameLocks noGrp="1"/>
          </p:cNvGraphicFramePr>
          <p:nvPr/>
        </p:nvGraphicFramePr>
        <p:xfrm>
          <a:off x="1981200" y="2835275"/>
          <a:ext cx="4419600" cy="288925"/>
        </p:xfrm>
        <a:graphic>
          <a:graphicData uri="http://schemas.openxmlformats.org/drawingml/2006/table">
            <a:tbl>
              <a:tblPr/>
              <a:tblGrid>
                <a:gridCol w="4572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2889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LT</a:t>
                      </a:r>
                      <a:r>
                        <a:rPr kumimoji="0" lang="en-US" sz="1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Logical clocks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If A happens before B, A</a:t>
            </a:r>
            <a:r>
              <a:rPr lang="en-US" smtClean="0">
                <a:sym typeface="Symbol" pitchFamily="18" charset="2"/>
              </a:rPr>
              <a:t>B,</a:t>
            </a:r>
            <a:br>
              <a:rPr lang="en-US" smtClean="0">
                <a:sym typeface="Symbol" pitchFamily="18" charset="2"/>
              </a:rPr>
            </a:br>
            <a:r>
              <a:rPr lang="en-US" smtClean="0"/>
              <a:t>then LT(A)&lt;LT(B)</a:t>
            </a:r>
          </a:p>
          <a:p>
            <a:pPr eaLnBrk="1" hangingPunct="1"/>
            <a:r>
              <a:rPr lang="en-US" smtClean="0"/>
              <a:t>But converse might not be true:</a:t>
            </a:r>
          </a:p>
          <a:p>
            <a:pPr lvl="1" eaLnBrk="1" hangingPunct="1"/>
            <a:r>
              <a:rPr lang="en-US" smtClean="0"/>
              <a:t>If LT(A)&lt;LT(B) can’t be sure that A</a:t>
            </a:r>
            <a:r>
              <a:rPr lang="en-US" smtClean="0">
                <a:sym typeface="Symbol" pitchFamily="18" charset="2"/>
              </a:rPr>
              <a:t>B</a:t>
            </a:r>
            <a:r>
              <a:rPr lang="en-US" smtClean="0"/>
              <a:t> </a:t>
            </a:r>
          </a:p>
          <a:p>
            <a:pPr lvl="1" eaLnBrk="1" hangingPunct="1"/>
            <a:r>
              <a:rPr lang="en-US" smtClean="0"/>
              <a:t>This is because processes that don’t communicate still assign timestamps and hence events will “seem” to have an order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Can we do better?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 option is to use </a:t>
            </a:r>
            <a:r>
              <a:rPr lang="en-US" i="1" smtClean="0"/>
              <a:t>vector </a:t>
            </a:r>
            <a:r>
              <a:rPr lang="en-US" smtClean="0"/>
              <a:t>clocks</a:t>
            </a:r>
          </a:p>
          <a:p>
            <a:pPr eaLnBrk="1" hangingPunct="1"/>
            <a:r>
              <a:rPr lang="en-US" smtClean="0"/>
              <a:t>Here we treat timestamps as a list</a:t>
            </a:r>
          </a:p>
          <a:p>
            <a:pPr lvl="1" eaLnBrk="1" hangingPunct="1"/>
            <a:r>
              <a:rPr lang="en-US" smtClean="0"/>
              <a:t>One counter for each process</a:t>
            </a:r>
          </a:p>
          <a:p>
            <a:pPr eaLnBrk="1" hangingPunct="1"/>
            <a:r>
              <a:rPr lang="en-US" smtClean="0"/>
              <a:t>Rules for managing vector times differ from what did with logical clocks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Vector clocks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Clock is a vector: e.g. VT(A)=[1, 0]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We’ll just assign p index 0 and q index 1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Vector clocks require either agreement on the numbering, or that the actual process id’s be included with the vector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Rules for managing vector clock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When event happens at p, increment VT</a:t>
            </a:r>
            <a:r>
              <a:rPr lang="en-US" sz="2400" baseline="-25000" smtClean="0"/>
              <a:t>p</a:t>
            </a:r>
            <a:r>
              <a:rPr lang="en-US" sz="2400" smtClean="0"/>
              <a:t>[index</a:t>
            </a:r>
            <a:r>
              <a:rPr lang="en-US" sz="2400" baseline="-25000" smtClean="0"/>
              <a:t>p</a:t>
            </a:r>
            <a:r>
              <a:rPr lang="en-US" sz="2400" smtClean="0"/>
              <a:t>]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Normally, also increment for snd and rcv events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When sending a message, set VT(m)=VT</a:t>
            </a:r>
            <a:r>
              <a:rPr lang="en-US" sz="2400" baseline="-25000" smtClean="0"/>
              <a:t>p</a:t>
            </a: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When receiving, set VT</a:t>
            </a:r>
            <a:r>
              <a:rPr lang="en-US" sz="2400" baseline="-25000" smtClean="0"/>
              <a:t>q</a:t>
            </a:r>
            <a:r>
              <a:rPr lang="en-US" sz="2400" smtClean="0"/>
              <a:t>=max(VT</a:t>
            </a:r>
            <a:r>
              <a:rPr lang="en-US" sz="2400" baseline="-25000" smtClean="0"/>
              <a:t>q</a:t>
            </a:r>
            <a:r>
              <a:rPr lang="en-US" sz="2400" smtClean="0"/>
              <a:t>, VT(m))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cloud “layers”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Highest level consists of applications</a:t>
            </a:r>
          </a:p>
          <a:p>
            <a:r>
              <a:rPr lang="en-US" dirty="0" smtClean="0"/>
              <a:t>These are composed from services that run on data harvested by applications using tools Map-Reduce</a:t>
            </a:r>
          </a:p>
          <a:p>
            <a:r>
              <a:rPr lang="en-US" dirty="0" smtClean="0"/>
              <a:t>The overall system is managed by a collection of core infrastructure services, such as locking and node status tracking</a:t>
            </a:r>
          </a:p>
          <a:p>
            <a:r>
              <a:rPr lang="en-US" dirty="0" smtClean="0"/>
              <a:t>How can we “reason” about the behavior of such components?</a:t>
            </a:r>
          </a:p>
          <a:p>
            <a:pPr lvl="1"/>
            <a:r>
              <a:rPr lang="en-US" dirty="0" smtClean="0"/>
              <a:t>The scale and complexity makes it seem hard to say more than “Here’s a service.  This is what it does”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Time-line with VT annotations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2017713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smtClean="0"/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2505075" y="25590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2481263" y="40449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3505200" y="2590800"/>
            <a:ext cx="1247775" cy="1454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2133600" y="2362200"/>
            <a:ext cx="300038" cy="901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p</a:t>
            </a:r>
            <a:endParaRPr lang="en-US" sz="1400"/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2133600" y="3810000"/>
            <a:ext cx="300038" cy="901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q</a:t>
            </a:r>
            <a:endParaRPr lang="en-US" sz="1400"/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3886200" y="3124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m</a:t>
            </a:r>
            <a:endParaRPr lang="en-US" sz="1400"/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6096000" y="3733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D</a:t>
            </a:r>
            <a:endParaRPr lang="en-US" sz="1400"/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2667000" y="251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A</a:t>
            </a:r>
            <a:endParaRPr lang="en-US" sz="1400"/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3200400" y="3810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C</a:t>
            </a:r>
            <a:endParaRPr lang="en-US" sz="1400"/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4953000" y="251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B</a:t>
            </a:r>
            <a:endParaRPr lang="en-US" sz="1400"/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4419600" y="4038600"/>
            <a:ext cx="1905000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rcv</a:t>
            </a:r>
            <a:r>
              <a:rPr lang="en-US" sz="1400" i="1" baseline="-25000"/>
              <a:t>q</a:t>
            </a:r>
            <a:r>
              <a:rPr lang="en-US" sz="1400" i="1"/>
              <a:t>(m)    deliv</a:t>
            </a:r>
            <a:r>
              <a:rPr lang="en-US" sz="1400" i="1" baseline="-25000"/>
              <a:t>q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3033713" y="2209800"/>
            <a:ext cx="1081087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snd</a:t>
            </a:r>
            <a:r>
              <a:rPr lang="en-US" sz="1400" i="1" baseline="-25000"/>
              <a:t>p</a:t>
            </a:r>
            <a:r>
              <a:rPr lang="en-US" sz="1400" i="1"/>
              <a:t>(m)</a:t>
            </a:r>
            <a:endParaRPr lang="en-US" sz="1400"/>
          </a:p>
        </p:txBody>
      </p:sp>
      <p:graphicFrame>
        <p:nvGraphicFramePr>
          <p:cNvPr id="262160" name="Group 16"/>
          <p:cNvGraphicFramePr>
            <a:graphicFrameLocks noGrp="1"/>
          </p:cNvGraphicFramePr>
          <p:nvPr/>
        </p:nvGraphicFramePr>
        <p:xfrm>
          <a:off x="1981200" y="4419600"/>
          <a:ext cx="4419600" cy="396240"/>
        </p:xfrm>
        <a:graphic>
          <a:graphicData uri="http://schemas.openxmlformats.org/drawingml/2006/table">
            <a:tbl>
              <a:tblPr/>
              <a:tblGrid>
                <a:gridCol w="4572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2889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VT</a:t>
                      </a:r>
                      <a:r>
                        <a:rPr kumimoji="0" lang="en-US" sz="1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2192" name="Group 48"/>
          <p:cNvGraphicFramePr>
            <a:graphicFrameLocks noGrp="1"/>
          </p:cNvGraphicFramePr>
          <p:nvPr/>
        </p:nvGraphicFramePr>
        <p:xfrm>
          <a:off x="1981200" y="2835275"/>
          <a:ext cx="4419600" cy="396240"/>
        </p:xfrm>
        <a:graphic>
          <a:graphicData uri="http://schemas.openxmlformats.org/drawingml/2006/table">
            <a:tbl>
              <a:tblPr/>
              <a:tblGrid>
                <a:gridCol w="4572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2889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VT</a:t>
                      </a:r>
                      <a:r>
                        <a:rPr kumimoji="0" lang="en-US" sz="1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sp>
        <p:nvSpPr>
          <p:cNvPr id="21584" name="Text Box 80"/>
          <p:cNvSpPr txBox="1">
            <a:spLocks noChangeArrowheads="1"/>
          </p:cNvSpPr>
          <p:nvPr/>
        </p:nvSpPr>
        <p:spPr bwMode="auto">
          <a:xfrm>
            <a:off x="4495800" y="3429000"/>
            <a:ext cx="990600" cy="254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VT(m)=[2,0]</a:t>
            </a:r>
          </a:p>
        </p:txBody>
      </p:sp>
      <p:sp>
        <p:nvSpPr>
          <p:cNvPr id="21585" name="Line 81"/>
          <p:cNvSpPr>
            <a:spLocks noChangeShapeType="1"/>
          </p:cNvSpPr>
          <p:nvPr/>
        </p:nvSpPr>
        <p:spPr bwMode="auto">
          <a:xfrm flipV="1">
            <a:off x="1219200" y="3276600"/>
            <a:ext cx="2286000" cy="1676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86" name="Text Box 82"/>
          <p:cNvSpPr txBox="1">
            <a:spLocks noChangeArrowheads="1"/>
          </p:cNvSpPr>
          <p:nvPr/>
        </p:nvSpPr>
        <p:spPr bwMode="auto">
          <a:xfrm>
            <a:off x="914400" y="5029200"/>
            <a:ext cx="4724400" cy="46672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i="1"/>
              <a:t>Could also be [1,0] if we decide not to increment the clock on a snd event.  Decision depends on how the timestamps will be used.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Rules for comparison of VTs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We’ll say that VT</a:t>
            </a:r>
            <a:r>
              <a:rPr lang="en-US" sz="2800" baseline="-25000" smtClean="0"/>
              <a:t>A</a:t>
            </a:r>
            <a:r>
              <a:rPr lang="en-US" sz="2800" smtClean="0"/>
              <a:t> ≤ VT</a:t>
            </a:r>
            <a:r>
              <a:rPr lang="en-US" sz="2800" baseline="-25000" smtClean="0"/>
              <a:t>B</a:t>
            </a:r>
            <a:r>
              <a:rPr lang="en-US" sz="2800" smtClean="0"/>
              <a:t> if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ym typeface="Symbol" pitchFamily="18" charset="2"/>
              </a:rPr>
              <a:t></a:t>
            </a:r>
            <a:r>
              <a:rPr lang="en-US" sz="2400" baseline="-25000" smtClean="0">
                <a:sym typeface="Symbol" pitchFamily="18" charset="2"/>
              </a:rPr>
              <a:t>I</a:t>
            </a:r>
            <a:r>
              <a:rPr lang="en-US" sz="2400" smtClean="0">
                <a:sym typeface="Symbol" pitchFamily="18" charset="2"/>
              </a:rPr>
              <a:t>, VT</a:t>
            </a:r>
            <a:r>
              <a:rPr lang="en-US" sz="2400" baseline="-25000" smtClean="0">
                <a:sym typeface="Symbol" pitchFamily="18" charset="2"/>
              </a:rPr>
              <a:t>A</a:t>
            </a:r>
            <a:r>
              <a:rPr lang="en-US" sz="2400" smtClean="0">
                <a:sym typeface="Symbol" pitchFamily="18" charset="2"/>
              </a:rPr>
              <a:t>[i] </a:t>
            </a:r>
            <a:r>
              <a:rPr lang="en-US" sz="2400" smtClean="0"/>
              <a:t>≤ </a:t>
            </a:r>
            <a:r>
              <a:rPr lang="en-US" sz="2400" smtClean="0">
                <a:sym typeface="Symbol" pitchFamily="18" charset="2"/>
              </a:rPr>
              <a:t>VT</a:t>
            </a:r>
            <a:r>
              <a:rPr lang="en-US" sz="2400" baseline="-25000" smtClean="0">
                <a:sym typeface="Symbol" pitchFamily="18" charset="2"/>
              </a:rPr>
              <a:t>B</a:t>
            </a:r>
            <a:r>
              <a:rPr lang="en-US" sz="2400" smtClean="0">
                <a:sym typeface="Symbol" pitchFamily="18" charset="2"/>
              </a:rPr>
              <a:t>[i]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ym typeface="Symbol" pitchFamily="18" charset="2"/>
              </a:rPr>
              <a:t>And we’ll say that </a:t>
            </a:r>
            <a:r>
              <a:rPr lang="en-US" sz="2800" smtClean="0"/>
              <a:t>VT</a:t>
            </a:r>
            <a:r>
              <a:rPr lang="en-US" sz="2800" baseline="-25000" smtClean="0"/>
              <a:t>A</a:t>
            </a:r>
            <a:r>
              <a:rPr lang="en-US" sz="2800" smtClean="0"/>
              <a:t> &lt; VT</a:t>
            </a:r>
            <a:r>
              <a:rPr lang="en-US" sz="2800" baseline="-25000" smtClean="0"/>
              <a:t>B</a:t>
            </a:r>
            <a:r>
              <a:rPr lang="en-US" sz="2800" smtClean="0"/>
              <a:t> if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VT</a:t>
            </a:r>
            <a:r>
              <a:rPr lang="en-US" sz="2400" baseline="-25000" smtClean="0"/>
              <a:t>A</a:t>
            </a:r>
            <a:r>
              <a:rPr lang="en-US" sz="2400" smtClean="0"/>
              <a:t> ≤ VT</a:t>
            </a:r>
            <a:r>
              <a:rPr lang="en-US" sz="2400" baseline="-25000" smtClean="0"/>
              <a:t>B </a:t>
            </a:r>
            <a:r>
              <a:rPr lang="en-US" sz="2400" smtClean="0"/>
              <a:t>but VT</a:t>
            </a:r>
            <a:r>
              <a:rPr lang="en-US" sz="2400" baseline="-25000" smtClean="0"/>
              <a:t>A</a:t>
            </a:r>
            <a:r>
              <a:rPr lang="en-US" sz="2400" smtClean="0"/>
              <a:t> ≠ VT</a:t>
            </a:r>
            <a:r>
              <a:rPr lang="en-US" sz="2400" baseline="-25000" smtClean="0"/>
              <a:t>B</a:t>
            </a: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That is, for some i, </a:t>
            </a:r>
            <a:r>
              <a:rPr lang="en-US" sz="2400" smtClean="0">
                <a:sym typeface="Symbol" pitchFamily="18" charset="2"/>
              </a:rPr>
              <a:t>VT</a:t>
            </a:r>
            <a:r>
              <a:rPr lang="en-US" sz="2400" baseline="-25000" smtClean="0">
                <a:sym typeface="Symbol" pitchFamily="18" charset="2"/>
              </a:rPr>
              <a:t>A</a:t>
            </a:r>
            <a:r>
              <a:rPr lang="en-US" sz="2400" smtClean="0">
                <a:sym typeface="Symbol" pitchFamily="18" charset="2"/>
              </a:rPr>
              <a:t>[i] </a:t>
            </a:r>
            <a:r>
              <a:rPr lang="en-US" sz="2400" smtClean="0"/>
              <a:t>&lt; </a:t>
            </a:r>
            <a:r>
              <a:rPr lang="en-US" sz="2400" smtClean="0">
                <a:sym typeface="Symbol" pitchFamily="18" charset="2"/>
              </a:rPr>
              <a:t>VT</a:t>
            </a:r>
            <a:r>
              <a:rPr lang="en-US" sz="2400" baseline="-25000" smtClean="0">
                <a:sym typeface="Symbol" pitchFamily="18" charset="2"/>
              </a:rPr>
              <a:t>B</a:t>
            </a:r>
            <a:r>
              <a:rPr lang="en-US" sz="2400" smtClean="0">
                <a:sym typeface="Symbol" pitchFamily="18" charset="2"/>
              </a:rPr>
              <a:t>[i]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ym typeface="Symbol" pitchFamily="18" charset="2"/>
              </a:rPr>
              <a:t>Examples?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ym typeface="Symbol" pitchFamily="18" charset="2"/>
              </a:rPr>
              <a:t>[2,4] </a:t>
            </a:r>
            <a:r>
              <a:rPr lang="en-US" sz="2400" smtClean="0"/>
              <a:t>≤ [2,4]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[1,3] &lt; [7,3]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ym typeface="Symbol" pitchFamily="18" charset="2"/>
              </a:rPr>
              <a:t>[1,3] is “incomparable” to [3,1]</a:t>
            </a:r>
          </a:p>
          <a:p>
            <a:pPr lvl="1" eaLnBrk="1" hangingPunct="1">
              <a:lnSpc>
                <a:spcPct val="90000"/>
              </a:lnSpc>
            </a:pPr>
            <a:endParaRPr lang="en-US" sz="240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Time-line with VT annotations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VT(A)=[1,0].  VT(D)=[2,4].  So VT(A)&lt;VT(D)</a:t>
            </a:r>
          </a:p>
          <a:p>
            <a:pPr eaLnBrk="1" hangingPunct="1"/>
            <a:r>
              <a:rPr lang="en-US" sz="2400" smtClean="0"/>
              <a:t>VT(B)=[3,0].  So VT(B) and VT(D) are incomparable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2505075" y="25590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2481263" y="40449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3505200" y="2590800"/>
            <a:ext cx="1247775" cy="1454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2133600" y="2362200"/>
            <a:ext cx="300038" cy="901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p</a:t>
            </a:r>
            <a:endParaRPr lang="en-US" sz="1400"/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2133600" y="3810000"/>
            <a:ext cx="300038" cy="901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q</a:t>
            </a:r>
            <a:endParaRPr lang="en-US" sz="1400"/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3886200" y="3124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m</a:t>
            </a:r>
            <a:endParaRPr lang="en-US" sz="1400"/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6096000" y="3733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D</a:t>
            </a:r>
            <a:endParaRPr lang="en-US" sz="1400"/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2667000" y="251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A</a:t>
            </a:r>
            <a:endParaRPr lang="en-US" sz="1400"/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3200400" y="3810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C</a:t>
            </a:r>
            <a:endParaRPr lang="en-US" sz="1400"/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4953000" y="251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B</a:t>
            </a:r>
            <a:endParaRPr lang="en-US" sz="1400"/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4419600" y="4038600"/>
            <a:ext cx="1905000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rcv</a:t>
            </a:r>
            <a:r>
              <a:rPr lang="en-US" sz="1400" i="1" baseline="-25000"/>
              <a:t>q</a:t>
            </a:r>
            <a:r>
              <a:rPr lang="en-US" sz="1400" i="1"/>
              <a:t>(m)    deliv</a:t>
            </a:r>
            <a:r>
              <a:rPr lang="en-US" sz="1400" i="1" baseline="-25000"/>
              <a:t>q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3033713" y="2209800"/>
            <a:ext cx="1081087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snd</a:t>
            </a:r>
            <a:r>
              <a:rPr lang="en-US" sz="1400" i="1" baseline="-25000"/>
              <a:t>p</a:t>
            </a:r>
            <a:r>
              <a:rPr lang="en-US" sz="1400" i="1"/>
              <a:t>(m)</a:t>
            </a:r>
            <a:endParaRPr lang="en-US" sz="1400"/>
          </a:p>
        </p:txBody>
      </p:sp>
      <p:graphicFrame>
        <p:nvGraphicFramePr>
          <p:cNvPr id="264208" name="Group 16"/>
          <p:cNvGraphicFramePr>
            <a:graphicFrameLocks noGrp="1"/>
          </p:cNvGraphicFramePr>
          <p:nvPr/>
        </p:nvGraphicFramePr>
        <p:xfrm>
          <a:off x="1981200" y="4419600"/>
          <a:ext cx="4419600" cy="396240"/>
        </p:xfrm>
        <a:graphic>
          <a:graphicData uri="http://schemas.openxmlformats.org/drawingml/2006/table">
            <a:tbl>
              <a:tblPr/>
              <a:tblGrid>
                <a:gridCol w="4572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2889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VT</a:t>
                      </a:r>
                      <a:r>
                        <a:rPr kumimoji="0" lang="en-US" sz="1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q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4240" name="Group 48"/>
          <p:cNvGraphicFramePr>
            <a:graphicFrameLocks noGrp="1"/>
          </p:cNvGraphicFramePr>
          <p:nvPr/>
        </p:nvGraphicFramePr>
        <p:xfrm>
          <a:off x="1981200" y="2835275"/>
          <a:ext cx="4419600" cy="396240"/>
        </p:xfrm>
        <a:graphic>
          <a:graphicData uri="http://schemas.openxmlformats.org/drawingml/2006/table">
            <a:tbl>
              <a:tblPr/>
              <a:tblGrid>
                <a:gridCol w="4572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2889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VT</a:t>
                      </a:r>
                      <a:r>
                        <a:rPr kumimoji="0" lang="en-US" sz="1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sp>
        <p:nvSpPr>
          <p:cNvPr id="23632" name="Text Box 80"/>
          <p:cNvSpPr txBox="1">
            <a:spLocks noChangeArrowheads="1"/>
          </p:cNvSpPr>
          <p:nvPr/>
        </p:nvSpPr>
        <p:spPr bwMode="auto">
          <a:xfrm>
            <a:off x="4495800" y="3429000"/>
            <a:ext cx="914400" cy="406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VT(m)=[2,0]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Vector time and happens before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If A</a:t>
            </a:r>
            <a:r>
              <a:rPr lang="en-US" sz="2800" smtClean="0">
                <a:sym typeface="Symbol" pitchFamily="18" charset="2"/>
              </a:rPr>
              <a:t>B, then VT(A)&lt;VT(B)</a:t>
            </a:r>
          </a:p>
          <a:p>
            <a:pPr lvl="1" eaLnBrk="1" hangingPunct="1"/>
            <a:r>
              <a:rPr lang="en-US" sz="2400" smtClean="0">
                <a:sym typeface="Symbol" pitchFamily="18" charset="2"/>
              </a:rPr>
              <a:t>Write a chain of events from A to B</a:t>
            </a:r>
          </a:p>
          <a:p>
            <a:pPr lvl="1" eaLnBrk="1" hangingPunct="1"/>
            <a:r>
              <a:rPr lang="en-US" sz="2400" smtClean="0">
                <a:sym typeface="Symbol" pitchFamily="18" charset="2"/>
              </a:rPr>
              <a:t>Step by step the vector clocks get larger</a:t>
            </a:r>
          </a:p>
          <a:p>
            <a:pPr eaLnBrk="1" hangingPunct="1"/>
            <a:r>
              <a:rPr lang="en-US" sz="2800" smtClean="0">
                <a:sym typeface="Symbol" pitchFamily="18" charset="2"/>
              </a:rPr>
              <a:t>If VT(A)&lt;VT(B) then AB</a:t>
            </a:r>
          </a:p>
          <a:p>
            <a:pPr lvl="1" eaLnBrk="1" hangingPunct="1"/>
            <a:r>
              <a:rPr lang="en-US" sz="2400" smtClean="0">
                <a:sym typeface="Symbol" pitchFamily="18" charset="2"/>
              </a:rPr>
              <a:t>Two cases: if A and B both happen at same process p, trivial</a:t>
            </a:r>
          </a:p>
          <a:p>
            <a:pPr lvl="1" eaLnBrk="1" hangingPunct="1"/>
            <a:r>
              <a:rPr lang="en-US" sz="2400" smtClean="0">
                <a:sym typeface="Symbol" pitchFamily="18" charset="2"/>
              </a:rPr>
              <a:t>If A happens at p and B at q, can trace the path back by which q “learned” VT</a:t>
            </a:r>
            <a:r>
              <a:rPr lang="en-US" sz="2400" baseline="-25000" smtClean="0">
                <a:sym typeface="Symbol" pitchFamily="18" charset="2"/>
              </a:rPr>
              <a:t>A</a:t>
            </a:r>
            <a:r>
              <a:rPr lang="en-US" sz="2400" smtClean="0">
                <a:sym typeface="Symbol" pitchFamily="18" charset="2"/>
              </a:rPr>
              <a:t>[p]</a:t>
            </a:r>
          </a:p>
          <a:p>
            <a:pPr eaLnBrk="1" hangingPunct="1"/>
            <a:r>
              <a:rPr lang="en-US" sz="2800" smtClean="0">
                <a:sym typeface="Symbol" pitchFamily="18" charset="2"/>
              </a:rPr>
              <a:t>Otherwise A and B happened concurrently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Temporal snapshots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that we want to take a photograph of a system while it executes: our goal is to capture the state of each node and each channel at some instant in time</a:t>
            </a:r>
          </a:p>
          <a:p>
            <a:r>
              <a:rPr lang="en-US" dirty="0" smtClean="0"/>
              <a:t>We can see now that the notion of an “instant in time” is tricky</a:t>
            </a:r>
          </a:p>
          <a:p>
            <a:pPr lvl="1"/>
            <a:r>
              <a:rPr lang="en-US" dirty="0" smtClean="0"/>
              <a:t>For example, if each node writes down its state at logical time 10000, would this be a “snapshot” that corresponds to anything an external user would perceive as “time”?</a:t>
            </a:r>
          </a:p>
          <a:p>
            <a:pPr lvl="1"/>
            <a:r>
              <a:rPr lang="en-US" dirty="0" smtClean="0"/>
              <a:t>…. Clearly not.  My logical clock could advance much faster than yours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Temporal distortions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Things can be complicated because we can’t predict</a:t>
            </a:r>
          </a:p>
          <a:p>
            <a:pPr lvl="1" eaLnBrk="1" hangingPunct="1"/>
            <a:r>
              <a:rPr lang="en-US" smtClean="0"/>
              <a:t>Message delays (they vary constantly)</a:t>
            </a:r>
          </a:p>
          <a:p>
            <a:pPr lvl="1" eaLnBrk="1" hangingPunct="1"/>
            <a:r>
              <a:rPr lang="en-US" smtClean="0"/>
              <a:t>Execution speeds (often a process shares a machine with many other tasks)</a:t>
            </a:r>
          </a:p>
          <a:p>
            <a:pPr lvl="1" eaLnBrk="1" hangingPunct="1"/>
            <a:r>
              <a:rPr lang="en-US" smtClean="0"/>
              <a:t>Timing of external events</a:t>
            </a:r>
          </a:p>
          <a:p>
            <a:pPr eaLnBrk="1" hangingPunct="1"/>
            <a:r>
              <a:rPr lang="en-US" smtClean="0"/>
              <a:t>Lamport looked at this question too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Temporal distortions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does “now” mean?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57" name="AutoShape 5"/>
          <p:cNvSpPr>
            <a:spLocks noChangeAspect="1" noChangeArrowheads="1" noTextEdit="1"/>
          </p:cNvSpPr>
          <p:nvPr/>
        </p:nvSpPr>
        <p:spPr bwMode="auto">
          <a:xfrm>
            <a:off x="685800" y="2819400"/>
            <a:ext cx="7467600" cy="2362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685800" y="28289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3559" name="Freeform 7"/>
          <p:cNvSpPr>
            <a:spLocks noEditPoints="1"/>
          </p:cNvSpPr>
          <p:nvPr/>
        </p:nvSpPr>
        <p:spPr bwMode="auto">
          <a:xfrm>
            <a:off x="947738" y="2898775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0" name="Freeform 8"/>
          <p:cNvSpPr>
            <a:spLocks noEditPoints="1"/>
          </p:cNvSpPr>
          <p:nvPr/>
        </p:nvSpPr>
        <p:spPr bwMode="auto">
          <a:xfrm>
            <a:off x="947738" y="2898775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1" name="Freeform 9"/>
          <p:cNvSpPr>
            <a:spLocks noEditPoints="1"/>
          </p:cNvSpPr>
          <p:nvPr/>
        </p:nvSpPr>
        <p:spPr bwMode="auto">
          <a:xfrm>
            <a:off x="947738" y="5065713"/>
            <a:ext cx="7189787" cy="114300"/>
          </a:xfrm>
          <a:custGeom>
            <a:avLst/>
            <a:gdLst>
              <a:gd name="T0" fmla="*/ 6 w 4529"/>
              <a:gd name="T1" fmla="*/ 30 h 72"/>
              <a:gd name="T2" fmla="*/ 4493 w 4529"/>
              <a:gd name="T3" fmla="*/ 32 h 72"/>
              <a:gd name="T4" fmla="*/ 4495 w 4529"/>
              <a:gd name="T5" fmla="*/ 32 h 72"/>
              <a:gd name="T6" fmla="*/ 4496 w 4529"/>
              <a:gd name="T7" fmla="*/ 33 h 72"/>
              <a:gd name="T8" fmla="*/ 4498 w 4529"/>
              <a:gd name="T9" fmla="*/ 35 h 72"/>
              <a:gd name="T10" fmla="*/ 4498 w 4529"/>
              <a:gd name="T11" fmla="*/ 36 h 72"/>
              <a:gd name="T12" fmla="*/ 4498 w 4529"/>
              <a:gd name="T13" fmla="*/ 37 h 72"/>
              <a:gd name="T14" fmla="*/ 4496 w 4529"/>
              <a:gd name="T15" fmla="*/ 39 h 72"/>
              <a:gd name="T16" fmla="*/ 4495 w 4529"/>
              <a:gd name="T17" fmla="*/ 40 h 72"/>
              <a:gd name="T18" fmla="*/ 4493 w 4529"/>
              <a:gd name="T19" fmla="*/ 40 h 72"/>
              <a:gd name="T20" fmla="*/ 6 w 4529"/>
              <a:gd name="T21" fmla="*/ 40 h 72"/>
              <a:gd name="T22" fmla="*/ 3 w 4529"/>
              <a:gd name="T23" fmla="*/ 39 h 72"/>
              <a:gd name="T24" fmla="*/ 1 w 4529"/>
              <a:gd name="T25" fmla="*/ 39 h 72"/>
              <a:gd name="T26" fmla="*/ 1 w 4529"/>
              <a:gd name="T27" fmla="*/ 37 h 72"/>
              <a:gd name="T28" fmla="*/ 0 w 4529"/>
              <a:gd name="T29" fmla="*/ 36 h 72"/>
              <a:gd name="T30" fmla="*/ 1 w 4529"/>
              <a:gd name="T31" fmla="*/ 33 h 72"/>
              <a:gd name="T32" fmla="*/ 1 w 4529"/>
              <a:gd name="T33" fmla="*/ 32 h 72"/>
              <a:gd name="T34" fmla="*/ 3 w 4529"/>
              <a:gd name="T35" fmla="*/ 32 h 72"/>
              <a:gd name="T36" fmla="*/ 6 w 4529"/>
              <a:gd name="T37" fmla="*/ 30 h 72"/>
              <a:gd name="T38" fmla="*/ 6 w 4529"/>
              <a:gd name="T39" fmla="*/ 30 h 72"/>
              <a:gd name="T40" fmla="*/ 4482 w 4529"/>
              <a:gd name="T41" fmla="*/ 0 h 72"/>
              <a:gd name="T42" fmla="*/ 4529 w 4529"/>
              <a:gd name="T43" fmla="*/ 36 h 72"/>
              <a:gd name="T44" fmla="*/ 4482 w 4529"/>
              <a:gd name="T45" fmla="*/ 72 h 72"/>
              <a:gd name="T46" fmla="*/ 4482 w 4529"/>
              <a:gd name="T47" fmla="*/ 0 h 7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2"/>
              <a:gd name="T74" fmla="*/ 4529 w 4529"/>
              <a:gd name="T75" fmla="*/ 72 h 7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2">
                <a:moveTo>
                  <a:pt x="6" y="30"/>
                </a:moveTo>
                <a:lnTo>
                  <a:pt x="4493" y="32"/>
                </a:lnTo>
                <a:lnTo>
                  <a:pt x="4495" y="32"/>
                </a:lnTo>
                <a:lnTo>
                  <a:pt x="4496" y="33"/>
                </a:lnTo>
                <a:lnTo>
                  <a:pt x="4498" y="35"/>
                </a:lnTo>
                <a:lnTo>
                  <a:pt x="4498" y="36"/>
                </a:lnTo>
                <a:lnTo>
                  <a:pt x="4498" y="37"/>
                </a:lnTo>
                <a:lnTo>
                  <a:pt x="4496" y="39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9"/>
                </a:lnTo>
                <a:lnTo>
                  <a:pt x="1" y="39"/>
                </a:lnTo>
                <a:lnTo>
                  <a:pt x="1" y="37"/>
                </a:lnTo>
                <a:lnTo>
                  <a:pt x="0" y="36"/>
                </a:lnTo>
                <a:lnTo>
                  <a:pt x="1" y="33"/>
                </a:lnTo>
                <a:lnTo>
                  <a:pt x="1" y="32"/>
                </a:lnTo>
                <a:lnTo>
                  <a:pt x="3" y="32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6"/>
                </a:lnTo>
                <a:lnTo>
                  <a:pt x="4482" y="72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2" name="Freeform 10"/>
          <p:cNvSpPr>
            <a:spLocks noEditPoints="1"/>
          </p:cNvSpPr>
          <p:nvPr/>
        </p:nvSpPr>
        <p:spPr bwMode="auto">
          <a:xfrm>
            <a:off x="947738" y="4389438"/>
            <a:ext cx="7189787" cy="112712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3" name="Freeform 11"/>
          <p:cNvSpPr>
            <a:spLocks noEditPoints="1"/>
          </p:cNvSpPr>
          <p:nvPr/>
        </p:nvSpPr>
        <p:spPr bwMode="auto">
          <a:xfrm>
            <a:off x="947738" y="3576638"/>
            <a:ext cx="7189787" cy="112712"/>
          </a:xfrm>
          <a:custGeom>
            <a:avLst/>
            <a:gdLst>
              <a:gd name="T0" fmla="*/ 6 w 4529"/>
              <a:gd name="T1" fmla="*/ 29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39 h 71"/>
              <a:gd name="T18" fmla="*/ 4493 w 4529"/>
              <a:gd name="T19" fmla="*/ 39 h 71"/>
              <a:gd name="T20" fmla="*/ 6 w 4529"/>
              <a:gd name="T21" fmla="*/ 39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29 h 71"/>
              <a:gd name="T38" fmla="*/ 6 w 4529"/>
              <a:gd name="T39" fmla="*/ 29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29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39"/>
                </a:lnTo>
                <a:lnTo>
                  <a:pt x="4493" y="39"/>
                </a:lnTo>
                <a:lnTo>
                  <a:pt x="6" y="39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29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4" name="Freeform 12"/>
          <p:cNvSpPr>
            <a:spLocks noEditPoints="1"/>
          </p:cNvSpPr>
          <p:nvPr/>
        </p:nvSpPr>
        <p:spPr bwMode="auto">
          <a:xfrm>
            <a:off x="1354138" y="2946400"/>
            <a:ext cx="822325" cy="685800"/>
          </a:xfrm>
          <a:custGeom>
            <a:avLst/>
            <a:gdLst>
              <a:gd name="T0" fmla="*/ 9 w 518"/>
              <a:gd name="T1" fmla="*/ 1 h 432"/>
              <a:gd name="T2" fmla="*/ 494 w 518"/>
              <a:gd name="T3" fmla="*/ 407 h 432"/>
              <a:gd name="T4" fmla="*/ 495 w 518"/>
              <a:gd name="T5" fmla="*/ 408 h 432"/>
              <a:gd name="T6" fmla="*/ 495 w 518"/>
              <a:gd name="T7" fmla="*/ 409 h 432"/>
              <a:gd name="T8" fmla="*/ 495 w 518"/>
              <a:gd name="T9" fmla="*/ 411 h 432"/>
              <a:gd name="T10" fmla="*/ 494 w 518"/>
              <a:gd name="T11" fmla="*/ 412 h 432"/>
              <a:gd name="T12" fmla="*/ 492 w 518"/>
              <a:gd name="T13" fmla="*/ 414 h 432"/>
              <a:gd name="T14" fmla="*/ 491 w 518"/>
              <a:gd name="T15" fmla="*/ 414 h 432"/>
              <a:gd name="T16" fmla="*/ 489 w 518"/>
              <a:gd name="T17" fmla="*/ 414 h 432"/>
              <a:gd name="T18" fmla="*/ 488 w 518"/>
              <a:gd name="T19" fmla="*/ 412 h 432"/>
              <a:gd name="T20" fmla="*/ 3 w 518"/>
              <a:gd name="T21" fmla="*/ 8 h 432"/>
              <a:gd name="T22" fmla="*/ 1 w 518"/>
              <a:gd name="T23" fmla="*/ 7 h 432"/>
              <a:gd name="T24" fmla="*/ 0 w 518"/>
              <a:gd name="T25" fmla="*/ 5 h 432"/>
              <a:gd name="T26" fmla="*/ 1 w 518"/>
              <a:gd name="T27" fmla="*/ 4 h 432"/>
              <a:gd name="T28" fmla="*/ 1 w 518"/>
              <a:gd name="T29" fmla="*/ 3 h 432"/>
              <a:gd name="T30" fmla="*/ 3 w 518"/>
              <a:gd name="T31" fmla="*/ 1 h 432"/>
              <a:gd name="T32" fmla="*/ 4 w 518"/>
              <a:gd name="T33" fmla="*/ 0 h 432"/>
              <a:gd name="T34" fmla="*/ 6 w 518"/>
              <a:gd name="T35" fmla="*/ 1 h 432"/>
              <a:gd name="T36" fmla="*/ 9 w 518"/>
              <a:gd name="T37" fmla="*/ 1 h 432"/>
              <a:gd name="T38" fmla="*/ 9 w 518"/>
              <a:gd name="T39" fmla="*/ 1 h 432"/>
              <a:gd name="T40" fmla="*/ 504 w 518"/>
              <a:gd name="T41" fmla="*/ 374 h 432"/>
              <a:gd name="T42" fmla="*/ 518 w 518"/>
              <a:gd name="T43" fmla="*/ 432 h 432"/>
              <a:gd name="T44" fmla="*/ 458 w 518"/>
              <a:gd name="T45" fmla="*/ 429 h 432"/>
              <a:gd name="T46" fmla="*/ 504 w 518"/>
              <a:gd name="T47" fmla="*/ 374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18"/>
              <a:gd name="T73" fmla="*/ 0 h 432"/>
              <a:gd name="T74" fmla="*/ 518 w 518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18" h="432">
                <a:moveTo>
                  <a:pt x="9" y="1"/>
                </a:moveTo>
                <a:lnTo>
                  <a:pt x="494" y="407"/>
                </a:lnTo>
                <a:lnTo>
                  <a:pt x="495" y="408"/>
                </a:lnTo>
                <a:lnTo>
                  <a:pt x="495" y="409"/>
                </a:lnTo>
                <a:lnTo>
                  <a:pt x="495" y="411"/>
                </a:lnTo>
                <a:lnTo>
                  <a:pt x="494" y="412"/>
                </a:lnTo>
                <a:lnTo>
                  <a:pt x="492" y="414"/>
                </a:lnTo>
                <a:lnTo>
                  <a:pt x="491" y="414"/>
                </a:lnTo>
                <a:lnTo>
                  <a:pt x="489" y="414"/>
                </a:lnTo>
                <a:lnTo>
                  <a:pt x="488" y="412"/>
                </a:lnTo>
                <a:lnTo>
                  <a:pt x="3" y="8"/>
                </a:lnTo>
                <a:lnTo>
                  <a:pt x="1" y="7"/>
                </a:lnTo>
                <a:lnTo>
                  <a:pt x="0" y="5"/>
                </a:lnTo>
                <a:lnTo>
                  <a:pt x="1" y="4"/>
                </a:lnTo>
                <a:lnTo>
                  <a:pt x="1" y="3"/>
                </a:lnTo>
                <a:lnTo>
                  <a:pt x="3" y="1"/>
                </a:lnTo>
                <a:lnTo>
                  <a:pt x="4" y="0"/>
                </a:lnTo>
                <a:lnTo>
                  <a:pt x="6" y="1"/>
                </a:lnTo>
                <a:lnTo>
                  <a:pt x="9" y="1"/>
                </a:lnTo>
                <a:close/>
                <a:moveTo>
                  <a:pt x="504" y="374"/>
                </a:moveTo>
                <a:lnTo>
                  <a:pt x="518" y="432"/>
                </a:lnTo>
                <a:lnTo>
                  <a:pt x="458" y="429"/>
                </a:lnTo>
                <a:lnTo>
                  <a:pt x="504" y="374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5" name="Freeform 13"/>
          <p:cNvSpPr>
            <a:spLocks noEditPoints="1"/>
          </p:cNvSpPr>
          <p:nvPr/>
        </p:nvSpPr>
        <p:spPr bwMode="auto">
          <a:xfrm>
            <a:off x="2438400" y="3622675"/>
            <a:ext cx="1092200" cy="822325"/>
          </a:xfrm>
          <a:custGeom>
            <a:avLst/>
            <a:gdLst>
              <a:gd name="T0" fmla="*/ 7 w 688"/>
              <a:gd name="T1" fmla="*/ 2 h 518"/>
              <a:gd name="T2" fmla="*/ 663 w 688"/>
              <a:gd name="T3" fmla="*/ 493 h 518"/>
              <a:gd name="T4" fmla="*/ 664 w 688"/>
              <a:gd name="T5" fmla="*/ 494 h 518"/>
              <a:gd name="T6" fmla="*/ 664 w 688"/>
              <a:gd name="T7" fmla="*/ 497 h 518"/>
              <a:gd name="T8" fmla="*/ 664 w 688"/>
              <a:gd name="T9" fmla="*/ 498 h 518"/>
              <a:gd name="T10" fmla="*/ 663 w 688"/>
              <a:gd name="T11" fmla="*/ 500 h 518"/>
              <a:gd name="T12" fmla="*/ 663 w 688"/>
              <a:gd name="T13" fmla="*/ 501 h 518"/>
              <a:gd name="T14" fmla="*/ 660 w 688"/>
              <a:gd name="T15" fmla="*/ 501 h 518"/>
              <a:gd name="T16" fmla="*/ 658 w 688"/>
              <a:gd name="T17" fmla="*/ 501 h 518"/>
              <a:gd name="T18" fmla="*/ 657 w 688"/>
              <a:gd name="T19" fmla="*/ 500 h 518"/>
              <a:gd name="T20" fmla="*/ 3 w 688"/>
              <a:gd name="T21" fmla="*/ 9 h 518"/>
              <a:gd name="T22" fmla="*/ 1 w 688"/>
              <a:gd name="T23" fmla="*/ 8 h 518"/>
              <a:gd name="T24" fmla="*/ 0 w 688"/>
              <a:gd name="T25" fmla="*/ 6 h 518"/>
              <a:gd name="T26" fmla="*/ 1 w 688"/>
              <a:gd name="T27" fmla="*/ 5 h 518"/>
              <a:gd name="T28" fmla="*/ 1 w 688"/>
              <a:gd name="T29" fmla="*/ 3 h 518"/>
              <a:gd name="T30" fmla="*/ 3 w 688"/>
              <a:gd name="T31" fmla="*/ 2 h 518"/>
              <a:gd name="T32" fmla="*/ 4 w 688"/>
              <a:gd name="T33" fmla="*/ 0 h 518"/>
              <a:gd name="T34" fmla="*/ 6 w 688"/>
              <a:gd name="T35" fmla="*/ 2 h 518"/>
              <a:gd name="T36" fmla="*/ 7 w 688"/>
              <a:gd name="T37" fmla="*/ 2 h 518"/>
              <a:gd name="T38" fmla="*/ 7 w 688"/>
              <a:gd name="T39" fmla="*/ 2 h 518"/>
              <a:gd name="T40" fmla="*/ 671 w 688"/>
              <a:gd name="T41" fmla="*/ 461 h 518"/>
              <a:gd name="T42" fmla="*/ 688 w 688"/>
              <a:gd name="T43" fmla="*/ 518 h 518"/>
              <a:gd name="T44" fmla="*/ 629 w 688"/>
              <a:gd name="T45" fmla="*/ 518 h 518"/>
              <a:gd name="T46" fmla="*/ 671 w 688"/>
              <a:gd name="T47" fmla="*/ 461 h 51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688"/>
              <a:gd name="T73" fmla="*/ 0 h 518"/>
              <a:gd name="T74" fmla="*/ 688 w 688"/>
              <a:gd name="T75" fmla="*/ 518 h 518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688" h="518">
                <a:moveTo>
                  <a:pt x="7" y="2"/>
                </a:moveTo>
                <a:lnTo>
                  <a:pt x="663" y="493"/>
                </a:lnTo>
                <a:lnTo>
                  <a:pt x="664" y="494"/>
                </a:lnTo>
                <a:lnTo>
                  <a:pt x="664" y="497"/>
                </a:lnTo>
                <a:lnTo>
                  <a:pt x="664" y="498"/>
                </a:lnTo>
                <a:lnTo>
                  <a:pt x="663" y="500"/>
                </a:lnTo>
                <a:lnTo>
                  <a:pt x="663" y="501"/>
                </a:lnTo>
                <a:lnTo>
                  <a:pt x="660" y="501"/>
                </a:lnTo>
                <a:lnTo>
                  <a:pt x="658" y="501"/>
                </a:lnTo>
                <a:lnTo>
                  <a:pt x="657" y="500"/>
                </a:lnTo>
                <a:lnTo>
                  <a:pt x="3" y="9"/>
                </a:lnTo>
                <a:lnTo>
                  <a:pt x="1" y="8"/>
                </a:lnTo>
                <a:lnTo>
                  <a:pt x="0" y="6"/>
                </a:lnTo>
                <a:lnTo>
                  <a:pt x="1" y="5"/>
                </a:lnTo>
                <a:lnTo>
                  <a:pt x="1" y="3"/>
                </a:lnTo>
                <a:lnTo>
                  <a:pt x="3" y="2"/>
                </a:lnTo>
                <a:lnTo>
                  <a:pt x="4" y="0"/>
                </a:lnTo>
                <a:lnTo>
                  <a:pt x="6" y="2"/>
                </a:lnTo>
                <a:lnTo>
                  <a:pt x="7" y="2"/>
                </a:lnTo>
                <a:close/>
                <a:moveTo>
                  <a:pt x="671" y="461"/>
                </a:moveTo>
                <a:lnTo>
                  <a:pt x="688" y="518"/>
                </a:lnTo>
                <a:lnTo>
                  <a:pt x="629" y="518"/>
                </a:lnTo>
                <a:lnTo>
                  <a:pt x="671" y="461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6" name="Freeform 14"/>
          <p:cNvSpPr>
            <a:spLocks noEditPoints="1"/>
          </p:cNvSpPr>
          <p:nvPr/>
        </p:nvSpPr>
        <p:spPr bwMode="auto">
          <a:xfrm>
            <a:off x="1627188" y="3625850"/>
            <a:ext cx="4884737" cy="1528763"/>
          </a:xfrm>
          <a:custGeom>
            <a:avLst/>
            <a:gdLst>
              <a:gd name="T0" fmla="*/ 6 w 3077"/>
              <a:gd name="T1" fmla="*/ 0 h 963"/>
              <a:gd name="T2" fmla="*/ 3044 w 3077"/>
              <a:gd name="T3" fmla="*/ 929 h 963"/>
              <a:gd name="T4" fmla="*/ 3046 w 3077"/>
              <a:gd name="T5" fmla="*/ 929 h 963"/>
              <a:gd name="T6" fmla="*/ 3047 w 3077"/>
              <a:gd name="T7" fmla="*/ 930 h 963"/>
              <a:gd name="T8" fmla="*/ 3047 w 3077"/>
              <a:gd name="T9" fmla="*/ 932 h 963"/>
              <a:gd name="T10" fmla="*/ 3047 w 3077"/>
              <a:gd name="T11" fmla="*/ 934 h 963"/>
              <a:gd name="T12" fmla="*/ 3046 w 3077"/>
              <a:gd name="T13" fmla="*/ 936 h 963"/>
              <a:gd name="T14" fmla="*/ 3046 w 3077"/>
              <a:gd name="T15" fmla="*/ 936 h 963"/>
              <a:gd name="T16" fmla="*/ 3043 w 3077"/>
              <a:gd name="T17" fmla="*/ 937 h 963"/>
              <a:gd name="T18" fmla="*/ 3041 w 3077"/>
              <a:gd name="T19" fmla="*/ 937 h 963"/>
              <a:gd name="T20" fmla="*/ 3 w 3077"/>
              <a:gd name="T21" fmla="*/ 8 h 963"/>
              <a:gd name="T22" fmla="*/ 2 w 3077"/>
              <a:gd name="T23" fmla="*/ 7 h 963"/>
              <a:gd name="T24" fmla="*/ 0 w 3077"/>
              <a:gd name="T25" fmla="*/ 6 h 963"/>
              <a:gd name="T26" fmla="*/ 0 w 3077"/>
              <a:gd name="T27" fmla="*/ 4 h 963"/>
              <a:gd name="T28" fmla="*/ 0 w 3077"/>
              <a:gd name="T29" fmla="*/ 3 h 963"/>
              <a:gd name="T30" fmla="*/ 0 w 3077"/>
              <a:gd name="T31" fmla="*/ 1 h 963"/>
              <a:gd name="T32" fmla="*/ 2 w 3077"/>
              <a:gd name="T33" fmla="*/ 0 h 963"/>
              <a:gd name="T34" fmla="*/ 3 w 3077"/>
              <a:gd name="T35" fmla="*/ 0 h 963"/>
              <a:gd name="T36" fmla="*/ 6 w 3077"/>
              <a:gd name="T37" fmla="*/ 0 h 963"/>
              <a:gd name="T38" fmla="*/ 6 w 3077"/>
              <a:gd name="T39" fmla="*/ 0 h 963"/>
              <a:gd name="T40" fmla="*/ 3041 w 3077"/>
              <a:gd name="T41" fmla="*/ 895 h 963"/>
              <a:gd name="T42" fmla="*/ 3077 w 3077"/>
              <a:gd name="T43" fmla="*/ 943 h 963"/>
              <a:gd name="T44" fmla="*/ 3021 w 3077"/>
              <a:gd name="T45" fmla="*/ 963 h 963"/>
              <a:gd name="T46" fmla="*/ 3041 w 3077"/>
              <a:gd name="T47" fmla="*/ 895 h 96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077"/>
              <a:gd name="T73" fmla="*/ 0 h 963"/>
              <a:gd name="T74" fmla="*/ 3077 w 3077"/>
              <a:gd name="T75" fmla="*/ 963 h 96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077" h="963">
                <a:moveTo>
                  <a:pt x="6" y="0"/>
                </a:moveTo>
                <a:lnTo>
                  <a:pt x="3044" y="929"/>
                </a:lnTo>
                <a:lnTo>
                  <a:pt x="3046" y="929"/>
                </a:lnTo>
                <a:lnTo>
                  <a:pt x="3047" y="930"/>
                </a:lnTo>
                <a:lnTo>
                  <a:pt x="3047" y="932"/>
                </a:lnTo>
                <a:lnTo>
                  <a:pt x="3047" y="934"/>
                </a:lnTo>
                <a:lnTo>
                  <a:pt x="3046" y="936"/>
                </a:lnTo>
                <a:lnTo>
                  <a:pt x="3043" y="937"/>
                </a:lnTo>
                <a:lnTo>
                  <a:pt x="3041" y="937"/>
                </a:lnTo>
                <a:lnTo>
                  <a:pt x="3" y="8"/>
                </a:lnTo>
                <a:lnTo>
                  <a:pt x="2" y="7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2" y="0"/>
                </a:lnTo>
                <a:lnTo>
                  <a:pt x="3" y="0"/>
                </a:lnTo>
                <a:lnTo>
                  <a:pt x="6" y="0"/>
                </a:lnTo>
                <a:close/>
                <a:moveTo>
                  <a:pt x="3041" y="895"/>
                </a:moveTo>
                <a:lnTo>
                  <a:pt x="3077" y="943"/>
                </a:lnTo>
                <a:lnTo>
                  <a:pt x="3021" y="963"/>
                </a:lnTo>
                <a:lnTo>
                  <a:pt x="3041" y="89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7" name="Freeform 15"/>
          <p:cNvSpPr>
            <a:spLocks noEditPoints="1"/>
          </p:cNvSpPr>
          <p:nvPr/>
        </p:nvSpPr>
        <p:spPr bwMode="auto">
          <a:xfrm>
            <a:off x="4876800" y="2954338"/>
            <a:ext cx="1228725" cy="1498600"/>
          </a:xfrm>
          <a:custGeom>
            <a:avLst/>
            <a:gdLst>
              <a:gd name="T0" fmla="*/ 1 w 774"/>
              <a:gd name="T1" fmla="*/ 936 h 944"/>
              <a:gd name="T2" fmla="*/ 748 w 774"/>
              <a:gd name="T3" fmla="*/ 25 h 944"/>
              <a:gd name="T4" fmla="*/ 750 w 774"/>
              <a:gd name="T5" fmla="*/ 23 h 944"/>
              <a:gd name="T6" fmla="*/ 751 w 774"/>
              <a:gd name="T7" fmla="*/ 23 h 944"/>
              <a:gd name="T8" fmla="*/ 753 w 774"/>
              <a:gd name="T9" fmla="*/ 23 h 944"/>
              <a:gd name="T10" fmla="*/ 754 w 774"/>
              <a:gd name="T11" fmla="*/ 25 h 944"/>
              <a:gd name="T12" fmla="*/ 755 w 774"/>
              <a:gd name="T13" fmla="*/ 25 h 944"/>
              <a:gd name="T14" fmla="*/ 755 w 774"/>
              <a:gd name="T15" fmla="*/ 27 h 944"/>
              <a:gd name="T16" fmla="*/ 755 w 774"/>
              <a:gd name="T17" fmla="*/ 29 h 944"/>
              <a:gd name="T18" fmla="*/ 755 w 774"/>
              <a:gd name="T19" fmla="*/ 30 h 944"/>
              <a:gd name="T20" fmla="*/ 9 w 774"/>
              <a:gd name="T21" fmla="*/ 942 h 944"/>
              <a:gd name="T22" fmla="*/ 7 w 774"/>
              <a:gd name="T23" fmla="*/ 944 h 944"/>
              <a:gd name="T24" fmla="*/ 6 w 774"/>
              <a:gd name="T25" fmla="*/ 944 h 944"/>
              <a:gd name="T26" fmla="*/ 4 w 774"/>
              <a:gd name="T27" fmla="*/ 944 h 944"/>
              <a:gd name="T28" fmla="*/ 3 w 774"/>
              <a:gd name="T29" fmla="*/ 942 h 944"/>
              <a:gd name="T30" fmla="*/ 1 w 774"/>
              <a:gd name="T31" fmla="*/ 941 h 944"/>
              <a:gd name="T32" fmla="*/ 0 w 774"/>
              <a:gd name="T33" fmla="*/ 939 h 944"/>
              <a:gd name="T34" fmla="*/ 1 w 774"/>
              <a:gd name="T35" fmla="*/ 938 h 944"/>
              <a:gd name="T36" fmla="*/ 1 w 774"/>
              <a:gd name="T37" fmla="*/ 936 h 944"/>
              <a:gd name="T38" fmla="*/ 1 w 774"/>
              <a:gd name="T39" fmla="*/ 936 h 944"/>
              <a:gd name="T40" fmla="*/ 717 w 774"/>
              <a:gd name="T41" fmla="*/ 15 h 944"/>
              <a:gd name="T42" fmla="*/ 774 w 774"/>
              <a:gd name="T43" fmla="*/ 0 h 944"/>
              <a:gd name="T44" fmla="*/ 771 w 774"/>
              <a:gd name="T45" fmla="*/ 59 h 944"/>
              <a:gd name="T46" fmla="*/ 717 w 774"/>
              <a:gd name="T47" fmla="*/ 15 h 94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774"/>
              <a:gd name="T73" fmla="*/ 0 h 944"/>
              <a:gd name="T74" fmla="*/ 774 w 774"/>
              <a:gd name="T75" fmla="*/ 944 h 944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774" h="944">
                <a:moveTo>
                  <a:pt x="1" y="936"/>
                </a:moveTo>
                <a:lnTo>
                  <a:pt x="748" y="25"/>
                </a:lnTo>
                <a:lnTo>
                  <a:pt x="750" y="23"/>
                </a:lnTo>
                <a:lnTo>
                  <a:pt x="751" y="23"/>
                </a:lnTo>
                <a:lnTo>
                  <a:pt x="753" y="23"/>
                </a:lnTo>
                <a:lnTo>
                  <a:pt x="754" y="25"/>
                </a:lnTo>
                <a:lnTo>
                  <a:pt x="755" y="25"/>
                </a:lnTo>
                <a:lnTo>
                  <a:pt x="755" y="27"/>
                </a:lnTo>
                <a:lnTo>
                  <a:pt x="755" y="29"/>
                </a:lnTo>
                <a:lnTo>
                  <a:pt x="755" y="30"/>
                </a:lnTo>
                <a:lnTo>
                  <a:pt x="9" y="942"/>
                </a:lnTo>
                <a:lnTo>
                  <a:pt x="7" y="944"/>
                </a:lnTo>
                <a:lnTo>
                  <a:pt x="6" y="944"/>
                </a:lnTo>
                <a:lnTo>
                  <a:pt x="4" y="944"/>
                </a:lnTo>
                <a:lnTo>
                  <a:pt x="3" y="942"/>
                </a:lnTo>
                <a:lnTo>
                  <a:pt x="1" y="941"/>
                </a:lnTo>
                <a:lnTo>
                  <a:pt x="0" y="939"/>
                </a:lnTo>
                <a:lnTo>
                  <a:pt x="1" y="938"/>
                </a:lnTo>
                <a:lnTo>
                  <a:pt x="1" y="936"/>
                </a:lnTo>
                <a:close/>
                <a:moveTo>
                  <a:pt x="717" y="15"/>
                </a:moveTo>
                <a:lnTo>
                  <a:pt x="774" y="0"/>
                </a:lnTo>
                <a:lnTo>
                  <a:pt x="771" y="59"/>
                </a:lnTo>
                <a:lnTo>
                  <a:pt x="717" y="1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703263" y="2846388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798513" y="2933700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/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860425" y="2849563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1250950" y="298132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en-US"/>
          </a:p>
        </p:txBody>
      </p:sp>
      <p:sp>
        <p:nvSpPr>
          <p:cNvPr id="23572" name="Rectangle 20"/>
          <p:cNvSpPr>
            <a:spLocks noChangeArrowheads="1"/>
          </p:cNvSpPr>
          <p:nvPr/>
        </p:nvSpPr>
        <p:spPr bwMode="auto">
          <a:xfrm>
            <a:off x="1344613" y="29845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3573" name="Rectangle 21"/>
          <p:cNvSpPr>
            <a:spLocks noChangeArrowheads="1"/>
          </p:cNvSpPr>
          <p:nvPr/>
        </p:nvSpPr>
        <p:spPr bwMode="auto">
          <a:xfrm>
            <a:off x="4805363" y="4200525"/>
            <a:ext cx="63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f</a:t>
            </a:r>
            <a:endParaRPr lang="en-US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4867275" y="42037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3565525" y="3387725"/>
            <a:ext cx="841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e</a:t>
            </a:r>
            <a:endParaRPr lang="en-US"/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3648075" y="33909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703263" y="4878388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798513" y="4967288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3</a:t>
            </a:r>
            <a:endParaRPr lang="en-US"/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860425" y="4881563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1657350" y="338772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en-US"/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1751013" y="33909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703263" y="4337050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798513" y="4424363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/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860425" y="43402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703263" y="3524250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3586" name="Rectangle 34"/>
          <p:cNvSpPr>
            <a:spLocks noChangeArrowheads="1"/>
          </p:cNvSpPr>
          <p:nvPr/>
        </p:nvSpPr>
        <p:spPr bwMode="auto">
          <a:xfrm>
            <a:off x="798513" y="3611563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/>
          </a:p>
        </p:txBody>
      </p:sp>
      <p:sp>
        <p:nvSpPr>
          <p:cNvPr id="23587" name="Rectangle 35"/>
          <p:cNvSpPr>
            <a:spLocks noChangeArrowheads="1"/>
          </p:cNvSpPr>
          <p:nvPr/>
        </p:nvSpPr>
        <p:spPr bwMode="auto">
          <a:xfrm>
            <a:off x="860425" y="35274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3588" name="Rectangle 36"/>
          <p:cNvSpPr>
            <a:spLocks noChangeArrowheads="1"/>
          </p:cNvSpPr>
          <p:nvPr/>
        </p:nvSpPr>
        <p:spPr bwMode="auto">
          <a:xfrm>
            <a:off x="2481263" y="3387725"/>
            <a:ext cx="8413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en-US"/>
          </a:p>
        </p:txBody>
      </p:sp>
      <p:sp>
        <p:nvSpPr>
          <p:cNvPr id="23589" name="Rectangle 37"/>
          <p:cNvSpPr>
            <a:spLocks noChangeArrowheads="1"/>
          </p:cNvSpPr>
          <p:nvPr/>
        </p:nvSpPr>
        <p:spPr bwMode="auto">
          <a:xfrm>
            <a:off x="2563813" y="33909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3590" name="Rectangle 38"/>
          <p:cNvSpPr>
            <a:spLocks noChangeArrowheads="1"/>
          </p:cNvSpPr>
          <p:nvPr/>
        </p:nvSpPr>
        <p:spPr bwMode="auto">
          <a:xfrm>
            <a:off x="4025900" y="298132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en-US"/>
          </a:p>
        </p:txBody>
      </p:sp>
      <p:sp>
        <p:nvSpPr>
          <p:cNvPr id="23591" name="Rectangle 39"/>
          <p:cNvSpPr>
            <a:spLocks noChangeArrowheads="1"/>
          </p:cNvSpPr>
          <p:nvPr/>
        </p:nvSpPr>
        <p:spPr bwMode="auto">
          <a:xfrm>
            <a:off x="4121150" y="29845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3592" name="Freeform 40"/>
          <p:cNvSpPr>
            <a:spLocks noEditPoints="1"/>
          </p:cNvSpPr>
          <p:nvPr/>
        </p:nvSpPr>
        <p:spPr bwMode="auto">
          <a:xfrm>
            <a:off x="3929063" y="2946400"/>
            <a:ext cx="184150" cy="685800"/>
          </a:xfrm>
          <a:custGeom>
            <a:avLst/>
            <a:gdLst>
              <a:gd name="T0" fmla="*/ 10 w 116"/>
              <a:gd name="T1" fmla="*/ 4 h 432"/>
              <a:gd name="T2" fmla="*/ 88 w 116"/>
              <a:gd name="T3" fmla="*/ 397 h 432"/>
              <a:gd name="T4" fmla="*/ 88 w 116"/>
              <a:gd name="T5" fmla="*/ 398 h 432"/>
              <a:gd name="T6" fmla="*/ 88 w 116"/>
              <a:gd name="T7" fmla="*/ 399 h 432"/>
              <a:gd name="T8" fmla="*/ 86 w 116"/>
              <a:gd name="T9" fmla="*/ 401 h 432"/>
              <a:gd name="T10" fmla="*/ 85 w 116"/>
              <a:gd name="T11" fmla="*/ 402 h 432"/>
              <a:gd name="T12" fmla="*/ 82 w 116"/>
              <a:gd name="T13" fmla="*/ 402 h 432"/>
              <a:gd name="T14" fmla="*/ 81 w 116"/>
              <a:gd name="T15" fmla="*/ 401 h 432"/>
              <a:gd name="T16" fmla="*/ 79 w 116"/>
              <a:gd name="T17" fmla="*/ 399 h 432"/>
              <a:gd name="T18" fmla="*/ 79 w 116"/>
              <a:gd name="T19" fmla="*/ 398 h 432"/>
              <a:gd name="T20" fmla="*/ 0 w 116"/>
              <a:gd name="T21" fmla="*/ 5 h 432"/>
              <a:gd name="T22" fmla="*/ 0 w 116"/>
              <a:gd name="T23" fmla="*/ 4 h 432"/>
              <a:gd name="T24" fmla="*/ 1 w 116"/>
              <a:gd name="T25" fmla="*/ 3 h 432"/>
              <a:gd name="T26" fmla="*/ 2 w 116"/>
              <a:gd name="T27" fmla="*/ 1 h 432"/>
              <a:gd name="T28" fmla="*/ 4 w 116"/>
              <a:gd name="T29" fmla="*/ 0 h 432"/>
              <a:gd name="T30" fmla="*/ 5 w 116"/>
              <a:gd name="T31" fmla="*/ 0 h 432"/>
              <a:gd name="T32" fmla="*/ 7 w 116"/>
              <a:gd name="T33" fmla="*/ 1 h 432"/>
              <a:gd name="T34" fmla="*/ 8 w 116"/>
              <a:gd name="T35" fmla="*/ 3 h 432"/>
              <a:gd name="T36" fmla="*/ 10 w 116"/>
              <a:gd name="T37" fmla="*/ 4 h 432"/>
              <a:gd name="T38" fmla="*/ 10 w 116"/>
              <a:gd name="T39" fmla="*/ 4 h 432"/>
              <a:gd name="T40" fmla="*/ 116 w 116"/>
              <a:gd name="T41" fmla="*/ 378 h 432"/>
              <a:gd name="T42" fmla="*/ 91 w 116"/>
              <a:gd name="T43" fmla="*/ 432 h 432"/>
              <a:gd name="T44" fmla="*/ 47 w 116"/>
              <a:gd name="T45" fmla="*/ 392 h 432"/>
              <a:gd name="T46" fmla="*/ 116 w 116"/>
              <a:gd name="T47" fmla="*/ 378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116"/>
              <a:gd name="T73" fmla="*/ 0 h 432"/>
              <a:gd name="T74" fmla="*/ 116 w 116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116" h="432">
                <a:moveTo>
                  <a:pt x="10" y="4"/>
                </a:moveTo>
                <a:lnTo>
                  <a:pt x="88" y="397"/>
                </a:lnTo>
                <a:lnTo>
                  <a:pt x="88" y="398"/>
                </a:lnTo>
                <a:lnTo>
                  <a:pt x="88" y="399"/>
                </a:lnTo>
                <a:lnTo>
                  <a:pt x="86" y="401"/>
                </a:lnTo>
                <a:lnTo>
                  <a:pt x="85" y="402"/>
                </a:lnTo>
                <a:lnTo>
                  <a:pt x="82" y="402"/>
                </a:lnTo>
                <a:lnTo>
                  <a:pt x="81" y="401"/>
                </a:lnTo>
                <a:lnTo>
                  <a:pt x="79" y="399"/>
                </a:lnTo>
                <a:lnTo>
                  <a:pt x="79" y="398"/>
                </a:lnTo>
                <a:lnTo>
                  <a:pt x="0" y="5"/>
                </a:lnTo>
                <a:lnTo>
                  <a:pt x="0" y="4"/>
                </a:lnTo>
                <a:lnTo>
                  <a:pt x="1" y="3"/>
                </a:lnTo>
                <a:lnTo>
                  <a:pt x="2" y="1"/>
                </a:lnTo>
                <a:lnTo>
                  <a:pt x="4" y="0"/>
                </a:lnTo>
                <a:lnTo>
                  <a:pt x="5" y="0"/>
                </a:lnTo>
                <a:lnTo>
                  <a:pt x="7" y="1"/>
                </a:lnTo>
                <a:lnTo>
                  <a:pt x="8" y="3"/>
                </a:lnTo>
                <a:lnTo>
                  <a:pt x="10" y="4"/>
                </a:lnTo>
                <a:close/>
                <a:moveTo>
                  <a:pt x="116" y="378"/>
                </a:moveTo>
                <a:lnTo>
                  <a:pt x="91" y="432"/>
                </a:lnTo>
                <a:lnTo>
                  <a:pt x="47" y="392"/>
                </a:lnTo>
                <a:lnTo>
                  <a:pt x="116" y="37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93" name="Freeform 41"/>
          <p:cNvSpPr>
            <a:spLocks noEditPoints="1"/>
          </p:cNvSpPr>
          <p:nvPr/>
        </p:nvSpPr>
        <p:spPr bwMode="auto">
          <a:xfrm>
            <a:off x="3657600" y="3622675"/>
            <a:ext cx="577850" cy="1500188"/>
          </a:xfrm>
          <a:custGeom>
            <a:avLst/>
            <a:gdLst>
              <a:gd name="T0" fmla="*/ 8 w 364"/>
              <a:gd name="T1" fmla="*/ 3 h 945"/>
              <a:gd name="T2" fmla="*/ 338 w 364"/>
              <a:gd name="T3" fmla="*/ 909 h 945"/>
              <a:gd name="T4" fmla="*/ 340 w 364"/>
              <a:gd name="T5" fmla="*/ 912 h 945"/>
              <a:gd name="T6" fmla="*/ 338 w 364"/>
              <a:gd name="T7" fmla="*/ 914 h 945"/>
              <a:gd name="T8" fmla="*/ 338 w 364"/>
              <a:gd name="T9" fmla="*/ 915 h 945"/>
              <a:gd name="T10" fmla="*/ 336 w 364"/>
              <a:gd name="T11" fmla="*/ 915 h 945"/>
              <a:gd name="T12" fmla="*/ 334 w 364"/>
              <a:gd name="T13" fmla="*/ 917 h 945"/>
              <a:gd name="T14" fmla="*/ 333 w 364"/>
              <a:gd name="T15" fmla="*/ 915 h 945"/>
              <a:gd name="T16" fmla="*/ 331 w 364"/>
              <a:gd name="T17" fmla="*/ 915 h 945"/>
              <a:gd name="T18" fmla="*/ 330 w 364"/>
              <a:gd name="T19" fmla="*/ 914 h 945"/>
              <a:gd name="T20" fmla="*/ 1 w 364"/>
              <a:gd name="T21" fmla="*/ 8 h 945"/>
              <a:gd name="T22" fmla="*/ 0 w 364"/>
              <a:gd name="T23" fmla="*/ 5 h 945"/>
              <a:gd name="T24" fmla="*/ 1 w 364"/>
              <a:gd name="T25" fmla="*/ 3 h 945"/>
              <a:gd name="T26" fmla="*/ 1 w 364"/>
              <a:gd name="T27" fmla="*/ 2 h 945"/>
              <a:gd name="T28" fmla="*/ 3 w 364"/>
              <a:gd name="T29" fmla="*/ 2 h 945"/>
              <a:gd name="T30" fmla="*/ 6 w 364"/>
              <a:gd name="T31" fmla="*/ 0 h 945"/>
              <a:gd name="T32" fmla="*/ 7 w 364"/>
              <a:gd name="T33" fmla="*/ 2 h 945"/>
              <a:gd name="T34" fmla="*/ 8 w 364"/>
              <a:gd name="T35" fmla="*/ 2 h 945"/>
              <a:gd name="T36" fmla="*/ 8 w 364"/>
              <a:gd name="T37" fmla="*/ 3 h 945"/>
              <a:gd name="T38" fmla="*/ 8 w 364"/>
              <a:gd name="T39" fmla="*/ 3 h 945"/>
              <a:gd name="T40" fmla="*/ 364 w 364"/>
              <a:gd name="T41" fmla="*/ 888 h 945"/>
              <a:gd name="T42" fmla="*/ 347 w 364"/>
              <a:gd name="T43" fmla="*/ 945 h 945"/>
              <a:gd name="T44" fmla="*/ 297 w 364"/>
              <a:gd name="T45" fmla="*/ 912 h 945"/>
              <a:gd name="T46" fmla="*/ 364 w 364"/>
              <a:gd name="T47" fmla="*/ 888 h 94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64"/>
              <a:gd name="T73" fmla="*/ 0 h 945"/>
              <a:gd name="T74" fmla="*/ 364 w 364"/>
              <a:gd name="T75" fmla="*/ 945 h 94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64" h="945">
                <a:moveTo>
                  <a:pt x="8" y="3"/>
                </a:moveTo>
                <a:lnTo>
                  <a:pt x="338" y="909"/>
                </a:lnTo>
                <a:lnTo>
                  <a:pt x="340" y="912"/>
                </a:lnTo>
                <a:lnTo>
                  <a:pt x="338" y="914"/>
                </a:lnTo>
                <a:lnTo>
                  <a:pt x="338" y="915"/>
                </a:lnTo>
                <a:lnTo>
                  <a:pt x="336" y="915"/>
                </a:lnTo>
                <a:lnTo>
                  <a:pt x="334" y="917"/>
                </a:lnTo>
                <a:lnTo>
                  <a:pt x="333" y="915"/>
                </a:lnTo>
                <a:lnTo>
                  <a:pt x="331" y="915"/>
                </a:lnTo>
                <a:lnTo>
                  <a:pt x="330" y="914"/>
                </a:lnTo>
                <a:lnTo>
                  <a:pt x="1" y="8"/>
                </a:lnTo>
                <a:lnTo>
                  <a:pt x="0" y="5"/>
                </a:lnTo>
                <a:lnTo>
                  <a:pt x="1" y="3"/>
                </a:lnTo>
                <a:lnTo>
                  <a:pt x="1" y="2"/>
                </a:lnTo>
                <a:lnTo>
                  <a:pt x="3" y="2"/>
                </a:lnTo>
                <a:lnTo>
                  <a:pt x="6" y="0"/>
                </a:lnTo>
                <a:lnTo>
                  <a:pt x="7" y="2"/>
                </a:lnTo>
                <a:lnTo>
                  <a:pt x="8" y="2"/>
                </a:lnTo>
                <a:lnTo>
                  <a:pt x="8" y="3"/>
                </a:lnTo>
                <a:close/>
                <a:moveTo>
                  <a:pt x="364" y="888"/>
                </a:moveTo>
                <a:lnTo>
                  <a:pt x="347" y="945"/>
                </a:lnTo>
                <a:lnTo>
                  <a:pt x="297" y="912"/>
                </a:lnTo>
                <a:lnTo>
                  <a:pt x="364" y="88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Temporal distortions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3200"/>
              <a:t>What does “now” mean?</a:t>
            </a:r>
          </a:p>
        </p:txBody>
      </p:sp>
      <p:sp>
        <p:nvSpPr>
          <p:cNvPr id="24581" name="AutoShape 5"/>
          <p:cNvSpPr>
            <a:spLocks noChangeAspect="1" noChangeArrowheads="1" noTextEdit="1"/>
          </p:cNvSpPr>
          <p:nvPr/>
        </p:nvSpPr>
        <p:spPr bwMode="auto">
          <a:xfrm>
            <a:off x="685800" y="2819400"/>
            <a:ext cx="7467600" cy="2362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685800" y="28289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4583" name="Freeform 7"/>
          <p:cNvSpPr>
            <a:spLocks noEditPoints="1"/>
          </p:cNvSpPr>
          <p:nvPr/>
        </p:nvSpPr>
        <p:spPr bwMode="auto">
          <a:xfrm>
            <a:off x="947738" y="2898775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4" name="Freeform 8"/>
          <p:cNvSpPr>
            <a:spLocks noEditPoints="1"/>
          </p:cNvSpPr>
          <p:nvPr/>
        </p:nvSpPr>
        <p:spPr bwMode="auto">
          <a:xfrm>
            <a:off x="947738" y="2898775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5" name="Freeform 9"/>
          <p:cNvSpPr>
            <a:spLocks noEditPoints="1"/>
          </p:cNvSpPr>
          <p:nvPr/>
        </p:nvSpPr>
        <p:spPr bwMode="auto">
          <a:xfrm>
            <a:off x="947738" y="5065713"/>
            <a:ext cx="7189787" cy="114300"/>
          </a:xfrm>
          <a:custGeom>
            <a:avLst/>
            <a:gdLst>
              <a:gd name="T0" fmla="*/ 6 w 4529"/>
              <a:gd name="T1" fmla="*/ 30 h 72"/>
              <a:gd name="T2" fmla="*/ 4493 w 4529"/>
              <a:gd name="T3" fmla="*/ 32 h 72"/>
              <a:gd name="T4" fmla="*/ 4495 w 4529"/>
              <a:gd name="T5" fmla="*/ 32 h 72"/>
              <a:gd name="T6" fmla="*/ 4496 w 4529"/>
              <a:gd name="T7" fmla="*/ 33 h 72"/>
              <a:gd name="T8" fmla="*/ 4498 w 4529"/>
              <a:gd name="T9" fmla="*/ 35 h 72"/>
              <a:gd name="T10" fmla="*/ 4498 w 4529"/>
              <a:gd name="T11" fmla="*/ 36 h 72"/>
              <a:gd name="T12" fmla="*/ 4498 w 4529"/>
              <a:gd name="T13" fmla="*/ 37 h 72"/>
              <a:gd name="T14" fmla="*/ 4496 w 4529"/>
              <a:gd name="T15" fmla="*/ 39 h 72"/>
              <a:gd name="T16" fmla="*/ 4495 w 4529"/>
              <a:gd name="T17" fmla="*/ 40 h 72"/>
              <a:gd name="T18" fmla="*/ 4493 w 4529"/>
              <a:gd name="T19" fmla="*/ 40 h 72"/>
              <a:gd name="T20" fmla="*/ 6 w 4529"/>
              <a:gd name="T21" fmla="*/ 40 h 72"/>
              <a:gd name="T22" fmla="*/ 3 w 4529"/>
              <a:gd name="T23" fmla="*/ 39 h 72"/>
              <a:gd name="T24" fmla="*/ 1 w 4529"/>
              <a:gd name="T25" fmla="*/ 39 h 72"/>
              <a:gd name="T26" fmla="*/ 1 w 4529"/>
              <a:gd name="T27" fmla="*/ 37 h 72"/>
              <a:gd name="T28" fmla="*/ 0 w 4529"/>
              <a:gd name="T29" fmla="*/ 36 h 72"/>
              <a:gd name="T30" fmla="*/ 1 w 4529"/>
              <a:gd name="T31" fmla="*/ 33 h 72"/>
              <a:gd name="T32" fmla="*/ 1 w 4529"/>
              <a:gd name="T33" fmla="*/ 32 h 72"/>
              <a:gd name="T34" fmla="*/ 3 w 4529"/>
              <a:gd name="T35" fmla="*/ 32 h 72"/>
              <a:gd name="T36" fmla="*/ 6 w 4529"/>
              <a:gd name="T37" fmla="*/ 30 h 72"/>
              <a:gd name="T38" fmla="*/ 6 w 4529"/>
              <a:gd name="T39" fmla="*/ 30 h 72"/>
              <a:gd name="T40" fmla="*/ 4482 w 4529"/>
              <a:gd name="T41" fmla="*/ 0 h 72"/>
              <a:gd name="T42" fmla="*/ 4529 w 4529"/>
              <a:gd name="T43" fmla="*/ 36 h 72"/>
              <a:gd name="T44" fmla="*/ 4482 w 4529"/>
              <a:gd name="T45" fmla="*/ 72 h 72"/>
              <a:gd name="T46" fmla="*/ 4482 w 4529"/>
              <a:gd name="T47" fmla="*/ 0 h 7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2"/>
              <a:gd name="T74" fmla="*/ 4529 w 4529"/>
              <a:gd name="T75" fmla="*/ 72 h 7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2">
                <a:moveTo>
                  <a:pt x="6" y="30"/>
                </a:moveTo>
                <a:lnTo>
                  <a:pt x="4493" y="32"/>
                </a:lnTo>
                <a:lnTo>
                  <a:pt x="4495" y="32"/>
                </a:lnTo>
                <a:lnTo>
                  <a:pt x="4496" y="33"/>
                </a:lnTo>
                <a:lnTo>
                  <a:pt x="4498" y="35"/>
                </a:lnTo>
                <a:lnTo>
                  <a:pt x="4498" y="36"/>
                </a:lnTo>
                <a:lnTo>
                  <a:pt x="4498" y="37"/>
                </a:lnTo>
                <a:lnTo>
                  <a:pt x="4496" y="39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9"/>
                </a:lnTo>
                <a:lnTo>
                  <a:pt x="1" y="39"/>
                </a:lnTo>
                <a:lnTo>
                  <a:pt x="1" y="37"/>
                </a:lnTo>
                <a:lnTo>
                  <a:pt x="0" y="36"/>
                </a:lnTo>
                <a:lnTo>
                  <a:pt x="1" y="33"/>
                </a:lnTo>
                <a:lnTo>
                  <a:pt x="1" y="32"/>
                </a:lnTo>
                <a:lnTo>
                  <a:pt x="3" y="32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6"/>
                </a:lnTo>
                <a:lnTo>
                  <a:pt x="4482" y="72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6" name="Freeform 10"/>
          <p:cNvSpPr>
            <a:spLocks noEditPoints="1"/>
          </p:cNvSpPr>
          <p:nvPr/>
        </p:nvSpPr>
        <p:spPr bwMode="auto">
          <a:xfrm>
            <a:off x="947738" y="4389438"/>
            <a:ext cx="7189787" cy="112712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7" name="Freeform 11"/>
          <p:cNvSpPr>
            <a:spLocks noEditPoints="1"/>
          </p:cNvSpPr>
          <p:nvPr/>
        </p:nvSpPr>
        <p:spPr bwMode="auto">
          <a:xfrm>
            <a:off x="947738" y="3576638"/>
            <a:ext cx="7189787" cy="112712"/>
          </a:xfrm>
          <a:custGeom>
            <a:avLst/>
            <a:gdLst>
              <a:gd name="T0" fmla="*/ 6 w 4529"/>
              <a:gd name="T1" fmla="*/ 29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39 h 71"/>
              <a:gd name="T18" fmla="*/ 4493 w 4529"/>
              <a:gd name="T19" fmla="*/ 39 h 71"/>
              <a:gd name="T20" fmla="*/ 6 w 4529"/>
              <a:gd name="T21" fmla="*/ 39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29 h 71"/>
              <a:gd name="T38" fmla="*/ 6 w 4529"/>
              <a:gd name="T39" fmla="*/ 29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29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39"/>
                </a:lnTo>
                <a:lnTo>
                  <a:pt x="4493" y="39"/>
                </a:lnTo>
                <a:lnTo>
                  <a:pt x="6" y="39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29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8" name="Freeform 12"/>
          <p:cNvSpPr>
            <a:spLocks noEditPoints="1"/>
          </p:cNvSpPr>
          <p:nvPr/>
        </p:nvSpPr>
        <p:spPr bwMode="auto">
          <a:xfrm>
            <a:off x="1354138" y="2946400"/>
            <a:ext cx="822325" cy="685800"/>
          </a:xfrm>
          <a:custGeom>
            <a:avLst/>
            <a:gdLst>
              <a:gd name="T0" fmla="*/ 9 w 518"/>
              <a:gd name="T1" fmla="*/ 1 h 432"/>
              <a:gd name="T2" fmla="*/ 494 w 518"/>
              <a:gd name="T3" fmla="*/ 407 h 432"/>
              <a:gd name="T4" fmla="*/ 495 w 518"/>
              <a:gd name="T5" fmla="*/ 408 h 432"/>
              <a:gd name="T6" fmla="*/ 495 w 518"/>
              <a:gd name="T7" fmla="*/ 409 h 432"/>
              <a:gd name="T8" fmla="*/ 495 w 518"/>
              <a:gd name="T9" fmla="*/ 411 h 432"/>
              <a:gd name="T10" fmla="*/ 494 w 518"/>
              <a:gd name="T11" fmla="*/ 412 h 432"/>
              <a:gd name="T12" fmla="*/ 492 w 518"/>
              <a:gd name="T13" fmla="*/ 414 h 432"/>
              <a:gd name="T14" fmla="*/ 491 w 518"/>
              <a:gd name="T15" fmla="*/ 414 h 432"/>
              <a:gd name="T16" fmla="*/ 489 w 518"/>
              <a:gd name="T17" fmla="*/ 414 h 432"/>
              <a:gd name="T18" fmla="*/ 488 w 518"/>
              <a:gd name="T19" fmla="*/ 412 h 432"/>
              <a:gd name="T20" fmla="*/ 3 w 518"/>
              <a:gd name="T21" fmla="*/ 8 h 432"/>
              <a:gd name="T22" fmla="*/ 1 w 518"/>
              <a:gd name="T23" fmla="*/ 7 h 432"/>
              <a:gd name="T24" fmla="*/ 0 w 518"/>
              <a:gd name="T25" fmla="*/ 5 h 432"/>
              <a:gd name="T26" fmla="*/ 1 w 518"/>
              <a:gd name="T27" fmla="*/ 4 h 432"/>
              <a:gd name="T28" fmla="*/ 1 w 518"/>
              <a:gd name="T29" fmla="*/ 3 h 432"/>
              <a:gd name="T30" fmla="*/ 3 w 518"/>
              <a:gd name="T31" fmla="*/ 1 h 432"/>
              <a:gd name="T32" fmla="*/ 4 w 518"/>
              <a:gd name="T33" fmla="*/ 0 h 432"/>
              <a:gd name="T34" fmla="*/ 6 w 518"/>
              <a:gd name="T35" fmla="*/ 1 h 432"/>
              <a:gd name="T36" fmla="*/ 9 w 518"/>
              <a:gd name="T37" fmla="*/ 1 h 432"/>
              <a:gd name="T38" fmla="*/ 9 w 518"/>
              <a:gd name="T39" fmla="*/ 1 h 432"/>
              <a:gd name="T40" fmla="*/ 504 w 518"/>
              <a:gd name="T41" fmla="*/ 374 h 432"/>
              <a:gd name="T42" fmla="*/ 518 w 518"/>
              <a:gd name="T43" fmla="*/ 432 h 432"/>
              <a:gd name="T44" fmla="*/ 458 w 518"/>
              <a:gd name="T45" fmla="*/ 429 h 432"/>
              <a:gd name="T46" fmla="*/ 504 w 518"/>
              <a:gd name="T47" fmla="*/ 374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18"/>
              <a:gd name="T73" fmla="*/ 0 h 432"/>
              <a:gd name="T74" fmla="*/ 518 w 518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18" h="432">
                <a:moveTo>
                  <a:pt x="9" y="1"/>
                </a:moveTo>
                <a:lnTo>
                  <a:pt x="494" y="407"/>
                </a:lnTo>
                <a:lnTo>
                  <a:pt x="495" y="408"/>
                </a:lnTo>
                <a:lnTo>
                  <a:pt x="495" y="409"/>
                </a:lnTo>
                <a:lnTo>
                  <a:pt x="495" y="411"/>
                </a:lnTo>
                <a:lnTo>
                  <a:pt x="494" y="412"/>
                </a:lnTo>
                <a:lnTo>
                  <a:pt x="492" y="414"/>
                </a:lnTo>
                <a:lnTo>
                  <a:pt x="491" y="414"/>
                </a:lnTo>
                <a:lnTo>
                  <a:pt x="489" y="414"/>
                </a:lnTo>
                <a:lnTo>
                  <a:pt x="488" y="412"/>
                </a:lnTo>
                <a:lnTo>
                  <a:pt x="3" y="8"/>
                </a:lnTo>
                <a:lnTo>
                  <a:pt x="1" y="7"/>
                </a:lnTo>
                <a:lnTo>
                  <a:pt x="0" y="5"/>
                </a:lnTo>
                <a:lnTo>
                  <a:pt x="1" y="4"/>
                </a:lnTo>
                <a:lnTo>
                  <a:pt x="1" y="3"/>
                </a:lnTo>
                <a:lnTo>
                  <a:pt x="3" y="1"/>
                </a:lnTo>
                <a:lnTo>
                  <a:pt x="4" y="0"/>
                </a:lnTo>
                <a:lnTo>
                  <a:pt x="6" y="1"/>
                </a:lnTo>
                <a:lnTo>
                  <a:pt x="9" y="1"/>
                </a:lnTo>
                <a:close/>
                <a:moveTo>
                  <a:pt x="504" y="374"/>
                </a:moveTo>
                <a:lnTo>
                  <a:pt x="518" y="432"/>
                </a:lnTo>
                <a:lnTo>
                  <a:pt x="458" y="429"/>
                </a:lnTo>
                <a:lnTo>
                  <a:pt x="504" y="374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9" name="Freeform 13"/>
          <p:cNvSpPr>
            <a:spLocks noEditPoints="1"/>
          </p:cNvSpPr>
          <p:nvPr/>
        </p:nvSpPr>
        <p:spPr bwMode="auto">
          <a:xfrm>
            <a:off x="2438400" y="3622675"/>
            <a:ext cx="1447800" cy="1482725"/>
          </a:xfrm>
          <a:custGeom>
            <a:avLst/>
            <a:gdLst>
              <a:gd name="T0" fmla="*/ 7 w 688"/>
              <a:gd name="T1" fmla="*/ 2 h 518"/>
              <a:gd name="T2" fmla="*/ 663 w 688"/>
              <a:gd name="T3" fmla="*/ 493 h 518"/>
              <a:gd name="T4" fmla="*/ 664 w 688"/>
              <a:gd name="T5" fmla="*/ 494 h 518"/>
              <a:gd name="T6" fmla="*/ 664 w 688"/>
              <a:gd name="T7" fmla="*/ 497 h 518"/>
              <a:gd name="T8" fmla="*/ 664 w 688"/>
              <a:gd name="T9" fmla="*/ 498 h 518"/>
              <a:gd name="T10" fmla="*/ 663 w 688"/>
              <a:gd name="T11" fmla="*/ 500 h 518"/>
              <a:gd name="T12" fmla="*/ 663 w 688"/>
              <a:gd name="T13" fmla="*/ 501 h 518"/>
              <a:gd name="T14" fmla="*/ 660 w 688"/>
              <a:gd name="T15" fmla="*/ 501 h 518"/>
              <a:gd name="T16" fmla="*/ 658 w 688"/>
              <a:gd name="T17" fmla="*/ 501 h 518"/>
              <a:gd name="T18" fmla="*/ 657 w 688"/>
              <a:gd name="T19" fmla="*/ 500 h 518"/>
              <a:gd name="T20" fmla="*/ 3 w 688"/>
              <a:gd name="T21" fmla="*/ 9 h 518"/>
              <a:gd name="T22" fmla="*/ 1 w 688"/>
              <a:gd name="T23" fmla="*/ 8 h 518"/>
              <a:gd name="T24" fmla="*/ 0 w 688"/>
              <a:gd name="T25" fmla="*/ 6 h 518"/>
              <a:gd name="T26" fmla="*/ 1 w 688"/>
              <a:gd name="T27" fmla="*/ 5 h 518"/>
              <a:gd name="T28" fmla="*/ 1 w 688"/>
              <a:gd name="T29" fmla="*/ 3 h 518"/>
              <a:gd name="T30" fmla="*/ 3 w 688"/>
              <a:gd name="T31" fmla="*/ 2 h 518"/>
              <a:gd name="T32" fmla="*/ 4 w 688"/>
              <a:gd name="T33" fmla="*/ 0 h 518"/>
              <a:gd name="T34" fmla="*/ 6 w 688"/>
              <a:gd name="T35" fmla="*/ 2 h 518"/>
              <a:gd name="T36" fmla="*/ 7 w 688"/>
              <a:gd name="T37" fmla="*/ 2 h 518"/>
              <a:gd name="T38" fmla="*/ 7 w 688"/>
              <a:gd name="T39" fmla="*/ 2 h 518"/>
              <a:gd name="T40" fmla="*/ 671 w 688"/>
              <a:gd name="T41" fmla="*/ 461 h 518"/>
              <a:gd name="T42" fmla="*/ 688 w 688"/>
              <a:gd name="T43" fmla="*/ 518 h 518"/>
              <a:gd name="T44" fmla="*/ 629 w 688"/>
              <a:gd name="T45" fmla="*/ 518 h 518"/>
              <a:gd name="T46" fmla="*/ 671 w 688"/>
              <a:gd name="T47" fmla="*/ 461 h 51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688"/>
              <a:gd name="T73" fmla="*/ 0 h 518"/>
              <a:gd name="T74" fmla="*/ 688 w 688"/>
              <a:gd name="T75" fmla="*/ 518 h 518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688" h="518">
                <a:moveTo>
                  <a:pt x="7" y="2"/>
                </a:moveTo>
                <a:lnTo>
                  <a:pt x="663" y="493"/>
                </a:lnTo>
                <a:lnTo>
                  <a:pt x="664" y="494"/>
                </a:lnTo>
                <a:lnTo>
                  <a:pt x="664" y="497"/>
                </a:lnTo>
                <a:lnTo>
                  <a:pt x="664" y="498"/>
                </a:lnTo>
                <a:lnTo>
                  <a:pt x="663" y="500"/>
                </a:lnTo>
                <a:lnTo>
                  <a:pt x="663" y="501"/>
                </a:lnTo>
                <a:lnTo>
                  <a:pt x="660" y="501"/>
                </a:lnTo>
                <a:lnTo>
                  <a:pt x="658" y="501"/>
                </a:lnTo>
                <a:lnTo>
                  <a:pt x="657" y="500"/>
                </a:lnTo>
                <a:lnTo>
                  <a:pt x="3" y="9"/>
                </a:lnTo>
                <a:lnTo>
                  <a:pt x="1" y="8"/>
                </a:lnTo>
                <a:lnTo>
                  <a:pt x="0" y="6"/>
                </a:lnTo>
                <a:lnTo>
                  <a:pt x="1" y="5"/>
                </a:lnTo>
                <a:lnTo>
                  <a:pt x="1" y="3"/>
                </a:lnTo>
                <a:lnTo>
                  <a:pt x="3" y="2"/>
                </a:lnTo>
                <a:lnTo>
                  <a:pt x="4" y="0"/>
                </a:lnTo>
                <a:lnTo>
                  <a:pt x="6" y="2"/>
                </a:lnTo>
                <a:lnTo>
                  <a:pt x="7" y="2"/>
                </a:lnTo>
                <a:close/>
                <a:moveTo>
                  <a:pt x="671" y="461"/>
                </a:moveTo>
                <a:lnTo>
                  <a:pt x="688" y="518"/>
                </a:lnTo>
                <a:lnTo>
                  <a:pt x="629" y="518"/>
                </a:lnTo>
                <a:lnTo>
                  <a:pt x="671" y="461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90" name="Freeform 14"/>
          <p:cNvSpPr>
            <a:spLocks noEditPoints="1"/>
          </p:cNvSpPr>
          <p:nvPr/>
        </p:nvSpPr>
        <p:spPr bwMode="auto">
          <a:xfrm>
            <a:off x="1627188" y="3625850"/>
            <a:ext cx="4884737" cy="1528763"/>
          </a:xfrm>
          <a:custGeom>
            <a:avLst/>
            <a:gdLst>
              <a:gd name="T0" fmla="*/ 6 w 3077"/>
              <a:gd name="T1" fmla="*/ 0 h 963"/>
              <a:gd name="T2" fmla="*/ 3044 w 3077"/>
              <a:gd name="T3" fmla="*/ 929 h 963"/>
              <a:gd name="T4" fmla="*/ 3046 w 3077"/>
              <a:gd name="T5" fmla="*/ 929 h 963"/>
              <a:gd name="T6" fmla="*/ 3047 w 3077"/>
              <a:gd name="T7" fmla="*/ 930 h 963"/>
              <a:gd name="T8" fmla="*/ 3047 w 3077"/>
              <a:gd name="T9" fmla="*/ 932 h 963"/>
              <a:gd name="T10" fmla="*/ 3047 w 3077"/>
              <a:gd name="T11" fmla="*/ 934 h 963"/>
              <a:gd name="T12" fmla="*/ 3046 w 3077"/>
              <a:gd name="T13" fmla="*/ 936 h 963"/>
              <a:gd name="T14" fmla="*/ 3046 w 3077"/>
              <a:gd name="T15" fmla="*/ 936 h 963"/>
              <a:gd name="T16" fmla="*/ 3043 w 3077"/>
              <a:gd name="T17" fmla="*/ 937 h 963"/>
              <a:gd name="T18" fmla="*/ 3041 w 3077"/>
              <a:gd name="T19" fmla="*/ 937 h 963"/>
              <a:gd name="T20" fmla="*/ 3 w 3077"/>
              <a:gd name="T21" fmla="*/ 8 h 963"/>
              <a:gd name="T22" fmla="*/ 2 w 3077"/>
              <a:gd name="T23" fmla="*/ 7 h 963"/>
              <a:gd name="T24" fmla="*/ 0 w 3077"/>
              <a:gd name="T25" fmla="*/ 6 h 963"/>
              <a:gd name="T26" fmla="*/ 0 w 3077"/>
              <a:gd name="T27" fmla="*/ 4 h 963"/>
              <a:gd name="T28" fmla="*/ 0 w 3077"/>
              <a:gd name="T29" fmla="*/ 3 h 963"/>
              <a:gd name="T30" fmla="*/ 0 w 3077"/>
              <a:gd name="T31" fmla="*/ 1 h 963"/>
              <a:gd name="T32" fmla="*/ 2 w 3077"/>
              <a:gd name="T33" fmla="*/ 0 h 963"/>
              <a:gd name="T34" fmla="*/ 3 w 3077"/>
              <a:gd name="T35" fmla="*/ 0 h 963"/>
              <a:gd name="T36" fmla="*/ 6 w 3077"/>
              <a:gd name="T37" fmla="*/ 0 h 963"/>
              <a:gd name="T38" fmla="*/ 6 w 3077"/>
              <a:gd name="T39" fmla="*/ 0 h 963"/>
              <a:gd name="T40" fmla="*/ 3041 w 3077"/>
              <a:gd name="T41" fmla="*/ 895 h 963"/>
              <a:gd name="T42" fmla="*/ 3077 w 3077"/>
              <a:gd name="T43" fmla="*/ 943 h 963"/>
              <a:gd name="T44" fmla="*/ 3021 w 3077"/>
              <a:gd name="T45" fmla="*/ 963 h 963"/>
              <a:gd name="T46" fmla="*/ 3041 w 3077"/>
              <a:gd name="T47" fmla="*/ 895 h 96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077"/>
              <a:gd name="T73" fmla="*/ 0 h 963"/>
              <a:gd name="T74" fmla="*/ 3077 w 3077"/>
              <a:gd name="T75" fmla="*/ 963 h 96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077" h="963">
                <a:moveTo>
                  <a:pt x="6" y="0"/>
                </a:moveTo>
                <a:lnTo>
                  <a:pt x="3044" y="929"/>
                </a:lnTo>
                <a:lnTo>
                  <a:pt x="3046" y="929"/>
                </a:lnTo>
                <a:lnTo>
                  <a:pt x="3047" y="930"/>
                </a:lnTo>
                <a:lnTo>
                  <a:pt x="3047" y="932"/>
                </a:lnTo>
                <a:lnTo>
                  <a:pt x="3047" y="934"/>
                </a:lnTo>
                <a:lnTo>
                  <a:pt x="3046" y="936"/>
                </a:lnTo>
                <a:lnTo>
                  <a:pt x="3043" y="937"/>
                </a:lnTo>
                <a:lnTo>
                  <a:pt x="3041" y="937"/>
                </a:lnTo>
                <a:lnTo>
                  <a:pt x="3" y="8"/>
                </a:lnTo>
                <a:lnTo>
                  <a:pt x="2" y="7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2" y="0"/>
                </a:lnTo>
                <a:lnTo>
                  <a:pt x="3" y="0"/>
                </a:lnTo>
                <a:lnTo>
                  <a:pt x="6" y="0"/>
                </a:lnTo>
                <a:close/>
                <a:moveTo>
                  <a:pt x="3041" y="895"/>
                </a:moveTo>
                <a:lnTo>
                  <a:pt x="3077" y="943"/>
                </a:lnTo>
                <a:lnTo>
                  <a:pt x="3021" y="963"/>
                </a:lnTo>
                <a:lnTo>
                  <a:pt x="3041" y="89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91" name="Freeform 15"/>
          <p:cNvSpPr>
            <a:spLocks noEditPoints="1"/>
          </p:cNvSpPr>
          <p:nvPr/>
        </p:nvSpPr>
        <p:spPr bwMode="auto">
          <a:xfrm>
            <a:off x="4876800" y="2954338"/>
            <a:ext cx="1228725" cy="1498600"/>
          </a:xfrm>
          <a:custGeom>
            <a:avLst/>
            <a:gdLst>
              <a:gd name="T0" fmla="*/ 1 w 774"/>
              <a:gd name="T1" fmla="*/ 936 h 944"/>
              <a:gd name="T2" fmla="*/ 748 w 774"/>
              <a:gd name="T3" fmla="*/ 25 h 944"/>
              <a:gd name="T4" fmla="*/ 750 w 774"/>
              <a:gd name="T5" fmla="*/ 23 h 944"/>
              <a:gd name="T6" fmla="*/ 751 w 774"/>
              <a:gd name="T7" fmla="*/ 23 h 944"/>
              <a:gd name="T8" fmla="*/ 753 w 774"/>
              <a:gd name="T9" fmla="*/ 23 h 944"/>
              <a:gd name="T10" fmla="*/ 754 w 774"/>
              <a:gd name="T11" fmla="*/ 25 h 944"/>
              <a:gd name="T12" fmla="*/ 755 w 774"/>
              <a:gd name="T13" fmla="*/ 25 h 944"/>
              <a:gd name="T14" fmla="*/ 755 w 774"/>
              <a:gd name="T15" fmla="*/ 27 h 944"/>
              <a:gd name="T16" fmla="*/ 755 w 774"/>
              <a:gd name="T17" fmla="*/ 29 h 944"/>
              <a:gd name="T18" fmla="*/ 755 w 774"/>
              <a:gd name="T19" fmla="*/ 30 h 944"/>
              <a:gd name="T20" fmla="*/ 9 w 774"/>
              <a:gd name="T21" fmla="*/ 942 h 944"/>
              <a:gd name="T22" fmla="*/ 7 w 774"/>
              <a:gd name="T23" fmla="*/ 944 h 944"/>
              <a:gd name="T24" fmla="*/ 6 w 774"/>
              <a:gd name="T25" fmla="*/ 944 h 944"/>
              <a:gd name="T26" fmla="*/ 4 w 774"/>
              <a:gd name="T27" fmla="*/ 944 h 944"/>
              <a:gd name="T28" fmla="*/ 3 w 774"/>
              <a:gd name="T29" fmla="*/ 942 h 944"/>
              <a:gd name="T30" fmla="*/ 1 w 774"/>
              <a:gd name="T31" fmla="*/ 941 h 944"/>
              <a:gd name="T32" fmla="*/ 0 w 774"/>
              <a:gd name="T33" fmla="*/ 939 h 944"/>
              <a:gd name="T34" fmla="*/ 1 w 774"/>
              <a:gd name="T35" fmla="*/ 938 h 944"/>
              <a:gd name="T36" fmla="*/ 1 w 774"/>
              <a:gd name="T37" fmla="*/ 936 h 944"/>
              <a:gd name="T38" fmla="*/ 1 w 774"/>
              <a:gd name="T39" fmla="*/ 936 h 944"/>
              <a:gd name="T40" fmla="*/ 717 w 774"/>
              <a:gd name="T41" fmla="*/ 15 h 944"/>
              <a:gd name="T42" fmla="*/ 774 w 774"/>
              <a:gd name="T43" fmla="*/ 0 h 944"/>
              <a:gd name="T44" fmla="*/ 771 w 774"/>
              <a:gd name="T45" fmla="*/ 59 h 944"/>
              <a:gd name="T46" fmla="*/ 717 w 774"/>
              <a:gd name="T47" fmla="*/ 15 h 94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774"/>
              <a:gd name="T73" fmla="*/ 0 h 944"/>
              <a:gd name="T74" fmla="*/ 774 w 774"/>
              <a:gd name="T75" fmla="*/ 944 h 944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774" h="944">
                <a:moveTo>
                  <a:pt x="1" y="936"/>
                </a:moveTo>
                <a:lnTo>
                  <a:pt x="748" y="25"/>
                </a:lnTo>
                <a:lnTo>
                  <a:pt x="750" y="23"/>
                </a:lnTo>
                <a:lnTo>
                  <a:pt x="751" y="23"/>
                </a:lnTo>
                <a:lnTo>
                  <a:pt x="753" y="23"/>
                </a:lnTo>
                <a:lnTo>
                  <a:pt x="754" y="25"/>
                </a:lnTo>
                <a:lnTo>
                  <a:pt x="755" y="25"/>
                </a:lnTo>
                <a:lnTo>
                  <a:pt x="755" y="27"/>
                </a:lnTo>
                <a:lnTo>
                  <a:pt x="755" y="29"/>
                </a:lnTo>
                <a:lnTo>
                  <a:pt x="755" y="30"/>
                </a:lnTo>
                <a:lnTo>
                  <a:pt x="9" y="942"/>
                </a:lnTo>
                <a:lnTo>
                  <a:pt x="7" y="944"/>
                </a:lnTo>
                <a:lnTo>
                  <a:pt x="6" y="944"/>
                </a:lnTo>
                <a:lnTo>
                  <a:pt x="4" y="944"/>
                </a:lnTo>
                <a:lnTo>
                  <a:pt x="3" y="942"/>
                </a:lnTo>
                <a:lnTo>
                  <a:pt x="1" y="941"/>
                </a:lnTo>
                <a:lnTo>
                  <a:pt x="0" y="939"/>
                </a:lnTo>
                <a:lnTo>
                  <a:pt x="1" y="938"/>
                </a:lnTo>
                <a:lnTo>
                  <a:pt x="1" y="936"/>
                </a:lnTo>
                <a:close/>
                <a:moveTo>
                  <a:pt x="717" y="15"/>
                </a:moveTo>
                <a:lnTo>
                  <a:pt x="774" y="0"/>
                </a:lnTo>
                <a:lnTo>
                  <a:pt x="771" y="59"/>
                </a:lnTo>
                <a:lnTo>
                  <a:pt x="717" y="1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703263" y="2846388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4593" name="Rectangle 17"/>
          <p:cNvSpPr>
            <a:spLocks noChangeArrowheads="1"/>
          </p:cNvSpPr>
          <p:nvPr/>
        </p:nvSpPr>
        <p:spPr bwMode="auto">
          <a:xfrm>
            <a:off x="798513" y="2933700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/>
          </a:p>
        </p:txBody>
      </p:sp>
      <p:sp>
        <p:nvSpPr>
          <p:cNvPr id="24594" name="Rectangle 18"/>
          <p:cNvSpPr>
            <a:spLocks noChangeArrowheads="1"/>
          </p:cNvSpPr>
          <p:nvPr/>
        </p:nvSpPr>
        <p:spPr bwMode="auto">
          <a:xfrm>
            <a:off x="860425" y="2849563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1250950" y="298132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en-US"/>
          </a:p>
        </p:txBody>
      </p:sp>
      <p:sp>
        <p:nvSpPr>
          <p:cNvPr id="24596" name="Rectangle 20"/>
          <p:cNvSpPr>
            <a:spLocks noChangeArrowheads="1"/>
          </p:cNvSpPr>
          <p:nvPr/>
        </p:nvSpPr>
        <p:spPr bwMode="auto">
          <a:xfrm>
            <a:off x="1344613" y="29845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4597" name="Rectangle 21"/>
          <p:cNvSpPr>
            <a:spLocks noChangeArrowheads="1"/>
          </p:cNvSpPr>
          <p:nvPr/>
        </p:nvSpPr>
        <p:spPr bwMode="auto">
          <a:xfrm>
            <a:off x="4805363" y="4200525"/>
            <a:ext cx="63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f</a:t>
            </a:r>
            <a:endParaRPr lang="en-US"/>
          </a:p>
        </p:txBody>
      </p:sp>
      <p:sp>
        <p:nvSpPr>
          <p:cNvPr id="24598" name="Rectangle 22"/>
          <p:cNvSpPr>
            <a:spLocks noChangeArrowheads="1"/>
          </p:cNvSpPr>
          <p:nvPr/>
        </p:nvSpPr>
        <p:spPr bwMode="auto">
          <a:xfrm>
            <a:off x="4867275" y="42037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4599" name="Rectangle 23"/>
          <p:cNvSpPr>
            <a:spLocks noChangeArrowheads="1"/>
          </p:cNvSpPr>
          <p:nvPr/>
        </p:nvSpPr>
        <p:spPr bwMode="auto">
          <a:xfrm>
            <a:off x="3565525" y="3387725"/>
            <a:ext cx="841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e</a:t>
            </a:r>
            <a:endParaRPr lang="en-US"/>
          </a:p>
        </p:txBody>
      </p:sp>
      <p:sp>
        <p:nvSpPr>
          <p:cNvPr id="24600" name="Rectangle 24"/>
          <p:cNvSpPr>
            <a:spLocks noChangeArrowheads="1"/>
          </p:cNvSpPr>
          <p:nvPr/>
        </p:nvSpPr>
        <p:spPr bwMode="auto">
          <a:xfrm>
            <a:off x="3648075" y="33909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4601" name="Rectangle 25"/>
          <p:cNvSpPr>
            <a:spLocks noChangeArrowheads="1"/>
          </p:cNvSpPr>
          <p:nvPr/>
        </p:nvSpPr>
        <p:spPr bwMode="auto">
          <a:xfrm>
            <a:off x="703263" y="4878388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4602" name="Rectangle 26"/>
          <p:cNvSpPr>
            <a:spLocks noChangeArrowheads="1"/>
          </p:cNvSpPr>
          <p:nvPr/>
        </p:nvSpPr>
        <p:spPr bwMode="auto">
          <a:xfrm>
            <a:off x="798513" y="4967288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3</a:t>
            </a:r>
            <a:endParaRPr lang="en-US"/>
          </a:p>
        </p:txBody>
      </p:sp>
      <p:sp>
        <p:nvSpPr>
          <p:cNvPr id="24603" name="Rectangle 27"/>
          <p:cNvSpPr>
            <a:spLocks noChangeArrowheads="1"/>
          </p:cNvSpPr>
          <p:nvPr/>
        </p:nvSpPr>
        <p:spPr bwMode="auto">
          <a:xfrm>
            <a:off x="860425" y="4881563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4604" name="Rectangle 28"/>
          <p:cNvSpPr>
            <a:spLocks noChangeArrowheads="1"/>
          </p:cNvSpPr>
          <p:nvPr/>
        </p:nvSpPr>
        <p:spPr bwMode="auto">
          <a:xfrm>
            <a:off x="1657350" y="338772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en-US"/>
          </a:p>
        </p:txBody>
      </p:sp>
      <p:sp>
        <p:nvSpPr>
          <p:cNvPr id="24605" name="Rectangle 29"/>
          <p:cNvSpPr>
            <a:spLocks noChangeArrowheads="1"/>
          </p:cNvSpPr>
          <p:nvPr/>
        </p:nvSpPr>
        <p:spPr bwMode="auto">
          <a:xfrm>
            <a:off x="1751013" y="33909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4606" name="Rectangle 30"/>
          <p:cNvSpPr>
            <a:spLocks noChangeArrowheads="1"/>
          </p:cNvSpPr>
          <p:nvPr/>
        </p:nvSpPr>
        <p:spPr bwMode="auto">
          <a:xfrm>
            <a:off x="703263" y="4337050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4607" name="Rectangle 31"/>
          <p:cNvSpPr>
            <a:spLocks noChangeArrowheads="1"/>
          </p:cNvSpPr>
          <p:nvPr/>
        </p:nvSpPr>
        <p:spPr bwMode="auto">
          <a:xfrm>
            <a:off x="798513" y="4424363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/>
          </a:p>
        </p:txBody>
      </p:sp>
      <p:sp>
        <p:nvSpPr>
          <p:cNvPr id="24608" name="Rectangle 32"/>
          <p:cNvSpPr>
            <a:spLocks noChangeArrowheads="1"/>
          </p:cNvSpPr>
          <p:nvPr/>
        </p:nvSpPr>
        <p:spPr bwMode="auto">
          <a:xfrm>
            <a:off x="860425" y="43402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4609" name="Rectangle 33"/>
          <p:cNvSpPr>
            <a:spLocks noChangeArrowheads="1"/>
          </p:cNvSpPr>
          <p:nvPr/>
        </p:nvSpPr>
        <p:spPr bwMode="auto">
          <a:xfrm>
            <a:off x="703263" y="3524250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4610" name="Rectangle 34"/>
          <p:cNvSpPr>
            <a:spLocks noChangeArrowheads="1"/>
          </p:cNvSpPr>
          <p:nvPr/>
        </p:nvSpPr>
        <p:spPr bwMode="auto">
          <a:xfrm>
            <a:off x="798513" y="3611563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/>
          </a:p>
        </p:txBody>
      </p:sp>
      <p:sp>
        <p:nvSpPr>
          <p:cNvPr id="24611" name="Rectangle 35"/>
          <p:cNvSpPr>
            <a:spLocks noChangeArrowheads="1"/>
          </p:cNvSpPr>
          <p:nvPr/>
        </p:nvSpPr>
        <p:spPr bwMode="auto">
          <a:xfrm>
            <a:off x="860425" y="35274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4612" name="Rectangle 36"/>
          <p:cNvSpPr>
            <a:spLocks noChangeArrowheads="1"/>
          </p:cNvSpPr>
          <p:nvPr/>
        </p:nvSpPr>
        <p:spPr bwMode="auto">
          <a:xfrm>
            <a:off x="2481263" y="3387725"/>
            <a:ext cx="8413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en-US"/>
          </a:p>
        </p:txBody>
      </p:sp>
      <p:sp>
        <p:nvSpPr>
          <p:cNvPr id="24613" name="Rectangle 37"/>
          <p:cNvSpPr>
            <a:spLocks noChangeArrowheads="1"/>
          </p:cNvSpPr>
          <p:nvPr/>
        </p:nvSpPr>
        <p:spPr bwMode="auto">
          <a:xfrm>
            <a:off x="2563813" y="33909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4614" name="Rectangle 38"/>
          <p:cNvSpPr>
            <a:spLocks noChangeArrowheads="1"/>
          </p:cNvSpPr>
          <p:nvPr/>
        </p:nvSpPr>
        <p:spPr bwMode="auto">
          <a:xfrm>
            <a:off x="4025900" y="298132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en-US"/>
          </a:p>
        </p:txBody>
      </p:sp>
      <p:sp>
        <p:nvSpPr>
          <p:cNvPr id="24615" name="Rectangle 39"/>
          <p:cNvSpPr>
            <a:spLocks noChangeArrowheads="1"/>
          </p:cNvSpPr>
          <p:nvPr/>
        </p:nvSpPr>
        <p:spPr bwMode="auto">
          <a:xfrm>
            <a:off x="4121150" y="29845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4616" name="Line 40"/>
          <p:cNvSpPr>
            <a:spLocks noChangeShapeType="1"/>
          </p:cNvSpPr>
          <p:nvPr/>
        </p:nvSpPr>
        <p:spPr bwMode="auto">
          <a:xfrm>
            <a:off x="2854325" y="2954338"/>
            <a:ext cx="1588" cy="2303462"/>
          </a:xfrm>
          <a:prstGeom prst="line">
            <a:avLst/>
          </a:prstGeom>
          <a:noFill/>
          <a:ln w="746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17" name="Freeform 41"/>
          <p:cNvSpPr>
            <a:spLocks noEditPoints="1"/>
          </p:cNvSpPr>
          <p:nvPr/>
        </p:nvSpPr>
        <p:spPr bwMode="auto">
          <a:xfrm>
            <a:off x="3929063" y="2946400"/>
            <a:ext cx="184150" cy="685800"/>
          </a:xfrm>
          <a:custGeom>
            <a:avLst/>
            <a:gdLst>
              <a:gd name="T0" fmla="*/ 10 w 116"/>
              <a:gd name="T1" fmla="*/ 4 h 432"/>
              <a:gd name="T2" fmla="*/ 88 w 116"/>
              <a:gd name="T3" fmla="*/ 397 h 432"/>
              <a:gd name="T4" fmla="*/ 88 w 116"/>
              <a:gd name="T5" fmla="*/ 398 h 432"/>
              <a:gd name="T6" fmla="*/ 88 w 116"/>
              <a:gd name="T7" fmla="*/ 399 h 432"/>
              <a:gd name="T8" fmla="*/ 86 w 116"/>
              <a:gd name="T9" fmla="*/ 401 h 432"/>
              <a:gd name="T10" fmla="*/ 85 w 116"/>
              <a:gd name="T11" fmla="*/ 402 h 432"/>
              <a:gd name="T12" fmla="*/ 82 w 116"/>
              <a:gd name="T13" fmla="*/ 402 h 432"/>
              <a:gd name="T14" fmla="*/ 81 w 116"/>
              <a:gd name="T15" fmla="*/ 401 h 432"/>
              <a:gd name="T16" fmla="*/ 79 w 116"/>
              <a:gd name="T17" fmla="*/ 399 h 432"/>
              <a:gd name="T18" fmla="*/ 79 w 116"/>
              <a:gd name="T19" fmla="*/ 398 h 432"/>
              <a:gd name="T20" fmla="*/ 0 w 116"/>
              <a:gd name="T21" fmla="*/ 5 h 432"/>
              <a:gd name="T22" fmla="*/ 0 w 116"/>
              <a:gd name="T23" fmla="*/ 4 h 432"/>
              <a:gd name="T24" fmla="*/ 1 w 116"/>
              <a:gd name="T25" fmla="*/ 3 h 432"/>
              <a:gd name="T26" fmla="*/ 2 w 116"/>
              <a:gd name="T27" fmla="*/ 1 h 432"/>
              <a:gd name="T28" fmla="*/ 4 w 116"/>
              <a:gd name="T29" fmla="*/ 0 h 432"/>
              <a:gd name="T30" fmla="*/ 5 w 116"/>
              <a:gd name="T31" fmla="*/ 0 h 432"/>
              <a:gd name="T32" fmla="*/ 7 w 116"/>
              <a:gd name="T33" fmla="*/ 1 h 432"/>
              <a:gd name="T34" fmla="*/ 8 w 116"/>
              <a:gd name="T35" fmla="*/ 3 h 432"/>
              <a:gd name="T36" fmla="*/ 10 w 116"/>
              <a:gd name="T37" fmla="*/ 4 h 432"/>
              <a:gd name="T38" fmla="*/ 10 w 116"/>
              <a:gd name="T39" fmla="*/ 4 h 432"/>
              <a:gd name="T40" fmla="*/ 116 w 116"/>
              <a:gd name="T41" fmla="*/ 378 h 432"/>
              <a:gd name="T42" fmla="*/ 91 w 116"/>
              <a:gd name="T43" fmla="*/ 432 h 432"/>
              <a:gd name="T44" fmla="*/ 47 w 116"/>
              <a:gd name="T45" fmla="*/ 392 h 432"/>
              <a:gd name="T46" fmla="*/ 116 w 116"/>
              <a:gd name="T47" fmla="*/ 378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116"/>
              <a:gd name="T73" fmla="*/ 0 h 432"/>
              <a:gd name="T74" fmla="*/ 116 w 116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116" h="432">
                <a:moveTo>
                  <a:pt x="10" y="4"/>
                </a:moveTo>
                <a:lnTo>
                  <a:pt x="88" y="397"/>
                </a:lnTo>
                <a:lnTo>
                  <a:pt x="88" y="398"/>
                </a:lnTo>
                <a:lnTo>
                  <a:pt x="88" y="399"/>
                </a:lnTo>
                <a:lnTo>
                  <a:pt x="86" y="401"/>
                </a:lnTo>
                <a:lnTo>
                  <a:pt x="85" y="402"/>
                </a:lnTo>
                <a:lnTo>
                  <a:pt x="82" y="402"/>
                </a:lnTo>
                <a:lnTo>
                  <a:pt x="81" y="401"/>
                </a:lnTo>
                <a:lnTo>
                  <a:pt x="79" y="399"/>
                </a:lnTo>
                <a:lnTo>
                  <a:pt x="79" y="398"/>
                </a:lnTo>
                <a:lnTo>
                  <a:pt x="0" y="5"/>
                </a:lnTo>
                <a:lnTo>
                  <a:pt x="0" y="4"/>
                </a:lnTo>
                <a:lnTo>
                  <a:pt x="1" y="3"/>
                </a:lnTo>
                <a:lnTo>
                  <a:pt x="2" y="1"/>
                </a:lnTo>
                <a:lnTo>
                  <a:pt x="4" y="0"/>
                </a:lnTo>
                <a:lnTo>
                  <a:pt x="5" y="0"/>
                </a:lnTo>
                <a:lnTo>
                  <a:pt x="7" y="1"/>
                </a:lnTo>
                <a:lnTo>
                  <a:pt x="8" y="3"/>
                </a:lnTo>
                <a:lnTo>
                  <a:pt x="10" y="4"/>
                </a:lnTo>
                <a:close/>
                <a:moveTo>
                  <a:pt x="116" y="378"/>
                </a:moveTo>
                <a:lnTo>
                  <a:pt x="91" y="432"/>
                </a:lnTo>
                <a:lnTo>
                  <a:pt x="47" y="392"/>
                </a:lnTo>
                <a:lnTo>
                  <a:pt x="116" y="37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18" name="Freeform 42"/>
          <p:cNvSpPr>
            <a:spLocks noEditPoints="1"/>
          </p:cNvSpPr>
          <p:nvPr/>
        </p:nvSpPr>
        <p:spPr bwMode="auto">
          <a:xfrm>
            <a:off x="3657600" y="3622675"/>
            <a:ext cx="577850" cy="1500188"/>
          </a:xfrm>
          <a:custGeom>
            <a:avLst/>
            <a:gdLst>
              <a:gd name="T0" fmla="*/ 8 w 364"/>
              <a:gd name="T1" fmla="*/ 3 h 945"/>
              <a:gd name="T2" fmla="*/ 338 w 364"/>
              <a:gd name="T3" fmla="*/ 909 h 945"/>
              <a:gd name="T4" fmla="*/ 340 w 364"/>
              <a:gd name="T5" fmla="*/ 912 h 945"/>
              <a:gd name="T6" fmla="*/ 338 w 364"/>
              <a:gd name="T7" fmla="*/ 914 h 945"/>
              <a:gd name="T8" fmla="*/ 338 w 364"/>
              <a:gd name="T9" fmla="*/ 915 h 945"/>
              <a:gd name="T10" fmla="*/ 336 w 364"/>
              <a:gd name="T11" fmla="*/ 915 h 945"/>
              <a:gd name="T12" fmla="*/ 334 w 364"/>
              <a:gd name="T13" fmla="*/ 917 h 945"/>
              <a:gd name="T14" fmla="*/ 333 w 364"/>
              <a:gd name="T15" fmla="*/ 915 h 945"/>
              <a:gd name="T16" fmla="*/ 331 w 364"/>
              <a:gd name="T17" fmla="*/ 915 h 945"/>
              <a:gd name="T18" fmla="*/ 330 w 364"/>
              <a:gd name="T19" fmla="*/ 914 h 945"/>
              <a:gd name="T20" fmla="*/ 1 w 364"/>
              <a:gd name="T21" fmla="*/ 8 h 945"/>
              <a:gd name="T22" fmla="*/ 0 w 364"/>
              <a:gd name="T23" fmla="*/ 5 h 945"/>
              <a:gd name="T24" fmla="*/ 1 w 364"/>
              <a:gd name="T25" fmla="*/ 3 h 945"/>
              <a:gd name="T26" fmla="*/ 1 w 364"/>
              <a:gd name="T27" fmla="*/ 2 h 945"/>
              <a:gd name="T28" fmla="*/ 3 w 364"/>
              <a:gd name="T29" fmla="*/ 2 h 945"/>
              <a:gd name="T30" fmla="*/ 6 w 364"/>
              <a:gd name="T31" fmla="*/ 0 h 945"/>
              <a:gd name="T32" fmla="*/ 7 w 364"/>
              <a:gd name="T33" fmla="*/ 2 h 945"/>
              <a:gd name="T34" fmla="*/ 8 w 364"/>
              <a:gd name="T35" fmla="*/ 2 h 945"/>
              <a:gd name="T36" fmla="*/ 8 w 364"/>
              <a:gd name="T37" fmla="*/ 3 h 945"/>
              <a:gd name="T38" fmla="*/ 8 w 364"/>
              <a:gd name="T39" fmla="*/ 3 h 945"/>
              <a:gd name="T40" fmla="*/ 364 w 364"/>
              <a:gd name="T41" fmla="*/ 888 h 945"/>
              <a:gd name="T42" fmla="*/ 347 w 364"/>
              <a:gd name="T43" fmla="*/ 945 h 945"/>
              <a:gd name="T44" fmla="*/ 297 w 364"/>
              <a:gd name="T45" fmla="*/ 912 h 945"/>
              <a:gd name="T46" fmla="*/ 364 w 364"/>
              <a:gd name="T47" fmla="*/ 888 h 94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64"/>
              <a:gd name="T73" fmla="*/ 0 h 945"/>
              <a:gd name="T74" fmla="*/ 364 w 364"/>
              <a:gd name="T75" fmla="*/ 945 h 94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64" h="945">
                <a:moveTo>
                  <a:pt x="8" y="3"/>
                </a:moveTo>
                <a:lnTo>
                  <a:pt x="338" y="909"/>
                </a:lnTo>
                <a:lnTo>
                  <a:pt x="340" y="912"/>
                </a:lnTo>
                <a:lnTo>
                  <a:pt x="338" y="914"/>
                </a:lnTo>
                <a:lnTo>
                  <a:pt x="338" y="915"/>
                </a:lnTo>
                <a:lnTo>
                  <a:pt x="336" y="915"/>
                </a:lnTo>
                <a:lnTo>
                  <a:pt x="334" y="917"/>
                </a:lnTo>
                <a:lnTo>
                  <a:pt x="333" y="915"/>
                </a:lnTo>
                <a:lnTo>
                  <a:pt x="331" y="915"/>
                </a:lnTo>
                <a:lnTo>
                  <a:pt x="330" y="914"/>
                </a:lnTo>
                <a:lnTo>
                  <a:pt x="1" y="8"/>
                </a:lnTo>
                <a:lnTo>
                  <a:pt x="0" y="5"/>
                </a:lnTo>
                <a:lnTo>
                  <a:pt x="1" y="3"/>
                </a:lnTo>
                <a:lnTo>
                  <a:pt x="1" y="2"/>
                </a:lnTo>
                <a:lnTo>
                  <a:pt x="3" y="2"/>
                </a:lnTo>
                <a:lnTo>
                  <a:pt x="6" y="0"/>
                </a:lnTo>
                <a:lnTo>
                  <a:pt x="7" y="2"/>
                </a:lnTo>
                <a:lnTo>
                  <a:pt x="8" y="2"/>
                </a:lnTo>
                <a:lnTo>
                  <a:pt x="8" y="3"/>
                </a:lnTo>
                <a:close/>
                <a:moveTo>
                  <a:pt x="364" y="888"/>
                </a:moveTo>
                <a:lnTo>
                  <a:pt x="347" y="945"/>
                </a:lnTo>
                <a:lnTo>
                  <a:pt x="297" y="912"/>
                </a:lnTo>
                <a:lnTo>
                  <a:pt x="364" y="88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686800" cy="4389437"/>
          </a:xfrm>
        </p:spPr>
        <p:txBody>
          <a:bodyPr/>
          <a:lstStyle/>
          <a:p>
            <a:r>
              <a:rPr lang="en-US" dirty="0" smtClean="0"/>
              <a:t>The picture we drew represents reality, but</a:t>
            </a:r>
          </a:p>
          <a:p>
            <a:pPr lvl="1"/>
            <a:r>
              <a:rPr lang="en-US" dirty="0" smtClean="0"/>
              <a:t>With the same inputs, perhaps scheduling or contention on the machines could slow some down, or speed some up</a:t>
            </a:r>
          </a:p>
          <a:p>
            <a:pPr lvl="1"/>
            <a:r>
              <a:rPr lang="en-US" dirty="0" smtClean="0"/>
              <a:t>Messages may be lost and need to be retransmitted, or might hit congested links</a:t>
            </a:r>
          </a:p>
          <a:p>
            <a:pPr lvl="1"/>
            <a:r>
              <a:rPr lang="en-US" dirty="0" smtClean="0"/>
              <a:t>Or perhaps those problems occurred in the run in the picture but have gone away now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 fact a given system might yield MANY pictures of this sort, depending on “luck”…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Temporal distortions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3200"/>
              <a:t>Timelines can “stretch”…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3200"/>
              <a:t>… caused by scheduling effects, message delays, message loss…</a:t>
            </a:r>
          </a:p>
        </p:txBody>
      </p:sp>
      <p:sp>
        <p:nvSpPr>
          <p:cNvPr id="25605" name="AutoShape 5"/>
          <p:cNvSpPr>
            <a:spLocks noChangeAspect="1" noChangeArrowheads="1" noTextEdit="1"/>
          </p:cNvSpPr>
          <p:nvPr/>
        </p:nvSpPr>
        <p:spPr bwMode="auto">
          <a:xfrm>
            <a:off x="685800" y="2819400"/>
            <a:ext cx="7467600" cy="2362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685800" y="28289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5607" name="Freeform 7"/>
          <p:cNvSpPr>
            <a:spLocks noEditPoints="1"/>
          </p:cNvSpPr>
          <p:nvPr/>
        </p:nvSpPr>
        <p:spPr bwMode="auto">
          <a:xfrm>
            <a:off x="947738" y="2898775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8" name="Freeform 8"/>
          <p:cNvSpPr>
            <a:spLocks noEditPoints="1"/>
          </p:cNvSpPr>
          <p:nvPr/>
        </p:nvSpPr>
        <p:spPr bwMode="auto">
          <a:xfrm>
            <a:off x="947738" y="2898775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9" name="Freeform 9"/>
          <p:cNvSpPr>
            <a:spLocks noEditPoints="1"/>
          </p:cNvSpPr>
          <p:nvPr/>
        </p:nvSpPr>
        <p:spPr bwMode="auto">
          <a:xfrm>
            <a:off x="947738" y="5065713"/>
            <a:ext cx="7189787" cy="114300"/>
          </a:xfrm>
          <a:custGeom>
            <a:avLst/>
            <a:gdLst>
              <a:gd name="T0" fmla="*/ 6 w 4529"/>
              <a:gd name="T1" fmla="*/ 30 h 72"/>
              <a:gd name="T2" fmla="*/ 4493 w 4529"/>
              <a:gd name="T3" fmla="*/ 32 h 72"/>
              <a:gd name="T4" fmla="*/ 4495 w 4529"/>
              <a:gd name="T5" fmla="*/ 32 h 72"/>
              <a:gd name="T6" fmla="*/ 4496 w 4529"/>
              <a:gd name="T7" fmla="*/ 33 h 72"/>
              <a:gd name="T8" fmla="*/ 4498 w 4529"/>
              <a:gd name="T9" fmla="*/ 35 h 72"/>
              <a:gd name="T10" fmla="*/ 4498 w 4529"/>
              <a:gd name="T11" fmla="*/ 36 h 72"/>
              <a:gd name="T12" fmla="*/ 4498 w 4529"/>
              <a:gd name="T13" fmla="*/ 37 h 72"/>
              <a:gd name="T14" fmla="*/ 4496 w 4529"/>
              <a:gd name="T15" fmla="*/ 39 h 72"/>
              <a:gd name="T16" fmla="*/ 4495 w 4529"/>
              <a:gd name="T17" fmla="*/ 40 h 72"/>
              <a:gd name="T18" fmla="*/ 4493 w 4529"/>
              <a:gd name="T19" fmla="*/ 40 h 72"/>
              <a:gd name="T20" fmla="*/ 6 w 4529"/>
              <a:gd name="T21" fmla="*/ 40 h 72"/>
              <a:gd name="T22" fmla="*/ 3 w 4529"/>
              <a:gd name="T23" fmla="*/ 39 h 72"/>
              <a:gd name="T24" fmla="*/ 1 w 4529"/>
              <a:gd name="T25" fmla="*/ 39 h 72"/>
              <a:gd name="T26" fmla="*/ 1 w 4529"/>
              <a:gd name="T27" fmla="*/ 37 h 72"/>
              <a:gd name="T28" fmla="*/ 0 w 4529"/>
              <a:gd name="T29" fmla="*/ 36 h 72"/>
              <a:gd name="T30" fmla="*/ 1 w 4529"/>
              <a:gd name="T31" fmla="*/ 33 h 72"/>
              <a:gd name="T32" fmla="*/ 1 w 4529"/>
              <a:gd name="T33" fmla="*/ 32 h 72"/>
              <a:gd name="T34" fmla="*/ 3 w 4529"/>
              <a:gd name="T35" fmla="*/ 32 h 72"/>
              <a:gd name="T36" fmla="*/ 6 w 4529"/>
              <a:gd name="T37" fmla="*/ 30 h 72"/>
              <a:gd name="T38" fmla="*/ 6 w 4529"/>
              <a:gd name="T39" fmla="*/ 30 h 72"/>
              <a:gd name="T40" fmla="*/ 4482 w 4529"/>
              <a:gd name="T41" fmla="*/ 0 h 72"/>
              <a:gd name="T42" fmla="*/ 4529 w 4529"/>
              <a:gd name="T43" fmla="*/ 36 h 72"/>
              <a:gd name="T44" fmla="*/ 4482 w 4529"/>
              <a:gd name="T45" fmla="*/ 72 h 72"/>
              <a:gd name="T46" fmla="*/ 4482 w 4529"/>
              <a:gd name="T47" fmla="*/ 0 h 7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2"/>
              <a:gd name="T74" fmla="*/ 4529 w 4529"/>
              <a:gd name="T75" fmla="*/ 72 h 7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2">
                <a:moveTo>
                  <a:pt x="6" y="30"/>
                </a:moveTo>
                <a:lnTo>
                  <a:pt x="4493" y="32"/>
                </a:lnTo>
                <a:lnTo>
                  <a:pt x="4495" y="32"/>
                </a:lnTo>
                <a:lnTo>
                  <a:pt x="4496" y="33"/>
                </a:lnTo>
                <a:lnTo>
                  <a:pt x="4498" y="35"/>
                </a:lnTo>
                <a:lnTo>
                  <a:pt x="4498" y="36"/>
                </a:lnTo>
                <a:lnTo>
                  <a:pt x="4498" y="37"/>
                </a:lnTo>
                <a:lnTo>
                  <a:pt x="4496" y="39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9"/>
                </a:lnTo>
                <a:lnTo>
                  <a:pt x="1" y="39"/>
                </a:lnTo>
                <a:lnTo>
                  <a:pt x="1" y="37"/>
                </a:lnTo>
                <a:lnTo>
                  <a:pt x="0" y="36"/>
                </a:lnTo>
                <a:lnTo>
                  <a:pt x="1" y="33"/>
                </a:lnTo>
                <a:lnTo>
                  <a:pt x="1" y="32"/>
                </a:lnTo>
                <a:lnTo>
                  <a:pt x="3" y="32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6"/>
                </a:lnTo>
                <a:lnTo>
                  <a:pt x="4482" y="72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0" name="Freeform 10"/>
          <p:cNvSpPr>
            <a:spLocks noEditPoints="1"/>
          </p:cNvSpPr>
          <p:nvPr/>
        </p:nvSpPr>
        <p:spPr bwMode="auto">
          <a:xfrm>
            <a:off x="947738" y="4389438"/>
            <a:ext cx="7189787" cy="112712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1" name="Freeform 11"/>
          <p:cNvSpPr>
            <a:spLocks noEditPoints="1"/>
          </p:cNvSpPr>
          <p:nvPr/>
        </p:nvSpPr>
        <p:spPr bwMode="auto">
          <a:xfrm>
            <a:off x="947738" y="3576638"/>
            <a:ext cx="7189787" cy="112712"/>
          </a:xfrm>
          <a:custGeom>
            <a:avLst/>
            <a:gdLst>
              <a:gd name="T0" fmla="*/ 6 w 4529"/>
              <a:gd name="T1" fmla="*/ 29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39 h 71"/>
              <a:gd name="T18" fmla="*/ 4493 w 4529"/>
              <a:gd name="T19" fmla="*/ 39 h 71"/>
              <a:gd name="T20" fmla="*/ 6 w 4529"/>
              <a:gd name="T21" fmla="*/ 39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29 h 71"/>
              <a:gd name="T38" fmla="*/ 6 w 4529"/>
              <a:gd name="T39" fmla="*/ 29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29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39"/>
                </a:lnTo>
                <a:lnTo>
                  <a:pt x="4493" y="39"/>
                </a:lnTo>
                <a:lnTo>
                  <a:pt x="6" y="39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29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2" name="Freeform 12"/>
          <p:cNvSpPr>
            <a:spLocks noEditPoints="1"/>
          </p:cNvSpPr>
          <p:nvPr/>
        </p:nvSpPr>
        <p:spPr bwMode="auto">
          <a:xfrm>
            <a:off x="1354138" y="2946400"/>
            <a:ext cx="822325" cy="685800"/>
          </a:xfrm>
          <a:custGeom>
            <a:avLst/>
            <a:gdLst>
              <a:gd name="T0" fmla="*/ 9 w 518"/>
              <a:gd name="T1" fmla="*/ 1 h 432"/>
              <a:gd name="T2" fmla="*/ 494 w 518"/>
              <a:gd name="T3" fmla="*/ 407 h 432"/>
              <a:gd name="T4" fmla="*/ 495 w 518"/>
              <a:gd name="T5" fmla="*/ 408 h 432"/>
              <a:gd name="T6" fmla="*/ 495 w 518"/>
              <a:gd name="T7" fmla="*/ 409 h 432"/>
              <a:gd name="T8" fmla="*/ 495 w 518"/>
              <a:gd name="T9" fmla="*/ 411 h 432"/>
              <a:gd name="T10" fmla="*/ 494 w 518"/>
              <a:gd name="T11" fmla="*/ 412 h 432"/>
              <a:gd name="T12" fmla="*/ 492 w 518"/>
              <a:gd name="T13" fmla="*/ 414 h 432"/>
              <a:gd name="T14" fmla="*/ 491 w 518"/>
              <a:gd name="T15" fmla="*/ 414 h 432"/>
              <a:gd name="T16" fmla="*/ 489 w 518"/>
              <a:gd name="T17" fmla="*/ 414 h 432"/>
              <a:gd name="T18" fmla="*/ 488 w 518"/>
              <a:gd name="T19" fmla="*/ 412 h 432"/>
              <a:gd name="T20" fmla="*/ 3 w 518"/>
              <a:gd name="T21" fmla="*/ 8 h 432"/>
              <a:gd name="T22" fmla="*/ 1 w 518"/>
              <a:gd name="T23" fmla="*/ 7 h 432"/>
              <a:gd name="T24" fmla="*/ 0 w 518"/>
              <a:gd name="T25" fmla="*/ 5 h 432"/>
              <a:gd name="T26" fmla="*/ 1 w 518"/>
              <a:gd name="T27" fmla="*/ 4 h 432"/>
              <a:gd name="T28" fmla="*/ 1 w 518"/>
              <a:gd name="T29" fmla="*/ 3 h 432"/>
              <a:gd name="T30" fmla="*/ 3 w 518"/>
              <a:gd name="T31" fmla="*/ 1 h 432"/>
              <a:gd name="T32" fmla="*/ 4 w 518"/>
              <a:gd name="T33" fmla="*/ 0 h 432"/>
              <a:gd name="T34" fmla="*/ 6 w 518"/>
              <a:gd name="T35" fmla="*/ 1 h 432"/>
              <a:gd name="T36" fmla="*/ 9 w 518"/>
              <a:gd name="T37" fmla="*/ 1 h 432"/>
              <a:gd name="T38" fmla="*/ 9 w 518"/>
              <a:gd name="T39" fmla="*/ 1 h 432"/>
              <a:gd name="T40" fmla="*/ 504 w 518"/>
              <a:gd name="T41" fmla="*/ 374 h 432"/>
              <a:gd name="T42" fmla="*/ 518 w 518"/>
              <a:gd name="T43" fmla="*/ 432 h 432"/>
              <a:gd name="T44" fmla="*/ 458 w 518"/>
              <a:gd name="T45" fmla="*/ 429 h 432"/>
              <a:gd name="T46" fmla="*/ 504 w 518"/>
              <a:gd name="T47" fmla="*/ 374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18"/>
              <a:gd name="T73" fmla="*/ 0 h 432"/>
              <a:gd name="T74" fmla="*/ 518 w 518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18" h="432">
                <a:moveTo>
                  <a:pt x="9" y="1"/>
                </a:moveTo>
                <a:lnTo>
                  <a:pt x="494" y="407"/>
                </a:lnTo>
                <a:lnTo>
                  <a:pt x="495" y="408"/>
                </a:lnTo>
                <a:lnTo>
                  <a:pt x="495" y="409"/>
                </a:lnTo>
                <a:lnTo>
                  <a:pt x="495" y="411"/>
                </a:lnTo>
                <a:lnTo>
                  <a:pt x="494" y="412"/>
                </a:lnTo>
                <a:lnTo>
                  <a:pt x="492" y="414"/>
                </a:lnTo>
                <a:lnTo>
                  <a:pt x="491" y="414"/>
                </a:lnTo>
                <a:lnTo>
                  <a:pt x="489" y="414"/>
                </a:lnTo>
                <a:lnTo>
                  <a:pt x="488" y="412"/>
                </a:lnTo>
                <a:lnTo>
                  <a:pt x="3" y="8"/>
                </a:lnTo>
                <a:lnTo>
                  <a:pt x="1" y="7"/>
                </a:lnTo>
                <a:lnTo>
                  <a:pt x="0" y="5"/>
                </a:lnTo>
                <a:lnTo>
                  <a:pt x="1" y="4"/>
                </a:lnTo>
                <a:lnTo>
                  <a:pt x="1" y="3"/>
                </a:lnTo>
                <a:lnTo>
                  <a:pt x="3" y="1"/>
                </a:lnTo>
                <a:lnTo>
                  <a:pt x="4" y="0"/>
                </a:lnTo>
                <a:lnTo>
                  <a:pt x="6" y="1"/>
                </a:lnTo>
                <a:lnTo>
                  <a:pt x="9" y="1"/>
                </a:lnTo>
                <a:close/>
                <a:moveTo>
                  <a:pt x="504" y="374"/>
                </a:moveTo>
                <a:lnTo>
                  <a:pt x="518" y="432"/>
                </a:lnTo>
                <a:lnTo>
                  <a:pt x="458" y="429"/>
                </a:lnTo>
                <a:lnTo>
                  <a:pt x="504" y="374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3" name="Freeform 13"/>
          <p:cNvSpPr>
            <a:spLocks noEditPoints="1"/>
          </p:cNvSpPr>
          <p:nvPr/>
        </p:nvSpPr>
        <p:spPr bwMode="auto">
          <a:xfrm>
            <a:off x="1627188" y="3625850"/>
            <a:ext cx="4884737" cy="1528763"/>
          </a:xfrm>
          <a:custGeom>
            <a:avLst/>
            <a:gdLst>
              <a:gd name="T0" fmla="*/ 6 w 3077"/>
              <a:gd name="T1" fmla="*/ 0 h 963"/>
              <a:gd name="T2" fmla="*/ 3044 w 3077"/>
              <a:gd name="T3" fmla="*/ 929 h 963"/>
              <a:gd name="T4" fmla="*/ 3046 w 3077"/>
              <a:gd name="T5" fmla="*/ 929 h 963"/>
              <a:gd name="T6" fmla="*/ 3047 w 3077"/>
              <a:gd name="T7" fmla="*/ 930 h 963"/>
              <a:gd name="T8" fmla="*/ 3047 w 3077"/>
              <a:gd name="T9" fmla="*/ 932 h 963"/>
              <a:gd name="T10" fmla="*/ 3047 w 3077"/>
              <a:gd name="T11" fmla="*/ 934 h 963"/>
              <a:gd name="T12" fmla="*/ 3046 w 3077"/>
              <a:gd name="T13" fmla="*/ 936 h 963"/>
              <a:gd name="T14" fmla="*/ 3046 w 3077"/>
              <a:gd name="T15" fmla="*/ 936 h 963"/>
              <a:gd name="T16" fmla="*/ 3043 w 3077"/>
              <a:gd name="T17" fmla="*/ 937 h 963"/>
              <a:gd name="T18" fmla="*/ 3041 w 3077"/>
              <a:gd name="T19" fmla="*/ 937 h 963"/>
              <a:gd name="T20" fmla="*/ 3 w 3077"/>
              <a:gd name="T21" fmla="*/ 8 h 963"/>
              <a:gd name="T22" fmla="*/ 2 w 3077"/>
              <a:gd name="T23" fmla="*/ 7 h 963"/>
              <a:gd name="T24" fmla="*/ 0 w 3077"/>
              <a:gd name="T25" fmla="*/ 6 h 963"/>
              <a:gd name="T26" fmla="*/ 0 w 3077"/>
              <a:gd name="T27" fmla="*/ 4 h 963"/>
              <a:gd name="T28" fmla="*/ 0 w 3077"/>
              <a:gd name="T29" fmla="*/ 3 h 963"/>
              <a:gd name="T30" fmla="*/ 0 w 3077"/>
              <a:gd name="T31" fmla="*/ 1 h 963"/>
              <a:gd name="T32" fmla="*/ 2 w 3077"/>
              <a:gd name="T33" fmla="*/ 0 h 963"/>
              <a:gd name="T34" fmla="*/ 3 w 3077"/>
              <a:gd name="T35" fmla="*/ 0 h 963"/>
              <a:gd name="T36" fmla="*/ 6 w 3077"/>
              <a:gd name="T37" fmla="*/ 0 h 963"/>
              <a:gd name="T38" fmla="*/ 6 w 3077"/>
              <a:gd name="T39" fmla="*/ 0 h 963"/>
              <a:gd name="T40" fmla="*/ 3041 w 3077"/>
              <a:gd name="T41" fmla="*/ 895 h 963"/>
              <a:gd name="T42" fmla="*/ 3077 w 3077"/>
              <a:gd name="T43" fmla="*/ 943 h 963"/>
              <a:gd name="T44" fmla="*/ 3021 w 3077"/>
              <a:gd name="T45" fmla="*/ 963 h 963"/>
              <a:gd name="T46" fmla="*/ 3041 w 3077"/>
              <a:gd name="T47" fmla="*/ 895 h 96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077"/>
              <a:gd name="T73" fmla="*/ 0 h 963"/>
              <a:gd name="T74" fmla="*/ 3077 w 3077"/>
              <a:gd name="T75" fmla="*/ 963 h 96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077" h="963">
                <a:moveTo>
                  <a:pt x="6" y="0"/>
                </a:moveTo>
                <a:lnTo>
                  <a:pt x="3044" y="929"/>
                </a:lnTo>
                <a:lnTo>
                  <a:pt x="3046" y="929"/>
                </a:lnTo>
                <a:lnTo>
                  <a:pt x="3047" y="930"/>
                </a:lnTo>
                <a:lnTo>
                  <a:pt x="3047" y="932"/>
                </a:lnTo>
                <a:lnTo>
                  <a:pt x="3047" y="934"/>
                </a:lnTo>
                <a:lnTo>
                  <a:pt x="3046" y="936"/>
                </a:lnTo>
                <a:lnTo>
                  <a:pt x="3043" y="937"/>
                </a:lnTo>
                <a:lnTo>
                  <a:pt x="3041" y="937"/>
                </a:lnTo>
                <a:lnTo>
                  <a:pt x="3" y="8"/>
                </a:lnTo>
                <a:lnTo>
                  <a:pt x="2" y="7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2" y="0"/>
                </a:lnTo>
                <a:lnTo>
                  <a:pt x="3" y="0"/>
                </a:lnTo>
                <a:lnTo>
                  <a:pt x="6" y="0"/>
                </a:lnTo>
                <a:close/>
                <a:moveTo>
                  <a:pt x="3041" y="895"/>
                </a:moveTo>
                <a:lnTo>
                  <a:pt x="3077" y="943"/>
                </a:lnTo>
                <a:lnTo>
                  <a:pt x="3021" y="963"/>
                </a:lnTo>
                <a:lnTo>
                  <a:pt x="3041" y="89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4" name="Freeform 14"/>
          <p:cNvSpPr>
            <a:spLocks noEditPoints="1"/>
          </p:cNvSpPr>
          <p:nvPr/>
        </p:nvSpPr>
        <p:spPr bwMode="auto">
          <a:xfrm>
            <a:off x="5476875" y="2954338"/>
            <a:ext cx="1228725" cy="1498600"/>
          </a:xfrm>
          <a:custGeom>
            <a:avLst/>
            <a:gdLst>
              <a:gd name="T0" fmla="*/ 1 w 774"/>
              <a:gd name="T1" fmla="*/ 936 h 944"/>
              <a:gd name="T2" fmla="*/ 748 w 774"/>
              <a:gd name="T3" fmla="*/ 25 h 944"/>
              <a:gd name="T4" fmla="*/ 750 w 774"/>
              <a:gd name="T5" fmla="*/ 23 h 944"/>
              <a:gd name="T6" fmla="*/ 751 w 774"/>
              <a:gd name="T7" fmla="*/ 23 h 944"/>
              <a:gd name="T8" fmla="*/ 753 w 774"/>
              <a:gd name="T9" fmla="*/ 23 h 944"/>
              <a:gd name="T10" fmla="*/ 754 w 774"/>
              <a:gd name="T11" fmla="*/ 25 h 944"/>
              <a:gd name="T12" fmla="*/ 755 w 774"/>
              <a:gd name="T13" fmla="*/ 25 h 944"/>
              <a:gd name="T14" fmla="*/ 755 w 774"/>
              <a:gd name="T15" fmla="*/ 27 h 944"/>
              <a:gd name="T16" fmla="*/ 755 w 774"/>
              <a:gd name="T17" fmla="*/ 29 h 944"/>
              <a:gd name="T18" fmla="*/ 755 w 774"/>
              <a:gd name="T19" fmla="*/ 30 h 944"/>
              <a:gd name="T20" fmla="*/ 9 w 774"/>
              <a:gd name="T21" fmla="*/ 942 h 944"/>
              <a:gd name="T22" fmla="*/ 7 w 774"/>
              <a:gd name="T23" fmla="*/ 944 h 944"/>
              <a:gd name="T24" fmla="*/ 6 w 774"/>
              <a:gd name="T25" fmla="*/ 944 h 944"/>
              <a:gd name="T26" fmla="*/ 4 w 774"/>
              <a:gd name="T27" fmla="*/ 944 h 944"/>
              <a:gd name="T28" fmla="*/ 3 w 774"/>
              <a:gd name="T29" fmla="*/ 942 h 944"/>
              <a:gd name="T30" fmla="*/ 1 w 774"/>
              <a:gd name="T31" fmla="*/ 941 h 944"/>
              <a:gd name="T32" fmla="*/ 0 w 774"/>
              <a:gd name="T33" fmla="*/ 939 h 944"/>
              <a:gd name="T34" fmla="*/ 1 w 774"/>
              <a:gd name="T35" fmla="*/ 938 h 944"/>
              <a:gd name="T36" fmla="*/ 1 w 774"/>
              <a:gd name="T37" fmla="*/ 936 h 944"/>
              <a:gd name="T38" fmla="*/ 1 w 774"/>
              <a:gd name="T39" fmla="*/ 936 h 944"/>
              <a:gd name="T40" fmla="*/ 717 w 774"/>
              <a:gd name="T41" fmla="*/ 15 h 944"/>
              <a:gd name="T42" fmla="*/ 774 w 774"/>
              <a:gd name="T43" fmla="*/ 0 h 944"/>
              <a:gd name="T44" fmla="*/ 771 w 774"/>
              <a:gd name="T45" fmla="*/ 59 h 944"/>
              <a:gd name="T46" fmla="*/ 717 w 774"/>
              <a:gd name="T47" fmla="*/ 15 h 94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774"/>
              <a:gd name="T73" fmla="*/ 0 h 944"/>
              <a:gd name="T74" fmla="*/ 774 w 774"/>
              <a:gd name="T75" fmla="*/ 944 h 944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774" h="944">
                <a:moveTo>
                  <a:pt x="1" y="936"/>
                </a:moveTo>
                <a:lnTo>
                  <a:pt x="748" y="25"/>
                </a:lnTo>
                <a:lnTo>
                  <a:pt x="750" y="23"/>
                </a:lnTo>
                <a:lnTo>
                  <a:pt x="751" y="23"/>
                </a:lnTo>
                <a:lnTo>
                  <a:pt x="753" y="23"/>
                </a:lnTo>
                <a:lnTo>
                  <a:pt x="754" y="25"/>
                </a:lnTo>
                <a:lnTo>
                  <a:pt x="755" y="25"/>
                </a:lnTo>
                <a:lnTo>
                  <a:pt x="755" y="27"/>
                </a:lnTo>
                <a:lnTo>
                  <a:pt x="755" y="29"/>
                </a:lnTo>
                <a:lnTo>
                  <a:pt x="755" y="30"/>
                </a:lnTo>
                <a:lnTo>
                  <a:pt x="9" y="942"/>
                </a:lnTo>
                <a:lnTo>
                  <a:pt x="7" y="944"/>
                </a:lnTo>
                <a:lnTo>
                  <a:pt x="6" y="944"/>
                </a:lnTo>
                <a:lnTo>
                  <a:pt x="4" y="944"/>
                </a:lnTo>
                <a:lnTo>
                  <a:pt x="3" y="942"/>
                </a:lnTo>
                <a:lnTo>
                  <a:pt x="1" y="941"/>
                </a:lnTo>
                <a:lnTo>
                  <a:pt x="0" y="939"/>
                </a:lnTo>
                <a:lnTo>
                  <a:pt x="1" y="938"/>
                </a:lnTo>
                <a:lnTo>
                  <a:pt x="1" y="936"/>
                </a:lnTo>
                <a:close/>
                <a:moveTo>
                  <a:pt x="717" y="15"/>
                </a:moveTo>
                <a:lnTo>
                  <a:pt x="774" y="0"/>
                </a:lnTo>
                <a:lnTo>
                  <a:pt x="771" y="59"/>
                </a:lnTo>
                <a:lnTo>
                  <a:pt x="717" y="1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703263" y="2846388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798513" y="2933700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/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860425" y="2849563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1250950" y="298132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en-US"/>
          </a:p>
        </p:txBody>
      </p:sp>
      <p:sp>
        <p:nvSpPr>
          <p:cNvPr id="25619" name="Rectangle 19"/>
          <p:cNvSpPr>
            <a:spLocks noChangeArrowheads="1"/>
          </p:cNvSpPr>
          <p:nvPr/>
        </p:nvSpPr>
        <p:spPr bwMode="auto">
          <a:xfrm>
            <a:off x="1344613" y="29845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5620" name="Rectangle 20"/>
          <p:cNvSpPr>
            <a:spLocks noChangeArrowheads="1"/>
          </p:cNvSpPr>
          <p:nvPr/>
        </p:nvSpPr>
        <p:spPr bwMode="auto">
          <a:xfrm>
            <a:off x="5422900" y="4200525"/>
            <a:ext cx="63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f</a:t>
            </a:r>
            <a:endParaRPr lang="en-US"/>
          </a:p>
        </p:txBody>
      </p:sp>
      <p:sp>
        <p:nvSpPr>
          <p:cNvPr id="25621" name="Rectangle 21"/>
          <p:cNvSpPr>
            <a:spLocks noChangeArrowheads="1"/>
          </p:cNvSpPr>
          <p:nvPr/>
        </p:nvSpPr>
        <p:spPr bwMode="auto">
          <a:xfrm>
            <a:off x="4867275" y="42037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5622" name="Rectangle 22"/>
          <p:cNvSpPr>
            <a:spLocks noChangeArrowheads="1"/>
          </p:cNvSpPr>
          <p:nvPr/>
        </p:nvSpPr>
        <p:spPr bwMode="auto">
          <a:xfrm>
            <a:off x="3565525" y="3387725"/>
            <a:ext cx="841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e</a:t>
            </a:r>
            <a:endParaRPr lang="en-US"/>
          </a:p>
        </p:txBody>
      </p:sp>
      <p:sp>
        <p:nvSpPr>
          <p:cNvPr id="25623" name="Rectangle 23"/>
          <p:cNvSpPr>
            <a:spLocks noChangeArrowheads="1"/>
          </p:cNvSpPr>
          <p:nvPr/>
        </p:nvSpPr>
        <p:spPr bwMode="auto">
          <a:xfrm>
            <a:off x="3648075" y="33909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5624" name="Rectangle 24"/>
          <p:cNvSpPr>
            <a:spLocks noChangeArrowheads="1"/>
          </p:cNvSpPr>
          <p:nvPr/>
        </p:nvSpPr>
        <p:spPr bwMode="auto">
          <a:xfrm>
            <a:off x="703263" y="4878388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5625" name="Rectangle 25"/>
          <p:cNvSpPr>
            <a:spLocks noChangeArrowheads="1"/>
          </p:cNvSpPr>
          <p:nvPr/>
        </p:nvSpPr>
        <p:spPr bwMode="auto">
          <a:xfrm>
            <a:off x="798513" y="4967288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3</a:t>
            </a:r>
            <a:endParaRPr lang="en-US"/>
          </a:p>
        </p:txBody>
      </p:sp>
      <p:sp>
        <p:nvSpPr>
          <p:cNvPr id="25626" name="Rectangle 26"/>
          <p:cNvSpPr>
            <a:spLocks noChangeArrowheads="1"/>
          </p:cNvSpPr>
          <p:nvPr/>
        </p:nvSpPr>
        <p:spPr bwMode="auto">
          <a:xfrm>
            <a:off x="860425" y="4881563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5627" name="Rectangle 27"/>
          <p:cNvSpPr>
            <a:spLocks noChangeArrowheads="1"/>
          </p:cNvSpPr>
          <p:nvPr/>
        </p:nvSpPr>
        <p:spPr bwMode="auto">
          <a:xfrm>
            <a:off x="1657350" y="338772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en-US"/>
          </a:p>
        </p:txBody>
      </p:sp>
      <p:sp>
        <p:nvSpPr>
          <p:cNvPr id="25628" name="Rectangle 28"/>
          <p:cNvSpPr>
            <a:spLocks noChangeArrowheads="1"/>
          </p:cNvSpPr>
          <p:nvPr/>
        </p:nvSpPr>
        <p:spPr bwMode="auto">
          <a:xfrm>
            <a:off x="1751013" y="33909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5629" name="Rectangle 29"/>
          <p:cNvSpPr>
            <a:spLocks noChangeArrowheads="1"/>
          </p:cNvSpPr>
          <p:nvPr/>
        </p:nvSpPr>
        <p:spPr bwMode="auto">
          <a:xfrm>
            <a:off x="703263" y="4337050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5630" name="Rectangle 30"/>
          <p:cNvSpPr>
            <a:spLocks noChangeArrowheads="1"/>
          </p:cNvSpPr>
          <p:nvPr/>
        </p:nvSpPr>
        <p:spPr bwMode="auto">
          <a:xfrm>
            <a:off x="798513" y="4424363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/>
          </a:p>
        </p:txBody>
      </p:sp>
      <p:sp>
        <p:nvSpPr>
          <p:cNvPr id="25631" name="Rectangle 31"/>
          <p:cNvSpPr>
            <a:spLocks noChangeArrowheads="1"/>
          </p:cNvSpPr>
          <p:nvPr/>
        </p:nvSpPr>
        <p:spPr bwMode="auto">
          <a:xfrm>
            <a:off x="860425" y="43402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5632" name="Rectangle 32"/>
          <p:cNvSpPr>
            <a:spLocks noChangeArrowheads="1"/>
          </p:cNvSpPr>
          <p:nvPr/>
        </p:nvSpPr>
        <p:spPr bwMode="auto">
          <a:xfrm>
            <a:off x="703263" y="3524250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5633" name="Rectangle 33"/>
          <p:cNvSpPr>
            <a:spLocks noChangeArrowheads="1"/>
          </p:cNvSpPr>
          <p:nvPr/>
        </p:nvSpPr>
        <p:spPr bwMode="auto">
          <a:xfrm>
            <a:off x="798513" y="3611563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/>
          </a:p>
        </p:txBody>
      </p:sp>
      <p:sp>
        <p:nvSpPr>
          <p:cNvPr id="25634" name="Rectangle 34"/>
          <p:cNvSpPr>
            <a:spLocks noChangeArrowheads="1"/>
          </p:cNvSpPr>
          <p:nvPr/>
        </p:nvSpPr>
        <p:spPr bwMode="auto">
          <a:xfrm>
            <a:off x="860425" y="35274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5635" name="Rectangle 35"/>
          <p:cNvSpPr>
            <a:spLocks noChangeArrowheads="1"/>
          </p:cNvSpPr>
          <p:nvPr/>
        </p:nvSpPr>
        <p:spPr bwMode="auto">
          <a:xfrm>
            <a:off x="2481263" y="3387725"/>
            <a:ext cx="8413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en-US"/>
          </a:p>
        </p:txBody>
      </p:sp>
      <p:sp>
        <p:nvSpPr>
          <p:cNvPr id="25636" name="Rectangle 36"/>
          <p:cNvSpPr>
            <a:spLocks noChangeArrowheads="1"/>
          </p:cNvSpPr>
          <p:nvPr/>
        </p:nvSpPr>
        <p:spPr bwMode="auto">
          <a:xfrm>
            <a:off x="2563813" y="33909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5637" name="Rectangle 37"/>
          <p:cNvSpPr>
            <a:spLocks noChangeArrowheads="1"/>
          </p:cNvSpPr>
          <p:nvPr/>
        </p:nvSpPr>
        <p:spPr bwMode="auto">
          <a:xfrm>
            <a:off x="4705350" y="298132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en-US"/>
          </a:p>
        </p:txBody>
      </p:sp>
      <p:sp>
        <p:nvSpPr>
          <p:cNvPr id="25638" name="Rectangle 38"/>
          <p:cNvSpPr>
            <a:spLocks noChangeArrowheads="1"/>
          </p:cNvSpPr>
          <p:nvPr/>
        </p:nvSpPr>
        <p:spPr bwMode="auto">
          <a:xfrm>
            <a:off x="4121150" y="29845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5639" name="Line 39"/>
          <p:cNvSpPr>
            <a:spLocks noChangeShapeType="1"/>
          </p:cNvSpPr>
          <p:nvPr/>
        </p:nvSpPr>
        <p:spPr bwMode="auto">
          <a:xfrm flipH="1">
            <a:off x="2895600" y="3429000"/>
            <a:ext cx="0" cy="1828800"/>
          </a:xfrm>
          <a:prstGeom prst="line">
            <a:avLst/>
          </a:prstGeom>
          <a:noFill/>
          <a:ln w="746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40" name="Freeform 40"/>
          <p:cNvSpPr>
            <a:spLocks noEditPoints="1"/>
          </p:cNvSpPr>
          <p:nvPr/>
        </p:nvSpPr>
        <p:spPr bwMode="auto">
          <a:xfrm>
            <a:off x="4608513" y="2946400"/>
            <a:ext cx="184150" cy="685800"/>
          </a:xfrm>
          <a:custGeom>
            <a:avLst/>
            <a:gdLst>
              <a:gd name="T0" fmla="*/ 10 w 116"/>
              <a:gd name="T1" fmla="*/ 4 h 432"/>
              <a:gd name="T2" fmla="*/ 88 w 116"/>
              <a:gd name="T3" fmla="*/ 397 h 432"/>
              <a:gd name="T4" fmla="*/ 88 w 116"/>
              <a:gd name="T5" fmla="*/ 398 h 432"/>
              <a:gd name="T6" fmla="*/ 88 w 116"/>
              <a:gd name="T7" fmla="*/ 399 h 432"/>
              <a:gd name="T8" fmla="*/ 86 w 116"/>
              <a:gd name="T9" fmla="*/ 401 h 432"/>
              <a:gd name="T10" fmla="*/ 85 w 116"/>
              <a:gd name="T11" fmla="*/ 402 h 432"/>
              <a:gd name="T12" fmla="*/ 82 w 116"/>
              <a:gd name="T13" fmla="*/ 402 h 432"/>
              <a:gd name="T14" fmla="*/ 81 w 116"/>
              <a:gd name="T15" fmla="*/ 401 h 432"/>
              <a:gd name="T16" fmla="*/ 79 w 116"/>
              <a:gd name="T17" fmla="*/ 399 h 432"/>
              <a:gd name="T18" fmla="*/ 79 w 116"/>
              <a:gd name="T19" fmla="*/ 398 h 432"/>
              <a:gd name="T20" fmla="*/ 0 w 116"/>
              <a:gd name="T21" fmla="*/ 5 h 432"/>
              <a:gd name="T22" fmla="*/ 0 w 116"/>
              <a:gd name="T23" fmla="*/ 4 h 432"/>
              <a:gd name="T24" fmla="*/ 1 w 116"/>
              <a:gd name="T25" fmla="*/ 3 h 432"/>
              <a:gd name="T26" fmla="*/ 2 w 116"/>
              <a:gd name="T27" fmla="*/ 1 h 432"/>
              <a:gd name="T28" fmla="*/ 4 w 116"/>
              <a:gd name="T29" fmla="*/ 0 h 432"/>
              <a:gd name="T30" fmla="*/ 5 w 116"/>
              <a:gd name="T31" fmla="*/ 0 h 432"/>
              <a:gd name="T32" fmla="*/ 7 w 116"/>
              <a:gd name="T33" fmla="*/ 1 h 432"/>
              <a:gd name="T34" fmla="*/ 8 w 116"/>
              <a:gd name="T35" fmla="*/ 3 h 432"/>
              <a:gd name="T36" fmla="*/ 10 w 116"/>
              <a:gd name="T37" fmla="*/ 4 h 432"/>
              <a:gd name="T38" fmla="*/ 10 w 116"/>
              <a:gd name="T39" fmla="*/ 4 h 432"/>
              <a:gd name="T40" fmla="*/ 116 w 116"/>
              <a:gd name="T41" fmla="*/ 378 h 432"/>
              <a:gd name="T42" fmla="*/ 91 w 116"/>
              <a:gd name="T43" fmla="*/ 432 h 432"/>
              <a:gd name="T44" fmla="*/ 47 w 116"/>
              <a:gd name="T45" fmla="*/ 392 h 432"/>
              <a:gd name="T46" fmla="*/ 116 w 116"/>
              <a:gd name="T47" fmla="*/ 378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116"/>
              <a:gd name="T73" fmla="*/ 0 h 432"/>
              <a:gd name="T74" fmla="*/ 116 w 116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116" h="432">
                <a:moveTo>
                  <a:pt x="10" y="4"/>
                </a:moveTo>
                <a:lnTo>
                  <a:pt x="88" y="397"/>
                </a:lnTo>
                <a:lnTo>
                  <a:pt x="88" y="398"/>
                </a:lnTo>
                <a:lnTo>
                  <a:pt x="88" y="399"/>
                </a:lnTo>
                <a:lnTo>
                  <a:pt x="86" y="401"/>
                </a:lnTo>
                <a:lnTo>
                  <a:pt x="85" y="402"/>
                </a:lnTo>
                <a:lnTo>
                  <a:pt x="82" y="402"/>
                </a:lnTo>
                <a:lnTo>
                  <a:pt x="81" y="401"/>
                </a:lnTo>
                <a:lnTo>
                  <a:pt x="79" y="399"/>
                </a:lnTo>
                <a:lnTo>
                  <a:pt x="79" y="398"/>
                </a:lnTo>
                <a:lnTo>
                  <a:pt x="0" y="5"/>
                </a:lnTo>
                <a:lnTo>
                  <a:pt x="0" y="4"/>
                </a:lnTo>
                <a:lnTo>
                  <a:pt x="1" y="3"/>
                </a:lnTo>
                <a:lnTo>
                  <a:pt x="2" y="1"/>
                </a:lnTo>
                <a:lnTo>
                  <a:pt x="4" y="0"/>
                </a:lnTo>
                <a:lnTo>
                  <a:pt x="5" y="0"/>
                </a:lnTo>
                <a:lnTo>
                  <a:pt x="7" y="1"/>
                </a:lnTo>
                <a:lnTo>
                  <a:pt x="8" y="3"/>
                </a:lnTo>
                <a:lnTo>
                  <a:pt x="10" y="4"/>
                </a:lnTo>
                <a:close/>
                <a:moveTo>
                  <a:pt x="116" y="378"/>
                </a:moveTo>
                <a:lnTo>
                  <a:pt x="91" y="432"/>
                </a:lnTo>
                <a:lnTo>
                  <a:pt x="47" y="392"/>
                </a:lnTo>
                <a:lnTo>
                  <a:pt x="116" y="37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41" name="Freeform 41"/>
          <p:cNvSpPr>
            <a:spLocks noEditPoints="1"/>
          </p:cNvSpPr>
          <p:nvPr/>
        </p:nvSpPr>
        <p:spPr bwMode="auto">
          <a:xfrm>
            <a:off x="3657600" y="3622675"/>
            <a:ext cx="577850" cy="1500188"/>
          </a:xfrm>
          <a:custGeom>
            <a:avLst/>
            <a:gdLst>
              <a:gd name="T0" fmla="*/ 8 w 364"/>
              <a:gd name="T1" fmla="*/ 3 h 945"/>
              <a:gd name="T2" fmla="*/ 338 w 364"/>
              <a:gd name="T3" fmla="*/ 909 h 945"/>
              <a:gd name="T4" fmla="*/ 340 w 364"/>
              <a:gd name="T5" fmla="*/ 912 h 945"/>
              <a:gd name="T6" fmla="*/ 338 w 364"/>
              <a:gd name="T7" fmla="*/ 914 h 945"/>
              <a:gd name="T8" fmla="*/ 338 w 364"/>
              <a:gd name="T9" fmla="*/ 915 h 945"/>
              <a:gd name="T10" fmla="*/ 336 w 364"/>
              <a:gd name="T11" fmla="*/ 915 h 945"/>
              <a:gd name="T12" fmla="*/ 334 w 364"/>
              <a:gd name="T13" fmla="*/ 917 h 945"/>
              <a:gd name="T14" fmla="*/ 333 w 364"/>
              <a:gd name="T15" fmla="*/ 915 h 945"/>
              <a:gd name="T16" fmla="*/ 331 w 364"/>
              <a:gd name="T17" fmla="*/ 915 h 945"/>
              <a:gd name="T18" fmla="*/ 330 w 364"/>
              <a:gd name="T19" fmla="*/ 914 h 945"/>
              <a:gd name="T20" fmla="*/ 1 w 364"/>
              <a:gd name="T21" fmla="*/ 8 h 945"/>
              <a:gd name="T22" fmla="*/ 0 w 364"/>
              <a:gd name="T23" fmla="*/ 5 h 945"/>
              <a:gd name="T24" fmla="*/ 1 w 364"/>
              <a:gd name="T25" fmla="*/ 3 h 945"/>
              <a:gd name="T26" fmla="*/ 1 w 364"/>
              <a:gd name="T27" fmla="*/ 2 h 945"/>
              <a:gd name="T28" fmla="*/ 3 w 364"/>
              <a:gd name="T29" fmla="*/ 2 h 945"/>
              <a:gd name="T30" fmla="*/ 6 w 364"/>
              <a:gd name="T31" fmla="*/ 0 h 945"/>
              <a:gd name="T32" fmla="*/ 7 w 364"/>
              <a:gd name="T33" fmla="*/ 2 h 945"/>
              <a:gd name="T34" fmla="*/ 8 w 364"/>
              <a:gd name="T35" fmla="*/ 2 h 945"/>
              <a:gd name="T36" fmla="*/ 8 w 364"/>
              <a:gd name="T37" fmla="*/ 3 h 945"/>
              <a:gd name="T38" fmla="*/ 8 w 364"/>
              <a:gd name="T39" fmla="*/ 3 h 945"/>
              <a:gd name="T40" fmla="*/ 364 w 364"/>
              <a:gd name="T41" fmla="*/ 888 h 945"/>
              <a:gd name="T42" fmla="*/ 347 w 364"/>
              <a:gd name="T43" fmla="*/ 945 h 945"/>
              <a:gd name="T44" fmla="*/ 297 w 364"/>
              <a:gd name="T45" fmla="*/ 912 h 945"/>
              <a:gd name="T46" fmla="*/ 364 w 364"/>
              <a:gd name="T47" fmla="*/ 888 h 94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64"/>
              <a:gd name="T73" fmla="*/ 0 h 945"/>
              <a:gd name="T74" fmla="*/ 364 w 364"/>
              <a:gd name="T75" fmla="*/ 945 h 94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64" h="945">
                <a:moveTo>
                  <a:pt x="8" y="3"/>
                </a:moveTo>
                <a:lnTo>
                  <a:pt x="338" y="909"/>
                </a:lnTo>
                <a:lnTo>
                  <a:pt x="340" y="912"/>
                </a:lnTo>
                <a:lnTo>
                  <a:pt x="338" y="914"/>
                </a:lnTo>
                <a:lnTo>
                  <a:pt x="338" y="915"/>
                </a:lnTo>
                <a:lnTo>
                  <a:pt x="336" y="915"/>
                </a:lnTo>
                <a:lnTo>
                  <a:pt x="334" y="917"/>
                </a:lnTo>
                <a:lnTo>
                  <a:pt x="333" y="915"/>
                </a:lnTo>
                <a:lnTo>
                  <a:pt x="331" y="915"/>
                </a:lnTo>
                <a:lnTo>
                  <a:pt x="330" y="914"/>
                </a:lnTo>
                <a:lnTo>
                  <a:pt x="1" y="8"/>
                </a:lnTo>
                <a:lnTo>
                  <a:pt x="0" y="5"/>
                </a:lnTo>
                <a:lnTo>
                  <a:pt x="1" y="3"/>
                </a:lnTo>
                <a:lnTo>
                  <a:pt x="1" y="2"/>
                </a:lnTo>
                <a:lnTo>
                  <a:pt x="3" y="2"/>
                </a:lnTo>
                <a:lnTo>
                  <a:pt x="6" y="0"/>
                </a:lnTo>
                <a:lnTo>
                  <a:pt x="7" y="2"/>
                </a:lnTo>
                <a:lnTo>
                  <a:pt x="8" y="2"/>
                </a:lnTo>
                <a:lnTo>
                  <a:pt x="8" y="3"/>
                </a:lnTo>
                <a:close/>
                <a:moveTo>
                  <a:pt x="364" y="888"/>
                </a:moveTo>
                <a:lnTo>
                  <a:pt x="347" y="945"/>
                </a:lnTo>
                <a:lnTo>
                  <a:pt x="297" y="912"/>
                </a:lnTo>
                <a:lnTo>
                  <a:pt x="364" y="88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42" name="Line 42"/>
          <p:cNvSpPr>
            <a:spLocks noChangeShapeType="1"/>
          </p:cNvSpPr>
          <p:nvPr/>
        </p:nvSpPr>
        <p:spPr bwMode="auto">
          <a:xfrm flipH="1">
            <a:off x="2895600" y="2971800"/>
            <a:ext cx="685800" cy="457200"/>
          </a:xfrm>
          <a:prstGeom prst="line">
            <a:avLst/>
          </a:prstGeom>
          <a:noFill/>
          <a:ln w="746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43" name="Freeform 43"/>
          <p:cNvSpPr>
            <a:spLocks noEditPoints="1"/>
          </p:cNvSpPr>
          <p:nvPr/>
        </p:nvSpPr>
        <p:spPr bwMode="auto">
          <a:xfrm>
            <a:off x="1828800" y="2743200"/>
            <a:ext cx="1600200" cy="381000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chemeClr val="bg1"/>
          </a:solidFill>
          <a:ln w="5715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44" name="Line 44"/>
          <p:cNvSpPr>
            <a:spLocks noChangeShapeType="1"/>
          </p:cNvSpPr>
          <p:nvPr/>
        </p:nvSpPr>
        <p:spPr bwMode="auto">
          <a:xfrm>
            <a:off x="1828800" y="2743200"/>
            <a:ext cx="0" cy="381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45" name="Freeform 45"/>
          <p:cNvSpPr>
            <a:spLocks noEditPoints="1"/>
          </p:cNvSpPr>
          <p:nvPr/>
        </p:nvSpPr>
        <p:spPr bwMode="auto">
          <a:xfrm>
            <a:off x="2438400" y="3622675"/>
            <a:ext cx="1447800" cy="1482725"/>
          </a:xfrm>
          <a:custGeom>
            <a:avLst/>
            <a:gdLst>
              <a:gd name="T0" fmla="*/ 7 w 688"/>
              <a:gd name="T1" fmla="*/ 2 h 518"/>
              <a:gd name="T2" fmla="*/ 663 w 688"/>
              <a:gd name="T3" fmla="*/ 493 h 518"/>
              <a:gd name="T4" fmla="*/ 664 w 688"/>
              <a:gd name="T5" fmla="*/ 494 h 518"/>
              <a:gd name="T6" fmla="*/ 664 w 688"/>
              <a:gd name="T7" fmla="*/ 497 h 518"/>
              <a:gd name="T8" fmla="*/ 664 w 688"/>
              <a:gd name="T9" fmla="*/ 498 h 518"/>
              <a:gd name="T10" fmla="*/ 663 w 688"/>
              <a:gd name="T11" fmla="*/ 500 h 518"/>
              <a:gd name="T12" fmla="*/ 663 w 688"/>
              <a:gd name="T13" fmla="*/ 501 h 518"/>
              <a:gd name="T14" fmla="*/ 660 w 688"/>
              <a:gd name="T15" fmla="*/ 501 h 518"/>
              <a:gd name="T16" fmla="*/ 658 w 688"/>
              <a:gd name="T17" fmla="*/ 501 h 518"/>
              <a:gd name="T18" fmla="*/ 657 w 688"/>
              <a:gd name="T19" fmla="*/ 500 h 518"/>
              <a:gd name="T20" fmla="*/ 3 w 688"/>
              <a:gd name="T21" fmla="*/ 9 h 518"/>
              <a:gd name="T22" fmla="*/ 1 w 688"/>
              <a:gd name="T23" fmla="*/ 8 h 518"/>
              <a:gd name="T24" fmla="*/ 0 w 688"/>
              <a:gd name="T25" fmla="*/ 6 h 518"/>
              <a:gd name="T26" fmla="*/ 1 w 688"/>
              <a:gd name="T27" fmla="*/ 5 h 518"/>
              <a:gd name="T28" fmla="*/ 1 w 688"/>
              <a:gd name="T29" fmla="*/ 3 h 518"/>
              <a:gd name="T30" fmla="*/ 3 w 688"/>
              <a:gd name="T31" fmla="*/ 2 h 518"/>
              <a:gd name="T32" fmla="*/ 4 w 688"/>
              <a:gd name="T33" fmla="*/ 0 h 518"/>
              <a:gd name="T34" fmla="*/ 6 w 688"/>
              <a:gd name="T35" fmla="*/ 2 h 518"/>
              <a:gd name="T36" fmla="*/ 7 w 688"/>
              <a:gd name="T37" fmla="*/ 2 h 518"/>
              <a:gd name="T38" fmla="*/ 7 w 688"/>
              <a:gd name="T39" fmla="*/ 2 h 518"/>
              <a:gd name="T40" fmla="*/ 671 w 688"/>
              <a:gd name="T41" fmla="*/ 461 h 518"/>
              <a:gd name="T42" fmla="*/ 688 w 688"/>
              <a:gd name="T43" fmla="*/ 518 h 518"/>
              <a:gd name="T44" fmla="*/ 629 w 688"/>
              <a:gd name="T45" fmla="*/ 518 h 518"/>
              <a:gd name="T46" fmla="*/ 671 w 688"/>
              <a:gd name="T47" fmla="*/ 461 h 51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688"/>
              <a:gd name="T73" fmla="*/ 0 h 518"/>
              <a:gd name="T74" fmla="*/ 688 w 688"/>
              <a:gd name="T75" fmla="*/ 518 h 518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688" h="518">
                <a:moveTo>
                  <a:pt x="7" y="2"/>
                </a:moveTo>
                <a:lnTo>
                  <a:pt x="663" y="493"/>
                </a:lnTo>
                <a:lnTo>
                  <a:pt x="664" y="494"/>
                </a:lnTo>
                <a:lnTo>
                  <a:pt x="664" y="497"/>
                </a:lnTo>
                <a:lnTo>
                  <a:pt x="664" y="498"/>
                </a:lnTo>
                <a:lnTo>
                  <a:pt x="663" y="500"/>
                </a:lnTo>
                <a:lnTo>
                  <a:pt x="663" y="501"/>
                </a:lnTo>
                <a:lnTo>
                  <a:pt x="660" y="501"/>
                </a:lnTo>
                <a:lnTo>
                  <a:pt x="658" y="501"/>
                </a:lnTo>
                <a:lnTo>
                  <a:pt x="657" y="500"/>
                </a:lnTo>
                <a:lnTo>
                  <a:pt x="3" y="9"/>
                </a:lnTo>
                <a:lnTo>
                  <a:pt x="1" y="8"/>
                </a:lnTo>
                <a:lnTo>
                  <a:pt x="0" y="6"/>
                </a:lnTo>
                <a:lnTo>
                  <a:pt x="1" y="5"/>
                </a:lnTo>
                <a:lnTo>
                  <a:pt x="1" y="3"/>
                </a:lnTo>
                <a:lnTo>
                  <a:pt x="3" y="2"/>
                </a:lnTo>
                <a:lnTo>
                  <a:pt x="4" y="0"/>
                </a:lnTo>
                <a:lnTo>
                  <a:pt x="6" y="2"/>
                </a:lnTo>
                <a:lnTo>
                  <a:pt x="7" y="2"/>
                </a:lnTo>
                <a:close/>
                <a:moveTo>
                  <a:pt x="671" y="461"/>
                </a:moveTo>
                <a:lnTo>
                  <a:pt x="688" y="518"/>
                </a:lnTo>
                <a:lnTo>
                  <a:pt x="629" y="518"/>
                </a:lnTo>
                <a:lnTo>
                  <a:pt x="671" y="461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we can do more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describe distributed systems in more rigorous ways that let us say stronger things about them</a:t>
            </a:r>
          </a:p>
          <a:p>
            <a:endParaRPr lang="en-US" dirty="0" smtClean="0"/>
          </a:p>
          <a:p>
            <a:r>
              <a:rPr lang="en-US" dirty="0" smtClean="0"/>
              <a:t>The trick is to start at the bottom, not the top</a:t>
            </a:r>
          </a:p>
          <a:p>
            <a:endParaRPr lang="en-US" dirty="0" smtClean="0"/>
          </a:p>
          <a:p>
            <a:r>
              <a:rPr lang="en-US" dirty="0" smtClean="0"/>
              <a:t>This week: we’ll focus on concepts of </a:t>
            </a:r>
            <a:r>
              <a:rPr lang="en-US" i="1" dirty="0" smtClean="0"/>
              <a:t>time </a:t>
            </a:r>
            <a:r>
              <a:rPr lang="en-US" dirty="0" smtClean="0"/>
              <a:t>as they arise in distributed systems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Temporal distortions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3200"/>
              <a:t>Timelines can “shrink”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3200"/>
              <a:t>E.g. something lets a machine speed up</a:t>
            </a:r>
          </a:p>
        </p:txBody>
      </p:sp>
      <p:sp>
        <p:nvSpPr>
          <p:cNvPr id="26629" name="AutoShape 5"/>
          <p:cNvSpPr>
            <a:spLocks noChangeAspect="1" noChangeArrowheads="1" noTextEdit="1"/>
          </p:cNvSpPr>
          <p:nvPr/>
        </p:nvSpPr>
        <p:spPr bwMode="auto">
          <a:xfrm>
            <a:off x="685800" y="2819400"/>
            <a:ext cx="7467600" cy="2362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685800" y="28289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6631" name="Freeform 7"/>
          <p:cNvSpPr>
            <a:spLocks noEditPoints="1"/>
          </p:cNvSpPr>
          <p:nvPr/>
        </p:nvSpPr>
        <p:spPr bwMode="auto">
          <a:xfrm>
            <a:off x="947738" y="2898775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2" name="Freeform 8"/>
          <p:cNvSpPr>
            <a:spLocks noEditPoints="1"/>
          </p:cNvSpPr>
          <p:nvPr/>
        </p:nvSpPr>
        <p:spPr bwMode="auto">
          <a:xfrm>
            <a:off x="947738" y="2898775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3" name="Freeform 9"/>
          <p:cNvSpPr>
            <a:spLocks noEditPoints="1"/>
          </p:cNvSpPr>
          <p:nvPr/>
        </p:nvSpPr>
        <p:spPr bwMode="auto">
          <a:xfrm>
            <a:off x="947738" y="5065713"/>
            <a:ext cx="7189787" cy="114300"/>
          </a:xfrm>
          <a:custGeom>
            <a:avLst/>
            <a:gdLst>
              <a:gd name="T0" fmla="*/ 6 w 4529"/>
              <a:gd name="T1" fmla="*/ 30 h 72"/>
              <a:gd name="T2" fmla="*/ 4493 w 4529"/>
              <a:gd name="T3" fmla="*/ 32 h 72"/>
              <a:gd name="T4" fmla="*/ 4495 w 4529"/>
              <a:gd name="T5" fmla="*/ 32 h 72"/>
              <a:gd name="T6" fmla="*/ 4496 w 4529"/>
              <a:gd name="T7" fmla="*/ 33 h 72"/>
              <a:gd name="T8" fmla="*/ 4498 w 4529"/>
              <a:gd name="T9" fmla="*/ 35 h 72"/>
              <a:gd name="T10" fmla="*/ 4498 w 4529"/>
              <a:gd name="T11" fmla="*/ 36 h 72"/>
              <a:gd name="T12" fmla="*/ 4498 w 4529"/>
              <a:gd name="T13" fmla="*/ 37 h 72"/>
              <a:gd name="T14" fmla="*/ 4496 w 4529"/>
              <a:gd name="T15" fmla="*/ 39 h 72"/>
              <a:gd name="T16" fmla="*/ 4495 w 4529"/>
              <a:gd name="T17" fmla="*/ 40 h 72"/>
              <a:gd name="T18" fmla="*/ 4493 w 4529"/>
              <a:gd name="T19" fmla="*/ 40 h 72"/>
              <a:gd name="T20" fmla="*/ 6 w 4529"/>
              <a:gd name="T21" fmla="*/ 40 h 72"/>
              <a:gd name="T22" fmla="*/ 3 w 4529"/>
              <a:gd name="T23" fmla="*/ 39 h 72"/>
              <a:gd name="T24" fmla="*/ 1 w 4529"/>
              <a:gd name="T25" fmla="*/ 39 h 72"/>
              <a:gd name="T26" fmla="*/ 1 w 4529"/>
              <a:gd name="T27" fmla="*/ 37 h 72"/>
              <a:gd name="T28" fmla="*/ 0 w 4529"/>
              <a:gd name="T29" fmla="*/ 36 h 72"/>
              <a:gd name="T30" fmla="*/ 1 w 4529"/>
              <a:gd name="T31" fmla="*/ 33 h 72"/>
              <a:gd name="T32" fmla="*/ 1 w 4529"/>
              <a:gd name="T33" fmla="*/ 32 h 72"/>
              <a:gd name="T34" fmla="*/ 3 w 4529"/>
              <a:gd name="T35" fmla="*/ 32 h 72"/>
              <a:gd name="T36" fmla="*/ 6 w 4529"/>
              <a:gd name="T37" fmla="*/ 30 h 72"/>
              <a:gd name="T38" fmla="*/ 6 w 4529"/>
              <a:gd name="T39" fmla="*/ 30 h 72"/>
              <a:gd name="T40" fmla="*/ 4482 w 4529"/>
              <a:gd name="T41" fmla="*/ 0 h 72"/>
              <a:gd name="T42" fmla="*/ 4529 w 4529"/>
              <a:gd name="T43" fmla="*/ 36 h 72"/>
              <a:gd name="T44" fmla="*/ 4482 w 4529"/>
              <a:gd name="T45" fmla="*/ 72 h 72"/>
              <a:gd name="T46" fmla="*/ 4482 w 4529"/>
              <a:gd name="T47" fmla="*/ 0 h 7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2"/>
              <a:gd name="T74" fmla="*/ 4529 w 4529"/>
              <a:gd name="T75" fmla="*/ 72 h 7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2">
                <a:moveTo>
                  <a:pt x="6" y="30"/>
                </a:moveTo>
                <a:lnTo>
                  <a:pt x="4493" y="32"/>
                </a:lnTo>
                <a:lnTo>
                  <a:pt x="4495" y="32"/>
                </a:lnTo>
                <a:lnTo>
                  <a:pt x="4496" y="33"/>
                </a:lnTo>
                <a:lnTo>
                  <a:pt x="4498" y="35"/>
                </a:lnTo>
                <a:lnTo>
                  <a:pt x="4498" y="36"/>
                </a:lnTo>
                <a:lnTo>
                  <a:pt x="4498" y="37"/>
                </a:lnTo>
                <a:lnTo>
                  <a:pt x="4496" y="39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9"/>
                </a:lnTo>
                <a:lnTo>
                  <a:pt x="1" y="39"/>
                </a:lnTo>
                <a:lnTo>
                  <a:pt x="1" y="37"/>
                </a:lnTo>
                <a:lnTo>
                  <a:pt x="0" y="36"/>
                </a:lnTo>
                <a:lnTo>
                  <a:pt x="1" y="33"/>
                </a:lnTo>
                <a:lnTo>
                  <a:pt x="1" y="32"/>
                </a:lnTo>
                <a:lnTo>
                  <a:pt x="3" y="32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6"/>
                </a:lnTo>
                <a:lnTo>
                  <a:pt x="4482" y="72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4" name="Freeform 10"/>
          <p:cNvSpPr>
            <a:spLocks noEditPoints="1"/>
          </p:cNvSpPr>
          <p:nvPr/>
        </p:nvSpPr>
        <p:spPr bwMode="auto">
          <a:xfrm>
            <a:off x="947738" y="4389438"/>
            <a:ext cx="7189787" cy="112712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5" name="Freeform 11"/>
          <p:cNvSpPr>
            <a:spLocks noEditPoints="1"/>
          </p:cNvSpPr>
          <p:nvPr/>
        </p:nvSpPr>
        <p:spPr bwMode="auto">
          <a:xfrm>
            <a:off x="947738" y="3576638"/>
            <a:ext cx="7189787" cy="112712"/>
          </a:xfrm>
          <a:custGeom>
            <a:avLst/>
            <a:gdLst>
              <a:gd name="T0" fmla="*/ 6 w 4529"/>
              <a:gd name="T1" fmla="*/ 29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39 h 71"/>
              <a:gd name="T18" fmla="*/ 4493 w 4529"/>
              <a:gd name="T19" fmla="*/ 39 h 71"/>
              <a:gd name="T20" fmla="*/ 6 w 4529"/>
              <a:gd name="T21" fmla="*/ 39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29 h 71"/>
              <a:gd name="T38" fmla="*/ 6 w 4529"/>
              <a:gd name="T39" fmla="*/ 29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29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39"/>
                </a:lnTo>
                <a:lnTo>
                  <a:pt x="4493" y="39"/>
                </a:lnTo>
                <a:lnTo>
                  <a:pt x="6" y="39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29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6" name="Freeform 12"/>
          <p:cNvSpPr>
            <a:spLocks noEditPoints="1"/>
          </p:cNvSpPr>
          <p:nvPr/>
        </p:nvSpPr>
        <p:spPr bwMode="auto">
          <a:xfrm>
            <a:off x="1354138" y="2946400"/>
            <a:ext cx="822325" cy="685800"/>
          </a:xfrm>
          <a:custGeom>
            <a:avLst/>
            <a:gdLst>
              <a:gd name="T0" fmla="*/ 9 w 518"/>
              <a:gd name="T1" fmla="*/ 1 h 432"/>
              <a:gd name="T2" fmla="*/ 494 w 518"/>
              <a:gd name="T3" fmla="*/ 407 h 432"/>
              <a:gd name="T4" fmla="*/ 495 w 518"/>
              <a:gd name="T5" fmla="*/ 408 h 432"/>
              <a:gd name="T6" fmla="*/ 495 w 518"/>
              <a:gd name="T7" fmla="*/ 409 h 432"/>
              <a:gd name="T8" fmla="*/ 495 w 518"/>
              <a:gd name="T9" fmla="*/ 411 h 432"/>
              <a:gd name="T10" fmla="*/ 494 w 518"/>
              <a:gd name="T11" fmla="*/ 412 h 432"/>
              <a:gd name="T12" fmla="*/ 492 w 518"/>
              <a:gd name="T13" fmla="*/ 414 h 432"/>
              <a:gd name="T14" fmla="*/ 491 w 518"/>
              <a:gd name="T15" fmla="*/ 414 h 432"/>
              <a:gd name="T16" fmla="*/ 489 w 518"/>
              <a:gd name="T17" fmla="*/ 414 h 432"/>
              <a:gd name="T18" fmla="*/ 488 w 518"/>
              <a:gd name="T19" fmla="*/ 412 h 432"/>
              <a:gd name="T20" fmla="*/ 3 w 518"/>
              <a:gd name="T21" fmla="*/ 8 h 432"/>
              <a:gd name="T22" fmla="*/ 1 w 518"/>
              <a:gd name="T23" fmla="*/ 7 h 432"/>
              <a:gd name="T24" fmla="*/ 0 w 518"/>
              <a:gd name="T25" fmla="*/ 5 h 432"/>
              <a:gd name="T26" fmla="*/ 1 w 518"/>
              <a:gd name="T27" fmla="*/ 4 h 432"/>
              <a:gd name="T28" fmla="*/ 1 w 518"/>
              <a:gd name="T29" fmla="*/ 3 h 432"/>
              <a:gd name="T30" fmla="*/ 3 w 518"/>
              <a:gd name="T31" fmla="*/ 1 h 432"/>
              <a:gd name="T32" fmla="*/ 4 w 518"/>
              <a:gd name="T33" fmla="*/ 0 h 432"/>
              <a:gd name="T34" fmla="*/ 6 w 518"/>
              <a:gd name="T35" fmla="*/ 1 h 432"/>
              <a:gd name="T36" fmla="*/ 9 w 518"/>
              <a:gd name="T37" fmla="*/ 1 h 432"/>
              <a:gd name="T38" fmla="*/ 9 w 518"/>
              <a:gd name="T39" fmla="*/ 1 h 432"/>
              <a:gd name="T40" fmla="*/ 504 w 518"/>
              <a:gd name="T41" fmla="*/ 374 h 432"/>
              <a:gd name="T42" fmla="*/ 518 w 518"/>
              <a:gd name="T43" fmla="*/ 432 h 432"/>
              <a:gd name="T44" fmla="*/ 458 w 518"/>
              <a:gd name="T45" fmla="*/ 429 h 432"/>
              <a:gd name="T46" fmla="*/ 504 w 518"/>
              <a:gd name="T47" fmla="*/ 374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18"/>
              <a:gd name="T73" fmla="*/ 0 h 432"/>
              <a:gd name="T74" fmla="*/ 518 w 518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18" h="432">
                <a:moveTo>
                  <a:pt x="9" y="1"/>
                </a:moveTo>
                <a:lnTo>
                  <a:pt x="494" y="407"/>
                </a:lnTo>
                <a:lnTo>
                  <a:pt x="495" y="408"/>
                </a:lnTo>
                <a:lnTo>
                  <a:pt x="495" y="409"/>
                </a:lnTo>
                <a:lnTo>
                  <a:pt x="495" y="411"/>
                </a:lnTo>
                <a:lnTo>
                  <a:pt x="494" y="412"/>
                </a:lnTo>
                <a:lnTo>
                  <a:pt x="492" y="414"/>
                </a:lnTo>
                <a:lnTo>
                  <a:pt x="491" y="414"/>
                </a:lnTo>
                <a:lnTo>
                  <a:pt x="489" y="414"/>
                </a:lnTo>
                <a:lnTo>
                  <a:pt x="488" y="412"/>
                </a:lnTo>
                <a:lnTo>
                  <a:pt x="3" y="8"/>
                </a:lnTo>
                <a:lnTo>
                  <a:pt x="1" y="7"/>
                </a:lnTo>
                <a:lnTo>
                  <a:pt x="0" y="5"/>
                </a:lnTo>
                <a:lnTo>
                  <a:pt x="1" y="4"/>
                </a:lnTo>
                <a:lnTo>
                  <a:pt x="1" y="3"/>
                </a:lnTo>
                <a:lnTo>
                  <a:pt x="3" y="1"/>
                </a:lnTo>
                <a:lnTo>
                  <a:pt x="4" y="0"/>
                </a:lnTo>
                <a:lnTo>
                  <a:pt x="6" y="1"/>
                </a:lnTo>
                <a:lnTo>
                  <a:pt x="9" y="1"/>
                </a:lnTo>
                <a:close/>
                <a:moveTo>
                  <a:pt x="504" y="374"/>
                </a:moveTo>
                <a:lnTo>
                  <a:pt x="518" y="432"/>
                </a:lnTo>
                <a:lnTo>
                  <a:pt x="458" y="429"/>
                </a:lnTo>
                <a:lnTo>
                  <a:pt x="504" y="374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7" name="Freeform 13"/>
          <p:cNvSpPr>
            <a:spLocks noEditPoints="1"/>
          </p:cNvSpPr>
          <p:nvPr/>
        </p:nvSpPr>
        <p:spPr bwMode="auto">
          <a:xfrm>
            <a:off x="1627188" y="3625850"/>
            <a:ext cx="4884737" cy="1528763"/>
          </a:xfrm>
          <a:custGeom>
            <a:avLst/>
            <a:gdLst>
              <a:gd name="T0" fmla="*/ 6 w 3077"/>
              <a:gd name="T1" fmla="*/ 0 h 963"/>
              <a:gd name="T2" fmla="*/ 3044 w 3077"/>
              <a:gd name="T3" fmla="*/ 929 h 963"/>
              <a:gd name="T4" fmla="*/ 3046 w 3077"/>
              <a:gd name="T5" fmla="*/ 929 h 963"/>
              <a:gd name="T6" fmla="*/ 3047 w 3077"/>
              <a:gd name="T7" fmla="*/ 930 h 963"/>
              <a:gd name="T8" fmla="*/ 3047 w 3077"/>
              <a:gd name="T9" fmla="*/ 932 h 963"/>
              <a:gd name="T10" fmla="*/ 3047 w 3077"/>
              <a:gd name="T11" fmla="*/ 934 h 963"/>
              <a:gd name="T12" fmla="*/ 3046 w 3077"/>
              <a:gd name="T13" fmla="*/ 936 h 963"/>
              <a:gd name="T14" fmla="*/ 3046 w 3077"/>
              <a:gd name="T15" fmla="*/ 936 h 963"/>
              <a:gd name="T16" fmla="*/ 3043 w 3077"/>
              <a:gd name="T17" fmla="*/ 937 h 963"/>
              <a:gd name="T18" fmla="*/ 3041 w 3077"/>
              <a:gd name="T19" fmla="*/ 937 h 963"/>
              <a:gd name="T20" fmla="*/ 3 w 3077"/>
              <a:gd name="T21" fmla="*/ 8 h 963"/>
              <a:gd name="T22" fmla="*/ 2 w 3077"/>
              <a:gd name="T23" fmla="*/ 7 h 963"/>
              <a:gd name="T24" fmla="*/ 0 w 3077"/>
              <a:gd name="T25" fmla="*/ 6 h 963"/>
              <a:gd name="T26" fmla="*/ 0 w 3077"/>
              <a:gd name="T27" fmla="*/ 4 h 963"/>
              <a:gd name="T28" fmla="*/ 0 w 3077"/>
              <a:gd name="T29" fmla="*/ 3 h 963"/>
              <a:gd name="T30" fmla="*/ 0 w 3077"/>
              <a:gd name="T31" fmla="*/ 1 h 963"/>
              <a:gd name="T32" fmla="*/ 2 w 3077"/>
              <a:gd name="T33" fmla="*/ 0 h 963"/>
              <a:gd name="T34" fmla="*/ 3 w 3077"/>
              <a:gd name="T35" fmla="*/ 0 h 963"/>
              <a:gd name="T36" fmla="*/ 6 w 3077"/>
              <a:gd name="T37" fmla="*/ 0 h 963"/>
              <a:gd name="T38" fmla="*/ 6 w 3077"/>
              <a:gd name="T39" fmla="*/ 0 h 963"/>
              <a:gd name="T40" fmla="*/ 3041 w 3077"/>
              <a:gd name="T41" fmla="*/ 895 h 963"/>
              <a:gd name="T42" fmla="*/ 3077 w 3077"/>
              <a:gd name="T43" fmla="*/ 943 h 963"/>
              <a:gd name="T44" fmla="*/ 3021 w 3077"/>
              <a:gd name="T45" fmla="*/ 963 h 963"/>
              <a:gd name="T46" fmla="*/ 3041 w 3077"/>
              <a:gd name="T47" fmla="*/ 895 h 96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077"/>
              <a:gd name="T73" fmla="*/ 0 h 963"/>
              <a:gd name="T74" fmla="*/ 3077 w 3077"/>
              <a:gd name="T75" fmla="*/ 963 h 96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077" h="963">
                <a:moveTo>
                  <a:pt x="6" y="0"/>
                </a:moveTo>
                <a:lnTo>
                  <a:pt x="3044" y="929"/>
                </a:lnTo>
                <a:lnTo>
                  <a:pt x="3046" y="929"/>
                </a:lnTo>
                <a:lnTo>
                  <a:pt x="3047" y="930"/>
                </a:lnTo>
                <a:lnTo>
                  <a:pt x="3047" y="932"/>
                </a:lnTo>
                <a:lnTo>
                  <a:pt x="3047" y="934"/>
                </a:lnTo>
                <a:lnTo>
                  <a:pt x="3046" y="936"/>
                </a:lnTo>
                <a:lnTo>
                  <a:pt x="3043" y="937"/>
                </a:lnTo>
                <a:lnTo>
                  <a:pt x="3041" y="937"/>
                </a:lnTo>
                <a:lnTo>
                  <a:pt x="3" y="8"/>
                </a:lnTo>
                <a:lnTo>
                  <a:pt x="2" y="7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2" y="0"/>
                </a:lnTo>
                <a:lnTo>
                  <a:pt x="3" y="0"/>
                </a:lnTo>
                <a:lnTo>
                  <a:pt x="6" y="0"/>
                </a:lnTo>
                <a:close/>
                <a:moveTo>
                  <a:pt x="3041" y="895"/>
                </a:moveTo>
                <a:lnTo>
                  <a:pt x="3077" y="943"/>
                </a:lnTo>
                <a:lnTo>
                  <a:pt x="3021" y="963"/>
                </a:lnTo>
                <a:lnTo>
                  <a:pt x="3041" y="89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8" name="Freeform 14"/>
          <p:cNvSpPr>
            <a:spLocks noEditPoints="1"/>
          </p:cNvSpPr>
          <p:nvPr/>
        </p:nvSpPr>
        <p:spPr bwMode="auto">
          <a:xfrm>
            <a:off x="4038600" y="2954338"/>
            <a:ext cx="1228725" cy="1498600"/>
          </a:xfrm>
          <a:custGeom>
            <a:avLst/>
            <a:gdLst>
              <a:gd name="T0" fmla="*/ 1 w 774"/>
              <a:gd name="T1" fmla="*/ 936 h 944"/>
              <a:gd name="T2" fmla="*/ 748 w 774"/>
              <a:gd name="T3" fmla="*/ 25 h 944"/>
              <a:gd name="T4" fmla="*/ 750 w 774"/>
              <a:gd name="T5" fmla="*/ 23 h 944"/>
              <a:gd name="T6" fmla="*/ 751 w 774"/>
              <a:gd name="T7" fmla="*/ 23 h 944"/>
              <a:gd name="T8" fmla="*/ 753 w 774"/>
              <a:gd name="T9" fmla="*/ 23 h 944"/>
              <a:gd name="T10" fmla="*/ 754 w 774"/>
              <a:gd name="T11" fmla="*/ 25 h 944"/>
              <a:gd name="T12" fmla="*/ 755 w 774"/>
              <a:gd name="T13" fmla="*/ 25 h 944"/>
              <a:gd name="T14" fmla="*/ 755 w 774"/>
              <a:gd name="T15" fmla="*/ 27 h 944"/>
              <a:gd name="T16" fmla="*/ 755 w 774"/>
              <a:gd name="T17" fmla="*/ 29 h 944"/>
              <a:gd name="T18" fmla="*/ 755 w 774"/>
              <a:gd name="T19" fmla="*/ 30 h 944"/>
              <a:gd name="T20" fmla="*/ 9 w 774"/>
              <a:gd name="T21" fmla="*/ 942 h 944"/>
              <a:gd name="T22" fmla="*/ 7 w 774"/>
              <a:gd name="T23" fmla="*/ 944 h 944"/>
              <a:gd name="T24" fmla="*/ 6 w 774"/>
              <a:gd name="T25" fmla="*/ 944 h 944"/>
              <a:gd name="T26" fmla="*/ 4 w 774"/>
              <a:gd name="T27" fmla="*/ 944 h 944"/>
              <a:gd name="T28" fmla="*/ 3 w 774"/>
              <a:gd name="T29" fmla="*/ 942 h 944"/>
              <a:gd name="T30" fmla="*/ 1 w 774"/>
              <a:gd name="T31" fmla="*/ 941 h 944"/>
              <a:gd name="T32" fmla="*/ 0 w 774"/>
              <a:gd name="T33" fmla="*/ 939 h 944"/>
              <a:gd name="T34" fmla="*/ 1 w 774"/>
              <a:gd name="T35" fmla="*/ 938 h 944"/>
              <a:gd name="T36" fmla="*/ 1 w 774"/>
              <a:gd name="T37" fmla="*/ 936 h 944"/>
              <a:gd name="T38" fmla="*/ 1 w 774"/>
              <a:gd name="T39" fmla="*/ 936 h 944"/>
              <a:gd name="T40" fmla="*/ 717 w 774"/>
              <a:gd name="T41" fmla="*/ 15 h 944"/>
              <a:gd name="T42" fmla="*/ 774 w 774"/>
              <a:gd name="T43" fmla="*/ 0 h 944"/>
              <a:gd name="T44" fmla="*/ 771 w 774"/>
              <a:gd name="T45" fmla="*/ 59 h 944"/>
              <a:gd name="T46" fmla="*/ 717 w 774"/>
              <a:gd name="T47" fmla="*/ 15 h 94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774"/>
              <a:gd name="T73" fmla="*/ 0 h 944"/>
              <a:gd name="T74" fmla="*/ 774 w 774"/>
              <a:gd name="T75" fmla="*/ 944 h 944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774" h="944">
                <a:moveTo>
                  <a:pt x="1" y="936"/>
                </a:moveTo>
                <a:lnTo>
                  <a:pt x="748" y="25"/>
                </a:lnTo>
                <a:lnTo>
                  <a:pt x="750" y="23"/>
                </a:lnTo>
                <a:lnTo>
                  <a:pt x="751" y="23"/>
                </a:lnTo>
                <a:lnTo>
                  <a:pt x="753" y="23"/>
                </a:lnTo>
                <a:lnTo>
                  <a:pt x="754" y="25"/>
                </a:lnTo>
                <a:lnTo>
                  <a:pt x="755" y="25"/>
                </a:lnTo>
                <a:lnTo>
                  <a:pt x="755" y="27"/>
                </a:lnTo>
                <a:lnTo>
                  <a:pt x="755" y="29"/>
                </a:lnTo>
                <a:lnTo>
                  <a:pt x="755" y="30"/>
                </a:lnTo>
                <a:lnTo>
                  <a:pt x="9" y="942"/>
                </a:lnTo>
                <a:lnTo>
                  <a:pt x="7" y="944"/>
                </a:lnTo>
                <a:lnTo>
                  <a:pt x="6" y="944"/>
                </a:lnTo>
                <a:lnTo>
                  <a:pt x="4" y="944"/>
                </a:lnTo>
                <a:lnTo>
                  <a:pt x="3" y="942"/>
                </a:lnTo>
                <a:lnTo>
                  <a:pt x="1" y="941"/>
                </a:lnTo>
                <a:lnTo>
                  <a:pt x="0" y="939"/>
                </a:lnTo>
                <a:lnTo>
                  <a:pt x="1" y="938"/>
                </a:lnTo>
                <a:lnTo>
                  <a:pt x="1" y="936"/>
                </a:lnTo>
                <a:close/>
                <a:moveTo>
                  <a:pt x="717" y="15"/>
                </a:moveTo>
                <a:lnTo>
                  <a:pt x="774" y="0"/>
                </a:lnTo>
                <a:lnTo>
                  <a:pt x="771" y="59"/>
                </a:lnTo>
                <a:lnTo>
                  <a:pt x="717" y="1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703263" y="2846388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798513" y="2933700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/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860425" y="2849563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1250950" y="298132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en-US"/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1344613" y="29845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4805363" y="4200525"/>
            <a:ext cx="63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f</a:t>
            </a:r>
            <a:endParaRPr lang="en-US"/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4867275" y="42037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3565525" y="3387725"/>
            <a:ext cx="841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e</a:t>
            </a:r>
            <a:endParaRPr lang="en-US"/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3648075" y="33909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703263" y="4878388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6649" name="Rectangle 25"/>
          <p:cNvSpPr>
            <a:spLocks noChangeArrowheads="1"/>
          </p:cNvSpPr>
          <p:nvPr/>
        </p:nvSpPr>
        <p:spPr bwMode="auto">
          <a:xfrm>
            <a:off x="798513" y="4967288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3</a:t>
            </a:r>
            <a:endParaRPr lang="en-US"/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860425" y="4881563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6651" name="Rectangle 27"/>
          <p:cNvSpPr>
            <a:spLocks noChangeArrowheads="1"/>
          </p:cNvSpPr>
          <p:nvPr/>
        </p:nvSpPr>
        <p:spPr bwMode="auto">
          <a:xfrm>
            <a:off x="1657350" y="338772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en-US"/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1751013" y="33909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703263" y="4337050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6654" name="Rectangle 30"/>
          <p:cNvSpPr>
            <a:spLocks noChangeArrowheads="1"/>
          </p:cNvSpPr>
          <p:nvPr/>
        </p:nvSpPr>
        <p:spPr bwMode="auto">
          <a:xfrm>
            <a:off x="798513" y="4424363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/>
          </a:p>
        </p:txBody>
      </p:sp>
      <p:sp>
        <p:nvSpPr>
          <p:cNvPr id="26655" name="Rectangle 31"/>
          <p:cNvSpPr>
            <a:spLocks noChangeArrowheads="1"/>
          </p:cNvSpPr>
          <p:nvPr/>
        </p:nvSpPr>
        <p:spPr bwMode="auto">
          <a:xfrm>
            <a:off x="860425" y="43402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6656" name="Rectangle 32"/>
          <p:cNvSpPr>
            <a:spLocks noChangeArrowheads="1"/>
          </p:cNvSpPr>
          <p:nvPr/>
        </p:nvSpPr>
        <p:spPr bwMode="auto">
          <a:xfrm>
            <a:off x="703263" y="3524250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6657" name="Rectangle 33"/>
          <p:cNvSpPr>
            <a:spLocks noChangeArrowheads="1"/>
          </p:cNvSpPr>
          <p:nvPr/>
        </p:nvSpPr>
        <p:spPr bwMode="auto">
          <a:xfrm>
            <a:off x="798513" y="3611563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/>
          </a:p>
        </p:txBody>
      </p:sp>
      <p:sp>
        <p:nvSpPr>
          <p:cNvPr id="26658" name="Rectangle 34"/>
          <p:cNvSpPr>
            <a:spLocks noChangeArrowheads="1"/>
          </p:cNvSpPr>
          <p:nvPr/>
        </p:nvSpPr>
        <p:spPr bwMode="auto">
          <a:xfrm>
            <a:off x="860425" y="35274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6659" name="Rectangle 35"/>
          <p:cNvSpPr>
            <a:spLocks noChangeArrowheads="1"/>
          </p:cNvSpPr>
          <p:nvPr/>
        </p:nvSpPr>
        <p:spPr bwMode="auto">
          <a:xfrm>
            <a:off x="2481263" y="3387725"/>
            <a:ext cx="8413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en-US"/>
          </a:p>
        </p:txBody>
      </p:sp>
      <p:sp>
        <p:nvSpPr>
          <p:cNvPr id="26660" name="Rectangle 36"/>
          <p:cNvSpPr>
            <a:spLocks noChangeArrowheads="1"/>
          </p:cNvSpPr>
          <p:nvPr/>
        </p:nvSpPr>
        <p:spPr bwMode="auto">
          <a:xfrm>
            <a:off x="2563813" y="33909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6661" name="Rectangle 37"/>
          <p:cNvSpPr>
            <a:spLocks noChangeArrowheads="1"/>
          </p:cNvSpPr>
          <p:nvPr/>
        </p:nvSpPr>
        <p:spPr bwMode="auto">
          <a:xfrm>
            <a:off x="4025900" y="298132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en-US"/>
          </a:p>
        </p:txBody>
      </p:sp>
      <p:sp>
        <p:nvSpPr>
          <p:cNvPr id="26662" name="Rectangle 38"/>
          <p:cNvSpPr>
            <a:spLocks noChangeArrowheads="1"/>
          </p:cNvSpPr>
          <p:nvPr/>
        </p:nvSpPr>
        <p:spPr bwMode="auto">
          <a:xfrm>
            <a:off x="4121150" y="29845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6663" name="Line 39"/>
          <p:cNvSpPr>
            <a:spLocks noChangeShapeType="1"/>
          </p:cNvSpPr>
          <p:nvPr/>
        </p:nvSpPr>
        <p:spPr bwMode="auto">
          <a:xfrm flipH="1">
            <a:off x="2895600" y="3429000"/>
            <a:ext cx="0" cy="1828800"/>
          </a:xfrm>
          <a:prstGeom prst="line">
            <a:avLst/>
          </a:prstGeom>
          <a:noFill/>
          <a:ln w="746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64" name="Freeform 40"/>
          <p:cNvSpPr>
            <a:spLocks noEditPoints="1"/>
          </p:cNvSpPr>
          <p:nvPr/>
        </p:nvSpPr>
        <p:spPr bwMode="auto">
          <a:xfrm>
            <a:off x="3581400" y="2946400"/>
            <a:ext cx="184150" cy="685800"/>
          </a:xfrm>
          <a:custGeom>
            <a:avLst/>
            <a:gdLst>
              <a:gd name="T0" fmla="*/ 10 w 116"/>
              <a:gd name="T1" fmla="*/ 4 h 432"/>
              <a:gd name="T2" fmla="*/ 88 w 116"/>
              <a:gd name="T3" fmla="*/ 397 h 432"/>
              <a:gd name="T4" fmla="*/ 88 w 116"/>
              <a:gd name="T5" fmla="*/ 398 h 432"/>
              <a:gd name="T6" fmla="*/ 88 w 116"/>
              <a:gd name="T7" fmla="*/ 399 h 432"/>
              <a:gd name="T8" fmla="*/ 86 w 116"/>
              <a:gd name="T9" fmla="*/ 401 h 432"/>
              <a:gd name="T10" fmla="*/ 85 w 116"/>
              <a:gd name="T11" fmla="*/ 402 h 432"/>
              <a:gd name="T12" fmla="*/ 82 w 116"/>
              <a:gd name="T13" fmla="*/ 402 h 432"/>
              <a:gd name="T14" fmla="*/ 81 w 116"/>
              <a:gd name="T15" fmla="*/ 401 h 432"/>
              <a:gd name="T16" fmla="*/ 79 w 116"/>
              <a:gd name="T17" fmla="*/ 399 h 432"/>
              <a:gd name="T18" fmla="*/ 79 w 116"/>
              <a:gd name="T19" fmla="*/ 398 h 432"/>
              <a:gd name="T20" fmla="*/ 0 w 116"/>
              <a:gd name="T21" fmla="*/ 5 h 432"/>
              <a:gd name="T22" fmla="*/ 0 w 116"/>
              <a:gd name="T23" fmla="*/ 4 h 432"/>
              <a:gd name="T24" fmla="*/ 1 w 116"/>
              <a:gd name="T25" fmla="*/ 3 h 432"/>
              <a:gd name="T26" fmla="*/ 2 w 116"/>
              <a:gd name="T27" fmla="*/ 1 h 432"/>
              <a:gd name="T28" fmla="*/ 4 w 116"/>
              <a:gd name="T29" fmla="*/ 0 h 432"/>
              <a:gd name="T30" fmla="*/ 5 w 116"/>
              <a:gd name="T31" fmla="*/ 0 h 432"/>
              <a:gd name="T32" fmla="*/ 7 w 116"/>
              <a:gd name="T33" fmla="*/ 1 h 432"/>
              <a:gd name="T34" fmla="*/ 8 w 116"/>
              <a:gd name="T35" fmla="*/ 3 h 432"/>
              <a:gd name="T36" fmla="*/ 10 w 116"/>
              <a:gd name="T37" fmla="*/ 4 h 432"/>
              <a:gd name="T38" fmla="*/ 10 w 116"/>
              <a:gd name="T39" fmla="*/ 4 h 432"/>
              <a:gd name="T40" fmla="*/ 116 w 116"/>
              <a:gd name="T41" fmla="*/ 378 h 432"/>
              <a:gd name="T42" fmla="*/ 91 w 116"/>
              <a:gd name="T43" fmla="*/ 432 h 432"/>
              <a:gd name="T44" fmla="*/ 47 w 116"/>
              <a:gd name="T45" fmla="*/ 392 h 432"/>
              <a:gd name="T46" fmla="*/ 116 w 116"/>
              <a:gd name="T47" fmla="*/ 378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116"/>
              <a:gd name="T73" fmla="*/ 0 h 432"/>
              <a:gd name="T74" fmla="*/ 116 w 116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116" h="432">
                <a:moveTo>
                  <a:pt x="10" y="4"/>
                </a:moveTo>
                <a:lnTo>
                  <a:pt x="88" y="397"/>
                </a:lnTo>
                <a:lnTo>
                  <a:pt x="88" y="398"/>
                </a:lnTo>
                <a:lnTo>
                  <a:pt x="88" y="399"/>
                </a:lnTo>
                <a:lnTo>
                  <a:pt x="86" y="401"/>
                </a:lnTo>
                <a:lnTo>
                  <a:pt x="85" y="402"/>
                </a:lnTo>
                <a:lnTo>
                  <a:pt x="82" y="402"/>
                </a:lnTo>
                <a:lnTo>
                  <a:pt x="81" y="401"/>
                </a:lnTo>
                <a:lnTo>
                  <a:pt x="79" y="399"/>
                </a:lnTo>
                <a:lnTo>
                  <a:pt x="79" y="398"/>
                </a:lnTo>
                <a:lnTo>
                  <a:pt x="0" y="5"/>
                </a:lnTo>
                <a:lnTo>
                  <a:pt x="0" y="4"/>
                </a:lnTo>
                <a:lnTo>
                  <a:pt x="1" y="3"/>
                </a:lnTo>
                <a:lnTo>
                  <a:pt x="2" y="1"/>
                </a:lnTo>
                <a:lnTo>
                  <a:pt x="4" y="0"/>
                </a:lnTo>
                <a:lnTo>
                  <a:pt x="5" y="0"/>
                </a:lnTo>
                <a:lnTo>
                  <a:pt x="7" y="1"/>
                </a:lnTo>
                <a:lnTo>
                  <a:pt x="8" y="3"/>
                </a:lnTo>
                <a:lnTo>
                  <a:pt x="10" y="4"/>
                </a:lnTo>
                <a:close/>
                <a:moveTo>
                  <a:pt x="116" y="378"/>
                </a:moveTo>
                <a:lnTo>
                  <a:pt x="91" y="432"/>
                </a:lnTo>
                <a:lnTo>
                  <a:pt x="47" y="392"/>
                </a:lnTo>
                <a:lnTo>
                  <a:pt x="116" y="37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65" name="Freeform 41"/>
          <p:cNvSpPr>
            <a:spLocks noEditPoints="1"/>
          </p:cNvSpPr>
          <p:nvPr/>
        </p:nvSpPr>
        <p:spPr bwMode="auto">
          <a:xfrm>
            <a:off x="3657600" y="3622675"/>
            <a:ext cx="577850" cy="1500188"/>
          </a:xfrm>
          <a:custGeom>
            <a:avLst/>
            <a:gdLst>
              <a:gd name="T0" fmla="*/ 8 w 364"/>
              <a:gd name="T1" fmla="*/ 3 h 945"/>
              <a:gd name="T2" fmla="*/ 338 w 364"/>
              <a:gd name="T3" fmla="*/ 909 h 945"/>
              <a:gd name="T4" fmla="*/ 340 w 364"/>
              <a:gd name="T5" fmla="*/ 912 h 945"/>
              <a:gd name="T6" fmla="*/ 338 w 364"/>
              <a:gd name="T7" fmla="*/ 914 h 945"/>
              <a:gd name="T8" fmla="*/ 338 w 364"/>
              <a:gd name="T9" fmla="*/ 915 h 945"/>
              <a:gd name="T10" fmla="*/ 336 w 364"/>
              <a:gd name="T11" fmla="*/ 915 h 945"/>
              <a:gd name="T12" fmla="*/ 334 w 364"/>
              <a:gd name="T13" fmla="*/ 917 h 945"/>
              <a:gd name="T14" fmla="*/ 333 w 364"/>
              <a:gd name="T15" fmla="*/ 915 h 945"/>
              <a:gd name="T16" fmla="*/ 331 w 364"/>
              <a:gd name="T17" fmla="*/ 915 h 945"/>
              <a:gd name="T18" fmla="*/ 330 w 364"/>
              <a:gd name="T19" fmla="*/ 914 h 945"/>
              <a:gd name="T20" fmla="*/ 1 w 364"/>
              <a:gd name="T21" fmla="*/ 8 h 945"/>
              <a:gd name="T22" fmla="*/ 0 w 364"/>
              <a:gd name="T23" fmla="*/ 5 h 945"/>
              <a:gd name="T24" fmla="*/ 1 w 364"/>
              <a:gd name="T25" fmla="*/ 3 h 945"/>
              <a:gd name="T26" fmla="*/ 1 w 364"/>
              <a:gd name="T27" fmla="*/ 2 h 945"/>
              <a:gd name="T28" fmla="*/ 3 w 364"/>
              <a:gd name="T29" fmla="*/ 2 h 945"/>
              <a:gd name="T30" fmla="*/ 6 w 364"/>
              <a:gd name="T31" fmla="*/ 0 h 945"/>
              <a:gd name="T32" fmla="*/ 7 w 364"/>
              <a:gd name="T33" fmla="*/ 2 h 945"/>
              <a:gd name="T34" fmla="*/ 8 w 364"/>
              <a:gd name="T35" fmla="*/ 2 h 945"/>
              <a:gd name="T36" fmla="*/ 8 w 364"/>
              <a:gd name="T37" fmla="*/ 3 h 945"/>
              <a:gd name="T38" fmla="*/ 8 w 364"/>
              <a:gd name="T39" fmla="*/ 3 h 945"/>
              <a:gd name="T40" fmla="*/ 364 w 364"/>
              <a:gd name="T41" fmla="*/ 888 h 945"/>
              <a:gd name="T42" fmla="*/ 347 w 364"/>
              <a:gd name="T43" fmla="*/ 945 h 945"/>
              <a:gd name="T44" fmla="*/ 297 w 364"/>
              <a:gd name="T45" fmla="*/ 912 h 945"/>
              <a:gd name="T46" fmla="*/ 364 w 364"/>
              <a:gd name="T47" fmla="*/ 888 h 94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64"/>
              <a:gd name="T73" fmla="*/ 0 h 945"/>
              <a:gd name="T74" fmla="*/ 364 w 364"/>
              <a:gd name="T75" fmla="*/ 945 h 94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64" h="945">
                <a:moveTo>
                  <a:pt x="8" y="3"/>
                </a:moveTo>
                <a:lnTo>
                  <a:pt x="338" y="909"/>
                </a:lnTo>
                <a:lnTo>
                  <a:pt x="340" y="912"/>
                </a:lnTo>
                <a:lnTo>
                  <a:pt x="338" y="914"/>
                </a:lnTo>
                <a:lnTo>
                  <a:pt x="338" y="915"/>
                </a:lnTo>
                <a:lnTo>
                  <a:pt x="336" y="915"/>
                </a:lnTo>
                <a:lnTo>
                  <a:pt x="334" y="917"/>
                </a:lnTo>
                <a:lnTo>
                  <a:pt x="333" y="915"/>
                </a:lnTo>
                <a:lnTo>
                  <a:pt x="331" y="915"/>
                </a:lnTo>
                <a:lnTo>
                  <a:pt x="330" y="914"/>
                </a:lnTo>
                <a:lnTo>
                  <a:pt x="1" y="8"/>
                </a:lnTo>
                <a:lnTo>
                  <a:pt x="0" y="5"/>
                </a:lnTo>
                <a:lnTo>
                  <a:pt x="1" y="3"/>
                </a:lnTo>
                <a:lnTo>
                  <a:pt x="1" y="2"/>
                </a:lnTo>
                <a:lnTo>
                  <a:pt x="3" y="2"/>
                </a:lnTo>
                <a:lnTo>
                  <a:pt x="6" y="0"/>
                </a:lnTo>
                <a:lnTo>
                  <a:pt x="7" y="2"/>
                </a:lnTo>
                <a:lnTo>
                  <a:pt x="8" y="2"/>
                </a:lnTo>
                <a:lnTo>
                  <a:pt x="8" y="3"/>
                </a:lnTo>
                <a:close/>
                <a:moveTo>
                  <a:pt x="364" y="888"/>
                </a:moveTo>
                <a:lnTo>
                  <a:pt x="347" y="945"/>
                </a:lnTo>
                <a:lnTo>
                  <a:pt x="297" y="912"/>
                </a:lnTo>
                <a:lnTo>
                  <a:pt x="364" y="88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66" name="Line 42"/>
          <p:cNvSpPr>
            <a:spLocks noChangeShapeType="1"/>
          </p:cNvSpPr>
          <p:nvPr/>
        </p:nvSpPr>
        <p:spPr bwMode="auto">
          <a:xfrm>
            <a:off x="2362200" y="2971800"/>
            <a:ext cx="533400" cy="457200"/>
          </a:xfrm>
          <a:prstGeom prst="line">
            <a:avLst/>
          </a:prstGeom>
          <a:noFill/>
          <a:ln w="746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67" name="Freeform 43"/>
          <p:cNvSpPr>
            <a:spLocks noEditPoints="1"/>
          </p:cNvSpPr>
          <p:nvPr/>
        </p:nvSpPr>
        <p:spPr bwMode="auto">
          <a:xfrm>
            <a:off x="2438400" y="3622675"/>
            <a:ext cx="1447800" cy="1482725"/>
          </a:xfrm>
          <a:custGeom>
            <a:avLst/>
            <a:gdLst>
              <a:gd name="T0" fmla="*/ 7 w 688"/>
              <a:gd name="T1" fmla="*/ 2 h 518"/>
              <a:gd name="T2" fmla="*/ 663 w 688"/>
              <a:gd name="T3" fmla="*/ 493 h 518"/>
              <a:gd name="T4" fmla="*/ 664 w 688"/>
              <a:gd name="T5" fmla="*/ 494 h 518"/>
              <a:gd name="T6" fmla="*/ 664 w 688"/>
              <a:gd name="T7" fmla="*/ 497 h 518"/>
              <a:gd name="T8" fmla="*/ 664 w 688"/>
              <a:gd name="T9" fmla="*/ 498 h 518"/>
              <a:gd name="T10" fmla="*/ 663 w 688"/>
              <a:gd name="T11" fmla="*/ 500 h 518"/>
              <a:gd name="T12" fmla="*/ 663 w 688"/>
              <a:gd name="T13" fmla="*/ 501 h 518"/>
              <a:gd name="T14" fmla="*/ 660 w 688"/>
              <a:gd name="T15" fmla="*/ 501 h 518"/>
              <a:gd name="T16" fmla="*/ 658 w 688"/>
              <a:gd name="T17" fmla="*/ 501 h 518"/>
              <a:gd name="T18" fmla="*/ 657 w 688"/>
              <a:gd name="T19" fmla="*/ 500 h 518"/>
              <a:gd name="T20" fmla="*/ 3 w 688"/>
              <a:gd name="T21" fmla="*/ 9 h 518"/>
              <a:gd name="T22" fmla="*/ 1 w 688"/>
              <a:gd name="T23" fmla="*/ 8 h 518"/>
              <a:gd name="T24" fmla="*/ 0 w 688"/>
              <a:gd name="T25" fmla="*/ 6 h 518"/>
              <a:gd name="T26" fmla="*/ 1 w 688"/>
              <a:gd name="T27" fmla="*/ 5 h 518"/>
              <a:gd name="T28" fmla="*/ 1 w 688"/>
              <a:gd name="T29" fmla="*/ 3 h 518"/>
              <a:gd name="T30" fmla="*/ 3 w 688"/>
              <a:gd name="T31" fmla="*/ 2 h 518"/>
              <a:gd name="T32" fmla="*/ 4 w 688"/>
              <a:gd name="T33" fmla="*/ 0 h 518"/>
              <a:gd name="T34" fmla="*/ 6 w 688"/>
              <a:gd name="T35" fmla="*/ 2 h 518"/>
              <a:gd name="T36" fmla="*/ 7 w 688"/>
              <a:gd name="T37" fmla="*/ 2 h 518"/>
              <a:gd name="T38" fmla="*/ 7 w 688"/>
              <a:gd name="T39" fmla="*/ 2 h 518"/>
              <a:gd name="T40" fmla="*/ 671 w 688"/>
              <a:gd name="T41" fmla="*/ 461 h 518"/>
              <a:gd name="T42" fmla="*/ 688 w 688"/>
              <a:gd name="T43" fmla="*/ 518 h 518"/>
              <a:gd name="T44" fmla="*/ 629 w 688"/>
              <a:gd name="T45" fmla="*/ 518 h 518"/>
              <a:gd name="T46" fmla="*/ 671 w 688"/>
              <a:gd name="T47" fmla="*/ 461 h 51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688"/>
              <a:gd name="T73" fmla="*/ 0 h 518"/>
              <a:gd name="T74" fmla="*/ 688 w 688"/>
              <a:gd name="T75" fmla="*/ 518 h 518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688" h="518">
                <a:moveTo>
                  <a:pt x="7" y="2"/>
                </a:moveTo>
                <a:lnTo>
                  <a:pt x="663" y="493"/>
                </a:lnTo>
                <a:lnTo>
                  <a:pt x="664" y="494"/>
                </a:lnTo>
                <a:lnTo>
                  <a:pt x="664" y="497"/>
                </a:lnTo>
                <a:lnTo>
                  <a:pt x="664" y="498"/>
                </a:lnTo>
                <a:lnTo>
                  <a:pt x="663" y="500"/>
                </a:lnTo>
                <a:lnTo>
                  <a:pt x="663" y="501"/>
                </a:lnTo>
                <a:lnTo>
                  <a:pt x="660" y="501"/>
                </a:lnTo>
                <a:lnTo>
                  <a:pt x="658" y="501"/>
                </a:lnTo>
                <a:lnTo>
                  <a:pt x="657" y="500"/>
                </a:lnTo>
                <a:lnTo>
                  <a:pt x="3" y="9"/>
                </a:lnTo>
                <a:lnTo>
                  <a:pt x="1" y="8"/>
                </a:lnTo>
                <a:lnTo>
                  <a:pt x="0" y="6"/>
                </a:lnTo>
                <a:lnTo>
                  <a:pt x="1" y="5"/>
                </a:lnTo>
                <a:lnTo>
                  <a:pt x="1" y="3"/>
                </a:lnTo>
                <a:lnTo>
                  <a:pt x="3" y="2"/>
                </a:lnTo>
                <a:lnTo>
                  <a:pt x="4" y="0"/>
                </a:lnTo>
                <a:lnTo>
                  <a:pt x="6" y="2"/>
                </a:lnTo>
                <a:lnTo>
                  <a:pt x="7" y="2"/>
                </a:lnTo>
                <a:close/>
                <a:moveTo>
                  <a:pt x="671" y="461"/>
                </a:moveTo>
                <a:lnTo>
                  <a:pt x="688" y="518"/>
                </a:lnTo>
                <a:lnTo>
                  <a:pt x="629" y="518"/>
                </a:lnTo>
                <a:lnTo>
                  <a:pt x="671" y="461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Temporal distortions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85800" y="2057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3200" i="1" u="sng" dirty="0" smtClean="0"/>
              <a:t>Cuts</a:t>
            </a:r>
            <a:r>
              <a:rPr lang="en-US" sz="3200" dirty="0" smtClean="0"/>
              <a:t> represent </a:t>
            </a:r>
            <a:r>
              <a:rPr lang="en-US" sz="3200" dirty="0"/>
              <a:t>instants of time. </a:t>
            </a:r>
            <a:br>
              <a:rPr lang="en-US" sz="3200" dirty="0"/>
            </a:br>
            <a:endParaRPr lang="en-US" sz="3200" dirty="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 dirty="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 dirty="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 dirty="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 dirty="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3200" dirty="0"/>
              <a:t>But not every “cut” makes sense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800" dirty="0"/>
              <a:t>Black cuts could occur but not gray ones.</a:t>
            </a:r>
          </a:p>
        </p:txBody>
      </p:sp>
      <p:sp>
        <p:nvSpPr>
          <p:cNvPr id="27653" name="Freeform 5"/>
          <p:cNvSpPr>
            <a:spLocks noEditPoints="1"/>
          </p:cNvSpPr>
          <p:nvPr/>
        </p:nvSpPr>
        <p:spPr bwMode="auto">
          <a:xfrm>
            <a:off x="2438400" y="3622675"/>
            <a:ext cx="1447800" cy="1482725"/>
          </a:xfrm>
          <a:custGeom>
            <a:avLst/>
            <a:gdLst>
              <a:gd name="T0" fmla="*/ 7 w 688"/>
              <a:gd name="T1" fmla="*/ 2 h 518"/>
              <a:gd name="T2" fmla="*/ 663 w 688"/>
              <a:gd name="T3" fmla="*/ 493 h 518"/>
              <a:gd name="T4" fmla="*/ 664 w 688"/>
              <a:gd name="T5" fmla="*/ 494 h 518"/>
              <a:gd name="T6" fmla="*/ 664 w 688"/>
              <a:gd name="T7" fmla="*/ 497 h 518"/>
              <a:gd name="T8" fmla="*/ 664 w 688"/>
              <a:gd name="T9" fmla="*/ 498 h 518"/>
              <a:gd name="T10" fmla="*/ 663 w 688"/>
              <a:gd name="T11" fmla="*/ 500 h 518"/>
              <a:gd name="T12" fmla="*/ 663 w 688"/>
              <a:gd name="T13" fmla="*/ 501 h 518"/>
              <a:gd name="T14" fmla="*/ 660 w 688"/>
              <a:gd name="T15" fmla="*/ 501 h 518"/>
              <a:gd name="T16" fmla="*/ 658 w 688"/>
              <a:gd name="T17" fmla="*/ 501 h 518"/>
              <a:gd name="T18" fmla="*/ 657 w 688"/>
              <a:gd name="T19" fmla="*/ 500 h 518"/>
              <a:gd name="T20" fmla="*/ 3 w 688"/>
              <a:gd name="T21" fmla="*/ 9 h 518"/>
              <a:gd name="T22" fmla="*/ 1 w 688"/>
              <a:gd name="T23" fmla="*/ 8 h 518"/>
              <a:gd name="T24" fmla="*/ 0 w 688"/>
              <a:gd name="T25" fmla="*/ 6 h 518"/>
              <a:gd name="T26" fmla="*/ 1 w 688"/>
              <a:gd name="T27" fmla="*/ 5 h 518"/>
              <a:gd name="T28" fmla="*/ 1 w 688"/>
              <a:gd name="T29" fmla="*/ 3 h 518"/>
              <a:gd name="T30" fmla="*/ 3 w 688"/>
              <a:gd name="T31" fmla="*/ 2 h 518"/>
              <a:gd name="T32" fmla="*/ 4 w 688"/>
              <a:gd name="T33" fmla="*/ 0 h 518"/>
              <a:gd name="T34" fmla="*/ 6 w 688"/>
              <a:gd name="T35" fmla="*/ 2 h 518"/>
              <a:gd name="T36" fmla="*/ 7 w 688"/>
              <a:gd name="T37" fmla="*/ 2 h 518"/>
              <a:gd name="T38" fmla="*/ 7 w 688"/>
              <a:gd name="T39" fmla="*/ 2 h 518"/>
              <a:gd name="T40" fmla="*/ 671 w 688"/>
              <a:gd name="T41" fmla="*/ 461 h 518"/>
              <a:gd name="T42" fmla="*/ 688 w 688"/>
              <a:gd name="T43" fmla="*/ 518 h 518"/>
              <a:gd name="T44" fmla="*/ 629 w 688"/>
              <a:gd name="T45" fmla="*/ 518 h 518"/>
              <a:gd name="T46" fmla="*/ 671 w 688"/>
              <a:gd name="T47" fmla="*/ 461 h 51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688"/>
              <a:gd name="T73" fmla="*/ 0 h 518"/>
              <a:gd name="T74" fmla="*/ 688 w 688"/>
              <a:gd name="T75" fmla="*/ 518 h 518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688" h="518">
                <a:moveTo>
                  <a:pt x="7" y="2"/>
                </a:moveTo>
                <a:lnTo>
                  <a:pt x="663" y="493"/>
                </a:lnTo>
                <a:lnTo>
                  <a:pt x="664" y="494"/>
                </a:lnTo>
                <a:lnTo>
                  <a:pt x="664" y="497"/>
                </a:lnTo>
                <a:lnTo>
                  <a:pt x="664" y="498"/>
                </a:lnTo>
                <a:lnTo>
                  <a:pt x="663" y="500"/>
                </a:lnTo>
                <a:lnTo>
                  <a:pt x="663" y="501"/>
                </a:lnTo>
                <a:lnTo>
                  <a:pt x="660" y="501"/>
                </a:lnTo>
                <a:lnTo>
                  <a:pt x="658" y="501"/>
                </a:lnTo>
                <a:lnTo>
                  <a:pt x="657" y="500"/>
                </a:lnTo>
                <a:lnTo>
                  <a:pt x="3" y="9"/>
                </a:lnTo>
                <a:lnTo>
                  <a:pt x="1" y="8"/>
                </a:lnTo>
                <a:lnTo>
                  <a:pt x="0" y="6"/>
                </a:lnTo>
                <a:lnTo>
                  <a:pt x="1" y="5"/>
                </a:lnTo>
                <a:lnTo>
                  <a:pt x="1" y="3"/>
                </a:lnTo>
                <a:lnTo>
                  <a:pt x="3" y="2"/>
                </a:lnTo>
                <a:lnTo>
                  <a:pt x="4" y="0"/>
                </a:lnTo>
                <a:lnTo>
                  <a:pt x="6" y="2"/>
                </a:lnTo>
                <a:lnTo>
                  <a:pt x="7" y="2"/>
                </a:lnTo>
                <a:close/>
                <a:moveTo>
                  <a:pt x="671" y="461"/>
                </a:moveTo>
                <a:lnTo>
                  <a:pt x="688" y="518"/>
                </a:lnTo>
                <a:lnTo>
                  <a:pt x="629" y="518"/>
                </a:lnTo>
                <a:lnTo>
                  <a:pt x="671" y="461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4" name="AutoShape 6"/>
          <p:cNvSpPr>
            <a:spLocks noChangeAspect="1" noChangeArrowheads="1" noTextEdit="1"/>
          </p:cNvSpPr>
          <p:nvPr/>
        </p:nvSpPr>
        <p:spPr bwMode="auto">
          <a:xfrm>
            <a:off x="685800" y="2819400"/>
            <a:ext cx="7467600" cy="2362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685800" y="28289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7656" name="Freeform 8"/>
          <p:cNvSpPr>
            <a:spLocks noEditPoints="1"/>
          </p:cNvSpPr>
          <p:nvPr/>
        </p:nvSpPr>
        <p:spPr bwMode="auto">
          <a:xfrm>
            <a:off x="947738" y="2898775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7" name="Freeform 9"/>
          <p:cNvSpPr>
            <a:spLocks noEditPoints="1"/>
          </p:cNvSpPr>
          <p:nvPr/>
        </p:nvSpPr>
        <p:spPr bwMode="auto">
          <a:xfrm>
            <a:off x="947738" y="2898775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8" name="Freeform 10"/>
          <p:cNvSpPr>
            <a:spLocks noEditPoints="1"/>
          </p:cNvSpPr>
          <p:nvPr/>
        </p:nvSpPr>
        <p:spPr bwMode="auto">
          <a:xfrm>
            <a:off x="947738" y="5065713"/>
            <a:ext cx="7189787" cy="114300"/>
          </a:xfrm>
          <a:custGeom>
            <a:avLst/>
            <a:gdLst>
              <a:gd name="T0" fmla="*/ 6 w 4529"/>
              <a:gd name="T1" fmla="*/ 30 h 72"/>
              <a:gd name="T2" fmla="*/ 4493 w 4529"/>
              <a:gd name="T3" fmla="*/ 32 h 72"/>
              <a:gd name="T4" fmla="*/ 4495 w 4529"/>
              <a:gd name="T5" fmla="*/ 32 h 72"/>
              <a:gd name="T6" fmla="*/ 4496 w 4529"/>
              <a:gd name="T7" fmla="*/ 33 h 72"/>
              <a:gd name="T8" fmla="*/ 4498 w 4529"/>
              <a:gd name="T9" fmla="*/ 35 h 72"/>
              <a:gd name="T10" fmla="*/ 4498 w 4529"/>
              <a:gd name="T11" fmla="*/ 36 h 72"/>
              <a:gd name="T12" fmla="*/ 4498 w 4529"/>
              <a:gd name="T13" fmla="*/ 37 h 72"/>
              <a:gd name="T14" fmla="*/ 4496 w 4529"/>
              <a:gd name="T15" fmla="*/ 39 h 72"/>
              <a:gd name="T16" fmla="*/ 4495 w 4529"/>
              <a:gd name="T17" fmla="*/ 40 h 72"/>
              <a:gd name="T18" fmla="*/ 4493 w 4529"/>
              <a:gd name="T19" fmla="*/ 40 h 72"/>
              <a:gd name="T20" fmla="*/ 6 w 4529"/>
              <a:gd name="T21" fmla="*/ 40 h 72"/>
              <a:gd name="T22" fmla="*/ 3 w 4529"/>
              <a:gd name="T23" fmla="*/ 39 h 72"/>
              <a:gd name="T24" fmla="*/ 1 w 4529"/>
              <a:gd name="T25" fmla="*/ 39 h 72"/>
              <a:gd name="T26" fmla="*/ 1 w 4529"/>
              <a:gd name="T27" fmla="*/ 37 h 72"/>
              <a:gd name="T28" fmla="*/ 0 w 4529"/>
              <a:gd name="T29" fmla="*/ 36 h 72"/>
              <a:gd name="T30" fmla="*/ 1 w 4529"/>
              <a:gd name="T31" fmla="*/ 33 h 72"/>
              <a:gd name="T32" fmla="*/ 1 w 4529"/>
              <a:gd name="T33" fmla="*/ 32 h 72"/>
              <a:gd name="T34" fmla="*/ 3 w 4529"/>
              <a:gd name="T35" fmla="*/ 32 h 72"/>
              <a:gd name="T36" fmla="*/ 6 w 4529"/>
              <a:gd name="T37" fmla="*/ 30 h 72"/>
              <a:gd name="T38" fmla="*/ 6 w 4529"/>
              <a:gd name="T39" fmla="*/ 30 h 72"/>
              <a:gd name="T40" fmla="*/ 4482 w 4529"/>
              <a:gd name="T41" fmla="*/ 0 h 72"/>
              <a:gd name="T42" fmla="*/ 4529 w 4529"/>
              <a:gd name="T43" fmla="*/ 36 h 72"/>
              <a:gd name="T44" fmla="*/ 4482 w 4529"/>
              <a:gd name="T45" fmla="*/ 72 h 72"/>
              <a:gd name="T46" fmla="*/ 4482 w 4529"/>
              <a:gd name="T47" fmla="*/ 0 h 7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2"/>
              <a:gd name="T74" fmla="*/ 4529 w 4529"/>
              <a:gd name="T75" fmla="*/ 72 h 7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2">
                <a:moveTo>
                  <a:pt x="6" y="30"/>
                </a:moveTo>
                <a:lnTo>
                  <a:pt x="4493" y="32"/>
                </a:lnTo>
                <a:lnTo>
                  <a:pt x="4495" y="32"/>
                </a:lnTo>
                <a:lnTo>
                  <a:pt x="4496" y="33"/>
                </a:lnTo>
                <a:lnTo>
                  <a:pt x="4498" y="35"/>
                </a:lnTo>
                <a:lnTo>
                  <a:pt x="4498" y="36"/>
                </a:lnTo>
                <a:lnTo>
                  <a:pt x="4498" y="37"/>
                </a:lnTo>
                <a:lnTo>
                  <a:pt x="4496" y="39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9"/>
                </a:lnTo>
                <a:lnTo>
                  <a:pt x="1" y="39"/>
                </a:lnTo>
                <a:lnTo>
                  <a:pt x="1" y="37"/>
                </a:lnTo>
                <a:lnTo>
                  <a:pt x="0" y="36"/>
                </a:lnTo>
                <a:lnTo>
                  <a:pt x="1" y="33"/>
                </a:lnTo>
                <a:lnTo>
                  <a:pt x="1" y="32"/>
                </a:lnTo>
                <a:lnTo>
                  <a:pt x="3" y="32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6"/>
                </a:lnTo>
                <a:lnTo>
                  <a:pt x="4482" y="72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9" name="Freeform 11"/>
          <p:cNvSpPr>
            <a:spLocks noEditPoints="1"/>
          </p:cNvSpPr>
          <p:nvPr/>
        </p:nvSpPr>
        <p:spPr bwMode="auto">
          <a:xfrm>
            <a:off x="947738" y="4389438"/>
            <a:ext cx="7189787" cy="112712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60" name="Freeform 12"/>
          <p:cNvSpPr>
            <a:spLocks noEditPoints="1"/>
          </p:cNvSpPr>
          <p:nvPr/>
        </p:nvSpPr>
        <p:spPr bwMode="auto">
          <a:xfrm>
            <a:off x="947738" y="3576638"/>
            <a:ext cx="7189787" cy="112712"/>
          </a:xfrm>
          <a:custGeom>
            <a:avLst/>
            <a:gdLst>
              <a:gd name="T0" fmla="*/ 6 w 4529"/>
              <a:gd name="T1" fmla="*/ 29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39 h 71"/>
              <a:gd name="T18" fmla="*/ 4493 w 4529"/>
              <a:gd name="T19" fmla="*/ 39 h 71"/>
              <a:gd name="T20" fmla="*/ 6 w 4529"/>
              <a:gd name="T21" fmla="*/ 39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29 h 71"/>
              <a:gd name="T38" fmla="*/ 6 w 4529"/>
              <a:gd name="T39" fmla="*/ 29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29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39"/>
                </a:lnTo>
                <a:lnTo>
                  <a:pt x="4493" y="39"/>
                </a:lnTo>
                <a:lnTo>
                  <a:pt x="6" y="39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29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61" name="Freeform 13"/>
          <p:cNvSpPr>
            <a:spLocks noEditPoints="1"/>
          </p:cNvSpPr>
          <p:nvPr/>
        </p:nvSpPr>
        <p:spPr bwMode="auto">
          <a:xfrm>
            <a:off x="1354138" y="2946400"/>
            <a:ext cx="822325" cy="685800"/>
          </a:xfrm>
          <a:custGeom>
            <a:avLst/>
            <a:gdLst>
              <a:gd name="T0" fmla="*/ 9 w 518"/>
              <a:gd name="T1" fmla="*/ 1 h 432"/>
              <a:gd name="T2" fmla="*/ 494 w 518"/>
              <a:gd name="T3" fmla="*/ 407 h 432"/>
              <a:gd name="T4" fmla="*/ 495 w 518"/>
              <a:gd name="T5" fmla="*/ 408 h 432"/>
              <a:gd name="T6" fmla="*/ 495 w 518"/>
              <a:gd name="T7" fmla="*/ 409 h 432"/>
              <a:gd name="T8" fmla="*/ 495 w 518"/>
              <a:gd name="T9" fmla="*/ 411 h 432"/>
              <a:gd name="T10" fmla="*/ 494 w 518"/>
              <a:gd name="T11" fmla="*/ 412 h 432"/>
              <a:gd name="T12" fmla="*/ 492 w 518"/>
              <a:gd name="T13" fmla="*/ 414 h 432"/>
              <a:gd name="T14" fmla="*/ 491 w 518"/>
              <a:gd name="T15" fmla="*/ 414 h 432"/>
              <a:gd name="T16" fmla="*/ 489 w 518"/>
              <a:gd name="T17" fmla="*/ 414 h 432"/>
              <a:gd name="T18" fmla="*/ 488 w 518"/>
              <a:gd name="T19" fmla="*/ 412 h 432"/>
              <a:gd name="T20" fmla="*/ 3 w 518"/>
              <a:gd name="T21" fmla="*/ 8 h 432"/>
              <a:gd name="T22" fmla="*/ 1 w 518"/>
              <a:gd name="T23" fmla="*/ 7 h 432"/>
              <a:gd name="T24" fmla="*/ 0 w 518"/>
              <a:gd name="T25" fmla="*/ 5 h 432"/>
              <a:gd name="T26" fmla="*/ 1 w 518"/>
              <a:gd name="T27" fmla="*/ 4 h 432"/>
              <a:gd name="T28" fmla="*/ 1 w 518"/>
              <a:gd name="T29" fmla="*/ 3 h 432"/>
              <a:gd name="T30" fmla="*/ 3 w 518"/>
              <a:gd name="T31" fmla="*/ 1 h 432"/>
              <a:gd name="T32" fmla="*/ 4 w 518"/>
              <a:gd name="T33" fmla="*/ 0 h 432"/>
              <a:gd name="T34" fmla="*/ 6 w 518"/>
              <a:gd name="T35" fmla="*/ 1 h 432"/>
              <a:gd name="T36" fmla="*/ 9 w 518"/>
              <a:gd name="T37" fmla="*/ 1 h 432"/>
              <a:gd name="T38" fmla="*/ 9 w 518"/>
              <a:gd name="T39" fmla="*/ 1 h 432"/>
              <a:gd name="T40" fmla="*/ 504 w 518"/>
              <a:gd name="T41" fmla="*/ 374 h 432"/>
              <a:gd name="T42" fmla="*/ 518 w 518"/>
              <a:gd name="T43" fmla="*/ 432 h 432"/>
              <a:gd name="T44" fmla="*/ 458 w 518"/>
              <a:gd name="T45" fmla="*/ 429 h 432"/>
              <a:gd name="T46" fmla="*/ 504 w 518"/>
              <a:gd name="T47" fmla="*/ 374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18"/>
              <a:gd name="T73" fmla="*/ 0 h 432"/>
              <a:gd name="T74" fmla="*/ 518 w 518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18" h="432">
                <a:moveTo>
                  <a:pt x="9" y="1"/>
                </a:moveTo>
                <a:lnTo>
                  <a:pt x="494" y="407"/>
                </a:lnTo>
                <a:lnTo>
                  <a:pt x="495" y="408"/>
                </a:lnTo>
                <a:lnTo>
                  <a:pt x="495" y="409"/>
                </a:lnTo>
                <a:lnTo>
                  <a:pt x="495" y="411"/>
                </a:lnTo>
                <a:lnTo>
                  <a:pt x="494" y="412"/>
                </a:lnTo>
                <a:lnTo>
                  <a:pt x="492" y="414"/>
                </a:lnTo>
                <a:lnTo>
                  <a:pt x="491" y="414"/>
                </a:lnTo>
                <a:lnTo>
                  <a:pt x="489" y="414"/>
                </a:lnTo>
                <a:lnTo>
                  <a:pt x="488" y="412"/>
                </a:lnTo>
                <a:lnTo>
                  <a:pt x="3" y="8"/>
                </a:lnTo>
                <a:lnTo>
                  <a:pt x="1" y="7"/>
                </a:lnTo>
                <a:lnTo>
                  <a:pt x="0" y="5"/>
                </a:lnTo>
                <a:lnTo>
                  <a:pt x="1" y="4"/>
                </a:lnTo>
                <a:lnTo>
                  <a:pt x="1" y="3"/>
                </a:lnTo>
                <a:lnTo>
                  <a:pt x="3" y="1"/>
                </a:lnTo>
                <a:lnTo>
                  <a:pt x="4" y="0"/>
                </a:lnTo>
                <a:lnTo>
                  <a:pt x="6" y="1"/>
                </a:lnTo>
                <a:lnTo>
                  <a:pt x="9" y="1"/>
                </a:lnTo>
                <a:close/>
                <a:moveTo>
                  <a:pt x="504" y="374"/>
                </a:moveTo>
                <a:lnTo>
                  <a:pt x="518" y="432"/>
                </a:lnTo>
                <a:lnTo>
                  <a:pt x="458" y="429"/>
                </a:lnTo>
                <a:lnTo>
                  <a:pt x="504" y="374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62" name="Freeform 14"/>
          <p:cNvSpPr>
            <a:spLocks noEditPoints="1"/>
          </p:cNvSpPr>
          <p:nvPr/>
        </p:nvSpPr>
        <p:spPr bwMode="auto">
          <a:xfrm>
            <a:off x="1627188" y="3625850"/>
            <a:ext cx="4884737" cy="1528763"/>
          </a:xfrm>
          <a:custGeom>
            <a:avLst/>
            <a:gdLst>
              <a:gd name="T0" fmla="*/ 6 w 3077"/>
              <a:gd name="T1" fmla="*/ 0 h 963"/>
              <a:gd name="T2" fmla="*/ 3044 w 3077"/>
              <a:gd name="T3" fmla="*/ 929 h 963"/>
              <a:gd name="T4" fmla="*/ 3046 w 3077"/>
              <a:gd name="T5" fmla="*/ 929 h 963"/>
              <a:gd name="T6" fmla="*/ 3047 w 3077"/>
              <a:gd name="T7" fmla="*/ 930 h 963"/>
              <a:gd name="T8" fmla="*/ 3047 w 3077"/>
              <a:gd name="T9" fmla="*/ 932 h 963"/>
              <a:gd name="T10" fmla="*/ 3047 w 3077"/>
              <a:gd name="T11" fmla="*/ 934 h 963"/>
              <a:gd name="T12" fmla="*/ 3046 w 3077"/>
              <a:gd name="T13" fmla="*/ 936 h 963"/>
              <a:gd name="T14" fmla="*/ 3046 w 3077"/>
              <a:gd name="T15" fmla="*/ 936 h 963"/>
              <a:gd name="T16" fmla="*/ 3043 w 3077"/>
              <a:gd name="T17" fmla="*/ 937 h 963"/>
              <a:gd name="T18" fmla="*/ 3041 w 3077"/>
              <a:gd name="T19" fmla="*/ 937 h 963"/>
              <a:gd name="T20" fmla="*/ 3 w 3077"/>
              <a:gd name="T21" fmla="*/ 8 h 963"/>
              <a:gd name="T22" fmla="*/ 2 w 3077"/>
              <a:gd name="T23" fmla="*/ 7 h 963"/>
              <a:gd name="T24" fmla="*/ 0 w 3077"/>
              <a:gd name="T25" fmla="*/ 6 h 963"/>
              <a:gd name="T26" fmla="*/ 0 w 3077"/>
              <a:gd name="T27" fmla="*/ 4 h 963"/>
              <a:gd name="T28" fmla="*/ 0 w 3077"/>
              <a:gd name="T29" fmla="*/ 3 h 963"/>
              <a:gd name="T30" fmla="*/ 0 w 3077"/>
              <a:gd name="T31" fmla="*/ 1 h 963"/>
              <a:gd name="T32" fmla="*/ 2 w 3077"/>
              <a:gd name="T33" fmla="*/ 0 h 963"/>
              <a:gd name="T34" fmla="*/ 3 w 3077"/>
              <a:gd name="T35" fmla="*/ 0 h 963"/>
              <a:gd name="T36" fmla="*/ 6 w 3077"/>
              <a:gd name="T37" fmla="*/ 0 h 963"/>
              <a:gd name="T38" fmla="*/ 6 w 3077"/>
              <a:gd name="T39" fmla="*/ 0 h 963"/>
              <a:gd name="T40" fmla="*/ 3041 w 3077"/>
              <a:gd name="T41" fmla="*/ 895 h 963"/>
              <a:gd name="T42" fmla="*/ 3077 w 3077"/>
              <a:gd name="T43" fmla="*/ 943 h 963"/>
              <a:gd name="T44" fmla="*/ 3021 w 3077"/>
              <a:gd name="T45" fmla="*/ 963 h 963"/>
              <a:gd name="T46" fmla="*/ 3041 w 3077"/>
              <a:gd name="T47" fmla="*/ 895 h 96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077"/>
              <a:gd name="T73" fmla="*/ 0 h 963"/>
              <a:gd name="T74" fmla="*/ 3077 w 3077"/>
              <a:gd name="T75" fmla="*/ 963 h 96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077" h="963">
                <a:moveTo>
                  <a:pt x="6" y="0"/>
                </a:moveTo>
                <a:lnTo>
                  <a:pt x="3044" y="929"/>
                </a:lnTo>
                <a:lnTo>
                  <a:pt x="3046" y="929"/>
                </a:lnTo>
                <a:lnTo>
                  <a:pt x="3047" y="930"/>
                </a:lnTo>
                <a:lnTo>
                  <a:pt x="3047" y="932"/>
                </a:lnTo>
                <a:lnTo>
                  <a:pt x="3047" y="934"/>
                </a:lnTo>
                <a:lnTo>
                  <a:pt x="3046" y="936"/>
                </a:lnTo>
                <a:lnTo>
                  <a:pt x="3043" y="937"/>
                </a:lnTo>
                <a:lnTo>
                  <a:pt x="3041" y="937"/>
                </a:lnTo>
                <a:lnTo>
                  <a:pt x="3" y="8"/>
                </a:lnTo>
                <a:lnTo>
                  <a:pt x="2" y="7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2" y="0"/>
                </a:lnTo>
                <a:lnTo>
                  <a:pt x="3" y="0"/>
                </a:lnTo>
                <a:lnTo>
                  <a:pt x="6" y="0"/>
                </a:lnTo>
                <a:close/>
                <a:moveTo>
                  <a:pt x="3041" y="895"/>
                </a:moveTo>
                <a:lnTo>
                  <a:pt x="3077" y="943"/>
                </a:lnTo>
                <a:lnTo>
                  <a:pt x="3021" y="963"/>
                </a:lnTo>
                <a:lnTo>
                  <a:pt x="3041" y="89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63" name="Freeform 15"/>
          <p:cNvSpPr>
            <a:spLocks noEditPoints="1"/>
          </p:cNvSpPr>
          <p:nvPr/>
        </p:nvSpPr>
        <p:spPr bwMode="auto">
          <a:xfrm>
            <a:off x="4876800" y="2954338"/>
            <a:ext cx="1228725" cy="1498600"/>
          </a:xfrm>
          <a:custGeom>
            <a:avLst/>
            <a:gdLst>
              <a:gd name="T0" fmla="*/ 1 w 774"/>
              <a:gd name="T1" fmla="*/ 936 h 944"/>
              <a:gd name="T2" fmla="*/ 748 w 774"/>
              <a:gd name="T3" fmla="*/ 25 h 944"/>
              <a:gd name="T4" fmla="*/ 750 w 774"/>
              <a:gd name="T5" fmla="*/ 23 h 944"/>
              <a:gd name="T6" fmla="*/ 751 w 774"/>
              <a:gd name="T7" fmla="*/ 23 h 944"/>
              <a:gd name="T8" fmla="*/ 753 w 774"/>
              <a:gd name="T9" fmla="*/ 23 h 944"/>
              <a:gd name="T10" fmla="*/ 754 w 774"/>
              <a:gd name="T11" fmla="*/ 25 h 944"/>
              <a:gd name="T12" fmla="*/ 755 w 774"/>
              <a:gd name="T13" fmla="*/ 25 h 944"/>
              <a:gd name="T14" fmla="*/ 755 w 774"/>
              <a:gd name="T15" fmla="*/ 27 h 944"/>
              <a:gd name="T16" fmla="*/ 755 w 774"/>
              <a:gd name="T17" fmla="*/ 29 h 944"/>
              <a:gd name="T18" fmla="*/ 755 w 774"/>
              <a:gd name="T19" fmla="*/ 30 h 944"/>
              <a:gd name="T20" fmla="*/ 9 w 774"/>
              <a:gd name="T21" fmla="*/ 942 h 944"/>
              <a:gd name="T22" fmla="*/ 7 w 774"/>
              <a:gd name="T23" fmla="*/ 944 h 944"/>
              <a:gd name="T24" fmla="*/ 6 w 774"/>
              <a:gd name="T25" fmla="*/ 944 h 944"/>
              <a:gd name="T26" fmla="*/ 4 w 774"/>
              <a:gd name="T27" fmla="*/ 944 h 944"/>
              <a:gd name="T28" fmla="*/ 3 w 774"/>
              <a:gd name="T29" fmla="*/ 942 h 944"/>
              <a:gd name="T30" fmla="*/ 1 w 774"/>
              <a:gd name="T31" fmla="*/ 941 h 944"/>
              <a:gd name="T32" fmla="*/ 0 w 774"/>
              <a:gd name="T33" fmla="*/ 939 h 944"/>
              <a:gd name="T34" fmla="*/ 1 w 774"/>
              <a:gd name="T35" fmla="*/ 938 h 944"/>
              <a:gd name="T36" fmla="*/ 1 w 774"/>
              <a:gd name="T37" fmla="*/ 936 h 944"/>
              <a:gd name="T38" fmla="*/ 1 w 774"/>
              <a:gd name="T39" fmla="*/ 936 h 944"/>
              <a:gd name="T40" fmla="*/ 717 w 774"/>
              <a:gd name="T41" fmla="*/ 15 h 944"/>
              <a:gd name="T42" fmla="*/ 774 w 774"/>
              <a:gd name="T43" fmla="*/ 0 h 944"/>
              <a:gd name="T44" fmla="*/ 771 w 774"/>
              <a:gd name="T45" fmla="*/ 59 h 944"/>
              <a:gd name="T46" fmla="*/ 717 w 774"/>
              <a:gd name="T47" fmla="*/ 15 h 94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774"/>
              <a:gd name="T73" fmla="*/ 0 h 944"/>
              <a:gd name="T74" fmla="*/ 774 w 774"/>
              <a:gd name="T75" fmla="*/ 944 h 944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774" h="944">
                <a:moveTo>
                  <a:pt x="1" y="936"/>
                </a:moveTo>
                <a:lnTo>
                  <a:pt x="748" y="25"/>
                </a:lnTo>
                <a:lnTo>
                  <a:pt x="750" y="23"/>
                </a:lnTo>
                <a:lnTo>
                  <a:pt x="751" y="23"/>
                </a:lnTo>
                <a:lnTo>
                  <a:pt x="753" y="23"/>
                </a:lnTo>
                <a:lnTo>
                  <a:pt x="754" y="25"/>
                </a:lnTo>
                <a:lnTo>
                  <a:pt x="755" y="25"/>
                </a:lnTo>
                <a:lnTo>
                  <a:pt x="755" y="27"/>
                </a:lnTo>
                <a:lnTo>
                  <a:pt x="755" y="29"/>
                </a:lnTo>
                <a:lnTo>
                  <a:pt x="755" y="30"/>
                </a:lnTo>
                <a:lnTo>
                  <a:pt x="9" y="942"/>
                </a:lnTo>
                <a:lnTo>
                  <a:pt x="7" y="944"/>
                </a:lnTo>
                <a:lnTo>
                  <a:pt x="6" y="944"/>
                </a:lnTo>
                <a:lnTo>
                  <a:pt x="4" y="944"/>
                </a:lnTo>
                <a:lnTo>
                  <a:pt x="3" y="942"/>
                </a:lnTo>
                <a:lnTo>
                  <a:pt x="1" y="941"/>
                </a:lnTo>
                <a:lnTo>
                  <a:pt x="0" y="939"/>
                </a:lnTo>
                <a:lnTo>
                  <a:pt x="1" y="938"/>
                </a:lnTo>
                <a:lnTo>
                  <a:pt x="1" y="936"/>
                </a:lnTo>
                <a:close/>
                <a:moveTo>
                  <a:pt x="717" y="15"/>
                </a:moveTo>
                <a:lnTo>
                  <a:pt x="774" y="0"/>
                </a:lnTo>
                <a:lnTo>
                  <a:pt x="771" y="59"/>
                </a:lnTo>
                <a:lnTo>
                  <a:pt x="717" y="1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64" name="Rectangle 16"/>
          <p:cNvSpPr>
            <a:spLocks noChangeArrowheads="1"/>
          </p:cNvSpPr>
          <p:nvPr/>
        </p:nvSpPr>
        <p:spPr bwMode="auto">
          <a:xfrm>
            <a:off x="703263" y="2846388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798513" y="2933700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/>
          </a:p>
        </p:txBody>
      </p:sp>
      <p:sp>
        <p:nvSpPr>
          <p:cNvPr id="27666" name="Rectangle 18"/>
          <p:cNvSpPr>
            <a:spLocks noChangeArrowheads="1"/>
          </p:cNvSpPr>
          <p:nvPr/>
        </p:nvSpPr>
        <p:spPr bwMode="auto">
          <a:xfrm>
            <a:off x="860425" y="2849563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1250950" y="298132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en-US"/>
          </a:p>
        </p:txBody>
      </p:sp>
      <p:sp>
        <p:nvSpPr>
          <p:cNvPr id="27668" name="Rectangle 20"/>
          <p:cNvSpPr>
            <a:spLocks noChangeArrowheads="1"/>
          </p:cNvSpPr>
          <p:nvPr/>
        </p:nvSpPr>
        <p:spPr bwMode="auto">
          <a:xfrm>
            <a:off x="1344613" y="29845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7669" name="Rectangle 21"/>
          <p:cNvSpPr>
            <a:spLocks noChangeArrowheads="1"/>
          </p:cNvSpPr>
          <p:nvPr/>
        </p:nvSpPr>
        <p:spPr bwMode="auto">
          <a:xfrm>
            <a:off x="4805363" y="4200525"/>
            <a:ext cx="63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f</a:t>
            </a:r>
            <a:endParaRPr lang="en-US"/>
          </a:p>
        </p:txBody>
      </p:sp>
      <p:sp>
        <p:nvSpPr>
          <p:cNvPr id="27670" name="Rectangle 22"/>
          <p:cNvSpPr>
            <a:spLocks noChangeArrowheads="1"/>
          </p:cNvSpPr>
          <p:nvPr/>
        </p:nvSpPr>
        <p:spPr bwMode="auto">
          <a:xfrm>
            <a:off x="4867275" y="42037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7671" name="Rectangle 23"/>
          <p:cNvSpPr>
            <a:spLocks noChangeArrowheads="1"/>
          </p:cNvSpPr>
          <p:nvPr/>
        </p:nvSpPr>
        <p:spPr bwMode="auto">
          <a:xfrm>
            <a:off x="3565525" y="3387725"/>
            <a:ext cx="841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e</a:t>
            </a:r>
            <a:endParaRPr lang="en-US"/>
          </a:p>
        </p:txBody>
      </p:sp>
      <p:sp>
        <p:nvSpPr>
          <p:cNvPr id="27672" name="Rectangle 24"/>
          <p:cNvSpPr>
            <a:spLocks noChangeArrowheads="1"/>
          </p:cNvSpPr>
          <p:nvPr/>
        </p:nvSpPr>
        <p:spPr bwMode="auto">
          <a:xfrm>
            <a:off x="3648075" y="33909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7673" name="Rectangle 25"/>
          <p:cNvSpPr>
            <a:spLocks noChangeArrowheads="1"/>
          </p:cNvSpPr>
          <p:nvPr/>
        </p:nvSpPr>
        <p:spPr bwMode="auto">
          <a:xfrm>
            <a:off x="703263" y="4878388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7674" name="Rectangle 26"/>
          <p:cNvSpPr>
            <a:spLocks noChangeArrowheads="1"/>
          </p:cNvSpPr>
          <p:nvPr/>
        </p:nvSpPr>
        <p:spPr bwMode="auto">
          <a:xfrm>
            <a:off x="798513" y="4967288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3</a:t>
            </a:r>
            <a:endParaRPr lang="en-US"/>
          </a:p>
        </p:txBody>
      </p:sp>
      <p:sp>
        <p:nvSpPr>
          <p:cNvPr id="27675" name="Rectangle 27"/>
          <p:cNvSpPr>
            <a:spLocks noChangeArrowheads="1"/>
          </p:cNvSpPr>
          <p:nvPr/>
        </p:nvSpPr>
        <p:spPr bwMode="auto">
          <a:xfrm>
            <a:off x="860425" y="4881563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7676" name="Rectangle 28"/>
          <p:cNvSpPr>
            <a:spLocks noChangeArrowheads="1"/>
          </p:cNvSpPr>
          <p:nvPr/>
        </p:nvSpPr>
        <p:spPr bwMode="auto">
          <a:xfrm>
            <a:off x="1657350" y="338772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en-US"/>
          </a:p>
        </p:txBody>
      </p:sp>
      <p:sp>
        <p:nvSpPr>
          <p:cNvPr id="27677" name="Rectangle 29"/>
          <p:cNvSpPr>
            <a:spLocks noChangeArrowheads="1"/>
          </p:cNvSpPr>
          <p:nvPr/>
        </p:nvSpPr>
        <p:spPr bwMode="auto">
          <a:xfrm>
            <a:off x="1751013" y="33909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7678" name="Rectangle 30"/>
          <p:cNvSpPr>
            <a:spLocks noChangeArrowheads="1"/>
          </p:cNvSpPr>
          <p:nvPr/>
        </p:nvSpPr>
        <p:spPr bwMode="auto">
          <a:xfrm>
            <a:off x="703263" y="4337050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7679" name="Rectangle 31"/>
          <p:cNvSpPr>
            <a:spLocks noChangeArrowheads="1"/>
          </p:cNvSpPr>
          <p:nvPr/>
        </p:nvSpPr>
        <p:spPr bwMode="auto">
          <a:xfrm>
            <a:off x="798513" y="4424363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/>
          </a:p>
        </p:txBody>
      </p:sp>
      <p:sp>
        <p:nvSpPr>
          <p:cNvPr id="27680" name="Rectangle 32"/>
          <p:cNvSpPr>
            <a:spLocks noChangeArrowheads="1"/>
          </p:cNvSpPr>
          <p:nvPr/>
        </p:nvSpPr>
        <p:spPr bwMode="auto">
          <a:xfrm>
            <a:off x="860425" y="43402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7681" name="Rectangle 33"/>
          <p:cNvSpPr>
            <a:spLocks noChangeArrowheads="1"/>
          </p:cNvSpPr>
          <p:nvPr/>
        </p:nvSpPr>
        <p:spPr bwMode="auto">
          <a:xfrm>
            <a:off x="703263" y="3524250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7682" name="Rectangle 34"/>
          <p:cNvSpPr>
            <a:spLocks noChangeArrowheads="1"/>
          </p:cNvSpPr>
          <p:nvPr/>
        </p:nvSpPr>
        <p:spPr bwMode="auto">
          <a:xfrm>
            <a:off x="798513" y="3611563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/>
          </a:p>
        </p:txBody>
      </p:sp>
      <p:sp>
        <p:nvSpPr>
          <p:cNvPr id="27683" name="Rectangle 35"/>
          <p:cNvSpPr>
            <a:spLocks noChangeArrowheads="1"/>
          </p:cNvSpPr>
          <p:nvPr/>
        </p:nvSpPr>
        <p:spPr bwMode="auto">
          <a:xfrm>
            <a:off x="860425" y="35274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7684" name="Rectangle 36"/>
          <p:cNvSpPr>
            <a:spLocks noChangeArrowheads="1"/>
          </p:cNvSpPr>
          <p:nvPr/>
        </p:nvSpPr>
        <p:spPr bwMode="auto">
          <a:xfrm>
            <a:off x="2481263" y="3387725"/>
            <a:ext cx="8413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en-US"/>
          </a:p>
        </p:txBody>
      </p:sp>
      <p:sp>
        <p:nvSpPr>
          <p:cNvPr id="27685" name="Rectangle 37"/>
          <p:cNvSpPr>
            <a:spLocks noChangeArrowheads="1"/>
          </p:cNvSpPr>
          <p:nvPr/>
        </p:nvSpPr>
        <p:spPr bwMode="auto">
          <a:xfrm>
            <a:off x="2563813" y="33909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7686" name="Rectangle 38"/>
          <p:cNvSpPr>
            <a:spLocks noChangeArrowheads="1"/>
          </p:cNvSpPr>
          <p:nvPr/>
        </p:nvSpPr>
        <p:spPr bwMode="auto">
          <a:xfrm>
            <a:off x="4025900" y="298132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en-US"/>
          </a:p>
        </p:txBody>
      </p:sp>
      <p:sp>
        <p:nvSpPr>
          <p:cNvPr id="27687" name="Rectangle 39"/>
          <p:cNvSpPr>
            <a:spLocks noChangeArrowheads="1"/>
          </p:cNvSpPr>
          <p:nvPr/>
        </p:nvSpPr>
        <p:spPr bwMode="auto">
          <a:xfrm>
            <a:off x="4121150" y="29845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7688" name="Line 40"/>
          <p:cNvSpPr>
            <a:spLocks noChangeShapeType="1"/>
          </p:cNvSpPr>
          <p:nvPr/>
        </p:nvSpPr>
        <p:spPr bwMode="auto">
          <a:xfrm>
            <a:off x="2854325" y="2954338"/>
            <a:ext cx="1588" cy="2303462"/>
          </a:xfrm>
          <a:prstGeom prst="line">
            <a:avLst/>
          </a:prstGeom>
          <a:noFill/>
          <a:ln w="746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9" name="Line 41"/>
          <p:cNvSpPr>
            <a:spLocks noChangeShapeType="1"/>
          </p:cNvSpPr>
          <p:nvPr/>
        </p:nvSpPr>
        <p:spPr bwMode="auto">
          <a:xfrm>
            <a:off x="4479925" y="2954338"/>
            <a:ext cx="2979738" cy="2168525"/>
          </a:xfrm>
          <a:prstGeom prst="line">
            <a:avLst/>
          </a:prstGeom>
          <a:noFill/>
          <a:ln w="746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90" name="Line 42"/>
          <p:cNvSpPr>
            <a:spLocks noChangeShapeType="1"/>
          </p:cNvSpPr>
          <p:nvPr/>
        </p:nvSpPr>
        <p:spPr bwMode="auto">
          <a:xfrm>
            <a:off x="3667125" y="2954338"/>
            <a:ext cx="2166938" cy="2168525"/>
          </a:xfrm>
          <a:prstGeom prst="line">
            <a:avLst/>
          </a:prstGeom>
          <a:noFill/>
          <a:ln w="74613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91" name="Freeform 43"/>
          <p:cNvSpPr>
            <a:spLocks noEditPoints="1"/>
          </p:cNvSpPr>
          <p:nvPr/>
        </p:nvSpPr>
        <p:spPr bwMode="auto">
          <a:xfrm>
            <a:off x="3929063" y="2946400"/>
            <a:ext cx="184150" cy="685800"/>
          </a:xfrm>
          <a:custGeom>
            <a:avLst/>
            <a:gdLst>
              <a:gd name="T0" fmla="*/ 10 w 116"/>
              <a:gd name="T1" fmla="*/ 4 h 432"/>
              <a:gd name="T2" fmla="*/ 88 w 116"/>
              <a:gd name="T3" fmla="*/ 397 h 432"/>
              <a:gd name="T4" fmla="*/ 88 w 116"/>
              <a:gd name="T5" fmla="*/ 398 h 432"/>
              <a:gd name="T6" fmla="*/ 88 w 116"/>
              <a:gd name="T7" fmla="*/ 399 h 432"/>
              <a:gd name="T8" fmla="*/ 86 w 116"/>
              <a:gd name="T9" fmla="*/ 401 h 432"/>
              <a:gd name="T10" fmla="*/ 85 w 116"/>
              <a:gd name="T11" fmla="*/ 402 h 432"/>
              <a:gd name="T12" fmla="*/ 82 w 116"/>
              <a:gd name="T13" fmla="*/ 402 h 432"/>
              <a:gd name="T14" fmla="*/ 81 w 116"/>
              <a:gd name="T15" fmla="*/ 401 h 432"/>
              <a:gd name="T16" fmla="*/ 79 w 116"/>
              <a:gd name="T17" fmla="*/ 399 h 432"/>
              <a:gd name="T18" fmla="*/ 79 w 116"/>
              <a:gd name="T19" fmla="*/ 398 h 432"/>
              <a:gd name="T20" fmla="*/ 0 w 116"/>
              <a:gd name="T21" fmla="*/ 5 h 432"/>
              <a:gd name="T22" fmla="*/ 0 w 116"/>
              <a:gd name="T23" fmla="*/ 4 h 432"/>
              <a:gd name="T24" fmla="*/ 1 w 116"/>
              <a:gd name="T25" fmla="*/ 3 h 432"/>
              <a:gd name="T26" fmla="*/ 2 w 116"/>
              <a:gd name="T27" fmla="*/ 1 h 432"/>
              <a:gd name="T28" fmla="*/ 4 w 116"/>
              <a:gd name="T29" fmla="*/ 0 h 432"/>
              <a:gd name="T30" fmla="*/ 5 w 116"/>
              <a:gd name="T31" fmla="*/ 0 h 432"/>
              <a:gd name="T32" fmla="*/ 7 w 116"/>
              <a:gd name="T33" fmla="*/ 1 h 432"/>
              <a:gd name="T34" fmla="*/ 8 w 116"/>
              <a:gd name="T35" fmla="*/ 3 h 432"/>
              <a:gd name="T36" fmla="*/ 10 w 116"/>
              <a:gd name="T37" fmla="*/ 4 h 432"/>
              <a:gd name="T38" fmla="*/ 10 w 116"/>
              <a:gd name="T39" fmla="*/ 4 h 432"/>
              <a:gd name="T40" fmla="*/ 116 w 116"/>
              <a:gd name="T41" fmla="*/ 378 h 432"/>
              <a:gd name="T42" fmla="*/ 91 w 116"/>
              <a:gd name="T43" fmla="*/ 432 h 432"/>
              <a:gd name="T44" fmla="*/ 47 w 116"/>
              <a:gd name="T45" fmla="*/ 392 h 432"/>
              <a:gd name="T46" fmla="*/ 116 w 116"/>
              <a:gd name="T47" fmla="*/ 378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116"/>
              <a:gd name="T73" fmla="*/ 0 h 432"/>
              <a:gd name="T74" fmla="*/ 116 w 116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116" h="432">
                <a:moveTo>
                  <a:pt x="10" y="4"/>
                </a:moveTo>
                <a:lnTo>
                  <a:pt x="88" y="397"/>
                </a:lnTo>
                <a:lnTo>
                  <a:pt x="88" y="398"/>
                </a:lnTo>
                <a:lnTo>
                  <a:pt x="88" y="399"/>
                </a:lnTo>
                <a:lnTo>
                  <a:pt x="86" y="401"/>
                </a:lnTo>
                <a:lnTo>
                  <a:pt x="85" y="402"/>
                </a:lnTo>
                <a:lnTo>
                  <a:pt x="82" y="402"/>
                </a:lnTo>
                <a:lnTo>
                  <a:pt x="81" y="401"/>
                </a:lnTo>
                <a:lnTo>
                  <a:pt x="79" y="399"/>
                </a:lnTo>
                <a:lnTo>
                  <a:pt x="79" y="398"/>
                </a:lnTo>
                <a:lnTo>
                  <a:pt x="0" y="5"/>
                </a:lnTo>
                <a:lnTo>
                  <a:pt x="0" y="4"/>
                </a:lnTo>
                <a:lnTo>
                  <a:pt x="1" y="3"/>
                </a:lnTo>
                <a:lnTo>
                  <a:pt x="2" y="1"/>
                </a:lnTo>
                <a:lnTo>
                  <a:pt x="4" y="0"/>
                </a:lnTo>
                <a:lnTo>
                  <a:pt x="5" y="0"/>
                </a:lnTo>
                <a:lnTo>
                  <a:pt x="7" y="1"/>
                </a:lnTo>
                <a:lnTo>
                  <a:pt x="8" y="3"/>
                </a:lnTo>
                <a:lnTo>
                  <a:pt x="10" y="4"/>
                </a:lnTo>
                <a:close/>
                <a:moveTo>
                  <a:pt x="116" y="378"/>
                </a:moveTo>
                <a:lnTo>
                  <a:pt x="91" y="432"/>
                </a:lnTo>
                <a:lnTo>
                  <a:pt x="47" y="392"/>
                </a:lnTo>
                <a:lnTo>
                  <a:pt x="116" y="37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92" name="Freeform 44"/>
          <p:cNvSpPr>
            <a:spLocks noEditPoints="1"/>
          </p:cNvSpPr>
          <p:nvPr/>
        </p:nvSpPr>
        <p:spPr bwMode="auto">
          <a:xfrm>
            <a:off x="3657600" y="3622675"/>
            <a:ext cx="577850" cy="1500188"/>
          </a:xfrm>
          <a:custGeom>
            <a:avLst/>
            <a:gdLst>
              <a:gd name="T0" fmla="*/ 8 w 364"/>
              <a:gd name="T1" fmla="*/ 3 h 945"/>
              <a:gd name="T2" fmla="*/ 338 w 364"/>
              <a:gd name="T3" fmla="*/ 909 h 945"/>
              <a:gd name="T4" fmla="*/ 340 w 364"/>
              <a:gd name="T5" fmla="*/ 912 h 945"/>
              <a:gd name="T6" fmla="*/ 338 w 364"/>
              <a:gd name="T7" fmla="*/ 914 h 945"/>
              <a:gd name="T8" fmla="*/ 338 w 364"/>
              <a:gd name="T9" fmla="*/ 915 h 945"/>
              <a:gd name="T10" fmla="*/ 336 w 364"/>
              <a:gd name="T11" fmla="*/ 915 h 945"/>
              <a:gd name="T12" fmla="*/ 334 w 364"/>
              <a:gd name="T13" fmla="*/ 917 h 945"/>
              <a:gd name="T14" fmla="*/ 333 w 364"/>
              <a:gd name="T15" fmla="*/ 915 h 945"/>
              <a:gd name="T16" fmla="*/ 331 w 364"/>
              <a:gd name="T17" fmla="*/ 915 h 945"/>
              <a:gd name="T18" fmla="*/ 330 w 364"/>
              <a:gd name="T19" fmla="*/ 914 h 945"/>
              <a:gd name="T20" fmla="*/ 1 w 364"/>
              <a:gd name="T21" fmla="*/ 8 h 945"/>
              <a:gd name="T22" fmla="*/ 0 w 364"/>
              <a:gd name="T23" fmla="*/ 5 h 945"/>
              <a:gd name="T24" fmla="*/ 1 w 364"/>
              <a:gd name="T25" fmla="*/ 3 h 945"/>
              <a:gd name="T26" fmla="*/ 1 w 364"/>
              <a:gd name="T27" fmla="*/ 2 h 945"/>
              <a:gd name="T28" fmla="*/ 3 w 364"/>
              <a:gd name="T29" fmla="*/ 2 h 945"/>
              <a:gd name="T30" fmla="*/ 6 w 364"/>
              <a:gd name="T31" fmla="*/ 0 h 945"/>
              <a:gd name="T32" fmla="*/ 7 w 364"/>
              <a:gd name="T33" fmla="*/ 2 h 945"/>
              <a:gd name="T34" fmla="*/ 8 w 364"/>
              <a:gd name="T35" fmla="*/ 2 h 945"/>
              <a:gd name="T36" fmla="*/ 8 w 364"/>
              <a:gd name="T37" fmla="*/ 3 h 945"/>
              <a:gd name="T38" fmla="*/ 8 w 364"/>
              <a:gd name="T39" fmla="*/ 3 h 945"/>
              <a:gd name="T40" fmla="*/ 364 w 364"/>
              <a:gd name="T41" fmla="*/ 888 h 945"/>
              <a:gd name="T42" fmla="*/ 347 w 364"/>
              <a:gd name="T43" fmla="*/ 945 h 945"/>
              <a:gd name="T44" fmla="*/ 297 w 364"/>
              <a:gd name="T45" fmla="*/ 912 h 945"/>
              <a:gd name="T46" fmla="*/ 364 w 364"/>
              <a:gd name="T47" fmla="*/ 888 h 94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64"/>
              <a:gd name="T73" fmla="*/ 0 h 945"/>
              <a:gd name="T74" fmla="*/ 364 w 364"/>
              <a:gd name="T75" fmla="*/ 945 h 94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64" h="945">
                <a:moveTo>
                  <a:pt x="8" y="3"/>
                </a:moveTo>
                <a:lnTo>
                  <a:pt x="338" y="909"/>
                </a:lnTo>
                <a:lnTo>
                  <a:pt x="340" y="912"/>
                </a:lnTo>
                <a:lnTo>
                  <a:pt x="338" y="914"/>
                </a:lnTo>
                <a:lnTo>
                  <a:pt x="338" y="915"/>
                </a:lnTo>
                <a:lnTo>
                  <a:pt x="336" y="915"/>
                </a:lnTo>
                <a:lnTo>
                  <a:pt x="334" y="917"/>
                </a:lnTo>
                <a:lnTo>
                  <a:pt x="333" y="915"/>
                </a:lnTo>
                <a:lnTo>
                  <a:pt x="331" y="915"/>
                </a:lnTo>
                <a:lnTo>
                  <a:pt x="330" y="914"/>
                </a:lnTo>
                <a:lnTo>
                  <a:pt x="1" y="8"/>
                </a:lnTo>
                <a:lnTo>
                  <a:pt x="0" y="5"/>
                </a:lnTo>
                <a:lnTo>
                  <a:pt x="1" y="3"/>
                </a:lnTo>
                <a:lnTo>
                  <a:pt x="1" y="2"/>
                </a:lnTo>
                <a:lnTo>
                  <a:pt x="3" y="2"/>
                </a:lnTo>
                <a:lnTo>
                  <a:pt x="6" y="0"/>
                </a:lnTo>
                <a:lnTo>
                  <a:pt x="7" y="2"/>
                </a:lnTo>
                <a:lnTo>
                  <a:pt x="8" y="2"/>
                </a:lnTo>
                <a:lnTo>
                  <a:pt x="8" y="3"/>
                </a:lnTo>
                <a:close/>
                <a:moveTo>
                  <a:pt x="364" y="888"/>
                </a:moveTo>
                <a:lnTo>
                  <a:pt x="347" y="945"/>
                </a:lnTo>
                <a:lnTo>
                  <a:pt x="297" y="912"/>
                </a:lnTo>
                <a:lnTo>
                  <a:pt x="364" y="88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93" name="Line 45"/>
          <p:cNvSpPr>
            <a:spLocks noChangeShapeType="1"/>
          </p:cNvSpPr>
          <p:nvPr/>
        </p:nvSpPr>
        <p:spPr bwMode="auto">
          <a:xfrm>
            <a:off x="2176463" y="2954338"/>
            <a:ext cx="2844800" cy="2168525"/>
          </a:xfrm>
          <a:prstGeom prst="line">
            <a:avLst/>
          </a:prstGeom>
          <a:noFill/>
          <a:ln w="74613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94" name="Line 46"/>
          <p:cNvSpPr>
            <a:spLocks noChangeShapeType="1"/>
          </p:cNvSpPr>
          <p:nvPr/>
        </p:nvSpPr>
        <p:spPr bwMode="auto">
          <a:xfrm flipV="1">
            <a:off x="3667125" y="2954338"/>
            <a:ext cx="2166938" cy="2168525"/>
          </a:xfrm>
          <a:prstGeom prst="line">
            <a:avLst/>
          </a:prstGeom>
          <a:noFill/>
          <a:ln w="746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95" name="Freeform 47"/>
          <p:cNvSpPr>
            <a:spLocks noEditPoints="1"/>
          </p:cNvSpPr>
          <p:nvPr/>
        </p:nvSpPr>
        <p:spPr bwMode="auto">
          <a:xfrm>
            <a:off x="2590800" y="3657600"/>
            <a:ext cx="1447800" cy="1482725"/>
          </a:xfrm>
          <a:custGeom>
            <a:avLst/>
            <a:gdLst>
              <a:gd name="T0" fmla="*/ 7 w 688"/>
              <a:gd name="T1" fmla="*/ 2 h 518"/>
              <a:gd name="T2" fmla="*/ 663 w 688"/>
              <a:gd name="T3" fmla="*/ 493 h 518"/>
              <a:gd name="T4" fmla="*/ 664 w 688"/>
              <a:gd name="T5" fmla="*/ 494 h 518"/>
              <a:gd name="T6" fmla="*/ 664 w 688"/>
              <a:gd name="T7" fmla="*/ 497 h 518"/>
              <a:gd name="T8" fmla="*/ 664 w 688"/>
              <a:gd name="T9" fmla="*/ 498 h 518"/>
              <a:gd name="T10" fmla="*/ 663 w 688"/>
              <a:gd name="T11" fmla="*/ 500 h 518"/>
              <a:gd name="T12" fmla="*/ 663 w 688"/>
              <a:gd name="T13" fmla="*/ 501 h 518"/>
              <a:gd name="T14" fmla="*/ 660 w 688"/>
              <a:gd name="T15" fmla="*/ 501 h 518"/>
              <a:gd name="T16" fmla="*/ 658 w 688"/>
              <a:gd name="T17" fmla="*/ 501 h 518"/>
              <a:gd name="T18" fmla="*/ 657 w 688"/>
              <a:gd name="T19" fmla="*/ 500 h 518"/>
              <a:gd name="T20" fmla="*/ 3 w 688"/>
              <a:gd name="T21" fmla="*/ 9 h 518"/>
              <a:gd name="T22" fmla="*/ 1 w 688"/>
              <a:gd name="T23" fmla="*/ 8 h 518"/>
              <a:gd name="T24" fmla="*/ 0 w 688"/>
              <a:gd name="T25" fmla="*/ 6 h 518"/>
              <a:gd name="T26" fmla="*/ 1 w 688"/>
              <a:gd name="T27" fmla="*/ 5 h 518"/>
              <a:gd name="T28" fmla="*/ 1 w 688"/>
              <a:gd name="T29" fmla="*/ 3 h 518"/>
              <a:gd name="T30" fmla="*/ 3 w 688"/>
              <a:gd name="T31" fmla="*/ 2 h 518"/>
              <a:gd name="T32" fmla="*/ 4 w 688"/>
              <a:gd name="T33" fmla="*/ 0 h 518"/>
              <a:gd name="T34" fmla="*/ 6 w 688"/>
              <a:gd name="T35" fmla="*/ 2 h 518"/>
              <a:gd name="T36" fmla="*/ 7 w 688"/>
              <a:gd name="T37" fmla="*/ 2 h 518"/>
              <a:gd name="T38" fmla="*/ 7 w 688"/>
              <a:gd name="T39" fmla="*/ 2 h 518"/>
              <a:gd name="T40" fmla="*/ 671 w 688"/>
              <a:gd name="T41" fmla="*/ 461 h 518"/>
              <a:gd name="T42" fmla="*/ 688 w 688"/>
              <a:gd name="T43" fmla="*/ 518 h 518"/>
              <a:gd name="T44" fmla="*/ 629 w 688"/>
              <a:gd name="T45" fmla="*/ 518 h 518"/>
              <a:gd name="T46" fmla="*/ 671 w 688"/>
              <a:gd name="T47" fmla="*/ 461 h 51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688"/>
              <a:gd name="T73" fmla="*/ 0 h 518"/>
              <a:gd name="T74" fmla="*/ 688 w 688"/>
              <a:gd name="T75" fmla="*/ 518 h 518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688" h="518">
                <a:moveTo>
                  <a:pt x="7" y="2"/>
                </a:moveTo>
                <a:lnTo>
                  <a:pt x="663" y="493"/>
                </a:lnTo>
                <a:lnTo>
                  <a:pt x="664" y="494"/>
                </a:lnTo>
                <a:lnTo>
                  <a:pt x="664" y="497"/>
                </a:lnTo>
                <a:lnTo>
                  <a:pt x="664" y="498"/>
                </a:lnTo>
                <a:lnTo>
                  <a:pt x="663" y="500"/>
                </a:lnTo>
                <a:lnTo>
                  <a:pt x="663" y="501"/>
                </a:lnTo>
                <a:lnTo>
                  <a:pt x="660" y="501"/>
                </a:lnTo>
                <a:lnTo>
                  <a:pt x="658" y="501"/>
                </a:lnTo>
                <a:lnTo>
                  <a:pt x="657" y="500"/>
                </a:lnTo>
                <a:lnTo>
                  <a:pt x="3" y="9"/>
                </a:lnTo>
                <a:lnTo>
                  <a:pt x="1" y="8"/>
                </a:lnTo>
                <a:lnTo>
                  <a:pt x="0" y="6"/>
                </a:lnTo>
                <a:lnTo>
                  <a:pt x="1" y="5"/>
                </a:lnTo>
                <a:lnTo>
                  <a:pt x="1" y="3"/>
                </a:lnTo>
                <a:lnTo>
                  <a:pt x="3" y="2"/>
                </a:lnTo>
                <a:lnTo>
                  <a:pt x="4" y="0"/>
                </a:lnTo>
                <a:lnTo>
                  <a:pt x="6" y="2"/>
                </a:lnTo>
                <a:lnTo>
                  <a:pt x="7" y="2"/>
                </a:lnTo>
                <a:close/>
                <a:moveTo>
                  <a:pt x="671" y="461"/>
                </a:moveTo>
                <a:lnTo>
                  <a:pt x="688" y="518"/>
                </a:lnTo>
                <a:lnTo>
                  <a:pt x="629" y="518"/>
                </a:lnTo>
                <a:lnTo>
                  <a:pt x="671" y="461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Consistent cuts and snapshots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Idea is to identify system states that “might” have occurred in real-life</a:t>
            </a:r>
          </a:p>
          <a:p>
            <a:pPr lvl="1" eaLnBrk="1" hangingPunct="1"/>
            <a:r>
              <a:rPr lang="en-US" smtClean="0"/>
              <a:t>Need to avoid capturing states in which a message is received but nobody is shown as having sent it</a:t>
            </a:r>
          </a:p>
          <a:p>
            <a:pPr lvl="1" eaLnBrk="1" hangingPunct="1"/>
            <a:r>
              <a:rPr lang="en-US" smtClean="0"/>
              <a:t>This the problem with the gray cuts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Temporal distortions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800"/>
              <a:t>Red messages cross gray cuts “backwards”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3200"/>
          </a:p>
        </p:txBody>
      </p:sp>
      <p:sp>
        <p:nvSpPr>
          <p:cNvPr id="29701" name="AutoShape 5"/>
          <p:cNvSpPr>
            <a:spLocks noChangeAspect="1" noChangeArrowheads="1" noTextEdit="1"/>
          </p:cNvSpPr>
          <p:nvPr/>
        </p:nvSpPr>
        <p:spPr bwMode="auto">
          <a:xfrm>
            <a:off x="685800" y="2819400"/>
            <a:ext cx="7467600" cy="2362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685800" y="28289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9703" name="Freeform 7"/>
          <p:cNvSpPr>
            <a:spLocks noEditPoints="1"/>
          </p:cNvSpPr>
          <p:nvPr/>
        </p:nvSpPr>
        <p:spPr bwMode="auto">
          <a:xfrm>
            <a:off x="947738" y="2898775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4" name="Freeform 8"/>
          <p:cNvSpPr>
            <a:spLocks noEditPoints="1"/>
          </p:cNvSpPr>
          <p:nvPr/>
        </p:nvSpPr>
        <p:spPr bwMode="auto">
          <a:xfrm>
            <a:off x="947738" y="2898775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5" name="Freeform 9"/>
          <p:cNvSpPr>
            <a:spLocks noEditPoints="1"/>
          </p:cNvSpPr>
          <p:nvPr/>
        </p:nvSpPr>
        <p:spPr bwMode="auto">
          <a:xfrm>
            <a:off x="947738" y="5065713"/>
            <a:ext cx="7189787" cy="114300"/>
          </a:xfrm>
          <a:custGeom>
            <a:avLst/>
            <a:gdLst>
              <a:gd name="T0" fmla="*/ 6 w 4529"/>
              <a:gd name="T1" fmla="*/ 30 h 72"/>
              <a:gd name="T2" fmla="*/ 4493 w 4529"/>
              <a:gd name="T3" fmla="*/ 32 h 72"/>
              <a:gd name="T4" fmla="*/ 4495 w 4529"/>
              <a:gd name="T5" fmla="*/ 32 h 72"/>
              <a:gd name="T6" fmla="*/ 4496 w 4529"/>
              <a:gd name="T7" fmla="*/ 33 h 72"/>
              <a:gd name="T8" fmla="*/ 4498 w 4529"/>
              <a:gd name="T9" fmla="*/ 35 h 72"/>
              <a:gd name="T10" fmla="*/ 4498 w 4529"/>
              <a:gd name="T11" fmla="*/ 36 h 72"/>
              <a:gd name="T12" fmla="*/ 4498 w 4529"/>
              <a:gd name="T13" fmla="*/ 37 h 72"/>
              <a:gd name="T14" fmla="*/ 4496 w 4529"/>
              <a:gd name="T15" fmla="*/ 39 h 72"/>
              <a:gd name="T16" fmla="*/ 4495 w 4529"/>
              <a:gd name="T17" fmla="*/ 40 h 72"/>
              <a:gd name="T18" fmla="*/ 4493 w 4529"/>
              <a:gd name="T19" fmla="*/ 40 h 72"/>
              <a:gd name="T20" fmla="*/ 6 w 4529"/>
              <a:gd name="T21" fmla="*/ 40 h 72"/>
              <a:gd name="T22" fmla="*/ 3 w 4529"/>
              <a:gd name="T23" fmla="*/ 39 h 72"/>
              <a:gd name="T24" fmla="*/ 1 w 4529"/>
              <a:gd name="T25" fmla="*/ 39 h 72"/>
              <a:gd name="T26" fmla="*/ 1 w 4529"/>
              <a:gd name="T27" fmla="*/ 37 h 72"/>
              <a:gd name="T28" fmla="*/ 0 w 4529"/>
              <a:gd name="T29" fmla="*/ 36 h 72"/>
              <a:gd name="T30" fmla="*/ 1 w 4529"/>
              <a:gd name="T31" fmla="*/ 33 h 72"/>
              <a:gd name="T32" fmla="*/ 1 w 4529"/>
              <a:gd name="T33" fmla="*/ 32 h 72"/>
              <a:gd name="T34" fmla="*/ 3 w 4529"/>
              <a:gd name="T35" fmla="*/ 32 h 72"/>
              <a:gd name="T36" fmla="*/ 6 w 4529"/>
              <a:gd name="T37" fmla="*/ 30 h 72"/>
              <a:gd name="T38" fmla="*/ 6 w 4529"/>
              <a:gd name="T39" fmla="*/ 30 h 72"/>
              <a:gd name="T40" fmla="*/ 4482 w 4529"/>
              <a:gd name="T41" fmla="*/ 0 h 72"/>
              <a:gd name="T42" fmla="*/ 4529 w 4529"/>
              <a:gd name="T43" fmla="*/ 36 h 72"/>
              <a:gd name="T44" fmla="*/ 4482 w 4529"/>
              <a:gd name="T45" fmla="*/ 72 h 72"/>
              <a:gd name="T46" fmla="*/ 4482 w 4529"/>
              <a:gd name="T47" fmla="*/ 0 h 7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2"/>
              <a:gd name="T74" fmla="*/ 4529 w 4529"/>
              <a:gd name="T75" fmla="*/ 72 h 7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2">
                <a:moveTo>
                  <a:pt x="6" y="30"/>
                </a:moveTo>
                <a:lnTo>
                  <a:pt x="4493" y="32"/>
                </a:lnTo>
                <a:lnTo>
                  <a:pt x="4495" y="32"/>
                </a:lnTo>
                <a:lnTo>
                  <a:pt x="4496" y="33"/>
                </a:lnTo>
                <a:lnTo>
                  <a:pt x="4498" y="35"/>
                </a:lnTo>
                <a:lnTo>
                  <a:pt x="4498" y="36"/>
                </a:lnTo>
                <a:lnTo>
                  <a:pt x="4498" y="37"/>
                </a:lnTo>
                <a:lnTo>
                  <a:pt x="4496" y="39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9"/>
                </a:lnTo>
                <a:lnTo>
                  <a:pt x="1" y="39"/>
                </a:lnTo>
                <a:lnTo>
                  <a:pt x="1" y="37"/>
                </a:lnTo>
                <a:lnTo>
                  <a:pt x="0" y="36"/>
                </a:lnTo>
                <a:lnTo>
                  <a:pt x="1" y="33"/>
                </a:lnTo>
                <a:lnTo>
                  <a:pt x="1" y="32"/>
                </a:lnTo>
                <a:lnTo>
                  <a:pt x="3" y="32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6"/>
                </a:lnTo>
                <a:lnTo>
                  <a:pt x="4482" y="72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6" name="Freeform 10"/>
          <p:cNvSpPr>
            <a:spLocks noEditPoints="1"/>
          </p:cNvSpPr>
          <p:nvPr/>
        </p:nvSpPr>
        <p:spPr bwMode="auto">
          <a:xfrm>
            <a:off x="947738" y="4389438"/>
            <a:ext cx="7189787" cy="112712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7" name="Freeform 11"/>
          <p:cNvSpPr>
            <a:spLocks noEditPoints="1"/>
          </p:cNvSpPr>
          <p:nvPr/>
        </p:nvSpPr>
        <p:spPr bwMode="auto">
          <a:xfrm>
            <a:off x="947738" y="3576638"/>
            <a:ext cx="7189787" cy="112712"/>
          </a:xfrm>
          <a:custGeom>
            <a:avLst/>
            <a:gdLst>
              <a:gd name="T0" fmla="*/ 6 w 4529"/>
              <a:gd name="T1" fmla="*/ 29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39 h 71"/>
              <a:gd name="T18" fmla="*/ 4493 w 4529"/>
              <a:gd name="T19" fmla="*/ 39 h 71"/>
              <a:gd name="T20" fmla="*/ 6 w 4529"/>
              <a:gd name="T21" fmla="*/ 39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29 h 71"/>
              <a:gd name="T38" fmla="*/ 6 w 4529"/>
              <a:gd name="T39" fmla="*/ 29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29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39"/>
                </a:lnTo>
                <a:lnTo>
                  <a:pt x="4493" y="39"/>
                </a:lnTo>
                <a:lnTo>
                  <a:pt x="6" y="39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29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8" name="Freeform 12"/>
          <p:cNvSpPr>
            <a:spLocks noEditPoints="1"/>
          </p:cNvSpPr>
          <p:nvPr/>
        </p:nvSpPr>
        <p:spPr bwMode="auto">
          <a:xfrm>
            <a:off x="1354138" y="2946400"/>
            <a:ext cx="822325" cy="685800"/>
          </a:xfrm>
          <a:custGeom>
            <a:avLst/>
            <a:gdLst>
              <a:gd name="T0" fmla="*/ 9 w 518"/>
              <a:gd name="T1" fmla="*/ 1 h 432"/>
              <a:gd name="T2" fmla="*/ 494 w 518"/>
              <a:gd name="T3" fmla="*/ 407 h 432"/>
              <a:gd name="T4" fmla="*/ 495 w 518"/>
              <a:gd name="T5" fmla="*/ 408 h 432"/>
              <a:gd name="T6" fmla="*/ 495 w 518"/>
              <a:gd name="T7" fmla="*/ 409 h 432"/>
              <a:gd name="T8" fmla="*/ 495 w 518"/>
              <a:gd name="T9" fmla="*/ 411 h 432"/>
              <a:gd name="T10" fmla="*/ 494 w 518"/>
              <a:gd name="T11" fmla="*/ 412 h 432"/>
              <a:gd name="T12" fmla="*/ 492 w 518"/>
              <a:gd name="T13" fmla="*/ 414 h 432"/>
              <a:gd name="T14" fmla="*/ 491 w 518"/>
              <a:gd name="T15" fmla="*/ 414 h 432"/>
              <a:gd name="T16" fmla="*/ 489 w 518"/>
              <a:gd name="T17" fmla="*/ 414 h 432"/>
              <a:gd name="T18" fmla="*/ 488 w 518"/>
              <a:gd name="T19" fmla="*/ 412 h 432"/>
              <a:gd name="T20" fmla="*/ 3 w 518"/>
              <a:gd name="T21" fmla="*/ 8 h 432"/>
              <a:gd name="T22" fmla="*/ 1 w 518"/>
              <a:gd name="T23" fmla="*/ 7 h 432"/>
              <a:gd name="T24" fmla="*/ 0 w 518"/>
              <a:gd name="T25" fmla="*/ 5 h 432"/>
              <a:gd name="T26" fmla="*/ 1 w 518"/>
              <a:gd name="T27" fmla="*/ 4 h 432"/>
              <a:gd name="T28" fmla="*/ 1 w 518"/>
              <a:gd name="T29" fmla="*/ 3 h 432"/>
              <a:gd name="T30" fmla="*/ 3 w 518"/>
              <a:gd name="T31" fmla="*/ 1 h 432"/>
              <a:gd name="T32" fmla="*/ 4 w 518"/>
              <a:gd name="T33" fmla="*/ 0 h 432"/>
              <a:gd name="T34" fmla="*/ 6 w 518"/>
              <a:gd name="T35" fmla="*/ 1 h 432"/>
              <a:gd name="T36" fmla="*/ 9 w 518"/>
              <a:gd name="T37" fmla="*/ 1 h 432"/>
              <a:gd name="T38" fmla="*/ 9 w 518"/>
              <a:gd name="T39" fmla="*/ 1 h 432"/>
              <a:gd name="T40" fmla="*/ 504 w 518"/>
              <a:gd name="T41" fmla="*/ 374 h 432"/>
              <a:gd name="T42" fmla="*/ 518 w 518"/>
              <a:gd name="T43" fmla="*/ 432 h 432"/>
              <a:gd name="T44" fmla="*/ 458 w 518"/>
              <a:gd name="T45" fmla="*/ 429 h 432"/>
              <a:gd name="T46" fmla="*/ 504 w 518"/>
              <a:gd name="T47" fmla="*/ 374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18"/>
              <a:gd name="T73" fmla="*/ 0 h 432"/>
              <a:gd name="T74" fmla="*/ 518 w 518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18" h="432">
                <a:moveTo>
                  <a:pt x="9" y="1"/>
                </a:moveTo>
                <a:lnTo>
                  <a:pt x="494" y="407"/>
                </a:lnTo>
                <a:lnTo>
                  <a:pt x="495" y="408"/>
                </a:lnTo>
                <a:lnTo>
                  <a:pt x="495" y="409"/>
                </a:lnTo>
                <a:lnTo>
                  <a:pt x="495" y="411"/>
                </a:lnTo>
                <a:lnTo>
                  <a:pt x="494" y="412"/>
                </a:lnTo>
                <a:lnTo>
                  <a:pt x="492" y="414"/>
                </a:lnTo>
                <a:lnTo>
                  <a:pt x="491" y="414"/>
                </a:lnTo>
                <a:lnTo>
                  <a:pt x="489" y="414"/>
                </a:lnTo>
                <a:lnTo>
                  <a:pt x="488" y="412"/>
                </a:lnTo>
                <a:lnTo>
                  <a:pt x="3" y="8"/>
                </a:lnTo>
                <a:lnTo>
                  <a:pt x="1" y="7"/>
                </a:lnTo>
                <a:lnTo>
                  <a:pt x="0" y="5"/>
                </a:lnTo>
                <a:lnTo>
                  <a:pt x="1" y="4"/>
                </a:lnTo>
                <a:lnTo>
                  <a:pt x="1" y="3"/>
                </a:lnTo>
                <a:lnTo>
                  <a:pt x="3" y="1"/>
                </a:lnTo>
                <a:lnTo>
                  <a:pt x="4" y="0"/>
                </a:lnTo>
                <a:lnTo>
                  <a:pt x="6" y="1"/>
                </a:lnTo>
                <a:lnTo>
                  <a:pt x="9" y="1"/>
                </a:lnTo>
                <a:close/>
                <a:moveTo>
                  <a:pt x="504" y="374"/>
                </a:moveTo>
                <a:lnTo>
                  <a:pt x="518" y="432"/>
                </a:lnTo>
                <a:lnTo>
                  <a:pt x="458" y="429"/>
                </a:lnTo>
                <a:lnTo>
                  <a:pt x="504" y="374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9" name="Freeform 13"/>
          <p:cNvSpPr>
            <a:spLocks noEditPoints="1"/>
          </p:cNvSpPr>
          <p:nvPr/>
        </p:nvSpPr>
        <p:spPr bwMode="auto">
          <a:xfrm>
            <a:off x="1627188" y="3625850"/>
            <a:ext cx="4884737" cy="1528763"/>
          </a:xfrm>
          <a:custGeom>
            <a:avLst/>
            <a:gdLst>
              <a:gd name="T0" fmla="*/ 6 w 3077"/>
              <a:gd name="T1" fmla="*/ 0 h 963"/>
              <a:gd name="T2" fmla="*/ 3044 w 3077"/>
              <a:gd name="T3" fmla="*/ 929 h 963"/>
              <a:gd name="T4" fmla="*/ 3046 w 3077"/>
              <a:gd name="T5" fmla="*/ 929 h 963"/>
              <a:gd name="T6" fmla="*/ 3047 w 3077"/>
              <a:gd name="T7" fmla="*/ 930 h 963"/>
              <a:gd name="T8" fmla="*/ 3047 w 3077"/>
              <a:gd name="T9" fmla="*/ 932 h 963"/>
              <a:gd name="T10" fmla="*/ 3047 w 3077"/>
              <a:gd name="T11" fmla="*/ 934 h 963"/>
              <a:gd name="T12" fmla="*/ 3046 w 3077"/>
              <a:gd name="T13" fmla="*/ 936 h 963"/>
              <a:gd name="T14" fmla="*/ 3046 w 3077"/>
              <a:gd name="T15" fmla="*/ 936 h 963"/>
              <a:gd name="T16" fmla="*/ 3043 w 3077"/>
              <a:gd name="T17" fmla="*/ 937 h 963"/>
              <a:gd name="T18" fmla="*/ 3041 w 3077"/>
              <a:gd name="T19" fmla="*/ 937 h 963"/>
              <a:gd name="T20" fmla="*/ 3 w 3077"/>
              <a:gd name="T21" fmla="*/ 8 h 963"/>
              <a:gd name="T22" fmla="*/ 2 w 3077"/>
              <a:gd name="T23" fmla="*/ 7 h 963"/>
              <a:gd name="T24" fmla="*/ 0 w 3077"/>
              <a:gd name="T25" fmla="*/ 6 h 963"/>
              <a:gd name="T26" fmla="*/ 0 w 3077"/>
              <a:gd name="T27" fmla="*/ 4 h 963"/>
              <a:gd name="T28" fmla="*/ 0 w 3077"/>
              <a:gd name="T29" fmla="*/ 3 h 963"/>
              <a:gd name="T30" fmla="*/ 0 w 3077"/>
              <a:gd name="T31" fmla="*/ 1 h 963"/>
              <a:gd name="T32" fmla="*/ 2 w 3077"/>
              <a:gd name="T33" fmla="*/ 0 h 963"/>
              <a:gd name="T34" fmla="*/ 3 w 3077"/>
              <a:gd name="T35" fmla="*/ 0 h 963"/>
              <a:gd name="T36" fmla="*/ 6 w 3077"/>
              <a:gd name="T37" fmla="*/ 0 h 963"/>
              <a:gd name="T38" fmla="*/ 6 w 3077"/>
              <a:gd name="T39" fmla="*/ 0 h 963"/>
              <a:gd name="T40" fmla="*/ 3041 w 3077"/>
              <a:gd name="T41" fmla="*/ 895 h 963"/>
              <a:gd name="T42" fmla="*/ 3077 w 3077"/>
              <a:gd name="T43" fmla="*/ 943 h 963"/>
              <a:gd name="T44" fmla="*/ 3021 w 3077"/>
              <a:gd name="T45" fmla="*/ 963 h 963"/>
              <a:gd name="T46" fmla="*/ 3041 w 3077"/>
              <a:gd name="T47" fmla="*/ 895 h 96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077"/>
              <a:gd name="T73" fmla="*/ 0 h 963"/>
              <a:gd name="T74" fmla="*/ 3077 w 3077"/>
              <a:gd name="T75" fmla="*/ 963 h 96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077" h="963">
                <a:moveTo>
                  <a:pt x="6" y="0"/>
                </a:moveTo>
                <a:lnTo>
                  <a:pt x="3044" y="929"/>
                </a:lnTo>
                <a:lnTo>
                  <a:pt x="3046" y="929"/>
                </a:lnTo>
                <a:lnTo>
                  <a:pt x="3047" y="930"/>
                </a:lnTo>
                <a:lnTo>
                  <a:pt x="3047" y="932"/>
                </a:lnTo>
                <a:lnTo>
                  <a:pt x="3047" y="934"/>
                </a:lnTo>
                <a:lnTo>
                  <a:pt x="3046" y="936"/>
                </a:lnTo>
                <a:lnTo>
                  <a:pt x="3043" y="937"/>
                </a:lnTo>
                <a:lnTo>
                  <a:pt x="3041" y="937"/>
                </a:lnTo>
                <a:lnTo>
                  <a:pt x="3" y="8"/>
                </a:lnTo>
                <a:lnTo>
                  <a:pt x="2" y="7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2" y="0"/>
                </a:lnTo>
                <a:lnTo>
                  <a:pt x="3" y="0"/>
                </a:lnTo>
                <a:lnTo>
                  <a:pt x="6" y="0"/>
                </a:lnTo>
                <a:close/>
                <a:moveTo>
                  <a:pt x="3041" y="895"/>
                </a:moveTo>
                <a:lnTo>
                  <a:pt x="3077" y="943"/>
                </a:lnTo>
                <a:lnTo>
                  <a:pt x="3021" y="963"/>
                </a:lnTo>
                <a:lnTo>
                  <a:pt x="3041" y="89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10" name="Freeform 14"/>
          <p:cNvSpPr>
            <a:spLocks noEditPoints="1"/>
          </p:cNvSpPr>
          <p:nvPr/>
        </p:nvSpPr>
        <p:spPr bwMode="auto">
          <a:xfrm>
            <a:off x="4876800" y="2954338"/>
            <a:ext cx="1228725" cy="1498600"/>
          </a:xfrm>
          <a:custGeom>
            <a:avLst/>
            <a:gdLst>
              <a:gd name="T0" fmla="*/ 1 w 774"/>
              <a:gd name="T1" fmla="*/ 936 h 944"/>
              <a:gd name="T2" fmla="*/ 748 w 774"/>
              <a:gd name="T3" fmla="*/ 25 h 944"/>
              <a:gd name="T4" fmla="*/ 750 w 774"/>
              <a:gd name="T5" fmla="*/ 23 h 944"/>
              <a:gd name="T6" fmla="*/ 751 w 774"/>
              <a:gd name="T7" fmla="*/ 23 h 944"/>
              <a:gd name="T8" fmla="*/ 753 w 774"/>
              <a:gd name="T9" fmla="*/ 23 h 944"/>
              <a:gd name="T10" fmla="*/ 754 w 774"/>
              <a:gd name="T11" fmla="*/ 25 h 944"/>
              <a:gd name="T12" fmla="*/ 755 w 774"/>
              <a:gd name="T13" fmla="*/ 25 h 944"/>
              <a:gd name="T14" fmla="*/ 755 w 774"/>
              <a:gd name="T15" fmla="*/ 27 h 944"/>
              <a:gd name="T16" fmla="*/ 755 w 774"/>
              <a:gd name="T17" fmla="*/ 29 h 944"/>
              <a:gd name="T18" fmla="*/ 755 w 774"/>
              <a:gd name="T19" fmla="*/ 30 h 944"/>
              <a:gd name="T20" fmla="*/ 9 w 774"/>
              <a:gd name="T21" fmla="*/ 942 h 944"/>
              <a:gd name="T22" fmla="*/ 7 w 774"/>
              <a:gd name="T23" fmla="*/ 944 h 944"/>
              <a:gd name="T24" fmla="*/ 6 w 774"/>
              <a:gd name="T25" fmla="*/ 944 h 944"/>
              <a:gd name="T26" fmla="*/ 4 w 774"/>
              <a:gd name="T27" fmla="*/ 944 h 944"/>
              <a:gd name="T28" fmla="*/ 3 w 774"/>
              <a:gd name="T29" fmla="*/ 942 h 944"/>
              <a:gd name="T30" fmla="*/ 1 w 774"/>
              <a:gd name="T31" fmla="*/ 941 h 944"/>
              <a:gd name="T32" fmla="*/ 0 w 774"/>
              <a:gd name="T33" fmla="*/ 939 h 944"/>
              <a:gd name="T34" fmla="*/ 1 w 774"/>
              <a:gd name="T35" fmla="*/ 938 h 944"/>
              <a:gd name="T36" fmla="*/ 1 w 774"/>
              <a:gd name="T37" fmla="*/ 936 h 944"/>
              <a:gd name="T38" fmla="*/ 1 w 774"/>
              <a:gd name="T39" fmla="*/ 936 h 944"/>
              <a:gd name="T40" fmla="*/ 717 w 774"/>
              <a:gd name="T41" fmla="*/ 15 h 944"/>
              <a:gd name="T42" fmla="*/ 774 w 774"/>
              <a:gd name="T43" fmla="*/ 0 h 944"/>
              <a:gd name="T44" fmla="*/ 771 w 774"/>
              <a:gd name="T45" fmla="*/ 59 h 944"/>
              <a:gd name="T46" fmla="*/ 717 w 774"/>
              <a:gd name="T47" fmla="*/ 15 h 94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774"/>
              <a:gd name="T73" fmla="*/ 0 h 944"/>
              <a:gd name="T74" fmla="*/ 774 w 774"/>
              <a:gd name="T75" fmla="*/ 944 h 944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774" h="944">
                <a:moveTo>
                  <a:pt x="1" y="936"/>
                </a:moveTo>
                <a:lnTo>
                  <a:pt x="748" y="25"/>
                </a:lnTo>
                <a:lnTo>
                  <a:pt x="750" y="23"/>
                </a:lnTo>
                <a:lnTo>
                  <a:pt x="751" y="23"/>
                </a:lnTo>
                <a:lnTo>
                  <a:pt x="753" y="23"/>
                </a:lnTo>
                <a:lnTo>
                  <a:pt x="754" y="25"/>
                </a:lnTo>
                <a:lnTo>
                  <a:pt x="755" y="25"/>
                </a:lnTo>
                <a:lnTo>
                  <a:pt x="755" y="27"/>
                </a:lnTo>
                <a:lnTo>
                  <a:pt x="755" y="29"/>
                </a:lnTo>
                <a:lnTo>
                  <a:pt x="755" y="30"/>
                </a:lnTo>
                <a:lnTo>
                  <a:pt x="9" y="942"/>
                </a:lnTo>
                <a:lnTo>
                  <a:pt x="7" y="944"/>
                </a:lnTo>
                <a:lnTo>
                  <a:pt x="6" y="944"/>
                </a:lnTo>
                <a:lnTo>
                  <a:pt x="4" y="944"/>
                </a:lnTo>
                <a:lnTo>
                  <a:pt x="3" y="942"/>
                </a:lnTo>
                <a:lnTo>
                  <a:pt x="1" y="941"/>
                </a:lnTo>
                <a:lnTo>
                  <a:pt x="0" y="939"/>
                </a:lnTo>
                <a:lnTo>
                  <a:pt x="1" y="938"/>
                </a:lnTo>
                <a:lnTo>
                  <a:pt x="1" y="936"/>
                </a:lnTo>
                <a:close/>
                <a:moveTo>
                  <a:pt x="717" y="15"/>
                </a:moveTo>
                <a:lnTo>
                  <a:pt x="774" y="0"/>
                </a:lnTo>
                <a:lnTo>
                  <a:pt x="771" y="59"/>
                </a:lnTo>
                <a:lnTo>
                  <a:pt x="717" y="1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703263" y="2846388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798513" y="2933700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860425" y="2849563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250950" y="298132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en-US"/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1344613" y="29845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805363" y="4200525"/>
            <a:ext cx="63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f</a:t>
            </a:r>
            <a:endParaRPr lang="en-US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4867275" y="42037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3565525" y="3387725"/>
            <a:ext cx="841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e</a:t>
            </a:r>
            <a:endParaRPr lang="en-US"/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648075" y="33909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703263" y="4878388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798513" y="4967288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3</a:t>
            </a:r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860425" y="4881563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1657350" y="338772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en-US"/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1751013" y="33909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703263" y="4337050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798513" y="4424363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/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860425" y="43402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703263" y="3524250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798513" y="3611563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/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860425" y="35274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2481263" y="3387725"/>
            <a:ext cx="8413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en-US"/>
          </a:p>
        </p:txBody>
      </p:sp>
      <p:sp>
        <p:nvSpPr>
          <p:cNvPr id="29732" name="Rectangle 36"/>
          <p:cNvSpPr>
            <a:spLocks noChangeArrowheads="1"/>
          </p:cNvSpPr>
          <p:nvPr/>
        </p:nvSpPr>
        <p:spPr bwMode="auto">
          <a:xfrm>
            <a:off x="2563813" y="33909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9733" name="Rectangle 37"/>
          <p:cNvSpPr>
            <a:spLocks noChangeArrowheads="1"/>
          </p:cNvSpPr>
          <p:nvPr/>
        </p:nvSpPr>
        <p:spPr bwMode="auto">
          <a:xfrm>
            <a:off x="4025900" y="298132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en-US"/>
          </a:p>
        </p:txBody>
      </p:sp>
      <p:sp>
        <p:nvSpPr>
          <p:cNvPr id="29734" name="Rectangle 38"/>
          <p:cNvSpPr>
            <a:spLocks noChangeArrowheads="1"/>
          </p:cNvSpPr>
          <p:nvPr/>
        </p:nvSpPr>
        <p:spPr bwMode="auto">
          <a:xfrm>
            <a:off x="4121150" y="29845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29735" name="Line 39"/>
          <p:cNvSpPr>
            <a:spLocks noChangeShapeType="1"/>
          </p:cNvSpPr>
          <p:nvPr/>
        </p:nvSpPr>
        <p:spPr bwMode="auto">
          <a:xfrm>
            <a:off x="3667125" y="2954338"/>
            <a:ext cx="2166938" cy="2168525"/>
          </a:xfrm>
          <a:prstGeom prst="line">
            <a:avLst/>
          </a:prstGeom>
          <a:noFill/>
          <a:ln w="74613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36" name="Freeform 40"/>
          <p:cNvSpPr>
            <a:spLocks noEditPoints="1"/>
          </p:cNvSpPr>
          <p:nvPr/>
        </p:nvSpPr>
        <p:spPr bwMode="auto">
          <a:xfrm>
            <a:off x="3929063" y="2946400"/>
            <a:ext cx="184150" cy="685800"/>
          </a:xfrm>
          <a:custGeom>
            <a:avLst/>
            <a:gdLst>
              <a:gd name="T0" fmla="*/ 10 w 116"/>
              <a:gd name="T1" fmla="*/ 4 h 432"/>
              <a:gd name="T2" fmla="*/ 88 w 116"/>
              <a:gd name="T3" fmla="*/ 397 h 432"/>
              <a:gd name="T4" fmla="*/ 88 w 116"/>
              <a:gd name="T5" fmla="*/ 398 h 432"/>
              <a:gd name="T6" fmla="*/ 88 w 116"/>
              <a:gd name="T7" fmla="*/ 399 h 432"/>
              <a:gd name="T8" fmla="*/ 86 w 116"/>
              <a:gd name="T9" fmla="*/ 401 h 432"/>
              <a:gd name="T10" fmla="*/ 85 w 116"/>
              <a:gd name="T11" fmla="*/ 402 h 432"/>
              <a:gd name="T12" fmla="*/ 82 w 116"/>
              <a:gd name="T13" fmla="*/ 402 h 432"/>
              <a:gd name="T14" fmla="*/ 81 w 116"/>
              <a:gd name="T15" fmla="*/ 401 h 432"/>
              <a:gd name="T16" fmla="*/ 79 w 116"/>
              <a:gd name="T17" fmla="*/ 399 h 432"/>
              <a:gd name="T18" fmla="*/ 79 w 116"/>
              <a:gd name="T19" fmla="*/ 398 h 432"/>
              <a:gd name="T20" fmla="*/ 0 w 116"/>
              <a:gd name="T21" fmla="*/ 5 h 432"/>
              <a:gd name="T22" fmla="*/ 0 w 116"/>
              <a:gd name="T23" fmla="*/ 4 h 432"/>
              <a:gd name="T24" fmla="*/ 1 w 116"/>
              <a:gd name="T25" fmla="*/ 3 h 432"/>
              <a:gd name="T26" fmla="*/ 2 w 116"/>
              <a:gd name="T27" fmla="*/ 1 h 432"/>
              <a:gd name="T28" fmla="*/ 4 w 116"/>
              <a:gd name="T29" fmla="*/ 0 h 432"/>
              <a:gd name="T30" fmla="*/ 5 w 116"/>
              <a:gd name="T31" fmla="*/ 0 h 432"/>
              <a:gd name="T32" fmla="*/ 7 w 116"/>
              <a:gd name="T33" fmla="*/ 1 h 432"/>
              <a:gd name="T34" fmla="*/ 8 w 116"/>
              <a:gd name="T35" fmla="*/ 3 h 432"/>
              <a:gd name="T36" fmla="*/ 10 w 116"/>
              <a:gd name="T37" fmla="*/ 4 h 432"/>
              <a:gd name="T38" fmla="*/ 10 w 116"/>
              <a:gd name="T39" fmla="*/ 4 h 432"/>
              <a:gd name="T40" fmla="*/ 116 w 116"/>
              <a:gd name="T41" fmla="*/ 378 h 432"/>
              <a:gd name="T42" fmla="*/ 91 w 116"/>
              <a:gd name="T43" fmla="*/ 432 h 432"/>
              <a:gd name="T44" fmla="*/ 47 w 116"/>
              <a:gd name="T45" fmla="*/ 392 h 432"/>
              <a:gd name="T46" fmla="*/ 116 w 116"/>
              <a:gd name="T47" fmla="*/ 378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116"/>
              <a:gd name="T73" fmla="*/ 0 h 432"/>
              <a:gd name="T74" fmla="*/ 116 w 116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116" h="432">
                <a:moveTo>
                  <a:pt x="10" y="4"/>
                </a:moveTo>
                <a:lnTo>
                  <a:pt x="88" y="397"/>
                </a:lnTo>
                <a:lnTo>
                  <a:pt x="88" y="398"/>
                </a:lnTo>
                <a:lnTo>
                  <a:pt x="88" y="399"/>
                </a:lnTo>
                <a:lnTo>
                  <a:pt x="86" y="401"/>
                </a:lnTo>
                <a:lnTo>
                  <a:pt x="85" y="402"/>
                </a:lnTo>
                <a:lnTo>
                  <a:pt x="82" y="402"/>
                </a:lnTo>
                <a:lnTo>
                  <a:pt x="81" y="401"/>
                </a:lnTo>
                <a:lnTo>
                  <a:pt x="79" y="399"/>
                </a:lnTo>
                <a:lnTo>
                  <a:pt x="79" y="398"/>
                </a:lnTo>
                <a:lnTo>
                  <a:pt x="0" y="5"/>
                </a:lnTo>
                <a:lnTo>
                  <a:pt x="0" y="4"/>
                </a:lnTo>
                <a:lnTo>
                  <a:pt x="1" y="3"/>
                </a:lnTo>
                <a:lnTo>
                  <a:pt x="2" y="1"/>
                </a:lnTo>
                <a:lnTo>
                  <a:pt x="4" y="0"/>
                </a:lnTo>
                <a:lnTo>
                  <a:pt x="5" y="0"/>
                </a:lnTo>
                <a:lnTo>
                  <a:pt x="7" y="1"/>
                </a:lnTo>
                <a:lnTo>
                  <a:pt x="8" y="3"/>
                </a:lnTo>
                <a:lnTo>
                  <a:pt x="10" y="4"/>
                </a:lnTo>
                <a:close/>
                <a:moveTo>
                  <a:pt x="116" y="378"/>
                </a:moveTo>
                <a:lnTo>
                  <a:pt x="91" y="432"/>
                </a:lnTo>
                <a:lnTo>
                  <a:pt x="47" y="392"/>
                </a:lnTo>
                <a:lnTo>
                  <a:pt x="116" y="37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37" name="Freeform 41"/>
          <p:cNvSpPr>
            <a:spLocks noEditPoints="1"/>
          </p:cNvSpPr>
          <p:nvPr/>
        </p:nvSpPr>
        <p:spPr bwMode="auto">
          <a:xfrm>
            <a:off x="3657600" y="3622675"/>
            <a:ext cx="577850" cy="1500188"/>
          </a:xfrm>
          <a:custGeom>
            <a:avLst/>
            <a:gdLst>
              <a:gd name="T0" fmla="*/ 8 w 364"/>
              <a:gd name="T1" fmla="*/ 3 h 945"/>
              <a:gd name="T2" fmla="*/ 338 w 364"/>
              <a:gd name="T3" fmla="*/ 909 h 945"/>
              <a:gd name="T4" fmla="*/ 340 w 364"/>
              <a:gd name="T5" fmla="*/ 912 h 945"/>
              <a:gd name="T6" fmla="*/ 338 w 364"/>
              <a:gd name="T7" fmla="*/ 914 h 945"/>
              <a:gd name="T8" fmla="*/ 338 w 364"/>
              <a:gd name="T9" fmla="*/ 915 h 945"/>
              <a:gd name="T10" fmla="*/ 336 w 364"/>
              <a:gd name="T11" fmla="*/ 915 h 945"/>
              <a:gd name="T12" fmla="*/ 334 w 364"/>
              <a:gd name="T13" fmla="*/ 917 h 945"/>
              <a:gd name="T14" fmla="*/ 333 w 364"/>
              <a:gd name="T15" fmla="*/ 915 h 945"/>
              <a:gd name="T16" fmla="*/ 331 w 364"/>
              <a:gd name="T17" fmla="*/ 915 h 945"/>
              <a:gd name="T18" fmla="*/ 330 w 364"/>
              <a:gd name="T19" fmla="*/ 914 h 945"/>
              <a:gd name="T20" fmla="*/ 1 w 364"/>
              <a:gd name="T21" fmla="*/ 8 h 945"/>
              <a:gd name="T22" fmla="*/ 0 w 364"/>
              <a:gd name="T23" fmla="*/ 5 h 945"/>
              <a:gd name="T24" fmla="*/ 1 w 364"/>
              <a:gd name="T25" fmla="*/ 3 h 945"/>
              <a:gd name="T26" fmla="*/ 1 w 364"/>
              <a:gd name="T27" fmla="*/ 2 h 945"/>
              <a:gd name="T28" fmla="*/ 3 w 364"/>
              <a:gd name="T29" fmla="*/ 2 h 945"/>
              <a:gd name="T30" fmla="*/ 6 w 364"/>
              <a:gd name="T31" fmla="*/ 0 h 945"/>
              <a:gd name="T32" fmla="*/ 7 w 364"/>
              <a:gd name="T33" fmla="*/ 2 h 945"/>
              <a:gd name="T34" fmla="*/ 8 w 364"/>
              <a:gd name="T35" fmla="*/ 2 h 945"/>
              <a:gd name="T36" fmla="*/ 8 w 364"/>
              <a:gd name="T37" fmla="*/ 3 h 945"/>
              <a:gd name="T38" fmla="*/ 8 w 364"/>
              <a:gd name="T39" fmla="*/ 3 h 945"/>
              <a:gd name="T40" fmla="*/ 364 w 364"/>
              <a:gd name="T41" fmla="*/ 888 h 945"/>
              <a:gd name="T42" fmla="*/ 347 w 364"/>
              <a:gd name="T43" fmla="*/ 945 h 945"/>
              <a:gd name="T44" fmla="*/ 297 w 364"/>
              <a:gd name="T45" fmla="*/ 912 h 945"/>
              <a:gd name="T46" fmla="*/ 364 w 364"/>
              <a:gd name="T47" fmla="*/ 888 h 94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64"/>
              <a:gd name="T73" fmla="*/ 0 h 945"/>
              <a:gd name="T74" fmla="*/ 364 w 364"/>
              <a:gd name="T75" fmla="*/ 945 h 94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64" h="945">
                <a:moveTo>
                  <a:pt x="8" y="3"/>
                </a:moveTo>
                <a:lnTo>
                  <a:pt x="338" y="909"/>
                </a:lnTo>
                <a:lnTo>
                  <a:pt x="340" y="912"/>
                </a:lnTo>
                <a:lnTo>
                  <a:pt x="338" y="914"/>
                </a:lnTo>
                <a:lnTo>
                  <a:pt x="338" y="915"/>
                </a:lnTo>
                <a:lnTo>
                  <a:pt x="336" y="915"/>
                </a:lnTo>
                <a:lnTo>
                  <a:pt x="334" y="917"/>
                </a:lnTo>
                <a:lnTo>
                  <a:pt x="333" y="915"/>
                </a:lnTo>
                <a:lnTo>
                  <a:pt x="331" y="915"/>
                </a:lnTo>
                <a:lnTo>
                  <a:pt x="330" y="914"/>
                </a:lnTo>
                <a:lnTo>
                  <a:pt x="1" y="8"/>
                </a:lnTo>
                <a:lnTo>
                  <a:pt x="0" y="5"/>
                </a:lnTo>
                <a:lnTo>
                  <a:pt x="1" y="3"/>
                </a:lnTo>
                <a:lnTo>
                  <a:pt x="1" y="2"/>
                </a:lnTo>
                <a:lnTo>
                  <a:pt x="3" y="2"/>
                </a:lnTo>
                <a:lnTo>
                  <a:pt x="6" y="0"/>
                </a:lnTo>
                <a:lnTo>
                  <a:pt x="7" y="2"/>
                </a:lnTo>
                <a:lnTo>
                  <a:pt x="8" y="2"/>
                </a:lnTo>
                <a:lnTo>
                  <a:pt x="8" y="3"/>
                </a:lnTo>
                <a:close/>
                <a:moveTo>
                  <a:pt x="364" y="888"/>
                </a:moveTo>
                <a:lnTo>
                  <a:pt x="347" y="945"/>
                </a:lnTo>
                <a:lnTo>
                  <a:pt x="297" y="912"/>
                </a:lnTo>
                <a:lnTo>
                  <a:pt x="364" y="88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38" name="Line 42"/>
          <p:cNvSpPr>
            <a:spLocks noChangeShapeType="1"/>
          </p:cNvSpPr>
          <p:nvPr/>
        </p:nvSpPr>
        <p:spPr bwMode="auto">
          <a:xfrm>
            <a:off x="2176463" y="2954338"/>
            <a:ext cx="2844800" cy="2168525"/>
          </a:xfrm>
          <a:prstGeom prst="line">
            <a:avLst/>
          </a:prstGeom>
          <a:noFill/>
          <a:ln w="74613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39" name="Freeform 43"/>
          <p:cNvSpPr>
            <a:spLocks noEditPoints="1"/>
          </p:cNvSpPr>
          <p:nvPr/>
        </p:nvSpPr>
        <p:spPr bwMode="auto">
          <a:xfrm>
            <a:off x="2438400" y="3622675"/>
            <a:ext cx="1447800" cy="1482725"/>
          </a:xfrm>
          <a:custGeom>
            <a:avLst/>
            <a:gdLst>
              <a:gd name="T0" fmla="*/ 7 w 688"/>
              <a:gd name="T1" fmla="*/ 2 h 518"/>
              <a:gd name="T2" fmla="*/ 663 w 688"/>
              <a:gd name="T3" fmla="*/ 493 h 518"/>
              <a:gd name="T4" fmla="*/ 664 w 688"/>
              <a:gd name="T5" fmla="*/ 494 h 518"/>
              <a:gd name="T6" fmla="*/ 664 w 688"/>
              <a:gd name="T7" fmla="*/ 497 h 518"/>
              <a:gd name="T8" fmla="*/ 664 w 688"/>
              <a:gd name="T9" fmla="*/ 498 h 518"/>
              <a:gd name="T10" fmla="*/ 663 w 688"/>
              <a:gd name="T11" fmla="*/ 500 h 518"/>
              <a:gd name="T12" fmla="*/ 663 w 688"/>
              <a:gd name="T13" fmla="*/ 501 h 518"/>
              <a:gd name="T14" fmla="*/ 660 w 688"/>
              <a:gd name="T15" fmla="*/ 501 h 518"/>
              <a:gd name="T16" fmla="*/ 658 w 688"/>
              <a:gd name="T17" fmla="*/ 501 h 518"/>
              <a:gd name="T18" fmla="*/ 657 w 688"/>
              <a:gd name="T19" fmla="*/ 500 h 518"/>
              <a:gd name="T20" fmla="*/ 3 w 688"/>
              <a:gd name="T21" fmla="*/ 9 h 518"/>
              <a:gd name="T22" fmla="*/ 1 w 688"/>
              <a:gd name="T23" fmla="*/ 8 h 518"/>
              <a:gd name="T24" fmla="*/ 0 w 688"/>
              <a:gd name="T25" fmla="*/ 6 h 518"/>
              <a:gd name="T26" fmla="*/ 1 w 688"/>
              <a:gd name="T27" fmla="*/ 5 h 518"/>
              <a:gd name="T28" fmla="*/ 1 w 688"/>
              <a:gd name="T29" fmla="*/ 3 h 518"/>
              <a:gd name="T30" fmla="*/ 3 w 688"/>
              <a:gd name="T31" fmla="*/ 2 h 518"/>
              <a:gd name="T32" fmla="*/ 4 w 688"/>
              <a:gd name="T33" fmla="*/ 0 h 518"/>
              <a:gd name="T34" fmla="*/ 6 w 688"/>
              <a:gd name="T35" fmla="*/ 2 h 518"/>
              <a:gd name="T36" fmla="*/ 7 w 688"/>
              <a:gd name="T37" fmla="*/ 2 h 518"/>
              <a:gd name="T38" fmla="*/ 7 w 688"/>
              <a:gd name="T39" fmla="*/ 2 h 518"/>
              <a:gd name="T40" fmla="*/ 671 w 688"/>
              <a:gd name="T41" fmla="*/ 461 h 518"/>
              <a:gd name="T42" fmla="*/ 688 w 688"/>
              <a:gd name="T43" fmla="*/ 518 h 518"/>
              <a:gd name="T44" fmla="*/ 629 w 688"/>
              <a:gd name="T45" fmla="*/ 518 h 518"/>
              <a:gd name="T46" fmla="*/ 671 w 688"/>
              <a:gd name="T47" fmla="*/ 461 h 51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688"/>
              <a:gd name="T73" fmla="*/ 0 h 518"/>
              <a:gd name="T74" fmla="*/ 688 w 688"/>
              <a:gd name="T75" fmla="*/ 518 h 518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688" h="518">
                <a:moveTo>
                  <a:pt x="7" y="2"/>
                </a:moveTo>
                <a:lnTo>
                  <a:pt x="663" y="493"/>
                </a:lnTo>
                <a:lnTo>
                  <a:pt x="664" y="494"/>
                </a:lnTo>
                <a:lnTo>
                  <a:pt x="664" y="497"/>
                </a:lnTo>
                <a:lnTo>
                  <a:pt x="664" y="498"/>
                </a:lnTo>
                <a:lnTo>
                  <a:pt x="663" y="500"/>
                </a:lnTo>
                <a:lnTo>
                  <a:pt x="663" y="501"/>
                </a:lnTo>
                <a:lnTo>
                  <a:pt x="660" y="501"/>
                </a:lnTo>
                <a:lnTo>
                  <a:pt x="658" y="501"/>
                </a:lnTo>
                <a:lnTo>
                  <a:pt x="657" y="500"/>
                </a:lnTo>
                <a:lnTo>
                  <a:pt x="3" y="9"/>
                </a:lnTo>
                <a:lnTo>
                  <a:pt x="1" y="8"/>
                </a:lnTo>
                <a:lnTo>
                  <a:pt x="0" y="6"/>
                </a:lnTo>
                <a:lnTo>
                  <a:pt x="1" y="5"/>
                </a:lnTo>
                <a:lnTo>
                  <a:pt x="1" y="3"/>
                </a:lnTo>
                <a:lnTo>
                  <a:pt x="3" y="2"/>
                </a:lnTo>
                <a:lnTo>
                  <a:pt x="4" y="0"/>
                </a:lnTo>
                <a:lnTo>
                  <a:pt x="6" y="2"/>
                </a:lnTo>
                <a:lnTo>
                  <a:pt x="7" y="2"/>
                </a:lnTo>
                <a:close/>
                <a:moveTo>
                  <a:pt x="671" y="461"/>
                </a:moveTo>
                <a:lnTo>
                  <a:pt x="688" y="518"/>
                </a:lnTo>
                <a:lnTo>
                  <a:pt x="629" y="518"/>
                </a:lnTo>
                <a:lnTo>
                  <a:pt x="671" y="461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Temporal distortions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800"/>
              <a:t>Red messages cross gray cuts “backwards”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3200"/>
              <a:t>In a nutshell: the cut includes a message that “was never sent”</a:t>
            </a:r>
          </a:p>
        </p:txBody>
      </p:sp>
      <p:sp>
        <p:nvSpPr>
          <p:cNvPr id="30725" name="AutoShape 5"/>
          <p:cNvSpPr>
            <a:spLocks noChangeAspect="1" noChangeArrowheads="1" noTextEdit="1"/>
          </p:cNvSpPr>
          <p:nvPr/>
        </p:nvSpPr>
        <p:spPr bwMode="auto">
          <a:xfrm>
            <a:off x="685800" y="2819400"/>
            <a:ext cx="7467600" cy="2362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685800" y="28289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0727" name="Freeform 7"/>
          <p:cNvSpPr>
            <a:spLocks noEditPoints="1"/>
          </p:cNvSpPr>
          <p:nvPr/>
        </p:nvSpPr>
        <p:spPr bwMode="auto">
          <a:xfrm>
            <a:off x="947738" y="2898775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28" name="Freeform 8"/>
          <p:cNvSpPr>
            <a:spLocks noEditPoints="1"/>
          </p:cNvSpPr>
          <p:nvPr/>
        </p:nvSpPr>
        <p:spPr bwMode="auto">
          <a:xfrm>
            <a:off x="947738" y="2898775"/>
            <a:ext cx="7189787" cy="112713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3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3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3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3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29" name="Freeform 9"/>
          <p:cNvSpPr>
            <a:spLocks noEditPoints="1"/>
          </p:cNvSpPr>
          <p:nvPr/>
        </p:nvSpPr>
        <p:spPr bwMode="auto">
          <a:xfrm>
            <a:off x="947738" y="5065713"/>
            <a:ext cx="7189787" cy="114300"/>
          </a:xfrm>
          <a:custGeom>
            <a:avLst/>
            <a:gdLst>
              <a:gd name="T0" fmla="*/ 6 w 4529"/>
              <a:gd name="T1" fmla="*/ 30 h 72"/>
              <a:gd name="T2" fmla="*/ 4493 w 4529"/>
              <a:gd name="T3" fmla="*/ 32 h 72"/>
              <a:gd name="T4" fmla="*/ 4495 w 4529"/>
              <a:gd name="T5" fmla="*/ 32 h 72"/>
              <a:gd name="T6" fmla="*/ 4496 w 4529"/>
              <a:gd name="T7" fmla="*/ 33 h 72"/>
              <a:gd name="T8" fmla="*/ 4498 w 4529"/>
              <a:gd name="T9" fmla="*/ 35 h 72"/>
              <a:gd name="T10" fmla="*/ 4498 w 4529"/>
              <a:gd name="T11" fmla="*/ 36 h 72"/>
              <a:gd name="T12" fmla="*/ 4498 w 4529"/>
              <a:gd name="T13" fmla="*/ 37 h 72"/>
              <a:gd name="T14" fmla="*/ 4496 w 4529"/>
              <a:gd name="T15" fmla="*/ 39 h 72"/>
              <a:gd name="T16" fmla="*/ 4495 w 4529"/>
              <a:gd name="T17" fmla="*/ 40 h 72"/>
              <a:gd name="T18" fmla="*/ 4493 w 4529"/>
              <a:gd name="T19" fmla="*/ 40 h 72"/>
              <a:gd name="T20" fmla="*/ 6 w 4529"/>
              <a:gd name="T21" fmla="*/ 40 h 72"/>
              <a:gd name="T22" fmla="*/ 3 w 4529"/>
              <a:gd name="T23" fmla="*/ 39 h 72"/>
              <a:gd name="T24" fmla="*/ 1 w 4529"/>
              <a:gd name="T25" fmla="*/ 39 h 72"/>
              <a:gd name="T26" fmla="*/ 1 w 4529"/>
              <a:gd name="T27" fmla="*/ 37 h 72"/>
              <a:gd name="T28" fmla="*/ 0 w 4529"/>
              <a:gd name="T29" fmla="*/ 36 h 72"/>
              <a:gd name="T30" fmla="*/ 1 w 4529"/>
              <a:gd name="T31" fmla="*/ 33 h 72"/>
              <a:gd name="T32" fmla="*/ 1 w 4529"/>
              <a:gd name="T33" fmla="*/ 32 h 72"/>
              <a:gd name="T34" fmla="*/ 3 w 4529"/>
              <a:gd name="T35" fmla="*/ 32 h 72"/>
              <a:gd name="T36" fmla="*/ 6 w 4529"/>
              <a:gd name="T37" fmla="*/ 30 h 72"/>
              <a:gd name="T38" fmla="*/ 6 w 4529"/>
              <a:gd name="T39" fmla="*/ 30 h 72"/>
              <a:gd name="T40" fmla="*/ 4482 w 4529"/>
              <a:gd name="T41" fmla="*/ 0 h 72"/>
              <a:gd name="T42" fmla="*/ 4529 w 4529"/>
              <a:gd name="T43" fmla="*/ 36 h 72"/>
              <a:gd name="T44" fmla="*/ 4482 w 4529"/>
              <a:gd name="T45" fmla="*/ 72 h 72"/>
              <a:gd name="T46" fmla="*/ 4482 w 4529"/>
              <a:gd name="T47" fmla="*/ 0 h 7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2"/>
              <a:gd name="T74" fmla="*/ 4529 w 4529"/>
              <a:gd name="T75" fmla="*/ 72 h 7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2">
                <a:moveTo>
                  <a:pt x="6" y="30"/>
                </a:moveTo>
                <a:lnTo>
                  <a:pt x="4493" y="32"/>
                </a:lnTo>
                <a:lnTo>
                  <a:pt x="4495" y="32"/>
                </a:lnTo>
                <a:lnTo>
                  <a:pt x="4496" y="33"/>
                </a:lnTo>
                <a:lnTo>
                  <a:pt x="4498" y="35"/>
                </a:lnTo>
                <a:lnTo>
                  <a:pt x="4498" y="36"/>
                </a:lnTo>
                <a:lnTo>
                  <a:pt x="4498" y="37"/>
                </a:lnTo>
                <a:lnTo>
                  <a:pt x="4496" y="39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9"/>
                </a:lnTo>
                <a:lnTo>
                  <a:pt x="1" y="39"/>
                </a:lnTo>
                <a:lnTo>
                  <a:pt x="1" y="37"/>
                </a:lnTo>
                <a:lnTo>
                  <a:pt x="0" y="36"/>
                </a:lnTo>
                <a:lnTo>
                  <a:pt x="1" y="33"/>
                </a:lnTo>
                <a:lnTo>
                  <a:pt x="1" y="32"/>
                </a:lnTo>
                <a:lnTo>
                  <a:pt x="3" y="32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6"/>
                </a:lnTo>
                <a:lnTo>
                  <a:pt x="4482" y="72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0" name="Freeform 10"/>
          <p:cNvSpPr>
            <a:spLocks noEditPoints="1"/>
          </p:cNvSpPr>
          <p:nvPr/>
        </p:nvSpPr>
        <p:spPr bwMode="auto">
          <a:xfrm>
            <a:off x="947738" y="4389438"/>
            <a:ext cx="7189787" cy="112712"/>
          </a:xfrm>
          <a:custGeom>
            <a:avLst/>
            <a:gdLst>
              <a:gd name="T0" fmla="*/ 6 w 4529"/>
              <a:gd name="T1" fmla="*/ 30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40 h 71"/>
              <a:gd name="T18" fmla="*/ 4493 w 4529"/>
              <a:gd name="T19" fmla="*/ 40 h 71"/>
              <a:gd name="T20" fmla="*/ 6 w 4529"/>
              <a:gd name="T21" fmla="*/ 40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30 h 71"/>
              <a:gd name="T38" fmla="*/ 6 w 4529"/>
              <a:gd name="T39" fmla="*/ 30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30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40"/>
                </a:lnTo>
                <a:lnTo>
                  <a:pt x="4493" y="40"/>
                </a:lnTo>
                <a:lnTo>
                  <a:pt x="6" y="40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30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1" name="Freeform 11"/>
          <p:cNvSpPr>
            <a:spLocks noEditPoints="1"/>
          </p:cNvSpPr>
          <p:nvPr/>
        </p:nvSpPr>
        <p:spPr bwMode="auto">
          <a:xfrm>
            <a:off x="947738" y="3576638"/>
            <a:ext cx="7189787" cy="112712"/>
          </a:xfrm>
          <a:custGeom>
            <a:avLst/>
            <a:gdLst>
              <a:gd name="T0" fmla="*/ 6 w 4529"/>
              <a:gd name="T1" fmla="*/ 29 h 71"/>
              <a:gd name="T2" fmla="*/ 4493 w 4529"/>
              <a:gd name="T3" fmla="*/ 31 h 71"/>
              <a:gd name="T4" fmla="*/ 4495 w 4529"/>
              <a:gd name="T5" fmla="*/ 31 h 71"/>
              <a:gd name="T6" fmla="*/ 4496 w 4529"/>
              <a:gd name="T7" fmla="*/ 32 h 71"/>
              <a:gd name="T8" fmla="*/ 4498 w 4529"/>
              <a:gd name="T9" fmla="*/ 34 h 71"/>
              <a:gd name="T10" fmla="*/ 4498 w 4529"/>
              <a:gd name="T11" fmla="*/ 35 h 71"/>
              <a:gd name="T12" fmla="*/ 4498 w 4529"/>
              <a:gd name="T13" fmla="*/ 37 h 71"/>
              <a:gd name="T14" fmla="*/ 4496 w 4529"/>
              <a:gd name="T15" fmla="*/ 38 h 71"/>
              <a:gd name="T16" fmla="*/ 4495 w 4529"/>
              <a:gd name="T17" fmla="*/ 39 h 71"/>
              <a:gd name="T18" fmla="*/ 4493 w 4529"/>
              <a:gd name="T19" fmla="*/ 39 h 71"/>
              <a:gd name="T20" fmla="*/ 6 w 4529"/>
              <a:gd name="T21" fmla="*/ 39 h 71"/>
              <a:gd name="T22" fmla="*/ 3 w 4529"/>
              <a:gd name="T23" fmla="*/ 38 h 71"/>
              <a:gd name="T24" fmla="*/ 1 w 4529"/>
              <a:gd name="T25" fmla="*/ 38 h 71"/>
              <a:gd name="T26" fmla="*/ 1 w 4529"/>
              <a:gd name="T27" fmla="*/ 37 h 71"/>
              <a:gd name="T28" fmla="*/ 0 w 4529"/>
              <a:gd name="T29" fmla="*/ 35 h 71"/>
              <a:gd name="T30" fmla="*/ 1 w 4529"/>
              <a:gd name="T31" fmla="*/ 32 h 71"/>
              <a:gd name="T32" fmla="*/ 1 w 4529"/>
              <a:gd name="T33" fmla="*/ 31 h 71"/>
              <a:gd name="T34" fmla="*/ 3 w 4529"/>
              <a:gd name="T35" fmla="*/ 31 h 71"/>
              <a:gd name="T36" fmla="*/ 6 w 4529"/>
              <a:gd name="T37" fmla="*/ 29 h 71"/>
              <a:gd name="T38" fmla="*/ 6 w 4529"/>
              <a:gd name="T39" fmla="*/ 29 h 71"/>
              <a:gd name="T40" fmla="*/ 4482 w 4529"/>
              <a:gd name="T41" fmla="*/ 0 h 71"/>
              <a:gd name="T42" fmla="*/ 4529 w 4529"/>
              <a:gd name="T43" fmla="*/ 35 h 71"/>
              <a:gd name="T44" fmla="*/ 4482 w 4529"/>
              <a:gd name="T45" fmla="*/ 71 h 71"/>
              <a:gd name="T46" fmla="*/ 4482 w 4529"/>
              <a:gd name="T47" fmla="*/ 0 h 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4529"/>
              <a:gd name="T73" fmla="*/ 0 h 71"/>
              <a:gd name="T74" fmla="*/ 4529 w 4529"/>
              <a:gd name="T75" fmla="*/ 71 h 7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4529" h="71">
                <a:moveTo>
                  <a:pt x="6" y="29"/>
                </a:moveTo>
                <a:lnTo>
                  <a:pt x="4493" y="31"/>
                </a:lnTo>
                <a:lnTo>
                  <a:pt x="4495" y="31"/>
                </a:lnTo>
                <a:lnTo>
                  <a:pt x="4496" y="32"/>
                </a:lnTo>
                <a:lnTo>
                  <a:pt x="4498" y="34"/>
                </a:lnTo>
                <a:lnTo>
                  <a:pt x="4498" y="35"/>
                </a:lnTo>
                <a:lnTo>
                  <a:pt x="4498" y="37"/>
                </a:lnTo>
                <a:lnTo>
                  <a:pt x="4496" y="38"/>
                </a:lnTo>
                <a:lnTo>
                  <a:pt x="4495" y="39"/>
                </a:lnTo>
                <a:lnTo>
                  <a:pt x="4493" y="39"/>
                </a:lnTo>
                <a:lnTo>
                  <a:pt x="6" y="39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0" y="35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6" y="29"/>
                </a:lnTo>
                <a:close/>
                <a:moveTo>
                  <a:pt x="4482" y="0"/>
                </a:moveTo>
                <a:lnTo>
                  <a:pt x="4529" y="35"/>
                </a:lnTo>
                <a:lnTo>
                  <a:pt x="4482" y="71"/>
                </a:lnTo>
                <a:lnTo>
                  <a:pt x="448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2" name="Freeform 12"/>
          <p:cNvSpPr>
            <a:spLocks noEditPoints="1"/>
          </p:cNvSpPr>
          <p:nvPr/>
        </p:nvSpPr>
        <p:spPr bwMode="auto">
          <a:xfrm>
            <a:off x="1354138" y="2946400"/>
            <a:ext cx="822325" cy="685800"/>
          </a:xfrm>
          <a:custGeom>
            <a:avLst/>
            <a:gdLst>
              <a:gd name="T0" fmla="*/ 9 w 518"/>
              <a:gd name="T1" fmla="*/ 1 h 432"/>
              <a:gd name="T2" fmla="*/ 494 w 518"/>
              <a:gd name="T3" fmla="*/ 407 h 432"/>
              <a:gd name="T4" fmla="*/ 495 w 518"/>
              <a:gd name="T5" fmla="*/ 408 h 432"/>
              <a:gd name="T6" fmla="*/ 495 w 518"/>
              <a:gd name="T7" fmla="*/ 409 h 432"/>
              <a:gd name="T8" fmla="*/ 495 w 518"/>
              <a:gd name="T9" fmla="*/ 411 h 432"/>
              <a:gd name="T10" fmla="*/ 494 w 518"/>
              <a:gd name="T11" fmla="*/ 412 h 432"/>
              <a:gd name="T12" fmla="*/ 492 w 518"/>
              <a:gd name="T13" fmla="*/ 414 h 432"/>
              <a:gd name="T14" fmla="*/ 491 w 518"/>
              <a:gd name="T15" fmla="*/ 414 h 432"/>
              <a:gd name="T16" fmla="*/ 489 w 518"/>
              <a:gd name="T17" fmla="*/ 414 h 432"/>
              <a:gd name="T18" fmla="*/ 488 w 518"/>
              <a:gd name="T19" fmla="*/ 412 h 432"/>
              <a:gd name="T20" fmla="*/ 3 w 518"/>
              <a:gd name="T21" fmla="*/ 8 h 432"/>
              <a:gd name="T22" fmla="*/ 1 w 518"/>
              <a:gd name="T23" fmla="*/ 7 h 432"/>
              <a:gd name="T24" fmla="*/ 0 w 518"/>
              <a:gd name="T25" fmla="*/ 5 h 432"/>
              <a:gd name="T26" fmla="*/ 1 w 518"/>
              <a:gd name="T27" fmla="*/ 4 h 432"/>
              <a:gd name="T28" fmla="*/ 1 w 518"/>
              <a:gd name="T29" fmla="*/ 3 h 432"/>
              <a:gd name="T30" fmla="*/ 3 w 518"/>
              <a:gd name="T31" fmla="*/ 1 h 432"/>
              <a:gd name="T32" fmla="*/ 4 w 518"/>
              <a:gd name="T33" fmla="*/ 0 h 432"/>
              <a:gd name="T34" fmla="*/ 6 w 518"/>
              <a:gd name="T35" fmla="*/ 1 h 432"/>
              <a:gd name="T36" fmla="*/ 9 w 518"/>
              <a:gd name="T37" fmla="*/ 1 h 432"/>
              <a:gd name="T38" fmla="*/ 9 w 518"/>
              <a:gd name="T39" fmla="*/ 1 h 432"/>
              <a:gd name="T40" fmla="*/ 504 w 518"/>
              <a:gd name="T41" fmla="*/ 374 h 432"/>
              <a:gd name="T42" fmla="*/ 518 w 518"/>
              <a:gd name="T43" fmla="*/ 432 h 432"/>
              <a:gd name="T44" fmla="*/ 458 w 518"/>
              <a:gd name="T45" fmla="*/ 429 h 432"/>
              <a:gd name="T46" fmla="*/ 504 w 518"/>
              <a:gd name="T47" fmla="*/ 374 h 4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18"/>
              <a:gd name="T73" fmla="*/ 0 h 432"/>
              <a:gd name="T74" fmla="*/ 518 w 518"/>
              <a:gd name="T75" fmla="*/ 432 h 4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18" h="432">
                <a:moveTo>
                  <a:pt x="9" y="1"/>
                </a:moveTo>
                <a:lnTo>
                  <a:pt x="494" y="407"/>
                </a:lnTo>
                <a:lnTo>
                  <a:pt x="495" y="408"/>
                </a:lnTo>
                <a:lnTo>
                  <a:pt x="495" y="409"/>
                </a:lnTo>
                <a:lnTo>
                  <a:pt x="495" y="411"/>
                </a:lnTo>
                <a:lnTo>
                  <a:pt x="494" y="412"/>
                </a:lnTo>
                <a:lnTo>
                  <a:pt x="492" y="414"/>
                </a:lnTo>
                <a:lnTo>
                  <a:pt x="491" y="414"/>
                </a:lnTo>
                <a:lnTo>
                  <a:pt x="489" y="414"/>
                </a:lnTo>
                <a:lnTo>
                  <a:pt x="488" y="412"/>
                </a:lnTo>
                <a:lnTo>
                  <a:pt x="3" y="8"/>
                </a:lnTo>
                <a:lnTo>
                  <a:pt x="1" y="7"/>
                </a:lnTo>
                <a:lnTo>
                  <a:pt x="0" y="5"/>
                </a:lnTo>
                <a:lnTo>
                  <a:pt x="1" y="4"/>
                </a:lnTo>
                <a:lnTo>
                  <a:pt x="1" y="3"/>
                </a:lnTo>
                <a:lnTo>
                  <a:pt x="3" y="1"/>
                </a:lnTo>
                <a:lnTo>
                  <a:pt x="4" y="0"/>
                </a:lnTo>
                <a:lnTo>
                  <a:pt x="6" y="1"/>
                </a:lnTo>
                <a:lnTo>
                  <a:pt x="9" y="1"/>
                </a:lnTo>
                <a:close/>
                <a:moveTo>
                  <a:pt x="504" y="374"/>
                </a:moveTo>
                <a:lnTo>
                  <a:pt x="518" y="432"/>
                </a:lnTo>
                <a:lnTo>
                  <a:pt x="458" y="429"/>
                </a:lnTo>
                <a:lnTo>
                  <a:pt x="504" y="374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3" name="Freeform 13"/>
          <p:cNvSpPr>
            <a:spLocks noEditPoints="1"/>
          </p:cNvSpPr>
          <p:nvPr/>
        </p:nvSpPr>
        <p:spPr bwMode="auto">
          <a:xfrm>
            <a:off x="1627188" y="3625850"/>
            <a:ext cx="4884737" cy="1528763"/>
          </a:xfrm>
          <a:custGeom>
            <a:avLst/>
            <a:gdLst>
              <a:gd name="T0" fmla="*/ 6 w 3077"/>
              <a:gd name="T1" fmla="*/ 0 h 963"/>
              <a:gd name="T2" fmla="*/ 3044 w 3077"/>
              <a:gd name="T3" fmla="*/ 929 h 963"/>
              <a:gd name="T4" fmla="*/ 3046 w 3077"/>
              <a:gd name="T5" fmla="*/ 929 h 963"/>
              <a:gd name="T6" fmla="*/ 3047 w 3077"/>
              <a:gd name="T7" fmla="*/ 930 h 963"/>
              <a:gd name="T8" fmla="*/ 3047 w 3077"/>
              <a:gd name="T9" fmla="*/ 932 h 963"/>
              <a:gd name="T10" fmla="*/ 3047 w 3077"/>
              <a:gd name="T11" fmla="*/ 934 h 963"/>
              <a:gd name="T12" fmla="*/ 3046 w 3077"/>
              <a:gd name="T13" fmla="*/ 936 h 963"/>
              <a:gd name="T14" fmla="*/ 3046 w 3077"/>
              <a:gd name="T15" fmla="*/ 936 h 963"/>
              <a:gd name="T16" fmla="*/ 3043 w 3077"/>
              <a:gd name="T17" fmla="*/ 937 h 963"/>
              <a:gd name="T18" fmla="*/ 3041 w 3077"/>
              <a:gd name="T19" fmla="*/ 937 h 963"/>
              <a:gd name="T20" fmla="*/ 3 w 3077"/>
              <a:gd name="T21" fmla="*/ 8 h 963"/>
              <a:gd name="T22" fmla="*/ 2 w 3077"/>
              <a:gd name="T23" fmla="*/ 7 h 963"/>
              <a:gd name="T24" fmla="*/ 0 w 3077"/>
              <a:gd name="T25" fmla="*/ 6 h 963"/>
              <a:gd name="T26" fmla="*/ 0 w 3077"/>
              <a:gd name="T27" fmla="*/ 4 h 963"/>
              <a:gd name="T28" fmla="*/ 0 w 3077"/>
              <a:gd name="T29" fmla="*/ 3 h 963"/>
              <a:gd name="T30" fmla="*/ 0 w 3077"/>
              <a:gd name="T31" fmla="*/ 1 h 963"/>
              <a:gd name="T32" fmla="*/ 2 w 3077"/>
              <a:gd name="T33" fmla="*/ 0 h 963"/>
              <a:gd name="T34" fmla="*/ 3 w 3077"/>
              <a:gd name="T35" fmla="*/ 0 h 963"/>
              <a:gd name="T36" fmla="*/ 6 w 3077"/>
              <a:gd name="T37" fmla="*/ 0 h 963"/>
              <a:gd name="T38" fmla="*/ 6 w 3077"/>
              <a:gd name="T39" fmla="*/ 0 h 963"/>
              <a:gd name="T40" fmla="*/ 3041 w 3077"/>
              <a:gd name="T41" fmla="*/ 895 h 963"/>
              <a:gd name="T42" fmla="*/ 3077 w 3077"/>
              <a:gd name="T43" fmla="*/ 943 h 963"/>
              <a:gd name="T44" fmla="*/ 3021 w 3077"/>
              <a:gd name="T45" fmla="*/ 963 h 963"/>
              <a:gd name="T46" fmla="*/ 3041 w 3077"/>
              <a:gd name="T47" fmla="*/ 895 h 96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077"/>
              <a:gd name="T73" fmla="*/ 0 h 963"/>
              <a:gd name="T74" fmla="*/ 3077 w 3077"/>
              <a:gd name="T75" fmla="*/ 963 h 96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077" h="963">
                <a:moveTo>
                  <a:pt x="6" y="0"/>
                </a:moveTo>
                <a:lnTo>
                  <a:pt x="3044" y="929"/>
                </a:lnTo>
                <a:lnTo>
                  <a:pt x="3046" y="929"/>
                </a:lnTo>
                <a:lnTo>
                  <a:pt x="3047" y="930"/>
                </a:lnTo>
                <a:lnTo>
                  <a:pt x="3047" y="932"/>
                </a:lnTo>
                <a:lnTo>
                  <a:pt x="3047" y="934"/>
                </a:lnTo>
                <a:lnTo>
                  <a:pt x="3046" y="936"/>
                </a:lnTo>
                <a:lnTo>
                  <a:pt x="3043" y="937"/>
                </a:lnTo>
                <a:lnTo>
                  <a:pt x="3041" y="937"/>
                </a:lnTo>
                <a:lnTo>
                  <a:pt x="3" y="8"/>
                </a:lnTo>
                <a:lnTo>
                  <a:pt x="2" y="7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2" y="0"/>
                </a:lnTo>
                <a:lnTo>
                  <a:pt x="3" y="0"/>
                </a:lnTo>
                <a:lnTo>
                  <a:pt x="6" y="0"/>
                </a:lnTo>
                <a:close/>
                <a:moveTo>
                  <a:pt x="3041" y="895"/>
                </a:moveTo>
                <a:lnTo>
                  <a:pt x="3077" y="943"/>
                </a:lnTo>
                <a:lnTo>
                  <a:pt x="3021" y="963"/>
                </a:lnTo>
                <a:lnTo>
                  <a:pt x="3041" y="89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703263" y="2846388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798513" y="2933700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/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860425" y="2849563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1250950" y="298132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en-US"/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1344613" y="29845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4259263" y="3387725"/>
            <a:ext cx="8413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e</a:t>
            </a:r>
            <a:endParaRPr lang="en-US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3648075" y="33909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703263" y="4878388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798513" y="4967288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3</a:t>
            </a:r>
            <a:endParaRPr lang="en-US"/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860425" y="4881563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1657350" y="338772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en-US"/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1751013" y="33909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0746" name="Rectangle 26"/>
          <p:cNvSpPr>
            <a:spLocks noChangeArrowheads="1"/>
          </p:cNvSpPr>
          <p:nvPr/>
        </p:nvSpPr>
        <p:spPr bwMode="auto">
          <a:xfrm>
            <a:off x="703263" y="4337050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798513" y="4424363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860425" y="43402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0749" name="Rectangle 29"/>
          <p:cNvSpPr>
            <a:spLocks noChangeArrowheads="1"/>
          </p:cNvSpPr>
          <p:nvPr/>
        </p:nvSpPr>
        <p:spPr bwMode="auto">
          <a:xfrm>
            <a:off x="703263" y="3524250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p</a:t>
            </a:r>
            <a:endParaRPr lang="en-US"/>
          </a:p>
        </p:txBody>
      </p:sp>
      <p:sp>
        <p:nvSpPr>
          <p:cNvPr id="30750" name="Rectangle 30"/>
          <p:cNvSpPr>
            <a:spLocks noChangeArrowheads="1"/>
          </p:cNvSpPr>
          <p:nvPr/>
        </p:nvSpPr>
        <p:spPr bwMode="auto">
          <a:xfrm>
            <a:off x="798513" y="3611563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 i="1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/>
          </a:p>
        </p:txBody>
      </p:sp>
      <p:sp>
        <p:nvSpPr>
          <p:cNvPr id="30751" name="Rectangle 31"/>
          <p:cNvSpPr>
            <a:spLocks noChangeArrowheads="1"/>
          </p:cNvSpPr>
          <p:nvPr/>
        </p:nvSpPr>
        <p:spPr bwMode="auto">
          <a:xfrm>
            <a:off x="860425" y="35274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0752" name="Rectangle 32"/>
          <p:cNvSpPr>
            <a:spLocks noChangeArrowheads="1"/>
          </p:cNvSpPr>
          <p:nvPr/>
        </p:nvSpPr>
        <p:spPr bwMode="auto">
          <a:xfrm>
            <a:off x="2481263" y="3387725"/>
            <a:ext cx="8413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 i="1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en-US"/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2563813" y="33909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0754" name="Freeform 34"/>
          <p:cNvSpPr>
            <a:spLocks noEditPoints="1"/>
          </p:cNvSpPr>
          <p:nvPr/>
        </p:nvSpPr>
        <p:spPr bwMode="auto">
          <a:xfrm flipH="1">
            <a:off x="3657600" y="3622675"/>
            <a:ext cx="577850" cy="1500188"/>
          </a:xfrm>
          <a:custGeom>
            <a:avLst/>
            <a:gdLst>
              <a:gd name="T0" fmla="*/ 8 w 364"/>
              <a:gd name="T1" fmla="*/ 3 h 945"/>
              <a:gd name="T2" fmla="*/ 338 w 364"/>
              <a:gd name="T3" fmla="*/ 909 h 945"/>
              <a:gd name="T4" fmla="*/ 340 w 364"/>
              <a:gd name="T5" fmla="*/ 912 h 945"/>
              <a:gd name="T6" fmla="*/ 338 w 364"/>
              <a:gd name="T7" fmla="*/ 914 h 945"/>
              <a:gd name="T8" fmla="*/ 338 w 364"/>
              <a:gd name="T9" fmla="*/ 915 h 945"/>
              <a:gd name="T10" fmla="*/ 336 w 364"/>
              <a:gd name="T11" fmla="*/ 915 h 945"/>
              <a:gd name="T12" fmla="*/ 334 w 364"/>
              <a:gd name="T13" fmla="*/ 917 h 945"/>
              <a:gd name="T14" fmla="*/ 333 w 364"/>
              <a:gd name="T15" fmla="*/ 915 h 945"/>
              <a:gd name="T16" fmla="*/ 331 w 364"/>
              <a:gd name="T17" fmla="*/ 915 h 945"/>
              <a:gd name="T18" fmla="*/ 330 w 364"/>
              <a:gd name="T19" fmla="*/ 914 h 945"/>
              <a:gd name="T20" fmla="*/ 1 w 364"/>
              <a:gd name="T21" fmla="*/ 8 h 945"/>
              <a:gd name="T22" fmla="*/ 0 w 364"/>
              <a:gd name="T23" fmla="*/ 5 h 945"/>
              <a:gd name="T24" fmla="*/ 1 w 364"/>
              <a:gd name="T25" fmla="*/ 3 h 945"/>
              <a:gd name="T26" fmla="*/ 1 w 364"/>
              <a:gd name="T27" fmla="*/ 2 h 945"/>
              <a:gd name="T28" fmla="*/ 3 w 364"/>
              <a:gd name="T29" fmla="*/ 2 h 945"/>
              <a:gd name="T30" fmla="*/ 6 w 364"/>
              <a:gd name="T31" fmla="*/ 0 h 945"/>
              <a:gd name="T32" fmla="*/ 7 w 364"/>
              <a:gd name="T33" fmla="*/ 2 h 945"/>
              <a:gd name="T34" fmla="*/ 8 w 364"/>
              <a:gd name="T35" fmla="*/ 2 h 945"/>
              <a:gd name="T36" fmla="*/ 8 w 364"/>
              <a:gd name="T37" fmla="*/ 3 h 945"/>
              <a:gd name="T38" fmla="*/ 8 w 364"/>
              <a:gd name="T39" fmla="*/ 3 h 945"/>
              <a:gd name="T40" fmla="*/ 364 w 364"/>
              <a:gd name="T41" fmla="*/ 888 h 945"/>
              <a:gd name="T42" fmla="*/ 347 w 364"/>
              <a:gd name="T43" fmla="*/ 945 h 945"/>
              <a:gd name="T44" fmla="*/ 297 w 364"/>
              <a:gd name="T45" fmla="*/ 912 h 945"/>
              <a:gd name="T46" fmla="*/ 364 w 364"/>
              <a:gd name="T47" fmla="*/ 888 h 94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64"/>
              <a:gd name="T73" fmla="*/ 0 h 945"/>
              <a:gd name="T74" fmla="*/ 364 w 364"/>
              <a:gd name="T75" fmla="*/ 945 h 94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64" h="945">
                <a:moveTo>
                  <a:pt x="8" y="3"/>
                </a:moveTo>
                <a:lnTo>
                  <a:pt x="338" y="909"/>
                </a:lnTo>
                <a:lnTo>
                  <a:pt x="340" y="912"/>
                </a:lnTo>
                <a:lnTo>
                  <a:pt x="338" y="914"/>
                </a:lnTo>
                <a:lnTo>
                  <a:pt x="338" y="915"/>
                </a:lnTo>
                <a:lnTo>
                  <a:pt x="336" y="915"/>
                </a:lnTo>
                <a:lnTo>
                  <a:pt x="334" y="917"/>
                </a:lnTo>
                <a:lnTo>
                  <a:pt x="333" y="915"/>
                </a:lnTo>
                <a:lnTo>
                  <a:pt x="331" y="915"/>
                </a:lnTo>
                <a:lnTo>
                  <a:pt x="330" y="914"/>
                </a:lnTo>
                <a:lnTo>
                  <a:pt x="1" y="8"/>
                </a:lnTo>
                <a:lnTo>
                  <a:pt x="0" y="5"/>
                </a:lnTo>
                <a:lnTo>
                  <a:pt x="1" y="3"/>
                </a:lnTo>
                <a:lnTo>
                  <a:pt x="1" y="2"/>
                </a:lnTo>
                <a:lnTo>
                  <a:pt x="3" y="2"/>
                </a:lnTo>
                <a:lnTo>
                  <a:pt x="6" y="0"/>
                </a:lnTo>
                <a:lnTo>
                  <a:pt x="7" y="2"/>
                </a:lnTo>
                <a:lnTo>
                  <a:pt x="8" y="2"/>
                </a:lnTo>
                <a:lnTo>
                  <a:pt x="8" y="3"/>
                </a:lnTo>
                <a:close/>
                <a:moveTo>
                  <a:pt x="364" y="888"/>
                </a:moveTo>
                <a:lnTo>
                  <a:pt x="347" y="945"/>
                </a:lnTo>
                <a:lnTo>
                  <a:pt x="297" y="912"/>
                </a:lnTo>
                <a:lnTo>
                  <a:pt x="364" y="88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5" name="Line 35"/>
          <p:cNvSpPr>
            <a:spLocks noChangeShapeType="1"/>
          </p:cNvSpPr>
          <p:nvPr/>
        </p:nvSpPr>
        <p:spPr bwMode="auto">
          <a:xfrm>
            <a:off x="4038600" y="2971800"/>
            <a:ext cx="76200" cy="2133600"/>
          </a:xfrm>
          <a:prstGeom prst="line">
            <a:avLst/>
          </a:prstGeom>
          <a:noFill/>
          <a:ln w="74613">
            <a:solidFill>
              <a:srgbClr val="9999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6" name="Freeform 36"/>
          <p:cNvSpPr>
            <a:spLocks noEditPoints="1"/>
          </p:cNvSpPr>
          <p:nvPr/>
        </p:nvSpPr>
        <p:spPr bwMode="auto">
          <a:xfrm>
            <a:off x="2438400" y="3622675"/>
            <a:ext cx="1447800" cy="1482725"/>
          </a:xfrm>
          <a:custGeom>
            <a:avLst/>
            <a:gdLst>
              <a:gd name="T0" fmla="*/ 7 w 688"/>
              <a:gd name="T1" fmla="*/ 2 h 518"/>
              <a:gd name="T2" fmla="*/ 663 w 688"/>
              <a:gd name="T3" fmla="*/ 493 h 518"/>
              <a:gd name="T4" fmla="*/ 664 w 688"/>
              <a:gd name="T5" fmla="*/ 494 h 518"/>
              <a:gd name="T6" fmla="*/ 664 w 688"/>
              <a:gd name="T7" fmla="*/ 497 h 518"/>
              <a:gd name="T8" fmla="*/ 664 w 688"/>
              <a:gd name="T9" fmla="*/ 498 h 518"/>
              <a:gd name="T10" fmla="*/ 663 w 688"/>
              <a:gd name="T11" fmla="*/ 500 h 518"/>
              <a:gd name="T12" fmla="*/ 663 w 688"/>
              <a:gd name="T13" fmla="*/ 501 h 518"/>
              <a:gd name="T14" fmla="*/ 660 w 688"/>
              <a:gd name="T15" fmla="*/ 501 h 518"/>
              <a:gd name="T16" fmla="*/ 658 w 688"/>
              <a:gd name="T17" fmla="*/ 501 h 518"/>
              <a:gd name="T18" fmla="*/ 657 w 688"/>
              <a:gd name="T19" fmla="*/ 500 h 518"/>
              <a:gd name="T20" fmla="*/ 3 w 688"/>
              <a:gd name="T21" fmla="*/ 9 h 518"/>
              <a:gd name="T22" fmla="*/ 1 w 688"/>
              <a:gd name="T23" fmla="*/ 8 h 518"/>
              <a:gd name="T24" fmla="*/ 0 w 688"/>
              <a:gd name="T25" fmla="*/ 6 h 518"/>
              <a:gd name="T26" fmla="*/ 1 w 688"/>
              <a:gd name="T27" fmla="*/ 5 h 518"/>
              <a:gd name="T28" fmla="*/ 1 w 688"/>
              <a:gd name="T29" fmla="*/ 3 h 518"/>
              <a:gd name="T30" fmla="*/ 3 w 688"/>
              <a:gd name="T31" fmla="*/ 2 h 518"/>
              <a:gd name="T32" fmla="*/ 4 w 688"/>
              <a:gd name="T33" fmla="*/ 0 h 518"/>
              <a:gd name="T34" fmla="*/ 6 w 688"/>
              <a:gd name="T35" fmla="*/ 2 h 518"/>
              <a:gd name="T36" fmla="*/ 7 w 688"/>
              <a:gd name="T37" fmla="*/ 2 h 518"/>
              <a:gd name="T38" fmla="*/ 7 w 688"/>
              <a:gd name="T39" fmla="*/ 2 h 518"/>
              <a:gd name="T40" fmla="*/ 671 w 688"/>
              <a:gd name="T41" fmla="*/ 461 h 518"/>
              <a:gd name="T42" fmla="*/ 688 w 688"/>
              <a:gd name="T43" fmla="*/ 518 h 518"/>
              <a:gd name="T44" fmla="*/ 629 w 688"/>
              <a:gd name="T45" fmla="*/ 518 h 518"/>
              <a:gd name="T46" fmla="*/ 671 w 688"/>
              <a:gd name="T47" fmla="*/ 461 h 51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688"/>
              <a:gd name="T73" fmla="*/ 0 h 518"/>
              <a:gd name="T74" fmla="*/ 688 w 688"/>
              <a:gd name="T75" fmla="*/ 518 h 518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688" h="518">
                <a:moveTo>
                  <a:pt x="7" y="2"/>
                </a:moveTo>
                <a:lnTo>
                  <a:pt x="663" y="493"/>
                </a:lnTo>
                <a:lnTo>
                  <a:pt x="664" y="494"/>
                </a:lnTo>
                <a:lnTo>
                  <a:pt x="664" y="497"/>
                </a:lnTo>
                <a:lnTo>
                  <a:pt x="664" y="498"/>
                </a:lnTo>
                <a:lnTo>
                  <a:pt x="663" y="500"/>
                </a:lnTo>
                <a:lnTo>
                  <a:pt x="663" y="501"/>
                </a:lnTo>
                <a:lnTo>
                  <a:pt x="660" y="501"/>
                </a:lnTo>
                <a:lnTo>
                  <a:pt x="658" y="501"/>
                </a:lnTo>
                <a:lnTo>
                  <a:pt x="657" y="500"/>
                </a:lnTo>
                <a:lnTo>
                  <a:pt x="3" y="9"/>
                </a:lnTo>
                <a:lnTo>
                  <a:pt x="1" y="8"/>
                </a:lnTo>
                <a:lnTo>
                  <a:pt x="0" y="6"/>
                </a:lnTo>
                <a:lnTo>
                  <a:pt x="1" y="5"/>
                </a:lnTo>
                <a:lnTo>
                  <a:pt x="1" y="3"/>
                </a:lnTo>
                <a:lnTo>
                  <a:pt x="3" y="2"/>
                </a:lnTo>
                <a:lnTo>
                  <a:pt x="4" y="0"/>
                </a:lnTo>
                <a:lnTo>
                  <a:pt x="6" y="2"/>
                </a:lnTo>
                <a:lnTo>
                  <a:pt x="7" y="2"/>
                </a:lnTo>
                <a:close/>
                <a:moveTo>
                  <a:pt x="671" y="461"/>
                </a:moveTo>
                <a:lnTo>
                  <a:pt x="688" y="518"/>
                </a:lnTo>
                <a:lnTo>
                  <a:pt x="629" y="518"/>
                </a:lnTo>
                <a:lnTo>
                  <a:pt x="671" y="461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Who cares?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our auditing example, we might think some of the bank’s money is missing</a:t>
            </a:r>
          </a:p>
          <a:p>
            <a:pPr eaLnBrk="1" hangingPunct="1"/>
            <a:r>
              <a:rPr lang="en-US" smtClean="0"/>
              <a:t>Or suppose that we want to do distributed deadlock detection</a:t>
            </a:r>
          </a:p>
          <a:p>
            <a:pPr lvl="1" eaLnBrk="1" hangingPunct="1"/>
            <a:r>
              <a:rPr lang="en-US" smtClean="0"/>
              <a:t>System lets processes “wait” for actions by other processes</a:t>
            </a:r>
          </a:p>
          <a:p>
            <a:pPr lvl="1" eaLnBrk="1" hangingPunct="1"/>
            <a:r>
              <a:rPr lang="en-US" smtClean="0"/>
              <a:t>A process can only do one thing at a time</a:t>
            </a:r>
          </a:p>
          <a:p>
            <a:pPr lvl="1" eaLnBrk="1" hangingPunct="1"/>
            <a:r>
              <a:rPr lang="en-US" smtClean="0"/>
              <a:t>A deadlock occurs if there is a circular wait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Deadlock detection “algorithm”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 worries: perhaps we have a deadlock</a:t>
            </a:r>
          </a:p>
          <a:p>
            <a:pPr eaLnBrk="1" hangingPunct="1"/>
            <a:r>
              <a:rPr lang="en-US" smtClean="0"/>
              <a:t>p is waiting for q, so sends “what’s your state?”</a:t>
            </a:r>
          </a:p>
          <a:p>
            <a:pPr eaLnBrk="1" hangingPunct="1"/>
            <a:r>
              <a:rPr lang="en-US" smtClean="0"/>
              <a:t>q, on receipt, is waiting for r, so sends the same question… and r for s…. And s is waiting on p.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Suppose we detect this state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 see a cycle…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… but is it a deadlock?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514600" y="2819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5105400" y="2819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2514600" y="4800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5105400" y="4724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>
            <a:off x="2819400" y="30480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>
            <a:off x="5257800" y="32004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2743200" y="49530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V="1">
            <a:off x="2667000" y="32004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3505200" y="2895600"/>
            <a:ext cx="990600" cy="27463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i="1"/>
              <a:t>Waiting for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3505200" y="4800600"/>
            <a:ext cx="990600" cy="27463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i="1"/>
              <a:t>Waiting for</a:t>
            </a:r>
          </a:p>
        </p:txBody>
      </p:sp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2209800" y="3733800"/>
            <a:ext cx="990600" cy="27463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i="1"/>
              <a:t>Waiting for</a:t>
            </a:r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4724400" y="3657600"/>
            <a:ext cx="990600" cy="27463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i="1"/>
              <a:t>Waiting for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Phantom deadlocks!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Suppose system has a </a:t>
            </a:r>
            <a:r>
              <a:rPr lang="en-US" sz="2800" i="1" smtClean="0"/>
              <a:t>very high rate </a:t>
            </a:r>
            <a:r>
              <a:rPr lang="en-US" sz="2800" smtClean="0"/>
              <a:t>of locking.</a:t>
            </a:r>
          </a:p>
          <a:p>
            <a:pPr eaLnBrk="1" hangingPunct="1"/>
            <a:r>
              <a:rPr lang="en-US" sz="2800" smtClean="0"/>
              <a:t>Then perhaps a lock release message “passed” a query message</a:t>
            </a:r>
          </a:p>
          <a:p>
            <a:pPr lvl="1" eaLnBrk="1" hangingPunct="1"/>
            <a:r>
              <a:rPr lang="en-US" sz="2400" smtClean="0"/>
              <a:t>i.e. we see “q waiting for r” and “r waiting for s” but in fact, by the time we checked r, q was no longer waiting!</a:t>
            </a:r>
          </a:p>
          <a:p>
            <a:pPr eaLnBrk="1" hangingPunct="1"/>
            <a:r>
              <a:rPr lang="en-US" sz="2800" smtClean="0"/>
              <a:t>In effect: we checked for deadlock on a gray cut – an inconsistent cut.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One solution is to “freeze” the system</a:t>
            </a: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 flipV="1">
            <a:off x="1066800" y="2667000"/>
            <a:ext cx="2133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1066800" y="3657600"/>
            <a:ext cx="3733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>
            <a:off x="1066800" y="3657600"/>
            <a:ext cx="25908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 flipV="1">
            <a:off x="4800600" y="2971800"/>
            <a:ext cx="1600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>
            <a:off x="4800600" y="4038600"/>
            <a:ext cx="2743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3276600" y="2514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4572000" y="4114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3657600" y="5410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6400800" y="2743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7391400" y="4800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pic>
        <p:nvPicPr>
          <p:cNvPr id="35853" name="Picture 14" descr="j018617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971800"/>
            <a:ext cx="1192213" cy="130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54" name="AutoShape 15"/>
          <p:cNvSpPr>
            <a:spLocks noChangeArrowheads="1"/>
          </p:cNvSpPr>
          <p:nvPr/>
        </p:nvSpPr>
        <p:spPr bwMode="auto">
          <a:xfrm>
            <a:off x="1143000" y="2286000"/>
            <a:ext cx="2438400" cy="457200"/>
          </a:xfrm>
          <a:prstGeom prst="wedgeRectCallout">
            <a:avLst>
              <a:gd name="adj1" fmla="val -40037"/>
              <a:gd name="adj2" fmla="val 106597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b="1"/>
              <a:t>STOP!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time is it?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distributed system we need practical ways to deal with time</a:t>
            </a:r>
          </a:p>
          <a:p>
            <a:pPr lvl="1" eaLnBrk="1" hangingPunct="1"/>
            <a:r>
              <a:rPr lang="en-US" smtClean="0"/>
              <a:t>E.g. we may need to agree that update A occurred before update B</a:t>
            </a:r>
          </a:p>
          <a:p>
            <a:pPr lvl="1" eaLnBrk="1" hangingPunct="1"/>
            <a:r>
              <a:rPr lang="en-US" smtClean="0"/>
              <a:t>Or offer a “lease” on a resource that expires at time 10:10.0150 </a:t>
            </a:r>
          </a:p>
          <a:p>
            <a:pPr lvl="1" eaLnBrk="1" hangingPunct="1"/>
            <a:r>
              <a:rPr lang="en-US" smtClean="0"/>
              <a:t>Or </a:t>
            </a:r>
            <a:r>
              <a:rPr lang="en-US" i="1" smtClean="0"/>
              <a:t>guarantee </a:t>
            </a:r>
            <a:r>
              <a:rPr lang="en-US" smtClean="0"/>
              <a:t>that a time critical event will reach all interested parties within 100ms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One solution is to “freeze” the system</a:t>
            </a:r>
          </a:p>
        </p:txBody>
      </p:sp>
      <p:sp>
        <p:nvSpPr>
          <p:cNvPr id="36867" name="Line 3"/>
          <p:cNvSpPr>
            <a:spLocks noChangeShapeType="1"/>
          </p:cNvSpPr>
          <p:nvPr/>
        </p:nvSpPr>
        <p:spPr bwMode="auto">
          <a:xfrm flipV="1">
            <a:off x="1066800" y="2667000"/>
            <a:ext cx="2133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>
            <a:off x="1066800" y="3657600"/>
            <a:ext cx="3733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9" name="Line 5"/>
          <p:cNvSpPr>
            <a:spLocks noChangeShapeType="1"/>
          </p:cNvSpPr>
          <p:nvPr/>
        </p:nvSpPr>
        <p:spPr bwMode="auto">
          <a:xfrm>
            <a:off x="1066800" y="3657600"/>
            <a:ext cx="25908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 flipV="1">
            <a:off x="4800600" y="2971800"/>
            <a:ext cx="1600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>
            <a:off x="4800600" y="4038600"/>
            <a:ext cx="2743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3276600" y="2514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4572000" y="4114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3657600" y="5410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6400800" y="2743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7391400" y="4800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pic>
        <p:nvPicPr>
          <p:cNvPr id="36877" name="Picture 13" descr="j018617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971800"/>
            <a:ext cx="1192213" cy="130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78" name="AutoShape 14"/>
          <p:cNvSpPr>
            <a:spLocks noChangeArrowheads="1"/>
          </p:cNvSpPr>
          <p:nvPr/>
        </p:nvSpPr>
        <p:spPr bwMode="auto">
          <a:xfrm>
            <a:off x="1143000" y="2286000"/>
            <a:ext cx="2438400" cy="457200"/>
          </a:xfrm>
          <a:prstGeom prst="wedgeRectCallout">
            <a:avLst>
              <a:gd name="adj1" fmla="val -40037"/>
              <a:gd name="adj2" fmla="val 106597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b="1"/>
              <a:t>STOP!</a:t>
            </a: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6172200" y="32004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Ok…</a:t>
            </a:r>
          </a:p>
        </p:txBody>
      </p: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6400800" y="48768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Yes sir!</a:t>
            </a:r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3200400" y="41148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I’ll be late!</a:t>
            </a: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3200400" y="28194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Was I speeding?</a:t>
            </a:r>
          </a:p>
        </p:txBody>
      </p:sp>
      <p:sp>
        <p:nvSpPr>
          <p:cNvPr id="36883" name="Text Box 19"/>
          <p:cNvSpPr txBox="1">
            <a:spLocks noChangeArrowheads="1"/>
          </p:cNvSpPr>
          <p:nvPr/>
        </p:nvSpPr>
        <p:spPr bwMode="auto">
          <a:xfrm>
            <a:off x="2819400" y="57150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Sigh…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One solution is to “freeze” the system</a:t>
            </a:r>
          </a:p>
        </p:txBody>
      </p:sp>
      <p:sp>
        <p:nvSpPr>
          <p:cNvPr id="37891" name="Line 3"/>
          <p:cNvSpPr>
            <a:spLocks noChangeShapeType="1"/>
          </p:cNvSpPr>
          <p:nvPr/>
        </p:nvSpPr>
        <p:spPr bwMode="auto">
          <a:xfrm flipV="1">
            <a:off x="1066800" y="2667000"/>
            <a:ext cx="2133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>
            <a:off x="1066800" y="3657600"/>
            <a:ext cx="3733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>
            <a:off x="1066800" y="3657600"/>
            <a:ext cx="25908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894" name="Line 6"/>
          <p:cNvSpPr>
            <a:spLocks noChangeShapeType="1"/>
          </p:cNvSpPr>
          <p:nvPr/>
        </p:nvSpPr>
        <p:spPr bwMode="auto">
          <a:xfrm flipV="1">
            <a:off x="4800600" y="2971800"/>
            <a:ext cx="1600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895" name="Line 7"/>
          <p:cNvSpPr>
            <a:spLocks noChangeShapeType="1"/>
          </p:cNvSpPr>
          <p:nvPr/>
        </p:nvSpPr>
        <p:spPr bwMode="auto">
          <a:xfrm>
            <a:off x="4800600" y="4038600"/>
            <a:ext cx="2743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3276600" y="2514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4572000" y="4114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3657600" y="5410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6400800" y="2743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37900" name="Text Box 12"/>
          <p:cNvSpPr txBox="1">
            <a:spLocks noChangeArrowheads="1"/>
          </p:cNvSpPr>
          <p:nvPr/>
        </p:nvSpPr>
        <p:spPr bwMode="auto">
          <a:xfrm>
            <a:off x="7391400" y="4800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pic>
        <p:nvPicPr>
          <p:cNvPr id="37901" name="Picture 13" descr="j029746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276600"/>
            <a:ext cx="7620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902" name="AutoShape 15"/>
          <p:cNvSpPr>
            <a:spLocks noChangeArrowheads="1"/>
          </p:cNvSpPr>
          <p:nvPr/>
        </p:nvSpPr>
        <p:spPr bwMode="auto">
          <a:xfrm>
            <a:off x="1447800" y="1828800"/>
            <a:ext cx="4038600" cy="1066800"/>
          </a:xfrm>
          <a:prstGeom prst="wedgeRectCallout">
            <a:avLst>
              <a:gd name="adj1" fmla="val -65370"/>
              <a:gd name="adj2" fmla="val 94347"/>
            </a:avLst>
          </a:prstGeom>
          <a:solidFill>
            <a:srgbClr val="FFA99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b="1"/>
              <a:t>Sorry to trouble you, folks.  I just need a status snapshot, please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One solution is to “freeze” the system</a:t>
            </a:r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 flipV="1">
            <a:off x="1066800" y="2667000"/>
            <a:ext cx="2133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1066800" y="3657600"/>
            <a:ext cx="3733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>
            <a:off x="1066800" y="3657600"/>
            <a:ext cx="25908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 flipV="1">
            <a:off x="4800600" y="2971800"/>
            <a:ext cx="1600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19" name="Line 7"/>
          <p:cNvSpPr>
            <a:spLocks noChangeShapeType="1"/>
          </p:cNvSpPr>
          <p:nvPr/>
        </p:nvSpPr>
        <p:spPr bwMode="auto">
          <a:xfrm>
            <a:off x="4800600" y="4038600"/>
            <a:ext cx="2743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3276600" y="2514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4572000" y="4114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3657600" y="5410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6400800" y="2743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38924" name="Text Box 12"/>
          <p:cNvSpPr txBox="1">
            <a:spLocks noChangeArrowheads="1"/>
          </p:cNvSpPr>
          <p:nvPr/>
        </p:nvSpPr>
        <p:spPr bwMode="auto">
          <a:xfrm>
            <a:off x="7391400" y="4800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38925" name="Text Box 15"/>
          <p:cNvSpPr txBox="1">
            <a:spLocks noChangeArrowheads="1"/>
          </p:cNvSpPr>
          <p:nvPr/>
        </p:nvSpPr>
        <p:spPr bwMode="auto">
          <a:xfrm>
            <a:off x="6172200" y="32004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No problem</a:t>
            </a:r>
          </a:p>
        </p:txBody>
      </p:sp>
      <p:sp>
        <p:nvSpPr>
          <p:cNvPr id="38926" name="Text Box 16"/>
          <p:cNvSpPr txBox="1">
            <a:spLocks noChangeArrowheads="1"/>
          </p:cNvSpPr>
          <p:nvPr/>
        </p:nvSpPr>
        <p:spPr bwMode="auto">
          <a:xfrm>
            <a:off x="6019800" y="4953000"/>
            <a:ext cx="2895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Hey, doesn’t a guy have a right to privacy?</a:t>
            </a:r>
          </a:p>
        </p:txBody>
      </p:sp>
      <p:sp>
        <p:nvSpPr>
          <p:cNvPr id="38927" name="Text Box 17"/>
          <p:cNvSpPr txBox="1">
            <a:spLocks noChangeArrowheads="1"/>
          </p:cNvSpPr>
          <p:nvPr/>
        </p:nvSpPr>
        <p:spPr bwMode="auto">
          <a:xfrm>
            <a:off x="3200400" y="41148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Done…</a:t>
            </a:r>
          </a:p>
        </p:txBody>
      </p:sp>
      <p:sp>
        <p:nvSpPr>
          <p:cNvPr id="38928" name="Text Box 18"/>
          <p:cNvSpPr txBox="1">
            <a:spLocks noChangeArrowheads="1"/>
          </p:cNvSpPr>
          <p:nvPr/>
        </p:nvSpPr>
        <p:spPr bwMode="auto">
          <a:xfrm>
            <a:off x="3200400" y="28194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Here you go…</a:t>
            </a:r>
          </a:p>
        </p:txBody>
      </p:sp>
      <p:sp>
        <p:nvSpPr>
          <p:cNvPr id="38929" name="Text Box 19"/>
          <p:cNvSpPr txBox="1">
            <a:spLocks noChangeArrowheads="1"/>
          </p:cNvSpPr>
          <p:nvPr/>
        </p:nvSpPr>
        <p:spPr bwMode="auto">
          <a:xfrm>
            <a:off x="2819400" y="57150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Sigh…</a:t>
            </a:r>
          </a:p>
        </p:txBody>
      </p:sp>
      <p:pic>
        <p:nvPicPr>
          <p:cNvPr id="38930" name="Picture 20" descr="j029746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276600"/>
            <a:ext cx="7620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One solution is to “freeze” the system</a:t>
            </a:r>
          </a:p>
        </p:txBody>
      </p:sp>
      <p:sp>
        <p:nvSpPr>
          <p:cNvPr id="39939" name="Line 3"/>
          <p:cNvSpPr>
            <a:spLocks noChangeShapeType="1"/>
          </p:cNvSpPr>
          <p:nvPr/>
        </p:nvSpPr>
        <p:spPr bwMode="auto">
          <a:xfrm flipV="1">
            <a:off x="1066800" y="2667000"/>
            <a:ext cx="2133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>
            <a:off x="1066800" y="3657600"/>
            <a:ext cx="3733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>
            <a:off x="1066800" y="3657600"/>
            <a:ext cx="25908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942" name="Line 6"/>
          <p:cNvSpPr>
            <a:spLocks noChangeShapeType="1"/>
          </p:cNvSpPr>
          <p:nvPr/>
        </p:nvSpPr>
        <p:spPr bwMode="auto">
          <a:xfrm flipV="1">
            <a:off x="4800600" y="2971800"/>
            <a:ext cx="1600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4800600" y="4038600"/>
            <a:ext cx="2743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3276600" y="2514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4572000" y="4114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3657600" y="5410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6400800" y="2743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7391400" y="4800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39949" name="AutoShape 14"/>
          <p:cNvSpPr>
            <a:spLocks noChangeArrowheads="1"/>
          </p:cNvSpPr>
          <p:nvPr/>
        </p:nvSpPr>
        <p:spPr bwMode="auto">
          <a:xfrm>
            <a:off x="1143000" y="2286000"/>
            <a:ext cx="2743200" cy="457200"/>
          </a:xfrm>
          <a:prstGeom prst="wedgeRectCallout">
            <a:avLst>
              <a:gd name="adj1" fmla="val -41144"/>
              <a:gd name="adj2" fmla="val 106597"/>
            </a:avLst>
          </a:prstGeom>
          <a:solidFill>
            <a:srgbClr val="18E1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b="1"/>
              <a:t>Ok, you can go now</a:t>
            </a:r>
          </a:p>
        </p:txBody>
      </p:sp>
      <p:pic>
        <p:nvPicPr>
          <p:cNvPr id="39950" name="Picture 16" descr="MCBD07122_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971800"/>
            <a:ext cx="97790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does it work?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When we check bank accounts, or check for deadlock, the system is idle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So if “P is waiting for Q” and “Q is waiting for R” we really mean “simultaneously”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But to get this guarantee we did something very costly because no new work is being done!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Consistent cuts and snapshots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Goal is to draw a line across the system state such that</a:t>
            </a:r>
          </a:p>
          <a:p>
            <a:pPr lvl="1" eaLnBrk="1" hangingPunct="1"/>
            <a:r>
              <a:rPr lang="en-US" smtClean="0"/>
              <a:t>Every message “received” by a process is shown as having been sent by some other process</a:t>
            </a:r>
          </a:p>
          <a:p>
            <a:pPr lvl="1" eaLnBrk="1" hangingPunct="1"/>
            <a:r>
              <a:rPr lang="en-US" smtClean="0"/>
              <a:t>Some pending messages might still be in communication channels</a:t>
            </a:r>
          </a:p>
          <a:p>
            <a:pPr eaLnBrk="1" hangingPunct="1"/>
            <a:r>
              <a:rPr lang="en-US" smtClean="0"/>
              <a:t>And we want to do this </a:t>
            </a:r>
            <a:r>
              <a:rPr lang="en-US" i="1" smtClean="0"/>
              <a:t>while running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Turn idea into an algorithm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 start a new snapshot, p</a:t>
            </a:r>
            <a:r>
              <a:rPr lang="en-US" baseline="-25000" smtClean="0"/>
              <a:t>i …</a:t>
            </a:r>
            <a:endParaRPr lang="en-US" smtClean="0"/>
          </a:p>
          <a:p>
            <a:pPr lvl="1" eaLnBrk="1" hangingPunct="1"/>
            <a:r>
              <a:rPr lang="en-US" smtClean="0"/>
              <a:t>Builds a message: “P</a:t>
            </a:r>
            <a:r>
              <a:rPr lang="en-US" baseline="-25000" smtClean="0"/>
              <a:t>i</a:t>
            </a:r>
            <a:r>
              <a:rPr lang="en-US" smtClean="0"/>
              <a:t> is initiating snapshot k”.  </a:t>
            </a:r>
          </a:p>
          <a:p>
            <a:pPr lvl="2" eaLnBrk="1" hangingPunct="1"/>
            <a:r>
              <a:rPr lang="en-US" smtClean="0"/>
              <a:t>The tuple (p</a:t>
            </a:r>
            <a:r>
              <a:rPr lang="en-US" baseline="-25000" smtClean="0"/>
              <a:t>i</a:t>
            </a:r>
            <a:r>
              <a:rPr lang="en-US" smtClean="0"/>
              <a:t>, k) uniquely identifies the snapshot</a:t>
            </a:r>
          </a:p>
          <a:p>
            <a:pPr lvl="1" eaLnBrk="1" hangingPunct="1"/>
            <a:r>
              <a:rPr lang="en-US" smtClean="0"/>
              <a:t>Writes down its own state</a:t>
            </a:r>
          </a:p>
          <a:p>
            <a:pPr lvl="1" eaLnBrk="1" hangingPunct="1"/>
            <a:r>
              <a:rPr lang="en-US" smtClean="0"/>
              <a:t>Starts recording incoming messages on all channels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Turn idea into an algorithm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Now p</a:t>
            </a:r>
            <a:r>
              <a:rPr lang="en-US" sz="2400" baseline="-25000" smtClean="0"/>
              <a:t>i </a:t>
            </a:r>
            <a:r>
              <a:rPr lang="en-US" sz="2400" smtClean="0"/>
              <a:t>tells its neighbors to start a snapshot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In general, on first learning about snapshot (p</a:t>
            </a:r>
            <a:r>
              <a:rPr lang="en-US" sz="2400" baseline="-25000" smtClean="0"/>
              <a:t>i</a:t>
            </a:r>
            <a:r>
              <a:rPr lang="en-US" sz="2400" smtClean="0"/>
              <a:t>, k), p</a:t>
            </a:r>
            <a:r>
              <a:rPr lang="en-US" sz="2400" baseline="-25000" smtClean="0"/>
              <a:t>x</a:t>
            </a: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Writes down its state: p</a:t>
            </a:r>
            <a:r>
              <a:rPr lang="en-US" sz="2000" baseline="-25000" smtClean="0"/>
              <a:t>x</a:t>
            </a:r>
            <a:r>
              <a:rPr lang="en-US" sz="2000" smtClean="0"/>
              <a:t>’s contribution to the snapshot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Starts “tape recorders” for all communication channels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Forwards the message on all outgoing channels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Stops “tape recorder” for a channel when a snapshot message for (p</a:t>
            </a:r>
            <a:r>
              <a:rPr lang="en-US" sz="2000" baseline="-25000" smtClean="0"/>
              <a:t>i</a:t>
            </a:r>
            <a:r>
              <a:rPr lang="en-US" sz="2000" smtClean="0"/>
              <a:t>, k) is received on it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Snapshot consists of all the local state contributions and all the tape-recordings for the channels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Outgoing wave of requests… incoming wave of snapshots and channel state</a:t>
            </a:r>
          </a:p>
          <a:p>
            <a:pPr eaLnBrk="1" hangingPunct="1"/>
            <a:r>
              <a:rPr lang="en-US" smtClean="0"/>
              <a:t>Snapshot ends up accumulating at the initiator, p</a:t>
            </a:r>
            <a:r>
              <a:rPr lang="en-US" baseline="-25000" smtClean="0"/>
              <a:t>i</a:t>
            </a:r>
          </a:p>
          <a:p>
            <a:pPr eaLnBrk="1" hangingPunct="1"/>
            <a:r>
              <a:rPr lang="en-US" smtClean="0"/>
              <a:t>Algorithm doesn’t tolerate process failures or message failures.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u</a:t>
            </a:r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v</a:t>
            </a:r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w</a:t>
            </a:r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46092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99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100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101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102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103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104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105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106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107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108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109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But what does time “mean”?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Time on a global clock?</a:t>
            </a:r>
          </a:p>
          <a:p>
            <a:pPr lvl="1" eaLnBrk="1" hangingPunct="1"/>
            <a:r>
              <a:rPr lang="en-US" smtClean="0"/>
              <a:t>E.g. with GPS receiver</a:t>
            </a:r>
          </a:p>
          <a:p>
            <a:pPr eaLnBrk="1" hangingPunct="1"/>
            <a:r>
              <a:rPr lang="en-US" smtClean="0"/>
              <a:t>… or on a machine’s local clock</a:t>
            </a:r>
          </a:p>
          <a:p>
            <a:pPr lvl="1" eaLnBrk="1" hangingPunct="1"/>
            <a:r>
              <a:rPr lang="en-US" smtClean="0"/>
              <a:t>But was it set accurately?</a:t>
            </a:r>
          </a:p>
          <a:p>
            <a:pPr lvl="1" eaLnBrk="1" hangingPunct="1"/>
            <a:r>
              <a:rPr lang="en-US" smtClean="0"/>
              <a:t>And could it drift, e.g. run fast or slow?</a:t>
            </a:r>
          </a:p>
          <a:p>
            <a:pPr lvl="1" eaLnBrk="1" hangingPunct="1"/>
            <a:r>
              <a:rPr lang="en-US" smtClean="0"/>
              <a:t>What about faults, like stuck bits?</a:t>
            </a:r>
          </a:p>
          <a:p>
            <a:pPr eaLnBrk="1" hangingPunct="1"/>
            <a:r>
              <a:rPr lang="en-US" smtClean="0"/>
              <a:t>… or could try to agree on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u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v</a:t>
            </a: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w</a:t>
            </a:r>
          </a:p>
        </p:txBody>
      </p:sp>
      <p:sp>
        <p:nvSpPr>
          <p:cNvPr id="47115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47116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47117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47118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19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20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21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22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23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24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25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26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27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28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29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30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31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32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33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47134" name="AutoShape 30"/>
          <p:cNvSpPr>
            <a:spLocks noChangeArrowheads="1"/>
          </p:cNvSpPr>
          <p:nvPr/>
        </p:nvSpPr>
        <p:spPr bwMode="auto">
          <a:xfrm>
            <a:off x="838200" y="2514600"/>
            <a:ext cx="1600200" cy="685800"/>
          </a:xfrm>
          <a:prstGeom prst="wedgeRectCallout">
            <a:avLst>
              <a:gd name="adj1" fmla="val 49106"/>
              <a:gd name="adj2" fmla="val 76620"/>
            </a:avLst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/>
              <a:t>I want to start a snapshot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u</a:t>
            </a: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v</a:t>
            </a: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w</a:t>
            </a: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46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47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48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49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50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51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52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53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54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55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56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57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48158" name="AutoShape 30"/>
          <p:cNvSpPr>
            <a:spLocks noChangeArrowheads="1"/>
          </p:cNvSpPr>
          <p:nvPr/>
        </p:nvSpPr>
        <p:spPr bwMode="auto">
          <a:xfrm>
            <a:off x="609600" y="2743200"/>
            <a:ext cx="2133600" cy="457200"/>
          </a:xfrm>
          <a:prstGeom prst="wedgeRectCallout">
            <a:avLst>
              <a:gd name="adj1" fmla="val 16370"/>
              <a:gd name="adj2" fmla="val 89931"/>
            </a:avLst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/>
              <a:t>p records  local state</a:t>
            </a:r>
          </a:p>
        </p:txBody>
      </p:sp>
      <p:sp>
        <p:nvSpPr>
          <p:cNvPr id="48159" name="AutoShape 31"/>
          <p:cNvSpPr>
            <a:spLocks noChangeArrowheads="1"/>
          </p:cNvSpPr>
          <p:nvPr/>
        </p:nvSpPr>
        <p:spPr bwMode="auto">
          <a:xfrm>
            <a:off x="1676400" y="34290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u</a:t>
            </a: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v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w</a:t>
            </a: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71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72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73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74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75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76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77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78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79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80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81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49182" name="AutoShape 30"/>
          <p:cNvSpPr>
            <a:spLocks noChangeArrowheads="1"/>
          </p:cNvSpPr>
          <p:nvPr/>
        </p:nvSpPr>
        <p:spPr bwMode="auto">
          <a:xfrm>
            <a:off x="304800" y="2438400"/>
            <a:ext cx="2133600" cy="533400"/>
          </a:xfrm>
          <a:prstGeom prst="wedgeRectCallout">
            <a:avLst>
              <a:gd name="adj1" fmla="val 52528"/>
              <a:gd name="adj2" fmla="val 77977"/>
            </a:avLst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/>
              <a:t>p starts monitoring incoming channels</a:t>
            </a:r>
          </a:p>
        </p:txBody>
      </p:sp>
      <p:sp>
        <p:nvSpPr>
          <p:cNvPr id="49183" name="AutoShape 31"/>
          <p:cNvSpPr>
            <a:spLocks noChangeArrowheads="1"/>
          </p:cNvSpPr>
          <p:nvPr/>
        </p:nvSpPr>
        <p:spPr bwMode="auto">
          <a:xfrm>
            <a:off x="1676400" y="34290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84" name="AutoShape 32"/>
          <p:cNvSpPr>
            <a:spLocks noChangeArrowheads="1"/>
          </p:cNvSpPr>
          <p:nvPr/>
        </p:nvSpPr>
        <p:spPr bwMode="auto">
          <a:xfrm>
            <a:off x="2438400" y="3124200"/>
            <a:ext cx="228600" cy="1524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85" name="AutoShape 33"/>
          <p:cNvSpPr>
            <a:spLocks noChangeArrowheads="1"/>
          </p:cNvSpPr>
          <p:nvPr/>
        </p:nvSpPr>
        <p:spPr bwMode="auto">
          <a:xfrm>
            <a:off x="2590800" y="3200400"/>
            <a:ext cx="228600" cy="1524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86" name="AutoShape 34"/>
          <p:cNvSpPr>
            <a:spLocks noChangeArrowheads="1"/>
          </p:cNvSpPr>
          <p:nvPr/>
        </p:nvSpPr>
        <p:spPr bwMode="auto">
          <a:xfrm>
            <a:off x="2743200" y="3276600"/>
            <a:ext cx="228600" cy="1524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87" name="AutoShape 35"/>
          <p:cNvSpPr>
            <a:spLocks noChangeArrowheads="1"/>
          </p:cNvSpPr>
          <p:nvPr/>
        </p:nvSpPr>
        <p:spPr bwMode="auto">
          <a:xfrm flipH="1">
            <a:off x="2286000" y="35814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u</a:t>
            </a: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v</a:t>
            </a: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w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50189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95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96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97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98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99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200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201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202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203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204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205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50206" name="AutoShape 30"/>
          <p:cNvSpPr>
            <a:spLocks noChangeArrowheads="1"/>
          </p:cNvSpPr>
          <p:nvPr/>
        </p:nvSpPr>
        <p:spPr bwMode="auto">
          <a:xfrm>
            <a:off x="152400" y="2743200"/>
            <a:ext cx="2362200" cy="304800"/>
          </a:xfrm>
          <a:prstGeom prst="wedgeRectCallout">
            <a:avLst>
              <a:gd name="adj1" fmla="val 42875"/>
              <a:gd name="adj2" fmla="val 207815"/>
            </a:avLst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/>
              <a:t>“contents of channel p-y”</a:t>
            </a:r>
          </a:p>
        </p:txBody>
      </p:sp>
      <p:sp>
        <p:nvSpPr>
          <p:cNvPr id="50207" name="AutoShape 31"/>
          <p:cNvSpPr>
            <a:spLocks noChangeArrowheads="1"/>
          </p:cNvSpPr>
          <p:nvPr/>
        </p:nvSpPr>
        <p:spPr bwMode="auto">
          <a:xfrm>
            <a:off x="1676400" y="34290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8" name="AutoShape 32"/>
          <p:cNvSpPr>
            <a:spLocks noChangeArrowheads="1"/>
          </p:cNvSpPr>
          <p:nvPr/>
        </p:nvSpPr>
        <p:spPr bwMode="auto">
          <a:xfrm>
            <a:off x="2438400" y="3124200"/>
            <a:ext cx="228600" cy="1524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9" name="AutoShape 33"/>
          <p:cNvSpPr>
            <a:spLocks noChangeArrowheads="1"/>
          </p:cNvSpPr>
          <p:nvPr/>
        </p:nvSpPr>
        <p:spPr bwMode="auto">
          <a:xfrm>
            <a:off x="2590800" y="3200400"/>
            <a:ext cx="228600" cy="1524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10" name="AutoShape 34"/>
          <p:cNvSpPr>
            <a:spLocks noChangeArrowheads="1"/>
          </p:cNvSpPr>
          <p:nvPr/>
        </p:nvSpPr>
        <p:spPr bwMode="auto">
          <a:xfrm>
            <a:off x="2743200" y="3276600"/>
            <a:ext cx="228600" cy="1524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11" name="AutoShape 35"/>
          <p:cNvSpPr>
            <a:spLocks noChangeArrowheads="1"/>
          </p:cNvSpPr>
          <p:nvPr/>
        </p:nvSpPr>
        <p:spPr bwMode="auto">
          <a:xfrm flipH="1">
            <a:off x="2286000" y="35814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u</a:t>
            </a: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v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w</a:t>
            </a:r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51213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15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16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17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18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19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20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21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22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23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24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25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26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27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28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29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51230" name="AutoShape 30"/>
          <p:cNvSpPr>
            <a:spLocks noChangeArrowheads="1"/>
          </p:cNvSpPr>
          <p:nvPr/>
        </p:nvSpPr>
        <p:spPr bwMode="auto">
          <a:xfrm>
            <a:off x="304800" y="2438400"/>
            <a:ext cx="2133600" cy="533400"/>
          </a:xfrm>
          <a:prstGeom prst="wedgeRectCallout">
            <a:avLst>
              <a:gd name="adj1" fmla="val 52528"/>
              <a:gd name="adj2" fmla="val 77977"/>
            </a:avLst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/>
              <a:t>p floods message on outgoing channels…</a:t>
            </a:r>
          </a:p>
        </p:txBody>
      </p:sp>
      <p:sp>
        <p:nvSpPr>
          <p:cNvPr id="51231" name="AutoShape 31"/>
          <p:cNvSpPr>
            <a:spLocks noChangeArrowheads="1"/>
          </p:cNvSpPr>
          <p:nvPr/>
        </p:nvSpPr>
        <p:spPr bwMode="auto">
          <a:xfrm>
            <a:off x="1676400" y="34290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2" name="AutoShape 32"/>
          <p:cNvSpPr>
            <a:spLocks noChangeArrowheads="1"/>
          </p:cNvSpPr>
          <p:nvPr/>
        </p:nvSpPr>
        <p:spPr bwMode="auto">
          <a:xfrm>
            <a:off x="2438400" y="3124200"/>
            <a:ext cx="228600" cy="1524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3" name="AutoShape 33"/>
          <p:cNvSpPr>
            <a:spLocks noChangeArrowheads="1"/>
          </p:cNvSpPr>
          <p:nvPr/>
        </p:nvSpPr>
        <p:spPr bwMode="auto">
          <a:xfrm>
            <a:off x="2590800" y="3200400"/>
            <a:ext cx="228600" cy="1524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4" name="AutoShape 34"/>
          <p:cNvSpPr>
            <a:spLocks noChangeArrowheads="1"/>
          </p:cNvSpPr>
          <p:nvPr/>
        </p:nvSpPr>
        <p:spPr bwMode="auto">
          <a:xfrm>
            <a:off x="2743200" y="3276600"/>
            <a:ext cx="228600" cy="1524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5" name="AutoShape 35"/>
          <p:cNvSpPr>
            <a:spLocks noChangeArrowheads="1"/>
          </p:cNvSpPr>
          <p:nvPr/>
        </p:nvSpPr>
        <p:spPr bwMode="auto">
          <a:xfrm flipH="1">
            <a:off x="2286000" y="35814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q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r</a:t>
            </a: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t</a:t>
            </a: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u</a:t>
            </a:r>
          </a:p>
        </p:txBody>
      </p:sp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v</a:t>
            </a:r>
          </a:p>
        </p:txBody>
      </p:sp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w</a:t>
            </a:r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y</a:t>
            </a:r>
          </a:p>
        </p:txBody>
      </p:sp>
      <p:sp>
        <p:nvSpPr>
          <p:cNvPr id="52237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40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41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42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43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44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45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46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47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48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49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50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51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52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53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52254" name="AutoShape 30"/>
          <p:cNvSpPr>
            <a:spLocks noChangeArrowheads="1"/>
          </p:cNvSpPr>
          <p:nvPr/>
        </p:nvSpPr>
        <p:spPr bwMode="auto">
          <a:xfrm>
            <a:off x="1676400" y="3429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55" name="AutoShape 31"/>
          <p:cNvSpPr>
            <a:spLocks noChangeArrowheads="1"/>
          </p:cNvSpPr>
          <p:nvPr/>
        </p:nvSpPr>
        <p:spPr bwMode="auto">
          <a:xfrm>
            <a:off x="2438400" y="31242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56" name="AutoShape 32"/>
          <p:cNvSpPr>
            <a:spLocks noChangeArrowheads="1"/>
          </p:cNvSpPr>
          <p:nvPr/>
        </p:nvSpPr>
        <p:spPr bwMode="auto">
          <a:xfrm>
            <a:off x="2590800" y="32004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57" name="AutoShape 33"/>
          <p:cNvSpPr>
            <a:spLocks noChangeArrowheads="1"/>
          </p:cNvSpPr>
          <p:nvPr/>
        </p:nvSpPr>
        <p:spPr bwMode="auto">
          <a:xfrm>
            <a:off x="2743200" y="32766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58" name="AutoShape 34"/>
          <p:cNvSpPr>
            <a:spLocks noChangeArrowheads="1"/>
          </p:cNvSpPr>
          <p:nvPr/>
        </p:nvSpPr>
        <p:spPr bwMode="auto">
          <a:xfrm flipH="1">
            <a:off x="2286000" y="3581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59" name="AutoShape 35"/>
          <p:cNvSpPr>
            <a:spLocks noChangeArrowheads="1"/>
          </p:cNvSpPr>
          <p:nvPr/>
        </p:nvSpPr>
        <p:spPr bwMode="auto">
          <a:xfrm>
            <a:off x="914400" y="44958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60" name="AutoShape 36"/>
          <p:cNvSpPr>
            <a:spLocks noChangeArrowheads="1"/>
          </p:cNvSpPr>
          <p:nvPr/>
        </p:nvSpPr>
        <p:spPr bwMode="auto">
          <a:xfrm flipH="1">
            <a:off x="1524000" y="46482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61" name="AutoShape 37"/>
          <p:cNvSpPr>
            <a:spLocks noChangeArrowheads="1"/>
          </p:cNvSpPr>
          <p:nvPr/>
        </p:nvSpPr>
        <p:spPr bwMode="auto">
          <a:xfrm>
            <a:off x="3200400" y="24384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62" name="AutoShape 38"/>
          <p:cNvSpPr>
            <a:spLocks noChangeArrowheads="1"/>
          </p:cNvSpPr>
          <p:nvPr/>
        </p:nvSpPr>
        <p:spPr bwMode="auto">
          <a:xfrm>
            <a:off x="4114800" y="22860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63" name="AutoShape 39"/>
          <p:cNvSpPr>
            <a:spLocks noChangeArrowheads="1"/>
          </p:cNvSpPr>
          <p:nvPr/>
        </p:nvSpPr>
        <p:spPr bwMode="auto">
          <a:xfrm flipH="1">
            <a:off x="4724400" y="24384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64" name="AutoShape 40"/>
          <p:cNvSpPr>
            <a:spLocks noChangeArrowheads="1"/>
          </p:cNvSpPr>
          <p:nvPr/>
        </p:nvSpPr>
        <p:spPr bwMode="auto">
          <a:xfrm>
            <a:off x="4876800" y="27432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65" name="AutoShape 41"/>
          <p:cNvSpPr>
            <a:spLocks noChangeArrowheads="1"/>
          </p:cNvSpPr>
          <p:nvPr/>
        </p:nvSpPr>
        <p:spPr bwMode="auto">
          <a:xfrm flipH="1">
            <a:off x="5486400" y="28956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66" name="AutoShape 42"/>
          <p:cNvSpPr>
            <a:spLocks noChangeArrowheads="1"/>
          </p:cNvSpPr>
          <p:nvPr/>
        </p:nvSpPr>
        <p:spPr bwMode="auto">
          <a:xfrm flipH="1">
            <a:off x="5257800" y="32766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r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t</a:t>
            </a:r>
          </a:p>
        </p:txBody>
      </p:sp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u</a:t>
            </a:r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v</a:t>
            </a: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w</a:t>
            </a:r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y</a:t>
            </a:r>
          </a:p>
        </p:txBody>
      </p:sp>
      <p:sp>
        <p:nvSpPr>
          <p:cNvPr id="53261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267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268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269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270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271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272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273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274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275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276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277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53278" name="AutoShape 30"/>
          <p:cNvSpPr>
            <a:spLocks noChangeArrowheads="1"/>
          </p:cNvSpPr>
          <p:nvPr/>
        </p:nvSpPr>
        <p:spPr bwMode="auto">
          <a:xfrm>
            <a:off x="1676400" y="3429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79" name="AutoShape 31"/>
          <p:cNvSpPr>
            <a:spLocks noChangeArrowheads="1"/>
          </p:cNvSpPr>
          <p:nvPr/>
        </p:nvSpPr>
        <p:spPr bwMode="auto">
          <a:xfrm>
            <a:off x="2438400" y="31242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80" name="AutoShape 32"/>
          <p:cNvSpPr>
            <a:spLocks noChangeArrowheads="1"/>
          </p:cNvSpPr>
          <p:nvPr/>
        </p:nvSpPr>
        <p:spPr bwMode="auto">
          <a:xfrm>
            <a:off x="2590800" y="32004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81" name="AutoShape 33"/>
          <p:cNvSpPr>
            <a:spLocks noChangeArrowheads="1"/>
          </p:cNvSpPr>
          <p:nvPr/>
        </p:nvSpPr>
        <p:spPr bwMode="auto">
          <a:xfrm>
            <a:off x="2743200" y="32766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82" name="AutoShape 34"/>
          <p:cNvSpPr>
            <a:spLocks noChangeArrowheads="1"/>
          </p:cNvSpPr>
          <p:nvPr/>
        </p:nvSpPr>
        <p:spPr bwMode="auto">
          <a:xfrm flipH="1">
            <a:off x="2286000" y="3581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83" name="AutoShape 35"/>
          <p:cNvSpPr>
            <a:spLocks noChangeArrowheads="1"/>
          </p:cNvSpPr>
          <p:nvPr/>
        </p:nvSpPr>
        <p:spPr bwMode="auto">
          <a:xfrm>
            <a:off x="914400" y="44958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84" name="AutoShape 36"/>
          <p:cNvSpPr>
            <a:spLocks noChangeArrowheads="1"/>
          </p:cNvSpPr>
          <p:nvPr/>
        </p:nvSpPr>
        <p:spPr bwMode="auto">
          <a:xfrm flipH="1">
            <a:off x="1524000" y="46482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85" name="AutoShape 37"/>
          <p:cNvSpPr>
            <a:spLocks noChangeArrowheads="1"/>
          </p:cNvSpPr>
          <p:nvPr/>
        </p:nvSpPr>
        <p:spPr bwMode="auto">
          <a:xfrm>
            <a:off x="3200400" y="2438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86" name="AutoShape 38"/>
          <p:cNvSpPr>
            <a:spLocks noChangeArrowheads="1"/>
          </p:cNvSpPr>
          <p:nvPr/>
        </p:nvSpPr>
        <p:spPr bwMode="auto">
          <a:xfrm>
            <a:off x="4114800" y="2286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87" name="AutoShape 39"/>
          <p:cNvSpPr>
            <a:spLocks noChangeArrowheads="1"/>
          </p:cNvSpPr>
          <p:nvPr/>
        </p:nvSpPr>
        <p:spPr bwMode="auto">
          <a:xfrm flipH="1">
            <a:off x="4724400" y="2438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88" name="AutoShape 40"/>
          <p:cNvSpPr>
            <a:spLocks noChangeArrowheads="1"/>
          </p:cNvSpPr>
          <p:nvPr/>
        </p:nvSpPr>
        <p:spPr bwMode="auto">
          <a:xfrm>
            <a:off x="4876800" y="27432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89" name="AutoShape 41"/>
          <p:cNvSpPr>
            <a:spLocks noChangeArrowheads="1"/>
          </p:cNvSpPr>
          <p:nvPr/>
        </p:nvSpPr>
        <p:spPr bwMode="auto">
          <a:xfrm flipH="1">
            <a:off x="5486400" y="28956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90" name="AutoShape 42"/>
          <p:cNvSpPr>
            <a:spLocks noChangeArrowheads="1"/>
          </p:cNvSpPr>
          <p:nvPr/>
        </p:nvSpPr>
        <p:spPr bwMode="auto">
          <a:xfrm flipH="1">
            <a:off x="5257800" y="32766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91" name="AutoShape 43"/>
          <p:cNvSpPr>
            <a:spLocks noChangeArrowheads="1"/>
          </p:cNvSpPr>
          <p:nvPr/>
        </p:nvSpPr>
        <p:spPr bwMode="auto">
          <a:xfrm>
            <a:off x="1600200" y="2209800"/>
            <a:ext cx="1219200" cy="457200"/>
          </a:xfrm>
          <a:prstGeom prst="wedgeRectCallout">
            <a:avLst>
              <a:gd name="adj1" fmla="val 80468"/>
              <a:gd name="adj2" fmla="val 46528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q is done</a:t>
            </a:r>
          </a:p>
        </p:txBody>
      </p:sp>
      <p:sp>
        <p:nvSpPr>
          <p:cNvPr id="53292" name="AutoShape 44"/>
          <p:cNvSpPr>
            <a:spLocks noChangeArrowheads="1"/>
          </p:cNvSpPr>
          <p:nvPr/>
        </p:nvSpPr>
        <p:spPr bwMode="auto">
          <a:xfrm>
            <a:off x="2362200" y="47244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93" name="AutoShape 45"/>
          <p:cNvSpPr>
            <a:spLocks noChangeArrowheads="1"/>
          </p:cNvSpPr>
          <p:nvPr/>
        </p:nvSpPr>
        <p:spPr bwMode="auto">
          <a:xfrm flipH="1">
            <a:off x="3276600" y="43434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94" name="AutoShape 46"/>
          <p:cNvSpPr>
            <a:spLocks noChangeArrowheads="1"/>
          </p:cNvSpPr>
          <p:nvPr/>
        </p:nvSpPr>
        <p:spPr bwMode="auto">
          <a:xfrm flipH="1">
            <a:off x="3276600" y="47244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95" name="AutoShape 47"/>
          <p:cNvSpPr>
            <a:spLocks noChangeArrowheads="1"/>
          </p:cNvSpPr>
          <p:nvPr/>
        </p:nvSpPr>
        <p:spPr bwMode="auto">
          <a:xfrm flipH="1">
            <a:off x="2743200" y="41148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96" name="AutoShape 48"/>
          <p:cNvSpPr>
            <a:spLocks noChangeArrowheads="1"/>
          </p:cNvSpPr>
          <p:nvPr/>
        </p:nvSpPr>
        <p:spPr bwMode="auto">
          <a:xfrm flipH="1">
            <a:off x="5181600" y="39624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97" name="AutoShape 49"/>
          <p:cNvSpPr>
            <a:spLocks noChangeArrowheads="1"/>
          </p:cNvSpPr>
          <p:nvPr/>
        </p:nvSpPr>
        <p:spPr bwMode="auto">
          <a:xfrm flipH="1">
            <a:off x="4648200" y="41910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98" name="AutoShape 50"/>
          <p:cNvSpPr>
            <a:spLocks noChangeArrowheads="1"/>
          </p:cNvSpPr>
          <p:nvPr/>
        </p:nvSpPr>
        <p:spPr bwMode="auto">
          <a:xfrm flipH="1">
            <a:off x="4648200" y="38100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99" name="AutoShape 51"/>
          <p:cNvSpPr>
            <a:spLocks noChangeArrowheads="1"/>
          </p:cNvSpPr>
          <p:nvPr/>
        </p:nvSpPr>
        <p:spPr bwMode="auto">
          <a:xfrm flipH="1">
            <a:off x="6019800" y="24384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300" name="AutoShape 52"/>
          <p:cNvSpPr>
            <a:spLocks noChangeArrowheads="1"/>
          </p:cNvSpPr>
          <p:nvPr/>
        </p:nvSpPr>
        <p:spPr bwMode="auto">
          <a:xfrm>
            <a:off x="5943600" y="19050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301" name="AutoShape 53"/>
          <p:cNvSpPr>
            <a:spLocks noChangeArrowheads="1"/>
          </p:cNvSpPr>
          <p:nvPr/>
        </p:nvSpPr>
        <p:spPr bwMode="auto">
          <a:xfrm>
            <a:off x="4953000" y="42672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r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s</a:t>
            </a: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t</a:t>
            </a:r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u</a:t>
            </a:r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v</a:t>
            </a:r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w</a:t>
            </a:r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y</a:t>
            </a:r>
          </a:p>
        </p:txBody>
      </p:sp>
      <p:sp>
        <p:nvSpPr>
          <p:cNvPr id="54285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z</a:t>
            </a:r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289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291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292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293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294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295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296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297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298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299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300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301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54302" name="AutoShape 30"/>
          <p:cNvSpPr>
            <a:spLocks noChangeArrowheads="1"/>
          </p:cNvSpPr>
          <p:nvPr/>
        </p:nvSpPr>
        <p:spPr bwMode="auto">
          <a:xfrm>
            <a:off x="1676400" y="3429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3" name="AutoShape 31"/>
          <p:cNvSpPr>
            <a:spLocks noChangeArrowheads="1"/>
          </p:cNvSpPr>
          <p:nvPr/>
        </p:nvSpPr>
        <p:spPr bwMode="auto">
          <a:xfrm>
            <a:off x="2438400" y="31242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4" name="AutoShape 32"/>
          <p:cNvSpPr>
            <a:spLocks noChangeArrowheads="1"/>
          </p:cNvSpPr>
          <p:nvPr/>
        </p:nvSpPr>
        <p:spPr bwMode="auto">
          <a:xfrm>
            <a:off x="2590800" y="32004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5" name="AutoShape 33"/>
          <p:cNvSpPr>
            <a:spLocks noChangeArrowheads="1"/>
          </p:cNvSpPr>
          <p:nvPr/>
        </p:nvSpPr>
        <p:spPr bwMode="auto">
          <a:xfrm>
            <a:off x="2743200" y="32766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6" name="AutoShape 34"/>
          <p:cNvSpPr>
            <a:spLocks noChangeArrowheads="1"/>
          </p:cNvSpPr>
          <p:nvPr/>
        </p:nvSpPr>
        <p:spPr bwMode="auto">
          <a:xfrm flipH="1">
            <a:off x="2286000" y="3581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7" name="AutoShape 35"/>
          <p:cNvSpPr>
            <a:spLocks noChangeArrowheads="1"/>
          </p:cNvSpPr>
          <p:nvPr/>
        </p:nvSpPr>
        <p:spPr bwMode="auto">
          <a:xfrm>
            <a:off x="914400" y="44958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8" name="AutoShape 36"/>
          <p:cNvSpPr>
            <a:spLocks noChangeArrowheads="1"/>
          </p:cNvSpPr>
          <p:nvPr/>
        </p:nvSpPr>
        <p:spPr bwMode="auto">
          <a:xfrm flipH="1">
            <a:off x="1524000" y="46482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9" name="AutoShape 37"/>
          <p:cNvSpPr>
            <a:spLocks noChangeArrowheads="1"/>
          </p:cNvSpPr>
          <p:nvPr/>
        </p:nvSpPr>
        <p:spPr bwMode="auto">
          <a:xfrm>
            <a:off x="533400" y="2819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q</a:t>
            </a:r>
          </a:p>
        </p:txBody>
      </p:sp>
      <p:sp>
        <p:nvSpPr>
          <p:cNvPr id="54310" name="AutoShape 38"/>
          <p:cNvSpPr>
            <a:spLocks noChangeArrowheads="1"/>
          </p:cNvSpPr>
          <p:nvPr/>
        </p:nvSpPr>
        <p:spPr bwMode="auto">
          <a:xfrm>
            <a:off x="4114800" y="2286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1" name="AutoShape 39"/>
          <p:cNvSpPr>
            <a:spLocks noChangeArrowheads="1"/>
          </p:cNvSpPr>
          <p:nvPr/>
        </p:nvSpPr>
        <p:spPr bwMode="auto">
          <a:xfrm flipH="1">
            <a:off x="4724400" y="2438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2" name="AutoShape 40"/>
          <p:cNvSpPr>
            <a:spLocks noChangeArrowheads="1"/>
          </p:cNvSpPr>
          <p:nvPr/>
        </p:nvSpPr>
        <p:spPr bwMode="auto">
          <a:xfrm>
            <a:off x="4876800" y="27432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3" name="AutoShape 41"/>
          <p:cNvSpPr>
            <a:spLocks noChangeArrowheads="1"/>
          </p:cNvSpPr>
          <p:nvPr/>
        </p:nvSpPr>
        <p:spPr bwMode="auto">
          <a:xfrm flipH="1">
            <a:off x="5486400" y="28956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4" name="AutoShape 42"/>
          <p:cNvSpPr>
            <a:spLocks noChangeArrowheads="1"/>
          </p:cNvSpPr>
          <p:nvPr/>
        </p:nvSpPr>
        <p:spPr bwMode="auto">
          <a:xfrm flipH="1">
            <a:off x="5257800" y="32766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5" name="AutoShape 43"/>
          <p:cNvSpPr>
            <a:spLocks noChangeArrowheads="1"/>
          </p:cNvSpPr>
          <p:nvPr/>
        </p:nvSpPr>
        <p:spPr bwMode="auto">
          <a:xfrm>
            <a:off x="2362200" y="47244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6" name="AutoShape 44"/>
          <p:cNvSpPr>
            <a:spLocks noChangeArrowheads="1"/>
          </p:cNvSpPr>
          <p:nvPr/>
        </p:nvSpPr>
        <p:spPr bwMode="auto">
          <a:xfrm flipH="1">
            <a:off x="3276600" y="4343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7" name="AutoShape 45"/>
          <p:cNvSpPr>
            <a:spLocks noChangeArrowheads="1"/>
          </p:cNvSpPr>
          <p:nvPr/>
        </p:nvSpPr>
        <p:spPr bwMode="auto">
          <a:xfrm flipH="1">
            <a:off x="3276600" y="4724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8" name="AutoShape 46"/>
          <p:cNvSpPr>
            <a:spLocks noChangeArrowheads="1"/>
          </p:cNvSpPr>
          <p:nvPr/>
        </p:nvSpPr>
        <p:spPr bwMode="auto">
          <a:xfrm flipH="1">
            <a:off x="2743200" y="41148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9" name="AutoShape 47"/>
          <p:cNvSpPr>
            <a:spLocks noChangeArrowheads="1"/>
          </p:cNvSpPr>
          <p:nvPr/>
        </p:nvSpPr>
        <p:spPr bwMode="auto">
          <a:xfrm flipH="1">
            <a:off x="5181600" y="3962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0" name="AutoShape 48"/>
          <p:cNvSpPr>
            <a:spLocks noChangeArrowheads="1"/>
          </p:cNvSpPr>
          <p:nvPr/>
        </p:nvSpPr>
        <p:spPr bwMode="auto">
          <a:xfrm flipH="1">
            <a:off x="4648200" y="41910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1" name="AutoShape 49"/>
          <p:cNvSpPr>
            <a:spLocks noChangeArrowheads="1"/>
          </p:cNvSpPr>
          <p:nvPr/>
        </p:nvSpPr>
        <p:spPr bwMode="auto">
          <a:xfrm flipH="1">
            <a:off x="4648200" y="38100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2" name="AutoShape 50"/>
          <p:cNvSpPr>
            <a:spLocks noChangeArrowheads="1"/>
          </p:cNvSpPr>
          <p:nvPr/>
        </p:nvSpPr>
        <p:spPr bwMode="auto">
          <a:xfrm flipH="1">
            <a:off x="6019800" y="2438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3" name="AutoShape 51"/>
          <p:cNvSpPr>
            <a:spLocks noChangeArrowheads="1"/>
          </p:cNvSpPr>
          <p:nvPr/>
        </p:nvSpPr>
        <p:spPr bwMode="auto">
          <a:xfrm>
            <a:off x="6019800" y="19812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4" name="AutoShape 52"/>
          <p:cNvSpPr>
            <a:spLocks noChangeArrowheads="1"/>
          </p:cNvSpPr>
          <p:nvPr/>
        </p:nvSpPr>
        <p:spPr bwMode="auto">
          <a:xfrm>
            <a:off x="7924800" y="51816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5" name="AutoShape 53"/>
          <p:cNvSpPr>
            <a:spLocks noChangeArrowheads="1"/>
          </p:cNvSpPr>
          <p:nvPr/>
        </p:nvSpPr>
        <p:spPr bwMode="auto">
          <a:xfrm>
            <a:off x="6248400" y="44196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6" name="AutoShape 54"/>
          <p:cNvSpPr>
            <a:spLocks noChangeArrowheads="1"/>
          </p:cNvSpPr>
          <p:nvPr/>
        </p:nvSpPr>
        <p:spPr bwMode="auto">
          <a:xfrm>
            <a:off x="4876800" y="43434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7" name="AutoShape 55"/>
          <p:cNvSpPr>
            <a:spLocks noChangeArrowheads="1"/>
          </p:cNvSpPr>
          <p:nvPr/>
        </p:nvSpPr>
        <p:spPr bwMode="auto">
          <a:xfrm flipH="1">
            <a:off x="7239000" y="54102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8" name="AutoShape 56"/>
          <p:cNvSpPr>
            <a:spLocks noChangeArrowheads="1"/>
          </p:cNvSpPr>
          <p:nvPr/>
        </p:nvSpPr>
        <p:spPr bwMode="auto">
          <a:xfrm flipH="1">
            <a:off x="7620000" y="49530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9" name="AutoShape 57"/>
          <p:cNvSpPr>
            <a:spLocks noChangeArrowheads="1"/>
          </p:cNvSpPr>
          <p:nvPr/>
        </p:nvSpPr>
        <p:spPr bwMode="auto">
          <a:xfrm flipH="1">
            <a:off x="5867400" y="43434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30" name="AutoShape 58"/>
          <p:cNvSpPr>
            <a:spLocks noChangeArrowheads="1"/>
          </p:cNvSpPr>
          <p:nvPr/>
        </p:nvSpPr>
        <p:spPr bwMode="auto">
          <a:xfrm flipH="1">
            <a:off x="6172200" y="4114800"/>
            <a:ext cx="228600" cy="228600"/>
          </a:xfrm>
          <a:prstGeom prst="flowChartMagneticTap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31" name="AutoShape 59"/>
          <p:cNvSpPr>
            <a:spLocks noChangeArrowheads="1"/>
          </p:cNvSpPr>
          <p:nvPr/>
        </p:nvSpPr>
        <p:spPr bwMode="auto">
          <a:xfrm>
            <a:off x="3505200" y="3429000"/>
            <a:ext cx="5334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r</a:t>
            </a: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s</a:t>
            </a: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t</a:t>
            </a: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u</a:t>
            </a: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v</a:t>
            </a: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w</a:t>
            </a:r>
          </a:p>
        </p:txBody>
      </p:sp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y</a:t>
            </a:r>
          </a:p>
        </p:txBody>
      </p:sp>
      <p:sp>
        <p:nvSpPr>
          <p:cNvPr id="55309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z</a:t>
            </a:r>
          </a:p>
        </p:txBody>
      </p:sp>
      <p:sp>
        <p:nvSpPr>
          <p:cNvPr id="55310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12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13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14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15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16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17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18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19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20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21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22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23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24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25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55326" name="AutoShape 30"/>
          <p:cNvSpPr>
            <a:spLocks noChangeArrowheads="1"/>
          </p:cNvSpPr>
          <p:nvPr/>
        </p:nvSpPr>
        <p:spPr bwMode="auto">
          <a:xfrm>
            <a:off x="1676400" y="3429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7" name="AutoShape 31"/>
          <p:cNvSpPr>
            <a:spLocks noChangeArrowheads="1"/>
          </p:cNvSpPr>
          <p:nvPr/>
        </p:nvSpPr>
        <p:spPr bwMode="auto">
          <a:xfrm>
            <a:off x="2438400" y="31242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8" name="AutoShape 32"/>
          <p:cNvSpPr>
            <a:spLocks noChangeArrowheads="1"/>
          </p:cNvSpPr>
          <p:nvPr/>
        </p:nvSpPr>
        <p:spPr bwMode="auto">
          <a:xfrm>
            <a:off x="2590800" y="32004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9" name="AutoShape 33"/>
          <p:cNvSpPr>
            <a:spLocks noChangeArrowheads="1"/>
          </p:cNvSpPr>
          <p:nvPr/>
        </p:nvSpPr>
        <p:spPr bwMode="auto">
          <a:xfrm>
            <a:off x="2743200" y="32766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0" name="AutoShape 34"/>
          <p:cNvSpPr>
            <a:spLocks noChangeArrowheads="1"/>
          </p:cNvSpPr>
          <p:nvPr/>
        </p:nvSpPr>
        <p:spPr bwMode="auto">
          <a:xfrm flipH="1">
            <a:off x="2286000" y="3581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1" name="AutoShape 35"/>
          <p:cNvSpPr>
            <a:spLocks noChangeArrowheads="1"/>
          </p:cNvSpPr>
          <p:nvPr/>
        </p:nvSpPr>
        <p:spPr bwMode="auto">
          <a:xfrm>
            <a:off x="914400" y="44958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2" name="AutoShape 36"/>
          <p:cNvSpPr>
            <a:spLocks noChangeArrowheads="1"/>
          </p:cNvSpPr>
          <p:nvPr/>
        </p:nvSpPr>
        <p:spPr bwMode="auto">
          <a:xfrm flipH="1">
            <a:off x="1524000" y="46482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3" name="AutoShape 37"/>
          <p:cNvSpPr>
            <a:spLocks noChangeArrowheads="1"/>
          </p:cNvSpPr>
          <p:nvPr/>
        </p:nvSpPr>
        <p:spPr bwMode="auto">
          <a:xfrm>
            <a:off x="533400" y="2819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q</a:t>
            </a:r>
          </a:p>
        </p:txBody>
      </p:sp>
      <p:sp>
        <p:nvSpPr>
          <p:cNvPr id="55334" name="AutoShape 38"/>
          <p:cNvSpPr>
            <a:spLocks noChangeArrowheads="1"/>
          </p:cNvSpPr>
          <p:nvPr/>
        </p:nvSpPr>
        <p:spPr bwMode="auto">
          <a:xfrm>
            <a:off x="4114800" y="2286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5" name="AutoShape 39"/>
          <p:cNvSpPr>
            <a:spLocks noChangeArrowheads="1"/>
          </p:cNvSpPr>
          <p:nvPr/>
        </p:nvSpPr>
        <p:spPr bwMode="auto">
          <a:xfrm flipH="1">
            <a:off x="4724400" y="2438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6" name="AutoShape 40"/>
          <p:cNvSpPr>
            <a:spLocks noChangeArrowheads="1"/>
          </p:cNvSpPr>
          <p:nvPr/>
        </p:nvSpPr>
        <p:spPr bwMode="auto">
          <a:xfrm>
            <a:off x="4876800" y="27432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7" name="AutoShape 41"/>
          <p:cNvSpPr>
            <a:spLocks noChangeArrowheads="1"/>
          </p:cNvSpPr>
          <p:nvPr/>
        </p:nvSpPr>
        <p:spPr bwMode="auto">
          <a:xfrm flipH="1">
            <a:off x="5486400" y="28956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8" name="AutoShape 42"/>
          <p:cNvSpPr>
            <a:spLocks noChangeArrowheads="1"/>
          </p:cNvSpPr>
          <p:nvPr/>
        </p:nvSpPr>
        <p:spPr bwMode="auto">
          <a:xfrm flipH="1">
            <a:off x="5257800" y="32766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9" name="AutoShape 43"/>
          <p:cNvSpPr>
            <a:spLocks noChangeArrowheads="1"/>
          </p:cNvSpPr>
          <p:nvPr/>
        </p:nvSpPr>
        <p:spPr bwMode="auto">
          <a:xfrm>
            <a:off x="2362200" y="47244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40" name="AutoShape 44"/>
          <p:cNvSpPr>
            <a:spLocks noChangeArrowheads="1"/>
          </p:cNvSpPr>
          <p:nvPr/>
        </p:nvSpPr>
        <p:spPr bwMode="auto">
          <a:xfrm flipH="1">
            <a:off x="3276600" y="4343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41" name="AutoShape 45"/>
          <p:cNvSpPr>
            <a:spLocks noChangeArrowheads="1"/>
          </p:cNvSpPr>
          <p:nvPr/>
        </p:nvSpPr>
        <p:spPr bwMode="auto">
          <a:xfrm flipH="1">
            <a:off x="3276600" y="4724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42" name="AutoShape 46"/>
          <p:cNvSpPr>
            <a:spLocks noChangeArrowheads="1"/>
          </p:cNvSpPr>
          <p:nvPr/>
        </p:nvSpPr>
        <p:spPr bwMode="auto">
          <a:xfrm flipH="1">
            <a:off x="2743200" y="41148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43" name="AutoShape 47"/>
          <p:cNvSpPr>
            <a:spLocks noChangeArrowheads="1"/>
          </p:cNvSpPr>
          <p:nvPr/>
        </p:nvSpPr>
        <p:spPr bwMode="auto">
          <a:xfrm flipH="1">
            <a:off x="5181600" y="3962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44" name="AutoShape 48"/>
          <p:cNvSpPr>
            <a:spLocks noChangeArrowheads="1"/>
          </p:cNvSpPr>
          <p:nvPr/>
        </p:nvSpPr>
        <p:spPr bwMode="auto">
          <a:xfrm flipH="1">
            <a:off x="4648200" y="41910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45" name="AutoShape 49"/>
          <p:cNvSpPr>
            <a:spLocks noChangeArrowheads="1"/>
          </p:cNvSpPr>
          <p:nvPr/>
        </p:nvSpPr>
        <p:spPr bwMode="auto">
          <a:xfrm flipH="1">
            <a:off x="4648200" y="38100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46" name="AutoShape 50"/>
          <p:cNvSpPr>
            <a:spLocks noChangeArrowheads="1"/>
          </p:cNvSpPr>
          <p:nvPr/>
        </p:nvSpPr>
        <p:spPr bwMode="auto">
          <a:xfrm flipH="1">
            <a:off x="6019800" y="2438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47" name="AutoShape 51"/>
          <p:cNvSpPr>
            <a:spLocks noChangeArrowheads="1"/>
          </p:cNvSpPr>
          <p:nvPr/>
        </p:nvSpPr>
        <p:spPr bwMode="auto">
          <a:xfrm>
            <a:off x="6019800" y="19812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48" name="AutoShape 52"/>
          <p:cNvSpPr>
            <a:spLocks noChangeArrowheads="1"/>
          </p:cNvSpPr>
          <p:nvPr/>
        </p:nvSpPr>
        <p:spPr bwMode="auto">
          <a:xfrm>
            <a:off x="7924800" y="51816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49" name="AutoShape 53"/>
          <p:cNvSpPr>
            <a:spLocks noChangeArrowheads="1"/>
          </p:cNvSpPr>
          <p:nvPr/>
        </p:nvSpPr>
        <p:spPr bwMode="auto">
          <a:xfrm>
            <a:off x="6248400" y="44196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50" name="AutoShape 54"/>
          <p:cNvSpPr>
            <a:spLocks noChangeArrowheads="1"/>
          </p:cNvSpPr>
          <p:nvPr/>
        </p:nvSpPr>
        <p:spPr bwMode="auto">
          <a:xfrm>
            <a:off x="4876800" y="43434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51" name="AutoShape 55"/>
          <p:cNvSpPr>
            <a:spLocks noChangeArrowheads="1"/>
          </p:cNvSpPr>
          <p:nvPr/>
        </p:nvSpPr>
        <p:spPr bwMode="auto">
          <a:xfrm flipH="1">
            <a:off x="7239000" y="54102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52" name="AutoShape 56"/>
          <p:cNvSpPr>
            <a:spLocks noChangeArrowheads="1"/>
          </p:cNvSpPr>
          <p:nvPr/>
        </p:nvSpPr>
        <p:spPr bwMode="auto">
          <a:xfrm flipH="1">
            <a:off x="7620000" y="49530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53" name="AutoShape 57"/>
          <p:cNvSpPr>
            <a:spLocks noChangeArrowheads="1"/>
          </p:cNvSpPr>
          <p:nvPr/>
        </p:nvSpPr>
        <p:spPr bwMode="auto">
          <a:xfrm flipH="1">
            <a:off x="5867400" y="4343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54" name="AutoShape 58"/>
          <p:cNvSpPr>
            <a:spLocks noChangeArrowheads="1"/>
          </p:cNvSpPr>
          <p:nvPr/>
        </p:nvSpPr>
        <p:spPr bwMode="auto">
          <a:xfrm flipH="1">
            <a:off x="6172200" y="41148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55" name="AutoShape 59"/>
          <p:cNvSpPr>
            <a:spLocks noChangeArrowheads="1"/>
          </p:cNvSpPr>
          <p:nvPr/>
        </p:nvSpPr>
        <p:spPr bwMode="auto">
          <a:xfrm>
            <a:off x="3505200" y="3429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r</a:t>
            </a: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t</a:t>
            </a:r>
          </a:p>
        </p:txBody>
      </p:sp>
      <p:sp>
        <p:nvSpPr>
          <p:cNvPr id="56328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u</a:t>
            </a:r>
          </a:p>
        </p:txBody>
      </p:sp>
      <p:sp>
        <p:nvSpPr>
          <p:cNvPr id="56329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v</a:t>
            </a:r>
          </a:p>
        </p:txBody>
      </p:sp>
      <p:sp>
        <p:nvSpPr>
          <p:cNvPr id="56330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w</a:t>
            </a:r>
          </a:p>
        </p:txBody>
      </p:sp>
      <p:sp>
        <p:nvSpPr>
          <p:cNvPr id="56331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56332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y</a:t>
            </a:r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35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37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38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39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40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41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42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43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44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45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46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47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48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49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56350" name="AutoShape 30"/>
          <p:cNvSpPr>
            <a:spLocks noChangeArrowheads="1"/>
          </p:cNvSpPr>
          <p:nvPr/>
        </p:nvSpPr>
        <p:spPr bwMode="auto">
          <a:xfrm>
            <a:off x="1676400" y="3429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1" name="AutoShape 31"/>
          <p:cNvSpPr>
            <a:spLocks noChangeArrowheads="1"/>
          </p:cNvSpPr>
          <p:nvPr/>
        </p:nvSpPr>
        <p:spPr bwMode="auto">
          <a:xfrm>
            <a:off x="2438400" y="31242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2" name="AutoShape 32"/>
          <p:cNvSpPr>
            <a:spLocks noChangeArrowheads="1"/>
          </p:cNvSpPr>
          <p:nvPr/>
        </p:nvSpPr>
        <p:spPr bwMode="auto">
          <a:xfrm>
            <a:off x="2590800" y="32004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3" name="AutoShape 33"/>
          <p:cNvSpPr>
            <a:spLocks noChangeArrowheads="1"/>
          </p:cNvSpPr>
          <p:nvPr/>
        </p:nvSpPr>
        <p:spPr bwMode="auto">
          <a:xfrm>
            <a:off x="2743200" y="32766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4" name="AutoShape 34"/>
          <p:cNvSpPr>
            <a:spLocks noChangeArrowheads="1"/>
          </p:cNvSpPr>
          <p:nvPr/>
        </p:nvSpPr>
        <p:spPr bwMode="auto">
          <a:xfrm flipH="1">
            <a:off x="2286000" y="3581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5" name="AutoShape 35"/>
          <p:cNvSpPr>
            <a:spLocks noChangeArrowheads="1"/>
          </p:cNvSpPr>
          <p:nvPr/>
        </p:nvSpPr>
        <p:spPr bwMode="auto">
          <a:xfrm>
            <a:off x="914400" y="44958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6" name="AutoShape 36"/>
          <p:cNvSpPr>
            <a:spLocks noChangeArrowheads="1"/>
          </p:cNvSpPr>
          <p:nvPr/>
        </p:nvSpPr>
        <p:spPr bwMode="auto">
          <a:xfrm flipH="1">
            <a:off x="1524000" y="46482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7" name="AutoShape 37"/>
          <p:cNvSpPr>
            <a:spLocks noChangeArrowheads="1"/>
          </p:cNvSpPr>
          <p:nvPr/>
        </p:nvSpPr>
        <p:spPr bwMode="auto">
          <a:xfrm>
            <a:off x="533400" y="2819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q</a:t>
            </a:r>
          </a:p>
        </p:txBody>
      </p:sp>
      <p:sp>
        <p:nvSpPr>
          <p:cNvPr id="56358" name="AutoShape 38"/>
          <p:cNvSpPr>
            <a:spLocks noChangeArrowheads="1"/>
          </p:cNvSpPr>
          <p:nvPr/>
        </p:nvSpPr>
        <p:spPr bwMode="auto">
          <a:xfrm>
            <a:off x="4114800" y="2286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9" name="AutoShape 39"/>
          <p:cNvSpPr>
            <a:spLocks noChangeArrowheads="1"/>
          </p:cNvSpPr>
          <p:nvPr/>
        </p:nvSpPr>
        <p:spPr bwMode="auto">
          <a:xfrm flipH="1">
            <a:off x="4724400" y="2438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0" name="AutoShape 40"/>
          <p:cNvSpPr>
            <a:spLocks noChangeArrowheads="1"/>
          </p:cNvSpPr>
          <p:nvPr/>
        </p:nvSpPr>
        <p:spPr bwMode="auto">
          <a:xfrm>
            <a:off x="4876800" y="27432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1" name="AutoShape 41"/>
          <p:cNvSpPr>
            <a:spLocks noChangeArrowheads="1"/>
          </p:cNvSpPr>
          <p:nvPr/>
        </p:nvSpPr>
        <p:spPr bwMode="auto">
          <a:xfrm flipH="1">
            <a:off x="5486400" y="28956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2" name="AutoShape 42"/>
          <p:cNvSpPr>
            <a:spLocks noChangeArrowheads="1"/>
          </p:cNvSpPr>
          <p:nvPr/>
        </p:nvSpPr>
        <p:spPr bwMode="auto">
          <a:xfrm flipH="1">
            <a:off x="5257800" y="32766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3" name="AutoShape 43"/>
          <p:cNvSpPr>
            <a:spLocks noChangeArrowheads="1"/>
          </p:cNvSpPr>
          <p:nvPr/>
        </p:nvSpPr>
        <p:spPr bwMode="auto">
          <a:xfrm>
            <a:off x="2362200" y="47244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4" name="AutoShape 44"/>
          <p:cNvSpPr>
            <a:spLocks noChangeArrowheads="1"/>
          </p:cNvSpPr>
          <p:nvPr/>
        </p:nvSpPr>
        <p:spPr bwMode="auto">
          <a:xfrm flipH="1">
            <a:off x="3276600" y="4343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5" name="AutoShape 45"/>
          <p:cNvSpPr>
            <a:spLocks noChangeArrowheads="1"/>
          </p:cNvSpPr>
          <p:nvPr/>
        </p:nvSpPr>
        <p:spPr bwMode="auto">
          <a:xfrm flipH="1">
            <a:off x="3276600" y="4724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6" name="AutoShape 46"/>
          <p:cNvSpPr>
            <a:spLocks noChangeArrowheads="1"/>
          </p:cNvSpPr>
          <p:nvPr/>
        </p:nvSpPr>
        <p:spPr bwMode="auto">
          <a:xfrm flipH="1">
            <a:off x="2743200" y="41148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7" name="AutoShape 47"/>
          <p:cNvSpPr>
            <a:spLocks noChangeArrowheads="1"/>
          </p:cNvSpPr>
          <p:nvPr/>
        </p:nvSpPr>
        <p:spPr bwMode="auto">
          <a:xfrm flipH="1">
            <a:off x="5181600" y="3962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8" name="AutoShape 48"/>
          <p:cNvSpPr>
            <a:spLocks noChangeArrowheads="1"/>
          </p:cNvSpPr>
          <p:nvPr/>
        </p:nvSpPr>
        <p:spPr bwMode="auto">
          <a:xfrm flipH="1">
            <a:off x="4648200" y="41910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9" name="AutoShape 49"/>
          <p:cNvSpPr>
            <a:spLocks noChangeArrowheads="1"/>
          </p:cNvSpPr>
          <p:nvPr/>
        </p:nvSpPr>
        <p:spPr bwMode="auto">
          <a:xfrm flipH="1">
            <a:off x="4648200" y="38100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0" name="AutoShape 50"/>
          <p:cNvSpPr>
            <a:spLocks noChangeArrowheads="1"/>
          </p:cNvSpPr>
          <p:nvPr/>
        </p:nvSpPr>
        <p:spPr bwMode="auto">
          <a:xfrm flipH="1">
            <a:off x="6019800" y="2438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1" name="AutoShape 51"/>
          <p:cNvSpPr>
            <a:spLocks noChangeArrowheads="1"/>
          </p:cNvSpPr>
          <p:nvPr/>
        </p:nvSpPr>
        <p:spPr bwMode="auto">
          <a:xfrm>
            <a:off x="6019800" y="19812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2" name="AutoShape 52"/>
          <p:cNvSpPr>
            <a:spLocks noChangeArrowheads="1"/>
          </p:cNvSpPr>
          <p:nvPr/>
        </p:nvSpPr>
        <p:spPr bwMode="auto">
          <a:xfrm>
            <a:off x="2819400" y="50292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z</a:t>
            </a:r>
          </a:p>
        </p:txBody>
      </p:sp>
      <p:sp>
        <p:nvSpPr>
          <p:cNvPr id="56373" name="AutoShape 53"/>
          <p:cNvSpPr>
            <a:spLocks noChangeArrowheads="1"/>
          </p:cNvSpPr>
          <p:nvPr/>
        </p:nvSpPr>
        <p:spPr bwMode="auto">
          <a:xfrm>
            <a:off x="6248400" y="44196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4" name="AutoShape 54"/>
          <p:cNvSpPr>
            <a:spLocks noChangeArrowheads="1"/>
          </p:cNvSpPr>
          <p:nvPr/>
        </p:nvSpPr>
        <p:spPr bwMode="auto">
          <a:xfrm>
            <a:off x="4876800" y="43434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5" name="AutoShape 55"/>
          <p:cNvSpPr>
            <a:spLocks noChangeArrowheads="1"/>
          </p:cNvSpPr>
          <p:nvPr/>
        </p:nvSpPr>
        <p:spPr bwMode="auto">
          <a:xfrm flipH="1">
            <a:off x="3352800" y="51816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6" name="AutoShape 56"/>
          <p:cNvSpPr>
            <a:spLocks noChangeArrowheads="1"/>
          </p:cNvSpPr>
          <p:nvPr/>
        </p:nvSpPr>
        <p:spPr bwMode="auto">
          <a:xfrm flipH="1">
            <a:off x="3276600" y="52578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7" name="AutoShape 57"/>
          <p:cNvSpPr>
            <a:spLocks noChangeArrowheads="1"/>
          </p:cNvSpPr>
          <p:nvPr/>
        </p:nvSpPr>
        <p:spPr bwMode="auto">
          <a:xfrm flipH="1">
            <a:off x="5867400" y="4343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8" name="AutoShape 58"/>
          <p:cNvSpPr>
            <a:spLocks noChangeArrowheads="1"/>
          </p:cNvSpPr>
          <p:nvPr/>
        </p:nvSpPr>
        <p:spPr bwMode="auto">
          <a:xfrm flipH="1">
            <a:off x="6172200" y="41148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9" name="AutoShape 59"/>
          <p:cNvSpPr>
            <a:spLocks noChangeArrowheads="1"/>
          </p:cNvSpPr>
          <p:nvPr/>
        </p:nvSpPr>
        <p:spPr bwMode="auto">
          <a:xfrm>
            <a:off x="2133600" y="5105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Lamport’s approach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Leslie Lamport suggested that we should reduce time to its basics</a:t>
            </a:r>
          </a:p>
          <a:p>
            <a:pPr lvl="1" eaLnBrk="1" hangingPunct="1"/>
            <a:r>
              <a:rPr lang="en-US" smtClean="0"/>
              <a:t>Time lets a system ask “Which came first: event A or event B?”</a:t>
            </a:r>
          </a:p>
          <a:p>
            <a:pPr lvl="1" eaLnBrk="1" hangingPunct="1"/>
            <a:r>
              <a:rPr lang="en-US" smtClean="0"/>
              <a:t>In effect: time is a means of labeling events so that…</a:t>
            </a:r>
          </a:p>
          <a:p>
            <a:pPr lvl="2" eaLnBrk="1" hangingPunct="1"/>
            <a:r>
              <a:rPr lang="en-US" smtClean="0"/>
              <a:t>If A happened before B, TIME(A) &lt; TIME(B)</a:t>
            </a:r>
          </a:p>
          <a:p>
            <a:pPr lvl="2" eaLnBrk="1" hangingPunct="1"/>
            <a:r>
              <a:rPr lang="en-US" smtClean="0"/>
              <a:t>If TIME(A) &lt; TIME(B), A happened before 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r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57351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t</a:t>
            </a:r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u</a:t>
            </a:r>
          </a:p>
        </p:txBody>
      </p:sp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v</a:t>
            </a:r>
          </a:p>
        </p:txBody>
      </p:sp>
      <p:sp>
        <p:nvSpPr>
          <p:cNvPr id="57354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w</a:t>
            </a:r>
          </a:p>
        </p:txBody>
      </p:sp>
      <p:sp>
        <p:nvSpPr>
          <p:cNvPr id="57355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y</a:t>
            </a:r>
          </a:p>
        </p:txBody>
      </p:sp>
      <p:sp>
        <p:nvSpPr>
          <p:cNvPr id="57357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63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64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65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66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67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68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69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70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71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72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73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57374" name="AutoShape 30"/>
          <p:cNvSpPr>
            <a:spLocks noChangeArrowheads="1"/>
          </p:cNvSpPr>
          <p:nvPr/>
        </p:nvSpPr>
        <p:spPr bwMode="auto">
          <a:xfrm>
            <a:off x="1676400" y="3429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75" name="AutoShape 31"/>
          <p:cNvSpPr>
            <a:spLocks noChangeArrowheads="1"/>
          </p:cNvSpPr>
          <p:nvPr/>
        </p:nvSpPr>
        <p:spPr bwMode="auto">
          <a:xfrm>
            <a:off x="2438400" y="31242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76" name="AutoShape 32"/>
          <p:cNvSpPr>
            <a:spLocks noChangeArrowheads="1"/>
          </p:cNvSpPr>
          <p:nvPr/>
        </p:nvSpPr>
        <p:spPr bwMode="auto">
          <a:xfrm>
            <a:off x="2590800" y="32004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77" name="AutoShape 33"/>
          <p:cNvSpPr>
            <a:spLocks noChangeArrowheads="1"/>
          </p:cNvSpPr>
          <p:nvPr/>
        </p:nvSpPr>
        <p:spPr bwMode="auto">
          <a:xfrm>
            <a:off x="2743200" y="32766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78" name="AutoShape 34"/>
          <p:cNvSpPr>
            <a:spLocks noChangeArrowheads="1"/>
          </p:cNvSpPr>
          <p:nvPr/>
        </p:nvSpPr>
        <p:spPr bwMode="auto">
          <a:xfrm flipH="1">
            <a:off x="2286000" y="3581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79" name="AutoShape 35"/>
          <p:cNvSpPr>
            <a:spLocks noChangeArrowheads="1"/>
          </p:cNvSpPr>
          <p:nvPr/>
        </p:nvSpPr>
        <p:spPr bwMode="auto">
          <a:xfrm>
            <a:off x="914400" y="44958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80" name="AutoShape 36"/>
          <p:cNvSpPr>
            <a:spLocks noChangeArrowheads="1"/>
          </p:cNvSpPr>
          <p:nvPr/>
        </p:nvSpPr>
        <p:spPr bwMode="auto">
          <a:xfrm flipH="1">
            <a:off x="1524000" y="46482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81" name="AutoShape 37"/>
          <p:cNvSpPr>
            <a:spLocks noChangeArrowheads="1"/>
          </p:cNvSpPr>
          <p:nvPr/>
        </p:nvSpPr>
        <p:spPr bwMode="auto">
          <a:xfrm>
            <a:off x="533400" y="2819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q</a:t>
            </a:r>
          </a:p>
        </p:txBody>
      </p:sp>
      <p:sp>
        <p:nvSpPr>
          <p:cNvPr id="57382" name="AutoShape 38"/>
          <p:cNvSpPr>
            <a:spLocks noChangeArrowheads="1"/>
          </p:cNvSpPr>
          <p:nvPr/>
        </p:nvSpPr>
        <p:spPr bwMode="auto">
          <a:xfrm>
            <a:off x="4114800" y="2286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83" name="AutoShape 39"/>
          <p:cNvSpPr>
            <a:spLocks noChangeArrowheads="1"/>
          </p:cNvSpPr>
          <p:nvPr/>
        </p:nvSpPr>
        <p:spPr bwMode="auto">
          <a:xfrm flipH="1">
            <a:off x="4724400" y="2438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84" name="AutoShape 40"/>
          <p:cNvSpPr>
            <a:spLocks noChangeArrowheads="1"/>
          </p:cNvSpPr>
          <p:nvPr/>
        </p:nvSpPr>
        <p:spPr bwMode="auto">
          <a:xfrm>
            <a:off x="4876800" y="27432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85" name="AutoShape 41"/>
          <p:cNvSpPr>
            <a:spLocks noChangeArrowheads="1"/>
          </p:cNvSpPr>
          <p:nvPr/>
        </p:nvSpPr>
        <p:spPr bwMode="auto">
          <a:xfrm flipH="1">
            <a:off x="5486400" y="28956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86" name="AutoShape 42"/>
          <p:cNvSpPr>
            <a:spLocks noChangeArrowheads="1"/>
          </p:cNvSpPr>
          <p:nvPr/>
        </p:nvSpPr>
        <p:spPr bwMode="auto">
          <a:xfrm flipH="1">
            <a:off x="5257800" y="32766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87" name="AutoShape 43"/>
          <p:cNvSpPr>
            <a:spLocks noChangeArrowheads="1"/>
          </p:cNvSpPr>
          <p:nvPr/>
        </p:nvSpPr>
        <p:spPr bwMode="auto">
          <a:xfrm>
            <a:off x="990600" y="5486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v</a:t>
            </a:r>
          </a:p>
        </p:txBody>
      </p:sp>
      <p:sp>
        <p:nvSpPr>
          <p:cNvPr id="57388" name="AutoShape 44"/>
          <p:cNvSpPr>
            <a:spLocks noChangeArrowheads="1"/>
          </p:cNvSpPr>
          <p:nvPr/>
        </p:nvSpPr>
        <p:spPr bwMode="auto">
          <a:xfrm flipH="1">
            <a:off x="1752600" y="54102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89" name="AutoShape 45"/>
          <p:cNvSpPr>
            <a:spLocks noChangeArrowheads="1"/>
          </p:cNvSpPr>
          <p:nvPr/>
        </p:nvSpPr>
        <p:spPr bwMode="auto">
          <a:xfrm flipH="1">
            <a:off x="1676400" y="54864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90" name="AutoShape 46"/>
          <p:cNvSpPr>
            <a:spLocks noChangeArrowheads="1"/>
          </p:cNvSpPr>
          <p:nvPr/>
        </p:nvSpPr>
        <p:spPr bwMode="auto">
          <a:xfrm flipH="1">
            <a:off x="1600200" y="55626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91" name="AutoShape 47"/>
          <p:cNvSpPr>
            <a:spLocks noChangeArrowheads="1"/>
          </p:cNvSpPr>
          <p:nvPr/>
        </p:nvSpPr>
        <p:spPr bwMode="auto">
          <a:xfrm flipH="1">
            <a:off x="6019800" y="2438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92" name="AutoShape 48"/>
          <p:cNvSpPr>
            <a:spLocks noChangeArrowheads="1"/>
          </p:cNvSpPr>
          <p:nvPr/>
        </p:nvSpPr>
        <p:spPr bwMode="auto">
          <a:xfrm>
            <a:off x="6019800" y="19812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93" name="AutoShape 49"/>
          <p:cNvSpPr>
            <a:spLocks noChangeArrowheads="1"/>
          </p:cNvSpPr>
          <p:nvPr/>
        </p:nvSpPr>
        <p:spPr bwMode="auto">
          <a:xfrm>
            <a:off x="990600" y="49530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z</a:t>
            </a:r>
          </a:p>
        </p:txBody>
      </p:sp>
      <p:sp>
        <p:nvSpPr>
          <p:cNvPr id="57394" name="AutoShape 50"/>
          <p:cNvSpPr>
            <a:spLocks noChangeArrowheads="1"/>
          </p:cNvSpPr>
          <p:nvPr/>
        </p:nvSpPr>
        <p:spPr bwMode="auto">
          <a:xfrm>
            <a:off x="6477000" y="23622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x</a:t>
            </a:r>
          </a:p>
        </p:txBody>
      </p:sp>
      <p:sp>
        <p:nvSpPr>
          <p:cNvPr id="57395" name="AutoShape 51"/>
          <p:cNvSpPr>
            <a:spLocks noChangeArrowheads="1"/>
          </p:cNvSpPr>
          <p:nvPr/>
        </p:nvSpPr>
        <p:spPr bwMode="auto">
          <a:xfrm>
            <a:off x="4648200" y="32766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u</a:t>
            </a:r>
          </a:p>
        </p:txBody>
      </p:sp>
      <p:sp>
        <p:nvSpPr>
          <p:cNvPr id="57396" name="AutoShape 52"/>
          <p:cNvSpPr>
            <a:spLocks noChangeArrowheads="1"/>
          </p:cNvSpPr>
          <p:nvPr/>
        </p:nvSpPr>
        <p:spPr bwMode="auto">
          <a:xfrm flipH="1">
            <a:off x="1600200" y="50292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97" name="AutoShape 53"/>
          <p:cNvSpPr>
            <a:spLocks noChangeArrowheads="1"/>
          </p:cNvSpPr>
          <p:nvPr/>
        </p:nvSpPr>
        <p:spPr bwMode="auto">
          <a:xfrm flipH="1">
            <a:off x="1524000" y="51054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98" name="AutoShape 54"/>
          <p:cNvSpPr>
            <a:spLocks noChangeArrowheads="1"/>
          </p:cNvSpPr>
          <p:nvPr/>
        </p:nvSpPr>
        <p:spPr bwMode="auto">
          <a:xfrm flipH="1">
            <a:off x="7086600" y="24384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99" name="AutoShape 55"/>
          <p:cNvSpPr>
            <a:spLocks noChangeArrowheads="1"/>
          </p:cNvSpPr>
          <p:nvPr/>
        </p:nvSpPr>
        <p:spPr bwMode="auto">
          <a:xfrm flipH="1">
            <a:off x="7010400" y="25146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400" name="AutoShape 56"/>
          <p:cNvSpPr>
            <a:spLocks noChangeArrowheads="1"/>
          </p:cNvSpPr>
          <p:nvPr/>
        </p:nvSpPr>
        <p:spPr bwMode="auto">
          <a:xfrm>
            <a:off x="381000" y="49530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5257800" y="3200400"/>
            <a:ext cx="381000" cy="381000"/>
            <a:chOff x="1104" y="3504"/>
            <a:chExt cx="240" cy="240"/>
          </a:xfrm>
        </p:grpSpPr>
        <p:sp>
          <p:nvSpPr>
            <p:cNvPr id="57402" name="AutoShape 58"/>
            <p:cNvSpPr>
              <a:spLocks noChangeArrowheads="1"/>
            </p:cNvSpPr>
            <p:nvPr/>
          </p:nvSpPr>
          <p:spPr bwMode="auto">
            <a:xfrm flipH="1">
              <a:off x="1200" y="3504"/>
              <a:ext cx="144" cy="144"/>
            </a:xfrm>
            <a:prstGeom prst="flowChartMagneticTap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03" name="AutoShape 59"/>
            <p:cNvSpPr>
              <a:spLocks noChangeArrowheads="1"/>
            </p:cNvSpPr>
            <p:nvPr/>
          </p:nvSpPr>
          <p:spPr bwMode="auto">
            <a:xfrm flipH="1">
              <a:off x="1152" y="3552"/>
              <a:ext cx="144" cy="144"/>
            </a:xfrm>
            <a:prstGeom prst="flowChartMagneticTap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04" name="AutoShape 60"/>
            <p:cNvSpPr>
              <a:spLocks noChangeArrowheads="1"/>
            </p:cNvSpPr>
            <p:nvPr/>
          </p:nvSpPr>
          <p:spPr bwMode="auto">
            <a:xfrm flipH="1">
              <a:off x="1104" y="3600"/>
              <a:ext cx="144" cy="144"/>
            </a:xfrm>
            <a:prstGeom prst="flowChartMagneticTap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2362200" y="3200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t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u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v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w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86" name="Line 18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87" name="Line 19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88" name="Line 20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89" name="Line 21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90" name="Line 22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91" name="Line 23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92" name="Line 24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93" name="Line 25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94" name="Line 26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95" name="Line 27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96" name="Line 28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A network</a:t>
            </a:r>
          </a:p>
        </p:txBody>
      </p:sp>
      <p:sp>
        <p:nvSpPr>
          <p:cNvPr id="58398" name="AutoShape 30"/>
          <p:cNvSpPr>
            <a:spLocks noChangeArrowheads="1"/>
          </p:cNvSpPr>
          <p:nvPr/>
        </p:nvSpPr>
        <p:spPr bwMode="auto">
          <a:xfrm>
            <a:off x="1676400" y="3429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99" name="AutoShape 31"/>
          <p:cNvSpPr>
            <a:spLocks noChangeArrowheads="1"/>
          </p:cNvSpPr>
          <p:nvPr/>
        </p:nvSpPr>
        <p:spPr bwMode="auto">
          <a:xfrm>
            <a:off x="2438400" y="31242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0" name="AutoShape 32"/>
          <p:cNvSpPr>
            <a:spLocks noChangeArrowheads="1"/>
          </p:cNvSpPr>
          <p:nvPr/>
        </p:nvSpPr>
        <p:spPr bwMode="auto">
          <a:xfrm>
            <a:off x="2590800" y="32004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1" name="AutoShape 33"/>
          <p:cNvSpPr>
            <a:spLocks noChangeArrowheads="1"/>
          </p:cNvSpPr>
          <p:nvPr/>
        </p:nvSpPr>
        <p:spPr bwMode="auto">
          <a:xfrm>
            <a:off x="2743200" y="3276600"/>
            <a:ext cx="228600" cy="1524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2" name="AutoShape 34"/>
          <p:cNvSpPr>
            <a:spLocks noChangeArrowheads="1"/>
          </p:cNvSpPr>
          <p:nvPr/>
        </p:nvSpPr>
        <p:spPr bwMode="auto">
          <a:xfrm flipH="1">
            <a:off x="2286000" y="3581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3" name="AutoShape 35"/>
          <p:cNvSpPr>
            <a:spLocks noChangeArrowheads="1"/>
          </p:cNvSpPr>
          <p:nvPr/>
        </p:nvSpPr>
        <p:spPr bwMode="auto">
          <a:xfrm>
            <a:off x="533400" y="2819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q</a:t>
            </a:r>
          </a:p>
        </p:txBody>
      </p:sp>
      <p:sp>
        <p:nvSpPr>
          <p:cNvPr id="58404" name="AutoShape 36"/>
          <p:cNvSpPr>
            <a:spLocks noChangeArrowheads="1"/>
          </p:cNvSpPr>
          <p:nvPr/>
        </p:nvSpPr>
        <p:spPr bwMode="auto">
          <a:xfrm>
            <a:off x="4114800" y="2286000"/>
            <a:ext cx="533400" cy="304800"/>
          </a:xfrm>
          <a:prstGeom prst="flowChartMultidocument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5" name="AutoShape 37"/>
          <p:cNvSpPr>
            <a:spLocks noChangeArrowheads="1"/>
          </p:cNvSpPr>
          <p:nvPr/>
        </p:nvSpPr>
        <p:spPr bwMode="auto">
          <a:xfrm flipH="1">
            <a:off x="4724400" y="2438400"/>
            <a:ext cx="228600" cy="228600"/>
          </a:xfrm>
          <a:prstGeom prst="flowChartMagneticTape">
            <a:avLst/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6" name="AutoShape 38"/>
          <p:cNvSpPr>
            <a:spLocks noChangeArrowheads="1"/>
          </p:cNvSpPr>
          <p:nvPr/>
        </p:nvSpPr>
        <p:spPr bwMode="auto">
          <a:xfrm>
            <a:off x="762000" y="36576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v</a:t>
            </a:r>
          </a:p>
        </p:txBody>
      </p:sp>
      <p:sp>
        <p:nvSpPr>
          <p:cNvPr id="58407" name="AutoShape 39"/>
          <p:cNvSpPr>
            <a:spLocks noChangeArrowheads="1"/>
          </p:cNvSpPr>
          <p:nvPr/>
        </p:nvSpPr>
        <p:spPr bwMode="auto">
          <a:xfrm flipH="1">
            <a:off x="1524000" y="36576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8" name="AutoShape 40"/>
          <p:cNvSpPr>
            <a:spLocks noChangeArrowheads="1"/>
          </p:cNvSpPr>
          <p:nvPr/>
        </p:nvSpPr>
        <p:spPr bwMode="auto">
          <a:xfrm flipH="1">
            <a:off x="1447800" y="37338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9" name="AutoShape 41"/>
          <p:cNvSpPr>
            <a:spLocks noChangeArrowheads="1"/>
          </p:cNvSpPr>
          <p:nvPr/>
        </p:nvSpPr>
        <p:spPr bwMode="auto">
          <a:xfrm flipH="1">
            <a:off x="1371600" y="38100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10" name="AutoShape 42"/>
          <p:cNvSpPr>
            <a:spLocks noChangeArrowheads="1"/>
          </p:cNvSpPr>
          <p:nvPr/>
        </p:nvSpPr>
        <p:spPr bwMode="auto">
          <a:xfrm flipH="1">
            <a:off x="2819400" y="23622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11" name="AutoShape 43"/>
          <p:cNvSpPr>
            <a:spLocks noChangeArrowheads="1"/>
          </p:cNvSpPr>
          <p:nvPr/>
        </p:nvSpPr>
        <p:spPr bwMode="auto">
          <a:xfrm>
            <a:off x="2819400" y="19050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w</a:t>
            </a:r>
          </a:p>
        </p:txBody>
      </p:sp>
      <p:sp>
        <p:nvSpPr>
          <p:cNvPr id="58412" name="AutoShape 44"/>
          <p:cNvSpPr>
            <a:spLocks noChangeArrowheads="1"/>
          </p:cNvSpPr>
          <p:nvPr/>
        </p:nvSpPr>
        <p:spPr bwMode="auto">
          <a:xfrm>
            <a:off x="762000" y="3200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z</a:t>
            </a:r>
          </a:p>
        </p:txBody>
      </p:sp>
      <p:sp>
        <p:nvSpPr>
          <p:cNvPr id="58413" name="AutoShape 45"/>
          <p:cNvSpPr>
            <a:spLocks noChangeArrowheads="1"/>
          </p:cNvSpPr>
          <p:nvPr/>
        </p:nvSpPr>
        <p:spPr bwMode="auto">
          <a:xfrm>
            <a:off x="3276600" y="22860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x</a:t>
            </a:r>
          </a:p>
        </p:txBody>
      </p:sp>
      <p:sp>
        <p:nvSpPr>
          <p:cNvPr id="58414" name="AutoShape 46"/>
          <p:cNvSpPr>
            <a:spLocks noChangeArrowheads="1"/>
          </p:cNvSpPr>
          <p:nvPr/>
        </p:nvSpPr>
        <p:spPr bwMode="auto">
          <a:xfrm>
            <a:off x="152400" y="41148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u</a:t>
            </a:r>
          </a:p>
        </p:txBody>
      </p:sp>
      <p:sp>
        <p:nvSpPr>
          <p:cNvPr id="58415" name="AutoShape 47"/>
          <p:cNvSpPr>
            <a:spLocks noChangeArrowheads="1"/>
          </p:cNvSpPr>
          <p:nvPr/>
        </p:nvSpPr>
        <p:spPr bwMode="auto">
          <a:xfrm flipH="1">
            <a:off x="1371600" y="32766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16" name="AutoShape 48"/>
          <p:cNvSpPr>
            <a:spLocks noChangeArrowheads="1"/>
          </p:cNvSpPr>
          <p:nvPr/>
        </p:nvSpPr>
        <p:spPr bwMode="auto">
          <a:xfrm flipH="1">
            <a:off x="1295400" y="33528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17" name="AutoShape 49"/>
          <p:cNvSpPr>
            <a:spLocks noChangeArrowheads="1"/>
          </p:cNvSpPr>
          <p:nvPr/>
        </p:nvSpPr>
        <p:spPr bwMode="auto">
          <a:xfrm flipH="1">
            <a:off x="3886200" y="23622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18" name="AutoShape 50"/>
          <p:cNvSpPr>
            <a:spLocks noChangeArrowheads="1"/>
          </p:cNvSpPr>
          <p:nvPr/>
        </p:nvSpPr>
        <p:spPr bwMode="auto">
          <a:xfrm flipH="1">
            <a:off x="3810000" y="24384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19" name="AutoShape 51"/>
          <p:cNvSpPr>
            <a:spLocks noChangeArrowheads="1"/>
          </p:cNvSpPr>
          <p:nvPr/>
        </p:nvSpPr>
        <p:spPr bwMode="auto">
          <a:xfrm>
            <a:off x="152400" y="3200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58420" name="AutoShape 52"/>
          <p:cNvSpPr>
            <a:spLocks noChangeArrowheads="1"/>
          </p:cNvSpPr>
          <p:nvPr/>
        </p:nvSpPr>
        <p:spPr bwMode="auto">
          <a:xfrm>
            <a:off x="152400" y="36576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y</a:t>
            </a:r>
          </a:p>
        </p:txBody>
      </p:sp>
      <p:sp>
        <p:nvSpPr>
          <p:cNvPr id="58421" name="AutoShape 53"/>
          <p:cNvSpPr>
            <a:spLocks noChangeArrowheads="1"/>
          </p:cNvSpPr>
          <p:nvPr/>
        </p:nvSpPr>
        <p:spPr bwMode="auto">
          <a:xfrm>
            <a:off x="762000" y="40386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0" y="2438400"/>
            <a:ext cx="1447800" cy="3276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AutoShape 3"/>
          <p:cNvSpPr>
            <a:spLocks noChangeArrowheads="1"/>
          </p:cNvSpPr>
          <p:nvPr/>
        </p:nvSpPr>
        <p:spPr bwMode="auto">
          <a:xfrm>
            <a:off x="2362200" y="3276600"/>
            <a:ext cx="304800" cy="3048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Chandy/Lamport</a:t>
            </a:r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2362200" y="2971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3505200" y="2667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5181600" y="2895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3276600" y="3505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4267200" y="2514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4876800" y="3962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u</a:t>
            </a:r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2819400" y="4419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v</a:t>
            </a:r>
          </a:p>
        </p:txBody>
      </p:sp>
      <p:sp>
        <p:nvSpPr>
          <p:cNvPr id="59404" name="Text Box 12"/>
          <p:cNvSpPr txBox="1">
            <a:spLocks noChangeArrowheads="1"/>
          </p:cNvSpPr>
          <p:nvPr/>
        </p:nvSpPr>
        <p:spPr bwMode="auto">
          <a:xfrm>
            <a:off x="5791200" y="2133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w</a:t>
            </a:r>
          </a:p>
        </p:txBody>
      </p:sp>
      <p:sp>
        <p:nvSpPr>
          <p:cNvPr id="59405" name="Text Box 13"/>
          <p:cNvSpPr txBox="1">
            <a:spLocks noChangeArrowheads="1"/>
          </p:cNvSpPr>
          <p:nvPr/>
        </p:nvSpPr>
        <p:spPr bwMode="auto">
          <a:xfrm>
            <a:off x="5943600" y="4495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59406" name="Text Box 14"/>
          <p:cNvSpPr txBox="1">
            <a:spLocks noChangeArrowheads="1"/>
          </p:cNvSpPr>
          <p:nvPr/>
        </p:nvSpPr>
        <p:spPr bwMode="auto">
          <a:xfrm>
            <a:off x="1447800" y="4267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59407" name="Text Box 15"/>
          <p:cNvSpPr txBox="1">
            <a:spLocks noChangeArrowheads="1"/>
          </p:cNvSpPr>
          <p:nvPr/>
        </p:nvSpPr>
        <p:spPr bwMode="auto">
          <a:xfrm>
            <a:off x="7620000" y="5181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z</a:t>
            </a:r>
          </a:p>
        </p:txBody>
      </p:sp>
      <p:sp>
        <p:nvSpPr>
          <p:cNvPr id="59408" name="Line 16"/>
          <p:cNvSpPr>
            <a:spLocks noChangeShapeType="1"/>
          </p:cNvSpPr>
          <p:nvPr/>
        </p:nvSpPr>
        <p:spPr bwMode="auto">
          <a:xfrm flipH="1">
            <a:off x="1676400" y="35814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9" name="Line 17"/>
          <p:cNvSpPr>
            <a:spLocks noChangeShapeType="1"/>
          </p:cNvSpPr>
          <p:nvPr/>
        </p:nvSpPr>
        <p:spPr bwMode="auto">
          <a:xfrm>
            <a:off x="1676400" y="4495800"/>
            <a:ext cx="1143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10" name="Line 18"/>
          <p:cNvSpPr>
            <a:spLocks noChangeShapeType="1"/>
          </p:cNvSpPr>
          <p:nvPr/>
        </p:nvSpPr>
        <p:spPr bwMode="auto">
          <a:xfrm flipH="1">
            <a:off x="2971800" y="3810000"/>
            <a:ext cx="3810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11" name="Line 19"/>
          <p:cNvSpPr>
            <a:spLocks noChangeShapeType="1"/>
          </p:cNvSpPr>
          <p:nvPr/>
        </p:nvSpPr>
        <p:spPr bwMode="auto">
          <a:xfrm flipV="1">
            <a:off x="2590800" y="3124200"/>
            <a:ext cx="2590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12" name="Line 20"/>
          <p:cNvSpPr>
            <a:spLocks noChangeShapeType="1"/>
          </p:cNvSpPr>
          <p:nvPr/>
        </p:nvSpPr>
        <p:spPr bwMode="auto">
          <a:xfrm flipV="1">
            <a:off x="2590800" y="28956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13" name="Line 21"/>
          <p:cNvSpPr>
            <a:spLocks noChangeShapeType="1"/>
          </p:cNvSpPr>
          <p:nvPr/>
        </p:nvSpPr>
        <p:spPr bwMode="auto">
          <a:xfrm flipV="1">
            <a:off x="2667000" y="2819400"/>
            <a:ext cx="1676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14" name="Line 22"/>
          <p:cNvSpPr>
            <a:spLocks noChangeShapeType="1"/>
          </p:cNvSpPr>
          <p:nvPr/>
        </p:nvSpPr>
        <p:spPr bwMode="auto">
          <a:xfrm flipV="1">
            <a:off x="5334000" y="2438400"/>
            <a:ext cx="533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15" name="Line 23"/>
          <p:cNvSpPr>
            <a:spLocks noChangeShapeType="1"/>
          </p:cNvSpPr>
          <p:nvPr/>
        </p:nvSpPr>
        <p:spPr bwMode="auto">
          <a:xfrm flipH="1">
            <a:off x="5029200" y="3200400"/>
            <a:ext cx="2286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16" name="Line 24"/>
          <p:cNvSpPr>
            <a:spLocks noChangeShapeType="1"/>
          </p:cNvSpPr>
          <p:nvPr/>
        </p:nvSpPr>
        <p:spPr bwMode="auto">
          <a:xfrm>
            <a:off x="3124200" y="4648200"/>
            <a:ext cx="45720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17" name="Line 25"/>
          <p:cNvSpPr>
            <a:spLocks noChangeShapeType="1"/>
          </p:cNvSpPr>
          <p:nvPr/>
        </p:nvSpPr>
        <p:spPr bwMode="auto">
          <a:xfrm flipV="1">
            <a:off x="3124200" y="4191000"/>
            <a:ext cx="1752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18" name="Line 26"/>
          <p:cNvSpPr>
            <a:spLocks noChangeShapeType="1"/>
          </p:cNvSpPr>
          <p:nvPr/>
        </p:nvSpPr>
        <p:spPr bwMode="auto">
          <a:xfrm flipV="1">
            <a:off x="4495800" y="2362200"/>
            <a:ext cx="1295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19" name="Line 27"/>
          <p:cNvSpPr>
            <a:spLocks noChangeShapeType="1"/>
          </p:cNvSpPr>
          <p:nvPr/>
        </p:nvSpPr>
        <p:spPr bwMode="auto">
          <a:xfrm>
            <a:off x="6019800" y="2438400"/>
            <a:ext cx="7620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20" name="Line 28"/>
          <p:cNvSpPr>
            <a:spLocks noChangeShapeType="1"/>
          </p:cNvSpPr>
          <p:nvPr/>
        </p:nvSpPr>
        <p:spPr bwMode="auto">
          <a:xfrm>
            <a:off x="5105400" y="4191000"/>
            <a:ext cx="9144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21" name="Line 29"/>
          <p:cNvSpPr>
            <a:spLocks noChangeShapeType="1"/>
          </p:cNvSpPr>
          <p:nvPr/>
        </p:nvSpPr>
        <p:spPr bwMode="auto">
          <a:xfrm>
            <a:off x="3505200" y="3810000"/>
            <a:ext cx="1371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22" name="Line 30"/>
          <p:cNvSpPr>
            <a:spLocks noChangeShapeType="1"/>
          </p:cNvSpPr>
          <p:nvPr/>
        </p:nvSpPr>
        <p:spPr bwMode="auto">
          <a:xfrm>
            <a:off x="6172200" y="4724400"/>
            <a:ext cx="1524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23" name="Text Box 31"/>
          <p:cNvSpPr txBox="1">
            <a:spLocks noChangeArrowheads="1"/>
          </p:cNvSpPr>
          <p:nvPr/>
        </p:nvSpPr>
        <p:spPr bwMode="auto">
          <a:xfrm>
            <a:off x="2590800" y="5791200"/>
            <a:ext cx="4038600" cy="366713"/>
          </a:xfrm>
          <a:prstGeom prst="rect">
            <a:avLst/>
          </a:prstGeom>
          <a:solidFill>
            <a:srgbClr val="FFA1A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A snapshot of a network</a:t>
            </a:r>
          </a:p>
        </p:txBody>
      </p:sp>
      <p:sp>
        <p:nvSpPr>
          <p:cNvPr id="59424" name="AutoShape 32"/>
          <p:cNvSpPr>
            <a:spLocks noChangeArrowheads="1"/>
          </p:cNvSpPr>
          <p:nvPr/>
        </p:nvSpPr>
        <p:spPr bwMode="auto">
          <a:xfrm>
            <a:off x="762000" y="27432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q</a:t>
            </a:r>
          </a:p>
        </p:txBody>
      </p:sp>
      <p:sp>
        <p:nvSpPr>
          <p:cNvPr id="59425" name="AutoShape 33"/>
          <p:cNvSpPr>
            <a:spLocks noChangeArrowheads="1"/>
          </p:cNvSpPr>
          <p:nvPr/>
        </p:nvSpPr>
        <p:spPr bwMode="auto">
          <a:xfrm>
            <a:off x="152400" y="44958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x</a:t>
            </a:r>
          </a:p>
        </p:txBody>
      </p:sp>
      <p:sp>
        <p:nvSpPr>
          <p:cNvPr id="59426" name="AutoShape 34"/>
          <p:cNvSpPr>
            <a:spLocks noChangeArrowheads="1"/>
          </p:cNvSpPr>
          <p:nvPr/>
        </p:nvSpPr>
        <p:spPr bwMode="auto">
          <a:xfrm>
            <a:off x="762000" y="36576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u</a:t>
            </a:r>
          </a:p>
        </p:txBody>
      </p:sp>
      <p:sp>
        <p:nvSpPr>
          <p:cNvPr id="59427" name="AutoShape 35"/>
          <p:cNvSpPr>
            <a:spLocks noChangeArrowheads="1"/>
          </p:cNvSpPr>
          <p:nvPr/>
        </p:nvSpPr>
        <p:spPr bwMode="auto">
          <a:xfrm flipH="1">
            <a:off x="990600" y="48768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28" name="AutoShape 36"/>
          <p:cNvSpPr>
            <a:spLocks noChangeArrowheads="1"/>
          </p:cNvSpPr>
          <p:nvPr/>
        </p:nvSpPr>
        <p:spPr bwMode="auto">
          <a:xfrm>
            <a:off x="762000" y="3200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59429" name="AutoShape 37"/>
          <p:cNvSpPr>
            <a:spLocks noChangeArrowheads="1"/>
          </p:cNvSpPr>
          <p:nvPr/>
        </p:nvSpPr>
        <p:spPr bwMode="auto">
          <a:xfrm>
            <a:off x="152400" y="41148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v</a:t>
            </a:r>
          </a:p>
        </p:txBody>
      </p:sp>
      <p:sp>
        <p:nvSpPr>
          <p:cNvPr id="59430" name="AutoShape 38"/>
          <p:cNvSpPr>
            <a:spLocks noChangeArrowheads="1"/>
          </p:cNvSpPr>
          <p:nvPr/>
        </p:nvSpPr>
        <p:spPr bwMode="auto">
          <a:xfrm>
            <a:off x="152400" y="32004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</a:t>
            </a:r>
          </a:p>
        </p:txBody>
      </p:sp>
      <p:sp>
        <p:nvSpPr>
          <p:cNvPr id="59431" name="AutoShape 39"/>
          <p:cNvSpPr>
            <a:spLocks noChangeArrowheads="1"/>
          </p:cNvSpPr>
          <p:nvPr/>
        </p:nvSpPr>
        <p:spPr bwMode="auto">
          <a:xfrm>
            <a:off x="152400" y="36576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</a:t>
            </a:r>
          </a:p>
        </p:txBody>
      </p:sp>
      <p:sp>
        <p:nvSpPr>
          <p:cNvPr id="59432" name="AutoShape 40"/>
          <p:cNvSpPr>
            <a:spLocks noChangeArrowheads="1"/>
          </p:cNvSpPr>
          <p:nvPr/>
        </p:nvSpPr>
        <p:spPr bwMode="auto">
          <a:xfrm>
            <a:off x="762000" y="40386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w</a:t>
            </a:r>
          </a:p>
        </p:txBody>
      </p:sp>
      <p:sp>
        <p:nvSpPr>
          <p:cNvPr id="59433" name="AutoShape 41"/>
          <p:cNvSpPr>
            <a:spLocks noChangeArrowheads="1"/>
          </p:cNvSpPr>
          <p:nvPr/>
        </p:nvSpPr>
        <p:spPr bwMode="auto">
          <a:xfrm>
            <a:off x="152400" y="27432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</a:t>
            </a:r>
          </a:p>
        </p:txBody>
      </p:sp>
      <p:sp>
        <p:nvSpPr>
          <p:cNvPr id="59434" name="AutoShape 42"/>
          <p:cNvSpPr>
            <a:spLocks noChangeArrowheads="1"/>
          </p:cNvSpPr>
          <p:nvPr/>
        </p:nvSpPr>
        <p:spPr bwMode="auto">
          <a:xfrm>
            <a:off x="762000" y="44196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y</a:t>
            </a:r>
          </a:p>
        </p:txBody>
      </p:sp>
      <p:sp>
        <p:nvSpPr>
          <p:cNvPr id="59435" name="AutoShape 43"/>
          <p:cNvSpPr>
            <a:spLocks noChangeArrowheads="1"/>
          </p:cNvSpPr>
          <p:nvPr/>
        </p:nvSpPr>
        <p:spPr bwMode="auto">
          <a:xfrm>
            <a:off x="152400" y="4876800"/>
            <a:ext cx="533400" cy="304800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z</a:t>
            </a:r>
          </a:p>
        </p:txBody>
      </p:sp>
      <p:sp>
        <p:nvSpPr>
          <p:cNvPr id="59436" name="AutoShape 44"/>
          <p:cNvSpPr>
            <a:spLocks noChangeArrowheads="1"/>
          </p:cNvSpPr>
          <p:nvPr/>
        </p:nvSpPr>
        <p:spPr bwMode="auto">
          <a:xfrm flipH="1">
            <a:off x="914400" y="49530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37" name="AutoShape 45"/>
          <p:cNvSpPr>
            <a:spLocks noChangeArrowheads="1"/>
          </p:cNvSpPr>
          <p:nvPr/>
        </p:nvSpPr>
        <p:spPr bwMode="auto">
          <a:xfrm flipH="1">
            <a:off x="838200" y="50292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38" name="AutoShape 46"/>
          <p:cNvSpPr>
            <a:spLocks noChangeArrowheads="1"/>
          </p:cNvSpPr>
          <p:nvPr/>
        </p:nvSpPr>
        <p:spPr bwMode="auto">
          <a:xfrm flipH="1">
            <a:off x="762000" y="51054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39" name="AutoShape 47"/>
          <p:cNvSpPr>
            <a:spLocks noChangeArrowheads="1"/>
          </p:cNvSpPr>
          <p:nvPr/>
        </p:nvSpPr>
        <p:spPr bwMode="auto">
          <a:xfrm flipH="1">
            <a:off x="685800" y="51816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40" name="AutoShape 48"/>
          <p:cNvSpPr>
            <a:spLocks noChangeArrowheads="1"/>
          </p:cNvSpPr>
          <p:nvPr/>
        </p:nvSpPr>
        <p:spPr bwMode="auto">
          <a:xfrm flipH="1">
            <a:off x="609600" y="5257800"/>
            <a:ext cx="228600" cy="228600"/>
          </a:xfrm>
          <a:prstGeom prst="flowChartMagneticTap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41" name="AutoShape 49"/>
          <p:cNvSpPr>
            <a:spLocks noChangeArrowheads="1"/>
          </p:cNvSpPr>
          <p:nvPr/>
        </p:nvSpPr>
        <p:spPr bwMode="auto">
          <a:xfrm>
            <a:off x="1371600" y="2819400"/>
            <a:ext cx="990600" cy="304800"/>
          </a:xfrm>
          <a:prstGeom prst="wedgeRectCallout">
            <a:avLst>
              <a:gd name="adj1" fmla="val 52722"/>
              <a:gd name="adj2" fmla="val 132292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Done!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logical clocks for cuts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Application could also set a logical clock WAY ahead</a:t>
            </a:r>
          </a:p>
          <a:p>
            <a:r>
              <a:rPr lang="en-US" dirty="0" smtClean="0"/>
              <a:t>Rule: </a:t>
            </a:r>
            <a:r>
              <a:rPr lang="en-US" i="1" dirty="0" smtClean="0"/>
              <a:t>each time the clock reaches a multiple of 100,000,000 write down your state</a:t>
            </a:r>
          </a:p>
          <a:p>
            <a:pPr lvl="1"/>
            <a:r>
              <a:rPr lang="en-US" dirty="0" smtClean="0"/>
              <a:t>So: node p sets clock ahead to 1,000,001 (and writes down its state).  Then floods the network</a:t>
            </a:r>
          </a:p>
          <a:p>
            <a:pPr lvl="1"/>
            <a:r>
              <a:rPr lang="en-US" dirty="0" smtClean="0"/>
              <a:t>As the message reaches nodes, each records its state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We’ve seen that true clocks are “tricky” in distributed systems but that we can use simple integers or vectors of integers to capture event ordering</a:t>
            </a:r>
          </a:p>
          <a:p>
            <a:pPr lvl="1"/>
            <a:r>
              <a:rPr lang="en-US" dirty="0" smtClean="0"/>
              <a:t>Logical clocks capture just part of the ordering</a:t>
            </a:r>
          </a:p>
          <a:p>
            <a:pPr lvl="1"/>
            <a:r>
              <a:rPr lang="en-US" dirty="0" smtClean="0"/>
              <a:t>Vector clocks are larger </a:t>
            </a:r>
            <a:r>
              <a:rPr lang="en-US" smtClean="0"/>
              <a:t>but capture all the useful info.</a:t>
            </a:r>
            <a:endParaRPr lang="en-US" dirty="0" smtClean="0"/>
          </a:p>
          <a:p>
            <a:r>
              <a:rPr lang="en-US" dirty="0" smtClean="0"/>
              <a:t>Then we looked at how one can interpret “simultaneous” as a distributed concept</a:t>
            </a:r>
          </a:p>
          <a:p>
            <a:pPr lvl="1"/>
            <a:r>
              <a:rPr lang="en-US" dirty="0" smtClean="0"/>
              <a:t>Consistent snapshots or cuts (cuts being the “front line” of a snapshot, which includes channel state too)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Drawing time-line pictures:</a:t>
            </a:r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2505075" y="25590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2481263" y="40449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3505200" y="2590800"/>
            <a:ext cx="1247775" cy="1454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133600" y="2362200"/>
            <a:ext cx="300038" cy="901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p</a:t>
            </a:r>
            <a:endParaRPr lang="en-US" sz="1400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3886200" y="3124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m</a:t>
            </a:r>
            <a:endParaRPr lang="en-US" sz="1400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3033713" y="2209800"/>
            <a:ext cx="1081087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snd</a:t>
            </a:r>
            <a:r>
              <a:rPr lang="en-US" sz="1400" i="1" baseline="-25000"/>
              <a:t>p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2133600" y="3810000"/>
            <a:ext cx="300038" cy="901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q</a:t>
            </a:r>
            <a:endParaRPr lang="en-US" sz="1400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419600" y="4038600"/>
            <a:ext cx="1905000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rcv</a:t>
            </a:r>
            <a:r>
              <a:rPr lang="en-US" sz="1400" i="1" baseline="-25000"/>
              <a:t>q</a:t>
            </a:r>
            <a:r>
              <a:rPr lang="en-US" sz="1400" i="1"/>
              <a:t>(m)    deliv</a:t>
            </a:r>
            <a:r>
              <a:rPr lang="en-US" sz="1400" i="1" baseline="-25000"/>
              <a:t>q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6019800" y="3733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D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Drawing time-line pictures: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A, B, C and D are “events”.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Could be anything meaningful to the application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So are snd(m) and rcv(m) and deliv(m)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What ordering claims are meaningful?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2505075" y="25590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2481263" y="40449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3505200" y="2590800"/>
            <a:ext cx="1247775" cy="1454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133600" y="2362200"/>
            <a:ext cx="300038" cy="901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p</a:t>
            </a:r>
            <a:endParaRPr lang="en-US" sz="1400"/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3886200" y="3124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m</a:t>
            </a:r>
            <a:endParaRPr lang="en-US" sz="1400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2667000" y="251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A</a:t>
            </a:r>
            <a:endParaRPr lang="en-US" sz="1400"/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3200400" y="3810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C</a:t>
            </a:r>
            <a:endParaRPr lang="en-US" sz="1400"/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4953000" y="251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B</a:t>
            </a:r>
            <a:endParaRPr lang="en-US" sz="1400"/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3033713" y="2209800"/>
            <a:ext cx="1081087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snd</a:t>
            </a:r>
            <a:r>
              <a:rPr lang="en-US" sz="1400" i="1" baseline="-25000"/>
              <a:t>p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2133600" y="3810000"/>
            <a:ext cx="300038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q</a:t>
            </a:r>
            <a:endParaRPr lang="en-US" sz="1400"/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4419600" y="4038600"/>
            <a:ext cx="1905000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rcv</a:t>
            </a:r>
            <a:r>
              <a:rPr lang="en-US" sz="1400" i="1" baseline="-25000"/>
              <a:t>q</a:t>
            </a:r>
            <a:r>
              <a:rPr lang="en-US" sz="1400" i="1"/>
              <a:t>(m)    deliv</a:t>
            </a:r>
            <a:r>
              <a:rPr lang="en-US" sz="1400" i="1" baseline="-25000"/>
              <a:t>q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6019800" y="3733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D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Drawing time-line pictures: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A happens before B, and C before D</a:t>
            </a:r>
          </a:p>
          <a:p>
            <a:pPr lvl="1" eaLnBrk="1" hangingPunct="1"/>
            <a:r>
              <a:rPr lang="en-US" sz="2400" smtClean="0"/>
              <a:t>“Local ordering” at a single process</a:t>
            </a:r>
          </a:p>
          <a:p>
            <a:pPr lvl="1" eaLnBrk="1" hangingPunct="1"/>
            <a:r>
              <a:rPr lang="en-US" sz="2400" smtClean="0"/>
              <a:t>Write       </a:t>
            </a:r>
            <a:r>
              <a:rPr lang="en-US" sz="2400" smtClean="0">
                <a:sym typeface="Symbol" pitchFamily="18" charset="2"/>
              </a:rPr>
              <a:t>and </a:t>
            </a:r>
          </a:p>
        </p:txBody>
      </p:sp>
      <p:sp>
        <p:nvSpPr>
          <p:cNvPr id="1030" name="Line 4"/>
          <p:cNvSpPr>
            <a:spLocks noChangeShapeType="1"/>
          </p:cNvSpPr>
          <p:nvPr/>
        </p:nvSpPr>
        <p:spPr bwMode="auto">
          <a:xfrm>
            <a:off x="2505075" y="25590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31" name="Line 5"/>
          <p:cNvSpPr>
            <a:spLocks noChangeShapeType="1"/>
          </p:cNvSpPr>
          <p:nvPr/>
        </p:nvSpPr>
        <p:spPr bwMode="auto">
          <a:xfrm>
            <a:off x="2481263" y="4044950"/>
            <a:ext cx="38957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32" name="Line 6"/>
          <p:cNvSpPr>
            <a:spLocks noChangeShapeType="1"/>
          </p:cNvSpPr>
          <p:nvPr/>
        </p:nvSpPr>
        <p:spPr bwMode="auto">
          <a:xfrm>
            <a:off x="3505200" y="2590800"/>
            <a:ext cx="1247775" cy="1454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33" name="Text Box 7"/>
          <p:cNvSpPr txBox="1">
            <a:spLocks noChangeArrowheads="1"/>
          </p:cNvSpPr>
          <p:nvPr/>
        </p:nvSpPr>
        <p:spPr bwMode="auto">
          <a:xfrm>
            <a:off x="2133600" y="2362200"/>
            <a:ext cx="300038" cy="901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p</a:t>
            </a:r>
            <a:endParaRPr lang="en-US" sz="1400"/>
          </a:p>
        </p:txBody>
      </p:sp>
      <p:sp>
        <p:nvSpPr>
          <p:cNvPr id="1034" name="Text Box 8"/>
          <p:cNvSpPr txBox="1">
            <a:spLocks noChangeArrowheads="1"/>
          </p:cNvSpPr>
          <p:nvPr/>
        </p:nvSpPr>
        <p:spPr bwMode="auto">
          <a:xfrm>
            <a:off x="2133600" y="3810000"/>
            <a:ext cx="300038" cy="901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q</a:t>
            </a:r>
            <a:endParaRPr lang="en-US" sz="1400"/>
          </a:p>
        </p:txBody>
      </p:sp>
      <p:sp>
        <p:nvSpPr>
          <p:cNvPr id="1035" name="Text Box 9"/>
          <p:cNvSpPr txBox="1">
            <a:spLocks noChangeArrowheads="1"/>
          </p:cNvSpPr>
          <p:nvPr/>
        </p:nvSpPr>
        <p:spPr bwMode="auto">
          <a:xfrm>
            <a:off x="3886200" y="3124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m</a:t>
            </a:r>
            <a:endParaRPr lang="en-US" sz="1400"/>
          </a:p>
        </p:txBody>
      </p:sp>
      <p:sp>
        <p:nvSpPr>
          <p:cNvPr id="1036" name="Text Box 10"/>
          <p:cNvSpPr txBox="1">
            <a:spLocks noChangeArrowheads="1"/>
          </p:cNvSpPr>
          <p:nvPr/>
        </p:nvSpPr>
        <p:spPr bwMode="auto">
          <a:xfrm>
            <a:off x="2667000" y="251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A</a:t>
            </a:r>
            <a:endParaRPr lang="en-US" sz="1400"/>
          </a:p>
        </p:txBody>
      </p:sp>
      <p:sp>
        <p:nvSpPr>
          <p:cNvPr id="1037" name="Text Box 11"/>
          <p:cNvSpPr txBox="1">
            <a:spLocks noChangeArrowheads="1"/>
          </p:cNvSpPr>
          <p:nvPr/>
        </p:nvSpPr>
        <p:spPr bwMode="auto">
          <a:xfrm>
            <a:off x="3200400" y="3810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C</a:t>
            </a:r>
            <a:endParaRPr lang="en-US" sz="1400"/>
          </a:p>
        </p:txBody>
      </p:sp>
      <p:sp>
        <p:nvSpPr>
          <p:cNvPr id="1038" name="Text Box 12"/>
          <p:cNvSpPr txBox="1">
            <a:spLocks noChangeArrowheads="1"/>
          </p:cNvSpPr>
          <p:nvPr/>
        </p:nvSpPr>
        <p:spPr bwMode="auto">
          <a:xfrm>
            <a:off x="4953000" y="251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B</a:t>
            </a:r>
            <a:endParaRPr lang="en-US" sz="1400"/>
          </a:p>
        </p:txBody>
      </p:sp>
      <p:sp>
        <p:nvSpPr>
          <p:cNvPr id="1039" name="Text Box 13"/>
          <p:cNvSpPr txBox="1">
            <a:spLocks noChangeArrowheads="1"/>
          </p:cNvSpPr>
          <p:nvPr/>
        </p:nvSpPr>
        <p:spPr bwMode="auto">
          <a:xfrm>
            <a:off x="4419600" y="4038600"/>
            <a:ext cx="1905000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rcv</a:t>
            </a:r>
            <a:r>
              <a:rPr lang="en-US" sz="1400" i="1" baseline="-25000"/>
              <a:t>q</a:t>
            </a:r>
            <a:r>
              <a:rPr lang="en-US" sz="1400" i="1"/>
              <a:t>(m)    deliv</a:t>
            </a:r>
            <a:r>
              <a:rPr lang="en-US" sz="1400" i="1" baseline="-25000"/>
              <a:t>q</a:t>
            </a:r>
            <a:r>
              <a:rPr lang="en-US" sz="1400" i="1"/>
              <a:t>(m)</a:t>
            </a:r>
            <a:endParaRPr lang="en-US" sz="1400"/>
          </a:p>
        </p:txBody>
      </p:sp>
      <p:sp>
        <p:nvSpPr>
          <p:cNvPr id="1040" name="Text Box 14"/>
          <p:cNvSpPr txBox="1">
            <a:spLocks noChangeArrowheads="1"/>
          </p:cNvSpPr>
          <p:nvPr/>
        </p:nvSpPr>
        <p:spPr bwMode="auto">
          <a:xfrm>
            <a:off x="3033713" y="2209800"/>
            <a:ext cx="1081087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snd</a:t>
            </a:r>
            <a:r>
              <a:rPr lang="en-US" sz="1400" i="1" baseline="-25000"/>
              <a:t>p</a:t>
            </a:r>
            <a:r>
              <a:rPr lang="en-US" sz="1400" i="1"/>
              <a:t>(m)</a:t>
            </a:r>
            <a:endParaRPr lang="en-US" sz="1400"/>
          </a:p>
        </p:txBody>
      </p:sp>
      <p:graphicFrame>
        <p:nvGraphicFramePr>
          <p:cNvPr id="1026" name="Object 15"/>
          <p:cNvGraphicFramePr>
            <a:graphicFrameLocks noChangeAspect="1"/>
          </p:cNvGraphicFramePr>
          <p:nvPr/>
        </p:nvGraphicFramePr>
        <p:xfrm>
          <a:off x="2819400" y="5588000"/>
          <a:ext cx="517525" cy="338138"/>
        </p:xfrm>
        <a:graphic>
          <a:graphicData uri="http://schemas.openxmlformats.org/presentationml/2006/ole">
            <p:oleObj spid="_x0000_s1026" name="Equation" r:id="rId3" imgW="431640" imgH="279360" progId="Equation.3">
              <p:embed/>
            </p:oleObj>
          </a:graphicData>
        </a:graphic>
      </p:graphicFrame>
      <p:graphicFrame>
        <p:nvGraphicFramePr>
          <p:cNvPr id="1027" name="Object 16"/>
          <p:cNvGraphicFramePr>
            <a:graphicFrameLocks noChangeAspect="1"/>
          </p:cNvGraphicFramePr>
          <p:nvPr/>
        </p:nvGraphicFramePr>
        <p:xfrm>
          <a:off x="3948113" y="5588000"/>
          <a:ext cx="547687" cy="338138"/>
        </p:xfrm>
        <a:graphic>
          <a:graphicData uri="http://schemas.openxmlformats.org/presentationml/2006/ole">
            <p:oleObj spid="_x0000_s1027" name="Equation" r:id="rId4" imgW="457200" imgH="279360" progId="Equation.3">
              <p:embed/>
            </p:oleObj>
          </a:graphicData>
        </a:graphic>
      </p:graphicFrame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6019800" y="3733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i="1"/>
              <a:t>D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2331</TotalTime>
  <Words>2841</Words>
  <Application>Microsoft Office PowerPoint</Application>
  <PresentationFormat>On-screen Show (4:3)</PresentationFormat>
  <Paragraphs>897</Paragraphs>
  <Slides>64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66" baseType="lpstr">
      <vt:lpstr>Flow</vt:lpstr>
      <vt:lpstr>Equation</vt:lpstr>
      <vt:lpstr>Logical Time and Clocks</vt:lpstr>
      <vt:lpstr>Recall cloud “layers”</vt:lpstr>
      <vt:lpstr>But we can do more</vt:lpstr>
      <vt:lpstr>What time is it?</vt:lpstr>
      <vt:lpstr>But what does time “mean”?</vt:lpstr>
      <vt:lpstr>Lamport’s approach</vt:lpstr>
      <vt:lpstr>Drawing time-line pictures:</vt:lpstr>
      <vt:lpstr>Drawing time-line pictures:</vt:lpstr>
      <vt:lpstr>Drawing time-line pictures:</vt:lpstr>
      <vt:lpstr>Drawing time-line pictures:</vt:lpstr>
      <vt:lpstr>Drawing time-line pictures:</vt:lpstr>
      <vt:lpstr>Drawing time-line pictures:</vt:lpstr>
      <vt:lpstr>Happens before “relation”</vt:lpstr>
      <vt:lpstr>Logical clocks</vt:lpstr>
      <vt:lpstr>Rules for managing logical clocks</vt:lpstr>
      <vt:lpstr>Time-line with LT annotations</vt:lpstr>
      <vt:lpstr>Logical clocks</vt:lpstr>
      <vt:lpstr>Can we do better?</vt:lpstr>
      <vt:lpstr>Vector clocks</vt:lpstr>
      <vt:lpstr>Time-line with VT annotations</vt:lpstr>
      <vt:lpstr>Rules for comparison of VTs</vt:lpstr>
      <vt:lpstr>Time-line with VT annotations</vt:lpstr>
      <vt:lpstr>Vector time and happens before</vt:lpstr>
      <vt:lpstr>Temporal snapshots</vt:lpstr>
      <vt:lpstr>Temporal distortions</vt:lpstr>
      <vt:lpstr>Temporal distortions</vt:lpstr>
      <vt:lpstr>Temporal distortions</vt:lpstr>
      <vt:lpstr>Consider…</vt:lpstr>
      <vt:lpstr>Temporal distortions</vt:lpstr>
      <vt:lpstr>Temporal distortions</vt:lpstr>
      <vt:lpstr>Temporal distortions</vt:lpstr>
      <vt:lpstr>Consistent cuts and snapshots</vt:lpstr>
      <vt:lpstr>Temporal distortions</vt:lpstr>
      <vt:lpstr>Temporal distortions</vt:lpstr>
      <vt:lpstr>Who cares?</vt:lpstr>
      <vt:lpstr>Deadlock detection “algorithm”</vt:lpstr>
      <vt:lpstr>Suppose we detect this state</vt:lpstr>
      <vt:lpstr>Phantom deadlocks!</vt:lpstr>
      <vt:lpstr>One solution is to “freeze” the system</vt:lpstr>
      <vt:lpstr>One solution is to “freeze” the system</vt:lpstr>
      <vt:lpstr>One solution is to “freeze” the system</vt:lpstr>
      <vt:lpstr>One solution is to “freeze” the system</vt:lpstr>
      <vt:lpstr>One solution is to “freeze” the system</vt:lpstr>
      <vt:lpstr>Why does it work?</vt:lpstr>
      <vt:lpstr>Consistent cuts and snapshots</vt:lpstr>
      <vt:lpstr>Turn idea into an algorithm</vt:lpstr>
      <vt:lpstr>Turn idea into an algorithm</vt:lpstr>
      <vt:lpstr>Chandy/Lamport</vt:lpstr>
      <vt:lpstr>Chandy/Lamport</vt:lpstr>
      <vt:lpstr>Chandy/Lamport</vt:lpstr>
      <vt:lpstr>Chandy/Lamport</vt:lpstr>
      <vt:lpstr>Chandy/Lamport</vt:lpstr>
      <vt:lpstr>Chandy/Lamport</vt:lpstr>
      <vt:lpstr>Chandy/Lamport</vt:lpstr>
      <vt:lpstr>Chandy/Lamport</vt:lpstr>
      <vt:lpstr>Chandy/Lamport</vt:lpstr>
      <vt:lpstr>Chandy/Lamport</vt:lpstr>
      <vt:lpstr>Chandy/Lamport</vt:lpstr>
      <vt:lpstr>Chandy/Lamport</vt:lpstr>
      <vt:lpstr>Chandy/Lamport</vt:lpstr>
      <vt:lpstr>Chandy/Lamport</vt:lpstr>
      <vt:lpstr>Chandy/Lamport</vt:lpstr>
      <vt:lpstr>Using logical clocks for cuts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Trustworthy Active Web</dc:title>
  <dc:creator>Ken Birman</dc:creator>
  <cp:lastModifiedBy>ken</cp:lastModifiedBy>
  <cp:revision>241</cp:revision>
  <dcterms:created xsi:type="dcterms:W3CDTF">2006-08-16T00:00:00Z</dcterms:created>
  <dcterms:modified xsi:type="dcterms:W3CDTF">2008-08-26T20:12:57Z</dcterms:modified>
</cp:coreProperties>
</file>