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theme/themeOverride1.xml" ContentType="application/vnd.openxmlformats-officedocument.themeOverr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s/slide66.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slides/slide64.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Default Extension="jpeg" ContentType="image/jpeg"/>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ppt/theme/themeOverride2.xml" ContentType="application/vnd.openxmlformats-officedocument.themeOverr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notesSlides/notesSlide6.xml" ContentType="application/vnd.openxmlformats-officedocument.presentationml.notesSlide+xml"/>
  <Override PartName="/ppt/slides/slide8.xml" ContentType="application/vnd.openxmlformats-officedocument.presentationml.slide+xml"/>
  <Override PartName="/ppt/slides/slide49.xml" ContentType="application/vnd.openxmlformats-officedocument.presentationml.slide+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Layouts/slideLayout8.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69"/>
  </p:notesMasterIdLst>
  <p:sldIdLst>
    <p:sldId id="256" r:id="rId2"/>
    <p:sldId id="257" r:id="rId3"/>
    <p:sldId id="258" r:id="rId4"/>
    <p:sldId id="259" r:id="rId5"/>
    <p:sldId id="260" r:id="rId6"/>
    <p:sldId id="261" r:id="rId7"/>
    <p:sldId id="262" r:id="rId8"/>
    <p:sldId id="264" r:id="rId9"/>
    <p:sldId id="265" r:id="rId10"/>
    <p:sldId id="266" r:id="rId11"/>
    <p:sldId id="267" r:id="rId12"/>
    <p:sldId id="268" r:id="rId13"/>
    <p:sldId id="269" r:id="rId14"/>
    <p:sldId id="270" r:id="rId15"/>
    <p:sldId id="273" r:id="rId16"/>
    <p:sldId id="276" r:id="rId17"/>
    <p:sldId id="277" r:id="rId18"/>
    <p:sldId id="368" r:id="rId19"/>
    <p:sldId id="369" r:id="rId20"/>
    <p:sldId id="278" r:id="rId21"/>
    <p:sldId id="284" r:id="rId22"/>
    <p:sldId id="283" r:id="rId23"/>
    <p:sldId id="285" r:id="rId24"/>
    <p:sldId id="286" r:id="rId25"/>
    <p:sldId id="287" r:id="rId26"/>
    <p:sldId id="288" r:id="rId27"/>
    <p:sldId id="289" r:id="rId28"/>
    <p:sldId id="291" r:id="rId29"/>
    <p:sldId id="292" r:id="rId30"/>
    <p:sldId id="298" r:id="rId31"/>
    <p:sldId id="301" r:id="rId32"/>
    <p:sldId id="302" r:id="rId33"/>
    <p:sldId id="303" r:id="rId34"/>
    <p:sldId id="304" r:id="rId35"/>
    <p:sldId id="305" r:id="rId36"/>
    <p:sldId id="306" r:id="rId37"/>
    <p:sldId id="362" r:id="rId38"/>
    <p:sldId id="363" r:id="rId39"/>
    <p:sldId id="307" r:id="rId40"/>
    <p:sldId id="309" r:id="rId41"/>
    <p:sldId id="310" r:id="rId42"/>
    <p:sldId id="311" r:id="rId43"/>
    <p:sldId id="312" r:id="rId44"/>
    <p:sldId id="313" r:id="rId45"/>
    <p:sldId id="314" r:id="rId46"/>
    <p:sldId id="315" r:id="rId47"/>
    <p:sldId id="316" r:id="rId48"/>
    <p:sldId id="317" r:id="rId49"/>
    <p:sldId id="318" r:id="rId50"/>
    <p:sldId id="319" r:id="rId51"/>
    <p:sldId id="338" r:id="rId52"/>
    <p:sldId id="339" r:id="rId53"/>
    <p:sldId id="340" r:id="rId54"/>
    <p:sldId id="341" r:id="rId55"/>
    <p:sldId id="342" r:id="rId56"/>
    <p:sldId id="343" r:id="rId57"/>
    <p:sldId id="344" r:id="rId58"/>
    <p:sldId id="345" r:id="rId59"/>
    <p:sldId id="346" r:id="rId60"/>
    <p:sldId id="347" r:id="rId61"/>
    <p:sldId id="348" r:id="rId62"/>
    <p:sldId id="349" r:id="rId63"/>
    <p:sldId id="350" r:id="rId64"/>
    <p:sldId id="364" r:id="rId65"/>
    <p:sldId id="365" r:id="rId66"/>
    <p:sldId id="366" r:id="rId67"/>
    <p:sldId id="367" r:id="rId68"/>
  </p:sldIdLst>
  <p:sldSz cx="9144000" cy="6858000" type="screen4x3"/>
  <p:notesSz cx="7315200" cy="96012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08080"/>
    <a:srgbClr val="CC9900"/>
    <a:srgbClr val="085091"/>
    <a:srgbClr val="FF0000"/>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97" d="100"/>
          <a:sy n="97" d="100"/>
        </p:scale>
        <p:origin x="-1042" y="-91"/>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 Type="http://schemas.openxmlformats.org/officeDocument/2006/relationships/slide" Target="slides/slide6.xml"/><Relationship Id="rId71"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theme" Target="theme/theme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0060"/>
          </a:xfrm>
          <a:prstGeom prst="rect">
            <a:avLst/>
          </a:prstGeom>
        </p:spPr>
        <p:txBody>
          <a:bodyPr vert="horz" lIns="96661" tIns="48331" rIns="96661" bIns="48331" rtlCol="0"/>
          <a:lstStyle>
            <a:lvl1pPr algn="l">
              <a:defRPr sz="1300"/>
            </a:lvl1pPr>
          </a:lstStyle>
          <a:p>
            <a:endParaRPr lang="en-US"/>
          </a:p>
        </p:txBody>
      </p:sp>
      <p:sp>
        <p:nvSpPr>
          <p:cNvPr id="3" name="Date Placeholder 2"/>
          <p:cNvSpPr>
            <a:spLocks noGrp="1"/>
          </p:cNvSpPr>
          <p:nvPr>
            <p:ph type="dt" idx="1"/>
          </p:nvPr>
        </p:nvSpPr>
        <p:spPr>
          <a:xfrm>
            <a:off x="4143587" y="0"/>
            <a:ext cx="3169920" cy="480060"/>
          </a:xfrm>
          <a:prstGeom prst="rect">
            <a:avLst/>
          </a:prstGeom>
        </p:spPr>
        <p:txBody>
          <a:bodyPr vert="horz" lIns="96661" tIns="48331" rIns="96661" bIns="48331" rtlCol="0"/>
          <a:lstStyle>
            <a:lvl1pPr algn="r">
              <a:defRPr sz="1300"/>
            </a:lvl1pPr>
          </a:lstStyle>
          <a:p>
            <a:fld id="{650FC444-788E-4F68-B1C8-5CE6F05645D3}" type="datetimeFigureOut">
              <a:rPr lang="en-US" smtClean="0"/>
              <a:pPr/>
              <a:t>8/26/2008</a:t>
            </a:fld>
            <a:endParaRPr lang="en-US"/>
          </a:p>
        </p:txBody>
      </p:sp>
      <p:sp>
        <p:nvSpPr>
          <p:cNvPr id="4" name="Slide Image Placeholder 3"/>
          <p:cNvSpPr>
            <a:spLocks noGrp="1" noRot="1" noChangeAspect="1"/>
          </p:cNvSpPr>
          <p:nvPr>
            <p:ph type="sldImg" idx="2"/>
          </p:nvPr>
        </p:nvSpPr>
        <p:spPr>
          <a:xfrm>
            <a:off x="1257300" y="720725"/>
            <a:ext cx="4800600" cy="3600450"/>
          </a:xfrm>
          <a:prstGeom prst="rect">
            <a:avLst/>
          </a:prstGeom>
          <a:noFill/>
          <a:ln w="12700">
            <a:solidFill>
              <a:prstClr val="black"/>
            </a:solidFill>
          </a:ln>
        </p:spPr>
        <p:txBody>
          <a:bodyPr vert="horz" lIns="96661" tIns="48331" rIns="96661" bIns="48331" rtlCol="0" anchor="ctr"/>
          <a:lstStyle/>
          <a:p>
            <a:endParaRPr lang="en-US"/>
          </a:p>
        </p:txBody>
      </p:sp>
      <p:sp>
        <p:nvSpPr>
          <p:cNvPr id="5" name="Notes Placeholder 4"/>
          <p:cNvSpPr>
            <a:spLocks noGrp="1"/>
          </p:cNvSpPr>
          <p:nvPr>
            <p:ph type="body" sz="quarter" idx="3"/>
          </p:nvPr>
        </p:nvSpPr>
        <p:spPr>
          <a:xfrm>
            <a:off x="731520" y="4560570"/>
            <a:ext cx="5852160" cy="4320540"/>
          </a:xfrm>
          <a:prstGeom prst="rect">
            <a:avLst/>
          </a:prstGeom>
        </p:spPr>
        <p:txBody>
          <a:bodyPr vert="horz" lIns="96661" tIns="48331" rIns="96661" bIns="4833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9119474"/>
            <a:ext cx="3169920" cy="480060"/>
          </a:xfrm>
          <a:prstGeom prst="rect">
            <a:avLst/>
          </a:prstGeom>
        </p:spPr>
        <p:txBody>
          <a:bodyPr vert="horz" lIns="96661" tIns="48331" rIns="96661" bIns="48331" rtlCol="0" anchor="b"/>
          <a:lstStyle>
            <a:lvl1pPr algn="l">
              <a:defRPr sz="1300"/>
            </a:lvl1pPr>
          </a:lstStyle>
          <a:p>
            <a:endParaRPr lang="en-US"/>
          </a:p>
        </p:txBody>
      </p:sp>
      <p:sp>
        <p:nvSpPr>
          <p:cNvPr id="7" name="Slide Number Placeholder 6"/>
          <p:cNvSpPr>
            <a:spLocks noGrp="1"/>
          </p:cNvSpPr>
          <p:nvPr>
            <p:ph type="sldNum" sz="quarter" idx="5"/>
          </p:nvPr>
        </p:nvSpPr>
        <p:spPr>
          <a:xfrm>
            <a:off x="4143587" y="9119474"/>
            <a:ext cx="3169920" cy="480060"/>
          </a:xfrm>
          <a:prstGeom prst="rect">
            <a:avLst/>
          </a:prstGeom>
        </p:spPr>
        <p:txBody>
          <a:bodyPr vert="horz" lIns="96661" tIns="48331" rIns="96661" bIns="48331" rtlCol="0" anchor="b"/>
          <a:lstStyle>
            <a:lvl1pPr algn="r">
              <a:defRPr sz="1300"/>
            </a:lvl1pPr>
          </a:lstStyle>
          <a:p>
            <a:fld id="{CA0FC3C5-E9D7-479F-93E7-7F7C4747E035}"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p:cNvSpPr>
            <a:spLocks noGrp="1" noChangeArrowheads="1"/>
          </p:cNvSpPr>
          <p:nvPr>
            <p:ph type="sldNum" sz="quarter" idx="5"/>
          </p:nvPr>
        </p:nvSpPr>
        <p:spPr>
          <a:noFill/>
        </p:spPr>
        <p:txBody>
          <a:bodyPr/>
          <a:lstStyle/>
          <a:p>
            <a:fld id="{E3CC852E-EAB7-4411-BD48-60D003B3AED1}" type="slidenum">
              <a:rPr lang="en-US" smtClean="0"/>
              <a:pPr/>
              <a:t>15</a:t>
            </a:fld>
            <a:endParaRPr lang="en-US" smtClean="0"/>
          </a:p>
        </p:txBody>
      </p:sp>
      <p:sp>
        <p:nvSpPr>
          <p:cNvPr id="43011" name="Rectangle 2"/>
          <p:cNvSpPr>
            <a:spLocks noGrp="1" noRot="1" noChangeAspect="1" noChangeArrowheads="1" noTextEdit="1"/>
          </p:cNvSpPr>
          <p:nvPr>
            <p:ph type="sldImg"/>
          </p:nvPr>
        </p:nvSpPr>
        <p:spPr>
          <a:ln/>
        </p:spPr>
      </p:sp>
      <p:sp>
        <p:nvSpPr>
          <p:cNvPr id="43012" name="Rectangle 3"/>
          <p:cNvSpPr>
            <a:spLocks noGrp="1" noChangeArrowheads="1"/>
          </p:cNvSpPr>
          <p:nvPr>
            <p:ph type="body" idx="1"/>
          </p:nvPr>
        </p:nvSpPr>
        <p:spPr>
          <a:noFill/>
          <a:ln/>
        </p:spPr>
        <p:txBody>
          <a:bodyPr/>
          <a:lstStyle/>
          <a:p>
            <a:pPr eaLnBrk="1" hangingPunct="1"/>
            <a:r>
              <a:rPr lang="en-US" smtClean="0"/>
              <a:t>OK to say client/server here?</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p:cNvSpPr>
            <a:spLocks noGrp="1" noChangeArrowheads="1"/>
          </p:cNvSpPr>
          <p:nvPr>
            <p:ph type="sldNum" sz="quarter" idx="5"/>
          </p:nvPr>
        </p:nvSpPr>
        <p:spPr>
          <a:noFill/>
        </p:spPr>
        <p:txBody>
          <a:bodyPr/>
          <a:lstStyle/>
          <a:p>
            <a:fld id="{6F108D49-36FE-41AE-B98F-7A1B7ED777BE}" type="slidenum">
              <a:rPr lang="en-US" smtClean="0"/>
              <a:pPr/>
              <a:t>17</a:t>
            </a:fld>
            <a:endParaRPr lang="en-US" smtClean="0"/>
          </a:p>
        </p:txBody>
      </p:sp>
      <p:sp>
        <p:nvSpPr>
          <p:cNvPr id="45059" name="Rectangle 2"/>
          <p:cNvSpPr>
            <a:spLocks noGrp="1" noRot="1" noChangeAspect="1" noChangeArrowheads="1" noTextEdit="1"/>
          </p:cNvSpPr>
          <p:nvPr>
            <p:ph type="sldImg"/>
          </p:nvPr>
        </p:nvSpPr>
        <p:spPr>
          <a:ln/>
        </p:spPr>
      </p:sp>
      <p:sp>
        <p:nvSpPr>
          <p:cNvPr id="45060" name="Rectangle 3"/>
          <p:cNvSpPr>
            <a:spLocks noGrp="1" noChangeArrowheads="1"/>
          </p:cNvSpPr>
          <p:nvPr>
            <p:ph type="body" idx="1"/>
          </p:nvPr>
        </p:nvSpPr>
        <p:spPr>
          <a:noFill/>
          <a:ln/>
        </p:spPr>
        <p:txBody>
          <a:bodyPr/>
          <a:lstStyle/>
          <a:p>
            <a:pPr eaLnBrk="1" hangingPunct="1"/>
            <a:r>
              <a:rPr lang="en-US" smtClean="0"/>
              <a:t>How are complex objects represented in ASCII in web services?</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a:noFill/>
        </p:spPr>
        <p:txBody>
          <a:bodyPr/>
          <a:lstStyle/>
          <a:p>
            <a:fld id="{AB6C182F-BDBA-43BB-91D2-99774BB0CA45}" type="slidenum">
              <a:rPr lang="en-US" smtClean="0"/>
              <a:pPr/>
              <a:t>27</a:t>
            </a:fld>
            <a:endParaRPr lang="en-US" smtClean="0"/>
          </a:p>
        </p:txBody>
      </p:sp>
      <p:sp>
        <p:nvSpPr>
          <p:cNvPr id="46083" name="Rectangle 2"/>
          <p:cNvSpPr>
            <a:spLocks noGrp="1" noRot="1" noChangeAspect="1" noChangeArrowheads="1" noTextEdit="1"/>
          </p:cNvSpPr>
          <p:nvPr>
            <p:ph type="sldImg"/>
          </p:nvPr>
        </p:nvSpPr>
        <p:spPr>
          <a:ln/>
        </p:spPr>
      </p:sp>
      <p:sp>
        <p:nvSpPr>
          <p:cNvPr id="46084" name="Rectangle 3"/>
          <p:cNvSpPr>
            <a:spLocks noGrp="1" noChangeArrowheads="1"/>
          </p:cNvSpPr>
          <p:nvPr>
            <p:ph type="body" idx="1"/>
          </p:nvPr>
        </p:nvSpPr>
        <p:spPr>
          <a:noFill/>
          <a:ln/>
        </p:spPr>
        <p:txBody>
          <a:bodyPr/>
          <a:lstStyle/>
          <a:p>
            <a:pPr eaLnBrk="1" hangingPunct="1"/>
            <a:r>
              <a:rPr lang="en-US" smtClean="0"/>
              <a:t>The inter-ORB protocol in CORBA</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7"/>
          <p:cNvSpPr>
            <a:spLocks noGrp="1" noChangeArrowheads="1"/>
          </p:cNvSpPr>
          <p:nvPr>
            <p:ph type="sldNum" sz="quarter" idx="5"/>
          </p:nvPr>
        </p:nvSpPr>
        <p:spPr>
          <a:noFill/>
        </p:spPr>
        <p:txBody>
          <a:bodyPr/>
          <a:lstStyle/>
          <a:p>
            <a:fld id="{1E58B0F6-BA39-4795-880A-50104CBB6863}" type="slidenum">
              <a:rPr lang="en-US" smtClean="0"/>
              <a:pPr/>
              <a:t>59</a:t>
            </a:fld>
            <a:endParaRPr lang="en-US" smtClean="0"/>
          </a:p>
        </p:txBody>
      </p:sp>
      <p:sp>
        <p:nvSpPr>
          <p:cNvPr id="69635" name="Rectangle 2"/>
          <p:cNvSpPr>
            <a:spLocks noGrp="1" noRot="1" noChangeAspect="1" noChangeArrowheads="1" noTextEdit="1"/>
          </p:cNvSpPr>
          <p:nvPr>
            <p:ph type="sldImg"/>
          </p:nvPr>
        </p:nvSpPr>
        <p:spPr>
          <a:ln/>
        </p:spPr>
      </p:sp>
      <p:sp>
        <p:nvSpPr>
          <p:cNvPr id="69636" name="Rectangle 3"/>
          <p:cNvSpPr>
            <a:spLocks noGrp="1" noChangeArrowheads="1"/>
          </p:cNvSpPr>
          <p:nvPr>
            <p:ph type="body" idx="1"/>
          </p:nvPr>
        </p:nvSpPr>
        <p:spPr>
          <a:noFill/>
          <a:ln/>
        </p:spPr>
        <p:txBody>
          <a:bodyPr/>
          <a:lstStyle/>
          <a:p>
            <a:pPr eaLnBrk="1" hangingPunct="1"/>
            <a:r>
              <a:rPr lang="en-US" smtClean="0"/>
              <a:t>A common practice in DNS redirection is using very small DNS TTLs.   To examine how effective this is, we modified our basic test to include a fixed IP address for each CDN, which is looked up once every eight hours.  We then compare the download performance for fixed IP address and the new IP address resolved each time. We can group our results into four categories, shown in different colors in this plot.  Black means the download time for the new IP address is actually worse than the fixed IP address; Blue means, the new IP address has better download time, but if we add in the DNS lookup time, the new IP address gives worse total time. Green means the DNS returns the same IP, which means the DNS lookup time is avoidable if you use a large TTL.  These three categories are all bad categories.  The only good category is the RED one.  It says even if you add in the DNS lookup time, the new address does better than the fixed address.</a:t>
            </a:r>
          </a:p>
          <a:p>
            <a:pPr eaLnBrk="1" hangingPunct="1"/>
            <a:endParaRPr lang="en-US" smtClean="0"/>
          </a:p>
          <a:p>
            <a:pPr eaLnBrk="1" hangingPunct="1"/>
            <a:r>
              <a:rPr lang="en-US" smtClean="0"/>
              <a:t>It’s somewhat striking to see that at most of the time, you are in one of the bad categories.</a:t>
            </a:r>
          </a:p>
          <a:p>
            <a:pPr eaLnBrk="1" hangingPunct="1"/>
            <a:r>
              <a:rPr lang="en-US" smtClean="0"/>
              <a:t>We have also looked at the distribution of the response time for fixed and new IP addresses.  The fixed IP address almost always perform the better than new IP address with a small DNS TTL.</a:t>
            </a:r>
          </a:p>
          <a:p>
            <a:pPr eaLnBrk="1" hangingPunct="1"/>
            <a:endParaRPr lang="en-US" smtClean="0"/>
          </a:p>
          <a:p>
            <a:pPr eaLnBrk="1" hangingPunct="1"/>
            <a:r>
              <a:rPr lang="en-US" smtClean="0"/>
              <a:t>These findings suggest that small DNS TTLs generally can not improve client download times.</a:t>
            </a:r>
          </a:p>
          <a:p>
            <a:pPr eaLnBrk="1" hangingPunct="1"/>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7"/>
          <p:cNvSpPr>
            <a:spLocks noGrp="1" noChangeArrowheads="1"/>
          </p:cNvSpPr>
          <p:nvPr>
            <p:ph type="sldNum" sz="quarter" idx="5"/>
          </p:nvPr>
        </p:nvSpPr>
        <p:spPr>
          <a:noFill/>
        </p:spPr>
        <p:txBody>
          <a:bodyPr/>
          <a:lstStyle/>
          <a:p>
            <a:fld id="{2E411006-2784-46AB-BC42-D2F3DBE94011}" type="slidenum">
              <a:rPr lang="en-US" smtClean="0"/>
              <a:pPr/>
              <a:t>60</a:t>
            </a:fld>
            <a:endParaRPr lang="en-US" smtClean="0"/>
          </a:p>
        </p:txBody>
      </p:sp>
      <p:sp>
        <p:nvSpPr>
          <p:cNvPr id="70659" name="Rectangle 2"/>
          <p:cNvSpPr>
            <a:spLocks noGrp="1" noRot="1" noChangeAspect="1" noChangeArrowheads="1" noTextEdit="1"/>
          </p:cNvSpPr>
          <p:nvPr>
            <p:ph type="sldImg"/>
          </p:nvPr>
        </p:nvSpPr>
        <p:spPr>
          <a:ln/>
        </p:spPr>
      </p:sp>
      <p:sp>
        <p:nvSpPr>
          <p:cNvPr id="70660" name="Rectangle 3"/>
          <p:cNvSpPr>
            <a:spLocks noGrp="1" noChangeArrowheads="1"/>
          </p:cNvSpPr>
          <p:nvPr>
            <p:ph type="body" idx="1"/>
          </p:nvPr>
        </p:nvSpPr>
        <p:spPr>
          <a:noFill/>
          <a:ln/>
        </p:spPr>
        <p:txBody>
          <a:bodyPr/>
          <a:lstStyle/>
          <a:p>
            <a:pPr eaLnBrk="1" hangingPunct="1"/>
            <a:r>
              <a:rPr lang="en-US" smtClean="0"/>
              <a:t>A common practice in DNS redirection is using very small DNS TTLs.   To examine how effective this is, we modified our basic test to include a fixed IP address for each CDN, which is looked up once every eight hours.  We then compare the download performance for fixed IP address and the new IP address resolved each time. We can group our results into four categories, shown in different colors in this plot.  Black means the download time for the new IP address is actually worse than the fixed IP address; Blue means, the new IP address has better download time, but if we add in the DNS lookup time, the new IP address gives worse total time. Green means the DNS returns the same IP, which means the DNS lookup time is avoidable if you use a large TTL.  These three categories are all bad categories.  The only good category is the RED one.  It says even if you add in the DNS lookup time, the new address does better than the fixed address.</a:t>
            </a:r>
          </a:p>
          <a:p>
            <a:pPr eaLnBrk="1" hangingPunct="1"/>
            <a:endParaRPr lang="en-US" smtClean="0"/>
          </a:p>
          <a:p>
            <a:pPr eaLnBrk="1" hangingPunct="1"/>
            <a:r>
              <a:rPr lang="en-US" smtClean="0"/>
              <a:t>It’s somewhat striking to see that at most of the time, you are in one of the bad categories.</a:t>
            </a:r>
          </a:p>
          <a:p>
            <a:pPr eaLnBrk="1" hangingPunct="1"/>
            <a:r>
              <a:rPr lang="en-US" smtClean="0"/>
              <a:t>We have also looked at the distribution of the response time for fixed and new IP addresses.  The fixed IP address almost always perform the better than new IP address with a small DNS TTL.</a:t>
            </a:r>
          </a:p>
          <a:p>
            <a:pPr eaLnBrk="1" hangingPunct="1"/>
            <a:endParaRPr lang="en-US" smtClean="0"/>
          </a:p>
          <a:p>
            <a:pPr eaLnBrk="1" hangingPunct="1"/>
            <a:r>
              <a:rPr lang="en-US" smtClean="0"/>
              <a:t>These findings suggest that small DNS TTLs generally can not improve client download times.</a:t>
            </a:r>
          </a:p>
          <a:p>
            <a:pPr eaLnBrk="1" hangingPunct="1"/>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7"/>
          <p:cNvSpPr>
            <a:spLocks noGrp="1" noChangeArrowheads="1"/>
          </p:cNvSpPr>
          <p:nvPr>
            <p:ph type="sldNum" sz="quarter" idx="5"/>
          </p:nvPr>
        </p:nvSpPr>
        <p:spPr>
          <a:noFill/>
        </p:spPr>
        <p:txBody>
          <a:bodyPr/>
          <a:lstStyle/>
          <a:p>
            <a:fld id="{538E586C-660A-430D-9E86-560A6BB85AF9}" type="slidenum">
              <a:rPr lang="en-US" smtClean="0"/>
              <a:pPr/>
              <a:t>61</a:t>
            </a:fld>
            <a:endParaRPr lang="en-US" smtClean="0"/>
          </a:p>
        </p:txBody>
      </p:sp>
      <p:sp>
        <p:nvSpPr>
          <p:cNvPr id="71683" name="Rectangle 2"/>
          <p:cNvSpPr>
            <a:spLocks noGrp="1" noRot="1" noChangeAspect="1" noChangeArrowheads="1" noTextEdit="1"/>
          </p:cNvSpPr>
          <p:nvPr>
            <p:ph type="sldImg"/>
          </p:nvPr>
        </p:nvSpPr>
        <p:spPr>
          <a:ln/>
        </p:spPr>
      </p:sp>
      <p:sp>
        <p:nvSpPr>
          <p:cNvPr id="71684" name="Rectangle 3"/>
          <p:cNvSpPr>
            <a:spLocks noGrp="1" noChangeArrowheads="1"/>
          </p:cNvSpPr>
          <p:nvPr>
            <p:ph type="body" idx="1"/>
          </p:nvPr>
        </p:nvSpPr>
        <p:spPr>
          <a:noFill/>
          <a:ln/>
        </p:spPr>
        <p:txBody>
          <a:bodyPr/>
          <a:lstStyle/>
          <a:p>
            <a:pPr eaLnBrk="1" hangingPunct="1"/>
            <a:r>
              <a:rPr lang="en-US" smtClean="0"/>
              <a:t>A common practice in DNS redirection is using very small DNS TTLs.   To examine how effective this is, we modified our basic test to include a fixed IP address for each CDN, which is looked up once every eight hours.  We then compare the download performance for fixed IP address and the new IP address resolved each time. We can group our results into four categories, shown in different colors in this plot.  Black means the download time for the new IP address is actually worse than the fixed IP address; Blue means, the new IP address has better download time, but if we add in the DNS lookup time, the new IP address gives worse total time. Green means the DNS returns the same IP, which means the DNS lookup time is avoidable if you use a large TTL.  These three categories are all bad categories.  The only good category is the RED one.  It says even if you add in the DNS lookup time, the new address does better than the fixed address.</a:t>
            </a:r>
          </a:p>
          <a:p>
            <a:pPr eaLnBrk="1" hangingPunct="1"/>
            <a:endParaRPr lang="en-US" smtClean="0"/>
          </a:p>
          <a:p>
            <a:pPr eaLnBrk="1" hangingPunct="1"/>
            <a:r>
              <a:rPr lang="en-US" smtClean="0"/>
              <a:t>It’s somewhat striking to see that at most of the time, you are in one of the bad categories.</a:t>
            </a:r>
          </a:p>
          <a:p>
            <a:pPr eaLnBrk="1" hangingPunct="1"/>
            <a:r>
              <a:rPr lang="en-US" smtClean="0"/>
              <a:t>We have also looked at the distribution of the response time for fixed and new IP addresses.  The fixed IP address almost always perform the better than new IP address with a small DNS TTL.</a:t>
            </a:r>
          </a:p>
          <a:p>
            <a:pPr eaLnBrk="1" hangingPunct="1"/>
            <a:endParaRPr lang="en-US" smtClean="0"/>
          </a:p>
          <a:p>
            <a:pPr eaLnBrk="1" hangingPunct="1"/>
            <a:r>
              <a:rPr lang="en-US" smtClean="0"/>
              <a:t>These findings suggest that small DNS TTLs generally can not improve client download times.</a:t>
            </a:r>
          </a:p>
          <a:p>
            <a:pPr eaLnBrk="1" hangingPunct="1"/>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tIns="0" rIns="18288">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lang="en-US" smtClean="0"/>
              <a:t>Click to edit Master title style</a:t>
            </a:r>
            <a:endParaRPr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4" name="Date Placeholder 29"/>
          <p:cNvSpPr>
            <a:spLocks noGrp="1"/>
          </p:cNvSpPr>
          <p:nvPr>
            <p:ph type="dt" sz="half" idx="10"/>
          </p:nvPr>
        </p:nvSpPr>
        <p:spPr/>
        <p:txBody>
          <a:bodyPr/>
          <a:lstStyle>
            <a:lvl1pPr>
              <a:defRPr/>
            </a:lvl1pPr>
          </a:lstStyle>
          <a:p>
            <a:pPr>
              <a:defRPr/>
            </a:pPr>
            <a:fld id="{38FF20D6-1DA5-4C4F-BBE1-1A30553EE2BB}" type="datetimeFigureOut">
              <a:rPr lang="en-US"/>
              <a:pPr>
                <a:defRPr/>
              </a:pPr>
              <a:t>8/26/2008</a:t>
            </a:fld>
            <a:endParaRPr lang="en-US"/>
          </a:p>
        </p:txBody>
      </p:sp>
      <p:sp>
        <p:nvSpPr>
          <p:cNvPr id="5" name="Footer Placeholder 18"/>
          <p:cNvSpPr>
            <a:spLocks noGrp="1"/>
          </p:cNvSpPr>
          <p:nvPr>
            <p:ph type="ftr" sz="quarter" idx="11"/>
          </p:nvPr>
        </p:nvSpPr>
        <p:spPr/>
        <p:txBody>
          <a:bodyPr/>
          <a:lstStyle>
            <a:lvl1pPr>
              <a:defRPr/>
            </a:lvl1pPr>
          </a:lstStyle>
          <a:p>
            <a:pPr>
              <a:defRPr/>
            </a:pPr>
            <a:endParaRPr lang="en-US"/>
          </a:p>
        </p:txBody>
      </p:sp>
      <p:sp>
        <p:nvSpPr>
          <p:cNvPr id="6" name="Slide Number Placeholder 26"/>
          <p:cNvSpPr>
            <a:spLocks noGrp="1"/>
          </p:cNvSpPr>
          <p:nvPr>
            <p:ph type="sldNum" sz="quarter" idx="12"/>
          </p:nvPr>
        </p:nvSpPr>
        <p:spPr/>
        <p:txBody>
          <a:bodyPr/>
          <a:lstStyle>
            <a:lvl1pPr>
              <a:defRPr/>
            </a:lvl1pPr>
          </a:lstStyle>
          <a:p>
            <a:pPr>
              <a:defRPr/>
            </a:pPr>
            <a:fld id="{5D92C140-34C1-44CE-B28B-0E2ADFC94551}"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D60D1EC6-EF8A-444E-8690-3D36F6B02D58}" type="datetimeFigureOut">
              <a:rPr lang="en-US"/>
              <a:pPr>
                <a:defRPr/>
              </a:pPr>
              <a:t>8/26/2008</a:t>
            </a:fld>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D9074FF9-1B19-4DFE-ABBD-ADB9C1E73F3A}"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D268BC68-197D-42E6-8647-D73E912C83BB}" type="datetimeFigureOut">
              <a:rPr lang="en-US"/>
              <a:pPr>
                <a:defRPr/>
              </a:pPr>
              <a:t>8/26/2008</a:t>
            </a:fld>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18C6847F-DF77-4CD8-B4DA-5255E2F60C4B}"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150938" y="617538"/>
            <a:ext cx="7793037"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1182688" y="2017713"/>
            <a:ext cx="381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45088" y="2017713"/>
            <a:ext cx="381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11"/>
          <p:cNvSpPr>
            <a:spLocks noGrp="1" noChangeArrowheads="1"/>
          </p:cNvSpPr>
          <p:nvPr>
            <p:ph type="dt" sz="half" idx="10"/>
          </p:nvPr>
        </p:nvSpPr>
        <p:spPr>
          <a:ln/>
        </p:spPr>
        <p:txBody>
          <a:bodyPr/>
          <a:lstStyle>
            <a:lvl1pPr>
              <a:defRPr/>
            </a:lvl1pPr>
          </a:lstStyle>
          <a:p>
            <a:pPr>
              <a:defRPr/>
            </a:pPr>
            <a:endParaRPr lang="en-US"/>
          </a:p>
        </p:txBody>
      </p:sp>
      <p:sp>
        <p:nvSpPr>
          <p:cNvPr id="6" name="Rectangle 12"/>
          <p:cNvSpPr>
            <a:spLocks noGrp="1" noChangeArrowheads="1"/>
          </p:cNvSpPr>
          <p:nvPr>
            <p:ph type="ftr" sz="quarter" idx="11"/>
          </p:nvPr>
        </p:nvSpPr>
        <p:spPr>
          <a:ln/>
        </p:spPr>
        <p:txBody>
          <a:bodyPr/>
          <a:lstStyle>
            <a:lvl1pPr>
              <a:defRPr/>
            </a:lvl1pPr>
          </a:lstStyle>
          <a:p>
            <a:pPr>
              <a:defRPr/>
            </a:pPr>
            <a:endParaRPr lang="en-US"/>
          </a:p>
        </p:txBody>
      </p:sp>
      <p:sp>
        <p:nvSpPr>
          <p:cNvPr id="7" name="Rectangle 13"/>
          <p:cNvSpPr>
            <a:spLocks noGrp="1" noChangeArrowheads="1"/>
          </p:cNvSpPr>
          <p:nvPr>
            <p:ph type="sldNum" sz="quarter" idx="12"/>
          </p:nvPr>
        </p:nvSpPr>
        <p:spPr>
          <a:ln/>
        </p:spPr>
        <p:txBody>
          <a:bodyPr/>
          <a:lstStyle>
            <a:lvl1pPr>
              <a:defRPr/>
            </a:lvl1pPr>
          </a:lstStyle>
          <a:p>
            <a:pPr>
              <a:defRPr/>
            </a:pPr>
            <a:fld id="{1525F841-182B-4460-97B7-88DB0303229F}" type="slidenum">
              <a:rPr lang="en-US"/>
              <a:pPr>
                <a:defRPr/>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AndTx">
  <p:cSld name="Title, Content and Text">
    <p:spTree>
      <p:nvGrpSpPr>
        <p:cNvPr id="1" name=""/>
        <p:cNvGrpSpPr/>
        <p:nvPr/>
      </p:nvGrpSpPr>
      <p:grpSpPr>
        <a:xfrm>
          <a:off x="0" y="0"/>
          <a:ext cx="0" cy="0"/>
          <a:chOff x="0" y="0"/>
          <a:chExt cx="0" cy="0"/>
        </a:xfrm>
      </p:grpSpPr>
      <p:sp>
        <p:nvSpPr>
          <p:cNvPr id="2" name="Title 1"/>
          <p:cNvSpPr>
            <a:spLocks noGrp="1"/>
          </p:cNvSpPr>
          <p:nvPr>
            <p:ph type="title"/>
          </p:nvPr>
        </p:nvSpPr>
        <p:spPr>
          <a:xfrm>
            <a:off x="1150938" y="617538"/>
            <a:ext cx="7793037" cy="11430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1182688" y="2017713"/>
            <a:ext cx="381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5145088" y="2017713"/>
            <a:ext cx="381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11"/>
          <p:cNvSpPr>
            <a:spLocks noGrp="1" noChangeArrowheads="1"/>
          </p:cNvSpPr>
          <p:nvPr>
            <p:ph type="dt" sz="half" idx="10"/>
          </p:nvPr>
        </p:nvSpPr>
        <p:spPr>
          <a:ln/>
        </p:spPr>
        <p:txBody>
          <a:bodyPr/>
          <a:lstStyle>
            <a:lvl1pPr>
              <a:defRPr/>
            </a:lvl1pPr>
          </a:lstStyle>
          <a:p>
            <a:pPr>
              <a:defRPr/>
            </a:pPr>
            <a:endParaRPr lang="en-US"/>
          </a:p>
        </p:txBody>
      </p:sp>
      <p:sp>
        <p:nvSpPr>
          <p:cNvPr id="6" name="Rectangle 12"/>
          <p:cNvSpPr>
            <a:spLocks noGrp="1" noChangeArrowheads="1"/>
          </p:cNvSpPr>
          <p:nvPr>
            <p:ph type="ftr" sz="quarter" idx="11"/>
          </p:nvPr>
        </p:nvSpPr>
        <p:spPr>
          <a:ln/>
        </p:spPr>
        <p:txBody>
          <a:bodyPr/>
          <a:lstStyle>
            <a:lvl1pPr>
              <a:defRPr/>
            </a:lvl1pPr>
          </a:lstStyle>
          <a:p>
            <a:pPr>
              <a:defRPr/>
            </a:pPr>
            <a:endParaRPr lang="en-US"/>
          </a:p>
        </p:txBody>
      </p:sp>
      <p:sp>
        <p:nvSpPr>
          <p:cNvPr id="7" name="Rectangle 13"/>
          <p:cNvSpPr>
            <a:spLocks noGrp="1" noChangeArrowheads="1"/>
          </p:cNvSpPr>
          <p:nvPr>
            <p:ph type="sldNum" sz="quarter" idx="12"/>
          </p:nvPr>
        </p:nvSpPr>
        <p:spPr>
          <a:ln/>
        </p:spPr>
        <p:txBody>
          <a:bodyPr/>
          <a:lstStyle>
            <a:lvl1pPr>
              <a:defRPr/>
            </a:lvl1pPr>
          </a:lstStyle>
          <a:p>
            <a:pPr>
              <a:defRPr/>
            </a:pPr>
            <a:fld id="{560657DB-4F4D-4BA8-86A3-42E50C745407}"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5845A126-51FD-436A-8C26-113B18F6AA8B}" type="datetimeFigureOut">
              <a:rPr lang="en-US"/>
              <a:pPr>
                <a:defRPr/>
              </a:pPr>
              <a:t>8/26/2008</a:t>
            </a:fld>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2B89B7B2-FC23-4841-AF46-91D1D1670C4B}"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tIns="0">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lang="en-US" smtClean="0"/>
              <a:t>Click to edit Master title style</a:t>
            </a:r>
            <a:endParaRPr lang="en-US"/>
          </a:p>
        </p:txBody>
      </p:sp>
      <p:sp>
        <p:nvSpPr>
          <p:cNvPr id="3" name="Text Placeholder 2"/>
          <p:cNvSpPr>
            <a:spLocks noGrp="1"/>
          </p:cNvSpPr>
          <p:nvPr>
            <p:ph type="body" idx="1"/>
          </p:nvPr>
        </p:nvSpPr>
        <p:spPr>
          <a:xfrm>
            <a:off x="530352" y="2704664"/>
            <a:ext cx="7772400" cy="1509712"/>
          </a:xfrm>
        </p:spPr>
        <p:txBody>
          <a:bodyPr lIns="45720" rIns="45720"/>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5567A2A4-7C89-444F-8F18-1872C4EAE579}" type="datetimeFigureOut">
              <a:rPr lang="en-US"/>
              <a:pPr>
                <a:defRPr/>
              </a:pPr>
              <a:t>8/26/2008</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23938BA6-39EB-4A19-8A27-1BA8AE4E5C18}"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9"/>
          <p:cNvSpPr>
            <a:spLocks noGrp="1"/>
          </p:cNvSpPr>
          <p:nvPr>
            <p:ph type="dt" sz="half" idx="10"/>
          </p:nvPr>
        </p:nvSpPr>
        <p:spPr/>
        <p:txBody>
          <a:bodyPr/>
          <a:lstStyle>
            <a:lvl1pPr>
              <a:defRPr/>
            </a:lvl1pPr>
          </a:lstStyle>
          <a:p>
            <a:pPr>
              <a:defRPr/>
            </a:pPr>
            <a:fld id="{018BEDB7-3564-4F84-A210-564C3D0FB0A7}" type="datetimeFigureOut">
              <a:rPr lang="en-US"/>
              <a:pPr>
                <a:defRPr/>
              </a:pPr>
              <a:t>8/26/2008</a:t>
            </a:fld>
            <a:endParaRPr lang="en-US"/>
          </a:p>
        </p:txBody>
      </p:sp>
      <p:sp>
        <p:nvSpPr>
          <p:cNvPr id="6" name="Footer Placeholder 21"/>
          <p:cNvSpPr>
            <a:spLocks noGrp="1"/>
          </p:cNvSpPr>
          <p:nvPr>
            <p:ph type="ftr" sz="quarter" idx="11"/>
          </p:nvPr>
        </p:nvSpPr>
        <p:spPr/>
        <p:txBody>
          <a:bodyPr/>
          <a:lstStyle>
            <a:lvl1pPr>
              <a:defRPr/>
            </a:lvl1pPr>
          </a:lstStyle>
          <a:p>
            <a:pPr>
              <a:defRPr/>
            </a:pPr>
            <a:endParaRPr lang="en-US"/>
          </a:p>
        </p:txBody>
      </p:sp>
      <p:sp>
        <p:nvSpPr>
          <p:cNvPr id="7" name="Slide Number Placeholder 17"/>
          <p:cNvSpPr>
            <a:spLocks noGrp="1"/>
          </p:cNvSpPr>
          <p:nvPr>
            <p:ph type="sldNum" sz="quarter" idx="12"/>
          </p:nvPr>
        </p:nvSpPr>
        <p:spPr/>
        <p:txBody>
          <a:bodyPr/>
          <a:lstStyle>
            <a:lvl1pPr>
              <a:defRPr/>
            </a:lvl1pPr>
          </a:lstStyle>
          <a:p>
            <a:pPr>
              <a:defRPr/>
            </a:pPr>
            <a:fld id="{ADCC5370-4826-43D5-BD2B-5B63C8677B57}"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9"/>
          <p:cNvSpPr>
            <a:spLocks noGrp="1"/>
          </p:cNvSpPr>
          <p:nvPr>
            <p:ph type="dt" sz="half" idx="10"/>
          </p:nvPr>
        </p:nvSpPr>
        <p:spPr/>
        <p:txBody>
          <a:bodyPr/>
          <a:lstStyle>
            <a:lvl1pPr>
              <a:defRPr/>
            </a:lvl1pPr>
          </a:lstStyle>
          <a:p>
            <a:pPr>
              <a:defRPr/>
            </a:pPr>
            <a:fld id="{729EA1FE-4588-4313-BF56-87824537C7A1}" type="datetimeFigureOut">
              <a:rPr lang="en-US"/>
              <a:pPr>
                <a:defRPr/>
              </a:pPr>
              <a:t>8/26/2008</a:t>
            </a:fld>
            <a:endParaRPr lang="en-US"/>
          </a:p>
        </p:txBody>
      </p:sp>
      <p:sp>
        <p:nvSpPr>
          <p:cNvPr id="8" name="Footer Placeholder 21"/>
          <p:cNvSpPr>
            <a:spLocks noGrp="1"/>
          </p:cNvSpPr>
          <p:nvPr>
            <p:ph type="ftr" sz="quarter" idx="11"/>
          </p:nvPr>
        </p:nvSpPr>
        <p:spPr/>
        <p:txBody>
          <a:bodyPr/>
          <a:lstStyle>
            <a:lvl1pPr>
              <a:defRPr/>
            </a:lvl1pPr>
          </a:lstStyle>
          <a:p>
            <a:pPr>
              <a:defRPr/>
            </a:pPr>
            <a:endParaRPr lang="en-US"/>
          </a:p>
        </p:txBody>
      </p:sp>
      <p:sp>
        <p:nvSpPr>
          <p:cNvPr id="9" name="Slide Number Placeholder 17"/>
          <p:cNvSpPr>
            <a:spLocks noGrp="1"/>
          </p:cNvSpPr>
          <p:nvPr>
            <p:ph type="sldNum" sz="quarter" idx="12"/>
          </p:nvPr>
        </p:nvSpPr>
        <p:spPr/>
        <p:txBody>
          <a:bodyPr/>
          <a:lstStyle>
            <a:lvl1pPr>
              <a:defRPr/>
            </a:lvl1pPr>
          </a:lstStyle>
          <a:p>
            <a:pPr>
              <a:defRPr/>
            </a:pPr>
            <a:fld id="{EEE2513D-F48D-415B-B1AC-9F260B5AC637}"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lang="en-US" smtClean="0"/>
              <a:t>Click to edit Master title style</a:t>
            </a:r>
            <a:endParaRPr lang="en-US"/>
          </a:p>
        </p:txBody>
      </p:sp>
      <p:sp>
        <p:nvSpPr>
          <p:cNvPr id="3" name="Date Placeholder 9"/>
          <p:cNvSpPr>
            <a:spLocks noGrp="1"/>
          </p:cNvSpPr>
          <p:nvPr>
            <p:ph type="dt" sz="half" idx="10"/>
          </p:nvPr>
        </p:nvSpPr>
        <p:spPr/>
        <p:txBody>
          <a:bodyPr/>
          <a:lstStyle>
            <a:lvl1pPr>
              <a:defRPr/>
            </a:lvl1pPr>
          </a:lstStyle>
          <a:p>
            <a:pPr>
              <a:defRPr/>
            </a:pPr>
            <a:fld id="{6CE23F28-8878-4CC3-9EF0-49AD993348DA}" type="datetimeFigureOut">
              <a:rPr lang="en-US"/>
              <a:pPr>
                <a:defRPr/>
              </a:pPr>
              <a:t>8/26/2008</a:t>
            </a:fld>
            <a:endParaRPr lang="en-US"/>
          </a:p>
        </p:txBody>
      </p:sp>
      <p:sp>
        <p:nvSpPr>
          <p:cNvPr id="4" name="Footer Placeholder 21"/>
          <p:cNvSpPr>
            <a:spLocks noGrp="1"/>
          </p:cNvSpPr>
          <p:nvPr>
            <p:ph type="ftr" sz="quarter" idx="11"/>
          </p:nvPr>
        </p:nvSpPr>
        <p:spPr/>
        <p:txBody>
          <a:bodyPr/>
          <a:lstStyle>
            <a:lvl1pPr>
              <a:defRPr/>
            </a:lvl1pPr>
          </a:lstStyle>
          <a:p>
            <a:pPr>
              <a:defRPr/>
            </a:pPr>
            <a:endParaRPr lang="en-US"/>
          </a:p>
        </p:txBody>
      </p:sp>
      <p:sp>
        <p:nvSpPr>
          <p:cNvPr id="5" name="Slide Number Placeholder 17"/>
          <p:cNvSpPr>
            <a:spLocks noGrp="1"/>
          </p:cNvSpPr>
          <p:nvPr>
            <p:ph type="sldNum" sz="quarter" idx="12"/>
          </p:nvPr>
        </p:nvSpPr>
        <p:spPr/>
        <p:txBody>
          <a:bodyPr/>
          <a:lstStyle>
            <a:lvl1pPr>
              <a:defRPr/>
            </a:lvl1pPr>
          </a:lstStyle>
          <a:p>
            <a:pPr>
              <a:defRPr/>
            </a:pPr>
            <a:fld id="{F727525F-C180-4FA4-8790-45E9619A9A59}"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9"/>
          <p:cNvSpPr>
            <a:spLocks noGrp="1"/>
          </p:cNvSpPr>
          <p:nvPr>
            <p:ph type="dt" sz="half" idx="10"/>
          </p:nvPr>
        </p:nvSpPr>
        <p:spPr/>
        <p:txBody>
          <a:bodyPr/>
          <a:lstStyle>
            <a:lvl1pPr>
              <a:defRPr/>
            </a:lvl1pPr>
          </a:lstStyle>
          <a:p>
            <a:pPr>
              <a:defRPr/>
            </a:pPr>
            <a:fld id="{F5A575C7-81E6-4925-B044-08EB97277EF8}" type="datetimeFigureOut">
              <a:rPr lang="en-US"/>
              <a:pPr>
                <a:defRPr/>
              </a:pPr>
              <a:t>8/26/2008</a:t>
            </a:fld>
            <a:endParaRPr lang="en-US"/>
          </a:p>
        </p:txBody>
      </p:sp>
      <p:sp>
        <p:nvSpPr>
          <p:cNvPr id="3" name="Footer Placeholder 21"/>
          <p:cNvSpPr>
            <a:spLocks noGrp="1"/>
          </p:cNvSpPr>
          <p:nvPr>
            <p:ph type="ftr" sz="quarter" idx="11"/>
          </p:nvPr>
        </p:nvSpPr>
        <p:spPr/>
        <p:txBody>
          <a:bodyPr/>
          <a:lstStyle>
            <a:lvl1pPr>
              <a:defRPr/>
            </a:lvl1pPr>
          </a:lstStyle>
          <a:p>
            <a:pPr>
              <a:defRPr/>
            </a:pPr>
            <a:endParaRPr lang="en-US"/>
          </a:p>
        </p:txBody>
      </p:sp>
      <p:sp>
        <p:nvSpPr>
          <p:cNvPr id="4" name="Slide Number Placeholder 17"/>
          <p:cNvSpPr>
            <a:spLocks noGrp="1"/>
          </p:cNvSpPr>
          <p:nvPr>
            <p:ph type="sldNum" sz="quarter" idx="12"/>
          </p:nvPr>
        </p:nvSpPr>
        <p:spPr/>
        <p:txBody>
          <a:bodyPr/>
          <a:lstStyle>
            <a:lvl1pPr>
              <a:defRPr/>
            </a:lvl1pPr>
          </a:lstStyle>
          <a:p>
            <a:pPr>
              <a:defRPr/>
            </a:pPr>
            <a:fld id="{5C1DBFDB-58C4-49E2-86DB-2EF01445AC10}"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a:noAutofit/>
          </a:bodyPr>
          <a:lstStyle>
            <a:lvl1pPr algn="l" rtl="0">
              <a:spcBef>
                <a:spcPct val="0"/>
              </a:spcBef>
              <a:buNone/>
              <a:defRPr sz="2600" b="0">
                <a:ln>
                  <a:noFill/>
                </a:ln>
                <a:solidFill>
                  <a:schemeClr val="tx2"/>
                </a:solidFill>
                <a:effectLst/>
                <a:latin typeface="+mj-lt"/>
                <a:ea typeface="+mj-ea"/>
                <a:cs typeface="+mj-cs"/>
              </a:defRPr>
            </a:lvl1pPr>
          </a:lstStyle>
          <a:p>
            <a:r>
              <a:rPr lang="en-US" smtClean="0"/>
              <a:t>Click to edit Master title style</a:t>
            </a:r>
            <a:endParaRPr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a:r>
              <a:rPr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9"/>
          <p:cNvSpPr>
            <a:spLocks noGrp="1"/>
          </p:cNvSpPr>
          <p:nvPr>
            <p:ph type="dt" sz="half" idx="10"/>
          </p:nvPr>
        </p:nvSpPr>
        <p:spPr/>
        <p:txBody>
          <a:bodyPr/>
          <a:lstStyle>
            <a:lvl1pPr>
              <a:defRPr/>
            </a:lvl1pPr>
          </a:lstStyle>
          <a:p>
            <a:pPr>
              <a:defRPr/>
            </a:pPr>
            <a:fld id="{64028B37-5930-4AF2-92D4-DAB0328CE25A}" type="datetimeFigureOut">
              <a:rPr lang="en-US"/>
              <a:pPr>
                <a:defRPr/>
              </a:pPr>
              <a:t>8/26/2008</a:t>
            </a:fld>
            <a:endParaRPr lang="en-US"/>
          </a:p>
        </p:txBody>
      </p:sp>
      <p:sp>
        <p:nvSpPr>
          <p:cNvPr id="6" name="Footer Placeholder 21"/>
          <p:cNvSpPr>
            <a:spLocks noGrp="1"/>
          </p:cNvSpPr>
          <p:nvPr>
            <p:ph type="ftr" sz="quarter" idx="11"/>
          </p:nvPr>
        </p:nvSpPr>
        <p:spPr/>
        <p:txBody>
          <a:bodyPr/>
          <a:lstStyle>
            <a:lvl1pPr>
              <a:defRPr/>
            </a:lvl1pPr>
          </a:lstStyle>
          <a:p>
            <a:pPr>
              <a:defRPr/>
            </a:pPr>
            <a:endParaRPr lang="en-US"/>
          </a:p>
        </p:txBody>
      </p:sp>
      <p:sp>
        <p:nvSpPr>
          <p:cNvPr id="7" name="Slide Number Placeholder 17"/>
          <p:cNvSpPr>
            <a:spLocks noGrp="1"/>
          </p:cNvSpPr>
          <p:nvPr>
            <p:ph type="sldNum" sz="quarter" idx="12"/>
          </p:nvPr>
        </p:nvSpPr>
        <p:spPr/>
        <p:txBody>
          <a:bodyPr/>
          <a:lstStyle>
            <a:lvl1pPr>
              <a:defRPr/>
            </a:lvl1pPr>
          </a:lstStyle>
          <a:p>
            <a:pPr>
              <a:defRPr/>
            </a:pPr>
            <a:fld id="{C9979335-ECD4-43C7-B4E0-05F47273D440}"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Snip and Round Single Corner Rectangle 8"/>
          <p:cNvSpPr/>
          <p:nvPr/>
        </p:nvSpPr>
        <p:spPr>
          <a:xfrm rot="420000" flipV="1">
            <a:off x="3165475" y="1108075"/>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Right Triangle 11"/>
          <p:cNvSpPr/>
          <p:nvPr/>
        </p:nvSpPr>
        <p:spPr>
          <a:xfrm rot="420000" flipV="1">
            <a:off x="8004175" y="5359400"/>
            <a:ext cx="155575" cy="155575"/>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8"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2" name="Title 1"/>
          <p:cNvSpPr>
            <a:spLocks noGrp="1"/>
          </p:cNvSpPr>
          <p:nvPr>
            <p:ph type="title"/>
          </p:nvPr>
        </p:nvSpPr>
        <p:spPr>
          <a:xfrm>
            <a:off x="609600" y="1176996"/>
            <a:ext cx="2212848" cy="1582621"/>
          </a:xfrm>
        </p:spPr>
        <p:txBody>
          <a:bodyPr lIns="45720" rIns="45720" bIns="45720"/>
          <a:lstStyle>
            <a:lvl1pPr algn="l">
              <a:buNone/>
              <a:defRPr sz="2000" b="1">
                <a:solidFill>
                  <a:schemeClr val="tx2"/>
                </a:solidFill>
              </a:defRPr>
            </a:lvl1pPr>
          </a:lstStyle>
          <a:p>
            <a:r>
              <a:rPr lang="en-US" smtClean="0"/>
              <a:t>Click to edit Master title style</a:t>
            </a:r>
            <a:endParaRPr lang="en-US"/>
          </a:p>
        </p:txBody>
      </p:sp>
      <p:sp>
        <p:nvSpPr>
          <p:cNvPr id="4" name="Text Placeholder 3"/>
          <p:cNvSpPr>
            <a:spLocks noGrp="1"/>
          </p:cNvSpPr>
          <p:nvPr>
            <p:ph type="body" sz="half" idx="2"/>
          </p:nvPr>
        </p:nvSpPr>
        <p:spPr>
          <a:xfrm>
            <a:off x="609600" y="2828785"/>
            <a:ext cx="2209800" cy="2179320"/>
          </a:xfrm>
        </p:spPr>
        <p:txBody>
          <a:bodyPr lIns="64008" rIns="45720"/>
          <a:lstStyle>
            <a:lvl1pPr marL="0" indent="0" algn="l">
              <a:spcBef>
                <a:spcPts val="250"/>
              </a:spcBef>
              <a:buFontTx/>
              <a:buNone/>
              <a:defRPr sz="1300"/>
            </a:lvl1pPr>
            <a:lvl2pPr>
              <a:defRPr sz="1200"/>
            </a:lvl2pPr>
            <a:lvl3pPr>
              <a:defRPr sz="1000"/>
            </a:lvl3pPr>
            <a:lvl4pPr>
              <a:defRPr sz="900"/>
            </a:lvl4pPr>
            <a:lvl5pPr>
              <a:defRPr sz="900"/>
            </a:lvl5pPr>
          </a:lstStyle>
          <a:p>
            <a:pPr lvl="0"/>
            <a:r>
              <a:rPr lang="en-US" smtClean="0"/>
              <a:t>Click to edit Master text styles</a:t>
            </a: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normAutofit/>
          </a:bodyPr>
          <a:lstStyle>
            <a:lvl1pPr marL="0" indent="0">
              <a:buNone/>
              <a:defRPr sz="3200"/>
            </a:lvl1pPr>
          </a:lstStyle>
          <a:p>
            <a:pPr lvl="0"/>
            <a:r>
              <a:rPr lang="en-US" noProof="0" smtClean="0"/>
              <a:t>Click icon to add picture</a:t>
            </a:r>
            <a:endParaRPr lang="en-US" noProof="0" dirty="0"/>
          </a:p>
        </p:txBody>
      </p:sp>
      <p:sp>
        <p:nvSpPr>
          <p:cNvPr id="9" name="Date Placeholder 4"/>
          <p:cNvSpPr>
            <a:spLocks noGrp="1"/>
          </p:cNvSpPr>
          <p:nvPr>
            <p:ph type="dt" sz="half" idx="10"/>
          </p:nvPr>
        </p:nvSpPr>
        <p:spPr/>
        <p:txBody>
          <a:bodyPr/>
          <a:lstStyle>
            <a:lvl1pPr>
              <a:defRPr/>
            </a:lvl1pPr>
          </a:lstStyle>
          <a:p>
            <a:pPr>
              <a:defRPr/>
            </a:pPr>
            <a:fld id="{BE4DFC3E-F639-43CF-BBAE-80F7717225A3}" type="datetimeFigureOut">
              <a:rPr lang="en-US"/>
              <a:pPr>
                <a:defRPr/>
              </a:pPr>
              <a:t>8/26/2008</a:t>
            </a:fld>
            <a:endParaRPr lang="en-US"/>
          </a:p>
        </p:txBody>
      </p:sp>
      <p:sp>
        <p:nvSpPr>
          <p:cNvPr id="10" name="Footer Placeholder 5"/>
          <p:cNvSpPr>
            <a:spLocks noGrp="1"/>
          </p:cNvSpPr>
          <p:nvPr>
            <p:ph type="ftr" sz="quarter" idx="11"/>
          </p:nvPr>
        </p:nvSpPr>
        <p:spPr/>
        <p:txBody>
          <a:bodyPr/>
          <a:lstStyle>
            <a:lvl1pPr>
              <a:defRPr/>
            </a:lvl1pPr>
          </a:lstStyle>
          <a:p>
            <a:pPr>
              <a:defRPr/>
            </a:pPr>
            <a:endParaRPr lang="en-US"/>
          </a:p>
        </p:txBody>
      </p:sp>
      <p:sp>
        <p:nvSpPr>
          <p:cNvPr id="11" name="Slide Number Placeholder 6"/>
          <p:cNvSpPr>
            <a:spLocks noGrp="1"/>
          </p:cNvSpPr>
          <p:nvPr>
            <p:ph type="sldNum" sz="quarter" idx="12"/>
          </p:nvPr>
        </p:nvSpPr>
        <p:spPr>
          <a:xfrm>
            <a:off x="8077200" y="6356350"/>
            <a:ext cx="609600" cy="365125"/>
          </a:xfrm>
        </p:spPr>
        <p:txBody>
          <a:bodyPr/>
          <a:lstStyle>
            <a:lvl1pPr>
              <a:defRPr/>
            </a:lvl1pPr>
          </a:lstStyle>
          <a:p>
            <a:pPr>
              <a:defRPr/>
            </a:pPr>
            <a:fld id="{41BED288-1E6E-4FEB-9158-86C11B53C2C8}"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938"/>
            <a:ext cx="9163050" cy="1041401"/>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8" name="Freeform 7"/>
          <p:cNvSpPr>
            <a:spLocks/>
          </p:cNvSpPr>
          <p:nvPr/>
        </p:nvSpPr>
        <p:spPr bwMode="auto">
          <a:xfrm>
            <a:off x="4381500" y="-7938"/>
            <a:ext cx="4762500" cy="638176"/>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028" name="Title Placeholder 8"/>
          <p:cNvSpPr>
            <a:spLocks noGrp="1"/>
          </p:cNvSpPr>
          <p:nvPr>
            <p:ph type="title"/>
          </p:nvPr>
        </p:nvSpPr>
        <p:spPr bwMode="auto">
          <a:xfrm>
            <a:off x="457200" y="704850"/>
            <a:ext cx="8229600" cy="1143000"/>
          </a:xfrm>
          <a:prstGeom prst="rect">
            <a:avLst/>
          </a:prstGeom>
          <a:noFill/>
          <a:ln w="9525">
            <a:noFill/>
            <a:miter lim="800000"/>
            <a:headEnd/>
            <a:tailEnd/>
          </a:ln>
        </p:spPr>
        <p:txBody>
          <a:bodyPr vert="horz" wrap="square" lIns="0" tIns="45720" rIns="0" bIns="0" numCol="1" anchor="b" anchorCtr="0" compatLnSpc="1">
            <a:prstTxWarp prst="textNoShape">
              <a:avLst/>
            </a:prstTxWarp>
          </a:bodyPr>
          <a:lstStyle/>
          <a:p>
            <a:pPr lvl="0"/>
            <a:r>
              <a:rPr lang="en-US" smtClean="0"/>
              <a:t>Click to edit Master title style</a:t>
            </a:r>
          </a:p>
        </p:txBody>
      </p:sp>
      <p:sp>
        <p:nvSpPr>
          <p:cNvPr id="1029" name="Text Placeholder 29"/>
          <p:cNvSpPr>
            <a:spLocks noGrp="1"/>
          </p:cNvSpPr>
          <p:nvPr>
            <p:ph type="body" idx="1"/>
          </p:nvPr>
        </p:nvSpPr>
        <p:spPr bwMode="auto">
          <a:xfrm>
            <a:off x="457200" y="1935163"/>
            <a:ext cx="8229600" cy="438943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fontAlgn="auto" latinLnBrk="0" hangingPunct="1">
              <a:spcBef>
                <a:spcPts val="0"/>
              </a:spcBef>
              <a:spcAft>
                <a:spcPts val="0"/>
              </a:spcAft>
              <a:defRPr kumimoji="0" sz="1200">
                <a:solidFill>
                  <a:schemeClr val="tx2">
                    <a:shade val="90000"/>
                  </a:schemeClr>
                </a:solidFill>
                <a:latin typeface="+mn-lt"/>
                <a:cs typeface="+mn-cs"/>
              </a:defRPr>
            </a:lvl1pPr>
          </a:lstStyle>
          <a:p>
            <a:pPr>
              <a:defRPr/>
            </a:pPr>
            <a:fld id="{80B566CC-21E2-4396-9314-EDB85E517FF0}" type="datetimeFigureOut">
              <a:rPr lang="en-US"/>
              <a:pPr>
                <a:defRPr/>
              </a:pPr>
              <a:t>8/26/2008</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fontAlgn="auto" latinLnBrk="0" hangingPunct="1">
              <a:spcBef>
                <a:spcPts val="0"/>
              </a:spcBef>
              <a:spcAft>
                <a:spcPts val="0"/>
              </a:spcAft>
              <a:defRPr kumimoji="0" sz="1200">
                <a:solidFill>
                  <a:schemeClr val="tx2">
                    <a:shade val="90000"/>
                  </a:schemeClr>
                </a:solidFill>
                <a:latin typeface="+mn-lt"/>
                <a:cs typeface="+mn-cs"/>
              </a:defRPr>
            </a:lvl1pPr>
          </a:lstStyle>
          <a:p>
            <a:pPr>
              <a:defRPr/>
            </a:pPr>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fontAlgn="auto" latinLnBrk="0" hangingPunct="1">
              <a:spcBef>
                <a:spcPts val="0"/>
              </a:spcBef>
              <a:spcAft>
                <a:spcPts val="0"/>
              </a:spcAft>
              <a:defRPr kumimoji="0" sz="1200">
                <a:solidFill>
                  <a:schemeClr val="tx2">
                    <a:shade val="90000"/>
                  </a:schemeClr>
                </a:solidFill>
                <a:latin typeface="+mn-lt"/>
                <a:cs typeface="+mn-cs"/>
              </a:defRPr>
            </a:lvl1pPr>
          </a:lstStyle>
          <a:p>
            <a:pPr>
              <a:defRPr/>
            </a:pPr>
            <a:fld id="{CF16A0C1-40CA-46D8-9F2D-ABB75263B922}" type="slidenum">
              <a:rPr lang="en-US"/>
              <a:pPr>
                <a:defRPr/>
              </a:pPr>
              <a:t>‹#›</a:t>
            </a:fld>
            <a:endParaRPr lang="en-US"/>
          </a:p>
        </p:txBody>
      </p:sp>
      <p:grpSp>
        <p:nvGrpSpPr>
          <p:cNvPr id="1033" name="Group 1"/>
          <p:cNvGrpSpPr>
            <a:grpSpLocks/>
          </p:cNvGrpSpPr>
          <p:nvPr/>
        </p:nvGrpSpPr>
        <p:grpSpPr bwMode="auto">
          <a:xfrm>
            <a:off x="-19050" y="203200"/>
            <a:ext cx="9180513" cy="647700"/>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grpSp>
    </p:spTree>
  </p:cSld>
  <p:clrMap bg1="lt1" tx1="dk1" bg2="lt2" tx2="dk2" accent1="accent1" accent2="accent2" accent3="accent3" accent4="accent4" accent5="accent5" accent6="accent6" hlink="hlink" folHlink="folHlink"/>
  <p:sldLayoutIdLst>
    <p:sldLayoutId id="2147483684" r:id="rId1"/>
    <p:sldLayoutId id="2147483676" r:id="rId2"/>
    <p:sldLayoutId id="2147483685" r:id="rId3"/>
    <p:sldLayoutId id="2147483677" r:id="rId4"/>
    <p:sldLayoutId id="2147483678" r:id="rId5"/>
    <p:sldLayoutId id="2147483679" r:id="rId6"/>
    <p:sldLayoutId id="2147483680" r:id="rId7"/>
    <p:sldLayoutId id="2147483681" r:id="rId8"/>
    <p:sldLayoutId id="2147483686" r:id="rId9"/>
    <p:sldLayoutId id="2147483682" r:id="rId10"/>
    <p:sldLayoutId id="2147483683" r:id="rId11"/>
    <p:sldLayoutId id="2147483687" r:id="rId12"/>
    <p:sldLayoutId id="2147483688" r:id="rId13"/>
  </p:sldLayoutIdLst>
  <p:txStyles>
    <p:titleStyle>
      <a:lvl1pPr algn="l" rtl="0" eaLnBrk="0" fontAlgn="base" hangingPunct="0">
        <a:spcBef>
          <a:spcPct val="0"/>
        </a:spcBef>
        <a:spcAft>
          <a:spcPct val="0"/>
        </a:spcAft>
        <a:defRPr sz="5000" kern="1200">
          <a:solidFill>
            <a:schemeClr val="tx2"/>
          </a:solidFill>
          <a:latin typeface="+mj-lt"/>
          <a:ea typeface="+mj-ea"/>
          <a:cs typeface="+mj-cs"/>
        </a:defRPr>
      </a:lvl1pPr>
      <a:lvl2pPr algn="l" rtl="0" eaLnBrk="0" fontAlgn="base" hangingPunct="0">
        <a:spcBef>
          <a:spcPct val="0"/>
        </a:spcBef>
        <a:spcAft>
          <a:spcPct val="0"/>
        </a:spcAft>
        <a:defRPr sz="5000">
          <a:solidFill>
            <a:schemeClr val="tx2"/>
          </a:solidFill>
          <a:latin typeface="Calibri" pitchFamily="34" charset="0"/>
        </a:defRPr>
      </a:lvl2pPr>
      <a:lvl3pPr algn="l" rtl="0" eaLnBrk="0" fontAlgn="base" hangingPunct="0">
        <a:spcBef>
          <a:spcPct val="0"/>
        </a:spcBef>
        <a:spcAft>
          <a:spcPct val="0"/>
        </a:spcAft>
        <a:defRPr sz="5000">
          <a:solidFill>
            <a:schemeClr val="tx2"/>
          </a:solidFill>
          <a:latin typeface="Calibri" pitchFamily="34" charset="0"/>
        </a:defRPr>
      </a:lvl3pPr>
      <a:lvl4pPr algn="l" rtl="0" eaLnBrk="0" fontAlgn="base" hangingPunct="0">
        <a:spcBef>
          <a:spcPct val="0"/>
        </a:spcBef>
        <a:spcAft>
          <a:spcPct val="0"/>
        </a:spcAft>
        <a:defRPr sz="5000">
          <a:solidFill>
            <a:schemeClr val="tx2"/>
          </a:solidFill>
          <a:latin typeface="Calibri" pitchFamily="34" charset="0"/>
        </a:defRPr>
      </a:lvl4pPr>
      <a:lvl5pPr algn="l" rtl="0" eaLnBrk="0" fontAlgn="base" hangingPunct="0">
        <a:spcBef>
          <a:spcPct val="0"/>
        </a:spcBef>
        <a:spcAft>
          <a:spcPct val="0"/>
        </a:spcAft>
        <a:defRPr sz="5000">
          <a:solidFill>
            <a:schemeClr val="tx2"/>
          </a:solidFill>
          <a:latin typeface="Calibri" pitchFamily="34" charset="0"/>
        </a:defRPr>
      </a:lvl5pPr>
      <a:lvl6pPr marL="457200" algn="l" rtl="0" fontAlgn="base">
        <a:spcBef>
          <a:spcPct val="0"/>
        </a:spcBef>
        <a:spcAft>
          <a:spcPct val="0"/>
        </a:spcAft>
        <a:defRPr sz="5000">
          <a:solidFill>
            <a:schemeClr val="tx2"/>
          </a:solidFill>
          <a:latin typeface="Calibri" pitchFamily="34" charset="0"/>
        </a:defRPr>
      </a:lvl6pPr>
      <a:lvl7pPr marL="914400" algn="l" rtl="0" fontAlgn="base">
        <a:spcBef>
          <a:spcPct val="0"/>
        </a:spcBef>
        <a:spcAft>
          <a:spcPct val="0"/>
        </a:spcAft>
        <a:defRPr sz="5000">
          <a:solidFill>
            <a:schemeClr val="tx2"/>
          </a:solidFill>
          <a:latin typeface="Calibri" pitchFamily="34" charset="0"/>
        </a:defRPr>
      </a:lvl7pPr>
      <a:lvl8pPr marL="1371600" algn="l" rtl="0" fontAlgn="base">
        <a:spcBef>
          <a:spcPct val="0"/>
        </a:spcBef>
        <a:spcAft>
          <a:spcPct val="0"/>
        </a:spcAft>
        <a:defRPr sz="5000">
          <a:solidFill>
            <a:schemeClr val="tx2"/>
          </a:solidFill>
          <a:latin typeface="Calibri" pitchFamily="34" charset="0"/>
        </a:defRPr>
      </a:lvl8pPr>
      <a:lvl9pPr marL="1828800" algn="l" rtl="0" fontAlgn="base">
        <a:spcBef>
          <a:spcPct val="0"/>
        </a:spcBef>
        <a:spcAft>
          <a:spcPct val="0"/>
        </a:spcAft>
        <a:defRPr sz="5000">
          <a:solidFill>
            <a:schemeClr val="tx2"/>
          </a:solidFill>
          <a:latin typeface="Calibri" pitchFamily="34" charset="0"/>
        </a:defRPr>
      </a:lvl9pPr>
    </p:titleStyle>
    <p:bodyStyle>
      <a:lvl1pPr marL="273050" indent="-273050" algn="l" rtl="0" eaLnBrk="0" fontAlgn="base" hangingPunct="0">
        <a:spcBef>
          <a:spcPct val="20000"/>
        </a:spcBef>
        <a:spcAft>
          <a:spcPct val="0"/>
        </a:spcAft>
        <a:buClr>
          <a:srgbClr val="0BD0D9"/>
        </a:buClr>
        <a:buSzPct val="95000"/>
        <a:buFont typeface="Wingdings 2" pitchFamily="18" charset="2"/>
        <a:buChar char=""/>
        <a:defRPr sz="2600" kern="1200">
          <a:solidFill>
            <a:schemeClr val="tx1"/>
          </a:solidFill>
          <a:latin typeface="+mn-lt"/>
          <a:ea typeface="+mn-ea"/>
          <a:cs typeface="+mn-cs"/>
        </a:defRPr>
      </a:lvl1pPr>
      <a:lvl2pPr marL="639763" indent="-246063" algn="l" rtl="0" eaLnBrk="0" fontAlgn="base" hangingPunct="0">
        <a:spcBef>
          <a:spcPct val="20000"/>
        </a:spcBef>
        <a:spcAft>
          <a:spcPct val="0"/>
        </a:spcAft>
        <a:buClr>
          <a:schemeClr val="accent1"/>
        </a:buClr>
        <a:buSzPct val="85000"/>
        <a:buFont typeface="Wingdings 2" pitchFamily="18" charset="2"/>
        <a:buChar char=""/>
        <a:defRPr sz="2400" kern="1200">
          <a:solidFill>
            <a:schemeClr val="tx1"/>
          </a:solidFill>
          <a:latin typeface="+mn-lt"/>
          <a:ea typeface="+mn-ea"/>
          <a:cs typeface="+mn-cs"/>
        </a:defRPr>
      </a:lvl2pPr>
      <a:lvl3pPr marL="914400" indent="-246063" algn="l" rtl="0" eaLnBrk="0" fontAlgn="base" hangingPunct="0">
        <a:spcBef>
          <a:spcPct val="20000"/>
        </a:spcBef>
        <a:spcAft>
          <a:spcPct val="0"/>
        </a:spcAft>
        <a:buClr>
          <a:schemeClr val="accent2"/>
        </a:buClr>
        <a:buSzPct val="70000"/>
        <a:buFont typeface="Wingdings 2" pitchFamily="18" charset="2"/>
        <a:buChar char=""/>
        <a:defRPr sz="2100" kern="1200">
          <a:solidFill>
            <a:schemeClr val="tx1"/>
          </a:solidFill>
          <a:latin typeface="+mn-lt"/>
          <a:ea typeface="+mn-ea"/>
          <a:cs typeface="+mn-cs"/>
        </a:defRPr>
      </a:lvl3pPr>
      <a:lvl4pPr marL="1187450" indent="-209550" algn="l" rtl="0" eaLnBrk="0" fontAlgn="base" hangingPunct="0">
        <a:spcBef>
          <a:spcPct val="20000"/>
        </a:spcBef>
        <a:spcAft>
          <a:spcPct val="0"/>
        </a:spcAft>
        <a:buClr>
          <a:srgbClr val="0BD0D9"/>
        </a:buClr>
        <a:buSzPct val="65000"/>
        <a:buFont typeface="Wingdings 2" pitchFamily="18" charset="2"/>
        <a:buChar char=""/>
        <a:defRPr sz="2000" kern="1200">
          <a:solidFill>
            <a:schemeClr val="tx1"/>
          </a:solidFill>
          <a:latin typeface="+mn-lt"/>
          <a:ea typeface="+mn-ea"/>
          <a:cs typeface="+mn-cs"/>
        </a:defRPr>
      </a:lvl4pPr>
      <a:lvl5pPr marL="1462088" indent="-209550" algn="l" rtl="0" eaLnBrk="0" fontAlgn="base" hangingPunct="0">
        <a:spcBef>
          <a:spcPct val="20000"/>
        </a:spcBef>
        <a:spcAft>
          <a:spcPct val="0"/>
        </a:spcAft>
        <a:buClr>
          <a:srgbClr val="10CF9B"/>
        </a:buClr>
        <a:buSzPct val="65000"/>
        <a:buFont typeface="Wingdings 2" pitchFamily="18" charset="2"/>
        <a:buChar char=""/>
        <a:defRPr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5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6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eaLnBrk="1" fontAlgn="auto" hangingPunct="1">
              <a:spcAft>
                <a:spcPts val="0"/>
              </a:spcAft>
              <a:defRPr/>
            </a:pPr>
            <a:r>
              <a:rPr lang="en-US" dirty="0" smtClean="0">
                <a:solidFill>
                  <a:schemeClr val="tx1"/>
                </a:solidFill>
              </a:rPr>
              <a:t>Web Services and SOA Standards</a:t>
            </a:r>
            <a:endParaRPr lang="en-US" dirty="0">
              <a:solidFill>
                <a:schemeClr val="tx1"/>
              </a:solidFill>
            </a:endParaRPr>
          </a:p>
        </p:txBody>
      </p:sp>
      <p:sp>
        <p:nvSpPr>
          <p:cNvPr id="13314" name="Subtitle 2"/>
          <p:cNvSpPr>
            <a:spLocks noGrp="1"/>
          </p:cNvSpPr>
          <p:nvPr>
            <p:ph type="subTitle" idx="1"/>
          </p:nvPr>
        </p:nvSpPr>
        <p:spPr>
          <a:xfrm>
            <a:off x="533400" y="3733800"/>
            <a:ext cx="7854950" cy="1752600"/>
          </a:xfrm>
        </p:spPr>
        <p:txBody>
          <a:bodyPr/>
          <a:lstStyle/>
          <a:p>
            <a:pPr marR="0" eaLnBrk="1" hangingPunct="1"/>
            <a:r>
              <a:rPr lang="en-US" sz="4400" b="1" dirty="0" smtClean="0"/>
              <a:t>Ken Birman</a:t>
            </a:r>
          </a:p>
          <a:p>
            <a:pPr marR="0" eaLnBrk="1" hangingPunct="1"/>
            <a:r>
              <a:rPr lang="en-US" sz="2400" b="1" i="1" dirty="0" smtClean="0"/>
              <a:t/>
            </a:r>
            <a:br>
              <a:rPr lang="en-US" sz="2400" b="1" i="1" dirty="0" smtClean="0"/>
            </a:br>
            <a:r>
              <a:rPr lang="en-US" sz="2400" b="1" i="1" dirty="0" smtClean="0"/>
              <a:t>Cornell University.  </a:t>
            </a:r>
            <a:r>
              <a:rPr lang="en-US" sz="2400" b="1" i="1" dirty="0" smtClean="0"/>
              <a:t>CS5410 </a:t>
            </a:r>
            <a:r>
              <a:rPr lang="en-US" sz="2400" b="1" i="1" dirty="0" smtClean="0"/>
              <a:t>Fall 2008.  </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3"/>
          <p:cNvSpPr>
            <a:spLocks noGrp="1" noChangeArrowheads="1"/>
          </p:cNvSpPr>
          <p:nvPr>
            <p:ph type="body" sz="half" idx="1"/>
          </p:nvPr>
        </p:nvSpPr>
        <p:spPr>
          <a:xfrm>
            <a:off x="1182688" y="2017713"/>
            <a:ext cx="3802062" cy="4114800"/>
          </a:xfrm>
        </p:spPr>
        <p:txBody>
          <a:bodyPr/>
          <a:lstStyle/>
          <a:p>
            <a:pPr eaLnBrk="1" hangingPunct="1"/>
            <a:r>
              <a:rPr lang="en-US" sz="1800" smtClean="0">
                <a:solidFill>
                  <a:srgbClr val="B2B2B2"/>
                </a:solidFill>
              </a:rPr>
              <a:t>“Web Services are software components described via WSDL which are</a:t>
            </a:r>
            <a:r>
              <a:rPr lang="en-US" sz="1800" smtClean="0"/>
              <a:t> capable of being accessed via standard network protocols such as SOAP </a:t>
            </a:r>
            <a:r>
              <a:rPr lang="en-US" sz="1800" smtClean="0">
                <a:solidFill>
                  <a:srgbClr val="B2B2B2"/>
                </a:solidFill>
              </a:rPr>
              <a:t>over HTTP.”</a:t>
            </a:r>
          </a:p>
          <a:p>
            <a:pPr eaLnBrk="1" hangingPunct="1">
              <a:buFont typeface="Wingdings" pitchFamily="2" charset="2"/>
              <a:buNone/>
            </a:pPr>
            <a:endParaRPr lang="en-US" sz="1800" smtClean="0"/>
          </a:p>
        </p:txBody>
      </p:sp>
      <p:sp>
        <p:nvSpPr>
          <p:cNvPr id="9220" name="Rectangle 4"/>
          <p:cNvSpPr>
            <a:spLocks noChangeArrowheads="1"/>
          </p:cNvSpPr>
          <p:nvPr/>
        </p:nvSpPr>
        <p:spPr bwMode="auto">
          <a:xfrm>
            <a:off x="5791200" y="2057400"/>
            <a:ext cx="2514600" cy="4648200"/>
          </a:xfrm>
          <a:prstGeom prst="rect">
            <a:avLst/>
          </a:prstGeom>
          <a:solidFill>
            <a:schemeClr val="accent1"/>
          </a:solidFill>
          <a:ln w="9525">
            <a:solidFill>
              <a:schemeClr val="tx1"/>
            </a:solidFill>
            <a:miter lim="800000"/>
            <a:headEnd/>
            <a:tailEnd/>
          </a:ln>
        </p:spPr>
        <p:txBody>
          <a:bodyPr wrap="none" anchor="ctr"/>
          <a:lstStyle/>
          <a:p>
            <a:endParaRPr lang="en-US"/>
          </a:p>
        </p:txBody>
      </p:sp>
      <p:sp>
        <p:nvSpPr>
          <p:cNvPr id="9221" name="Text Box 5"/>
          <p:cNvSpPr txBox="1">
            <a:spLocks noChangeArrowheads="1"/>
          </p:cNvSpPr>
          <p:nvPr/>
        </p:nvSpPr>
        <p:spPr bwMode="auto">
          <a:xfrm>
            <a:off x="6096000" y="5486400"/>
            <a:ext cx="1981200" cy="1066800"/>
          </a:xfrm>
          <a:prstGeom prst="rect">
            <a:avLst/>
          </a:prstGeom>
          <a:noFill/>
          <a:ln w="9525">
            <a:noFill/>
            <a:miter lim="800000"/>
            <a:headEnd/>
            <a:tailEnd/>
          </a:ln>
        </p:spPr>
        <p:txBody>
          <a:bodyPr>
            <a:spAutoFit/>
          </a:bodyPr>
          <a:lstStyle/>
          <a:p>
            <a:pPr algn="ctr" eaLnBrk="0" hangingPunct="0">
              <a:spcBef>
                <a:spcPct val="50000"/>
              </a:spcBef>
            </a:pPr>
            <a:r>
              <a:rPr lang="en-US" sz="3200">
                <a:solidFill>
                  <a:schemeClr val="tx2"/>
                </a:solidFill>
                <a:latin typeface="Arial" charset="0"/>
              </a:rPr>
              <a:t>Web Service</a:t>
            </a:r>
          </a:p>
        </p:txBody>
      </p:sp>
      <p:sp>
        <p:nvSpPr>
          <p:cNvPr id="9222" name="Rectangle 6"/>
          <p:cNvSpPr>
            <a:spLocks noChangeArrowheads="1"/>
          </p:cNvSpPr>
          <p:nvPr/>
        </p:nvSpPr>
        <p:spPr bwMode="auto">
          <a:xfrm>
            <a:off x="6096000" y="2362200"/>
            <a:ext cx="1905000" cy="2209800"/>
          </a:xfrm>
          <a:prstGeom prst="rect">
            <a:avLst/>
          </a:prstGeom>
          <a:solidFill>
            <a:schemeClr val="tx2"/>
          </a:solidFill>
          <a:ln w="9525">
            <a:solidFill>
              <a:schemeClr val="tx1"/>
            </a:solidFill>
            <a:miter lim="800000"/>
            <a:headEnd/>
            <a:tailEnd/>
          </a:ln>
        </p:spPr>
        <p:txBody>
          <a:bodyPr wrap="none" anchor="ctr"/>
          <a:lstStyle/>
          <a:p>
            <a:endParaRPr lang="en-US"/>
          </a:p>
        </p:txBody>
      </p:sp>
      <p:sp>
        <p:nvSpPr>
          <p:cNvPr id="9223" name="Text Box 7"/>
          <p:cNvSpPr txBox="1">
            <a:spLocks noChangeArrowheads="1"/>
          </p:cNvSpPr>
          <p:nvPr/>
        </p:nvSpPr>
        <p:spPr bwMode="auto">
          <a:xfrm>
            <a:off x="6477000" y="2514600"/>
            <a:ext cx="1143000" cy="581025"/>
          </a:xfrm>
          <a:prstGeom prst="rect">
            <a:avLst/>
          </a:prstGeom>
          <a:solidFill>
            <a:schemeClr val="bg1"/>
          </a:solidFill>
          <a:ln w="9525">
            <a:noFill/>
            <a:miter lim="800000"/>
            <a:headEnd/>
            <a:tailEnd/>
          </a:ln>
        </p:spPr>
        <p:txBody>
          <a:bodyPr>
            <a:spAutoFit/>
          </a:bodyPr>
          <a:lstStyle/>
          <a:p>
            <a:pPr algn="ctr" eaLnBrk="0" hangingPunct="0">
              <a:spcBef>
                <a:spcPct val="50000"/>
              </a:spcBef>
            </a:pPr>
            <a:r>
              <a:rPr lang="en-US" sz="1600" b="1">
                <a:solidFill>
                  <a:schemeClr val="tx2"/>
                </a:solidFill>
                <a:latin typeface="Arial" charset="0"/>
              </a:rPr>
              <a:t>SOAP Router</a:t>
            </a:r>
          </a:p>
        </p:txBody>
      </p:sp>
      <p:sp>
        <p:nvSpPr>
          <p:cNvPr id="9224" name="Oval 8"/>
          <p:cNvSpPr>
            <a:spLocks noChangeArrowheads="1"/>
          </p:cNvSpPr>
          <p:nvPr/>
        </p:nvSpPr>
        <p:spPr bwMode="auto">
          <a:xfrm>
            <a:off x="6248400" y="3276600"/>
            <a:ext cx="381000" cy="381000"/>
          </a:xfrm>
          <a:prstGeom prst="ellipse">
            <a:avLst/>
          </a:prstGeom>
          <a:solidFill>
            <a:schemeClr val="accent1"/>
          </a:solidFill>
          <a:ln w="9525">
            <a:solidFill>
              <a:schemeClr val="tx1"/>
            </a:solidFill>
            <a:round/>
            <a:headEnd/>
            <a:tailEnd/>
          </a:ln>
        </p:spPr>
        <p:txBody>
          <a:bodyPr wrap="none" anchor="ctr"/>
          <a:lstStyle/>
          <a:p>
            <a:endParaRPr lang="en-US"/>
          </a:p>
        </p:txBody>
      </p:sp>
      <p:sp>
        <p:nvSpPr>
          <p:cNvPr id="9225" name="Oval 9"/>
          <p:cNvSpPr>
            <a:spLocks noChangeArrowheads="1"/>
          </p:cNvSpPr>
          <p:nvPr/>
        </p:nvSpPr>
        <p:spPr bwMode="auto">
          <a:xfrm>
            <a:off x="7467600" y="3276600"/>
            <a:ext cx="381000" cy="381000"/>
          </a:xfrm>
          <a:prstGeom prst="ellipse">
            <a:avLst/>
          </a:prstGeom>
          <a:solidFill>
            <a:srgbClr val="FF0000"/>
          </a:solidFill>
          <a:ln w="9525">
            <a:solidFill>
              <a:schemeClr val="tx1"/>
            </a:solidFill>
            <a:round/>
            <a:headEnd/>
            <a:tailEnd/>
          </a:ln>
        </p:spPr>
        <p:txBody>
          <a:bodyPr wrap="none" anchor="ctr"/>
          <a:lstStyle/>
          <a:p>
            <a:endParaRPr lang="en-US"/>
          </a:p>
        </p:txBody>
      </p:sp>
      <p:sp>
        <p:nvSpPr>
          <p:cNvPr id="9226" name="Line 10"/>
          <p:cNvSpPr>
            <a:spLocks noChangeShapeType="1"/>
          </p:cNvSpPr>
          <p:nvPr/>
        </p:nvSpPr>
        <p:spPr bwMode="auto">
          <a:xfrm>
            <a:off x="5486400" y="2590800"/>
            <a:ext cx="914400" cy="0"/>
          </a:xfrm>
          <a:prstGeom prst="line">
            <a:avLst/>
          </a:prstGeom>
          <a:noFill/>
          <a:ln w="57150">
            <a:solidFill>
              <a:srgbClr val="98FA6C"/>
            </a:solidFill>
            <a:round/>
            <a:headEnd/>
            <a:tailEnd type="triangle" w="med" len="med"/>
          </a:ln>
        </p:spPr>
        <p:txBody>
          <a:bodyPr/>
          <a:lstStyle/>
          <a:p>
            <a:endParaRPr lang="en-US"/>
          </a:p>
        </p:txBody>
      </p:sp>
      <p:sp>
        <p:nvSpPr>
          <p:cNvPr id="9227" name="Line 11"/>
          <p:cNvSpPr>
            <a:spLocks noChangeShapeType="1"/>
          </p:cNvSpPr>
          <p:nvPr/>
        </p:nvSpPr>
        <p:spPr bwMode="auto">
          <a:xfrm>
            <a:off x="7010400" y="3048000"/>
            <a:ext cx="0" cy="762000"/>
          </a:xfrm>
          <a:prstGeom prst="line">
            <a:avLst/>
          </a:prstGeom>
          <a:noFill/>
          <a:ln w="38100">
            <a:solidFill>
              <a:srgbClr val="98FA6C"/>
            </a:solidFill>
            <a:round/>
            <a:headEnd/>
            <a:tailEnd type="triangle" w="med" len="med"/>
          </a:ln>
        </p:spPr>
        <p:txBody>
          <a:bodyPr/>
          <a:lstStyle/>
          <a:p>
            <a:endParaRPr lang="en-US"/>
          </a:p>
        </p:txBody>
      </p:sp>
      <p:sp>
        <p:nvSpPr>
          <p:cNvPr id="9228" name="Line 12"/>
          <p:cNvSpPr>
            <a:spLocks noChangeShapeType="1"/>
          </p:cNvSpPr>
          <p:nvPr/>
        </p:nvSpPr>
        <p:spPr bwMode="auto">
          <a:xfrm flipH="1" flipV="1">
            <a:off x="7162800" y="3048000"/>
            <a:ext cx="0" cy="762000"/>
          </a:xfrm>
          <a:prstGeom prst="line">
            <a:avLst/>
          </a:prstGeom>
          <a:noFill/>
          <a:ln w="38100">
            <a:solidFill>
              <a:srgbClr val="FF0000"/>
            </a:solidFill>
            <a:round/>
            <a:headEnd/>
            <a:tailEnd type="triangle" w="med" len="med"/>
          </a:ln>
        </p:spPr>
        <p:txBody>
          <a:bodyPr/>
          <a:lstStyle/>
          <a:p>
            <a:endParaRPr lang="en-US"/>
          </a:p>
        </p:txBody>
      </p:sp>
      <p:sp>
        <p:nvSpPr>
          <p:cNvPr id="9229" name="Oval 13"/>
          <p:cNvSpPr>
            <a:spLocks noChangeArrowheads="1"/>
          </p:cNvSpPr>
          <p:nvPr/>
        </p:nvSpPr>
        <p:spPr bwMode="auto">
          <a:xfrm>
            <a:off x="6858000" y="3276600"/>
            <a:ext cx="381000" cy="381000"/>
          </a:xfrm>
          <a:prstGeom prst="ellipse">
            <a:avLst/>
          </a:prstGeom>
          <a:solidFill>
            <a:srgbClr val="98FA6C"/>
          </a:solidFill>
          <a:ln w="9525">
            <a:solidFill>
              <a:schemeClr val="tx1"/>
            </a:solidFill>
            <a:round/>
            <a:headEnd/>
            <a:tailEnd/>
          </a:ln>
        </p:spPr>
        <p:txBody>
          <a:bodyPr wrap="none" anchor="ctr"/>
          <a:lstStyle/>
          <a:p>
            <a:endParaRPr lang="en-US"/>
          </a:p>
        </p:txBody>
      </p:sp>
      <p:sp>
        <p:nvSpPr>
          <p:cNvPr id="9230" name="Line 14"/>
          <p:cNvSpPr>
            <a:spLocks noChangeShapeType="1"/>
          </p:cNvSpPr>
          <p:nvPr/>
        </p:nvSpPr>
        <p:spPr bwMode="auto">
          <a:xfrm flipH="1">
            <a:off x="5486400" y="2819400"/>
            <a:ext cx="914400" cy="0"/>
          </a:xfrm>
          <a:prstGeom prst="line">
            <a:avLst/>
          </a:prstGeom>
          <a:noFill/>
          <a:ln w="57150">
            <a:solidFill>
              <a:srgbClr val="FF0000"/>
            </a:solidFill>
            <a:round/>
            <a:headEnd/>
            <a:tailEnd type="triangle" w="med" len="med"/>
          </a:ln>
        </p:spPr>
        <p:txBody>
          <a:bodyPr/>
          <a:lstStyle/>
          <a:p>
            <a:endParaRPr lang="en-US"/>
          </a:p>
        </p:txBody>
      </p:sp>
      <p:sp>
        <p:nvSpPr>
          <p:cNvPr id="9231" name="Line 15"/>
          <p:cNvSpPr>
            <a:spLocks noChangeShapeType="1"/>
          </p:cNvSpPr>
          <p:nvPr/>
        </p:nvSpPr>
        <p:spPr bwMode="auto">
          <a:xfrm flipH="1">
            <a:off x="6477000" y="3048000"/>
            <a:ext cx="304800" cy="228600"/>
          </a:xfrm>
          <a:prstGeom prst="line">
            <a:avLst/>
          </a:prstGeom>
          <a:noFill/>
          <a:ln w="38100">
            <a:solidFill>
              <a:schemeClr val="tx1"/>
            </a:solidFill>
            <a:round/>
            <a:headEnd/>
            <a:tailEnd/>
          </a:ln>
        </p:spPr>
        <p:txBody>
          <a:bodyPr/>
          <a:lstStyle/>
          <a:p>
            <a:endParaRPr lang="en-US"/>
          </a:p>
        </p:txBody>
      </p:sp>
      <p:sp>
        <p:nvSpPr>
          <p:cNvPr id="9232" name="Line 16"/>
          <p:cNvSpPr>
            <a:spLocks noChangeShapeType="1"/>
          </p:cNvSpPr>
          <p:nvPr/>
        </p:nvSpPr>
        <p:spPr bwMode="auto">
          <a:xfrm>
            <a:off x="7315200" y="3048000"/>
            <a:ext cx="304800" cy="228600"/>
          </a:xfrm>
          <a:prstGeom prst="line">
            <a:avLst/>
          </a:prstGeom>
          <a:noFill/>
          <a:ln w="38100">
            <a:solidFill>
              <a:schemeClr val="tx1"/>
            </a:solidFill>
            <a:round/>
            <a:headEnd/>
            <a:tailEnd/>
          </a:ln>
        </p:spPr>
        <p:txBody>
          <a:bodyPr/>
          <a:lstStyle/>
          <a:p>
            <a:endParaRPr lang="en-US"/>
          </a:p>
        </p:txBody>
      </p:sp>
      <p:sp>
        <p:nvSpPr>
          <p:cNvPr id="9233" name="Line 17"/>
          <p:cNvSpPr>
            <a:spLocks noChangeShapeType="1"/>
          </p:cNvSpPr>
          <p:nvPr/>
        </p:nvSpPr>
        <p:spPr bwMode="auto">
          <a:xfrm>
            <a:off x="6400800" y="3657600"/>
            <a:ext cx="0" cy="304800"/>
          </a:xfrm>
          <a:prstGeom prst="line">
            <a:avLst/>
          </a:prstGeom>
          <a:noFill/>
          <a:ln w="38100">
            <a:solidFill>
              <a:schemeClr val="tx1"/>
            </a:solidFill>
            <a:round/>
            <a:headEnd/>
            <a:tailEnd/>
          </a:ln>
        </p:spPr>
        <p:txBody>
          <a:bodyPr/>
          <a:lstStyle/>
          <a:p>
            <a:endParaRPr lang="en-US"/>
          </a:p>
        </p:txBody>
      </p:sp>
      <p:sp>
        <p:nvSpPr>
          <p:cNvPr id="9234" name="Line 18"/>
          <p:cNvSpPr>
            <a:spLocks noChangeShapeType="1"/>
          </p:cNvSpPr>
          <p:nvPr/>
        </p:nvSpPr>
        <p:spPr bwMode="auto">
          <a:xfrm>
            <a:off x="7620000" y="3657600"/>
            <a:ext cx="0" cy="304800"/>
          </a:xfrm>
          <a:prstGeom prst="line">
            <a:avLst/>
          </a:prstGeom>
          <a:noFill/>
          <a:ln w="38100">
            <a:solidFill>
              <a:schemeClr val="tx1"/>
            </a:solidFill>
            <a:round/>
            <a:headEnd/>
            <a:tailEnd/>
          </a:ln>
        </p:spPr>
        <p:txBody>
          <a:bodyPr/>
          <a:lstStyle/>
          <a:p>
            <a:endParaRPr lang="en-US"/>
          </a:p>
        </p:txBody>
      </p:sp>
      <p:sp>
        <p:nvSpPr>
          <p:cNvPr id="9235" name="Text Box 19"/>
          <p:cNvSpPr txBox="1">
            <a:spLocks noChangeArrowheads="1"/>
          </p:cNvSpPr>
          <p:nvPr/>
        </p:nvSpPr>
        <p:spPr bwMode="auto">
          <a:xfrm>
            <a:off x="6248400" y="3838575"/>
            <a:ext cx="1600200" cy="581025"/>
          </a:xfrm>
          <a:prstGeom prst="rect">
            <a:avLst/>
          </a:prstGeom>
          <a:solidFill>
            <a:schemeClr val="bg1"/>
          </a:solidFill>
          <a:ln w="9525">
            <a:noFill/>
            <a:miter lim="800000"/>
            <a:headEnd/>
            <a:tailEnd/>
          </a:ln>
        </p:spPr>
        <p:txBody>
          <a:bodyPr>
            <a:spAutoFit/>
          </a:bodyPr>
          <a:lstStyle/>
          <a:p>
            <a:pPr algn="ctr" eaLnBrk="0" hangingPunct="0">
              <a:spcBef>
                <a:spcPct val="50000"/>
              </a:spcBef>
            </a:pPr>
            <a:r>
              <a:rPr lang="en-US" sz="1600" b="1">
                <a:solidFill>
                  <a:schemeClr val="tx2"/>
                </a:solidFill>
                <a:latin typeface="Arial" charset="0"/>
              </a:rPr>
              <a:t>Backend Processes</a:t>
            </a:r>
          </a:p>
        </p:txBody>
      </p:sp>
      <p:sp>
        <p:nvSpPr>
          <p:cNvPr id="9236" name="AutoShape 20"/>
          <p:cNvSpPr>
            <a:spLocks noChangeArrowheads="1"/>
          </p:cNvSpPr>
          <p:nvPr/>
        </p:nvSpPr>
        <p:spPr bwMode="auto">
          <a:xfrm flipV="1">
            <a:off x="381000" y="4038600"/>
            <a:ext cx="4724400" cy="990600"/>
          </a:xfrm>
          <a:prstGeom prst="wedgeRectCallout">
            <a:avLst>
              <a:gd name="adj1" fmla="val -6690"/>
              <a:gd name="adj2" fmla="val 93106"/>
            </a:avLst>
          </a:prstGeom>
          <a:solidFill>
            <a:srgbClr val="FFFF00"/>
          </a:solidFill>
          <a:ln w="9525">
            <a:solidFill>
              <a:schemeClr val="tx1"/>
            </a:solidFill>
            <a:miter lim="800000"/>
            <a:headEnd/>
            <a:tailEnd/>
          </a:ln>
        </p:spPr>
        <p:txBody>
          <a:bodyPr rot="10800000"/>
          <a:lstStyle/>
          <a:p>
            <a:pPr algn="ctr" eaLnBrk="0" hangingPunct="0"/>
            <a:r>
              <a:rPr lang="en-US" sz="1800">
                <a:solidFill>
                  <a:schemeClr val="tx2"/>
                </a:solidFill>
                <a:latin typeface="Arial" charset="0"/>
              </a:rPr>
              <a:t>Today, SOAP is the primary standard.  SOAP provides rules for encoding the request and its arguments.</a:t>
            </a:r>
          </a:p>
          <a:p>
            <a:pPr algn="ctr" eaLnBrk="0" hangingPunct="0"/>
            <a:endParaRPr lang="en-US" sz="1800">
              <a:latin typeface="Arial" charset="0"/>
            </a:endParaRPr>
          </a:p>
        </p:txBody>
      </p:sp>
      <p:sp>
        <p:nvSpPr>
          <p:cNvPr id="22" name="Rectangle 2"/>
          <p:cNvSpPr>
            <a:spLocks noGrp="1" noChangeArrowheads="1"/>
          </p:cNvSpPr>
          <p:nvPr>
            <p:ph type="title"/>
          </p:nvPr>
        </p:nvSpPr>
        <p:spPr/>
        <p:txBody>
          <a:bodyPr/>
          <a:lstStyle/>
          <a:p>
            <a:pPr eaLnBrk="1" hangingPunct="1"/>
            <a:r>
              <a:rPr lang="en-US" dirty="0" smtClean="0"/>
              <a:t>Basic Web Services model</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Rectangle 3"/>
          <p:cNvSpPr>
            <a:spLocks noGrp="1" noChangeArrowheads="1"/>
          </p:cNvSpPr>
          <p:nvPr>
            <p:ph type="body" sz="half" idx="1"/>
          </p:nvPr>
        </p:nvSpPr>
        <p:spPr>
          <a:xfrm>
            <a:off x="1182688" y="2017713"/>
            <a:ext cx="3802062" cy="4114800"/>
          </a:xfrm>
        </p:spPr>
        <p:txBody>
          <a:bodyPr/>
          <a:lstStyle/>
          <a:p>
            <a:pPr eaLnBrk="1" hangingPunct="1"/>
            <a:r>
              <a:rPr lang="en-US" sz="1800" smtClean="0">
                <a:solidFill>
                  <a:srgbClr val="B2B2B2"/>
                </a:solidFill>
              </a:rPr>
              <a:t>“Web Services are software components described via WSDL which are</a:t>
            </a:r>
            <a:r>
              <a:rPr lang="en-US" sz="1800" smtClean="0"/>
              <a:t> </a:t>
            </a:r>
            <a:r>
              <a:rPr lang="en-US" sz="1800" smtClean="0">
                <a:solidFill>
                  <a:schemeClr val="folHlink"/>
                </a:solidFill>
              </a:rPr>
              <a:t>capable of being accessed via standard network protocols such as SOAP</a:t>
            </a:r>
            <a:r>
              <a:rPr lang="en-US" sz="1800" smtClean="0"/>
              <a:t> over HTTP</a:t>
            </a:r>
            <a:r>
              <a:rPr lang="en-US" sz="1800" smtClean="0">
                <a:solidFill>
                  <a:srgbClr val="B2B2B2"/>
                </a:solidFill>
              </a:rPr>
              <a:t>.”</a:t>
            </a:r>
          </a:p>
          <a:p>
            <a:pPr eaLnBrk="1" hangingPunct="1">
              <a:buFont typeface="Wingdings" pitchFamily="2" charset="2"/>
              <a:buNone/>
            </a:pPr>
            <a:endParaRPr lang="en-US" sz="1800" smtClean="0"/>
          </a:p>
        </p:txBody>
      </p:sp>
      <p:sp>
        <p:nvSpPr>
          <p:cNvPr id="10244" name="Rectangle 4"/>
          <p:cNvSpPr>
            <a:spLocks noChangeArrowheads="1"/>
          </p:cNvSpPr>
          <p:nvPr/>
        </p:nvSpPr>
        <p:spPr bwMode="auto">
          <a:xfrm>
            <a:off x="5791200" y="2057400"/>
            <a:ext cx="2514600" cy="4648200"/>
          </a:xfrm>
          <a:prstGeom prst="rect">
            <a:avLst/>
          </a:prstGeom>
          <a:solidFill>
            <a:schemeClr val="accent1"/>
          </a:solidFill>
          <a:ln w="9525">
            <a:solidFill>
              <a:schemeClr val="tx1"/>
            </a:solidFill>
            <a:miter lim="800000"/>
            <a:headEnd/>
            <a:tailEnd/>
          </a:ln>
        </p:spPr>
        <p:txBody>
          <a:bodyPr wrap="none" anchor="ctr"/>
          <a:lstStyle/>
          <a:p>
            <a:endParaRPr lang="en-US"/>
          </a:p>
        </p:txBody>
      </p:sp>
      <p:sp>
        <p:nvSpPr>
          <p:cNvPr id="10245" name="Text Box 5"/>
          <p:cNvSpPr txBox="1">
            <a:spLocks noChangeArrowheads="1"/>
          </p:cNvSpPr>
          <p:nvPr/>
        </p:nvSpPr>
        <p:spPr bwMode="auto">
          <a:xfrm>
            <a:off x="6096000" y="5486400"/>
            <a:ext cx="1981200" cy="1066800"/>
          </a:xfrm>
          <a:prstGeom prst="rect">
            <a:avLst/>
          </a:prstGeom>
          <a:noFill/>
          <a:ln w="9525">
            <a:noFill/>
            <a:miter lim="800000"/>
            <a:headEnd/>
            <a:tailEnd/>
          </a:ln>
        </p:spPr>
        <p:txBody>
          <a:bodyPr>
            <a:spAutoFit/>
          </a:bodyPr>
          <a:lstStyle/>
          <a:p>
            <a:pPr algn="ctr" eaLnBrk="0" hangingPunct="0">
              <a:spcBef>
                <a:spcPct val="50000"/>
              </a:spcBef>
            </a:pPr>
            <a:r>
              <a:rPr lang="en-US" sz="3200">
                <a:solidFill>
                  <a:schemeClr val="tx2"/>
                </a:solidFill>
                <a:latin typeface="Arial" charset="0"/>
              </a:rPr>
              <a:t>Web Service</a:t>
            </a:r>
          </a:p>
        </p:txBody>
      </p:sp>
      <p:sp>
        <p:nvSpPr>
          <p:cNvPr id="10246" name="Rectangle 6"/>
          <p:cNvSpPr>
            <a:spLocks noChangeArrowheads="1"/>
          </p:cNvSpPr>
          <p:nvPr/>
        </p:nvSpPr>
        <p:spPr bwMode="auto">
          <a:xfrm>
            <a:off x="6096000" y="2362200"/>
            <a:ext cx="1905000" cy="2209800"/>
          </a:xfrm>
          <a:prstGeom prst="rect">
            <a:avLst/>
          </a:prstGeom>
          <a:solidFill>
            <a:schemeClr val="tx2"/>
          </a:solidFill>
          <a:ln w="9525">
            <a:solidFill>
              <a:schemeClr val="tx1"/>
            </a:solidFill>
            <a:miter lim="800000"/>
            <a:headEnd/>
            <a:tailEnd/>
          </a:ln>
        </p:spPr>
        <p:txBody>
          <a:bodyPr wrap="none" anchor="ctr"/>
          <a:lstStyle/>
          <a:p>
            <a:endParaRPr lang="en-US"/>
          </a:p>
        </p:txBody>
      </p:sp>
      <p:sp>
        <p:nvSpPr>
          <p:cNvPr id="10247" name="Text Box 7"/>
          <p:cNvSpPr txBox="1">
            <a:spLocks noChangeArrowheads="1"/>
          </p:cNvSpPr>
          <p:nvPr/>
        </p:nvSpPr>
        <p:spPr bwMode="auto">
          <a:xfrm>
            <a:off x="6477000" y="2514600"/>
            <a:ext cx="1143000" cy="581025"/>
          </a:xfrm>
          <a:prstGeom prst="rect">
            <a:avLst/>
          </a:prstGeom>
          <a:solidFill>
            <a:schemeClr val="bg1"/>
          </a:solidFill>
          <a:ln w="9525">
            <a:noFill/>
            <a:miter lim="800000"/>
            <a:headEnd/>
            <a:tailEnd/>
          </a:ln>
        </p:spPr>
        <p:txBody>
          <a:bodyPr>
            <a:spAutoFit/>
          </a:bodyPr>
          <a:lstStyle/>
          <a:p>
            <a:pPr algn="ctr" eaLnBrk="0" hangingPunct="0">
              <a:spcBef>
                <a:spcPct val="50000"/>
              </a:spcBef>
            </a:pPr>
            <a:r>
              <a:rPr lang="en-US" sz="1600" b="1">
                <a:solidFill>
                  <a:schemeClr val="tx2"/>
                </a:solidFill>
                <a:latin typeface="Arial" charset="0"/>
              </a:rPr>
              <a:t>SOAP Router</a:t>
            </a:r>
          </a:p>
        </p:txBody>
      </p:sp>
      <p:sp>
        <p:nvSpPr>
          <p:cNvPr id="10248" name="Oval 8"/>
          <p:cNvSpPr>
            <a:spLocks noChangeArrowheads="1"/>
          </p:cNvSpPr>
          <p:nvPr/>
        </p:nvSpPr>
        <p:spPr bwMode="auto">
          <a:xfrm>
            <a:off x="6248400" y="3276600"/>
            <a:ext cx="381000" cy="381000"/>
          </a:xfrm>
          <a:prstGeom prst="ellipse">
            <a:avLst/>
          </a:prstGeom>
          <a:solidFill>
            <a:schemeClr val="accent1"/>
          </a:solidFill>
          <a:ln w="9525">
            <a:solidFill>
              <a:schemeClr val="tx1"/>
            </a:solidFill>
            <a:round/>
            <a:headEnd/>
            <a:tailEnd/>
          </a:ln>
        </p:spPr>
        <p:txBody>
          <a:bodyPr wrap="none" anchor="ctr"/>
          <a:lstStyle/>
          <a:p>
            <a:endParaRPr lang="en-US"/>
          </a:p>
        </p:txBody>
      </p:sp>
      <p:sp>
        <p:nvSpPr>
          <p:cNvPr id="10249" name="Oval 9"/>
          <p:cNvSpPr>
            <a:spLocks noChangeArrowheads="1"/>
          </p:cNvSpPr>
          <p:nvPr/>
        </p:nvSpPr>
        <p:spPr bwMode="auto">
          <a:xfrm>
            <a:off x="7467600" y="3276600"/>
            <a:ext cx="381000" cy="381000"/>
          </a:xfrm>
          <a:prstGeom prst="ellipse">
            <a:avLst/>
          </a:prstGeom>
          <a:solidFill>
            <a:srgbClr val="FF0000"/>
          </a:solidFill>
          <a:ln w="9525">
            <a:solidFill>
              <a:schemeClr val="tx1"/>
            </a:solidFill>
            <a:round/>
            <a:headEnd/>
            <a:tailEnd/>
          </a:ln>
        </p:spPr>
        <p:txBody>
          <a:bodyPr wrap="none" anchor="ctr"/>
          <a:lstStyle/>
          <a:p>
            <a:endParaRPr lang="en-US"/>
          </a:p>
        </p:txBody>
      </p:sp>
      <p:sp>
        <p:nvSpPr>
          <p:cNvPr id="10250" name="Line 10"/>
          <p:cNvSpPr>
            <a:spLocks noChangeShapeType="1"/>
          </p:cNvSpPr>
          <p:nvPr/>
        </p:nvSpPr>
        <p:spPr bwMode="auto">
          <a:xfrm>
            <a:off x="5486400" y="2590800"/>
            <a:ext cx="914400" cy="0"/>
          </a:xfrm>
          <a:prstGeom prst="line">
            <a:avLst/>
          </a:prstGeom>
          <a:noFill/>
          <a:ln w="57150">
            <a:solidFill>
              <a:srgbClr val="98FA6C"/>
            </a:solidFill>
            <a:round/>
            <a:headEnd/>
            <a:tailEnd type="triangle" w="med" len="med"/>
          </a:ln>
        </p:spPr>
        <p:txBody>
          <a:bodyPr/>
          <a:lstStyle/>
          <a:p>
            <a:endParaRPr lang="en-US"/>
          </a:p>
        </p:txBody>
      </p:sp>
      <p:sp>
        <p:nvSpPr>
          <p:cNvPr id="10251" name="Line 11"/>
          <p:cNvSpPr>
            <a:spLocks noChangeShapeType="1"/>
          </p:cNvSpPr>
          <p:nvPr/>
        </p:nvSpPr>
        <p:spPr bwMode="auto">
          <a:xfrm>
            <a:off x="7010400" y="3048000"/>
            <a:ext cx="0" cy="762000"/>
          </a:xfrm>
          <a:prstGeom prst="line">
            <a:avLst/>
          </a:prstGeom>
          <a:noFill/>
          <a:ln w="38100">
            <a:solidFill>
              <a:srgbClr val="98FA6C"/>
            </a:solidFill>
            <a:round/>
            <a:headEnd/>
            <a:tailEnd type="triangle" w="med" len="med"/>
          </a:ln>
        </p:spPr>
        <p:txBody>
          <a:bodyPr/>
          <a:lstStyle/>
          <a:p>
            <a:endParaRPr lang="en-US"/>
          </a:p>
        </p:txBody>
      </p:sp>
      <p:sp>
        <p:nvSpPr>
          <p:cNvPr id="10252" name="Line 12"/>
          <p:cNvSpPr>
            <a:spLocks noChangeShapeType="1"/>
          </p:cNvSpPr>
          <p:nvPr/>
        </p:nvSpPr>
        <p:spPr bwMode="auto">
          <a:xfrm flipH="1" flipV="1">
            <a:off x="7162800" y="3048000"/>
            <a:ext cx="0" cy="762000"/>
          </a:xfrm>
          <a:prstGeom prst="line">
            <a:avLst/>
          </a:prstGeom>
          <a:noFill/>
          <a:ln w="38100">
            <a:solidFill>
              <a:srgbClr val="FF0000"/>
            </a:solidFill>
            <a:round/>
            <a:headEnd/>
            <a:tailEnd type="triangle" w="med" len="med"/>
          </a:ln>
        </p:spPr>
        <p:txBody>
          <a:bodyPr/>
          <a:lstStyle/>
          <a:p>
            <a:endParaRPr lang="en-US"/>
          </a:p>
        </p:txBody>
      </p:sp>
      <p:sp>
        <p:nvSpPr>
          <p:cNvPr id="10253" name="Oval 13"/>
          <p:cNvSpPr>
            <a:spLocks noChangeArrowheads="1"/>
          </p:cNvSpPr>
          <p:nvPr/>
        </p:nvSpPr>
        <p:spPr bwMode="auto">
          <a:xfrm>
            <a:off x="6858000" y="3276600"/>
            <a:ext cx="381000" cy="381000"/>
          </a:xfrm>
          <a:prstGeom prst="ellipse">
            <a:avLst/>
          </a:prstGeom>
          <a:solidFill>
            <a:srgbClr val="98FA6C"/>
          </a:solidFill>
          <a:ln w="9525">
            <a:solidFill>
              <a:schemeClr val="tx1"/>
            </a:solidFill>
            <a:round/>
            <a:headEnd/>
            <a:tailEnd/>
          </a:ln>
        </p:spPr>
        <p:txBody>
          <a:bodyPr wrap="none" anchor="ctr"/>
          <a:lstStyle/>
          <a:p>
            <a:endParaRPr lang="en-US"/>
          </a:p>
        </p:txBody>
      </p:sp>
      <p:sp>
        <p:nvSpPr>
          <p:cNvPr id="10254" name="Line 14"/>
          <p:cNvSpPr>
            <a:spLocks noChangeShapeType="1"/>
          </p:cNvSpPr>
          <p:nvPr/>
        </p:nvSpPr>
        <p:spPr bwMode="auto">
          <a:xfrm flipH="1">
            <a:off x="5486400" y="2819400"/>
            <a:ext cx="914400" cy="0"/>
          </a:xfrm>
          <a:prstGeom prst="line">
            <a:avLst/>
          </a:prstGeom>
          <a:noFill/>
          <a:ln w="57150">
            <a:solidFill>
              <a:srgbClr val="FF0000"/>
            </a:solidFill>
            <a:round/>
            <a:headEnd/>
            <a:tailEnd type="triangle" w="med" len="med"/>
          </a:ln>
        </p:spPr>
        <p:txBody>
          <a:bodyPr/>
          <a:lstStyle/>
          <a:p>
            <a:endParaRPr lang="en-US"/>
          </a:p>
        </p:txBody>
      </p:sp>
      <p:sp>
        <p:nvSpPr>
          <p:cNvPr id="10255" name="Line 15"/>
          <p:cNvSpPr>
            <a:spLocks noChangeShapeType="1"/>
          </p:cNvSpPr>
          <p:nvPr/>
        </p:nvSpPr>
        <p:spPr bwMode="auto">
          <a:xfrm flipH="1">
            <a:off x="6477000" y="3048000"/>
            <a:ext cx="304800" cy="228600"/>
          </a:xfrm>
          <a:prstGeom prst="line">
            <a:avLst/>
          </a:prstGeom>
          <a:noFill/>
          <a:ln w="38100">
            <a:solidFill>
              <a:schemeClr val="tx1"/>
            </a:solidFill>
            <a:round/>
            <a:headEnd/>
            <a:tailEnd/>
          </a:ln>
        </p:spPr>
        <p:txBody>
          <a:bodyPr/>
          <a:lstStyle/>
          <a:p>
            <a:endParaRPr lang="en-US"/>
          </a:p>
        </p:txBody>
      </p:sp>
      <p:sp>
        <p:nvSpPr>
          <p:cNvPr id="10256" name="Line 16"/>
          <p:cNvSpPr>
            <a:spLocks noChangeShapeType="1"/>
          </p:cNvSpPr>
          <p:nvPr/>
        </p:nvSpPr>
        <p:spPr bwMode="auto">
          <a:xfrm>
            <a:off x="7315200" y="3048000"/>
            <a:ext cx="304800" cy="228600"/>
          </a:xfrm>
          <a:prstGeom prst="line">
            <a:avLst/>
          </a:prstGeom>
          <a:noFill/>
          <a:ln w="38100">
            <a:solidFill>
              <a:schemeClr val="tx1"/>
            </a:solidFill>
            <a:round/>
            <a:headEnd/>
            <a:tailEnd/>
          </a:ln>
        </p:spPr>
        <p:txBody>
          <a:bodyPr/>
          <a:lstStyle/>
          <a:p>
            <a:endParaRPr lang="en-US"/>
          </a:p>
        </p:txBody>
      </p:sp>
      <p:sp>
        <p:nvSpPr>
          <p:cNvPr id="10257" name="Line 17"/>
          <p:cNvSpPr>
            <a:spLocks noChangeShapeType="1"/>
          </p:cNvSpPr>
          <p:nvPr/>
        </p:nvSpPr>
        <p:spPr bwMode="auto">
          <a:xfrm>
            <a:off x="6400800" y="3657600"/>
            <a:ext cx="0" cy="304800"/>
          </a:xfrm>
          <a:prstGeom prst="line">
            <a:avLst/>
          </a:prstGeom>
          <a:noFill/>
          <a:ln w="38100">
            <a:solidFill>
              <a:schemeClr val="tx1"/>
            </a:solidFill>
            <a:round/>
            <a:headEnd/>
            <a:tailEnd/>
          </a:ln>
        </p:spPr>
        <p:txBody>
          <a:bodyPr/>
          <a:lstStyle/>
          <a:p>
            <a:endParaRPr lang="en-US"/>
          </a:p>
        </p:txBody>
      </p:sp>
      <p:sp>
        <p:nvSpPr>
          <p:cNvPr id="10258" name="Line 18"/>
          <p:cNvSpPr>
            <a:spLocks noChangeShapeType="1"/>
          </p:cNvSpPr>
          <p:nvPr/>
        </p:nvSpPr>
        <p:spPr bwMode="auto">
          <a:xfrm>
            <a:off x="7620000" y="3657600"/>
            <a:ext cx="0" cy="304800"/>
          </a:xfrm>
          <a:prstGeom prst="line">
            <a:avLst/>
          </a:prstGeom>
          <a:noFill/>
          <a:ln w="38100">
            <a:solidFill>
              <a:schemeClr val="tx1"/>
            </a:solidFill>
            <a:round/>
            <a:headEnd/>
            <a:tailEnd/>
          </a:ln>
        </p:spPr>
        <p:txBody>
          <a:bodyPr/>
          <a:lstStyle/>
          <a:p>
            <a:endParaRPr lang="en-US"/>
          </a:p>
        </p:txBody>
      </p:sp>
      <p:sp>
        <p:nvSpPr>
          <p:cNvPr id="10259" name="Text Box 19"/>
          <p:cNvSpPr txBox="1">
            <a:spLocks noChangeArrowheads="1"/>
          </p:cNvSpPr>
          <p:nvPr/>
        </p:nvSpPr>
        <p:spPr bwMode="auto">
          <a:xfrm>
            <a:off x="6248400" y="3838575"/>
            <a:ext cx="1600200" cy="581025"/>
          </a:xfrm>
          <a:prstGeom prst="rect">
            <a:avLst/>
          </a:prstGeom>
          <a:solidFill>
            <a:schemeClr val="bg1"/>
          </a:solidFill>
          <a:ln w="9525">
            <a:noFill/>
            <a:miter lim="800000"/>
            <a:headEnd/>
            <a:tailEnd/>
          </a:ln>
        </p:spPr>
        <p:txBody>
          <a:bodyPr>
            <a:spAutoFit/>
          </a:bodyPr>
          <a:lstStyle/>
          <a:p>
            <a:pPr algn="ctr" eaLnBrk="0" hangingPunct="0">
              <a:spcBef>
                <a:spcPct val="50000"/>
              </a:spcBef>
            </a:pPr>
            <a:r>
              <a:rPr lang="en-US" sz="1600" b="1">
                <a:solidFill>
                  <a:schemeClr val="tx2"/>
                </a:solidFill>
                <a:latin typeface="Arial" charset="0"/>
              </a:rPr>
              <a:t>Backend Processes</a:t>
            </a:r>
          </a:p>
        </p:txBody>
      </p:sp>
      <p:sp>
        <p:nvSpPr>
          <p:cNvPr id="10260" name="AutoShape 20"/>
          <p:cNvSpPr>
            <a:spLocks noChangeArrowheads="1"/>
          </p:cNvSpPr>
          <p:nvPr/>
        </p:nvSpPr>
        <p:spPr bwMode="auto">
          <a:xfrm flipV="1">
            <a:off x="914400" y="4038600"/>
            <a:ext cx="4724400" cy="1524000"/>
          </a:xfrm>
          <a:prstGeom prst="wedgeRectCallout">
            <a:avLst>
              <a:gd name="adj1" fmla="val 903"/>
              <a:gd name="adj2" fmla="val 76977"/>
            </a:avLst>
          </a:prstGeom>
          <a:solidFill>
            <a:srgbClr val="FFFF00"/>
          </a:solidFill>
          <a:ln w="9525">
            <a:solidFill>
              <a:schemeClr val="tx1"/>
            </a:solidFill>
            <a:miter lim="800000"/>
            <a:headEnd/>
            <a:tailEnd/>
          </a:ln>
        </p:spPr>
        <p:txBody>
          <a:bodyPr rot="10800000"/>
          <a:lstStyle/>
          <a:p>
            <a:pPr algn="ctr" eaLnBrk="0" hangingPunct="0"/>
            <a:r>
              <a:rPr lang="en-US" sz="1800">
                <a:solidFill>
                  <a:schemeClr val="tx2"/>
                </a:solidFill>
                <a:latin typeface="Arial" charset="0"/>
              </a:rPr>
              <a:t>Similarly, the architecture doesn’t assume that all access will employ HTTP over TCP.  In fact, .NET uses Web Services “internally” even on a single machine.  But in that case, communication is over COM</a:t>
            </a:r>
          </a:p>
          <a:p>
            <a:pPr algn="ctr" eaLnBrk="0" hangingPunct="0"/>
            <a:endParaRPr lang="en-US" sz="1800">
              <a:latin typeface="Arial" charset="0"/>
            </a:endParaRPr>
          </a:p>
        </p:txBody>
      </p:sp>
      <p:sp>
        <p:nvSpPr>
          <p:cNvPr id="22" name="Rectangle 2"/>
          <p:cNvSpPr>
            <a:spLocks noGrp="1" noChangeArrowheads="1"/>
          </p:cNvSpPr>
          <p:nvPr>
            <p:ph type="title"/>
          </p:nvPr>
        </p:nvSpPr>
        <p:spPr>
          <a:xfrm>
            <a:off x="1150938" y="617538"/>
            <a:ext cx="7793037" cy="1143000"/>
          </a:xfrm>
        </p:spPr>
        <p:txBody>
          <a:bodyPr/>
          <a:lstStyle/>
          <a:p>
            <a:pPr eaLnBrk="1" hangingPunct="1"/>
            <a:r>
              <a:rPr lang="en-US" dirty="0" smtClean="0"/>
              <a:t>Basic Web Services model</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Rectangle 3"/>
          <p:cNvSpPr>
            <a:spLocks noGrp="1" noChangeArrowheads="1"/>
          </p:cNvSpPr>
          <p:nvPr>
            <p:ph type="body" sz="half" idx="1"/>
          </p:nvPr>
        </p:nvSpPr>
        <p:spPr>
          <a:xfrm>
            <a:off x="1182688" y="2017713"/>
            <a:ext cx="3802062" cy="4114800"/>
          </a:xfrm>
        </p:spPr>
        <p:txBody>
          <a:bodyPr/>
          <a:lstStyle/>
          <a:p>
            <a:pPr eaLnBrk="1" hangingPunct="1"/>
            <a:r>
              <a:rPr lang="en-US" sz="1800" smtClean="0">
                <a:solidFill>
                  <a:srgbClr val="B2B2B2"/>
                </a:solidFill>
              </a:rPr>
              <a:t>“Web Services are software components</a:t>
            </a:r>
            <a:r>
              <a:rPr lang="en-US" sz="1800" smtClean="0"/>
              <a:t> described via WSDL </a:t>
            </a:r>
            <a:r>
              <a:rPr lang="en-US" sz="1800" smtClean="0">
                <a:solidFill>
                  <a:srgbClr val="B2B2B2"/>
                </a:solidFill>
              </a:rPr>
              <a:t>which are capable of being accessed via standard network protocols such as SOAP over HTTP.”</a:t>
            </a:r>
          </a:p>
          <a:p>
            <a:pPr eaLnBrk="1" hangingPunct="1"/>
            <a:endParaRPr lang="en-US" sz="2600" smtClean="0"/>
          </a:p>
        </p:txBody>
      </p:sp>
      <p:sp>
        <p:nvSpPr>
          <p:cNvPr id="11268" name="Rectangle 4"/>
          <p:cNvSpPr>
            <a:spLocks noChangeArrowheads="1"/>
          </p:cNvSpPr>
          <p:nvPr/>
        </p:nvSpPr>
        <p:spPr bwMode="auto">
          <a:xfrm>
            <a:off x="5791200" y="2057400"/>
            <a:ext cx="2514600" cy="4648200"/>
          </a:xfrm>
          <a:prstGeom prst="rect">
            <a:avLst/>
          </a:prstGeom>
          <a:solidFill>
            <a:schemeClr val="accent1"/>
          </a:solidFill>
          <a:ln w="9525">
            <a:solidFill>
              <a:schemeClr val="tx1"/>
            </a:solidFill>
            <a:miter lim="800000"/>
            <a:headEnd/>
            <a:tailEnd/>
          </a:ln>
        </p:spPr>
        <p:txBody>
          <a:bodyPr wrap="none" anchor="ctr"/>
          <a:lstStyle/>
          <a:p>
            <a:endParaRPr lang="en-US"/>
          </a:p>
        </p:txBody>
      </p:sp>
      <p:sp>
        <p:nvSpPr>
          <p:cNvPr id="11269" name="Text Box 5"/>
          <p:cNvSpPr txBox="1">
            <a:spLocks noChangeArrowheads="1"/>
          </p:cNvSpPr>
          <p:nvPr/>
        </p:nvSpPr>
        <p:spPr bwMode="auto">
          <a:xfrm>
            <a:off x="6096000" y="5486400"/>
            <a:ext cx="1981200" cy="1066800"/>
          </a:xfrm>
          <a:prstGeom prst="rect">
            <a:avLst/>
          </a:prstGeom>
          <a:noFill/>
          <a:ln w="9525">
            <a:noFill/>
            <a:miter lim="800000"/>
            <a:headEnd/>
            <a:tailEnd/>
          </a:ln>
        </p:spPr>
        <p:txBody>
          <a:bodyPr>
            <a:spAutoFit/>
          </a:bodyPr>
          <a:lstStyle/>
          <a:p>
            <a:pPr algn="ctr" eaLnBrk="0" hangingPunct="0">
              <a:spcBef>
                <a:spcPct val="50000"/>
              </a:spcBef>
            </a:pPr>
            <a:r>
              <a:rPr lang="en-US" sz="3200">
                <a:solidFill>
                  <a:schemeClr val="tx2"/>
                </a:solidFill>
                <a:latin typeface="Arial" charset="0"/>
              </a:rPr>
              <a:t>Web Service</a:t>
            </a:r>
          </a:p>
        </p:txBody>
      </p:sp>
      <p:sp>
        <p:nvSpPr>
          <p:cNvPr id="11270" name="Rectangle 6"/>
          <p:cNvSpPr>
            <a:spLocks noChangeArrowheads="1"/>
          </p:cNvSpPr>
          <p:nvPr/>
        </p:nvSpPr>
        <p:spPr bwMode="auto">
          <a:xfrm>
            <a:off x="6096000" y="2362200"/>
            <a:ext cx="1905000" cy="2209800"/>
          </a:xfrm>
          <a:prstGeom prst="rect">
            <a:avLst/>
          </a:prstGeom>
          <a:solidFill>
            <a:schemeClr val="tx2"/>
          </a:solidFill>
          <a:ln w="9525">
            <a:solidFill>
              <a:schemeClr val="tx1"/>
            </a:solidFill>
            <a:miter lim="800000"/>
            <a:headEnd/>
            <a:tailEnd/>
          </a:ln>
        </p:spPr>
        <p:txBody>
          <a:bodyPr wrap="none" anchor="ctr"/>
          <a:lstStyle/>
          <a:p>
            <a:endParaRPr lang="en-US"/>
          </a:p>
        </p:txBody>
      </p:sp>
      <p:sp>
        <p:nvSpPr>
          <p:cNvPr id="11271" name="Text Box 7"/>
          <p:cNvSpPr txBox="1">
            <a:spLocks noChangeArrowheads="1"/>
          </p:cNvSpPr>
          <p:nvPr/>
        </p:nvSpPr>
        <p:spPr bwMode="auto">
          <a:xfrm>
            <a:off x="6477000" y="2514600"/>
            <a:ext cx="1143000" cy="581025"/>
          </a:xfrm>
          <a:prstGeom prst="rect">
            <a:avLst/>
          </a:prstGeom>
          <a:solidFill>
            <a:schemeClr val="bg1"/>
          </a:solidFill>
          <a:ln w="9525">
            <a:noFill/>
            <a:miter lim="800000"/>
            <a:headEnd/>
            <a:tailEnd/>
          </a:ln>
        </p:spPr>
        <p:txBody>
          <a:bodyPr>
            <a:spAutoFit/>
          </a:bodyPr>
          <a:lstStyle/>
          <a:p>
            <a:pPr algn="ctr" eaLnBrk="0" hangingPunct="0">
              <a:spcBef>
                <a:spcPct val="50000"/>
              </a:spcBef>
            </a:pPr>
            <a:r>
              <a:rPr lang="en-US" sz="1600" b="1">
                <a:solidFill>
                  <a:schemeClr val="tx2"/>
                </a:solidFill>
                <a:latin typeface="Arial" charset="0"/>
              </a:rPr>
              <a:t>SOAP Router</a:t>
            </a:r>
          </a:p>
        </p:txBody>
      </p:sp>
      <p:sp>
        <p:nvSpPr>
          <p:cNvPr id="11272" name="Oval 8"/>
          <p:cNvSpPr>
            <a:spLocks noChangeArrowheads="1"/>
          </p:cNvSpPr>
          <p:nvPr/>
        </p:nvSpPr>
        <p:spPr bwMode="auto">
          <a:xfrm>
            <a:off x="6248400" y="3276600"/>
            <a:ext cx="381000" cy="381000"/>
          </a:xfrm>
          <a:prstGeom prst="ellipse">
            <a:avLst/>
          </a:prstGeom>
          <a:solidFill>
            <a:schemeClr val="accent1"/>
          </a:solidFill>
          <a:ln w="9525">
            <a:solidFill>
              <a:schemeClr val="tx1"/>
            </a:solidFill>
            <a:round/>
            <a:headEnd/>
            <a:tailEnd/>
          </a:ln>
        </p:spPr>
        <p:txBody>
          <a:bodyPr wrap="none" anchor="ctr"/>
          <a:lstStyle/>
          <a:p>
            <a:endParaRPr lang="en-US"/>
          </a:p>
        </p:txBody>
      </p:sp>
      <p:sp>
        <p:nvSpPr>
          <p:cNvPr id="11273" name="Oval 9"/>
          <p:cNvSpPr>
            <a:spLocks noChangeArrowheads="1"/>
          </p:cNvSpPr>
          <p:nvPr/>
        </p:nvSpPr>
        <p:spPr bwMode="auto">
          <a:xfrm>
            <a:off x="7467600" y="3276600"/>
            <a:ext cx="381000" cy="381000"/>
          </a:xfrm>
          <a:prstGeom prst="ellipse">
            <a:avLst/>
          </a:prstGeom>
          <a:solidFill>
            <a:srgbClr val="FF0000"/>
          </a:solidFill>
          <a:ln w="9525">
            <a:solidFill>
              <a:schemeClr val="tx1"/>
            </a:solidFill>
            <a:round/>
            <a:headEnd/>
            <a:tailEnd/>
          </a:ln>
        </p:spPr>
        <p:txBody>
          <a:bodyPr wrap="none" anchor="ctr"/>
          <a:lstStyle/>
          <a:p>
            <a:endParaRPr lang="en-US"/>
          </a:p>
        </p:txBody>
      </p:sp>
      <p:sp>
        <p:nvSpPr>
          <p:cNvPr id="11274" name="Line 10"/>
          <p:cNvSpPr>
            <a:spLocks noChangeShapeType="1"/>
          </p:cNvSpPr>
          <p:nvPr/>
        </p:nvSpPr>
        <p:spPr bwMode="auto">
          <a:xfrm>
            <a:off x="5486400" y="2590800"/>
            <a:ext cx="914400" cy="0"/>
          </a:xfrm>
          <a:prstGeom prst="line">
            <a:avLst/>
          </a:prstGeom>
          <a:noFill/>
          <a:ln w="57150">
            <a:solidFill>
              <a:srgbClr val="98FA6C"/>
            </a:solidFill>
            <a:round/>
            <a:headEnd/>
            <a:tailEnd type="triangle" w="med" len="med"/>
          </a:ln>
        </p:spPr>
        <p:txBody>
          <a:bodyPr/>
          <a:lstStyle/>
          <a:p>
            <a:endParaRPr lang="en-US"/>
          </a:p>
        </p:txBody>
      </p:sp>
      <p:sp>
        <p:nvSpPr>
          <p:cNvPr id="11275" name="Line 11"/>
          <p:cNvSpPr>
            <a:spLocks noChangeShapeType="1"/>
          </p:cNvSpPr>
          <p:nvPr/>
        </p:nvSpPr>
        <p:spPr bwMode="auto">
          <a:xfrm>
            <a:off x="7010400" y="3048000"/>
            <a:ext cx="0" cy="762000"/>
          </a:xfrm>
          <a:prstGeom prst="line">
            <a:avLst/>
          </a:prstGeom>
          <a:noFill/>
          <a:ln w="38100">
            <a:solidFill>
              <a:srgbClr val="98FA6C"/>
            </a:solidFill>
            <a:round/>
            <a:headEnd/>
            <a:tailEnd type="triangle" w="med" len="med"/>
          </a:ln>
        </p:spPr>
        <p:txBody>
          <a:bodyPr/>
          <a:lstStyle/>
          <a:p>
            <a:endParaRPr lang="en-US"/>
          </a:p>
        </p:txBody>
      </p:sp>
      <p:sp>
        <p:nvSpPr>
          <p:cNvPr id="11276" name="Line 12"/>
          <p:cNvSpPr>
            <a:spLocks noChangeShapeType="1"/>
          </p:cNvSpPr>
          <p:nvPr/>
        </p:nvSpPr>
        <p:spPr bwMode="auto">
          <a:xfrm flipH="1" flipV="1">
            <a:off x="7162800" y="3048000"/>
            <a:ext cx="0" cy="762000"/>
          </a:xfrm>
          <a:prstGeom prst="line">
            <a:avLst/>
          </a:prstGeom>
          <a:noFill/>
          <a:ln w="38100">
            <a:solidFill>
              <a:srgbClr val="FF0000"/>
            </a:solidFill>
            <a:round/>
            <a:headEnd/>
            <a:tailEnd type="triangle" w="med" len="med"/>
          </a:ln>
        </p:spPr>
        <p:txBody>
          <a:bodyPr/>
          <a:lstStyle/>
          <a:p>
            <a:endParaRPr lang="en-US"/>
          </a:p>
        </p:txBody>
      </p:sp>
      <p:sp>
        <p:nvSpPr>
          <p:cNvPr id="11277" name="Oval 13"/>
          <p:cNvSpPr>
            <a:spLocks noChangeArrowheads="1"/>
          </p:cNvSpPr>
          <p:nvPr/>
        </p:nvSpPr>
        <p:spPr bwMode="auto">
          <a:xfrm>
            <a:off x="6858000" y="3276600"/>
            <a:ext cx="381000" cy="381000"/>
          </a:xfrm>
          <a:prstGeom prst="ellipse">
            <a:avLst/>
          </a:prstGeom>
          <a:solidFill>
            <a:srgbClr val="98FA6C"/>
          </a:solidFill>
          <a:ln w="9525">
            <a:solidFill>
              <a:schemeClr val="tx1"/>
            </a:solidFill>
            <a:round/>
            <a:headEnd/>
            <a:tailEnd/>
          </a:ln>
        </p:spPr>
        <p:txBody>
          <a:bodyPr wrap="none" anchor="ctr"/>
          <a:lstStyle/>
          <a:p>
            <a:endParaRPr lang="en-US"/>
          </a:p>
        </p:txBody>
      </p:sp>
      <p:sp>
        <p:nvSpPr>
          <p:cNvPr id="11278" name="Line 14"/>
          <p:cNvSpPr>
            <a:spLocks noChangeShapeType="1"/>
          </p:cNvSpPr>
          <p:nvPr/>
        </p:nvSpPr>
        <p:spPr bwMode="auto">
          <a:xfrm flipH="1">
            <a:off x="5486400" y="2819400"/>
            <a:ext cx="914400" cy="0"/>
          </a:xfrm>
          <a:prstGeom prst="line">
            <a:avLst/>
          </a:prstGeom>
          <a:noFill/>
          <a:ln w="57150">
            <a:solidFill>
              <a:srgbClr val="FF0000"/>
            </a:solidFill>
            <a:round/>
            <a:headEnd/>
            <a:tailEnd type="triangle" w="med" len="med"/>
          </a:ln>
        </p:spPr>
        <p:txBody>
          <a:bodyPr/>
          <a:lstStyle/>
          <a:p>
            <a:endParaRPr lang="en-US"/>
          </a:p>
        </p:txBody>
      </p:sp>
      <p:sp>
        <p:nvSpPr>
          <p:cNvPr id="11279" name="AutoShape 15"/>
          <p:cNvSpPr>
            <a:spLocks noChangeArrowheads="1"/>
          </p:cNvSpPr>
          <p:nvPr/>
        </p:nvSpPr>
        <p:spPr bwMode="auto">
          <a:xfrm>
            <a:off x="6934200" y="4724400"/>
            <a:ext cx="1143000" cy="685800"/>
          </a:xfrm>
          <a:prstGeom prst="can">
            <a:avLst>
              <a:gd name="adj" fmla="val 25000"/>
            </a:avLst>
          </a:prstGeom>
          <a:solidFill>
            <a:srgbClr val="154DE9"/>
          </a:solidFill>
          <a:ln w="9525">
            <a:solidFill>
              <a:schemeClr val="tx1"/>
            </a:solidFill>
            <a:round/>
            <a:headEnd/>
            <a:tailEnd/>
          </a:ln>
        </p:spPr>
        <p:txBody>
          <a:bodyPr wrap="none" anchor="ctr"/>
          <a:lstStyle/>
          <a:p>
            <a:pPr algn="ctr" eaLnBrk="0" hangingPunct="0"/>
            <a:r>
              <a:rPr lang="en-US" sz="1800" b="1">
                <a:solidFill>
                  <a:schemeClr val="bg1"/>
                </a:solidFill>
                <a:latin typeface="Arial" charset="0"/>
              </a:rPr>
              <a:t>WSDL</a:t>
            </a:r>
            <a:br>
              <a:rPr lang="en-US" sz="1800" b="1">
                <a:solidFill>
                  <a:schemeClr val="bg1"/>
                </a:solidFill>
                <a:latin typeface="Arial" charset="0"/>
              </a:rPr>
            </a:br>
            <a:r>
              <a:rPr lang="en-US" sz="1800" b="1">
                <a:solidFill>
                  <a:schemeClr val="bg1"/>
                </a:solidFill>
                <a:latin typeface="Arial" charset="0"/>
              </a:rPr>
              <a:t>document</a:t>
            </a:r>
          </a:p>
        </p:txBody>
      </p:sp>
      <p:sp>
        <p:nvSpPr>
          <p:cNvPr id="11280" name="Text Box 16"/>
          <p:cNvSpPr txBox="1">
            <a:spLocks noChangeArrowheads="1"/>
          </p:cNvSpPr>
          <p:nvPr/>
        </p:nvSpPr>
        <p:spPr bwMode="auto">
          <a:xfrm>
            <a:off x="6400800" y="4800600"/>
            <a:ext cx="381000" cy="519113"/>
          </a:xfrm>
          <a:prstGeom prst="rect">
            <a:avLst/>
          </a:prstGeom>
          <a:noFill/>
          <a:ln w="9525">
            <a:noFill/>
            <a:miter lim="800000"/>
            <a:headEnd/>
            <a:tailEnd/>
          </a:ln>
        </p:spPr>
        <p:txBody>
          <a:bodyPr>
            <a:spAutoFit/>
          </a:bodyPr>
          <a:lstStyle/>
          <a:p>
            <a:pPr eaLnBrk="0" hangingPunct="0">
              <a:spcBef>
                <a:spcPct val="50000"/>
              </a:spcBef>
            </a:pPr>
            <a:r>
              <a:rPr lang="en-US" sz="2800">
                <a:solidFill>
                  <a:schemeClr val="tx2"/>
                </a:solidFill>
                <a:latin typeface="Arial" charset="0"/>
              </a:rPr>
              <a:t>+</a:t>
            </a:r>
          </a:p>
        </p:txBody>
      </p:sp>
      <p:sp>
        <p:nvSpPr>
          <p:cNvPr id="11281" name="Line 17"/>
          <p:cNvSpPr>
            <a:spLocks noChangeShapeType="1"/>
          </p:cNvSpPr>
          <p:nvPr/>
        </p:nvSpPr>
        <p:spPr bwMode="auto">
          <a:xfrm flipH="1">
            <a:off x="6477000" y="3048000"/>
            <a:ext cx="304800" cy="228600"/>
          </a:xfrm>
          <a:prstGeom prst="line">
            <a:avLst/>
          </a:prstGeom>
          <a:noFill/>
          <a:ln w="38100">
            <a:solidFill>
              <a:schemeClr val="tx1"/>
            </a:solidFill>
            <a:round/>
            <a:headEnd/>
            <a:tailEnd/>
          </a:ln>
        </p:spPr>
        <p:txBody>
          <a:bodyPr/>
          <a:lstStyle/>
          <a:p>
            <a:endParaRPr lang="en-US"/>
          </a:p>
        </p:txBody>
      </p:sp>
      <p:sp>
        <p:nvSpPr>
          <p:cNvPr id="11282" name="Line 18"/>
          <p:cNvSpPr>
            <a:spLocks noChangeShapeType="1"/>
          </p:cNvSpPr>
          <p:nvPr/>
        </p:nvSpPr>
        <p:spPr bwMode="auto">
          <a:xfrm>
            <a:off x="7315200" y="3048000"/>
            <a:ext cx="304800" cy="228600"/>
          </a:xfrm>
          <a:prstGeom prst="line">
            <a:avLst/>
          </a:prstGeom>
          <a:noFill/>
          <a:ln w="38100">
            <a:solidFill>
              <a:schemeClr val="tx1"/>
            </a:solidFill>
            <a:round/>
            <a:headEnd/>
            <a:tailEnd/>
          </a:ln>
        </p:spPr>
        <p:txBody>
          <a:bodyPr/>
          <a:lstStyle/>
          <a:p>
            <a:endParaRPr lang="en-US"/>
          </a:p>
        </p:txBody>
      </p:sp>
      <p:sp>
        <p:nvSpPr>
          <p:cNvPr id="11283" name="Line 19"/>
          <p:cNvSpPr>
            <a:spLocks noChangeShapeType="1"/>
          </p:cNvSpPr>
          <p:nvPr/>
        </p:nvSpPr>
        <p:spPr bwMode="auto">
          <a:xfrm>
            <a:off x="6400800" y="3657600"/>
            <a:ext cx="0" cy="304800"/>
          </a:xfrm>
          <a:prstGeom prst="line">
            <a:avLst/>
          </a:prstGeom>
          <a:noFill/>
          <a:ln w="38100">
            <a:solidFill>
              <a:schemeClr val="tx1"/>
            </a:solidFill>
            <a:round/>
            <a:headEnd/>
            <a:tailEnd/>
          </a:ln>
        </p:spPr>
        <p:txBody>
          <a:bodyPr/>
          <a:lstStyle/>
          <a:p>
            <a:endParaRPr lang="en-US"/>
          </a:p>
        </p:txBody>
      </p:sp>
      <p:sp>
        <p:nvSpPr>
          <p:cNvPr id="11284" name="Line 20"/>
          <p:cNvSpPr>
            <a:spLocks noChangeShapeType="1"/>
          </p:cNvSpPr>
          <p:nvPr/>
        </p:nvSpPr>
        <p:spPr bwMode="auto">
          <a:xfrm>
            <a:off x="7620000" y="3657600"/>
            <a:ext cx="0" cy="304800"/>
          </a:xfrm>
          <a:prstGeom prst="line">
            <a:avLst/>
          </a:prstGeom>
          <a:noFill/>
          <a:ln w="38100">
            <a:solidFill>
              <a:schemeClr val="tx1"/>
            </a:solidFill>
            <a:round/>
            <a:headEnd/>
            <a:tailEnd/>
          </a:ln>
        </p:spPr>
        <p:txBody>
          <a:bodyPr/>
          <a:lstStyle/>
          <a:p>
            <a:endParaRPr lang="en-US"/>
          </a:p>
        </p:txBody>
      </p:sp>
      <p:sp>
        <p:nvSpPr>
          <p:cNvPr id="11285" name="Text Box 21"/>
          <p:cNvSpPr txBox="1">
            <a:spLocks noChangeArrowheads="1"/>
          </p:cNvSpPr>
          <p:nvPr/>
        </p:nvSpPr>
        <p:spPr bwMode="auto">
          <a:xfrm>
            <a:off x="6248400" y="3838575"/>
            <a:ext cx="1600200" cy="581025"/>
          </a:xfrm>
          <a:prstGeom prst="rect">
            <a:avLst/>
          </a:prstGeom>
          <a:solidFill>
            <a:schemeClr val="bg1"/>
          </a:solidFill>
          <a:ln w="9525">
            <a:noFill/>
            <a:miter lim="800000"/>
            <a:headEnd/>
            <a:tailEnd/>
          </a:ln>
        </p:spPr>
        <p:txBody>
          <a:bodyPr>
            <a:spAutoFit/>
          </a:bodyPr>
          <a:lstStyle/>
          <a:p>
            <a:pPr algn="ctr" eaLnBrk="0" hangingPunct="0">
              <a:spcBef>
                <a:spcPct val="50000"/>
              </a:spcBef>
            </a:pPr>
            <a:r>
              <a:rPr lang="en-US" sz="1600" b="1">
                <a:solidFill>
                  <a:schemeClr val="tx2"/>
                </a:solidFill>
                <a:latin typeface="Arial" charset="0"/>
              </a:rPr>
              <a:t>Backend Processes</a:t>
            </a:r>
          </a:p>
        </p:txBody>
      </p:sp>
      <p:sp>
        <p:nvSpPr>
          <p:cNvPr id="11286" name="AutoShape 22"/>
          <p:cNvSpPr>
            <a:spLocks noChangeArrowheads="1"/>
          </p:cNvSpPr>
          <p:nvPr/>
        </p:nvSpPr>
        <p:spPr bwMode="auto">
          <a:xfrm rot="10800000">
            <a:off x="304800" y="3276600"/>
            <a:ext cx="1600200" cy="3048000"/>
          </a:xfrm>
          <a:prstGeom prst="wedgeRectCallout">
            <a:avLst>
              <a:gd name="adj1" fmla="val -51588"/>
              <a:gd name="adj2" fmla="val 69167"/>
            </a:avLst>
          </a:prstGeom>
          <a:solidFill>
            <a:srgbClr val="FFFF00"/>
          </a:solidFill>
          <a:ln w="9525">
            <a:solidFill>
              <a:schemeClr val="tx1"/>
            </a:solidFill>
            <a:miter lim="800000"/>
            <a:headEnd/>
            <a:tailEnd/>
          </a:ln>
        </p:spPr>
        <p:txBody>
          <a:bodyPr rot="10800000"/>
          <a:lstStyle/>
          <a:p>
            <a:pPr algn="ctr" eaLnBrk="0" hangingPunct="0"/>
            <a:r>
              <a:rPr lang="en-US" sz="1800">
                <a:solidFill>
                  <a:schemeClr val="tx2"/>
                </a:solidFill>
                <a:latin typeface="Arial" charset="0"/>
              </a:rPr>
              <a:t>WSDL documents are used to drive object assembly, code generation, and other development tools.</a:t>
            </a:r>
          </a:p>
        </p:txBody>
      </p:sp>
      <p:sp>
        <p:nvSpPr>
          <p:cNvPr id="24" name="Rectangle 2"/>
          <p:cNvSpPr>
            <a:spLocks noGrp="1" noChangeArrowheads="1"/>
          </p:cNvSpPr>
          <p:nvPr>
            <p:ph type="title"/>
          </p:nvPr>
        </p:nvSpPr>
        <p:spPr/>
        <p:txBody>
          <a:bodyPr/>
          <a:lstStyle/>
          <a:p>
            <a:pPr eaLnBrk="1" hangingPunct="1"/>
            <a:r>
              <a:rPr lang="en-US" dirty="0" smtClean="0"/>
              <a:t>Basic Web Services model</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4"/>
          <p:cNvSpPr>
            <a:spLocks noGrp="1" noChangeArrowheads="1"/>
          </p:cNvSpPr>
          <p:nvPr>
            <p:ph type="title"/>
          </p:nvPr>
        </p:nvSpPr>
        <p:spPr/>
        <p:txBody>
          <a:bodyPr/>
          <a:lstStyle/>
          <a:p>
            <a:pPr eaLnBrk="1" hangingPunct="1"/>
            <a:r>
              <a:rPr lang="en-US" sz="3600" smtClean="0"/>
              <a:t>Web Services are often Front Ends</a:t>
            </a:r>
          </a:p>
        </p:txBody>
      </p:sp>
      <p:grpSp>
        <p:nvGrpSpPr>
          <p:cNvPr id="2" name="Group 22"/>
          <p:cNvGrpSpPr>
            <a:grpSpLocks/>
          </p:cNvGrpSpPr>
          <p:nvPr/>
        </p:nvGrpSpPr>
        <p:grpSpPr bwMode="auto">
          <a:xfrm flipH="1">
            <a:off x="685800" y="1981200"/>
            <a:ext cx="8229600" cy="4724400"/>
            <a:chOff x="144" y="1248"/>
            <a:chExt cx="5184" cy="2976"/>
          </a:xfrm>
        </p:grpSpPr>
        <p:sp>
          <p:nvSpPr>
            <p:cNvPr id="12292" name="Rectangle 2"/>
            <p:cNvSpPr>
              <a:spLocks noChangeArrowheads="1"/>
            </p:cNvSpPr>
            <p:nvPr/>
          </p:nvSpPr>
          <p:spPr bwMode="auto">
            <a:xfrm>
              <a:off x="3120" y="1248"/>
              <a:ext cx="2208" cy="2976"/>
            </a:xfrm>
            <a:prstGeom prst="rect">
              <a:avLst/>
            </a:prstGeom>
            <a:solidFill>
              <a:srgbClr val="FE8AED"/>
            </a:solidFill>
            <a:ln w="9525">
              <a:miter lim="800000"/>
              <a:headEnd/>
              <a:tailEnd/>
            </a:ln>
            <a:scene3d>
              <a:camera prst="legacyObliqueTopRight"/>
              <a:lightRig rig="legacyFlat3" dir="b"/>
            </a:scene3d>
            <a:sp3d extrusionH="430200" prstMaterial="legacyMatte">
              <a:bevelT w="13500" h="13500" prst="angle"/>
              <a:bevelB w="13500" h="13500" prst="angle"/>
              <a:extrusionClr>
                <a:srgbClr val="FE8AED"/>
              </a:extrusionClr>
            </a:sp3d>
          </p:spPr>
          <p:txBody>
            <a:bodyPr wrap="none" anchor="ctr">
              <a:flatTx/>
            </a:bodyPr>
            <a:lstStyle/>
            <a:p>
              <a:endParaRPr lang="en-US"/>
            </a:p>
          </p:txBody>
        </p:sp>
        <p:sp>
          <p:nvSpPr>
            <p:cNvPr id="12293" name="Rectangle 3"/>
            <p:cNvSpPr>
              <a:spLocks noChangeArrowheads="1"/>
            </p:cNvSpPr>
            <p:nvPr/>
          </p:nvSpPr>
          <p:spPr bwMode="auto">
            <a:xfrm>
              <a:off x="144" y="1248"/>
              <a:ext cx="2304" cy="2976"/>
            </a:xfrm>
            <a:prstGeom prst="rect">
              <a:avLst/>
            </a:prstGeom>
            <a:solidFill>
              <a:srgbClr val="FE8AED"/>
            </a:solidFill>
            <a:ln w="9525">
              <a:miter lim="800000"/>
              <a:headEnd/>
              <a:tailEnd/>
            </a:ln>
            <a:scene3d>
              <a:camera prst="legacyObliqueTopRight"/>
              <a:lightRig rig="legacyFlat3" dir="b"/>
            </a:scene3d>
            <a:sp3d extrusionH="430200" prstMaterial="legacyMatte">
              <a:bevelT w="13500" h="13500" prst="angle"/>
              <a:bevelB w="13500" h="13500" prst="angle"/>
              <a:extrusionClr>
                <a:srgbClr val="FE8AED"/>
              </a:extrusionClr>
            </a:sp3d>
          </p:spPr>
          <p:txBody>
            <a:bodyPr wrap="none" anchor="ctr">
              <a:flatTx/>
            </a:bodyPr>
            <a:lstStyle/>
            <a:p>
              <a:endParaRPr lang="en-US"/>
            </a:p>
          </p:txBody>
        </p:sp>
        <p:sp>
          <p:nvSpPr>
            <p:cNvPr id="12294" name="Rectangle 5"/>
            <p:cNvSpPr>
              <a:spLocks noChangeArrowheads="1"/>
            </p:cNvSpPr>
            <p:nvPr/>
          </p:nvSpPr>
          <p:spPr bwMode="auto">
            <a:xfrm>
              <a:off x="1488" y="1968"/>
              <a:ext cx="816" cy="2064"/>
            </a:xfrm>
            <a:prstGeom prst="rect">
              <a:avLst/>
            </a:prstGeom>
            <a:solidFill>
              <a:schemeClr val="accent1"/>
            </a:solidFill>
            <a:ln w="9525">
              <a:miter lim="800000"/>
              <a:headEnd/>
              <a:tailEnd/>
            </a:ln>
            <a:scene3d>
              <a:camera prst="legacyObliqueTopRight"/>
              <a:lightRig rig="legacyFlat3" dir="b"/>
            </a:scene3d>
            <a:sp3d extrusionH="430200" prstMaterial="legacyMatte">
              <a:bevelT w="13500" h="13500" prst="angle"/>
              <a:bevelB w="13500" h="13500" prst="angle"/>
              <a:extrusionClr>
                <a:schemeClr val="accent1"/>
              </a:extrusionClr>
            </a:sp3d>
          </p:spPr>
          <p:txBody>
            <a:bodyPr wrap="none" anchor="ctr">
              <a:flatTx/>
            </a:bodyPr>
            <a:lstStyle/>
            <a:p>
              <a:pPr algn="ctr" eaLnBrk="0" hangingPunct="0"/>
              <a:r>
                <a:rPr lang="en-US" sz="1800">
                  <a:solidFill>
                    <a:schemeClr val="bg1"/>
                  </a:solidFill>
                  <a:latin typeface="Arial" charset="0"/>
                </a:rPr>
                <a:t>Web</a:t>
              </a:r>
              <a:br>
                <a:rPr lang="en-US" sz="1800">
                  <a:solidFill>
                    <a:schemeClr val="bg1"/>
                  </a:solidFill>
                  <a:latin typeface="Arial" charset="0"/>
                </a:rPr>
              </a:br>
              <a:r>
                <a:rPr lang="en-US" sz="1800">
                  <a:solidFill>
                    <a:schemeClr val="bg1"/>
                  </a:solidFill>
                  <a:latin typeface="Arial" charset="0"/>
                </a:rPr>
                <a:t>Server</a:t>
              </a:r>
            </a:p>
            <a:p>
              <a:pPr algn="ctr" eaLnBrk="0" hangingPunct="0"/>
              <a:r>
                <a:rPr lang="en-US" sz="1800">
                  <a:solidFill>
                    <a:schemeClr val="bg1"/>
                  </a:solidFill>
                  <a:latin typeface="Arial" charset="0"/>
                </a:rPr>
                <a:t>(e.g., IBM </a:t>
              </a:r>
              <a:br>
                <a:rPr lang="en-US" sz="1800">
                  <a:solidFill>
                    <a:schemeClr val="bg1"/>
                  </a:solidFill>
                  <a:latin typeface="Arial" charset="0"/>
                </a:rPr>
              </a:br>
              <a:r>
                <a:rPr lang="en-US" sz="1800">
                  <a:solidFill>
                    <a:schemeClr val="bg1"/>
                  </a:solidFill>
                  <a:latin typeface="Arial" charset="0"/>
                </a:rPr>
                <a:t>WebSphere,</a:t>
              </a:r>
              <a:br>
                <a:rPr lang="en-US" sz="1800">
                  <a:solidFill>
                    <a:schemeClr val="bg1"/>
                  </a:solidFill>
                  <a:latin typeface="Arial" charset="0"/>
                </a:rPr>
              </a:br>
              <a:r>
                <a:rPr lang="en-US" sz="1800">
                  <a:solidFill>
                    <a:schemeClr val="bg1"/>
                  </a:solidFill>
                  <a:latin typeface="Arial" charset="0"/>
                </a:rPr>
                <a:t>BEA</a:t>
              </a:r>
              <a:br>
                <a:rPr lang="en-US" sz="1800">
                  <a:solidFill>
                    <a:schemeClr val="bg1"/>
                  </a:solidFill>
                  <a:latin typeface="Arial" charset="0"/>
                </a:rPr>
              </a:br>
              <a:r>
                <a:rPr lang="en-US" sz="1800">
                  <a:solidFill>
                    <a:schemeClr val="bg1"/>
                  </a:solidFill>
                  <a:latin typeface="Arial" charset="0"/>
                </a:rPr>
                <a:t>WebLogic)</a:t>
              </a:r>
            </a:p>
          </p:txBody>
        </p:sp>
        <p:sp>
          <p:nvSpPr>
            <p:cNvPr id="12295" name="Line 6"/>
            <p:cNvSpPr>
              <a:spLocks noChangeShapeType="1"/>
            </p:cNvSpPr>
            <p:nvPr/>
          </p:nvSpPr>
          <p:spPr bwMode="auto">
            <a:xfrm flipH="1" flipV="1">
              <a:off x="1056" y="1920"/>
              <a:ext cx="432" cy="528"/>
            </a:xfrm>
            <a:prstGeom prst="line">
              <a:avLst/>
            </a:prstGeom>
            <a:noFill/>
            <a:ln w="38100">
              <a:solidFill>
                <a:schemeClr val="tx1"/>
              </a:solidFill>
              <a:round/>
              <a:headEnd/>
              <a:tailEnd type="triangle" w="med" len="med"/>
            </a:ln>
          </p:spPr>
          <p:txBody>
            <a:bodyPr/>
            <a:lstStyle/>
            <a:p>
              <a:endParaRPr lang="en-US"/>
            </a:p>
          </p:txBody>
        </p:sp>
        <p:sp>
          <p:nvSpPr>
            <p:cNvPr id="12296" name="Line 7"/>
            <p:cNvSpPr>
              <a:spLocks noChangeShapeType="1"/>
            </p:cNvSpPr>
            <p:nvPr/>
          </p:nvSpPr>
          <p:spPr bwMode="auto">
            <a:xfrm flipH="1">
              <a:off x="1008" y="2784"/>
              <a:ext cx="480" cy="528"/>
            </a:xfrm>
            <a:prstGeom prst="line">
              <a:avLst/>
            </a:prstGeom>
            <a:noFill/>
            <a:ln w="38100">
              <a:solidFill>
                <a:schemeClr val="tx1"/>
              </a:solidFill>
              <a:round/>
              <a:headEnd/>
              <a:tailEnd type="triangle" w="med" len="med"/>
            </a:ln>
          </p:spPr>
          <p:txBody>
            <a:bodyPr/>
            <a:lstStyle/>
            <a:p>
              <a:endParaRPr lang="en-US"/>
            </a:p>
          </p:txBody>
        </p:sp>
        <p:sp>
          <p:nvSpPr>
            <p:cNvPr id="12297" name="AutoShape 8"/>
            <p:cNvSpPr>
              <a:spLocks noChangeArrowheads="1"/>
            </p:cNvSpPr>
            <p:nvPr/>
          </p:nvSpPr>
          <p:spPr bwMode="auto">
            <a:xfrm>
              <a:off x="480" y="3264"/>
              <a:ext cx="576" cy="672"/>
            </a:xfrm>
            <a:prstGeom prst="can">
              <a:avLst>
                <a:gd name="adj" fmla="val 29167"/>
              </a:avLst>
            </a:prstGeom>
            <a:solidFill>
              <a:schemeClr val="accent1"/>
            </a:solidFill>
            <a:ln w="9525">
              <a:solidFill>
                <a:schemeClr val="tx1"/>
              </a:solidFill>
              <a:round/>
              <a:headEnd/>
              <a:tailEnd/>
            </a:ln>
          </p:spPr>
          <p:txBody>
            <a:bodyPr wrap="none" anchor="ctr"/>
            <a:lstStyle/>
            <a:p>
              <a:pPr algn="ctr" eaLnBrk="0" hangingPunct="0"/>
              <a:r>
                <a:rPr lang="en-US" sz="1800">
                  <a:solidFill>
                    <a:schemeClr val="tx2"/>
                  </a:solidFill>
                  <a:latin typeface="Arial" charset="0"/>
                </a:rPr>
                <a:t>DB2</a:t>
              </a:r>
              <a:br>
                <a:rPr lang="en-US" sz="1800">
                  <a:solidFill>
                    <a:schemeClr val="tx2"/>
                  </a:solidFill>
                  <a:latin typeface="Arial" charset="0"/>
                </a:rPr>
              </a:br>
              <a:r>
                <a:rPr lang="en-US" sz="1800">
                  <a:solidFill>
                    <a:schemeClr val="tx2"/>
                  </a:solidFill>
                  <a:latin typeface="Arial" charset="0"/>
                </a:rPr>
                <a:t>server</a:t>
              </a:r>
            </a:p>
          </p:txBody>
        </p:sp>
        <p:sp>
          <p:nvSpPr>
            <p:cNvPr id="12298" name="AutoShape 9"/>
            <p:cNvSpPr>
              <a:spLocks noChangeArrowheads="1"/>
            </p:cNvSpPr>
            <p:nvPr/>
          </p:nvSpPr>
          <p:spPr bwMode="auto">
            <a:xfrm>
              <a:off x="432" y="1680"/>
              <a:ext cx="624" cy="624"/>
            </a:xfrm>
            <a:prstGeom prst="cube">
              <a:avLst>
                <a:gd name="adj" fmla="val 25000"/>
              </a:avLst>
            </a:prstGeom>
            <a:solidFill>
              <a:schemeClr val="accent1"/>
            </a:solidFill>
            <a:ln w="9525">
              <a:solidFill>
                <a:schemeClr val="tx1"/>
              </a:solidFill>
              <a:miter lim="800000"/>
              <a:headEnd/>
              <a:tailEnd/>
            </a:ln>
          </p:spPr>
          <p:txBody>
            <a:bodyPr wrap="none" anchor="ctr"/>
            <a:lstStyle/>
            <a:p>
              <a:pPr algn="ctr" eaLnBrk="0" hangingPunct="0"/>
              <a:r>
                <a:rPr lang="en-US" sz="1800">
                  <a:solidFill>
                    <a:schemeClr val="tx2"/>
                  </a:solidFill>
                  <a:latin typeface="Arial" charset="0"/>
                </a:rPr>
                <a:t>SAP</a:t>
              </a:r>
            </a:p>
          </p:txBody>
        </p:sp>
        <p:sp>
          <p:nvSpPr>
            <p:cNvPr id="12299" name="AutoShape 10"/>
            <p:cNvSpPr>
              <a:spLocks noChangeArrowheads="1"/>
            </p:cNvSpPr>
            <p:nvPr/>
          </p:nvSpPr>
          <p:spPr bwMode="auto">
            <a:xfrm flipH="1">
              <a:off x="1296" y="1392"/>
              <a:ext cx="864" cy="480"/>
            </a:xfrm>
            <a:prstGeom prst="wedgeRectCallout">
              <a:avLst>
                <a:gd name="adj1" fmla="val -43750"/>
                <a:gd name="adj2" fmla="val 70000"/>
              </a:avLst>
            </a:prstGeom>
            <a:solidFill>
              <a:srgbClr val="154DE9"/>
            </a:solidFill>
            <a:ln w="9525">
              <a:miter lim="800000"/>
              <a:headEnd/>
              <a:tailEnd/>
            </a:ln>
            <a:scene3d>
              <a:camera prst="legacyObliqueTopRight"/>
              <a:lightRig rig="legacyFlat3" dir="b"/>
            </a:scene3d>
            <a:sp3d extrusionH="430200" prstMaterial="legacyMatte">
              <a:bevelT w="13500" h="13500" prst="angle"/>
              <a:bevelB w="13500" h="13500" prst="angle"/>
              <a:extrusionClr>
                <a:srgbClr val="154DE9"/>
              </a:extrusionClr>
            </a:sp3d>
          </p:spPr>
          <p:txBody>
            <a:bodyPr>
              <a:flatTx/>
            </a:bodyPr>
            <a:lstStyle/>
            <a:p>
              <a:pPr algn="ctr" eaLnBrk="0" hangingPunct="0"/>
              <a:r>
                <a:rPr lang="en-US" sz="1400" b="1">
                  <a:solidFill>
                    <a:schemeClr val="bg1"/>
                  </a:solidFill>
                  <a:latin typeface="Arial" charset="0"/>
                </a:rPr>
                <a:t>WSDL-described Web Service</a:t>
              </a:r>
            </a:p>
          </p:txBody>
        </p:sp>
        <p:sp>
          <p:nvSpPr>
            <p:cNvPr id="12300" name="Rectangle 11"/>
            <p:cNvSpPr>
              <a:spLocks noChangeArrowheads="1"/>
            </p:cNvSpPr>
            <p:nvPr/>
          </p:nvSpPr>
          <p:spPr bwMode="auto">
            <a:xfrm flipH="1">
              <a:off x="3168" y="1968"/>
              <a:ext cx="816" cy="2064"/>
            </a:xfrm>
            <a:prstGeom prst="rect">
              <a:avLst/>
            </a:prstGeom>
            <a:solidFill>
              <a:schemeClr val="accent1"/>
            </a:solidFill>
            <a:ln w="9525">
              <a:miter lim="800000"/>
              <a:headEnd/>
              <a:tailEnd/>
            </a:ln>
            <a:scene3d>
              <a:camera prst="legacyObliqueTopRight"/>
              <a:lightRig rig="legacyFlat3" dir="b"/>
            </a:scene3d>
            <a:sp3d extrusionH="430200" prstMaterial="legacyMatte">
              <a:bevelT w="13500" h="13500" prst="angle"/>
              <a:bevelB w="13500" h="13500" prst="angle"/>
              <a:extrusionClr>
                <a:schemeClr val="accent1"/>
              </a:extrusionClr>
            </a:sp3d>
          </p:spPr>
          <p:txBody>
            <a:bodyPr wrap="none" anchor="ctr">
              <a:flatTx/>
            </a:bodyPr>
            <a:lstStyle/>
            <a:p>
              <a:pPr algn="ctr" eaLnBrk="0" hangingPunct="0"/>
              <a:r>
                <a:rPr lang="en-US" sz="1800">
                  <a:solidFill>
                    <a:schemeClr val="bg1"/>
                  </a:solidFill>
                  <a:latin typeface="Arial" charset="0"/>
                </a:rPr>
                <a:t>Web</a:t>
              </a:r>
              <a:br>
                <a:rPr lang="en-US" sz="1800">
                  <a:solidFill>
                    <a:schemeClr val="bg1"/>
                  </a:solidFill>
                  <a:latin typeface="Arial" charset="0"/>
                </a:rPr>
              </a:br>
              <a:r>
                <a:rPr lang="en-US" sz="1800">
                  <a:solidFill>
                    <a:schemeClr val="bg1"/>
                  </a:solidFill>
                  <a:latin typeface="Arial" charset="0"/>
                </a:rPr>
                <a:t>App</a:t>
              </a:r>
              <a:br>
                <a:rPr lang="en-US" sz="1800">
                  <a:solidFill>
                    <a:schemeClr val="bg1"/>
                  </a:solidFill>
                  <a:latin typeface="Arial" charset="0"/>
                </a:rPr>
              </a:br>
              <a:r>
                <a:rPr lang="en-US" sz="1800">
                  <a:solidFill>
                    <a:schemeClr val="bg1"/>
                  </a:solidFill>
                  <a:latin typeface="Arial" charset="0"/>
                </a:rPr>
                <a:t>Server</a:t>
              </a:r>
            </a:p>
          </p:txBody>
        </p:sp>
        <p:sp>
          <p:nvSpPr>
            <p:cNvPr id="12301" name="Line 12"/>
            <p:cNvSpPr>
              <a:spLocks noChangeShapeType="1"/>
            </p:cNvSpPr>
            <p:nvPr/>
          </p:nvSpPr>
          <p:spPr bwMode="auto">
            <a:xfrm flipV="1">
              <a:off x="3984" y="1920"/>
              <a:ext cx="432" cy="528"/>
            </a:xfrm>
            <a:prstGeom prst="line">
              <a:avLst/>
            </a:prstGeom>
            <a:noFill/>
            <a:ln w="38100">
              <a:solidFill>
                <a:schemeClr val="tx1"/>
              </a:solidFill>
              <a:round/>
              <a:headEnd/>
              <a:tailEnd type="triangle" w="med" len="med"/>
            </a:ln>
          </p:spPr>
          <p:txBody>
            <a:bodyPr/>
            <a:lstStyle/>
            <a:p>
              <a:endParaRPr lang="en-US"/>
            </a:p>
          </p:txBody>
        </p:sp>
        <p:sp>
          <p:nvSpPr>
            <p:cNvPr id="12302" name="Line 13"/>
            <p:cNvSpPr>
              <a:spLocks noChangeShapeType="1"/>
            </p:cNvSpPr>
            <p:nvPr/>
          </p:nvSpPr>
          <p:spPr bwMode="auto">
            <a:xfrm>
              <a:off x="3984" y="2784"/>
              <a:ext cx="480" cy="528"/>
            </a:xfrm>
            <a:prstGeom prst="line">
              <a:avLst/>
            </a:prstGeom>
            <a:noFill/>
            <a:ln w="38100">
              <a:solidFill>
                <a:schemeClr val="tx1"/>
              </a:solidFill>
              <a:round/>
              <a:headEnd/>
              <a:tailEnd type="triangle" w="med" len="med"/>
            </a:ln>
          </p:spPr>
          <p:txBody>
            <a:bodyPr/>
            <a:lstStyle/>
            <a:p>
              <a:endParaRPr lang="en-US"/>
            </a:p>
          </p:txBody>
        </p:sp>
        <p:sp>
          <p:nvSpPr>
            <p:cNvPr id="12303" name="AutoShape 14"/>
            <p:cNvSpPr>
              <a:spLocks noChangeArrowheads="1"/>
            </p:cNvSpPr>
            <p:nvPr/>
          </p:nvSpPr>
          <p:spPr bwMode="auto">
            <a:xfrm>
              <a:off x="3312" y="1392"/>
              <a:ext cx="864" cy="480"/>
            </a:xfrm>
            <a:prstGeom prst="wedgeRectCallout">
              <a:avLst>
                <a:gd name="adj1" fmla="val -43750"/>
                <a:gd name="adj2" fmla="val 70000"/>
              </a:avLst>
            </a:prstGeom>
            <a:solidFill>
              <a:srgbClr val="154DE9"/>
            </a:solidFill>
            <a:ln w="9525">
              <a:miter lim="800000"/>
              <a:headEnd/>
              <a:tailEnd/>
            </a:ln>
            <a:scene3d>
              <a:camera prst="legacyObliqueTopRight"/>
              <a:lightRig rig="legacyFlat3" dir="b"/>
            </a:scene3d>
            <a:sp3d extrusionH="430200" prstMaterial="legacyMatte">
              <a:bevelT w="13500" h="13500" prst="angle"/>
              <a:bevelB w="13500" h="13500" prst="angle"/>
              <a:extrusionClr>
                <a:srgbClr val="154DE9"/>
              </a:extrusionClr>
            </a:sp3d>
          </p:spPr>
          <p:txBody>
            <a:bodyPr>
              <a:flatTx/>
            </a:bodyPr>
            <a:lstStyle/>
            <a:p>
              <a:pPr algn="ctr" eaLnBrk="0" hangingPunct="0"/>
              <a:r>
                <a:rPr lang="en-US" sz="1400" b="1">
                  <a:solidFill>
                    <a:schemeClr val="bg1"/>
                  </a:solidFill>
                  <a:latin typeface="Arial" charset="0"/>
                </a:rPr>
                <a:t>Web Service invoker</a:t>
              </a:r>
            </a:p>
          </p:txBody>
        </p:sp>
        <p:sp>
          <p:nvSpPr>
            <p:cNvPr id="12304" name="AutoShape 15"/>
            <p:cNvSpPr>
              <a:spLocks noChangeArrowheads="1"/>
            </p:cNvSpPr>
            <p:nvPr/>
          </p:nvSpPr>
          <p:spPr bwMode="auto">
            <a:xfrm>
              <a:off x="4416" y="1536"/>
              <a:ext cx="624" cy="624"/>
            </a:xfrm>
            <a:prstGeom prst="cube">
              <a:avLst>
                <a:gd name="adj" fmla="val 25000"/>
              </a:avLst>
            </a:prstGeom>
            <a:solidFill>
              <a:schemeClr val="accent1"/>
            </a:solidFill>
            <a:ln w="9525">
              <a:solidFill>
                <a:schemeClr val="tx1"/>
              </a:solidFill>
              <a:miter lim="800000"/>
              <a:headEnd/>
              <a:tailEnd/>
            </a:ln>
          </p:spPr>
          <p:txBody>
            <a:bodyPr wrap="none" anchor="ctr"/>
            <a:lstStyle/>
            <a:p>
              <a:pPr algn="ctr" eaLnBrk="0" hangingPunct="0"/>
              <a:r>
                <a:rPr lang="en-US" sz="1800">
                  <a:solidFill>
                    <a:schemeClr val="tx2"/>
                  </a:solidFill>
                  <a:latin typeface="Arial" charset="0"/>
                </a:rPr>
                <a:t>COM</a:t>
              </a:r>
              <a:br>
                <a:rPr lang="en-US" sz="1800">
                  <a:solidFill>
                    <a:schemeClr val="tx2"/>
                  </a:solidFill>
                  <a:latin typeface="Arial" charset="0"/>
                </a:rPr>
              </a:br>
              <a:r>
                <a:rPr lang="en-US" sz="1800">
                  <a:solidFill>
                    <a:schemeClr val="tx2"/>
                  </a:solidFill>
                  <a:latin typeface="Arial" charset="0"/>
                </a:rPr>
                <a:t>App</a:t>
              </a:r>
            </a:p>
          </p:txBody>
        </p:sp>
        <p:sp>
          <p:nvSpPr>
            <p:cNvPr id="12305" name="AutoShape 16"/>
            <p:cNvSpPr>
              <a:spLocks noChangeArrowheads="1"/>
            </p:cNvSpPr>
            <p:nvPr/>
          </p:nvSpPr>
          <p:spPr bwMode="auto">
            <a:xfrm>
              <a:off x="4464" y="2976"/>
              <a:ext cx="624" cy="624"/>
            </a:xfrm>
            <a:prstGeom prst="cube">
              <a:avLst>
                <a:gd name="adj" fmla="val 25000"/>
              </a:avLst>
            </a:prstGeom>
            <a:solidFill>
              <a:schemeClr val="accent1"/>
            </a:solidFill>
            <a:ln w="9525">
              <a:solidFill>
                <a:schemeClr val="tx1"/>
              </a:solidFill>
              <a:miter lim="800000"/>
              <a:headEnd/>
              <a:tailEnd/>
            </a:ln>
          </p:spPr>
          <p:txBody>
            <a:bodyPr wrap="none" anchor="ctr"/>
            <a:lstStyle/>
            <a:p>
              <a:pPr algn="ctr" eaLnBrk="0" hangingPunct="0"/>
              <a:r>
                <a:rPr lang="en-US" sz="1800">
                  <a:solidFill>
                    <a:schemeClr val="tx2"/>
                  </a:solidFill>
                  <a:latin typeface="Arial" charset="0"/>
                </a:rPr>
                <a:t>CORBA</a:t>
              </a:r>
              <a:br>
                <a:rPr lang="en-US" sz="1800">
                  <a:solidFill>
                    <a:schemeClr val="tx2"/>
                  </a:solidFill>
                  <a:latin typeface="Arial" charset="0"/>
                </a:rPr>
              </a:br>
              <a:r>
                <a:rPr lang="en-US" sz="1800">
                  <a:solidFill>
                    <a:schemeClr val="tx2"/>
                  </a:solidFill>
                  <a:latin typeface="Arial" charset="0"/>
                </a:rPr>
                <a:t>App</a:t>
              </a:r>
            </a:p>
          </p:txBody>
        </p:sp>
        <p:sp>
          <p:nvSpPr>
            <p:cNvPr id="12306" name="AutoShape 17"/>
            <p:cNvSpPr>
              <a:spLocks noChangeArrowheads="1"/>
            </p:cNvSpPr>
            <p:nvPr/>
          </p:nvSpPr>
          <p:spPr bwMode="auto">
            <a:xfrm>
              <a:off x="4704" y="2256"/>
              <a:ext cx="624" cy="624"/>
            </a:xfrm>
            <a:prstGeom prst="cube">
              <a:avLst>
                <a:gd name="adj" fmla="val 25000"/>
              </a:avLst>
            </a:prstGeom>
            <a:solidFill>
              <a:schemeClr val="accent1"/>
            </a:solidFill>
            <a:ln w="9525">
              <a:solidFill>
                <a:schemeClr val="tx1"/>
              </a:solidFill>
              <a:miter lim="800000"/>
              <a:headEnd/>
              <a:tailEnd/>
            </a:ln>
          </p:spPr>
          <p:txBody>
            <a:bodyPr wrap="none" anchor="ctr"/>
            <a:lstStyle/>
            <a:p>
              <a:pPr algn="ctr" eaLnBrk="0" hangingPunct="0"/>
              <a:r>
                <a:rPr lang="en-US" sz="1800">
                  <a:solidFill>
                    <a:schemeClr val="tx2"/>
                  </a:solidFill>
                  <a:latin typeface="Arial" charset="0"/>
                </a:rPr>
                <a:t>C#</a:t>
              </a:r>
              <a:br>
                <a:rPr lang="en-US" sz="1800">
                  <a:solidFill>
                    <a:schemeClr val="tx2"/>
                  </a:solidFill>
                  <a:latin typeface="Arial" charset="0"/>
                </a:rPr>
              </a:br>
              <a:r>
                <a:rPr lang="en-US" sz="1800">
                  <a:solidFill>
                    <a:schemeClr val="tx2"/>
                  </a:solidFill>
                  <a:latin typeface="Arial" charset="0"/>
                </a:rPr>
                <a:t>App</a:t>
              </a:r>
            </a:p>
          </p:txBody>
        </p:sp>
        <p:sp>
          <p:nvSpPr>
            <p:cNvPr id="12307" name="Line 18"/>
            <p:cNvSpPr>
              <a:spLocks noChangeShapeType="1"/>
            </p:cNvSpPr>
            <p:nvPr/>
          </p:nvSpPr>
          <p:spPr bwMode="auto">
            <a:xfrm flipV="1">
              <a:off x="3984" y="2640"/>
              <a:ext cx="720" cy="0"/>
            </a:xfrm>
            <a:prstGeom prst="line">
              <a:avLst/>
            </a:prstGeom>
            <a:noFill/>
            <a:ln w="38100">
              <a:solidFill>
                <a:schemeClr val="tx1"/>
              </a:solidFill>
              <a:round/>
              <a:headEnd/>
              <a:tailEnd type="triangle" w="med" len="med"/>
            </a:ln>
          </p:spPr>
          <p:txBody>
            <a:bodyPr/>
            <a:lstStyle/>
            <a:p>
              <a:endParaRPr lang="en-US"/>
            </a:p>
          </p:txBody>
        </p:sp>
        <p:sp>
          <p:nvSpPr>
            <p:cNvPr id="12308" name="Text Box 19"/>
            <p:cNvSpPr txBox="1">
              <a:spLocks noChangeArrowheads="1"/>
            </p:cNvSpPr>
            <p:nvPr/>
          </p:nvSpPr>
          <p:spPr bwMode="auto">
            <a:xfrm>
              <a:off x="192" y="3984"/>
              <a:ext cx="1200" cy="231"/>
            </a:xfrm>
            <a:prstGeom prst="rect">
              <a:avLst/>
            </a:prstGeom>
            <a:noFill/>
            <a:ln w="9525">
              <a:noFill/>
              <a:miter lim="800000"/>
              <a:headEnd/>
              <a:tailEnd/>
            </a:ln>
          </p:spPr>
          <p:txBody>
            <a:bodyPr>
              <a:spAutoFit/>
            </a:bodyPr>
            <a:lstStyle/>
            <a:p>
              <a:pPr eaLnBrk="0" hangingPunct="0">
                <a:spcBef>
                  <a:spcPct val="50000"/>
                </a:spcBef>
              </a:pPr>
              <a:r>
                <a:rPr lang="en-US" sz="1800" b="1">
                  <a:solidFill>
                    <a:srgbClr val="FFFF00"/>
                  </a:solidFill>
                  <a:latin typeface="Arial" charset="0"/>
                </a:rPr>
                <a:t>Server Platform</a:t>
              </a:r>
            </a:p>
          </p:txBody>
        </p:sp>
        <p:sp>
          <p:nvSpPr>
            <p:cNvPr id="12309" name="Text Box 20"/>
            <p:cNvSpPr txBox="1">
              <a:spLocks noChangeArrowheads="1"/>
            </p:cNvSpPr>
            <p:nvPr/>
          </p:nvSpPr>
          <p:spPr bwMode="auto">
            <a:xfrm>
              <a:off x="4032" y="3936"/>
              <a:ext cx="1200" cy="231"/>
            </a:xfrm>
            <a:prstGeom prst="rect">
              <a:avLst/>
            </a:prstGeom>
            <a:noFill/>
            <a:ln w="9525">
              <a:noFill/>
              <a:miter lim="800000"/>
              <a:headEnd/>
              <a:tailEnd/>
            </a:ln>
          </p:spPr>
          <p:txBody>
            <a:bodyPr>
              <a:spAutoFit/>
            </a:bodyPr>
            <a:lstStyle/>
            <a:p>
              <a:pPr eaLnBrk="0" hangingPunct="0">
                <a:spcBef>
                  <a:spcPct val="50000"/>
                </a:spcBef>
              </a:pPr>
              <a:r>
                <a:rPr lang="en-US" sz="1800" b="1">
                  <a:solidFill>
                    <a:srgbClr val="FFFF00"/>
                  </a:solidFill>
                  <a:latin typeface="Arial" charset="0"/>
                </a:rPr>
                <a:t>Client Platform</a:t>
              </a:r>
            </a:p>
          </p:txBody>
        </p:sp>
        <p:sp>
          <p:nvSpPr>
            <p:cNvPr id="12310" name="AutoShape 21"/>
            <p:cNvSpPr>
              <a:spLocks noChangeArrowheads="1"/>
            </p:cNvSpPr>
            <p:nvPr/>
          </p:nvSpPr>
          <p:spPr bwMode="auto">
            <a:xfrm>
              <a:off x="2304" y="2784"/>
              <a:ext cx="864" cy="816"/>
            </a:xfrm>
            <a:prstGeom prst="leftRightArrow">
              <a:avLst>
                <a:gd name="adj1" fmla="val 50000"/>
                <a:gd name="adj2" fmla="val 21176"/>
              </a:avLst>
            </a:prstGeom>
            <a:solidFill>
              <a:srgbClr val="154DE9"/>
            </a:solidFill>
            <a:ln w="9525">
              <a:solidFill>
                <a:schemeClr val="tx1"/>
              </a:solidFill>
              <a:miter lim="800000"/>
              <a:headEnd/>
              <a:tailEnd/>
            </a:ln>
          </p:spPr>
          <p:txBody>
            <a:bodyPr wrap="none" anchor="ctr"/>
            <a:lstStyle/>
            <a:p>
              <a:pPr algn="ctr" eaLnBrk="0" hangingPunct="0"/>
              <a:r>
                <a:rPr lang="en-US" sz="1600" b="1">
                  <a:solidFill>
                    <a:schemeClr val="bg1"/>
                  </a:solidFill>
                  <a:latin typeface="Arial" charset="0"/>
                </a:rPr>
                <a:t>SOAP</a:t>
              </a:r>
              <a:br>
                <a:rPr lang="en-US" sz="1600" b="1">
                  <a:solidFill>
                    <a:schemeClr val="bg1"/>
                  </a:solidFill>
                  <a:latin typeface="Arial" charset="0"/>
                </a:rPr>
              </a:br>
              <a:r>
                <a:rPr lang="en-US" sz="1600" b="1">
                  <a:solidFill>
                    <a:schemeClr val="bg1"/>
                  </a:solidFill>
                  <a:latin typeface="Arial" charset="0"/>
                </a:rPr>
                <a:t>messaging</a:t>
              </a:r>
            </a:p>
          </p:txBody>
        </p:sp>
      </p:gr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ChangeArrowheads="1"/>
          </p:cNvSpPr>
          <p:nvPr/>
        </p:nvSpPr>
        <p:spPr bwMode="auto">
          <a:xfrm>
            <a:off x="990600" y="2133600"/>
            <a:ext cx="7010400" cy="4419600"/>
          </a:xfrm>
          <a:prstGeom prst="rect">
            <a:avLst/>
          </a:prstGeom>
          <a:gradFill rotWithShape="1">
            <a:gsLst>
              <a:gs pos="0">
                <a:srgbClr val="154DE9"/>
              </a:gs>
              <a:gs pos="50000">
                <a:srgbClr val="0A246C"/>
              </a:gs>
              <a:gs pos="100000">
                <a:srgbClr val="154DE9"/>
              </a:gs>
            </a:gsLst>
            <a:lin ang="18900000" scaled="1"/>
          </a:gradFill>
          <a:ln w="9525">
            <a:miter lim="800000"/>
            <a:headEnd/>
            <a:tailEnd/>
          </a:ln>
          <a:scene3d>
            <a:camera prst="legacyObliqueTopRight"/>
            <a:lightRig rig="legacyFlat3" dir="b"/>
          </a:scene3d>
          <a:sp3d extrusionH="430200" prstMaterial="legacyMatte">
            <a:bevelT w="13500" h="13500" prst="angle"/>
            <a:bevelB w="13500" h="13500" prst="angle"/>
            <a:extrusionClr>
              <a:srgbClr val="154DE9"/>
            </a:extrusionClr>
          </a:sp3d>
        </p:spPr>
        <p:txBody>
          <a:bodyPr wrap="none" anchor="ctr">
            <a:flatTx/>
          </a:bodyPr>
          <a:lstStyle/>
          <a:p>
            <a:endParaRPr lang="en-US"/>
          </a:p>
        </p:txBody>
      </p:sp>
      <p:sp>
        <p:nvSpPr>
          <p:cNvPr id="13315" name="Rectangle 3"/>
          <p:cNvSpPr>
            <a:spLocks noGrp="1" noChangeArrowheads="1"/>
          </p:cNvSpPr>
          <p:nvPr>
            <p:ph type="title"/>
          </p:nvPr>
        </p:nvSpPr>
        <p:spPr/>
        <p:txBody>
          <a:bodyPr/>
          <a:lstStyle/>
          <a:p>
            <a:pPr eaLnBrk="1" hangingPunct="1"/>
            <a:r>
              <a:rPr lang="en-US" smtClean="0"/>
              <a:t>The Web Services “stack”</a:t>
            </a:r>
          </a:p>
        </p:txBody>
      </p:sp>
      <p:graphicFrame>
        <p:nvGraphicFramePr>
          <p:cNvPr id="83972" name="Group 4"/>
          <p:cNvGraphicFramePr>
            <a:graphicFrameLocks noGrp="1"/>
          </p:cNvGraphicFramePr>
          <p:nvPr>
            <p:ph idx="1"/>
          </p:nvPr>
        </p:nvGraphicFramePr>
        <p:xfrm>
          <a:off x="990600" y="2133600"/>
          <a:ext cx="7010400" cy="4450398"/>
        </p:xfrm>
        <a:graphic>
          <a:graphicData uri="http://schemas.openxmlformats.org/drawingml/2006/table">
            <a:tbl>
              <a:tblPr/>
              <a:tblGrid>
                <a:gridCol w="1752600"/>
                <a:gridCol w="1752600"/>
                <a:gridCol w="1752600"/>
                <a:gridCol w="1752600"/>
              </a:tblGrid>
              <a:tr h="822325">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endParaRPr kumimoji="0" lang="en-US" sz="2800" b="0" i="0" u="none" strike="noStrike" cap="none" normalizeH="0" baseline="0" smtClean="0">
                        <a:ln>
                          <a:noFill/>
                        </a:ln>
                        <a:solidFill>
                          <a:srgbClr val="F3FE8A"/>
                        </a:solidFill>
                        <a:effectLst/>
                        <a:latin typeface="Tahoma" pitchFamily="34" charset="0"/>
                      </a:endParaRPr>
                    </a:p>
                  </a:txBody>
                  <a:tcPr horzOverflow="overflow">
                    <a:lnL w="28575" cap="flat" cmpd="sng" algn="ctr">
                      <a:solidFill>
                        <a:schemeClr val="tx1"/>
                      </a:solidFill>
                      <a:prstDash val="solid"/>
                      <a:round/>
                      <a:headEnd type="none" w="med" len="med"/>
                      <a:tailEnd type="none" w="med" len="med"/>
                    </a:lnL>
                    <a:lnR cap="flat">
                      <a:noFill/>
                    </a:lnR>
                    <a:lnT w="28575" cap="flat" cmpd="sng" algn="ctr">
                      <a:solidFill>
                        <a:schemeClr val="tx1"/>
                      </a:solidFill>
                      <a:prstDash val="solid"/>
                      <a:round/>
                      <a:headEnd type="none" w="med" len="med"/>
                      <a:tailEnd type="none" w="med" len="med"/>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endParaRPr kumimoji="0" lang="en-US" sz="2800" b="0" i="0" u="none" strike="noStrike" cap="none" normalizeH="0" baseline="0" smtClean="0">
                        <a:ln>
                          <a:noFill/>
                        </a:ln>
                        <a:solidFill>
                          <a:srgbClr val="F3FE8A"/>
                        </a:solidFill>
                        <a:effectLst/>
                        <a:latin typeface="Tahoma" pitchFamily="34" charset="0"/>
                      </a:endParaRPr>
                    </a:p>
                  </a:txBody>
                  <a:tcPr horzOverflow="overflow">
                    <a:lnL cap="flat">
                      <a:noFill/>
                    </a:lnL>
                    <a:lnR cap="flat">
                      <a:noFill/>
                    </a:lnR>
                    <a:lnT w="28575" cap="flat" cmpd="sng" algn="ctr">
                      <a:solidFill>
                        <a:schemeClr val="tx1"/>
                      </a:solidFill>
                      <a:prstDash val="solid"/>
                      <a:round/>
                      <a:headEnd type="none" w="med" len="med"/>
                      <a:tailEnd type="none" w="med" len="med"/>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endParaRPr kumimoji="0" lang="en-US" sz="2800" b="0" i="0" u="none" strike="noStrike" cap="none" normalizeH="0" baseline="0" smtClean="0">
                        <a:ln>
                          <a:noFill/>
                        </a:ln>
                        <a:solidFill>
                          <a:srgbClr val="F3FE8A"/>
                        </a:solidFill>
                        <a:effectLst/>
                        <a:latin typeface="Tahoma" pitchFamily="34" charset="0"/>
                      </a:endParaRPr>
                    </a:p>
                  </a:txBody>
                  <a:tcPr horzOverflow="overflow">
                    <a:lnL cap="flat">
                      <a:noFill/>
                    </a:lnL>
                    <a:lnR cap="flat">
                      <a:noFill/>
                    </a:lnR>
                    <a:lnT w="28575" cap="flat" cmpd="sng" algn="ctr">
                      <a:solidFill>
                        <a:schemeClr val="tx1"/>
                      </a:solidFill>
                      <a:prstDash val="solid"/>
                      <a:round/>
                      <a:headEnd type="none" w="med" len="med"/>
                      <a:tailEnd type="none" w="med" len="med"/>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endParaRPr kumimoji="0" lang="en-US" sz="2800" b="0" i="0" u="none" strike="noStrike" cap="none" normalizeH="0" baseline="0" smtClean="0">
                        <a:ln>
                          <a:noFill/>
                        </a:ln>
                        <a:solidFill>
                          <a:srgbClr val="F3FE8A"/>
                        </a:solidFill>
                        <a:effectLst/>
                        <a:latin typeface="Tahoma" pitchFamily="34" charset="0"/>
                      </a:endParaRPr>
                    </a:p>
                  </a:txBody>
                  <a:tcPr horzOverflow="overflow">
                    <a:lnL cap="flat">
                      <a:noFill/>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cap="flat">
                      <a:noFill/>
                    </a:lnB>
                    <a:lnTlToBr>
                      <a:noFill/>
                    </a:lnTlToBr>
                    <a:lnBlToTr>
                      <a:noFill/>
                    </a:lnBlToTr>
                    <a:noFill/>
                  </a:tcPr>
                </a:tc>
              </a:tr>
              <a:tr h="1463675">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endParaRPr kumimoji="0" lang="en-US" sz="2800" b="0" i="0" u="none" strike="noStrike" cap="none" normalizeH="0" baseline="0" smtClean="0">
                        <a:ln>
                          <a:noFill/>
                        </a:ln>
                        <a:solidFill>
                          <a:srgbClr val="F3FE8A"/>
                        </a:solidFill>
                        <a:effectLst/>
                        <a:latin typeface="Tahoma" pitchFamily="34" charset="0"/>
                      </a:endParaRPr>
                    </a:p>
                  </a:txBody>
                  <a:tcPr horzOverflow="overflow">
                    <a:lnL w="28575" cap="flat" cmpd="sng" algn="ctr">
                      <a:solidFill>
                        <a:schemeClr val="tx1"/>
                      </a:solidFill>
                      <a:prstDash val="solid"/>
                      <a:round/>
                      <a:headEnd type="none" w="med" len="med"/>
                      <a:tailEnd type="none" w="med" len="med"/>
                    </a:lnL>
                    <a:lnR cap="flat">
                      <a:noFill/>
                    </a:lnR>
                    <a:lnT cap="fla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endParaRPr kumimoji="0" lang="en-US" sz="2800" b="0" i="0" u="none" strike="noStrike" cap="none" normalizeH="0" baseline="0" smtClean="0">
                        <a:ln>
                          <a:noFill/>
                        </a:ln>
                        <a:solidFill>
                          <a:srgbClr val="F3FE8A"/>
                        </a:solidFill>
                        <a:effectLst/>
                        <a:latin typeface="Tahoma" pitchFamily="34" charset="0"/>
                      </a:endParaRPr>
                    </a:p>
                  </a:txBody>
                  <a:tcPr horzOverflow="overflow">
                    <a:lnL cap="flat">
                      <a:noFill/>
                    </a:lnL>
                    <a:lnR cap="flat">
                      <a:noFill/>
                    </a:lnR>
                    <a:lnT cap="fla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endParaRPr kumimoji="0" lang="en-US" sz="2800" b="0" i="0" u="none" strike="noStrike" cap="none" normalizeH="0" baseline="0" smtClean="0">
                        <a:ln>
                          <a:noFill/>
                        </a:ln>
                        <a:solidFill>
                          <a:srgbClr val="F3FE8A"/>
                        </a:solidFill>
                        <a:effectLst/>
                        <a:latin typeface="Tahoma" pitchFamily="34" charset="0"/>
                      </a:endParaRPr>
                    </a:p>
                  </a:txBody>
                  <a:tcPr horzOverflow="overflow">
                    <a:lnL cap="flat">
                      <a:noFill/>
                    </a:lnL>
                    <a:lnR cap="flat">
                      <a:noFill/>
                    </a:lnR>
                    <a:lnT cap="fla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endParaRPr kumimoji="0" lang="en-US" sz="2800" b="0" i="0" u="none" strike="noStrike" cap="none" normalizeH="0" baseline="0" smtClean="0">
                        <a:ln>
                          <a:noFill/>
                        </a:ln>
                        <a:solidFill>
                          <a:srgbClr val="F3FE8A"/>
                        </a:solidFill>
                        <a:effectLst/>
                        <a:latin typeface="Tahoma" pitchFamily="34" charset="0"/>
                      </a:endParaRPr>
                    </a:p>
                  </a:txBody>
                  <a:tcPr horzOverflow="overflow">
                    <a:lnL cap="flat">
                      <a:noFill/>
                    </a:lnL>
                    <a:lnR w="28575" cap="flat" cmpd="sng" algn="ctr">
                      <a:solidFill>
                        <a:schemeClr val="tx1"/>
                      </a:solidFill>
                      <a:prstDash val="solid"/>
                      <a:round/>
                      <a:headEnd type="none" w="med" len="med"/>
                      <a:tailEnd type="none" w="med" len="med"/>
                    </a:lnR>
                    <a:lnT cap="flat">
                      <a:noFill/>
                    </a:lnT>
                    <a:lnB cap="flat">
                      <a:noFill/>
                    </a:lnB>
                    <a:lnTlToBr>
                      <a:noFill/>
                    </a:lnTlToBr>
                    <a:lnBlToTr>
                      <a:noFill/>
                    </a:lnBlToTr>
                    <a:noFill/>
                  </a:tcPr>
                </a:tc>
              </a:tr>
              <a:tr h="457200">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endParaRPr kumimoji="0" lang="en-US" sz="2800" b="0" i="0" u="none" strike="noStrike" cap="none" normalizeH="0" baseline="0" smtClean="0">
                        <a:ln>
                          <a:noFill/>
                        </a:ln>
                        <a:solidFill>
                          <a:srgbClr val="F3FE8A"/>
                        </a:solidFill>
                        <a:effectLst/>
                        <a:latin typeface="Tahoma" pitchFamily="34" charset="0"/>
                      </a:endParaRPr>
                    </a:p>
                  </a:txBody>
                  <a:tcPr horzOverflow="overflow">
                    <a:lnL w="28575" cap="flat" cmpd="sng" algn="ctr">
                      <a:solidFill>
                        <a:schemeClr val="tx1"/>
                      </a:solidFill>
                      <a:prstDash val="solid"/>
                      <a:round/>
                      <a:headEnd type="none" w="med" len="med"/>
                      <a:tailEnd type="none" w="med" len="med"/>
                    </a:lnL>
                    <a:lnR cap="flat">
                      <a:noFill/>
                    </a:lnR>
                    <a:lnT cap="fla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endParaRPr kumimoji="0" lang="en-US" sz="2800" b="0" i="0" u="none" strike="noStrike" cap="none" normalizeH="0" baseline="0" smtClean="0">
                        <a:ln>
                          <a:noFill/>
                        </a:ln>
                        <a:solidFill>
                          <a:srgbClr val="F3FE8A"/>
                        </a:solidFill>
                        <a:effectLst/>
                        <a:latin typeface="Tahoma" pitchFamily="34" charset="0"/>
                      </a:endParaRPr>
                    </a:p>
                  </a:txBody>
                  <a:tcPr horzOverflow="overflow">
                    <a:lnL cap="flat">
                      <a:noFill/>
                    </a:lnL>
                    <a:lnR cap="flat">
                      <a:noFill/>
                    </a:lnR>
                    <a:lnT cap="fla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endParaRPr kumimoji="0" lang="en-US" sz="2800" b="0" i="0" u="none" strike="noStrike" cap="none" normalizeH="0" baseline="0" smtClean="0">
                        <a:ln>
                          <a:noFill/>
                        </a:ln>
                        <a:solidFill>
                          <a:srgbClr val="F3FE8A"/>
                        </a:solidFill>
                        <a:effectLst/>
                        <a:latin typeface="Tahoma" pitchFamily="34" charset="0"/>
                      </a:endParaRPr>
                    </a:p>
                  </a:txBody>
                  <a:tcPr horzOverflow="overflow">
                    <a:lnL cap="flat">
                      <a:noFill/>
                    </a:lnL>
                    <a:lnR cap="flat">
                      <a:noFill/>
                    </a:lnR>
                    <a:lnT cap="fla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endParaRPr kumimoji="0" lang="en-US" sz="2800" b="0" i="0" u="none" strike="noStrike" cap="none" normalizeH="0" baseline="0" smtClean="0">
                        <a:ln>
                          <a:noFill/>
                        </a:ln>
                        <a:solidFill>
                          <a:srgbClr val="F3FE8A"/>
                        </a:solidFill>
                        <a:effectLst/>
                        <a:latin typeface="Tahoma" pitchFamily="34" charset="0"/>
                      </a:endParaRPr>
                    </a:p>
                  </a:txBody>
                  <a:tcPr horzOverflow="overflow">
                    <a:lnL cap="flat">
                      <a:noFill/>
                    </a:lnL>
                    <a:lnR w="28575" cap="flat" cmpd="sng" algn="ctr">
                      <a:solidFill>
                        <a:schemeClr val="tx1"/>
                      </a:solidFill>
                      <a:prstDash val="solid"/>
                      <a:round/>
                      <a:headEnd type="none" w="med" len="med"/>
                      <a:tailEnd type="none" w="med" len="med"/>
                    </a:lnR>
                    <a:lnT cap="flat">
                      <a:noFill/>
                    </a:lnT>
                    <a:lnB cap="flat">
                      <a:noFill/>
                    </a:lnB>
                    <a:lnTlToBr>
                      <a:noFill/>
                    </a:lnTlToBr>
                    <a:lnBlToTr>
                      <a:noFill/>
                    </a:lnBlToTr>
                    <a:noFill/>
                  </a:tcPr>
                </a:tc>
              </a:tr>
              <a:tr h="823913">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endParaRPr kumimoji="0" lang="en-US" sz="2800" b="0" i="0" u="none" strike="noStrike" cap="none" normalizeH="0" baseline="0" smtClean="0">
                        <a:ln>
                          <a:noFill/>
                        </a:ln>
                        <a:solidFill>
                          <a:srgbClr val="F3FE8A"/>
                        </a:solidFill>
                        <a:effectLst/>
                        <a:latin typeface="Tahoma" pitchFamily="34" charset="0"/>
                      </a:endParaRPr>
                    </a:p>
                  </a:txBody>
                  <a:tcPr horzOverflow="overflow">
                    <a:lnL w="28575" cap="flat" cmpd="sng" algn="ctr">
                      <a:solidFill>
                        <a:schemeClr val="tx1"/>
                      </a:solidFill>
                      <a:prstDash val="solid"/>
                      <a:round/>
                      <a:headEnd type="none" w="med" len="med"/>
                      <a:tailEnd type="none" w="med" len="med"/>
                    </a:lnL>
                    <a:lnR cap="flat">
                      <a:noFill/>
                    </a:lnR>
                    <a:lnT cap="fla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endParaRPr kumimoji="0" lang="en-US" sz="2800" b="0" i="0" u="none" strike="noStrike" cap="none" normalizeH="0" baseline="0" smtClean="0">
                        <a:ln>
                          <a:noFill/>
                        </a:ln>
                        <a:solidFill>
                          <a:srgbClr val="F3FE8A"/>
                        </a:solidFill>
                        <a:effectLst/>
                        <a:latin typeface="Tahoma" pitchFamily="34" charset="0"/>
                      </a:endParaRPr>
                    </a:p>
                  </a:txBody>
                  <a:tcPr horzOverflow="overflow">
                    <a:lnL cap="flat">
                      <a:noFill/>
                    </a:lnL>
                    <a:lnR cap="flat">
                      <a:noFill/>
                    </a:lnR>
                    <a:lnT cap="fla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endParaRPr kumimoji="0" lang="en-US" sz="2800" b="0" i="0" u="none" strike="noStrike" cap="none" normalizeH="0" baseline="0" smtClean="0">
                        <a:ln>
                          <a:noFill/>
                        </a:ln>
                        <a:solidFill>
                          <a:srgbClr val="F3FE8A"/>
                        </a:solidFill>
                        <a:effectLst/>
                        <a:latin typeface="Tahoma" pitchFamily="34" charset="0"/>
                      </a:endParaRPr>
                    </a:p>
                  </a:txBody>
                  <a:tcPr horzOverflow="overflow">
                    <a:lnL cap="flat">
                      <a:noFill/>
                    </a:lnL>
                    <a:lnR cap="flat">
                      <a:noFill/>
                    </a:lnR>
                    <a:lnT cap="fla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endParaRPr kumimoji="0" lang="en-US" sz="2800" b="0" i="0" u="none" strike="noStrike" cap="none" normalizeH="0" baseline="0" smtClean="0">
                        <a:ln>
                          <a:noFill/>
                        </a:ln>
                        <a:solidFill>
                          <a:srgbClr val="F3FE8A"/>
                        </a:solidFill>
                        <a:effectLst/>
                        <a:latin typeface="Tahoma" pitchFamily="34" charset="0"/>
                      </a:endParaRPr>
                    </a:p>
                  </a:txBody>
                  <a:tcPr horzOverflow="overflow">
                    <a:lnL cap="flat">
                      <a:noFill/>
                    </a:lnL>
                    <a:lnR w="28575" cap="flat" cmpd="sng" algn="ctr">
                      <a:solidFill>
                        <a:schemeClr val="tx1"/>
                      </a:solidFill>
                      <a:prstDash val="solid"/>
                      <a:round/>
                      <a:headEnd type="none" w="med" len="med"/>
                      <a:tailEnd type="none" w="med" len="med"/>
                    </a:lnR>
                    <a:lnT cap="flat">
                      <a:noFill/>
                    </a:lnT>
                    <a:lnB cap="flat">
                      <a:noFill/>
                    </a:lnB>
                    <a:lnTlToBr>
                      <a:noFill/>
                    </a:lnTlToBr>
                    <a:lnBlToTr>
                      <a:noFill/>
                    </a:lnBlToTr>
                    <a:noFill/>
                  </a:tcPr>
                </a:tc>
              </a:tr>
              <a:tr h="822325">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endParaRPr kumimoji="0" lang="en-US" sz="2800" b="0" i="0" u="none" strike="noStrike" cap="none" normalizeH="0" baseline="0" smtClean="0">
                        <a:ln>
                          <a:noFill/>
                        </a:ln>
                        <a:solidFill>
                          <a:srgbClr val="F3FE8A"/>
                        </a:solidFill>
                        <a:effectLst/>
                        <a:latin typeface="Tahoma" pitchFamily="34" charset="0"/>
                      </a:endParaRPr>
                    </a:p>
                  </a:txBody>
                  <a:tcPr horzOverflow="overflow">
                    <a:lnL w="28575" cap="flat" cmpd="sng" algn="ctr">
                      <a:solidFill>
                        <a:schemeClr val="tx1"/>
                      </a:solidFill>
                      <a:prstDash val="solid"/>
                      <a:round/>
                      <a:headEnd type="none" w="med" len="med"/>
                      <a:tailEnd type="none" w="med" len="med"/>
                    </a:lnL>
                    <a:lnR cap="flat">
                      <a:noFill/>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endParaRPr kumimoji="0" lang="en-US" sz="2800" b="0" i="0" u="none" strike="noStrike" cap="none" normalizeH="0" baseline="0" smtClean="0">
                        <a:ln>
                          <a:noFill/>
                        </a:ln>
                        <a:solidFill>
                          <a:srgbClr val="F3FE8A"/>
                        </a:solidFill>
                        <a:effectLst/>
                        <a:latin typeface="Tahoma" pitchFamily="34" charset="0"/>
                      </a:endParaRPr>
                    </a:p>
                  </a:txBody>
                  <a:tcPr horzOverflow="overflow">
                    <a:lnL cap="flat">
                      <a:noFill/>
                    </a:lnL>
                    <a:lnR cap="flat">
                      <a:noFill/>
                    </a:lnR>
                    <a:lnT cap="flat">
                      <a:noFill/>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endParaRPr kumimoji="0" lang="en-US" sz="2800" b="0" i="0" u="none" strike="noStrike" cap="none" normalizeH="0" baseline="0" smtClean="0">
                        <a:ln>
                          <a:noFill/>
                        </a:ln>
                        <a:solidFill>
                          <a:srgbClr val="F3FE8A"/>
                        </a:solidFill>
                        <a:effectLst/>
                        <a:latin typeface="Tahoma" pitchFamily="34" charset="0"/>
                      </a:endParaRPr>
                    </a:p>
                  </a:txBody>
                  <a:tcPr horzOverflow="overflow">
                    <a:lnL cap="flat">
                      <a:noFill/>
                    </a:lnL>
                    <a:lnR cap="flat">
                      <a:noFill/>
                    </a:lnR>
                    <a:lnT cap="flat">
                      <a:noFill/>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endParaRPr kumimoji="0" lang="en-US" sz="2800" b="0" i="0" u="none" strike="noStrike" cap="none" normalizeH="0" baseline="0" smtClean="0">
                        <a:ln>
                          <a:noFill/>
                        </a:ln>
                        <a:solidFill>
                          <a:srgbClr val="F3FE8A"/>
                        </a:solidFill>
                        <a:effectLst/>
                        <a:latin typeface="Tahoma" pitchFamily="34" charset="0"/>
                      </a:endParaRPr>
                    </a:p>
                  </a:txBody>
                  <a:tcPr horzOverflow="overflow">
                    <a:lnL cap="flat">
                      <a:noFill/>
                    </a:lnL>
                    <a:lnR w="28575" cap="flat" cmpd="sng" algn="ctr">
                      <a:solidFill>
                        <a:schemeClr val="tx1"/>
                      </a:solidFill>
                      <a:prstDash val="solid"/>
                      <a:round/>
                      <a:headEnd type="none" w="med" len="med"/>
                      <a:tailEnd type="none" w="med" len="med"/>
                    </a:lnR>
                    <a:lnT cap="flat">
                      <a:noFill/>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13342" name="AutoShape 37"/>
          <p:cNvSpPr>
            <a:spLocks noChangeArrowheads="1"/>
          </p:cNvSpPr>
          <p:nvPr/>
        </p:nvSpPr>
        <p:spPr bwMode="auto">
          <a:xfrm>
            <a:off x="6324600" y="2209800"/>
            <a:ext cx="1600200" cy="685800"/>
          </a:xfrm>
          <a:prstGeom prst="roundRect">
            <a:avLst>
              <a:gd name="adj" fmla="val 16667"/>
            </a:avLst>
          </a:prstGeom>
          <a:solidFill>
            <a:schemeClr val="accent1"/>
          </a:solidFill>
          <a:ln w="9525">
            <a:round/>
            <a:headEnd/>
            <a:tailEnd/>
          </a:ln>
          <a:scene3d>
            <a:camera prst="legacyObliqueTopRight"/>
            <a:lightRig rig="legacyFlat3" dir="b"/>
          </a:scene3d>
          <a:sp3d extrusionH="430200" prstMaterial="legacyMatte">
            <a:bevelT w="13500" h="13500" prst="angle"/>
            <a:bevelB w="13500" h="13500" prst="angle"/>
            <a:extrusionClr>
              <a:schemeClr val="accent1"/>
            </a:extrusionClr>
          </a:sp3d>
        </p:spPr>
        <p:txBody>
          <a:bodyPr wrap="none" anchor="ctr">
            <a:flatTx/>
          </a:bodyPr>
          <a:lstStyle/>
          <a:p>
            <a:pPr algn="ctr" eaLnBrk="0" hangingPunct="0"/>
            <a:r>
              <a:rPr lang="en-US" sz="1800">
                <a:solidFill>
                  <a:srgbClr val="F3FE8A"/>
                </a:solidFill>
                <a:latin typeface="Impact" pitchFamily="34" charset="0"/>
              </a:rPr>
              <a:t>Business</a:t>
            </a:r>
            <a:br>
              <a:rPr lang="en-US" sz="1800">
                <a:solidFill>
                  <a:srgbClr val="F3FE8A"/>
                </a:solidFill>
                <a:latin typeface="Impact" pitchFamily="34" charset="0"/>
              </a:rPr>
            </a:br>
            <a:r>
              <a:rPr lang="en-US" sz="1800">
                <a:solidFill>
                  <a:srgbClr val="F3FE8A"/>
                </a:solidFill>
                <a:latin typeface="Impact" pitchFamily="34" charset="0"/>
              </a:rPr>
              <a:t>Processes</a:t>
            </a:r>
          </a:p>
        </p:txBody>
      </p:sp>
      <p:sp>
        <p:nvSpPr>
          <p:cNvPr id="13343" name="AutoShape 38"/>
          <p:cNvSpPr>
            <a:spLocks noChangeArrowheads="1"/>
          </p:cNvSpPr>
          <p:nvPr/>
        </p:nvSpPr>
        <p:spPr bwMode="auto">
          <a:xfrm>
            <a:off x="6324600" y="3048000"/>
            <a:ext cx="1600200" cy="1295400"/>
          </a:xfrm>
          <a:prstGeom prst="roundRect">
            <a:avLst>
              <a:gd name="adj" fmla="val 16667"/>
            </a:avLst>
          </a:prstGeom>
          <a:solidFill>
            <a:schemeClr val="accent1"/>
          </a:solidFill>
          <a:ln w="9525">
            <a:round/>
            <a:headEnd/>
            <a:tailEnd/>
          </a:ln>
          <a:scene3d>
            <a:camera prst="legacyObliqueTopRight"/>
            <a:lightRig rig="legacyFlat3" dir="b"/>
          </a:scene3d>
          <a:sp3d extrusionH="430200" prstMaterial="legacyMatte">
            <a:bevelT w="13500" h="13500" prst="angle"/>
            <a:bevelB w="13500" h="13500" prst="angle"/>
            <a:extrusionClr>
              <a:schemeClr val="accent1"/>
            </a:extrusionClr>
          </a:sp3d>
        </p:spPr>
        <p:txBody>
          <a:bodyPr wrap="none" anchor="ctr">
            <a:flatTx/>
          </a:bodyPr>
          <a:lstStyle/>
          <a:p>
            <a:pPr algn="ctr" eaLnBrk="0" hangingPunct="0"/>
            <a:r>
              <a:rPr lang="en-US" sz="1800">
                <a:solidFill>
                  <a:srgbClr val="F3FE8A"/>
                </a:solidFill>
                <a:latin typeface="Impact" pitchFamily="34" charset="0"/>
              </a:rPr>
              <a:t>Quality</a:t>
            </a:r>
            <a:br>
              <a:rPr lang="en-US" sz="1800">
                <a:solidFill>
                  <a:srgbClr val="F3FE8A"/>
                </a:solidFill>
                <a:latin typeface="Impact" pitchFamily="34" charset="0"/>
              </a:rPr>
            </a:br>
            <a:r>
              <a:rPr lang="en-US" sz="1800">
                <a:solidFill>
                  <a:srgbClr val="F3FE8A"/>
                </a:solidFill>
                <a:latin typeface="Impact" pitchFamily="34" charset="0"/>
              </a:rPr>
              <a:t>of</a:t>
            </a:r>
            <a:br>
              <a:rPr lang="en-US" sz="1800">
                <a:solidFill>
                  <a:srgbClr val="F3FE8A"/>
                </a:solidFill>
                <a:latin typeface="Impact" pitchFamily="34" charset="0"/>
              </a:rPr>
            </a:br>
            <a:r>
              <a:rPr lang="en-US" sz="1800">
                <a:solidFill>
                  <a:srgbClr val="F3FE8A"/>
                </a:solidFill>
                <a:latin typeface="Impact" pitchFamily="34" charset="0"/>
              </a:rPr>
              <a:t>Service</a:t>
            </a:r>
          </a:p>
        </p:txBody>
      </p:sp>
      <p:sp>
        <p:nvSpPr>
          <p:cNvPr id="13344" name="AutoShape 39"/>
          <p:cNvSpPr>
            <a:spLocks noChangeArrowheads="1"/>
          </p:cNvSpPr>
          <p:nvPr/>
        </p:nvSpPr>
        <p:spPr bwMode="auto">
          <a:xfrm>
            <a:off x="6324600" y="4495800"/>
            <a:ext cx="1600200" cy="304800"/>
          </a:xfrm>
          <a:prstGeom prst="roundRect">
            <a:avLst>
              <a:gd name="adj" fmla="val 16667"/>
            </a:avLst>
          </a:prstGeom>
          <a:solidFill>
            <a:schemeClr val="accent1"/>
          </a:solidFill>
          <a:ln w="9525">
            <a:round/>
            <a:headEnd/>
            <a:tailEnd/>
          </a:ln>
          <a:scene3d>
            <a:camera prst="legacyObliqueTopRight"/>
            <a:lightRig rig="legacyFlat3" dir="b"/>
          </a:scene3d>
          <a:sp3d extrusionH="430200" prstMaterial="legacyMatte">
            <a:bevelT w="13500" h="13500" prst="angle"/>
            <a:bevelB w="13500" h="13500" prst="angle"/>
            <a:extrusionClr>
              <a:schemeClr val="accent1"/>
            </a:extrusionClr>
          </a:sp3d>
        </p:spPr>
        <p:txBody>
          <a:bodyPr wrap="none" anchor="ctr">
            <a:flatTx/>
          </a:bodyPr>
          <a:lstStyle/>
          <a:p>
            <a:pPr algn="ctr" eaLnBrk="0" hangingPunct="0"/>
            <a:r>
              <a:rPr lang="en-US" sz="1800">
                <a:solidFill>
                  <a:srgbClr val="F3FE8A"/>
                </a:solidFill>
                <a:latin typeface="Impact" pitchFamily="34" charset="0"/>
              </a:rPr>
              <a:t>Description</a:t>
            </a:r>
          </a:p>
        </p:txBody>
      </p:sp>
      <p:sp>
        <p:nvSpPr>
          <p:cNvPr id="13345" name="AutoShape 40"/>
          <p:cNvSpPr>
            <a:spLocks noChangeArrowheads="1"/>
          </p:cNvSpPr>
          <p:nvPr/>
        </p:nvSpPr>
        <p:spPr bwMode="auto">
          <a:xfrm>
            <a:off x="6324600" y="4953000"/>
            <a:ext cx="1600200" cy="762000"/>
          </a:xfrm>
          <a:prstGeom prst="roundRect">
            <a:avLst>
              <a:gd name="adj" fmla="val 16667"/>
            </a:avLst>
          </a:prstGeom>
          <a:solidFill>
            <a:schemeClr val="accent1"/>
          </a:solidFill>
          <a:ln w="9525">
            <a:round/>
            <a:headEnd/>
            <a:tailEnd/>
          </a:ln>
          <a:scene3d>
            <a:camera prst="legacyObliqueTopRight"/>
            <a:lightRig rig="legacyFlat3" dir="b"/>
          </a:scene3d>
          <a:sp3d extrusionH="430200" prstMaterial="legacyMatte">
            <a:bevelT w="13500" h="13500" prst="angle"/>
            <a:bevelB w="13500" h="13500" prst="angle"/>
            <a:extrusionClr>
              <a:schemeClr val="accent1"/>
            </a:extrusionClr>
          </a:sp3d>
        </p:spPr>
        <p:txBody>
          <a:bodyPr wrap="none" anchor="ctr">
            <a:flatTx/>
          </a:bodyPr>
          <a:lstStyle/>
          <a:p>
            <a:pPr algn="ctr" eaLnBrk="0" hangingPunct="0"/>
            <a:r>
              <a:rPr lang="en-US" sz="1800">
                <a:solidFill>
                  <a:srgbClr val="F3FE8A"/>
                </a:solidFill>
                <a:latin typeface="Impact" pitchFamily="34" charset="0"/>
              </a:rPr>
              <a:t>Messaging</a:t>
            </a:r>
          </a:p>
        </p:txBody>
      </p:sp>
      <p:sp>
        <p:nvSpPr>
          <p:cNvPr id="13346" name="AutoShape 41"/>
          <p:cNvSpPr>
            <a:spLocks noChangeArrowheads="1"/>
          </p:cNvSpPr>
          <p:nvPr/>
        </p:nvSpPr>
        <p:spPr bwMode="auto">
          <a:xfrm>
            <a:off x="6324600" y="5791200"/>
            <a:ext cx="1600200" cy="685800"/>
          </a:xfrm>
          <a:prstGeom prst="roundRect">
            <a:avLst>
              <a:gd name="adj" fmla="val 16667"/>
            </a:avLst>
          </a:prstGeom>
          <a:solidFill>
            <a:schemeClr val="accent1"/>
          </a:solidFill>
          <a:ln w="9525">
            <a:round/>
            <a:headEnd/>
            <a:tailEnd/>
          </a:ln>
          <a:scene3d>
            <a:camera prst="legacyObliqueTopRight"/>
            <a:lightRig rig="legacyFlat3" dir="b"/>
          </a:scene3d>
          <a:sp3d extrusionH="430200" prstMaterial="legacyMatte">
            <a:bevelT w="13500" h="13500" prst="angle"/>
            <a:bevelB w="13500" h="13500" prst="angle"/>
            <a:extrusionClr>
              <a:schemeClr val="accent1"/>
            </a:extrusionClr>
          </a:sp3d>
        </p:spPr>
        <p:txBody>
          <a:bodyPr wrap="none" anchor="ctr">
            <a:flatTx/>
          </a:bodyPr>
          <a:lstStyle/>
          <a:p>
            <a:pPr algn="ctr" eaLnBrk="0" hangingPunct="0"/>
            <a:r>
              <a:rPr lang="en-US" sz="1800">
                <a:solidFill>
                  <a:srgbClr val="F3FE8A"/>
                </a:solidFill>
                <a:latin typeface="Impact" pitchFamily="34" charset="0"/>
              </a:rPr>
              <a:t>Transport</a:t>
            </a:r>
          </a:p>
        </p:txBody>
      </p:sp>
      <p:sp>
        <p:nvSpPr>
          <p:cNvPr id="13347" name="AutoShape 42"/>
          <p:cNvSpPr>
            <a:spLocks noChangeArrowheads="1"/>
          </p:cNvSpPr>
          <p:nvPr/>
        </p:nvSpPr>
        <p:spPr bwMode="auto">
          <a:xfrm>
            <a:off x="4572000" y="3733800"/>
            <a:ext cx="1600200" cy="609600"/>
          </a:xfrm>
          <a:prstGeom prst="roundRect">
            <a:avLst>
              <a:gd name="adj" fmla="val 16667"/>
            </a:avLst>
          </a:prstGeom>
          <a:solidFill>
            <a:schemeClr val="accent1"/>
          </a:solidFill>
          <a:ln w="9525">
            <a:round/>
            <a:headEnd/>
            <a:tailEnd/>
          </a:ln>
          <a:scene3d>
            <a:camera prst="legacyObliqueTopRight"/>
            <a:lightRig rig="legacyFlat3" dir="b"/>
          </a:scene3d>
          <a:sp3d extrusionH="430200" prstMaterial="legacyMatte">
            <a:bevelT w="13500" h="13500" prst="angle"/>
            <a:bevelB w="13500" h="13500" prst="angle"/>
            <a:extrusionClr>
              <a:schemeClr val="accent1"/>
            </a:extrusionClr>
          </a:sp3d>
        </p:spPr>
        <p:txBody>
          <a:bodyPr wrap="none" anchor="ctr">
            <a:flatTx/>
          </a:bodyPr>
          <a:lstStyle/>
          <a:p>
            <a:pPr algn="ctr" eaLnBrk="0" hangingPunct="0"/>
            <a:r>
              <a:rPr lang="en-US" sz="1800">
                <a:solidFill>
                  <a:srgbClr val="F3FE8A"/>
                </a:solidFill>
                <a:latin typeface="Impact" pitchFamily="34" charset="0"/>
              </a:rPr>
              <a:t>Coordination</a:t>
            </a:r>
          </a:p>
        </p:txBody>
      </p:sp>
      <p:sp>
        <p:nvSpPr>
          <p:cNvPr id="13348" name="AutoShape 43"/>
          <p:cNvSpPr>
            <a:spLocks noChangeArrowheads="1"/>
          </p:cNvSpPr>
          <p:nvPr/>
        </p:nvSpPr>
        <p:spPr bwMode="auto">
          <a:xfrm>
            <a:off x="1066800" y="3048000"/>
            <a:ext cx="1600200" cy="1295400"/>
          </a:xfrm>
          <a:prstGeom prst="roundRect">
            <a:avLst>
              <a:gd name="adj" fmla="val 16667"/>
            </a:avLst>
          </a:prstGeom>
          <a:solidFill>
            <a:schemeClr val="accent1"/>
          </a:solidFill>
          <a:ln w="9525">
            <a:round/>
            <a:headEnd/>
            <a:tailEnd/>
          </a:ln>
          <a:scene3d>
            <a:camera prst="legacyObliqueTopRight"/>
            <a:lightRig rig="legacyFlat3" dir="b"/>
          </a:scene3d>
          <a:sp3d extrusionH="430200" prstMaterial="legacyMatte">
            <a:bevelT w="13500" h="13500" prst="angle"/>
            <a:bevelB w="13500" h="13500" prst="angle"/>
            <a:extrusionClr>
              <a:schemeClr val="accent1"/>
            </a:extrusionClr>
          </a:sp3d>
        </p:spPr>
        <p:txBody>
          <a:bodyPr wrap="none" anchor="ctr">
            <a:flatTx/>
          </a:bodyPr>
          <a:lstStyle/>
          <a:p>
            <a:pPr algn="ctr" eaLnBrk="0" hangingPunct="0"/>
            <a:r>
              <a:rPr lang="en-US" sz="1800">
                <a:solidFill>
                  <a:srgbClr val="F3FE8A"/>
                </a:solidFill>
                <a:latin typeface="Impact" pitchFamily="34" charset="0"/>
              </a:rPr>
              <a:t>Reliable</a:t>
            </a:r>
            <a:br>
              <a:rPr lang="en-US" sz="1800">
                <a:solidFill>
                  <a:srgbClr val="F3FE8A"/>
                </a:solidFill>
                <a:latin typeface="Impact" pitchFamily="34" charset="0"/>
              </a:rPr>
            </a:br>
            <a:r>
              <a:rPr lang="en-US" sz="1800">
                <a:solidFill>
                  <a:srgbClr val="F3FE8A"/>
                </a:solidFill>
                <a:latin typeface="Impact" pitchFamily="34" charset="0"/>
              </a:rPr>
              <a:t>Messaging</a:t>
            </a:r>
          </a:p>
        </p:txBody>
      </p:sp>
      <p:sp>
        <p:nvSpPr>
          <p:cNvPr id="13349" name="AutoShape 44"/>
          <p:cNvSpPr>
            <a:spLocks noChangeArrowheads="1"/>
          </p:cNvSpPr>
          <p:nvPr/>
        </p:nvSpPr>
        <p:spPr bwMode="auto">
          <a:xfrm>
            <a:off x="2819400" y="3048000"/>
            <a:ext cx="1600200" cy="1295400"/>
          </a:xfrm>
          <a:prstGeom prst="roundRect">
            <a:avLst>
              <a:gd name="adj" fmla="val 16667"/>
            </a:avLst>
          </a:prstGeom>
          <a:solidFill>
            <a:schemeClr val="accent1"/>
          </a:solidFill>
          <a:ln w="9525">
            <a:round/>
            <a:headEnd/>
            <a:tailEnd/>
          </a:ln>
          <a:scene3d>
            <a:camera prst="legacyObliqueTopRight"/>
            <a:lightRig rig="legacyFlat3" dir="b"/>
          </a:scene3d>
          <a:sp3d extrusionH="430200" prstMaterial="legacyMatte">
            <a:bevelT w="13500" h="13500" prst="angle"/>
            <a:bevelB w="13500" h="13500" prst="angle"/>
            <a:extrusionClr>
              <a:schemeClr val="accent1"/>
            </a:extrusionClr>
          </a:sp3d>
        </p:spPr>
        <p:txBody>
          <a:bodyPr wrap="none" anchor="ctr">
            <a:flatTx/>
          </a:bodyPr>
          <a:lstStyle/>
          <a:p>
            <a:pPr algn="ctr" eaLnBrk="0" hangingPunct="0"/>
            <a:r>
              <a:rPr lang="en-US" sz="1800">
                <a:solidFill>
                  <a:srgbClr val="F3FE8A"/>
                </a:solidFill>
                <a:latin typeface="Impact" pitchFamily="34" charset="0"/>
              </a:rPr>
              <a:t>Security</a:t>
            </a:r>
          </a:p>
        </p:txBody>
      </p:sp>
      <p:sp>
        <p:nvSpPr>
          <p:cNvPr id="13350" name="AutoShape 45"/>
          <p:cNvSpPr>
            <a:spLocks noChangeArrowheads="1"/>
          </p:cNvSpPr>
          <p:nvPr/>
        </p:nvSpPr>
        <p:spPr bwMode="auto">
          <a:xfrm>
            <a:off x="990600" y="2209800"/>
            <a:ext cx="5181600" cy="685800"/>
          </a:xfrm>
          <a:prstGeom prst="roundRect">
            <a:avLst>
              <a:gd name="adj" fmla="val 16667"/>
            </a:avLst>
          </a:prstGeom>
          <a:solidFill>
            <a:schemeClr val="accent1"/>
          </a:solidFill>
          <a:ln w="9525">
            <a:round/>
            <a:headEnd/>
            <a:tailEnd/>
          </a:ln>
          <a:scene3d>
            <a:camera prst="legacyObliqueTopRight"/>
            <a:lightRig rig="legacyFlat3" dir="b"/>
          </a:scene3d>
          <a:sp3d extrusionH="430200" prstMaterial="legacyMatte">
            <a:bevelT w="13500" h="13500" prst="angle"/>
            <a:bevelB w="13500" h="13500" prst="angle"/>
            <a:extrusionClr>
              <a:schemeClr val="accent1"/>
            </a:extrusionClr>
          </a:sp3d>
        </p:spPr>
        <p:txBody>
          <a:bodyPr wrap="none" anchor="ctr">
            <a:flatTx/>
          </a:bodyPr>
          <a:lstStyle/>
          <a:p>
            <a:pPr algn="ctr" eaLnBrk="0" hangingPunct="0"/>
            <a:r>
              <a:rPr lang="en-US" sz="1800">
                <a:solidFill>
                  <a:srgbClr val="F3FE8A"/>
                </a:solidFill>
                <a:latin typeface="Arial Black" pitchFamily="34" charset="0"/>
              </a:rPr>
              <a:t>BPEL4WS (IBM only, for now)</a:t>
            </a:r>
          </a:p>
        </p:txBody>
      </p:sp>
      <p:sp>
        <p:nvSpPr>
          <p:cNvPr id="13351" name="AutoShape 46"/>
          <p:cNvSpPr>
            <a:spLocks noChangeArrowheads="1"/>
          </p:cNvSpPr>
          <p:nvPr/>
        </p:nvSpPr>
        <p:spPr bwMode="auto">
          <a:xfrm>
            <a:off x="990600" y="5334000"/>
            <a:ext cx="3429000" cy="304800"/>
          </a:xfrm>
          <a:prstGeom prst="roundRect">
            <a:avLst>
              <a:gd name="adj" fmla="val 16667"/>
            </a:avLst>
          </a:prstGeom>
          <a:solidFill>
            <a:schemeClr val="accent1"/>
          </a:solidFill>
          <a:ln w="9525">
            <a:round/>
            <a:headEnd/>
            <a:tailEnd/>
          </a:ln>
          <a:scene3d>
            <a:camera prst="legacyObliqueTopRight"/>
            <a:lightRig rig="legacyFlat3" dir="b"/>
          </a:scene3d>
          <a:sp3d extrusionH="430200" prstMaterial="legacyMatte">
            <a:bevelT w="13500" h="13500" prst="angle"/>
            <a:bevelB w="13500" h="13500" prst="angle"/>
            <a:extrusionClr>
              <a:schemeClr val="accent1"/>
            </a:extrusionClr>
          </a:sp3d>
        </p:spPr>
        <p:txBody>
          <a:bodyPr wrap="none" anchor="ctr">
            <a:flatTx/>
          </a:bodyPr>
          <a:lstStyle/>
          <a:p>
            <a:pPr algn="ctr" eaLnBrk="0" hangingPunct="0"/>
            <a:r>
              <a:rPr lang="en-US" sz="1800">
                <a:solidFill>
                  <a:srgbClr val="F3FE8A"/>
                </a:solidFill>
                <a:latin typeface="Impact" pitchFamily="34" charset="0"/>
              </a:rPr>
              <a:t>XML, Encoding</a:t>
            </a:r>
          </a:p>
        </p:txBody>
      </p:sp>
      <p:sp>
        <p:nvSpPr>
          <p:cNvPr id="13352" name="AutoShape 47"/>
          <p:cNvSpPr>
            <a:spLocks noChangeArrowheads="1"/>
          </p:cNvSpPr>
          <p:nvPr/>
        </p:nvSpPr>
        <p:spPr bwMode="auto">
          <a:xfrm>
            <a:off x="4572000" y="4953000"/>
            <a:ext cx="1600200" cy="685800"/>
          </a:xfrm>
          <a:prstGeom prst="roundRect">
            <a:avLst>
              <a:gd name="adj" fmla="val 16667"/>
            </a:avLst>
          </a:prstGeom>
          <a:solidFill>
            <a:schemeClr val="accent1"/>
          </a:solidFill>
          <a:ln w="9525">
            <a:round/>
            <a:headEnd/>
            <a:tailEnd/>
          </a:ln>
          <a:scene3d>
            <a:camera prst="legacyObliqueTopRight"/>
            <a:lightRig rig="legacyFlat3" dir="b"/>
          </a:scene3d>
          <a:sp3d extrusionH="430200" prstMaterial="legacyMatte">
            <a:bevelT w="13500" h="13500" prst="angle"/>
            <a:bevelB w="13500" h="13500" prst="angle"/>
            <a:extrusionClr>
              <a:schemeClr val="accent1"/>
            </a:extrusionClr>
          </a:sp3d>
        </p:spPr>
        <p:txBody>
          <a:bodyPr wrap="none" anchor="ctr">
            <a:flatTx/>
          </a:bodyPr>
          <a:lstStyle/>
          <a:p>
            <a:pPr algn="ctr" eaLnBrk="0" hangingPunct="0"/>
            <a:r>
              <a:rPr lang="en-US" sz="1800">
                <a:solidFill>
                  <a:srgbClr val="F3FE8A"/>
                </a:solidFill>
                <a:latin typeface="Impact" pitchFamily="34" charset="0"/>
              </a:rPr>
              <a:t>Other</a:t>
            </a:r>
            <a:br>
              <a:rPr lang="en-US" sz="1800">
                <a:solidFill>
                  <a:srgbClr val="F3FE8A"/>
                </a:solidFill>
                <a:latin typeface="Impact" pitchFamily="34" charset="0"/>
              </a:rPr>
            </a:br>
            <a:r>
              <a:rPr lang="en-US" sz="1800">
                <a:solidFill>
                  <a:srgbClr val="F3FE8A"/>
                </a:solidFill>
                <a:latin typeface="Impact" pitchFamily="34" charset="0"/>
              </a:rPr>
              <a:t>Protocols</a:t>
            </a:r>
          </a:p>
        </p:txBody>
      </p:sp>
      <p:sp>
        <p:nvSpPr>
          <p:cNvPr id="13353" name="AutoShape 48"/>
          <p:cNvSpPr>
            <a:spLocks noChangeArrowheads="1"/>
          </p:cNvSpPr>
          <p:nvPr/>
        </p:nvSpPr>
        <p:spPr bwMode="auto">
          <a:xfrm>
            <a:off x="990600" y="5791200"/>
            <a:ext cx="5181600" cy="685800"/>
          </a:xfrm>
          <a:prstGeom prst="roundRect">
            <a:avLst>
              <a:gd name="adj" fmla="val 16667"/>
            </a:avLst>
          </a:prstGeom>
          <a:solidFill>
            <a:schemeClr val="accent1"/>
          </a:solidFill>
          <a:ln w="9525">
            <a:round/>
            <a:headEnd/>
            <a:tailEnd/>
          </a:ln>
          <a:scene3d>
            <a:camera prst="legacyObliqueTopRight"/>
            <a:lightRig rig="legacyFlat3" dir="b"/>
          </a:scene3d>
          <a:sp3d extrusionH="430200" prstMaterial="legacyMatte">
            <a:bevelT w="13500" h="13500" prst="angle"/>
            <a:bevelB w="13500" h="13500" prst="angle"/>
            <a:extrusionClr>
              <a:schemeClr val="accent1"/>
            </a:extrusionClr>
          </a:sp3d>
        </p:spPr>
        <p:txBody>
          <a:bodyPr wrap="none" anchor="ctr">
            <a:flatTx/>
          </a:bodyPr>
          <a:lstStyle/>
          <a:p>
            <a:pPr algn="ctr" eaLnBrk="0" hangingPunct="0"/>
            <a:r>
              <a:rPr lang="en-US" sz="1800">
                <a:solidFill>
                  <a:srgbClr val="F3FE8A"/>
                </a:solidFill>
                <a:latin typeface="Impact" pitchFamily="34" charset="0"/>
              </a:rPr>
              <a:t>TCP/IP or other network transport protocols</a:t>
            </a:r>
          </a:p>
        </p:txBody>
      </p:sp>
      <p:sp>
        <p:nvSpPr>
          <p:cNvPr id="13354" name="AutoShape 49"/>
          <p:cNvSpPr>
            <a:spLocks noChangeArrowheads="1"/>
          </p:cNvSpPr>
          <p:nvPr/>
        </p:nvSpPr>
        <p:spPr bwMode="auto">
          <a:xfrm>
            <a:off x="990600" y="4953000"/>
            <a:ext cx="3429000" cy="304800"/>
          </a:xfrm>
          <a:prstGeom prst="roundRect">
            <a:avLst>
              <a:gd name="adj" fmla="val 16667"/>
            </a:avLst>
          </a:prstGeom>
          <a:solidFill>
            <a:schemeClr val="accent1"/>
          </a:solidFill>
          <a:ln w="9525">
            <a:round/>
            <a:headEnd/>
            <a:tailEnd/>
          </a:ln>
          <a:scene3d>
            <a:camera prst="legacyObliqueTopRight"/>
            <a:lightRig rig="legacyFlat3" dir="b"/>
          </a:scene3d>
          <a:sp3d extrusionH="430200" prstMaterial="legacyMatte">
            <a:bevelT w="13500" h="13500" prst="angle"/>
            <a:bevelB w="13500" h="13500" prst="angle"/>
            <a:extrusionClr>
              <a:schemeClr val="accent1"/>
            </a:extrusionClr>
          </a:sp3d>
        </p:spPr>
        <p:txBody>
          <a:bodyPr wrap="none" anchor="ctr">
            <a:flatTx/>
          </a:bodyPr>
          <a:lstStyle/>
          <a:p>
            <a:pPr algn="ctr" eaLnBrk="0" hangingPunct="0"/>
            <a:r>
              <a:rPr lang="en-US" sz="1800">
                <a:solidFill>
                  <a:srgbClr val="F3FE8A"/>
                </a:solidFill>
                <a:latin typeface="Impact" pitchFamily="34" charset="0"/>
              </a:rPr>
              <a:t>SOAP</a:t>
            </a:r>
          </a:p>
        </p:txBody>
      </p:sp>
      <p:sp>
        <p:nvSpPr>
          <p:cNvPr id="13355" name="AutoShape 50"/>
          <p:cNvSpPr>
            <a:spLocks noChangeArrowheads="1"/>
          </p:cNvSpPr>
          <p:nvPr/>
        </p:nvSpPr>
        <p:spPr bwMode="auto">
          <a:xfrm>
            <a:off x="1066800" y="4495800"/>
            <a:ext cx="5181600" cy="304800"/>
          </a:xfrm>
          <a:prstGeom prst="roundRect">
            <a:avLst>
              <a:gd name="adj" fmla="val 16667"/>
            </a:avLst>
          </a:prstGeom>
          <a:solidFill>
            <a:schemeClr val="accent1"/>
          </a:solidFill>
          <a:ln w="9525">
            <a:round/>
            <a:headEnd/>
            <a:tailEnd/>
          </a:ln>
          <a:scene3d>
            <a:camera prst="legacyObliqueTopRight"/>
            <a:lightRig rig="legacyFlat3" dir="b"/>
          </a:scene3d>
          <a:sp3d extrusionH="430200" prstMaterial="legacyMatte">
            <a:bevelT w="13500" h="13500" prst="angle"/>
            <a:bevelB w="13500" h="13500" prst="angle"/>
            <a:extrusionClr>
              <a:schemeClr val="accent1"/>
            </a:extrusionClr>
          </a:sp3d>
        </p:spPr>
        <p:txBody>
          <a:bodyPr wrap="none" anchor="ctr">
            <a:flatTx/>
          </a:bodyPr>
          <a:lstStyle/>
          <a:p>
            <a:pPr algn="ctr" eaLnBrk="0" hangingPunct="0"/>
            <a:r>
              <a:rPr lang="en-US" sz="1800">
                <a:solidFill>
                  <a:srgbClr val="F3FE8A"/>
                </a:solidFill>
                <a:latin typeface="Impact" pitchFamily="34" charset="0"/>
              </a:rPr>
              <a:t>WSDL, UDDI, Inspection</a:t>
            </a:r>
          </a:p>
        </p:txBody>
      </p:sp>
      <p:sp>
        <p:nvSpPr>
          <p:cNvPr id="13356" name="AutoShape 51"/>
          <p:cNvSpPr>
            <a:spLocks noChangeArrowheads="1"/>
          </p:cNvSpPr>
          <p:nvPr/>
        </p:nvSpPr>
        <p:spPr bwMode="auto">
          <a:xfrm>
            <a:off x="4572000" y="3048000"/>
            <a:ext cx="1600200" cy="609600"/>
          </a:xfrm>
          <a:prstGeom prst="roundRect">
            <a:avLst>
              <a:gd name="adj" fmla="val 16667"/>
            </a:avLst>
          </a:prstGeom>
          <a:solidFill>
            <a:schemeClr val="accent1"/>
          </a:solidFill>
          <a:ln w="9525">
            <a:round/>
            <a:headEnd/>
            <a:tailEnd/>
          </a:ln>
          <a:scene3d>
            <a:camera prst="legacyObliqueTopRight"/>
            <a:lightRig rig="legacyFlat3" dir="b"/>
          </a:scene3d>
          <a:sp3d extrusionH="430200" prstMaterial="legacyMatte">
            <a:bevelT w="13500" h="13500" prst="angle"/>
            <a:bevelB w="13500" h="13500" prst="angle"/>
            <a:extrusionClr>
              <a:schemeClr val="accent1"/>
            </a:extrusionClr>
          </a:sp3d>
        </p:spPr>
        <p:txBody>
          <a:bodyPr wrap="none" anchor="ctr">
            <a:flatTx/>
          </a:bodyPr>
          <a:lstStyle/>
          <a:p>
            <a:pPr algn="ctr" eaLnBrk="0" hangingPunct="0"/>
            <a:r>
              <a:rPr lang="en-US" sz="1800">
                <a:solidFill>
                  <a:srgbClr val="F3FE8A"/>
                </a:solidFill>
                <a:latin typeface="Impact" pitchFamily="34" charset="0"/>
              </a:rPr>
              <a:t>Transactions</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pPr eaLnBrk="1" hangingPunct="1"/>
            <a:r>
              <a:rPr lang="en-US" dirty="0" smtClean="0"/>
              <a:t>How Web Services work</a:t>
            </a:r>
          </a:p>
        </p:txBody>
      </p:sp>
      <p:sp>
        <p:nvSpPr>
          <p:cNvPr id="16387" name="Rectangle 3"/>
          <p:cNvSpPr>
            <a:spLocks noGrp="1" noChangeArrowheads="1"/>
          </p:cNvSpPr>
          <p:nvPr>
            <p:ph type="body" idx="1"/>
          </p:nvPr>
        </p:nvSpPr>
        <p:spPr/>
        <p:txBody>
          <a:bodyPr/>
          <a:lstStyle/>
          <a:p>
            <a:pPr eaLnBrk="1" hangingPunct="1"/>
            <a:r>
              <a:rPr lang="en-US" dirty="0" smtClean="0"/>
              <a:t>First the client discovers the service.</a:t>
            </a:r>
          </a:p>
          <a:p>
            <a:pPr eaLnBrk="1" hangingPunct="1"/>
            <a:r>
              <a:rPr lang="en-US" dirty="0" smtClean="0"/>
              <a:t>Typically, client then binds to the server.</a:t>
            </a:r>
          </a:p>
          <a:p>
            <a:pPr eaLnBrk="1" hangingPunct="1"/>
            <a:r>
              <a:rPr lang="en-US" dirty="0" smtClean="0"/>
              <a:t> Next build the SOAP request and send it</a:t>
            </a:r>
          </a:p>
          <a:p>
            <a:pPr lvl="1" eaLnBrk="1" hangingPunct="1"/>
            <a:r>
              <a:rPr lang="en-US" dirty="0" smtClean="0"/>
              <a:t>SOAP router routes the request to the appropriate server(assuming more than one available server)</a:t>
            </a:r>
          </a:p>
          <a:p>
            <a:pPr lvl="1" eaLnBrk="1" hangingPunct="1"/>
            <a:r>
              <a:rPr lang="en-US" dirty="0" smtClean="0"/>
              <a:t>Can do load balancing here.</a:t>
            </a:r>
          </a:p>
          <a:p>
            <a:pPr eaLnBrk="1" hangingPunct="1"/>
            <a:r>
              <a:rPr lang="en-US" dirty="0" smtClean="0"/>
              <a:t>Server unpacks the request, handles it, computes result.  Result sent back in the reverse direction: from the server to the SOAP router back to the client.</a:t>
            </a:r>
          </a:p>
          <a:p>
            <a:pPr eaLnBrk="1" hangingPunct="1"/>
            <a:endParaRPr lang="en-US" dirty="0" smtClean="0"/>
          </a:p>
          <a:p>
            <a:pPr eaLnBrk="1" hangingPunct="1"/>
            <a:endParaRPr lang="en-US" dirty="0" smtClean="0"/>
          </a:p>
          <a:p>
            <a:pPr eaLnBrk="1" hangingPunct="1"/>
            <a:endParaRPr lang="en-US" dirty="0" smtClean="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pPr eaLnBrk="1" hangingPunct="1"/>
            <a:r>
              <a:rPr lang="en-US" smtClean="0"/>
              <a:t>Marshalling Issues</a:t>
            </a:r>
          </a:p>
        </p:txBody>
      </p:sp>
      <p:sp>
        <p:nvSpPr>
          <p:cNvPr id="19459" name="Rectangle 3"/>
          <p:cNvSpPr>
            <a:spLocks noGrp="1" noChangeArrowheads="1"/>
          </p:cNvSpPr>
          <p:nvPr>
            <p:ph type="body" idx="1"/>
          </p:nvPr>
        </p:nvSpPr>
        <p:spPr/>
        <p:txBody>
          <a:bodyPr/>
          <a:lstStyle/>
          <a:p>
            <a:pPr eaLnBrk="1" hangingPunct="1">
              <a:lnSpc>
                <a:spcPct val="90000"/>
              </a:lnSpc>
            </a:pPr>
            <a:r>
              <a:rPr lang="en-US" smtClean="0"/>
              <a:t>Data exchanged between client and server needs to be in a platform independent format.</a:t>
            </a:r>
          </a:p>
          <a:p>
            <a:pPr lvl="1" eaLnBrk="1" hangingPunct="1">
              <a:lnSpc>
                <a:spcPct val="90000"/>
              </a:lnSpc>
            </a:pPr>
            <a:r>
              <a:rPr lang="en-US" smtClean="0"/>
              <a:t>“Endian”ness differ between machines.</a:t>
            </a:r>
          </a:p>
          <a:p>
            <a:pPr lvl="1" eaLnBrk="1" hangingPunct="1">
              <a:lnSpc>
                <a:spcPct val="90000"/>
              </a:lnSpc>
            </a:pPr>
            <a:r>
              <a:rPr lang="en-US" smtClean="0"/>
              <a:t>Data alignment issue (16/32/64 bits)</a:t>
            </a:r>
          </a:p>
          <a:p>
            <a:pPr lvl="1" eaLnBrk="1" hangingPunct="1">
              <a:lnSpc>
                <a:spcPct val="90000"/>
              </a:lnSpc>
            </a:pPr>
            <a:r>
              <a:rPr lang="en-US" smtClean="0"/>
              <a:t>Multiple floating point representations.</a:t>
            </a:r>
          </a:p>
          <a:p>
            <a:pPr lvl="1" eaLnBrk="1" hangingPunct="1">
              <a:lnSpc>
                <a:spcPct val="90000"/>
              </a:lnSpc>
            </a:pPr>
            <a:r>
              <a:rPr lang="en-US" smtClean="0"/>
              <a:t>Pointers</a:t>
            </a:r>
          </a:p>
          <a:p>
            <a:pPr lvl="1" eaLnBrk="1" hangingPunct="1">
              <a:lnSpc>
                <a:spcPct val="90000"/>
              </a:lnSpc>
              <a:buFont typeface="Wingdings" pitchFamily="2" charset="2"/>
              <a:buChar char="Ø"/>
            </a:pPr>
            <a:r>
              <a:rPr lang="en-US" smtClean="0"/>
              <a:t>(Have to support legacy systems too)</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3"/>
          <p:cNvSpPr>
            <a:spLocks noGrp="1" noChangeArrowheads="1"/>
          </p:cNvSpPr>
          <p:nvPr>
            <p:ph type="body" idx="1"/>
          </p:nvPr>
        </p:nvSpPr>
        <p:spPr/>
        <p:txBody>
          <a:bodyPr/>
          <a:lstStyle/>
          <a:p>
            <a:pPr eaLnBrk="1" hangingPunct="1"/>
            <a:r>
              <a:rPr lang="en-US" smtClean="0"/>
              <a:t>In Web Services, the format used is XML.</a:t>
            </a:r>
          </a:p>
          <a:p>
            <a:pPr lvl="1" eaLnBrk="1" hangingPunct="1"/>
            <a:r>
              <a:rPr lang="en-US" smtClean="0"/>
              <a:t>In UNICODE, so very verbose.</a:t>
            </a:r>
          </a:p>
          <a:p>
            <a:pPr lvl="1" eaLnBrk="1" hangingPunct="1"/>
            <a:r>
              <a:rPr lang="en-US" smtClean="0"/>
              <a:t>There are other, less general, but more efficient formats.</a:t>
            </a:r>
          </a:p>
          <a:p>
            <a:pPr eaLnBrk="1" hangingPunct="1"/>
            <a:endParaRPr lang="en-US" smtClean="0"/>
          </a:p>
        </p:txBody>
      </p:sp>
      <p:sp>
        <p:nvSpPr>
          <p:cNvPr id="20483" name="Rectangle 4"/>
          <p:cNvSpPr>
            <a:spLocks noGrp="1" noChangeArrowheads="1"/>
          </p:cNvSpPr>
          <p:nvPr>
            <p:ph type="title"/>
          </p:nvPr>
        </p:nvSpPr>
        <p:spPr>
          <a:noFill/>
        </p:spPr>
        <p:txBody>
          <a:bodyPr/>
          <a:lstStyle/>
          <a:p>
            <a:pPr eaLnBrk="1" hangingPunct="1"/>
            <a:r>
              <a:rPr lang="en-US" smtClean="0"/>
              <a:t>Marshalling…</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Comparing with CORBA</a:t>
            </a:r>
            <a:endParaRPr lang="en-US" dirty="0"/>
          </a:p>
        </p:txBody>
      </p:sp>
      <p:sp>
        <p:nvSpPr>
          <p:cNvPr id="3" name="Content Placeholder 2"/>
          <p:cNvSpPr>
            <a:spLocks noGrp="1"/>
          </p:cNvSpPr>
          <p:nvPr>
            <p:ph idx="1"/>
          </p:nvPr>
        </p:nvSpPr>
        <p:spPr/>
        <p:txBody>
          <a:bodyPr/>
          <a:lstStyle/>
          <a:p>
            <a:r>
              <a:rPr lang="en-US" dirty="0" smtClean="0"/>
              <a:t>CORBA is an older and very widely adopted standard</a:t>
            </a:r>
          </a:p>
          <a:p>
            <a:pPr lvl="1"/>
            <a:r>
              <a:rPr lang="en-US" dirty="0" smtClean="0"/>
              <a:t>J2EE mimics it in most ways</a:t>
            </a:r>
          </a:p>
          <a:p>
            <a:pPr lvl="1"/>
            <a:r>
              <a:rPr lang="en-US" dirty="0" smtClean="0"/>
              <a:t>.NET (Windows) is very similar in style</a:t>
            </a:r>
          </a:p>
          <a:p>
            <a:pPr lvl="1"/>
            <a:endParaRPr lang="en-US" dirty="0" smtClean="0"/>
          </a:p>
          <a:p>
            <a:r>
              <a:rPr lang="en-US" dirty="0" smtClean="0"/>
              <a:t>Models applications as (big) “objects” that export interfaces (methods you can call, with typed </a:t>
            </a:r>
            <a:r>
              <a:rPr lang="en-US" dirty="0" err="1" smtClean="0"/>
              <a:t>args</a:t>
            </a:r>
            <a:r>
              <a:rPr lang="en-US" dirty="0" smtClean="0"/>
              <a:t>)</a:t>
            </a:r>
          </a:p>
          <a:p>
            <a:r>
              <a:rPr lang="en-US" dirty="0" smtClean="0"/>
              <a:t>Then standardizes various tools for managing them</a:t>
            </a:r>
          </a:p>
          <a:p>
            <a:r>
              <a:rPr lang="en-US" dirty="0" smtClean="0"/>
              <a:t>Also provides for ways of connecting data centers over a WAN protocol of their design (which runs on TCP)</a:t>
            </a: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Comparing with CORBA</a:t>
            </a:r>
            <a:endParaRPr lang="en-US" dirty="0"/>
          </a:p>
        </p:txBody>
      </p:sp>
      <p:sp>
        <p:nvSpPr>
          <p:cNvPr id="4" name="Content Placeholder 3"/>
          <p:cNvSpPr>
            <a:spLocks noGrp="1"/>
          </p:cNvSpPr>
          <p:nvPr>
            <p:ph sz="half" idx="1"/>
          </p:nvPr>
        </p:nvSpPr>
        <p:spPr/>
        <p:txBody>
          <a:bodyPr/>
          <a:lstStyle/>
          <a:p>
            <a:pPr algn="ctr">
              <a:buNone/>
            </a:pPr>
            <a:r>
              <a:rPr lang="en-US" b="1" u="sng" dirty="0" smtClean="0"/>
              <a:t>CORBA</a:t>
            </a:r>
          </a:p>
          <a:p>
            <a:r>
              <a:rPr lang="en-US" i="1" dirty="0" smtClean="0"/>
              <a:t>Object</a:t>
            </a:r>
            <a:r>
              <a:rPr lang="en-US" dirty="0" smtClean="0"/>
              <a:t> centric</a:t>
            </a:r>
          </a:p>
          <a:p>
            <a:pPr lvl="1"/>
            <a:r>
              <a:rPr lang="en-US" dirty="0" smtClean="0"/>
              <a:t>RPC / remote method invocation with typed interfaces</a:t>
            </a:r>
          </a:p>
          <a:p>
            <a:r>
              <a:rPr lang="en-US" dirty="0" smtClean="0"/>
              <a:t>Much emphasis on semantics of active objects</a:t>
            </a:r>
          </a:p>
          <a:p>
            <a:r>
              <a:rPr lang="en-US" dirty="0" smtClean="0"/>
              <a:t>Standardizes most OO infrastructure</a:t>
            </a:r>
            <a:endParaRPr lang="en-US" dirty="0"/>
          </a:p>
        </p:txBody>
      </p:sp>
      <p:sp>
        <p:nvSpPr>
          <p:cNvPr id="5" name="Content Placeholder 4"/>
          <p:cNvSpPr>
            <a:spLocks noGrp="1"/>
          </p:cNvSpPr>
          <p:nvPr>
            <p:ph sz="half" idx="2"/>
          </p:nvPr>
        </p:nvSpPr>
        <p:spPr/>
        <p:txBody>
          <a:bodyPr/>
          <a:lstStyle/>
          <a:p>
            <a:pPr algn="ctr">
              <a:buNone/>
            </a:pPr>
            <a:r>
              <a:rPr lang="en-US" b="1" u="sng" dirty="0" smtClean="0"/>
              <a:t>Web Services</a:t>
            </a:r>
          </a:p>
          <a:p>
            <a:r>
              <a:rPr lang="en-US" i="1" dirty="0" smtClean="0"/>
              <a:t>Document</a:t>
            </a:r>
            <a:r>
              <a:rPr lang="en-US" dirty="0" smtClean="0"/>
              <a:t> centric</a:t>
            </a:r>
          </a:p>
          <a:p>
            <a:pPr lvl="1"/>
            <a:r>
              <a:rPr lang="en-US" dirty="0" smtClean="0"/>
              <a:t>Services treated as document processors</a:t>
            </a:r>
          </a:p>
          <a:p>
            <a:pPr lvl="1"/>
            <a:r>
              <a:rPr lang="en-US" dirty="0" smtClean="0"/>
              <a:t>But can still do RPC…</a:t>
            </a:r>
          </a:p>
          <a:p>
            <a:r>
              <a:rPr lang="en-US" dirty="0" smtClean="0"/>
              <a:t>Document defines its own needs and services try to carry them out</a:t>
            </a:r>
          </a:p>
          <a:p>
            <a:r>
              <a:rPr lang="en-US" dirty="0" smtClean="0"/>
              <a:t>Standardizes things documents can express</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 story of standards…</a:t>
            </a:r>
            <a:endParaRPr lang="en-US" dirty="0"/>
          </a:p>
        </p:txBody>
      </p:sp>
      <p:sp>
        <p:nvSpPr>
          <p:cNvPr id="3" name="Content Placeholder 2"/>
          <p:cNvSpPr>
            <a:spLocks noGrp="1"/>
          </p:cNvSpPr>
          <p:nvPr>
            <p:ph idx="1"/>
          </p:nvPr>
        </p:nvSpPr>
        <p:spPr/>
        <p:txBody>
          <a:bodyPr/>
          <a:lstStyle/>
          <a:p>
            <a:r>
              <a:rPr lang="en-US" dirty="0" smtClean="0"/>
              <a:t>What’s a standard?</a:t>
            </a:r>
          </a:p>
          <a:p>
            <a:pPr lvl="1"/>
            <a:r>
              <a:rPr lang="en-US" dirty="0" smtClean="0"/>
              <a:t>Historically, the industry has advanced in surges</a:t>
            </a:r>
          </a:p>
          <a:p>
            <a:pPr lvl="1"/>
            <a:r>
              <a:rPr lang="en-US" dirty="0" smtClean="0"/>
              <a:t>First, a major advance occurs, like first web browser</a:t>
            </a:r>
          </a:p>
          <a:p>
            <a:pPr lvl="1"/>
            <a:r>
              <a:rPr lang="en-US" dirty="0" smtClean="0"/>
              <a:t>Big players jump on board, agree to cooperate to ensure interoperability of their products, which will innovate in terms of the user experience but standardize “internals”</a:t>
            </a:r>
          </a:p>
          <a:p>
            <a:r>
              <a:rPr lang="en-US" dirty="0" smtClean="0"/>
              <a:t>Today, we’re awash in standards</a:t>
            </a:r>
          </a:p>
          <a:p>
            <a:pPr lvl="1"/>
            <a:r>
              <a:rPr lang="en-US" dirty="0" smtClean="0"/>
              <a:t>But creating a standard isn’t any formula for success</a:t>
            </a:r>
          </a:p>
          <a:p>
            <a:pPr lvl="1"/>
            <a:r>
              <a:rPr lang="en-US" dirty="0" smtClean="0"/>
              <a:t>There are far more </a:t>
            </a:r>
            <a:r>
              <a:rPr lang="en-US" i="1" dirty="0" smtClean="0"/>
              <a:t>ignored </a:t>
            </a:r>
            <a:r>
              <a:rPr lang="en-US" dirty="0" smtClean="0"/>
              <a:t>standards than </a:t>
            </a:r>
            <a:r>
              <a:rPr lang="en-US" i="1" dirty="0" smtClean="0"/>
              <a:t>adopted </a:t>
            </a:r>
            <a:r>
              <a:rPr lang="en-US" dirty="0" smtClean="0"/>
              <a:t>ones</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pPr eaLnBrk="1" hangingPunct="1"/>
            <a:r>
              <a:rPr lang="en-US" dirty="0" smtClean="0"/>
              <a:t>Remote method invocation</a:t>
            </a:r>
          </a:p>
        </p:txBody>
      </p:sp>
      <p:sp>
        <p:nvSpPr>
          <p:cNvPr id="21507" name="Rectangle 3"/>
          <p:cNvSpPr>
            <a:spLocks noGrp="1" noChangeArrowheads="1"/>
          </p:cNvSpPr>
          <p:nvPr>
            <p:ph type="body" idx="1"/>
          </p:nvPr>
        </p:nvSpPr>
        <p:spPr/>
        <p:txBody>
          <a:bodyPr/>
          <a:lstStyle/>
          <a:p>
            <a:pPr eaLnBrk="1" hangingPunct="1"/>
            <a:r>
              <a:rPr lang="en-US" sz="2200" dirty="0" smtClean="0"/>
              <a:t>Also called Remote Procedure Call: Invoke a procedure on a remote machine “just” as you would on the local machine.</a:t>
            </a:r>
          </a:p>
          <a:p>
            <a:pPr eaLnBrk="1" hangingPunct="1"/>
            <a:r>
              <a:rPr lang="en-US" sz="2200" dirty="0" smtClean="0"/>
              <a:t>Introduced by </a:t>
            </a:r>
            <a:r>
              <a:rPr lang="en-US" sz="2200" dirty="0" err="1" smtClean="0"/>
              <a:t>Birrell</a:t>
            </a:r>
            <a:r>
              <a:rPr lang="en-US" sz="2200" dirty="0" smtClean="0"/>
              <a:t> and Nelson in 1985</a:t>
            </a:r>
          </a:p>
          <a:p>
            <a:pPr eaLnBrk="1" hangingPunct="1"/>
            <a:r>
              <a:rPr lang="en-US" sz="2200" dirty="0" smtClean="0"/>
              <a:t>Idea: mask distributed computing system using a “transparent” abstraction</a:t>
            </a:r>
          </a:p>
          <a:p>
            <a:pPr lvl="1" eaLnBrk="1" hangingPunct="1"/>
            <a:r>
              <a:rPr lang="en-US" sz="2200" dirty="0" smtClean="0">
                <a:solidFill>
                  <a:schemeClr val="tx2"/>
                </a:solidFill>
              </a:rPr>
              <a:t>Looks like normal procedure call</a:t>
            </a:r>
          </a:p>
          <a:p>
            <a:pPr lvl="1" eaLnBrk="1" hangingPunct="1"/>
            <a:r>
              <a:rPr lang="en-US" sz="2200" dirty="0" smtClean="0">
                <a:solidFill>
                  <a:schemeClr val="tx2"/>
                </a:solidFill>
              </a:rPr>
              <a:t>Hides all aspects of distributed interaction</a:t>
            </a:r>
          </a:p>
          <a:p>
            <a:pPr lvl="1" eaLnBrk="1" hangingPunct="1"/>
            <a:r>
              <a:rPr lang="en-US" sz="2200" dirty="0" smtClean="0">
                <a:solidFill>
                  <a:schemeClr val="tx2"/>
                </a:solidFill>
              </a:rPr>
              <a:t>Supports an easy programming model</a:t>
            </a:r>
          </a:p>
          <a:p>
            <a:pPr eaLnBrk="1" hangingPunct="1"/>
            <a:r>
              <a:rPr lang="en-US" sz="2200" dirty="0" smtClean="0"/>
              <a:t>Today, RPC is the core of many distributed systems.</a:t>
            </a:r>
          </a:p>
          <a:p>
            <a:pPr eaLnBrk="1" hangingPunct="1"/>
            <a:r>
              <a:rPr lang="en-US" sz="2200" dirty="0" smtClean="0"/>
              <a:t>Can view the WS client server interaction as an RPC.</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pPr eaLnBrk="1" hangingPunct="1"/>
            <a:r>
              <a:rPr lang="en-US" smtClean="0"/>
              <a:t>RPC Optimization</a:t>
            </a:r>
          </a:p>
        </p:txBody>
      </p:sp>
      <p:pic>
        <p:nvPicPr>
          <p:cNvPr id="27651" name="Picture 3"/>
          <p:cNvPicPr>
            <a:picLocks noGrp="1" noChangeAspect="1" noChangeArrowheads="1"/>
          </p:cNvPicPr>
          <p:nvPr>
            <p:ph sz="half" idx="1"/>
          </p:nvPr>
        </p:nvPicPr>
        <p:blipFill>
          <a:blip r:embed="rId2"/>
          <a:srcRect/>
          <a:stretch>
            <a:fillRect/>
          </a:stretch>
        </p:blipFill>
        <p:spPr/>
      </p:pic>
      <p:sp>
        <p:nvSpPr>
          <p:cNvPr id="27652" name="Rectangle 4"/>
          <p:cNvSpPr>
            <a:spLocks noGrp="1" noChangeArrowheads="1"/>
          </p:cNvSpPr>
          <p:nvPr>
            <p:ph type="body" sz="half" idx="2"/>
          </p:nvPr>
        </p:nvSpPr>
        <p:spPr>
          <a:xfrm>
            <a:off x="4876800" y="1905000"/>
            <a:ext cx="4038600" cy="4114800"/>
          </a:xfrm>
        </p:spPr>
        <p:txBody>
          <a:bodyPr/>
          <a:lstStyle/>
          <a:p>
            <a:pPr eaLnBrk="1" hangingPunct="1">
              <a:lnSpc>
                <a:spcPct val="90000"/>
              </a:lnSpc>
            </a:pPr>
            <a:r>
              <a:rPr lang="en-US" sz="2400" smtClean="0"/>
              <a:t>Delay sending acks, so that imminent reply itself acts as an ack.</a:t>
            </a:r>
          </a:p>
          <a:p>
            <a:pPr eaLnBrk="1" hangingPunct="1">
              <a:lnSpc>
                <a:spcPct val="90000"/>
              </a:lnSpc>
            </a:pPr>
            <a:r>
              <a:rPr lang="en-US" sz="2400" smtClean="0"/>
              <a:t>Don’t send acks after each packet.</a:t>
            </a:r>
          </a:p>
          <a:p>
            <a:pPr eaLnBrk="1" hangingPunct="1">
              <a:lnSpc>
                <a:spcPct val="90000"/>
              </a:lnSpc>
            </a:pPr>
            <a:r>
              <a:rPr lang="en-US" sz="2400" smtClean="0"/>
              <a:t>Send ack only at the end of transmission of entire RPC request.</a:t>
            </a:r>
          </a:p>
          <a:p>
            <a:pPr eaLnBrk="1" hangingPunct="1">
              <a:lnSpc>
                <a:spcPct val="90000"/>
              </a:lnSpc>
            </a:pPr>
            <a:r>
              <a:rPr lang="en-US" sz="2400" smtClean="0"/>
              <a:t>NACK sent when missing sequence number detected</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pPr eaLnBrk="1" hangingPunct="1"/>
            <a:r>
              <a:rPr lang="en-US" smtClean="0"/>
              <a:t>RPC – what can go wrong?</a:t>
            </a:r>
          </a:p>
        </p:txBody>
      </p:sp>
      <p:sp>
        <p:nvSpPr>
          <p:cNvPr id="26627" name="Rectangle 3"/>
          <p:cNvSpPr>
            <a:spLocks noGrp="1" noChangeArrowheads="1"/>
          </p:cNvSpPr>
          <p:nvPr>
            <p:ph type="body" idx="1"/>
          </p:nvPr>
        </p:nvSpPr>
        <p:spPr/>
        <p:txBody>
          <a:bodyPr/>
          <a:lstStyle/>
          <a:p>
            <a:pPr eaLnBrk="1" hangingPunct="1">
              <a:lnSpc>
                <a:spcPct val="90000"/>
              </a:lnSpc>
            </a:pPr>
            <a:r>
              <a:rPr lang="en-US" sz="2800" smtClean="0"/>
              <a:t>Network failure, client failure, server failure</a:t>
            </a:r>
          </a:p>
          <a:p>
            <a:pPr eaLnBrk="1" hangingPunct="1">
              <a:lnSpc>
                <a:spcPct val="90000"/>
              </a:lnSpc>
            </a:pPr>
            <a:r>
              <a:rPr lang="en-US" sz="2800" smtClean="0"/>
              <a:t>Assuming only network idiosyncrasies for now…</a:t>
            </a:r>
          </a:p>
          <a:p>
            <a:pPr eaLnBrk="1" hangingPunct="1">
              <a:lnSpc>
                <a:spcPct val="90000"/>
              </a:lnSpc>
            </a:pPr>
            <a:r>
              <a:rPr lang="en-US" sz="2800" smtClean="0"/>
              <a:t>RPCs use acks to make packet transmission more reliable.</a:t>
            </a:r>
          </a:p>
          <a:p>
            <a:pPr lvl="1" eaLnBrk="1" hangingPunct="1">
              <a:lnSpc>
                <a:spcPct val="90000"/>
              </a:lnSpc>
            </a:pPr>
            <a:r>
              <a:rPr lang="en-US" sz="2400" smtClean="0"/>
              <a:t>If timeout with no ack, resend packet.</a:t>
            </a:r>
          </a:p>
          <a:p>
            <a:pPr lvl="1" eaLnBrk="1" hangingPunct="1">
              <a:lnSpc>
                <a:spcPct val="90000"/>
              </a:lnSpc>
            </a:pPr>
            <a:r>
              <a:rPr lang="en-US" sz="2400" smtClean="0"/>
              <a:t>Leads to the issue of replayed requests.</a:t>
            </a:r>
          </a:p>
          <a:p>
            <a:pPr eaLnBrk="1" hangingPunct="1">
              <a:lnSpc>
                <a:spcPct val="90000"/>
              </a:lnSpc>
            </a:pPr>
            <a:r>
              <a:rPr lang="en-US" sz="2800" smtClean="0"/>
              <a:t>Each packet has a sequence number and timestamp embedded to enable detection of duplicates.</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lstStyle/>
          <a:p>
            <a:pPr eaLnBrk="1" hangingPunct="1"/>
            <a:r>
              <a:rPr lang="en-US" smtClean="0"/>
              <a:t>What happens when machines could fail too?</a:t>
            </a:r>
          </a:p>
        </p:txBody>
      </p:sp>
      <p:sp>
        <p:nvSpPr>
          <p:cNvPr id="28675" name="Rectangle 3"/>
          <p:cNvSpPr>
            <a:spLocks noGrp="1" noChangeArrowheads="1"/>
          </p:cNvSpPr>
          <p:nvPr>
            <p:ph type="body" idx="1"/>
          </p:nvPr>
        </p:nvSpPr>
        <p:spPr/>
        <p:txBody>
          <a:bodyPr/>
          <a:lstStyle/>
          <a:p>
            <a:pPr eaLnBrk="1" hangingPunct="1"/>
            <a:r>
              <a:rPr lang="en-US" smtClean="0"/>
              <a:t>What does a failed request mean?</a:t>
            </a:r>
          </a:p>
          <a:p>
            <a:pPr lvl="1" eaLnBrk="1" hangingPunct="1"/>
            <a:r>
              <a:rPr lang="en-US" smtClean="0"/>
              <a:t>Network failure and/or machine failure!</a:t>
            </a:r>
          </a:p>
          <a:p>
            <a:pPr lvl="1" eaLnBrk="1" hangingPunct="1"/>
            <a:r>
              <a:rPr lang="en-US" smtClean="0"/>
              <a:t>Client that issued request would not know if the server processed the request or not.</a:t>
            </a:r>
          </a:p>
          <a:p>
            <a:pPr lvl="1" eaLnBrk="1" hangingPunct="1">
              <a:buFont typeface="Wingdings" pitchFamily="2" charset="2"/>
              <a:buChar char="Ø"/>
            </a:pPr>
            <a:endParaRPr lang="en-US" smtClean="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lstStyle/>
          <a:p>
            <a:pPr eaLnBrk="1" hangingPunct="1"/>
            <a:r>
              <a:rPr lang="en-US" sz="4000" smtClean="0"/>
              <a:t>How about layering RPC on TCP?</a:t>
            </a:r>
          </a:p>
        </p:txBody>
      </p:sp>
      <p:sp>
        <p:nvSpPr>
          <p:cNvPr id="29699" name="Rectangle 3"/>
          <p:cNvSpPr>
            <a:spLocks noGrp="1" noChangeArrowheads="1"/>
          </p:cNvSpPr>
          <p:nvPr>
            <p:ph type="body" idx="1"/>
          </p:nvPr>
        </p:nvSpPr>
        <p:spPr/>
        <p:txBody>
          <a:bodyPr/>
          <a:lstStyle/>
          <a:p>
            <a:pPr eaLnBrk="1" hangingPunct="1"/>
            <a:r>
              <a:rPr lang="en-US" dirty="0" smtClean="0"/>
              <a:t>Web services often (not always) run over TCP</a:t>
            </a:r>
          </a:p>
          <a:p>
            <a:pPr eaLnBrk="1" hangingPunct="1"/>
            <a:r>
              <a:rPr lang="en-US" dirty="0" smtClean="0"/>
              <a:t>TCP gives reliable in-order delivery, flow control and congestion control.</a:t>
            </a:r>
          </a:p>
          <a:p>
            <a:pPr lvl="1" eaLnBrk="1" hangingPunct="1"/>
            <a:r>
              <a:rPr lang="en-US" dirty="0" smtClean="0"/>
              <a:t>Reliable: Acknowledgments and retransmissions.</a:t>
            </a:r>
          </a:p>
          <a:p>
            <a:pPr lvl="1" eaLnBrk="1" hangingPunct="1"/>
            <a:r>
              <a:rPr lang="en-US" dirty="0" smtClean="0"/>
              <a:t>In-order: Sequence numbers embedded in each message.</a:t>
            </a:r>
          </a:p>
          <a:p>
            <a:pPr lvl="1" eaLnBrk="1" hangingPunct="1"/>
            <a:r>
              <a:rPr lang="en-US" dirty="0" smtClean="0"/>
              <a:t>Flow Control: Max allowed window size.</a:t>
            </a:r>
          </a:p>
          <a:p>
            <a:pPr lvl="1" eaLnBrk="1" hangingPunct="1"/>
            <a:endParaRPr lang="en-US" dirty="0" smtClean="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body" idx="1"/>
          </p:nvPr>
        </p:nvSpPr>
        <p:spPr/>
        <p:txBody>
          <a:bodyPr/>
          <a:lstStyle/>
          <a:p>
            <a:pPr eaLnBrk="1" hangingPunct="1"/>
            <a:r>
              <a:rPr lang="en-US" dirty="0" smtClean="0"/>
              <a:t>Congestion Control: the saw tooth curve</a:t>
            </a:r>
          </a:p>
          <a:p>
            <a:pPr lvl="1" eaLnBrk="1" hangingPunct="1"/>
            <a:r>
              <a:rPr lang="en-US" dirty="0" smtClean="0"/>
              <a:t>Ramp up as long as no timeouts.</a:t>
            </a:r>
          </a:p>
          <a:p>
            <a:pPr lvl="2" eaLnBrk="1" hangingPunct="1"/>
            <a:r>
              <a:rPr lang="en-US" dirty="0" smtClean="0"/>
              <a:t>Slow-start phase – exponential increase (until the slow-start threshold is hit)</a:t>
            </a:r>
          </a:p>
          <a:p>
            <a:pPr lvl="2" eaLnBrk="1" hangingPunct="1"/>
            <a:r>
              <a:rPr lang="en-US" dirty="0" smtClean="0"/>
              <a:t>Congestion Avoidance phase – additive increase</a:t>
            </a:r>
          </a:p>
          <a:p>
            <a:pPr lvl="1" eaLnBrk="1" hangingPunct="1"/>
            <a:r>
              <a:rPr lang="en-US" dirty="0" smtClean="0"/>
              <a:t>Multiplicative Decrease on timeout.</a:t>
            </a:r>
          </a:p>
        </p:txBody>
      </p:sp>
      <p:sp>
        <p:nvSpPr>
          <p:cNvPr id="30723" name="Rectangle 3"/>
          <p:cNvSpPr>
            <a:spLocks noGrp="1" noChangeArrowheads="1"/>
          </p:cNvSpPr>
          <p:nvPr>
            <p:ph type="title"/>
          </p:nvPr>
        </p:nvSpPr>
        <p:spPr/>
        <p:txBody>
          <a:bodyPr/>
          <a:lstStyle/>
          <a:p>
            <a:pPr eaLnBrk="1" hangingPunct="1"/>
            <a:r>
              <a:rPr lang="en-US" smtClean="0"/>
              <a:t>TCP…</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pPr eaLnBrk="1" hangingPunct="1"/>
            <a:r>
              <a:rPr lang="en-US" smtClean="0"/>
              <a:t>TCP optimizations</a:t>
            </a:r>
          </a:p>
        </p:txBody>
      </p:sp>
      <p:sp>
        <p:nvSpPr>
          <p:cNvPr id="31747" name="Rectangle 3"/>
          <p:cNvSpPr>
            <a:spLocks noGrp="1" noChangeArrowheads="1"/>
          </p:cNvSpPr>
          <p:nvPr>
            <p:ph type="body" idx="1"/>
          </p:nvPr>
        </p:nvSpPr>
        <p:spPr/>
        <p:txBody>
          <a:bodyPr/>
          <a:lstStyle/>
          <a:p>
            <a:pPr eaLnBrk="1" hangingPunct="1"/>
            <a:r>
              <a:rPr lang="en-US" smtClean="0"/>
              <a:t>Random Early Detection</a:t>
            </a:r>
          </a:p>
          <a:p>
            <a:pPr eaLnBrk="1" hangingPunct="1"/>
            <a:r>
              <a:rPr lang="en-US" smtClean="0"/>
              <a:t>Selective Acknowledgments</a:t>
            </a:r>
          </a:p>
          <a:p>
            <a:pPr eaLnBrk="1" hangingPunct="1"/>
            <a:r>
              <a:rPr lang="en-US" smtClean="0"/>
              <a:t>Fast Retransmit/Recovery</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lstStyle/>
          <a:p>
            <a:pPr eaLnBrk="1" hangingPunct="1"/>
            <a:r>
              <a:rPr lang="en-US" smtClean="0"/>
              <a:t>Back to RPC on TCP:</a:t>
            </a:r>
          </a:p>
        </p:txBody>
      </p:sp>
      <p:sp>
        <p:nvSpPr>
          <p:cNvPr id="32771" name="Rectangle 3"/>
          <p:cNvSpPr>
            <a:spLocks noGrp="1" noChangeArrowheads="1"/>
          </p:cNvSpPr>
          <p:nvPr>
            <p:ph idx="1"/>
          </p:nvPr>
        </p:nvSpPr>
        <p:spPr/>
        <p:txBody>
          <a:bodyPr/>
          <a:lstStyle/>
          <a:p>
            <a:pPr eaLnBrk="1" hangingPunct="1"/>
            <a:r>
              <a:rPr lang="en-US" dirty="0" smtClean="0"/>
              <a:t>TCP gives reliable communication when both ends and the network connecting them are up.</a:t>
            </a:r>
          </a:p>
          <a:p>
            <a:pPr eaLnBrk="1" hangingPunct="1"/>
            <a:r>
              <a:rPr lang="en-US" dirty="0" smtClean="0"/>
              <a:t>So the RPC protocol itself does not need to employ timeouts and retransmission.</a:t>
            </a:r>
          </a:p>
          <a:p>
            <a:pPr lvl="1" eaLnBrk="1" hangingPunct="1"/>
            <a:r>
              <a:rPr lang="en-US" dirty="0" smtClean="0"/>
              <a:t>Simpler RPC implementation.</a:t>
            </a:r>
          </a:p>
          <a:p>
            <a:pPr lvl="1" eaLnBrk="1" hangingPunct="1"/>
            <a:r>
              <a:rPr lang="en-US" dirty="0" smtClean="0"/>
              <a:t>But the failure semantics remain the same (weak)</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lstStyle/>
          <a:p>
            <a:pPr eaLnBrk="1" hangingPunct="1"/>
            <a:r>
              <a:rPr lang="en-US" smtClean="0"/>
              <a:t>RPC Semantics</a:t>
            </a:r>
          </a:p>
        </p:txBody>
      </p:sp>
      <p:sp>
        <p:nvSpPr>
          <p:cNvPr id="34819" name="Rectangle 3"/>
          <p:cNvSpPr>
            <a:spLocks noGrp="1" noChangeArrowheads="1"/>
          </p:cNvSpPr>
          <p:nvPr>
            <p:ph type="body" idx="1"/>
          </p:nvPr>
        </p:nvSpPr>
        <p:spPr/>
        <p:txBody>
          <a:bodyPr/>
          <a:lstStyle/>
          <a:p>
            <a:pPr eaLnBrk="1" hangingPunct="1"/>
            <a:r>
              <a:rPr lang="en-US" smtClean="0"/>
              <a:t>“Exactly Once”</a:t>
            </a:r>
          </a:p>
          <a:p>
            <a:pPr lvl="1" eaLnBrk="1" hangingPunct="1"/>
            <a:r>
              <a:rPr lang="en-US" smtClean="0"/>
              <a:t>Each request handled exactly once.</a:t>
            </a:r>
          </a:p>
          <a:p>
            <a:pPr lvl="1" eaLnBrk="1" hangingPunct="1"/>
            <a:r>
              <a:rPr lang="en-US" smtClean="0"/>
              <a:t>Impossible to satisfy, in the face of failures.</a:t>
            </a:r>
          </a:p>
          <a:p>
            <a:pPr lvl="1" eaLnBrk="1" hangingPunct="1">
              <a:buFont typeface="Wingdings" pitchFamily="2" charset="2"/>
              <a:buChar char="Ø"/>
            </a:pPr>
            <a:r>
              <a:rPr lang="en-US" smtClean="0"/>
              <a:t>Can’t tell whether timeout was because of node failure or communication failure.</a:t>
            </a:r>
          </a:p>
          <a:p>
            <a:pPr eaLnBrk="1" hangingPunct="1"/>
            <a:endParaRPr lang="en-US" smtClean="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p:txBody>
          <a:bodyPr/>
          <a:lstStyle/>
          <a:p>
            <a:pPr eaLnBrk="1" hangingPunct="1"/>
            <a:r>
              <a:rPr lang="en-US" smtClean="0"/>
              <a:t>RPC Semantics…</a:t>
            </a:r>
          </a:p>
        </p:txBody>
      </p:sp>
      <p:sp>
        <p:nvSpPr>
          <p:cNvPr id="35843" name="Rectangle 3"/>
          <p:cNvSpPr>
            <a:spLocks noGrp="1" noChangeArrowheads="1"/>
          </p:cNvSpPr>
          <p:nvPr>
            <p:ph type="body" idx="1"/>
          </p:nvPr>
        </p:nvSpPr>
        <p:spPr/>
        <p:txBody>
          <a:bodyPr/>
          <a:lstStyle/>
          <a:p>
            <a:pPr eaLnBrk="1" hangingPunct="1"/>
            <a:r>
              <a:rPr lang="en-US" smtClean="0"/>
              <a:t>“At most Once”</a:t>
            </a:r>
          </a:p>
          <a:p>
            <a:pPr lvl="1" eaLnBrk="1" hangingPunct="1"/>
            <a:r>
              <a:rPr lang="en-US" smtClean="0"/>
              <a:t>Each request handled at most once.</a:t>
            </a:r>
          </a:p>
          <a:p>
            <a:pPr lvl="1" eaLnBrk="1" hangingPunct="1"/>
            <a:r>
              <a:rPr lang="en-US" smtClean="0"/>
              <a:t>Can be satisfied, assuming synchronized clocks, and using timestamps.</a:t>
            </a:r>
          </a:p>
          <a:p>
            <a:pPr eaLnBrk="1" hangingPunct="1"/>
            <a:r>
              <a:rPr lang="en-US" smtClean="0"/>
              <a:t>“At least Once”</a:t>
            </a:r>
          </a:p>
          <a:p>
            <a:pPr lvl="1" eaLnBrk="1" hangingPunct="1"/>
            <a:r>
              <a:rPr lang="en-US" smtClean="0"/>
              <a:t>If client is active indefinitely, the request is eventually processed (maybe more than once)</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 short history of standards</a:t>
            </a:r>
            <a:endParaRPr lang="en-US" dirty="0"/>
          </a:p>
        </p:txBody>
      </p:sp>
      <p:sp>
        <p:nvSpPr>
          <p:cNvPr id="3" name="Content Placeholder 2"/>
          <p:cNvSpPr>
            <a:spLocks noGrp="1"/>
          </p:cNvSpPr>
          <p:nvPr>
            <p:ph idx="1"/>
          </p:nvPr>
        </p:nvSpPr>
        <p:spPr/>
        <p:txBody>
          <a:bodyPr/>
          <a:lstStyle/>
          <a:p>
            <a:r>
              <a:rPr lang="en-US" dirty="0" smtClean="0"/>
              <a:t>Some standards that mattered</a:t>
            </a:r>
          </a:p>
          <a:p>
            <a:pPr lvl="1"/>
            <a:r>
              <a:rPr lang="en-US" dirty="0" smtClean="0"/>
              <a:t>CORBA: general object-oriented interoperability</a:t>
            </a:r>
          </a:p>
          <a:p>
            <a:pPr lvl="1"/>
            <a:r>
              <a:rPr lang="en-US" dirty="0" smtClean="0"/>
              <a:t>J2EE: Java runtime environment</a:t>
            </a:r>
          </a:p>
          <a:p>
            <a:pPr lvl="1"/>
            <a:r>
              <a:rPr lang="en-US" dirty="0" smtClean="0"/>
              <a:t>.NET: Microsoft’s distributed computing infrastructure</a:t>
            </a:r>
          </a:p>
          <a:p>
            <a:pPr lvl="1"/>
            <a:r>
              <a:rPr lang="en-US" dirty="0" smtClean="0"/>
              <a:t>Web Services: the web, but not limited to browsers interacting to web servers.  </a:t>
            </a:r>
          </a:p>
          <a:p>
            <a:pPr lvl="2"/>
            <a:r>
              <a:rPr lang="en-US" dirty="0" smtClean="0"/>
              <a:t>Web services use the same standards</a:t>
            </a:r>
          </a:p>
          <a:p>
            <a:pPr lvl="2"/>
            <a:r>
              <a:rPr lang="en-US" dirty="0" smtClean="0"/>
              <a:t>But the focus on programs that interact by exchanging documents (web pages) that encode information</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Most data centers are behind a NAT box</a:t>
            </a:r>
            <a:endParaRPr lang="en-US" dirty="0"/>
          </a:p>
        </p:txBody>
      </p:sp>
      <p:sp>
        <p:nvSpPr>
          <p:cNvPr id="3" name="Content Placeholder 2"/>
          <p:cNvSpPr>
            <a:spLocks noGrp="1"/>
          </p:cNvSpPr>
          <p:nvPr>
            <p:ph idx="1"/>
          </p:nvPr>
        </p:nvSpPr>
        <p:spPr/>
        <p:txBody>
          <a:bodyPr/>
          <a:lstStyle/>
          <a:p>
            <a:r>
              <a:rPr lang="en-US" dirty="0" smtClean="0"/>
              <a:t>Overcomes limited size of IPv4 address space</a:t>
            </a:r>
          </a:p>
          <a:p>
            <a:r>
              <a:rPr lang="en-US" dirty="0" smtClean="0"/>
              <a:t>Role is to translate a large number of internal host addresses (Amazon or Google might have tens of thousands of machines at each data center) into a small number of externally visible ones</a:t>
            </a:r>
          </a:p>
          <a:p>
            <a:r>
              <a:rPr lang="en-US" dirty="0" smtClean="0"/>
              <a:t>Can also play a load-balancing function</a:t>
            </a:r>
            <a:endParaRPr lang="en-US"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pPr eaLnBrk="1" hangingPunct="1"/>
            <a:r>
              <a:rPr lang="en-US" smtClean="0"/>
              <a:t>Discovery</a:t>
            </a:r>
          </a:p>
        </p:txBody>
      </p:sp>
      <p:sp>
        <p:nvSpPr>
          <p:cNvPr id="6147" name="Rectangle 3"/>
          <p:cNvSpPr>
            <a:spLocks noGrp="1" noChangeArrowheads="1"/>
          </p:cNvSpPr>
          <p:nvPr>
            <p:ph type="body" idx="1"/>
          </p:nvPr>
        </p:nvSpPr>
        <p:spPr/>
        <p:txBody>
          <a:bodyPr/>
          <a:lstStyle/>
          <a:p>
            <a:pPr eaLnBrk="1" hangingPunct="1"/>
            <a:r>
              <a:rPr lang="en-US" smtClean="0"/>
              <a:t>This is the problem of finding the “right” service</a:t>
            </a:r>
          </a:p>
          <a:p>
            <a:pPr lvl="1" eaLnBrk="1" hangingPunct="1"/>
            <a:r>
              <a:rPr lang="en-US" smtClean="0"/>
              <a:t>In our example, we saw one way to do it – with a URL</a:t>
            </a:r>
          </a:p>
          <a:p>
            <a:pPr lvl="1" eaLnBrk="1" hangingPunct="1"/>
            <a:r>
              <a:rPr lang="en-US" smtClean="0"/>
              <a:t>Web Services community favors what they call a URN: Uniform Resource Name</a:t>
            </a:r>
          </a:p>
          <a:p>
            <a:pPr eaLnBrk="1" hangingPunct="1"/>
            <a:r>
              <a:rPr lang="en-US" smtClean="0"/>
              <a:t>But the more general approach is to use an intermediary: a discovery service</a:t>
            </a: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9042" name="Group 322"/>
          <p:cNvGraphicFramePr>
            <a:graphicFrameLocks noGrp="1"/>
          </p:cNvGraphicFramePr>
          <p:nvPr/>
        </p:nvGraphicFramePr>
        <p:xfrm>
          <a:off x="457200" y="1981200"/>
          <a:ext cx="8229600" cy="4707573"/>
        </p:xfrm>
        <a:graphic>
          <a:graphicData uri="http://schemas.openxmlformats.org/drawingml/2006/table">
            <a:tbl>
              <a:tblPr/>
              <a:tblGrid>
                <a:gridCol w="1839913"/>
                <a:gridCol w="1427162"/>
                <a:gridCol w="1284288"/>
                <a:gridCol w="1741487"/>
                <a:gridCol w="966788"/>
                <a:gridCol w="969962"/>
              </a:tblGrid>
              <a:tr h="227013">
                <a:tc>
                  <a:txBody>
                    <a:bodyPr/>
                    <a:lstStyle/>
                    <a:p>
                      <a:pPr marL="342900" marR="0" lvl="0" indent="-342900" algn="l" defTabSz="914400" rtl="0" eaLnBrk="1" fontAlgn="base" latinLnBrk="0" hangingPunct="1">
                        <a:lnSpc>
                          <a:spcPct val="100000"/>
                        </a:lnSpc>
                        <a:spcBef>
                          <a:spcPct val="0"/>
                        </a:spcBef>
                        <a:spcAft>
                          <a:spcPct val="0"/>
                        </a:spcAft>
                        <a:buClr>
                          <a:schemeClr val="folHlink"/>
                        </a:buClr>
                        <a:buSzPct val="60000"/>
                        <a:buFont typeface="Wingdings" pitchFamily="2" charset="2"/>
                        <a:buNone/>
                        <a:tabLst/>
                      </a:pPr>
                      <a:r>
                        <a:rPr kumimoji="0" lang="en-US" sz="1000" b="1" i="0" u="none" strike="noStrike" cap="none" normalizeH="0" baseline="0" dirty="0" smtClean="0">
                          <a:ln>
                            <a:noFill/>
                          </a:ln>
                          <a:solidFill>
                            <a:schemeClr val="tx1"/>
                          </a:solidFill>
                          <a:effectLst/>
                          <a:latin typeface="Times New Roman" pitchFamily="18" charset="0"/>
                        </a:rPr>
                        <a:t>Name</a:t>
                      </a:r>
                      <a:endParaRPr kumimoji="0" lang="en-US" sz="2400" b="0" i="0" u="none" strike="noStrike" cap="none" normalizeH="0" baseline="0" dirty="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40000"/>
                        <a:lumOff val="60000"/>
                      </a:schemeClr>
                    </a:solidFill>
                  </a:tcPr>
                </a:tc>
                <a:tc>
                  <a:txBody>
                    <a:bodyPr/>
                    <a:lstStyle/>
                    <a:p>
                      <a:pPr marL="342900" marR="0" lvl="0" indent="-342900" algn="l" defTabSz="914400" rtl="0" eaLnBrk="1" fontAlgn="base" latinLnBrk="0" hangingPunct="1">
                        <a:lnSpc>
                          <a:spcPct val="100000"/>
                        </a:lnSpc>
                        <a:spcBef>
                          <a:spcPct val="0"/>
                        </a:spcBef>
                        <a:spcAft>
                          <a:spcPct val="0"/>
                        </a:spcAft>
                        <a:buClr>
                          <a:schemeClr val="folHlink"/>
                        </a:buClr>
                        <a:buSzPct val="60000"/>
                        <a:buFont typeface="Wingdings" pitchFamily="2" charset="2"/>
                        <a:buNone/>
                        <a:tabLst/>
                      </a:pPr>
                      <a:r>
                        <a:rPr kumimoji="0" lang="en-US" sz="1000" b="1" i="0" u="none" strike="noStrike" cap="none" normalizeH="0" baseline="0" smtClean="0">
                          <a:ln>
                            <a:noFill/>
                          </a:ln>
                          <a:solidFill>
                            <a:schemeClr val="tx1"/>
                          </a:solidFill>
                          <a:effectLst/>
                          <a:latin typeface="Times New Roman" pitchFamily="18" charset="0"/>
                        </a:rPr>
                        <a:t>Type</a:t>
                      </a:r>
                      <a:endParaRPr kumimoji="0" lang="en-US"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40000"/>
                        <a:lumOff val="60000"/>
                      </a:schemeClr>
                    </a:solidFill>
                  </a:tcPr>
                </a:tc>
                <a:tc>
                  <a:txBody>
                    <a:bodyPr/>
                    <a:lstStyle/>
                    <a:p>
                      <a:pPr marL="342900" marR="0" lvl="0" indent="-342900" algn="l" defTabSz="914400" rtl="0" eaLnBrk="1" fontAlgn="base" latinLnBrk="0" hangingPunct="1">
                        <a:lnSpc>
                          <a:spcPct val="100000"/>
                        </a:lnSpc>
                        <a:spcBef>
                          <a:spcPct val="0"/>
                        </a:spcBef>
                        <a:spcAft>
                          <a:spcPct val="0"/>
                        </a:spcAft>
                        <a:buClr>
                          <a:schemeClr val="folHlink"/>
                        </a:buClr>
                        <a:buSzPct val="60000"/>
                        <a:buFont typeface="Wingdings" pitchFamily="2" charset="2"/>
                        <a:buNone/>
                        <a:tabLst/>
                      </a:pPr>
                      <a:r>
                        <a:rPr kumimoji="0" lang="en-US" sz="1000" b="1" i="0" u="none" strike="noStrike" cap="none" normalizeH="0" baseline="0" smtClean="0">
                          <a:ln>
                            <a:noFill/>
                          </a:ln>
                          <a:solidFill>
                            <a:schemeClr val="tx1"/>
                          </a:solidFill>
                          <a:effectLst/>
                          <a:latin typeface="Times New Roman" pitchFamily="18" charset="0"/>
                        </a:rPr>
                        <a:t>Publisher</a:t>
                      </a:r>
                      <a:endParaRPr kumimoji="0" lang="en-US"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40000"/>
                        <a:lumOff val="60000"/>
                      </a:schemeClr>
                    </a:solidFill>
                  </a:tcPr>
                </a:tc>
                <a:tc>
                  <a:txBody>
                    <a:bodyPr/>
                    <a:lstStyle/>
                    <a:p>
                      <a:pPr marL="342900" marR="0" lvl="0" indent="-342900" algn="l" defTabSz="914400" rtl="0" eaLnBrk="1" fontAlgn="base" latinLnBrk="0" hangingPunct="1">
                        <a:lnSpc>
                          <a:spcPct val="100000"/>
                        </a:lnSpc>
                        <a:spcBef>
                          <a:spcPct val="0"/>
                        </a:spcBef>
                        <a:spcAft>
                          <a:spcPct val="0"/>
                        </a:spcAft>
                        <a:buClr>
                          <a:schemeClr val="folHlink"/>
                        </a:buClr>
                        <a:buSzPct val="60000"/>
                        <a:buFont typeface="Wingdings" pitchFamily="2" charset="2"/>
                        <a:buNone/>
                        <a:tabLst/>
                      </a:pPr>
                      <a:r>
                        <a:rPr kumimoji="0" lang="en-US" sz="1000" b="1" i="0" u="none" strike="noStrike" cap="none" normalizeH="0" baseline="0" smtClean="0">
                          <a:ln>
                            <a:noFill/>
                          </a:ln>
                          <a:solidFill>
                            <a:schemeClr val="tx1"/>
                          </a:solidFill>
                          <a:effectLst/>
                          <a:latin typeface="Times New Roman" pitchFamily="18" charset="0"/>
                        </a:rPr>
                        <a:t>Toolkit</a:t>
                      </a:r>
                      <a:endParaRPr kumimoji="0" lang="en-US"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40000"/>
                        <a:lumOff val="60000"/>
                      </a:schemeClr>
                    </a:solidFill>
                  </a:tcPr>
                </a:tc>
                <a:tc>
                  <a:txBody>
                    <a:bodyPr/>
                    <a:lstStyle/>
                    <a:p>
                      <a:pPr marL="342900" marR="0" lvl="0" indent="-342900" algn="l" defTabSz="914400" rtl="0" eaLnBrk="1" fontAlgn="base" latinLnBrk="0" hangingPunct="1">
                        <a:lnSpc>
                          <a:spcPct val="100000"/>
                        </a:lnSpc>
                        <a:spcBef>
                          <a:spcPct val="0"/>
                        </a:spcBef>
                        <a:spcAft>
                          <a:spcPct val="0"/>
                        </a:spcAft>
                        <a:buClr>
                          <a:schemeClr val="folHlink"/>
                        </a:buClr>
                        <a:buSzPct val="60000"/>
                        <a:buFont typeface="Wingdings" pitchFamily="2" charset="2"/>
                        <a:buNone/>
                        <a:tabLst/>
                      </a:pPr>
                      <a:r>
                        <a:rPr kumimoji="0" lang="en-US" sz="1000" b="1" i="0" u="none" strike="noStrike" cap="none" normalizeH="0" baseline="0" smtClean="0">
                          <a:ln>
                            <a:noFill/>
                          </a:ln>
                          <a:solidFill>
                            <a:schemeClr val="tx1"/>
                          </a:solidFill>
                          <a:effectLst/>
                          <a:latin typeface="Times New Roman" pitchFamily="18" charset="0"/>
                        </a:rPr>
                        <a:t>Language</a:t>
                      </a:r>
                      <a:endParaRPr kumimoji="0" lang="en-US"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40000"/>
                        <a:lumOff val="60000"/>
                      </a:schemeClr>
                    </a:solidFill>
                  </a:tcPr>
                </a:tc>
                <a:tc>
                  <a:txBody>
                    <a:bodyPr/>
                    <a:lstStyle/>
                    <a:p>
                      <a:pPr marL="342900" marR="0" lvl="0" indent="-342900" algn="l" defTabSz="914400" rtl="0" eaLnBrk="1" fontAlgn="base" latinLnBrk="0" hangingPunct="1">
                        <a:lnSpc>
                          <a:spcPct val="100000"/>
                        </a:lnSpc>
                        <a:spcBef>
                          <a:spcPct val="0"/>
                        </a:spcBef>
                        <a:spcAft>
                          <a:spcPct val="0"/>
                        </a:spcAft>
                        <a:buClr>
                          <a:schemeClr val="folHlink"/>
                        </a:buClr>
                        <a:buSzPct val="60000"/>
                        <a:buFont typeface="Wingdings" pitchFamily="2" charset="2"/>
                        <a:buNone/>
                        <a:tabLst/>
                      </a:pPr>
                      <a:r>
                        <a:rPr kumimoji="0" lang="en-US" sz="1000" b="1" i="0" u="none" strike="noStrike" cap="none" normalizeH="0" baseline="0" smtClean="0">
                          <a:ln>
                            <a:noFill/>
                          </a:ln>
                          <a:solidFill>
                            <a:schemeClr val="tx1"/>
                          </a:solidFill>
                          <a:effectLst/>
                          <a:latin typeface="Times New Roman" pitchFamily="18" charset="0"/>
                        </a:rPr>
                        <a:t>OS</a:t>
                      </a:r>
                      <a:endParaRPr kumimoji="0" lang="en-US"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40000"/>
                        <a:lumOff val="60000"/>
                      </a:schemeClr>
                    </a:solidFill>
                  </a:tcPr>
                </a:tc>
              </a:tr>
              <a:tr h="514350">
                <a:tc>
                  <a:txBody>
                    <a:bodyPr/>
                    <a:lstStyle/>
                    <a:p>
                      <a:pPr marL="347472" marR="0" indent="-347472" algn="l" rtl="0" eaLnBrk="1" fontAlgn="base" latinLnBrk="0" hangingPunct="1">
                        <a:spcBef>
                          <a:spcPts val="0"/>
                        </a:spcBef>
                        <a:spcAft>
                          <a:spcPts val="0"/>
                        </a:spcAft>
                      </a:pPr>
                      <a:r>
                        <a:rPr lang="en-US" sz="1000" b="0" i="0" u="none" strike="noStrike" kern="1200" baseline="0" dirty="0">
                          <a:solidFill>
                            <a:schemeClr val="tx1"/>
                          </a:solidFill>
                          <a:latin typeface="Times New Roman"/>
                        </a:rPr>
                        <a:t>Web Services Performance and Load Tester</a:t>
                      </a:r>
                      <a:endParaRPr lang="en-US" sz="2400" b="0" i="0" u="none" strike="noStrike" kern="1200" baseline="0" dirty="0">
                        <a:solidFill>
                          <a:schemeClr val="tx1"/>
                        </a:solidFill>
                        <a:latin typeface="Times New Roman"/>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40000"/>
                        <a:lumOff val="60000"/>
                      </a:schemeClr>
                    </a:solidFill>
                  </a:tcPr>
                </a:tc>
                <a:tc>
                  <a:txBody>
                    <a:bodyPr/>
                    <a:lstStyle/>
                    <a:p>
                      <a:pPr marL="342900" marR="0" lvl="0" indent="-342900" algn="l" defTabSz="914400" rtl="0" eaLnBrk="1" fontAlgn="base" latinLnBrk="0" hangingPunct="1">
                        <a:lnSpc>
                          <a:spcPct val="100000"/>
                        </a:lnSpc>
                        <a:spcBef>
                          <a:spcPct val="0"/>
                        </a:spcBef>
                        <a:spcAft>
                          <a:spcPct val="0"/>
                        </a:spcAft>
                        <a:buClr>
                          <a:schemeClr val="folHlink"/>
                        </a:buClr>
                        <a:buSzPct val="60000"/>
                        <a:buFont typeface="Wingdings" pitchFamily="2" charset="2"/>
                        <a:buNone/>
                        <a:tabLst/>
                      </a:pPr>
                      <a:r>
                        <a:rPr kumimoji="0" lang="en-US" sz="1000" b="0" i="0" u="none" strike="noStrike" cap="none" normalizeH="0" baseline="0" smtClean="0">
                          <a:ln>
                            <a:noFill/>
                          </a:ln>
                          <a:solidFill>
                            <a:schemeClr val="tx1"/>
                          </a:solidFill>
                          <a:effectLst/>
                          <a:latin typeface="Times New Roman" pitchFamily="18" charset="0"/>
                        </a:rPr>
                        <a:t>Application</a:t>
                      </a:r>
                      <a:endParaRPr kumimoji="0" lang="en-US"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40000"/>
                        <a:lumOff val="60000"/>
                      </a:schemeClr>
                    </a:solidFill>
                  </a:tcPr>
                </a:tc>
                <a:tc>
                  <a:txBody>
                    <a:bodyPr/>
                    <a:lstStyle/>
                    <a:p>
                      <a:pPr marL="342900" marR="0" lvl="0" indent="-342900" algn="l" defTabSz="914400" rtl="0" eaLnBrk="1" fontAlgn="base" latinLnBrk="0" hangingPunct="1">
                        <a:lnSpc>
                          <a:spcPct val="100000"/>
                        </a:lnSpc>
                        <a:spcBef>
                          <a:spcPct val="0"/>
                        </a:spcBef>
                        <a:spcAft>
                          <a:spcPct val="0"/>
                        </a:spcAft>
                        <a:buClr>
                          <a:schemeClr val="folHlink"/>
                        </a:buClr>
                        <a:buSzPct val="60000"/>
                        <a:buFont typeface="Wingdings" pitchFamily="2" charset="2"/>
                        <a:buNone/>
                        <a:tabLst/>
                      </a:pPr>
                      <a:r>
                        <a:rPr kumimoji="0" lang="en-US" sz="1000" b="0" i="0" u="none" strike="noStrike" cap="none" normalizeH="0" baseline="0" dirty="0" err="1" smtClean="0">
                          <a:ln>
                            <a:noFill/>
                          </a:ln>
                          <a:solidFill>
                            <a:schemeClr val="tx1"/>
                          </a:solidFill>
                          <a:effectLst/>
                          <a:latin typeface="Times New Roman" pitchFamily="18" charset="0"/>
                        </a:rPr>
                        <a:t>LisaWu</a:t>
                      </a:r>
                      <a:endParaRPr kumimoji="0" lang="en-US" sz="2400" b="0" i="0" u="none" strike="noStrike" cap="none" normalizeH="0" baseline="0" dirty="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40000"/>
                        <a:lumOff val="60000"/>
                      </a:schemeClr>
                    </a:solid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endParaRPr kumimoji="0" lang="en-US" sz="2800" b="0" i="0" u="none" strike="noStrike" cap="none" normalizeH="0" baseline="0" smtClean="0">
                        <a:ln>
                          <a:noFill/>
                        </a:ln>
                        <a:solidFill>
                          <a:schemeClr val="tx1"/>
                        </a:solidFill>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40000"/>
                        <a:lumOff val="60000"/>
                      </a:schemeClr>
                    </a:solidFill>
                  </a:tcPr>
                </a:tc>
                <a:tc>
                  <a:txBody>
                    <a:bodyPr/>
                    <a:lstStyle/>
                    <a:p>
                      <a:pPr marL="342900" marR="0" lvl="0" indent="-342900" algn="l" defTabSz="914400" rtl="0" eaLnBrk="1" fontAlgn="base" latinLnBrk="0" hangingPunct="1">
                        <a:lnSpc>
                          <a:spcPct val="100000"/>
                        </a:lnSpc>
                        <a:spcBef>
                          <a:spcPct val="0"/>
                        </a:spcBef>
                        <a:spcAft>
                          <a:spcPct val="0"/>
                        </a:spcAft>
                        <a:buClr>
                          <a:schemeClr val="folHlink"/>
                        </a:buClr>
                        <a:buSzPct val="60000"/>
                        <a:buFont typeface="Wingdings" pitchFamily="2" charset="2"/>
                        <a:buNone/>
                        <a:tabLst/>
                      </a:pPr>
                      <a:r>
                        <a:rPr kumimoji="0" lang="en-US" sz="1000" b="0" i="0" u="none" strike="noStrike" cap="none" normalizeH="0" baseline="0" smtClean="0">
                          <a:ln>
                            <a:noFill/>
                          </a:ln>
                          <a:solidFill>
                            <a:schemeClr val="tx1"/>
                          </a:solidFill>
                          <a:effectLst/>
                          <a:latin typeface="Times New Roman" pitchFamily="18" charset="0"/>
                        </a:rPr>
                        <a:t>N/A</a:t>
                      </a:r>
                      <a:endParaRPr kumimoji="0" lang="en-US"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40000"/>
                        <a:lumOff val="60000"/>
                      </a:schemeClr>
                    </a:solidFill>
                  </a:tcPr>
                </a:tc>
                <a:tc>
                  <a:txBody>
                    <a:bodyPr/>
                    <a:lstStyle/>
                    <a:p>
                      <a:pPr marL="342900" marR="0" lvl="0" indent="-342900" algn="l" defTabSz="914400" rtl="0" eaLnBrk="1" fontAlgn="base" latinLnBrk="0" hangingPunct="1">
                        <a:lnSpc>
                          <a:spcPct val="100000"/>
                        </a:lnSpc>
                        <a:spcBef>
                          <a:spcPct val="0"/>
                        </a:spcBef>
                        <a:spcAft>
                          <a:spcPct val="0"/>
                        </a:spcAft>
                        <a:buClr>
                          <a:schemeClr val="folHlink"/>
                        </a:buClr>
                        <a:buSzPct val="60000"/>
                        <a:buFont typeface="Wingdings" pitchFamily="2" charset="2"/>
                        <a:buNone/>
                        <a:tabLst/>
                      </a:pPr>
                      <a:r>
                        <a:rPr kumimoji="0" lang="en-US" sz="1000" b="0" i="0" u="none" strike="noStrike" cap="none" normalizeH="0" baseline="0" smtClean="0">
                          <a:ln>
                            <a:noFill/>
                          </a:ln>
                          <a:solidFill>
                            <a:schemeClr val="tx1"/>
                          </a:solidFill>
                          <a:effectLst/>
                          <a:latin typeface="Times New Roman" pitchFamily="18" charset="0"/>
                        </a:rPr>
                        <a:t>Cross-Platform</a:t>
                      </a:r>
                      <a:endParaRPr kumimoji="0" lang="en-US"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40000"/>
                        <a:lumOff val="60000"/>
                      </a:schemeClr>
                    </a:solidFill>
                  </a:tcPr>
                </a:tc>
              </a:tr>
              <a:tr h="514350">
                <a:tc>
                  <a:txBody>
                    <a:bodyPr/>
                    <a:lstStyle/>
                    <a:p>
                      <a:pPr marL="347472" marR="0" indent="-347472" algn="l" rtl="0" eaLnBrk="1" fontAlgn="base" latinLnBrk="0" hangingPunct="1">
                        <a:spcBef>
                          <a:spcPts val="0"/>
                        </a:spcBef>
                        <a:spcAft>
                          <a:spcPts val="0"/>
                        </a:spcAft>
                      </a:pPr>
                      <a:r>
                        <a:rPr lang="en-US" sz="1000" b="0" i="0" u="none" strike="noStrike" kern="1200" baseline="0" dirty="0">
                          <a:solidFill>
                            <a:schemeClr val="tx1"/>
                          </a:solidFill>
                          <a:latin typeface="Times New Roman"/>
                        </a:rPr>
                        <a:t>Temperature Service Client</a:t>
                      </a:r>
                      <a:endParaRPr lang="en-US" sz="2400" b="0" i="0" u="none" strike="noStrike" kern="1200" baseline="0" dirty="0">
                        <a:solidFill>
                          <a:schemeClr val="tx1"/>
                        </a:solidFill>
                        <a:latin typeface="Times New Roman"/>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40000"/>
                        <a:lumOff val="60000"/>
                      </a:schemeClr>
                    </a:solidFill>
                  </a:tcPr>
                </a:tc>
                <a:tc>
                  <a:txBody>
                    <a:bodyPr/>
                    <a:lstStyle/>
                    <a:p>
                      <a:pPr marL="342900" marR="0" lvl="0" indent="-342900" algn="l" defTabSz="914400" rtl="0" eaLnBrk="1" fontAlgn="base" latinLnBrk="0" hangingPunct="1">
                        <a:lnSpc>
                          <a:spcPct val="100000"/>
                        </a:lnSpc>
                        <a:spcBef>
                          <a:spcPct val="0"/>
                        </a:spcBef>
                        <a:spcAft>
                          <a:spcPct val="0"/>
                        </a:spcAft>
                        <a:buClr>
                          <a:schemeClr val="folHlink"/>
                        </a:buClr>
                        <a:buSzPct val="60000"/>
                        <a:buFont typeface="Wingdings" pitchFamily="2" charset="2"/>
                        <a:buNone/>
                        <a:tabLst/>
                      </a:pPr>
                      <a:r>
                        <a:rPr kumimoji="0" lang="en-US" sz="1000" b="0" i="0" u="none" strike="noStrike" cap="none" normalizeH="0" baseline="0" smtClean="0">
                          <a:ln>
                            <a:noFill/>
                          </a:ln>
                          <a:solidFill>
                            <a:schemeClr val="tx1"/>
                          </a:solidFill>
                          <a:effectLst/>
                          <a:latin typeface="Times New Roman" pitchFamily="18" charset="0"/>
                        </a:rPr>
                        <a:t>Application</a:t>
                      </a:r>
                      <a:endParaRPr kumimoji="0" lang="en-US"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40000"/>
                        <a:lumOff val="60000"/>
                      </a:schemeClr>
                    </a:solidFill>
                  </a:tcPr>
                </a:tc>
                <a:tc>
                  <a:txBody>
                    <a:bodyPr/>
                    <a:lstStyle/>
                    <a:p>
                      <a:pPr marL="342900" marR="0" lvl="0" indent="-342900" algn="l" defTabSz="914400" rtl="0" eaLnBrk="1" fontAlgn="base" latinLnBrk="0" hangingPunct="1">
                        <a:lnSpc>
                          <a:spcPct val="100000"/>
                        </a:lnSpc>
                        <a:spcBef>
                          <a:spcPct val="0"/>
                        </a:spcBef>
                        <a:spcAft>
                          <a:spcPct val="0"/>
                        </a:spcAft>
                        <a:buClr>
                          <a:schemeClr val="folHlink"/>
                        </a:buClr>
                        <a:buSzPct val="60000"/>
                        <a:buFont typeface="Wingdings" pitchFamily="2" charset="2"/>
                        <a:buNone/>
                        <a:tabLst/>
                      </a:pPr>
                      <a:r>
                        <a:rPr kumimoji="0" lang="en-US" sz="1000" b="0" i="0" u="none" strike="noStrike" cap="none" normalizeH="0" baseline="0" dirty="0" err="1" smtClean="0">
                          <a:ln>
                            <a:noFill/>
                          </a:ln>
                          <a:solidFill>
                            <a:schemeClr val="tx1"/>
                          </a:solidFill>
                          <a:effectLst/>
                          <a:latin typeface="Times New Roman" pitchFamily="18" charset="0"/>
                        </a:rPr>
                        <a:t>vinuk</a:t>
                      </a:r>
                      <a:endParaRPr kumimoji="0" lang="en-US" sz="2400" b="0" i="0" u="none" strike="noStrike" cap="none" normalizeH="0" baseline="0" dirty="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40000"/>
                        <a:lumOff val="60000"/>
                      </a:schemeClr>
                    </a:solidFill>
                  </a:tcPr>
                </a:tc>
                <a:tc>
                  <a:txBody>
                    <a:bodyPr/>
                    <a:lstStyle/>
                    <a:p>
                      <a:pPr marL="342900" marR="0" lvl="0" indent="-342900" algn="l" defTabSz="914400" rtl="0" eaLnBrk="1" fontAlgn="base" latinLnBrk="0" hangingPunct="1">
                        <a:lnSpc>
                          <a:spcPct val="100000"/>
                        </a:lnSpc>
                        <a:spcBef>
                          <a:spcPct val="0"/>
                        </a:spcBef>
                        <a:spcAft>
                          <a:spcPct val="0"/>
                        </a:spcAft>
                        <a:buClr>
                          <a:schemeClr val="folHlink"/>
                        </a:buClr>
                        <a:buSzPct val="60000"/>
                        <a:buFont typeface="Wingdings" pitchFamily="2" charset="2"/>
                        <a:buNone/>
                        <a:tabLst/>
                      </a:pPr>
                      <a:r>
                        <a:rPr kumimoji="0" lang="en-US" sz="1000" b="0" i="0" u="none" strike="noStrike" cap="none" normalizeH="0" baseline="0" dirty="0" smtClean="0">
                          <a:ln>
                            <a:noFill/>
                          </a:ln>
                          <a:solidFill>
                            <a:schemeClr val="tx1"/>
                          </a:solidFill>
                          <a:effectLst/>
                          <a:latin typeface="Times New Roman" pitchFamily="18" charset="0"/>
                        </a:rPr>
                        <a:t>Glue</a:t>
                      </a:r>
                      <a:endParaRPr kumimoji="0" lang="en-US" sz="2400" b="0" i="0" u="none" strike="noStrike" cap="none" normalizeH="0" baseline="0" dirty="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40000"/>
                        <a:lumOff val="60000"/>
                      </a:schemeClr>
                    </a:solidFill>
                  </a:tcPr>
                </a:tc>
                <a:tc>
                  <a:txBody>
                    <a:bodyPr/>
                    <a:lstStyle/>
                    <a:p>
                      <a:pPr marL="342900" marR="0" lvl="0" indent="-342900" algn="l" defTabSz="914400" rtl="0" eaLnBrk="1" fontAlgn="base" latinLnBrk="0" hangingPunct="1">
                        <a:lnSpc>
                          <a:spcPct val="100000"/>
                        </a:lnSpc>
                        <a:spcBef>
                          <a:spcPct val="0"/>
                        </a:spcBef>
                        <a:spcAft>
                          <a:spcPct val="0"/>
                        </a:spcAft>
                        <a:buClr>
                          <a:schemeClr val="folHlink"/>
                        </a:buClr>
                        <a:buSzPct val="60000"/>
                        <a:buFont typeface="Wingdings" pitchFamily="2" charset="2"/>
                        <a:buNone/>
                        <a:tabLst/>
                      </a:pPr>
                      <a:r>
                        <a:rPr kumimoji="0" lang="en-US" sz="1000" b="0" i="0" u="none" strike="noStrike" cap="none" normalizeH="0" baseline="0" smtClean="0">
                          <a:ln>
                            <a:noFill/>
                          </a:ln>
                          <a:solidFill>
                            <a:schemeClr val="tx1"/>
                          </a:solidFill>
                          <a:effectLst/>
                          <a:latin typeface="Times New Roman" pitchFamily="18" charset="0"/>
                        </a:rPr>
                        <a:t>Java</a:t>
                      </a:r>
                      <a:endParaRPr kumimoji="0" lang="en-US"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40000"/>
                        <a:lumOff val="60000"/>
                      </a:schemeClr>
                    </a:solidFill>
                  </a:tcPr>
                </a:tc>
                <a:tc>
                  <a:txBody>
                    <a:bodyPr/>
                    <a:lstStyle/>
                    <a:p>
                      <a:pPr marL="342900" marR="0" lvl="0" indent="-342900" algn="l" defTabSz="914400" rtl="0" eaLnBrk="1" fontAlgn="base" latinLnBrk="0" hangingPunct="1">
                        <a:lnSpc>
                          <a:spcPct val="100000"/>
                        </a:lnSpc>
                        <a:spcBef>
                          <a:spcPct val="0"/>
                        </a:spcBef>
                        <a:spcAft>
                          <a:spcPct val="0"/>
                        </a:spcAft>
                        <a:buClr>
                          <a:schemeClr val="folHlink"/>
                        </a:buClr>
                        <a:buSzPct val="60000"/>
                        <a:buFont typeface="Wingdings" pitchFamily="2" charset="2"/>
                        <a:buNone/>
                        <a:tabLst/>
                      </a:pPr>
                      <a:r>
                        <a:rPr kumimoji="0" lang="en-US" sz="1000" b="0" i="0" u="none" strike="noStrike" cap="none" normalizeH="0" baseline="0" smtClean="0">
                          <a:ln>
                            <a:noFill/>
                          </a:ln>
                          <a:solidFill>
                            <a:schemeClr val="tx1"/>
                          </a:solidFill>
                          <a:effectLst/>
                          <a:latin typeface="Times New Roman" pitchFamily="18" charset="0"/>
                        </a:rPr>
                        <a:t>Cross-Platform</a:t>
                      </a:r>
                      <a:endParaRPr kumimoji="0" lang="en-US"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40000"/>
                        <a:lumOff val="60000"/>
                      </a:schemeClr>
                    </a:solidFill>
                  </a:tcPr>
                </a:tc>
              </a:tr>
              <a:tr h="227013">
                <a:tc>
                  <a:txBody>
                    <a:bodyPr/>
                    <a:lstStyle/>
                    <a:p>
                      <a:pPr marL="347472" marR="0" indent="-347472" algn="l" rtl="0" eaLnBrk="1" fontAlgn="base" latinLnBrk="0" hangingPunct="1">
                        <a:spcBef>
                          <a:spcPts val="0"/>
                        </a:spcBef>
                        <a:spcAft>
                          <a:spcPts val="0"/>
                        </a:spcAft>
                      </a:pPr>
                      <a:r>
                        <a:rPr lang="en-US" sz="1000" b="0" i="0" u="none" strike="noStrike" kern="1200" baseline="0" dirty="0">
                          <a:solidFill>
                            <a:schemeClr val="tx1"/>
                          </a:solidFill>
                          <a:latin typeface="Times New Roman"/>
                        </a:rPr>
                        <a:t>Weather Buddy</a:t>
                      </a:r>
                      <a:endParaRPr lang="en-US" sz="2400" b="0" i="0" u="none" strike="noStrike" kern="1200" baseline="0" dirty="0">
                        <a:solidFill>
                          <a:schemeClr val="tx1"/>
                        </a:solidFill>
                        <a:latin typeface="Times New Roman"/>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40000"/>
                        <a:lumOff val="60000"/>
                      </a:schemeClr>
                    </a:solidFill>
                  </a:tcPr>
                </a:tc>
                <a:tc>
                  <a:txBody>
                    <a:bodyPr/>
                    <a:lstStyle/>
                    <a:p>
                      <a:pPr marL="342900" marR="0" lvl="0" indent="-342900" algn="l" defTabSz="914400" rtl="0" eaLnBrk="1" fontAlgn="base" latinLnBrk="0" hangingPunct="1">
                        <a:lnSpc>
                          <a:spcPct val="100000"/>
                        </a:lnSpc>
                        <a:spcBef>
                          <a:spcPct val="0"/>
                        </a:spcBef>
                        <a:spcAft>
                          <a:spcPct val="0"/>
                        </a:spcAft>
                        <a:buClr>
                          <a:schemeClr val="folHlink"/>
                        </a:buClr>
                        <a:buSzPct val="60000"/>
                        <a:buFont typeface="Wingdings" pitchFamily="2" charset="2"/>
                        <a:buNone/>
                        <a:tabLst/>
                      </a:pPr>
                      <a:r>
                        <a:rPr kumimoji="0" lang="en-US" sz="1000" b="0" i="0" u="none" strike="noStrike" cap="none" normalizeH="0" baseline="0" smtClean="0">
                          <a:ln>
                            <a:noFill/>
                          </a:ln>
                          <a:solidFill>
                            <a:schemeClr val="tx1"/>
                          </a:solidFill>
                          <a:effectLst/>
                          <a:latin typeface="Times New Roman" pitchFamily="18" charset="0"/>
                        </a:rPr>
                        <a:t>Application</a:t>
                      </a:r>
                      <a:endParaRPr kumimoji="0" lang="en-US"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40000"/>
                        <a:lumOff val="60000"/>
                      </a:schemeClr>
                    </a:solidFill>
                  </a:tcPr>
                </a:tc>
                <a:tc>
                  <a:txBody>
                    <a:bodyPr/>
                    <a:lstStyle/>
                    <a:p>
                      <a:pPr marL="342900" marR="0" lvl="0" indent="-342900" algn="l" defTabSz="914400" rtl="0" eaLnBrk="1" fontAlgn="base" latinLnBrk="0" hangingPunct="1">
                        <a:lnSpc>
                          <a:spcPct val="100000"/>
                        </a:lnSpc>
                        <a:spcBef>
                          <a:spcPct val="0"/>
                        </a:spcBef>
                        <a:spcAft>
                          <a:spcPct val="0"/>
                        </a:spcAft>
                        <a:buClr>
                          <a:schemeClr val="folHlink"/>
                        </a:buClr>
                        <a:buSzPct val="60000"/>
                        <a:buFont typeface="Wingdings" pitchFamily="2" charset="2"/>
                        <a:buNone/>
                        <a:tabLst/>
                      </a:pPr>
                      <a:r>
                        <a:rPr kumimoji="0" lang="en-US" sz="1000" b="0" i="0" u="none" strike="noStrike" cap="none" normalizeH="0" baseline="0" dirty="0" smtClean="0">
                          <a:ln>
                            <a:noFill/>
                          </a:ln>
                          <a:solidFill>
                            <a:schemeClr val="tx1"/>
                          </a:solidFill>
                          <a:effectLst/>
                          <a:latin typeface="Times New Roman" pitchFamily="18" charset="0"/>
                        </a:rPr>
                        <a:t>rdmgh724890</a:t>
                      </a:r>
                      <a:endParaRPr kumimoji="0" lang="en-US" sz="2400" b="0" i="0" u="none" strike="noStrike" cap="none" normalizeH="0" baseline="0" dirty="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40000"/>
                        <a:lumOff val="60000"/>
                      </a:schemeClr>
                    </a:solidFill>
                  </a:tcPr>
                </a:tc>
                <a:tc>
                  <a:txBody>
                    <a:bodyPr/>
                    <a:lstStyle/>
                    <a:p>
                      <a:pPr marL="342900" marR="0" lvl="0" indent="-342900" algn="l" defTabSz="914400" rtl="0" eaLnBrk="1" fontAlgn="base" latinLnBrk="0" hangingPunct="1">
                        <a:lnSpc>
                          <a:spcPct val="100000"/>
                        </a:lnSpc>
                        <a:spcBef>
                          <a:spcPct val="0"/>
                        </a:spcBef>
                        <a:spcAft>
                          <a:spcPct val="0"/>
                        </a:spcAft>
                        <a:buClr>
                          <a:schemeClr val="folHlink"/>
                        </a:buClr>
                        <a:buSzPct val="60000"/>
                        <a:buFont typeface="Wingdings" pitchFamily="2" charset="2"/>
                        <a:buNone/>
                        <a:tabLst/>
                      </a:pPr>
                      <a:r>
                        <a:rPr kumimoji="0" lang="en-US" sz="1000" b="0" i="0" u="none" strike="noStrike" cap="none" normalizeH="0" baseline="0" dirty="0" smtClean="0">
                          <a:ln>
                            <a:noFill/>
                          </a:ln>
                          <a:solidFill>
                            <a:schemeClr val="tx1"/>
                          </a:solidFill>
                          <a:effectLst/>
                          <a:latin typeface="Times New Roman" pitchFamily="18" charset="0"/>
                        </a:rPr>
                        <a:t>MS .NET</a:t>
                      </a:r>
                      <a:endParaRPr kumimoji="0" lang="en-US" sz="2400" b="0" i="0" u="none" strike="noStrike" cap="none" normalizeH="0" baseline="0" dirty="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40000"/>
                        <a:lumOff val="60000"/>
                      </a:schemeClr>
                    </a:solidFill>
                  </a:tcPr>
                </a:tc>
                <a:tc>
                  <a:txBody>
                    <a:bodyPr/>
                    <a:lstStyle/>
                    <a:p>
                      <a:pPr marL="342900" marR="0" lvl="0" indent="-342900" algn="l" defTabSz="914400" rtl="0" eaLnBrk="1" fontAlgn="base" latinLnBrk="0" hangingPunct="1">
                        <a:lnSpc>
                          <a:spcPct val="100000"/>
                        </a:lnSpc>
                        <a:spcBef>
                          <a:spcPct val="0"/>
                        </a:spcBef>
                        <a:spcAft>
                          <a:spcPct val="0"/>
                        </a:spcAft>
                        <a:buClr>
                          <a:schemeClr val="folHlink"/>
                        </a:buClr>
                        <a:buSzPct val="60000"/>
                        <a:buFont typeface="Wingdings" pitchFamily="2" charset="2"/>
                        <a:buNone/>
                        <a:tabLst/>
                      </a:pPr>
                      <a:r>
                        <a:rPr kumimoji="0" lang="en-US" sz="1000" b="0" i="0" u="none" strike="noStrike" cap="none" normalizeH="0" baseline="0" smtClean="0">
                          <a:ln>
                            <a:noFill/>
                          </a:ln>
                          <a:solidFill>
                            <a:schemeClr val="tx1"/>
                          </a:solidFill>
                          <a:effectLst/>
                          <a:latin typeface="Times New Roman" pitchFamily="18" charset="0"/>
                        </a:rPr>
                        <a:t>C#</a:t>
                      </a:r>
                      <a:endParaRPr kumimoji="0" lang="en-US"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40000"/>
                        <a:lumOff val="60000"/>
                      </a:schemeClr>
                    </a:solidFill>
                  </a:tcPr>
                </a:tc>
                <a:tc>
                  <a:txBody>
                    <a:bodyPr/>
                    <a:lstStyle/>
                    <a:p>
                      <a:pPr marL="342900" marR="0" lvl="0" indent="-342900" algn="l" defTabSz="914400" rtl="0" eaLnBrk="1" fontAlgn="base" latinLnBrk="0" hangingPunct="1">
                        <a:lnSpc>
                          <a:spcPct val="100000"/>
                        </a:lnSpc>
                        <a:spcBef>
                          <a:spcPct val="0"/>
                        </a:spcBef>
                        <a:spcAft>
                          <a:spcPct val="0"/>
                        </a:spcAft>
                        <a:buClr>
                          <a:schemeClr val="folHlink"/>
                        </a:buClr>
                        <a:buSzPct val="60000"/>
                        <a:buFont typeface="Wingdings" pitchFamily="2" charset="2"/>
                        <a:buNone/>
                        <a:tabLst/>
                      </a:pPr>
                      <a:r>
                        <a:rPr kumimoji="0" lang="en-US" sz="1000" b="0" i="0" u="none" strike="noStrike" cap="none" normalizeH="0" baseline="0" smtClean="0">
                          <a:ln>
                            <a:noFill/>
                          </a:ln>
                          <a:solidFill>
                            <a:schemeClr val="tx1"/>
                          </a:solidFill>
                          <a:effectLst/>
                          <a:latin typeface="Times New Roman" pitchFamily="18" charset="0"/>
                        </a:rPr>
                        <a:t>Windows</a:t>
                      </a:r>
                      <a:endParaRPr kumimoji="0" lang="en-US"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40000"/>
                        <a:lumOff val="60000"/>
                      </a:schemeClr>
                    </a:solidFill>
                  </a:tcPr>
                </a:tc>
              </a:tr>
              <a:tr h="514350">
                <a:tc>
                  <a:txBody>
                    <a:bodyPr/>
                    <a:lstStyle/>
                    <a:p>
                      <a:pPr marL="347472" marR="0" indent="-347472" algn="l" rtl="0" eaLnBrk="1" fontAlgn="base" latinLnBrk="0" hangingPunct="1">
                        <a:spcBef>
                          <a:spcPts val="0"/>
                        </a:spcBef>
                        <a:spcAft>
                          <a:spcPts val="0"/>
                        </a:spcAft>
                      </a:pPr>
                      <a:r>
                        <a:rPr lang="en-US" sz="1000" b="0" i="0" u="none" strike="noStrike" kern="1200" baseline="0" dirty="0" err="1">
                          <a:solidFill>
                            <a:schemeClr val="tx1"/>
                          </a:solidFill>
                          <a:latin typeface="Times New Roman"/>
                        </a:rPr>
                        <a:t>DreamFactory</a:t>
                      </a:r>
                      <a:r>
                        <a:rPr lang="en-US" sz="1000" b="0" i="0" u="none" strike="noStrike" kern="1200" baseline="0" dirty="0">
                          <a:solidFill>
                            <a:schemeClr val="tx1"/>
                          </a:solidFill>
                          <a:latin typeface="Times New Roman"/>
                        </a:rPr>
                        <a:t> Client</a:t>
                      </a:r>
                      <a:endParaRPr lang="en-US" sz="2400" b="0" i="0" u="none" strike="noStrike" kern="1200" baseline="0" dirty="0">
                        <a:solidFill>
                          <a:schemeClr val="tx1"/>
                        </a:solidFill>
                        <a:latin typeface="Times New Roman"/>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40000"/>
                        <a:lumOff val="60000"/>
                      </a:schemeClr>
                    </a:solidFill>
                  </a:tcPr>
                </a:tc>
                <a:tc>
                  <a:txBody>
                    <a:bodyPr/>
                    <a:lstStyle/>
                    <a:p>
                      <a:pPr marL="342900" marR="0" lvl="0" indent="-342900" algn="l" defTabSz="914400" rtl="0" eaLnBrk="1" fontAlgn="base" latinLnBrk="0" hangingPunct="1">
                        <a:lnSpc>
                          <a:spcPct val="100000"/>
                        </a:lnSpc>
                        <a:spcBef>
                          <a:spcPct val="0"/>
                        </a:spcBef>
                        <a:spcAft>
                          <a:spcPct val="0"/>
                        </a:spcAft>
                        <a:buClr>
                          <a:schemeClr val="folHlink"/>
                        </a:buClr>
                        <a:buSzPct val="60000"/>
                        <a:buFont typeface="Wingdings" pitchFamily="2" charset="2"/>
                        <a:buNone/>
                        <a:tabLst/>
                      </a:pPr>
                      <a:r>
                        <a:rPr kumimoji="0" lang="en-US" sz="1000" b="0" i="0" u="none" strike="noStrike" cap="none" normalizeH="0" baseline="0" smtClean="0">
                          <a:ln>
                            <a:noFill/>
                          </a:ln>
                          <a:solidFill>
                            <a:schemeClr val="tx1"/>
                          </a:solidFill>
                          <a:effectLst/>
                          <a:latin typeface="Times New Roman" pitchFamily="18" charset="0"/>
                        </a:rPr>
                        <a:t>Application</a:t>
                      </a:r>
                      <a:endParaRPr kumimoji="0" lang="en-US"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40000"/>
                        <a:lumOff val="60000"/>
                      </a:schemeClr>
                    </a:solidFill>
                  </a:tcPr>
                </a:tc>
                <a:tc>
                  <a:txBody>
                    <a:bodyPr/>
                    <a:lstStyle/>
                    <a:p>
                      <a:pPr marL="342900" marR="0" lvl="0" indent="-342900" algn="l" defTabSz="914400" rtl="0" eaLnBrk="1" fontAlgn="base" latinLnBrk="0" hangingPunct="1">
                        <a:lnSpc>
                          <a:spcPct val="100000"/>
                        </a:lnSpc>
                        <a:spcBef>
                          <a:spcPct val="0"/>
                        </a:spcBef>
                        <a:spcAft>
                          <a:spcPct val="0"/>
                        </a:spcAft>
                        <a:buClr>
                          <a:schemeClr val="folHlink"/>
                        </a:buClr>
                        <a:buSzPct val="60000"/>
                        <a:buFont typeface="Wingdings" pitchFamily="2" charset="2"/>
                        <a:buNone/>
                        <a:tabLst/>
                      </a:pPr>
                      <a:r>
                        <a:rPr kumimoji="0" lang="en-US" sz="1000" b="0" i="0" u="none" strike="noStrike" cap="none" normalizeH="0" baseline="0" dirty="0" err="1" smtClean="0">
                          <a:ln>
                            <a:noFill/>
                          </a:ln>
                          <a:solidFill>
                            <a:schemeClr val="tx1"/>
                          </a:solidFill>
                          <a:effectLst/>
                          <a:latin typeface="Times New Roman" pitchFamily="18" charset="0"/>
                        </a:rPr>
                        <a:t>billappleton</a:t>
                      </a:r>
                      <a:endParaRPr kumimoji="0" lang="en-US" sz="2400" b="0" i="0" u="none" strike="noStrike" cap="none" normalizeH="0" baseline="0" dirty="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40000"/>
                        <a:lumOff val="60000"/>
                      </a:schemeClr>
                    </a:solidFill>
                  </a:tcPr>
                </a:tc>
                <a:tc>
                  <a:txBody>
                    <a:bodyPr/>
                    <a:lstStyle/>
                    <a:p>
                      <a:pPr marL="342900" marR="0" lvl="0" indent="-342900" algn="l" defTabSz="914400" rtl="0" eaLnBrk="1" fontAlgn="base" latinLnBrk="0" hangingPunct="1">
                        <a:lnSpc>
                          <a:spcPct val="100000"/>
                        </a:lnSpc>
                        <a:spcBef>
                          <a:spcPct val="0"/>
                        </a:spcBef>
                        <a:spcAft>
                          <a:spcPct val="0"/>
                        </a:spcAft>
                        <a:buClr>
                          <a:schemeClr val="folHlink"/>
                        </a:buClr>
                        <a:buSzPct val="60000"/>
                        <a:buFont typeface="Wingdings" pitchFamily="2" charset="2"/>
                        <a:buNone/>
                        <a:tabLst/>
                      </a:pPr>
                      <a:r>
                        <a:rPr kumimoji="0" lang="en-US" sz="1000" b="0" i="0" u="none" strike="noStrike" cap="none" normalizeH="0" baseline="0" dirty="0" err="1" smtClean="0">
                          <a:ln>
                            <a:noFill/>
                          </a:ln>
                          <a:solidFill>
                            <a:schemeClr val="tx1"/>
                          </a:solidFill>
                          <a:effectLst/>
                          <a:latin typeface="Times New Roman" pitchFamily="18" charset="0"/>
                        </a:rPr>
                        <a:t>DreamFactory</a:t>
                      </a:r>
                      <a:endParaRPr kumimoji="0" lang="en-US" sz="2400" b="0" i="0" u="none" strike="noStrike" cap="none" normalizeH="0" baseline="0" dirty="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40000"/>
                        <a:lumOff val="60000"/>
                      </a:schemeClr>
                    </a:solidFill>
                  </a:tcPr>
                </a:tc>
                <a:tc>
                  <a:txBody>
                    <a:bodyPr/>
                    <a:lstStyle/>
                    <a:p>
                      <a:pPr marL="342900" marR="0" lvl="0" indent="-342900" algn="l" defTabSz="914400" rtl="0" eaLnBrk="1" fontAlgn="base" latinLnBrk="0" hangingPunct="1">
                        <a:lnSpc>
                          <a:spcPct val="100000"/>
                        </a:lnSpc>
                        <a:spcBef>
                          <a:spcPct val="0"/>
                        </a:spcBef>
                        <a:spcAft>
                          <a:spcPct val="0"/>
                        </a:spcAft>
                        <a:buClr>
                          <a:schemeClr val="folHlink"/>
                        </a:buClr>
                        <a:buSzPct val="60000"/>
                        <a:buFont typeface="Wingdings" pitchFamily="2" charset="2"/>
                        <a:buNone/>
                        <a:tabLst/>
                      </a:pPr>
                      <a:r>
                        <a:rPr kumimoji="0" lang="en-US" sz="1000" b="0" i="0" u="none" strike="noStrike" cap="none" normalizeH="0" baseline="0" smtClean="0">
                          <a:ln>
                            <a:noFill/>
                          </a:ln>
                          <a:solidFill>
                            <a:schemeClr val="tx1"/>
                          </a:solidFill>
                          <a:effectLst/>
                          <a:latin typeface="Times New Roman" pitchFamily="18" charset="0"/>
                        </a:rPr>
                        <a:t>Javascript</a:t>
                      </a:r>
                      <a:endParaRPr kumimoji="0" lang="en-US"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40000"/>
                        <a:lumOff val="60000"/>
                      </a:schemeClr>
                    </a:solidFill>
                  </a:tcPr>
                </a:tc>
                <a:tc>
                  <a:txBody>
                    <a:bodyPr/>
                    <a:lstStyle/>
                    <a:p>
                      <a:pPr marL="342900" marR="0" lvl="0" indent="-342900" algn="l" defTabSz="914400" rtl="0" eaLnBrk="1" fontAlgn="base" latinLnBrk="0" hangingPunct="1">
                        <a:lnSpc>
                          <a:spcPct val="100000"/>
                        </a:lnSpc>
                        <a:spcBef>
                          <a:spcPct val="0"/>
                        </a:spcBef>
                        <a:spcAft>
                          <a:spcPct val="0"/>
                        </a:spcAft>
                        <a:buClr>
                          <a:schemeClr val="folHlink"/>
                        </a:buClr>
                        <a:buSzPct val="60000"/>
                        <a:buFont typeface="Wingdings" pitchFamily="2" charset="2"/>
                        <a:buNone/>
                        <a:tabLst/>
                      </a:pPr>
                      <a:r>
                        <a:rPr kumimoji="0" lang="en-US" sz="1000" b="0" i="0" u="none" strike="noStrike" cap="none" normalizeH="0" baseline="0" smtClean="0">
                          <a:ln>
                            <a:noFill/>
                          </a:ln>
                          <a:solidFill>
                            <a:schemeClr val="tx1"/>
                          </a:solidFill>
                          <a:effectLst/>
                          <a:latin typeface="Times New Roman" pitchFamily="18" charset="0"/>
                        </a:rPr>
                        <a:t>Cross-Platform</a:t>
                      </a:r>
                      <a:endParaRPr kumimoji="0" lang="en-US"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40000"/>
                        <a:lumOff val="60000"/>
                      </a:schemeClr>
                    </a:solidFill>
                  </a:tcPr>
                </a:tc>
              </a:tr>
              <a:tr h="512763">
                <a:tc>
                  <a:txBody>
                    <a:bodyPr/>
                    <a:lstStyle/>
                    <a:p>
                      <a:pPr marL="347472" marR="0" indent="-347472" algn="l" rtl="0" eaLnBrk="1" fontAlgn="base" latinLnBrk="0" hangingPunct="1">
                        <a:spcBef>
                          <a:spcPts val="0"/>
                        </a:spcBef>
                        <a:spcAft>
                          <a:spcPts val="0"/>
                        </a:spcAft>
                      </a:pPr>
                      <a:r>
                        <a:rPr lang="en-US" sz="1000" b="0" i="0" u="none" strike="noStrike" kern="1200" baseline="0" dirty="0">
                          <a:solidFill>
                            <a:schemeClr val="tx1"/>
                          </a:solidFill>
                          <a:latin typeface="Times New Roman"/>
                        </a:rPr>
                        <a:t>Temperature Perl Client</a:t>
                      </a:r>
                      <a:endParaRPr lang="en-US" sz="2400" b="0" i="0" u="none" strike="noStrike" kern="1200" baseline="0" dirty="0">
                        <a:solidFill>
                          <a:schemeClr val="tx1"/>
                        </a:solidFill>
                        <a:latin typeface="Times New Roman"/>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40000"/>
                        <a:lumOff val="60000"/>
                      </a:schemeClr>
                    </a:solidFill>
                  </a:tcPr>
                </a:tc>
                <a:tc>
                  <a:txBody>
                    <a:bodyPr/>
                    <a:lstStyle/>
                    <a:p>
                      <a:pPr marL="342900" marR="0" lvl="0" indent="-342900" algn="l" defTabSz="914400" rtl="0" eaLnBrk="1" fontAlgn="base" latinLnBrk="0" hangingPunct="1">
                        <a:lnSpc>
                          <a:spcPct val="100000"/>
                        </a:lnSpc>
                        <a:spcBef>
                          <a:spcPct val="0"/>
                        </a:spcBef>
                        <a:spcAft>
                          <a:spcPct val="0"/>
                        </a:spcAft>
                        <a:buClr>
                          <a:schemeClr val="folHlink"/>
                        </a:buClr>
                        <a:buSzPct val="60000"/>
                        <a:buFont typeface="Wingdings" pitchFamily="2" charset="2"/>
                        <a:buNone/>
                        <a:tabLst/>
                      </a:pPr>
                      <a:r>
                        <a:rPr kumimoji="0" lang="en-US" sz="1000" b="0" i="0" u="none" strike="noStrike" cap="none" normalizeH="0" baseline="0" smtClean="0">
                          <a:ln>
                            <a:noFill/>
                          </a:ln>
                          <a:solidFill>
                            <a:schemeClr val="tx1"/>
                          </a:solidFill>
                          <a:effectLst/>
                          <a:latin typeface="Times New Roman" pitchFamily="18" charset="0"/>
                        </a:rPr>
                        <a:t>Example Source</a:t>
                      </a:r>
                      <a:endParaRPr kumimoji="0" lang="en-US"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40000"/>
                        <a:lumOff val="60000"/>
                      </a:schemeClr>
                    </a:solidFill>
                  </a:tcPr>
                </a:tc>
                <a:tc>
                  <a:txBody>
                    <a:bodyPr/>
                    <a:lstStyle/>
                    <a:p>
                      <a:pPr marL="342900" marR="0" lvl="0" indent="-342900" algn="l" defTabSz="914400" rtl="0" eaLnBrk="1" fontAlgn="base" latinLnBrk="0" hangingPunct="1">
                        <a:lnSpc>
                          <a:spcPct val="100000"/>
                        </a:lnSpc>
                        <a:spcBef>
                          <a:spcPct val="0"/>
                        </a:spcBef>
                        <a:spcAft>
                          <a:spcPct val="0"/>
                        </a:spcAft>
                        <a:buClr>
                          <a:schemeClr val="folHlink"/>
                        </a:buClr>
                        <a:buSzPct val="60000"/>
                        <a:buFont typeface="Wingdings" pitchFamily="2" charset="2"/>
                        <a:buNone/>
                        <a:tabLst/>
                      </a:pPr>
                      <a:r>
                        <a:rPr kumimoji="0" lang="en-US" sz="1000" b="0" i="0" u="none" strike="noStrike" cap="none" normalizeH="0" baseline="0" dirty="0" smtClean="0">
                          <a:ln>
                            <a:noFill/>
                          </a:ln>
                          <a:solidFill>
                            <a:schemeClr val="tx1"/>
                          </a:solidFill>
                          <a:effectLst/>
                          <a:latin typeface="Times New Roman" pitchFamily="18" charset="0"/>
                        </a:rPr>
                        <a:t>gfinke13</a:t>
                      </a:r>
                      <a:endParaRPr kumimoji="0" lang="en-US" sz="2400" b="0" i="0" u="none" strike="noStrike" cap="none" normalizeH="0" baseline="0" dirty="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40000"/>
                        <a:lumOff val="60000"/>
                      </a:schemeClr>
                    </a:solid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endParaRPr kumimoji="0" lang="en-US" sz="2800" b="0" i="0" u="none" strike="noStrike" cap="none" normalizeH="0" baseline="0" smtClean="0">
                        <a:ln>
                          <a:noFill/>
                        </a:ln>
                        <a:solidFill>
                          <a:schemeClr val="tx1"/>
                        </a:solidFill>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40000"/>
                        <a:lumOff val="60000"/>
                      </a:schemeClr>
                    </a:solidFill>
                  </a:tcPr>
                </a:tc>
                <a:tc>
                  <a:txBody>
                    <a:bodyPr/>
                    <a:lstStyle/>
                    <a:p>
                      <a:pPr marL="342900" marR="0" lvl="0" indent="-342900" algn="l" defTabSz="914400" rtl="0" eaLnBrk="1" fontAlgn="base" latinLnBrk="0" hangingPunct="1">
                        <a:lnSpc>
                          <a:spcPct val="100000"/>
                        </a:lnSpc>
                        <a:spcBef>
                          <a:spcPct val="0"/>
                        </a:spcBef>
                        <a:spcAft>
                          <a:spcPct val="0"/>
                        </a:spcAft>
                        <a:buClr>
                          <a:schemeClr val="folHlink"/>
                        </a:buClr>
                        <a:buSzPct val="60000"/>
                        <a:buFont typeface="Wingdings" pitchFamily="2" charset="2"/>
                        <a:buNone/>
                        <a:tabLst/>
                      </a:pPr>
                      <a:r>
                        <a:rPr kumimoji="0" lang="en-US" sz="1000" b="0" i="0" u="none" strike="noStrike" cap="none" normalizeH="0" baseline="0" smtClean="0">
                          <a:ln>
                            <a:noFill/>
                          </a:ln>
                          <a:solidFill>
                            <a:schemeClr val="tx1"/>
                          </a:solidFill>
                          <a:effectLst/>
                          <a:latin typeface="Times New Roman" pitchFamily="18" charset="0"/>
                        </a:rPr>
                        <a:t>Perl</a:t>
                      </a:r>
                      <a:endParaRPr kumimoji="0" lang="en-US"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40000"/>
                        <a:lumOff val="60000"/>
                      </a:schemeClr>
                    </a:solidFill>
                  </a:tcPr>
                </a:tc>
                <a:tc>
                  <a:txBody>
                    <a:bodyPr/>
                    <a:lstStyle/>
                    <a:p>
                      <a:pPr marL="342900" marR="0" lvl="0" indent="-342900" algn="l" defTabSz="914400" rtl="0" eaLnBrk="1" fontAlgn="base" latinLnBrk="0" hangingPunct="1">
                        <a:lnSpc>
                          <a:spcPct val="100000"/>
                        </a:lnSpc>
                        <a:spcBef>
                          <a:spcPct val="0"/>
                        </a:spcBef>
                        <a:spcAft>
                          <a:spcPct val="0"/>
                        </a:spcAft>
                        <a:buClr>
                          <a:schemeClr val="folHlink"/>
                        </a:buClr>
                        <a:buSzPct val="60000"/>
                        <a:buFont typeface="Wingdings" pitchFamily="2" charset="2"/>
                        <a:buNone/>
                        <a:tabLst/>
                      </a:pPr>
                      <a:r>
                        <a:rPr kumimoji="0" lang="en-US" sz="1000" b="0" i="0" u="none" strike="noStrike" cap="none" normalizeH="0" baseline="0" smtClean="0">
                          <a:ln>
                            <a:noFill/>
                          </a:ln>
                          <a:solidFill>
                            <a:schemeClr val="tx1"/>
                          </a:solidFill>
                          <a:effectLst/>
                          <a:latin typeface="Times New Roman" pitchFamily="18" charset="0"/>
                        </a:rPr>
                        <a:t>Cross-Platform</a:t>
                      </a:r>
                      <a:endParaRPr kumimoji="0" lang="en-US"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40000"/>
                        <a:lumOff val="60000"/>
                      </a:schemeClr>
                    </a:solidFill>
                  </a:tcPr>
                </a:tc>
              </a:tr>
              <a:tr h="514350">
                <a:tc>
                  <a:txBody>
                    <a:bodyPr/>
                    <a:lstStyle/>
                    <a:p>
                      <a:pPr marL="347472" marR="0" indent="-347472" algn="l" rtl="0" eaLnBrk="1" fontAlgn="base" latinLnBrk="0" hangingPunct="1">
                        <a:spcBef>
                          <a:spcPts val="0"/>
                        </a:spcBef>
                        <a:spcAft>
                          <a:spcPts val="0"/>
                        </a:spcAft>
                      </a:pPr>
                      <a:r>
                        <a:rPr lang="en-US" sz="1000" b="0" i="0" u="none" strike="noStrike" kern="1200" baseline="0" dirty="0">
                          <a:solidFill>
                            <a:schemeClr val="tx1"/>
                          </a:solidFill>
                          <a:latin typeface="Times New Roman"/>
                        </a:rPr>
                        <a:t>Apache SOAP sample source</a:t>
                      </a:r>
                      <a:endParaRPr lang="en-US" sz="2400" b="0" i="0" u="none" strike="noStrike" kern="1200" baseline="0" dirty="0">
                        <a:solidFill>
                          <a:schemeClr val="tx1"/>
                        </a:solidFill>
                        <a:latin typeface="Times New Roman"/>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40000"/>
                        <a:lumOff val="60000"/>
                      </a:schemeClr>
                    </a:solidFill>
                  </a:tcPr>
                </a:tc>
                <a:tc>
                  <a:txBody>
                    <a:bodyPr/>
                    <a:lstStyle/>
                    <a:p>
                      <a:pPr marL="342900" marR="0" lvl="0" indent="-342900" algn="l" defTabSz="914400" rtl="0" eaLnBrk="1" fontAlgn="base" latinLnBrk="0" hangingPunct="1">
                        <a:lnSpc>
                          <a:spcPct val="100000"/>
                        </a:lnSpc>
                        <a:spcBef>
                          <a:spcPct val="0"/>
                        </a:spcBef>
                        <a:spcAft>
                          <a:spcPct val="0"/>
                        </a:spcAft>
                        <a:buClr>
                          <a:schemeClr val="folHlink"/>
                        </a:buClr>
                        <a:buSzPct val="60000"/>
                        <a:buFont typeface="Wingdings" pitchFamily="2" charset="2"/>
                        <a:buNone/>
                        <a:tabLst/>
                      </a:pPr>
                      <a:r>
                        <a:rPr kumimoji="0" lang="en-US" sz="1000" b="0" i="0" u="none" strike="noStrike" cap="none" normalizeH="0" baseline="0" smtClean="0">
                          <a:ln>
                            <a:noFill/>
                          </a:ln>
                          <a:solidFill>
                            <a:schemeClr val="tx1"/>
                          </a:solidFill>
                          <a:effectLst/>
                          <a:latin typeface="Times New Roman" pitchFamily="18" charset="0"/>
                        </a:rPr>
                        <a:t>Example Source</a:t>
                      </a:r>
                      <a:endParaRPr kumimoji="0" lang="en-US"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40000"/>
                        <a:lumOff val="60000"/>
                      </a:schemeClr>
                    </a:solidFill>
                  </a:tcPr>
                </a:tc>
                <a:tc>
                  <a:txBody>
                    <a:bodyPr/>
                    <a:lstStyle/>
                    <a:p>
                      <a:pPr marL="342900" marR="0" lvl="0" indent="-342900" algn="l" defTabSz="914400" rtl="0" eaLnBrk="1" fontAlgn="base" latinLnBrk="0" hangingPunct="1">
                        <a:lnSpc>
                          <a:spcPct val="100000"/>
                        </a:lnSpc>
                        <a:spcBef>
                          <a:spcPct val="0"/>
                        </a:spcBef>
                        <a:spcAft>
                          <a:spcPct val="0"/>
                        </a:spcAft>
                        <a:buClr>
                          <a:schemeClr val="folHlink"/>
                        </a:buClr>
                        <a:buSzPct val="60000"/>
                        <a:buFont typeface="Wingdings" pitchFamily="2" charset="2"/>
                        <a:buNone/>
                        <a:tabLst/>
                      </a:pPr>
                      <a:r>
                        <a:rPr kumimoji="0" lang="en-US" sz="1000" b="0" i="0" u="none" strike="noStrike" cap="none" normalizeH="0" baseline="0" dirty="0" smtClean="0">
                          <a:ln>
                            <a:noFill/>
                          </a:ln>
                          <a:solidFill>
                            <a:schemeClr val="tx1"/>
                          </a:solidFill>
                          <a:effectLst/>
                          <a:latin typeface="Times New Roman" pitchFamily="18" charset="0"/>
                        </a:rPr>
                        <a:t>xmethods.net</a:t>
                      </a:r>
                      <a:endParaRPr kumimoji="0" lang="en-US" sz="2400" b="0" i="0" u="none" strike="noStrike" cap="none" normalizeH="0" baseline="0" dirty="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40000"/>
                        <a:lumOff val="60000"/>
                      </a:schemeClr>
                    </a:solidFill>
                  </a:tcPr>
                </a:tc>
                <a:tc>
                  <a:txBody>
                    <a:bodyPr/>
                    <a:lstStyle/>
                    <a:p>
                      <a:pPr marL="342900" marR="0" lvl="0" indent="-342900" algn="l" defTabSz="914400" rtl="0" eaLnBrk="1" fontAlgn="base" latinLnBrk="0" hangingPunct="1">
                        <a:lnSpc>
                          <a:spcPct val="100000"/>
                        </a:lnSpc>
                        <a:spcBef>
                          <a:spcPct val="0"/>
                        </a:spcBef>
                        <a:spcAft>
                          <a:spcPct val="0"/>
                        </a:spcAft>
                        <a:buClr>
                          <a:schemeClr val="folHlink"/>
                        </a:buClr>
                        <a:buSzPct val="60000"/>
                        <a:buFont typeface="Wingdings" pitchFamily="2" charset="2"/>
                        <a:buNone/>
                        <a:tabLst/>
                      </a:pPr>
                      <a:r>
                        <a:rPr kumimoji="0" lang="en-US" sz="1000" b="0" i="0" u="none" strike="noStrike" cap="none" normalizeH="0" baseline="0" dirty="0" smtClean="0">
                          <a:ln>
                            <a:noFill/>
                          </a:ln>
                          <a:solidFill>
                            <a:schemeClr val="tx1"/>
                          </a:solidFill>
                          <a:effectLst/>
                          <a:latin typeface="Times New Roman" pitchFamily="18" charset="0"/>
                        </a:rPr>
                        <a:t>Apache SOAP</a:t>
                      </a:r>
                      <a:endParaRPr kumimoji="0" lang="en-US" sz="2400" b="0" i="0" u="none" strike="noStrike" cap="none" normalizeH="0" baseline="0" dirty="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40000"/>
                        <a:lumOff val="60000"/>
                      </a:schemeClr>
                    </a:solidFill>
                  </a:tcPr>
                </a:tc>
                <a:tc>
                  <a:txBody>
                    <a:bodyPr/>
                    <a:lstStyle/>
                    <a:p>
                      <a:pPr marL="342900" marR="0" lvl="0" indent="-342900" algn="l" defTabSz="914400" rtl="0" eaLnBrk="1" fontAlgn="base" latinLnBrk="0" hangingPunct="1">
                        <a:lnSpc>
                          <a:spcPct val="100000"/>
                        </a:lnSpc>
                        <a:spcBef>
                          <a:spcPct val="0"/>
                        </a:spcBef>
                        <a:spcAft>
                          <a:spcPct val="0"/>
                        </a:spcAft>
                        <a:buClr>
                          <a:schemeClr val="folHlink"/>
                        </a:buClr>
                        <a:buSzPct val="60000"/>
                        <a:buFont typeface="Wingdings" pitchFamily="2" charset="2"/>
                        <a:buNone/>
                        <a:tabLst/>
                      </a:pPr>
                      <a:r>
                        <a:rPr kumimoji="0" lang="en-US" sz="1000" b="0" i="0" u="none" strike="noStrike" cap="none" normalizeH="0" baseline="0" smtClean="0">
                          <a:ln>
                            <a:noFill/>
                          </a:ln>
                          <a:solidFill>
                            <a:schemeClr val="tx1"/>
                          </a:solidFill>
                          <a:effectLst/>
                          <a:latin typeface="Times New Roman" pitchFamily="18" charset="0"/>
                        </a:rPr>
                        <a:t>Java</a:t>
                      </a:r>
                      <a:endParaRPr kumimoji="0" lang="en-US"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40000"/>
                        <a:lumOff val="60000"/>
                      </a:schemeClr>
                    </a:solidFill>
                  </a:tcPr>
                </a:tc>
                <a:tc>
                  <a:txBody>
                    <a:bodyPr/>
                    <a:lstStyle/>
                    <a:p>
                      <a:pPr marL="342900" marR="0" lvl="0" indent="-342900" algn="l" defTabSz="914400" rtl="0" eaLnBrk="1" fontAlgn="base" latinLnBrk="0" hangingPunct="1">
                        <a:lnSpc>
                          <a:spcPct val="100000"/>
                        </a:lnSpc>
                        <a:spcBef>
                          <a:spcPct val="0"/>
                        </a:spcBef>
                        <a:spcAft>
                          <a:spcPct val="0"/>
                        </a:spcAft>
                        <a:buClr>
                          <a:schemeClr val="folHlink"/>
                        </a:buClr>
                        <a:buSzPct val="60000"/>
                        <a:buFont typeface="Wingdings" pitchFamily="2" charset="2"/>
                        <a:buNone/>
                        <a:tabLst/>
                      </a:pPr>
                      <a:r>
                        <a:rPr kumimoji="0" lang="en-US" sz="1000" b="0" i="0" u="none" strike="noStrike" cap="none" normalizeH="0" baseline="0" smtClean="0">
                          <a:ln>
                            <a:noFill/>
                          </a:ln>
                          <a:solidFill>
                            <a:schemeClr val="tx1"/>
                          </a:solidFill>
                          <a:effectLst/>
                          <a:latin typeface="Times New Roman" pitchFamily="18" charset="0"/>
                        </a:rPr>
                        <a:t>Cross-Platform</a:t>
                      </a:r>
                      <a:endParaRPr kumimoji="0" lang="en-US"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40000"/>
                        <a:lumOff val="60000"/>
                      </a:schemeClr>
                    </a:solidFill>
                  </a:tcPr>
                </a:tc>
              </a:tr>
              <a:tr h="512763">
                <a:tc>
                  <a:txBody>
                    <a:bodyPr/>
                    <a:lstStyle/>
                    <a:p>
                      <a:pPr marL="347472" marR="0" indent="-347472" algn="l" rtl="0" eaLnBrk="1" fontAlgn="base" latinLnBrk="0" hangingPunct="1">
                        <a:spcBef>
                          <a:spcPts val="0"/>
                        </a:spcBef>
                        <a:spcAft>
                          <a:spcPts val="0"/>
                        </a:spcAft>
                      </a:pPr>
                      <a:r>
                        <a:rPr lang="en-US" sz="1000" b="0" i="0" u="none" strike="noStrike" kern="1200" baseline="0" dirty="0">
                          <a:solidFill>
                            <a:schemeClr val="tx1"/>
                          </a:solidFill>
                          <a:latin typeface="Times New Roman"/>
                        </a:rPr>
                        <a:t>ASS 4</a:t>
                      </a:r>
                      <a:endParaRPr lang="en-US" sz="2400" b="0" i="0" u="none" strike="noStrike" kern="1200" baseline="0" dirty="0">
                        <a:solidFill>
                          <a:schemeClr val="tx1"/>
                        </a:solidFill>
                        <a:latin typeface="Times New Roman"/>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40000"/>
                        <a:lumOff val="60000"/>
                      </a:schemeClr>
                    </a:solidFill>
                  </a:tcPr>
                </a:tc>
                <a:tc>
                  <a:txBody>
                    <a:bodyPr/>
                    <a:lstStyle/>
                    <a:p>
                      <a:pPr marL="342900" marR="0" lvl="0" indent="-342900" algn="l" defTabSz="914400" rtl="0" eaLnBrk="1" fontAlgn="base" latinLnBrk="0" hangingPunct="1">
                        <a:lnSpc>
                          <a:spcPct val="100000"/>
                        </a:lnSpc>
                        <a:spcBef>
                          <a:spcPct val="0"/>
                        </a:spcBef>
                        <a:spcAft>
                          <a:spcPct val="0"/>
                        </a:spcAft>
                        <a:buClr>
                          <a:schemeClr val="folHlink"/>
                        </a:buClr>
                        <a:buSzPct val="60000"/>
                        <a:buFont typeface="Wingdings" pitchFamily="2" charset="2"/>
                        <a:buNone/>
                        <a:tabLst/>
                      </a:pPr>
                      <a:r>
                        <a:rPr kumimoji="0" lang="en-US" sz="1000" b="0" i="0" u="none" strike="noStrike" cap="none" normalizeH="0" baseline="0" smtClean="0">
                          <a:ln>
                            <a:noFill/>
                          </a:ln>
                          <a:solidFill>
                            <a:schemeClr val="tx1"/>
                          </a:solidFill>
                          <a:effectLst/>
                          <a:latin typeface="Times New Roman" pitchFamily="18" charset="0"/>
                        </a:rPr>
                        <a:t>Example Source</a:t>
                      </a:r>
                      <a:endParaRPr kumimoji="0" lang="en-US"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40000"/>
                        <a:lumOff val="60000"/>
                      </a:schemeClr>
                    </a:solidFill>
                  </a:tcPr>
                </a:tc>
                <a:tc>
                  <a:txBody>
                    <a:bodyPr/>
                    <a:lstStyle/>
                    <a:p>
                      <a:pPr marL="342900" marR="0" lvl="0" indent="-342900" algn="l" defTabSz="914400" rtl="0" eaLnBrk="1" fontAlgn="base" latinLnBrk="0" hangingPunct="1">
                        <a:lnSpc>
                          <a:spcPct val="100000"/>
                        </a:lnSpc>
                        <a:spcBef>
                          <a:spcPct val="0"/>
                        </a:spcBef>
                        <a:spcAft>
                          <a:spcPct val="0"/>
                        </a:spcAft>
                        <a:buClr>
                          <a:schemeClr val="folHlink"/>
                        </a:buClr>
                        <a:buSzPct val="60000"/>
                        <a:buFont typeface="Wingdings" pitchFamily="2" charset="2"/>
                        <a:buNone/>
                        <a:tabLst/>
                      </a:pPr>
                      <a:r>
                        <a:rPr kumimoji="0" lang="en-US" sz="1000" b="0" i="0" u="none" strike="noStrike" cap="none" normalizeH="0" baseline="0" dirty="0" smtClean="0">
                          <a:ln>
                            <a:noFill/>
                          </a:ln>
                          <a:solidFill>
                            <a:schemeClr val="tx1"/>
                          </a:solidFill>
                          <a:effectLst/>
                          <a:latin typeface="Times New Roman" pitchFamily="18" charset="0"/>
                        </a:rPr>
                        <a:t>TVG</a:t>
                      </a:r>
                      <a:endParaRPr kumimoji="0" lang="en-US" sz="2400" b="0" i="0" u="none" strike="noStrike" cap="none" normalizeH="0" baseline="0" dirty="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40000"/>
                        <a:lumOff val="60000"/>
                      </a:schemeClr>
                    </a:solidFill>
                  </a:tcPr>
                </a:tc>
                <a:tc>
                  <a:txBody>
                    <a:bodyPr/>
                    <a:lstStyle/>
                    <a:p>
                      <a:pPr marL="342900" marR="0" lvl="0" indent="-342900" algn="l" defTabSz="914400" rtl="0" eaLnBrk="1" fontAlgn="base" latinLnBrk="0" hangingPunct="1">
                        <a:lnSpc>
                          <a:spcPct val="100000"/>
                        </a:lnSpc>
                        <a:spcBef>
                          <a:spcPct val="0"/>
                        </a:spcBef>
                        <a:spcAft>
                          <a:spcPct val="0"/>
                        </a:spcAft>
                        <a:buClr>
                          <a:schemeClr val="folHlink"/>
                        </a:buClr>
                        <a:buSzPct val="60000"/>
                        <a:buFont typeface="Wingdings" pitchFamily="2" charset="2"/>
                        <a:buNone/>
                        <a:tabLst/>
                      </a:pPr>
                      <a:r>
                        <a:rPr kumimoji="0" lang="en-US" sz="1000" b="0" i="0" u="none" strike="noStrike" cap="none" normalizeH="0" baseline="0" dirty="0" err="1" smtClean="0">
                          <a:ln>
                            <a:noFill/>
                          </a:ln>
                          <a:solidFill>
                            <a:schemeClr val="tx1"/>
                          </a:solidFill>
                          <a:effectLst/>
                          <a:latin typeface="Times New Roman" pitchFamily="18" charset="0"/>
                        </a:rPr>
                        <a:t>SOAPLite</a:t>
                      </a:r>
                      <a:endParaRPr kumimoji="0" lang="en-US" sz="2400" b="0" i="0" u="none" strike="noStrike" cap="none" normalizeH="0" baseline="0" dirty="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40000"/>
                        <a:lumOff val="60000"/>
                      </a:schemeClr>
                    </a:solidFill>
                  </a:tcPr>
                </a:tc>
                <a:tc>
                  <a:txBody>
                    <a:bodyPr/>
                    <a:lstStyle/>
                    <a:p>
                      <a:pPr marL="342900" marR="0" lvl="0" indent="-342900" algn="l" defTabSz="914400" rtl="0" eaLnBrk="1" fontAlgn="base" latinLnBrk="0" hangingPunct="1">
                        <a:lnSpc>
                          <a:spcPct val="100000"/>
                        </a:lnSpc>
                        <a:spcBef>
                          <a:spcPct val="0"/>
                        </a:spcBef>
                        <a:spcAft>
                          <a:spcPct val="0"/>
                        </a:spcAft>
                        <a:buClr>
                          <a:schemeClr val="folHlink"/>
                        </a:buClr>
                        <a:buSzPct val="60000"/>
                        <a:buFont typeface="Wingdings" pitchFamily="2" charset="2"/>
                        <a:buNone/>
                        <a:tabLst/>
                      </a:pPr>
                      <a:r>
                        <a:rPr kumimoji="0" lang="en-US" sz="1000" b="0" i="0" u="none" strike="noStrike" cap="none" normalizeH="0" baseline="0" smtClean="0">
                          <a:ln>
                            <a:noFill/>
                          </a:ln>
                          <a:solidFill>
                            <a:schemeClr val="tx1"/>
                          </a:solidFill>
                          <a:effectLst/>
                          <a:latin typeface="Times New Roman" pitchFamily="18" charset="0"/>
                        </a:rPr>
                        <a:t>N/A</a:t>
                      </a:r>
                      <a:endParaRPr kumimoji="0" lang="en-US"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40000"/>
                        <a:lumOff val="60000"/>
                      </a:schemeClr>
                    </a:solidFill>
                  </a:tcPr>
                </a:tc>
                <a:tc>
                  <a:txBody>
                    <a:bodyPr/>
                    <a:lstStyle/>
                    <a:p>
                      <a:pPr marL="342900" marR="0" lvl="0" indent="-342900" algn="l" defTabSz="914400" rtl="0" eaLnBrk="1" fontAlgn="base" latinLnBrk="0" hangingPunct="1">
                        <a:lnSpc>
                          <a:spcPct val="100000"/>
                        </a:lnSpc>
                        <a:spcBef>
                          <a:spcPct val="0"/>
                        </a:spcBef>
                        <a:spcAft>
                          <a:spcPct val="0"/>
                        </a:spcAft>
                        <a:buClr>
                          <a:schemeClr val="folHlink"/>
                        </a:buClr>
                        <a:buSzPct val="60000"/>
                        <a:buFont typeface="Wingdings" pitchFamily="2" charset="2"/>
                        <a:buNone/>
                        <a:tabLst/>
                      </a:pPr>
                      <a:r>
                        <a:rPr kumimoji="0" lang="en-US" sz="1000" b="0" i="0" u="none" strike="noStrike" cap="none" normalizeH="0" baseline="0" smtClean="0">
                          <a:ln>
                            <a:noFill/>
                          </a:ln>
                          <a:solidFill>
                            <a:schemeClr val="tx1"/>
                          </a:solidFill>
                          <a:effectLst/>
                          <a:latin typeface="Times New Roman" pitchFamily="18" charset="0"/>
                        </a:rPr>
                        <a:t>Cross-Platform</a:t>
                      </a:r>
                      <a:endParaRPr kumimoji="0" lang="en-US"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40000"/>
                        <a:lumOff val="60000"/>
                      </a:schemeClr>
                    </a:solidFill>
                  </a:tcPr>
                </a:tc>
              </a:tr>
              <a:tr h="228600">
                <a:tc>
                  <a:txBody>
                    <a:bodyPr/>
                    <a:lstStyle/>
                    <a:p>
                      <a:pPr marL="347472" marR="0" indent="-347472" algn="l" rtl="0" eaLnBrk="1" fontAlgn="base" latinLnBrk="0" hangingPunct="1">
                        <a:spcBef>
                          <a:spcPts val="0"/>
                        </a:spcBef>
                        <a:spcAft>
                          <a:spcPts val="0"/>
                        </a:spcAft>
                      </a:pPr>
                      <a:r>
                        <a:rPr lang="en-US" sz="1000" b="0" i="0" u="none" strike="noStrike" kern="1200" baseline="0" dirty="0" err="1">
                          <a:solidFill>
                            <a:schemeClr val="tx1"/>
                          </a:solidFill>
                          <a:latin typeface="Times New Roman"/>
                        </a:rPr>
                        <a:t>PocketSOAP</a:t>
                      </a:r>
                      <a:r>
                        <a:rPr lang="en-US" sz="1000" b="0" i="0" u="none" strike="noStrike" kern="1200" baseline="0" dirty="0">
                          <a:solidFill>
                            <a:schemeClr val="tx1"/>
                          </a:solidFill>
                          <a:latin typeface="Times New Roman"/>
                        </a:rPr>
                        <a:t> demo</a:t>
                      </a:r>
                      <a:endParaRPr lang="en-US" sz="2400" b="0" i="0" u="none" strike="noStrike" kern="1200" baseline="0" dirty="0">
                        <a:solidFill>
                          <a:schemeClr val="tx1"/>
                        </a:solidFill>
                        <a:latin typeface="Times New Roman"/>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40000"/>
                        <a:lumOff val="60000"/>
                      </a:schemeClr>
                    </a:solidFill>
                  </a:tcPr>
                </a:tc>
                <a:tc>
                  <a:txBody>
                    <a:bodyPr/>
                    <a:lstStyle/>
                    <a:p>
                      <a:pPr marL="342900" marR="0" lvl="0" indent="-342900" algn="l" defTabSz="914400" rtl="0" eaLnBrk="1" fontAlgn="base" latinLnBrk="0" hangingPunct="1">
                        <a:lnSpc>
                          <a:spcPct val="100000"/>
                        </a:lnSpc>
                        <a:spcBef>
                          <a:spcPct val="0"/>
                        </a:spcBef>
                        <a:spcAft>
                          <a:spcPct val="0"/>
                        </a:spcAft>
                        <a:buClr>
                          <a:schemeClr val="folHlink"/>
                        </a:buClr>
                        <a:buSzPct val="60000"/>
                        <a:buFont typeface="Wingdings" pitchFamily="2" charset="2"/>
                        <a:buNone/>
                        <a:tabLst/>
                      </a:pPr>
                      <a:r>
                        <a:rPr kumimoji="0" lang="en-US" sz="1000" b="0" i="0" u="none" strike="noStrike" cap="none" normalizeH="0" baseline="0" smtClean="0">
                          <a:ln>
                            <a:noFill/>
                          </a:ln>
                          <a:solidFill>
                            <a:schemeClr val="tx1"/>
                          </a:solidFill>
                          <a:effectLst/>
                          <a:latin typeface="Times New Roman" pitchFamily="18" charset="0"/>
                        </a:rPr>
                        <a:t>Example Source</a:t>
                      </a:r>
                      <a:endParaRPr kumimoji="0" lang="en-US"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40000"/>
                        <a:lumOff val="60000"/>
                      </a:schemeClr>
                    </a:solidFill>
                  </a:tcPr>
                </a:tc>
                <a:tc>
                  <a:txBody>
                    <a:bodyPr/>
                    <a:lstStyle/>
                    <a:p>
                      <a:pPr marL="342900" marR="0" lvl="0" indent="-342900" algn="l" defTabSz="914400" rtl="0" eaLnBrk="1" fontAlgn="base" latinLnBrk="0" hangingPunct="1">
                        <a:lnSpc>
                          <a:spcPct val="100000"/>
                        </a:lnSpc>
                        <a:spcBef>
                          <a:spcPct val="0"/>
                        </a:spcBef>
                        <a:spcAft>
                          <a:spcPct val="0"/>
                        </a:spcAft>
                        <a:buClr>
                          <a:schemeClr val="folHlink"/>
                        </a:buClr>
                        <a:buSzPct val="60000"/>
                        <a:buFont typeface="Wingdings" pitchFamily="2" charset="2"/>
                        <a:buNone/>
                        <a:tabLst/>
                      </a:pPr>
                      <a:r>
                        <a:rPr kumimoji="0" lang="en-US" sz="1000" b="0" i="0" u="none" strike="noStrike" cap="none" normalizeH="0" baseline="0" dirty="0" err="1" smtClean="0">
                          <a:ln>
                            <a:noFill/>
                          </a:ln>
                          <a:solidFill>
                            <a:schemeClr val="tx1"/>
                          </a:solidFill>
                          <a:effectLst/>
                          <a:latin typeface="Times New Roman" pitchFamily="18" charset="0"/>
                        </a:rPr>
                        <a:t>simonfell</a:t>
                      </a:r>
                      <a:endParaRPr kumimoji="0" lang="en-US" sz="2400" b="0" i="0" u="none" strike="noStrike" cap="none" normalizeH="0" baseline="0" dirty="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40000"/>
                        <a:lumOff val="60000"/>
                      </a:schemeClr>
                    </a:solidFill>
                  </a:tcPr>
                </a:tc>
                <a:tc>
                  <a:txBody>
                    <a:bodyPr/>
                    <a:lstStyle/>
                    <a:p>
                      <a:pPr marL="342900" marR="0" lvl="0" indent="-342900" algn="l" defTabSz="914400" rtl="0" eaLnBrk="1" fontAlgn="base" latinLnBrk="0" hangingPunct="1">
                        <a:lnSpc>
                          <a:spcPct val="100000"/>
                        </a:lnSpc>
                        <a:spcBef>
                          <a:spcPct val="0"/>
                        </a:spcBef>
                        <a:spcAft>
                          <a:spcPct val="0"/>
                        </a:spcAft>
                        <a:buClr>
                          <a:schemeClr val="folHlink"/>
                        </a:buClr>
                        <a:buSzPct val="60000"/>
                        <a:buFont typeface="Wingdings" pitchFamily="2" charset="2"/>
                        <a:buNone/>
                        <a:tabLst/>
                      </a:pPr>
                      <a:r>
                        <a:rPr kumimoji="0" lang="en-US" sz="1000" b="0" i="0" u="none" strike="noStrike" cap="none" normalizeH="0" baseline="0" dirty="0" err="1" smtClean="0">
                          <a:ln>
                            <a:noFill/>
                          </a:ln>
                          <a:solidFill>
                            <a:schemeClr val="tx1"/>
                          </a:solidFill>
                          <a:effectLst/>
                          <a:latin typeface="Times New Roman" pitchFamily="18" charset="0"/>
                        </a:rPr>
                        <a:t>PocketSOAP</a:t>
                      </a:r>
                      <a:endParaRPr kumimoji="0" lang="en-US" sz="2400" b="0" i="0" u="none" strike="noStrike" cap="none" normalizeH="0" baseline="0" dirty="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40000"/>
                        <a:lumOff val="60000"/>
                      </a:schemeClr>
                    </a:solidFill>
                  </a:tcPr>
                </a:tc>
                <a:tc>
                  <a:txBody>
                    <a:bodyPr/>
                    <a:lstStyle/>
                    <a:p>
                      <a:pPr marL="342900" marR="0" lvl="0" indent="-342900" algn="l" defTabSz="914400" rtl="0" eaLnBrk="1" fontAlgn="base" latinLnBrk="0" hangingPunct="1">
                        <a:lnSpc>
                          <a:spcPct val="100000"/>
                        </a:lnSpc>
                        <a:spcBef>
                          <a:spcPct val="0"/>
                        </a:spcBef>
                        <a:spcAft>
                          <a:spcPct val="0"/>
                        </a:spcAft>
                        <a:buClr>
                          <a:schemeClr val="folHlink"/>
                        </a:buClr>
                        <a:buSzPct val="60000"/>
                        <a:buFont typeface="Wingdings" pitchFamily="2" charset="2"/>
                        <a:buNone/>
                        <a:tabLst/>
                      </a:pPr>
                      <a:r>
                        <a:rPr kumimoji="0" lang="en-US" sz="1000" b="0" i="0" u="none" strike="noStrike" cap="none" normalizeH="0" baseline="0" smtClean="0">
                          <a:ln>
                            <a:noFill/>
                          </a:ln>
                          <a:solidFill>
                            <a:schemeClr val="tx1"/>
                          </a:solidFill>
                          <a:effectLst/>
                          <a:latin typeface="Times New Roman" pitchFamily="18" charset="0"/>
                        </a:rPr>
                        <a:t>C++</a:t>
                      </a:r>
                      <a:endParaRPr kumimoji="0" lang="en-US"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40000"/>
                        <a:lumOff val="60000"/>
                      </a:schemeClr>
                    </a:solidFill>
                  </a:tcPr>
                </a:tc>
                <a:tc>
                  <a:txBody>
                    <a:bodyPr/>
                    <a:lstStyle/>
                    <a:p>
                      <a:pPr marL="342900" marR="0" lvl="0" indent="-342900" algn="l" defTabSz="914400" rtl="0" eaLnBrk="1" fontAlgn="base" latinLnBrk="0" hangingPunct="1">
                        <a:lnSpc>
                          <a:spcPct val="100000"/>
                        </a:lnSpc>
                        <a:spcBef>
                          <a:spcPct val="0"/>
                        </a:spcBef>
                        <a:spcAft>
                          <a:spcPct val="0"/>
                        </a:spcAft>
                        <a:buClr>
                          <a:schemeClr val="folHlink"/>
                        </a:buClr>
                        <a:buSzPct val="60000"/>
                        <a:buFont typeface="Wingdings" pitchFamily="2" charset="2"/>
                        <a:buNone/>
                        <a:tabLst/>
                      </a:pPr>
                      <a:r>
                        <a:rPr kumimoji="0" lang="en-US" sz="1000" b="0" i="0" u="none" strike="noStrike" cap="none" normalizeH="0" baseline="0" smtClean="0">
                          <a:ln>
                            <a:noFill/>
                          </a:ln>
                          <a:solidFill>
                            <a:schemeClr val="tx1"/>
                          </a:solidFill>
                          <a:effectLst/>
                          <a:latin typeface="Times New Roman" pitchFamily="18" charset="0"/>
                        </a:rPr>
                        <a:t>Windows</a:t>
                      </a:r>
                      <a:endParaRPr kumimoji="0" lang="en-US"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40000"/>
                        <a:lumOff val="60000"/>
                      </a:schemeClr>
                    </a:solidFill>
                  </a:tcPr>
                </a:tc>
              </a:tr>
              <a:tr h="227013">
                <a:tc>
                  <a:txBody>
                    <a:bodyPr/>
                    <a:lstStyle/>
                    <a:p>
                      <a:pPr marL="347472" marR="0" indent="-347472" algn="l" rtl="0" eaLnBrk="1" fontAlgn="base" latinLnBrk="0" hangingPunct="1">
                        <a:spcBef>
                          <a:spcPts val="0"/>
                        </a:spcBef>
                        <a:spcAft>
                          <a:spcPts val="0"/>
                        </a:spcAft>
                      </a:pPr>
                      <a:r>
                        <a:rPr lang="en-US" sz="1000" b="0" i="0" u="none" strike="noStrike" kern="1200" baseline="0" dirty="0" err="1">
                          <a:solidFill>
                            <a:schemeClr val="tx1"/>
                          </a:solidFill>
                          <a:latin typeface="Times New Roman"/>
                        </a:rPr>
                        <a:t>easysoap</a:t>
                      </a:r>
                      <a:r>
                        <a:rPr lang="en-US" sz="1000" b="0" i="0" u="none" strike="noStrike" kern="1200" baseline="0" dirty="0">
                          <a:solidFill>
                            <a:schemeClr val="tx1"/>
                          </a:solidFill>
                          <a:latin typeface="Times New Roman"/>
                        </a:rPr>
                        <a:t> temperature</a:t>
                      </a:r>
                      <a:endParaRPr lang="en-US" sz="2400" b="0" i="0" u="none" strike="noStrike" kern="1200" baseline="0" dirty="0">
                        <a:solidFill>
                          <a:schemeClr val="tx1"/>
                        </a:solidFill>
                        <a:latin typeface="Times New Roman"/>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40000"/>
                        <a:lumOff val="60000"/>
                      </a:schemeClr>
                    </a:solidFill>
                  </a:tcPr>
                </a:tc>
                <a:tc>
                  <a:txBody>
                    <a:bodyPr/>
                    <a:lstStyle/>
                    <a:p>
                      <a:pPr marL="342900" marR="0" lvl="0" indent="-342900" algn="l" defTabSz="914400" rtl="0" eaLnBrk="1" fontAlgn="base" latinLnBrk="0" hangingPunct="1">
                        <a:lnSpc>
                          <a:spcPct val="100000"/>
                        </a:lnSpc>
                        <a:spcBef>
                          <a:spcPct val="0"/>
                        </a:spcBef>
                        <a:spcAft>
                          <a:spcPct val="0"/>
                        </a:spcAft>
                        <a:buClr>
                          <a:schemeClr val="folHlink"/>
                        </a:buClr>
                        <a:buSzPct val="60000"/>
                        <a:buFont typeface="Wingdings" pitchFamily="2" charset="2"/>
                        <a:buNone/>
                        <a:tabLst/>
                      </a:pPr>
                      <a:r>
                        <a:rPr kumimoji="0" lang="en-US" sz="1000" b="0" i="0" u="none" strike="noStrike" cap="none" normalizeH="0" baseline="0" smtClean="0">
                          <a:ln>
                            <a:noFill/>
                          </a:ln>
                          <a:solidFill>
                            <a:schemeClr val="tx1"/>
                          </a:solidFill>
                          <a:effectLst/>
                          <a:latin typeface="Times New Roman" pitchFamily="18" charset="0"/>
                        </a:rPr>
                        <a:t>Example Source</a:t>
                      </a:r>
                      <a:endParaRPr kumimoji="0" lang="en-US"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40000"/>
                        <a:lumOff val="60000"/>
                      </a:schemeClr>
                    </a:solidFill>
                  </a:tcPr>
                </a:tc>
                <a:tc>
                  <a:txBody>
                    <a:bodyPr/>
                    <a:lstStyle/>
                    <a:p>
                      <a:pPr marL="342900" marR="0" lvl="0" indent="-342900" algn="l" defTabSz="914400" rtl="0" eaLnBrk="1" fontAlgn="base" latinLnBrk="0" hangingPunct="1">
                        <a:lnSpc>
                          <a:spcPct val="100000"/>
                        </a:lnSpc>
                        <a:spcBef>
                          <a:spcPct val="0"/>
                        </a:spcBef>
                        <a:spcAft>
                          <a:spcPct val="0"/>
                        </a:spcAft>
                        <a:buClr>
                          <a:schemeClr val="folHlink"/>
                        </a:buClr>
                        <a:buSzPct val="60000"/>
                        <a:buFont typeface="Wingdings" pitchFamily="2" charset="2"/>
                        <a:buNone/>
                        <a:tabLst/>
                      </a:pPr>
                      <a:r>
                        <a:rPr kumimoji="0" lang="en-US" sz="1000" b="0" i="0" u="none" strike="noStrike" cap="none" normalizeH="0" baseline="0" dirty="0" smtClean="0">
                          <a:ln>
                            <a:noFill/>
                          </a:ln>
                          <a:solidFill>
                            <a:schemeClr val="tx1"/>
                          </a:solidFill>
                          <a:effectLst/>
                          <a:latin typeface="Times New Roman" pitchFamily="18" charset="0"/>
                        </a:rPr>
                        <a:t>a00</a:t>
                      </a:r>
                      <a:endParaRPr kumimoji="0" lang="en-US" sz="2400" b="0" i="0" u="none" strike="noStrike" cap="none" normalizeH="0" baseline="0" dirty="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40000"/>
                        <a:lumOff val="60000"/>
                      </a:schemeClr>
                    </a:solidFill>
                  </a:tcPr>
                </a:tc>
                <a:tc>
                  <a:txBody>
                    <a:bodyPr/>
                    <a:lstStyle/>
                    <a:p>
                      <a:pPr marL="342900" marR="0" lvl="0" indent="-342900" algn="l" defTabSz="914400" rtl="0" eaLnBrk="1" fontAlgn="base" latinLnBrk="0" hangingPunct="1">
                        <a:lnSpc>
                          <a:spcPct val="100000"/>
                        </a:lnSpc>
                        <a:spcBef>
                          <a:spcPct val="0"/>
                        </a:spcBef>
                        <a:spcAft>
                          <a:spcPct val="0"/>
                        </a:spcAft>
                        <a:buClr>
                          <a:schemeClr val="folHlink"/>
                        </a:buClr>
                        <a:buSzPct val="60000"/>
                        <a:buFont typeface="Wingdings" pitchFamily="2" charset="2"/>
                        <a:buNone/>
                        <a:tabLst/>
                      </a:pPr>
                      <a:r>
                        <a:rPr kumimoji="0" lang="en-US" sz="1000" b="0" i="0" u="none" strike="noStrike" cap="none" normalizeH="0" baseline="0" dirty="0" err="1" smtClean="0">
                          <a:ln>
                            <a:noFill/>
                          </a:ln>
                          <a:solidFill>
                            <a:schemeClr val="tx1"/>
                          </a:solidFill>
                          <a:effectLst/>
                          <a:latin typeface="Times New Roman" pitchFamily="18" charset="0"/>
                        </a:rPr>
                        <a:t>EasySoap</a:t>
                      </a:r>
                      <a:r>
                        <a:rPr kumimoji="0" lang="en-US" sz="1000" b="0" i="0" u="none" strike="noStrike" cap="none" normalizeH="0" baseline="0" dirty="0" smtClean="0">
                          <a:ln>
                            <a:noFill/>
                          </a:ln>
                          <a:solidFill>
                            <a:schemeClr val="tx1"/>
                          </a:solidFill>
                          <a:effectLst/>
                          <a:latin typeface="Times New Roman" pitchFamily="18" charset="0"/>
                        </a:rPr>
                        <a:t>++</a:t>
                      </a:r>
                      <a:endParaRPr kumimoji="0" lang="en-US" sz="2400" b="0" i="0" u="none" strike="noStrike" cap="none" normalizeH="0" baseline="0" dirty="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40000"/>
                        <a:lumOff val="60000"/>
                      </a:schemeClr>
                    </a:solidFill>
                  </a:tcPr>
                </a:tc>
                <a:tc>
                  <a:txBody>
                    <a:bodyPr/>
                    <a:lstStyle/>
                    <a:p>
                      <a:pPr marL="342900" marR="0" lvl="0" indent="-342900" algn="l" defTabSz="914400" rtl="0" eaLnBrk="1" fontAlgn="base" latinLnBrk="0" hangingPunct="1">
                        <a:lnSpc>
                          <a:spcPct val="100000"/>
                        </a:lnSpc>
                        <a:spcBef>
                          <a:spcPct val="0"/>
                        </a:spcBef>
                        <a:spcAft>
                          <a:spcPct val="0"/>
                        </a:spcAft>
                        <a:buClr>
                          <a:schemeClr val="folHlink"/>
                        </a:buClr>
                        <a:buSzPct val="60000"/>
                        <a:buFont typeface="Wingdings" pitchFamily="2" charset="2"/>
                        <a:buNone/>
                        <a:tabLst/>
                      </a:pPr>
                      <a:r>
                        <a:rPr kumimoji="0" lang="en-US" sz="1000" b="0" i="0" u="none" strike="noStrike" cap="none" normalizeH="0" baseline="0" smtClean="0">
                          <a:ln>
                            <a:noFill/>
                          </a:ln>
                          <a:solidFill>
                            <a:schemeClr val="tx1"/>
                          </a:solidFill>
                          <a:effectLst/>
                          <a:latin typeface="Times New Roman" pitchFamily="18" charset="0"/>
                        </a:rPr>
                        <a:t>C++</a:t>
                      </a:r>
                      <a:endParaRPr kumimoji="0" lang="en-US"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40000"/>
                        <a:lumOff val="60000"/>
                      </a:schemeClr>
                    </a:solidFill>
                  </a:tcPr>
                </a:tc>
                <a:tc>
                  <a:txBody>
                    <a:bodyPr/>
                    <a:lstStyle/>
                    <a:p>
                      <a:pPr marL="342900" marR="0" lvl="0" indent="-342900" algn="l" defTabSz="914400" rtl="0" eaLnBrk="1" fontAlgn="base" latinLnBrk="0" hangingPunct="1">
                        <a:lnSpc>
                          <a:spcPct val="100000"/>
                        </a:lnSpc>
                        <a:spcBef>
                          <a:spcPct val="0"/>
                        </a:spcBef>
                        <a:spcAft>
                          <a:spcPct val="0"/>
                        </a:spcAft>
                        <a:buClr>
                          <a:schemeClr val="folHlink"/>
                        </a:buClr>
                        <a:buSzPct val="60000"/>
                        <a:buFont typeface="Wingdings" pitchFamily="2" charset="2"/>
                        <a:buNone/>
                        <a:tabLst/>
                      </a:pPr>
                      <a:r>
                        <a:rPr kumimoji="0" lang="en-US" sz="1000" b="0" i="0" u="none" strike="noStrike" cap="none" normalizeH="0" baseline="0" smtClean="0">
                          <a:ln>
                            <a:noFill/>
                          </a:ln>
                          <a:solidFill>
                            <a:schemeClr val="tx1"/>
                          </a:solidFill>
                          <a:effectLst/>
                          <a:latin typeface="Times New Roman" pitchFamily="18" charset="0"/>
                        </a:rPr>
                        <a:t>Windows</a:t>
                      </a:r>
                      <a:endParaRPr kumimoji="0" lang="en-US"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40000"/>
                        <a:lumOff val="60000"/>
                      </a:schemeClr>
                    </a:solidFill>
                  </a:tcPr>
                </a:tc>
              </a:tr>
              <a:tr h="123507">
                <a:tc>
                  <a:txBody>
                    <a:bodyPr/>
                    <a:lstStyle/>
                    <a:p>
                      <a:pPr marL="347472" marR="0" indent="-347472" algn="l" rtl="0" eaLnBrk="1" fontAlgn="base" latinLnBrk="0" hangingPunct="1">
                        <a:spcBef>
                          <a:spcPts val="0"/>
                        </a:spcBef>
                        <a:spcAft>
                          <a:spcPts val="0"/>
                        </a:spcAft>
                      </a:pPr>
                      <a:r>
                        <a:rPr lang="en-US" sz="1000" b="0" i="0" u="none" strike="noStrike" kern="1200" baseline="0" dirty="0">
                          <a:solidFill>
                            <a:schemeClr val="tx1"/>
                          </a:solidFill>
                          <a:latin typeface="Times New Roman"/>
                        </a:rPr>
                        <a:t>Weather Service Client with MS- Visual Basic</a:t>
                      </a:r>
                      <a:endParaRPr lang="en-US" sz="2400" b="0" i="0" u="none" strike="noStrike" kern="1200" baseline="0" dirty="0">
                        <a:solidFill>
                          <a:schemeClr val="tx1"/>
                        </a:solidFill>
                        <a:latin typeface="Times New Roman"/>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40000"/>
                        <a:lumOff val="60000"/>
                      </a:schemeClr>
                    </a:solidFill>
                  </a:tcPr>
                </a:tc>
                <a:tc>
                  <a:txBody>
                    <a:bodyPr/>
                    <a:lstStyle/>
                    <a:p>
                      <a:pPr marL="342900" marR="0" lvl="0" indent="-342900" algn="l" defTabSz="914400" rtl="0" eaLnBrk="1" fontAlgn="base" latinLnBrk="0" hangingPunct="1">
                        <a:lnSpc>
                          <a:spcPct val="100000"/>
                        </a:lnSpc>
                        <a:spcBef>
                          <a:spcPct val="0"/>
                        </a:spcBef>
                        <a:spcAft>
                          <a:spcPct val="0"/>
                        </a:spcAft>
                        <a:buClr>
                          <a:schemeClr val="folHlink"/>
                        </a:buClr>
                        <a:buSzPct val="60000"/>
                        <a:buFont typeface="Wingdings" pitchFamily="2" charset="2"/>
                        <a:buNone/>
                        <a:tabLst/>
                      </a:pPr>
                      <a:r>
                        <a:rPr kumimoji="0" lang="en-US" sz="1000" b="0" i="0" u="none" strike="noStrike" cap="none" normalizeH="0" baseline="0" smtClean="0">
                          <a:ln>
                            <a:noFill/>
                          </a:ln>
                          <a:solidFill>
                            <a:schemeClr val="tx1"/>
                          </a:solidFill>
                          <a:effectLst/>
                          <a:latin typeface="Times New Roman" pitchFamily="18" charset="0"/>
                        </a:rPr>
                        <a:t>Example Source</a:t>
                      </a:r>
                      <a:endParaRPr kumimoji="0" lang="en-US"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40000"/>
                        <a:lumOff val="60000"/>
                      </a:schemeClr>
                    </a:solidFill>
                  </a:tcPr>
                </a:tc>
                <a:tc>
                  <a:txBody>
                    <a:bodyPr/>
                    <a:lstStyle/>
                    <a:p>
                      <a:pPr marL="342900" marR="0" lvl="0" indent="-342900" algn="l" defTabSz="914400" rtl="0" eaLnBrk="1" fontAlgn="base" latinLnBrk="0" hangingPunct="1">
                        <a:lnSpc>
                          <a:spcPct val="100000"/>
                        </a:lnSpc>
                        <a:spcBef>
                          <a:spcPct val="0"/>
                        </a:spcBef>
                        <a:spcAft>
                          <a:spcPct val="0"/>
                        </a:spcAft>
                        <a:buClr>
                          <a:schemeClr val="folHlink"/>
                        </a:buClr>
                        <a:buSzPct val="60000"/>
                        <a:buFont typeface="Wingdings" pitchFamily="2" charset="2"/>
                        <a:buNone/>
                        <a:tabLst/>
                      </a:pPr>
                      <a:r>
                        <a:rPr kumimoji="0" lang="en-US" sz="1000" b="0" i="0" u="none" strike="noStrike" cap="none" normalizeH="0" baseline="0" dirty="0" err="1" smtClean="0">
                          <a:ln>
                            <a:noFill/>
                          </a:ln>
                          <a:solidFill>
                            <a:schemeClr val="tx1"/>
                          </a:solidFill>
                          <a:effectLst/>
                          <a:latin typeface="Times New Roman" pitchFamily="18" charset="0"/>
                        </a:rPr>
                        <a:t>oglimmer</a:t>
                      </a:r>
                      <a:endParaRPr kumimoji="0" lang="en-US" sz="2400" b="0" i="0" u="none" strike="noStrike" cap="none" normalizeH="0" baseline="0" dirty="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40000"/>
                        <a:lumOff val="60000"/>
                      </a:schemeClr>
                    </a:solidFill>
                  </a:tcPr>
                </a:tc>
                <a:tc>
                  <a:txBody>
                    <a:bodyPr/>
                    <a:lstStyle/>
                    <a:p>
                      <a:pPr marL="342900" marR="0" lvl="0" indent="-342900" algn="l" defTabSz="914400" rtl="0" eaLnBrk="1" fontAlgn="base" latinLnBrk="0" hangingPunct="1">
                        <a:lnSpc>
                          <a:spcPct val="100000"/>
                        </a:lnSpc>
                        <a:spcBef>
                          <a:spcPct val="0"/>
                        </a:spcBef>
                        <a:spcAft>
                          <a:spcPct val="0"/>
                        </a:spcAft>
                        <a:buClr>
                          <a:schemeClr val="folHlink"/>
                        </a:buClr>
                        <a:buSzPct val="60000"/>
                        <a:buFont typeface="Wingdings" pitchFamily="2" charset="2"/>
                        <a:buNone/>
                        <a:tabLst/>
                      </a:pPr>
                      <a:r>
                        <a:rPr kumimoji="0" lang="en-US" sz="1000" b="0" i="0" u="none" strike="noStrike" cap="none" normalizeH="0" baseline="0" dirty="0" smtClean="0">
                          <a:ln>
                            <a:noFill/>
                          </a:ln>
                          <a:solidFill>
                            <a:schemeClr val="tx1"/>
                          </a:solidFill>
                          <a:effectLst/>
                          <a:latin typeface="Times New Roman" pitchFamily="18" charset="0"/>
                        </a:rPr>
                        <a:t>MS SOAP</a:t>
                      </a:r>
                      <a:endParaRPr kumimoji="0" lang="en-US" sz="2400" b="0" i="0" u="none" strike="noStrike" cap="none" normalizeH="0" baseline="0" dirty="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40000"/>
                        <a:lumOff val="60000"/>
                      </a:schemeClr>
                    </a:solidFill>
                  </a:tcPr>
                </a:tc>
                <a:tc>
                  <a:txBody>
                    <a:bodyPr/>
                    <a:lstStyle/>
                    <a:p>
                      <a:pPr marL="342900" marR="0" lvl="0" indent="-342900" algn="l" defTabSz="914400" rtl="0" eaLnBrk="1" fontAlgn="base" latinLnBrk="0" hangingPunct="1">
                        <a:lnSpc>
                          <a:spcPct val="100000"/>
                        </a:lnSpc>
                        <a:spcBef>
                          <a:spcPct val="0"/>
                        </a:spcBef>
                        <a:spcAft>
                          <a:spcPct val="0"/>
                        </a:spcAft>
                        <a:buClr>
                          <a:schemeClr val="folHlink"/>
                        </a:buClr>
                        <a:buSzPct val="60000"/>
                        <a:buFont typeface="Wingdings" pitchFamily="2" charset="2"/>
                        <a:buNone/>
                        <a:tabLst/>
                      </a:pPr>
                      <a:r>
                        <a:rPr kumimoji="0" lang="en-US" sz="1000" b="0" i="0" u="none" strike="noStrike" cap="none" normalizeH="0" baseline="0" smtClean="0">
                          <a:ln>
                            <a:noFill/>
                          </a:ln>
                          <a:solidFill>
                            <a:schemeClr val="tx1"/>
                          </a:solidFill>
                          <a:effectLst/>
                          <a:latin typeface="Times New Roman" pitchFamily="18" charset="0"/>
                        </a:rPr>
                        <a:t>Visual Basic</a:t>
                      </a:r>
                      <a:endParaRPr kumimoji="0" lang="en-US"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40000"/>
                        <a:lumOff val="60000"/>
                      </a:schemeClr>
                    </a:solidFill>
                  </a:tcPr>
                </a:tc>
                <a:tc>
                  <a:txBody>
                    <a:bodyPr/>
                    <a:lstStyle/>
                    <a:p>
                      <a:pPr marL="342900" marR="0" lvl="0" indent="-342900" algn="l" defTabSz="914400" rtl="0" eaLnBrk="1" fontAlgn="base" latinLnBrk="0" hangingPunct="1">
                        <a:lnSpc>
                          <a:spcPct val="100000"/>
                        </a:lnSpc>
                        <a:spcBef>
                          <a:spcPct val="0"/>
                        </a:spcBef>
                        <a:spcAft>
                          <a:spcPct val="0"/>
                        </a:spcAft>
                        <a:buClr>
                          <a:schemeClr val="folHlink"/>
                        </a:buClr>
                        <a:buSzPct val="60000"/>
                        <a:buFont typeface="Wingdings" pitchFamily="2" charset="2"/>
                        <a:buNone/>
                        <a:tabLst/>
                      </a:pPr>
                      <a:r>
                        <a:rPr kumimoji="0" lang="en-US" sz="1000" b="0" i="0" u="none" strike="noStrike" cap="none" normalizeH="0" baseline="0" smtClean="0">
                          <a:ln>
                            <a:noFill/>
                          </a:ln>
                          <a:solidFill>
                            <a:schemeClr val="tx1"/>
                          </a:solidFill>
                          <a:effectLst/>
                          <a:latin typeface="Times New Roman" pitchFamily="18" charset="0"/>
                        </a:rPr>
                        <a:t>Windows</a:t>
                      </a:r>
                      <a:endParaRPr kumimoji="0" lang="en-US"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40000"/>
                        <a:lumOff val="60000"/>
                      </a:schemeClr>
                    </a:solidFill>
                  </a:tcPr>
                </a:tc>
              </a:tr>
              <a:tr h="227013">
                <a:tc>
                  <a:txBody>
                    <a:bodyPr/>
                    <a:lstStyle/>
                    <a:p>
                      <a:pPr marL="347472" marR="0" indent="-347472" algn="l" rtl="0" eaLnBrk="1" fontAlgn="base" latinLnBrk="0" hangingPunct="1">
                        <a:spcBef>
                          <a:spcPts val="0"/>
                        </a:spcBef>
                        <a:spcAft>
                          <a:spcPts val="0"/>
                        </a:spcAft>
                      </a:pPr>
                      <a:r>
                        <a:rPr lang="en-US" sz="1000" b="0" i="0" u="none" strike="noStrike" kern="1200" baseline="0" dirty="0">
                          <a:solidFill>
                            <a:schemeClr val="tx1"/>
                          </a:solidFill>
                          <a:latin typeface="Times New Roman"/>
                        </a:rPr>
                        <a:t>TemperatureClient</a:t>
                      </a:r>
                      <a:endParaRPr lang="en-US" sz="2400" b="0" i="0" u="none" strike="noStrike" kern="1200" baseline="0" dirty="0">
                        <a:solidFill>
                          <a:schemeClr val="tx1"/>
                        </a:solidFill>
                        <a:latin typeface="Times New Roman"/>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40000"/>
                        <a:lumOff val="60000"/>
                      </a:schemeClr>
                    </a:solidFill>
                  </a:tcPr>
                </a:tc>
                <a:tc>
                  <a:txBody>
                    <a:bodyPr/>
                    <a:lstStyle/>
                    <a:p>
                      <a:pPr marL="342900" marR="0" lvl="0" indent="-342900" algn="l" defTabSz="914400" rtl="0" eaLnBrk="1" fontAlgn="base" latinLnBrk="0" hangingPunct="1">
                        <a:lnSpc>
                          <a:spcPct val="100000"/>
                        </a:lnSpc>
                        <a:spcBef>
                          <a:spcPct val="0"/>
                        </a:spcBef>
                        <a:spcAft>
                          <a:spcPct val="0"/>
                        </a:spcAft>
                        <a:buClr>
                          <a:schemeClr val="folHlink"/>
                        </a:buClr>
                        <a:buSzPct val="60000"/>
                        <a:buFont typeface="Wingdings" pitchFamily="2" charset="2"/>
                        <a:buNone/>
                        <a:tabLst/>
                      </a:pPr>
                      <a:r>
                        <a:rPr kumimoji="0" lang="en-US" sz="1000" b="0" i="0" u="none" strike="noStrike" cap="none" normalizeH="0" baseline="0" smtClean="0">
                          <a:ln>
                            <a:noFill/>
                          </a:ln>
                          <a:solidFill>
                            <a:schemeClr val="tx1"/>
                          </a:solidFill>
                          <a:effectLst/>
                          <a:latin typeface="Times New Roman" pitchFamily="18" charset="0"/>
                        </a:rPr>
                        <a:t>Example Source</a:t>
                      </a:r>
                      <a:endParaRPr kumimoji="0" lang="en-US"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40000"/>
                        <a:lumOff val="60000"/>
                      </a:schemeClr>
                    </a:solidFill>
                  </a:tcPr>
                </a:tc>
                <a:tc>
                  <a:txBody>
                    <a:bodyPr/>
                    <a:lstStyle/>
                    <a:p>
                      <a:pPr marL="342900" marR="0" lvl="0" indent="-342900" algn="l" defTabSz="914400" rtl="0" eaLnBrk="1" fontAlgn="base" latinLnBrk="0" hangingPunct="1">
                        <a:lnSpc>
                          <a:spcPct val="100000"/>
                        </a:lnSpc>
                        <a:spcBef>
                          <a:spcPct val="0"/>
                        </a:spcBef>
                        <a:spcAft>
                          <a:spcPct val="0"/>
                        </a:spcAft>
                        <a:buClr>
                          <a:schemeClr val="folHlink"/>
                        </a:buClr>
                        <a:buSzPct val="60000"/>
                        <a:buFont typeface="Wingdings" pitchFamily="2" charset="2"/>
                        <a:buNone/>
                        <a:tabLst/>
                      </a:pPr>
                      <a:r>
                        <a:rPr kumimoji="0" lang="en-US" sz="1000" b="0" i="0" u="none" strike="noStrike" cap="none" normalizeH="0" baseline="0" dirty="0" err="1" smtClean="0">
                          <a:ln>
                            <a:noFill/>
                          </a:ln>
                          <a:solidFill>
                            <a:schemeClr val="tx1"/>
                          </a:solidFill>
                          <a:effectLst/>
                          <a:latin typeface="Times New Roman" pitchFamily="18" charset="0"/>
                        </a:rPr>
                        <a:t>jgalyan</a:t>
                      </a:r>
                      <a:endParaRPr kumimoji="0" lang="en-US" sz="2400" b="0" i="0" u="none" strike="noStrike" cap="none" normalizeH="0" baseline="0" dirty="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40000"/>
                        <a:lumOff val="60000"/>
                      </a:schemeClr>
                    </a:solidFill>
                  </a:tcPr>
                </a:tc>
                <a:tc>
                  <a:txBody>
                    <a:bodyPr/>
                    <a:lstStyle/>
                    <a:p>
                      <a:pPr marL="342900" marR="0" lvl="0" indent="-342900" algn="l" defTabSz="914400" rtl="0" eaLnBrk="1" fontAlgn="base" latinLnBrk="0" hangingPunct="1">
                        <a:lnSpc>
                          <a:spcPct val="100000"/>
                        </a:lnSpc>
                        <a:spcBef>
                          <a:spcPct val="0"/>
                        </a:spcBef>
                        <a:spcAft>
                          <a:spcPct val="0"/>
                        </a:spcAft>
                        <a:buClr>
                          <a:schemeClr val="folHlink"/>
                        </a:buClr>
                        <a:buSzPct val="60000"/>
                        <a:buFont typeface="Wingdings" pitchFamily="2" charset="2"/>
                        <a:buNone/>
                        <a:tabLst/>
                      </a:pPr>
                      <a:r>
                        <a:rPr kumimoji="0" lang="en-US" sz="1000" b="0" i="0" u="none" strike="noStrike" cap="none" normalizeH="0" baseline="0" dirty="0" smtClean="0">
                          <a:ln>
                            <a:noFill/>
                          </a:ln>
                          <a:solidFill>
                            <a:schemeClr val="tx1"/>
                          </a:solidFill>
                          <a:effectLst/>
                          <a:latin typeface="Times New Roman" pitchFamily="18" charset="0"/>
                        </a:rPr>
                        <a:t>MS .NET</a:t>
                      </a:r>
                      <a:endParaRPr kumimoji="0" lang="en-US" sz="2400" b="0" i="0" u="none" strike="noStrike" cap="none" normalizeH="0" baseline="0" dirty="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40000"/>
                        <a:lumOff val="60000"/>
                      </a:schemeClr>
                    </a:solidFill>
                  </a:tcPr>
                </a:tc>
                <a:tc>
                  <a:txBody>
                    <a:bodyPr/>
                    <a:lstStyle/>
                    <a:p>
                      <a:pPr marL="342900" marR="0" lvl="0" indent="-342900" algn="l" defTabSz="914400" rtl="0" eaLnBrk="1" fontAlgn="base" latinLnBrk="0" hangingPunct="1">
                        <a:lnSpc>
                          <a:spcPct val="100000"/>
                        </a:lnSpc>
                        <a:spcBef>
                          <a:spcPct val="0"/>
                        </a:spcBef>
                        <a:spcAft>
                          <a:spcPct val="0"/>
                        </a:spcAft>
                        <a:buClr>
                          <a:schemeClr val="folHlink"/>
                        </a:buClr>
                        <a:buSzPct val="60000"/>
                        <a:buFont typeface="Wingdings" pitchFamily="2" charset="2"/>
                        <a:buNone/>
                        <a:tabLst/>
                      </a:pPr>
                      <a:r>
                        <a:rPr kumimoji="0" lang="en-US" sz="1000" b="0" i="0" u="none" strike="noStrike" cap="none" normalizeH="0" baseline="0" smtClean="0">
                          <a:ln>
                            <a:noFill/>
                          </a:ln>
                          <a:solidFill>
                            <a:schemeClr val="tx1"/>
                          </a:solidFill>
                          <a:effectLst/>
                          <a:latin typeface="Times New Roman" pitchFamily="18" charset="0"/>
                        </a:rPr>
                        <a:t>C#</a:t>
                      </a:r>
                      <a:endParaRPr kumimoji="0" lang="en-US"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40000"/>
                        <a:lumOff val="60000"/>
                      </a:schemeClr>
                    </a:solidFill>
                  </a:tcPr>
                </a:tc>
                <a:tc>
                  <a:txBody>
                    <a:bodyPr/>
                    <a:lstStyle/>
                    <a:p>
                      <a:pPr marL="342900" marR="0" lvl="0" indent="-342900" algn="l" defTabSz="914400" rtl="0" eaLnBrk="1" fontAlgn="base" latinLnBrk="0" hangingPunct="1">
                        <a:lnSpc>
                          <a:spcPct val="100000"/>
                        </a:lnSpc>
                        <a:spcBef>
                          <a:spcPct val="0"/>
                        </a:spcBef>
                        <a:spcAft>
                          <a:spcPct val="0"/>
                        </a:spcAft>
                        <a:buClr>
                          <a:schemeClr val="folHlink"/>
                        </a:buClr>
                        <a:buSzPct val="60000"/>
                        <a:buFont typeface="Wingdings" pitchFamily="2" charset="2"/>
                        <a:buNone/>
                        <a:tabLst/>
                      </a:pPr>
                      <a:r>
                        <a:rPr kumimoji="0" lang="en-US" sz="1000" b="0" i="0" u="none" strike="noStrike" cap="none" normalizeH="0" baseline="0" dirty="0" smtClean="0">
                          <a:ln>
                            <a:noFill/>
                          </a:ln>
                          <a:solidFill>
                            <a:schemeClr val="tx1"/>
                          </a:solidFill>
                          <a:effectLst/>
                          <a:latin typeface="Times New Roman" pitchFamily="18" charset="0"/>
                        </a:rPr>
                        <a:t>Windows</a:t>
                      </a:r>
                      <a:endParaRPr kumimoji="0" lang="en-US" sz="2400" b="0" i="0" u="none" strike="noStrike" cap="none" normalizeH="0" baseline="0" dirty="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40000"/>
                        <a:lumOff val="60000"/>
                      </a:schemeClr>
                    </a:solidFill>
                  </a:tcPr>
                </a:tc>
              </a:tr>
            </a:tbl>
          </a:graphicData>
        </a:graphic>
      </p:graphicFrame>
      <p:sp>
        <p:nvSpPr>
          <p:cNvPr id="7263" name="Rectangle 163"/>
          <p:cNvSpPr>
            <a:spLocks noGrp="1" noChangeArrowheads="1"/>
          </p:cNvSpPr>
          <p:nvPr>
            <p:ph type="title"/>
          </p:nvPr>
        </p:nvSpPr>
        <p:spPr/>
        <p:txBody>
          <a:bodyPr/>
          <a:lstStyle/>
          <a:p>
            <a:r>
              <a:rPr lang="en-US" smtClean="0"/>
              <a:t>Example of a repository</a:t>
            </a: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pPr eaLnBrk="1" hangingPunct="1"/>
            <a:r>
              <a:rPr lang="en-US" smtClean="0"/>
              <a:t>Roles?</a:t>
            </a:r>
          </a:p>
        </p:txBody>
      </p:sp>
      <p:sp>
        <p:nvSpPr>
          <p:cNvPr id="8195" name="Rectangle 3"/>
          <p:cNvSpPr>
            <a:spLocks noGrp="1" noChangeArrowheads="1"/>
          </p:cNvSpPr>
          <p:nvPr>
            <p:ph type="body" idx="1"/>
          </p:nvPr>
        </p:nvSpPr>
        <p:spPr/>
        <p:txBody>
          <a:bodyPr/>
          <a:lstStyle/>
          <a:p>
            <a:pPr eaLnBrk="1" hangingPunct="1"/>
            <a:r>
              <a:rPr lang="en-US" smtClean="0"/>
              <a:t>UDDI is used to write down the information that became a “row” in the repository (“I have a temperature service…”)</a:t>
            </a:r>
          </a:p>
          <a:p>
            <a:pPr eaLnBrk="1" hangingPunct="1"/>
            <a:r>
              <a:rPr lang="en-US" smtClean="0"/>
              <a:t>WSDL documents the interfaces and data types used by the service</a:t>
            </a:r>
          </a:p>
          <a:p>
            <a:pPr eaLnBrk="1" hangingPunct="1"/>
            <a:r>
              <a:rPr lang="en-US" smtClean="0"/>
              <a:t>But this isn’t the whole story…</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pPr eaLnBrk="1" hangingPunct="1"/>
            <a:r>
              <a:rPr lang="en-US" smtClean="0"/>
              <a:t>Discovery and naming</a:t>
            </a:r>
          </a:p>
        </p:txBody>
      </p:sp>
      <p:sp>
        <p:nvSpPr>
          <p:cNvPr id="9219" name="Rectangle 3"/>
          <p:cNvSpPr>
            <a:spLocks noGrp="1" noChangeArrowheads="1"/>
          </p:cNvSpPr>
          <p:nvPr>
            <p:ph type="body" idx="1"/>
          </p:nvPr>
        </p:nvSpPr>
        <p:spPr/>
        <p:txBody>
          <a:bodyPr/>
          <a:lstStyle/>
          <a:p>
            <a:pPr eaLnBrk="1" hangingPunct="1">
              <a:lnSpc>
                <a:spcPct val="90000"/>
              </a:lnSpc>
            </a:pPr>
            <a:r>
              <a:rPr lang="en-US" smtClean="0"/>
              <a:t>The topic raises some tough questions</a:t>
            </a:r>
          </a:p>
          <a:p>
            <a:pPr lvl="1" eaLnBrk="1" hangingPunct="1">
              <a:lnSpc>
                <a:spcPct val="90000"/>
              </a:lnSpc>
            </a:pPr>
            <a:r>
              <a:rPr lang="en-US" smtClean="0"/>
              <a:t>Many settings, like the big data centers run by large corporations, have rather standard structure.  Can we automate discovery?</a:t>
            </a:r>
          </a:p>
          <a:p>
            <a:pPr lvl="1" eaLnBrk="1" hangingPunct="1">
              <a:lnSpc>
                <a:spcPct val="90000"/>
              </a:lnSpc>
            </a:pPr>
            <a:r>
              <a:rPr lang="en-US" smtClean="0"/>
              <a:t>How to debug if applications might sometimes bind to the wrong service?</a:t>
            </a:r>
          </a:p>
          <a:p>
            <a:pPr lvl="1" eaLnBrk="1" hangingPunct="1">
              <a:lnSpc>
                <a:spcPct val="90000"/>
              </a:lnSpc>
            </a:pPr>
            <a:r>
              <a:rPr lang="en-US" smtClean="0"/>
              <a:t>Delegation and migration are very tricky</a:t>
            </a:r>
          </a:p>
          <a:p>
            <a:pPr lvl="1" eaLnBrk="1" hangingPunct="1">
              <a:lnSpc>
                <a:spcPct val="90000"/>
              </a:lnSpc>
            </a:pPr>
            <a:r>
              <a:rPr lang="en-US" smtClean="0"/>
              <a:t>Should a system automatically launch services on demand?</a:t>
            </a: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AutoShape 89"/>
          <p:cNvSpPr>
            <a:spLocks noChangeArrowheads="1"/>
          </p:cNvSpPr>
          <p:nvPr/>
        </p:nvSpPr>
        <p:spPr bwMode="auto">
          <a:xfrm>
            <a:off x="7315200" y="4419600"/>
            <a:ext cx="1143000" cy="990600"/>
          </a:xfrm>
          <a:prstGeom prst="can">
            <a:avLst>
              <a:gd name="adj" fmla="val 25000"/>
            </a:avLst>
          </a:prstGeom>
          <a:solidFill>
            <a:schemeClr val="accent2"/>
          </a:solidFill>
          <a:ln w="9525">
            <a:solidFill>
              <a:schemeClr val="tx1"/>
            </a:solidFill>
            <a:round/>
            <a:headEnd/>
            <a:tailEnd/>
          </a:ln>
        </p:spPr>
        <p:txBody>
          <a:bodyPr wrap="none" anchor="ctr"/>
          <a:lstStyle/>
          <a:p>
            <a:pPr algn="ctr"/>
            <a:r>
              <a:rPr lang="en-US"/>
              <a:t>Web</a:t>
            </a:r>
            <a:br>
              <a:rPr lang="en-US"/>
            </a:br>
            <a:r>
              <a:rPr lang="en-US"/>
              <a:t>Service</a:t>
            </a:r>
          </a:p>
        </p:txBody>
      </p:sp>
      <p:sp>
        <p:nvSpPr>
          <p:cNvPr id="10243" name="AutoShape 90"/>
          <p:cNvSpPr>
            <a:spLocks noChangeArrowheads="1"/>
          </p:cNvSpPr>
          <p:nvPr/>
        </p:nvSpPr>
        <p:spPr bwMode="auto">
          <a:xfrm>
            <a:off x="7467600" y="4572000"/>
            <a:ext cx="1143000" cy="990600"/>
          </a:xfrm>
          <a:prstGeom prst="can">
            <a:avLst>
              <a:gd name="adj" fmla="val 25000"/>
            </a:avLst>
          </a:prstGeom>
          <a:solidFill>
            <a:schemeClr val="accent2"/>
          </a:solidFill>
          <a:ln w="9525">
            <a:solidFill>
              <a:schemeClr val="tx1"/>
            </a:solidFill>
            <a:round/>
            <a:headEnd/>
            <a:tailEnd/>
          </a:ln>
        </p:spPr>
        <p:txBody>
          <a:bodyPr wrap="none" anchor="ctr"/>
          <a:lstStyle/>
          <a:p>
            <a:pPr algn="ctr"/>
            <a:r>
              <a:rPr lang="en-US"/>
              <a:t>Web</a:t>
            </a:r>
            <a:br>
              <a:rPr lang="en-US"/>
            </a:br>
            <a:r>
              <a:rPr lang="en-US"/>
              <a:t>Service</a:t>
            </a:r>
          </a:p>
        </p:txBody>
      </p:sp>
      <p:sp>
        <p:nvSpPr>
          <p:cNvPr id="10244" name="AutoShape 91"/>
          <p:cNvSpPr>
            <a:spLocks noChangeArrowheads="1"/>
          </p:cNvSpPr>
          <p:nvPr/>
        </p:nvSpPr>
        <p:spPr bwMode="auto">
          <a:xfrm>
            <a:off x="7620000" y="4724400"/>
            <a:ext cx="1143000" cy="990600"/>
          </a:xfrm>
          <a:prstGeom prst="can">
            <a:avLst>
              <a:gd name="adj" fmla="val 25000"/>
            </a:avLst>
          </a:prstGeom>
          <a:solidFill>
            <a:schemeClr val="accent2"/>
          </a:solidFill>
          <a:ln w="9525">
            <a:solidFill>
              <a:schemeClr val="tx1"/>
            </a:solidFill>
            <a:round/>
            <a:headEnd/>
            <a:tailEnd/>
          </a:ln>
        </p:spPr>
        <p:txBody>
          <a:bodyPr wrap="none" anchor="ctr"/>
          <a:lstStyle/>
          <a:p>
            <a:pPr algn="ctr"/>
            <a:r>
              <a:rPr lang="en-US"/>
              <a:t>Web</a:t>
            </a:r>
            <a:br>
              <a:rPr lang="en-US"/>
            </a:br>
            <a:r>
              <a:rPr lang="en-US"/>
              <a:t>Services</a:t>
            </a:r>
          </a:p>
        </p:txBody>
      </p:sp>
      <p:sp>
        <p:nvSpPr>
          <p:cNvPr id="10245" name="Rectangle 2"/>
          <p:cNvSpPr>
            <a:spLocks noGrp="1" noChangeArrowheads="1"/>
          </p:cNvSpPr>
          <p:nvPr>
            <p:ph type="title"/>
          </p:nvPr>
        </p:nvSpPr>
        <p:spPr/>
        <p:txBody>
          <a:bodyPr/>
          <a:lstStyle/>
          <a:p>
            <a:pPr eaLnBrk="1" hangingPunct="1"/>
            <a:r>
              <a:rPr lang="en-US" smtClean="0"/>
              <a:t>Client talks to eStuff.com</a:t>
            </a:r>
          </a:p>
        </p:txBody>
      </p:sp>
      <p:sp>
        <p:nvSpPr>
          <p:cNvPr id="10246" name="Rectangle 92"/>
          <p:cNvSpPr>
            <a:spLocks noGrp="1" noChangeArrowheads="1"/>
          </p:cNvSpPr>
          <p:nvPr>
            <p:ph type="body" idx="1"/>
          </p:nvPr>
        </p:nvSpPr>
        <p:spPr/>
        <p:txBody>
          <a:bodyPr/>
          <a:lstStyle/>
          <a:p>
            <a:pPr eaLnBrk="1" hangingPunct="1"/>
            <a:r>
              <a:rPr lang="en-US" smtClean="0"/>
              <a:t>One big issue: we’re oversimplifying</a:t>
            </a:r>
          </a:p>
          <a:p>
            <a:pPr eaLnBrk="1" hangingPunct="1"/>
            <a:r>
              <a:rPr lang="en-US" smtClean="0"/>
              <a:t>We think of remote method invocation and Web Services as a simple chain:</a:t>
            </a:r>
          </a:p>
        </p:txBody>
      </p:sp>
      <p:sp>
        <p:nvSpPr>
          <p:cNvPr id="10247" name="AutoShape 82"/>
          <p:cNvSpPr>
            <a:spLocks noChangeArrowheads="1"/>
          </p:cNvSpPr>
          <p:nvPr/>
        </p:nvSpPr>
        <p:spPr bwMode="auto">
          <a:xfrm>
            <a:off x="1143000" y="4343400"/>
            <a:ext cx="1295400" cy="1066800"/>
          </a:xfrm>
          <a:prstGeom prst="hexagon">
            <a:avLst>
              <a:gd name="adj" fmla="val 30357"/>
              <a:gd name="vf" fmla="val 115470"/>
            </a:avLst>
          </a:prstGeom>
          <a:solidFill>
            <a:schemeClr val="accent1"/>
          </a:solidFill>
          <a:ln w="9525">
            <a:solidFill>
              <a:schemeClr val="tx1"/>
            </a:solidFill>
            <a:miter lim="800000"/>
            <a:headEnd/>
            <a:tailEnd/>
          </a:ln>
        </p:spPr>
        <p:txBody>
          <a:bodyPr wrap="none" anchor="ctr"/>
          <a:lstStyle/>
          <a:p>
            <a:pPr algn="ctr"/>
            <a:r>
              <a:rPr lang="en-US"/>
              <a:t>Client</a:t>
            </a:r>
            <a:br>
              <a:rPr lang="en-US"/>
            </a:br>
            <a:r>
              <a:rPr lang="en-US"/>
              <a:t>system</a:t>
            </a:r>
          </a:p>
        </p:txBody>
      </p:sp>
      <p:sp>
        <p:nvSpPr>
          <p:cNvPr id="10248" name="Line 83"/>
          <p:cNvSpPr>
            <a:spLocks noChangeShapeType="1"/>
          </p:cNvSpPr>
          <p:nvPr/>
        </p:nvSpPr>
        <p:spPr bwMode="auto">
          <a:xfrm>
            <a:off x="2590800" y="4876800"/>
            <a:ext cx="2209800" cy="0"/>
          </a:xfrm>
          <a:prstGeom prst="line">
            <a:avLst/>
          </a:prstGeom>
          <a:noFill/>
          <a:ln w="9525">
            <a:solidFill>
              <a:schemeClr val="tx1"/>
            </a:solidFill>
            <a:round/>
            <a:headEnd/>
            <a:tailEnd type="triangle" w="med" len="med"/>
          </a:ln>
        </p:spPr>
        <p:txBody>
          <a:bodyPr/>
          <a:lstStyle/>
          <a:p>
            <a:endParaRPr lang="en-US"/>
          </a:p>
        </p:txBody>
      </p:sp>
      <p:sp>
        <p:nvSpPr>
          <p:cNvPr id="10249" name="Text Box 84"/>
          <p:cNvSpPr txBox="1">
            <a:spLocks noChangeArrowheads="1"/>
          </p:cNvSpPr>
          <p:nvPr/>
        </p:nvSpPr>
        <p:spPr bwMode="auto">
          <a:xfrm>
            <a:off x="3048000" y="5029200"/>
            <a:ext cx="1371600" cy="366713"/>
          </a:xfrm>
          <a:prstGeom prst="rect">
            <a:avLst/>
          </a:prstGeom>
          <a:noFill/>
          <a:ln w="9525">
            <a:noFill/>
            <a:miter lim="800000"/>
            <a:headEnd/>
            <a:tailEnd/>
          </a:ln>
        </p:spPr>
        <p:txBody>
          <a:bodyPr>
            <a:spAutoFit/>
          </a:bodyPr>
          <a:lstStyle/>
          <a:p>
            <a:pPr>
              <a:spcBef>
                <a:spcPct val="50000"/>
              </a:spcBef>
            </a:pPr>
            <a:r>
              <a:rPr lang="en-US" i="1"/>
              <a:t>Soap RPC</a:t>
            </a:r>
          </a:p>
        </p:txBody>
      </p:sp>
      <p:sp>
        <p:nvSpPr>
          <p:cNvPr id="10250" name="AutoShape 85"/>
          <p:cNvSpPr>
            <a:spLocks noChangeArrowheads="1"/>
          </p:cNvSpPr>
          <p:nvPr/>
        </p:nvSpPr>
        <p:spPr bwMode="auto">
          <a:xfrm>
            <a:off x="4876800" y="4343400"/>
            <a:ext cx="1295400" cy="1066800"/>
          </a:xfrm>
          <a:prstGeom prst="cube">
            <a:avLst>
              <a:gd name="adj" fmla="val 25000"/>
            </a:avLst>
          </a:prstGeom>
          <a:solidFill>
            <a:srgbClr val="FF8F75"/>
          </a:solidFill>
          <a:ln w="9525">
            <a:solidFill>
              <a:schemeClr val="tx1"/>
            </a:solidFill>
            <a:miter lim="800000"/>
            <a:headEnd/>
            <a:tailEnd/>
          </a:ln>
        </p:spPr>
        <p:txBody>
          <a:bodyPr wrap="none" anchor="ctr"/>
          <a:lstStyle/>
          <a:p>
            <a:pPr algn="ctr"/>
            <a:r>
              <a:rPr lang="en-US"/>
              <a:t>SOAP</a:t>
            </a:r>
            <a:br>
              <a:rPr lang="en-US"/>
            </a:br>
            <a:r>
              <a:rPr lang="en-US"/>
              <a:t>router</a:t>
            </a:r>
          </a:p>
        </p:txBody>
      </p:sp>
      <p:sp>
        <p:nvSpPr>
          <p:cNvPr id="10251" name="Line 86"/>
          <p:cNvSpPr>
            <a:spLocks noChangeShapeType="1"/>
          </p:cNvSpPr>
          <p:nvPr/>
        </p:nvSpPr>
        <p:spPr bwMode="auto">
          <a:xfrm>
            <a:off x="6019800" y="4953000"/>
            <a:ext cx="1600200" cy="304800"/>
          </a:xfrm>
          <a:prstGeom prst="line">
            <a:avLst/>
          </a:prstGeom>
          <a:noFill/>
          <a:ln w="9525">
            <a:solidFill>
              <a:schemeClr val="tx1"/>
            </a:solidFill>
            <a:round/>
            <a:headEnd/>
            <a:tailEnd type="triangle" w="med" len="med"/>
          </a:ln>
        </p:spPr>
        <p:txBody>
          <a:bodyPr/>
          <a:lstStyle/>
          <a:p>
            <a:endParaRPr lang="en-US"/>
          </a:p>
        </p:txBody>
      </p:sp>
      <p:sp>
        <p:nvSpPr>
          <p:cNvPr id="10252" name="Line 87"/>
          <p:cNvSpPr>
            <a:spLocks noChangeShapeType="1"/>
          </p:cNvSpPr>
          <p:nvPr/>
        </p:nvSpPr>
        <p:spPr bwMode="auto">
          <a:xfrm flipV="1">
            <a:off x="6019800" y="4800600"/>
            <a:ext cx="1371600" cy="152400"/>
          </a:xfrm>
          <a:prstGeom prst="line">
            <a:avLst/>
          </a:prstGeom>
          <a:noFill/>
          <a:ln w="9525">
            <a:solidFill>
              <a:schemeClr val="tx1"/>
            </a:solidFill>
            <a:round/>
            <a:headEnd/>
            <a:tailEnd type="triangle" w="med" len="med"/>
          </a:ln>
        </p:spPr>
        <p:txBody>
          <a:bodyPr/>
          <a:lstStyle/>
          <a:p>
            <a:endParaRPr lang="en-US"/>
          </a:p>
        </p:txBody>
      </p:sp>
      <p:sp>
        <p:nvSpPr>
          <p:cNvPr id="10253" name="Line 88"/>
          <p:cNvSpPr>
            <a:spLocks noChangeShapeType="1"/>
          </p:cNvSpPr>
          <p:nvPr/>
        </p:nvSpPr>
        <p:spPr bwMode="auto">
          <a:xfrm>
            <a:off x="6096000" y="4953000"/>
            <a:ext cx="1371600" cy="76200"/>
          </a:xfrm>
          <a:prstGeom prst="line">
            <a:avLst/>
          </a:prstGeom>
          <a:noFill/>
          <a:ln w="9525">
            <a:solidFill>
              <a:schemeClr val="tx1"/>
            </a:solidFill>
            <a:round/>
            <a:headEnd/>
            <a:tailEnd type="triangle" w="med" len="med"/>
          </a:ln>
        </p:spPr>
        <p:txBody>
          <a:bodyPr/>
          <a:lstStyle/>
          <a:p>
            <a:endParaRPr lang="en-US"/>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pPr eaLnBrk="1" hangingPunct="1"/>
            <a:r>
              <a:rPr lang="en-US" smtClean="0"/>
              <a:t>A glimpse inside eStuff.com</a:t>
            </a:r>
          </a:p>
        </p:txBody>
      </p:sp>
      <p:sp>
        <p:nvSpPr>
          <p:cNvPr id="11267" name="Rectangle 3"/>
          <p:cNvSpPr>
            <a:spLocks noChangeArrowheads="1"/>
          </p:cNvSpPr>
          <p:nvPr/>
        </p:nvSpPr>
        <p:spPr bwMode="auto">
          <a:xfrm>
            <a:off x="1066800" y="2286000"/>
            <a:ext cx="7315200" cy="4038600"/>
          </a:xfrm>
          <a:prstGeom prst="rect">
            <a:avLst/>
          </a:prstGeom>
          <a:solidFill>
            <a:schemeClr val="accent1"/>
          </a:solidFill>
          <a:ln w="9525">
            <a:solidFill>
              <a:schemeClr val="tx1"/>
            </a:solidFill>
            <a:miter lim="800000"/>
            <a:headEnd/>
            <a:tailEnd/>
          </a:ln>
        </p:spPr>
        <p:txBody>
          <a:bodyPr wrap="none" anchor="ctr"/>
          <a:lstStyle/>
          <a:p>
            <a:endParaRPr lang="en-US"/>
          </a:p>
        </p:txBody>
      </p:sp>
      <p:sp>
        <p:nvSpPr>
          <p:cNvPr id="11268" name="Line 4"/>
          <p:cNvSpPr>
            <a:spLocks noChangeShapeType="1"/>
          </p:cNvSpPr>
          <p:nvPr/>
        </p:nvSpPr>
        <p:spPr bwMode="auto">
          <a:xfrm>
            <a:off x="6248400" y="1828800"/>
            <a:ext cx="0" cy="457200"/>
          </a:xfrm>
          <a:prstGeom prst="line">
            <a:avLst/>
          </a:prstGeom>
          <a:noFill/>
          <a:ln w="57150">
            <a:solidFill>
              <a:schemeClr val="tx1"/>
            </a:solidFill>
            <a:miter lim="800000"/>
            <a:headEnd/>
            <a:tailEnd type="triangle" w="med" len="med"/>
          </a:ln>
        </p:spPr>
        <p:txBody>
          <a:bodyPr wrap="none"/>
          <a:lstStyle/>
          <a:p>
            <a:endParaRPr lang="en-US"/>
          </a:p>
        </p:txBody>
      </p:sp>
      <p:sp>
        <p:nvSpPr>
          <p:cNvPr id="11269" name="Line 5"/>
          <p:cNvSpPr>
            <a:spLocks noChangeShapeType="1"/>
          </p:cNvSpPr>
          <p:nvPr/>
        </p:nvSpPr>
        <p:spPr bwMode="auto">
          <a:xfrm>
            <a:off x="3048000" y="1828800"/>
            <a:ext cx="0" cy="457200"/>
          </a:xfrm>
          <a:prstGeom prst="line">
            <a:avLst/>
          </a:prstGeom>
          <a:noFill/>
          <a:ln w="57150">
            <a:solidFill>
              <a:schemeClr val="tx1"/>
            </a:solidFill>
            <a:miter lim="800000"/>
            <a:headEnd/>
            <a:tailEnd type="triangle" w="med" len="med"/>
          </a:ln>
        </p:spPr>
        <p:txBody>
          <a:bodyPr wrap="none"/>
          <a:lstStyle/>
          <a:p>
            <a:endParaRPr lang="en-US"/>
          </a:p>
        </p:txBody>
      </p:sp>
      <p:sp>
        <p:nvSpPr>
          <p:cNvPr id="11270" name="Rectangle 6"/>
          <p:cNvSpPr>
            <a:spLocks noChangeArrowheads="1"/>
          </p:cNvSpPr>
          <p:nvPr/>
        </p:nvSpPr>
        <p:spPr bwMode="auto">
          <a:xfrm>
            <a:off x="3581400" y="2590800"/>
            <a:ext cx="381000" cy="533400"/>
          </a:xfrm>
          <a:prstGeom prst="rect">
            <a:avLst/>
          </a:prstGeom>
          <a:solidFill>
            <a:schemeClr val="accent2"/>
          </a:solidFill>
          <a:ln w="9525">
            <a:solidFill>
              <a:schemeClr val="tx1"/>
            </a:solidFill>
            <a:miter lim="800000"/>
            <a:headEnd/>
            <a:tailEnd/>
          </a:ln>
        </p:spPr>
        <p:txBody>
          <a:bodyPr wrap="none" anchor="ctr"/>
          <a:lstStyle/>
          <a:p>
            <a:endParaRPr lang="en-US"/>
          </a:p>
        </p:txBody>
      </p:sp>
      <p:sp>
        <p:nvSpPr>
          <p:cNvPr id="11271" name="Rectangle 7"/>
          <p:cNvSpPr>
            <a:spLocks noChangeArrowheads="1"/>
          </p:cNvSpPr>
          <p:nvPr/>
        </p:nvSpPr>
        <p:spPr bwMode="auto">
          <a:xfrm>
            <a:off x="4038600" y="2590800"/>
            <a:ext cx="381000" cy="533400"/>
          </a:xfrm>
          <a:prstGeom prst="rect">
            <a:avLst/>
          </a:prstGeom>
          <a:solidFill>
            <a:schemeClr val="accent2"/>
          </a:solidFill>
          <a:ln w="9525">
            <a:solidFill>
              <a:schemeClr val="tx1"/>
            </a:solidFill>
            <a:miter lim="800000"/>
            <a:headEnd/>
            <a:tailEnd/>
          </a:ln>
        </p:spPr>
        <p:txBody>
          <a:bodyPr wrap="none" anchor="ctr"/>
          <a:lstStyle/>
          <a:p>
            <a:endParaRPr lang="en-US"/>
          </a:p>
        </p:txBody>
      </p:sp>
      <p:sp>
        <p:nvSpPr>
          <p:cNvPr id="11272" name="Rectangle 8"/>
          <p:cNvSpPr>
            <a:spLocks noChangeArrowheads="1"/>
          </p:cNvSpPr>
          <p:nvPr/>
        </p:nvSpPr>
        <p:spPr bwMode="auto">
          <a:xfrm>
            <a:off x="4495800" y="2590800"/>
            <a:ext cx="381000" cy="533400"/>
          </a:xfrm>
          <a:prstGeom prst="rect">
            <a:avLst/>
          </a:prstGeom>
          <a:solidFill>
            <a:schemeClr val="accent2"/>
          </a:solidFill>
          <a:ln w="9525">
            <a:solidFill>
              <a:schemeClr val="tx1"/>
            </a:solidFill>
            <a:miter lim="800000"/>
            <a:headEnd/>
            <a:tailEnd/>
          </a:ln>
        </p:spPr>
        <p:txBody>
          <a:bodyPr wrap="none" anchor="ctr"/>
          <a:lstStyle/>
          <a:p>
            <a:endParaRPr lang="en-US"/>
          </a:p>
        </p:txBody>
      </p:sp>
      <p:sp>
        <p:nvSpPr>
          <p:cNvPr id="11273" name="Rectangle 9"/>
          <p:cNvSpPr>
            <a:spLocks noChangeArrowheads="1"/>
          </p:cNvSpPr>
          <p:nvPr/>
        </p:nvSpPr>
        <p:spPr bwMode="auto">
          <a:xfrm>
            <a:off x="4953000" y="2590800"/>
            <a:ext cx="381000" cy="533400"/>
          </a:xfrm>
          <a:prstGeom prst="rect">
            <a:avLst/>
          </a:prstGeom>
          <a:solidFill>
            <a:schemeClr val="accent2"/>
          </a:solidFill>
          <a:ln w="9525">
            <a:solidFill>
              <a:schemeClr val="tx1"/>
            </a:solidFill>
            <a:miter lim="800000"/>
            <a:headEnd/>
            <a:tailEnd/>
          </a:ln>
        </p:spPr>
        <p:txBody>
          <a:bodyPr wrap="none" anchor="ctr"/>
          <a:lstStyle/>
          <a:p>
            <a:endParaRPr lang="en-US"/>
          </a:p>
        </p:txBody>
      </p:sp>
      <p:sp>
        <p:nvSpPr>
          <p:cNvPr id="11274" name="Rectangle 10"/>
          <p:cNvSpPr>
            <a:spLocks noChangeArrowheads="1"/>
          </p:cNvSpPr>
          <p:nvPr/>
        </p:nvSpPr>
        <p:spPr bwMode="auto">
          <a:xfrm>
            <a:off x="5410200" y="2590800"/>
            <a:ext cx="381000" cy="533400"/>
          </a:xfrm>
          <a:prstGeom prst="rect">
            <a:avLst/>
          </a:prstGeom>
          <a:solidFill>
            <a:schemeClr val="accent2"/>
          </a:solidFill>
          <a:ln w="9525">
            <a:solidFill>
              <a:schemeClr val="tx1"/>
            </a:solidFill>
            <a:miter lim="800000"/>
            <a:headEnd/>
            <a:tailEnd/>
          </a:ln>
        </p:spPr>
        <p:txBody>
          <a:bodyPr wrap="none" anchor="ctr"/>
          <a:lstStyle/>
          <a:p>
            <a:endParaRPr lang="en-US"/>
          </a:p>
        </p:txBody>
      </p:sp>
      <p:sp>
        <p:nvSpPr>
          <p:cNvPr id="11275" name="Oval 11"/>
          <p:cNvSpPr>
            <a:spLocks noChangeArrowheads="1"/>
          </p:cNvSpPr>
          <p:nvPr/>
        </p:nvSpPr>
        <p:spPr bwMode="auto">
          <a:xfrm>
            <a:off x="1676400" y="3429000"/>
            <a:ext cx="5105400" cy="609600"/>
          </a:xfrm>
          <a:prstGeom prst="ellipse">
            <a:avLst/>
          </a:prstGeom>
          <a:solidFill>
            <a:srgbClr val="C0C0C0"/>
          </a:solidFill>
          <a:ln w="9525">
            <a:solidFill>
              <a:schemeClr val="tx1"/>
            </a:solidFill>
            <a:miter lim="800000"/>
            <a:headEnd/>
            <a:tailEnd/>
          </a:ln>
        </p:spPr>
        <p:txBody>
          <a:bodyPr wrap="none" anchor="ctr"/>
          <a:lstStyle/>
          <a:p>
            <a:endParaRPr lang="en-US"/>
          </a:p>
        </p:txBody>
      </p:sp>
      <p:sp>
        <p:nvSpPr>
          <p:cNvPr id="11276" name="Oval 12"/>
          <p:cNvSpPr>
            <a:spLocks noChangeArrowheads="1"/>
          </p:cNvSpPr>
          <p:nvPr/>
        </p:nvSpPr>
        <p:spPr bwMode="auto">
          <a:xfrm>
            <a:off x="1295400" y="3657600"/>
            <a:ext cx="5105400" cy="609600"/>
          </a:xfrm>
          <a:prstGeom prst="ellipse">
            <a:avLst/>
          </a:prstGeom>
          <a:solidFill>
            <a:srgbClr val="C0C0C0"/>
          </a:solidFill>
          <a:ln w="9525">
            <a:solidFill>
              <a:schemeClr val="tx1"/>
            </a:solidFill>
            <a:miter lim="800000"/>
            <a:headEnd/>
            <a:tailEnd/>
          </a:ln>
        </p:spPr>
        <p:txBody>
          <a:bodyPr wrap="none" anchor="ctr"/>
          <a:lstStyle/>
          <a:p>
            <a:endParaRPr lang="en-US"/>
          </a:p>
        </p:txBody>
      </p:sp>
      <p:sp>
        <p:nvSpPr>
          <p:cNvPr id="11277" name="Oval 13"/>
          <p:cNvSpPr>
            <a:spLocks noChangeArrowheads="1"/>
          </p:cNvSpPr>
          <p:nvPr/>
        </p:nvSpPr>
        <p:spPr bwMode="auto">
          <a:xfrm>
            <a:off x="2362200" y="3429000"/>
            <a:ext cx="5105400" cy="609600"/>
          </a:xfrm>
          <a:prstGeom prst="ellipse">
            <a:avLst/>
          </a:prstGeom>
          <a:solidFill>
            <a:srgbClr val="C0C0C0"/>
          </a:solidFill>
          <a:ln w="9525">
            <a:solidFill>
              <a:schemeClr val="tx1"/>
            </a:solidFill>
            <a:miter lim="800000"/>
            <a:headEnd/>
            <a:tailEnd/>
          </a:ln>
        </p:spPr>
        <p:txBody>
          <a:bodyPr wrap="none" anchor="ctr"/>
          <a:lstStyle/>
          <a:p>
            <a:endParaRPr lang="en-US"/>
          </a:p>
        </p:txBody>
      </p:sp>
      <p:sp>
        <p:nvSpPr>
          <p:cNvPr id="11278" name="Oval 14"/>
          <p:cNvSpPr>
            <a:spLocks noChangeArrowheads="1"/>
          </p:cNvSpPr>
          <p:nvPr/>
        </p:nvSpPr>
        <p:spPr bwMode="auto">
          <a:xfrm>
            <a:off x="2286000" y="3733800"/>
            <a:ext cx="5105400" cy="609600"/>
          </a:xfrm>
          <a:prstGeom prst="ellipse">
            <a:avLst/>
          </a:prstGeom>
          <a:solidFill>
            <a:srgbClr val="C0C0C0"/>
          </a:solidFill>
          <a:ln w="9525">
            <a:solidFill>
              <a:schemeClr val="tx1"/>
            </a:solidFill>
            <a:miter lim="800000"/>
            <a:headEnd/>
            <a:tailEnd/>
          </a:ln>
        </p:spPr>
        <p:txBody>
          <a:bodyPr wrap="none" anchor="ctr"/>
          <a:lstStyle/>
          <a:p>
            <a:endParaRPr lang="en-US"/>
          </a:p>
        </p:txBody>
      </p:sp>
      <p:sp>
        <p:nvSpPr>
          <p:cNvPr id="11279" name="Oval 15"/>
          <p:cNvSpPr>
            <a:spLocks noChangeArrowheads="1"/>
          </p:cNvSpPr>
          <p:nvPr/>
        </p:nvSpPr>
        <p:spPr bwMode="auto">
          <a:xfrm>
            <a:off x="1752600" y="3886200"/>
            <a:ext cx="5105400" cy="609600"/>
          </a:xfrm>
          <a:prstGeom prst="ellipse">
            <a:avLst/>
          </a:prstGeom>
          <a:solidFill>
            <a:srgbClr val="C0C0C0"/>
          </a:solidFill>
          <a:ln w="9525">
            <a:solidFill>
              <a:schemeClr val="tx1"/>
            </a:solidFill>
            <a:miter lim="800000"/>
            <a:headEnd/>
            <a:tailEnd/>
          </a:ln>
        </p:spPr>
        <p:txBody>
          <a:bodyPr wrap="none" anchor="ctr"/>
          <a:lstStyle/>
          <a:p>
            <a:endParaRPr lang="en-US"/>
          </a:p>
        </p:txBody>
      </p:sp>
      <p:sp>
        <p:nvSpPr>
          <p:cNvPr id="11280" name="Oval 16"/>
          <p:cNvSpPr>
            <a:spLocks noChangeArrowheads="1"/>
          </p:cNvSpPr>
          <p:nvPr/>
        </p:nvSpPr>
        <p:spPr bwMode="auto">
          <a:xfrm>
            <a:off x="1828800" y="3581400"/>
            <a:ext cx="5105400" cy="609600"/>
          </a:xfrm>
          <a:prstGeom prst="ellipse">
            <a:avLst/>
          </a:prstGeom>
          <a:solidFill>
            <a:srgbClr val="C0C0C0"/>
          </a:solidFill>
          <a:ln w="9525">
            <a:noFill/>
            <a:miter lim="800000"/>
            <a:headEnd/>
            <a:tailEnd/>
          </a:ln>
        </p:spPr>
        <p:txBody>
          <a:bodyPr wrap="none" anchor="ctr"/>
          <a:lstStyle/>
          <a:p>
            <a:pPr algn="ctr" eaLnBrk="1" hangingPunct="1"/>
            <a:r>
              <a:rPr lang="en-US" sz="1600" b="1">
                <a:cs typeface="Arial" charset="0"/>
              </a:rPr>
              <a:t>Pub-sub combined with point-to-point</a:t>
            </a:r>
            <a:br>
              <a:rPr lang="en-US" sz="1600" b="1">
                <a:cs typeface="Arial" charset="0"/>
              </a:rPr>
            </a:br>
            <a:r>
              <a:rPr lang="en-US" sz="1600" b="1">
                <a:cs typeface="Arial" charset="0"/>
              </a:rPr>
              <a:t>communication technologies like TCP</a:t>
            </a:r>
          </a:p>
        </p:txBody>
      </p:sp>
      <p:grpSp>
        <p:nvGrpSpPr>
          <p:cNvPr id="2" name="Group 17"/>
          <p:cNvGrpSpPr>
            <a:grpSpLocks/>
          </p:cNvGrpSpPr>
          <p:nvPr/>
        </p:nvGrpSpPr>
        <p:grpSpPr bwMode="auto">
          <a:xfrm>
            <a:off x="1295400" y="4572000"/>
            <a:ext cx="1066800" cy="1371600"/>
            <a:chOff x="3744" y="2256"/>
            <a:chExt cx="672" cy="864"/>
          </a:xfrm>
        </p:grpSpPr>
        <p:sp>
          <p:nvSpPr>
            <p:cNvPr id="11338" name="Text Box 18"/>
            <p:cNvSpPr txBox="1">
              <a:spLocks noChangeArrowheads="1"/>
            </p:cNvSpPr>
            <p:nvPr/>
          </p:nvSpPr>
          <p:spPr bwMode="auto">
            <a:xfrm>
              <a:off x="3936" y="2256"/>
              <a:ext cx="336" cy="198"/>
            </a:xfrm>
            <a:prstGeom prst="rect">
              <a:avLst/>
            </a:prstGeom>
            <a:solidFill>
              <a:srgbClr val="33D600"/>
            </a:solidFill>
            <a:ln w="9525">
              <a:solidFill>
                <a:schemeClr val="tx1"/>
              </a:solidFill>
              <a:miter lim="800000"/>
              <a:headEnd/>
              <a:tailEnd/>
            </a:ln>
          </p:spPr>
          <p:txBody>
            <a:bodyPr>
              <a:spAutoFit/>
            </a:bodyPr>
            <a:lstStyle/>
            <a:p>
              <a:pPr algn="ctr" eaLnBrk="1" hangingPunct="1">
                <a:spcBef>
                  <a:spcPct val="50000"/>
                </a:spcBef>
              </a:pPr>
              <a:r>
                <a:rPr lang="en-US" sz="1400" b="1">
                  <a:cs typeface="Arial" charset="0"/>
                </a:rPr>
                <a:t>LB</a:t>
              </a:r>
            </a:p>
          </p:txBody>
        </p:sp>
        <p:sp>
          <p:nvSpPr>
            <p:cNvPr id="11339" name="Rectangle 19"/>
            <p:cNvSpPr>
              <a:spLocks noChangeArrowheads="1"/>
            </p:cNvSpPr>
            <p:nvPr/>
          </p:nvSpPr>
          <p:spPr bwMode="auto">
            <a:xfrm>
              <a:off x="3744" y="2640"/>
              <a:ext cx="192" cy="480"/>
            </a:xfrm>
            <a:prstGeom prst="rect">
              <a:avLst/>
            </a:prstGeom>
            <a:solidFill>
              <a:srgbClr val="33D600"/>
            </a:solidFill>
            <a:ln w="9525">
              <a:solidFill>
                <a:schemeClr val="tx1"/>
              </a:solidFill>
              <a:miter lim="800000"/>
              <a:headEnd/>
              <a:tailEnd/>
            </a:ln>
          </p:spPr>
          <p:txBody>
            <a:bodyPr wrap="none" anchor="ctr"/>
            <a:lstStyle/>
            <a:p>
              <a:endParaRPr lang="en-US"/>
            </a:p>
          </p:txBody>
        </p:sp>
        <p:sp>
          <p:nvSpPr>
            <p:cNvPr id="11340" name="Rectangle 20"/>
            <p:cNvSpPr>
              <a:spLocks noChangeArrowheads="1"/>
            </p:cNvSpPr>
            <p:nvPr/>
          </p:nvSpPr>
          <p:spPr bwMode="auto">
            <a:xfrm>
              <a:off x="3984" y="2640"/>
              <a:ext cx="192" cy="480"/>
            </a:xfrm>
            <a:prstGeom prst="rect">
              <a:avLst/>
            </a:prstGeom>
            <a:solidFill>
              <a:srgbClr val="33D600"/>
            </a:solidFill>
            <a:ln w="9525">
              <a:solidFill>
                <a:schemeClr val="tx1"/>
              </a:solidFill>
              <a:miter lim="800000"/>
              <a:headEnd/>
              <a:tailEnd/>
            </a:ln>
          </p:spPr>
          <p:txBody>
            <a:bodyPr wrap="none" anchor="ctr"/>
            <a:lstStyle/>
            <a:p>
              <a:endParaRPr lang="en-US"/>
            </a:p>
          </p:txBody>
        </p:sp>
        <p:sp>
          <p:nvSpPr>
            <p:cNvPr id="11341" name="Rectangle 21"/>
            <p:cNvSpPr>
              <a:spLocks noChangeArrowheads="1"/>
            </p:cNvSpPr>
            <p:nvPr/>
          </p:nvSpPr>
          <p:spPr bwMode="auto">
            <a:xfrm>
              <a:off x="4224" y="2640"/>
              <a:ext cx="192" cy="480"/>
            </a:xfrm>
            <a:prstGeom prst="rect">
              <a:avLst/>
            </a:prstGeom>
            <a:solidFill>
              <a:srgbClr val="33D600"/>
            </a:solidFill>
            <a:ln w="9525">
              <a:solidFill>
                <a:schemeClr val="tx1"/>
              </a:solidFill>
              <a:miter lim="800000"/>
              <a:headEnd/>
              <a:tailEnd/>
            </a:ln>
          </p:spPr>
          <p:txBody>
            <a:bodyPr wrap="none" anchor="ctr"/>
            <a:lstStyle/>
            <a:p>
              <a:endParaRPr lang="en-US"/>
            </a:p>
          </p:txBody>
        </p:sp>
        <p:sp>
          <p:nvSpPr>
            <p:cNvPr id="11342" name="Text Box 22"/>
            <p:cNvSpPr txBox="1">
              <a:spLocks noChangeArrowheads="1"/>
            </p:cNvSpPr>
            <p:nvPr/>
          </p:nvSpPr>
          <p:spPr bwMode="auto">
            <a:xfrm>
              <a:off x="3792" y="2784"/>
              <a:ext cx="576" cy="154"/>
            </a:xfrm>
            <a:prstGeom prst="rect">
              <a:avLst/>
            </a:prstGeom>
            <a:solidFill>
              <a:srgbClr val="C0C0C0"/>
            </a:solidFill>
            <a:ln w="9525">
              <a:noFill/>
              <a:miter lim="800000"/>
              <a:headEnd/>
              <a:tailEnd/>
            </a:ln>
          </p:spPr>
          <p:txBody>
            <a:bodyPr>
              <a:spAutoFit/>
            </a:bodyPr>
            <a:lstStyle/>
            <a:p>
              <a:pPr algn="ctr" eaLnBrk="1" hangingPunct="1">
                <a:spcBef>
                  <a:spcPct val="50000"/>
                </a:spcBef>
              </a:pPr>
              <a:r>
                <a:rPr lang="en-US" sz="1000" b="1">
                  <a:cs typeface="Arial" charset="0"/>
                </a:rPr>
                <a:t>service</a:t>
              </a:r>
            </a:p>
          </p:txBody>
        </p:sp>
        <p:sp>
          <p:nvSpPr>
            <p:cNvPr id="11343" name="Line 23"/>
            <p:cNvSpPr>
              <a:spLocks noChangeShapeType="1"/>
            </p:cNvSpPr>
            <p:nvPr/>
          </p:nvSpPr>
          <p:spPr bwMode="auto">
            <a:xfrm flipH="1">
              <a:off x="3840" y="2448"/>
              <a:ext cx="240" cy="192"/>
            </a:xfrm>
            <a:prstGeom prst="line">
              <a:avLst/>
            </a:prstGeom>
            <a:noFill/>
            <a:ln w="9525">
              <a:solidFill>
                <a:schemeClr val="tx1"/>
              </a:solidFill>
              <a:miter lim="800000"/>
              <a:headEnd/>
              <a:tailEnd/>
            </a:ln>
          </p:spPr>
          <p:txBody>
            <a:bodyPr wrap="none"/>
            <a:lstStyle/>
            <a:p>
              <a:endParaRPr lang="en-US"/>
            </a:p>
          </p:txBody>
        </p:sp>
        <p:sp>
          <p:nvSpPr>
            <p:cNvPr id="11344" name="Line 24"/>
            <p:cNvSpPr>
              <a:spLocks noChangeShapeType="1"/>
            </p:cNvSpPr>
            <p:nvPr/>
          </p:nvSpPr>
          <p:spPr bwMode="auto">
            <a:xfrm>
              <a:off x="4080" y="2448"/>
              <a:ext cx="240" cy="192"/>
            </a:xfrm>
            <a:prstGeom prst="line">
              <a:avLst/>
            </a:prstGeom>
            <a:noFill/>
            <a:ln w="9525">
              <a:solidFill>
                <a:schemeClr val="tx1"/>
              </a:solidFill>
              <a:miter lim="800000"/>
              <a:headEnd/>
              <a:tailEnd/>
            </a:ln>
          </p:spPr>
          <p:txBody>
            <a:bodyPr wrap="none"/>
            <a:lstStyle/>
            <a:p>
              <a:endParaRPr lang="en-US"/>
            </a:p>
          </p:txBody>
        </p:sp>
        <p:sp>
          <p:nvSpPr>
            <p:cNvPr id="11345" name="Line 25"/>
            <p:cNvSpPr>
              <a:spLocks noChangeShapeType="1"/>
            </p:cNvSpPr>
            <p:nvPr/>
          </p:nvSpPr>
          <p:spPr bwMode="auto">
            <a:xfrm>
              <a:off x="4080" y="2448"/>
              <a:ext cx="0" cy="192"/>
            </a:xfrm>
            <a:prstGeom prst="line">
              <a:avLst/>
            </a:prstGeom>
            <a:noFill/>
            <a:ln w="9525">
              <a:solidFill>
                <a:schemeClr val="tx1"/>
              </a:solidFill>
              <a:miter lim="800000"/>
              <a:headEnd/>
              <a:tailEnd/>
            </a:ln>
          </p:spPr>
          <p:txBody>
            <a:bodyPr wrap="none"/>
            <a:lstStyle/>
            <a:p>
              <a:endParaRPr lang="en-US"/>
            </a:p>
          </p:txBody>
        </p:sp>
      </p:grpSp>
      <p:grpSp>
        <p:nvGrpSpPr>
          <p:cNvPr id="3" name="Group 26"/>
          <p:cNvGrpSpPr>
            <a:grpSpLocks/>
          </p:cNvGrpSpPr>
          <p:nvPr/>
        </p:nvGrpSpPr>
        <p:grpSpPr bwMode="auto">
          <a:xfrm>
            <a:off x="2438400" y="4572000"/>
            <a:ext cx="1066800" cy="1371600"/>
            <a:chOff x="3744" y="2256"/>
            <a:chExt cx="672" cy="864"/>
          </a:xfrm>
        </p:grpSpPr>
        <p:sp>
          <p:nvSpPr>
            <p:cNvPr id="11330" name="Text Box 27"/>
            <p:cNvSpPr txBox="1">
              <a:spLocks noChangeArrowheads="1"/>
            </p:cNvSpPr>
            <p:nvPr/>
          </p:nvSpPr>
          <p:spPr bwMode="auto">
            <a:xfrm>
              <a:off x="3936" y="2256"/>
              <a:ext cx="336" cy="198"/>
            </a:xfrm>
            <a:prstGeom prst="rect">
              <a:avLst/>
            </a:prstGeom>
            <a:solidFill>
              <a:srgbClr val="FF66FF"/>
            </a:solidFill>
            <a:ln w="9525">
              <a:solidFill>
                <a:schemeClr val="tx1"/>
              </a:solidFill>
              <a:miter lim="800000"/>
              <a:headEnd/>
              <a:tailEnd/>
            </a:ln>
          </p:spPr>
          <p:txBody>
            <a:bodyPr>
              <a:spAutoFit/>
            </a:bodyPr>
            <a:lstStyle/>
            <a:p>
              <a:pPr algn="ctr" eaLnBrk="1" hangingPunct="1">
                <a:spcBef>
                  <a:spcPct val="50000"/>
                </a:spcBef>
              </a:pPr>
              <a:r>
                <a:rPr lang="en-US" sz="1400" b="1">
                  <a:cs typeface="Arial" charset="0"/>
                </a:rPr>
                <a:t>LB</a:t>
              </a:r>
            </a:p>
          </p:txBody>
        </p:sp>
        <p:sp>
          <p:nvSpPr>
            <p:cNvPr id="11331" name="Rectangle 28"/>
            <p:cNvSpPr>
              <a:spLocks noChangeArrowheads="1"/>
            </p:cNvSpPr>
            <p:nvPr/>
          </p:nvSpPr>
          <p:spPr bwMode="auto">
            <a:xfrm>
              <a:off x="3744" y="2640"/>
              <a:ext cx="192" cy="480"/>
            </a:xfrm>
            <a:prstGeom prst="rect">
              <a:avLst/>
            </a:prstGeom>
            <a:solidFill>
              <a:srgbClr val="FF66FF"/>
            </a:solidFill>
            <a:ln w="9525">
              <a:solidFill>
                <a:schemeClr val="tx1"/>
              </a:solidFill>
              <a:miter lim="800000"/>
              <a:headEnd/>
              <a:tailEnd/>
            </a:ln>
          </p:spPr>
          <p:txBody>
            <a:bodyPr wrap="none" anchor="ctr"/>
            <a:lstStyle/>
            <a:p>
              <a:endParaRPr lang="en-US"/>
            </a:p>
          </p:txBody>
        </p:sp>
        <p:sp>
          <p:nvSpPr>
            <p:cNvPr id="11332" name="Rectangle 29"/>
            <p:cNvSpPr>
              <a:spLocks noChangeArrowheads="1"/>
            </p:cNvSpPr>
            <p:nvPr/>
          </p:nvSpPr>
          <p:spPr bwMode="auto">
            <a:xfrm>
              <a:off x="3984" y="2640"/>
              <a:ext cx="192" cy="480"/>
            </a:xfrm>
            <a:prstGeom prst="rect">
              <a:avLst/>
            </a:prstGeom>
            <a:solidFill>
              <a:srgbClr val="FF66FF"/>
            </a:solidFill>
            <a:ln w="9525">
              <a:solidFill>
                <a:schemeClr val="tx1"/>
              </a:solidFill>
              <a:miter lim="800000"/>
              <a:headEnd/>
              <a:tailEnd/>
            </a:ln>
          </p:spPr>
          <p:txBody>
            <a:bodyPr wrap="none" anchor="ctr"/>
            <a:lstStyle/>
            <a:p>
              <a:endParaRPr lang="en-US"/>
            </a:p>
          </p:txBody>
        </p:sp>
        <p:sp>
          <p:nvSpPr>
            <p:cNvPr id="11333" name="Rectangle 30"/>
            <p:cNvSpPr>
              <a:spLocks noChangeArrowheads="1"/>
            </p:cNvSpPr>
            <p:nvPr/>
          </p:nvSpPr>
          <p:spPr bwMode="auto">
            <a:xfrm>
              <a:off x="4224" y="2640"/>
              <a:ext cx="192" cy="480"/>
            </a:xfrm>
            <a:prstGeom prst="rect">
              <a:avLst/>
            </a:prstGeom>
            <a:solidFill>
              <a:srgbClr val="FF66FF"/>
            </a:solidFill>
            <a:ln w="9525">
              <a:solidFill>
                <a:schemeClr val="tx1"/>
              </a:solidFill>
              <a:miter lim="800000"/>
              <a:headEnd/>
              <a:tailEnd/>
            </a:ln>
          </p:spPr>
          <p:txBody>
            <a:bodyPr wrap="none" anchor="ctr"/>
            <a:lstStyle/>
            <a:p>
              <a:endParaRPr lang="en-US"/>
            </a:p>
          </p:txBody>
        </p:sp>
        <p:sp>
          <p:nvSpPr>
            <p:cNvPr id="11334" name="Text Box 31"/>
            <p:cNvSpPr txBox="1">
              <a:spLocks noChangeArrowheads="1"/>
            </p:cNvSpPr>
            <p:nvPr/>
          </p:nvSpPr>
          <p:spPr bwMode="auto">
            <a:xfrm>
              <a:off x="3792" y="2784"/>
              <a:ext cx="576" cy="154"/>
            </a:xfrm>
            <a:prstGeom prst="rect">
              <a:avLst/>
            </a:prstGeom>
            <a:solidFill>
              <a:srgbClr val="C0C0C0"/>
            </a:solidFill>
            <a:ln w="9525">
              <a:noFill/>
              <a:miter lim="800000"/>
              <a:headEnd/>
              <a:tailEnd/>
            </a:ln>
          </p:spPr>
          <p:txBody>
            <a:bodyPr>
              <a:spAutoFit/>
            </a:bodyPr>
            <a:lstStyle/>
            <a:p>
              <a:pPr algn="ctr" eaLnBrk="1" hangingPunct="1">
                <a:spcBef>
                  <a:spcPct val="50000"/>
                </a:spcBef>
              </a:pPr>
              <a:r>
                <a:rPr lang="en-US" sz="1000" b="1">
                  <a:cs typeface="Arial" charset="0"/>
                </a:rPr>
                <a:t>service</a:t>
              </a:r>
            </a:p>
          </p:txBody>
        </p:sp>
        <p:sp>
          <p:nvSpPr>
            <p:cNvPr id="11335" name="Line 32"/>
            <p:cNvSpPr>
              <a:spLocks noChangeShapeType="1"/>
            </p:cNvSpPr>
            <p:nvPr/>
          </p:nvSpPr>
          <p:spPr bwMode="auto">
            <a:xfrm flipH="1">
              <a:off x="3840" y="2448"/>
              <a:ext cx="240" cy="192"/>
            </a:xfrm>
            <a:prstGeom prst="line">
              <a:avLst/>
            </a:prstGeom>
            <a:noFill/>
            <a:ln w="9525">
              <a:solidFill>
                <a:schemeClr val="tx1"/>
              </a:solidFill>
              <a:miter lim="800000"/>
              <a:headEnd/>
              <a:tailEnd/>
            </a:ln>
          </p:spPr>
          <p:txBody>
            <a:bodyPr wrap="none"/>
            <a:lstStyle/>
            <a:p>
              <a:endParaRPr lang="en-US"/>
            </a:p>
          </p:txBody>
        </p:sp>
        <p:sp>
          <p:nvSpPr>
            <p:cNvPr id="11336" name="Line 33"/>
            <p:cNvSpPr>
              <a:spLocks noChangeShapeType="1"/>
            </p:cNvSpPr>
            <p:nvPr/>
          </p:nvSpPr>
          <p:spPr bwMode="auto">
            <a:xfrm>
              <a:off x="4080" y="2448"/>
              <a:ext cx="240" cy="192"/>
            </a:xfrm>
            <a:prstGeom prst="line">
              <a:avLst/>
            </a:prstGeom>
            <a:noFill/>
            <a:ln w="9525">
              <a:solidFill>
                <a:schemeClr val="tx1"/>
              </a:solidFill>
              <a:miter lim="800000"/>
              <a:headEnd/>
              <a:tailEnd/>
            </a:ln>
          </p:spPr>
          <p:txBody>
            <a:bodyPr wrap="none"/>
            <a:lstStyle/>
            <a:p>
              <a:endParaRPr lang="en-US"/>
            </a:p>
          </p:txBody>
        </p:sp>
        <p:sp>
          <p:nvSpPr>
            <p:cNvPr id="11337" name="Line 34"/>
            <p:cNvSpPr>
              <a:spLocks noChangeShapeType="1"/>
            </p:cNvSpPr>
            <p:nvPr/>
          </p:nvSpPr>
          <p:spPr bwMode="auto">
            <a:xfrm>
              <a:off x="4080" y="2448"/>
              <a:ext cx="0" cy="192"/>
            </a:xfrm>
            <a:prstGeom prst="line">
              <a:avLst/>
            </a:prstGeom>
            <a:noFill/>
            <a:ln w="9525">
              <a:solidFill>
                <a:schemeClr val="tx1"/>
              </a:solidFill>
              <a:miter lim="800000"/>
              <a:headEnd/>
              <a:tailEnd/>
            </a:ln>
          </p:spPr>
          <p:txBody>
            <a:bodyPr wrap="none"/>
            <a:lstStyle/>
            <a:p>
              <a:endParaRPr lang="en-US"/>
            </a:p>
          </p:txBody>
        </p:sp>
      </p:grpSp>
      <p:grpSp>
        <p:nvGrpSpPr>
          <p:cNvPr id="4" name="Group 35"/>
          <p:cNvGrpSpPr>
            <a:grpSpLocks/>
          </p:cNvGrpSpPr>
          <p:nvPr/>
        </p:nvGrpSpPr>
        <p:grpSpPr bwMode="auto">
          <a:xfrm>
            <a:off x="3581400" y="4572000"/>
            <a:ext cx="1066800" cy="1371600"/>
            <a:chOff x="3744" y="2256"/>
            <a:chExt cx="672" cy="864"/>
          </a:xfrm>
        </p:grpSpPr>
        <p:sp>
          <p:nvSpPr>
            <p:cNvPr id="11322" name="Text Box 36"/>
            <p:cNvSpPr txBox="1">
              <a:spLocks noChangeArrowheads="1"/>
            </p:cNvSpPr>
            <p:nvPr/>
          </p:nvSpPr>
          <p:spPr bwMode="auto">
            <a:xfrm>
              <a:off x="3936" y="2256"/>
              <a:ext cx="336" cy="198"/>
            </a:xfrm>
            <a:prstGeom prst="rect">
              <a:avLst/>
            </a:prstGeom>
            <a:solidFill>
              <a:schemeClr val="accent2"/>
            </a:solidFill>
            <a:ln w="9525">
              <a:solidFill>
                <a:schemeClr val="tx1"/>
              </a:solidFill>
              <a:miter lim="800000"/>
              <a:headEnd/>
              <a:tailEnd/>
            </a:ln>
          </p:spPr>
          <p:txBody>
            <a:bodyPr>
              <a:spAutoFit/>
            </a:bodyPr>
            <a:lstStyle/>
            <a:p>
              <a:pPr algn="ctr" eaLnBrk="1" hangingPunct="1">
                <a:spcBef>
                  <a:spcPct val="50000"/>
                </a:spcBef>
              </a:pPr>
              <a:r>
                <a:rPr lang="en-US" sz="1400" b="1">
                  <a:cs typeface="Arial" charset="0"/>
                </a:rPr>
                <a:t>LB</a:t>
              </a:r>
            </a:p>
          </p:txBody>
        </p:sp>
        <p:sp>
          <p:nvSpPr>
            <p:cNvPr id="11323" name="Rectangle 37"/>
            <p:cNvSpPr>
              <a:spLocks noChangeArrowheads="1"/>
            </p:cNvSpPr>
            <p:nvPr/>
          </p:nvSpPr>
          <p:spPr bwMode="auto">
            <a:xfrm>
              <a:off x="3744" y="2640"/>
              <a:ext cx="192" cy="480"/>
            </a:xfrm>
            <a:prstGeom prst="rect">
              <a:avLst/>
            </a:prstGeom>
            <a:solidFill>
              <a:schemeClr val="accent2"/>
            </a:solidFill>
            <a:ln w="9525">
              <a:solidFill>
                <a:schemeClr val="tx1"/>
              </a:solidFill>
              <a:miter lim="800000"/>
              <a:headEnd/>
              <a:tailEnd/>
            </a:ln>
          </p:spPr>
          <p:txBody>
            <a:bodyPr wrap="none" anchor="ctr"/>
            <a:lstStyle/>
            <a:p>
              <a:endParaRPr lang="en-US"/>
            </a:p>
          </p:txBody>
        </p:sp>
        <p:sp>
          <p:nvSpPr>
            <p:cNvPr id="11324" name="Rectangle 38"/>
            <p:cNvSpPr>
              <a:spLocks noChangeArrowheads="1"/>
            </p:cNvSpPr>
            <p:nvPr/>
          </p:nvSpPr>
          <p:spPr bwMode="auto">
            <a:xfrm>
              <a:off x="3984" y="2640"/>
              <a:ext cx="192" cy="480"/>
            </a:xfrm>
            <a:prstGeom prst="rect">
              <a:avLst/>
            </a:prstGeom>
            <a:solidFill>
              <a:schemeClr val="accent2"/>
            </a:solidFill>
            <a:ln w="9525">
              <a:solidFill>
                <a:schemeClr val="tx1"/>
              </a:solidFill>
              <a:miter lim="800000"/>
              <a:headEnd/>
              <a:tailEnd/>
            </a:ln>
          </p:spPr>
          <p:txBody>
            <a:bodyPr wrap="none" anchor="ctr"/>
            <a:lstStyle/>
            <a:p>
              <a:endParaRPr lang="en-US"/>
            </a:p>
          </p:txBody>
        </p:sp>
        <p:sp>
          <p:nvSpPr>
            <p:cNvPr id="11325" name="Rectangle 39"/>
            <p:cNvSpPr>
              <a:spLocks noChangeArrowheads="1"/>
            </p:cNvSpPr>
            <p:nvPr/>
          </p:nvSpPr>
          <p:spPr bwMode="auto">
            <a:xfrm>
              <a:off x="4224" y="2640"/>
              <a:ext cx="192" cy="480"/>
            </a:xfrm>
            <a:prstGeom prst="rect">
              <a:avLst/>
            </a:prstGeom>
            <a:solidFill>
              <a:schemeClr val="accent2"/>
            </a:solidFill>
            <a:ln w="9525">
              <a:solidFill>
                <a:schemeClr val="tx1"/>
              </a:solidFill>
              <a:miter lim="800000"/>
              <a:headEnd/>
              <a:tailEnd/>
            </a:ln>
          </p:spPr>
          <p:txBody>
            <a:bodyPr wrap="none" anchor="ctr"/>
            <a:lstStyle/>
            <a:p>
              <a:endParaRPr lang="en-US"/>
            </a:p>
          </p:txBody>
        </p:sp>
        <p:sp>
          <p:nvSpPr>
            <p:cNvPr id="11326" name="Text Box 40"/>
            <p:cNvSpPr txBox="1">
              <a:spLocks noChangeArrowheads="1"/>
            </p:cNvSpPr>
            <p:nvPr/>
          </p:nvSpPr>
          <p:spPr bwMode="auto">
            <a:xfrm>
              <a:off x="3792" y="2784"/>
              <a:ext cx="576" cy="154"/>
            </a:xfrm>
            <a:prstGeom prst="rect">
              <a:avLst/>
            </a:prstGeom>
            <a:solidFill>
              <a:srgbClr val="C0C0C0"/>
            </a:solidFill>
            <a:ln w="9525">
              <a:noFill/>
              <a:miter lim="800000"/>
              <a:headEnd/>
              <a:tailEnd/>
            </a:ln>
          </p:spPr>
          <p:txBody>
            <a:bodyPr>
              <a:spAutoFit/>
            </a:bodyPr>
            <a:lstStyle/>
            <a:p>
              <a:pPr algn="ctr" eaLnBrk="1" hangingPunct="1">
                <a:spcBef>
                  <a:spcPct val="50000"/>
                </a:spcBef>
              </a:pPr>
              <a:r>
                <a:rPr lang="en-US" sz="1000" b="1">
                  <a:cs typeface="Arial" charset="0"/>
                </a:rPr>
                <a:t>service</a:t>
              </a:r>
            </a:p>
          </p:txBody>
        </p:sp>
        <p:sp>
          <p:nvSpPr>
            <p:cNvPr id="11327" name="Line 41"/>
            <p:cNvSpPr>
              <a:spLocks noChangeShapeType="1"/>
            </p:cNvSpPr>
            <p:nvPr/>
          </p:nvSpPr>
          <p:spPr bwMode="auto">
            <a:xfrm flipH="1">
              <a:off x="3840" y="2448"/>
              <a:ext cx="240" cy="192"/>
            </a:xfrm>
            <a:prstGeom prst="line">
              <a:avLst/>
            </a:prstGeom>
            <a:noFill/>
            <a:ln w="9525">
              <a:solidFill>
                <a:schemeClr val="tx1"/>
              </a:solidFill>
              <a:miter lim="800000"/>
              <a:headEnd/>
              <a:tailEnd/>
            </a:ln>
          </p:spPr>
          <p:txBody>
            <a:bodyPr wrap="none"/>
            <a:lstStyle/>
            <a:p>
              <a:endParaRPr lang="en-US"/>
            </a:p>
          </p:txBody>
        </p:sp>
        <p:sp>
          <p:nvSpPr>
            <p:cNvPr id="11328" name="Line 42"/>
            <p:cNvSpPr>
              <a:spLocks noChangeShapeType="1"/>
            </p:cNvSpPr>
            <p:nvPr/>
          </p:nvSpPr>
          <p:spPr bwMode="auto">
            <a:xfrm>
              <a:off x="4080" y="2448"/>
              <a:ext cx="240" cy="192"/>
            </a:xfrm>
            <a:prstGeom prst="line">
              <a:avLst/>
            </a:prstGeom>
            <a:noFill/>
            <a:ln w="9525">
              <a:solidFill>
                <a:schemeClr val="tx1"/>
              </a:solidFill>
              <a:miter lim="800000"/>
              <a:headEnd/>
              <a:tailEnd/>
            </a:ln>
          </p:spPr>
          <p:txBody>
            <a:bodyPr wrap="none"/>
            <a:lstStyle/>
            <a:p>
              <a:endParaRPr lang="en-US"/>
            </a:p>
          </p:txBody>
        </p:sp>
        <p:sp>
          <p:nvSpPr>
            <p:cNvPr id="11329" name="Line 43"/>
            <p:cNvSpPr>
              <a:spLocks noChangeShapeType="1"/>
            </p:cNvSpPr>
            <p:nvPr/>
          </p:nvSpPr>
          <p:spPr bwMode="auto">
            <a:xfrm>
              <a:off x="4080" y="2448"/>
              <a:ext cx="0" cy="192"/>
            </a:xfrm>
            <a:prstGeom prst="line">
              <a:avLst/>
            </a:prstGeom>
            <a:noFill/>
            <a:ln w="9525">
              <a:solidFill>
                <a:schemeClr val="tx1"/>
              </a:solidFill>
              <a:miter lim="800000"/>
              <a:headEnd/>
              <a:tailEnd/>
            </a:ln>
          </p:spPr>
          <p:txBody>
            <a:bodyPr wrap="none"/>
            <a:lstStyle/>
            <a:p>
              <a:endParaRPr lang="en-US"/>
            </a:p>
          </p:txBody>
        </p:sp>
      </p:grpSp>
      <p:grpSp>
        <p:nvGrpSpPr>
          <p:cNvPr id="5" name="Group 44"/>
          <p:cNvGrpSpPr>
            <a:grpSpLocks/>
          </p:cNvGrpSpPr>
          <p:nvPr/>
        </p:nvGrpSpPr>
        <p:grpSpPr bwMode="auto">
          <a:xfrm>
            <a:off x="4724400" y="4572000"/>
            <a:ext cx="1066800" cy="1371600"/>
            <a:chOff x="3744" y="2256"/>
            <a:chExt cx="672" cy="864"/>
          </a:xfrm>
        </p:grpSpPr>
        <p:sp>
          <p:nvSpPr>
            <p:cNvPr id="11314" name="Text Box 45"/>
            <p:cNvSpPr txBox="1">
              <a:spLocks noChangeArrowheads="1"/>
            </p:cNvSpPr>
            <p:nvPr/>
          </p:nvSpPr>
          <p:spPr bwMode="auto">
            <a:xfrm>
              <a:off x="3936" y="2256"/>
              <a:ext cx="336" cy="198"/>
            </a:xfrm>
            <a:prstGeom prst="rect">
              <a:avLst/>
            </a:prstGeom>
            <a:solidFill>
              <a:srgbClr val="03C9F1"/>
            </a:solidFill>
            <a:ln w="9525">
              <a:solidFill>
                <a:schemeClr val="tx1"/>
              </a:solidFill>
              <a:miter lim="800000"/>
              <a:headEnd/>
              <a:tailEnd/>
            </a:ln>
          </p:spPr>
          <p:txBody>
            <a:bodyPr>
              <a:spAutoFit/>
            </a:bodyPr>
            <a:lstStyle/>
            <a:p>
              <a:pPr algn="ctr" eaLnBrk="1" hangingPunct="1">
                <a:spcBef>
                  <a:spcPct val="50000"/>
                </a:spcBef>
              </a:pPr>
              <a:r>
                <a:rPr lang="en-US" sz="1400" b="1">
                  <a:cs typeface="Arial" charset="0"/>
                </a:rPr>
                <a:t>LB</a:t>
              </a:r>
            </a:p>
          </p:txBody>
        </p:sp>
        <p:sp>
          <p:nvSpPr>
            <p:cNvPr id="11315" name="Rectangle 46"/>
            <p:cNvSpPr>
              <a:spLocks noChangeArrowheads="1"/>
            </p:cNvSpPr>
            <p:nvPr/>
          </p:nvSpPr>
          <p:spPr bwMode="auto">
            <a:xfrm>
              <a:off x="3744" y="2640"/>
              <a:ext cx="192" cy="480"/>
            </a:xfrm>
            <a:prstGeom prst="rect">
              <a:avLst/>
            </a:prstGeom>
            <a:solidFill>
              <a:srgbClr val="03C9F1"/>
            </a:solidFill>
            <a:ln w="9525">
              <a:solidFill>
                <a:schemeClr val="tx1"/>
              </a:solidFill>
              <a:miter lim="800000"/>
              <a:headEnd/>
              <a:tailEnd/>
            </a:ln>
          </p:spPr>
          <p:txBody>
            <a:bodyPr wrap="none" anchor="ctr"/>
            <a:lstStyle/>
            <a:p>
              <a:endParaRPr lang="en-US"/>
            </a:p>
          </p:txBody>
        </p:sp>
        <p:sp>
          <p:nvSpPr>
            <p:cNvPr id="11316" name="Rectangle 47"/>
            <p:cNvSpPr>
              <a:spLocks noChangeArrowheads="1"/>
            </p:cNvSpPr>
            <p:nvPr/>
          </p:nvSpPr>
          <p:spPr bwMode="auto">
            <a:xfrm>
              <a:off x="3984" y="2640"/>
              <a:ext cx="192" cy="480"/>
            </a:xfrm>
            <a:prstGeom prst="rect">
              <a:avLst/>
            </a:prstGeom>
            <a:solidFill>
              <a:srgbClr val="03C9F1"/>
            </a:solidFill>
            <a:ln w="9525">
              <a:solidFill>
                <a:schemeClr val="tx1"/>
              </a:solidFill>
              <a:miter lim="800000"/>
              <a:headEnd/>
              <a:tailEnd/>
            </a:ln>
          </p:spPr>
          <p:txBody>
            <a:bodyPr wrap="none" anchor="ctr"/>
            <a:lstStyle/>
            <a:p>
              <a:endParaRPr lang="en-US"/>
            </a:p>
          </p:txBody>
        </p:sp>
        <p:sp>
          <p:nvSpPr>
            <p:cNvPr id="11317" name="Rectangle 48"/>
            <p:cNvSpPr>
              <a:spLocks noChangeArrowheads="1"/>
            </p:cNvSpPr>
            <p:nvPr/>
          </p:nvSpPr>
          <p:spPr bwMode="auto">
            <a:xfrm>
              <a:off x="4224" y="2640"/>
              <a:ext cx="192" cy="480"/>
            </a:xfrm>
            <a:prstGeom prst="rect">
              <a:avLst/>
            </a:prstGeom>
            <a:solidFill>
              <a:srgbClr val="03C9F1"/>
            </a:solidFill>
            <a:ln w="9525">
              <a:solidFill>
                <a:schemeClr val="tx1"/>
              </a:solidFill>
              <a:miter lim="800000"/>
              <a:headEnd/>
              <a:tailEnd/>
            </a:ln>
          </p:spPr>
          <p:txBody>
            <a:bodyPr wrap="none" anchor="ctr"/>
            <a:lstStyle/>
            <a:p>
              <a:endParaRPr lang="en-US"/>
            </a:p>
          </p:txBody>
        </p:sp>
        <p:sp>
          <p:nvSpPr>
            <p:cNvPr id="11318" name="Text Box 49"/>
            <p:cNvSpPr txBox="1">
              <a:spLocks noChangeArrowheads="1"/>
            </p:cNvSpPr>
            <p:nvPr/>
          </p:nvSpPr>
          <p:spPr bwMode="auto">
            <a:xfrm>
              <a:off x="3792" y="2784"/>
              <a:ext cx="576" cy="154"/>
            </a:xfrm>
            <a:prstGeom prst="rect">
              <a:avLst/>
            </a:prstGeom>
            <a:solidFill>
              <a:srgbClr val="C0C0C0"/>
            </a:solidFill>
            <a:ln w="9525">
              <a:noFill/>
              <a:miter lim="800000"/>
              <a:headEnd/>
              <a:tailEnd/>
            </a:ln>
          </p:spPr>
          <p:txBody>
            <a:bodyPr>
              <a:spAutoFit/>
            </a:bodyPr>
            <a:lstStyle/>
            <a:p>
              <a:pPr algn="ctr" eaLnBrk="1" hangingPunct="1">
                <a:spcBef>
                  <a:spcPct val="50000"/>
                </a:spcBef>
              </a:pPr>
              <a:r>
                <a:rPr lang="en-US" sz="1000" b="1">
                  <a:cs typeface="Arial" charset="0"/>
                </a:rPr>
                <a:t>service</a:t>
              </a:r>
            </a:p>
          </p:txBody>
        </p:sp>
        <p:sp>
          <p:nvSpPr>
            <p:cNvPr id="11319" name="Line 50"/>
            <p:cNvSpPr>
              <a:spLocks noChangeShapeType="1"/>
            </p:cNvSpPr>
            <p:nvPr/>
          </p:nvSpPr>
          <p:spPr bwMode="auto">
            <a:xfrm flipH="1">
              <a:off x="3840" y="2448"/>
              <a:ext cx="240" cy="192"/>
            </a:xfrm>
            <a:prstGeom prst="line">
              <a:avLst/>
            </a:prstGeom>
            <a:noFill/>
            <a:ln w="9525">
              <a:solidFill>
                <a:schemeClr val="tx1"/>
              </a:solidFill>
              <a:miter lim="800000"/>
              <a:headEnd/>
              <a:tailEnd/>
            </a:ln>
          </p:spPr>
          <p:txBody>
            <a:bodyPr wrap="none"/>
            <a:lstStyle/>
            <a:p>
              <a:endParaRPr lang="en-US"/>
            </a:p>
          </p:txBody>
        </p:sp>
        <p:sp>
          <p:nvSpPr>
            <p:cNvPr id="11320" name="Line 51"/>
            <p:cNvSpPr>
              <a:spLocks noChangeShapeType="1"/>
            </p:cNvSpPr>
            <p:nvPr/>
          </p:nvSpPr>
          <p:spPr bwMode="auto">
            <a:xfrm>
              <a:off x="4080" y="2448"/>
              <a:ext cx="240" cy="192"/>
            </a:xfrm>
            <a:prstGeom prst="line">
              <a:avLst/>
            </a:prstGeom>
            <a:noFill/>
            <a:ln w="9525">
              <a:solidFill>
                <a:schemeClr val="tx1"/>
              </a:solidFill>
              <a:miter lim="800000"/>
              <a:headEnd/>
              <a:tailEnd/>
            </a:ln>
          </p:spPr>
          <p:txBody>
            <a:bodyPr wrap="none"/>
            <a:lstStyle/>
            <a:p>
              <a:endParaRPr lang="en-US"/>
            </a:p>
          </p:txBody>
        </p:sp>
        <p:sp>
          <p:nvSpPr>
            <p:cNvPr id="11321" name="Line 52"/>
            <p:cNvSpPr>
              <a:spLocks noChangeShapeType="1"/>
            </p:cNvSpPr>
            <p:nvPr/>
          </p:nvSpPr>
          <p:spPr bwMode="auto">
            <a:xfrm>
              <a:off x="4080" y="2448"/>
              <a:ext cx="0" cy="192"/>
            </a:xfrm>
            <a:prstGeom prst="line">
              <a:avLst/>
            </a:prstGeom>
            <a:noFill/>
            <a:ln w="9525">
              <a:solidFill>
                <a:schemeClr val="tx1"/>
              </a:solidFill>
              <a:miter lim="800000"/>
              <a:headEnd/>
              <a:tailEnd/>
            </a:ln>
          </p:spPr>
          <p:txBody>
            <a:bodyPr wrap="none"/>
            <a:lstStyle/>
            <a:p>
              <a:endParaRPr lang="en-US"/>
            </a:p>
          </p:txBody>
        </p:sp>
      </p:grpSp>
      <p:grpSp>
        <p:nvGrpSpPr>
          <p:cNvPr id="6" name="Group 53"/>
          <p:cNvGrpSpPr>
            <a:grpSpLocks/>
          </p:cNvGrpSpPr>
          <p:nvPr/>
        </p:nvGrpSpPr>
        <p:grpSpPr bwMode="auto">
          <a:xfrm>
            <a:off x="5867400" y="4572000"/>
            <a:ext cx="1066800" cy="1371600"/>
            <a:chOff x="3744" y="2256"/>
            <a:chExt cx="672" cy="864"/>
          </a:xfrm>
        </p:grpSpPr>
        <p:sp>
          <p:nvSpPr>
            <p:cNvPr id="11306" name="Text Box 54"/>
            <p:cNvSpPr txBox="1">
              <a:spLocks noChangeArrowheads="1"/>
            </p:cNvSpPr>
            <p:nvPr/>
          </p:nvSpPr>
          <p:spPr bwMode="auto">
            <a:xfrm>
              <a:off x="3936" y="2256"/>
              <a:ext cx="336" cy="198"/>
            </a:xfrm>
            <a:prstGeom prst="rect">
              <a:avLst/>
            </a:prstGeom>
            <a:solidFill>
              <a:srgbClr val="0000FF"/>
            </a:solidFill>
            <a:ln w="9525">
              <a:solidFill>
                <a:schemeClr val="tx1"/>
              </a:solidFill>
              <a:miter lim="800000"/>
              <a:headEnd/>
              <a:tailEnd/>
            </a:ln>
          </p:spPr>
          <p:txBody>
            <a:bodyPr>
              <a:spAutoFit/>
            </a:bodyPr>
            <a:lstStyle/>
            <a:p>
              <a:pPr algn="ctr" eaLnBrk="1" hangingPunct="1">
                <a:spcBef>
                  <a:spcPct val="50000"/>
                </a:spcBef>
              </a:pPr>
              <a:r>
                <a:rPr lang="en-US" sz="1400" b="1">
                  <a:cs typeface="Arial" charset="0"/>
                </a:rPr>
                <a:t>LB</a:t>
              </a:r>
            </a:p>
          </p:txBody>
        </p:sp>
        <p:sp>
          <p:nvSpPr>
            <p:cNvPr id="11307" name="Rectangle 55"/>
            <p:cNvSpPr>
              <a:spLocks noChangeArrowheads="1"/>
            </p:cNvSpPr>
            <p:nvPr/>
          </p:nvSpPr>
          <p:spPr bwMode="auto">
            <a:xfrm>
              <a:off x="3744" y="2640"/>
              <a:ext cx="192" cy="480"/>
            </a:xfrm>
            <a:prstGeom prst="rect">
              <a:avLst/>
            </a:prstGeom>
            <a:solidFill>
              <a:srgbClr val="0000FF"/>
            </a:solidFill>
            <a:ln w="9525">
              <a:solidFill>
                <a:schemeClr val="tx1"/>
              </a:solidFill>
              <a:miter lim="800000"/>
              <a:headEnd/>
              <a:tailEnd/>
            </a:ln>
          </p:spPr>
          <p:txBody>
            <a:bodyPr wrap="none" anchor="ctr"/>
            <a:lstStyle/>
            <a:p>
              <a:endParaRPr lang="en-US"/>
            </a:p>
          </p:txBody>
        </p:sp>
        <p:sp>
          <p:nvSpPr>
            <p:cNvPr id="11308" name="Rectangle 56"/>
            <p:cNvSpPr>
              <a:spLocks noChangeArrowheads="1"/>
            </p:cNvSpPr>
            <p:nvPr/>
          </p:nvSpPr>
          <p:spPr bwMode="auto">
            <a:xfrm>
              <a:off x="3984" y="2640"/>
              <a:ext cx="192" cy="480"/>
            </a:xfrm>
            <a:prstGeom prst="rect">
              <a:avLst/>
            </a:prstGeom>
            <a:solidFill>
              <a:srgbClr val="0000FF"/>
            </a:solidFill>
            <a:ln w="9525">
              <a:solidFill>
                <a:schemeClr val="tx1"/>
              </a:solidFill>
              <a:miter lim="800000"/>
              <a:headEnd/>
              <a:tailEnd/>
            </a:ln>
          </p:spPr>
          <p:txBody>
            <a:bodyPr wrap="none" anchor="ctr"/>
            <a:lstStyle/>
            <a:p>
              <a:endParaRPr lang="en-US"/>
            </a:p>
          </p:txBody>
        </p:sp>
        <p:sp>
          <p:nvSpPr>
            <p:cNvPr id="11309" name="Rectangle 57"/>
            <p:cNvSpPr>
              <a:spLocks noChangeArrowheads="1"/>
            </p:cNvSpPr>
            <p:nvPr/>
          </p:nvSpPr>
          <p:spPr bwMode="auto">
            <a:xfrm>
              <a:off x="4224" y="2640"/>
              <a:ext cx="192" cy="480"/>
            </a:xfrm>
            <a:prstGeom prst="rect">
              <a:avLst/>
            </a:prstGeom>
            <a:solidFill>
              <a:srgbClr val="0000FF"/>
            </a:solidFill>
            <a:ln w="9525">
              <a:solidFill>
                <a:schemeClr val="tx1"/>
              </a:solidFill>
              <a:miter lim="800000"/>
              <a:headEnd/>
              <a:tailEnd/>
            </a:ln>
          </p:spPr>
          <p:txBody>
            <a:bodyPr wrap="none" anchor="ctr"/>
            <a:lstStyle/>
            <a:p>
              <a:endParaRPr lang="en-US"/>
            </a:p>
          </p:txBody>
        </p:sp>
        <p:sp>
          <p:nvSpPr>
            <p:cNvPr id="11310" name="Text Box 58"/>
            <p:cNvSpPr txBox="1">
              <a:spLocks noChangeArrowheads="1"/>
            </p:cNvSpPr>
            <p:nvPr/>
          </p:nvSpPr>
          <p:spPr bwMode="auto">
            <a:xfrm>
              <a:off x="3792" y="2784"/>
              <a:ext cx="576" cy="154"/>
            </a:xfrm>
            <a:prstGeom prst="rect">
              <a:avLst/>
            </a:prstGeom>
            <a:solidFill>
              <a:srgbClr val="C0C0C0"/>
            </a:solidFill>
            <a:ln w="9525">
              <a:noFill/>
              <a:miter lim="800000"/>
              <a:headEnd/>
              <a:tailEnd/>
            </a:ln>
          </p:spPr>
          <p:txBody>
            <a:bodyPr>
              <a:spAutoFit/>
            </a:bodyPr>
            <a:lstStyle/>
            <a:p>
              <a:pPr algn="ctr" eaLnBrk="1" hangingPunct="1">
                <a:spcBef>
                  <a:spcPct val="50000"/>
                </a:spcBef>
              </a:pPr>
              <a:r>
                <a:rPr lang="en-US" sz="1000" b="1">
                  <a:cs typeface="Arial" charset="0"/>
                </a:rPr>
                <a:t>service</a:t>
              </a:r>
            </a:p>
          </p:txBody>
        </p:sp>
        <p:sp>
          <p:nvSpPr>
            <p:cNvPr id="11311" name="Line 59"/>
            <p:cNvSpPr>
              <a:spLocks noChangeShapeType="1"/>
            </p:cNvSpPr>
            <p:nvPr/>
          </p:nvSpPr>
          <p:spPr bwMode="auto">
            <a:xfrm flipH="1">
              <a:off x="3840" y="2448"/>
              <a:ext cx="240" cy="192"/>
            </a:xfrm>
            <a:prstGeom prst="line">
              <a:avLst/>
            </a:prstGeom>
            <a:noFill/>
            <a:ln w="9525">
              <a:solidFill>
                <a:schemeClr val="tx1"/>
              </a:solidFill>
              <a:miter lim="800000"/>
              <a:headEnd/>
              <a:tailEnd/>
            </a:ln>
          </p:spPr>
          <p:txBody>
            <a:bodyPr wrap="none"/>
            <a:lstStyle/>
            <a:p>
              <a:endParaRPr lang="en-US"/>
            </a:p>
          </p:txBody>
        </p:sp>
        <p:sp>
          <p:nvSpPr>
            <p:cNvPr id="11312" name="Line 60"/>
            <p:cNvSpPr>
              <a:spLocks noChangeShapeType="1"/>
            </p:cNvSpPr>
            <p:nvPr/>
          </p:nvSpPr>
          <p:spPr bwMode="auto">
            <a:xfrm>
              <a:off x="4080" y="2448"/>
              <a:ext cx="240" cy="192"/>
            </a:xfrm>
            <a:prstGeom prst="line">
              <a:avLst/>
            </a:prstGeom>
            <a:noFill/>
            <a:ln w="9525">
              <a:solidFill>
                <a:schemeClr val="tx1"/>
              </a:solidFill>
              <a:miter lim="800000"/>
              <a:headEnd/>
              <a:tailEnd/>
            </a:ln>
          </p:spPr>
          <p:txBody>
            <a:bodyPr wrap="none"/>
            <a:lstStyle/>
            <a:p>
              <a:endParaRPr lang="en-US"/>
            </a:p>
          </p:txBody>
        </p:sp>
        <p:sp>
          <p:nvSpPr>
            <p:cNvPr id="11313" name="Line 61"/>
            <p:cNvSpPr>
              <a:spLocks noChangeShapeType="1"/>
            </p:cNvSpPr>
            <p:nvPr/>
          </p:nvSpPr>
          <p:spPr bwMode="auto">
            <a:xfrm>
              <a:off x="4080" y="2448"/>
              <a:ext cx="0" cy="192"/>
            </a:xfrm>
            <a:prstGeom prst="line">
              <a:avLst/>
            </a:prstGeom>
            <a:noFill/>
            <a:ln w="9525">
              <a:solidFill>
                <a:schemeClr val="tx1"/>
              </a:solidFill>
              <a:miter lim="800000"/>
              <a:headEnd/>
              <a:tailEnd/>
            </a:ln>
          </p:spPr>
          <p:txBody>
            <a:bodyPr wrap="none"/>
            <a:lstStyle/>
            <a:p>
              <a:endParaRPr lang="en-US"/>
            </a:p>
          </p:txBody>
        </p:sp>
      </p:grpSp>
      <p:grpSp>
        <p:nvGrpSpPr>
          <p:cNvPr id="7" name="Group 62"/>
          <p:cNvGrpSpPr>
            <a:grpSpLocks/>
          </p:cNvGrpSpPr>
          <p:nvPr/>
        </p:nvGrpSpPr>
        <p:grpSpPr bwMode="auto">
          <a:xfrm>
            <a:off x="7010400" y="4572000"/>
            <a:ext cx="1066800" cy="1371600"/>
            <a:chOff x="3744" y="2256"/>
            <a:chExt cx="672" cy="864"/>
          </a:xfrm>
        </p:grpSpPr>
        <p:sp>
          <p:nvSpPr>
            <p:cNvPr id="11298" name="Text Box 63"/>
            <p:cNvSpPr txBox="1">
              <a:spLocks noChangeArrowheads="1"/>
            </p:cNvSpPr>
            <p:nvPr/>
          </p:nvSpPr>
          <p:spPr bwMode="auto">
            <a:xfrm>
              <a:off x="3936" y="2256"/>
              <a:ext cx="336" cy="198"/>
            </a:xfrm>
            <a:prstGeom prst="rect">
              <a:avLst/>
            </a:prstGeom>
            <a:solidFill>
              <a:srgbClr val="FF6600"/>
            </a:solidFill>
            <a:ln w="9525">
              <a:solidFill>
                <a:schemeClr val="tx1"/>
              </a:solidFill>
              <a:miter lim="800000"/>
              <a:headEnd/>
              <a:tailEnd/>
            </a:ln>
          </p:spPr>
          <p:txBody>
            <a:bodyPr>
              <a:spAutoFit/>
            </a:bodyPr>
            <a:lstStyle/>
            <a:p>
              <a:pPr algn="ctr" eaLnBrk="1" hangingPunct="1">
                <a:spcBef>
                  <a:spcPct val="50000"/>
                </a:spcBef>
              </a:pPr>
              <a:r>
                <a:rPr lang="en-US" sz="1400" b="1">
                  <a:cs typeface="Arial" charset="0"/>
                </a:rPr>
                <a:t>LB</a:t>
              </a:r>
            </a:p>
          </p:txBody>
        </p:sp>
        <p:sp>
          <p:nvSpPr>
            <p:cNvPr id="11299" name="Rectangle 64"/>
            <p:cNvSpPr>
              <a:spLocks noChangeArrowheads="1"/>
            </p:cNvSpPr>
            <p:nvPr/>
          </p:nvSpPr>
          <p:spPr bwMode="auto">
            <a:xfrm>
              <a:off x="3744" y="2640"/>
              <a:ext cx="192" cy="480"/>
            </a:xfrm>
            <a:prstGeom prst="rect">
              <a:avLst/>
            </a:prstGeom>
            <a:solidFill>
              <a:srgbClr val="FF6600"/>
            </a:solidFill>
            <a:ln w="9525">
              <a:solidFill>
                <a:schemeClr val="tx1"/>
              </a:solidFill>
              <a:miter lim="800000"/>
              <a:headEnd/>
              <a:tailEnd/>
            </a:ln>
          </p:spPr>
          <p:txBody>
            <a:bodyPr wrap="none" anchor="ctr"/>
            <a:lstStyle/>
            <a:p>
              <a:endParaRPr lang="en-US"/>
            </a:p>
          </p:txBody>
        </p:sp>
        <p:sp>
          <p:nvSpPr>
            <p:cNvPr id="11300" name="Rectangle 65"/>
            <p:cNvSpPr>
              <a:spLocks noChangeArrowheads="1"/>
            </p:cNvSpPr>
            <p:nvPr/>
          </p:nvSpPr>
          <p:spPr bwMode="auto">
            <a:xfrm>
              <a:off x="3984" y="2640"/>
              <a:ext cx="192" cy="480"/>
            </a:xfrm>
            <a:prstGeom prst="rect">
              <a:avLst/>
            </a:prstGeom>
            <a:solidFill>
              <a:srgbClr val="FF6600"/>
            </a:solidFill>
            <a:ln w="9525">
              <a:solidFill>
                <a:schemeClr val="tx1"/>
              </a:solidFill>
              <a:miter lim="800000"/>
              <a:headEnd/>
              <a:tailEnd/>
            </a:ln>
          </p:spPr>
          <p:txBody>
            <a:bodyPr wrap="none" anchor="ctr"/>
            <a:lstStyle/>
            <a:p>
              <a:endParaRPr lang="en-US"/>
            </a:p>
          </p:txBody>
        </p:sp>
        <p:sp>
          <p:nvSpPr>
            <p:cNvPr id="11301" name="Rectangle 66"/>
            <p:cNvSpPr>
              <a:spLocks noChangeArrowheads="1"/>
            </p:cNvSpPr>
            <p:nvPr/>
          </p:nvSpPr>
          <p:spPr bwMode="auto">
            <a:xfrm>
              <a:off x="4224" y="2640"/>
              <a:ext cx="192" cy="480"/>
            </a:xfrm>
            <a:prstGeom prst="rect">
              <a:avLst/>
            </a:prstGeom>
            <a:solidFill>
              <a:srgbClr val="FF6600"/>
            </a:solidFill>
            <a:ln w="9525">
              <a:solidFill>
                <a:schemeClr val="tx1"/>
              </a:solidFill>
              <a:miter lim="800000"/>
              <a:headEnd/>
              <a:tailEnd/>
            </a:ln>
          </p:spPr>
          <p:txBody>
            <a:bodyPr wrap="none" anchor="ctr"/>
            <a:lstStyle/>
            <a:p>
              <a:endParaRPr lang="en-US"/>
            </a:p>
          </p:txBody>
        </p:sp>
        <p:sp>
          <p:nvSpPr>
            <p:cNvPr id="11302" name="Text Box 67"/>
            <p:cNvSpPr txBox="1">
              <a:spLocks noChangeArrowheads="1"/>
            </p:cNvSpPr>
            <p:nvPr/>
          </p:nvSpPr>
          <p:spPr bwMode="auto">
            <a:xfrm>
              <a:off x="3792" y="2784"/>
              <a:ext cx="576" cy="154"/>
            </a:xfrm>
            <a:prstGeom prst="rect">
              <a:avLst/>
            </a:prstGeom>
            <a:solidFill>
              <a:srgbClr val="C0C0C0"/>
            </a:solidFill>
            <a:ln w="9525">
              <a:noFill/>
              <a:miter lim="800000"/>
              <a:headEnd/>
              <a:tailEnd/>
            </a:ln>
          </p:spPr>
          <p:txBody>
            <a:bodyPr>
              <a:spAutoFit/>
            </a:bodyPr>
            <a:lstStyle/>
            <a:p>
              <a:pPr algn="ctr" eaLnBrk="1" hangingPunct="1">
                <a:spcBef>
                  <a:spcPct val="50000"/>
                </a:spcBef>
              </a:pPr>
              <a:r>
                <a:rPr lang="en-US" sz="1000" b="1">
                  <a:cs typeface="Arial" charset="0"/>
                </a:rPr>
                <a:t>service</a:t>
              </a:r>
            </a:p>
          </p:txBody>
        </p:sp>
        <p:sp>
          <p:nvSpPr>
            <p:cNvPr id="11303" name="Line 68"/>
            <p:cNvSpPr>
              <a:spLocks noChangeShapeType="1"/>
            </p:cNvSpPr>
            <p:nvPr/>
          </p:nvSpPr>
          <p:spPr bwMode="auto">
            <a:xfrm flipH="1">
              <a:off x="3840" y="2448"/>
              <a:ext cx="240" cy="192"/>
            </a:xfrm>
            <a:prstGeom prst="line">
              <a:avLst/>
            </a:prstGeom>
            <a:noFill/>
            <a:ln w="9525">
              <a:solidFill>
                <a:schemeClr val="tx1"/>
              </a:solidFill>
              <a:miter lim="800000"/>
              <a:headEnd/>
              <a:tailEnd/>
            </a:ln>
          </p:spPr>
          <p:txBody>
            <a:bodyPr wrap="none"/>
            <a:lstStyle/>
            <a:p>
              <a:endParaRPr lang="en-US"/>
            </a:p>
          </p:txBody>
        </p:sp>
        <p:sp>
          <p:nvSpPr>
            <p:cNvPr id="11304" name="Line 69"/>
            <p:cNvSpPr>
              <a:spLocks noChangeShapeType="1"/>
            </p:cNvSpPr>
            <p:nvPr/>
          </p:nvSpPr>
          <p:spPr bwMode="auto">
            <a:xfrm>
              <a:off x="4080" y="2448"/>
              <a:ext cx="240" cy="192"/>
            </a:xfrm>
            <a:prstGeom prst="line">
              <a:avLst/>
            </a:prstGeom>
            <a:noFill/>
            <a:ln w="9525">
              <a:solidFill>
                <a:schemeClr val="tx1"/>
              </a:solidFill>
              <a:miter lim="800000"/>
              <a:headEnd/>
              <a:tailEnd/>
            </a:ln>
          </p:spPr>
          <p:txBody>
            <a:bodyPr wrap="none"/>
            <a:lstStyle/>
            <a:p>
              <a:endParaRPr lang="en-US"/>
            </a:p>
          </p:txBody>
        </p:sp>
        <p:sp>
          <p:nvSpPr>
            <p:cNvPr id="11305" name="Line 70"/>
            <p:cNvSpPr>
              <a:spLocks noChangeShapeType="1"/>
            </p:cNvSpPr>
            <p:nvPr/>
          </p:nvSpPr>
          <p:spPr bwMode="auto">
            <a:xfrm>
              <a:off x="4080" y="2448"/>
              <a:ext cx="0" cy="192"/>
            </a:xfrm>
            <a:prstGeom prst="line">
              <a:avLst/>
            </a:prstGeom>
            <a:noFill/>
            <a:ln w="9525">
              <a:solidFill>
                <a:schemeClr val="tx1"/>
              </a:solidFill>
              <a:miter lim="800000"/>
              <a:headEnd/>
              <a:tailEnd/>
            </a:ln>
          </p:spPr>
          <p:txBody>
            <a:bodyPr wrap="none"/>
            <a:lstStyle/>
            <a:p>
              <a:endParaRPr lang="en-US"/>
            </a:p>
          </p:txBody>
        </p:sp>
      </p:grpSp>
      <p:sp>
        <p:nvSpPr>
          <p:cNvPr id="11287" name="Rectangle 71"/>
          <p:cNvSpPr>
            <a:spLocks noChangeArrowheads="1"/>
          </p:cNvSpPr>
          <p:nvPr/>
        </p:nvSpPr>
        <p:spPr bwMode="auto">
          <a:xfrm>
            <a:off x="1295400" y="2590800"/>
            <a:ext cx="381000" cy="533400"/>
          </a:xfrm>
          <a:prstGeom prst="rect">
            <a:avLst/>
          </a:prstGeom>
          <a:solidFill>
            <a:schemeClr val="accent2"/>
          </a:solidFill>
          <a:ln w="9525">
            <a:solidFill>
              <a:schemeClr val="tx1"/>
            </a:solidFill>
            <a:miter lim="800000"/>
            <a:headEnd/>
            <a:tailEnd/>
          </a:ln>
        </p:spPr>
        <p:txBody>
          <a:bodyPr wrap="none" anchor="ctr"/>
          <a:lstStyle/>
          <a:p>
            <a:endParaRPr lang="en-US"/>
          </a:p>
        </p:txBody>
      </p:sp>
      <p:sp>
        <p:nvSpPr>
          <p:cNvPr id="11288" name="Rectangle 72"/>
          <p:cNvSpPr>
            <a:spLocks noChangeArrowheads="1"/>
          </p:cNvSpPr>
          <p:nvPr/>
        </p:nvSpPr>
        <p:spPr bwMode="auto">
          <a:xfrm>
            <a:off x="1752600" y="2590800"/>
            <a:ext cx="381000" cy="533400"/>
          </a:xfrm>
          <a:prstGeom prst="rect">
            <a:avLst/>
          </a:prstGeom>
          <a:solidFill>
            <a:schemeClr val="accent2"/>
          </a:solidFill>
          <a:ln w="9525">
            <a:solidFill>
              <a:schemeClr val="tx1"/>
            </a:solidFill>
            <a:miter lim="800000"/>
            <a:headEnd/>
            <a:tailEnd/>
          </a:ln>
        </p:spPr>
        <p:txBody>
          <a:bodyPr wrap="none" anchor="ctr"/>
          <a:lstStyle/>
          <a:p>
            <a:endParaRPr lang="en-US"/>
          </a:p>
        </p:txBody>
      </p:sp>
      <p:sp>
        <p:nvSpPr>
          <p:cNvPr id="11289" name="Rectangle 73"/>
          <p:cNvSpPr>
            <a:spLocks noChangeArrowheads="1"/>
          </p:cNvSpPr>
          <p:nvPr/>
        </p:nvSpPr>
        <p:spPr bwMode="auto">
          <a:xfrm>
            <a:off x="2209800" y="2590800"/>
            <a:ext cx="381000" cy="533400"/>
          </a:xfrm>
          <a:prstGeom prst="rect">
            <a:avLst/>
          </a:prstGeom>
          <a:solidFill>
            <a:schemeClr val="accent2"/>
          </a:solidFill>
          <a:ln w="9525">
            <a:solidFill>
              <a:schemeClr val="tx1"/>
            </a:solidFill>
            <a:miter lim="800000"/>
            <a:headEnd/>
            <a:tailEnd/>
          </a:ln>
        </p:spPr>
        <p:txBody>
          <a:bodyPr wrap="none" anchor="ctr"/>
          <a:lstStyle/>
          <a:p>
            <a:endParaRPr lang="en-US"/>
          </a:p>
        </p:txBody>
      </p:sp>
      <p:sp>
        <p:nvSpPr>
          <p:cNvPr id="11290" name="Rectangle 74"/>
          <p:cNvSpPr>
            <a:spLocks noChangeArrowheads="1"/>
          </p:cNvSpPr>
          <p:nvPr/>
        </p:nvSpPr>
        <p:spPr bwMode="auto">
          <a:xfrm>
            <a:off x="2667000" y="2590800"/>
            <a:ext cx="381000" cy="533400"/>
          </a:xfrm>
          <a:prstGeom prst="rect">
            <a:avLst/>
          </a:prstGeom>
          <a:solidFill>
            <a:schemeClr val="accent2"/>
          </a:solidFill>
          <a:ln w="9525">
            <a:solidFill>
              <a:schemeClr val="tx1"/>
            </a:solidFill>
            <a:miter lim="800000"/>
            <a:headEnd/>
            <a:tailEnd/>
          </a:ln>
        </p:spPr>
        <p:txBody>
          <a:bodyPr wrap="none" anchor="ctr"/>
          <a:lstStyle/>
          <a:p>
            <a:endParaRPr lang="en-US"/>
          </a:p>
        </p:txBody>
      </p:sp>
      <p:sp>
        <p:nvSpPr>
          <p:cNvPr id="11291" name="Rectangle 75"/>
          <p:cNvSpPr>
            <a:spLocks noChangeArrowheads="1"/>
          </p:cNvSpPr>
          <p:nvPr/>
        </p:nvSpPr>
        <p:spPr bwMode="auto">
          <a:xfrm>
            <a:off x="3124200" y="2590800"/>
            <a:ext cx="381000" cy="533400"/>
          </a:xfrm>
          <a:prstGeom prst="rect">
            <a:avLst/>
          </a:prstGeom>
          <a:solidFill>
            <a:schemeClr val="accent2"/>
          </a:solidFill>
          <a:ln w="9525">
            <a:solidFill>
              <a:schemeClr val="tx1"/>
            </a:solidFill>
            <a:miter lim="800000"/>
            <a:headEnd/>
            <a:tailEnd/>
          </a:ln>
        </p:spPr>
        <p:txBody>
          <a:bodyPr wrap="none" anchor="ctr"/>
          <a:lstStyle/>
          <a:p>
            <a:endParaRPr lang="en-US"/>
          </a:p>
        </p:txBody>
      </p:sp>
      <p:sp>
        <p:nvSpPr>
          <p:cNvPr id="11292" name="Rectangle 76"/>
          <p:cNvSpPr>
            <a:spLocks noChangeArrowheads="1"/>
          </p:cNvSpPr>
          <p:nvPr/>
        </p:nvSpPr>
        <p:spPr bwMode="auto">
          <a:xfrm>
            <a:off x="5867400" y="2590800"/>
            <a:ext cx="381000" cy="533400"/>
          </a:xfrm>
          <a:prstGeom prst="rect">
            <a:avLst/>
          </a:prstGeom>
          <a:solidFill>
            <a:schemeClr val="accent2"/>
          </a:solidFill>
          <a:ln w="9525">
            <a:solidFill>
              <a:schemeClr val="tx1"/>
            </a:solidFill>
            <a:miter lim="800000"/>
            <a:headEnd/>
            <a:tailEnd/>
          </a:ln>
        </p:spPr>
        <p:txBody>
          <a:bodyPr wrap="none" anchor="ctr"/>
          <a:lstStyle/>
          <a:p>
            <a:endParaRPr lang="en-US"/>
          </a:p>
        </p:txBody>
      </p:sp>
      <p:sp>
        <p:nvSpPr>
          <p:cNvPr id="11293" name="Rectangle 77"/>
          <p:cNvSpPr>
            <a:spLocks noChangeArrowheads="1"/>
          </p:cNvSpPr>
          <p:nvPr/>
        </p:nvSpPr>
        <p:spPr bwMode="auto">
          <a:xfrm>
            <a:off x="6324600" y="2590800"/>
            <a:ext cx="381000" cy="533400"/>
          </a:xfrm>
          <a:prstGeom prst="rect">
            <a:avLst/>
          </a:prstGeom>
          <a:solidFill>
            <a:schemeClr val="accent2"/>
          </a:solidFill>
          <a:ln w="9525">
            <a:solidFill>
              <a:schemeClr val="tx1"/>
            </a:solidFill>
            <a:miter lim="800000"/>
            <a:headEnd/>
            <a:tailEnd/>
          </a:ln>
        </p:spPr>
        <p:txBody>
          <a:bodyPr wrap="none" anchor="ctr"/>
          <a:lstStyle/>
          <a:p>
            <a:endParaRPr lang="en-US"/>
          </a:p>
        </p:txBody>
      </p:sp>
      <p:sp>
        <p:nvSpPr>
          <p:cNvPr id="11294" name="Rectangle 78"/>
          <p:cNvSpPr>
            <a:spLocks noChangeArrowheads="1"/>
          </p:cNvSpPr>
          <p:nvPr/>
        </p:nvSpPr>
        <p:spPr bwMode="auto">
          <a:xfrm>
            <a:off x="6781800" y="2590800"/>
            <a:ext cx="381000" cy="533400"/>
          </a:xfrm>
          <a:prstGeom prst="rect">
            <a:avLst/>
          </a:prstGeom>
          <a:solidFill>
            <a:schemeClr val="accent2"/>
          </a:solidFill>
          <a:ln w="9525">
            <a:solidFill>
              <a:schemeClr val="tx1"/>
            </a:solidFill>
            <a:miter lim="800000"/>
            <a:headEnd/>
            <a:tailEnd/>
          </a:ln>
        </p:spPr>
        <p:txBody>
          <a:bodyPr wrap="none" anchor="ctr"/>
          <a:lstStyle/>
          <a:p>
            <a:endParaRPr lang="en-US"/>
          </a:p>
        </p:txBody>
      </p:sp>
      <p:sp>
        <p:nvSpPr>
          <p:cNvPr id="11295" name="Rectangle 79"/>
          <p:cNvSpPr>
            <a:spLocks noChangeArrowheads="1"/>
          </p:cNvSpPr>
          <p:nvPr/>
        </p:nvSpPr>
        <p:spPr bwMode="auto">
          <a:xfrm>
            <a:off x="7239000" y="2590800"/>
            <a:ext cx="381000" cy="533400"/>
          </a:xfrm>
          <a:prstGeom prst="rect">
            <a:avLst/>
          </a:prstGeom>
          <a:solidFill>
            <a:schemeClr val="accent2"/>
          </a:solidFill>
          <a:ln w="9525">
            <a:solidFill>
              <a:schemeClr val="tx1"/>
            </a:solidFill>
            <a:miter lim="800000"/>
            <a:headEnd/>
            <a:tailEnd/>
          </a:ln>
        </p:spPr>
        <p:txBody>
          <a:bodyPr wrap="none" anchor="ctr"/>
          <a:lstStyle/>
          <a:p>
            <a:endParaRPr lang="en-US"/>
          </a:p>
        </p:txBody>
      </p:sp>
      <p:sp>
        <p:nvSpPr>
          <p:cNvPr id="11296" name="Rectangle 80"/>
          <p:cNvSpPr>
            <a:spLocks noChangeArrowheads="1"/>
          </p:cNvSpPr>
          <p:nvPr/>
        </p:nvSpPr>
        <p:spPr bwMode="auto">
          <a:xfrm>
            <a:off x="7696200" y="2590800"/>
            <a:ext cx="381000" cy="533400"/>
          </a:xfrm>
          <a:prstGeom prst="rect">
            <a:avLst/>
          </a:prstGeom>
          <a:solidFill>
            <a:schemeClr val="accent2"/>
          </a:solidFill>
          <a:ln w="9525">
            <a:solidFill>
              <a:schemeClr val="tx1"/>
            </a:solidFill>
            <a:miter lim="800000"/>
            <a:headEnd/>
            <a:tailEnd/>
          </a:ln>
        </p:spPr>
        <p:txBody>
          <a:bodyPr wrap="none" anchor="ctr"/>
          <a:lstStyle/>
          <a:p>
            <a:endParaRPr lang="en-US"/>
          </a:p>
        </p:txBody>
      </p:sp>
      <p:sp>
        <p:nvSpPr>
          <p:cNvPr id="11297" name="Text Box 81"/>
          <p:cNvSpPr txBox="1">
            <a:spLocks noChangeArrowheads="1"/>
          </p:cNvSpPr>
          <p:nvPr/>
        </p:nvSpPr>
        <p:spPr bwMode="auto">
          <a:xfrm>
            <a:off x="2514600" y="2743200"/>
            <a:ext cx="4419600" cy="336550"/>
          </a:xfrm>
          <a:prstGeom prst="rect">
            <a:avLst/>
          </a:prstGeom>
          <a:solidFill>
            <a:srgbClr val="C0C0C0"/>
          </a:solidFill>
          <a:ln w="9525">
            <a:noFill/>
            <a:miter lim="800000"/>
            <a:headEnd/>
            <a:tailEnd/>
          </a:ln>
        </p:spPr>
        <p:txBody>
          <a:bodyPr>
            <a:spAutoFit/>
          </a:bodyPr>
          <a:lstStyle/>
          <a:p>
            <a:pPr algn="ctr" eaLnBrk="1" hangingPunct="1">
              <a:spcBef>
                <a:spcPct val="50000"/>
              </a:spcBef>
            </a:pPr>
            <a:r>
              <a:rPr lang="en-US" sz="1600" b="1">
                <a:cs typeface="Arial" charset="0"/>
              </a:rPr>
              <a:t>“front-end applications”</a:t>
            </a: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4000" dirty="0" smtClean="0"/>
              <a:t>In fact things are even more complex….</a:t>
            </a:r>
            <a:endParaRPr lang="en-US" sz="4000" dirty="0"/>
          </a:p>
        </p:txBody>
      </p:sp>
      <p:sp>
        <p:nvSpPr>
          <p:cNvPr id="3" name="Content Placeholder 2"/>
          <p:cNvSpPr>
            <a:spLocks noGrp="1"/>
          </p:cNvSpPr>
          <p:nvPr>
            <p:ph idx="1"/>
          </p:nvPr>
        </p:nvSpPr>
        <p:spPr/>
        <p:txBody>
          <a:bodyPr/>
          <a:lstStyle/>
          <a:p>
            <a:r>
              <a:rPr lang="en-US" dirty="0" smtClean="0"/>
              <a:t>Major providers often have multiple centers in different locations</a:t>
            </a:r>
          </a:p>
          <a:p>
            <a:endParaRPr lang="en-US" dirty="0" smtClean="0"/>
          </a:p>
          <a:p>
            <a:r>
              <a:rPr lang="en-US" dirty="0" smtClean="0"/>
              <a:t>So: You access “Amazon.com” but </a:t>
            </a:r>
          </a:p>
          <a:p>
            <a:pPr lvl="1"/>
            <a:r>
              <a:rPr lang="en-US" dirty="0" smtClean="0"/>
              <a:t>Which data center should see your request?</a:t>
            </a:r>
          </a:p>
          <a:p>
            <a:pPr lvl="1"/>
            <a:r>
              <a:rPr lang="en-US" dirty="0" smtClean="0"/>
              <a:t>When it arrives, which front-end host should handle it?</a:t>
            </a:r>
          </a:p>
          <a:p>
            <a:pPr lvl="1"/>
            <a:r>
              <a:rPr lang="en-US" dirty="0" smtClean="0"/>
              <a:t>That host will parallelize page construction… using multiple services</a:t>
            </a:r>
          </a:p>
          <a:p>
            <a:pPr lvl="1"/>
            <a:r>
              <a:rPr lang="en-US" dirty="0" smtClean="0"/>
              <a:t>Those are replicated: which servers will be used?</a:t>
            </a:r>
            <a:endParaRPr lang="en-US"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To illustrate, look at CDNs</a:t>
            </a:r>
            <a:endParaRPr lang="en-US" dirty="0"/>
          </a:p>
        </p:txBody>
      </p:sp>
      <p:sp>
        <p:nvSpPr>
          <p:cNvPr id="3" name="Content Placeholder 2"/>
          <p:cNvSpPr>
            <a:spLocks noGrp="1"/>
          </p:cNvSpPr>
          <p:nvPr>
            <p:ph idx="1"/>
          </p:nvPr>
        </p:nvSpPr>
        <p:spPr/>
        <p:txBody>
          <a:bodyPr/>
          <a:lstStyle/>
          <a:p>
            <a:r>
              <a:rPr lang="en-US" dirty="0" smtClean="0"/>
              <a:t>Content distribution networks serve up videos and other web content</a:t>
            </a:r>
          </a:p>
          <a:p>
            <a:r>
              <a:rPr lang="en-US" dirty="0" smtClean="0"/>
              <a:t>A simpler case than full-scale web services, but enough to see some of the major mechanisms in action</a:t>
            </a:r>
          </a:p>
          <a:p>
            <a:r>
              <a:rPr lang="en-US" dirty="0" smtClean="0"/>
              <a:t>Used whenever you access a page with lots of images on it, like the home page at Yahoo! or live.msn.com</a:t>
            </a:r>
            <a:endParaRPr lang="en-US"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pPr eaLnBrk="1" hangingPunct="1"/>
            <a:r>
              <a:rPr lang="en-US" smtClean="0"/>
              <a:t>Basic event sequence</a:t>
            </a:r>
          </a:p>
        </p:txBody>
      </p:sp>
      <p:sp>
        <p:nvSpPr>
          <p:cNvPr id="12291" name="Rectangle 3"/>
          <p:cNvSpPr>
            <a:spLocks noGrp="1" noChangeArrowheads="1"/>
          </p:cNvSpPr>
          <p:nvPr>
            <p:ph type="body" idx="1"/>
          </p:nvPr>
        </p:nvSpPr>
        <p:spPr>
          <a:xfrm>
            <a:off x="762000" y="2017713"/>
            <a:ext cx="8382000" cy="4114800"/>
          </a:xfrm>
        </p:spPr>
        <p:txBody>
          <a:bodyPr/>
          <a:lstStyle/>
          <a:p>
            <a:pPr eaLnBrk="1" hangingPunct="1"/>
            <a:r>
              <a:rPr lang="en-US" sz="2800" smtClean="0"/>
              <a:t>Client queries directory to find the service</a:t>
            </a:r>
          </a:p>
          <a:p>
            <a:pPr eaLnBrk="1" hangingPunct="1"/>
            <a:r>
              <a:rPr lang="en-US" sz="2800" smtClean="0"/>
              <a:t>Server has several options:</a:t>
            </a:r>
          </a:p>
          <a:p>
            <a:pPr lvl="1" eaLnBrk="1" hangingPunct="1"/>
            <a:r>
              <a:rPr lang="en-US" sz="2400" smtClean="0"/>
              <a:t>Web pages with dynamically created URLs</a:t>
            </a:r>
          </a:p>
          <a:p>
            <a:pPr lvl="2" eaLnBrk="1" hangingPunct="1"/>
            <a:r>
              <a:rPr lang="en-US" sz="2000" smtClean="0"/>
              <a:t>Server can point to different places, by changing host names</a:t>
            </a:r>
          </a:p>
          <a:p>
            <a:pPr lvl="2" eaLnBrk="1" hangingPunct="1"/>
            <a:r>
              <a:rPr lang="en-US" sz="2000" smtClean="0"/>
              <a:t>Content hosting companies remap URLs on the fly.  E.g. </a:t>
            </a:r>
            <a:r>
              <a:rPr lang="en-US" sz="2000" u="sng" smtClean="0">
                <a:solidFill>
                  <a:srgbClr val="FF3300"/>
                </a:solidFill>
              </a:rPr>
              <a:t>http://www.akamai.com/www.cs.cornell.edu</a:t>
            </a:r>
            <a:r>
              <a:rPr lang="en-US" sz="2000" smtClean="0"/>
              <a:t> (reroutes requests for www.cs.cornell.edu to Akamai)</a:t>
            </a:r>
          </a:p>
          <a:p>
            <a:pPr lvl="1" eaLnBrk="1" hangingPunct="1"/>
            <a:r>
              <a:rPr lang="en-US" sz="2400" smtClean="0"/>
              <a:t>Server can control mapping from host to IP addr.</a:t>
            </a:r>
          </a:p>
          <a:p>
            <a:pPr lvl="2" eaLnBrk="1" hangingPunct="1"/>
            <a:r>
              <a:rPr lang="en-US" sz="2000" smtClean="0"/>
              <a:t>Must use short-lived DNS records; overheads are very high!</a:t>
            </a:r>
          </a:p>
          <a:p>
            <a:pPr lvl="2" eaLnBrk="1" hangingPunct="1"/>
            <a:r>
              <a:rPr lang="en-US" sz="2000" smtClean="0"/>
              <a:t>Can also intercept incoming requests and redirect on the fly</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(Today) Web Services are “hot”</a:t>
            </a:r>
            <a:endParaRPr lang="en-US" dirty="0"/>
          </a:p>
        </p:txBody>
      </p:sp>
      <p:sp>
        <p:nvSpPr>
          <p:cNvPr id="3" name="Content Placeholder 2"/>
          <p:cNvSpPr>
            <a:spLocks noGrp="1"/>
          </p:cNvSpPr>
          <p:nvPr>
            <p:ph idx="1"/>
          </p:nvPr>
        </p:nvSpPr>
        <p:spPr/>
        <p:txBody>
          <a:bodyPr/>
          <a:lstStyle/>
          <a:p>
            <a:r>
              <a:rPr lang="en-US" dirty="0" smtClean="0"/>
              <a:t>This is the basic standard employed in cloud computing systems</a:t>
            </a:r>
          </a:p>
          <a:p>
            <a:pPr lvl="1"/>
            <a:r>
              <a:rPr lang="en-US" dirty="0" smtClean="0"/>
              <a:t>Internet is at the “bottom” of the stack</a:t>
            </a:r>
          </a:p>
          <a:p>
            <a:pPr lvl="1"/>
            <a:r>
              <a:rPr lang="en-US" dirty="0" smtClean="0"/>
              <a:t>Then layer on standards used when browsers talk to web servers  (HTTP) and to encode those pages (HTML)</a:t>
            </a:r>
          </a:p>
          <a:p>
            <a:pPr lvl="1"/>
            <a:r>
              <a:rPr lang="en-US" dirty="0" smtClean="0"/>
              <a:t>Web services run  </a:t>
            </a:r>
            <a:r>
              <a:rPr lang="en-US" i="1" dirty="0" smtClean="0"/>
              <a:t>over </a:t>
            </a:r>
            <a:r>
              <a:rPr lang="en-US" dirty="0" smtClean="0"/>
              <a:t>HTTP and HTML, but the web pages have their own mandatory encoding, called SOAP.  It describes requests and responses on services</a:t>
            </a:r>
          </a:p>
          <a:p>
            <a:r>
              <a:rPr lang="en-US" dirty="0" smtClean="0"/>
              <a:t>The associated architecture is referred to as a “service oriented architecture” (SOA) and the systems built this way are “service oriented systems” (SOS).</a:t>
            </a:r>
          </a:p>
          <a:p>
            <a:pPr lvl="1"/>
            <a:endParaRPr lang="en-US"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normAutofit fontScale="90000"/>
          </a:bodyPr>
          <a:lstStyle/>
          <a:p>
            <a:pPr eaLnBrk="1" hangingPunct="1"/>
            <a:r>
              <a:rPr lang="en-US" smtClean="0"/>
              <a:t>Content Routing Principle</a:t>
            </a:r>
            <a:br>
              <a:rPr lang="en-US" smtClean="0"/>
            </a:br>
            <a:r>
              <a:rPr lang="en-US" sz="3300" smtClean="0"/>
              <a:t>(a.k.a. Content Distribution Network)</a:t>
            </a:r>
          </a:p>
        </p:txBody>
      </p:sp>
      <p:sp>
        <p:nvSpPr>
          <p:cNvPr id="14339" name="Oval 3"/>
          <p:cNvSpPr>
            <a:spLocks noChangeArrowheads="1"/>
          </p:cNvSpPr>
          <p:nvPr/>
        </p:nvSpPr>
        <p:spPr bwMode="auto">
          <a:xfrm>
            <a:off x="304800" y="5562600"/>
            <a:ext cx="457200" cy="304800"/>
          </a:xfrm>
          <a:prstGeom prst="ellipse">
            <a:avLst/>
          </a:prstGeom>
          <a:solidFill>
            <a:schemeClr val="accent1"/>
          </a:solidFill>
          <a:ln w="9525">
            <a:solidFill>
              <a:schemeClr val="tx1"/>
            </a:solidFill>
            <a:round/>
            <a:headEnd/>
            <a:tailEnd/>
          </a:ln>
        </p:spPr>
        <p:txBody>
          <a:bodyPr wrap="none" anchor="ctr"/>
          <a:lstStyle/>
          <a:p>
            <a:pPr algn="ctr"/>
            <a:r>
              <a:rPr lang="en-US">
                <a:latin typeface="Arial" charset="0"/>
              </a:rPr>
              <a:t>S</a:t>
            </a:r>
          </a:p>
        </p:txBody>
      </p:sp>
      <p:sp>
        <p:nvSpPr>
          <p:cNvPr id="14340" name="Oval 4"/>
          <p:cNvSpPr>
            <a:spLocks noChangeArrowheads="1"/>
          </p:cNvSpPr>
          <p:nvPr/>
        </p:nvSpPr>
        <p:spPr bwMode="auto">
          <a:xfrm>
            <a:off x="762000" y="4800600"/>
            <a:ext cx="685800" cy="381000"/>
          </a:xfrm>
          <a:prstGeom prst="ellipse">
            <a:avLst/>
          </a:prstGeom>
          <a:solidFill>
            <a:schemeClr val="accent1"/>
          </a:solidFill>
          <a:ln w="9525">
            <a:solidFill>
              <a:schemeClr val="tx1"/>
            </a:solidFill>
            <a:round/>
            <a:headEnd/>
            <a:tailEnd/>
          </a:ln>
        </p:spPr>
        <p:txBody>
          <a:bodyPr wrap="none" anchor="ctr"/>
          <a:lstStyle/>
          <a:p>
            <a:pPr algn="ctr"/>
            <a:r>
              <a:rPr lang="en-US">
                <a:latin typeface="Arial" charset="0"/>
              </a:rPr>
              <a:t>ISP</a:t>
            </a:r>
          </a:p>
        </p:txBody>
      </p:sp>
      <p:sp>
        <p:nvSpPr>
          <p:cNvPr id="14341" name="Oval 5"/>
          <p:cNvSpPr>
            <a:spLocks noChangeArrowheads="1"/>
          </p:cNvSpPr>
          <p:nvPr/>
        </p:nvSpPr>
        <p:spPr bwMode="auto">
          <a:xfrm>
            <a:off x="914400" y="3200400"/>
            <a:ext cx="1371600" cy="685800"/>
          </a:xfrm>
          <a:prstGeom prst="ellipse">
            <a:avLst/>
          </a:prstGeom>
          <a:solidFill>
            <a:schemeClr val="accent1"/>
          </a:solidFill>
          <a:ln w="9525">
            <a:solidFill>
              <a:schemeClr val="tx1"/>
            </a:solidFill>
            <a:round/>
            <a:headEnd/>
            <a:tailEnd/>
          </a:ln>
        </p:spPr>
        <p:txBody>
          <a:bodyPr wrap="none" anchor="ctr"/>
          <a:lstStyle/>
          <a:p>
            <a:pPr algn="ctr"/>
            <a:r>
              <a:rPr lang="en-US">
                <a:latin typeface="Arial" charset="0"/>
              </a:rPr>
              <a:t>Backbone</a:t>
            </a:r>
          </a:p>
          <a:p>
            <a:pPr algn="ctr"/>
            <a:r>
              <a:rPr lang="en-US">
                <a:latin typeface="Arial" charset="0"/>
              </a:rPr>
              <a:t>ISP</a:t>
            </a:r>
          </a:p>
        </p:txBody>
      </p:sp>
      <p:sp>
        <p:nvSpPr>
          <p:cNvPr id="14342" name="Rectangle 6"/>
          <p:cNvSpPr>
            <a:spLocks noChangeArrowheads="1"/>
          </p:cNvSpPr>
          <p:nvPr/>
        </p:nvSpPr>
        <p:spPr bwMode="auto">
          <a:xfrm>
            <a:off x="2743200" y="4267200"/>
            <a:ext cx="304800" cy="304800"/>
          </a:xfrm>
          <a:prstGeom prst="rect">
            <a:avLst/>
          </a:prstGeom>
          <a:solidFill>
            <a:schemeClr val="accent1"/>
          </a:solidFill>
          <a:ln w="9525">
            <a:solidFill>
              <a:schemeClr val="tx1"/>
            </a:solidFill>
            <a:miter lim="800000"/>
            <a:headEnd/>
            <a:tailEnd/>
          </a:ln>
        </p:spPr>
        <p:txBody>
          <a:bodyPr wrap="none" anchor="ctr"/>
          <a:lstStyle/>
          <a:p>
            <a:pPr algn="ctr"/>
            <a:r>
              <a:rPr lang="en-US">
                <a:latin typeface="Arial" charset="0"/>
              </a:rPr>
              <a:t>IX</a:t>
            </a:r>
          </a:p>
        </p:txBody>
      </p:sp>
      <p:sp>
        <p:nvSpPr>
          <p:cNvPr id="14343" name="Rectangle 7"/>
          <p:cNvSpPr>
            <a:spLocks noChangeArrowheads="1"/>
          </p:cNvSpPr>
          <p:nvPr/>
        </p:nvSpPr>
        <p:spPr bwMode="auto">
          <a:xfrm>
            <a:off x="4267200" y="4267200"/>
            <a:ext cx="304800" cy="304800"/>
          </a:xfrm>
          <a:prstGeom prst="rect">
            <a:avLst/>
          </a:prstGeom>
          <a:solidFill>
            <a:schemeClr val="accent1"/>
          </a:solidFill>
          <a:ln w="9525">
            <a:solidFill>
              <a:schemeClr val="tx1"/>
            </a:solidFill>
            <a:miter lim="800000"/>
            <a:headEnd/>
            <a:tailEnd/>
          </a:ln>
        </p:spPr>
        <p:txBody>
          <a:bodyPr wrap="none" anchor="ctr"/>
          <a:lstStyle/>
          <a:p>
            <a:pPr algn="ctr"/>
            <a:r>
              <a:rPr lang="en-US">
                <a:latin typeface="Arial" charset="0"/>
              </a:rPr>
              <a:t>IX</a:t>
            </a:r>
          </a:p>
        </p:txBody>
      </p:sp>
      <p:sp>
        <p:nvSpPr>
          <p:cNvPr id="14344" name="Oval 8"/>
          <p:cNvSpPr>
            <a:spLocks noChangeArrowheads="1"/>
          </p:cNvSpPr>
          <p:nvPr/>
        </p:nvSpPr>
        <p:spPr bwMode="auto">
          <a:xfrm>
            <a:off x="838200" y="5562600"/>
            <a:ext cx="457200" cy="304800"/>
          </a:xfrm>
          <a:prstGeom prst="ellipse">
            <a:avLst/>
          </a:prstGeom>
          <a:solidFill>
            <a:schemeClr val="accent1"/>
          </a:solidFill>
          <a:ln w="9525">
            <a:solidFill>
              <a:schemeClr val="tx1"/>
            </a:solidFill>
            <a:round/>
            <a:headEnd/>
            <a:tailEnd/>
          </a:ln>
        </p:spPr>
        <p:txBody>
          <a:bodyPr wrap="none" anchor="ctr"/>
          <a:lstStyle/>
          <a:p>
            <a:pPr algn="ctr"/>
            <a:r>
              <a:rPr lang="en-US">
                <a:latin typeface="Arial" charset="0"/>
              </a:rPr>
              <a:t>S</a:t>
            </a:r>
          </a:p>
        </p:txBody>
      </p:sp>
      <p:sp>
        <p:nvSpPr>
          <p:cNvPr id="14345" name="Oval 9"/>
          <p:cNvSpPr>
            <a:spLocks noChangeArrowheads="1"/>
          </p:cNvSpPr>
          <p:nvPr/>
        </p:nvSpPr>
        <p:spPr bwMode="auto">
          <a:xfrm>
            <a:off x="1371600" y="5562600"/>
            <a:ext cx="457200" cy="304800"/>
          </a:xfrm>
          <a:prstGeom prst="ellipse">
            <a:avLst/>
          </a:prstGeom>
          <a:solidFill>
            <a:schemeClr val="accent1"/>
          </a:solidFill>
          <a:ln w="9525">
            <a:solidFill>
              <a:schemeClr val="tx1"/>
            </a:solidFill>
            <a:round/>
            <a:headEnd/>
            <a:tailEnd/>
          </a:ln>
        </p:spPr>
        <p:txBody>
          <a:bodyPr wrap="none" anchor="ctr"/>
          <a:lstStyle/>
          <a:p>
            <a:pPr algn="ctr"/>
            <a:r>
              <a:rPr lang="en-US">
                <a:latin typeface="Arial" charset="0"/>
              </a:rPr>
              <a:t>S</a:t>
            </a:r>
          </a:p>
        </p:txBody>
      </p:sp>
      <p:sp>
        <p:nvSpPr>
          <p:cNvPr id="14346" name="Line 10"/>
          <p:cNvSpPr>
            <a:spLocks noChangeShapeType="1"/>
          </p:cNvSpPr>
          <p:nvPr/>
        </p:nvSpPr>
        <p:spPr bwMode="auto">
          <a:xfrm flipV="1">
            <a:off x="685800" y="5181600"/>
            <a:ext cx="228600" cy="381000"/>
          </a:xfrm>
          <a:prstGeom prst="line">
            <a:avLst/>
          </a:prstGeom>
          <a:noFill/>
          <a:ln w="9525">
            <a:solidFill>
              <a:schemeClr val="tx1"/>
            </a:solidFill>
            <a:round/>
            <a:headEnd/>
            <a:tailEnd/>
          </a:ln>
        </p:spPr>
        <p:txBody>
          <a:bodyPr/>
          <a:lstStyle/>
          <a:p>
            <a:endParaRPr lang="en-US"/>
          </a:p>
        </p:txBody>
      </p:sp>
      <p:sp>
        <p:nvSpPr>
          <p:cNvPr id="14347" name="Line 11"/>
          <p:cNvSpPr>
            <a:spLocks noChangeShapeType="1"/>
          </p:cNvSpPr>
          <p:nvPr/>
        </p:nvSpPr>
        <p:spPr bwMode="auto">
          <a:xfrm flipV="1">
            <a:off x="1066800" y="5181600"/>
            <a:ext cx="0" cy="381000"/>
          </a:xfrm>
          <a:prstGeom prst="line">
            <a:avLst/>
          </a:prstGeom>
          <a:noFill/>
          <a:ln w="9525">
            <a:solidFill>
              <a:schemeClr val="tx1"/>
            </a:solidFill>
            <a:round/>
            <a:headEnd/>
            <a:tailEnd/>
          </a:ln>
        </p:spPr>
        <p:txBody>
          <a:bodyPr/>
          <a:lstStyle/>
          <a:p>
            <a:endParaRPr lang="en-US"/>
          </a:p>
        </p:txBody>
      </p:sp>
      <p:sp>
        <p:nvSpPr>
          <p:cNvPr id="14348" name="Line 12"/>
          <p:cNvSpPr>
            <a:spLocks noChangeShapeType="1"/>
          </p:cNvSpPr>
          <p:nvPr/>
        </p:nvSpPr>
        <p:spPr bwMode="auto">
          <a:xfrm flipH="1" flipV="1">
            <a:off x="1295400" y="5181600"/>
            <a:ext cx="228600" cy="381000"/>
          </a:xfrm>
          <a:prstGeom prst="line">
            <a:avLst/>
          </a:prstGeom>
          <a:noFill/>
          <a:ln w="9525">
            <a:solidFill>
              <a:schemeClr val="tx1"/>
            </a:solidFill>
            <a:round/>
            <a:headEnd/>
            <a:tailEnd/>
          </a:ln>
        </p:spPr>
        <p:txBody>
          <a:bodyPr/>
          <a:lstStyle/>
          <a:p>
            <a:endParaRPr lang="en-US"/>
          </a:p>
        </p:txBody>
      </p:sp>
      <p:sp>
        <p:nvSpPr>
          <p:cNvPr id="14349" name="Oval 13"/>
          <p:cNvSpPr>
            <a:spLocks noChangeArrowheads="1"/>
          </p:cNvSpPr>
          <p:nvPr/>
        </p:nvSpPr>
        <p:spPr bwMode="auto">
          <a:xfrm>
            <a:off x="5562600" y="4724400"/>
            <a:ext cx="685800" cy="381000"/>
          </a:xfrm>
          <a:prstGeom prst="ellipse">
            <a:avLst/>
          </a:prstGeom>
          <a:solidFill>
            <a:schemeClr val="accent1"/>
          </a:solidFill>
          <a:ln w="9525">
            <a:solidFill>
              <a:schemeClr val="tx1"/>
            </a:solidFill>
            <a:round/>
            <a:headEnd/>
            <a:tailEnd/>
          </a:ln>
        </p:spPr>
        <p:txBody>
          <a:bodyPr wrap="none" anchor="ctr"/>
          <a:lstStyle/>
          <a:p>
            <a:pPr algn="ctr"/>
            <a:r>
              <a:rPr lang="en-US">
                <a:latin typeface="Arial" charset="0"/>
              </a:rPr>
              <a:t>Site</a:t>
            </a:r>
          </a:p>
        </p:txBody>
      </p:sp>
      <p:sp>
        <p:nvSpPr>
          <p:cNvPr id="14350" name="Oval 14"/>
          <p:cNvSpPr>
            <a:spLocks noChangeArrowheads="1"/>
          </p:cNvSpPr>
          <p:nvPr/>
        </p:nvSpPr>
        <p:spPr bwMode="auto">
          <a:xfrm>
            <a:off x="2286000" y="5867400"/>
            <a:ext cx="457200" cy="304800"/>
          </a:xfrm>
          <a:prstGeom prst="ellipse">
            <a:avLst/>
          </a:prstGeom>
          <a:solidFill>
            <a:schemeClr val="accent1"/>
          </a:solidFill>
          <a:ln w="9525">
            <a:solidFill>
              <a:schemeClr val="tx1"/>
            </a:solidFill>
            <a:round/>
            <a:headEnd/>
            <a:tailEnd/>
          </a:ln>
        </p:spPr>
        <p:txBody>
          <a:bodyPr wrap="none" anchor="ctr"/>
          <a:lstStyle/>
          <a:p>
            <a:pPr algn="ctr"/>
            <a:r>
              <a:rPr lang="en-US">
                <a:latin typeface="Arial" charset="0"/>
              </a:rPr>
              <a:t>S</a:t>
            </a:r>
          </a:p>
        </p:txBody>
      </p:sp>
      <p:sp>
        <p:nvSpPr>
          <p:cNvPr id="14351" name="Oval 15"/>
          <p:cNvSpPr>
            <a:spLocks noChangeArrowheads="1"/>
          </p:cNvSpPr>
          <p:nvPr/>
        </p:nvSpPr>
        <p:spPr bwMode="auto">
          <a:xfrm>
            <a:off x="2743200" y="5105400"/>
            <a:ext cx="685800" cy="381000"/>
          </a:xfrm>
          <a:prstGeom prst="ellipse">
            <a:avLst/>
          </a:prstGeom>
          <a:solidFill>
            <a:schemeClr val="accent1"/>
          </a:solidFill>
          <a:ln w="9525">
            <a:solidFill>
              <a:schemeClr val="tx1"/>
            </a:solidFill>
            <a:round/>
            <a:headEnd/>
            <a:tailEnd/>
          </a:ln>
        </p:spPr>
        <p:txBody>
          <a:bodyPr wrap="none" anchor="ctr"/>
          <a:lstStyle/>
          <a:p>
            <a:pPr algn="ctr"/>
            <a:r>
              <a:rPr lang="en-US">
                <a:latin typeface="Arial" charset="0"/>
              </a:rPr>
              <a:t>ISP</a:t>
            </a:r>
          </a:p>
        </p:txBody>
      </p:sp>
      <p:sp>
        <p:nvSpPr>
          <p:cNvPr id="14352" name="Oval 16"/>
          <p:cNvSpPr>
            <a:spLocks noChangeArrowheads="1"/>
          </p:cNvSpPr>
          <p:nvPr/>
        </p:nvSpPr>
        <p:spPr bwMode="auto">
          <a:xfrm>
            <a:off x="2819400" y="5867400"/>
            <a:ext cx="457200" cy="304800"/>
          </a:xfrm>
          <a:prstGeom prst="ellipse">
            <a:avLst/>
          </a:prstGeom>
          <a:solidFill>
            <a:schemeClr val="accent1"/>
          </a:solidFill>
          <a:ln w="9525">
            <a:solidFill>
              <a:schemeClr val="tx1"/>
            </a:solidFill>
            <a:round/>
            <a:headEnd/>
            <a:tailEnd/>
          </a:ln>
        </p:spPr>
        <p:txBody>
          <a:bodyPr wrap="none" anchor="ctr"/>
          <a:lstStyle/>
          <a:p>
            <a:pPr algn="ctr"/>
            <a:r>
              <a:rPr lang="en-US">
                <a:latin typeface="Arial" charset="0"/>
              </a:rPr>
              <a:t>S</a:t>
            </a:r>
          </a:p>
        </p:txBody>
      </p:sp>
      <p:sp>
        <p:nvSpPr>
          <p:cNvPr id="14353" name="Oval 17"/>
          <p:cNvSpPr>
            <a:spLocks noChangeArrowheads="1"/>
          </p:cNvSpPr>
          <p:nvPr/>
        </p:nvSpPr>
        <p:spPr bwMode="auto">
          <a:xfrm>
            <a:off x="3352800" y="5867400"/>
            <a:ext cx="457200" cy="304800"/>
          </a:xfrm>
          <a:prstGeom prst="ellipse">
            <a:avLst/>
          </a:prstGeom>
          <a:solidFill>
            <a:schemeClr val="accent1"/>
          </a:solidFill>
          <a:ln w="9525">
            <a:solidFill>
              <a:schemeClr val="tx1"/>
            </a:solidFill>
            <a:round/>
            <a:headEnd/>
            <a:tailEnd/>
          </a:ln>
        </p:spPr>
        <p:txBody>
          <a:bodyPr wrap="none" anchor="ctr"/>
          <a:lstStyle/>
          <a:p>
            <a:pPr algn="ctr"/>
            <a:r>
              <a:rPr lang="en-US">
                <a:latin typeface="Arial" charset="0"/>
              </a:rPr>
              <a:t>S</a:t>
            </a:r>
          </a:p>
        </p:txBody>
      </p:sp>
      <p:sp>
        <p:nvSpPr>
          <p:cNvPr id="14354" name="Line 18"/>
          <p:cNvSpPr>
            <a:spLocks noChangeShapeType="1"/>
          </p:cNvSpPr>
          <p:nvPr/>
        </p:nvSpPr>
        <p:spPr bwMode="auto">
          <a:xfrm flipV="1">
            <a:off x="2667000" y="5486400"/>
            <a:ext cx="228600" cy="381000"/>
          </a:xfrm>
          <a:prstGeom prst="line">
            <a:avLst/>
          </a:prstGeom>
          <a:noFill/>
          <a:ln w="9525">
            <a:solidFill>
              <a:schemeClr val="tx1"/>
            </a:solidFill>
            <a:round/>
            <a:headEnd/>
            <a:tailEnd/>
          </a:ln>
        </p:spPr>
        <p:txBody>
          <a:bodyPr/>
          <a:lstStyle/>
          <a:p>
            <a:endParaRPr lang="en-US"/>
          </a:p>
        </p:txBody>
      </p:sp>
      <p:sp>
        <p:nvSpPr>
          <p:cNvPr id="14355" name="Line 19"/>
          <p:cNvSpPr>
            <a:spLocks noChangeShapeType="1"/>
          </p:cNvSpPr>
          <p:nvPr/>
        </p:nvSpPr>
        <p:spPr bwMode="auto">
          <a:xfrm flipV="1">
            <a:off x="3048000" y="5486400"/>
            <a:ext cx="0" cy="381000"/>
          </a:xfrm>
          <a:prstGeom prst="line">
            <a:avLst/>
          </a:prstGeom>
          <a:noFill/>
          <a:ln w="9525">
            <a:solidFill>
              <a:schemeClr val="tx1"/>
            </a:solidFill>
            <a:round/>
            <a:headEnd/>
            <a:tailEnd/>
          </a:ln>
        </p:spPr>
        <p:txBody>
          <a:bodyPr/>
          <a:lstStyle/>
          <a:p>
            <a:endParaRPr lang="en-US"/>
          </a:p>
        </p:txBody>
      </p:sp>
      <p:sp>
        <p:nvSpPr>
          <p:cNvPr id="14356" name="Line 20"/>
          <p:cNvSpPr>
            <a:spLocks noChangeShapeType="1"/>
          </p:cNvSpPr>
          <p:nvPr/>
        </p:nvSpPr>
        <p:spPr bwMode="auto">
          <a:xfrm flipH="1" flipV="1">
            <a:off x="3276600" y="5486400"/>
            <a:ext cx="228600" cy="381000"/>
          </a:xfrm>
          <a:prstGeom prst="line">
            <a:avLst/>
          </a:prstGeom>
          <a:noFill/>
          <a:ln w="9525">
            <a:solidFill>
              <a:schemeClr val="tx1"/>
            </a:solidFill>
            <a:round/>
            <a:headEnd/>
            <a:tailEnd/>
          </a:ln>
        </p:spPr>
        <p:txBody>
          <a:bodyPr/>
          <a:lstStyle/>
          <a:p>
            <a:endParaRPr lang="en-US"/>
          </a:p>
        </p:txBody>
      </p:sp>
      <p:sp>
        <p:nvSpPr>
          <p:cNvPr id="14357" name="Oval 21"/>
          <p:cNvSpPr>
            <a:spLocks noChangeArrowheads="1"/>
          </p:cNvSpPr>
          <p:nvPr/>
        </p:nvSpPr>
        <p:spPr bwMode="auto">
          <a:xfrm>
            <a:off x="4038600" y="5867400"/>
            <a:ext cx="457200" cy="304800"/>
          </a:xfrm>
          <a:prstGeom prst="ellipse">
            <a:avLst/>
          </a:prstGeom>
          <a:solidFill>
            <a:schemeClr val="accent1"/>
          </a:solidFill>
          <a:ln w="9525">
            <a:solidFill>
              <a:schemeClr val="tx1"/>
            </a:solidFill>
            <a:round/>
            <a:headEnd/>
            <a:tailEnd/>
          </a:ln>
        </p:spPr>
        <p:txBody>
          <a:bodyPr wrap="none" anchor="ctr"/>
          <a:lstStyle/>
          <a:p>
            <a:pPr algn="ctr"/>
            <a:r>
              <a:rPr lang="en-US">
                <a:latin typeface="Arial" charset="0"/>
              </a:rPr>
              <a:t>S</a:t>
            </a:r>
          </a:p>
        </p:txBody>
      </p:sp>
      <p:sp>
        <p:nvSpPr>
          <p:cNvPr id="14358" name="Oval 22"/>
          <p:cNvSpPr>
            <a:spLocks noChangeArrowheads="1"/>
          </p:cNvSpPr>
          <p:nvPr/>
        </p:nvSpPr>
        <p:spPr bwMode="auto">
          <a:xfrm>
            <a:off x="4495800" y="5105400"/>
            <a:ext cx="685800" cy="381000"/>
          </a:xfrm>
          <a:prstGeom prst="ellipse">
            <a:avLst/>
          </a:prstGeom>
          <a:solidFill>
            <a:schemeClr val="accent1"/>
          </a:solidFill>
          <a:ln w="9525">
            <a:solidFill>
              <a:schemeClr val="tx1"/>
            </a:solidFill>
            <a:round/>
            <a:headEnd/>
            <a:tailEnd/>
          </a:ln>
        </p:spPr>
        <p:txBody>
          <a:bodyPr wrap="none" anchor="ctr"/>
          <a:lstStyle/>
          <a:p>
            <a:pPr algn="ctr"/>
            <a:r>
              <a:rPr lang="en-US">
                <a:latin typeface="Arial" charset="0"/>
              </a:rPr>
              <a:t>ISP</a:t>
            </a:r>
          </a:p>
        </p:txBody>
      </p:sp>
      <p:sp>
        <p:nvSpPr>
          <p:cNvPr id="14359" name="Oval 23"/>
          <p:cNvSpPr>
            <a:spLocks noChangeArrowheads="1"/>
          </p:cNvSpPr>
          <p:nvPr/>
        </p:nvSpPr>
        <p:spPr bwMode="auto">
          <a:xfrm>
            <a:off x="4572000" y="5867400"/>
            <a:ext cx="457200" cy="304800"/>
          </a:xfrm>
          <a:prstGeom prst="ellipse">
            <a:avLst/>
          </a:prstGeom>
          <a:solidFill>
            <a:schemeClr val="accent1"/>
          </a:solidFill>
          <a:ln w="9525">
            <a:solidFill>
              <a:schemeClr val="tx1"/>
            </a:solidFill>
            <a:round/>
            <a:headEnd/>
            <a:tailEnd/>
          </a:ln>
        </p:spPr>
        <p:txBody>
          <a:bodyPr wrap="none" anchor="ctr"/>
          <a:lstStyle/>
          <a:p>
            <a:pPr algn="ctr"/>
            <a:r>
              <a:rPr lang="en-US">
                <a:latin typeface="Arial" charset="0"/>
              </a:rPr>
              <a:t>S</a:t>
            </a:r>
          </a:p>
        </p:txBody>
      </p:sp>
      <p:sp>
        <p:nvSpPr>
          <p:cNvPr id="14360" name="Oval 24"/>
          <p:cNvSpPr>
            <a:spLocks noChangeArrowheads="1"/>
          </p:cNvSpPr>
          <p:nvPr/>
        </p:nvSpPr>
        <p:spPr bwMode="auto">
          <a:xfrm>
            <a:off x="5105400" y="5867400"/>
            <a:ext cx="457200" cy="304800"/>
          </a:xfrm>
          <a:prstGeom prst="ellipse">
            <a:avLst/>
          </a:prstGeom>
          <a:solidFill>
            <a:schemeClr val="accent1"/>
          </a:solidFill>
          <a:ln w="9525">
            <a:solidFill>
              <a:schemeClr val="tx1"/>
            </a:solidFill>
            <a:round/>
            <a:headEnd/>
            <a:tailEnd/>
          </a:ln>
        </p:spPr>
        <p:txBody>
          <a:bodyPr wrap="none" anchor="ctr"/>
          <a:lstStyle/>
          <a:p>
            <a:pPr algn="ctr"/>
            <a:r>
              <a:rPr lang="en-US">
                <a:latin typeface="Arial" charset="0"/>
              </a:rPr>
              <a:t>S</a:t>
            </a:r>
          </a:p>
        </p:txBody>
      </p:sp>
      <p:sp>
        <p:nvSpPr>
          <p:cNvPr id="14361" name="Line 25"/>
          <p:cNvSpPr>
            <a:spLocks noChangeShapeType="1"/>
          </p:cNvSpPr>
          <p:nvPr/>
        </p:nvSpPr>
        <p:spPr bwMode="auto">
          <a:xfrm flipV="1">
            <a:off x="4419600" y="5486400"/>
            <a:ext cx="228600" cy="381000"/>
          </a:xfrm>
          <a:prstGeom prst="line">
            <a:avLst/>
          </a:prstGeom>
          <a:noFill/>
          <a:ln w="9525">
            <a:solidFill>
              <a:schemeClr val="tx1"/>
            </a:solidFill>
            <a:round/>
            <a:headEnd/>
            <a:tailEnd/>
          </a:ln>
        </p:spPr>
        <p:txBody>
          <a:bodyPr/>
          <a:lstStyle/>
          <a:p>
            <a:endParaRPr lang="en-US"/>
          </a:p>
        </p:txBody>
      </p:sp>
      <p:sp>
        <p:nvSpPr>
          <p:cNvPr id="14362" name="Line 26"/>
          <p:cNvSpPr>
            <a:spLocks noChangeShapeType="1"/>
          </p:cNvSpPr>
          <p:nvPr/>
        </p:nvSpPr>
        <p:spPr bwMode="auto">
          <a:xfrm flipV="1">
            <a:off x="4800600" y="5486400"/>
            <a:ext cx="0" cy="381000"/>
          </a:xfrm>
          <a:prstGeom prst="line">
            <a:avLst/>
          </a:prstGeom>
          <a:noFill/>
          <a:ln w="9525">
            <a:solidFill>
              <a:schemeClr val="tx1"/>
            </a:solidFill>
            <a:round/>
            <a:headEnd/>
            <a:tailEnd/>
          </a:ln>
        </p:spPr>
        <p:txBody>
          <a:bodyPr/>
          <a:lstStyle/>
          <a:p>
            <a:endParaRPr lang="en-US"/>
          </a:p>
        </p:txBody>
      </p:sp>
      <p:sp>
        <p:nvSpPr>
          <p:cNvPr id="14363" name="Line 27"/>
          <p:cNvSpPr>
            <a:spLocks noChangeShapeType="1"/>
          </p:cNvSpPr>
          <p:nvPr/>
        </p:nvSpPr>
        <p:spPr bwMode="auto">
          <a:xfrm flipH="1" flipV="1">
            <a:off x="5029200" y="5486400"/>
            <a:ext cx="228600" cy="381000"/>
          </a:xfrm>
          <a:prstGeom prst="line">
            <a:avLst/>
          </a:prstGeom>
          <a:noFill/>
          <a:ln w="9525">
            <a:solidFill>
              <a:schemeClr val="tx1"/>
            </a:solidFill>
            <a:round/>
            <a:headEnd/>
            <a:tailEnd/>
          </a:ln>
        </p:spPr>
        <p:txBody>
          <a:bodyPr/>
          <a:lstStyle/>
          <a:p>
            <a:endParaRPr lang="en-US"/>
          </a:p>
        </p:txBody>
      </p:sp>
      <p:sp>
        <p:nvSpPr>
          <p:cNvPr id="14364" name="Oval 28"/>
          <p:cNvSpPr>
            <a:spLocks noChangeArrowheads="1"/>
          </p:cNvSpPr>
          <p:nvPr/>
        </p:nvSpPr>
        <p:spPr bwMode="auto">
          <a:xfrm>
            <a:off x="2895600" y="3200400"/>
            <a:ext cx="1371600" cy="685800"/>
          </a:xfrm>
          <a:prstGeom prst="ellipse">
            <a:avLst/>
          </a:prstGeom>
          <a:solidFill>
            <a:schemeClr val="accent1"/>
          </a:solidFill>
          <a:ln w="9525">
            <a:solidFill>
              <a:schemeClr val="tx1"/>
            </a:solidFill>
            <a:round/>
            <a:headEnd/>
            <a:tailEnd/>
          </a:ln>
        </p:spPr>
        <p:txBody>
          <a:bodyPr wrap="none" anchor="ctr"/>
          <a:lstStyle/>
          <a:p>
            <a:pPr algn="ctr"/>
            <a:r>
              <a:rPr lang="en-US">
                <a:latin typeface="Arial" charset="0"/>
              </a:rPr>
              <a:t>Backbone</a:t>
            </a:r>
          </a:p>
          <a:p>
            <a:pPr algn="ctr"/>
            <a:r>
              <a:rPr lang="en-US">
                <a:latin typeface="Arial" charset="0"/>
              </a:rPr>
              <a:t>ISP</a:t>
            </a:r>
          </a:p>
        </p:txBody>
      </p:sp>
      <p:sp>
        <p:nvSpPr>
          <p:cNvPr id="14365" name="Oval 29"/>
          <p:cNvSpPr>
            <a:spLocks noChangeArrowheads="1"/>
          </p:cNvSpPr>
          <p:nvPr/>
        </p:nvSpPr>
        <p:spPr bwMode="auto">
          <a:xfrm>
            <a:off x="4953000" y="3200400"/>
            <a:ext cx="1371600" cy="685800"/>
          </a:xfrm>
          <a:prstGeom prst="ellipse">
            <a:avLst/>
          </a:prstGeom>
          <a:solidFill>
            <a:schemeClr val="accent1"/>
          </a:solidFill>
          <a:ln w="9525">
            <a:solidFill>
              <a:schemeClr val="tx1"/>
            </a:solidFill>
            <a:round/>
            <a:headEnd/>
            <a:tailEnd/>
          </a:ln>
        </p:spPr>
        <p:txBody>
          <a:bodyPr wrap="none" anchor="ctr"/>
          <a:lstStyle/>
          <a:p>
            <a:pPr algn="ctr"/>
            <a:r>
              <a:rPr lang="en-US">
                <a:latin typeface="Arial" charset="0"/>
              </a:rPr>
              <a:t>Backbone</a:t>
            </a:r>
          </a:p>
          <a:p>
            <a:pPr algn="ctr"/>
            <a:r>
              <a:rPr lang="en-US">
                <a:latin typeface="Arial" charset="0"/>
              </a:rPr>
              <a:t>ISP</a:t>
            </a:r>
          </a:p>
        </p:txBody>
      </p:sp>
      <p:sp>
        <p:nvSpPr>
          <p:cNvPr id="14366" name="Rectangle 30"/>
          <p:cNvSpPr>
            <a:spLocks noChangeArrowheads="1"/>
          </p:cNvSpPr>
          <p:nvPr/>
        </p:nvSpPr>
        <p:spPr bwMode="auto">
          <a:xfrm>
            <a:off x="2362200" y="2133600"/>
            <a:ext cx="914400" cy="533400"/>
          </a:xfrm>
          <a:prstGeom prst="rect">
            <a:avLst/>
          </a:prstGeom>
          <a:solidFill>
            <a:schemeClr val="accent1"/>
          </a:solidFill>
          <a:ln w="9525">
            <a:solidFill>
              <a:schemeClr val="tx1"/>
            </a:solidFill>
            <a:miter lim="800000"/>
            <a:headEnd/>
            <a:tailEnd/>
          </a:ln>
        </p:spPr>
        <p:txBody>
          <a:bodyPr wrap="none" anchor="ctr"/>
          <a:lstStyle/>
          <a:p>
            <a:pPr algn="ctr"/>
            <a:r>
              <a:rPr lang="en-US">
                <a:latin typeface="Arial" charset="0"/>
              </a:rPr>
              <a:t>Hosting</a:t>
            </a:r>
          </a:p>
          <a:p>
            <a:pPr algn="ctr"/>
            <a:r>
              <a:rPr lang="en-US">
                <a:latin typeface="Arial" charset="0"/>
              </a:rPr>
              <a:t>Center</a:t>
            </a:r>
          </a:p>
        </p:txBody>
      </p:sp>
      <p:sp>
        <p:nvSpPr>
          <p:cNvPr id="14367" name="Rectangle 31"/>
          <p:cNvSpPr>
            <a:spLocks noChangeArrowheads="1"/>
          </p:cNvSpPr>
          <p:nvPr/>
        </p:nvSpPr>
        <p:spPr bwMode="auto">
          <a:xfrm>
            <a:off x="3886200" y="2133600"/>
            <a:ext cx="914400" cy="533400"/>
          </a:xfrm>
          <a:prstGeom prst="rect">
            <a:avLst/>
          </a:prstGeom>
          <a:solidFill>
            <a:schemeClr val="accent1"/>
          </a:solidFill>
          <a:ln w="9525">
            <a:solidFill>
              <a:schemeClr val="tx1"/>
            </a:solidFill>
            <a:miter lim="800000"/>
            <a:headEnd/>
            <a:tailEnd/>
          </a:ln>
        </p:spPr>
        <p:txBody>
          <a:bodyPr wrap="none" anchor="ctr"/>
          <a:lstStyle/>
          <a:p>
            <a:pPr algn="ctr"/>
            <a:r>
              <a:rPr lang="en-US">
                <a:latin typeface="Arial" charset="0"/>
              </a:rPr>
              <a:t>Hosting</a:t>
            </a:r>
          </a:p>
          <a:p>
            <a:pPr algn="ctr"/>
            <a:r>
              <a:rPr lang="en-US">
                <a:latin typeface="Arial" charset="0"/>
              </a:rPr>
              <a:t>Center</a:t>
            </a:r>
          </a:p>
        </p:txBody>
      </p:sp>
      <p:sp>
        <p:nvSpPr>
          <p:cNvPr id="14368" name="Line 32"/>
          <p:cNvSpPr>
            <a:spLocks noChangeShapeType="1"/>
          </p:cNvSpPr>
          <p:nvPr/>
        </p:nvSpPr>
        <p:spPr bwMode="auto">
          <a:xfrm flipV="1">
            <a:off x="1143000" y="3886200"/>
            <a:ext cx="228600" cy="914400"/>
          </a:xfrm>
          <a:prstGeom prst="line">
            <a:avLst/>
          </a:prstGeom>
          <a:noFill/>
          <a:ln w="9525">
            <a:solidFill>
              <a:schemeClr val="tx1"/>
            </a:solidFill>
            <a:round/>
            <a:headEnd/>
            <a:tailEnd/>
          </a:ln>
        </p:spPr>
        <p:txBody>
          <a:bodyPr/>
          <a:lstStyle/>
          <a:p>
            <a:endParaRPr lang="en-US"/>
          </a:p>
        </p:txBody>
      </p:sp>
      <p:sp>
        <p:nvSpPr>
          <p:cNvPr id="14369" name="Line 33"/>
          <p:cNvSpPr>
            <a:spLocks noChangeShapeType="1"/>
          </p:cNvSpPr>
          <p:nvPr/>
        </p:nvSpPr>
        <p:spPr bwMode="auto">
          <a:xfrm flipV="1">
            <a:off x="1295400" y="3733800"/>
            <a:ext cx="1676400" cy="1066800"/>
          </a:xfrm>
          <a:prstGeom prst="line">
            <a:avLst/>
          </a:prstGeom>
          <a:noFill/>
          <a:ln w="9525">
            <a:solidFill>
              <a:schemeClr val="tx1"/>
            </a:solidFill>
            <a:round/>
            <a:headEnd/>
            <a:tailEnd/>
          </a:ln>
        </p:spPr>
        <p:txBody>
          <a:bodyPr/>
          <a:lstStyle/>
          <a:p>
            <a:endParaRPr lang="en-US"/>
          </a:p>
        </p:txBody>
      </p:sp>
      <p:sp>
        <p:nvSpPr>
          <p:cNvPr id="14370" name="Line 34"/>
          <p:cNvSpPr>
            <a:spLocks noChangeShapeType="1"/>
          </p:cNvSpPr>
          <p:nvPr/>
        </p:nvSpPr>
        <p:spPr bwMode="auto">
          <a:xfrm flipH="1" flipV="1">
            <a:off x="5867400" y="3886200"/>
            <a:ext cx="76200" cy="838200"/>
          </a:xfrm>
          <a:prstGeom prst="line">
            <a:avLst/>
          </a:prstGeom>
          <a:noFill/>
          <a:ln w="9525">
            <a:solidFill>
              <a:schemeClr val="tx1"/>
            </a:solidFill>
            <a:round/>
            <a:headEnd/>
            <a:tailEnd/>
          </a:ln>
        </p:spPr>
        <p:txBody>
          <a:bodyPr/>
          <a:lstStyle/>
          <a:p>
            <a:endParaRPr lang="en-US"/>
          </a:p>
        </p:txBody>
      </p:sp>
      <p:sp>
        <p:nvSpPr>
          <p:cNvPr id="14371" name="Line 35"/>
          <p:cNvSpPr>
            <a:spLocks noChangeShapeType="1"/>
          </p:cNvSpPr>
          <p:nvPr/>
        </p:nvSpPr>
        <p:spPr bwMode="auto">
          <a:xfrm flipH="1" flipV="1">
            <a:off x="4267200" y="3581400"/>
            <a:ext cx="1447800" cy="1219200"/>
          </a:xfrm>
          <a:prstGeom prst="line">
            <a:avLst/>
          </a:prstGeom>
          <a:noFill/>
          <a:ln w="9525">
            <a:solidFill>
              <a:schemeClr val="tx1"/>
            </a:solidFill>
            <a:round/>
            <a:headEnd/>
            <a:tailEnd/>
          </a:ln>
        </p:spPr>
        <p:txBody>
          <a:bodyPr/>
          <a:lstStyle/>
          <a:p>
            <a:endParaRPr lang="en-US"/>
          </a:p>
        </p:txBody>
      </p:sp>
      <p:sp>
        <p:nvSpPr>
          <p:cNvPr id="14372" name="Line 36"/>
          <p:cNvSpPr>
            <a:spLocks noChangeShapeType="1"/>
          </p:cNvSpPr>
          <p:nvPr/>
        </p:nvSpPr>
        <p:spPr bwMode="auto">
          <a:xfrm flipH="1" flipV="1">
            <a:off x="2895600" y="4572000"/>
            <a:ext cx="152400" cy="533400"/>
          </a:xfrm>
          <a:prstGeom prst="line">
            <a:avLst/>
          </a:prstGeom>
          <a:noFill/>
          <a:ln w="9525">
            <a:solidFill>
              <a:schemeClr val="tx1"/>
            </a:solidFill>
            <a:round/>
            <a:headEnd/>
            <a:tailEnd/>
          </a:ln>
        </p:spPr>
        <p:txBody>
          <a:bodyPr/>
          <a:lstStyle/>
          <a:p>
            <a:endParaRPr lang="en-US"/>
          </a:p>
        </p:txBody>
      </p:sp>
      <p:sp>
        <p:nvSpPr>
          <p:cNvPr id="14373" name="Line 37"/>
          <p:cNvSpPr>
            <a:spLocks noChangeShapeType="1"/>
          </p:cNvSpPr>
          <p:nvPr/>
        </p:nvSpPr>
        <p:spPr bwMode="auto">
          <a:xfrm flipH="1" flipV="1">
            <a:off x="4419600" y="4572000"/>
            <a:ext cx="304800" cy="533400"/>
          </a:xfrm>
          <a:prstGeom prst="line">
            <a:avLst/>
          </a:prstGeom>
          <a:noFill/>
          <a:ln w="9525">
            <a:solidFill>
              <a:schemeClr val="tx1"/>
            </a:solidFill>
            <a:round/>
            <a:headEnd/>
            <a:tailEnd/>
          </a:ln>
        </p:spPr>
        <p:txBody>
          <a:bodyPr/>
          <a:lstStyle/>
          <a:p>
            <a:endParaRPr lang="en-US"/>
          </a:p>
        </p:txBody>
      </p:sp>
      <p:sp>
        <p:nvSpPr>
          <p:cNvPr id="14374" name="Line 38"/>
          <p:cNvSpPr>
            <a:spLocks noChangeShapeType="1"/>
          </p:cNvSpPr>
          <p:nvPr/>
        </p:nvSpPr>
        <p:spPr bwMode="auto">
          <a:xfrm>
            <a:off x="1981200" y="3810000"/>
            <a:ext cx="914400" cy="457200"/>
          </a:xfrm>
          <a:prstGeom prst="line">
            <a:avLst/>
          </a:prstGeom>
          <a:noFill/>
          <a:ln w="9525">
            <a:solidFill>
              <a:schemeClr val="tx1"/>
            </a:solidFill>
            <a:round/>
            <a:headEnd/>
            <a:tailEnd/>
          </a:ln>
        </p:spPr>
        <p:txBody>
          <a:bodyPr/>
          <a:lstStyle/>
          <a:p>
            <a:endParaRPr lang="en-US"/>
          </a:p>
        </p:txBody>
      </p:sp>
      <p:sp>
        <p:nvSpPr>
          <p:cNvPr id="14375" name="Line 39"/>
          <p:cNvSpPr>
            <a:spLocks noChangeShapeType="1"/>
          </p:cNvSpPr>
          <p:nvPr/>
        </p:nvSpPr>
        <p:spPr bwMode="auto">
          <a:xfrm flipV="1">
            <a:off x="2971800" y="3810000"/>
            <a:ext cx="228600" cy="457200"/>
          </a:xfrm>
          <a:prstGeom prst="line">
            <a:avLst/>
          </a:prstGeom>
          <a:noFill/>
          <a:ln w="9525">
            <a:solidFill>
              <a:schemeClr val="tx1"/>
            </a:solidFill>
            <a:round/>
            <a:headEnd/>
            <a:tailEnd/>
          </a:ln>
        </p:spPr>
        <p:txBody>
          <a:bodyPr/>
          <a:lstStyle/>
          <a:p>
            <a:endParaRPr lang="en-US"/>
          </a:p>
        </p:txBody>
      </p:sp>
      <p:sp>
        <p:nvSpPr>
          <p:cNvPr id="14376" name="Line 40"/>
          <p:cNvSpPr>
            <a:spLocks noChangeShapeType="1"/>
          </p:cNvSpPr>
          <p:nvPr/>
        </p:nvSpPr>
        <p:spPr bwMode="auto">
          <a:xfrm>
            <a:off x="3962400" y="3810000"/>
            <a:ext cx="381000" cy="457200"/>
          </a:xfrm>
          <a:prstGeom prst="line">
            <a:avLst/>
          </a:prstGeom>
          <a:noFill/>
          <a:ln w="9525">
            <a:solidFill>
              <a:schemeClr val="tx1"/>
            </a:solidFill>
            <a:round/>
            <a:headEnd/>
            <a:tailEnd/>
          </a:ln>
        </p:spPr>
        <p:txBody>
          <a:bodyPr/>
          <a:lstStyle/>
          <a:p>
            <a:endParaRPr lang="en-US"/>
          </a:p>
        </p:txBody>
      </p:sp>
      <p:sp>
        <p:nvSpPr>
          <p:cNvPr id="14377" name="Line 41"/>
          <p:cNvSpPr>
            <a:spLocks noChangeShapeType="1"/>
          </p:cNvSpPr>
          <p:nvPr/>
        </p:nvSpPr>
        <p:spPr bwMode="auto">
          <a:xfrm flipV="1">
            <a:off x="4495800" y="3733800"/>
            <a:ext cx="533400" cy="533400"/>
          </a:xfrm>
          <a:prstGeom prst="line">
            <a:avLst/>
          </a:prstGeom>
          <a:noFill/>
          <a:ln w="9525">
            <a:solidFill>
              <a:schemeClr val="tx1"/>
            </a:solidFill>
            <a:round/>
            <a:headEnd/>
            <a:tailEnd/>
          </a:ln>
        </p:spPr>
        <p:txBody>
          <a:bodyPr/>
          <a:lstStyle/>
          <a:p>
            <a:endParaRPr lang="en-US"/>
          </a:p>
        </p:txBody>
      </p:sp>
      <p:sp>
        <p:nvSpPr>
          <p:cNvPr id="14378" name="Line 42"/>
          <p:cNvSpPr>
            <a:spLocks noChangeShapeType="1"/>
          </p:cNvSpPr>
          <p:nvPr/>
        </p:nvSpPr>
        <p:spPr bwMode="auto">
          <a:xfrm>
            <a:off x="2286000" y="3505200"/>
            <a:ext cx="609600" cy="0"/>
          </a:xfrm>
          <a:prstGeom prst="line">
            <a:avLst/>
          </a:prstGeom>
          <a:noFill/>
          <a:ln w="19050">
            <a:solidFill>
              <a:schemeClr val="tx1"/>
            </a:solidFill>
            <a:round/>
            <a:headEnd/>
            <a:tailEnd/>
          </a:ln>
        </p:spPr>
        <p:txBody>
          <a:bodyPr/>
          <a:lstStyle/>
          <a:p>
            <a:endParaRPr lang="en-US"/>
          </a:p>
        </p:txBody>
      </p:sp>
      <p:sp>
        <p:nvSpPr>
          <p:cNvPr id="14379" name="Line 43"/>
          <p:cNvSpPr>
            <a:spLocks noChangeShapeType="1"/>
          </p:cNvSpPr>
          <p:nvPr/>
        </p:nvSpPr>
        <p:spPr bwMode="auto">
          <a:xfrm flipV="1">
            <a:off x="1981200" y="2667000"/>
            <a:ext cx="533400" cy="609600"/>
          </a:xfrm>
          <a:prstGeom prst="line">
            <a:avLst/>
          </a:prstGeom>
          <a:noFill/>
          <a:ln w="19050">
            <a:solidFill>
              <a:schemeClr val="tx1"/>
            </a:solidFill>
            <a:round/>
            <a:headEnd/>
            <a:tailEnd/>
          </a:ln>
        </p:spPr>
        <p:txBody>
          <a:bodyPr/>
          <a:lstStyle/>
          <a:p>
            <a:endParaRPr lang="en-US"/>
          </a:p>
        </p:txBody>
      </p:sp>
      <p:sp>
        <p:nvSpPr>
          <p:cNvPr id="14380" name="Line 44"/>
          <p:cNvSpPr>
            <a:spLocks noChangeShapeType="1"/>
          </p:cNvSpPr>
          <p:nvPr/>
        </p:nvSpPr>
        <p:spPr bwMode="auto">
          <a:xfrm>
            <a:off x="2819400" y="2667000"/>
            <a:ext cx="381000" cy="609600"/>
          </a:xfrm>
          <a:prstGeom prst="line">
            <a:avLst/>
          </a:prstGeom>
          <a:noFill/>
          <a:ln w="19050">
            <a:solidFill>
              <a:schemeClr val="tx1"/>
            </a:solidFill>
            <a:round/>
            <a:headEnd/>
            <a:tailEnd/>
          </a:ln>
        </p:spPr>
        <p:txBody>
          <a:bodyPr/>
          <a:lstStyle/>
          <a:p>
            <a:endParaRPr lang="en-US"/>
          </a:p>
        </p:txBody>
      </p:sp>
      <p:sp>
        <p:nvSpPr>
          <p:cNvPr id="14381" name="Line 45"/>
          <p:cNvSpPr>
            <a:spLocks noChangeShapeType="1"/>
          </p:cNvSpPr>
          <p:nvPr/>
        </p:nvSpPr>
        <p:spPr bwMode="auto">
          <a:xfrm>
            <a:off x="3124200" y="2667000"/>
            <a:ext cx="1905000" cy="685800"/>
          </a:xfrm>
          <a:prstGeom prst="line">
            <a:avLst/>
          </a:prstGeom>
          <a:noFill/>
          <a:ln w="19050">
            <a:solidFill>
              <a:schemeClr val="tx1"/>
            </a:solidFill>
            <a:round/>
            <a:headEnd/>
            <a:tailEnd/>
          </a:ln>
        </p:spPr>
        <p:txBody>
          <a:bodyPr/>
          <a:lstStyle/>
          <a:p>
            <a:endParaRPr lang="en-US"/>
          </a:p>
        </p:txBody>
      </p:sp>
      <p:sp>
        <p:nvSpPr>
          <p:cNvPr id="14382" name="Line 46"/>
          <p:cNvSpPr>
            <a:spLocks noChangeShapeType="1"/>
          </p:cNvSpPr>
          <p:nvPr/>
        </p:nvSpPr>
        <p:spPr bwMode="auto">
          <a:xfrm flipH="1">
            <a:off x="3886200" y="2667000"/>
            <a:ext cx="381000" cy="533400"/>
          </a:xfrm>
          <a:prstGeom prst="line">
            <a:avLst/>
          </a:prstGeom>
          <a:noFill/>
          <a:ln w="19050">
            <a:solidFill>
              <a:schemeClr val="tx1"/>
            </a:solidFill>
            <a:round/>
            <a:headEnd/>
            <a:tailEnd/>
          </a:ln>
        </p:spPr>
        <p:txBody>
          <a:bodyPr/>
          <a:lstStyle/>
          <a:p>
            <a:endParaRPr lang="en-US"/>
          </a:p>
        </p:txBody>
      </p:sp>
      <p:sp>
        <p:nvSpPr>
          <p:cNvPr id="14383" name="Line 47"/>
          <p:cNvSpPr>
            <a:spLocks noChangeShapeType="1"/>
          </p:cNvSpPr>
          <p:nvPr/>
        </p:nvSpPr>
        <p:spPr bwMode="auto">
          <a:xfrm>
            <a:off x="4419600" y="2667000"/>
            <a:ext cx="762000" cy="609600"/>
          </a:xfrm>
          <a:prstGeom prst="line">
            <a:avLst/>
          </a:prstGeom>
          <a:noFill/>
          <a:ln w="19050">
            <a:solidFill>
              <a:schemeClr val="tx1"/>
            </a:solidFill>
            <a:round/>
            <a:headEnd/>
            <a:tailEnd/>
          </a:ln>
        </p:spPr>
        <p:txBody>
          <a:bodyPr/>
          <a:lstStyle/>
          <a:p>
            <a:endParaRPr lang="en-US"/>
          </a:p>
        </p:txBody>
      </p:sp>
      <p:sp>
        <p:nvSpPr>
          <p:cNvPr id="14384" name="Line 48"/>
          <p:cNvSpPr>
            <a:spLocks noChangeShapeType="1"/>
          </p:cNvSpPr>
          <p:nvPr/>
        </p:nvSpPr>
        <p:spPr bwMode="auto">
          <a:xfrm flipH="1" flipV="1">
            <a:off x="3048000" y="4495800"/>
            <a:ext cx="1524000" cy="685800"/>
          </a:xfrm>
          <a:prstGeom prst="line">
            <a:avLst/>
          </a:prstGeom>
          <a:noFill/>
          <a:ln w="9525">
            <a:solidFill>
              <a:schemeClr val="tx1"/>
            </a:solidFill>
            <a:round/>
            <a:headEnd/>
            <a:tailEnd/>
          </a:ln>
        </p:spPr>
        <p:txBody>
          <a:bodyPr/>
          <a:lstStyle/>
          <a:p>
            <a:endParaRPr lang="en-US"/>
          </a:p>
        </p:txBody>
      </p:sp>
      <p:sp>
        <p:nvSpPr>
          <p:cNvPr id="14385" name="Text Box 49"/>
          <p:cNvSpPr txBox="1">
            <a:spLocks noChangeArrowheads="1"/>
          </p:cNvSpPr>
          <p:nvPr/>
        </p:nvSpPr>
        <p:spPr bwMode="auto">
          <a:xfrm>
            <a:off x="5927725" y="5827713"/>
            <a:ext cx="692150" cy="366712"/>
          </a:xfrm>
          <a:prstGeom prst="rect">
            <a:avLst/>
          </a:prstGeom>
          <a:noFill/>
          <a:ln w="9525">
            <a:noFill/>
            <a:miter lim="800000"/>
            <a:headEnd/>
            <a:tailEnd/>
          </a:ln>
        </p:spPr>
        <p:txBody>
          <a:bodyPr wrap="none">
            <a:spAutoFit/>
          </a:bodyPr>
          <a:lstStyle/>
          <a:p>
            <a:r>
              <a:rPr lang="en-US">
                <a:latin typeface="Arial" charset="0"/>
              </a:rPr>
              <a:t>Sites</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normAutofit fontScale="90000"/>
          </a:bodyPr>
          <a:lstStyle/>
          <a:p>
            <a:pPr eaLnBrk="1" hangingPunct="1"/>
            <a:r>
              <a:rPr lang="en-US" smtClean="0"/>
              <a:t>Content Routing Principle</a:t>
            </a:r>
            <a:br>
              <a:rPr lang="en-US" smtClean="0"/>
            </a:br>
            <a:r>
              <a:rPr lang="en-US" sz="3300" smtClean="0"/>
              <a:t>(a.k.a. Content Distribution Network)</a:t>
            </a:r>
          </a:p>
        </p:txBody>
      </p:sp>
      <p:sp>
        <p:nvSpPr>
          <p:cNvPr id="15363" name="Oval 3"/>
          <p:cNvSpPr>
            <a:spLocks noChangeArrowheads="1"/>
          </p:cNvSpPr>
          <p:nvPr/>
        </p:nvSpPr>
        <p:spPr bwMode="auto">
          <a:xfrm>
            <a:off x="304800" y="5562600"/>
            <a:ext cx="457200" cy="304800"/>
          </a:xfrm>
          <a:prstGeom prst="ellipse">
            <a:avLst/>
          </a:prstGeom>
          <a:solidFill>
            <a:schemeClr val="accent1"/>
          </a:solidFill>
          <a:ln w="9525">
            <a:solidFill>
              <a:schemeClr val="tx1"/>
            </a:solidFill>
            <a:round/>
            <a:headEnd/>
            <a:tailEnd/>
          </a:ln>
        </p:spPr>
        <p:txBody>
          <a:bodyPr wrap="none" anchor="ctr"/>
          <a:lstStyle/>
          <a:p>
            <a:pPr algn="ctr"/>
            <a:r>
              <a:rPr lang="en-US">
                <a:latin typeface="Arial" charset="0"/>
              </a:rPr>
              <a:t>S</a:t>
            </a:r>
          </a:p>
        </p:txBody>
      </p:sp>
      <p:sp>
        <p:nvSpPr>
          <p:cNvPr id="15364" name="Oval 4"/>
          <p:cNvSpPr>
            <a:spLocks noChangeArrowheads="1"/>
          </p:cNvSpPr>
          <p:nvPr/>
        </p:nvSpPr>
        <p:spPr bwMode="auto">
          <a:xfrm>
            <a:off x="762000" y="4800600"/>
            <a:ext cx="685800" cy="381000"/>
          </a:xfrm>
          <a:prstGeom prst="ellipse">
            <a:avLst/>
          </a:prstGeom>
          <a:solidFill>
            <a:schemeClr val="accent1"/>
          </a:solidFill>
          <a:ln w="9525">
            <a:solidFill>
              <a:schemeClr val="tx1"/>
            </a:solidFill>
            <a:round/>
            <a:headEnd/>
            <a:tailEnd/>
          </a:ln>
        </p:spPr>
        <p:txBody>
          <a:bodyPr wrap="none" anchor="ctr"/>
          <a:lstStyle/>
          <a:p>
            <a:pPr algn="ctr"/>
            <a:r>
              <a:rPr lang="en-US">
                <a:latin typeface="Arial" charset="0"/>
              </a:rPr>
              <a:t>ISP</a:t>
            </a:r>
          </a:p>
        </p:txBody>
      </p:sp>
      <p:sp>
        <p:nvSpPr>
          <p:cNvPr id="15365" name="Oval 5"/>
          <p:cNvSpPr>
            <a:spLocks noChangeArrowheads="1"/>
          </p:cNvSpPr>
          <p:nvPr/>
        </p:nvSpPr>
        <p:spPr bwMode="auto">
          <a:xfrm>
            <a:off x="914400" y="3200400"/>
            <a:ext cx="1371600" cy="685800"/>
          </a:xfrm>
          <a:prstGeom prst="ellipse">
            <a:avLst/>
          </a:prstGeom>
          <a:solidFill>
            <a:schemeClr val="accent1"/>
          </a:solidFill>
          <a:ln w="9525">
            <a:solidFill>
              <a:schemeClr val="tx1"/>
            </a:solidFill>
            <a:round/>
            <a:headEnd/>
            <a:tailEnd/>
          </a:ln>
        </p:spPr>
        <p:txBody>
          <a:bodyPr wrap="none" anchor="ctr"/>
          <a:lstStyle/>
          <a:p>
            <a:pPr algn="ctr"/>
            <a:r>
              <a:rPr lang="en-US">
                <a:latin typeface="Arial" charset="0"/>
              </a:rPr>
              <a:t>Backbone</a:t>
            </a:r>
          </a:p>
          <a:p>
            <a:pPr algn="ctr"/>
            <a:r>
              <a:rPr lang="en-US">
                <a:latin typeface="Arial" charset="0"/>
              </a:rPr>
              <a:t>ISP</a:t>
            </a:r>
          </a:p>
        </p:txBody>
      </p:sp>
      <p:sp>
        <p:nvSpPr>
          <p:cNvPr id="15366" name="Rectangle 6"/>
          <p:cNvSpPr>
            <a:spLocks noChangeArrowheads="1"/>
          </p:cNvSpPr>
          <p:nvPr/>
        </p:nvSpPr>
        <p:spPr bwMode="auto">
          <a:xfrm>
            <a:off x="2743200" y="4267200"/>
            <a:ext cx="304800" cy="304800"/>
          </a:xfrm>
          <a:prstGeom prst="rect">
            <a:avLst/>
          </a:prstGeom>
          <a:solidFill>
            <a:schemeClr val="accent1"/>
          </a:solidFill>
          <a:ln w="9525">
            <a:solidFill>
              <a:schemeClr val="tx1"/>
            </a:solidFill>
            <a:miter lim="800000"/>
            <a:headEnd/>
            <a:tailEnd/>
          </a:ln>
        </p:spPr>
        <p:txBody>
          <a:bodyPr wrap="none" anchor="ctr"/>
          <a:lstStyle/>
          <a:p>
            <a:pPr algn="ctr"/>
            <a:r>
              <a:rPr lang="en-US">
                <a:latin typeface="Arial" charset="0"/>
              </a:rPr>
              <a:t>IX</a:t>
            </a:r>
          </a:p>
        </p:txBody>
      </p:sp>
      <p:sp>
        <p:nvSpPr>
          <p:cNvPr id="15367" name="Rectangle 7"/>
          <p:cNvSpPr>
            <a:spLocks noChangeArrowheads="1"/>
          </p:cNvSpPr>
          <p:nvPr/>
        </p:nvSpPr>
        <p:spPr bwMode="auto">
          <a:xfrm>
            <a:off x="4267200" y="4267200"/>
            <a:ext cx="304800" cy="304800"/>
          </a:xfrm>
          <a:prstGeom prst="rect">
            <a:avLst/>
          </a:prstGeom>
          <a:solidFill>
            <a:schemeClr val="accent1"/>
          </a:solidFill>
          <a:ln w="9525">
            <a:solidFill>
              <a:schemeClr val="tx1"/>
            </a:solidFill>
            <a:miter lim="800000"/>
            <a:headEnd/>
            <a:tailEnd/>
          </a:ln>
        </p:spPr>
        <p:txBody>
          <a:bodyPr wrap="none" anchor="ctr"/>
          <a:lstStyle/>
          <a:p>
            <a:pPr algn="ctr"/>
            <a:r>
              <a:rPr lang="en-US">
                <a:latin typeface="Arial" charset="0"/>
              </a:rPr>
              <a:t>IX</a:t>
            </a:r>
          </a:p>
        </p:txBody>
      </p:sp>
      <p:sp>
        <p:nvSpPr>
          <p:cNvPr id="15368" name="Oval 8"/>
          <p:cNvSpPr>
            <a:spLocks noChangeArrowheads="1"/>
          </p:cNvSpPr>
          <p:nvPr/>
        </p:nvSpPr>
        <p:spPr bwMode="auto">
          <a:xfrm>
            <a:off x="838200" y="5562600"/>
            <a:ext cx="457200" cy="304800"/>
          </a:xfrm>
          <a:prstGeom prst="ellipse">
            <a:avLst/>
          </a:prstGeom>
          <a:solidFill>
            <a:schemeClr val="accent1"/>
          </a:solidFill>
          <a:ln w="9525">
            <a:solidFill>
              <a:schemeClr val="tx1"/>
            </a:solidFill>
            <a:round/>
            <a:headEnd/>
            <a:tailEnd/>
          </a:ln>
        </p:spPr>
        <p:txBody>
          <a:bodyPr wrap="none" anchor="ctr"/>
          <a:lstStyle/>
          <a:p>
            <a:pPr algn="ctr"/>
            <a:r>
              <a:rPr lang="en-US">
                <a:latin typeface="Arial" charset="0"/>
              </a:rPr>
              <a:t>S</a:t>
            </a:r>
          </a:p>
        </p:txBody>
      </p:sp>
      <p:sp>
        <p:nvSpPr>
          <p:cNvPr id="15369" name="Oval 9"/>
          <p:cNvSpPr>
            <a:spLocks noChangeArrowheads="1"/>
          </p:cNvSpPr>
          <p:nvPr/>
        </p:nvSpPr>
        <p:spPr bwMode="auto">
          <a:xfrm>
            <a:off x="1371600" y="5562600"/>
            <a:ext cx="457200" cy="304800"/>
          </a:xfrm>
          <a:prstGeom prst="ellipse">
            <a:avLst/>
          </a:prstGeom>
          <a:solidFill>
            <a:schemeClr val="accent1"/>
          </a:solidFill>
          <a:ln w="9525">
            <a:solidFill>
              <a:schemeClr val="tx1"/>
            </a:solidFill>
            <a:round/>
            <a:headEnd/>
            <a:tailEnd/>
          </a:ln>
        </p:spPr>
        <p:txBody>
          <a:bodyPr wrap="none" anchor="ctr"/>
          <a:lstStyle/>
          <a:p>
            <a:pPr algn="ctr"/>
            <a:r>
              <a:rPr lang="en-US">
                <a:latin typeface="Arial" charset="0"/>
              </a:rPr>
              <a:t>S</a:t>
            </a:r>
          </a:p>
        </p:txBody>
      </p:sp>
      <p:sp>
        <p:nvSpPr>
          <p:cNvPr id="15370" name="Line 10"/>
          <p:cNvSpPr>
            <a:spLocks noChangeShapeType="1"/>
          </p:cNvSpPr>
          <p:nvPr/>
        </p:nvSpPr>
        <p:spPr bwMode="auto">
          <a:xfrm flipV="1">
            <a:off x="685800" y="5181600"/>
            <a:ext cx="228600" cy="381000"/>
          </a:xfrm>
          <a:prstGeom prst="line">
            <a:avLst/>
          </a:prstGeom>
          <a:noFill/>
          <a:ln w="9525">
            <a:solidFill>
              <a:schemeClr val="tx1"/>
            </a:solidFill>
            <a:round/>
            <a:headEnd/>
            <a:tailEnd/>
          </a:ln>
        </p:spPr>
        <p:txBody>
          <a:bodyPr/>
          <a:lstStyle/>
          <a:p>
            <a:endParaRPr lang="en-US"/>
          </a:p>
        </p:txBody>
      </p:sp>
      <p:sp>
        <p:nvSpPr>
          <p:cNvPr id="15371" name="Line 11"/>
          <p:cNvSpPr>
            <a:spLocks noChangeShapeType="1"/>
          </p:cNvSpPr>
          <p:nvPr/>
        </p:nvSpPr>
        <p:spPr bwMode="auto">
          <a:xfrm flipV="1">
            <a:off x="1066800" y="5181600"/>
            <a:ext cx="0" cy="381000"/>
          </a:xfrm>
          <a:prstGeom prst="line">
            <a:avLst/>
          </a:prstGeom>
          <a:noFill/>
          <a:ln w="9525">
            <a:solidFill>
              <a:schemeClr val="tx1"/>
            </a:solidFill>
            <a:round/>
            <a:headEnd/>
            <a:tailEnd/>
          </a:ln>
        </p:spPr>
        <p:txBody>
          <a:bodyPr/>
          <a:lstStyle/>
          <a:p>
            <a:endParaRPr lang="en-US"/>
          </a:p>
        </p:txBody>
      </p:sp>
      <p:sp>
        <p:nvSpPr>
          <p:cNvPr id="15372" name="Line 12"/>
          <p:cNvSpPr>
            <a:spLocks noChangeShapeType="1"/>
          </p:cNvSpPr>
          <p:nvPr/>
        </p:nvSpPr>
        <p:spPr bwMode="auto">
          <a:xfrm flipH="1" flipV="1">
            <a:off x="1295400" y="5181600"/>
            <a:ext cx="228600" cy="381000"/>
          </a:xfrm>
          <a:prstGeom prst="line">
            <a:avLst/>
          </a:prstGeom>
          <a:noFill/>
          <a:ln w="9525">
            <a:solidFill>
              <a:schemeClr val="tx1"/>
            </a:solidFill>
            <a:round/>
            <a:headEnd/>
            <a:tailEnd/>
          </a:ln>
        </p:spPr>
        <p:txBody>
          <a:bodyPr/>
          <a:lstStyle/>
          <a:p>
            <a:endParaRPr lang="en-US"/>
          </a:p>
        </p:txBody>
      </p:sp>
      <p:sp>
        <p:nvSpPr>
          <p:cNvPr id="15373" name="Oval 13"/>
          <p:cNvSpPr>
            <a:spLocks noChangeArrowheads="1"/>
          </p:cNvSpPr>
          <p:nvPr/>
        </p:nvSpPr>
        <p:spPr bwMode="auto">
          <a:xfrm>
            <a:off x="5562600" y="4724400"/>
            <a:ext cx="685800" cy="381000"/>
          </a:xfrm>
          <a:prstGeom prst="ellipse">
            <a:avLst/>
          </a:prstGeom>
          <a:solidFill>
            <a:schemeClr val="accent1"/>
          </a:solidFill>
          <a:ln w="9525">
            <a:solidFill>
              <a:schemeClr val="tx1"/>
            </a:solidFill>
            <a:round/>
            <a:headEnd/>
            <a:tailEnd/>
          </a:ln>
        </p:spPr>
        <p:txBody>
          <a:bodyPr wrap="none" anchor="ctr"/>
          <a:lstStyle/>
          <a:p>
            <a:pPr algn="ctr"/>
            <a:r>
              <a:rPr lang="en-US">
                <a:latin typeface="Arial" charset="0"/>
              </a:rPr>
              <a:t>Site</a:t>
            </a:r>
          </a:p>
        </p:txBody>
      </p:sp>
      <p:sp>
        <p:nvSpPr>
          <p:cNvPr id="15374" name="Oval 14"/>
          <p:cNvSpPr>
            <a:spLocks noChangeArrowheads="1"/>
          </p:cNvSpPr>
          <p:nvPr/>
        </p:nvSpPr>
        <p:spPr bwMode="auto">
          <a:xfrm>
            <a:off x="2286000" y="5867400"/>
            <a:ext cx="457200" cy="304800"/>
          </a:xfrm>
          <a:prstGeom prst="ellipse">
            <a:avLst/>
          </a:prstGeom>
          <a:solidFill>
            <a:schemeClr val="accent1"/>
          </a:solidFill>
          <a:ln w="9525">
            <a:solidFill>
              <a:schemeClr val="tx1"/>
            </a:solidFill>
            <a:round/>
            <a:headEnd/>
            <a:tailEnd/>
          </a:ln>
        </p:spPr>
        <p:txBody>
          <a:bodyPr wrap="none" anchor="ctr"/>
          <a:lstStyle/>
          <a:p>
            <a:pPr algn="ctr"/>
            <a:r>
              <a:rPr lang="en-US">
                <a:latin typeface="Arial" charset="0"/>
              </a:rPr>
              <a:t>S</a:t>
            </a:r>
          </a:p>
        </p:txBody>
      </p:sp>
      <p:sp>
        <p:nvSpPr>
          <p:cNvPr id="15375" name="Oval 15"/>
          <p:cNvSpPr>
            <a:spLocks noChangeArrowheads="1"/>
          </p:cNvSpPr>
          <p:nvPr/>
        </p:nvSpPr>
        <p:spPr bwMode="auto">
          <a:xfrm>
            <a:off x="2743200" y="5105400"/>
            <a:ext cx="685800" cy="381000"/>
          </a:xfrm>
          <a:prstGeom prst="ellipse">
            <a:avLst/>
          </a:prstGeom>
          <a:solidFill>
            <a:schemeClr val="accent1"/>
          </a:solidFill>
          <a:ln w="9525">
            <a:solidFill>
              <a:schemeClr val="tx1"/>
            </a:solidFill>
            <a:round/>
            <a:headEnd/>
            <a:tailEnd/>
          </a:ln>
        </p:spPr>
        <p:txBody>
          <a:bodyPr wrap="none" anchor="ctr"/>
          <a:lstStyle/>
          <a:p>
            <a:pPr algn="ctr"/>
            <a:r>
              <a:rPr lang="en-US">
                <a:latin typeface="Arial" charset="0"/>
              </a:rPr>
              <a:t>ISP</a:t>
            </a:r>
          </a:p>
        </p:txBody>
      </p:sp>
      <p:sp>
        <p:nvSpPr>
          <p:cNvPr id="15376" name="Oval 16"/>
          <p:cNvSpPr>
            <a:spLocks noChangeArrowheads="1"/>
          </p:cNvSpPr>
          <p:nvPr/>
        </p:nvSpPr>
        <p:spPr bwMode="auto">
          <a:xfrm>
            <a:off x="2819400" y="5867400"/>
            <a:ext cx="457200" cy="304800"/>
          </a:xfrm>
          <a:prstGeom prst="ellipse">
            <a:avLst/>
          </a:prstGeom>
          <a:solidFill>
            <a:schemeClr val="accent1"/>
          </a:solidFill>
          <a:ln w="9525">
            <a:solidFill>
              <a:schemeClr val="tx1"/>
            </a:solidFill>
            <a:round/>
            <a:headEnd/>
            <a:tailEnd/>
          </a:ln>
        </p:spPr>
        <p:txBody>
          <a:bodyPr wrap="none" anchor="ctr"/>
          <a:lstStyle/>
          <a:p>
            <a:pPr algn="ctr"/>
            <a:r>
              <a:rPr lang="en-US">
                <a:latin typeface="Arial" charset="0"/>
              </a:rPr>
              <a:t>S</a:t>
            </a:r>
          </a:p>
        </p:txBody>
      </p:sp>
      <p:sp>
        <p:nvSpPr>
          <p:cNvPr id="15377" name="Oval 17"/>
          <p:cNvSpPr>
            <a:spLocks noChangeArrowheads="1"/>
          </p:cNvSpPr>
          <p:nvPr/>
        </p:nvSpPr>
        <p:spPr bwMode="auto">
          <a:xfrm>
            <a:off x="3352800" y="5867400"/>
            <a:ext cx="457200" cy="304800"/>
          </a:xfrm>
          <a:prstGeom prst="ellipse">
            <a:avLst/>
          </a:prstGeom>
          <a:solidFill>
            <a:schemeClr val="accent1"/>
          </a:solidFill>
          <a:ln w="9525">
            <a:solidFill>
              <a:schemeClr val="tx1"/>
            </a:solidFill>
            <a:round/>
            <a:headEnd/>
            <a:tailEnd/>
          </a:ln>
        </p:spPr>
        <p:txBody>
          <a:bodyPr wrap="none" anchor="ctr"/>
          <a:lstStyle/>
          <a:p>
            <a:pPr algn="ctr"/>
            <a:r>
              <a:rPr lang="en-US">
                <a:latin typeface="Arial" charset="0"/>
              </a:rPr>
              <a:t>S</a:t>
            </a:r>
          </a:p>
        </p:txBody>
      </p:sp>
      <p:sp>
        <p:nvSpPr>
          <p:cNvPr id="15378" name="Line 18"/>
          <p:cNvSpPr>
            <a:spLocks noChangeShapeType="1"/>
          </p:cNvSpPr>
          <p:nvPr/>
        </p:nvSpPr>
        <p:spPr bwMode="auto">
          <a:xfrm flipV="1">
            <a:off x="2667000" y="5486400"/>
            <a:ext cx="228600" cy="381000"/>
          </a:xfrm>
          <a:prstGeom prst="line">
            <a:avLst/>
          </a:prstGeom>
          <a:noFill/>
          <a:ln w="9525">
            <a:solidFill>
              <a:schemeClr val="tx1"/>
            </a:solidFill>
            <a:round/>
            <a:headEnd/>
            <a:tailEnd/>
          </a:ln>
        </p:spPr>
        <p:txBody>
          <a:bodyPr/>
          <a:lstStyle/>
          <a:p>
            <a:endParaRPr lang="en-US"/>
          </a:p>
        </p:txBody>
      </p:sp>
      <p:sp>
        <p:nvSpPr>
          <p:cNvPr id="15379" name="Line 19"/>
          <p:cNvSpPr>
            <a:spLocks noChangeShapeType="1"/>
          </p:cNvSpPr>
          <p:nvPr/>
        </p:nvSpPr>
        <p:spPr bwMode="auto">
          <a:xfrm flipV="1">
            <a:off x="3048000" y="5486400"/>
            <a:ext cx="0" cy="381000"/>
          </a:xfrm>
          <a:prstGeom prst="line">
            <a:avLst/>
          </a:prstGeom>
          <a:noFill/>
          <a:ln w="9525">
            <a:solidFill>
              <a:schemeClr val="tx1"/>
            </a:solidFill>
            <a:round/>
            <a:headEnd/>
            <a:tailEnd/>
          </a:ln>
        </p:spPr>
        <p:txBody>
          <a:bodyPr/>
          <a:lstStyle/>
          <a:p>
            <a:endParaRPr lang="en-US"/>
          </a:p>
        </p:txBody>
      </p:sp>
      <p:sp>
        <p:nvSpPr>
          <p:cNvPr id="15380" name="Line 20"/>
          <p:cNvSpPr>
            <a:spLocks noChangeShapeType="1"/>
          </p:cNvSpPr>
          <p:nvPr/>
        </p:nvSpPr>
        <p:spPr bwMode="auto">
          <a:xfrm flipH="1" flipV="1">
            <a:off x="3276600" y="5486400"/>
            <a:ext cx="228600" cy="381000"/>
          </a:xfrm>
          <a:prstGeom prst="line">
            <a:avLst/>
          </a:prstGeom>
          <a:noFill/>
          <a:ln w="9525">
            <a:solidFill>
              <a:schemeClr val="tx1"/>
            </a:solidFill>
            <a:round/>
            <a:headEnd/>
            <a:tailEnd/>
          </a:ln>
        </p:spPr>
        <p:txBody>
          <a:bodyPr/>
          <a:lstStyle/>
          <a:p>
            <a:endParaRPr lang="en-US"/>
          </a:p>
        </p:txBody>
      </p:sp>
      <p:sp>
        <p:nvSpPr>
          <p:cNvPr id="15381" name="Oval 21"/>
          <p:cNvSpPr>
            <a:spLocks noChangeArrowheads="1"/>
          </p:cNvSpPr>
          <p:nvPr/>
        </p:nvSpPr>
        <p:spPr bwMode="auto">
          <a:xfrm>
            <a:off x="4038600" y="5867400"/>
            <a:ext cx="457200" cy="304800"/>
          </a:xfrm>
          <a:prstGeom prst="ellipse">
            <a:avLst/>
          </a:prstGeom>
          <a:solidFill>
            <a:schemeClr val="accent1"/>
          </a:solidFill>
          <a:ln w="9525">
            <a:solidFill>
              <a:schemeClr val="tx1"/>
            </a:solidFill>
            <a:round/>
            <a:headEnd/>
            <a:tailEnd/>
          </a:ln>
        </p:spPr>
        <p:txBody>
          <a:bodyPr wrap="none" anchor="ctr"/>
          <a:lstStyle/>
          <a:p>
            <a:pPr algn="ctr"/>
            <a:r>
              <a:rPr lang="en-US">
                <a:latin typeface="Arial" charset="0"/>
              </a:rPr>
              <a:t>S</a:t>
            </a:r>
          </a:p>
        </p:txBody>
      </p:sp>
      <p:sp>
        <p:nvSpPr>
          <p:cNvPr id="15382" name="Oval 22"/>
          <p:cNvSpPr>
            <a:spLocks noChangeArrowheads="1"/>
          </p:cNvSpPr>
          <p:nvPr/>
        </p:nvSpPr>
        <p:spPr bwMode="auto">
          <a:xfrm>
            <a:off x="4495800" y="5105400"/>
            <a:ext cx="685800" cy="381000"/>
          </a:xfrm>
          <a:prstGeom prst="ellipse">
            <a:avLst/>
          </a:prstGeom>
          <a:solidFill>
            <a:schemeClr val="accent1"/>
          </a:solidFill>
          <a:ln w="9525">
            <a:solidFill>
              <a:schemeClr val="tx1"/>
            </a:solidFill>
            <a:round/>
            <a:headEnd/>
            <a:tailEnd/>
          </a:ln>
        </p:spPr>
        <p:txBody>
          <a:bodyPr wrap="none" anchor="ctr"/>
          <a:lstStyle/>
          <a:p>
            <a:pPr algn="ctr"/>
            <a:r>
              <a:rPr lang="en-US">
                <a:latin typeface="Arial" charset="0"/>
              </a:rPr>
              <a:t>ISP</a:t>
            </a:r>
          </a:p>
        </p:txBody>
      </p:sp>
      <p:sp>
        <p:nvSpPr>
          <p:cNvPr id="15383" name="Oval 23"/>
          <p:cNvSpPr>
            <a:spLocks noChangeArrowheads="1"/>
          </p:cNvSpPr>
          <p:nvPr/>
        </p:nvSpPr>
        <p:spPr bwMode="auto">
          <a:xfrm>
            <a:off x="4572000" y="5867400"/>
            <a:ext cx="457200" cy="304800"/>
          </a:xfrm>
          <a:prstGeom prst="ellipse">
            <a:avLst/>
          </a:prstGeom>
          <a:solidFill>
            <a:schemeClr val="accent1"/>
          </a:solidFill>
          <a:ln w="9525">
            <a:solidFill>
              <a:schemeClr val="tx1"/>
            </a:solidFill>
            <a:round/>
            <a:headEnd/>
            <a:tailEnd/>
          </a:ln>
        </p:spPr>
        <p:txBody>
          <a:bodyPr wrap="none" anchor="ctr"/>
          <a:lstStyle/>
          <a:p>
            <a:pPr algn="ctr"/>
            <a:r>
              <a:rPr lang="en-US">
                <a:latin typeface="Arial" charset="0"/>
              </a:rPr>
              <a:t>S</a:t>
            </a:r>
          </a:p>
        </p:txBody>
      </p:sp>
      <p:sp>
        <p:nvSpPr>
          <p:cNvPr id="15384" name="Oval 24"/>
          <p:cNvSpPr>
            <a:spLocks noChangeArrowheads="1"/>
          </p:cNvSpPr>
          <p:nvPr/>
        </p:nvSpPr>
        <p:spPr bwMode="auto">
          <a:xfrm>
            <a:off x="5105400" y="5867400"/>
            <a:ext cx="457200" cy="304800"/>
          </a:xfrm>
          <a:prstGeom prst="ellipse">
            <a:avLst/>
          </a:prstGeom>
          <a:solidFill>
            <a:schemeClr val="accent1"/>
          </a:solidFill>
          <a:ln w="9525">
            <a:solidFill>
              <a:schemeClr val="tx1"/>
            </a:solidFill>
            <a:round/>
            <a:headEnd/>
            <a:tailEnd/>
          </a:ln>
        </p:spPr>
        <p:txBody>
          <a:bodyPr wrap="none" anchor="ctr"/>
          <a:lstStyle/>
          <a:p>
            <a:pPr algn="ctr"/>
            <a:r>
              <a:rPr lang="en-US">
                <a:latin typeface="Arial" charset="0"/>
              </a:rPr>
              <a:t>S</a:t>
            </a:r>
          </a:p>
        </p:txBody>
      </p:sp>
      <p:sp>
        <p:nvSpPr>
          <p:cNvPr id="15385" name="Line 25"/>
          <p:cNvSpPr>
            <a:spLocks noChangeShapeType="1"/>
          </p:cNvSpPr>
          <p:nvPr/>
        </p:nvSpPr>
        <p:spPr bwMode="auto">
          <a:xfrm flipV="1">
            <a:off x="4419600" y="5486400"/>
            <a:ext cx="228600" cy="381000"/>
          </a:xfrm>
          <a:prstGeom prst="line">
            <a:avLst/>
          </a:prstGeom>
          <a:noFill/>
          <a:ln w="9525">
            <a:solidFill>
              <a:schemeClr val="tx1"/>
            </a:solidFill>
            <a:round/>
            <a:headEnd/>
            <a:tailEnd/>
          </a:ln>
        </p:spPr>
        <p:txBody>
          <a:bodyPr/>
          <a:lstStyle/>
          <a:p>
            <a:endParaRPr lang="en-US"/>
          </a:p>
        </p:txBody>
      </p:sp>
      <p:sp>
        <p:nvSpPr>
          <p:cNvPr id="15386" name="Line 26"/>
          <p:cNvSpPr>
            <a:spLocks noChangeShapeType="1"/>
          </p:cNvSpPr>
          <p:nvPr/>
        </p:nvSpPr>
        <p:spPr bwMode="auto">
          <a:xfrm flipV="1">
            <a:off x="4800600" y="5486400"/>
            <a:ext cx="0" cy="381000"/>
          </a:xfrm>
          <a:prstGeom prst="line">
            <a:avLst/>
          </a:prstGeom>
          <a:noFill/>
          <a:ln w="9525">
            <a:solidFill>
              <a:schemeClr val="tx1"/>
            </a:solidFill>
            <a:round/>
            <a:headEnd/>
            <a:tailEnd/>
          </a:ln>
        </p:spPr>
        <p:txBody>
          <a:bodyPr/>
          <a:lstStyle/>
          <a:p>
            <a:endParaRPr lang="en-US"/>
          </a:p>
        </p:txBody>
      </p:sp>
      <p:sp>
        <p:nvSpPr>
          <p:cNvPr id="15387" name="Line 27"/>
          <p:cNvSpPr>
            <a:spLocks noChangeShapeType="1"/>
          </p:cNvSpPr>
          <p:nvPr/>
        </p:nvSpPr>
        <p:spPr bwMode="auto">
          <a:xfrm flipH="1" flipV="1">
            <a:off x="5029200" y="5486400"/>
            <a:ext cx="228600" cy="381000"/>
          </a:xfrm>
          <a:prstGeom prst="line">
            <a:avLst/>
          </a:prstGeom>
          <a:noFill/>
          <a:ln w="9525">
            <a:solidFill>
              <a:schemeClr val="tx1"/>
            </a:solidFill>
            <a:round/>
            <a:headEnd/>
            <a:tailEnd/>
          </a:ln>
        </p:spPr>
        <p:txBody>
          <a:bodyPr/>
          <a:lstStyle/>
          <a:p>
            <a:endParaRPr lang="en-US"/>
          </a:p>
        </p:txBody>
      </p:sp>
      <p:sp>
        <p:nvSpPr>
          <p:cNvPr id="15388" name="Oval 28"/>
          <p:cNvSpPr>
            <a:spLocks noChangeArrowheads="1"/>
          </p:cNvSpPr>
          <p:nvPr/>
        </p:nvSpPr>
        <p:spPr bwMode="auto">
          <a:xfrm>
            <a:off x="2895600" y="3200400"/>
            <a:ext cx="1371600" cy="685800"/>
          </a:xfrm>
          <a:prstGeom prst="ellipse">
            <a:avLst/>
          </a:prstGeom>
          <a:solidFill>
            <a:schemeClr val="accent1"/>
          </a:solidFill>
          <a:ln w="9525">
            <a:solidFill>
              <a:schemeClr val="tx1"/>
            </a:solidFill>
            <a:round/>
            <a:headEnd/>
            <a:tailEnd/>
          </a:ln>
        </p:spPr>
        <p:txBody>
          <a:bodyPr wrap="none" anchor="ctr"/>
          <a:lstStyle/>
          <a:p>
            <a:pPr algn="ctr"/>
            <a:r>
              <a:rPr lang="en-US">
                <a:latin typeface="Arial" charset="0"/>
              </a:rPr>
              <a:t>Backbone</a:t>
            </a:r>
          </a:p>
          <a:p>
            <a:pPr algn="ctr"/>
            <a:r>
              <a:rPr lang="en-US">
                <a:latin typeface="Arial" charset="0"/>
              </a:rPr>
              <a:t>ISP</a:t>
            </a:r>
          </a:p>
        </p:txBody>
      </p:sp>
      <p:sp>
        <p:nvSpPr>
          <p:cNvPr id="15389" name="Oval 29"/>
          <p:cNvSpPr>
            <a:spLocks noChangeArrowheads="1"/>
          </p:cNvSpPr>
          <p:nvPr/>
        </p:nvSpPr>
        <p:spPr bwMode="auto">
          <a:xfrm>
            <a:off x="4953000" y="3200400"/>
            <a:ext cx="1371600" cy="685800"/>
          </a:xfrm>
          <a:prstGeom prst="ellipse">
            <a:avLst/>
          </a:prstGeom>
          <a:solidFill>
            <a:schemeClr val="accent1"/>
          </a:solidFill>
          <a:ln w="9525">
            <a:solidFill>
              <a:schemeClr val="tx1"/>
            </a:solidFill>
            <a:round/>
            <a:headEnd/>
            <a:tailEnd/>
          </a:ln>
        </p:spPr>
        <p:txBody>
          <a:bodyPr wrap="none" anchor="ctr"/>
          <a:lstStyle/>
          <a:p>
            <a:pPr algn="ctr"/>
            <a:r>
              <a:rPr lang="en-US">
                <a:latin typeface="Arial" charset="0"/>
              </a:rPr>
              <a:t>Backbone</a:t>
            </a:r>
          </a:p>
          <a:p>
            <a:pPr algn="ctr"/>
            <a:r>
              <a:rPr lang="en-US">
                <a:latin typeface="Arial" charset="0"/>
              </a:rPr>
              <a:t>ISP</a:t>
            </a:r>
          </a:p>
        </p:txBody>
      </p:sp>
      <p:sp>
        <p:nvSpPr>
          <p:cNvPr id="15390" name="Rectangle 30"/>
          <p:cNvSpPr>
            <a:spLocks noChangeArrowheads="1"/>
          </p:cNvSpPr>
          <p:nvPr/>
        </p:nvSpPr>
        <p:spPr bwMode="auto">
          <a:xfrm>
            <a:off x="2362200" y="2133600"/>
            <a:ext cx="914400" cy="533400"/>
          </a:xfrm>
          <a:prstGeom prst="rect">
            <a:avLst/>
          </a:prstGeom>
          <a:solidFill>
            <a:schemeClr val="accent1"/>
          </a:solidFill>
          <a:ln w="9525">
            <a:solidFill>
              <a:schemeClr val="tx1"/>
            </a:solidFill>
            <a:miter lim="800000"/>
            <a:headEnd/>
            <a:tailEnd/>
          </a:ln>
        </p:spPr>
        <p:txBody>
          <a:bodyPr wrap="none" anchor="ctr"/>
          <a:lstStyle/>
          <a:p>
            <a:pPr algn="ctr"/>
            <a:r>
              <a:rPr lang="en-US">
                <a:latin typeface="Arial" charset="0"/>
              </a:rPr>
              <a:t>Hosting</a:t>
            </a:r>
          </a:p>
          <a:p>
            <a:pPr algn="ctr"/>
            <a:r>
              <a:rPr lang="en-US">
                <a:latin typeface="Arial" charset="0"/>
              </a:rPr>
              <a:t>Center</a:t>
            </a:r>
          </a:p>
        </p:txBody>
      </p:sp>
      <p:sp>
        <p:nvSpPr>
          <p:cNvPr id="15391" name="Rectangle 31"/>
          <p:cNvSpPr>
            <a:spLocks noChangeArrowheads="1"/>
          </p:cNvSpPr>
          <p:nvPr/>
        </p:nvSpPr>
        <p:spPr bwMode="auto">
          <a:xfrm>
            <a:off x="3886200" y="2133600"/>
            <a:ext cx="914400" cy="533400"/>
          </a:xfrm>
          <a:prstGeom prst="rect">
            <a:avLst/>
          </a:prstGeom>
          <a:solidFill>
            <a:schemeClr val="accent1"/>
          </a:solidFill>
          <a:ln w="9525">
            <a:solidFill>
              <a:schemeClr val="tx1"/>
            </a:solidFill>
            <a:miter lim="800000"/>
            <a:headEnd/>
            <a:tailEnd/>
          </a:ln>
        </p:spPr>
        <p:txBody>
          <a:bodyPr wrap="none" anchor="ctr"/>
          <a:lstStyle/>
          <a:p>
            <a:pPr algn="ctr"/>
            <a:r>
              <a:rPr lang="en-US">
                <a:latin typeface="Arial" charset="0"/>
              </a:rPr>
              <a:t>Hosting</a:t>
            </a:r>
          </a:p>
          <a:p>
            <a:pPr algn="ctr"/>
            <a:r>
              <a:rPr lang="en-US">
                <a:latin typeface="Arial" charset="0"/>
              </a:rPr>
              <a:t>Center</a:t>
            </a:r>
          </a:p>
        </p:txBody>
      </p:sp>
      <p:sp>
        <p:nvSpPr>
          <p:cNvPr id="15392" name="Line 32"/>
          <p:cNvSpPr>
            <a:spLocks noChangeShapeType="1"/>
          </p:cNvSpPr>
          <p:nvPr/>
        </p:nvSpPr>
        <p:spPr bwMode="auto">
          <a:xfrm flipV="1">
            <a:off x="1143000" y="3886200"/>
            <a:ext cx="228600" cy="914400"/>
          </a:xfrm>
          <a:prstGeom prst="line">
            <a:avLst/>
          </a:prstGeom>
          <a:noFill/>
          <a:ln w="9525">
            <a:solidFill>
              <a:schemeClr val="tx1"/>
            </a:solidFill>
            <a:round/>
            <a:headEnd/>
            <a:tailEnd/>
          </a:ln>
        </p:spPr>
        <p:txBody>
          <a:bodyPr/>
          <a:lstStyle/>
          <a:p>
            <a:endParaRPr lang="en-US"/>
          </a:p>
        </p:txBody>
      </p:sp>
      <p:sp>
        <p:nvSpPr>
          <p:cNvPr id="15393" name="Line 33"/>
          <p:cNvSpPr>
            <a:spLocks noChangeShapeType="1"/>
          </p:cNvSpPr>
          <p:nvPr/>
        </p:nvSpPr>
        <p:spPr bwMode="auto">
          <a:xfrm flipV="1">
            <a:off x="1295400" y="3733800"/>
            <a:ext cx="1676400" cy="1066800"/>
          </a:xfrm>
          <a:prstGeom prst="line">
            <a:avLst/>
          </a:prstGeom>
          <a:noFill/>
          <a:ln w="9525">
            <a:solidFill>
              <a:schemeClr val="tx1"/>
            </a:solidFill>
            <a:round/>
            <a:headEnd/>
            <a:tailEnd/>
          </a:ln>
        </p:spPr>
        <p:txBody>
          <a:bodyPr/>
          <a:lstStyle/>
          <a:p>
            <a:endParaRPr lang="en-US"/>
          </a:p>
        </p:txBody>
      </p:sp>
      <p:sp>
        <p:nvSpPr>
          <p:cNvPr id="15394" name="Line 34"/>
          <p:cNvSpPr>
            <a:spLocks noChangeShapeType="1"/>
          </p:cNvSpPr>
          <p:nvPr/>
        </p:nvSpPr>
        <p:spPr bwMode="auto">
          <a:xfrm flipH="1" flipV="1">
            <a:off x="5867400" y="3886200"/>
            <a:ext cx="76200" cy="838200"/>
          </a:xfrm>
          <a:prstGeom prst="line">
            <a:avLst/>
          </a:prstGeom>
          <a:noFill/>
          <a:ln w="9525">
            <a:solidFill>
              <a:schemeClr val="tx1"/>
            </a:solidFill>
            <a:round/>
            <a:headEnd/>
            <a:tailEnd/>
          </a:ln>
        </p:spPr>
        <p:txBody>
          <a:bodyPr/>
          <a:lstStyle/>
          <a:p>
            <a:endParaRPr lang="en-US"/>
          </a:p>
        </p:txBody>
      </p:sp>
      <p:sp>
        <p:nvSpPr>
          <p:cNvPr id="15395" name="Line 35"/>
          <p:cNvSpPr>
            <a:spLocks noChangeShapeType="1"/>
          </p:cNvSpPr>
          <p:nvPr/>
        </p:nvSpPr>
        <p:spPr bwMode="auto">
          <a:xfrm flipH="1" flipV="1">
            <a:off x="4267200" y="3581400"/>
            <a:ext cx="1447800" cy="1219200"/>
          </a:xfrm>
          <a:prstGeom prst="line">
            <a:avLst/>
          </a:prstGeom>
          <a:noFill/>
          <a:ln w="9525">
            <a:solidFill>
              <a:schemeClr val="tx1"/>
            </a:solidFill>
            <a:round/>
            <a:headEnd/>
            <a:tailEnd/>
          </a:ln>
        </p:spPr>
        <p:txBody>
          <a:bodyPr/>
          <a:lstStyle/>
          <a:p>
            <a:endParaRPr lang="en-US"/>
          </a:p>
        </p:txBody>
      </p:sp>
      <p:sp>
        <p:nvSpPr>
          <p:cNvPr id="15396" name="Line 36"/>
          <p:cNvSpPr>
            <a:spLocks noChangeShapeType="1"/>
          </p:cNvSpPr>
          <p:nvPr/>
        </p:nvSpPr>
        <p:spPr bwMode="auto">
          <a:xfrm flipH="1" flipV="1">
            <a:off x="2895600" y="4572000"/>
            <a:ext cx="152400" cy="533400"/>
          </a:xfrm>
          <a:prstGeom prst="line">
            <a:avLst/>
          </a:prstGeom>
          <a:noFill/>
          <a:ln w="9525">
            <a:solidFill>
              <a:schemeClr val="tx1"/>
            </a:solidFill>
            <a:round/>
            <a:headEnd/>
            <a:tailEnd/>
          </a:ln>
        </p:spPr>
        <p:txBody>
          <a:bodyPr/>
          <a:lstStyle/>
          <a:p>
            <a:endParaRPr lang="en-US"/>
          </a:p>
        </p:txBody>
      </p:sp>
      <p:sp>
        <p:nvSpPr>
          <p:cNvPr id="15397" name="Line 37"/>
          <p:cNvSpPr>
            <a:spLocks noChangeShapeType="1"/>
          </p:cNvSpPr>
          <p:nvPr/>
        </p:nvSpPr>
        <p:spPr bwMode="auto">
          <a:xfrm flipH="1" flipV="1">
            <a:off x="4419600" y="4572000"/>
            <a:ext cx="304800" cy="533400"/>
          </a:xfrm>
          <a:prstGeom prst="line">
            <a:avLst/>
          </a:prstGeom>
          <a:noFill/>
          <a:ln w="9525">
            <a:solidFill>
              <a:schemeClr val="tx1"/>
            </a:solidFill>
            <a:round/>
            <a:headEnd/>
            <a:tailEnd/>
          </a:ln>
        </p:spPr>
        <p:txBody>
          <a:bodyPr/>
          <a:lstStyle/>
          <a:p>
            <a:endParaRPr lang="en-US"/>
          </a:p>
        </p:txBody>
      </p:sp>
      <p:sp>
        <p:nvSpPr>
          <p:cNvPr id="15398" name="Line 38"/>
          <p:cNvSpPr>
            <a:spLocks noChangeShapeType="1"/>
          </p:cNvSpPr>
          <p:nvPr/>
        </p:nvSpPr>
        <p:spPr bwMode="auto">
          <a:xfrm>
            <a:off x="1981200" y="3810000"/>
            <a:ext cx="914400" cy="457200"/>
          </a:xfrm>
          <a:prstGeom prst="line">
            <a:avLst/>
          </a:prstGeom>
          <a:noFill/>
          <a:ln w="9525">
            <a:solidFill>
              <a:schemeClr val="tx1"/>
            </a:solidFill>
            <a:round/>
            <a:headEnd/>
            <a:tailEnd/>
          </a:ln>
        </p:spPr>
        <p:txBody>
          <a:bodyPr/>
          <a:lstStyle/>
          <a:p>
            <a:endParaRPr lang="en-US"/>
          </a:p>
        </p:txBody>
      </p:sp>
      <p:sp>
        <p:nvSpPr>
          <p:cNvPr id="15399" name="Line 39"/>
          <p:cNvSpPr>
            <a:spLocks noChangeShapeType="1"/>
          </p:cNvSpPr>
          <p:nvPr/>
        </p:nvSpPr>
        <p:spPr bwMode="auto">
          <a:xfrm flipV="1">
            <a:off x="2971800" y="3810000"/>
            <a:ext cx="228600" cy="457200"/>
          </a:xfrm>
          <a:prstGeom prst="line">
            <a:avLst/>
          </a:prstGeom>
          <a:noFill/>
          <a:ln w="9525">
            <a:solidFill>
              <a:schemeClr val="tx1"/>
            </a:solidFill>
            <a:round/>
            <a:headEnd/>
            <a:tailEnd/>
          </a:ln>
        </p:spPr>
        <p:txBody>
          <a:bodyPr/>
          <a:lstStyle/>
          <a:p>
            <a:endParaRPr lang="en-US"/>
          </a:p>
        </p:txBody>
      </p:sp>
      <p:sp>
        <p:nvSpPr>
          <p:cNvPr id="15400" name="Line 40"/>
          <p:cNvSpPr>
            <a:spLocks noChangeShapeType="1"/>
          </p:cNvSpPr>
          <p:nvPr/>
        </p:nvSpPr>
        <p:spPr bwMode="auto">
          <a:xfrm>
            <a:off x="3962400" y="3810000"/>
            <a:ext cx="381000" cy="457200"/>
          </a:xfrm>
          <a:prstGeom prst="line">
            <a:avLst/>
          </a:prstGeom>
          <a:noFill/>
          <a:ln w="9525">
            <a:solidFill>
              <a:schemeClr val="tx1"/>
            </a:solidFill>
            <a:round/>
            <a:headEnd/>
            <a:tailEnd/>
          </a:ln>
        </p:spPr>
        <p:txBody>
          <a:bodyPr/>
          <a:lstStyle/>
          <a:p>
            <a:endParaRPr lang="en-US"/>
          </a:p>
        </p:txBody>
      </p:sp>
      <p:sp>
        <p:nvSpPr>
          <p:cNvPr id="15401" name="Line 41"/>
          <p:cNvSpPr>
            <a:spLocks noChangeShapeType="1"/>
          </p:cNvSpPr>
          <p:nvPr/>
        </p:nvSpPr>
        <p:spPr bwMode="auto">
          <a:xfrm flipV="1">
            <a:off x="4495800" y="3733800"/>
            <a:ext cx="533400" cy="533400"/>
          </a:xfrm>
          <a:prstGeom prst="line">
            <a:avLst/>
          </a:prstGeom>
          <a:noFill/>
          <a:ln w="9525">
            <a:solidFill>
              <a:schemeClr val="tx1"/>
            </a:solidFill>
            <a:round/>
            <a:headEnd/>
            <a:tailEnd/>
          </a:ln>
        </p:spPr>
        <p:txBody>
          <a:bodyPr/>
          <a:lstStyle/>
          <a:p>
            <a:endParaRPr lang="en-US"/>
          </a:p>
        </p:txBody>
      </p:sp>
      <p:sp>
        <p:nvSpPr>
          <p:cNvPr id="15402" name="Line 42"/>
          <p:cNvSpPr>
            <a:spLocks noChangeShapeType="1"/>
          </p:cNvSpPr>
          <p:nvPr/>
        </p:nvSpPr>
        <p:spPr bwMode="auto">
          <a:xfrm>
            <a:off x="2286000" y="3505200"/>
            <a:ext cx="609600" cy="0"/>
          </a:xfrm>
          <a:prstGeom prst="line">
            <a:avLst/>
          </a:prstGeom>
          <a:noFill/>
          <a:ln w="19050">
            <a:solidFill>
              <a:schemeClr val="tx1"/>
            </a:solidFill>
            <a:round/>
            <a:headEnd/>
            <a:tailEnd/>
          </a:ln>
        </p:spPr>
        <p:txBody>
          <a:bodyPr/>
          <a:lstStyle/>
          <a:p>
            <a:endParaRPr lang="en-US"/>
          </a:p>
        </p:txBody>
      </p:sp>
      <p:sp>
        <p:nvSpPr>
          <p:cNvPr id="15403" name="Line 43"/>
          <p:cNvSpPr>
            <a:spLocks noChangeShapeType="1"/>
          </p:cNvSpPr>
          <p:nvPr/>
        </p:nvSpPr>
        <p:spPr bwMode="auto">
          <a:xfrm flipV="1">
            <a:off x="1981200" y="2667000"/>
            <a:ext cx="533400" cy="609600"/>
          </a:xfrm>
          <a:prstGeom prst="line">
            <a:avLst/>
          </a:prstGeom>
          <a:noFill/>
          <a:ln w="19050">
            <a:solidFill>
              <a:schemeClr val="tx1"/>
            </a:solidFill>
            <a:round/>
            <a:headEnd/>
            <a:tailEnd/>
          </a:ln>
        </p:spPr>
        <p:txBody>
          <a:bodyPr/>
          <a:lstStyle/>
          <a:p>
            <a:endParaRPr lang="en-US"/>
          </a:p>
        </p:txBody>
      </p:sp>
      <p:sp>
        <p:nvSpPr>
          <p:cNvPr id="15404" name="Line 44"/>
          <p:cNvSpPr>
            <a:spLocks noChangeShapeType="1"/>
          </p:cNvSpPr>
          <p:nvPr/>
        </p:nvSpPr>
        <p:spPr bwMode="auto">
          <a:xfrm>
            <a:off x="2819400" y="2667000"/>
            <a:ext cx="381000" cy="609600"/>
          </a:xfrm>
          <a:prstGeom prst="line">
            <a:avLst/>
          </a:prstGeom>
          <a:noFill/>
          <a:ln w="19050">
            <a:solidFill>
              <a:schemeClr val="tx1"/>
            </a:solidFill>
            <a:round/>
            <a:headEnd/>
            <a:tailEnd/>
          </a:ln>
        </p:spPr>
        <p:txBody>
          <a:bodyPr/>
          <a:lstStyle/>
          <a:p>
            <a:endParaRPr lang="en-US"/>
          </a:p>
        </p:txBody>
      </p:sp>
      <p:sp>
        <p:nvSpPr>
          <p:cNvPr id="15405" name="Line 45"/>
          <p:cNvSpPr>
            <a:spLocks noChangeShapeType="1"/>
          </p:cNvSpPr>
          <p:nvPr/>
        </p:nvSpPr>
        <p:spPr bwMode="auto">
          <a:xfrm>
            <a:off x="3124200" y="2667000"/>
            <a:ext cx="1905000" cy="685800"/>
          </a:xfrm>
          <a:prstGeom prst="line">
            <a:avLst/>
          </a:prstGeom>
          <a:noFill/>
          <a:ln w="19050">
            <a:solidFill>
              <a:schemeClr val="tx1"/>
            </a:solidFill>
            <a:round/>
            <a:headEnd/>
            <a:tailEnd/>
          </a:ln>
        </p:spPr>
        <p:txBody>
          <a:bodyPr/>
          <a:lstStyle/>
          <a:p>
            <a:endParaRPr lang="en-US"/>
          </a:p>
        </p:txBody>
      </p:sp>
      <p:sp>
        <p:nvSpPr>
          <p:cNvPr id="15406" name="Line 46"/>
          <p:cNvSpPr>
            <a:spLocks noChangeShapeType="1"/>
          </p:cNvSpPr>
          <p:nvPr/>
        </p:nvSpPr>
        <p:spPr bwMode="auto">
          <a:xfrm flipH="1">
            <a:off x="3886200" y="2667000"/>
            <a:ext cx="381000" cy="533400"/>
          </a:xfrm>
          <a:prstGeom prst="line">
            <a:avLst/>
          </a:prstGeom>
          <a:noFill/>
          <a:ln w="19050">
            <a:solidFill>
              <a:schemeClr val="tx1"/>
            </a:solidFill>
            <a:round/>
            <a:headEnd/>
            <a:tailEnd/>
          </a:ln>
        </p:spPr>
        <p:txBody>
          <a:bodyPr/>
          <a:lstStyle/>
          <a:p>
            <a:endParaRPr lang="en-US"/>
          </a:p>
        </p:txBody>
      </p:sp>
      <p:sp>
        <p:nvSpPr>
          <p:cNvPr id="15407" name="Line 47"/>
          <p:cNvSpPr>
            <a:spLocks noChangeShapeType="1"/>
          </p:cNvSpPr>
          <p:nvPr/>
        </p:nvSpPr>
        <p:spPr bwMode="auto">
          <a:xfrm>
            <a:off x="4419600" y="2667000"/>
            <a:ext cx="762000" cy="609600"/>
          </a:xfrm>
          <a:prstGeom prst="line">
            <a:avLst/>
          </a:prstGeom>
          <a:noFill/>
          <a:ln w="19050">
            <a:solidFill>
              <a:schemeClr val="tx1"/>
            </a:solidFill>
            <a:round/>
            <a:headEnd/>
            <a:tailEnd/>
          </a:ln>
        </p:spPr>
        <p:txBody>
          <a:bodyPr/>
          <a:lstStyle/>
          <a:p>
            <a:endParaRPr lang="en-US"/>
          </a:p>
        </p:txBody>
      </p:sp>
      <p:sp>
        <p:nvSpPr>
          <p:cNvPr id="15408" name="Line 48"/>
          <p:cNvSpPr>
            <a:spLocks noChangeShapeType="1"/>
          </p:cNvSpPr>
          <p:nvPr/>
        </p:nvSpPr>
        <p:spPr bwMode="auto">
          <a:xfrm flipH="1" flipV="1">
            <a:off x="3048000" y="4495800"/>
            <a:ext cx="1524000" cy="685800"/>
          </a:xfrm>
          <a:prstGeom prst="line">
            <a:avLst/>
          </a:prstGeom>
          <a:noFill/>
          <a:ln w="9525">
            <a:solidFill>
              <a:schemeClr val="tx1"/>
            </a:solidFill>
            <a:round/>
            <a:headEnd/>
            <a:tailEnd/>
          </a:ln>
        </p:spPr>
        <p:txBody>
          <a:bodyPr/>
          <a:lstStyle/>
          <a:p>
            <a:endParaRPr lang="en-US"/>
          </a:p>
        </p:txBody>
      </p:sp>
      <p:sp>
        <p:nvSpPr>
          <p:cNvPr id="15409" name="Text Box 49"/>
          <p:cNvSpPr txBox="1">
            <a:spLocks noChangeArrowheads="1"/>
          </p:cNvSpPr>
          <p:nvPr/>
        </p:nvSpPr>
        <p:spPr bwMode="auto">
          <a:xfrm>
            <a:off x="5927725" y="5827713"/>
            <a:ext cx="692150" cy="366712"/>
          </a:xfrm>
          <a:prstGeom prst="rect">
            <a:avLst/>
          </a:prstGeom>
          <a:noFill/>
          <a:ln w="9525">
            <a:noFill/>
            <a:miter lim="800000"/>
            <a:headEnd/>
            <a:tailEnd/>
          </a:ln>
        </p:spPr>
        <p:txBody>
          <a:bodyPr wrap="none">
            <a:spAutoFit/>
          </a:bodyPr>
          <a:lstStyle/>
          <a:p>
            <a:r>
              <a:rPr lang="en-US">
                <a:latin typeface="Arial" charset="0"/>
              </a:rPr>
              <a:t>Sites</a:t>
            </a:r>
          </a:p>
        </p:txBody>
      </p:sp>
      <p:sp>
        <p:nvSpPr>
          <p:cNvPr id="15410" name="Rectangle 50"/>
          <p:cNvSpPr>
            <a:spLocks noChangeArrowheads="1"/>
          </p:cNvSpPr>
          <p:nvPr/>
        </p:nvSpPr>
        <p:spPr bwMode="auto">
          <a:xfrm>
            <a:off x="1447800" y="3716338"/>
            <a:ext cx="330200" cy="338137"/>
          </a:xfrm>
          <a:prstGeom prst="rect">
            <a:avLst/>
          </a:prstGeom>
          <a:solidFill>
            <a:srgbClr val="FF33CC"/>
          </a:solidFill>
          <a:ln w="28575">
            <a:solidFill>
              <a:schemeClr val="tx1"/>
            </a:solidFill>
            <a:prstDash val="dash"/>
            <a:miter lim="800000"/>
            <a:headEnd/>
            <a:tailEnd/>
          </a:ln>
        </p:spPr>
        <p:txBody>
          <a:bodyPr wrap="none" anchor="ctr"/>
          <a:lstStyle/>
          <a:p>
            <a:pPr algn="ctr"/>
            <a:r>
              <a:rPr lang="en-US">
                <a:latin typeface="Arial" charset="0"/>
              </a:rPr>
              <a:t>CS</a:t>
            </a:r>
          </a:p>
        </p:txBody>
      </p:sp>
      <p:sp>
        <p:nvSpPr>
          <p:cNvPr id="15411" name="Rectangle 51"/>
          <p:cNvSpPr>
            <a:spLocks noChangeArrowheads="1"/>
          </p:cNvSpPr>
          <p:nvPr/>
        </p:nvSpPr>
        <p:spPr bwMode="auto">
          <a:xfrm>
            <a:off x="3429000" y="3698875"/>
            <a:ext cx="330200" cy="338138"/>
          </a:xfrm>
          <a:prstGeom prst="rect">
            <a:avLst/>
          </a:prstGeom>
          <a:solidFill>
            <a:srgbClr val="FF33CC"/>
          </a:solidFill>
          <a:ln w="28575">
            <a:solidFill>
              <a:schemeClr val="tx1"/>
            </a:solidFill>
            <a:prstDash val="dash"/>
            <a:miter lim="800000"/>
            <a:headEnd/>
            <a:tailEnd/>
          </a:ln>
        </p:spPr>
        <p:txBody>
          <a:bodyPr wrap="none" anchor="ctr"/>
          <a:lstStyle/>
          <a:p>
            <a:pPr algn="ctr"/>
            <a:r>
              <a:rPr lang="en-US">
                <a:latin typeface="Arial" charset="0"/>
              </a:rPr>
              <a:t>CS</a:t>
            </a:r>
          </a:p>
        </p:txBody>
      </p:sp>
      <p:sp>
        <p:nvSpPr>
          <p:cNvPr id="15412" name="Rectangle 52"/>
          <p:cNvSpPr>
            <a:spLocks noChangeArrowheads="1"/>
          </p:cNvSpPr>
          <p:nvPr/>
        </p:nvSpPr>
        <p:spPr bwMode="auto">
          <a:xfrm>
            <a:off x="5397500" y="3698875"/>
            <a:ext cx="330200" cy="338138"/>
          </a:xfrm>
          <a:prstGeom prst="rect">
            <a:avLst/>
          </a:prstGeom>
          <a:solidFill>
            <a:srgbClr val="FF33CC"/>
          </a:solidFill>
          <a:ln w="28575">
            <a:solidFill>
              <a:schemeClr val="tx1"/>
            </a:solidFill>
            <a:prstDash val="dash"/>
            <a:miter lim="800000"/>
            <a:headEnd/>
            <a:tailEnd/>
          </a:ln>
        </p:spPr>
        <p:txBody>
          <a:bodyPr wrap="none" anchor="ctr"/>
          <a:lstStyle/>
          <a:p>
            <a:pPr algn="ctr"/>
            <a:r>
              <a:rPr lang="en-US">
                <a:latin typeface="Arial" charset="0"/>
              </a:rPr>
              <a:t>CS</a:t>
            </a:r>
          </a:p>
        </p:txBody>
      </p:sp>
      <p:sp>
        <p:nvSpPr>
          <p:cNvPr id="15413" name="Rectangle 53"/>
          <p:cNvSpPr>
            <a:spLocks noChangeArrowheads="1"/>
          </p:cNvSpPr>
          <p:nvPr/>
        </p:nvSpPr>
        <p:spPr bwMode="auto">
          <a:xfrm>
            <a:off x="4953000" y="5181600"/>
            <a:ext cx="330200" cy="338138"/>
          </a:xfrm>
          <a:prstGeom prst="rect">
            <a:avLst/>
          </a:prstGeom>
          <a:solidFill>
            <a:srgbClr val="FF33CC"/>
          </a:solidFill>
          <a:ln w="28575">
            <a:solidFill>
              <a:schemeClr val="tx1"/>
            </a:solidFill>
            <a:prstDash val="dash"/>
            <a:miter lim="800000"/>
            <a:headEnd/>
            <a:tailEnd/>
          </a:ln>
        </p:spPr>
        <p:txBody>
          <a:bodyPr wrap="none" anchor="ctr"/>
          <a:lstStyle/>
          <a:p>
            <a:pPr algn="ctr"/>
            <a:r>
              <a:rPr lang="en-US">
                <a:latin typeface="Arial" charset="0"/>
              </a:rPr>
              <a:t>CS</a:t>
            </a:r>
          </a:p>
        </p:txBody>
      </p:sp>
      <p:sp>
        <p:nvSpPr>
          <p:cNvPr id="15414" name="Rectangle 54"/>
          <p:cNvSpPr>
            <a:spLocks noChangeArrowheads="1"/>
          </p:cNvSpPr>
          <p:nvPr/>
        </p:nvSpPr>
        <p:spPr bwMode="auto">
          <a:xfrm>
            <a:off x="1371600" y="4843463"/>
            <a:ext cx="330200" cy="338137"/>
          </a:xfrm>
          <a:prstGeom prst="rect">
            <a:avLst/>
          </a:prstGeom>
          <a:solidFill>
            <a:srgbClr val="FF33CC"/>
          </a:solidFill>
          <a:ln w="28575">
            <a:solidFill>
              <a:schemeClr val="tx1"/>
            </a:solidFill>
            <a:prstDash val="dash"/>
            <a:miter lim="800000"/>
            <a:headEnd/>
            <a:tailEnd/>
          </a:ln>
        </p:spPr>
        <p:txBody>
          <a:bodyPr wrap="none" anchor="ctr"/>
          <a:lstStyle/>
          <a:p>
            <a:pPr algn="ctr"/>
            <a:r>
              <a:rPr lang="en-US">
                <a:latin typeface="Arial" charset="0"/>
              </a:rPr>
              <a:t>CS</a:t>
            </a:r>
          </a:p>
        </p:txBody>
      </p:sp>
      <p:sp>
        <p:nvSpPr>
          <p:cNvPr id="15415" name="Text Box 55"/>
          <p:cNvSpPr txBox="1">
            <a:spLocks noChangeArrowheads="1"/>
          </p:cNvSpPr>
          <p:nvPr/>
        </p:nvSpPr>
        <p:spPr bwMode="auto">
          <a:xfrm>
            <a:off x="5727700" y="2206625"/>
            <a:ext cx="2846388" cy="822325"/>
          </a:xfrm>
          <a:prstGeom prst="rect">
            <a:avLst/>
          </a:prstGeom>
          <a:noFill/>
          <a:ln w="9525">
            <a:noFill/>
            <a:miter lim="800000"/>
            <a:headEnd/>
            <a:tailEnd/>
          </a:ln>
        </p:spPr>
        <p:txBody>
          <a:bodyPr wrap="none">
            <a:spAutoFit/>
          </a:bodyPr>
          <a:lstStyle/>
          <a:p>
            <a:r>
              <a:rPr lang="en-US" sz="2400">
                <a:solidFill>
                  <a:srgbClr val="FF33CC"/>
                </a:solidFill>
                <a:latin typeface="Arial" charset="0"/>
              </a:rPr>
              <a:t>Content Origin here</a:t>
            </a:r>
          </a:p>
          <a:p>
            <a:r>
              <a:rPr lang="en-US" sz="2400">
                <a:solidFill>
                  <a:srgbClr val="FF33CC"/>
                </a:solidFill>
                <a:latin typeface="Arial" charset="0"/>
              </a:rPr>
              <a:t>at Origin Server</a:t>
            </a:r>
          </a:p>
        </p:txBody>
      </p:sp>
      <p:sp>
        <p:nvSpPr>
          <p:cNvPr id="15416" name="Line 56"/>
          <p:cNvSpPr>
            <a:spLocks noChangeShapeType="1"/>
          </p:cNvSpPr>
          <p:nvPr/>
        </p:nvSpPr>
        <p:spPr bwMode="auto">
          <a:xfrm flipH="1" flipV="1">
            <a:off x="4572000" y="2438400"/>
            <a:ext cx="1219200" cy="0"/>
          </a:xfrm>
          <a:prstGeom prst="line">
            <a:avLst/>
          </a:prstGeom>
          <a:noFill/>
          <a:ln w="28575">
            <a:solidFill>
              <a:srgbClr val="CC0099"/>
            </a:solidFill>
            <a:round/>
            <a:headEnd/>
            <a:tailEnd type="triangle" w="med" len="med"/>
          </a:ln>
        </p:spPr>
        <p:txBody>
          <a:bodyPr/>
          <a:lstStyle/>
          <a:p>
            <a:endParaRPr lang="en-US"/>
          </a:p>
        </p:txBody>
      </p:sp>
      <p:sp>
        <p:nvSpPr>
          <p:cNvPr id="15417" name="Text Box 57"/>
          <p:cNvSpPr txBox="1">
            <a:spLocks noChangeArrowheads="1"/>
          </p:cNvSpPr>
          <p:nvPr/>
        </p:nvSpPr>
        <p:spPr bwMode="auto">
          <a:xfrm>
            <a:off x="6583363" y="3290888"/>
            <a:ext cx="2560637" cy="1552575"/>
          </a:xfrm>
          <a:prstGeom prst="rect">
            <a:avLst/>
          </a:prstGeom>
          <a:noFill/>
          <a:ln w="9525">
            <a:noFill/>
            <a:miter lim="800000"/>
            <a:headEnd/>
            <a:tailEnd/>
          </a:ln>
        </p:spPr>
        <p:txBody>
          <a:bodyPr>
            <a:spAutoFit/>
          </a:bodyPr>
          <a:lstStyle/>
          <a:p>
            <a:pPr algn="r"/>
            <a:r>
              <a:rPr lang="en-US" sz="2400">
                <a:solidFill>
                  <a:srgbClr val="FF33CC"/>
                </a:solidFill>
                <a:latin typeface="Arial" charset="0"/>
              </a:rPr>
              <a:t>Content Servers distributed throughout the Internet</a:t>
            </a:r>
          </a:p>
        </p:txBody>
      </p:sp>
      <p:sp>
        <p:nvSpPr>
          <p:cNvPr id="15418" name="Line 58"/>
          <p:cNvSpPr>
            <a:spLocks noChangeShapeType="1"/>
          </p:cNvSpPr>
          <p:nvPr/>
        </p:nvSpPr>
        <p:spPr bwMode="auto">
          <a:xfrm flipH="1">
            <a:off x="5334000" y="3962400"/>
            <a:ext cx="1676400" cy="1295400"/>
          </a:xfrm>
          <a:prstGeom prst="line">
            <a:avLst/>
          </a:prstGeom>
          <a:noFill/>
          <a:ln w="28575">
            <a:solidFill>
              <a:srgbClr val="CC0099"/>
            </a:solidFill>
            <a:round/>
            <a:headEnd/>
            <a:tailEnd type="triangle" w="med" len="med"/>
          </a:ln>
        </p:spPr>
        <p:txBody>
          <a:bodyPr/>
          <a:lstStyle/>
          <a:p>
            <a:endParaRPr lang="en-US"/>
          </a:p>
        </p:txBody>
      </p:sp>
      <p:sp>
        <p:nvSpPr>
          <p:cNvPr id="15419" name="Line 59"/>
          <p:cNvSpPr>
            <a:spLocks noChangeShapeType="1"/>
          </p:cNvSpPr>
          <p:nvPr/>
        </p:nvSpPr>
        <p:spPr bwMode="auto">
          <a:xfrm flipH="1" flipV="1">
            <a:off x="5791200" y="3810000"/>
            <a:ext cx="1219200" cy="0"/>
          </a:xfrm>
          <a:prstGeom prst="line">
            <a:avLst/>
          </a:prstGeom>
          <a:noFill/>
          <a:ln w="28575">
            <a:solidFill>
              <a:srgbClr val="CC0099"/>
            </a:solidFill>
            <a:round/>
            <a:headEnd/>
            <a:tailEnd type="triangle" w="med" len="med"/>
          </a:ln>
        </p:spPr>
        <p:txBody>
          <a:bodyPr/>
          <a:lstStyle/>
          <a:p>
            <a:endParaRPr lang="en-US"/>
          </a:p>
        </p:txBody>
      </p:sp>
      <p:sp>
        <p:nvSpPr>
          <p:cNvPr id="15420" name="Rectangle 60"/>
          <p:cNvSpPr>
            <a:spLocks noChangeArrowheads="1"/>
          </p:cNvSpPr>
          <p:nvPr/>
        </p:nvSpPr>
        <p:spPr bwMode="auto">
          <a:xfrm>
            <a:off x="4114800" y="2286000"/>
            <a:ext cx="330200" cy="338138"/>
          </a:xfrm>
          <a:prstGeom prst="rect">
            <a:avLst/>
          </a:prstGeom>
          <a:solidFill>
            <a:srgbClr val="FF33CC"/>
          </a:solidFill>
          <a:ln w="28575">
            <a:solidFill>
              <a:schemeClr val="tx1"/>
            </a:solidFill>
            <a:prstDash val="dash"/>
            <a:miter lim="800000"/>
            <a:headEnd/>
            <a:tailEnd/>
          </a:ln>
        </p:spPr>
        <p:txBody>
          <a:bodyPr wrap="none" anchor="ctr"/>
          <a:lstStyle/>
          <a:p>
            <a:pPr algn="ctr"/>
            <a:r>
              <a:rPr lang="en-US">
                <a:latin typeface="Arial" charset="0"/>
              </a:rPr>
              <a:t>OS</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normAutofit fontScale="90000"/>
          </a:bodyPr>
          <a:lstStyle/>
          <a:p>
            <a:pPr eaLnBrk="1" hangingPunct="1"/>
            <a:r>
              <a:rPr lang="en-US" smtClean="0"/>
              <a:t>Content Routing Principle</a:t>
            </a:r>
            <a:br>
              <a:rPr lang="en-US" smtClean="0"/>
            </a:br>
            <a:r>
              <a:rPr lang="en-US" sz="3300" smtClean="0"/>
              <a:t>(a.k.a. Content Distribution Network)</a:t>
            </a:r>
          </a:p>
        </p:txBody>
      </p:sp>
      <p:sp>
        <p:nvSpPr>
          <p:cNvPr id="16387" name="Oval 3"/>
          <p:cNvSpPr>
            <a:spLocks noChangeArrowheads="1"/>
          </p:cNvSpPr>
          <p:nvPr/>
        </p:nvSpPr>
        <p:spPr bwMode="auto">
          <a:xfrm>
            <a:off x="304800" y="5562600"/>
            <a:ext cx="457200" cy="304800"/>
          </a:xfrm>
          <a:prstGeom prst="ellipse">
            <a:avLst/>
          </a:prstGeom>
          <a:solidFill>
            <a:schemeClr val="accent1"/>
          </a:solidFill>
          <a:ln w="9525">
            <a:solidFill>
              <a:schemeClr val="tx1"/>
            </a:solidFill>
            <a:round/>
            <a:headEnd/>
            <a:tailEnd/>
          </a:ln>
        </p:spPr>
        <p:txBody>
          <a:bodyPr wrap="none" anchor="ctr"/>
          <a:lstStyle/>
          <a:p>
            <a:pPr algn="ctr"/>
            <a:r>
              <a:rPr lang="en-US">
                <a:latin typeface="Arial" charset="0"/>
              </a:rPr>
              <a:t>S</a:t>
            </a:r>
          </a:p>
        </p:txBody>
      </p:sp>
      <p:sp>
        <p:nvSpPr>
          <p:cNvPr id="16388" name="Oval 4"/>
          <p:cNvSpPr>
            <a:spLocks noChangeArrowheads="1"/>
          </p:cNvSpPr>
          <p:nvPr/>
        </p:nvSpPr>
        <p:spPr bwMode="auto">
          <a:xfrm>
            <a:off x="762000" y="4800600"/>
            <a:ext cx="685800" cy="381000"/>
          </a:xfrm>
          <a:prstGeom prst="ellipse">
            <a:avLst/>
          </a:prstGeom>
          <a:solidFill>
            <a:schemeClr val="accent1"/>
          </a:solidFill>
          <a:ln w="9525">
            <a:solidFill>
              <a:schemeClr val="tx1"/>
            </a:solidFill>
            <a:round/>
            <a:headEnd/>
            <a:tailEnd/>
          </a:ln>
        </p:spPr>
        <p:txBody>
          <a:bodyPr wrap="none" anchor="ctr"/>
          <a:lstStyle/>
          <a:p>
            <a:pPr algn="ctr"/>
            <a:r>
              <a:rPr lang="en-US">
                <a:latin typeface="Arial" charset="0"/>
              </a:rPr>
              <a:t>ISP</a:t>
            </a:r>
          </a:p>
        </p:txBody>
      </p:sp>
      <p:sp>
        <p:nvSpPr>
          <p:cNvPr id="16389" name="Oval 5"/>
          <p:cNvSpPr>
            <a:spLocks noChangeArrowheads="1"/>
          </p:cNvSpPr>
          <p:nvPr/>
        </p:nvSpPr>
        <p:spPr bwMode="auto">
          <a:xfrm>
            <a:off x="914400" y="3200400"/>
            <a:ext cx="1371600" cy="685800"/>
          </a:xfrm>
          <a:prstGeom prst="ellipse">
            <a:avLst/>
          </a:prstGeom>
          <a:solidFill>
            <a:schemeClr val="accent1"/>
          </a:solidFill>
          <a:ln w="9525">
            <a:solidFill>
              <a:schemeClr val="tx1"/>
            </a:solidFill>
            <a:round/>
            <a:headEnd/>
            <a:tailEnd/>
          </a:ln>
        </p:spPr>
        <p:txBody>
          <a:bodyPr wrap="none" anchor="ctr"/>
          <a:lstStyle/>
          <a:p>
            <a:pPr algn="ctr"/>
            <a:r>
              <a:rPr lang="en-US">
                <a:latin typeface="Arial" charset="0"/>
              </a:rPr>
              <a:t>Backbone</a:t>
            </a:r>
          </a:p>
          <a:p>
            <a:pPr algn="ctr"/>
            <a:r>
              <a:rPr lang="en-US">
                <a:latin typeface="Arial" charset="0"/>
              </a:rPr>
              <a:t>ISP</a:t>
            </a:r>
          </a:p>
        </p:txBody>
      </p:sp>
      <p:sp>
        <p:nvSpPr>
          <p:cNvPr id="16390" name="Rectangle 6"/>
          <p:cNvSpPr>
            <a:spLocks noChangeArrowheads="1"/>
          </p:cNvSpPr>
          <p:nvPr/>
        </p:nvSpPr>
        <p:spPr bwMode="auto">
          <a:xfrm>
            <a:off x="2743200" y="4267200"/>
            <a:ext cx="304800" cy="304800"/>
          </a:xfrm>
          <a:prstGeom prst="rect">
            <a:avLst/>
          </a:prstGeom>
          <a:solidFill>
            <a:schemeClr val="accent1"/>
          </a:solidFill>
          <a:ln w="9525">
            <a:solidFill>
              <a:schemeClr val="tx1"/>
            </a:solidFill>
            <a:miter lim="800000"/>
            <a:headEnd/>
            <a:tailEnd/>
          </a:ln>
        </p:spPr>
        <p:txBody>
          <a:bodyPr wrap="none" anchor="ctr"/>
          <a:lstStyle/>
          <a:p>
            <a:pPr algn="ctr"/>
            <a:r>
              <a:rPr lang="en-US">
                <a:latin typeface="Arial" charset="0"/>
              </a:rPr>
              <a:t>IX</a:t>
            </a:r>
          </a:p>
        </p:txBody>
      </p:sp>
      <p:sp>
        <p:nvSpPr>
          <p:cNvPr id="16391" name="Rectangle 7"/>
          <p:cNvSpPr>
            <a:spLocks noChangeArrowheads="1"/>
          </p:cNvSpPr>
          <p:nvPr/>
        </p:nvSpPr>
        <p:spPr bwMode="auto">
          <a:xfrm>
            <a:off x="4267200" y="4267200"/>
            <a:ext cx="304800" cy="304800"/>
          </a:xfrm>
          <a:prstGeom prst="rect">
            <a:avLst/>
          </a:prstGeom>
          <a:solidFill>
            <a:schemeClr val="accent1"/>
          </a:solidFill>
          <a:ln w="9525">
            <a:solidFill>
              <a:schemeClr val="tx1"/>
            </a:solidFill>
            <a:miter lim="800000"/>
            <a:headEnd/>
            <a:tailEnd/>
          </a:ln>
        </p:spPr>
        <p:txBody>
          <a:bodyPr wrap="none" anchor="ctr"/>
          <a:lstStyle/>
          <a:p>
            <a:pPr algn="ctr"/>
            <a:r>
              <a:rPr lang="en-US">
                <a:latin typeface="Arial" charset="0"/>
              </a:rPr>
              <a:t>IX</a:t>
            </a:r>
          </a:p>
        </p:txBody>
      </p:sp>
      <p:sp>
        <p:nvSpPr>
          <p:cNvPr id="16392" name="Oval 8"/>
          <p:cNvSpPr>
            <a:spLocks noChangeArrowheads="1"/>
          </p:cNvSpPr>
          <p:nvPr/>
        </p:nvSpPr>
        <p:spPr bwMode="auto">
          <a:xfrm>
            <a:off x="838200" y="5562600"/>
            <a:ext cx="457200" cy="304800"/>
          </a:xfrm>
          <a:prstGeom prst="ellipse">
            <a:avLst/>
          </a:prstGeom>
          <a:solidFill>
            <a:schemeClr val="accent1"/>
          </a:solidFill>
          <a:ln w="9525">
            <a:solidFill>
              <a:schemeClr val="tx1"/>
            </a:solidFill>
            <a:round/>
            <a:headEnd/>
            <a:tailEnd/>
          </a:ln>
        </p:spPr>
        <p:txBody>
          <a:bodyPr wrap="none" anchor="ctr"/>
          <a:lstStyle/>
          <a:p>
            <a:pPr algn="ctr"/>
            <a:r>
              <a:rPr lang="en-US">
                <a:latin typeface="Arial" charset="0"/>
              </a:rPr>
              <a:t>S</a:t>
            </a:r>
          </a:p>
        </p:txBody>
      </p:sp>
      <p:sp>
        <p:nvSpPr>
          <p:cNvPr id="16393" name="Oval 9"/>
          <p:cNvSpPr>
            <a:spLocks noChangeArrowheads="1"/>
          </p:cNvSpPr>
          <p:nvPr/>
        </p:nvSpPr>
        <p:spPr bwMode="auto">
          <a:xfrm>
            <a:off x="1371600" y="5562600"/>
            <a:ext cx="457200" cy="304800"/>
          </a:xfrm>
          <a:prstGeom prst="ellipse">
            <a:avLst/>
          </a:prstGeom>
          <a:solidFill>
            <a:schemeClr val="accent1"/>
          </a:solidFill>
          <a:ln w="9525">
            <a:solidFill>
              <a:schemeClr val="tx1"/>
            </a:solidFill>
            <a:round/>
            <a:headEnd/>
            <a:tailEnd/>
          </a:ln>
        </p:spPr>
        <p:txBody>
          <a:bodyPr wrap="none" anchor="ctr"/>
          <a:lstStyle/>
          <a:p>
            <a:pPr algn="ctr"/>
            <a:r>
              <a:rPr lang="en-US">
                <a:latin typeface="Arial" charset="0"/>
              </a:rPr>
              <a:t>S</a:t>
            </a:r>
          </a:p>
        </p:txBody>
      </p:sp>
      <p:sp>
        <p:nvSpPr>
          <p:cNvPr id="16394" name="Line 10"/>
          <p:cNvSpPr>
            <a:spLocks noChangeShapeType="1"/>
          </p:cNvSpPr>
          <p:nvPr/>
        </p:nvSpPr>
        <p:spPr bwMode="auto">
          <a:xfrm flipV="1">
            <a:off x="685800" y="5181600"/>
            <a:ext cx="228600" cy="381000"/>
          </a:xfrm>
          <a:prstGeom prst="line">
            <a:avLst/>
          </a:prstGeom>
          <a:noFill/>
          <a:ln w="9525">
            <a:solidFill>
              <a:schemeClr val="tx1"/>
            </a:solidFill>
            <a:round/>
            <a:headEnd/>
            <a:tailEnd/>
          </a:ln>
        </p:spPr>
        <p:txBody>
          <a:bodyPr/>
          <a:lstStyle/>
          <a:p>
            <a:endParaRPr lang="en-US"/>
          </a:p>
        </p:txBody>
      </p:sp>
      <p:sp>
        <p:nvSpPr>
          <p:cNvPr id="16395" name="Line 11"/>
          <p:cNvSpPr>
            <a:spLocks noChangeShapeType="1"/>
          </p:cNvSpPr>
          <p:nvPr/>
        </p:nvSpPr>
        <p:spPr bwMode="auto">
          <a:xfrm flipV="1">
            <a:off x="1066800" y="5181600"/>
            <a:ext cx="0" cy="381000"/>
          </a:xfrm>
          <a:prstGeom prst="line">
            <a:avLst/>
          </a:prstGeom>
          <a:noFill/>
          <a:ln w="9525">
            <a:solidFill>
              <a:schemeClr val="tx1"/>
            </a:solidFill>
            <a:round/>
            <a:headEnd/>
            <a:tailEnd/>
          </a:ln>
        </p:spPr>
        <p:txBody>
          <a:bodyPr/>
          <a:lstStyle/>
          <a:p>
            <a:endParaRPr lang="en-US"/>
          </a:p>
        </p:txBody>
      </p:sp>
      <p:sp>
        <p:nvSpPr>
          <p:cNvPr id="16396" name="Line 12"/>
          <p:cNvSpPr>
            <a:spLocks noChangeShapeType="1"/>
          </p:cNvSpPr>
          <p:nvPr/>
        </p:nvSpPr>
        <p:spPr bwMode="auto">
          <a:xfrm flipH="1" flipV="1">
            <a:off x="1295400" y="5181600"/>
            <a:ext cx="228600" cy="381000"/>
          </a:xfrm>
          <a:prstGeom prst="line">
            <a:avLst/>
          </a:prstGeom>
          <a:noFill/>
          <a:ln w="9525">
            <a:solidFill>
              <a:schemeClr val="tx1"/>
            </a:solidFill>
            <a:round/>
            <a:headEnd/>
            <a:tailEnd/>
          </a:ln>
        </p:spPr>
        <p:txBody>
          <a:bodyPr/>
          <a:lstStyle/>
          <a:p>
            <a:endParaRPr lang="en-US"/>
          </a:p>
        </p:txBody>
      </p:sp>
      <p:sp>
        <p:nvSpPr>
          <p:cNvPr id="16397" name="Oval 13"/>
          <p:cNvSpPr>
            <a:spLocks noChangeArrowheads="1"/>
          </p:cNvSpPr>
          <p:nvPr/>
        </p:nvSpPr>
        <p:spPr bwMode="auto">
          <a:xfrm>
            <a:off x="5562600" y="4724400"/>
            <a:ext cx="685800" cy="381000"/>
          </a:xfrm>
          <a:prstGeom prst="ellipse">
            <a:avLst/>
          </a:prstGeom>
          <a:solidFill>
            <a:schemeClr val="accent1"/>
          </a:solidFill>
          <a:ln w="9525">
            <a:solidFill>
              <a:schemeClr val="tx1"/>
            </a:solidFill>
            <a:round/>
            <a:headEnd/>
            <a:tailEnd/>
          </a:ln>
        </p:spPr>
        <p:txBody>
          <a:bodyPr wrap="none" anchor="ctr"/>
          <a:lstStyle/>
          <a:p>
            <a:pPr algn="ctr"/>
            <a:r>
              <a:rPr lang="en-US">
                <a:latin typeface="Arial" charset="0"/>
              </a:rPr>
              <a:t>Site</a:t>
            </a:r>
          </a:p>
        </p:txBody>
      </p:sp>
      <p:sp>
        <p:nvSpPr>
          <p:cNvPr id="16398" name="Oval 14"/>
          <p:cNvSpPr>
            <a:spLocks noChangeArrowheads="1"/>
          </p:cNvSpPr>
          <p:nvPr/>
        </p:nvSpPr>
        <p:spPr bwMode="auto">
          <a:xfrm>
            <a:off x="2286000" y="5867400"/>
            <a:ext cx="457200" cy="304800"/>
          </a:xfrm>
          <a:prstGeom prst="ellipse">
            <a:avLst/>
          </a:prstGeom>
          <a:solidFill>
            <a:schemeClr val="accent1"/>
          </a:solidFill>
          <a:ln w="9525">
            <a:solidFill>
              <a:schemeClr val="tx1"/>
            </a:solidFill>
            <a:round/>
            <a:headEnd/>
            <a:tailEnd/>
          </a:ln>
        </p:spPr>
        <p:txBody>
          <a:bodyPr wrap="none" anchor="ctr"/>
          <a:lstStyle/>
          <a:p>
            <a:pPr algn="ctr"/>
            <a:r>
              <a:rPr lang="en-US">
                <a:latin typeface="Arial" charset="0"/>
              </a:rPr>
              <a:t>S</a:t>
            </a:r>
          </a:p>
        </p:txBody>
      </p:sp>
      <p:sp>
        <p:nvSpPr>
          <p:cNvPr id="16399" name="Oval 15"/>
          <p:cNvSpPr>
            <a:spLocks noChangeArrowheads="1"/>
          </p:cNvSpPr>
          <p:nvPr/>
        </p:nvSpPr>
        <p:spPr bwMode="auto">
          <a:xfrm>
            <a:off x="2743200" y="5105400"/>
            <a:ext cx="685800" cy="381000"/>
          </a:xfrm>
          <a:prstGeom prst="ellipse">
            <a:avLst/>
          </a:prstGeom>
          <a:solidFill>
            <a:schemeClr val="accent1"/>
          </a:solidFill>
          <a:ln w="9525">
            <a:solidFill>
              <a:schemeClr val="tx1"/>
            </a:solidFill>
            <a:round/>
            <a:headEnd/>
            <a:tailEnd/>
          </a:ln>
        </p:spPr>
        <p:txBody>
          <a:bodyPr wrap="none" anchor="ctr"/>
          <a:lstStyle/>
          <a:p>
            <a:pPr algn="ctr"/>
            <a:r>
              <a:rPr lang="en-US">
                <a:latin typeface="Arial" charset="0"/>
              </a:rPr>
              <a:t>ISP</a:t>
            </a:r>
          </a:p>
        </p:txBody>
      </p:sp>
      <p:sp>
        <p:nvSpPr>
          <p:cNvPr id="16400" name="Oval 16"/>
          <p:cNvSpPr>
            <a:spLocks noChangeArrowheads="1"/>
          </p:cNvSpPr>
          <p:nvPr/>
        </p:nvSpPr>
        <p:spPr bwMode="auto">
          <a:xfrm>
            <a:off x="2819400" y="5867400"/>
            <a:ext cx="457200" cy="304800"/>
          </a:xfrm>
          <a:prstGeom prst="ellipse">
            <a:avLst/>
          </a:prstGeom>
          <a:solidFill>
            <a:schemeClr val="accent1"/>
          </a:solidFill>
          <a:ln w="9525">
            <a:solidFill>
              <a:schemeClr val="tx1"/>
            </a:solidFill>
            <a:round/>
            <a:headEnd/>
            <a:tailEnd/>
          </a:ln>
        </p:spPr>
        <p:txBody>
          <a:bodyPr wrap="none" anchor="ctr"/>
          <a:lstStyle/>
          <a:p>
            <a:pPr algn="ctr"/>
            <a:r>
              <a:rPr lang="en-US">
                <a:latin typeface="Arial" charset="0"/>
              </a:rPr>
              <a:t>S</a:t>
            </a:r>
          </a:p>
        </p:txBody>
      </p:sp>
      <p:sp>
        <p:nvSpPr>
          <p:cNvPr id="16401" name="Oval 17"/>
          <p:cNvSpPr>
            <a:spLocks noChangeArrowheads="1"/>
          </p:cNvSpPr>
          <p:nvPr/>
        </p:nvSpPr>
        <p:spPr bwMode="auto">
          <a:xfrm>
            <a:off x="3352800" y="5867400"/>
            <a:ext cx="457200" cy="304800"/>
          </a:xfrm>
          <a:prstGeom prst="ellipse">
            <a:avLst/>
          </a:prstGeom>
          <a:solidFill>
            <a:schemeClr val="accent1"/>
          </a:solidFill>
          <a:ln w="9525">
            <a:solidFill>
              <a:schemeClr val="tx1"/>
            </a:solidFill>
            <a:round/>
            <a:headEnd/>
            <a:tailEnd/>
          </a:ln>
        </p:spPr>
        <p:txBody>
          <a:bodyPr wrap="none" anchor="ctr"/>
          <a:lstStyle/>
          <a:p>
            <a:pPr algn="ctr"/>
            <a:r>
              <a:rPr lang="en-US">
                <a:latin typeface="Arial" charset="0"/>
              </a:rPr>
              <a:t>S</a:t>
            </a:r>
          </a:p>
        </p:txBody>
      </p:sp>
      <p:sp>
        <p:nvSpPr>
          <p:cNvPr id="16402" name="Line 18"/>
          <p:cNvSpPr>
            <a:spLocks noChangeShapeType="1"/>
          </p:cNvSpPr>
          <p:nvPr/>
        </p:nvSpPr>
        <p:spPr bwMode="auto">
          <a:xfrm flipV="1">
            <a:off x="2667000" y="5486400"/>
            <a:ext cx="228600" cy="381000"/>
          </a:xfrm>
          <a:prstGeom prst="line">
            <a:avLst/>
          </a:prstGeom>
          <a:noFill/>
          <a:ln w="9525">
            <a:solidFill>
              <a:schemeClr val="tx1"/>
            </a:solidFill>
            <a:round/>
            <a:headEnd/>
            <a:tailEnd/>
          </a:ln>
        </p:spPr>
        <p:txBody>
          <a:bodyPr/>
          <a:lstStyle/>
          <a:p>
            <a:endParaRPr lang="en-US"/>
          </a:p>
        </p:txBody>
      </p:sp>
      <p:sp>
        <p:nvSpPr>
          <p:cNvPr id="16403" name="Line 19"/>
          <p:cNvSpPr>
            <a:spLocks noChangeShapeType="1"/>
          </p:cNvSpPr>
          <p:nvPr/>
        </p:nvSpPr>
        <p:spPr bwMode="auto">
          <a:xfrm flipV="1">
            <a:off x="3048000" y="5486400"/>
            <a:ext cx="0" cy="381000"/>
          </a:xfrm>
          <a:prstGeom prst="line">
            <a:avLst/>
          </a:prstGeom>
          <a:noFill/>
          <a:ln w="9525">
            <a:solidFill>
              <a:schemeClr val="tx1"/>
            </a:solidFill>
            <a:round/>
            <a:headEnd/>
            <a:tailEnd/>
          </a:ln>
        </p:spPr>
        <p:txBody>
          <a:bodyPr/>
          <a:lstStyle/>
          <a:p>
            <a:endParaRPr lang="en-US"/>
          </a:p>
        </p:txBody>
      </p:sp>
      <p:sp>
        <p:nvSpPr>
          <p:cNvPr id="16404" name="Line 20"/>
          <p:cNvSpPr>
            <a:spLocks noChangeShapeType="1"/>
          </p:cNvSpPr>
          <p:nvPr/>
        </p:nvSpPr>
        <p:spPr bwMode="auto">
          <a:xfrm flipH="1" flipV="1">
            <a:off x="3276600" y="5486400"/>
            <a:ext cx="228600" cy="381000"/>
          </a:xfrm>
          <a:prstGeom prst="line">
            <a:avLst/>
          </a:prstGeom>
          <a:noFill/>
          <a:ln w="9525">
            <a:solidFill>
              <a:schemeClr val="tx1"/>
            </a:solidFill>
            <a:round/>
            <a:headEnd/>
            <a:tailEnd/>
          </a:ln>
        </p:spPr>
        <p:txBody>
          <a:bodyPr/>
          <a:lstStyle/>
          <a:p>
            <a:endParaRPr lang="en-US"/>
          </a:p>
        </p:txBody>
      </p:sp>
      <p:sp>
        <p:nvSpPr>
          <p:cNvPr id="16405" name="Oval 21"/>
          <p:cNvSpPr>
            <a:spLocks noChangeArrowheads="1"/>
          </p:cNvSpPr>
          <p:nvPr/>
        </p:nvSpPr>
        <p:spPr bwMode="auto">
          <a:xfrm>
            <a:off x="4038600" y="5867400"/>
            <a:ext cx="457200" cy="304800"/>
          </a:xfrm>
          <a:prstGeom prst="ellipse">
            <a:avLst/>
          </a:prstGeom>
          <a:solidFill>
            <a:schemeClr val="accent1"/>
          </a:solidFill>
          <a:ln w="9525">
            <a:solidFill>
              <a:schemeClr val="tx1"/>
            </a:solidFill>
            <a:round/>
            <a:headEnd/>
            <a:tailEnd/>
          </a:ln>
        </p:spPr>
        <p:txBody>
          <a:bodyPr wrap="none" anchor="ctr"/>
          <a:lstStyle/>
          <a:p>
            <a:pPr algn="ctr"/>
            <a:r>
              <a:rPr lang="en-US">
                <a:latin typeface="Arial" charset="0"/>
              </a:rPr>
              <a:t>S</a:t>
            </a:r>
          </a:p>
        </p:txBody>
      </p:sp>
      <p:sp>
        <p:nvSpPr>
          <p:cNvPr id="16406" name="Oval 22"/>
          <p:cNvSpPr>
            <a:spLocks noChangeArrowheads="1"/>
          </p:cNvSpPr>
          <p:nvPr/>
        </p:nvSpPr>
        <p:spPr bwMode="auto">
          <a:xfrm>
            <a:off x="4495800" y="5105400"/>
            <a:ext cx="685800" cy="381000"/>
          </a:xfrm>
          <a:prstGeom prst="ellipse">
            <a:avLst/>
          </a:prstGeom>
          <a:solidFill>
            <a:schemeClr val="accent1"/>
          </a:solidFill>
          <a:ln w="9525">
            <a:solidFill>
              <a:schemeClr val="tx1"/>
            </a:solidFill>
            <a:round/>
            <a:headEnd/>
            <a:tailEnd/>
          </a:ln>
        </p:spPr>
        <p:txBody>
          <a:bodyPr wrap="none" anchor="ctr"/>
          <a:lstStyle/>
          <a:p>
            <a:pPr algn="ctr"/>
            <a:r>
              <a:rPr lang="en-US">
                <a:latin typeface="Arial" charset="0"/>
              </a:rPr>
              <a:t>ISP</a:t>
            </a:r>
          </a:p>
        </p:txBody>
      </p:sp>
      <p:sp>
        <p:nvSpPr>
          <p:cNvPr id="16407" name="Oval 23"/>
          <p:cNvSpPr>
            <a:spLocks noChangeArrowheads="1"/>
          </p:cNvSpPr>
          <p:nvPr/>
        </p:nvSpPr>
        <p:spPr bwMode="auto">
          <a:xfrm>
            <a:off x="4572000" y="5867400"/>
            <a:ext cx="457200" cy="304800"/>
          </a:xfrm>
          <a:prstGeom prst="ellipse">
            <a:avLst/>
          </a:prstGeom>
          <a:solidFill>
            <a:schemeClr val="accent1"/>
          </a:solidFill>
          <a:ln w="9525">
            <a:solidFill>
              <a:schemeClr val="tx1"/>
            </a:solidFill>
            <a:round/>
            <a:headEnd/>
            <a:tailEnd/>
          </a:ln>
        </p:spPr>
        <p:txBody>
          <a:bodyPr wrap="none" anchor="ctr"/>
          <a:lstStyle/>
          <a:p>
            <a:pPr algn="ctr"/>
            <a:r>
              <a:rPr lang="en-US">
                <a:latin typeface="Arial" charset="0"/>
              </a:rPr>
              <a:t>S</a:t>
            </a:r>
          </a:p>
        </p:txBody>
      </p:sp>
      <p:sp>
        <p:nvSpPr>
          <p:cNvPr id="16408" name="Oval 24"/>
          <p:cNvSpPr>
            <a:spLocks noChangeArrowheads="1"/>
          </p:cNvSpPr>
          <p:nvPr/>
        </p:nvSpPr>
        <p:spPr bwMode="auto">
          <a:xfrm>
            <a:off x="5105400" y="5867400"/>
            <a:ext cx="457200" cy="304800"/>
          </a:xfrm>
          <a:prstGeom prst="ellipse">
            <a:avLst/>
          </a:prstGeom>
          <a:solidFill>
            <a:schemeClr val="accent1"/>
          </a:solidFill>
          <a:ln w="9525">
            <a:solidFill>
              <a:schemeClr val="tx1"/>
            </a:solidFill>
            <a:round/>
            <a:headEnd/>
            <a:tailEnd/>
          </a:ln>
        </p:spPr>
        <p:txBody>
          <a:bodyPr wrap="none" anchor="ctr"/>
          <a:lstStyle/>
          <a:p>
            <a:pPr algn="ctr"/>
            <a:r>
              <a:rPr lang="en-US">
                <a:latin typeface="Arial" charset="0"/>
              </a:rPr>
              <a:t>S</a:t>
            </a:r>
          </a:p>
        </p:txBody>
      </p:sp>
      <p:sp>
        <p:nvSpPr>
          <p:cNvPr id="16409" name="Line 25"/>
          <p:cNvSpPr>
            <a:spLocks noChangeShapeType="1"/>
          </p:cNvSpPr>
          <p:nvPr/>
        </p:nvSpPr>
        <p:spPr bwMode="auto">
          <a:xfrm flipV="1">
            <a:off x="4419600" y="5486400"/>
            <a:ext cx="228600" cy="381000"/>
          </a:xfrm>
          <a:prstGeom prst="line">
            <a:avLst/>
          </a:prstGeom>
          <a:noFill/>
          <a:ln w="9525">
            <a:solidFill>
              <a:schemeClr val="tx1"/>
            </a:solidFill>
            <a:round/>
            <a:headEnd/>
            <a:tailEnd/>
          </a:ln>
        </p:spPr>
        <p:txBody>
          <a:bodyPr/>
          <a:lstStyle/>
          <a:p>
            <a:endParaRPr lang="en-US"/>
          </a:p>
        </p:txBody>
      </p:sp>
      <p:sp>
        <p:nvSpPr>
          <p:cNvPr id="16410" name="Line 26"/>
          <p:cNvSpPr>
            <a:spLocks noChangeShapeType="1"/>
          </p:cNvSpPr>
          <p:nvPr/>
        </p:nvSpPr>
        <p:spPr bwMode="auto">
          <a:xfrm flipV="1">
            <a:off x="4800600" y="5486400"/>
            <a:ext cx="0" cy="381000"/>
          </a:xfrm>
          <a:prstGeom prst="line">
            <a:avLst/>
          </a:prstGeom>
          <a:noFill/>
          <a:ln w="9525">
            <a:solidFill>
              <a:schemeClr val="tx1"/>
            </a:solidFill>
            <a:round/>
            <a:headEnd/>
            <a:tailEnd/>
          </a:ln>
        </p:spPr>
        <p:txBody>
          <a:bodyPr/>
          <a:lstStyle/>
          <a:p>
            <a:endParaRPr lang="en-US"/>
          </a:p>
        </p:txBody>
      </p:sp>
      <p:sp>
        <p:nvSpPr>
          <p:cNvPr id="16411" name="Line 27"/>
          <p:cNvSpPr>
            <a:spLocks noChangeShapeType="1"/>
          </p:cNvSpPr>
          <p:nvPr/>
        </p:nvSpPr>
        <p:spPr bwMode="auto">
          <a:xfrm flipH="1" flipV="1">
            <a:off x="5029200" y="5486400"/>
            <a:ext cx="228600" cy="381000"/>
          </a:xfrm>
          <a:prstGeom prst="line">
            <a:avLst/>
          </a:prstGeom>
          <a:noFill/>
          <a:ln w="9525">
            <a:solidFill>
              <a:schemeClr val="tx1"/>
            </a:solidFill>
            <a:round/>
            <a:headEnd/>
            <a:tailEnd/>
          </a:ln>
        </p:spPr>
        <p:txBody>
          <a:bodyPr/>
          <a:lstStyle/>
          <a:p>
            <a:endParaRPr lang="en-US"/>
          </a:p>
        </p:txBody>
      </p:sp>
      <p:sp>
        <p:nvSpPr>
          <p:cNvPr id="16412" name="Oval 28"/>
          <p:cNvSpPr>
            <a:spLocks noChangeArrowheads="1"/>
          </p:cNvSpPr>
          <p:nvPr/>
        </p:nvSpPr>
        <p:spPr bwMode="auto">
          <a:xfrm>
            <a:off x="2895600" y="3200400"/>
            <a:ext cx="1371600" cy="685800"/>
          </a:xfrm>
          <a:prstGeom prst="ellipse">
            <a:avLst/>
          </a:prstGeom>
          <a:solidFill>
            <a:schemeClr val="accent1"/>
          </a:solidFill>
          <a:ln w="9525">
            <a:solidFill>
              <a:schemeClr val="tx1"/>
            </a:solidFill>
            <a:round/>
            <a:headEnd/>
            <a:tailEnd/>
          </a:ln>
        </p:spPr>
        <p:txBody>
          <a:bodyPr wrap="none" anchor="ctr"/>
          <a:lstStyle/>
          <a:p>
            <a:pPr algn="ctr"/>
            <a:r>
              <a:rPr lang="en-US">
                <a:latin typeface="Arial" charset="0"/>
              </a:rPr>
              <a:t>Backbone</a:t>
            </a:r>
          </a:p>
          <a:p>
            <a:pPr algn="ctr"/>
            <a:r>
              <a:rPr lang="en-US">
                <a:latin typeface="Arial" charset="0"/>
              </a:rPr>
              <a:t>ISP</a:t>
            </a:r>
          </a:p>
        </p:txBody>
      </p:sp>
      <p:sp>
        <p:nvSpPr>
          <p:cNvPr id="16413" name="Oval 29"/>
          <p:cNvSpPr>
            <a:spLocks noChangeArrowheads="1"/>
          </p:cNvSpPr>
          <p:nvPr/>
        </p:nvSpPr>
        <p:spPr bwMode="auto">
          <a:xfrm>
            <a:off x="4953000" y="3200400"/>
            <a:ext cx="1371600" cy="685800"/>
          </a:xfrm>
          <a:prstGeom prst="ellipse">
            <a:avLst/>
          </a:prstGeom>
          <a:solidFill>
            <a:schemeClr val="accent1"/>
          </a:solidFill>
          <a:ln w="9525">
            <a:solidFill>
              <a:schemeClr val="tx1"/>
            </a:solidFill>
            <a:round/>
            <a:headEnd/>
            <a:tailEnd/>
          </a:ln>
        </p:spPr>
        <p:txBody>
          <a:bodyPr wrap="none" anchor="ctr"/>
          <a:lstStyle/>
          <a:p>
            <a:pPr algn="ctr"/>
            <a:r>
              <a:rPr lang="en-US">
                <a:latin typeface="Arial" charset="0"/>
              </a:rPr>
              <a:t>Backbone</a:t>
            </a:r>
          </a:p>
          <a:p>
            <a:pPr algn="ctr"/>
            <a:r>
              <a:rPr lang="en-US">
                <a:latin typeface="Arial" charset="0"/>
              </a:rPr>
              <a:t>ISP</a:t>
            </a:r>
          </a:p>
        </p:txBody>
      </p:sp>
      <p:sp>
        <p:nvSpPr>
          <p:cNvPr id="16414" name="Rectangle 30"/>
          <p:cNvSpPr>
            <a:spLocks noChangeArrowheads="1"/>
          </p:cNvSpPr>
          <p:nvPr/>
        </p:nvSpPr>
        <p:spPr bwMode="auto">
          <a:xfrm>
            <a:off x="2362200" y="2133600"/>
            <a:ext cx="914400" cy="533400"/>
          </a:xfrm>
          <a:prstGeom prst="rect">
            <a:avLst/>
          </a:prstGeom>
          <a:solidFill>
            <a:schemeClr val="accent1"/>
          </a:solidFill>
          <a:ln w="9525">
            <a:solidFill>
              <a:schemeClr val="tx1"/>
            </a:solidFill>
            <a:miter lim="800000"/>
            <a:headEnd/>
            <a:tailEnd/>
          </a:ln>
        </p:spPr>
        <p:txBody>
          <a:bodyPr wrap="none" anchor="ctr"/>
          <a:lstStyle/>
          <a:p>
            <a:pPr algn="ctr"/>
            <a:r>
              <a:rPr lang="en-US">
                <a:latin typeface="Arial" charset="0"/>
              </a:rPr>
              <a:t>Hosting</a:t>
            </a:r>
          </a:p>
          <a:p>
            <a:pPr algn="ctr"/>
            <a:r>
              <a:rPr lang="en-US">
                <a:latin typeface="Arial" charset="0"/>
              </a:rPr>
              <a:t>Center</a:t>
            </a:r>
          </a:p>
        </p:txBody>
      </p:sp>
      <p:sp>
        <p:nvSpPr>
          <p:cNvPr id="16415" name="Rectangle 31"/>
          <p:cNvSpPr>
            <a:spLocks noChangeArrowheads="1"/>
          </p:cNvSpPr>
          <p:nvPr/>
        </p:nvSpPr>
        <p:spPr bwMode="auto">
          <a:xfrm>
            <a:off x="3886200" y="2133600"/>
            <a:ext cx="914400" cy="533400"/>
          </a:xfrm>
          <a:prstGeom prst="rect">
            <a:avLst/>
          </a:prstGeom>
          <a:solidFill>
            <a:schemeClr val="accent1"/>
          </a:solidFill>
          <a:ln w="9525">
            <a:solidFill>
              <a:schemeClr val="tx1"/>
            </a:solidFill>
            <a:miter lim="800000"/>
            <a:headEnd/>
            <a:tailEnd/>
          </a:ln>
        </p:spPr>
        <p:txBody>
          <a:bodyPr wrap="none" anchor="ctr"/>
          <a:lstStyle/>
          <a:p>
            <a:pPr algn="ctr"/>
            <a:r>
              <a:rPr lang="en-US">
                <a:latin typeface="Arial" charset="0"/>
              </a:rPr>
              <a:t>Hosting</a:t>
            </a:r>
          </a:p>
          <a:p>
            <a:pPr algn="ctr"/>
            <a:r>
              <a:rPr lang="en-US">
                <a:latin typeface="Arial" charset="0"/>
              </a:rPr>
              <a:t>Center</a:t>
            </a:r>
          </a:p>
        </p:txBody>
      </p:sp>
      <p:sp>
        <p:nvSpPr>
          <p:cNvPr id="16416" name="Line 32"/>
          <p:cNvSpPr>
            <a:spLocks noChangeShapeType="1"/>
          </p:cNvSpPr>
          <p:nvPr/>
        </p:nvSpPr>
        <p:spPr bwMode="auto">
          <a:xfrm flipV="1">
            <a:off x="1143000" y="3886200"/>
            <a:ext cx="228600" cy="914400"/>
          </a:xfrm>
          <a:prstGeom prst="line">
            <a:avLst/>
          </a:prstGeom>
          <a:noFill/>
          <a:ln w="9525">
            <a:solidFill>
              <a:schemeClr val="tx1"/>
            </a:solidFill>
            <a:round/>
            <a:headEnd/>
            <a:tailEnd/>
          </a:ln>
        </p:spPr>
        <p:txBody>
          <a:bodyPr/>
          <a:lstStyle/>
          <a:p>
            <a:endParaRPr lang="en-US"/>
          </a:p>
        </p:txBody>
      </p:sp>
      <p:sp>
        <p:nvSpPr>
          <p:cNvPr id="16417" name="Line 33"/>
          <p:cNvSpPr>
            <a:spLocks noChangeShapeType="1"/>
          </p:cNvSpPr>
          <p:nvPr/>
        </p:nvSpPr>
        <p:spPr bwMode="auto">
          <a:xfrm flipV="1">
            <a:off x="1295400" y="3733800"/>
            <a:ext cx="1676400" cy="1066800"/>
          </a:xfrm>
          <a:prstGeom prst="line">
            <a:avLst/>
          </a:prstGeom>
          <a:noFill/>
          <a:ln w="9525">
            <a:solidFill>
              <a:schemeClr val="tx1"/>
            </a:solidFill>
            <a:round/>
            <a:headEnd/>
            <a:tailEnd/>
          </a:ln>
        </p:spPr>
        <p:txBody>
          <a:bodyPr/>
          <a:lstStyle/>
          <a:p>
            <a:endParaRPr lang="en-US"/>
          </a:p>
        </p:txBody>
      </p:sp>
      <p:sp>
        <p:nvSpPr>
          <p:cNvPr id="16418" name="Line 34"/>
          <p:cNvSpPr>
            <a:spLocks noChangeShapeType="1"/>
          </p:cNvSpPr>
          <p:nvPr/>
        </p:nvSpPr>
        <p:spPr bwMode="auto">
          <a:xfrm flipH="1" flipV="1">
            <a:off x="5867400" y="3886200"/>
            <a:ext cx="76200" cy="838200"/>
          </a:xfrm>
          <a:prstGeom prst="line">
            <a:avLst/>
          </a:prstGeom>
          <a:noFill/>
          <a:ln w="9525">
            <a:solidFill>
              <a:schemeClr val="tx1"/>
            </a:solidFill>
            <a:round/>
            <a:headEnd/>
            <a:tailEnd/>
          </a:ln>
        </p:spPr>
        <p:txBody>
          <a:bodyPr/>
          <a:lstStyle/>
          <a:p>
            <a:endParaRPr lang="en-US"/>
          </a:p>
        </p:txBody>
      </p:sp>
      <p:sp>
        <p:nvSpPr>
          <p:cNvPr id="16419" name="Line 35"/>
          <p:cNvSpPr>
            <a:spLocks noChangeShapeType="1"/>
          </p:cNvSpPr>
          <p:nvPr/>
        </p:nvSpPr>
        <p:spPr bwMode="auto">
          <a:xfrm flipH="1" flipV="1">
            <a:off x="4267200" y="3581400"/>
            <a:ext cx="1447800" cy="1219200"/>
          </a:xfrm>
          <a:prstGeom prst="line">
            <a:avLst/>
          </a:prstGeom>
          <a:noFill/>
          <a:ln w="9525">
            <a:solidFill>
              <a:schemeClr val="tx1"/>
            </a:solidFill>
            <a:round/>
            <a:headEnd/>
            <a:tailEnd/>
          </a:ln>
        </p:spPr>
        <p:txBody>
          <a:bodyPr/>
          <a:lstStyle/>
          <a:p>
            <a:endParaRPr lang="en-US"/>
          </a:p>
        </p:txBody>
      </p:sp>
      <p:sp>
        <p:nvSpPr>
          <p:cNvPr id="16420" name="Line 36"/>
          <p:cNvSpPr>
            <a:spLocks noChangeShapeType="1"/>
          </p:cNvSpPr>
          <p:nvPr/>
        </p:nvSpPr>
        <p:spPr bwMode="auto">
          <a:xfrm flipH="1" flipV="1">
            <a:off x="2895600" y="4572000"/>
            <a:ext cx="152400" cy="533400"/>
          </a:xfrm>
          <a:prstGeom prst="line">
            <a:avLst/>
          </a:prstGeom>
          <a:noFill/>
          <a:ln w="9525">
            <a:solidFill>
              <a:schemeClr val="tx1"/>
            </a:solidFill>
            <a:round/>
            <a:headEnd/>
            <a:tailEnd/>
          </a:ln>
        </p:spPr>
        <p:txBody>
          <a:bodyPr/>
          <a:lstStyle/>
          <a:p>
            <a:endParaRPr lang="en-US"/>
          </a:p>
        </p:txBody>
      </p:sp>
      <p:sp>
        <p:nvSpPr>
          <p:cNvPr id="16421" name="Line 37"/>
          <p:cNvSpPr>
            <a:spLocks noChangeShapeType="1"/>
          </p:cNvSpPr>
          <p:nvPr/>
        </p:nvSpPr>
        <p:spPr bwMode="auto">
          <a:xfrm flipH="1" flipV="1">
            <a:off x="4419600" y="4572000"/>
            <a:ext cx="304800" cy="533400"/>
          </a:xfrm>
          <a:prstGeom prst="line">
            <a:avLst/>
          </a:prstGeom>
          <a:noFill/>
          <a:ln w="9525">
            <a:solidFill>
              <a:schemeClr val="tx1"/>
            </a:solidFill>
            <a:round/>
            <a:headEnd/>
            <a:tailEnd/>
          </a:ln>
        </p:spPr>
        <p:txBody>
          <a:bodyPr/>
          <a:lstStyle/>
          <a:p>
            <a:endParaRPr lang="en-US"/>
          </a:p>
        </p:txBody>
      </p:sp>
      <p:sp>
        <p:nvSpPr>
          <p:cNvPr id="16422" name="Line 38"/>
          <p:cNvSpPr>
            <a:spLocks noChangeShapeType="1"/>
          </p:cNvSpPr>
          <p:nvPr/>
        </p:nvSpPr>
        <p:spPr bwMode="auto">
          <a:xfrm>
            <a:off x="1981200" y="3810000"/>
            <a:ext cx="914400" cy="457200"/>
          </a:xfrm>
          <a:prstGeom prst="line">
            <a:avLst/>
          </a:prstGeom>
          <a:noFill/>
          <a:ln w="9525">
            <a:solidFill>
              <a:schemeClr val="tx1"/>
            </a:solidFill>
            <a:round/>
            <a:headEnd/>
            <a:tailEnd/>
          </a:ln>
        </p:spPr>
        <p:txBody>
          <a:bodyPr/>
          <a:lstStyle/>
          <a:p>
            <a:endParaRPr lang="en-US"/>
          </a:p>
        </p:txBody>
      </p:sp>
      <p:sp>
        <p:nvSpPr>
          <p:cNvPr id="16423" name="Line 39"/>
          <p:cNvSpPr>
            <a:spLocks noChangeShapeType="1"/>
          </p:cNvSpPr>
          <p:nvPr/>
        </p:nvSpPr>
        <p:spPr bwMode="auto">
          <a:xfrm flipV="1">
            <a:off x="2971800" y="3810000"/>
            <a:ext cx="228600" cy="457200"/>
          </a:xfrm>
          <a:prstGeom prst="line">
            <a:avLst/>
          </a:prstGeom>
          <a:noFill/>
          <a:ln w="9525">
            <a:solidFill>
              <a:schemeClr val="tx1"/>
            </a:solidFill>
            <a:round/>
            <a:headEnd/>
            <a:tailEnd/>
          </a:ln>
        </p:spPr>
        <p:txBody>
          <a:bodyPr/>
          <a:lstStyle/>
          <a:p>
            <a:endParaRPr lang="en-US"/>
          </a:p>
        </p:txBody>
      </p:sp>
      <p:sp>
        <p:nvSpPr>
          <p:cNvPr id="16424" name="Line 40"/>
          <p:cNvSpPr>
            <a:spLocks noChangeShapeType="1"/>
          </p:cNvSpPr>
          <p:nvPr/>
        </p:nvSpPr>
        <p:spPr bwMode="auto">
          <a:xfrm>
            <a:off x="3962400" y="3810000"/>
            <a:ext cx="381000" cy="457200"/>
          </a:xfrm>
          <a:prstGeom prst="line">
            <a:avLst/>
          </a:prstGeom>
          <a:noFill/>
          <a:ln w="9525">
            <a:solidFill>
              <a:schemeClr val="tx1"/>
            </a:solidFill>
            <a:round/>
            <a:headEnd/>
            <a:tailEnd/>
          </a:ln>
        </p:spPr>
        <p:txBody>
          <a:bodyPr/>
          <a:lstStyle/>
          <a:p>
            <a:endParaRPr lang="en-US"/>
          </a:p>
        </p:txBody>
      </p:sp>
      <p:sp>
        <p:nvSpPr>
          <p:cNvPr id="16425" name="Line 41"/>
          <p:cNvSpPr>
            <a:spLocks noChangeShapeType="1"/>
          </p:cNvSpPr>
          <p:nvPr/>
        </p:nvSpPr>
        <p:spPr bwMode="auto">
          <a:xfrm flipV="1">
            <a:off x="4495800" y="3733800"/>
            <a:ext cx="533400" cy="533400"/>
          </a:xfrm>
          <a:prstGeom prst="line">
            <a:avLst/>
          </a:prstGeom>
          <a:noFill/>
          <a:ln w="9525">
            <a:solidFill>
              <a:schemeClr val="tx1"/>
            </a:solidFill>
            <a:round/>
            <a:headEnd/>
            <a:tailEnd/>
          </a:ln>
        </p:spPr>
        <p:txBody>
          <a:bodyPr/>
          <a:lstStyle/>
          <a:p>
            <a:endParaRPr lang="en-US"/>
          </a:p>
        </p:txBody>
      </p:sp>
      <p:sp>
        <p:nvSpPr>
          <p:cNvPr id="16426" name="Line 42"/>
          <p:cNvSpPr>
            <a:spLocks noChangeShapeType="1"/>
          </p:cNvSpPr>
          <p:nvPr/>
        </p:nvSpPr>
        <p:spPr bwMode="auto">
          <a:xfrm>
            <a:off x="2286000" y="3505200"/>
            <a:ext cx="609600" cy="0"/>
          </a:xfrm>
          <a:prstGeom prst="line">
            <a:avLst/>
          </a:prstGeom>
          <a:noFill/>
          <a:ln w="19050">
            <a:solidFill>
              <a:schemeClr val="tx1"/>
            </a:solidFill>
            <a:round/>
            <a:headEnd/>
            <a:tailEnd/>
          </a:ln>
        </p:spPr>
        <p:txBody>
          <a:bodyPr/>
          <a:lstStyle/>
          <a:p>
            <a:endParaRPr lang="en-US"/>
          </a:p>
        </p:txBody>
      </p:sp>
      <p:sp>
        <p:nvSpPr>
          <p:cNvPr id="16427" name="Line 43"/>
          <p:cNvSpPr>
            <a:spLocks noChangeShapeType="1"/>
          </p:cNvSpPr>
          <p:nvPr/>
        </p:nvSpPr>
        <p:spPr bwMode="auto">
          <a:xfrm flipV="1">
            <a:off x="1981200" y="2667000"/>
            <a:ext cx="533400" cy="609600"/>
          </a:xfrm>
          <a:prstGeom prst="line">
            <a:avLst/>
          </a:prstGeom>
          <a:noFill/>
          <a:ln w="19050">
            <a:solidFill>
              <a:schemeClr val="tx1"/>
            </a:solidFill>
            <a:round/>
            <a:headEnd/>
            <a:tailEnd/>
          </a:ln>
        </p:spPr>
        <p:txBody>
          <a:bodyPr/>
          <a:lstStyle/>
          <a:p>
            <a:endParaRPr lang="en-US"/>
          </a:p>
        </p:txBody>
      </p:sp>
      <p:sp>
        <p:nvSpPr>
          <p:cNvPr id="16428" name="Line 44"/>
          <p:cNvSpPr>
            <a:spLocks noChangeShapeType="1"/>
          </p:cNvSpPr>
          <p:nvPr/>
        </p:nvSpPr>
        <p:spPr bwMode="auto">
          <a:xfrm>
            <a:off x="2819400" y="2667000"/>
            <a:ext cx="381000" cy="609600"/>
          </a:xfrm>
          <a:prstGeom prst="line">
            <a:avLst/>
          </a:prstGeom>
          <a:noFill/>
          <a:ln w="19050">
            <a:solidFill>
              <a:schemeClr val="tx1"/>
            </a:solidFill>
            <a:round/>
            <a:headEnd/>
            <a:tailEnd/>
          </a:ln>
        </p:spPr>
        <p:txBody>
          <a:bodyPr/>
          <a:lstStyle/>
          <a:p>
            <a:endParaRPr lang="en-US"/>
          </a:p>
        </p:txBody>
      </p:sp>
      <p:sp>
        <p:nvSpPr>
          <p:cNvPr id="16429" name="Line 45"/>
          <p:cNvSpPr>
            <a:spLocks noChangeShapeType="1"/>
          </p:cNvSpPr>
          <p:nvPr/>
        </p:nvSpPr>
        <p:spPr bwMode="auto">
          <a:xfrm>
            <a:off x="3124200" y="2667000"/>
            <a:ext cx="1905000" cy="685800"/>
          </a:xfrm>
          <a:prstGeom prst="line">
            <a:avLst/>
          </a:prstGeom>
          <a:noFill/>
          <a:ln w="19050">
            <a:solidFill>
              <a:schemeClr val="tx1"/>
            </a:solidFill>
            <a:round/>
            <a:headEnd/>
            <a:tailEnd/>
          </a:ln>
        </p:spPr>
        <p:txBody>
          <a:bodyPr/>
          <a:lstStyle/>
          <a:p>
            <a:endParaRPr lang="en-US"/>
          </a:p>
        </p:txBody>
      </p:sp>
      <p:sp>
        <p:nvSpPr>
          <p:cNvPr id="16430" name="Line 46"/>
          <p:cNvSpPr>
            <a:spLocks noChangeShapeType="1"/>
          </p:cNvSpPr>
          <p:nvPr/>
        </p:nvSpPr>
        <p:spPr bwMode="auto">
          <a:xfrm flipH="1">
            <a:off x="3886200" y="2667000"/>
            <a:ext cx="381000" cy="533400"/>
          </a:xfrm>
          <a:prstGeom prst="line">
            <a:avLst/>
          </a:prstGeom>
          <a:noFill/>
          <a:ln w="19050">
            <a:solidFill>
              <a:schemeClr val="tx1"/>
            </a:solidFill>
            <a:round/>
            <a:headEnd/>
            <a:tailEnd/>
          </a:ln>
        </p:spPr>
        <p:txBody>
          <a:bodyPr/>
          <a:lstStyle/>
          <a:p>
            <a:endParaRPr lang="en-US"/>
          </a:p>
        </p:txBody>
      </p:sp>
      <p:sp>
        <p:nvSpPr>
          <p:cNvPr id="16431" name="Line 47"/>
          <p:cNvSpPr>
            <a:spLocks noChangeShapeType="1"/>
          </p:cNvSpPr>
          <p:nvPr/>
        </p:nvSpPr>
        <p:spPr bwMode="auto">
          <a:xfrm>
            <a:off x="4419600" y="2667000"/>
            <a:ext cx="762000" cy="609600"/>
          </a:xfrm>
          <a:prstGeom prst="line">
            <a:avLst/>
          </a:prstGeom>
          <a:noFill/>
          <a:ln w="19050">
            <a:solidFill>
              <a:schemeClr val="tx1"/>
            </a:solidFill>
            <a:round/>
            <a:headEnd/>
            <a:tailEnd/>
          </a:ln>
        </p:spPr>
        <p:txBody>
          <a:bodyPr/>
          <a:lstStyle/>
          <a:p>
            <a:endParaRPr lang="en-US"/>
          </a:p>
        </p:txBody>
      </p:sp>
      <p:sp>
        <p:nvSpPr>
          <p:cNvPr id="16432" name="Line 48"/>
          <p:cNvSpPr>
            <a:spLocks noChangeShapeType="1"/>
          </p:cNvSpPr>
          <p:nvPr/>
        </p:nvSpPr>
        <p:spPr bwMode="auto">
          <a:xfrm flipH="1" flipV="1">
            <a:off x="3048000" y="4495800"/>
            <a:ext cx="1524000" cy="685800"/>
          </a:xfrm>
          <a:prstGeom prst="line">
            <a:avLst/>
          </a:prstGeom>
          <a:noFill/>
          <a:ln w="9525">
            <a:solidFill>
              <a:schemeClr val="tx1"/>
            </a:solidFill>
            <a:round/>
            <a:headEnd/>
            <a:tailEnd/>
          </a:ln>
        </p:spPr>
        <p:txBody>
          <a:bodyPr/>
          <a:lstStyle/>
          <a:p>
            <a:endParaRPr lang="en-US"/>
          </a:p>
        </p:txBody>
      </p:sp>
      <p:sp>
        <p:nvSpPr>
          <p:cNvPr id="16433" name="Text Box 49"/>
          <p:cNvSpPr txBox="1">
            <a:spLocks noChangeArrowheads="1"/>
          </p:cNvSpPr>
          <p:nvPr/>
        </p:nvSpPr>
        <p:spPr bwMode="auto">
          <a:xfrm>
            <a:off x="5597525" y="5761038"/>
            <a:ext cx="692150" cy="366712"/>
          </a:xfrm>
          <a:prstGeom prst="rect">
            <a:avLst/>
          </a:prstGeom>
          <a:noFill/>
          <a:ln w="9525">
            <a:noFill/>
            <a:miter lim="800000"/>
            <a:headEnd/>
            <a:tailEnd/>
          </a:ln>
        </p:spPr>
        <p:txBody>
          <a:bodyPr wrap="none">
            <a:spAutoFit/>
          </a:bodyPr>
          <a:lstStyle/>
          <a:p>
            <a:r>
              <a:rPr lang="en-US">
                <a:latin typeface="Arial" charset="0"/>
              </a:rPr>
              <a:t>Sites</a:t>
            </a:r>
          </a:p>
        </p:txBody>
      </p:sp>
      <p:sp>
        <p:nvSpPr>
          <p:cNvPr id="16434" name="Rectangle 50"/>
          <p:cNvSpPr>
            <a:spLocks noChangeArrowheads="1"/>
          </p:cNvSpPr>
          <p:nvPr/>
        </p:nvSpPr>
        <p:spPr bwMode="auto">
          <a:xfrm>
            <a:off x="1447800" y="3716338"/>
            <a:ext cx="330200" cy="338137"/>
          </a:xfrm>
          <a:prstGeom prst="rect">
            <a:avLst/>
          </a:prstGeom>
          <a:solidFill>
            <a:srgbClr val="FF33CC"/>
          </a:solidFill>
          <a:ln w="28575">
            <a:solidFill>
              <a:schemeClr val="tx1"/>
            </a:solidFill>
            <a:prstDash val="dash"/>
            <a:miter lim="800000"/>
            <a:headEnd/>
            <a:tailEnd/>
          </a:ln>
        </p:spPr>
        <p:txBody>
          <a:bodyPr wrap="none" anchor="ctr"/>
          <a:lstStyle/>
          <a:p>
            <a:pPr algn="ctr"/>
            <a:r>
              <a:rPr lang="en-US">
                <a:latin typeface="Arial" charset="0"/>
              </a:rPr>
              <a:t>CS</a:t>
            </a:r>
          </a:p>
        </p:txBody>
      </p:sp>
      <p:sp>
        <p:nvSpPr>
          <p:cNvPr id="16435" name="Rectangle 51"/>
          <p:cNvSpPr>
            <a:spLocks noChangeArrowheads="1"/>
          </p:cNvSpPr>
          <p:nvPr/>
        </p:nvSpPr>
        <p:spPr bwMode="auto">
          <a:xfrm>
            <a:off x="3429000" y="3698875"/>
            <a:ext cx="330200" cy="338138"/>
          </a:xfrm>
          <a:prstGeom prst="rect">
            <a:avLst/>
          </a:prstGeom>
          <a:solidFill>
            <a:srgbClr val="FF33CC"/>
          </a:solidFill>
          <a:ln w="28575">
            <a:solidFill>
              <a:schemeClr val="tx1"/>
            </a:solidFill>
            <a:prstDash val="dash"/>
            <a:miter lim="800000"/>
            <a:headEnd/>
            <a:tailEnd/>
          </a:ln>
        </p:spPr>
        <p:txBody>
          <a:bodyPr wrap="none" anchor="ctr"/>
          <a:lstStyle/>
          <a:p>
            <a:pPr algn="ctr"/>
            <a:r>
              <a:rPr lang="en-US">
                <a:latin typeface="Arial" charset="0"/>
              </a:rPr>
              <a:t>CS</a:t>
            </a:r>
          </a:p>
        </p:txBody>
      </p:sp>
      <p:sp>
        <p:nvSpPr>
          <p:cNvPr id="16436" name="Rectangle 52"/>
          <p:cNvSpPr>
            <a:spLocks noChangeArrowheads="1"/>
          </p:cNvSpPr>
          <p:nvPr/>
        </p:nvSpPr>
        <p:spPr bwMode="auto">
          <a:xfrm>
            <a:off x="5397500" y="3698875"/>
            <a:ext cx="330200" cy="338138"/>
          </a:xfrm>
          <a:prstGeom prst="rect">
            <a:avLst/>
          </a:prstGeom>
          <a:solidFill>
            <a:srgbClr val="FF33CC"/>
          </a:solidFill>
          <a:ln w="28575">
            <a:solidFill>
              <a:schemeClr val="tx1"/>
            </a:solidFill>
            <a:prstDash val="dash"/>
            <a:miter lim="800000"/>
            <a:headEnd/>
            <a:tailEnd/>
          </a:ln>
        </p:spPr>
        <p:txBody>
          <a:bodyPr wrap="none" anchor="ctr"/>
          <a:lstStyle/>
          <a:p>
            <a:pPr algn="ctr"/>
            <a:r>
              <a:rPr lang="en-US">
                <a:latin typeface="Arial" charset="0"/>
              </a:rPr>
              <a:t>CS</a:t>
            </a:r>
          </a:p>
        </p:txBody>
      </p:sp>
      <p:sp>
        <p:nvSpPr>
          <p:cNvPr id="16437" name="Rectangle 53"/>
          <p:cNvSpPr>
            <a:spLocks noChangeArrowheads="1"/>
          </p:cNvSpPr>
          <p:nvPr/>
        </p:nvSpPr>
        <p:spPr bwMode="auto">
          <a:xfrm>
            <a:off x="4953000" y="5181600"/>
            <a:ext cx="330200" cy="338138"/>
          </a:xfrm>
          <a:prstGeom prst="rect">
            <a:avLst/>
          </a:prstGeom>
          <a:solidFill>
            <a:srgbClr val="FF33CC"/>
          </a:solidFill>
          <a:ln w="28575">
            <a:solidFill>
              <a:schemeClr val="tx1"/>
            </a:solidFill>
            <a:prstDash val="dash"/>
            <a:miter lim="800000"/>
            <a:headEnd/>
            <a:tailEnd/>
          </a:ln>
        </p:spPr>
        <p:txBody>
          <a:bodyPr wrap="none" anchor="ctr"/>
          <a:lstStyle/>
          <a:p>
            <a:pPr algn="ctr"/>
            <a:r>
              <a:rPr lang="en-US">
                <a:latin typeface="Arial" charset="0"/>
              </a:rPr>
              <a:t>CS</a:t>
            </a:r>
          </a:p>
        </p:txBody>
      </p:sp>
      <p:sp>
        <p:nvSpPr>
          <p:cNvPr id="16438" name="Rectangle 54"/>
          <p:cNvSpPr>
            <a:spLocks noChangeArrowheads="1"/>
          </p:cNvSpPr>
          <p:nvPr/>
        </p:nvSpPr>
        <p:spPr bwMode="auto">
          <a:xfrm>
            <a:off x="1371600" y="4843463"/>
            <a:ext cx="330200" cy="338137"/>
          </a:xfrm>
          <a:prstGeom prst="rect">
            <a:avLst/>
          </a:prstGeom>
          <a:solidFill>
            <a:srgbClr val="FF33CC"/>
          </a:solidFill>
          <a:ln w="28575">
            <a:solidFill>
              <a:schemeClr val="tx1"/>
            </a:solidFill>
            <a:prstDash val="dash"/>
            <a:miter lim="800000"/>
            <a:headEnd/>
            <a:tailEnd/>
          </a:ln>
        </p:spPr>
        <p:txBody>
          <a:bodyPr wrap="none" anchor="ctr"/>
          <a:lstStyle/>
          <a:p>
            <a:pPr algn="ctr"/>
            <a:r>
              <a:rPr lang="en-US">
                <a:latin typeface="Arial" charset="0"/>
              </a:rPr>
              <a:t>CS</a:t>
            </a:r>
          </a:p>
        </p:txBody>
      </p:sp>
      <p:sp>
        <p:nvSpPr>
          <p:cNvPr id="16439" name="Text Box 55"/>
          <p:cNvSpPr txBox="1">
            <a:spLocks noChangeArrowheads="1"/>
          </p:cNvSpPr>
          <p:nvPr/>
        </p:nvSpPr>
        <p:spPr bwMode="auto">
          <a:xfrm>
            <a:off x="6473825" y="4424363"/>
            <a:ext cx="2560638" cy="1552575"/>
          </a:xfrm>
          <a:prstGeom prst="rect">
            <a:avLst/>
          </a:prstGeom>
          <a:noFill/>
          <a:ln w="9525">
            <a:noFill/>
            <a:miter lim="800000"/>
            <a:headEnd/>
            <a:tailEnd/>
          </a:ln>
        </p:spPr>
        <p:txBody>
          <a:bodyPr>
            <a:spAutoFit/>
          </a:bodyPr>
          <a:lstStyle/>
          <a:p>
            <a:pPr algn="r"/>
            <a:r>
              <a:rPr lang="en-US" sz="2400">
                <a:solidFill>
                  <a:srgbClr val="33CC33"/>
                </a:solidFill>
                <a:latin typeface="Arial" charset="0"/>
              </a:rPr>
              <a:t>Content is served from content servers nearer to the client</a:t>
            </a:r>
          </a:p>
        </p:txBody>
      </p:sp>
      <p:sp>
        <p:nvSpPr>
          <p:cNvPr id="16440" name="Rectangle 56"/>
          <p:cNvSpPr>
            <a:spLocks noChangeArrowheads="1"/>
          </p:cNvSpPr>
          <p:nvPr/>
        </p:nvSpPr>
        <p:spPr bwMode="auto">
          <a:xfrm>
            <a:off x="5778500" y="6340475"/>
            <a:ext cx="330200" cy="338138"/>
          </a:xfrm>
          <a:prstGeom prst="rect">
            <a:avLst/>
          </a:prstGeom>
          <a:solidFill>
            <a:srgbClr val="33CC33"/>
          </a:solidFill>
          <a:ln w="28575">
            <a:solidFill>
              <a:schemeClr val="tx1"/>
            </a:solidFill>
            <a:prstDash val="dash"/>
            <a:miter lim="800000"/>
            <a:headEnd/>
            <a:tailEnd/>
          </a:ln>
        </p:spPr>
        <p:txBody>
          <a:bodyPr wrap="none" anchor="ctr"/>
          <a:lstStyle/>
          <a:p>
            <a:pPr algn="ctr"/>
            <a:r>
              <a:rPr lang="en-US">
                <a:latin typeface="Arial" charset="0"/>
              </a:rPr>
              <a:t>C</a:t>
            </a:r>
          </a:p>
        </p:txBody>
      </p:sp>
      <p:sp>
        <p:nvSpPr>
          <p:cNvPr id="16441" name="Rectangle 57"/>
          <p:cNvSpPr>
            <a:spLocks noChangeArrowheads="1"/>
          </p:cNvSpPr>
          <p:nvPr/>
        </p:nvSpPr>
        <p:spPr bwMode="auto">
          <a:xfrm>
            <a:off x="3721100" y="6340475"/>
            <a:ext cx="330200" cy="338138"/>
          </a:xfrm>
          <a:prstGeom prst="rect">
            <a:avLst/>
          </a:prstGeom>
          <a:solidFill>
            <a:srgbClr val="33CC33"/>
          </a:solidFill>
          <a:ln w="28575">
            <a:solidFill>
              <a:schemeClr val="tx1"/>
            </a:solidFill>
            <a:prstDash val="dash"/>
            <a:miter lim="800000"/>
            <a:headEnd/>
            <a:tailEnd/>
          </a:ln>
        </p:spPr>
        <p:txBody>
          <a:bodyPr wrap="none" anchor="ctr"/>
          <a:lstStyle/>
          <a:p>
            <a:pPr algn="ctr"/>
            <a:r>
              <a:rPr lang="en-US">
                <a:latin typeface="Arial" charset="0"/>
              </a:rPr>
              <a:t>C</a:t>
            </a:r>
          </a:p>
        </p:txBody>
      </p:sp>
      <p:cxnSp>
        <p:nvCxnSpPr>
          <p:cNvPr id="16442" name="AutoShape 58"/>
          <p:cNvCxnSpPr>
            <a:cxnSpLocks noChangeShapeType="1"/>
            <a:stCxn id="16408" idx="5"/>
            <a:endCxn id="16440" idx="0"/>
          </p:cNvCxnSpPr>
          <p:nvPr/>
        </p:nvCxnSpPr>
        <p:spPr bwMode="auto">
          <a:xfrm>
            <a:off x="5495925" y="6127750"/>
            <a:ext cx="447675" cy="198438"/>
          </a:xfrm>
          <a:prstGeom prst="straightConnector1">
            <a:avLst/>
          </a:prstGeom>
          <a:noFill/>
          <a:ln w="9525">
            <a:solidFill>
              <a:schemeClr val="tx1"/>
            </a:solidFill>
            <a:round/>
            <a:headEnd/>
            <a:tailEnd/>
          </a:ln>
        </p:spPr>
      </p:cxnSp>
      <p:cxnSp>
        <p:nvCxnSpPr>
          <p:cNvPr id="16443" name="AutoShape 59"/>
          <p:cNvCxnSpPr>
            <a:cxnSpLocks noChangeShapeType="1"/>
            <a:stCxn id="16401" idx="5"/>
            <a:endCxn id="16441" idx="0"/>
          </p:cNvCxnSpPr>
          <p:nvPr/>
        </p:nvCxnSpPr>
        <p:spPr bwMode="auto">
          <a:xfrm>
            <a:off x="3743325" y="6127750"/>
            <a:ext cx="142875" cy="198438"/>
          </a:xfrm>
          <a:prstGeom prst="straightConnector1">
            <a:avLst/>
          </a:prstGeom>
          <a:noFill/>
          <a:ln w="9525">
            <a:solidFill>
              <a:schemeClr val="tx1"/>
            </a:solidFill>
            <a:round/>
            <a:headEnd/>
            <a:tailEnd/>
          </a:ln>
        </p:spPr>
      </p:cxnSp>
      <p:sp>
        <p:nvSpPr>
          <p:cNvPr id="16444" name="Freeform 60"/>
          <p:cNvSpPr>
            <a:spLocks/>
          </p:cNvSpPr>
          <p:nvPr/>
        </p:nvSpPr>
        <p:spPr bwMode="auto">
          <a:xfrm>
            <a:off x="3035300" y="3962400"/>
            <a:ext cx="850900" cy="2286000"/>
          </a:xfrm>
          <a:custGeom>
            <a:avLst/>
            <a:gdLst>
              <a:gd name="T0" fmla="*/ 1350803532 w 536"/>
              <a:gd name="T1" fmla="*/ 2147483647 h 1440"/>
              <a:gd name="T2" fmla="*/ 383063675 w 536"/>
              <a:gd name="T3" fmla="*/ 2056447596 h 1440"/>
              <a:gd name="T4" fmla="*/ 20161247 w 536"/>
              <a:gd name="T5" fmla="*/ 967740069 h 1440"/>
              <a:gd name="T6" fmla="*/ 504031219 w 536"/>
              <a:gd name="T7" fmla="*/ 0 h 1440"/>
              <a:gd name="T8" fmla="*/ 0 60000 65536"/>
              <a:gd name="T9" fmla="*/ 0 60000 65536"/>
              <a:gd name="T10" fmla="*/ 0 60000 65536"/>
              <a:gd name="T11" fmla="*/ 0 60000 65536"/>
              <a:gd name="T12" fmla="*/ 0 w 536"/>
              <a:gd name="T13" fmla="*/ 0 h 1440"/>
              <a:gd name="T14" fmla="*/ 536 w 536"/>
              <a:gd name="T15" fmla="*/ 1440 h 1440"/>
            </a:gdLst>
            <a:ahLst/>
            <a:cxnLst>
              <a:cxn ang="T8">
                <a:pos x="T0" y="T1"/>
              </a:cxn>
              <a:cxn ang="T9">
                <a:pos x="T2" y="T3"/>
              </a:cxn>
              <a:cxn ang="T10">
                <a:pos x="T4" y="T5"/>
              </a:cxn>
              <a:cxn ang="T11">
                <a:pos x="T6" y="T7"/>
              </a:cxn>
            </a:cxnLst>
            <a:rect l="T12" t="T13" r="T14" b="T15"/>
            <a:pathLst>
              <a:path w="536" h="1440">
                <a:moveTo>
                  <a:pt x="536" y="1440"/>
                </a:moveTo>
                <a:cubicBezTo>
                  <a:pt x="388" y="1216"/>
                  <a:pt x="240" y="992"/>
                  <a:pt x="152" y="816"/>
                </a:cubicBezTo>
                <a:cubicBezTo>
                  <a:pt x="64" y="640"/>
                  <a:pt x="0" y="520"/>
                  <a:pt x="8" y="384"/>
                </a:cubicBezTo>
                <a:cubicBezTo>
                  <a:pt x="16" y="248"/>
                  <a:pt x="108" y="124"/>
                  <a:pt x="200" y="0"/>
                </a:cubicBezTo>
              </a:path>
            </a:pathLst>
          </a:custGeom>
          <a:noFill/>
          <a:ln w="57150">
            <a:solidFill>
              <a:srgbClr val="33CC33"/>
            </a:solidFill>
            <a:round/>
            <a:headEnd type="triangle" w="med" len="med"/>
            <a:tailEnd type="triangle" w="med" len="med"/>
          </a:ln>
        </p:spPr>
        <p:txBody>
          <a:bodyPr/>
          <a:lstStyle/>
          <a:p>
            <a:endParaRPr lang="en-US"/>
          </a:p>
        </p:txBody>
      </p:sp>
      <p:sp>
        <p:nvSpPr>
          <p:cNvPr id="16445" name="Freeform 61"/>
          <p:cNvSpPr>
            <a:spLocks/>
          </p:cNvSpPr>
          <p:nvPr/>
        </p:nvSpPr>
        <p:spPr bwMode="auto">
          <a:xfrm>
            <a:off x="5105400" y="5562600"/>
            <a:ext cx="609600" cy="762000"/>
          </a:xfrm>
          <a:custGeom>
            <a:avLst/>
            <a:gdLst>
              <a:gd name="T0" fmla="*/ 967740089 w 384"/>
              <a:gd name="T1" fmla="*/ 1209675089 h 480"/>
              <a:gd name="T2" fmla="*/ 241935022 w 384"/>
              <a:gd name="T3" fmla="*/ 604837545 h 480"/>
              <a:gd name="T4" fmla="*/ 0 w 384"/>
              <a:gd name="T5" fmla="*/ 0 h 480"/>
              <a:gd name="T6" fmla="*/ 0 60000 65536"/>
              <a:gd name="T7" fmla="*/ 0 60000 65536"/>
              <a:gd name="T8" fmla="*/ 0 60000 65536"/>
              <a:gd name="T9" fmla="*/ 0 w 384"/>
              <a:gd name="T10" fmla="*/ 0 h 480"/>
              <a:gd name="T11" fmla="*/ 384 w 384"/>
              <a:gd name="T12" fmla="*/ 480 h 480"/>
            </a:gdLst>
            <a:ahLst/>
            <a:cxnLst>
              <a:cxn ang="T6">
                <a:pos x="T0" y="T1"/>
              </a:cxn>
              <a:cxn ang="T7">
                <a:pos x="T2" y="T3"/>
              </a:cxn>
              <a:cxn ang="T8">
                <a:pos x="T4" y="T5"/>
              </a:cxn>
            </a:cxnLst>
            <a:rect l="T9" t="T10" r="T11" b="T12"/>
            <a:pathLst>
              <a:path w="384" h="480">
                <a:moveTo>
                  <a:pt x="384" y="480"/>
                </a:moveTo>
                <a:cubicBezTo>
                  <a:pt x="272" y="400"/>
                  <a:pt x="160" y="320"/>
                  <a:pt x="96" y="240"/>
                </a:cubicBezTo>
                <a:cubicBezTo>
                  <a:pt x="32" y="160"/>
                  <a:pt x="16" y="80"/>
                  <a:pt x="0" y="0"/>
                </a:cubicBezTo>
              </a:path>
            </a:pathLst>
          </a:custGeom>
          <a:noFill/>
          <a:ln w="57150">
            <a:solidFill>
              <a:srgbClr val="33CC33"/>
            </a:solidFill>
            <a:round/>
            <a:headEnd type="triangle" w="med" len="med"/>
            <a:tailEnd type="triangle" w="med" len="med"/>
          </a:ln>
        </p:spPr>
        <p:txBody>
          <a:bodyPr/>
          <a:lstStyle/>
          <a:p>
            <a:endParaRPr lang="en-US"/>
          </a:p>
        </p:txBody>
      </p:sp>
      <p:sp>
        <p:nvSpPr>
          <p:cNvPr id="16446" name="Rectangle 62"/>
          <p:cNvSpPr>
            <a:spLocks noChangeArrowheads="1"/>
          </p:cNvSpPr>
          <p:nvPr/>
        </p:nvSpPr>
        <p:spPr bwMode="auto">
          <a:xfrm>
            <a:off x="4114800" y="2286000"/>
            <a:ext cx="330200" cy="338138"/>
          </a:xfrm>
          <a:prstGeom prst="rect">
            <a:avLst/>
          </a:prstGeom>
          <a:solidFill>
            <a:srgbClr val="FF33CC"/>
          </a:solidFill>
          <a:ln w="28575">
            <a:solidFill>
              <a:schemeClr val="tx1"/>
            </a:solidFill>
            <a:prstDash val="dash"/>
            <a:miter lim="800000"/>
            <a:headEnd/>
            <a:tailEnd/>
          </a:ln>
        </p:spPr>
        <p:txBody>
          <a:bodyPr wrap="none" anchor="ctr"/>
          <a:lstStyle/>
          <a:p>
            <a:pPr algn="ctr"/>
            <a:r>
              <a:rPr lang="en-US">
                <a:latin typeface="Arial" charset="0"/>
              </a:rPr>
              <a:t>OS</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normAutofit fontScale="90000"/>
          </a:bodyPr>
          <a:lstStyle/>
          <a:p>
            <a:pPr eaLnBrk="1" hangingPunct="1"/>
            <a:r>
              <a:rPr lang="en-US" smtClean="0"/>
              <a:t>Two basic types of CDN:  cached and pushed</a:t>
            </a:r>
            <a:endParaRPr lang="en-US" sz="3300" smtClean="0"/>
          </a:p>
        </p:txBody>
      </p:sp>
      <p:sp>
        <p:nvSpPr>
          <p:cNvPr id="17411" name="Oval 3"/>
          <p:cNvSpPr>
            <a:spLocks noChangeArrowheads="1"/>
          </p:cNvSpPr>
          <p:nvPr/>
        </p:nvSpPr>
        <p:spPr bwMode="auto">
          <a:xfrm>
            <a:off x="304800" y="5562600"/>
            <a:ext cx="457200" cy="304800"/>
          </a:xfrm>
          <a:prstGeom prst="ellipse">
            <a:avLst/>
          </a:prstGeom>
          <a:solidFill>
            <a:schemeClr val="accent1"/>
          </a:solidFill>
          <a:ln w="9525">
            <a:solidFill>
              <a:schemeClr val="tx1"/>
            </a:solidFill>
            <a:round/>
            <a:headEnd/>
            <a:tailEnd/>
          </a:ln>
        </p:spPr>
        <p:txBody>
          <a:bodyPr wrap="none" anchor="ctr"/>
          <a:lstStyle/>
          <a:p>
            <a:pPr algn="ctr"/>
            <a:r>
              <a:rPr lang="en-US">
                <a:latin typeface="Arial" charset="0"/>
              </a:rPr>
              <a:t>S</a:t>
            </a:r>
          </a:p>
        </p:txBody>
      </p:sp>
      <p:sp>
        <p:nvSpPr>
          <p:cNvPr id="17412" name="Oval 4"/>
          <p:cNvSpPr>
            <a:spLocks noChangeArrowheads="1"/>
          </p:cNvSpPr>
          <p:nvPr/>
        </p:nvSpPr>
        <p:spPr bwMode="auto">
          <a:xfrm>
            <a:off x="762000" y="4800600"/>
            <a:ext cx="685800" cy="381000"/>
          </a:xfrm>
          <a:prstGeom prst="ellipse">
            <a:avLst/>
          </a:prstGeom>
          <a:solidFill>
            <a:schemeClr val="accent1"/>
          </a:solidFill>
          <a:ln w="9525">
            <a:solidFill>
              <a:schemeClr val="tx1"/>
            </a:solidFill>
            <a:round/>
            <a:headEnd/>
            <a:tailEnd/>
          </a:ln>
        </p:spPr>
        <p:txBody>
          <a:bodyPr wrap="none" anchor="ctr"/>
          <a:lstStyle/>
          <a:p>
            <a:pPr algn="ctr"/>
            <a:r>
              <a:rPr lang="en-US">
                <a:latin typeface="Arial" charset="0"/>
              </a:rPr>
              <a:t>ISP</a:t>
            </a:r>
          </a:p>
        </p:txBody>
      </p:sp>
      <p:sp>
        <p:nvSpPr>
          <p:cNvPr id="17413" name="Oval 5"/>
          <p:cNvSpPr>
            <a:spLocks noChangeArrowheads="1"/>
          </p:cNvSpPr>
          <p:nvPr/>
        </p:nvSpPr>
        <p:spPr bwMode="auto">
          <a:xfrm>
            <a:off x="914400" y="3200400"/>
            <a:ext cx="1371600" cy="685800"/>
          </a:xfrm>
          <a:prstGeom prst="ellipse">
            <a:avLst/>
          </a:prstGeom>
          <a:solidFill>
            <a:schemeClr val="accent1"/>
          </a:solidFill>
          <a:ln w="9525">
            <a:solidFill>
              <a:schemeClr val="tx1"/>
            </a:solidFill>
            <a:round/>
            <a:headEnd/>
            <a:tailEnd/>
          </a:ln>
        </p:spPr>
        <p:txBody>
          <a:bodyPr wrap="none" anchor="ctr"/>
          <a:lstStyle/>
          <a:p>
            <a:pPr algn="ctr"/>
            <a:r>
              <a:rPr lang="en-US">
                <a:latin typeface="Arial" charset="0"/>
              </a:rPr>
              <a:t>Backbone</a:t>
            </a:r>
          </a:p>
          <a:p>
            <a:pPr algn="ctr"/>
            <a:r>
              <a:rPr lang="en-US">
                <a:latin typeface="Arial" charset="0"/>
              </a:rPr>
              <a:t>ISP</a:t>
            </a:r>
          </a:p>
        </p:txBody>
      </p:sp>
      <p:sp>
        <p:nvSpPr>
          <p:cNvPr id="17414" name="Rectangle 6"/>
          <p:cNvSpPr>
            <a:spLocks noChangeArrowheads="1"/>
          </p:cNvSpPr>
          <p:nvPr/>
        </p:nvSpPr>
        <p:spPr bwMode="auto">
          <a:xfrm>
            <a:off x="2743200" y="4267200"/>
            <a:ext cx="304800" cy="304800"/>
          </a:xfrm>
          <a:prstGeom prst="rect">
            <a:avLst/>
          </a:prstGeom>
          <a:solidFill>
            <a:schemeClr val="accent1"/>
          </a:solidFill>
          <a:ln w="9525">
            <a:solidFill>
              <a:schemeClr val="tx1"/>
            </a:solidFill>
            <a:miter lim="800000"/>
            <a:headEnd/>
            <a:tailEnd/>
          </a:ln>
        </p:spPr>
        <p:txBody>
          <a:bodyPr wrap="none" anchor="ctr"/>
          <a:lstStyle/>
          <a:p>
            <a:pPr algn="ctr"/>
            <a:r>
              <a:rPr lang="en-US">
                <a:latin typeface="Arial" charset="0"/>
              </a:rPr>
              <a:t>IX</a:t>
            </a:r>
          </a:p>
        </p:txBody>
      </p:sp>
      <p:sp>
        <p:nvSpPr>
          <p:cNvPr id="17415" name="Rectangle 7"/>
          <p:cNvSpPr>
            <a:spLocks noChangeArrowheads="1"/>
          </p:cNvSpPr>
          <p:nvPr/>
        </p:nvSpPr>
        <p:spPr bwMode="auto">
          <a:xfrm>
            <a:off x="4267200" y="4267200"/>
            <a:ext cx="304800" cy="304800"/>
          </a:xfrm>
          <a:prstGeom prst="rect">
            <a:avLst/>
          </a:prstGeom>
          <a:solidFill>
            <a:schemeClr val="accent1"/>
          </a:solidFill>
          <a:ln w="9525">
            <a:solidFill>
              <a:schemeClr val="tx1"/>
            </a:solidFill>
            <a:miter lim="800000"/>
            <a:headEnd/>
            <a:tailEnd/>
          </a:ln>
        </p:spPr>
        <p:txBody>
          <a:bodyPr wrap="none" anchor="ctr"/>
          <a:lstStyle/>
          <a:p>
            <a:pPr algn="ctr"/>
            <a:r>
              <a:rPr lang="en-US">
                <a:latin typeface="Arial" charset="0"/>
              </a:rPr>
              <a:t>IX</a:t>
            </a:r>
          </a:p>
        </p:txBody>
      </p:sp>
      <p:sp>
        <p:nvSpPr>
          <p:cNvPr id="17416" name="Oval 8"/>
          <p:cNvSpPr>
            <a:spLocks noChangeArrowheads="1"/>
          </p:cNvSpPr>
          <p:nvPr/>
        </p:nvSpPr>
        <p:spPr bwMode="auto">
          <a:xfrm>
            <a:off x="838200" y="5562600"/>
            <a:ext cx="457200" cy="304800"/>
          </a:xfrm>
          <a:prstGeom prst="ellipse">
            <a:avLst/>
          </a:prstGeom>
          <a:solidFill>
            <a:schemeClr val="accent1"/>
          </a:solidFill>
          <a:ln w="9525">
            <a:solidFill>
              <a:schemeClr val="tx1"/>
            </a:solidFill>
            <a:round/>
            <a:headEnd/>
            <a:tailEnd/>
          </a:ln>
        </p:spPr>
        <p:txBody>
          <a:bodyPr wrap="none" anchor="ctr"/>
          <a:lstStyle/>
          <a:p>
            <a:pPr algn="ctr"/>
            <a:r>
              <a:rPr lang="en-US">
                <a:latin typeface="Arial" charset="0"/>
              </a:rPr>
              <a:t>S</a:t>
            </a:r>
          </a:p>
        </p:txBody>
      </p:sp>
      <p:sp>
        <p:nvSpPr>
          <p:cNvPr id="17417" name="Oval 9"/>
          <p:cNvSpPr>
            <a:spLocks noChangeArrowheads="1"/>
          </p:cNvSpPr>
          <p:nvPr/>
        </p:nvSpPr>
        <p:spPr bwMode="auto">
          <a:xfrm>
            <a:off x="1371600" y="5562600"/>
            <a:ext cx="457200" cy="304800"/>
          </a:xfrm>
          <a:prstGeom prst="ellipse">
            <a:avLst/>
          </a:prstGeom>
          <a:solidFill>
            <a:schemeClr val="accent1"/>
          </a:solidFill>
          <a:ln w="9525">
            <a:solidFill>
              <a:schemeClr val="tx1"/>
            </a:solidFill>
            <a:round/>
            <a:headEnd/>
            <a:tailEnd/>
          </a:ln>
        </p:spPr>
        <p:txBody>
          <a:bodyPr wrap="none" anchor="ctr"/>
          <a:lstStyle/>
          <a:p>
            <a:pPr algn="ctr"/>
            <a:r>
              <a:rPr lang="en-US">
                <a:latin typeface="Arial" charset="0"/>
              </a:rPr>
              <a:t>S</a:t>
            </a:r>
          </a:p>
        </p:txBody>
      </p:sp>
      <p:sp>
        <p:nvSpPr>
          <p:cNvPr id="17418" name="Line 10"/>
          <p:cNvSpPr>
            <a:spLocks noChangeShapeType="1"/>
          </p:cNvSpPr>
          <p:nvPr/>
        </p:nvSpPr>
        <p:spPr bwMode="auto">
          <a:xfrm flipV="1">
            <a:off x="685800" y="5181600"/>
            <a:ext cx="228600" cy="381000"/>
          </a:xfrm>
          <a:prstGeom prst="line">
            <a:avLst/>
          </a:prstGeom>
          <a:noFill/>
          <a:ln w="9525">
            <a:solidFill>
              <a:schemeClr val="tx1"/>
            </a:solidFill>
            <a:round/>
            <a:headEnd/>
            <a:tailEnd/>
          </a:ln>
        </p:spPr>
        <p:txBody>
          <a:bodyPr/>
          <a:lstStyle/>
          <a:p>
            <a:endParaRPr lang="en-US"/>
          </a:p>
        </p:txBody>
      </p:sp>
      <p:sp>
        <p:nvSpPr>
          <p:cNvPr id="17419" name="Line 11"/>
          <p:cNvSpPr>
            <a:spLocks noChangeShapeType="1"/>
          </p:cNvSpPr>
          <p:nvPr/>
        </p:nvSpPr>
        <p:spPr bwMode="auto">
          <a:xfrm flipV="1">
            <a:off x="1066800" y="5181600"/>
            <a:ext cx="0" cy="381000"/>
          </a:xfrm>
          <a:prstGeom prst="line">
            <a:avLst/>
          </a:prstGeom>
          <a:noFill/>
          <a:ln w="9525">
            <a:solidFill>
              <a:schemeClr val="tx1"/>
            </a:solidFill>
            <a:round/>
            <a:headEnd/>
            <a:tailEnd/>
          </a:ln>
        </p:spPr>
        <p:txBody>
          <a:bodyPr/>
          <a:lstStyle/>
          <a:p>
            <a:endParaRPr lang="en-US"/>
          </a:p>
        </p:txBody>
      </p:sp>
      <p:sp>
        <p:nvSpPr>
          <p:cNvPr id="17420" name="Line 12"/>
          <p:cNvSpPr>
            <a:spLocks noChangeShapeType="1"/>
          </p:cNvSpPr>
          <p:nvPr/>
        </p:nvSpPr>
        <p:spPr bwMode="auto">
          <a:xfrm flipH="1" flipV="1">
            <a:off x="1295400" y="5181600"/>
            <a:ext cx="228600" cy="381000"/>
          </a:xfrm>
          <a:prstGeom prst="line">
            <a:avLst/>
          </a:prstGeom>
          <a:noFill/>
          <a:ln w="9525">
            <a:solidFill>
              <a:schemeClr val="tx1"/>
            </a:solidFill>
            <a:round/>
            <a:headEnd/>
            <a:tailEnd/>
          </a:ln>
        </p:spPr>
        <p:txBody>
          <a:bodyPr/>
          <a:lstStyle/>
          <a:p>
            <a:endParaRPr lang="en-US"/>
          </a:p>
        </p:txBody>
      </p:sp>
      <p:sp>
        <p:nvSpPr>
          <p:cNvPr id="17421" name="Oval 13"/>
          <p:cNvSpPr>
            <a:spLocks noChangeArrowheads="1"/>
          </p:cNvSpPr>
          <p:nvPr/>
        </p:nvSpPr>
        <p:spPr bwMode="auto">
          <a:xfrm>
            <a:off x="5562600" y="4724400"/>
            <a:ext cx="685800" cy="381000"/>
          </a:xfrm>
          <a:prstGeom prst="ellipse">
            <a:avLst/>
          </a:prstGeom>
          <a:solidFill>
            <a:schemeClr val="accent1"/>
          </a:solidFill>
          <a:ln w="9525">
            <a:solidFill>
              <a:schemeClr val="tx1"/>
            </a:solidFill>
            <a:round/>
            <a:headEnd/>
            <a:tailEnd/>
          </a:ln>
        </p:spPr>
        <p:txBody>
          <a:bodyPr wrap="none" anchor="ctr"/>
          <a:lstStyle/>
          <a:p>
            <a:pPr algn="ctr"/>
            <a:r>
              <a:rPr lang="en-US">
                <a:latin typeface="Arial" charset="0"/>
              </a:rPr>
              <a:t>Site</a:t>
            </a:r>
          </a:p>
        </p:txBody>
      </p:sp>
      <p:sp>
        <p:nvSpPr>
          <p:cNvPr id="17422" name="Oval 14"/>
          <p:cNvSpPr>
            <a:spLocks noChangeArrowheads="1"/>
          </p:cNvSpPr>
          <p:nvPr/>
        </p:nvSpPr>
        <p:spPr bwMode="auto">
          <a:xfrm>
            <a:off x="2286000" y="5867400"/>
            <a:ext cx="457200" cy="304800"/>
          </a:xfrm>
          <a:prstGeom prst="ellipse">
            <a:avLst/>
          </a:prstGeom>
          <a:solidFill>
            <a:schemeClr val="accent1"/>
          </a:solidFill>
          <a:ln w="9525">
            <a:solidFill>
              <a:schemeClr val="tx1"/>
            </a:solidFill>
            <a:round/>
            <a:headEnd/>
            <a:tailEnd/>
          </a:ln>
        </p:spPr>
        <p:txBody>
          <a:bodyPr wrap="none" anchor="ctr"/>
          <a:lstStyle/>
          <a:p>
            <a:pPr algn="ctr"/>
            <a:r>
              <a:rPr lang="en-US">
                <a:latin typeface="Arial" charset="0"/>
              </a:rPr>
              <a:t>S</a:t>
            </a:r>
          </a:p>
        </p:txBody>
      </p:sp>
      <p:sp>
        <p:nvSpPr>
          <p:cNvPr id="17423" name="Oval 15"/>
          <p:cNvSpPr>
            <a:spLocks noChangeArrowheads="1"/>
          </p:cNvSpPr>
          <p:nvPr/>
        </p:nvSpPr>
        <p:spPr bwMode="auto">
          <a:xfrm>
            <a:off x="2743200" y="5105400"/>
            <a:ext cx="685800" cy="381000"/>
          </a:xfrm>
          <a:prstGeom prst="ellipse">
            <a:avLst/>
          </a:prstGeom>
          <a:solidFill>
            <a:schemeClr val="accent1"/>
          </a:solidFill>
          <a:ln w="9525">
            <a:solidFill>
              <a:schemeClr val="tx1"/>
            </a:solidFill>
            <a:round/>
            <a:headEnd/>
            <a:tailEnd/>
          </a:ln>
        </p:spPr>
        <p:txBody>
          <a:bodyPr wrap="none" anchor="ctr"/>
          <a:lstStyle/>
          <a:p>
            <a:pPr algn="ctr"/>
            <a:r>
              <a:rPr lang="en-US">
                <a:latin typeface="Arial" charset="0"/>
              </a:rPr>
              <a:t>ISP</a:t>
            </a:r>
          </a:p>
        </p:txBody>
      </p:sp>
      <p:sp>
        <p:nvSpPr>
          <p:cNvPr id="17424" name="Oval 16"/>
          <p:cNvSpPr>
            <a:spLocks noChangeArrowheads="1"/>
          </p:cNvSpPr>
          <p:nvPr/>
        </p:nvSpPr>
        <p:spPr bwMode="auto">
          <a:xfrm>
            <a:off x="2819400" y="5867400"/>
            <a:ext cx="457200" cy="304800"/>
          </a:xfrm>
          <a:prstGeom prst="ellipse">
            <a:avLst/>
          </a:prstGeom>
          <a:solidFill>
            <a:schemeClr val="accent1"/>
          </a:solidFill>
          <a:ln w="9525">
            <a:solidFill>
              <a:schemeClr val="tx1"/>
            </a:solidFill>
            <a:round/>
            <a:headEnd/>
            <a:tailEnd/>
          </a:ln>
        </p:spPr>
        <p:txBody>
          <a:bodyPr wrap="none" anchor="ctr"/>
          <a:lstStyle/>
          <a:p>
            <a:pPr algn="ctr"/>
            <a:r>
              <a:rPr lang="en-US">
                <a:latin typeface="Arial" charset="0"/>
              </a:rPr>
              <a:t>S</a:t>
            </a:r>
          </a:p>
        </p:txBody>
      </p:sp>
      <p:sp>
        <p:nvSpPr>
          <p:cNvPr id="17425" name="Oval 17"/>
          <p:cNvSpPr>
            <a:spLocks noChangeArrowheads="1"/>
          </p:cNvSpPr>
          <p:nvPr/>
        </p:nvSpPr>
        <p:spPr bwMode="auto">
          <a:xfrm>
            <a:off x="3352800" y="5867400"/>
            <a:ext cx="457200" cy="304800"/>
          </a:xfrm>
          <a:prstGeom prst="ellipse">
            <a:avLst/>
          </a:prstGeom>
          <a:solidFill>
            <a:schemeClr val="accent1"/>
          </a:solidFill>
          <a:ln w="9525">
            <a:solidFill>
              <a:schemeClr val="tx1"/>
            </a:solidFill>
            <a:round/>
            <a:headEnd/>
            <a:tailEnd/>
          </a:ln>
        </p:spPr>
        <p:txBody>
          <a:bodyPr wrap="none" anchor="ctr"/>
          <a:lstStyle/>
          <a:p>
            <a:pPr algn="ctr"/>
            <a:r>
              <a:rPr lang="en-US">
                <a:latin typeface="Arial" charset="0"/>
              </a:rPr>
              <a:t>S</a:t>
            </a:r>
          </a:p>
        </p:txBody>
      </p:sp>
      <p:sp>
        <p:nvSpPr>
          <p:cNvPr id="17426" name="Line 18"/>
          <p:cNvSpPr>
            <a:spLocks noChangeShapeType="1"/>
          </p:cNvSpPr>
          <p:nvPr/>
        </p:nvSpPr>
        <p:spPr bwMode="auto">
          <a:xfrm flipV="1">
            <a:off x="2667000" y="5486400"/>
            <a:ext cx="228600" cy="381000"/>
          </a:xfrm>
          <a:prstGeom prst="line">
            <a:avLst/>
          </a:prstGeom>
          <a:noFill/>
          <a:ln w="9525">
            <a:solidFill>
              <a:schemeClr val="tx1"/>
            </a:solidFill>
            <a:round/>
            <a:headEnd/>
            <a:tailEnd/>
          </a:ln>
        </p:spPr>
        <p:txBody>
          <a:bodyPr/>
          <a:lstStyle/>
          <a:p>
            <a:endParaRPr lang="en-US"/>
          </a:p>
        </p:txBody>
      </p:sp>
      <p:sp>
        <p:nvSpPr>
          <p:cNvPr id="17427" name="Line 19"/>
          <p:cNvSpPr>
            <a:spLocks noChangeShapeType="1"/>
          </p:cNvSpPr>
          <p:nvPr/>
        </p:nvSpPr>
        <p:spPr bwMode="auto">
          <a:xfrm flipV="1">
            <a:off x="3048000" y="5486400"/>
            <a:ext cx="0" cy="381000"/>
          </a:xfrm>
          <a:prstGeom prst="line">
            <a:avLst/>
          </a:prstGeom>
          <a:noFill/>
          <a:ln w="9525">
            <a:solidFill>
              <a:schemeClr val="tx1"/>
            </a:solidFill>
            <a:round/>
            <a:headEnd/>
            <a:tailEnd/>
          </a:ln>
        </p:spPr>
        <p:txBody>
          <a:bodyPr/>
          <a:lstStyle/>
          <a:p>
            <a:endParaRPr lang="en-US"/>
          </a:p>
        </p:txBody>
      </p:sp>
      <p:sp>
        <p:nvSpPr>
          <p:cNvPr id="17428" name="Line 20"/>
          <p:cNvSpPr>
            <a:spLocks noChangeShapeType="1"/>
          </p:cNvSpPr>
          <p:nvPr/>
        </p:nvSpPr>
        <p:spPr bwMode="auto">
          <a:xfrm flipH="1" flipV="1">
            <a:off x="3276600" y="5486400"/>
            <a:ext cx="228600" cy="381000"/>
          </a:xfrm>
          <a:prstGeom prst="line">
            <a:avLst/>
          </a:prstGeom>
          <a:noFill/>
          <a:ln w="9525">
            <a:solidFill>
              <a:schemeClr val="tx1"/>
            </a:solidFill>
            <a:round/>
            <a:headEnd/>
            <a:tailEnd/>
          </a:ln>
        </p:spPr>
        <p:txBody>
          <a:bodyPr/>
          <a:lstStyle/>
          <a:p>
            <a:endParaRPr lang="en-US"/>
          </a:p>
        </p:txBody>
      </p:sp>
      <p:sp>
        <p:nvSpPr>
          <p:cNvPr id="17429" name="Oval 21"/>
          <p:cNvSpPr>
            <a:spLocks noChangeArrowheads="1"/>
          </p:cNvSpPr>
          <p:nvPr/>
        </p:nvSpPr>
        <p:spPr bwMode="auto">
          <a:xfrm>
            <a:off x="4038600" y="5867400"/>
            <a:ext cx="457200" cy="304800"/>
          </a:xfrm>
          <a:prstGeom prst="ellipse">
            <a:avLst/>
          </a:prstGeom>
          <a:solidFill>
            <a:schemeClr val="accent1"/>
          </a:solidFill>
          <a:ln w="9525">
            <a:solidFill>
              <a:schemeClr val="tx1"/>
            </a:solidFill>
            <a:round/>
            <a:headEnd/>
            <a:tailEnd/>
          </a:ln>
        </p:spPr>
        <p:txBody>
          <a:bodyPr wrap="none" anchor="ctr"/>
          <a:lstStyle/>
          <a:p>
            <a:pPr algn="ctr"/>
            <a:r>
              <a:rPr lang="en-US">
                <a:latin typeface="Arial" charset="0"/>
              </a:rPr>
              <a:t>S</a:t>
            </a:r>
          </a:p>
        </p:txBody>
      </p:sp>
      <p:sp>
        <p:nvSpPr>
          <p:cNvPr id="17430" name="Oval 22"/>
          <p:cNvSpPr>
            <a:spLocks noChangeArrowheads="1"/>
          </p:cNvSpPr>
          <p:nvPr/>
        </p:nvSpPr>
        <p:spPr bwMode="auto">
          <a:xfrm>
            <a:off x="4495800" y="5105400"/>
            <a:ext cx="685800" cy="381000"/>
          </a:xfrm>
          <a:prstGeom prst="ellipse">
            <a:avLst/>
          </a:prstGeom>
          <a:solidFill>
            <a:schemeClr val="accent1"/>
          </a:solidFill>
          <a:ln w="9525">
            <a:solidFill>
              <a:schemeClr val="tx1"/>
            </a:solidFill>
            <a:round/>
            <a:headEnd/>
            <a:tailEnd/>
          </a:ln>
        </p:spPr>
        <p:txBody>
          <a:bodyPr wrap="none" anchor="ctr"/>
          <a:lstStyle/>
          <a:p>
            <a:pPr algn="ctr"/>
            <a:r>
              <a:rPr lang="en-US">
                <a:latin typeface="Arial" charset="0"/>
              </a:rPr>
              <a:t>ISP</a:t>
            </a:r>
          </a:p>
        </p:txBody>
      </p:sp>
      <p:sp>
        <p:nvSpPr>
          <p:cNvPr id="17431" name="Oval 23"/>
          <p:cNvSpPr>
            <a:spLocks noChangeArrowheads="1"/>
          </p:cNvSpPr>
          <p:nvPr/>
        </p:nvSpPr>
        <p:spPr bwMode="auto">
          <a:xfrm>
            <a:off x="4572000" y="5867400"/>
            <a:ext cx="457200" cy="304800"/>
          </a:xfrm>
          <a:prstGeom prst="ellipse">
            <a:avLst/>
          </a:prstGeom>
          <a:solidFill>
            <a:schemeClr val="accent1"/>
          </a:solidFill>
          <a:ln w="9525">
            <a:solidFill>
              <a:schemeClr val="tx1"/>
            </a:solidFill>
            <a:round/>
            <a:headEnd/>
            <a:tailEnd/>
          </a:ln>
        </p:spPr>
        <p:txBody>
          <a:bodyPr wrap="none" anchor="ctr"/>
          <a:lstStyle/>
          <a:p>
            <a:pPr algn="ctr"/>
            <a:r>
              <a:rPr lang="en-US">
                <a:latin typeface="Arial" charset="0"/>
              </a:rPr>
              <a:t>S</a:t>
            </a:r>
          </a:p>
        </p:txBody>
      </p:sp>
      <p:sp>
        <p:nvSpPr>
          <p:cNvPr id="17432" name="Oval 24"/>
          <p:cNvSpPr>
            <a:spLocks noChangeArrowheads="1"/>
          </p:cNvSpPr>
          <p:nvPr/>
        </p:nvSpPr>
        <p:spPr bwMode="auto">
          <a:xfrm>
            <a:off x="5105400" y="5867400"/>
            <a:ext cx="457200" cy="304800"/>
          </a:xfrm>
          <a:prstGeom prst="ellipse">
            <a:avLst/>
          </a:prstGeom>
          <a:solidFill>
            <a:schemeClr val="accent1"/>
          </a:solidFill>
          <a:ln w="9525">
            <a:solidFill>
              <a:schemeClr val="tx1"/>
            </a:solidFill>
            <a:round/>
            <a:headEnd/>
            <a:tailEnd/>
          </a:ln>
        </p:spPr>
        <p:txBody>
          <a:bodyPr wrap="none" anchor="ctr"/>
          <a:lstStyle/>
          <a:p>
            <a:pPr algn="ctr"/>
            <a:r>
              <a:rPr lang="en-US">
                <a:latin typeface="Arial" charset="0"/>
              </a:rPr>
              <a:t>S</a:t>
            </a:r>
          </a:p>
        </p:txBody>
      </p:sp>
      <p:sp>
        <p:nvSpPr>
          <p:cNvPr id="17433" name="Line 25"/>
          <p:cNvSpPr>
            <a:spLocks noChangeShapeType="1"/>
          </p:cNvSpPr>
          <p:nvPr/>
        </p:nvSpPr>
        <p:spPr bwMode="auto">
          <a:xfrm flipV="1">
            <a:off x="4419600" y="5486400"/>
            <a:ext cx="228600" cy="381000"/>
          </a:xfrm>
          <a:prstGeom prst="line">
            <a:avLst/>
          </a:prstGeom>
          <a:noFill/>
          <a:ln w="9525">
            <a:solidFill>
              <a:schemeClr val="tx1"/>
            </a:solidFill>
            <a:round/>
            <a:headEnd/>
            <a:tailEnd/>
          </a:ln>
        </p:spPr>
        <p:txBody>
          <a:bodyPr/>
          <a:lstStyle/>
          <a:p>
            <a:endParaRPr lang="en-US"/>
          </a:p>
        </p:txBody>
      </p:sp>
      <p:sp>
        <p:nvSpPr>
          <p:cNvPr id="17434" name="Line 26"/>
          <p:cNvSpPr>
            <a:spLocks noChangeShapeType="1"/>
          </p:cNvSpPr>
          <p:nvPr/>
        </p:nvSpPr>
        <p:spPr bwMode="auto">
          <a:xfrm flipV="1">
            <a:off x="4800600" y="5486400"/>
            <a:ext cx="0" cy="381000"/>
          </a:xfrm>
          <a:prstGeom prst="line">
            <a:avLst/>
          </a:prstGeom>
          <a:noFill/>
          <a:ln w="9525">
            <a:solidFill>
              <a:schemeClr val="tx1"/>
            </a:solidFill>
            <a:round/>
            <a:headEnd/>
            <a:tailEnd/>
          </a:ln>
        </p:spPr>
        <p:txBody>
          <a:bodyPr/>
          <a:lstStyle/>
          <a:p>
            <a:endParaRPr lang="en-US"/>
          </a:p>
        </p:txBody>
      </p:sp>
      <p:sp>
        <p:nvSpPr>
          <p:cNvPr id="17435" name="Line 27"/>
          <p:cNvSpPr>
            <a:spLocks noChangeShapeType="1"/>
          </p:cNvSpPr>
          <p:nvPr/>
        </p:nvSpPr>
        <p:spPr bwMode="auto">
          <a:xfrm flipH="1" flipV="1">
            <a:off x="5029200" y="5486400"/>
            <a:ext cx="228600" cy="381000"/>
          </a:xfrm>
          <a:prstGeom prst="line">
            <a:avLst/>
          </a:prstGeom>
          <a:noFill/>
          <a:ln w="9525">
            <a:solidFill>
              <a:schemeClr val="tx1"/>
            </a:solidFill>
            <a:round/>
            <a:headEnd/>
            <a:tailEnd/>
          </a:ln>
        </p:spPr>
        <p:txBody>
          <a:bodyPr/>
          <a:lstStyle/>
          <a:p>
            <a:endParaRPr lang="en-US"/>
          </a:p>
        </p:txBody>
      </p:sp>
      <p:sp>
        <p:nvSpPr>
          <p:cNvPr id="17436" name="Oval 28"/>
          <p:cNvSpPr>
            <a:spLocks noChangeArrowheads="1"/>
          </p:cNvSpPr>
          <p:nvPr/>
        </p:nvSpPr>
        <p:spPr bwMode="auto">
          <a:xfrm>
            <a:off x="2895600" y="3200400"/>
            <a:ext cx="1371600" cy="685800"/>
          </a:xfrm>
          <a:prstGeom prst="ellipse">
            <a:avLst/>
          </a:prstGeom>
          <a:solidFill>
            <a:schemeClr val="accent1"/>
          </a:solidFill>
          <a:ln w="9525">
            <a:solidFill>
              <a:schemeClr val="tx1"/>
            </a:solidFill>
            <a:round/>
            <a:headEnd/>
            <a:tailEnd/>
          </a:ln>
        </p:spPr>
        <p:txBody>
          <a:bodyPr wrap="none" anchor="ctr"/>
          <a:lstStyle/>
          <a:p>
            <a:pPr algn="ctr"/>
            <a:r>
              <a:rPr lang="en-US">
                <a:latin typeface="Arial" charset="0"/>
              </a:rPr>
              <a:t>Backbone</a:t>
            </a:r>
          </a:p>
          <a:p>
            <a:pPr algn="ctr"/>
            <a:r>
              <a:rPr lang="en-US">
                <a:latin typeface="Arial" charset="0"/>
              </a:rPr>
              <a:t>ISP</a:t>
            </a:r>
          </a:p>
        </p:txBody>
      </p:sp>
      <p:sp>
        <p:nvSpPr>
          <p:cNvPr id="17437" name="Oval 29"/>
          <p:cNvSpPr>
            <a:spLocks noChangeArrowheads="1"/>
          </p:cNvSpPr>
          <p:nvPr/>
        </p:nvSpPr>
        <p:spPr bwMode="auto">
          <a:xfrm>
            <a:off x="4953000" y="3200400"/>
            <a:ext cx="1371600" cy="685800"/>
          </a:xfrm>
          <a:prstGeom prst="ellipse">
            <a:avLst/>
          </a:prstGeom>
          <a:solidFill>
            <a:schemeClr val="accent1"/>
          </a:solidFill>
          <a:ln w="9525">
            <a:solidFill>
              <a:schemeClr val="tx1"/>
            </a:solidFill>
            <a:round/>
            <a:headEnd/>
            <a:tailEnd/>
          </a:ln>
        </p:spPr>
        <p:txBody>
          <a:bodyPr wrap="none" anchor="ctr"/>
          <a:lstStyle/>
          <a:p>
            <a:pPr algn="ctr"/>
            <a:r>
              <a:rPr lang="en-US">
                <a:latin typeface="Arial" charset="0"/>
              </a:rPr>
              <a:t>Backbone</a:t>
            </a:r>
          </a:p>
          <a:p>
            <a:pPr algn="ctr"/>
            <a:r>
              <a:rPr lang="en-US">
                <a:latin typeface="Arial" charset="0"/>
              </a:rPr>
              <a:t>ISP</a:t>
            </a:r>
          </a:p>
        </p:txBody>
      </p:sp>
      <p:sp>
        <p:nvSpPr>
          <p:cNvPr id="17438" name="Rectangle 30"/>
          <p:cNvSpPr>
            <a:spLocks noChangeArrowheads="1"/>
          </p:cNvSpPr>
          <p:nvPr/>
        </p:nvSpPr>
        <p:spPr bwMode="auto">
          <a:xfrm>
            <a:off x="2362200" y="2133600"/>
            <a:ext cx="914400" cy="533400"/>
          </a:xfrm>
          <a:prstGeom prst="rect">
            <a:avLst/>
          </a:prstGeom>
          <a:solidFill>
            <a:schemeClr val="accent1"/>
          </a:solidFill>
          <a:ln w="9525">
            <a:solidFill>
              <a:schemeClr val="tx1"/>
            </a:solidFill>
            <a:miter lim="800000"/>
            <a:headEnd/>
            <a:tailEnd/>
          </a:ln>
        </p:spPr>
        <p:txBody>
          <a:bodyPr wrap="none" anchor="ctr"/>
          <a:lstStyle/>
          <a:p>
            <a:pPr algn="ctr"/>
            <a:r>
              <a:rPr lang="en-US">
                <a:latin typeface="Arial" charset="0"/>
              </a:rPr>
              <a:t>Hosting</a:t>
            </a:r>
          </a:p>
          <a:p>
            <a:pPr algn="ctr"/>
            <a:r>
              <a:rPr lang="en-US">
                <a:latin typeface="Arial" charset="0"/>
              </a:rPr>
              <a:t>Center</a:t>
            </a:r>
          </a:p>
        </p:txBody>
      </p:sp>
      <p:sp>
        <p:nvSpPr>
          <p:cNvPr id="17439" name="Rectangle 31"/>
          <p:cNvSpPr>
            <a:spLocks noChangeArrowheads="1"/>
          </p:cNvSpPr>
          <p:nvPr/>
        </p:nvSpPr>
        <p:spPr bwMode="auto">
          <a:xfrm>
            <a:off x="3886200" y="2133600"/>
            <a:ext cx="914400" cy="533400"/>
          </a:xfrm>
          <a:prstGeom prst="rect">
            <a:avLst/>
          </a:prstGeom>
          <a:solidFill>
            <a:schemeClr val="accent1"/>
          </a:solidFill>
          <a:ln w="9525">
            <a:solidFill>
              <a:schemeClr val="tx1"/>
            </a:solidFill>
            <a:miter lim="800000"/>
            <a:headEnd/>
            <a:tailEnd/>
          </a:ln>
        </p:spPr>
        <p:txBody>
          <a:bodyPr wrap="none" anchor="ctr"/>
          <a:lstStyle/>
          <a:p>
            <a:pPr algn="ctr"/>
            <a:r>
              <a:rPr lang="en-US">
                <a:latin typeface="Arial" charset="0"/>
              </a:rPr>
              <a:t>Hosting</a:t>
            </a:r>
          </a:p>
          <a:p>
            <a:pPr algn="ctr"/>
            <a:r>
              <a:rPr lang="en-US">
                <a:latin typeface="Arial" charset="0"/>
              </a:rPr>
              <a:t>Center</a:t>
            </a:r>
          </a:p>
        </p:txBody>
      </p:sp>
      <p:sp>
        <p:nvSpPr>
          <p:cNvPr id="17440" name="Line 32"/>
          <p:cNvSpPr>
            <a:spLocks noChangeShapeType="1"/>
          </p:cNvSpPr>
          <p:nvPr/>
        </p:nvSpPr>
        <p:spPr bwMode="auto">
          <a:xfrm flipV="1">
            <a:off x="1143000" y="3886200"/>
            <a:ext cx="228600" cy="914400"/>
          </a:xfrm>
          <a:prstGeom prst="line">
            <a:avLst/>
          </a:prstGeom>
          <a:noFill/>
          <a:ln w="9525">
            <a:solidFill>
              <a:schemeClr val="tx1"/>
            </a:solidFill>
            <a:round/>
            <a:headEnd/>
            <a:tailEnd/>
          </a:ln>
        </p:spPr>
        <p:txBody>
          <a:bodyPr/>
          <a:lstStyle/>
          <a:p>
            <a:endParaRPr lang="en-US"/>
          </a:p>
        </p:txBody>
      </p:sp>
      <p:sp>
        <p:nvSpPr>
          <p:cNvPr id="17441" name="Line 33"/>
          <p:cNvSpPr>
            <a:spLocks noChangeShapeType="1"/>
          </p:cNvSpPr>
          <p:nvPr/>
        </p:nvSpPr>
        <p:spPr bwMode="auto">
          <a:xfrm flipV="1">
            <a:off x="1295400" y="3733800"/>
            <a:ext cx="1676400" cy="1066800"/>
          </a:xfrm>
          <a:prstGeom prst="line">
            <a:avLst/>
          </a:prstGeom>
          <a:noFill/>
          <a:ln w="9525">
            <a:solidFill>
              <a:schemeClr val="tx1"/>
            </a:solidFill>
            <a:round/>
            <a:headEnd/>
            <a:tailEnd/>
          </a:ln>
        </p:spPr>
        <p:txBody>
          <a:bodyPr/>
          <a:lstStyle/>
          <a:p>
            <a:endParaRPr lang="en-US"/>
          </a:p>
        </p:txBody>
      </p:sp>
      <p:sp>
        <p:nvSpPr>
          <p:cNvPr id="17442" name="Line 34"/>
          <p:cNvSpPr>
            <a:spLocks noChangeShapeType="1"/>
          </p:cNvSpPr>
          <p:nvPr/>
        </p:nvSpPr>
        <p:spPr bwMode="auto">
          <a:xfrm flipH="1" flipV="1">
            <a:off x="5867400" y="3886200"/>
            <a:ext cx="76200" cy="838200"/>
          </a:xfrm>
          <a:prstGeom prst="line">
            <a:avLst/>
          </a:prstGeom>
          <a:noFill/>
          <a:ln w="9525">
            <a:solidFill>
              <a:schemeClr val="tx1"/>
            </a:solidFill>
            <a:round/>
            <a:headEnd/>
            <a:tailEnd/>
          </a:ln>
        </p:spPr>
        <p:txBody>
          <a:bodyPr/>
          <a:lstStyle/>
          <a:p>
            <a:endParaRPr lang="en-US"/>
          </a:p>
        </p:txBody>
      </p:sp>
      <p:sp>
        <p:nvSpPr>
          <p:cNvPr id="17443" name="Line 35"/>
          <p:cNvSpPr>
            <a:spLocks noChangeShapeType="1"/>
          </p:cNvSpPr>
          <p:nvPr/>
        </p:nvSpPr>
        <p:spPr bwMode="auto">
          <a:xfrm flipH="1" flipV="1">
            <a:off x="4267200" y="3581400"/>
            <a:ext cx="1447800" cy="1219200"/>
          </a:xfrm>
          <a:prstGeom prst="line">
            <a:avLst/>
          </a:prstGeom>
          <a:noFill/>
          <a:ln w="9525">
            <a:solidFill>
              <a:schemeClr val="tx1"/>
            </a:solidFill>
            <a:round/>
            <a:headEnd/>
            <a:tailEnd/>
          </a:ln>
        </p:spPr>
        <p:txBody>
          <a:bodyPr/>
          <a:lstStyle/>
          <a:p>
            <a:endParaRPr lang="en-US"/>
          </a:p>
        </p:txBody>
      </p:sp>
      <p:sp>
        <p:nvSpPr>
          <p:cNvPr id="17444" name="Line 36"/>
          <p:cNvSpPr>
            <a:spLocks noChangeShapeType="1"/>
          </p:cNvSpPr>
          <p:nvPr/>
        </p:nvSpPr>
        <p:spPr bwMode="auto">
          <a:xfrm flipH="1" flipV="1">
            <a:off x="2895600" y="4572000"/>
            <a:ext cx="152400" cy="533400"/>
          </a:xfrm>
          <a:prstGeom prst="line">
            <a:avLst/>
          </a:prstGeom>
          <a:noFill/>
          <a:ln w="9525">
            <a:solidFill>
              <a:schemeClr val="tx1"/>
            </a:solidFill>
            <a:round/>
            <a:headEnd/>
            <a:tailEnd/>
          </a:ln>
        </p:spPr>
        <p:txBody>
          <a:bodyPr/>
          <a:lstStyle/>
          <a:p>
            <a:endParaRPr lang="en-US"/>
          </a:p>
        </p:txBody>
      </p:sp>
      <p:sp>
        <p:nvSpPr>
          <p:cNvPr id="17445" name="Line 37"/>
          <p:cNvSpPr>
            <a:spLocks noChangeShapeType="1"/>
          </p:cNvSpPr>
          <p:nvPr/>
        </p:nvSpPr>
        <p:spPr bwMode="auto">
          <a:xfrm flipH="1" flipV="1">
            <a:off x="4419600" y="4572000"/>
            <a:ext cx="304800" cy="533400"/>
          </a:xfrm>
          <a:prstGeom prst="line">
            <a:avLst/>
          </a:prstGeom>
          <a:noFill/>
          <a:ln w="9525">
            <a:solidFill>
              <a:schemeClr val="tx1"/>
            </a:solidFill>
            <a:round/>
            <a:headEnd/>
            <a:tailEnd/>
          </a:ln>
        </p:spPr>
        <p:txBody>
          <a:bodyPr/>
          <a:lstStyle/>
          <a:p>
            <a:endParaRPr lang="en-US"/>
          </a:p>
        </p:txBody>
      </p:sp>
      <p:sp>
        <p:nvSpPr>
          <p:cNvPr id="17446" name="Line 38"/>
          <p:cNvSpPr>
            <a:spLocks noChangeShapeType="1"/>
          </p:cNvSpPr>
          <p:nvPr/>
        </p:nvSpPr>
        <p:spPr bwMode="auto">
          <a:xfrm>
            <a:off x="1981200" y="3810000"/>
            <a:ext cx="914400" cy="457200"/>
          </a:xfrm>
          <a:prstGeom prst="line">
            <a:avLst/>
          </a:prstGeom>
          <a:noFill/>
          <a:ln w="9525">
            <a:solidFill>
              <a:schemeClr val="tx1"/>
            </a:solidFill>
            <a:round/>
            <a:headEnd/>
            <a:tailEnd/>
          </a:ln>
        </p:spPr>
        <p:txBody>
          <a:bodyPr/>
          <a:lstStyle/>
          <a:p>
            <a:endParaRPr lang="en-US"/>
          </a:p>
        </p:txBody>
      </p:sp>
      <p:sp>
        <p:nvSpPr>
          <p:cNvPr id="17447" name="Line 39"/>
          <p:cNvSpPr>
            <a:spLocks noChangeShapeType="1"/>
          </p:cNvSpPr>
          <p:nvPr/>
        </p:nvSpPr>
        <p:spPr bwMode="auto">
          <a:xfrm flipV="1">
            <a:off x="2971800" y="3810000"/>
            <a:ext cx="228600" cy="457200"/>
          </a:xfrm>
          <a:prstGeom prst="line">
            <a:avLst/>
          </a:prstGeom>
          <a:noFill/>
          <a:ln w="9525">
            <a:solidFill>
              <a:schemeClr val="tx1"/>
            </a:solidFill>
            <a:round/>
            <a:headEnd/>
            <a:tailEnd/>
          </a:ln>
        </p:spPr>
        <p:txBody>
          <a:bodyPr/>
          <a:lstStyle/>
          <a:p>
            <a:endParaRPr lang="en-US"/>
          </a:p>
        </p:txBody>
      </p:sp>
      <p:sp>
        <p:nvSpPr>
          <p:cNvPr id="17448" name="Line 40"/>
          <p:cNvSpPr>
            <a:spLocks noChangeShapeType="1"/>
          </p:cNvSpPr>
          <p:nvPr/>
        </p:nvSpPr>
        <p:spPr bwMode="auto">
          <a:xfrm>
            <a:off x="3962400" y="3810000"/>
            <a:ext cx="381000" cy="457200"/>
          </a:xfrm>
          <a:prstGeom prst="line">
            <a:avLst/>
          </a:prstGeom>
          <a:noFill/>
          <a:ln w="9525">
            <a:solidFill>
              <a:schemeClr val="tx1"/>
            </a:solidFill>
            <a:round/>
            <a:headEnd/>
            <a:tailEnd/>
          </a:ln>
        </p:spPr>
        <p:txBody>
          <a:bodyPr/>
          <a:lstStyle/>
          <a:p>
            <a:endParaRPr lang="en-US"/>
          </a:p>
        </p:txBody>
      </p:sp>
      <p:sp>
        <p:nvSpPr>
          <p:cNvPr id="17449" name="Line 41"/>
          <p:cNvSpPr>
            <a:spLocks noChangeShapeType="1"/>
          </p:cNvSpPr>
          <p:nvPr/>
        </p:nvSpPr>
        <p:spPr bwMode="auto">
          <a:xfrm flipV="1">
            <a:off x="4495800" y="3733800"/>
            <a:ext cx="533400" cy="533400"/>
          </a:xfrm>
          <a:prstGeom prst="line">
            <a:avLst/>
          </a:prstGeom>
          <a:noFill/>
          <a:ln w="9525">
            <a:solidFill>
              <a:schemeClr val="tx1"/>
            </a:solidFill>
            <a:round/>
            <a:headEnd/>
            <a:tailEnd/>
          </a:ln>
        </p:spPr>
        <p:txBody>
          <a:bodyPr/>
          <a:lstStyle/>
          <a:p>
            <a:endParaRPr lang="en-US"/>
          </a:p>
        </p:txBody>
      </p:sp>
      <p:sp>
        <p:nvSpPr>
          <p:cNvPr id="17450" name="Line 42"/>
          <p:cNvSpPr>
            <a:spLocks noChangeShapeType="1"/>
          </p:cNvSpPr>
          <p:nvPr/>
        </p:nvSpPr>
        <p:spPr bwMode="auto">
          <a:xfrm>
            <a:off x="2286000" y="3505200"/>
            <a:ext cx="609600" cy="0"/>
          </a:xfrm>
          <a:prstGeom prst="line">
            <a:avLst/>
          </a:prstGeom>
          <a:noFill/>
          <a:ln w="19050">
            <a:solidFill>
              <a:schemeClr val="tx1"/>
            </a:solidFill>
            <a:round/>
            <a:headEnd/>
            <a:tailEnd/>
          </a:ln>
        </p:spPr>
        <p:txBody>
          <a:bodyPr/>
          <a:lstStyle/>
          <a:p>
            <a:endParaRPr lang="en-US"/>
          </a:p>
        </p:txBody>
      </p:sp>
      <p:sp>
        <p:nvSpPr>
          <p:cNvPr id="17451" name="Line 43"/>
          <p:cNvSpPr>
            <a:spLocks noChangeShapeType="1"/>
          </p:cNvSpPr>
          <p:nvPr/>
        </p:nvSpPr>
        <p:spPr bwMode="auto">
          <a:xfrm flipV="1">
            <a:off x="1981200" y="2667000"/>
            <a:ext cx="533400" cy="609600"/>
          </a:xfrm>
          <a:prstGeom prst="line">
            <a:avLst/>
          </a:prstGeom>
          <a:noFill/>
          <a:ln w="19050">
            <a:solidFill>
              <a:schemeClr val="tx1"/>
            </a:solidFill>
            <a:round/>
            <a:headEnd/>
            <a:tailEnd/>
          </a:ln>
        </p:spPr>
        <p:txBody>
          <a:bodyPr/>
          <a:lstStyle/>
          <a:p>
            <a:endParaRPr lang="en-US"/>
          </a:p>
        </p:txBody>
      </p:sp>
      <p:sp>
        <p:nvSpPr>
          <p:cNvPr id="17452" name="Line 44"/>
          <p:cNvSpPr>
            <a:spLocks noChangeShapeType="1"/>
          </p:cNvSpPr>
          <p:nvPr/>
        </p:nvSpPr>
        <p:spPr bwMode="auto">
          <a:xfrm>
            <a:off x="2819400" y="2667000"/>
            <a:ext cx="381000" cy="609600"/>
          </a:xfrm>
          <a:prstGeom prst="line">
            <a:avLst/>
          </a:prstGeom>
          <a:noFill/>
          <a:ln w="19050">
            <a:solidFill>
              <a:schemeClr val="tx1"/>
            </a:solidFill>
            <a:round/>
            <a:headEnd/>
            <a:tailEnd/>
          </a:ln>
        </p:spPr>
        <p:txBody>
          <a:bodyPr/>
          <a:lstStyle/>
          <a:p>
            <a:endParaRPr lang="en-US"/>
          </a:p>
        </p:txBody>
      </p:sp>
      <p:sp>
        <p:nvSpPr>
          <p:cNvPr id="17453" name="Line 45"/>
          <p:cNvSpPr>
            <a:spLocks noChangeShapeType="1"/>
          </p:cNvSpPr>
          <p:nvPr/>
        </p:nvSpPr>
        <p:spPr bwMode="auto">
          <a:xfrm>
            <a:off x="3124200" y="2667000"/>
            <a:ext cx="1905000" cy="685800"/>
          </a:xfrm>
          <a:prstGeom prst="line">
            <a:avLst/>
          </a:prstGeom>
          <a:noFill/>
          <a:ln w="19050">
            <a:solidFill>
              <a:schemeClr val="tx1"/>
            </a:solidFill>
            <a:round/>
            <a:headEnd/>
            <a:tailEnd/>
          </a:ln>
        </p:spPr>
        <p:txBody>
          <a:bodyPr/>
          <a:lstStyle/>
          <a:p>
            <a:endParaRPr lang="en-US"/>
          </a:p>
        </p:txBody>
      </p:sp>
      <p:sp>
        <p:nvSpPr>
          <p:cNvPr id="17454" name="Line 46"/>
          <p:cNvSpPr>
            <a:spLocks noChangeShapeType="1"/>
          </p:cNvSpPr>
          <p:nvPr/>
        </p:nvSpPr>
        <p:spPr bwMode="auto">
          <a:xfrm flipH="1">
            <a:off x="3886200" y="2667000"/>
            <a:ext cx="381000" cy="533400"/>
          </a:xfrm>
          <a:prstGeom prst="line">
            <a:avLst/>
          </a:prstGeom>
          <a:noFill/>
          <a:ln w="19050">
            <a:solidFill>
              <a:schemeClr val="tx1"/>
            </a:solidFill>
            <a:round/>
            <a:headEnd/>
            <a:tailEnd/>
          </a:ln>
        </p:spPr>
        <p:txBody>
          <a:bodyPr/>
          <a:lstStyle/>
          <a:p>
            <a:endParaRPr lang="en-US"/>
          </a:p>
        </p:txBody>
      </p:sp>
      <p:sp>
        <p:nvSpPr>
          <p:cNvPr id="17455" name="Line 47"/>
          <p:cNvSpPr>
            <a:spLocks noChangeShapeType="1"/>
          </p:cNvSpPr>
          <p:nvPr/>
        </p:nvSpPr>
        <p:spPr bwMode="auto">
          <a:xfrm>
            <a:off x="4419600" y="2667000"/>
            <a:ext cx="762000" cy="609600"/>
          </a:xfrm>
          <a:prstGeom prst="line">
            <a:avLst/>
          </a:prstGeom>
          <a:noFill/>
          <a:ln w="19050">
            <a:solidFill>
              <a:schemeClr val="tx1"/>
            </a:solidFill>
            <a:round/>
            <a:headEnd/>
            <a:tailEnd/>
          </a:ln>
        </p:spPr>
        <p:txBody>
          <a:bodyPr/>
          <a:lstStyle/>
          <a:p>
            <a:endParaRPr lang="en-US"/>
          </a:p>
        </p:txBody>
      </p:sp>
      <p:sp>
        <p:nvSpPr>
          <p:cNvPr id="17456" name="Line 48"/>
          <p:cNvSpPr>
            <a:spLocks noChangeShapeType="1"/>
          </p:cNvSpPr>
          <p:nvPr/>
        </p:nvSpPr>
        <p:spPr bwMode="auto">
          <a:xfrm flipH="1" flipV="1">
            <a:off x="3048000" y="4495800"/>
            <a:ext cx="1524000" cy="685800"/>
          </a:xfrm>
          <a:prstGeom prst="line">
            <a:avLst/>
          </a:prstGeom>
          <a:noFill/>
          <a:ln w="9525">
            <a:solidFill>
              <a:schemeClr val="tx1"/>
            </a:solidFill>
            <a:round/>
            <a:headEnd/>
            <a:tailEnd/>
          </a:ln>
        </p:spPr>
        <p:txBody>
          <a:bodyPr/>
          <a:lstStyle/>
          <a:p>
            <a:endParaRPr lang="en-US"/>
          </a:p>
        </p:txBody>
      </p:sp>
      <p:sp>
        <p:nvSpPr>
          <p:cNvPr id="17457" name="Text Box 49"/>
          <p:cNvSpPr txBox="1">
            <a:spLocks noChangeArrowheads="1"/>
          </p:cNvSpPr>
          <p:nvPr/>
        </p:nvSpPr>
        <p:spPr bwMode="auto">
          <a:xfrm>
            <a:off x="5597525" y="5761038"/>
            <a:ext cx="692150" cy="366712"/>
          </a:xfrm>
          <a:prstGeom prst="rect">
            <a:avLst/>
          </a:prstGeom>
          <a:noFill/>
          <a:ln w="9525">
            <a:noFill/>
            <a:miter lim="800000"/>
            <a:headEnd/>
            <a:tailEnd/>
          </a:ln>
        </p:spPr>
        <p:txBody>
          <a:bodyPr wrap="none">
            <a:spAutoFit/>
          </a:bodyPr>
          <a:lstStyle/>
          <a:p>
            <a:r>
              <a:rPr lang="en-US">
                <a:latin typeface="Arial" charset="0"/>
              </a:rPr>
              <a:t>Sites</a:t>
            </a:r>
          </a:p>
        </p:txBody>
      </p:sp>
      <p:sp>
        <p:nvSpPr>
          <p:cNvPr id="17458" name="Rectangle 50"/>
          <p:cNvSpPr>
            <a:spLocks noChangeArrowheads="1"/>
          </p:cNvSpPr>
          <p:nvPr/>
        </p:nvSpPr>
        <p:spPr bwMode="auto">
          <a:xfrm>
            <a:off x="1447800" y="3716338"/>
            <a:ext cx="330200" cy="338137"/>
          </a:xfrm>
          <a:prstGeom prst="rect">
            <a:avLst/>
          </a:prstGeom>
          <a:solidFill>
            <a:srgbClr val="FF33CC"/>
          </a:solidFill>
          <a:ln w="28575">
            <a:solidFill>
              <a:schemeClr val="tx1"/>
            </a:solidFill>
            <a:prstDash val="dash"/>
            <a:miter lim="800000"/>
            <a:headEnd/>
            <a:tailEnd/>
          </a:ln>
        </p:spPr>
        <p:txBody>
          <a:bodyPr wrap="none" anchor="ctr"/>
          <a:lstStyle/>
          <a:p>
            <a:pPr algn="ctr"/>
            <a:r>
              <a:rPr lang="en-US">
                <a:latin typeface="Arial" charset="0"/>
              </a:rPr>
              <a:t>CS</a:t>
            </a:r>
          </a:p>
        </p:txBody>
      </p:sp>
      <p:sp>
        <p:nvSpPr>
          <p:cNvPr id="17459" name="Rectangle 51"/>
          <p:cNvSpPr>
            <a:spLocks noChangeArrowheads="1"/>
          </p:cNvSpPr>
          <p:nvPr/>
        </p:nvSpPr>
        <p:spPr bwMode="auto">
          <a:xfrm>
            <a:off x="3429000" y="3698875"/>
            <a:ext cx="330200" cy="338138"/>
          </a:xfrm>
          <a:prstGeom prst="rect">
            <a:avLst/>
          </a:prstGeom>
          <a:solidFill>
            <a:srgbClr val="FF33CC"/>
          </a:solidFill>
          <a:ln w="28575">
            <a:solidFill>
              <a:schemeClr val="tx1"/>
            </a:solidFill>
            <a:prstDash val="dash"/>
            <a:miter lim="800000"/>
            <a:headEnd/>
            <a:tailEnd/>
          </a:ln>
        </p:spPr>
        <p:txBody>
          <a:bodyPr wrap="none" anchor="ctr"/>
          <a:lstStyle/>
          <a:p>
            <a:pPr algn="ctr"/>
            <a:r>
              <a:rPr lang="en-US">
                <a:latin typeface="Arial" charset="0"/>
              </a:rPr>
              <a:t>CS</a:t>
            </a:r>
          </a:p>
        </p:txBody>
      </p:sp>
      <p:sp>
        <p:nvSpPr>
          <p:cNvPr id="17460" name="Rectangle 52"/>
          <p:cNvSpPr>
            <a:spLocks noChangeArrowheads="1"/>
          </p:cNvSpPr>
          <p:nvPr/>
        </p:nvSpPr>
        <p:spPr bwMode="auto">
          <a:xfrm>
            <a:off x="5397500" y="3698875"/>
            <a:ext cx="330200" cy="338138"/>
          </a:xfrm>
          <a:prstGeom prst="rect">
            <a:avLst/>
          </a:prstGeom>
          <a:solidFill>
            <a:srgbClr val="FF33CC"/>
          </a:solidFill>
          <a:ln w="28575">
            <a:solidFill>
              <a:schemeClr val="tx1"/>
            </a:solidFill>
            <a:prstDash val="dash"/>
            <a:miter lim="800000"/>
            <a:headEnd/>
            <a:tailEnd/>
          </a:ln>
        </p:spPr>
        <p:txBody>
          <a:bodyPr wrap="none" anchor="ctr"/>
          <a:lstStyle/>
          <a:p>
            <a:pPr algn="ctr"/>
            <a:r>
              <a:rPr lang="en-US">
                <a:latin typeface="Arial" charset="0"/>
              </a:rPr>
              <a:t>CS</a:t>
            </a:r>
          </a:p>
        </p:txBody>
      </p:sp>
      <p:sp>
        <p:nvSpPr>
          <p:cNvPr id="17461" name="Rectangle 53"/>
          <p:cNvSpPr>
            <a:spLocks noChangeArrowheads="1"/>
          </p:cNvSpPr>
          <p:nvPr/>
        </p:nvSpPr>
        <p:spPr bwMode="auto">
          <a:xfrm>
            <a:off x="4953000" y="5181600"/>
            <a:ext cx="330200" cy="338138"/>
          </a:xfrm>
          <a:prstGeom prst="rect">
            <a:avLst/>
          </a:prstGeom>
          <a:solidFill>
            <a:srgbClr val="FF33CC"/>
          </a:solidFill>
          <a:ln w="28575">
            <a:solidFill>
              <a:schemeClr val="tx1"/>
            </a:solidFill>
            <a:prstDash val="dash"/>
            <a:miter lim="800000"/>
            <a:headEnd/>
            <a:tailEnd/>
          </a:ln>
        </p:spPr>
        <p:txBody>
          <a:bodyPr wrap="none" anchor="ctr"/>
          <a:lstStyle/>
          <a:p>
            <a:pPr algn="ctr"/>
            <a:r>
              <a:rPr lang="en-US">
                <a:latin typeface="Arial" charset="0"/>
              </a:rPr>
              <a:t>CS</a:t>
            </a:r>
          </a:p>
        </p:txBody>
      </p:sp>
      <p:sp>
        <p:nvSpPr>
          <p:cNvPr id="17462" name="Rectangle 54"/>
          <p:cNvSpPr>
            <a:spLocks noChangeArrowheads="1"/>
          </p:cNvSpPr>
          <p:nvPr/>
        </p:nvSpPr>
        <p:spPr bwMode="auto">
          <a:xfrm>
            <a:off x="1371600" y="4843463"/>
            <a:ext cx="330200" cy="338137"/>
          </a:xfrm>
          <a:prstGeom prst="rect">
            <a:avLst/>
          </a:prstGeom>
          <a:solidFill>
            <a:srgbClr val="FF33CC"/>
          </a:solidFill>
          <a:ln w="28575">
            <a:solidFill>
              <a:schemeClr val="tx1"/>
            </a:solidFill>
            <a:prstDash val="dash"/>
            <a:miter lim="800000"/>
            <a:headEnd/>
            <a:tailEnd/>
          </a:ln>
        </p:spPr>
        <p:txBody>
          <a:bodyPr wrap="none" anchor="ctr"/>
          <a:lstStyle/>
          <a:p>
            <a:pPr algn="ctr"/>
            <a:r>
              <a:rPr lang="en-US">
                <a:latin typeface="Arial" charset="0"/>
              </a:rPr>
              <a:t>CS</a:t>
            </a:r>
          </a:p>
        </p:txBody>
      </p:sp>
      <p:sp>
        <p:nvSpPr>
          <p:cNvPr id="17463" name="Rectangle 55"/>
          <p:cNvSpPr>
            <a:spLocks noChangeArrowheads="1"/>
          </p:cNvSpPr>
          <p:nvPr/>
        </p:nvSpPr>
        <p:spPr bwMode="auto">
          <a:xfrm>
            <a:off x="1790700" y="6340475"/>
            <a:ext cx="330200" cy="338138"/>
          </a:xfrm>
          <a:prstGeom prst="rect">
            <a:avLst/>
          </a:prstGeom>
          <a:solidFill>
            <a:srgbClr val="33CC33"/>
          </a:solidFill>
          <a:ln w="28575">
            <a:solidFill>
              <a:schemeClr val="tx1"/>
            </a:solidFill>
            <a:prstDash val="dash"/>
            <a:miter lim="800000"/>
            <a:headEnd/>
            <a:tailEnd/>
          </a:ln>
        </p:spPr>
        <p:txBody>
          <a:bodyPr wrap="none" anchor="ctr"/>
          <a:lstStyle/>
          <a:p>
            <a:pPr algn="ctr"/>
            <a:r>
              <a:rPr lang="en-US">
                <a:latin typeface="Arial" charset="0"/>
              </a:rPr>
              <a:t>C</a:t>
            </a:r>
          </a:p>
        </p:txBody>
      </p:sp>
      <p:sp>
        <p:nvSpPr>
          <p:cNvPr id="17464" name="Rectangle 56"/>
          <p:cNvSpPr>
            <a:spLocks noChangeArrowheads="1"/>
          </p:cNvSpPr>
          <p:nvPr/>
        </p:nvSpPr>
        <p:spPr bwMode="auto">
          <a:xfrm>
            <a:off x="3721100" y="6340475"/>
            <a:ext cx="330200" cy="338138"/>
          </a:xfrm>
          <a:prstGeom prst="rect">
            <a:avLst/>
          </a:prstGeom>
          <a:solidFill>
            <a:srgbClr val="33CC33"/>
          </a:solidFill>
          <a:ln w="28575">
            <a:solidFill>
              <a:schemeClr val="tx1"/>
            </a:solidFill>
            <a:prstDash val="dash"/>
            <a:miter lim="800000"/>
            <a:headEnd/>
            <a:tailEnd/>
          </a:ln>
        </p:spPr>
        <p:txBody>
          <a:bodyPr wrap="none" anchor="ctr"/>
          <a:lstStyle/>
          <a:p>
            <a:pPr algn="ctr"/>
            <a:r>
              <a:rPr lang="en-US">
                <a:latin typeface="Arial" charset="0"/>
              </a:rPr>
              <a:t>C</a:t>
            </a:r>
          </a:p>
        </p:txBody>
      </p:sp>
      <p:cxnSp>
        <p:nvCxnSpPr>
          <p:cNvPr id="17465" name="AutoShape 57"/>
          <p:cNvCxnSpPr>
            <a:cxnSpLocks noChangeShapeType="1"/>
            <a:stCxn id="17422" idx="3"/>
            <a:endCxn id="17463" idx="0"/>
          </p:cNvCxnSpPr>
          <p:nvPr/>
        </p:nvCxnSpPr>
        <p:spPr bwMode="auto">
          <a:xfrm flipH="1">
            <a:off x="1955800" y="6127750"/>
            <a:ext cx="396875" cy="198438"/>
          </a:xfrm>
          <a:prstGeom prst="straightConnector1">
            <a:avLst/>
          </a:prstGeom>
          <a:noFill/>
          <a:ln w="9525">
            <a:solidFill>
              <a:schemeClr val="tx1"/>
            </a:solidFill>
            <a:round/>
            <a:headEnd/>
            <a:tailEnd/>
          </a:ln>
        </p:spPr>
      </p:cxnSp>
      <p:cxnSp>
        <p:nvCxnSpPr>
          <p:cNvPr id="17466" name="AutoShape 58"/>
          <p:cNvCxnSpPr>
            <a:cxnSpLocks noChangeShapeType="1"/>
            <a:stCxn id="17425" idx="5"/>
            <a:endCxn id="17464" idx="0"/>
          </p:cNvCxnSpPr>
          <p:nvPr/>
        </p:nvCxnSpPr>
        <p:spPr bwMode="auto">
          <a:xfrm>
            <a:off x="3743325" y="6127750"/>
            <a:ext cx="142875" cy="198438"/>
          </a:xfrm>
          <a:prstGeom prst="straightConnector1">
            <a:avLst/>
          </a:prstGeom>
          <a:noFill/>
          <a:ln w="9525">
            <a:solidFill>
              <a:schemeClr val="tx1"/>
            </a:solidFill>
            <a:round/>
            <a:headEnd/>
            <a:tailEnd/>
          </a:ln>
        </p:spPr>
      </p:cxnSp>
      <p:sp>
        <p:nvSpPr>
          <p:cNvPr id="17467" name="Rectangle 59"/>
          <p:cNvSpPr>
            <a:spLocks noChangeArrowheads="1"/>
          </p:cNvSpPr>
          <p:nvPr/>
        </p:nvSpPr>
        <p:spPr bwMode="auto">
          <a:xfrm>
            <a:off x="4114800" y="2286000"/>
            <a:ext cx="330200" cy="338138"/>
          </a:xfrm>
          <a:prstGeom prst="rect">
            <a:avLst/>
          </a:prstGeom>
          <a:solidFill>
            <a:srgbClr val="FF33CC"/>
          </a:solidFill>
          <a:ln w="28575">
            <a:solidFill>
              <a:schemeClr val="tx1"/>
            </a:solidFill>
            <a:prstDash val="dash"/>
            <a:miter lim="800000"/>
            <a:headEnd/>
            <a:tailEnd/>
          </a:ln>
        </p:spPr>
        <p:txBody>
          <a:bodyPr wrap="none" anchor="ctr"/>
          <a:lstStyle/>
          <a:p>
            <a:pPr algn="ctr"/>
            <a:r>
              <a:rPr lang="en-US">
                <a:latin typeface="Arial" charset="0"/>
              </a:rPr>
              <a:t>OS</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pPr eaLnBrk="1" hangingPunct="1"/>
            <a:r>
              <a:rPr lang="en-US" smtClean="0"/>
              <a:t>Cached CDN</a:t>
            </a:r>
            <a:endParaRPr lang="en-US" sz="3300" smtClean="0"/>
          </a:p>
        </p:txBody>
      </p:sp>
      <p:sp>
        <p:nvSpPr>
          <p:cNvPr id="18435" name="Oval 3"/>
          <p:cNvSpPr>
            <a:spLocks noChangeArrowheads="1"/>
          </p:cNvSpPr>
          <p:nvPr/>
        </p:nvSpPr>
        <p:spPr bwMode="auto">
          <a:xfrm>
            <a:off x="304800" y="5562600"/>
            <a:ext cx="457200" cy="304800"/>
          </a:xfrm>
          <a:prstGeom prst="ellipse">
            <a:avLst/>
          </a:prstGeom>
          <a:solidFill>
            <a:schemeClr val="accent1"/>
          </a:solidFill>
          <a:ln w="9525">
            <a:solidFill>
              <a:schemeClr val="tx1"/>
            </a:solidFill>
            <a:round/>
            <a:headEnd/>
            <a:tailEnd/>
          </a:ln>
        </p:spPr>
        <p:txBody>
          <a:bodyPr wrap="none" anchor="ctr"/>
          <a:lstStyle/>
          <a:p>
            <a:pPr algn="ctr"/>
            <a:r>
              <a:rPr lang="en-US">
                <a:latin typeface="Arial" charset="0"/>
              </a:rPr>
              <a:t>S</a:t>
            </a:r>
          </a:p>
        </p:txBody>
      </p:sp>
      <p:sp>
        <p:nvSpPr>
          <p:cNvPr id="18436" name="Oval 4"/>
          <p:cNvSpPr>
            <a:spLocks noChangeArrowheads="1"/>
          </p:cNvSpPr>
          <p:nvPr/>
        </p:nvSpPr>
        <p:spPr bwMode="auto">
          <a:xfrm>
            <a:off x="762000" y="4800600"/>
            <a:ext cx="685800" cy="381000"/>
          </a:xfrm>
          <a:prstGeom prst="ellipse">
            <a:avLst/>
          </a:prstGeom>
          <a:solidFill>
            <a:schemeClr val="accent1"/>
          </a:solidFill>
          <a:ln w="9525">
            <a:solidFill>
              <a:schemeClr val="tx1"/>
            </a:solidFill>
            <a:round/>
            <a:headEnd/>
            <a:tailEnd/>
          </a:ln>
        </p:spPr>
        <p:txBody>
          <a:bodyPr wrap="none" anchor="ctr"/>
          <a:lstStyle/>
          <a:p>
            <a:pPr algn="ctr"/>
            <a:r>
              <a:rPr lang="en-US">
                <a:latin typeface="Arial" charset="0"/>
              </a:rPr>
              <a:t>ISP</a:t>
            </a:r>
          </a:p>
        </p:txBody>
      </p:sp>
      <p:sp>
        <p:nvSpPr>
          <p:cNvPr id="18437" name="Oval 5"/>
          <p:cNvSpPr>
            <a:spLocks noChangeArrowheads="1"/>
          </p:cNvSpPr>
          <p:nvPr/>
        </p:nvSpPr>
        <p:spPr bwMode="auto">
          <a:xfrm>
            <a:off x="914400" y="3200400"/>
            <a:ext cx="1371600" cy="685800"/>
          </a:xfrm>
          <a:prstGeom prst="ellipse">
            <a:avLst/>
          </a:prstGeom>
          <a:solidFill>
            <a:schemeClr val="accent1"/>
          </a:solidFill>
          <a:ln w="9525">
            <a:solidFill>
              <a:schemeClr val="tx1"/>
            </a:solidFill>
            <a:round/>
            <a:headEnd/>
            <a:tailEnd/>
          </a:ln>
        </p:spPr>
        <p:txBody>
          <a:bodyPr wrap="none" anchor="ctr"/>
          <a:lstStyle/>
          <a:p>
            <a:pPr algn="ctr"/>
            <a:r>
              <a:rPr lang="en-US">
                <a:latin typeface="Arial" charset="0"/>
              </a:rPr>
              <a:t>Backbone</a:t>
            </a:r>
          </a:p>
          <a:p>
            <a:pPr algn="ctr"/>
            <a:r>
              <a:rPr lang="en-US">
                <a:latin typeface="Arial" charset="0"/>
              </a:rPr>
              <a:t>ISP</a:t>
            </a:r>
          </a:p>
        </p:txBody>
      </p:sp>
      <p:sp>
        <p:nvSpPr>
          <p:cNvPr id="18438" name="Rectangle 6"/>
          <p:cNvSpPr>
            <a:spLocks noChangeArrowheads="1"/>
          </p:cNvSpPr>
          <p:nvPr/>
        </p:nvSpPr>
        <p:spPr bwMode="auto">
          <a:xfrm>
            <a:off x="2743200" y="4267200"/>
            <a:ext cx="304800" cy="304800"/>
          </a:xfrm>
          <a:prstGeom prst="rect">
            <a:avLst/>
          </a:prstGeom>
          <a:solidFill>
            <a:schemeClr val="accent1"/>
          </a:solidFill>
          <a:ln w="9525">
            <a:solidFill>
              <a:schemeClr val="tx1"/>
            </a:solidFill>
            <a:miter lim="800000"/>
            <a:headEnd/>
            <a:tailEnd/>
          </a:ln>
        </p:spPr>
        <p:txBody>
          <a:bodyPr wrap="none" anchor="ctr"/>
          <a:lstStyle/>
          <a:p>
            <a:pPr algn="ctr"/>
            <a:r>
              <a:rPr lang="en-US">
                <a:latin typeface="Arial" charset="0"/>
              </a:rPr>
              <a:t>IX</a:t>
            </a:r>
          </a:p>
        </p:txBody>
      </p:sp>
      <p:sp>
        <p:nvSpPr>
          <p:cNvPr id="18439" name="Rectangle 7"/>
          <p:cNvSpPr>
            <a:spLocks noChangeArrowheads="1"/>
          </p:cNvSpPr>
          <p:nvPr/>
        </p:nvSpPr>
        <p:spPr bwMode="auto">
          <a:xfrm>
            <a:off x="4267200" y="4267200"/>
            <a:ext cx="304800" cy="304800"/>
          </a:xfrm>
          <a:prstGeom prst="rect">
            <a:avLst/>
          </a:prstGeom>
          <a:solidFill>
            <a:schemeClr val="accent1"/>
          </a:solidFill>
          <a:ln w="9525">
            <a:solidFill>
              <a:schemeClr val="tx1"/>
            </a:solidFill>
            <a:miter lim="800000"/>
            <a:headEnd/>
            <a:tailEnd/>
          </a:ln>
        </p:spPr>
        <p:txBody>
          <a:bodyPr wrap="none" anchor="ctr"/>
          <a:lstStyle/>
          <a:p>
            <a:pPr algn="ctr"/>
            <a:r>
              <a:rPr lang="en-US">
                <a:latin typeface="Arial" charset="0"/>
              </a:rPr>
              <a:t>IX</a:t>
            </a:r>
          </a:p>
        </p:txBody>
      </p:sp>
      <p:sp>
        <p:nvSpPr>
          <p:cNvPr id="18440" name="Oval 8"/>
          <p:cNvSpPr>
            <a:spLocks noChangeArrowheads="1"/>
          </p:cNvSpPr>
          <p:nvPr/>
        </p:nvSpPr>
        <p:spPr bwMode="auto">
          <a:xfrm>
            <a:off x="838200" y="5562600"/>
            <a:ext cx="457200" cy="304800"/>
          </a:xfrm>
          <a:prstGeom prst="ellipse">
            <a:avLst/>
          </a:prstGeom>
          <a:solidFill>
            <a:schemeClr val="accent1"/>
          </a:solidFill>
          <a:ln w="9525">
            <a:solidFill>
              <a:schemeClr val="tx1"/>
            </a:solidFill>
            <a:round/>
            <a:headEnd/>
            <a:tailEnd/>
          </a:ln>
        </p:spPr>
        <p:txBody>
          <a:bodyPr wrap="none" anchor="ctr"/>
          <a:lstStyle/>
          <a:p>
            <a:pPr algn="ctr"/>
            <a:r>
              <a:rPr lang="en-US">
                <a:latin typeface="Arial" charset="0"/>
              </a:rPr>
              <a:t>S</a:t>
            </a:r>
          </a:p>
        </p:txBody>
      </p:sp>
      <p:sp>
        <p:nvSpPr>
          <p:cNvPr id="18441" name="Oval 9"/>
          <p:cNvSpPr>
            <a:spLocks noChangeArrowheads="1"/>
          </p:cNvSpPr>
          <p:nvPr/>
        </p:nvSpPr>
        <p:spPr bwMode="auto">
          <a:xfrm>
            <a:off x="1371600" y="5562600"/>
            <a:ext cx="457200" cy="304800"/>
          </a:xfrm>
          <a:prstGeom prst="ellipse">
            <a:avLst/>
          </a:prstGeom>
          <a:solidFill>
            <a:schemeClr val="accent1"/>
          </a:solidFill>
          <a:ln w="9525">
            <a:solidFill>
              <a:schemeClr val="tx1"/>
            </a:solidFill>
            <a:round/>
            <a:headEnd/>
            <a:tailEnd/>
          </a:ln>
        </p:spPr>
        <p:txBody>
          <a:bodyPr wrap="none" anchor="ctr"/>
          <a:lstStyle/>
          <a:p>
            <a:pPr algn="ctr"/>
            <a:r>
              <a:rPr lang="en-US">
                <a:latin typeface="Arial" charset="0"/>
              </a:rPr>
              <a:t>S</a:t>
            </a:r>
          </a:p>
        </p:txBody>
      </p:sp>
      <p:sp>
        <p:nvSpPr>
          <p:cNvPr id="18442" name="Line 10"/>
          <p:cNvSpPr>
            <a:spLocks noChangeShapeType="1"/>
          </p:cNvSpPr>
          <p:nvPr/>
        </p:nvSpPr>
        <p:spPr bwMode="auto">
          <a:xfrm flipV="1">
            <a:off x="685800" y="5181600"/>
            <a:ext cx="228600" cy="381000"/>
          </a:xfrm>
          <a:prstGeom prst="line">
            <a:avLst/>
          </a:prstGeom>
          <a:noFill/>
          <a:ln w="9525">
            <a:solidFill>
              <a:schemeClr val="tx1"/>
            </a:solidFill>
            <a:round/>
            <a:headEnd/>
            <a:tailEnd/>
          </a:ln>
        </p:spPr>
        <p:txBody>
          <a:bodyPr/>
          <a:lstStyle/>
          <a:p>
            <a:endParaRPr lang="en-US"/>
          </a:p>
        </p:txBody>
      </p:sp>
      <p:sp>
        <p:nvSpPr>
          <p:cNvPr id="18443" name="Line 11"/>
          <p:cNvSpPr>
            <a:spLocks noChangeShapeType="1"/>
          </p:cNvSpPr>
          <p:nvPr/>
        </p:nvSpPr>
        <p:spPr bwMode="auto">
          <a:xfrm flipV="1">
            <a:off x="1066800" y="5181600"/>
            <a:ext cx="0" cy="381000"/>
          </a:xfrm>
          <a:prstGeom prst="line">
            <a:avLst/>
          </a:prstGeom>
          <a:noFill/>
          <a:ln w="9525">
            <a:solidFill>
              <a:schemeClr val="tx1"/>
            </a:solidFill>
            <a:round/>
            <a:headEnd/>
            <a:tailEnd/>
          </a:ln>
        </p:spPr>
        <p:txBody>
          <a:bodyPr/>
          <a:lstStyle/>
          <a:p>
            <a:endParaRPr lang="en-US"/>
          </a:p>
        </p:txBody>
      </p:sp>
      <p:sp>
        <p:nvSpPr>
          <p:cNvPr id="18444" name="Line 12"/>
          <p:cNvSpPr>
            <a:spLocks noChangeShapeType="1"/>
          </p:cNvSpPr>
          <p:nvPr/>
        </p:nvSpPr>
        <p:spPr bwMode="auto">
          <a:xfrm flipH="1" flipV="1">
            <a:off x="1295400" y="5181600"/>
            <a:ext cx="228600" cy="381000"/>
          </a:xfrm>
          <a:prstGeom prst="line">
            <a:avLst/>
          </a:prstGeom>
          <a:noFill/>
          <a:ln w="9525">
            <a:solidFill>
              <a:schemeClr val="tx1"/>
            </a:solidFill>
            <a:round/>
            <a:headEnd/>
            <a:tailEnd/>
          </a:ln>
        </p:spPr>
        <p:txBody>
          <a:bodyPr/>
          <a:lstStyle/>
          <a:p>
            <a:endParaRPr lang="en-US"/>
          </a:p>
        </p:txBody>
      </p:sp>
      <p:sp>
        <p:nvSpPr>
          <p:cNvPr id="18445" name="Oval 13"/>
          <p:cNvSpPr>
            <a:spLocks noChangeArrowheads="1"/>
          </p:cNvSpPr>
          <p:nvPr/>
        </p:nvSpPr>
        <p:spPr bwMode="auto">
          <a:xfrm>
            <a:off x="5562600" y="4724400"/>
            <a:ext cx="685800" cy="381000"/>
          </a:xfrm>
          <a:prstGeom prst="ellipse">
            <a:avLst/>
          </a:prstGeom>
          <a:solidFill>
            <a:schemeClr val="accent1"/>
          </a:solidFill>
          <a:ln w="9525">
            <a:solidFill>
              <a:schemeClr val="tx1"/>
            </a:solidFill>
            <a:round/>
            <a:headEnd/>
            <a:tailEnd/>
          </a:ln>
        </p:spPr>
        <p:txBody>
          <a:bodyPr wrap="none" anchor="ctr"/>
          <a:lstStyle/>
          <a:p>
            <a:pPr algn="ctr"/>
            <a:r>
              <a:rPr lang="en-US">
                <a:latin typeface="Arial" charset="0"/>
              </a:rPr>
              <a:t>Site</a:t>
            </a:r>
          </a:p>
        </p:txBody>
      </p:sp>
      <p:sp>
        <p:nvSpPr>
          <p:cNvPr id="18446" name="Oval 14"/>
          <p:cNvSpPr>
            <a:spLocks noChangeArrowheads="1"/>
          </p:cNvSpPr>
          <p:nvPr/>
        </p:nvSpPr>
        <p:spPr bwMode="auto">
          <a:xfrm>
            <a:off x="2286000" y="5867400"/>
            <a:ext cx="457200" cy="304800"/>
          </a:xfrm>
          <a:prstGeom prst="ellipse">
            <a:avLst/>
          </a:prstGeom>
          <a:solidFill>
            <a:schemeClr val="accent1"/>
          </a:solidFill>
          <a:ln w="9525">
            <a:solidFill>
              <a:schemeClr val="tx1"/>
            </a:solidFill>
            <a:round/>
            <a:headEnd/>
            <a:tailEnd/>
          </a:ln>
        </p:spPr>
        <p:txBody>
          <a:bodyPr wrap="none" anchor="ctr"/>
          <a:lstStyle/>
          <a:p>
            <a:pPr algn="ctr"/>
            <a:r>
              <a:rPr lang="en-US">
                <a:latin typeface="Arial" charset="0"/>
              </a:rPr>
              <a:t>S</a:t>
            </a:r>
          </a:p>
        </p:txBody>
      </p:sp>
      <p:sp>
        <p:nvSpPr>
          <p:cNvPr id="18447" name="Oval 15"/>
          <p:cNvSpPr>
            <a:spLocks noChangeArrowheads="1"/>
          </p:cNvSpPr>
          <p:nvPr/>
        </p:nvSpPr>
        <p:spPr bwMode="auto">
          <a:xfrm>
            <a:off x="2743200" y="5105400"/>
            <a:ext cx="685800" cy="381000"/>
          </a:xfrm>
          <a:prstGeom prst="ellipse">
            <a:avLst/>
          </a:prstGeom>
          <a:solidFill>
            <a:schemeClr val="accent1"/>
          </a:solidFill>
          <a:ln w="9525">
            <a:solidFill>
              <a:schemeClr val="tx1"/>
            </a:solidFill>
            <a:round/>
            <a:headEnd/>
            <a:tailEnd/>
          </a:ln>
        </p:spPr>
        <p:txBody>
          <a:bodyPr wrap="none" anchor="ctr"/>
          <a:lstStyle/>
          <a:p>
            <a:pPr algn="ctr"/>
            <a:r>
              <a:rPr lang="en-US">
                <a:latin typeface="Arial" charset="0"/>
              </a:rPr>
              <a:t>ISP</a:t>
            </a:r>
          </a:p>
        </p:txBody>
      </p:sp>
      <p:sp>
        <p:nvSpPr>
          <p:cNvPr id="18448" name="Oval 16"/>
          <p:cNvSpPr>
            <a:spLocks noChangeArrowheads="1"/>
          </p:cNvSpPr>
          <p:nvPr/>
        </p:nvSpPr>
        <p:spPr bwMode="auto">
          <a:xfrm>
            <a:off x="2819400" y="5867400"/>
            <a:ext cx="457200" cy="304800"/>
          </a:xfrm>
          <a:prstGeom prst="ellipse">
            <a:avLst/>
          </a:prstGeom>
          <a:solidFill>
            <a:schemeClr val="accent1"/>
          </a:solidFill>
          <a:ln w="9525">
            <a:solidFill>
              <a:schemeClr val="tx1"/>
            </a:solidFill>
            <a:round/>
            <a:headEnd/>
            <a:tailEnd/>
          </a:ln>
        </p:spPr>
        <p:txBody>
          <a:bodyPr wrap="none" anchor="ctr"/>
          <a:lstStyle/>
          <a:p>
            <a:pPr algn="ctr"/>
            <a:r>
              <a:rPr lang="en-US">
                <a:latin typeface="Arial" charset="0"/>
              </a:rPr>
              <a:t>S</a:t>
            </a:r>
          </a:p>
        </p:txBody>
      </p:sp>
      <p:sp>
        <p:nvSpPr>
          <p:cNvPr id="18449" name="Oval 17"/>
          <p:cNvSpPr>
            <a:spLocks noChangeArrowheads="1"/>
          </p:cNvSpPr>
          <p:nvPr/>
        </p:nvSpPr>
        <p:spPr bwMode="auto">
          <a:xfrm>
            <a:off x="3352800" y="5867400"/>
            <a:ext cx="457200" cy="304800"/>
          </a:xfrm>
          <a:prstGeom prst="ellipse">
            <a:avLst/>
          </a:prstGeom>
          <a:solidFill>
            <a:schemeClr val="accent1"/>
          </a:solidFill>
          <a:ln w="9525">
            <a:solidFill>
              <a:schemeClr val="tx1"/>
            </a:solidFill>
            <a:round/>
            <a:headEnd/>
            <a:tailEnd/>
          </a:ln>
        </p:spPr>
        <p:txBody>
          <a:bodyPr wrap="none" anchor="ctr"/>
          <a:lstStyle/>
          <a:p>
            <a:pPr algn="ctr"/>
            <a:r>
              <a:rPr lang="en-US">
                <a:latin typeface="Arial" charset="0"/>
              </a:rPr>
              <a:t>S</a:t>
            </a:r>
          </a:p>
        </p:txBody>
      </p:sp>
      <p:sp>
        <p:nvSpPr>
          <p:cNvPr id="18450" name="Line 18"/>
          <p:cNvSpPr>
            <a:spLocks noChangeShapeType="1"/>
          </p:cNvSpPr>
          <p:nvPr/>
        </p:nvSpPr>
        <p:spPr bwMode="auto">
          <a:xfrm flipV="1">
            <a:off x="2667000" y="5486400"/>
            <a:ext cx="228600" cy="381000"/>
          </a:xfrm>
          <a:prstGeom prst="line">
            <a:avLst/>
          </a:prstGeom>
          <a:noFill/>
          <a:ln w="9525">
            <a:solidFill>
              <a:schemeClr val="tx1"/>
            </a:solidFill>
            <a:round/>
            <a:headEnd/>
            <a:tailEnd/>
          </a:ln>
        </p:spPr>
        <p:txBody>
          <a:bodyPr/>
          <a:lstStyle/>
          <a:p>
            <a:endParaRPr lang="en-US"/>
          </a:p>
        </p:txBody>
      </p:sp>
      <p:sp>
        <p:nvSpPr>
          <p:cNvPr id="18451" name="Line 19"/>
          <p:cNvSpPr>
            <a:spLocks noChangeShapeType="1"/>
          </p:cNvSpPr>
          <p:nvPr/>
        </p:nvSpPr>
        <p:spPr bwMode="auto">
          <a:xfrm flipV="1">
            <a:off x="3048000" y="5486400"/>
            <a:ext cx="0" cy="381000"/>
          </a:xfrm>
          <a:prstGeom prst="line">
            <a:avLst/>
          </a:prstGeom>
          <a:noFill/>
          <a:ln w="9525">
            <a:solidFill>
              <a:schemeClr val="tx1"/>
            </a:solidFill>
            <a:round/>
            <a:headEnd/>
            <a:tailEnd/>
          </a:ln>
        </p:spPr>
        <p:txBody>
          <a:bodyPr/>
          <a:lstStyle/>
          <a:p>
            <a:endParaRPr lang="en-US"/>
          </a:p>
        </p:txBody>
      </p:sp>
      <p:sp>
        <p:nvSpPr>
          <p:cNvPr id="18452" name="Line 20"/>
          <p:cNvSpPr>
            <a:spLocks noChangeShapeType="1"/>
          </p:cNvSpPr>
          <p:nvPr/>
        </p:nvSpPr>
        <p:spPr bwMode="auto">
          <a:xfrm flipH="1" flipV="1">
            <a:off x="3276600" y="5486400"/>
            <a:ext cx="228600" cy="381000"/>
          </a:xfrm>
          <a:prstGeom prst="line">
            <a:avLst/>
          </a:prstGeom>
          <a:noFill/>
          <a:ln w="9525">
            <a:solidFill>
              <a:schemeClr val="tx1"/>
            </a:solidFill>
            <a:round/>
            <a:headEnd/>
            <a:tailEnd/>
          </a:ln>
        </p:spPr>
        <p:txBody>
          <a:bodyPr/>
          <a:lstStyle/>
          <a:p>
            <a:endParaRPr lang="en-US"/>
          </a:p>
        </p:txBody>
      </p:sp>
      <p:sp>
        <p:nvSpPr>
          <p:cNvPr id="18453" name="Oval 21"/>
          <p:cNvSpPr>
            <a:spLocks noChangeArrowheads="1"/>
          </p:cNvSpPr>
          <p:nvPr/>
        </p:nvSpPr>
        <p:spPr bwMode="auto">
          <a:xfrm>
            <a:off x="4038600" y="5867400"/>
            <a:ext cx="457200" cy="304800"/>
          </a:xfrm>
          <a:prstGeom prst="ellipse">
            <a:avLst/>
          </a:prstGeom>
          <a:solidFill>
            <a:schemeClr val="accent1"/>
          </a:solidFill>
          <a:ln w="9525">
            <a:solidFill>
              <a:schemeClr val="tx1"/>
            </a:solidFill>
            <a:round/>
            <a:headEnd/>
            <a:tailEnd/>
          </a:ln>
        </p:spPr>
        <p:txBody>
          <a:bodyPr wrap="none" anchor="ctr"/>
          <a:lstStyle/>
          <a:p>
            <a:pPr algn="ctr"/>
            <a:r>
              <a:rPr lang="en-US">
                <a:latin typeface="Arial" charset="0"/>
              </a:rPr>
              <a:t>S</a:t>
            </a:r>
          </a:p>
        </p:txBody>
      </p:sp>
      <p:sp>
        <p:nvSpPr>
          <p:cNvPr id="18454" name="Oval 22"/>
          <p:cNvSpPr>
            <a:spLocks noChangeArrowheads="1"/>
          </p:cNvSpPr>
          <p:nvPr/>
        </p:nvSpPr>
        <p:spPr bwMode="auto">
          <a:xfrm>
            <a:off x="4495800" y="5105400"/>
            <a:ext cx="685800" cy="381000"/>
          </a:xfrm>
          <a:prstGeom prst="ellipse">
            <a:avLst/>
          </a:prstGeom>
          <a:solidFill>
            <a:schemeClr val="accent1"/>
          </a:solidFill>
          <a:ln w="9525">
            <a:solidFill>
              <a:schemeClr val="tx1"/>
            </a:solidFill>
            <a:round/>
            <a:headEnd/>
            <a:tailEnd/>
          </a:ln>
        </p:spPr>
        <p:txBody>
          <a:bodyPr wrap="none" anchor="ctr"/>
          <a:lstStyle/>
          <a:p>
            <a:pPr algn="ctr"/>
            <a:r>
              <a:rPr lang="en-US">
                <a:latin typeface="Arial" charset="0"/>
              </a:rPr>
              <a:t>ISP</a:t>
            </a:r>
          </a:p>
        </p:txBody>
      </p:sp>
      <p:sp>
        <p:nvSpPr>
          <p:cNvPr id="18455" name="Oval 23"/>
          <p:cNvSpPr>
            <a:spLocks noChangeArrowheads="1"/>
          </p:cNvSpPr>
          <p:nvPr/>
        </p:nvSpPr>
        <p:spPr bwMode="auto">
          <a:xfrm>
            <a:off x="4572000" y="5867400"/>
            <a:ext cx="457200" cy="304800"/>
          </a:xfrm>
          <a:prstGeom prst="ellipse">
            <a:avLst/>
          </a:prstGeom>
          <a:solidFill>
            <a:schemeClr val="accent1"/>
          </a:solidFill>
          <a:ln w="9525">
            <a:solidFill>
              <a:schemeClr val="tx1"/>
            </a:solidFill>
            <a:round/>
            <a:headEnd/>
            <a:tailEnd/>
          </a:ln>
        </p:spPr>
        <p:txBody>
          <a:bodyPr wrap="none" anchor="ctr"/>
          <a:lstStyle/>
          <a:p>
            <a:pPr algn="ctr"/>
            <a:r>
              <a:rPr lang="en-US">
                <a:latin typeface="Arial" charset="0"/>
              </a:rPr>
              <a:t>S</a:t>
            </a:r>
          </a:p>
        </p:txBody>
      </p:sp>
      <p:sp>
        <p:nvSpPr>
          <p:cNvPr id="18456" name="Oval 24"/>
          <p:cNvSpPr>
            <a:spLocks noChangeArrowheads="1"/>
          </p:cNvSpPr>
          <p:nvPr/>
        </p:nvSpPr>
        <p:spPr bwMode="auto">
          <a:xfrm>
            <a:off x="5105400" y="5867400"/>
            <a:ext cx="457200" cy="304800"/>
          </a:xfrm>
          <a:prstGeom prst="ellipse">
            <a:avLst/>
          </a:prstGeom>
          <a:solidFill>
            <a:schemeClr val="accent1"/>
          </a:solidFill>
          <a:ln w="9525">
            <a:solidFill>
              <a:schemeClr val="tx1"/>
            </a:solidFill>
            <a:round/>
            <a:headEnd/>
            <a:tailEnd/>
          </a:ln>
        </p:spPr>
        <p:txBody>
          <a:bodyPr wrap="none" anchor="ctr"/>
          <a:lstStyle/>
          <a:p>
            <a:pPr algn="ctr"/>
            <a:r>
              <a:rPr lang="en-US">
                <a:latin typeface="Arial" charset="0"/>
              </a:rPr>
              <a:t>S</a:t>
            </a:r>
          </a:p>
        </p:txBody>
      </p:sp>
      <p:sp>
        <p:nvSpPr>
          <p:cNvPr id="18457" name="Line 25"/>
          <p:cNvSpPr>
            <a:spLocks noChangeShapeType="1"/>
          </p:cNvSpPr>
          <p:nvPr/>
        </p:nvSpPr>
        <p:spPr bwMode="auto">
          <a:xfrm flipV="1">
            <a:off x="4419600" y="5486400"/>
            <a:ext cx="228600" cy="381000"/>
          </a:xfrm>
          <a:prstGeom prst="line">
            <a:avLst/>
          </a:prstGeom>
          <a:noFill/>
          <a:ln w="9525">
            <a:solidFill>
              <a:schemeClr val="tx1"/>
            </a:solidFill>
            <a:round/>
            <a:headEnd/>
            <a:tailEnd/>
          </a:ln>
        </p:spPr>
        <p:txBody>
          <a:bodyPr/>
          <a:lstStyle/>
          <a:p>
            <a:endParaRPr lang="en-US"/>
          </a:p>
        </p:txBody>
      </p:sp>
      <p:sp>
        <p:nvSpPr>
          <p:cNvPr id="18458" name="Line 26"/>
          <p:cNvSpPr>
            <a:spLocks noChangeShapeType="1"/>
          </p:cNvSpPr>
          <p:nvPr/>
        </p:nvSpPr>
        <p:spPr bwMode="auto">
          <a:xfrm flipV="1">
            <a:off x="4800600" y="5486400"/>
            <a:ext cx="0" cy="381000"/>
          </a:xfrm>
          <a:prstGeom prst="line">
            <a:avLst/>
          </a:prstGeom>
          <a:noFill/>
          <a:ln w="9525">
            <a:solidFill>
              <a:schemeClr val="tx1"/>
            </a:solidFill>
            <a:round/>
            <a:headEnd/>
            <a:tailEnd/>
          </a:ln>
        </p:spPr>
        <p:txBody>
          <a:bodyPr/>
          <a:lstStyle/>
          <a:p>
            <a:endParaRPr lang="en-US"/>
          </a:p>
        </p:txBody>
      </p:sp>
      <p:sp>
        <p:nvSpPr>
          <p:cNvPr id="18459" name="Line 27"/>
          <p:cNvSpPr>
            <a:spLocks noChangeShapeType="1"/>
          </p:cNvSpPr>
          <p:nvPr/>
        </p:nvSpPr>
        <p:spPr bwMode="auto">
          <a:xfrm flipH="1" flipV="1">
            <a:off x="5029200" y="5486400"/>
            <a:ext cx="228600" cy="381000"/>
          </a:xfrm>
          <a:prstGeom prst="line">
            <a:avLst/>
          </a:prstGeom>
          <a:noFill/>
          <a:ln w="9525">
            <a:solidFill>
              <a:schemeClr val="tx1"/>
            </a:solidFill>
            <a:round/>
            <a:headEnd/>
            <a:tailEnd/>
          </a:ln>
        </p:spPr>
        <p:txBody>
          <a:bodyPr/>
          <a:lstStyle/>
          <a:p>
            <a:endParaRPr lang="en-US"/>
          </a:p>
        </p:txBody>
      </p:sp>
      <p:sp>
        <p:nvSpPr>
          <p:cNvPr id="18460" name="Oval 28"/>
          <p:cNvSpPr>
            <a:spLocks noChangeArrowheads="1"/>
          </p:cNvSpPr>
          <p:nvPr/>
        </p:nvSpPr>
        <p:spPr bwMode="auto">
          <a:xfrm>
            <a:off x="2895600" y="3200400"/>
            <a:ext cx="1371600" cy="685800"/>
          </a:xfrm>
          <a:prstGeom prst="ellipse">
            <a:avLst/>
          </a:prstGeom>
          <a:solidFill>
            <a:schemeClr val="accent1"/>
          </a:solidFill>
          <a:ln w="9525">
            <a:solidFill>
              <a:schemeClr val="tx1"/>
            </a:solidFill>
            <a:round/>
            <a:headEnd/>
            <a:tailEnd/>
          </a:ln>
        </p:spPr>
        <p:txBody>
          <a:bodyPr wrap="none" anchor="ctr"/>
          <a:lstStyle/>
          <a:p>
            <a:pPr algn="ctr"/>
            <a:r>
              <a:rPr lang="en-US">
                <a:latin typeface="Arial" charset="0"/>
              </a:rPr>
              <a:t>Backbone</a:t>
            </a:r>
          </a:p>
          <a:p>
            <a:pPr algn="ctr"/>
            <a:r>
              <a:rPr lang="en-US">
                <a:latin typeface="Arial" charset="0"/>
              </a:rPr>
              <a:t>ISP</a:t>
            </a:r>
          </a:p>
        </p:txBody>
      </p:sp>
      <p:sp>
        <p:nvSpPr>
          <p:cNvPr id="18461" name="Oval 29"/>
          <p:cNvSpPr>
            <a:spLocks noChangeArrowheads="1"/>
          </p:cNvSpPr>
          <p:nvPr/>
        </p:nvSpPr>
        <p:spPr bwMode="auto">
          <a:xfrm>
            <a:off x="4953000" y="3200400"/>
            <a:ext cx="1371600" cy="685800"/>
          </a:xfrm>
          <a:prstGeom prst="ellipse">
            <a:avLst/>
          </a:prstGeom>
          <a:solidFill>
            <a:schemeClr val="accent1"/>
          </a:solidFill>
          <a:ln w="9525">
            <a:solidFill>
              <a:schemeClr val="tx1"/>
            </a:solidFill>
            <a:round/>
            <a:headEnd/>
            <a:tailEnd/>
          </a:ln>
        </p:spPr>
        <p:txBody>
          <a:bodyPr wrap="none" anchor="ctr"/>
          <a:lstStyle/>
          <a:p>
            <a:pPr algn="ctr"/>
            <a:r>
              <a:rPr lang="en-US">
                <a:latin typeface="Arial" charset="0"/>
              </a:rPr>
              <a:t>Backbone</a:t>
            </a:r>
          </a:p>
          <a:p>
            <a:pPr algn="ctr"/>
            <a:r>
              <a:rPr lang="en-US">
                <a:latin typeface="Arial" charset="0"/>
              </a:rPr>
              <a:t>ISP</a:t>
            </a:r>
          </a:p>
        </p:txBody>
      </p:sp>
      <p:sp>
        <p:nvSpPr>
          <p:cNvPr id="18462" name="Rectangle 30"/>
          <p:cNvSpPr>
            <a:spLocks noChangeArrowheads="1"/>
          </p:cNvSpPr>
          <p:nvPr/>
        </p:nvSpPr>
        <p:spPr bwMode="auto">
          <a:xfrm>
            <a:off x="2362200" y="2133600"/>
            <a:ext cx="914400" cy="533400"/>
          </a:xfrm>
          <a:prstGeom prst="rect">
            <a:avLst/>
          </a:prstGeom>
          <a:solidFill>
            <a:schemeClr val="accent1"/>
          </a:solidFill>
          <a:ln w="9525">
            <a:solidFill>
              <a:schemeClr val="tx1"/>
            </a:solidFill>
            <a:miter lim="800000"/>
            <a:headEnd/>
            <a:tailEnd/>
          </a:ln>
        </p:spPr>
        <p:txBody>
          <a:bodyPr wrap="none" anchor="ctr"/>
          <a:lstStyle/>
          <a:p>
            <a:pPr algn="ctr"/>
            <a:r>
              <a:rPr lang="en-US">
                <a:latin typeface="Arial" charset="0"/>
              </a:rPr>
              <a:t>Hosting</a:t>
            </a:r>
          </a:p>
          <a:p>
            <a:pPr algn="ctr"/>
            <a:r>
              <a:rPr lang="en-US">
                <a:latin typeface="Arial" charset="0"/>
              </a:rPr>
              <a:t>Center</a:t>
            </a:r>
          </a:p>
        </p:txBody>
      </p:sp>
      <p:sp>
        <p:nvSpPr>
          <p:cNvPr id="18463" name="Rectangle 31"/>
          <p:cNvSpPr>
            <a:spLocks noChangeArrowheads="1"/>
          </p:cNvSpPr>
          <p:nvPr/>
        </p:nvSpPr>
        <p:spPr bwMode="auto">
          <a:xfrm>
            <a:off x="3886200" y="2133600"/>
            <a:ext cx="914400" cy="533400"/>
          </a:xfrm>
          <a:prstGeom prst="rect">
            <a:avLst/>
          </a:prstGeom>
          <a:solidFill>
            <a:schemeClr val="accent1"/>
          </a:solidFill>
          <a:ln w="9525">
            <a:solidFill>
              <a:schemeClr val="tx1"/>
            </a:solidFill>
            <a:miter lim="800000"/>
            <a:headEnd/>
            <a:tailEnd/>
          </a:ln>
        </p:spPr>
        <p:txBody>
          <a:bodyPr wrap="none" anchor="ctr"/>
          <a:lstStyle/>
          <a:p>
            <a:pPr algn="ctr"/>
            <a:r>
              <a:rPr lang="en-US">
                <a:latin typeface="Arial" charset="0"/>
              </a:rPr>
              <a:t>Hosting</a:t>
            </a:r>
          </a:p>
          <a:p>
            <a:pPr algn="ctr"/>
            <a:r>
              <a:rPr lang="en-US">
                <a:latin typeface="Arial" charset="0"/>
              </a:rPr>
              <a:t>Center</a:t>
            </a:r>
          </a:p>
        </p:txBody>
      </p:sp>
      <p:sp>
        <p:nvSpPr>
          <p:cNvPr id="18464" name="Line 32"/>
          <p:cNvSpPr>
            <a:spLocks noChangeShapeType="1"/>
          </p:cNvSpPr>
          <p:nvPr/>
        </p:nvSpPr>
        <p:spPr bwMode="auto">
          <a:xfrm flipV="1">
            <a:off x="1143000" y="3886200"/>
            <a:ext cx="228600" cy="914400"/>
          </a:xfrm>
          <a:prstGeom prst="line">
            <a:avLst/>
          </a:prstGeom>
          <a:noFill/>
          <a:ln w="9525">
            <a:solidFill>
              <a:schemeClr val="tx1"/>
            </a:solidFill>
            <a:round/>
            <a:headEnd/>
            <a:tailEnd/>
          </a:ln>
        </p:spPr>
        <p:txBody>
          <a:bodyPr/>
          <a:lstStyle/>
          <a:p>
            <a:endParaRPr lang="en-US"/>
          </a:p>
        </p:txBody>
      </p:sp>
      <p:sp>
        <p:nvSpPr>
          <p:cNvPr id="18465" name="Line 33"/>
          <p:cNvSpPr>
            <a:spLocks noChangeShapeType="1"/>
          </p:cNvSpPr>
          <p:nvPr/>
        </p:nvSpPr>
        <p:spPr bwMode="auto">
          <a:xfrm flipV="1">
            <a:off x="1295400" y="3733800"/>
            <a:ext cx="1676400" cy="1066800"/>
          </a:xfrm>
          <a:prstGeom prst="line">
            <a:avLst/>
          </a:prstGeom>
          <a:noFill/>
          <a:ln w="9525">
            <a:solidFill>
              <a:schemeClr val="tx1"/>
            </a:solidFill>
            <a:round/>
            <a:headEnd/>
            <a:tailEnd/>
          </a:ln>
        </p:spPr>
        <p:txBody>
          <a:bodyPr/>
          <a:lstStyle/>
          <a:p>
            <a:endParaRPr lang="en-US"/>
          </a:p>
        </p:txBody>
      </p:sp>
      <p:sp>
        <p:nvSpPr>
          <p:cNvPr id="18466" name="Line 34"/>
          <p:cNvSpPr>
            <a:spLocks noChangeShapeType="1"/>
          </p:cNvSpPr>
          <p:nvPr/>
        </p:nvSpPr>
        <p:spPr bwMode="auto">
          <a:xfrm flipH="1" flipV="1">
            <a:off x="5867400" y="3886200"/>
            <a:ext cx="76200" cy="838200"/>
          </a:xfrm>
          <a:prstGeom prst="line">
            <a:avLst/>
          </a:prstGeom>
          <a:noFill/>
          <a:ln w="9525">
            <a:solidFill>
              <a:schemeClr val="tx1"/>
            </a:solidFill>
            <a:round/>
            <a:headEnd/>
            <a:tailEnd/>
          </a:ln>
        </p:spPr>
        <p:txBody>
          <a:bodyPr/>
          <a:lstStyle/>
          <a:p>
            <a:endParaRPr lang="en-US"/>
          </a:p>
        </p:txBody>
      </p:sp>
      <p:sp>
        <p:nvSpPr>
          <p:cNvPr id="18467" name="Line 35"/>
          <p:cNvSpPr>
            <a:spLocks noChangeShapeType="1"/>
          </p:cNvSpPr>
          <p:nvPr/>
        </p:nvSpPr>
        <p:spPr bwMode="auto">
          <a:xfrm flipH="1" flipV="1">
            <a:off x="4267200" y="3581400"/>
            <a:ext cx="1447800" cy="1219200"/>
          </a:xfrm>
          <a:prstGeom prst="line">
            <a:avLst/>
          </a:prstGeom>
          <a:noFill/>
          <a:ln w="9525">
            <a:solidFill>
              <a:schemeClr val="tx1"/>
            </a:solidFill>
            <a:round/>
            <a:headEnd/>
            <a:tailEnd/>
          </a:ln>
        </p:spPr>
        <p:txBody>
          <a:bodyPr/>
          <a:lstStyle/>
          <a:p>
            <a:endParaRPr lang="en-US"/>
          </a:p>
        </p:txBody>
      </p:sp>
      <p:sp>
        <p:nvSpPr>
          <p:cNvPr id="18468" name="Line 36"/>
          <p:cNvSpPr>
            <a:spLocks noChangeShapeType="1"/>
          </p:cNvSpPr>
          <p:nvPr/>
        </p:nvSpPr>
        <p:spPr bwMode="auto">
          <a:xfrm flipH="1" flipV="1">
            <a:off x="2895600" y="4572000"/>
            <a:ext cx="152400" cy="533400"/>
          </a:xfrm>
          <a:prstGeom prst="line">
            <a:avLst/>
          </a:prstGeom>
          <a:noFill/>
          <a:ln w="9525">
            <a:solidFill>
              <a:schemeClr val="tx1"/>
            </a:solidFill>
            <a:round/>
            <a:headEnd/>
            <a:tailEnd/>
          </a:ln>
        </p:spPr>
        <p:txBody>
          <a:bodyPr/>
          <a:lstStyle/>
          <a:p>
            <a:endParaRPr lang="en-US"/>
          </a:p>
        </p:txBody>
      </p:sp>
      <p:sp>
        <p:nvSpPr>
          <p:cNvPr id="18469" name="Line 37"/>
          <p:cNvSpPr>
            <a:spLocks noChangeShapeType="1"/>
          </p:cNvSpPr>
          <p:nvPr/>
        </p:nvSpPr>
        <p:spPr bwMode="auto">
          <a:xfrm flipH="1" flipV="1">
            <a:off x="4419600" y="4572000"/>
            <a:ext cx="304800" cy="533400"/>
          </a:xfrm>
          <a:prstGeom prst="line">
            <a:avLst/>
          </a:prstGeom>
          <a:noFill/>
          <a:ln w="9525">
            <a:solidFill>
              <a:schemeClr val="tx1"/>
            </a:solidFill>
            <a:round/>
            <a:headEnd/>
            <a:tailEnd/>
          </a:ln>
        </p:spPr>
        <p:txBody>
          <a:bodyPr/>
          <a:lstStyle/>
          <a:p>
            <a:endParaRPr lang="en-US"/>
          </a:p>
        </p:txBody>
      </p:sp>
      <p:sp>
        <p:nvSpPr>
          <p:cNvPr id="18470" name="Line 38"/>
          <p:cNvSpPr>
            <a:spLocks noChangeShapeType="1"/>
          </p:cNvSpPr>
          <p:nvPr/>
        </p:nvSpPr>
        <p:spPr bwMode="auto">
          <a:xfrm>
            <a:off x="1981200" y="3810000"/>
            <a:ext cx="914400" cy="457200"/>
          </a:xfrm>
          <a:prstGeom prst="line">
            <a:avLst/>
          </a:prstGeom>
          <a:noFill/>
          <a:ln w="9525">
            <a:solidFill>
              <a:schemeClr val="tx1"/>
            </a:solidFill>
            <a:round/>
            <a:headEnd/>
            <a:tailEnd/>
          </a:ln>
        </p:spPr>
        <p:txBody>
          <a:bodyPr/>
          <a:lstStyle/>
          <a:p>
            <a:endParaRPr lang="en-US"/>
          </a:p>
        </p:txBody>
      </p:sp>
      <p:sp>
        <p:nvSpPr>
          <p:cNvPr id="18471" name="Line 39"/>
          <p:cNvSpPr>
            <a:spLocks noChangeShapeType="1"/>
          </p:cNvSpPr>
          <p:nvPr/>
        </p:nvSpPr>
        <p:spPr bwMode="auto">
          <a:xfrm flipV="1">
            <a:off x="2971800" y="3810000"/>
            <a:ext cx="228600" cy="457200"/>
          </a:xfrm>
          <a:prstGeom prst="line">
            <a:avLst/>
          </a:prstGeom>
          <a:noFill/>
          <a:ln w="9525">
            <a:solidFill>
              <a:schemeClr val="tx1"/>
            </a:solidFill>
            <a:round/>
            <a:headEnd/>
            <a:tailEnd/>
          </a:ln>
        </p:spPr>
        <p:txBody>
          <a:bodyPr/>
          <a:lstStyle/>
          <a:p>
            <a:endParaRPr lang="en-US"/>
          </a:p>
        </p:txBody>
      </p:sp>
      <p:sp>
        <p:nvSpPr>
          <p:cNvPr id="18472" name="Line 40"/>
          <p:cNvSpPr>
            <a:spLocks noChangeShapeType="1"/>
          </p:cNvSpPr>
          <p:nvPr/>
        </p:nvSpPr>
        <p:spPr bwMode="auto">
          <a:xfrm>
            <a:off x="3962400" y="3810000"/>
            <a:ext cx="381000" cy="457200"/>
          </a:xfrm>
          <a:prstGeom prst="line">
            <a:avLst/>
          </a:prstGeom>
          <a:noFill/>
          <a:ln w="9525">
            <a:solidFill>
              <a:schemeClr val="tx1"/>
            </a:solidFill>
            <a:round/>
            <a:headEnd/>
            <a:tailEnd/>
          </a:ln>
        </p:spPr>
        <p:txBody>
          <a:bodyPr/>
          <a:lstStyle/>
          <a:p>
            <a:endParaRPr lang="en-US"/>
          </a:p>
        </p:txBody>
      </p:sp>
      <p:sp>
        <p:nvSpPr>
          <p:cNvPr id="18473" name="Line 41"/>
          <p:cNvSpPr>
            <a:spLocks noChangeShapeType="1"/>
          </p:cNvSpPr>
          <p:nvPr/>
        </p:nvSpPr>
        <p:spPr bwMode="auto">
          <a:xfrm flipV="1">
            <a:off x="4495800" y="3733800"/>
            <a:ext cx="533400" cy="533400"/>
          </a:xfrm>
          <a:prstGeom prst="line">
            <a:avLst/>
          </a:prstGeom>
          <a:noFill/>
          <a:ln w="9525">
            <a:solidFill>
              <a:schemeClr val="tx1"/>
            </a:solidFill>
            <a:round/>
            <a:headEnd/>
            <a:tailEnd/>
          </a:ln>
        </p:spPr>
        <p:txBody>
          <a:bodyPr/>
          <a:lstStyle/>
          <a:p>
            <a:endParaRPr lang="en-US"/>
          </a:p>
        </p:txBody>
      </p:sp>
      <p:sp>
        <p:nvSpPr>
          <p:cNvPr id="18474" name="Line 42"/>
          <p:cNvSpPr>
            <a:spLocks noChangeShapeType="1"/>
          </p:cNvSpPr>
          <p:nvPr/>
        </p:nvSpPr>
        <p:spPr bwMode="auto">
          <a:xfrm>
            <a:off x="2286000" y="3505200"/>
            <a:ext cx="609600" cy="0"/>
          </a:xfrm>
          <a:prstGeom prst="line">
            <a:avLst/>
          </a:prstGeom>
          <a:noFill/>
          <a:ln w="19050">
            <a:solidFill>
              <a:schemeClr val="tx1"/>
            </a:solidFill>
            <a:round/>
            <a:headEnd/>
            <a:tailEnd/>
          </a:ln>
        </p:spPr>
        <p:txBody>
          <a:bodyPr/>
          <a:lstStyle/>
          <a:p>
            <a:endParaRPr lang="en-US"/>
          </a:p>
        </p:txBody>
      </p:sp>
      <p:sp>
        <p:nvSpPr>
          <p:cNvPr id="18475" name="Line 43"/>
          <p:cNvSpPr>
            <a:spLocks noChangeShapeType="1"/>
          </p:cNvSpPr>
          <p:nvPr/>
        </p:nvSpPr>
        <p:spPr bwMode="auto">
          <a:xfrm flipV="1">
            <a:off x="1981200" y="2667000"/>
            <a:ext cx="533400" cy="609600"/>
          </a:xfrm>
          <a:prstGeom prst="line">
            <a:avLst/>
          </a:prstGeom>
          <a:noFill/>
          <a:ln w="19050">
            <a:solidFill>
              <a:schemeClr val="tx1"/>
            </a:solidFill>
            <a:round/>
            <a:headEnd/>
            <a:tailEnd/>
          </a:ln>
        </p:spPr>
        <p:txBody>
          <a:bodyPr/>
          <a:lstStyle/>
          <a:p>
            <a:endParaRPr lang="en-US"/>
          </a:p>
        </p:txBody>
      </p:sp>
      <p:sp>
        <p:nvSpPr>
          <p:cNvPr id="18476" name="Line 44"/>
          <p:cNvSpPr>
            <a:spLocks noChangeShapeType="1"/>
          </p:cNvSpPr>
          <p:nvPr/>
        </p:nvSpPr>
        <p:spPr bwMode="auto">
          <a:xfrm>
            <a:off x="2819400" y="2667000"/>
            <a:ext cx="381000" cy="609600"/>
          </a:xfrm>
          <a:prstGeom prst="line">
            <a:avLst/>
          </a:prstGeom>
          <a:noFill/>
          <a:ln w="19050">
            <a:solidFill>
              <a:schemeClr val="tx1"/>
            </a:solidFill>
            <a:round/>
            <a:headEnd/>
            <a:tailEnd/>
          </a:ln>
        </p:spPr>
        <p:txBody>
          <a:bodyPr/>
          <a:lstStyle/>
          <a:p>
            <a:endParaRPr lang="en-US"/>
          </a:p>
        </p:txBody>
      </p:sp>
      <p:sp>
        <p:nvSpPr>
          <p:cNvPr id="18477" name="Line 45"/>
          <p:cNvSpPr>
            <a:spLocks noChangeShapeType="1"/>
          </p:cNvSpPr>
          <p:nvPr/>
        </p:nvSpPr>
        <p:spPr bwMode="auto">
          <a:xfrm>
            <a:off x="3124200" y="2667000"/>
            <a:ext cx="1905000" cy="685800"/>
          </a:xfrm>
          <a:prstGeom prst="line">
            <a:avLst/>
          </a:prstGeom>
          <a:noFill/>
          <a:ln w="19050">
            <a:solidFill>
              <a:schemeClr val="tx1"/>
            </a:solidFill>
            <a:round/>
            <a:headEnd/>
            <a:tailEnd/>
          </a:ln>
        </p:spPr>
        <p:txBody>
          <a:bodyPr/>
          <a:lstStyle/>
          <a:p>
            <a:endParaRPr lang="en-US"/>
          </a:p>
        </p:txBody>
      </p:sp>
      <p:sp>
        <p:nvSpPr>
          <p:cNvPr id="18478" name="Line 46"/>
          <p:cNvSpPr>
            <a:spLocks noChangeShapeType="1"/>
          </p:cNvSpPr>
          <p:nvPr/>
        </p:nvSpPr>
        <p:spPr bwMode="auto">
          <a:xfrm flipH="1">
            <a:off x="3886200" y="2667000"/>
            <a:ext cx="381000" cy="533400"/>
          </a:xfrm>
          <a:prstGeom prst="line">
            <a:avLst/>
          </a:prstGeom>
          <a:noFill/>
          <a:ln w="19050">
            <a:solidFill>
              <a:schemeClr val="tx1"/>
            </a:solidFill>
            <a:round/>
            <a:headEnd/>
            <a:tailEnd/>
          </a:ln>
        </p:spPr>
        <p:txBody>
          <a:bodyPr/>
          <a:lstStyle/>
          <a:p>
            <a:endParaRPr lang="en-US"/>
          </a:p>
        </p:txBody>
      </p:sp>
      <p:sp>
        <p:nvSpPr>
          <p:cNvPr id="18479" name="Line 47"/>
          <p:cNvSpPr>
            <a:spLocks noChangeShapeType="1"/>
          </p:cNvSpPr>
          <p:nvPr/>
        </p:nvSpPr>
        <p:spPr bwMode="auto">
          <a:xfrm>
            <a:off x="4419600" y="2667000"/>
            <a:ext cx="762000" cy="609600"/>
          </a:xfrm>
          <a:prstGeom prst="line">
            <a:avLst/>
          </a:prstGeom>
          <a:noFill/>
          <a:ln w="19050">
            <a:solidFill>
              <a:schemeClr val="tx1"/>
            </a:solidFill>
            <a:round/>
            <a:headEnd/>
            <a:tailEnd/>
          </a:ln>
        </p:spPr>
        <p:txBody>
          <a:bodyPr/>
          <a:lstStyle/>
          <a:p>
            <a:endParaRPr lang="en-US"/>
          </a:p>
        </p:txBody>
      </p:sp>
      <p:sp>
        <p:nvSpPr>
          <p:cNvPr id="18480" name="Line 48"/>
          <p:cNvSpPr>
            <a:spLocks noChangeShapeType="1"/>
          </p:cNvSpPr>
          <p:nvPr/>
        </p:nvSpPr>
        <p:spPr bwMode="auto">
          <a:xfrm flipH="1" flipV="1">
            <a:off x="3048000" y="4495800"/>
            <a:ext cx="1524000" cy="685800"/>
          </a:xfrm>
          <a:prstGeom prst="line">
            <a:avLst/>
          </a:prstGeom>
          <a:noFill/>
          <a:ln w="9525">
            <a:solidFill>
              <a:schemeClr val="tx1"/>
            </a:solidFill>
            <a:round/>
            <a:headEnd/>
            <a:tailEnd/>
          </a:ln>
        </p:spPr>
        <p:txBody>
          <a:bodyPr/>
          <a:lstStyle/>
          <a:p>
            <a:endParaRPr lang="en-US"/>
          </a:p>
        </p:txBody>
      </p:sp>
      <p:sp>
        <p:nvSpPr>
          <p:cNvPr id="18481" name="Text Box 49"/>
          <p:cNvSpPr txBox="1">
            <a:spLocks noChangeArrowheads="1"/>
          </p:cNvSpPr>
          <p:nvPr/>
        </p:nvSpPr>
        <p:spPr bwMode="auto">
          <a:xfrm>
            <a:off x="5597525" y="5761038"/>
            <a:ext cx="692150" cy="366712"/>
          </a:xfrm>
          <a:prstGeom prst="rect">
            <a:avLst/>
          </a:prstGeom>
          <a:noFill/>
          <a:ln w="9525">
            <a:noFill/>
            <a:miter lim="800000"/>
            <a:headEnd/>
            <a:tailEnd/>
          </a:ln>
        </p:spPr>
        <p:txBody>
          <a:bodyPr wrap="none">
            <a:spAutoFit/>
          </a:bodyPr>
          <a:lstStyle/>
          <a:p>
            <a:r>
              <a:rPr lang="en-US">
                <a:latin typeface="Arial" charset="0"/>
              </a:rPr>
              <a:t>Sites</a:t>
            </a:r>
          </a:p>
        </p:txBody>
      </p:sp>
      <p:sp>
        <p:nvSpPr>
          <p:cNvPr id="18482" name="Rectangle 50"/>
          <p:cNvSpPr>
            <a:spLocks noChangeArrowheads="1"/>
          </p:cNvSpPr>
          <p:nvPr/>
        </p:nvSpPr>
        <p:spPr bwMode="auto">
          <a:xfrm>
            <a:off x="1447800" y="3716338"/>
            <a:ext cx="330200" cy="338137"/>
          </a:xfrm>
          <a:prstGeom prst="rect">
            <a:avLst/>
          </a:prstGeom>
          <a:solidFill>
            <a:srgbClr val="FF33CC"/>
          </a:solidFill>
          <a:ln w="28575">
            <a:solidFill>
              <a:schemeClr val="tx1"/>
            </a:solidFill>
            <a:prstDash val="dash"/>
            <a:miter lim="800000"/>
            <a:headEnd/>
            <a:tailEnd/>
          </a:ln>
        </p:spPr>
        <p:txBody>
          <a:bodyPr wrap="none" anchor="ctr"/>
          <a:lstStyle/>
          <a:p>
            <a:pPr algn="ctr"/>
            <a:r>
              <a:rPr lang="en-US">
                <a:latin typeface="Arial" charset="0"/>
              </a:rPr>
              <a:t>CS</a:t>
            </a:r>
          </a:p>
        </p:txBody>
      </p:sp>
      <p:sp>
        <p:nvSpPr>
          <p:cNvPr id="18483" name="Rectangle 51"/>
          <p:cNvSpPr>
            <a:spLocks noChangeArrowheads="1"/>
          </p:cNvSpPr>
          <p:nvPr/>
        </p:nvSpPr>
        <p:spPr bwMode="auto">
          <a:xfrm>
            <a:off x="3429000" y="3698875"/>
            <a:ext cx="330200" cy="338138"/>
          </a:xfrm>
          <a:prstGeom prst="rect">
            <a:avLst/>
          </a:prstGeom>
          <a:solidFill>
            <a:srgbClr val="FF33CC"/>
          </a:solidFill>
          <a:ln w="28575">
            <a:solidFill>
              <a:schemeClr val="tx1"/>
            </a:solidFill>
            <a:prstDash val="dash"/>
            <a:miter lim="800000"/>
            <a:headEnd/>
            <a:tailEnd/>
          </a:ln>
        </p:spPr>
        <p:txBody>
          <a:bodyPr wrap="none" anchor="ctr"/>
          <a:lstStyle/>
          <a:p>
            <a:pPr algn="ctr"/>
            <a:r>
              <a:rPr lang="en-US">
                <a:latin typeface="Arial" charset="0"/>
              </a:rPr>
              <a:t>CS</a:t>
            </a:r>
          </a:p>
        </p:txBody>
      </p:sp>
      <p:sp>
        <p:nvSpPr>
          <p:cNvPr id="18484" name="Rectangle 52"/>
          <p:cNvSpPr>
            <a:spLocks noChangeArrowheads="1"/>
          </p:cNvSpPr>
          <p:nvPr/>
        </p:nvSpPr>
        <p:spPr bwMode="auto">
          <a:xfrm>
            <a:off x="5397500" y="3698875"/>
            <a:ext cx="330200" cy="338138"/>
          </a:xfrm>
          <a:prstGeom prst="rect">
            <a:avLst/>
          </a:prstGeom>
          <a:solidFill>
            <a:srgbClr val="FF33CC"/>
          </a:solidFill>
          <a:ln w="28575">
            <a:solidFill>
              <a:schemeClr val="tx1"/>
            </a:solidFill>
            <a:prstDash val="dash"/>
            <a:miter lim="800000"/>
            <a:headEnd/>
            <a:tailEnd/>
          </a:ln>
        </p:spPr>
        <p:txBody>
          <a:bodyPr wrap="none" anchor="ctr"/>
          <a:lstStyle/>
          <a:p>
            <a:pPr algn="ctr"/>
            <a:r>
              <a:rPr lang="en-US">
                <a:latin typeface="Arial" charset="0"/>
              </a:rPr>
              <a:t>CS</a:t>
            </a:r>
          </a:p>
        </p:txBody>
      </p:sp>
      <p:sp>
        <p:nvSpPr>
          <p:cNvPr id="18485" name="Rectangle 53"/>
          <p:cNvSpPr>
            <a:spLocks noChangeArrowheads="1"/>
          </p:cNvSpPr>
          <p:nvPr/>
        </p:nvSpPr>
        <p:spPr bwMode="auto">
          <a:xfrm>
            <a:off x="4953000" y="5181600"/>
            <a:ext cx="330200" cy="338138"/>
          </a:xfrm>
          <a:prstGeom prst="rect">
            <a:avLst/>
          </a:prstGeom>
          <a:solidFill>
            <a:srgbClr val="FF33CC"/>
          </a:solidFill>
          <a:ln w="28575">
            <a:solidFill>
              <a:schemeClr val="tx1"/>
            </a:solidFill>
            <a:prstDash val="dash"/>
            <a:miter lim="800000"/>
            <a:headEnd/>
            <a:tailEnd/>
          </a:ln>
        </p:spPr>
        <p:txBody>
          <a:bodyPr wrap="none" anchor="ctr"/>
          <a:lstStyle/>
          <a:p>
            <a:pPr algn="ctr"/>
            <a:r>
              <a:rPr lang="en-US">
                <a:latin typeface="Arial" charset="0"/>
              </a:rPr>
              <a:t>CS</a:t>
            </a:r>
          </a:p>
        </p:txBody>
      </p:sp>
      <p:sp>
        <p:nvSpPr>
          <p:cNvPr id="18486" name="Rectangle 54"/>
          <p:cNvSpPr>
            <a:spLocks noChangeArrowheads="1"/>
          </p:cNvSpPr>
          <p:nvPr/>
        </p:nvSpPr>
        <p:spPr bwMode="auto">
          <a:xfrm>
            <a:off x="1371600" y="4843463"/>
            <a:ext cx="330200" cy="338137"/>
          </a:xfrm>
          <a:prstGeom prst="rect">
            <a:avLst/>
          </a:prstGeom>
          <a:solidFill>
            <a:srgbClr val="FF33CC"/>
          </a:solidFill>
          <a:ln w="28575">
            <a:solidFill>
              <a:schemeClr val="tx1"/>
            </a:solidFill>
            <a:prstDash val="dash"/>
            <a:miter lim="800000"/>
            <a:headEnd/>
            <a:tailEnd/>
          </a:ln>
        </p:spPr>
        <p:txBody>
          <a:bodyPr wrap="none" anchor="ctr"/>
          <a:lstStyle/>
          <a:p>
            <a:pPr algn="ctr"/>
            <a:r>
              <a:rPr lang="en-US">
                <a:latin typeface="Arial" charset="0"/>
              </a:rPr>
              <a:t>CS</a:t>
            </a:r>
          </a:p>
        </p:txBody>
      </p:sp>
      <p:sp>
        <p:nvSpPr>
          <p:cNvPr id="18487" name="Text Box 55"/>
          <p:cNvSpPr txBox="1">
            <a:spLocks noChangeArrowheads="1"/>
          </p:cNvSpPr>
          <p:nvPr/>
        </p:nvSpPr>
        <p:spPr bwMode="auto">
          <a:xfrm>
            <a:off x="6037263" y="2290763"/>
            <a:ext cx="2997200" cy="701675"/>
          </a:xfrm>
          <a:prstGeom prst="rect">
            <a:avLst/>
          </a:prstGeom>
          <a:solidFill>
            <a:schemeClr val="bg1"/>
          </a:solidFill>
          <a:ln w="9525">
            <a:noFill/>
            <a:miter lim="800000"/>
            <a:headEnd/>
            <a:tailEnd/>
          </a:ln>
        </p:spPr>
        <p:txBody>
          <a:bodyPr>
            <a:spAutoFit/>
          </a:bodyPr>
          <a:lstStyle/>
          <a:p>
            <a:pPr marL="457200" indent="-457200">
              <a:buFontTx/>
              <a:buAutoNum type="arabicPeriod"/>
            </a:pPr>
            <a:r>
              <a:rPr lang="en-US" sz="2000">
                <a:solidFill>
                  <a:srgbClr val="33CC33"/>
                </a:solidFill>
                <a:latin typeface="Arial" charset="0"/>
              </a:rPr>
              <a:t>Client requests content.</a:t>
            </a:r>
          </a:p>
        </p:txBody>
      </p:sp>
      <p:sp>
        <p:nvSpPr>
          <p:cNvPr id="18488" name="Rectangle 56"/>
          <p:cNvSpPr>
            <a:spLocks noChangeArrowheads="1"/>
          </p:cNvSpPr>
          <p:nvPr/>
        </p:nvSpPr>
        <p:spPr bwMode="auto">
          <a:xfrm>
            <a:off x="1790700" y="6340475"/>
            <a:ext cx="330200" cy="338138"/>
          </a:xfrm>
          <a:prstGeom prst="rect">
            <a:avLst/>
          </a:prstGeom>
          <a:solidFill>
            <a:srgbClr val="33CC33"/>
          </a:solidFill>
          <a:ln w="28575">
            <a:solidFill>
              <a:schemeClr val="tx1"/>
            </a:solidFill>
            <a:prstDash val="dash"/>
            <a:miter lim="800000"/>
            <a:headEnd/>
            <a:tailEnd/>
          </a:ln>
        </p:spPr>
        <p:txBody>
          <a:bodyPr wrap="none" anchor="ctr"/>
          <a:lstStyle/>
          <a:p>
            <a:pPr algn="ctr"/>
            <a:r>
              <a:rPr lang="en-US">
                <a:latin typeface="Arial" charset="0"/>
              </a:rPr>
              <a:t>C</a:t>
            </a:r>
          </a:p>
        </p:txBody>
      </p:sp>
      <p:sp>
        <p:nvSpPr>
          <p:cNvPr id="18489" name="Rectangle 57"/>
          <p:cNvSpPr>
            <a:spLocks noChangeArrowheads="1"/>
          </p:cNvSpPr>
          <p:nvPr/>
        </p:nvSpPr>
        <p:spPr bwMode="auto">
          <a:xfrm>
            <a:off x="3721100" y="6340475"/>
            <a:ext cx="330200" cy="338138"/>
          </a:xfrm>
          <a:prstGeom prst="rect">
            <a:avLst/>
          </a:prstGeom>
          <a:solidFill>
            <a:srgbClr val="33CC33"/>
          </a:solidFill>
          <a:ln w="28575">
            <a:solidFill>
              <a:schemeClr val="tx1"/>
            </a:solidFill>
            <a:prstDash val="dash"/>
            <a:miter lim="800000"/>
            <a:headEnd/>
            <a:tailEnd/>
          </a:ln>
        </p:spPr>
        <p:txBody>
          <a:bodyPr wrap="none" anchor="ctr"/>
          <a:lstStyle/>
          <a:p>
            <a:pPr algn="ctr"/>
            <a:r>
              <a:rPr lang="en-US">
                <a:latin typeface="Arial" charset="0"/>
              </a:rPr>
              <a:t>C</a:t>
            </a:r>
          </a:p>
        </p:txBody>
      </p:sp>
      <p:cxnSp>
        <p:nvCxnSpPr>
          <p:cNvPr id="18490" name="AutoShape 58"/>
          <p:cNvCxnSpPr>
            <a:cxnSpLocks noChangeShapeType="1"/>
            <a:stCxn id="18446" idx="3"/>
            <a:endCxn id="18488" idx="0"/>
          </p:cNvCxnSpPr>
          <p:nvPr/>
        </p:nvCxnSpPr>
        <p:spPr bwMode="auto">
          <a:xfrm flipH="1">
            <a:off x="1955800" y="6127750"/>
            <a:ext cx="396875" cy="198438"/>
          </a:xfrm>
          <a:prstGeom prst="straightConnector1">
            <a:avLst/>
          </a:prstGeom>
          <a:noFill/>
          <a:ln w="9525">
            <a:solidFill>
              <a:schemeClr val="tx1"/>
            </a:solidFill>
            <a:round/>
            <a:headEnd/>
            <a:tailEnd/>
          </a:ln>
        </p:spPr>
      </p:cxnSp>
      <p:cxnSp>
        <p:nvCxnSpPr>
          <p:cNvPr id="18491" name="AutoShape 59"/>
          <p:cNvCxnSpPr>
            <a:cxnSpLocks noChangeShapeType="1"/>
            <a:stCxn id="18449" idx="5"/>
            <a:endCxn id="18489" idx="0"/>
          </p:cNvCxnSpPr>
          <p:nvPr/>
        </p:nvCxnSpPr>
        <p:spPr bwMode="auto">
          <a:xfrm>
            <a:off x="3743325" y="6127750"/>
            <a:ext cx="142875" cy="198438"/>
          </a:xfrm>
          <a:prstGeom prst="straightConnector1">
            <a:avLst/>
          </a:prstGeom>
          <a:noFill/>
          <a:ln w="9525">
            <a:solidFill>
              <a:schemeClr val="tx1"/>
            </a:solidFill>
            <a:round/>
            <a:headEnd/>
            <a:tailEnd/>
          </a:ln>
        </p:spPr>
      </p:cxnSp>
      <p:sp>
        <p:nvSpPr>
          <p:cNvPr id="18492" name="Freeform 60"/>
          <p:cNvSpPr>
            <a:spLocks/>
          </p:cNvSpPr>
          <p:nvPr/>
        </p:nvSpPr>
        <p:spPr bwMode="auto">
          <a:xfrm>
            <a:off x="3035300" y="3962400"/>
            <a:ext cx="850900" cy="2286000"/>
          </a:xfrm>
          <a:custGeom>
            <a:avLst/>
            <a:gdLst>
              <a:gd name="T0" fmla="*/ 1350803532 w 536"/>
              <a:gd name="T1" fmla="*/ 2147483647 h 1440"/>
              <a:gd name="T2" fmla="*/ 383063675 w 536"/>
              <a:gd name="T3" fmla="*/ 2056447596 h 1440"/>
              <a:gd name="T4" fmla="*/ 20161247 w 536"/>
              <a:gd name="T5" fmla="*/ 967740069 h 1440"/>
              <a:gd name="T6" fmla="*/ 504031219 w 536"/>
              <a:gd name="T7" fmla="*/ 0 h 1440"/>
              <a:gd name="T8" fmla="*/ 0 60000 65536"/>
              <a:gd name="T9" fmla="*/ 0 60000 65536"/>
              <a:gd name="T10" fmla="*/ 0 60000 65536"/>
              <a:gd name="T11" fmla="*/ 0 60000 65536"/>
              <a:gd name="T12" fmla="*/ 0 w 536"/>
              <a:gd name="T13" fmla="*/ 0 h 1440"/>
              <a:gd name="T14" fmla="*/ 536 w 536"/>
              <a:gd name="T15" fmla="*/ 1440 h 1440"/>
            </a:gdLst>
            <a:ahLst/>
            <a:cxnLst>
              <a:cxn ang="T8">
                <a:pos x="T0" y="T1"/>
              </a:cxn>
              <a:cxn ang="T9">
                <a:pos x="T2" y="T3"/>
              </a:cxn>
              <a:cxn ang="T10">
                <a:pos x="T4" y="T5"/>
              </a:cxn>
              <a:cxn ang="T11">
                <a:pos x="T6" y="T7"/>
              </a:cxn>
            </a:cxnLst>
            <a:rect l="T12" t="T13" r="T14" b="T15"/>
            <a:pathLst>
              <a:path w="536" h="1440">
                <a:moveTo>
                  <a:pt x="536" y="1440"/>
                </a:moveTo>
                <a:cubicBezTo>
                  <a:pt x="388" y="1216"/>
                  <a:pt x="240" y="992"/>
                  <a:pt x="152" y="816"/>
                </a:cubicBezTo>
                <a:cubicBezTo>
                  <a:pt x="64" y="640"/>
                  <a:pt x="0" y="520"/>
                  <a:pt x="8" y="384"/>
                </a:cubicBezTo>
                <a:cubicBezTo>
                  <a:pt x="16" y="248"/>
                  <a:pt x="108" y="124"/>
                  <a:pt x="200" y="0"/>
                </a:cubicBezTo>
              </a:path>
            </a:pathLst>
          </a:custGeom>
          <a:noFill/>
          <a:ln w="57150">
            <a:solidFill>
              <a:srgbClr val="33CC33"/>
            </a:solidFill>
            <a:round/>
            <a:headEnd/>
            <a:tailEnd type="triangle" w="med" len="med"/>
          </a:ln>
        </p:spPr>
        <p:txBody>
          <a:bodyPr/>
          <a:lstStyle/>
          <a:p>
            <a:endParaRPr lang="en-US"/>
          </a:p>
        </p:txBody>
      </p:sp>
      <p:sp>
        <p:nvSpPr>
          <p:cNvPr id="18493" name="Rectangle 61"/>
          <p:cNvSpPr>
            <a:spLocks noChangeArrowheads="1"/>
          </p:cNvSpPr>
          <p:nvPr/>
        </p:nvSpPr>
        <p:spPr bwMode="auto">
          <a:xfrm>
            <a:off x="4114800" y="2286000"/>
            <a:ext cx="330200" cy="338138"/>
          </a:xfrm>
          <a:prstGeom prst="rect">
            <a:avLst/>
          </a:prstGeom>
          <a:solidFill>
            <a:srgbClr val="FF33CC"/>
          </a:solidFill>
          <a:ln w="28575">
            <a:solidFill>
              <a:schemeClr val="tx1"/>
            </a:solidFill>
            <a:prstDash val="dash"/>
            <a:miter lim="800000"/>
            <a:headEnd/>
            <a:tailEnd/>
          </a:ln>
        </p:spPr>
        <p:txBody>
          <a:bodyPr wrap="none" anchor="ctr"/>
          <a:lstStyle/>
          <a:p>
            <a:pPr algn="ctr"/>
            <a:r>
              <a:rPr lang="en-US">
                <a:latin typeface="Arial" charset="0"/>
              </a:rPr>
              <a:t>OS</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pPr eaLnBrk="1" hangingPunct="1"/>
            <a:r>
              <a:rPr lang="en-US" smtClean="0"/>
              <a:t>Cached CDN</a:t>
            </a:r>
            <a:endParaRPr lang="en-US" sz="3300" smtClean="0"/>
          </a:p>
        </p:txBody>
      </p:sp>
      <p:sp>
        <p:nvSpPr>
          <p:cNvPr id="19459" name="Oval 3"/>
          <p:cNvSpPr>
            <a:spLocks noChangeArrowheads="1"/>
          </p:cNvSpPr>
          <p:nvPr/>
        </p:nvSpPr>
        <p:spPr bwMode="auto">
          <a:xfrm>
            <a:off x="304800" y="5562600"/>
            <a:ext cx="457200" cy="304800"/>
          </a:xfrm>
          <a:prstGeom prst="ellipse">
            <a:avLst/>
          </a:prstGeom>
          <a:solidFill>
            <a:schemeClr val="accent1"/>
          </a:solidFill>
          <a:ln w="9525">
            <a:solidFill>
              <a:schemeClr val="tx1"/>
            </a:solidFill>
            <a:round/>
            <a:headEnd/>
            <a:tailEnd/>
          </a:ln>
        </p:spPr>
        <p:txBody>
          <a:bodyPr wrap="none" anchor="ctr"/>
          <a:lstStyle/>
          <a:p>
            <a:pPr algn="ctr"/>
            <a:r>
              <a:rPr lang="en-US">
                <a:latin typeface="Arial" charset="0"/>
              </a:rPr>
              <a:t>S</a:t>
            </a:r>
          </a:p>
        </p:txBody>
      </p:sp>
      <p:sp>
        <p:nvSpPr>
          <p:cNvPr id="19460" name="Oval 4"/>
          <p:cNvSpPr>
            <a:spLocks noChangeArrowheads="1"/>
          </p:cNvSpPr>
          <p:nvPr/>
        </p:nvSpPr>
        <p:spPr bwMode="auto">
          <a:xfrm>
            <a:off x="762000" y="4800600"/>
            <a:ext cx="685800" cy="381000"/>
          </a:xfrm>
          <a:prstGeom prst="ellipse">
            <a:avLst/>
          </a:prstGeom>
          <a:solidFill>
            <a:schemeClr val="accent1"/>
          </a:solidFill>
          <a:ln w="9525">
            <a:solidFill>
              <a:schemeClr val="tx1"/>
            </a:solidFill>
            <a:round/>
            <a:headEnd/>
            <a:tailEnd/>
          </a:ln>
        </p:spPr>
        <p:txBody>
          <a:bodyPr wrap="none" anchor="ctr"/>
          <a:lstStyle/>
          <a:p>
            <a:pPr algn="ctr"/>
            <a:r>
              <a:rPr lang="en-US">
                <a:latin typeface="Arial" charset="0"/>
              </a:rPr>
              <a:t>ISP</a:t>
            </a:r>
          </a:p>
        </p:txBody>
      </p:sp>
      <p:sp>
        <p:nvSpPr>
          <p:cNvPr id="19461" name="Oval 5"/>
          <p:cNvSpPr>
            <a:spLocks noChangeArrowheads="1"/>
          </p:cNvSpPr>
          <p:nvPr/>
        </p:nvSpPr>
        <p:spPr bwMode="auto">
          <a:xfrm>
            <a:off x="914400" y="3200400"/>
            <a:ext cx="1371600" cy="685800"/>
          </a:xfrm>
          <a:prstGeom prst="ellipse">
            <a:avLst/>
          </a:prstGeom>
          <a:solidFill>
            <a:schemeClr val="accent1"/>
          </a:solidFill>
          <a:ln w="9525">
            <a:solidFill>
              <a:schemeClr val="tx1"/>
            </a:solidFill>
            <a:round/>
            <a:headEnd/>
            <a:tailEnd/>
          </a:ln>
        </p:spPr>
        <p:txBody>
          <a:bodyPr wrap="none" anchor="ctr"/>
          <a:lstStyle/>
          <a:p>
            <a:pPr algn="ctr"/>
            <a:r>
              <a:rPr lang="en-US">
                <a:latin typeface="Arial" charset="0"/>
              </a:rPr>
              <a:t>Backbone</a:t>
            </a:r>
          </a:p>
          <a:p>
            <a:pPr algn="ctr"/>
            <a:r>
              <a:rPr lang="en-US">
                <a:latin typeface="Arial" charset="0"/>
              </a:rPr>
              <a:t>ISP</a:t>
            </a:r>
          </a:p>
        </p:txBody>
      </p:sp>
      <p:sp>
        <p:nvSpPr>
          <p:cNvPr id="19462" name="Rectangle 6"/>
          <p:cNvSpPr>
            <a:spLocks noChangeArrowheads="1"/>
          </p:cNvSpPr>
          <p:nvPr/>
        </p:nvSpPr>
        <p:spPr bwMode="auto">
          <a:xfrm>
            <a:off x="2743200" y="4267200"/>
            <a:ext cx="304800" cy="304800"/>
          </a:xfrm>
          <a:prstGeom prst="rect">
            <a:avLst/>
          </a:prstGeom>
          <a:solidFill>
            <a:schemeClr val="accent1"/>
          </a:solidFill>
          <a:ln w="9525">
            <a:solidFill>
              <a:schemeClr val="tx1"/>
            </a:solidFill>
            <a:miter lim="800000"/>
            <a:headEnd/>
            <a:tailEnd/>
          </a:ln>
        </p:spPr>
        <p:txBody>
          <a:bodyPr wrap="none" anchor="ctr"/>
          <a:lstStyle/>
          <a:p>
            <a:pPr algn="ctr"/>
            <a:r>
              <a:rPr lang="en-US">
                <a:latin typeface="Arial" charset="0"/>
              </a:rPr>
              <a:t>IX</a:t>
            </a:r>
          </a:p>
        </p:txBody>
      </p:sp>
      <p:sp>
        <p:nvSpPr>
          <p:cNvPr id="19463" name="Rectangle 7"/>
          <p:cNvSpPr>
            <a:spLocks noChangeArrowheads="1"/>
          </p:cNvSpPr>
          <p:nvPr/>
        </p:nvSpPr>
        <p:spPr bwMode="auto">
          <a:xfrm>
            <a:off x="4267200" y="4267200"/>
            <a:ext cx="304800" cy="304800"/>
          </a:xfrm>
          <a:prstGeom prst="rect">
            <a:avLst/>
          </a:prstGeom>
          <a:solidFill>
            <a:schemeClr val="accent1"/>
          </a:solidFill>
          <a:ln w="9525">
            <a:solidFill>
              <a:schemeClr val="tx1"/>
            </a:solidFill>
            <a:miter lim="800000"/>
            <a:headEnd/>
            <a:tailEnd/>
          </a:ln>
        </p:spPr>
        <p:txBody>
          <a:bodyPr wrap="none" anchor="ctr"/>
          <a:lstStyle/>
          <a:p>
            <a:pPr algn="ctr"/>
            <a:r>
              <a:rPr lang="en-US">
                <a:latin typeface="Arial" charset="0"/>
              </a:rPr>
              <a:t>IX</a:t>
            </a:r>
          </a:p>
        </p:txBody>
      </p:sp>
      <p:sp>
        <p:nvSpPr>
          <p:cNvPr id="19464" name="Oval 8"/>
          <p:cNvSpPr>
            <a:spLocks noChangeArrowheads="1"/>
          </p:cNvSpPr>
          <p:nvPr/>
        </p:nvSpPr>
        <p:spPr bwMode="auto">
          <a:xfrm>
            <a:off x="838200" y="5562600"/>
            <a:ext cx="457200" cy="304800"/>
          </a:xfrm>
          <a:prstGeom prst="ellipse">
            <a:avLst/>
          </a:prstGeom>
          <a:solidFill>
            <a:schemeClr val="accent1"/>
          </a:solidFill>
          <a:ln w="9525">
            <a:solidFill>
              <a:schemeClr val="tx1"/>
            </a:solidFill>
            <a:round/>
            <a:headEnd/>
            <a:tailEnd/>
          </a:ln>
        </p:spPr>
        <p:txBody>
          <a:bodyPr wrap="none" anchor="ctr"/>
          <a:lstStyle/>
          <a:p>
            <a:pPr algn="ctr"/>
            <a:r>
              <a:rPr lang="en-US">
                <a:latin typeface="Arial" charset="0"/>
              </a:rPr>
              <a:t>S</a:t>
            </a:r>
          </a:p>
        </p:txBody>
      </p:sp>
      <p:sp>
        <p:nvSpPr>
          <p:cNvPr id="19465" name="Oval 9"/>
          <p:cNvSpPr>
            <a:spLocks noChangeArrowheads="1"/>
          </p:cNvSpPr>
          <p:nvPr/>
        </p:nvSpPr>
        <p:spPr bwMode="auto">
          <a:xfrm>
            <a:off x="1371600" y="5562600"/>
            <a:ext cx="457200" cy="304800"/>
          </a:xfrm>
          <a:prstGeom prst="ellipse">
            <a:avLst/>
          </a:prstGeom>
          <a:solidFill>
            <a:schemeClr val="accent1"/>
          </a:solidFill>
          <a:ln w="9525">
            <a:solidFill>
              <a:schemeClr val="tx1"/>
            </a:solidFill>
            <a:round/>
            <a:headEnd/>
            <a:tailEnd/>
          </a:ln>
        </p:spPr>
        <p:txBody>
          <a:bodyPr wrap="none" anchor="ctr"/>
          <a:lstStyle/>
          <a:p>
            <a:pPr algn="ctr"/>
            <a:r>
              <a:rPr lang="en-US">
                <a:latin typeface="Arial" charset="0"/>
              </a:rPr>
              <a:t>S</a:t>
            </a:r>
          </a:p>
        </p:txBody>
      </p:sp>
      <p:sp>
        <p:nvSpPr>
          <p:cNvPr id="19466" name="Line 10"/>
          <p:cNvSpPr>
            <a:spLocks noChangeShapeType="1"/>
          </p:cNvSpPr>
          <p:nvPr/>
        </p:nvSpPr>
        <p:spPr bwMode="auto">
          <a:xfrm flipV="1">
            <a:off x="685800" y="5181600"/>
            <a:ext cx="228600" cy="381000"/>
          </a:xfrm>
          <a:prstGeom prst="line">
            <a:avLst/>
          </a:prstGeom>
          <a:noFill/>
          <a:ln w="9525">
            <a:solidFill>
              <a:schemeClr val="tx1"/>
            </a:solidFill>
            <a:round/>
            <a:headEnd/>
            <a:tailEnd/>
          </a:ln>
        </p:spPr>
        <p:txBody>
          <a:bodyPr/>
          <a:lstStyle/>
          <a:p>
            <a:endParaRPr lang="en-US"/>
          </a:p>
        </p:txBody>
      </p:sp>
      <p:sp>
        <p:nvSpPr>
          <p:cNvPr id="19467" name="Line 11"/>
          <p:cNvSpPr>
            <a:spLocks noChangeShapeType="1"/>
          </p:cNvSpPr>
          <p:nvPr/>
        </p:nvSpPr>
        <p:spPr bwMode="auto">
          <a:xfrm flipV="1">
            <a:off x="1066800" y="5181600"/>
            <a:ext cx="0" cy="381000"/>
          </a:xfrm>
          <a:prstGeom prst="line">
            <a:avLst/>
          </a:prstGeom>
          <a:noFill/>
          <a:ln w="9525">
            <a:solidFill>
              <a:schemeClr val="tx1"/>
            </a:solidFill>
            <a:round/>
            <a:headEnd/>
            <a:tailEnd/>
          </a:ln>
        </p:spPr>
        <p:txBody>
          <a:bodyPr/>
          <a:lstStyle/>
          <a:p>
            <a:endParaRPr lang="en-US"/>
          </a:p>
        </p:txBody>
      </p:sp>
      <p:sp>
        <p:nvSpPr>
          <p:cNvPr id="19468" name="Line 12"/>
          <p:cNvSpPr>
            <a:spLocks noChangeShapeType="1"/>
          </p:cNvSpPr>
          <p:nvPr/>
        </p:nvSpPr>
        <p:spPr bwMode="auto">
          <a:xfrm flipH="1" flipV="1">
            <a:off x="1295400" y="5181600"/>
            <a:ext cx="228600" cy="381000"/>
          </a:xfrm>
          <a:prstGeom prst="line">
            <a:avLst/>
          </a:prstGeom>
          <a:noFill/>
          <a:ln w="9525">
            <a:solidFill>
              <a:schemeClr val="tx1"/>
            </a:solidFill>
            <a:round/>
            <a:headEnd/>
            <a:tailEnd/>
          </a:ln>
        </p:spPr>
        <p:txBody>
          <a:bodyPr/>
          <a:lstStyle/>
          <a:p>
            <a:endParaRPr lang="en-US"/>
          </a:p>
        </p:txBody>
      </p:sp>
      <p:sp>
        <p:nvSpPr>
          <p:cNvPr id="19469" name="Oval 13"/>
          <p:cNvSpPr>
            <a:spLocks noChangeArrowheads="1"/>
          </p:cNvSpPr>
          <p:nvPr/>
        </p:nvSpPr>
        <p:spPr bwMode="auto">
          <a:xfrm>
            <a:off x="5562600" y="4724400"/>
            <a:ext cx="685800" cy="381000"/>
          </a:xfrm>
          <a:prstGeom prst="ellipse">
            <a:avLst/>
          </a:prstGeom>
          <a:solidFill>
            <a:schemeClr val="accent1"/>
          </a:solidFill>
          <a:ln w="9525">
            <a:solidFill>
              <a:schemeClr val="tx1"/>
            </a:solidFill>
            <a:round/>
            <a:headEnd/>
            <a:tailEnd/>
          </a:ln>
        </p:spPr>
        <p:txBody>
          <a:bodyPr wrap="none" anchor="ctr"/>
          <a:lstStyle/>
          <a:p>
            <a:pPr algn="ctr"/>
            <a:r>
              <a:rPr lang="en-US">
                <a:latin typeface="Arial" charset="0"/>
              </a:rPr>
              <a:t>Site</a:t>
            </a:r>
          </a:p>
        </p:txBody>
      </p:sp>
      <p:sp>
        <p:nvSpPr>
          <p:cNvPr id="19470" name="Oval 14"/>
          <p:cNvSpPr>
            <a:spLocks noChangeArrowheads="1"/>
          </p:cNvSpPr>
          <p:nvPr/>
        </p:nvSpPr>
        <p:spPr bwMode="auto">
          <a:xfrm>
            <a:off x="2286000" y="5867400"/>
            <a:ext cx="457200" cy="304800"/>
          </a:xfrm>
          <a:prstGeom prst="ellipse">
            <a:avLst/>
          </a:prstGeom>
          <a:solidFill>
            <a:schemeClr val="accent1"/>
          </a:solidFill>
          <a:ln w="9525">
            <a:solidFill>
              <a:schemeClr val="tx1"/>
            </a:solidFill>
            <a:round/>
            <a:headEnd/>
            <a:tailEnd/>
          </a:ln>
        </p:spPr>
        <p:txBody>
          <a:bodyPr wrap="none" anchor="ctr"/>
          <a:lstStyle/>
          <a:p>
            <a:pPr algn="ctr"/>
            <a:r>
              <a:rPr lang="en-US">
                <a:latin typeface="Arial" charset="0"/>
              </a:rPr>
              <a:t>S</a:t>
            </a:r>
          </a:p>
        </p:txBody>
      </p:sp>
      <p:sp>
        <p:nvSpPr>
          <p:cNvPr id="19471" name="Oval 15"/>
          <p:cNvSpPr>
            <a:spLocks noChangeArrowheads="1"/>
          </p:cNvSpPr>
          <p:nvPr/>
        </p:nvSpPr>
        <p:spPr bwMode="auto">
          <a:xfrm>
            <a:off x="2743200" y="5105400"/>
            <a:ext cx="685800" cy="381000"/>
          </a:xfrm>
          <a:prstGeom prst="ellipse">
            <a:avLst/>
          </a:prstGeom>
          <a:solidFill>
            <a:schemeClr val="accent1"/>
          </a:solidFill>
          <a:ln w="9525">
            <a:solidFill>
              <a:schemeClr val="tx1"/>
            </a:solidFill>
            <a:round/>
            <a:headEnd/>
            <a:tailEnd/>
          </a:ln>
        </p:spPr>
        <p:txBody>
          <a:bodyPr wrap="none" anchor="ctr"/>
          <a:lstStyle/>
          <a:p>
            <a:pPr algn="ctr"/>
            <a:r>
              <a:rPr lang="en-US">
                <a:latin typeface="Arial" charset="0"/>
              </a:rPr>
              <a:t>ISP</a:t>
            </a:r>
          </a:p>
        </p:txBody>
      </p:sp>
      <p:sp>
        <p:nvSpPr>
          <p:cNvPr id="19472" name="Oval 16"/>
          <p:cNvSpPr>
            <a:spLocks noChangeArrowheads="1"/>
          </p:cNvSpPr>
          <p:nvPr/>
        </p:nvSpPr>
        <p:spPr bwMode="auto">
          <a:xfrm>
            <a:off x="2819400" y="5867400"/>
            <a:ext cx="457200" cy="304800"/>
          </a:xfrm>
          <a:prstGeom prst="ellipse">
            <a:avLst/>
          </a:prstGeom>
          <a:solidFill>
            <a:schemeClr val="accent1"/>
          </a:solidFill>
          <a:ln w="9525">
            <a:solidFill>
              <a:schemeClr val="tx1"/>
            </a:solidFill>
            <a:round/>
            <a:headEnd/>
            <a:tailEnd/>
          </a:ln>
        </p:spPr>
        <p:txBody>
          <a:bodyPr wrap="none" anchor="ctr"/>
          <a:lstStyle/>
          <a:p>
            <a:pPr algn="ctr"/>
            <a:r>
              <a:rPr lang="en-US">
                <a:latin typeface="Arial" charset="0"/>
              </a:rPr>
              <a:t>S</a:t>
            </a:r>
          </a:p>
        </p:txBody>
      </p:sp>
      <p:sp>
        <p:nvSpPr>
          <p:cNvPr id="19473" name="Oval 17"/>
          <p:cNvSpPr>
            <a:spLocks noChangeArrowheads="1"/>
          </p:cNvSpPr>
          <p:nvPr/>
        </p:nvSpPr>
        <p:spPr bwMode="auto">
          <a:xfrm>
            <a:off x="3352800" y="5867400"/>
            <a:ext cx="457200" cy="304800"/>
          </a:xfrm>
          <a:prstGeom prst="ellipse">
            <a:avLst/>
          </a:prstGeom>
          <a:solidFill>
            <a:schemeClr val="accent1"/>
          </a:solidFill>
          <a:ln w="9525">
            <a:solidFill>
              <a:schemeClr val="tx1"/>
            </a:solidFill>
            <a:round/>
            <a:headEnd/>
            <a:tailEnd/>
          </a:ln>
        </p:spPr>
        <p:txBody>
          <a:bodyPr wrap="none" anchor="ctr"/>
          <a:lstStyle/>
          <a:p>
            <a:pPr algn="ctr"/>
            <a:r>
              <a:rPr lang="en-US">
                <a:latin typeface="Arial" charset="0"/>
              </a:rPr>
              <a:t>S</a:t>
            </a:r>
          </a:p>
        </p:txBody>
      </p:sp>
      <p:sp>
        <p:nvSpPr>
          <p:cNvPr id="19474" name="Line 18"/>
          <p:cNvSpPr>
            <a:spLocks noChangeShapeType="1"/>
          </p:cNvSpPr>
          <p:nvPr/>
        </p:nvSpPr>
        <p:spPr bwMode="auto">
          <a:xfrm flipV="1">
            <a:off x="2667000" y="5486400"/>
            <a:ext cx="228600" cy="381000"/>
          </a:xfrm>
          <a:prstGeom prst="line">
            <a:avLst/>
          </a:prstGeom>
          <a:noFill/>
          <a:ln w="9525">
            <a:solidFill>
              <a:schemeClr val="tx1"/>
            </a:solidFill>
            <a:round/>
            <a:headEnd/>
            <a:tailEnd/>
          </a:ln>
        </p:spPr>
        <p:txBody>
          <a:bodyPr/>
          <a:lstStyle/>
          <a:p>
            <a:endParaRPr lang="en-US"/>
          </a:p>
        </p:txBody>
      </p:sp>
      <p:sp>
        <p:nvSpPr>
          <p:cNvPr id="19475" name="Line 19"/>
          <p:cNvSpPr>
            <a:spLocks noChangeShapeType="1"/>
          </p:cNvSpPr>
          <p:nvPr/>
        </p:nvSpPr>
        <p:spPr bwMode="auto">
          <a:xfrm flipV="1">
            <a:off x="3048000" y="5486400"/>
            <a:ext cx="0" cy="381000"/>
          </a:xfrm>
          <a:prstGeom prst="line">
            <a:avLst/>
          </a:prstGeom>
          <a:noFill/>
          <a:ln w="9525">
            <a:solidFill>
              <a:schemeClr val="tx1"/>
            </a:solidFill>
            <a:round/>
            <a:headEnd/>
            <a:tailEnd/>
          </a:ln>
        </p:spPr>
        <p:txBody>
          <a:bodyPr/>
          <a:lstStyle/>
          <a:p>
            <a:endParaRPr lang="en-US"/>
          </a:p>
        </p:txBody>
      </p:sp>
      <p:sp>
        <p:nvSpPr>
          <p:cNvPr id="19476" name="Line 20"/>
          <p:cNvSpPr>
            <a:spLocks noChangeShapeType="1"/>
          </p:cNvSpPr>
          <p:nvPr/>
        </p:nvSpPr>
        <p:spPr bwMode="auto">
          <a:xfrm flipH="1" flipV="1">
            <a:off x="3276600" y="5486400"/>
            <a:ext cx="228600" cy="381000"/>
          </a:xfrm>
          <a:prstGeom prst="line">
            <a:avLst/>
          </a:prstGeom>
          <a:noFill/>
          <a:ln w="9525">
            <a:solidFill>
              <a:schemeClr val="tx1"/>
            </a:solidFill>
            <a:round/>
            <a:headEnd/>
            <a:tailEnd/>
          </a:ln>
        </p:spPr>
        <p:txBody>
          <a:bodyPr/>
          <a:lstStyle/>
          <a:p>
            <a:endParaRPr lang="en-US"/>
          </a:p>
        </p:txBody>
      </p:sp>
      <p:sp>
        <p:nvSpPr>
          <p:cNvPr id="19477" name="Oval 21"/>
          <p:cNvSpPr>
            <a:spLocks noChangeArrowheads="1"/>
          </p:cNvSpPr>
          <p:nvPr/>
        </p:nvSpPr>
        <p:spPr bwMode="auto">
          <a:xfrm>
            <a:off x="4038600" y="5867400"/>
            <a:ext cx="457200" cy="304800"/>
          </a:xfrm>
          <a:prstGeom prst="ellipse">
            <a:avLst/>
          </a:prstGeom>
          <a:solidFill>
            <a:schemeClr val="accent1"/>
          </a:solidFill>
          <a:ln w="9525">
            <a:solidFill>
              <a:schemeClr val="tx1"/>
            </a:solidFill>
            <a:round/>
            <a:headEnd/>
            <a:tailEnd/>
          </a:ln>
        </p:spPr>
        <p:txBody>
          <a:bodyPr wrap="none" anchor="ctr"/>
          <a:lstStyle/>
          <a:p>
            <a:pPr algn="ctr"/>
            <a:r>
              <a:rPr lang="en-US">
                <a:latin typeface="Arial" charset="0"/>
              </a:rPr>
              <a:t>S</a:t>
            </a:r>
          </a:p>
        </p:txBody>
      </p:sp>
      <p:sp>
        <p:nvSpPr>
          <p:cNvPr id="19478" name="Oval 22"/>
          <p:cNvSpPr>
            <a:spLocks noChangeArrowheads="1"/>
          </p:cNvSpPr>
          <p:nvPr/>
        </p:nvSpPr>
        <p:spPr bwMode="auto">
          <a:xfrm>
            <a:off x="4495800" y="5105400"/>
            <a:ext cx="685800" cy="381000"/>
          </a:xfrm>
          <a:prstGeom prst="ellipse">
            <a:avLst/>
          </a:prstGeom>
          <a:solidFill>
            <a:schemeClr val="accent1"/>
          </a:solidFill>
          <a:ln w="9525">
            <a:solidFill>
              <a:schemeClr val="tx1"/>
            </a:solidFill>
            <a:round/>
            <a:headEnd/>
            <a:tailEnd/>
          </a:ln>
        </p:spPr>
        <p:txBody>
          <a:bodyPr wrap="none" anchor="ctr"/>
          <a:lstStyle/>
          <a:p>
            <a:pPr algn="ctr"/>
            <a:r>
              <a:rPr lang="en-US">
                <a:latin typeface="Arial" charset="0"/>
              </a:rPr>
              <a:t>ISP</a:t>
            </a:r>
          </a:p>
        </p:txBody>
      </p:sp>
      <p:sp>
        <p:nvSpPr>
          <p:cNvPr id="19479" name="Oval 23"/>
          <p:cNvSpPr>
            <a:spLocks noChangeArrowheads="1"/>
          </p:cNvSpPr>
          <p:nvPr/>
        </p:nvSpPr>
        <p:spPr bwMode="auto">
          <a:xfrm>
            <a:off x="4572000" y="5867400"/>
            <a:ext cx="457200" cy="304800"/>
          </a:xfrm>
          <a:prstGeom prst="ellipse">
            <a:avLst/>
          </a:prstGeom>
          <a:solidFill>
            <a:schemeClr val="accent1"/>
          </a:solidFill>
          <a:ln w="9525">
            <a:solidFill>
              <a:schemeClr val="tx1"/>
            </a:solidFill>
            <a:round/>
            <a:headEnd/>
            <a:tailEnd/>
          </a:ln>
        </p:spPr>
        <p:txBody>
          <a:bodyPr wrap="none" anchor="ctr"/>
          <a:lstStyle/>
          <a:p>
            <a:pPr algn="ctr"/>
            <a:r>
              <a:rPr lang="en-US">
                <a:latin typeface="Arial" charset="0"/>
              </a:rPr>
              <a:t>S</a:t>
            </a:r>
          </a:p>
        </p:txBody>
      </p:sp>
      <p:sp>
        <p:nvSpPr>
          <p:cNvPr id="19480" name="Oval 24"/>
          <p:cNvSpPr>
            <a:spLocks noChangeArrowheads="1"/>
          </p:cNvSpPr>
          <p:nvPr/>
        </p:nvSpPr>
        <p:spPr bwMode="auto">
          <a:xfrm>
            <a:off x="5105400" y="5867400"/>
            <a:ext cx="457200" cy="304800"/>
          </a:xfrm>
          <a:prstGeom prst="ellipse">
            <a:avLst/>
          </a:prstGeom>
          <a:solidFill>
            <a:schemeClr val="accent1"/>
          </a:solidFill>
          <a:ln w="9525">
            <a:solidFill>
              <a:schemeClr val="tx1"/>
            </a:solidFill>
            <a:round/>
            <a:headEnd/>
            <a:tailEnd/>
          </a:ln>
        </p:spPr>
        <p:txBody>
          <a:bodyPr wrap="none" anchor="ctr"/>
          <a:lstStyle/>
          <a:p>
            <a:pPr algn="ctr"/>
            <a:r>
              <a:rPr lang="en-US">
                <a:latin typeface="Arial" charset="0"/>
              </a:rPr>
              <a:t>S</a:t>
            </a:r>
          </a:p>
        </p:txBody>
      </p:sp>
      <p:sp>
        <p:nvSpPr>
          <p:cNvPr id="19481" name="Line 25"/>
          <p:cNvSpPr>
            <a:spLocks noChangeShapeType="1"/>
          </p:cNvSpPr>
          <p:nvPr/>
        </p:nvSpPr>
        <p:spPr bwMode="auto">
          <a:xfrm flipV="1">
            <a:off x="4419600" y="5486400"/>
            <a:ext cx="228600" cy="381000"/>
          </a:xfrm>
          <a:prstGeom prst="line">
            <a:avLst/>
          </a:prstGeom>
          <a:noFill/>
          <a:ln w="9525">
            <a:solidFill>
              <a:schemeClr val="tx1"/>
            </a:solidFill>
            <a:round/>
            <a:headEnd/>
            <a:tailEnd/>
          </a:ln>
        </p:spPr>
        <p:txBody>
          <a:bodyPr/>
          <a:lstStyle/>
          <a:p>
            <a:endParaRPr lang="en-US"/>
          </a:p>
        </p:txBody>
      </p:sp>
      <p:sp>
        <p:nvSpPr>
          <p:cNvPr id="19482" name="Line 26"/>
          <p:cNvSpPr>
            <a:spLocks noChangeShapeType="1"/>
          </p:cNvSpPr>
          <p:nvPr/>
        </p:nvSpPr>
        <p:spPr bwMode="auto">
          <a:xfrm flipV="1">
            <a:off x="4800600" y="5486400"/>
            <a:ext cx="0" cy="381000"/>
          </a:xfrm>
          <a:prstGeom prst="line">
            <a:avLst/>
          </a:prstGeom>
          <a:noFill/>
          <a:ln w="9525">
            <a:solidFill>
              <a:schemeClr val="tx1"/>
            </a:solidFill>
            <a:round/>
            <a:headEnd/>
            <a:tailEnd/>
          </a:ln>
        </p:spPr>
        <p:txBody>
          <a:bodyPr/>
          <a:lstStyle/>
          <a:p>
            <a:endParaRPr lang="en-US"/>
          </a:p>
        </p:txBody>
      </p:sp>
      <p:sp>
        <p:nvSpPr>
          <p:cNvPr id="19483" name="Line 27"/>
          <p:cNvSpPr>
            <a:spLocks noChangeShapeType="1"/>
          </p:cNvSpPr>
          <p:nvPr/>
        </p:nvSpPr>
        <p:spPr bwMode="auto">
          <a:xfrm flipH="1" flipV="1">
            <a:off x="5029200" y="5486400"/>
            <a:ext cx="228600" cy="381000"/>
          </a:xfrm>
          <a:prstGeom prst="line">
            <a:avLst/>
          </a:prstGeom>
          <a:noFill/>
          <a:ln w="9525">
            <a:solidFill>
              <a:schemeClr val="tx1"/>
            </a:solidFill>
            <a:round/>
            <a:headEnd/>
            <a:tailEnd/>
          </a:ln>
        </p:spPr>
        <p:txBody>
          <a:bodyPr/>
          <a:lstStyle/>
          <a:p>
            <a:endParaRPr lang="en-US"/>
          </a:p>
        </p:txBody>
      </p:sp>
      <p:sp>
        <p:nvSpPr>
          <p:cNvPr id="19484" name="Oval 28"/>
          <p:cNvSpPr>
            <a:spLocks noChangeArrowheads="1"/>
          </p:cNvSpPr>
          <p:nvPr/>
        </p:nvSpPr>
        <p:spPr bwMode="auto">
          <a:xfrm>
            <a:off x="2895600" y="3200400"/>
            <a:ext cx="1371600" cy="685800"/>
          </a:xfrm>
          <a:prstGeom prst="ellipse">
            <a:avLst/>
          </a:prstGeom>
          <a:solidFill>
            <a:schemeClr val="accent1"/>
          </a:solidFill>
          <a:ln w="9525">
            <a:solidFill>
              <a:schemeClr val="tx1"/>
            </a:solidFill>
            <a:round/>
            <a:headEnd/>
            <a:tailEnd/>
          </a:ln>
        </p:spPr>
        <p:txBody>
          <a:bodyPr wrap="none" anchor="ctr"/>
          <a:lstStyle/>
          <a:p>
            <a:pPr algn="ctr"/>
            <a:r>
              <a:rPr lang="en-US">
                <a:latin typeface="Arial" charset="0"/>
              </a:rPr>
              <a:t>Backbone</a:t>
            </a:r>
          </a:p>
          <a:p>
            <a:pPr algn="ctr"/>
            <a:r>
              <a:rPr lang="en-US">
                <a:latin typeface="Arial" charset="0"/>
              </a:rPr>
              <a:t>ISP</a:t>
            </a:r>
          </a:p>
        </p:txBody>
      </p:sp>
      <p:sp>
        <p:nvSpPr>
          <p:cNvPr id="19485" name="Oval 29"/>
          <p:cNvSpPr>
            <a:spLocks noChangeArrowheads="1"/>
          </p:cNvSpPr>
          <p:nvPr/>
        </p:nvSpPr>
        <p:spPr bwMode="auto">
          <a:xfrm>
            <a:off x="4953000" y="3200400"/>
            <a:ext cx="1371600" cy="685800"/>
          </a:xfrm>
          <a:prstGeom prst="ellipse">
            <a:avLst/>
          </a:prstGeom>
          <a:solidFill>
            <a:schemeClr val="accent1"/>
          </a:solidFill>
          <a:ln w="9525">
            <a:solidFill>
              <a:schemeClr val="tx1"/>
            </a:solidFill>
            <a:round/>
            <a:headEnd/>
            <a:tailEnd/>
          </a:ln>
        </p:spPr>
        <p:txBody>
          <a:bodyPr wrap="none" anchor="ctr"/>
          <a:lstStyle/>
          <a:p>
            <a:pPr algn="ctr"/>
            <a:r>
              <a:rPr lang="en-US">
                <a:latin typeface="Arial" charset="0"/>
              </a:rPr>
              <a:t>Backbone</a:t>
            </a:r>
          </a:p>
          <a:p>
            <a:pPr algn="ctr"/>
            <a:r>
              <a:rPr lang="en-US">
                <a:latin typeface="Arial" charset="0"/>
              </a:rPr>
              <a:t>ISP</a:t>
            </a:r>
          </a:p>
        </p:txBody>
      </p:sp>
      <p:sp>
        <p:nvSpPr>
          <p:cNvPr id="19486" name="Rectangle 30"/>
          <p:cNvSpPr>
            <a:spLocks noChangeArrowheads="1"/>
          </p:cNvSpPr>
          <p:nvPr/>
        </p:nvSpPr>
        <p:spPr bwMode="auto">
          <a:xfrm>
            <a:off x="2362200" y="2133600"/>
            <a:ext cx="914400" cy="533400"/>
          </a:xfrm>
          <a:prstGeom prst="rect">
            <a:avLst/>
          </a:prstGeom>
          <a:solidFill>
            <a:schemeClr val="accent1"/>
          </a:solidFill>
          <a:ln w="9525">
            <a:solidFill>
              <a:schemeClr val="tx1"/>
            </a:solidFill>
            <a:miter lim="800000"/>
            <a:headEnd/>
            <a:tailEnd/>
          </a:ln>
        </p:spPr>
        <p:txBody>
          <a:bodyPr wrap="none" anchor="ctr"/>
          <a:lstStyle/>
          <a:p>
            <a:pPr algn="ctr"/>
            <a:r>
              <a:rPr lang="en-US">
                <a:latin typeface="Arial" charset="0"/>
              </a:rPr>
              <a:t>Hosting</a:t>
            </a:r>
          </a:p>
          <a:p>
            <a:pPr algn="ctr"/>
            <a:r>
              <a:rPr lang="en-US">
                <a:latin typeface="Arial" charset="0"/>
              </a:rPr>
              <a:t>Center</a:t>
            </a:r>
          </a:p>
        </p:txBody>
      </p:sp>
      <p:sp>
        <p:nvSpPr>
          <p:cNvPr id="19487" name="Rectangle 31"/>
          <p:cNvSpPr>
            <a:spLocks noChangeArrowheads="1"/>
          </p:cNvSpPr>
          <p:nvPr/>
        </p:nvSpPr>
        <p:spPr bwMode="auto">
          <a:xfrm>
            <a:off x="3886200" y="2133600"/>
            <a:ext cx="914400" cy="533400"/>
          </a:xfrm>
          <a:prstGeom prst="rect">
            <a:avLst/>
          </a:prstGeom>
          <a:solidFill>
            <a:schemeClr val="accent1"/>
          </a:solidFill>
          <a:ln w="9525">
            <a:solidFill>
              <a:schemeClr val="tx1"/>
            </a:solidFill>
            <a:miter lim="800000"/>
            <a:headEnd/>
            <a:tailEnd/>
          </a:ln>
        </p:spPr>
        <p:txBody>
          <a:bodyPr wrap="none" anchor="ctr"/>
          <a:lstStyle/>
          <a:p>
            <a:pPr algn="ctr"/>
            <a:r>
              <a:rPr lang="en-US">
                <a:latin typeface="Arial" charset="0"/>
              </a:rPr>
              <a:t>Hosting</a:t>
            </a:r>
          </a:p>
          <a:p>
            <a:pPr algn="ctr"/>
            <a:r>
              <a:rPr lang="en-US">
                <a:latin typeface="Arial" charset="0"/>
              </a:rPr>
              <a:t>Center</a:t>
            </a:r>
          </a:p>
        </p:txBody>
      </p:sp>
      <p:sp>
        <p:nvSpPr>
          <p:cNvPr id="19488" name="Line 32"/>
          <p:cNvSpPr>
            <a:spLocks noChangeShapeType="1"/>
          </p:cNvSpPr>
          <p:nvPr/>
        </p:nvSpPr>
        <p:spPr bwMode="auto">
          <a:xfrm flipV="1">
            <a:off x="1143000" y="3886200"/>
            <a:ext cx="228600" cy="914400"/>
          </a:xfrm>
          <a:prstGeom prst="line">
            <a:avLst/>
          </a:prstGeom>
          <a:noFill/>
          <a:ln w="9525">
            <a:solidFill>
              <a:schemeClr val="tx1"/>
            </a:solidFill>
            <a:round/>
            <a:headEnd/>
            <a:tailEnd/>
          </a:ln>
        </p:spPr>
        <p:txBody>
          <a:bodyPr/>
          <a:lstStyle/>
          <a:p>
            <a:endParaRPr lang="en-US"/>
          </a:p>
        </p:txBody>
      </p:sp>
      <p:sp>
        <p:nvSpPr>
          <p:cNvPr id="19489" name="Line 33"/>
          <p:cNvSpPr>
            <a:spLocks noChangeShapeType="1"/>
          </p:cNvSpPr>
          <p:nvPr/>
        </p:nvSpPr>
        <p:spPr bwMode="auto">
          <a:xfrm flipV="1">
            <a:off x="1295400" y="3733800"/>
            <a:ext cx="1676400" cy="1066800"/>
          </a:xfrm>
          <a:prstGeom prst="line">
            <a:avLst/>
          </a:prstGeom>
          <a:noFill/>
          <a:ln w="9525">
            <a:solidFill>
              <a:schemeClr val="tx1"/>
            </a:solidFill>
            <a:round/>
            <a:headEnd/>
            <a:tailEnd/>
          </a:ln>
        </p:spPr>
        <p:txBody>
          <a:bodyPr/>
          <a:lstStyle/>
          <a:p>
            <a:endParaRPr lang="en-US"/>
          </a:p>
        </p:txBody>
      </p:sp>
      <p:sp>
        <p:nvSpPr>
          <p:cNvPr id="19490" name="Line 34"/>
          <p:cNvSpPr>
            <a:spLocks noChangeShapeType="1"/>
          </p:cNvSpPr>
          <p:nvPr/>
        </p:nvSpPr>
        <p:spPr bwMode="auto">
          <a:xfrm flipH="1" flipV="1">
            <a:off x="5867400" y="3886200"/>
            <a:ext cx="76200" cy="838200"/>
          </a:xfrm>
          <a:prstGeom prst="line">
            <a:avLst/>
          </a:prstGeom>
          <a:noFill/>
          <a:ln w="9525">
            <a:solidFill>
              <a:schemeClr val="tx1"/>
            </a:solidFill>
            <a:round/>
            <a:headEnd/>
            <a:tailEnd/>
          </a:ln>
        </p:spPr>
        <p:txBody>
          <a:bodyPr/>
          <a:lstStyle/>
          <a:p>
            <a:endParaRPr lang="en-US"/>
          </a:p>
        </p:txBody>
      </p:sp>
      <p:sp>
        <p:nvSpPr>
          <p:cNvPr id="19491" name="Line 35"/>
          <p:cNvSpPr>
            <a:spLocks noChangeShapeType="1"/>
          </p:cNvSpPr>
          <p:nvPr/>
        </p:nvSpPr>
        <p:spPr bwMode="auto">
          <a:xfrm flipH="1" flipV="1">
            <a:off x="4267200" y="3581400"/>
            <a:ext cx="1447800" cy="1219200"/>
          </a:xfrm>
          <a:prstGeom prst="line">
            <a:avLst/>
          </a:prstGeom>
          <a:noFill/>
          <a:ln w="9525">
            <a:solidFill>
              <a:schemeClr val="tx1"/>
            </a:solidFill>
            <a:round/>
            <a:headEnd/>
            <a:tailEnd/>
          </a:ln>
        </p:spPr>
        <p:txBody>
          <a:bodyPr/>
          <a:lstStyle/>
          <a:p>
            <a:endParaRPr lang="en-US"/>
          </a:p>
        </p:txBody>
      </p:sp>
      <p:sp>
        <p:nvSpPr>
          <p:cNvPr id="19492" name="Line 36"/>
          <p:cNvSpPr>
            <a:spLocks noChangeShapeType="1"/>
          </p:cNvSpPr>
          <p:nvPr/>
        </p:nvSpPr>
        <p:spPr bwMode="auto">
          <a:xfrm flipH="1" flipV="1">
            <a:off x="2895600" y="4572000"/>
            <a:ext cx="152400" cy="533400"/>
          </a:xfrm>
          <a:prstGeom prst="line">
            <a:avLst/>
          </a:prstGeom>
          <a:noFill/>
          <a:ln w="9525">
            <a:solidFill>
              <a:schemeClr val="tx1"/>
            </a:solidFill>
            <a:round/>
            <a:headEnd/>
            <a:tailEnd/>
          </a:ln>
        </p:spPr>
        <p:txBody>
          <a:bodyPr/>
          <a:lstStyle/>
          <a:p>
            <a:endParaRPr lang="en-US"/>
          </a:p>
        </p:txBody>
      </p:sp>
      <p:sp>
        <p:nvSpPr>
          <p:cNvPr id="19493" name="Line 37"/>
          <p:cNvSpPr>
            <a:spLocks noChangeShapeType="1"/>
          </p:cNvSpPr>
          <p:nvPr/>
        </p:nvSpPr>
        <p:spPr bwMode="auto">
          <a:xfrm flipH="1" flipV="1">
            <a:off x="4419600" y="4572000"/>
            <a:ext cx="304800" cy="533400"/>
          </a:xfrm>
          <a:prstGeom prst="line">
            <a:avLst/>
          </a:prstGeom>
          <a:noFill/>
          <a:ln w="9525">
            <a:solidFill>
              <a:schemeClr val="tx1"/>
            </a:solidFill>
            <a:round/>
            <a:headEnd/>
            <a:tailEnd/>
          </a:ln>
        </p:spPr>
        <p:txBody>
          <a:bodyPr/>
          <a:lstStyle/>
          <a:p>
            <a:endParaRPr lang="en-US"/>
          </a:p>
        </p:txBody>
      </p:sp>
      <p:sp>
        <p:nvSpPr>
          <p:cNvPr id="19494" name="Line 38"/>
          <p:cNvSpPr>
            <a:spLocks noChangeShapeType="1"/>
          </p:cNvSpPr>
          <p:nvPr/>
        </p:nvSpPr>
        <p:spPr bwMode="auto">
          <a:xfrm>
            <a:off x="1981200" y="3810000"/>
            <a:ext cx="914400" cy="457200"/>
          </a:xfrm>
          <a:prstGeom prst="line">
            <a:avLst/>
          </a:prstGeom>
          <a:noFill/>
          <a:ln w="9525">
            <a:solidFill>
              <a:schemeClr val="tx1"/>
            </a:solidFill>
            <a:round/>
            <a:headEnd/>
            <a:tailEnd/>
          </a:ln>
        </p:spPr>
        <p:txBody>
          <a:bodyPr/>
          <a:lstStyle/>
          <a:p>
            <a:endParaRPr lang="en-US"/>
          </a:p>
        </p:txBody>
      </p:sp>
      <p:sp>
        <p:nvSpPr>
          <p:cNvPr id="19495" name="Line 39"/>
          <p:cNvSpPr>
            <a:spLocks noChangeShapeType="1"/>
          </p:cNvSpPr>
          <p:nvPr/>
        </p:nvSpPr>
        <p:spPr bwMode="auto">
          <a:xfrm flipV="1">
            <a:off x="2971800" y="3810000"/>
            <a:ext cx="228600" cy="457200"/>
          </a:xfrm>
          <a:prstGeom prst="line">
            <a:avLst/>
          </a:prstGeom>
          <a:noFill/>
          <a:ln w="9525">
            <a:solidFill>
              <a:schemeClr val="tx1"/>
            </a:solidFill>
            <a:round/>
            <a:headEnd/>
            <a:tailEnd/>
          </a:ln>
        </p:spPr>
        <p:txBody>
          <a:bodyPr/>
          <a:lstStyle/>
          <a:p>
            <a:endParaRPr lang="en-US"/>
          </a:p>
        </p:txBody>
      </p:sp>
      <p:sp>
        <p:nvSpPr>
          <p:cNvPr id="19496" name="Line 40"/>
          <p:cNvSpPr>
            <a:spLocks noChangeShapeType="1"/>
          </p:cNvSpPr>
          <p:nvPr/>
        </p:nvSpPr>
        <p:spPr bwMode="auto">
          <a:xfrm>
            <a:off x="3962400" y="3810000"/>
            <a:ext cx="381000" cy="457200"/>
          </a:xfrm>
          <a:prstGeom prst="line">
            <a:avLst/>
          </a:prstGeom>
          <a:noFill/>
          <a:ln w="9525">
            <a:solidFill>
              <a:schemeClr val="tx1"/>
            </a:solidFill>
            <a:round/>
            <a:headEnd/>
            <a:tailEnd/>
          </a:ln>
        </p:spPr>
        <p:txBody>
          <a:bodyPr/>
          <a:lstStyle/>
          <a:p>
            <a:endParaRPr lang="en-US"/>
          </a:p>
        </p:txBody>
      </p:sp>
      <p:sp>
        <p:nvSpPr>
          <p:cNvPr id="19497" name="Line 41"/>
          <p:cNvSpPr>
            <a:spLocks noChangeShapeType="1"/>
          </p:cNvSpPr>
          <p:nvPr/>
        </p:nvSpPr>
        <p:spPr bwMode="auto">
          <a:xfrm flipV="1">
            <a:off x="4495800" y="3733800"/>
            <a:ext cx="533400" cy="533400"/>
          </a:xfrm>
          <a:prstGeom prst="line">
            <a:avLst/>
          </a:prstGeom>
          <a:noFill/>
          <a:ln w="9525">
            <a:solidFill>
              <a:schemeClr val="tx1"/>
            </a:solidFill>
            <a:round/>
            <a:headEnd/>
            <a:tailEnd/>
          </a:ln>
        </p:spPr>
        <p:txBody>
          <a:bodyPr/>
          <a:lstStyle/>
          <a:p>
            <a:endParaRPr lang="en-US"/>
          </a:p>
        </p:txBody>
      </p:sp>
      <p:sp>
        <p:nvSpPr>
          <p:cNvPr id="19498" name="Line 42"/>
          <p:cNvSpPr>
            <a:spLocks noChangeShapeType="1"/>
          </p:cNvSpPr>
          <p:nvPr/>
        </p:nvSpPr>
        <p:spPr bwMode="auto">
          <a:xfrm>
            <a:off x="2286000" y="3505200"/>
            <a:ext cx="609600" cy="0"/>
          </a:xfrm>
          <a:prstGeom prst="line">
            <a:avLst/>
          </a:prstGeom>
          <a:noFill/>
          <a:ln w="19050">
            <a:solidFill>
              <a:schemeClr val="tx1"/>
            </a:solidFill>
            <a:round/>
            <a:headEnd/>
            <a:tailEnd/>
          </a:ln>
        </p:spPr>
        <p:txBody>
          <a:bodyPr/>
          <a:lstStyle/>
          <a:p>
            <a:endParaRPr lang="en-US"/>
          </a:p>
        </p:txBody>
      </p:sp>
      <p:sp>
        <p:nvSpPr>
          <p:cNvPr id="19499" name="Line 43"/>
          <p:cNvSpPr>
            <a:spLocks noChangeShapeType="1"/>
          </p:cNvSpPr>
          <p:nvPr/>
        </p:nvSpPr>
        <p:spPr bwMode="auto">
          <a:xfrm flipV="1">
            <a:off x="1981200" y="2667000"/>
            <a:ext cx="533400" cy="609600"/>
          </a:xfrm>
          <a:prstGeom prst="line">
            <a:avLst/>
          </a:prstGeom>
          <a:noFill/>
          <a:ln w="19050">
            <a:solidFill>
              <a:schemeClr val="tx1"/>
            </a:solidFill>
            <a:round/>
            <a:headEnd/>
            <a:tailEnd/>
          </a:ln>
        </p:spPr>
        <p:txBody>
          <a:bodyPr/>
          <a:lstStyle/>
          <a:p>
            <a:endParaRPr lang="en-US"/>
          </a:p>
        </p:txBody>
      </p:sp>
      <p:sp>
        <p:nvSpPr>
          <p:cNvPr id="19500" name="Line 44"/>
          <p:cNvSpPr>
            <a:spLocks noChangeShapeType="1"/>
          </p:cNvSpPr>
          <p:nvPr/>
        </p:nvSpPr>
        <p:spPr bwMode="auto">
          <a:xfrm>
            <a:off x="2819400" y="2667000"/>
            <a:ext cx="381000" cy="609600"/>
          </a:xfrm>
          <a:prstGeom prst="line">
            <a:avLst/>
          </a:prstGeom>
          <a:noFill/>
          <a:ln w="19050">
            <a:solidFill>
              <a:schemeClr val="tx1"/>
            </a:solidFill>
            <a:round/>
            <a:headEnd/>
            <a:tailEnd/>
          </a:ln>
        </p:spPr>
        <p:txBody>
          <a:bodyPr/>
          <a:lstStyle/>
          <a:p>
            <a:endParaRPr lang="en-US"/>
          </a:p>
        </p:txBody>
      </p:sp>
      <p:sp>
        <p:nvSpPr>
          <p:cNvPr id="19501" name="Line 45"/>
          <p:cNvSpPr>
            <a:spLocks noChangeShapeType="1"/>
          </p:cNvSpPr>
          <p:nvPr/>
        </p:nvSpPr>
        <p:spPr bwMode="auto">
          <a:xfrm>
            <a:off x="3124200" y="2667000"/>
            <a:ext cx="1905000" cy="685800"/>
          </a:xfrm>
          <a:prstGeom prst="line">
            <a:avLst/>
          </a:prstGeom>
          <a:noFill/>
          <a:ln w="19050">
            <a:solidFill>
              <a:schemeClr val="tx1"/>
            </a:solidFill>
            <a:round/>
            <a:headEnd/>
            <a:tailEnd/>
          </a:ln>
        </p:spPr>
        <p:txBody>
          <a:bodyPr/>
          <a:lstStyle/>
          <a:p>
            <a:endParaRPr lang="en-US"/>
          </a:p>
        </p:txBody>
      </p:sp>
      <p:sp>
        <p:nvSpPr>
          <p:cNvPr id="19502" name="Line 46"/>
          <p:cNvSpPr>
            <a:spLocks noChangeShapeType="1"/>
          </p:cNvSpPr>
          <p:nvPr/>
        </p:nvSpPr>
        <p:spPr bwMode="auto">
          <a:xfrm flipH="1">
            <a:off x="3886200" y="2667000"/>
            <a:ext cx="381000" cy="533400"/>
          </a:xfrm>
          <a:prstGeom prst="line">
            <a:avLst/>
          </a:prstGeom>
          <a:noFill/>
          <a:ln w="19050">
            <a:solidFill>
              <a:schemeClr val="tx1"/>
            </a:solidFill>
            <a:round/>
            <a:headEnd/>
            <a:tailEnd/>
          </a:ln>
        </p:spPr>
        <p:txBody>
          <a:bodyPr/>
          <a:lstStyle/>
          <a:p>
            <a:endParaRPr lang="en-US"/>
          </a:p>
        </p:txBody>
      </p:sp>
      <p:sp>
        <p:nvSpPr>
          <p:cNvPr id="19503" name="Line 47"/>
          <p:cNvSpPr>
            <a:spLocks noChangeShapeType="1"/>
          </p:cNvSpPr>
          <p:nvPr/>
        </p:nvSpPr>
        <p:spPr bwMode="auto">
          <a:xfrm>
            <a:off x="4419600" y="2667000"/>
            <a:ext cx="762000" cy="609600"/>
          </a:xfrm>
          <a:prstGeom prst="line">
            <a:avLst/>
          </a:prstGeom>
          <a:noFill/>
          <a:ln w="19050">
            <a:solidFill>
              <a:schemeClr val="tx1"/>
            </a:solidFill>
            <a:round/>
            <a:headEnd/>
            <a:tailEnd/>
          </a:ln>
        </p:spPr>
        <p:txBody>
          <a:bodyPr/>
          <a:lstStyle/>
          <a:p>
            <a:endParaRPr lang="en-US"/>
          </a:p>
        </p:txBody>
      </p:sp>
      <p:sp>
        <p:nvSpPr>
          <p:cNvPr id="19504" name="Line 48"/>
          <p:cNvSpPr>
            <a:spLocks noChangeShapeType="1"/>
          </p:cNvSpPr>
          <p:nvPr/>
        </p:nvSpPr>
        <p:spPr bwMode="auto">
          <a:xfrm flipH="1" flipV="1">
            <a:off x="3048000" y="4495800"/>
            <a:ext cx="1524000" cy="685800"/>
          </a:xfrm>
          <a:prstGeom prst="line">
            <a:avLst/>
          </a:prstGeom>
          <a:noFill/>
          <a:ln w="9525">
            <a:solidFill>
              <a:schemeClr val="tx1"/>
            </a:solidFill>
            <a:round/>
            <a:headEnd/>
            <a:tailEnd/>
          </a:ln>
        </p:spPr>
        <p:txBody>
          <a:bodyPr/>
          <a:lstStyle/>
          <a:p>
            <a:endParaRPr lang="en-US"/>
          </a:p>
        </p:txBody>
      </p:sp>
      <p:sp>
        <p:nvSpPr>
          <p:cNvPr id="19505" name="Text Box 49"/>
          <p:cNvSpPr txBox="1">
            <a:spLocks noChangeArrowheads="1"/>
          </p:cNvSpPr>
          <p:nvPr/>
        </p:nvSpPr>
        <p:spPr bwMode="auto">
          <a:xfrm>
            <a:off x="5597525" y="5761038"/>
            <a:ext cx="692150" cy="366712"/>
          </a:xfrm>
          <a:prstGeom prst="rect">
            <a:avLst/>
          </a:prstGeom>
          <a:noFill/>
          <a:ln w="9525">
            <a:noFill/>
            <a:miter lim="800000"/>
            <a:headEnd/>
            <a:tailEnd/>
          </a:ln>
        </p:spPr>
        <p:txBody>
          <a:bodyPr wrap="none">
            <a:spAutoFit/>
          </a:bodyPr>
          <a:lstStyle/>
          <a:p>
            <a:r>
              <a:rPr lang="en-US">
                <a:latin typeface="Arial" charset="0"/>
              </a:rPr>
              <a:t>Sites</a:t>
            </a:r>
          </a:p>
        </p:txBody>
      </p:sp>
      <p:sp>
        <p:nvSpPr>
          <p:cNvPr id="19506" name="Rectangle 50"/>
          <p:cNvSpPr>
            <a:spLocks noChangeArrowheads="1"/>
          </p:cNvSpPr>
          <p:nvPr/>
        </p:nvSpPr>
        <p:spPr bwMode="auto">
          <a:xfrm>
            <a:off x="1447800" y="3716338"/>
            <a:ext cx="330200" cy="338137"/>
          </a:xfrm>
          <a:prstGeom prst="rect">
            <a:avLst/>
          </a:prstGeom>
          <a:solidFill>
            <a:srgbClr val="FF33CC"/>
          </a:solidFill>
          <a:ln w="28575">
            <a:solidFill>
              <a:schemeClr val="tx1"/>
            </a:solidFill>
            <a:prstDash val="dash"/>
            <a:miter lim="800000"/>
            <a:headEnd/>
            <a:tailEnd/>
          </a:ln>
        </p:spPr>
        <p:txBody>
          <a:bodyPr wrap="none" anchor="ctr"/>
          <a:lstStyle/>
          <a:p>
            <a:pPr algn="ctr"/>
            <a:r>
              <a:rPr lang="en-US">
                <a:latin typeface="Arial" charset="0"/>
              </a:rPr>
              <a:t>CS</a:t>
            </a:r>
          </a:p>
        </p:txBody>
      </p:sp>
      <p:sp>
        <p:nvSpPr>
          <p:cNvPr id="19507" name="Rectangle 51"/>
          <p:cNvSpPr>
            <a:spLocks noChangeArrowheads="1"/>
          </p:cNvSpPr>
          <p:nvPr/>
        </p:nvSpPr>
        <p:spPr bwMode="auto">
          <a:xfrm>
            <a:off x="3429000" y="3698875"/>
            <a:ext cx="330200" cy="338138"/>
          </a:xfrm>
          <a:prstGeom prst="rect">
            <a:avLst/>
          </a:prstGeom>
          <a:solidFill>
            <a:srgbClr val="FF33CC"/>
          </a:solidFill>
          <a:ln w="28575">
            <a:solidFill>
              <a:schemeClr val="tx1"/>
            </a:solidFill>
            <a:prstDash val="dash"/>
            <a:miter lim="800000"/>
            <a:headEnd/>
            <a:tailEnd/>
          </a:ln>
        </p:spPr>
        <p:txBody>
          <a:bodyPr wrap="none" anchor="ctr"/>
          <a:lstStyle/>
          <a:p>
            <a:pPr algn="ctr"/>
            <a:r>
              <a:rPr lang="en-US">
                <a:latin typeface="Arial" charset="0"/>
              </a:rPr>
              <a:t>CS</a:t>
            </a:r>
          </a:p>
        </p:txBody>
      </p:sp>
      <p:sp>
        <p:nvSpPr>
          <p:cNvPr id="19508" name="Rectangle 52"/>
          <p:cNvSpPr>
            <a:spLocks noChangeArrowheads="1"/>
          </p:cNvSpPr>
          <p:nvPr/>
        </p:nvSpPr>
        <p:spPr bwMode="auto">
          <a:xfrm>
            <a:off x="5397500" y="3698875"/>
            <a:ext cx="330200" cy="338138"/>
          </a:xfrm>
          <a:prstGeom prst="rect">
            <a:avLst/>
          </a:prstGeom>
          <a:solidFill>
            <a:srgbClr val="FF33CC"/>
          </a:solidFill>
          <a:ln w="28575">
            <a:solidFill>
              <a:schemeClr val="tx1"/>
            </a:solidFill>
            <a:prstDash val="dash"/>
            <a:miter lim="800000"/>
            <a:headEnd/>
            <a:tailEnd/>
          </a:ln>
        </p:spPr>
        <p:txBody>
          <a:bodyPr wrap="none" anchor="ctr"/>
          <a:lstStyle/>
          <a:p>
            <a:pPr algn="ctr"/>
            <a:r>
              <a:rPr lang="en-US">
                <a:latin typeface="Arial" charset="0"/>
              </a:rPr>
              <a:t>CS</a:t>
            </a:r>
          </a:p>
        </p:txBody>
      </p:sp>
      <p:sp>
        <p:nvSpPr>
          <p:cNvPr id="19509" name="Rectangle 53"/>
          <p:cNvSpPr>
            <a:spLocks noChangeArrowheads="1"/>
          </p:cNvSpPr>
          <p:nvPr/>
        </p:nvSpPr>
        <p:spPr bwMode="auto">
          <a:xfrm>
            <a:off x="4953000" y="5181600"/>
            <a:ext cx="330200" cy="338138"/>
          </a:xfrm>
          <a:prstGeom prst="rect">
            <a:avLst/>
          </a:prstGeom>
          <a:solidFill>
            <a:srgbClr val="FF33CC"/>
          </a:solidFill>
          <a:ln w="28575">
            <a:solidFill>
              <a:schemeClr val="tx1"/>
            </a:solidFill>
            <a:prstDash val="dash"/>
            <a:miter lim="800000"/>
            <a:headEnd/>
            <a:tailEnd/>
          </a:ln>
        </p:spPr>
        <p:txBody>
          <a:bodyPr wrap="none" anchor="ctr"/>
          <a:lstStyle/>
          <a:p>
            <a:pPr algn="ctr"/>
            <a:r>
              <a:rPr lang="en-US">
                <a:latin typeface="Arial" charset="0"/>
              </a:rPr>
              <a:t>CS</a:t>
            </a:r>
          </a:p>
        </p:txBody>
      </p:sp>
      <p:sp>
        <p:nvSpPr>
          <p:cNvPr id="19510" name="Rectangle 54"/>
          <p:cNvSpPr>
            <a:spLocks noChangeArrowheads="1"/>
          </p:cNvSpPr>
          <p:nvPr/>
        </p:nvSpPr>
        <p:spPr bwMode="auto">
          <a:xfrm>
            <a:off x="1371600" y="4843463"/>
            <a:ext cx="330200" cy="338137"/>
          </a:xfrm>
          <a:prstGeom prst="rect">
            <a:avLst/>
          </a:prstGeom>
          <a:solidFill>
            <a:srgbClr val="FF33CC"/>
          </a:solidFill>
          <a:ln w="28575">
            <a:solidFill>
              <a:schemeClr val="tx1"/>
            </a:solidFill>
            <a:prstDash val="dash"/>
            <a:miter lim="800000"/>
            <a:headEnd/>
            <a:tailEnd/>
          </a:ln>
        </p:spPr>
        <p:txBody>
          <a:bodyPr wrap="none" anchor="ctr"/>
          <a:lstStyle/>
          <a:p>
            <a:pPr algn="ctr"/>
            <a:r>
              <a:rPr lang="en-US">
                <a:latin typeface="Arial" charset="0"/>
              </a:rPr>
              <a:t>CS</a:t>
            </a:r>
          </a:p>
        </p:txBody>
      </p:sp>
      <p:sp>
        <p:nvSpPr>
          <p:cNvPr id="19511" name="Text Box 55"/>
          <p:cNvSpPr txBox="1">
            <a:spLocks noChangeArrowheads="1"/>
          </p:cNvSpPr>
          <p:nvPr/>
        </p:nvSpPr>
        <p:spPr bwMode="auto">
          <a:xfrm>
            <a:off x="6037263" y="2290763"/>
            <a:ext cx="2997200" cy="1616075"/>
          </a:xfrm>
          <a:prstGeom prst="rect">
            <a:avLst/>
          </a:prstGeom>
          <a:solidFill>
            <a:schemeClr val="bg1"/>
          </a:solidFill>
          <a:ln w="9525">
            <a:noFill/>
            <a:miter lim="800000"/>
            <a:headEnd/>
            <a:tailEnd/>
          </a:ln>
        </p:spPr>
        <p:txBody>
          <a:bodyPr>
            <a:spAutoFit/>
          </a:bodyPr>
          <a:lstStyle/>
          <a:p>
            <a:pPr marL="457200" indent="-457200">
              <a:buFontTx/>
              <a:buAutoNum type="arabicPeriod"/>
            </a:pPr>
            <a:r>
              <a:rPr lang="en-US" sz="2000">
                <a:solidFill>
                  <a:srgbClr val="33CC33"/>
                </a:solidFill>
                <a:latin typeface="Arial" charset="0"/>
              </a:rPr>
              <a:t>Client requests content.</a:t>
            </a:r>
          </a:p>
          <a:p>
            <a:pPr marL="457200" indent="-457200">
              <a:buFontTx/>
              <a:buAutoNum type="arabicPeriod"/>
            </a:pPr>
            <a:r>
              <a:rPr lang="en-US" sz="2000">
                <a:solidFill>
                  <a:srgbClr val="33CC33"/>
                </a:solidFill>
                <a:latin typeface="Arial" charset="0"/>
              </a:rPr>
              <a:t>CS checks cache, if miss gets content from origin server.</a:t>
            </a:r>
          </a:p>
        </p:txBody>
      </p:sp>
      <p:sp>
        <p:nvSpPr>
          <p:cNvPr id="19512" name="Rectangle 56"/>
          <p:cNvSpPr>
            <a:spLocks noChangeArrowheads="1"/>
          </p:cNvSpPr>
          <p:nvPr/>
        </p:nvSpPr>
        <p:spPr bwMode="auto">
          <a:xfrm>
            <a:off x="1790700" y="6340475"/>
            <a:ext cx="330200" cy="338138"/>
          </a:xfrm>
          <a:prstGeom prst="rect">
            <a:avLst/>
          </a:prstGeom>
          <a:solidFill>
            <a:srgbClr val="33CC33"/>
          </a:solidFill>
          <a:ln w="28575">
            <a:solidFill>
              <a:schemeClr val="tx1"/>
            </a:solidFill>
            <a:prstDash val="dash"/>
            <a:miter lim="800000"/>
            <a:headEnd/>
            <a:tailEnd/>
          </a:ln>
        </p:spPr>
        <p:txBody>
          <a:bodyPr wrap="none" anchor="ctr"/>
          <a:lstStyle/>
          <a:p>
            <a:pPr algn="ctr"/>
            <a:r>
              <a:rPr lang="en-US">
                <a:latin typeface="Arial" charset="0"/>
              </a:rPr>
              <a:t>C</a:t>
            </a:r>
          </a:p>
        </p:txBody>
      </p:sp>
      <p:sp>
        <p:nvSpPr>
          <p:cNvPr id="19513" name="Rectangle 57"/>
          <p:cNvSpPr>
            <a:spLocks noChangeArrowheads="1"/>
          </p:cNvSpPr>
          <p:nvPr/>
        </p:nvSpPr>
        <p:spPr bwMode="auto">
          <a:xfrm>
            <a:off x="3721100" y="6340475"/>
            <a:ext cx="330200" cy="338138"/>
          </a:xfrm>
          <a:prstGeom prst="rect">
            <a:avLst/>
          </a:prstGeom>
          <a:solidFill>
            <a:srgbClr val="33CC33"/>
          </a:solidFill>
          <a:ln w="28575">
            <a:solidFill>
              <a:schemeClr val="tx1"/>
            </a:solidFill>
            <a:prstDash val="dash"/>
            <a:miter lim="800000"/>
            <a:headEnd/>
            <a:tailEnd/>
          </a:ln>
        </p:spPr>
        <p:txBody>
          <a:bodyPr wrap="none" anchor="ctr"/>
          <a:lstStyle/>
          <a:p>
            <a:pPr algn="ctr"/>
            <a:r>
              <a:rPr lang="en-US">
                <a:latin typeface="Arial" charset="0"/>
              </a:rPr>
              <a:t>C</a:t>
            </a:r>
          </a:p>
        </p:txBody>
      </p:sp>
      <p:cxnSp>
        <p:nvCxnSpPr>
          <p:cNvPr id="19514" name="AutoShape 58"/>
          <p:cNvCxnSpPr>
            <a:cxnSpLocks noChangeShapeType="1"/>
            <a:stCxn id="19470" idx="3"/>
            <a:endCxn id="19512" idx="0"/>
          </p:cNvCxnSpPr>
          <p:nvPr/>
        </p:nvCxnSpPr>
        <p:spPr bwMode="auto">
          <a:xfrm flipH="1">
            <a:off x="1955800" y="6127750"/>
            <a:ext cx="396875" cy="198438"/>
          </a:xfrm>
          <a:prstGeom prst="straightConnector1">
            <a:avLst/>
          </a:prstGeom>
          <a:noFill/>
          <a:ln w="9525">
            <a:solidFill>
              <a:schemeClr val="tx1"/>
            </a:solidFill>
            <a:round/>
            <a:headEnd/>
            <a:tailEnd/>
          </a:ln>
        </p:spPr>
      </p:cxnSp>
      <p:cxnSp>
        <p:nvCxnSpPr>
          <p:cNvPr id="19515" name="AutoShape 59"/>
          <p:cNvCxnSpPr>
            <a:cxnSpLocks noChangeShapeType="1"/>
            <a:stCxn id="19473" idx="5"/>
            <a:endCxn id="19513" idx="0"/>
          </p:cNvCxnSpPr>
          <p:nvPr/>
        </p:nvCxnSpPr>
        <p:spPr bwMode="auto">
          <a:xfrm>
            <a:off x="3743325" y="6127750"/>
            <a:ext cx="142875" cy="198438"/>
          </a:xfrm>
          <a:prstGeom prst="straightConnector1">
            <a:avLst/>
          </a:prstGeom>
          <a:noFill/>
          <a:ln w="9525">
            <a:solidFill>
              <a:schemeClr val="tx1"/>
            </a:solidFill>
            <a:round/>
            <a:headEnd/>
            <a:tailEnd/>
          </a:ln>
        </p:spPr>
      </p:cxnSp>
      <p:sp>
        <p:nvSpPr>
          <p:cNvPr id="19516" name="Freeform 60"/>
          <p:cNvSpPr>
            <a:spLocks/>
          </p:cNvSpPr>
          <p:nvPr/>
        </p:nvSpPr>
        <p:spPr bwMode="auto">
          <a:xfrm>
            <a:off x="3505200" y="2590800"/>
            <a:ext cx="533400" cy="1066800"/>
          </a:xfrm>
          <a:custGeom>
            <a:avLst/>
            <a:gdLst>
              <a:gd name="T0" fmla="*/ 0 w 336"/>
              <a:gd name="T1" fmla="*/ 1693545178 h 672"/>
              <a:gd name="T2" fmla="*/ 362902467 w 336"/>
              <a:gd name="T3" fmla="*/ 604837479 h 672"/>
              <a:gd name="T4" fmla="*/ 846772589 w 336"/>
              <a:gd name="T5" fmla="*/ 0 h 672"/>
              <a:gd name="T6" fmla="*/ 0 60000 65536"/>
              <a:gd name="T7" fmla="*/ 0 60000 65536"/>
              <a:gd name="T8" fmla="*/ 0 60000 65536"/>
              <a:gd name="T9" fmla="*/ 0 w 336"/>
              <a:gd name="T10" fmla="*/ 0 h 672"/>
              <a:gd name="T11" fmla="*/ 336 w 336"/>
              <a:gd name="T12" fmla="*/ 672 h 672"/>
            </a:gdLst>
            <a:ahLst/>
            <a:cxnLst>
              <a:cxn ang="T6">
                <a:pos x="T0" y="T1"/>
              </a:cxn>
              <a:cxn ang="T7">
                <a:pos x="T2" y="T3"/>
              </a:cxn>
              <a:cxn ang="T8">
                <a:pos x="T4" y="T5"/>
              </a:cxn>
            </a:cxnLst>
            <a:rect l="T9" t="T10" r="T11" b="T12"/>
            <a:pathLst>
              <a:path w="336" h="672">
                <a:moveTo>
                  <a:pt x="0" y="672"/>
                </a:moveTo>
                <a:cubicBezTo>
                  <a:pt x="44" y="512"/>
                  <a:pt x="88" y="352"/>
                  <a:pt x="144" y="240"/>
                </a:cubicBezTo>
                <a:cubicBezTo>
                  <a:pt x="200" y="128"/>
                  <a:pt x="304" y="40"/>
                  <a:pt x="336" y="0"/>
                </a:cubicBezTo>
              </a:path>
            </a:pathLst>
          </a:custGeom>
          <a:noFill/>
          <a:ln w="57150">
            <a:solidFill>
              <a:srgbClr val="33CC33"/>
            </a:solidFill>
            <a:round/>
            <a:headEnd/>
            <a:tailEnd type="triangle" w="med" len="med"/>
          </a:ln>
        </p:spPr>
        <p:txBody>
          <a:bodyPr/>
          <a:lstStyle/>
          <a:p>
            <a:endParaRPr lang="en-US"/>
          </a:p>
        </p:txBody>
      </p:sp>
      <p:sp>
        <p:nvSpPr>
          <p:cNvPr id="19517" name="Freeform 61"/>
          <p:cNvSpPr>
            <a:spLocks/>
          </p:cNvSpPr>
          <p:nvPr/>
        </p:nvSpPr>
        <p:spPr bwMode="auto">
          <a:xfrm>
            <a:off x="3733800" y="2590800"/>
            <a:ext cx="457200" cy="1066800"/>
          </a:xfrm>
          <a:custGeom>
            <a:avLst/>
            <a:gdLst>
              <a:gd name="T0" fmla="*/ 725804891 w 288"/>
              <a:gd name="T1" fmla="*/ 0 h 672"/>
              <a:gd name="T2" fmla="*/ 483869993 w 288"/>
              <a:gd name="T3" fmla="*/ 967740045 h 672"/>
              <a:gd name="T4" fmla="*/ 0 w 288"/>
              <a:gd name="T5" fmla="*/ 1693545178 h 672"/>
              <a:gd name="T6" fmla="*/ 0 60000 65536"/>
              <a:gd name="T7" fmla="*/ 0 60000 65536"/>
              <a:gd name="T8" fmla="*/ 0 60000 65536"/>
              <a:gd name="T9" fmla="*/ 0 w 288"/>
              <a:gd name="T10" fmla="*/ 0 h 672"/>
              <a:gd name="T11" fmla="*/ 288 w 288"/>
              <a:gd name="T12" fmla="*/ 672 h 672"/>
            </a:gdLst>
            <a:ahLst/>
            <a:cxnLst>
              <a:cxn ang="T6">
                <a:pos x="T0" y="T1"/>
              </a:cxn>
              <a:cxn ang="T7">
                <a:pos x="T2" y="T3"/>
              </a:cxn>
              <a:cxn ang="T8">
                <a:pos x="T4" y="T5"/>
              </a:cxn>
            </a:cxnLst>
            <a:rect l="T9" t="T10" r="T11" b="T12"/>
            <a:pathLst>
              <a:path w="288" h="672">
                <a:moveTo>
                  <a:pt x="288" y="0"/>
                </a:moveTo>
                <a:cubicBezTo>
                  <a:pt x="264" y="136"/>
                  <a:pt x="240" y="272"/>
                  <a:pt x="192" y="384"/>
                </a:cubicBezTo>
                <a:cubicBezTo>
                  <a:pt x="144" y="496"/>
                  <a:pt x="72" y="584"/>
                  <a:pt x="0" y="672"/>
                </a:cubicBezTo>
              </a:path>
            </a:pathLst>
          </a:custGeom>
          <a:noFill/>
          <a:ln w="57150">
            <a:solidFill>
              <a:srgbClr val="33CC33"/>
            </a:solidFill>
            <a:round/>
            <a:headEnd/>
            <a:tailEnd type="triangle" w="med" len="med"/>
          </a:ln>
        </p:spPr>
        <p:txBody>
          <a:bodyPr/>
          <a:lstStyle/>
          <a:p>
            <a:endParaRPr lang="en-US"/>
          </a:p>
        </p:txBody>
      </p:sp>
      <p:sp>
        <p:nvSpPr>
          <p:cNvPr id="19518" name="Rectangle 62"/>
          <p:cNvSpPr>
            <a:spLocks noChangeArrowheads="1"/>
          </p:cNvSpPr>
          <p:nvPr/>
        </p:nvSpPr>
        <p:spPr bwMode="auto">
          <a:xfrm>
            <a:off x="4114800" y="2286000"/>
            <a:ext cx="330200" cy="338138"/>
          </a:xfrm>
          <a:prstGeom prst="rect">
            <a:avLst/>
          </a:prstGeom>
          <a:solidFill>
            <a:srgbClr val="FF33CC"/>
          </a:solidFill>
          <a:ln w="28575">
            <a:solidFill>
              <a:schemeClr val="tx1"/>
            </a:solidFill>
            <a:prstDash val="dash"/>
            <a:miter lim="800000"/>
            <a:headEnd/>
            <a:tailEnd/>
          </a:ln>
        </p:spPr>
        <p:txBody>
          <a:bodyPr wrap="none" anchor="ctr"/>
          <a:lstStyle/>
          <a:p>
            <a:pPr algn="ctr"/>
            <a:r>
              <a:rPr lang="en-US">
                <a:latin typeface="Arial" charset="0"/>
              </a:rPr>
              <a:t>OS</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pPr eaLnBrk="1" hangingPunct="1"/>
            <a:r>
              <a:rPr lang="en-US" smtClean="0"/>
              <a:t>Cached CDN</a:t>
            </a:r>
            <a:endParaRPr lang="en-US" sz="3300" smtClean="0"/>
          </a:p>
        </p:txBody>
      </p:sp>
      <p:sp>
        <p:nvSpPr>
          <p:cNvPr id="20483" name="Oval 3"/>
          <p:cNvSpPr>
            <a:spLocks noChangeArrowheads="1"/>
          </p:cNvSpPr>
          <p:nvPr/>
        </p:nvSpPr>
        <p:spPr bwMode="auto">
          <a:xfrm>
            <a:off x="304800" y="5562600"/>
            <a:ext cx="457200" cy="304800"/>
          </a:xfrm>
          <a:prstGeom prst="ellipse">
            <a:avLst/>
          </a:prstGeom>
          <a:solidFill>
            <a:schemeClr val="accent1"/>
          </a:solidFill>
          <a:ln w="9525">
            <a:solidFill>
              <a:schemeClr val="tx1"/>
            </a:solidFill>
            <a:round/>
            <a:headEnd/>
            <a:tailEnd/>
          </a:ln>
        </p:spPr>
        <p:txBody>
          <a:bodyPr wrap="none" anchor="ctr"/>
          <a:lstStyle/>
          <a:p>
            <a:pPr algn="ctr"/>
            <a:r>
              <a:rPr lang="en-US">
                <a:latin typeface="Arial" charset="0"/>
              </a:rPr>
              <a:t>S</a:t>
            </a:r>
          </a:p>
        </p:txBody>
      </p:sp>
      <p:sp>
        <p:nvSpPr>
          <p:cNvPr id="20484" name="Oval 4"/>
          <p:cNvSpPr>
            <a:spLocks noChangeArrowheads="1"/>
          </p:cNvSpPr>
          <p:nvPr/>
        </p:nvSpPr>
        <p:spPr bwMode="auto">
          <a:xfrm>
            <a:off x="762000" y="4800600"/>
            <a:ext cx="685800" cy="381000"/>
          </a:xfrm>
          <a:prstGeom prst="ellipse">
            <a:avLst/>
          </a:prstGeom>
          <a:solidFill>
            <a:schemeClr val="accent1"/>
          </a:solidFill>
          <a:ln w="9525">
            <a:solidFill>
              <a:schemeClr val="tx1"/>
            </a:solidFill>
            <a:round/>
            <a:headEnd/>
            <a:tailEnd/>
          </a:ln>
        </p:spPr>
        <p:txBody>
          <a:bodyPr wrap="none" anchor="ctr"/>
          <a:lstStyle/>
          <a:p>
            <a:pPr algn="ctr"/>
            <a:r>
              <a:rPr lang="en-US">
                <a:latin typeface="Arial" charset="0"/>
              </a:rPr>
              <a:t>ISP</a:t>
            </a:r>
          </a:p>
        </p:txBody>
      </p:sp>
      <p:sp>
        <p:nvSpPr>
          <p:cNvPr id="20485" name="Oval 5"/>
          <p:cNvSpPr>
            <a:spLocks noChangeArrowheads="1"/>
          </p:cNvSpPr>
          <p:nvPr/>
        </p:nvSpPr>
        <p:spPr bwMode="auto">
          <a:xfrm>
            <a:off x="914400" y="3200400"/>
            <a:ext cx="1371600" cy="685800"/>
          </a:xfrm>
          <a:prstGeom prst="ellipse">
            <a:avLst/>
          </a:prstGeom>
          <a:solidFill>
            <a:schemeClr val="accent1"/>
          </a:solidFill>
          <a:ln w="9525">
            <a:solidFill>
              <a:schemeClr val="tx1"/>
            </a:solidFill>
            <a:round/>
            <a:headEnd/>
            <a:tailEnd/>
          </a:ln>
        </p:spPr>
        <p:txBody>
          <a:bodyPr wrap="none" anchor="ctr"/>
          <a:lstStyle/>
          <a:p>
            <a:pPr algn="ctr"/>
            <a:r>
              <a:rPr lang="en-US">
                <a:latin typeface="Arial" charset="0"/>
              </a:rPr>
              <a:t>Backbone</a:t>
            </a:r>
          </a:p>
          <a:p>
            <a:pPr algn="ctr"/>
            <a:r>
              <a:rPr lang="en-US">
                <a:latin typeface="Arial" charset="0"/>
              </a:rPr>
              <a:t>ISP</a:t>
            </a:r>
          </a:p>
        </p:txBody>
      </p:sp>
      <p:sp>
        <p:nvSpPr>
          <p:cNvPr id="20486" name="Rectangle 6"/>
          <p:cNvSpPr>
            <a:spLocks noChangeArrowheads="1"/>
          </p:cNvSpPr>
          <p:nvPr/>
        </p:nvSpPr>
        <p:spPr bwMode="auto">
          <a:xfrm>
            <a:off x="2743200" y="4267200"/>
            <a:ext cx="304800" cy="304800"/>
          </a:xfrm>
          <a:prstGeom prst="rect">
            <a:avLst/>
          </a:prstGeom>
          <a:solidFill>
            <a:schemeClr val="accent1"/>
          </a:solidFill>
          <a:ln w="9525">
            <a:solidFill>
              <a:schemeClr val="tx1"/>
            </a:solidFill>
            <a:miter lim="800000"/>
            <a:headEnd/>
            <a:tailEnd/>
          </a:ln>
        </p:spPr>
        <p:txBody>
          <a:bodyPr wrap="none" anchor="ctr"/>
          <a:lstStyle/>
          <a:p>
            <a:pPr algn="ctr"/>
            <a:r>
              <a:rPr lang="en-US">
                <a:latin typeface="Arial" charset="0"/>
              </a:rPr>
              <a:t>IX</a:t>
            </a:r>
          </a:p>
        </p:txBody>
      </p:sp>
      <p:sp>
        <p:nvSpPr>
          <p:cNvPr id="20487" name="Rectangle 7"/>
          <p:cNvSpPr>
            <a:spLocks noChangeArrowheads="1"/>
          </p:cNvSpPr>
          <p:nvPr/>
        </p:nvSpPr>
        <p:spPr bwMode="auto">
          <a:xfrm>
            <a:off x="4267200" y="4267200"/>
            <a:ext cx="304800" cy="304800"/>
          </a:xfrm>
          <a:prstGeom prst="rect">
            <a:avLst/>
          </a:prstGeom>
          <a:solidFill>
            <a:schemeClr val="accent1"/>
          </a:solidFill>
          <a:ln w="9525">
            <a:solidFill>
              <a:schemeClr val="tx1"/>
            </a:solidFill>
            <a:miter lim="800000"/>
            <a:headEnd/>
            <a:tailEnd/>
          </a:ln>
        </p:spPr>
        <p:txBody>
          <a:bodyPr wrap="none" anchor="ctr"/>
          <a:lstStyle/>
          <a:p>
            <a:pPr algn="ctr"/>
            <a:r>
              <a:rPr lang="en-US">
                <a:latin typeface="Arial" charset="0"/>
              </a:rPr>
              <a:t>IX</a:t>
            </a:r>
          </a:p>
        </p:txBody>
      </p:sp>
      <p:sp>
        <p:nvSpPr>
          <p:cNvPr id="20488" name="Oval 8"/>
          <p:cNvSpPr>
            <a:spLocks noChangeArrowheads="1"/>
          </p:cNvSpPr>
          <p:nvPr/>
        </p:nvSpPr>
        <p:spPr bwMode="auto">
          <a:xfrm>
            <a:off x="838200" y="5562600"/>
            <a:ext cx="457200" cy="304800"/>
          </a:xfrm>
          <a:prstGeom prst="ellipse">
            <a:avLst/>
          </a:prstGeom>
          <a:solidFill>
            <a:schemeClr val="accent1"/>
          </a:solidFill>
          <a:ln w="9525">
            <a:solidFill>
              <a:schemeClr val="tx1"/>
            </a:solidFill>
            <a:round/>
            <a:headEnd/>
            <a:tailEnd/>
          </a:ln>
        </p:spPr>
        <p:txBody>
          <a:bodyPr wrap="none" anchor="ctr"/>
          <a:lstStyle/>
          <a:p>
            <a:pPr algn="ctr"/>
            <a:r>
              <a:rPr lang="en-US">
                <a:latin typeface="Arial" charset="0"/>
              </a:rPr>
              <a:t>S</a:t>
            </a:r>
          </a:p>
        </p:txBody>
      </p:sp>
      <p:sp>
        <p:nvSpPr>
          <p:cNvPr id="20489" name="Oval 9"/>
          <p:cNvSpPr>
            <a:spLocks noChangeArrowheads="1"/>
          </p:cNvSpPr>
          <p:nvPr/>
        </p:nvSpPr>
        <p:spPr bwMode="auto">
          <a:xfrm>
            <a:off x="1371600" y="5562600"/>
            <a:ext cx="457200" cy="304800"/>
          </a:xfrm>
          <a:prstGeom prst="ellipse">
            <a:avLst/>
          </a:prstGeom>
          <a:solidFill>
            <a:schemeClr val="accent1"/>
          </a:solidFill>
          <a:ln w="9525">
            <a:solidFill>
              <a:schemeClr val="tx1"/>
            </a:solidFill>
            <a:round/>
            <a:headEnd/>
            <a:tailEnd/>
          </a:ln>
        </p:spPr>
        <p:txBody>
          <a:bodyPr wrap="none" anchor="ctr"/>
          <a:lstStyle/>
          <a:p>
            <a:pPr algn="ctr"/>
            <a:r>
              <a:rPr lang="en-US">
                <a:latin typeface="Arial" charset="0"/>
              </a:rPr>
              <a:t>S</a:t>
            </a:r>
          </a:p>
        </p:txBody>
      </p:sp>
      <p:sp>
        <p:nvSpPr>
          <p:cNvPr id="20490" name="Line 10"/>
          <p:cNvSpPr>
            <a:spLocks noChangeShapeType="1"/>
          </p:cNvSpPr>
          <p:nvPr/>
        </p:nvSpPr>
        <p:spPr bwMode="auto">
          <a:xfrm flipV="1">
            <a:off x="685800" y="5181600"/>
            <a:ext cx="228600" cy="381000"/>
          </a:xfrm>
          <a:prstGeom prst="line">
            <a:avLst/>
          </a:prstGeom>
          <a:noFill/>
          <a:ln w="9525">
            <a:solidFill>
              <a:schemeClr val="tx1"/>
            </a:solidFill>
            <a:round/>
            <a:headEnd/>
            <a:tailEnd/>
          </a:ln>
        </p:spPr>
        <p:txBody>
          <a:bodyPr/>
          <a:lstStyle/>
          <a:p>
            <a:endParaRPr lang="en-US"/>
          </a:p>
        </p:txBody>
      </p:sp>
      <p:sp>
        <p:nvSpPr>
          <p:cNvPr id="20491" name="Line 11"/>
          <p:cNvSpPr>
            <a:spLocks noChangeShapeType="1"/>
          </p:cNvSpPr>
          <p:nvPr/>
        </p:nvSpPr>
        <p:spPr bwMode="auto">
          <a:xfrm flipV="1">
            <a:off x="1066800" y="5181600"/>
            <a:ext cx="0" cy="381000"/>
          </a:xfrm>
          <a:prstGeom prst="line">
            <a:avLst/>
          </a:prstGeom>
          <a:noFill/>
          <a:ln w="9525">
            <a:solidFill>
              <a:schemeClr val="tx1"/>
            </a:solidFill>
            <a:round/>
            <a:headEnd/>
            <a:tailEnd/>
          </a:ln>
        </p:spPr>
        <p:txBody>
          <a:bodyPr/>
          <a:lstStyle/>
          <a:p>
            <a:endParaRPr lang="en-US"/>
          </a:p>
        </p:txBody>
      </p:sp>
      <p:sp>
        <p:nvSpPr>
          <p:cNvPr id="20492" name="Line 12"/>
          <p:cNvSpPr>
            <a:spLocks noChangeShapeType="1"/>
          </p:cNvSpPr>
          <p:nvPr/>
        </p:nvSpPr>
        <p:spPr bwMode="auto">
          <a:xfrm flipH="1" flipV="1">
            <a:off x="1295400" y="5181600"/>
            <a:ext cx="228600" cy="381000"/>
          </a:xfrm>
          <a:prstGeom prst="line">
            <a:avLst/>
          </a:prstGeom>
          <a:noFill/>
          <a:ln w="9525">
            <a:solidFill>
              <a:schemeClr val="tx1"/>
            </a:solidFill>
            <a:round/>
            <a:headEnd/>
            <a:tailEnd/>
          </a:ln>
        </p:spPr>
        <p:txBody>
          <a:bodyPr/>
          <a:lstStyle/>
          <a:p>
            <a:endParaRPr lang="en-US"/>
          </a:p>
        </p:txBody>
      </p:sp>
      <p:sp>
        <p:nvSpPr>
          <p:cNvPr id="20493" name="Oval 13"/>
          <p:cNvSpPr>
            <a:spLocks noChangeArrowheads="1"/>
          </p:cNvSpPr>
          <p:nvPr/>
        </p:nvSpPr>
        <p:spPr bwMode="auto">
          <a:xfrm>
            <a:off x="5562600" y="4724400"/>
            <a:ext cx="685800" cy="381000"/>
          </a:xfrm>
          <a:prstGeom prst="ellipse">
            <a:avLst/>
          </a:prstGeom>
          <a:solidFill>
            <a:schemeClr val="accent1"/>
          </a:solidFill>
          <a:ln w="9525">
            <a:solidFill>
              <a:schemeClr val="tx1"/>
            </a:solidFill>
            <a:round/>
            <a:headEnd/>
            <a:tailEnd/>
          </a:ln>
        </p:spPr>
        <p:txBody>
          <a:bodyPr wrap="none" anchor="ctr"/>
          <a:lstStyle/>
          <a:p>
            <a:pPr algn="ctr"/>
            <a:r>
              <a:rPr lang="en-US">
                <a:latin typeface="Arial" charset="0"/>
              </a:rPr>
              <a:t>Site</a:t>
            </a:r>
          </a:p>
        </p:txBody>
      </p:sp>
      <p:sp>
        <p:nvSpPr>
          <p:cNvPr id="20494" name="Oval 14"/>
          <p:cNvSpPr>
            <a:spLocks noChangeArrowheads="1"/>
          </p:cNvSpPr>
          <p:nvPr/>
        </p:nvSpPr>
        <p:spPr bwMode="auto">
          <a:xfrm>
            <a:off x="2286000" y="5867400"/>
            <a:ext cx="457200" cy="304800"/>
          </a:xfrm>
          <a:prstGeom prst="ellipse">
            <a:avLst/>
          </a:prstGeom>
          <a:solidFill>
            <a:schemeClr val="accent1"/>
          </a:solidFill>
          <a:ln w="9525">
            <a:solidFill>
              <a:schemeClr val="tx1"/>
            </a:solidFill>
            <a:round/>
            <a:headEnd/>
            <a:tailEnd/>
          </a:ln>
        </p:spPr>
        <p:txBody>
          <a:bodyPr wrap="none" anchor="ctr"/>
          <a:lstStyle/>
          <a:p>
            <a:pPr algn="ctr"/>
            <a:r>
              <a:rPr lang="en-US">
                <a:latin typeface="Arial" charset="0"/>
              </a:rPr>
              <a:t>S</a:t>
            </a:r>
          </a:p>
        </p:txBody>
      </p:sp>
      <p:sp>
        <p:nvSpPr>
          <p:cNvPr id="20495" name="Oval 15"/>
          <p:cNvSpPr>
            <a:spLocks noChangeArrowheads="1"/>
          </p:cNvSpPr>
          <p:nvPr/>
        </p:nvSpPr>
        <p:spPr bwMode="auto">
          <a:xfrm>
            <a:off x="2743200" y="5105400"/>
            <a:ext cx="685800" cy="381000"/>
          </a:xfrm>
          <a:prstGeom prst="ellipse">
            <a:avLst/>
          </a:prstGeom>
          <a:solidFill>
            <a:schemeClr val="accent1"/>
          </a:solidFill>
          <a:ln w="9525">
            <a:solidFill>
              <a:schemeClr val="tx1"/>
            </a:solidFill>
            <a:round/>
            <a:headEnd/>
            <a:tailEnd/>
          </a:ln>
        </p:spPr>
        <p:txBody>
          <a:bodyPr wrap="none" anchor="ctr"/>
          <a:lstStyle/>
          <a:p>
            <a:pPr algn="ctr"/>
            <a:r>
              <a:rPr lang="en-US">
                <a:latin typeface="Arial" charset="0"/>
              </a:rPr>
              <a:t>ISP</a:t>
            </a:r>
          </a:p>
        </p:txBody>
      </p:sp>
      <p:sp>
        <p:nvSpPr>
          <p:cNvPr id="20496" name="Oval 16"/>
          <p:cNvSpPr>
            <a:spLocks noChangeArrowheads="1"/>
          </p:cNvSpPr>
          <p:nvPr/>
        </p:nvSpPr>
        <p:spPr bwMode="auto">
          <a:xfrm>
            <a:off x="2819400" y="5867400"/>
            <a:ext cx="457200" cy="304800"/>
          </a:xfrm>
          <a:prstGeom prst="ellipse">
            <a:avLst/>
          </a:prstGeom>
          <a:solidFill>
            <a:schemeClr val="accent1"/>
          </a:solidFill>
          <a:ln w="9525">
            <a:solidFill>
              <a:schemeClr val="tx1"/>
            </a:solidFill>
            <a:round/>
            <a:headEnd/>
            <a:tailEnd/>
          </a:ln>
        </p:spPr>
        <p:txBody>
          <a:bodyPr wrap="none" anchor="ctr"/>
          <a:lstStyle/>
          <a:p>
            <a:pPr algn="ctr"/>
            <a:r>
              <a:rPr lang="en-US">
                <a:latin typeface="Arial" charset="0"/>
              </a:rPr>
              <a:t>S</a:t>
            </a:r>
          </a:p>
        </p:txBody>
      </p:sp>
      <p:sp>
        <p:nvSpPr>
          <p:cNvPr id="20497" name="Oval 17"/>
          <p:cNvSpPr>
            <a:spLocks noChangeArrowheads="1"/>
          </p:cNvSpPr>
          <p:nvPr/>
        </p:nvSpPr>
        <p:spPr bwMode="auto">
          <a:xfrm>
            <a:off x="3352800" y="5867400"/>
            <a:ext cx="457200" cy="304800"/>
          </a:xfrm>
          <a:prstGeom prst="ellipse">
            <a:avLst/>
          </a:prstGeom>
          <a:solidFill>
            <a:schemeClr val="accent1"/>
          </a:solidFill>
          <a:ln w="9525">
            <a:solidFill>
              <a:schemeClr val="tx1"/>
            </a:solidFill>
            <a:round/>
            <a:headEnd/>
            <a:tailEnd/>
          </a:ln>
        </p:spPr>
        <p:txBody>
          <a:bodyPr wrap="none" anchor="ctr"/>
          <a:lstStyle/>
          <a:p>
            <a:pPr algn="ctr"/>
            <a:r>
              <a:rPr lang="en-US">
                <a:latin typeface="Arial" charset="0"/>
              </a:rPr>
              <a:t>S</a:t>
            </a:r>
          </a:p>
        </p:txBody>
      </p:sp>
      <p:sp>
        <p:nvSpPr>
          <p:cNvPr id="20498" name="Line 18"/>
          <p:cNvSpPr>
            <a:spLocks noChangeShapeType="1"/>
          </p:cNvSpPr>
          <p:nvPr/>
        </p:nvSpPr>
        <p:spPr bwMode="auto">
          <a:xfrm flipV="1">
            <a:off x="2667000" y="5486400"/>
            <a:ext cx="228600" cy="381000"/>
          </a:xfrm>
          <a:prstGeom prst="line">
            <a:avLst/>
          </a:prstGeom>
          <a:noFill/>
          <a:ln w="9525">
            <a:solidFill>
              <a:schemeClr val="tx1"/>
            </a:solidFill>
            <a:round/>
            <a:headEnd/>
            <a:tailEnd/>
          </a:ln>
        </p:spPr>
        <p:txBody>
          <a:bodyPr/>
          <a:lstStyle/>
          <a:p>
            <a:endParaRPr lang="en-US"/>
          </a:p>
        </p:txBody>
      </p:sp>
      <p:sp>
        <p:nvSpPr>
          <p:cNvPr id="20499" name="Line 19"/>
          <p:cNvSpPr>
            <a:spLocks noChangeShapeType="1"/>
          </p:cNvSpPr>
          <p:nvPr/>
        </p:nvSpPr>
        <p:spPr bwMode="auto">
          <a:xfrm flipV="1">
            <a:off x="3048000" y="5486400"/>
            <a:ext cx="0" cy="381000"/>
          </a:xfrm>
          <a:prstGeom prst="line">
            <a:avLst/>
          </a:prstGeom>
          <a:noFill/>
          <a:ln w="9525">
            <a:solidFill>
              <a:schemeClr val="tx1"/>
            </a:solidFill>
            <a:round/>
            <a:headEnd/>
            <a:tailEnd/>
          </a:ln>
        </p:spPr>
        <p:txBody>
          <a:bodyPr/>
          <a:lstStyle/>
          <a:p>
            <a:endParaRPr lang="en-US"/>
          </a:p>
        </p:txBody>
      </p:sp>
      <p:sp>
        <p:nvSpPr>
          <p:cNvPr id="20500" name="Line 20"/>
          <p:cNvSpPr>
            <a:spLocks noChangeShapeType="1"/>
          </p:cNvSpPr>
          <p:nvPr/>
        </p:nvSpPr>
        <p:spPr bwMode="auto">
          <a:xfrm flipH="1" flipV="1">
            <a:off x="3276600" y="5486400"/>
            <a:ext cx="228600" cy="381000"/>
          </a:xfrm>
          <a:prstGeom prst="line">
            <a:avLst/>
          </a:prstGeom>
          <a:noFill/>
          <a:ln w="9525">
            <a:solidFill>
              <a:schemeClr val="tx1"/>
            </a:solidFill>
            <a:round/>
            <a:headEnd/>
            <a:tailEnd/>
          </a:ln>
        </p:spPr>
        <p:txBody>
          <a:bodyPr/>
          <a:lstStyle/>
          <a:p>
            <a:endParaRPr lang="en-US"/>
          </a:p>
        </p:txBody>
      </p:sp>
      <p:sp>
        <p:nvSpPr>
          <p:cNvPr id="20501" name="Oval 21"/>
          <p:cNvSpPr>
            <a:spLocks noChangeArrowheads="1"/>
          </p:cNvSpPr>
          <p:nvPr/>
        </p:nvSpPr>
        <p:spPr bwMode="auto">
          <a:xfrm>
            <a:off x="4038600" y="5867400"/>
            <a:ext cx="457200" cy="304800"/>
          </a:xfrm>
          <a:prstGeom prst="ellipse">
            <a:avLst/>
          </a:prstGeom>
          <a:solidFill>
            <a:schemeClr val="accent1"/>
          </a:solidFill>
          <a:ln w="9525">
            <a:solidFill>
              <a:schemeClr val="tx1"/>
            </a:solidFill>
            <a:round/>
            <a:headEnd/>
            <a:tailEnd/>
          </a:ln>
        </p:spPr>
        <p:txBody>
          <a:bodyPr wrap="none" anchor="ctr"/>
          <a:lstStyle/>
          <a:p>
            <a:pPr algn="ctr"/>
            <a:r>
              <a:rPr lang="en-US">
                <a:latin typeface="Arial" charset="0"/>
              </a:rPr>
              <a:t>S</a:t>
            </a:r>
          </a:p>
        </p:txBody>
      </p:sp>
      <p:sp>
        <p:nvSpPr>
          <p:cNvPr id="20502" name="Oval 22"/>
          <p:cNvSpPr>
            <a:spLocks noChangeArrowheads="1"/>
          </p:cNvSpPr>
          <p:nvPr/>
        </p:nvSpPr>
        <p:spPr bwMode="auto">
          <a:xfrm>
            <a:off x="4495800" y="5105400"/>
            <a:ext cx="685800" cy="381000"/>
          </a:xfrm>
          <a:prstGeom prst="ellipse">
            <a:avLst/>
          </a:prstGeom>
          <a:solidFill>
            <a:schemeClr val="accent1"/>
          </a:solidFill>
          <a:ln w="9525">
            <a:solidFill>
              <a:schemeClr val="tx1"/>
            </a:solidFill>
            <a:round/>
            <a:headEnd/>
            <a:tailEnd/>
          </a:ln>
        </p:spPr>
        <p:txBody>
          <a:bodyPr wrap="none" anchor="ctr"/>
          <a:lstStyle/>
          <a:p>
            <a:pPr algn="ctr"/>
            <a:r>
              <a:rPr lang="en-US">
                <a:latin typeface="Arial" charset="0"/>
              </a:rPr>
              <a:t>ISP</a:t>
            </a:r>
          </a:p>
        </p:txBody>
      </p:sp>
      <p:sp>
        <p:nvSpPr>
          <p:cNvPr id="20503" name="Oval 23"/>
          <p:cNvSpPr>
            <a:spLocks noChangeArrowheads="1"/>
          </p:cNvSpPr>
          <p:nvPr/>
        </p:nvSpPr>
        <p:spPr bwMode="auto">
          <a:xfrm>
            <a:off x="4572000" y="5867400"/>
            <a:ext cx="457200" cy="304800"/>
          </a:xfrm>
          <a:prstGeom prst="ellipse">
            <a:avLst/>
          </a:prstGeom>
          <a:solidFill>
            <a:schemeClr val="accent1"/>
          </a:solidFill>
          <a:ln w="9525">
            <a:solidFill>
              <a:schemeClr val="tx1"/>
            </a:solidFill>
            <a:round/>
            <a:headEnd/>
            <a:tailEnd/>
          </a:ln>
        </p:spPr>
        <p:txBody>
          <a:bodyPr wrap="none" anchor="ctr"/>
          <a:lstStyle/>
          <a:p>
            <a:pPr algn="ctr"/>
            <a:r>
              <a:rPr lang="en-US">
                <a:latin typeface="Arial" charset="0"/>
              </a:rPr>
              <a:t>S</a:t>
            </a:r>
          </a:p>
        </p:txBody>
      </p:sp>
      <p:sp>
        <p:nvSpPr>
          <p:cNvPr id="20504" name="Oval 24"/>
          <p:cNvSpPr>
            <a:spLocks noChangeArrowheads="1"/>
          </p:cNvSpPr>
          <p:nvPr/>
        </p:nvSpPr>
        <p:spPr bwMode="auto">
          <a:xfrm>
            <a:off x="5105400" y="5867400"/>
            <a:ext cx="457200" cy="304800"/>
          </a:xfrm>
          <a:prstGeom prst="ellipse">
            <a:avLst/>
          </a:prstGeom>
          <a:solidFill>
            <a:schemeClr val="accent1"/>
          </a:solidFill>
          <a:ln w="9525">
            <a:solidFill>
              <a:schemeClr val="tx1"/>
            </a:solidFill>
            <a:round/>
            <a:headEnd/>
            <a:tailEnd/>
          </a:ln>
        </p:spPr>
        <p:txBody>
          <a:bodyPr wrap="none" anchor="ctr"/>
          <a:lstStyle/>
          <a:p>
            <a:pPr algn="ctr"/>
            <a:r>
              <a:rPr lang="en-US">
                <a:latin typeface="Arial" charset="0"/>
              </a:rPr>
              <a:t>S</a:t>
            </a:r>
          </a:p>
        </p:txBody>
      </p:sp>
      <p:sp>
        <p:nvSpPr>
          <p:cNvPr id="20505" name="Line 25"/>
          <p:cNvSpPr>
            <a:spLocks noChangeShapeType="1"/>
          </p:cNvSpPr>
          <p:nvPr/>
        </p:nvSpPr>
        <p:spPr bwMode="auto">
          <a:xfrm flipV="1">
            <a:off x="4419600" y="5486400"/>
            <a:ext cx="228600" cy="381000"/>
          </a:xfrm>
          <a:prstGeom prst="line">
            <a:avLst/>
          </a:prstGeom>
          <a:noFill/>
          <a:ln w="9525">
            <a:solidFill>
              <a:schemeClr val="tx1"/>
            </a:solidFill>
            <a:round/>
            <a:headEnd/>
            <a:tailEnd/>
          </a:ln>
        </p:spPr>
        <p:txBody>
          <a:bodyPr/>
          <a:lstStyle/>
          <a:p>
            <a:endParaRPr lang="en-US"/>
          </a:p>
        </p:txBody>
      </p:sp>
      <p:sp>
        <p:nvSpPr>
          <p:cNvPr id="20506" name="Line 26"/>
          <p:cNvSpPr>
            <a:spLocks noChangeShapeType="1"/>
          </p:cNvSpPr>
          <p:nvPr/>
        </p:nvSpPr>
        <p:spPr bwMode="auto">
          <a:xfrm flipV="1">
            <a:off x="4800600" y="5486400"/>
            <a:ext cx="0" cy="381000"/>
          </a:xfrm>
          <a:prstGeom prst="line">
            <a:avLst/>
          </a:prstGeom>
          <a:noFill/>
          <a:ln w="9525">
            <a:solidFill>
              <a:schemeClr val="tx1"/>
            </a:solidFill>
            <a:round/>
            <a:headEnd/>
            <a:tailEnd/>
          </a:ln>
        </p:spPr>
        <p:txBody>
          <a:bodyPr/>
          <a:lstStyle/>
          <a:p>
            <a:endParaRPr lang="en-US"/>
          </a:p>
        </p:txBody>
      </p:sp>
      <p:sp>
        <p:nvSpPr>
          <p:cNvPr id="20507" name="Line 27"/>
          <p:cNvSpPr>
            <a:spLocks noChangeShapeType="1"/>
          </p:cNvSpPr>
          <p:nvPr/>
        </p:nvSpPr>
        <p:spPr bwMode="auto">
          <a:xfrm flipH="1" flipV="1">
            <a:off x="5029200" y="5486400"/>
            <a:ext cx="228600" cy="381000"/>
          </a:xfrm>
          <a:prstGeom prst="line">
            <a:avLst/>
          </a:prstGeom>
          <a:noFill/>
          <a:ln w="9525">
            <a:solidFill>
              <a:schemeClr val="tx1"/>
            </a:solidFill>
            <a:round/>
            <a:headEnd/>
            <a:tailEnd/>
          </a:ln>
        </p:spPr>
        <p:txBody>
          <a:bodyPr/>
          <a:lstStyle/>
          <a:p>
            <a:endParaRPr lang="en-US"/>
          </a:p>
        </p:txBody>
      </p:sp>
      <p:sp>
        <p:nvSpPr>
          <p:cNvPr id="20508" name="Oval 28"/>
          <p:cNvSpPr>
            <a:spLocks noChangeArrowheads="1"/>
          </p:cNvSpPr>
          <p:nvPr/>
        </p:nvSpPr>
        <p:spPr bwMode="auto">
          <a:xfrm>
            <a:off x="2895600" y="3200400"/>
            <a:ext cx="1371600" cy="685800"/>
          </a:xfrm>
          <a:prstGeom prst="ellipse">
            <a:avLst/>
          </a:prstGeom>
          <a:solidFill>
            <a:schemeClr val="accent1"/>
          </a:solidFill>
          <a:ln w="9525">
            <a:solidFill>
              <a:schemeClr val="tx1"/>
            </a:solidFill>
            <a:round/>
            <a:headEnd/>
            <a:tailEnd/>
          </a:ln>
        </p:spPr>
        <p:txBody>
          <a:bodyPr wrap="none" anchor="ctr"/>
          <a:lstStyle/>
          <a:p>
            <a:pPr algn="ctr"/>
            <a:r>
              <a:rPr lang="en-US">
                <a:latin typeface="Arial" charset="0"/>
              </a:rPr>
              <a:t>Backbone</a:t>
            </a:r>
          </a:p>
          <a:p>
            <a:pPr algn="ctr"/>
            <a:r>
              <a:rPr lang="en-US">
                <a:latin typeface="Arial" charset="0"/>
              </a:rPr>
              <a:t>ISP</a:t>
            </a:r>
          </a:p>
        </p:txBody>
      </p:sp>
      <p:sp>
        <p:nvSpPr>
          <p:cNvPr id="20509" name="Oval 29"/>
          <p:cNvSpPr>
            <a:spLocks noChangeArrowheads="1"/>
          </p:cNvSpPr>
          <p:nvPr/>
        </p:nvSpPr>
        <p:spPr bwMode="auto">
          <a:xfrm>
            <a:off x="4953000" y="3200400"/>
            <a:ext cx="1371600" cy="685800"/>
          </a:xfrm>
          <a:prstGeom prst="ellipse">
            <a:avLst/>
          </a:prstGeom>
          <a:solidFill>
            <a:schemeClr val="accent1"/>
          </a:solidFill>
          <a:ln w="9525">
            <a:solidFill>
              <a:schemeClr val="tx1"/>
            </a:solidFill>
            <a:round/>
            <a:headEnd/>
            <a:tailEnd/>
          </a:ln>
        </p:spPr>
        <p:txBody>
          <a:bodyPr wrap="none" anchor="ctr"/>
          <a:lstStyle/>
          <a:p>
            <a:pPr algn="ctr"/>
            <a:r>
              <a:rPr lang="en-US">
                <a:latin typeface="Arial" charset="0"/>
              </a:rPr>
              <a:t>Backbone</a:t>
            </a:r>
          </a:p>
          <a:p>
            <a:pPr algn="ctr"/>
            <a:r>
              <a:rPr lang="en-US">
                <a:latin typeface="Arial" charset="0"/>
              </a:rPr>
              <a:t>ISP</a:t>
            </a:r>
          </a:p>
        </p:txBody>
      </p:sp>
      <p:sp>
        <p:nvSpPr>
          <p:cNvPr id="20510" name="Rectangle 30"/>
          <p:cNvSpPr>
            <a:spLocks noChangeArrowheads="1"/>
          </p:cNvSpPr>
          <p:nvPr/>
        </p:nvSpPr>
        <p:spPr bwMode="auto">
          <a:xfrm>
            <a:off x="2362200" y="2133600"/>
            <a:ext cx="914400" cy="533400"/>
          </a:xfrm>
          <a:prstGeom prst="rect">
            <a:avLst/>
          </a:prstGeom>
          <a:solidFill>
            <a:schemeClr val="accent1"/>
          </a:solidFill>
          <a:ln w="9525">
            <a:solidFill>
              <a:schemeClr val="tx1"/>
            </a:solidFill>
            <a:miter lim="800000"/>
            <a:headEnd/>
            <a:tailEnd/>
          </a:ln>
        </p:spPr>
        <p:txBody>
          <a:bodyPr wrap="none" anchor="ctr"/>
          <a:lstStyle/>
          <a:p>
            <a:pPr algn="ctr"/>
            <a:r>
              <a:rPr lang="en-US">
                <a:latin typeface="Arial" charset="0"/>
              </a:rPr>
              <a:t>Hosting</a:t>
            </a:r>
          </a:p>
          <a:p>
            <a:pPr algn="ctr"/>
            <a:r>
              <a:rPr lang="en-US">
                <a:latin typeface="Arial" charset="0"/>
              </a:rPr>
              <a:t>Center</a:t>
            </a:r>
          </a:p>
        </p:txBody>
      </p:sp>
      <p:sp>
        <p:nvSpPr>
          <p:cNvPr id="20511" name="Rectangle 31"/>
          <p:cNvSpPr>
            <a:spLocks noChangeArrowheads="1"/>
          </p:cNvSpPr>
          <p:nvPr/>
        </p:nvSpPr>
        <p:spPr bwMode="auto">
          <a:xfrm>
            <a:off x="3886200" y="2133600"/>
            <a:ext cx="914400" cy="533400"/>
          </a:xfrm>
          <a:prstGeom prst="rect">
            <a:avLst/>
          </a:prstGeom>
          <a:solidFill>
            <a:schemeClr val="accent1"/>
          </a:solidFill>
          <a:ln w="9525">
            <a:solidFill>
              <a:schemeClr val="tx1"/>
            </a:solidFill>
            <a:miter lim="800000"/>
            <a:headEnd/>
            <a:tailEnd/>
          </a:ln>
        </p:spPr>
        <p:txBody>
          <a:bodyPr wrap="none" anchor="ctr"/>
          <a:lstStyle/>
          <a:p>
            <a:pPr algn="ctr"/>
            <a:r>
              <a:rPr lang="en-US">
                <a:latin typeface="Arial" charset="0"/>
              </a:rPr>
              <a:t>Hosting</a:t>
            </a:r>
          </a:p>
          <a:p>
            <a:pPr algn="ctr"/>
            <a:r>
              <a:rPr lang="en-US">
                <a:latin typeface="Arial" charset="0"/>
              </a:rPr>
              <a:t>Center</a:t>
            </a:r>
          </a:p>
        </p:txBody>
      </p:sp>
      <p:sp>
        <p:nvSpPr>
          <p:cNvPr id="20512" name="Line 32"/>
          <p:cNvSpPr>
            <a:spLocks noChangeShapeType="1"/>
          </p:cNvSpPr>
          <p:nvPr/>
        </p:nvSpPr>
        <p:spPr bwMode="auto">
          <a:xfrm flipV="1">
            <a:off x="1143000" y="3886200"/>
            <a:ext cx="228600" cy="914400"/>
          </a:xfrm>
          <a:prstGeom prst="line">
            <a:avLst/>
          </a:prstGeom>
          <a:noFill/>
          <a:ln w="9525">
            <a:solidFill>
              <a:schemeClr val="tx1"/>
            </a:solidFill>
            <a:round/>
            <a:headEnd/>
            <a:tailEnd/>
          </a:ln>
        </p:spPr>
        <p:txBody>
          <a:bodyPr/>
          <a:lstStyle/>
          <a:p>
            <a:endParaRPr lang="en-US"/>
          </a:p>
        </p:txBody>
      </p:sp>
      <p:sp>
        <p:nvSpPr>
          <p:cNvPr id="20513" name="Line 33"/>
          <p:cNvSpPr>
            <a:spLocks noChangeShapeType="1"/>
          </p:cNvSpPr>
          <p:nvPr/>
        </p:nvSpPr>
        <p:spPr bwMode="auto">
          <a:xfrm flipV="1">
            <a:off x="1295400" y="3733800"/>
            <a:ext cx="1676400" cy="1066800"/>
          </a:xfrm>
          <a:prstGeom prst="line">
            <a:avLst/>
          </a:prstGeom>
          <a:noFill/>
          <a:ln w="9525">
            <a:solidFill>
              <a:schemeClr val="tx1"/>
            </a:solidFill>
            <a:round/>
            <a:headEnd/>
            <a:tailEnd/>
          </a:ln>
        </p:spPr>
        <p:txBody>
          <a:bodyPr/>
          <a:lstStyle/>
          <a:p>
            <a:endParaRPr lang="en-US"/>
          </a:p>
        </p:txBody>
      </p:sp>
      <p:sp>
        <p:nvSpPr>
          <p:cNvPr id="20514" name="Line 34"/>
          <p:cNvSpPr>
            <a:spLocks noChangeShapeType="1"/>
          </p:cNvSpPr>
          <p:nvPr/>
        </p:nvSpPr>
        <p:spPr bwMode="auto">
          <a:xfrm flipH="1" flipV="1">
            <a:off x="5867400" y="3886200"/>
            <a:ext cx="76200" cy="838200"/>
          </a:xfrm>
          <a:prstGeom prst="line">
            <a:avLst/>
          </a:prstGeom>
          <a:noFill/>
          <a:ln w="9525">
            <a:solidFill>
              <a:schemeClr val="tx1"/>
            </a:solidFill>
            <a:round/>
            <a:headEnd/>
            <a:tailEnd/>
          </a:ln>
        </p:spPr>
        <p:txBody>
          <a:bodyPr/>
          <a:lstStyle/>
          <a:p>
            <a:endParaRPr lang="en-US"/>
          </a:p>
        </p:txBody>
      </p:sp>
      <p:sp>
        <p:nvSpPr>
          <p:cNvPr id="20515" name="Line 35"/>
          <p:cNvSpPr>
            <a:spLocks noChangeShapeType="1"/>
          </p:cNvSpPr>
          <p:nvPr/>
        </p:nvSpPr>
        <p:spPr bwMode="auto">
          <a:xfrm flipH="1" flipV="1">
            <a:off x="4267200" y="3581400"/>
            <a:ext cx="1447800" cy="1219200"/>
          </a:xfrm>
          <a:prstGeom prst="line">
            <a:avLst/>
          </a:prstGeom>
          <a:noFill/>
          <a:ln w="9525">
            <a:solidFill>
              <a:schemeClr val="tx1"/>
            </a:solidFill>
            <a:round/>
            <a:headEnd/>
            <a:tailEnd/>
          </a:ln>
        </p:spPr>
        <p:txBody>
          <a:bodyPr/>
          <a:lstStyle/>
          <a:p>
            <a:endParaRPr lang="en-US"/>
          </a:p>
        </p:txBody>
      </p:sp>
      <p:sp>
        <p:nvSpPr>
          <p:cNvPr id="20516" name="Line 36"/>
          <p:cNvSpPr>
            <a:spLocks noChangeShapeType="1"/>
          </p:cNvSpPr>
          <p:nvPr/>
        </p:nvSpPr>
        <p:spPr bwMode="auto">
          <a:xfrm flipH="1" flipV="1">
            <a:off x="2895600" y="4572000"/>
            <a:ext cx="152400" cy="533400"/>
          </a:xfrm>
          <a:prstGeom prst="line">
            <a:avLst/>
          </a:prstGeom>
          <a:noFill/>
          <a:ln w="9525">
            <a:solidFill>
              <a:schemeClr val="tx1"/>
            </a:solidFill>
            <a:round/>
            <a:headEnd/>
            <a:tailEnd/>
          </a:ln>
        </p:spPr>
        <p:txBody>
          <a:bodyPr/>
          <a:lstStyle/>
          <a:p>
            <a:endParaRPr lang="en-US"/>
          </a:p>
        </p:txBody>
      </p:sp>
      <p:sp>
        <p:nvSpPr>
          <p:cNvPr id="20517" name="Line 37"/>
          <p:cNvSpPr>
            <a:spLocks noChangeShapeType="1"/>
          </p:cNvSpPr>
          <p:nvPr/>
        </p:nvSpPr>
        <p:spPr bwMode="auto">
          <a:xfrm flipH="1" flipV="1">
            <a:off x="4419600" y="4572000"/>
            <a:ext cx="304800" cy="533400"/>
          </a:xfrm>
          <a:prstGeom prst="line">
            <a:avLst/>
          </a:prstGeom>
          <a:noFill/>
          <a:ln w="9525">
            <a:solidFill>
              <a:schemeClr val="tx1"/>
            </a:solidFill>
            <a:round/>
            <a:headEnd/>
            <a:tailEnd/>
          </a:ln>
        </p:spPr>
        <p:txBody>
          <a:bodyPr/>
          <a:lstStyle/>
          <a:p>
            <a:endParaRPr lang="en-US"/>
          </a:p>
        </p:txBody>
      </p:sp>
      <p:sp>
        <p:nvSpPr>
          <p:cNvPr id="20518" name="Line 38"/>
          <p:cNvSpPr>
            <a:spLocks noChangeShapeType="1"/>
          </p:cNvSpPr>
          <p:nvPr/>
        </p:nvSpPr>
        <p:spPr bwMode="auto">
          <a:xfrm>
            <a:off x="1981200" y="3810000"/>
            <a:ext cx="914400" cy="457200"/>
          </a:xfrm>
          <a:prstGeom prst="line">
            <a:avLst/>
          </a:prstGeom>
          <a:noFill/>
          <a:ln w="9525">
            <a:solidFill>
              <a:schemeClr val="tx1"/>
            </a:solidFill>
            <a:round/>
            <a:headEnd/>
            <a:tailEnd/>
          </a:ln>
        </p:spPr>
        <p:txBody>
          <a:bodyPr/>
          <a:lstStyle/>
          <a:p>
            <a:endParaRPr lang="en-US"/>
          </a:p>
        </p:txBody>
      </p:sp>
      <p:sp>
        <p:nvSpPr>
          <p:cNvPr id="20519" name="Line 39"/>
          <p:cNvSpPr>
            <a:spLocks noChangeShapeType="1"/>
          </p:cNvSpPr>
          <p:nvPr/>
        </p:nvSpPr>
        <p:spPr bwMode="auto">
          <a:xfrm flipV="1">
            <a:off x="2971800" y="3810000"/>
            <a:ext cx="228600" cy="457200"/>
          </a:xfrm>
          <a:prstGeom prst="line">
            <a:avLst/>
          </a:prstGeom>
          <a:noFill/>
          <a:ln w="9525">
            <a:solidFill>
              <a:schemeClr val="tx1"/>
            </a:solidFill>
            <a:round/>
            <a:headEnd/>
            <a:tailEnd/>
          </a:ln>
        </p:spPr>
        <p:txBody>
          <a:bodyPr/>
          <a:lstStyle/>
          <a:p>
            <a:endParaRPr lang="en-US"/>
          </a:p>
        </p:txBody>
      </p:sp>
      <p:sp>
        <p:nvSpPr>
          <p:cNvPr id="20520" name="Line 40"/>
          <p:cNvSpPr>
            <a:spLocks noChangeShapeType="1"/>
          </p:cNvSpPr>
          <p:nvPr/>
        </p:nvSpPr>
        <p:spPr bwMode="auto">
          <a:xfrm>
            <a:off x="3962400" y="3810000"/>
            <a:ext cx="381000" cy="457200"/>
          </a:xfrm>
          <a:prstGeom prst="line">
            <a:avLst/>
          </a:prstGeom>
          <a:noFill/>
          <a:ln w="9525">
            <a:solidFill>
              <a:schemeClr val="tx1"/>
            </a:solidFill>
            <a:round/>
            <a:headEnd/>
            <a:tailEnd/>
          </a:ln>
        </p:spPr>
        <p:txBody>
          <a:bodyPr/>
          <a:lstStyle/>
          <a:p>
            <a:endParaRPr lang="en-US"/>
          </a:p>
        </p:txBody>
      </p:sp>
      <p:sp>
        <p:nvSpPr>
          <p:cNvPr id="20521" name="Line 41"/>
          <p:cNvSpPr>
            <a:spLocks noChangeShapeType="1"/>
          </p:cNvSpPr>
          <p:nvPr/>
        </p:nvSpPr>
        <p:spPr bwMode="auto">
          <a:xfrm flipV="1">
            <a:off x="4495800" y="3733800"/>
            <a:ext cx="533400" cy="533400"/>
          </a:xfrm>
          <a:prstGeom prst="line">
            <a:avLst/>
          </a:prstGeom>
          <a:noFill/>
          <a:ln w="9525">
            <a:solidFill>
              <a:schemeClr val="tx1"/>
            </a:solidFill>
            <a:round/>
            <a:headEnd/>
            <a:tailEnd/>
          </a:ln>
        </p:spPr>
        <p:txBody>
          <a:bodyPr/>
          <a:lstStyle/>
          <a:p>
            <a:endParaRPr lang="en-US"/>
          </a:p>
        </p:txBody>
      </p:sp>
      <p:sp>
        <p:nvSpPr>
          <p:cNvPr id="20522" name="Line 42"/>
          <p:cNvSpPr>
            <a:spLocks noChangeShapeType="1"/>
          </p:cNvSpPr>
          <p:nvPr/>
        </p:nvSpPr>
        <p:spPr bwMode="auto">
          <a:xfrm>
            <a:off x="2286000" y="3505200"/>
            <a:ext cx="609600" cy="0"/>
          </a:xfrm>
          <a:prstGeom prst="line">
            <a:avLst/>
          </a:prstGeom>
          <a:noFill/>
          <a:ln w="19050">
            <a:solidFill>
              <a:schemeClr val="tx1"/>
            </a:solidFill>
            <a:round/>
            <a:headEnd/>
            <a:tailEnd/>
          </a:ln>
        </p:spPr>
        <p:txBody>
          <a:bodyPr/>
          <a:lstStyle/>
          <a:p>
            <a:endParaRPr lang="en-US"/>
          </a:p>
        </p:txBody>
      </p:sp>
      <p:sp>
        <p:nvSpPr>
          <p:cNvPr id="20523" name="Line 43"/>
          <p:cNvSpPr>
            <a:spLocks noChangeShapeType="1"/>
          </p:cNvSpPr>
          <p:nvPr/>
        </p:nvSpPr>
        <p:spPr bwMode="auto">
          <a:xfrm flipV="1">
            <a:off x="1981200" y="2667000"/>
            <a:ext cx="533400" cy="609600"/>
          </a:xfrm>
          <a:prstGeom prst="line">
            <a:avLst/>
          </a:prstGeom>
          <a:noFill/>
          <a:ln w="19050">
            <a:solidFill>
              <a:schemeClr val="tx1"/>
            </a:solidFill>
            <a:round/>
            <a:headEnd/>
            <a:tailEnd/>
          </a:ln>
        </p:spPr>
        <p:txBody>
          <a:bodyPr/>
          <a:lstStyle/>
          <a:p>
            <a:endParaRPr lang="en-US"/>
          </a:p>
        </p:txBody>
      </p:sp>
      <p:sp>
        <p:nvSpPr>
          <p:cNvPr id="20524" name="Line 44"/>
          <p:cNvSpPr>
            <a:spLocks noChangeShapeType="1"/>
          </p:cNvSpPr>
          <p:nvPr/>
        </p:nvSpPr>
        <p:spPr bwMode="auto">
          <a:xfrm>
            <a:off x="2819400" y="2667000"/>
            <a:ext cx="381000" cy="609600"/>
          </a:xfrm>
          <a:prstGeom prst="line">
            <a:avLst/>
          </a:prstGeom>
          <a:noFill/>
          <a:ln w="19050">
            <a:solidFill>
              <a:schemeClr val="tx1"/>
            </a:solidFill>
            <a:round/>
            <a:headEnd/>
            <a:tailEnd/>
          </a:ln>
        </p:spPr>
        <p:txBody>
          <a:bodyPr/>
          <a:lstStyle/>
          <a:p>
            <a:endParaRPr lang="en-US"/>
          </a:p>
        </p:txBody>
      </p:sp>
      <p:sp>
        <p:nvSpPr>
          <p:cNvPr id="20525" name="Line 45"/>
          <p:cNvSpPr>
            <a:spLocks noChangeShapeType="1"/>
          </p:cNvSpPr>
          <p:nvPr/>
        </p:nvSpPr>
        <p:spPr bwMode="auto">
          <a:xfrm>
            <a:off x="3124200" y="2667000"/>
            <a:ext cx="1905000" cy="685800"/>
          </a:xfrm>
          <a:prstGeom prst="line">
            <a:avLst/>
          </a:prstGeom>
          <a:noFill/>
          <a:ln w="19050">
            <a:solidFill>
              <a:schemeClr val="tx1"/>
            </a:solidFill>
            <a:round/>
            <a:headEnd/>
            <a:tailEnd/>
          </a:ln>
        </p:spPr>
        <p:txBody>
          <a:bodyPr/>
          <a:lstStyle/>
          <a:p>
            <a:endParaRPr lang="en-US"/>
          </a:p>
        </p:txBody>
      </p:sp>
      <p:sp>
        <p:nvSpPr>
          <p:cNvPr id="20526" name="Line 46"/>
          <p:cNvSpPr>
            <a:spLocks noChangeShapeType="1"/>
          </p:cNvSpPr>
          <p:nvPr/>
        </p:nvSpPr>
        <p:spPr bwMode="auto">
          <a:xfrm flipH="1">
            <a:off x="3886200" y="2667000"/>
            <a:ext cx="381000" cy="533400"/>
          </a:xfrm>
          <a:prstGeom prst="line">
            <a:avLst/>
          </a:prstGeom>
          <a:noFill/>
          <a:ln w="19050">
            <a:solidFill>
              <a:schemeClr val="tx1"/>
            </a:solidFill>
            <a:round/>
            <a:headEnd/>
            <a:tailEnd/>
          </a:ln>
        </p:spPr>
        <p:txBody>
          <a:bodyPr/>
          <a:lstStyle/>
          <a:p>
            <a:endParaRPr lang="en-US"/>
          </a:p>
        </p:txBody>
      </p:sp>
      <p:sp>
        <p:nvSpPr>
          <p:cNvPr id="20527" name="Line 47"/>
          <p:cNvSpPr>
            <a:spLocks noChangeShapeType="1"/>
          </p:cNvSpPr>
          <p:nvPr/>
        </p:nvSpPr>
        <p:spPr bwMode="auto">
          <a:xfrm>
            <a:off x="4419600" y="2667000"/>
            <a:ext cx="762000" cy="609600"/>
          </a:xfrm>
          <a:prstGeom prst="line">
            <a:avLst/>
          </a:prstGeom>
          <a:noFill/>
          <a:ln w="19050">
            <a:solidFill>
              <a:schemeClr val="tx1"/>
            </a:solidFill>
            <a:round/>
            <a:headEnd/>
            <a:tailEnd/>
          </a:ln>
        </p:spPr>
        <p:txBody>
          <a:bodyPr/>
          <a:lstStyle/>
          <a:p>
            <a:endParaRPr lang="en-US"/>
          </a:p>
        </p:txBody>
      </p:sp>
      <p:sp>
        <p:nvSpPr>
          <p:cNvPr id="20528" name="Line 48"/>
          <p:cNvSpPr>
            <a:spLocks noChangeShapeType="1"/>
          </p:cNvSpPr>
          <p:nvPr/>
        </p:nvSpPr>
        <p:spPr bwMode="auto">
          <a:xfrm flipH="1" flipV="1">
            <a:off x="3048000" y="4495800"/>
            <a:ext cx="1524000" cy="685800"/>
          </a:xfrm>
          <a:prstGeom prst="line">
            <a:avLst/>
          </a:prstGeom>
          <a:noFill/>
          <a:ln w="9525">
            <a:solidFill>
              <a:schemeClr val="tx1"/>
            </a:solidFill>
            <a:round/>
            <a:headEnd/>
            <a:tailEnd/>
          </a:ln>
        </p:spPr>
        <p:txBody>
          <a:bodyPr/>
          <a:lstStyle/>
          <a:p>
            <a:endParaRPr lang="en-US"/>
          </a:p>
        </p:txBody>
      </p:sp>
      <p:sp>
        <p:nvSpPr>
          <p:cNvPr id="20529" name="Text Box 49"/>
          <p:cNvSpPr txBox="1">
            <a:spLocks noChangeArrowheads="1"/>
          </p:cNvSpPr>
          <p:nvPr/>
        </p:nvSpPr>
        <p:spPr bwMode="auto">
          <a:xfrm>
            <a:off x="5597525" y="5761038"/>
            <a:ext cx="692150" cy="366712"/>
          </a:xfrm>
          <a:prstGeom prst="rect">
            <a:avLst/>
          </a:prstGeom>
          <a:noFill/>
          <a:ln w="9525">
            <a:noFill/>
            <a:miter lim="800000"/>
            <a:headEnd/>
            <a:tailEnd/>
          </a:ln>
        </p:spPr>
        <p:txBody>
          <a:bodyPr wrap="none">
            <a:spAutoFit/>
          </a:bodyPr>
          <a:lstStyle/>
          <a:p>
            <a:r>
              <a:rPr lang="en-US">
                <a:latin typeface="Arial" charset="0"/>
              </a:rPr>
              <a:t>Sites</a:t>
            </a:r>
          </a:p>
        </p:txBody>
      </p:sp>
      <p:sp>
        <p:nvSpPr>
          <p:cNvPr id="20530" name="Rectangle 50"/>
          <p:cNvSpPr>
            <a:spLocks noChangeArrowheads="1"/>
          </p:cNvSpPr>
          <p:nvPr/>
        </p:nvSpPr>
        <p:spPr bwMode="auto">
          <a:xfrm>
            <a:off x="1447800" y="3716338"/>
            <a:ext cx="330200" cy="338137"/>
          </a:xfrm>
          <a:prstGeom prst="rect">
            <a:avLst/>
          </a:prstGeom>
          <a:solidFill>
            <a:srgbClr val="FF33CC"/>
          </a:solidFill>
          <a:ln w="28575">
            <a:solidFill>
              <a:schemeClr val="tx1"/>
            </a:solidFill>
            <a:prstDash val="dash"/>
            <a:miter lim="800000"/>
            <a:headEnd/>
            <a:tailEnd/>
          </a:ln>
        </p:spPr>
        <p:txBody>
          <a:bodyPr wrap="none" anchor="ctr"/>
          <a:lstStyle/>
          <a:p>
            <a:pPr algn="ctr"/>
            <a:r>
              <a:rPr lang="en-US">
                <a:latin typeface="Arial" charset="0"/>
              </a:rPr>
              <a:t>CS</a:t>
            </a:r>
          </a:p>
        </p:txBody>
      </p:sp>
      <p:sp>
        <p:nvSpPr>
          <p:cNvPr id="20531" name="Rectangle 51"/>
          <p:cNvSpPr>
            <a:spLocks noChangeArrowheads="1"/>
          </p:cNvSpPr>
          <p:nvPr/>
        </p:nvSpPr>
        <p:spPr bwMode="auto">
          <a:xfrm>
            <a:off x="3429000" y="3698875"/>
            <a:ext cx="330200" cy="338138"/>
          </a:xfrm>
          <a:prstGeom prst="rect">
            <a:avLst/>
          </a:prstGeom>
          <a:solidFill>
            <a:srgbClr val="FF33CC"/>
          </a:solidFill>
          <a:ln w="28575">
            <a:solidFill>
              <a:schemeClr val="tx1"/>
            </a:solidFill>
            <a:prstDash val="dash"/>
            <a:miter lim="800000"/>
            <a:headEnd/>
            <a:tailEnd/>
          </a:ln>
        </p:spPr>
        <p:txBody>
          <a:bodyPr wrap="none" anchor="ctr"/>
          <a:lstStyle/>
          <a:p>
            <a:pPr algn="ctr"/>
            <a:r>
              <a:rPr lang="en-US">
                <a:latin typeface="Arial" charset="0"/>
              </a:rPr>
              <a:t>CS</a:t>
            </a:r>
          </a:p>
        </p:txBody>
      </p:sp>
      <p:sp>
        <p:nvSpPr>
          <p:cNvPr id="20532" name="Rectangle 52"/>
          <p:cNvSpPr>
            <a:spLocks noChangeArrowheads="1"/>
          </p:cNvSpPr>
          <p:nvPr/>
        </p:nvSpPr>
        <p:spPr bwMode="auto">
          <a:xfrm>
            <a:off x="5397500" y="3698875"/>
            <a:ext cx="330200" cy="338138"/>
          </a:xfrm>
          <a:prstGeom prst="rect">
            <a:avLst/>
          </a:prstGeom>
          <a:solidFill>
            <a:srgbClr val="FF33CC"/>
          </a:solidFill>
          <a:ln w="28575">
            <a:solidFill>
              <a:schemeClr val="tx1"/>
            </a:solidFill>
            <a:prstDash val="dash"/>
            <a:miter lim="800000"/>
            <a:headEnd/>
            <a:tailEnd/>
          </a:ln>
        </p:spPr>
        <p:txBody>
          <a:bodyPr wrap="none" anchor="ctr"/>
          <a:lstStyle/>
          <a:p>
            <a:pPr algn="ctr"/>
            <a:r>
              <a:rPr lang="en-US">
                <a:latin typeface="Arial" charset="0"/>
              </a:rPr>
              <a:t>CS</a:t>
            </a:r>
          </a:p>
        </p:txBody>
      </p:sp>
      <p:sp>
        <p:nvSpPr>
          <p:cNvPr id="20533" name="Rectangle 53"/>
          <p:cNvSpPr>
            <a:spLocks noChangeArrowheads="1"/>
          </p:cNvSpPr>
          <p:nvPr/>
        </p:nvSpPr>
        <p:spPr bwMode="auto">
          <a:xfrm>
            <a:off x="4953000" y="5181600"/>
            <a:ext cx="330200" cy="338138"/>
          </a:xfrm>
          <a:prstGeom prst="rect">
            <a:avLst/>
          </a:prstGeom>
          <a:solidFill>
            <a:srgbClr val="FF33CC"/>
          </a:solidFill>
          <a:ln w="28575">
            <a:solidFill>
              <a:schemeClr val="tx1"/>
            </a:solidFill>
            <a:prstDash val="dash"/>
            <a:miter lim="800000"/>
            <a:headEnd/>
            <a:tailEnd/>
          </a:ln>
        </p:spPr>
        <p:txBody>
          <a:bodyPr wrap="none" anchor="ctr"/>
          <a:lstStyle/>
          <a:p>
            <a:pPr algn="ctr"/>
            <a:r>
              <a:rPr lang="en-US">
                <a:latin typeface="Arial" charset="0"/>
              </a:rPr>
              <a:t>CS</a:t>
            </a:r>
          </a:p>
        </p:txBody>
      </p:sp>
      <p:sp>
        <p:nvSpPr>
          <p:cNvPr id="20534" name="Rectangle 54"/>
          <p:cNvSpPr>
            <a:spLocks noChangeArrowheads="1"/>
          </p:cNvSpPr>
          <p:nvPr/>
        </p:nvSpPr>
        <p:spPr bwMode="auto">
          <a:xfrm>
            <a:off x="1371600" y="4843463"/>
            <a:ext cx="330200" cy="338137"/>
          </a:xfrm>
          <a:prstGeom prst="rect">
            <a:avLst/>
          </a:prstGeom>
          <a:solidFill>
            <a:srgbClr val="FF33CC"/>
          </a:solidFill>
          <a:ln w="28575">
            <a:solidFill>
              <a:schemeClr val="tx1"/>
            </a:solidFill>
            <a:prstDash val="dash"/>
            <a:miter lim="800000"/>
            <a:headEnd/>
            <a:tailEnd/>
          </a:ln>
        </p:spPr>
        <p:txBody>
          <a:bodyPr wrap="none" anchor="ctr"/>
          <a:lstStyle/>
          <a:p>
            <a:pPr algn="ctr"/>
            <a:r>
              <a:rPr lang="en-US">
                <a:latin typeface="Arial" charset="0"/>
              </a:rPr>
              <a:t>CS</a:t>
            </a:r>
          </a:p>
        </p:txBody>
      </p:sp>
      <p:sp>
        <p:nvSpPr>
          <p:cNvPr id="20535" name="Text Box 55"/>
          <p:cNvSpPr txBox="1">
            <a:spLocks noChangeArrowheads="1"/>
          </p:cNvSpPr>
          <p:nvPr/>
        </p:nvSpPr>
        <p:spPr bwMode="auto">
          <a:xfrm>
            <a:off x="6037263" y="2290763"/>
            <a:ext cx="2997200" cy="2225675"/>
          </a:xfrm>
          <a:prstGeom prst="rect">
            <a:avLst/>
          </a:prstGeom>
          <a:solidFill>
            <a:schemeClr val="bg1"/>
          </a:solidFill>
          <a:ln w="9525">
            <a:noFill/>
            <a:miter lim="800000"/>
            <a:headEnd/>
            <a:tailEnd/>
          </a:ln>
        </p:spPr>
        <p:txBody>
          <a:bodyPr>
            <a:spAutoFit/>
          </a:bodyPr>
          <a:lstStyle/>
          <a:p>
            <a:pPr marL="457200" indent="-457200">
              <a:buFontTx/>
              <a:buAutoNum type="arabicPeriod"/>
            </a:pPr>
            <a:r>
              <a:rPr lang="en-US" sz="2000">
                <a:solidFill>
                  <a:srgbClr val="33CC33"/>
                </a:solidFill>
                <a:latin typeface="Arial" charset="0"/>
              </a:rPr>
              <a:t>Client requests content.</a:t>
            </a:r>
          </a:p>
          <a:p>
            <a:pPr marL="457200" indent="-457200">
              <a:buFontTx/>
              <a:buAutoNum type="arabicPeriod"/>
            </a:pPr>
            <a:r>
              <a:rPr lang="en-US" sz="2000">
                <a:solidFill>
                  <a:srgbClr val="33CC33"/>
                </a:solidFill>
                <a:latin typeface="Arial" charset="0"/>
              </a:rPr>
              <a:t>CS checks cache, if miss gets content from origin server.</a:t>
            </a:r>
          </a:p>
          <a:p>
            <a:pPr marL="457200" indent="-457200">
              <a:buFontTx/>
              <a:buAutoNum type="arabicPeriod"/>
            </a:pPr>
            <a:r>
              <a:rPr lang="en-US" sz="2000">
                <a:solidFill>
                  <a:srgbClr val="33CC33"/>
                </a:solidFill>
                <a:latin typeface="Arial" charset="0"/>
              </a:rPr>
              <a:t>CS caches content, delivers to client.</a:t>
            </a:r>
          </a:p>
        </p:txBody>
      </p:sp>
      <p:sp>
        <p:nvSpPr>
          <p:cNvPr id="20536" name="Rectangle 56"/>
          <p:cNvSpPr>
            <a:spLocks noChangeArrowheads="1"/>
          </p:cNvSpPr>
          <p:nvPr/>
        </p:nvSpPr>
        <p:spPr bwMode="auto">
          <a:xfrm>
            <a:off x="1790700" y="6340475"/>
            <a:ext cx="330200" cy="338138"/>
          </a:xfrm>
          <a:prstGeom prst="rect">
            <a:avLst/>
          </a:prstGeom>
          <a:solidFill>
            <a:srgbClr val="33CC33"/>
          </a:solidFill>
          <a:ln w="28575">
            <a:solidFill>
              <a:schemeClr val="tx1"/>
            </a:solidFill>
            <a:prstDash val="dash"/>
            <a:miter lim="800000"/>
            <a:headEnd/>
            <a:tailEnd/>
          </a:ln>
        </p:spPr>
        <p:txBody>
          <a:bodyPr wrap="none" anchor="ctr"/>
          <a:lstStyle/>
          <a:p>
            <a:pPr algn="ctr"/>
            <a:r>
              <a:rPr lang="en-US">
                <a:latin typeface="Arial" charset="0"/>
              </a:rPr>
              <a:t>C</a:t>
            </a:r>
          </a:p>
        </p:txBody>
      </p:sp>
      <p:sp>
        <p:nvSpPr>
          <p:cNvPr id="20537" name="Rectangle 57"/>
          <p:cNvSpPr>
            <a:spLocks noChangeArrowheads="1"/>
          </p:cNvSpPr>
          <p:nvPr/>
        </p:nvSpPr>
        <p:spPr bwMode="auto">
          <a:xfrm>
            <a:off x="3721100" y="6340475"/>
            <a:ext cx="330200" cy="338138"/>
          </a:xfrm>
          <a:prstGeom prst="rect">
            <a:avLst/>
          </a:prstGeom>
          <a:solidFill>
            <a:srgbClr val="33CC33"/>
          </a:solidFill>
          <a:ln w="28575">
            <a:solidFill>
              <a:schemeClr val="tx1"/>
            </a:solidFill>
            <a:prstDash val="dash"/>
            <a:miter lim="800000"/>
            <a:headEnd/>
            <a:tailEnd/>
          </a:ln>
        </p:spPr>
        <p:txBody>
          <a:bodyPr wrap="none" anchor="ctr"/>
          <a:lstStyle/>
          <a:p>
            <a:pPr algn="ctr"/>
            <a:r>
              <a:rPr lang="en-US">
                <a:latin typeface="Arial" charset="0"/>
              </a:rPr>
              <a:t>C</a:t>
            </a:r>
          </a:p>
        </p:txBody>
      </p:sp>
      <p:cxnSp>
        <p:nvCxnSpPr>
          <p:cNvPr id="20538" name="AutoShape 58"/>
          <p:cNvCxnSpPr>
            <a:cxnSpLocks noChangeShapeType="1"/>
            <a:stCxn id="20494" idx="3"/>
            <a:endCxn id="20536" idx="0"/>
          </p:cNvCxnSpPr>
          <p:nvPr/>
        </p:nvCxnSpPr>
        <p:spPr bwMode="auto">
          <a:xfrm flipH="1">
            <a:off x="1955800" y="6127750"/>
            <a:ext cx="396875" cy="198438"/>
          </a:xfrm>
          <a:prstGeom prst="straightConnector1">
            <a:avLst/>
          </a:prstGeom>
          <a:noFill/>
          <a:ln w="9525">
            <a:solidFill>
              <a:schemeClr val="tx1"/>
            </a:solidFill>
            <a:round/>
            <a:headEnd/>
            <a:tailEnd/>
          </a:ln>
        </p:spPr>
      </p:cxnSp>
      <p:cxnSp>
        <p:nvCxnSpPr>
          <p:cNvPr id="20539" name="AutoShape 59"/>
          <p:cNvCxnSpPr>
            <a:cxnSpLocks noChangeShapeType="1"/>
            <a:stCxn id="20497" idx="5"/>
            <a:endCxn id="20537" idx="0"/>
          </p:cNvCxnSpPr>
          <p:nvPr/>
        </p:nvCxnSpPr>
        <p:spPr bwMode="auto">
          <a:xfrm>
            <a:off x="3743325" y="6127750"/>
            <a:ext cx="142875" cy="198438"/>
          </a:xfrm>
          <a:prstGeom prst="straightConnector1">
            <a:avLst/>
          </a:prstGeom>
          <a:noFill/>
          <a:ln w="9525">
            <a:solidFill>
              <a:schemeClr val="tx1"/>
            </a:solidFill>
            <a:round/>
            <a:headEnd/>
            <a:tailEnd/>
          </a:ln>
        </p:spPr>
      </p:cxnSp>
      <p:sp>
        <p:nvSpPr>
          <p:cNvPr id="20540" name="Freeform 60"/>
          <p:cNvSpPr>
            <a:spLocks/>
          </p:cNvSpPr>
          <p:nvPr/>
        </p:nvSpPr>
        <p:spPr bwMode="auto">
          <a:xfrm>
            <a:off x="3035300" y="3962400"/>
            <a:ext cx="850900" cy="2286000"/>
          </a:xfrm>
          <a:custGeom>
            <a:avLst/>
            <a:gdLst>
              <a:gd name="T0" fmla="*/ 1350803532 w 536"/>
              <a:gd name="T1" fmla="*/ 2147483647 h 1440"/>
              <a:gd name="T2" fmla="*/ 383063675 w 536"/>
              <a:gd name="T3" fmla="*/ 2056447596 h 1440"/>
              <a:gd name="T4" fmla="*/ 20161247 w 536"/>
              <a:gd name="T5" fmla="*/ 967740069 h 1440"/>
              <a:gd name="T6" fmla="*/ 504031219 w 536"/>
              <a:gd name="T7" fmla="*/ 0 h 1440"/>
              <a:gd name="T8" fmla="*/ 0 60000 65536"/>
              <a:gd name="T9" fmla="*/ 0 60000 65536"/>
              <a:gd name="T10" fmla="*/ 0 60000 65536"/>
              <a:gd name="T11" fmla="*/ 0 60000 65536"/>
              <a:gd name="T12" fmla="*/ 0 w 536"/>
              <a:gd name="T13" fmla="*/ 0 h 1440"/>
              <a:gd name="T14" fmla="*/ 536 w 536"/>
              <a:gd name="T15" fmla="*/ 1440 h 1440"/>
            </a:gdLst>
            <a:ahLst/>
            <a:cxnLst>
              <a:cxn ang="T8">
                <a:pos x="T0" y="T1"/>
              </a:cxn>
              <a:cxn ang="T9">
                <a:pos x="T2" y="T3"/>
              </a:cxn>
              <a:cxn ang="T10">
                <a:pos x="T4" y="T5"/>
              </a:cxn>
              <a:cxn ang="T11">
                <a:pos x="T6" y="T7"/>
              </a:cxn>
            </a:cxnLst>
            <a:rect l="T12" t="T13" r="T14" b="T15"/>
            <a:pathLst>
              <a:path w="536" h="1440">
                <a:moveTo>
                  <a:pt x="536" y="1440"/>
                </a:moveTo>
                <a:cubicBezTo>
                  <a:pt x="388" y="1216"/>
                  <a:pt x="240" y="992"/>
                  <a:pt x="152" y="816"/>
                </a:cubicBezTo>
                <a:cubicBezTo>
                  <a:pt x="64" y="640"/>
                  <a:pt x="0" y="520"/>
                  <a:pt x="8" y="384"/>
                </a:cubicBezTo>
                <a:cubicBezTo>
                  <a:pt x="16" y="248"/>
                  <a:pt x="108" y="124"/>
                  <a:pt x="200" y="0"/>
                </a:cubicBezTo>
              </a:path>
            </a:pathLst>
          </a:custGeom>
          <a:noFill/>
          <a:ln w="57150">
            <a:solidFill>
              <a:srgbClr val="33CC33"/>
            </a:solidFill>
            <a:round/>
            <a:headEnd type="triangle" w="med" len="med"/>
            <a:tailEnd/>
          </a:ln>
        </p:spPr>
        <p:txBody>
          <a:bodyPr/>
          <a:lstStyle/>
          <a:p>
            <a:endParaRPr lang="en-US"/>
          </a:p>
        </p:txBody>
      </p:sp>
      <p:sp>
        <p:nvSpPr>
          <p:cNvPr id="20541" name="Rectangle 61"/>
          <p:cNvSpPr>
            <a:spLocks noChangeArrowheads="1"/>
          </p:cNvSpPr>
          <p:nvPr/>
        </p:nvSpPr>
        <p:spPr bwMode="auto">
          <a:xfrm>
            <a:off x="3733800" y="3657600"/>
            <a:ext cx="134938" cy="222250"/>
          </a:xfrm>
          <a:prstGeom prst="rect">
            <a:avLst/>
          </a:prstGeom>
          <a:solidFill>
            <a:srgbClr val="33CC33"/>
          </a:solidFill>
          <a:ln w="9525">
            <a:solidFill>
              <a:schemeClr val="tx1"/>
            </a:solidFill>
            <a:miter lim="800000"/>
            <a:headEnd/>
            <a:tailEnd/>
          </a:ln>
        </p:spPr>
        <p:txBody>
          <a:bodyPr wrap="none" anchor="ctr"/>
          <a:lstStyle/>
          <a:p>
            <a:endParaRPr lang="en-US"/>
          </a:p>
        </p:txBody>
      </p:sp>
      <p:sp>
        <p:nvSpPr>
          <p:cNvPr id="20542" name="Rectangle 62"/>
          <p:cNvSpPr>
            <a:spLocks noChangeArrowheads="1"/>
          </p:cNvSpPr>
          <p:nvPr/>
        </p:nvSpPr>
        <p:spPr bwMode="auto">
          <a:xfrm>
            <a:off x="4114800" y="2286000"/>
            <a:ext cx="330200" cy="338138"/>
          </a:xfrm>
          <a:prstGeom prst="rect">
            <a:avLst/>
          </a:prstGeom>
          <a:solidFill>
            <a:srgbClr val="FF33CC"/>
          </a:solidFill>
          <a:ln w="28575">
            <a:solidFill>
              <a:schemeClr val="tx1"/>
            </a:solidFill>
            <a:prstDash val="dash"/>
            <a:miter lim="800000"/>
            <a:headEnd/>
            <a:tailEnd/>
          </a:ln>
        </p:spPr>
        <p:txBody>
          <a:bodyPr wrap="none" anchor="ctr"/>
          <a:lstStyle/>
          <a:p>
            <a:pPr algn="ctr"/>
            <a:r>
              <a:rPr lang="en-US">
                <a:latin typeface="Arial" charset="0"/>
              </a:rPr>
              <a:t>OS</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pPr eaLnBrk="1" hangingPunct="1"/>
            <a:r>
              <a:rPr lang="en-US" smtClean="0"/>
              <a:t>Cached CDN</a:t>
            </a:r>
            <a:endParaRPr lang="en-US" sz="3300" smtClean="0"/>
          </a:p>
        </p:txBody>
      </p:sp>
      <p:sp>
        <p:nvSpPr>
          <p:cNvPr id="21507" name="Oval 3"/>
          <p:cNvSpPr>
            <a:spLocks noChangeArrowheads="1"/>
          </p:cNvSpPr>
          <p:nvPr/>
        </p:nvSpPr>
        <p:spPr bwMode="auto">
          <a:xfrm>
            <a:off x="304800" y="5562600"/>
            <a:ext cx="457200" cy="304800"/>
          </a:xfrm>
          <a:prstGeom prst="ellipse">
            <a:avLst/>
          </a:prstGeom>
          <a:solidFill>
            <a:schemeClr val="accent1"/>
          </a:solidFill>
          <a:ln w="9525">
            <a:solidFill>
              <a:schemeClr val="tx1"/>
            </a:solidFill>
            <a:round/>
            <a:headEnd/>
            <a:tailEnd/>
          </a:ln>
        </p:spPr>
        <p:txBody>
          <a:bodyPr wrap="none" anchor="ctr"/>
          <a:lstStyle/>
          <a:p>
            <a:pPr algn="ctr"/>
            <a:r>
              <a:rPr lang="en-US">
                <a:latin typeface="Arial" charset="0"/>
              </a:rPr>
              <a:t>S</a:t>
            </a:r>
          </a:p>
        </p:txBody>
      </p:sp>
      <p:sp>
        <p:nvSpPr>
          <p:cNvPr id="21508" name="Oval 4"/>
          <p:cNvSpPr>
            <a:spLocks noChangeArrowheads="1"/>
          </p:cNvSpPr>
          <p:nvPr/>
        </p:nvSpPr>
        <p:spPr bwMode="auto">
          <a:xfrm>
            <a:off x="762000" y="4800600"/>
            <a:ext cx="685800" cy="381000"/>
          </a:xfrm>
          <a:prstGeom prst="ellipse">
            <a:avLst/>
          </a:prstGeom>
          <a:solidFill>
            <a:schemeClr val="accent1"/>
          </a:solidFill>
          <a:ln w="9525">
            <a:solidFill>
              <a:schemeClr val="tx1"/>
            </a:solidFill>
            <a:round/>
            <a:headEnd/>
            <a:tailEnd/>
          </a:ln>
        </p:spPr>
        <p:txBody>
          <a:bodyPr wrap="none" anchor="ctr"/>
          <a:lstStyle/>
          <a:p>
            <a:pPr algn="ctr"/>
            <a:r>
              <a:rPr lang="en-US">
                <a:latin typeface="Arial" charset="0"/>
              </a:rPr>
              <a:t>ISP</a:t>
            </a:r>
          </a:p>
        </p:txBody>
      </p:sp>
      <p:sp>
        <p:nvSpPr>
          <p:cNvPr id="21509" name="Oval 5"/>
          <p:cNvSpPr>
            <a:spLocks noChangeArrowheads="1"/>
          </p:cNvSpPr>
          <p:nvPr/>
        </p:nvSpPr>
        <p:spPr bwMode="auto">
          <a:xfrm>
            <a:off x="914400" y="3200400"/>
            <a:ext cx="1371600" cy="685800"/>
          </a:xfrm>
          <a:prstGeom prst="ellipse">
            <a:avLst/>
          </a:prstGeom>
          <a:solidFill>
            <a:schemeClr val="accent1"/>
          </a:solidFill>
          <a:ln w="9525">
            <a:solidFill>
              <a:schemeClr val="tx1"/>
            </a:solidFill>
            <a:round/>
            <a:headEnd/>
            <a:tailEnd/>
          </a:ln>
        </p:spPr>
        <p:txBody>
          <a:bodyPr wrap="none" anchor="ctr"/>
          <a:lstStyle/>
          <a:p>
            <a:pPr algn="ctr"/>
            <a:r>
              <a:rPr lang="en-US">
                <a:latin typeface="Arial" charset="0"/>
              </a:rPr>
              <a:t>Backbone</a:t>
            </a:r>
          </a:p>
          <a:p>
            <a:pPr algn="ctr"/>
            <a:r>
              <a:rPr lang="en-US">
                <a:latin typeface="Arial" charset="0"/>
              </a:rPr>
              <a:t>ISP</a:t>
            </a:r>
          </a:p>
        </p:txBody>
      </p:sp>
      <p:sp>
        <p:nvSpPr>
          <p:cNvPr id="21510" name="Rectangle 6"/>
          <p:cNvSpPr>
            <a:spLocks noChangeArrowheads="1"/>
          </p:cNvSpPr>
          <p:nvPr/>
        </p:nvSpPr>
        <p:spPr bwMode="auto">
          <a:xfrm>
            <a:off x="2743200" y="4267200"/>
            <a:ext cx="304800" cy="304800"/>
          </a:xfrm>
          <a:prstGeom prst="rect">
            <a:avLst/>
          </a:prstGeom>
          <a:solidFill>
            <a:schemeClr val="accent1"/>
          </a:solidFill>
          <a:ln w="9525">
            <a:solidFill>
              <a:schemeClr val="tx1"/>
            </a:solidFill>
            <a:miter lim="800000"/>
            <a:headEnd/>
            <a:tailEnd/>
          </a:ln>
        </p:spPr>
        <p:txBody>
          <a:bodyPr wrap="none" anchor="ctr"/>
          <a:lstStyle/>
          <a:p>
            <a:pPr algn="ctr"/>
            <a:r>
              <a:rPr lang="en-US">
                <a:latin typeface="Arial" charset="0"/>
              </a:rPr>
              <a:t>IX</a:t>
            </a:r>
          </a:p>
        </p:txBody>
      </p:sp>
      <p:sp>
        <p:nvSpPr>
          <p:cNvPr id="21511" name="Rectangle 7"/>
          <p:cNvSpPr>
            <a:spLocks noChangeArrowheads="1"/>
          </p:cNvSpPr>
          <p:nvPr/>
        </p:nvSpPr>
        <p:spPr bwMode="auto">
          <a:xfrm>
            <a:off x="4267200" y="4267200"/>
            <a:ext cx="304800" cy="304800"/>
          </a:xfrm>
          <a:prstGeom prst="rect">
            <a:avLst/>
          </a:prstGeom>
          <a:solidFill>
            <a:schemeClr val="accent1"/>
          </a:solidFill>
          <a:ln w="9525">
            <a:solidFill>
              <a:schemeClr val="tx1"/>
            </a:solidFill>
            <a:miter lim="800000"/>
            <a:headEnd/>
            <a:tailEnd/>
          </a:ln>
        </p:spPr>
        <p:txBody>
          <a:bodyPr wrap="none" anchor="ctr"/>
          <a:lstStyle/>
          <a:p>
            <a:pPr algn="ctr"/>
            <a:r>
              <a:rPr lang="en-US">
                <a:latin typeface="Arial" charset="0"/>
              </a:rPr>
              <a:t>IX</a:t>
            </a:r>
          </a:p>
        </p:txBody>
      </p:sp>
      <p:sp>
        <p:nvSpPr>
          <p:cNvPr id="21512" name="Oval 8"/>
          <p:cNvSpPr>
            <a:spLocks noChangeArrowheads="1"/>
          </p:cNvSpPr>
          <p:nvPr/>
        </p:nvSpPr>
        <p:spPr bwMode="auto">
          <a:xfrm>
            <a:off x="838200" y="5562600"/>
            <a:ext cx="457200" cy="304800"/>
          </a:xfrm>
          <a:prstGeom prst="ellipse">
            <a:avLst/>
          </a:prstGeom>
          <a:solidFill>
            <a:schemeClr val="accent1"/>
          </a:solidFill>
          <a:ln w="9525">
            <a:solidFill>
              <a:schemeClr val="tx1"/>
            </a:solidFill>
            <a:round/>
            <a:headEnd/>
            <a:tailEnd/>
          </a:ln>
        </p:spPr>
        <p:txBody>
          <a:bodyPr wrap="none" anchor="ctr"/>
          <a:lstStyle/>
          <a:p>
            <a:pPr algn="ctr"/>
            <a:r>
              <a:rPr lang="en-US">
                <a:latin typeface="Arial" charset="0"/>
              </a:rPr>
              <a:t>S</a:t>
            </a:r>
          </a:p>
        </p:txBody>
      </p:sp>
      <p:sp>
        <p:nvSpPr>
          <p:cNvPr id="21513" name="Oval 9"/>
          <p:cNvSpPr>
            <a:spLocks noChangeArrowheads="1"/>
          </p:cNvSpPr>
          <p:nvPr/>
        </p:nvSpPr>
        <p:spPr bwMode="auto">
          <a:xfrm>
            <a:off x="1371600" y="5562600"/>
            <a:ext cx="457200" cy="304800"/>
          </a:xfrm>
          <a:prstGeom prst="ellipse">
            <a:avLst/>
          </a:prstGeom>
          <a:solidFill>
            <a:schemeClr val="accent1"/>
          </a:solidFill>
          <a:ln w="9525">
            <a:solidFill>
              <a:schemeClr val="tx1"/>
            </a:solidFill>
            <a:round/>
            <a:headEnd/>
            <a:tailEnd/>
          </a:ln>
        </p:spPr>
        <p:txBody>
          <a:bodyPr wrap="none" anchor="ctr"/>
          <a:lstStyle/>
          <a:p>
            <a:pPr algn="ctr"/>
            <a:r>
              <a:rPr lang="en-US">
                <a:latin typeface="Arial" charset="0"/>
              </a:rPr>
              <a:t>S</a:t>
            </a:r>
          </a:p>
        </p:txBody>
      </p:sp>
      <p:sp>
        <p:nvSpPr>
          <p:cNvPr id="21514" name="Line 10"/>
          <p:cNvSpPr>
            <a:spLocks noChangeShapeType="1"/>
          </p:cNvSpPr>
          <p:nvPr/>
        </p:nvSpPr>
        <p:spPr bwMode="auto">
          <a:xfrm flipV="1">
            <a:off x="685800" y="5181600"/>
            <a:ext cx="228600" cy="381000"/>
          </a:xfrm>
          <a:prstGeom prst="line">
            <a:avLst/>
          </a:prstGeom>
          <a:noFill/>
          <a:ln w="9525">
            <a:solidFill>
              <a:schemeClr val="tx1"/>
            </a:solidFill>
            <a:round/>
            <a:headEnd/>
            <a:tailEnd/>
          </a:ln>
        </p:spPr>
        <p:txBody>
          <a:bodyPr/>
          <a:lstStyle/>
          <a:p>
            <a:endParaRPr lang="en-US"/>
          </a:p>
        </p:txBody>
      </p:sp>
      <p:sp>
        <p:nvSpPr>
          <p:cNvPr id="21515" name="Line 11"/>
          <p:cNvSpPr>
            <a:spLocks noChangeShapeType="1"/>
          </p:cNvSpPr>
          <p:nvPr/>
        </p:nvSpPr>
        <p:spPr bwMode="auto">
          <a:xfrm flipV="1">
            <a:off x="1066800" y="5181600"/>
            <a:ext cx="0" cy="381000"/>
          </a:xfrm>
          <a:prstGeom prst="line">
            <a:avLst/>
          </a:prstGeom>
          <a:noFill/>
          <a:ln w="9525">
            <a:solidFill>
              <a:schemeClr val="tx1"/>
            </a:solidFill>
            <a:round/>
            <a:headEnd/>
            <a:tailEnd/>
          </a:ln>
        </p:spPr>
        <p:txBody>
          <a:bodyPr/>
          <a:lstStyle/>
          <a:p>
            <a:endParaRPr lang="en-US"/>
          </a:p>
        </p:txBody>
      </p:sp>
      <p:sp>
        <p:nvSpPr>
          <p:cNvPr id="21516" name="Line 12"/>
          <p:cNvSpPr>
            <a:spLocks noChangeShapeType="1"/>
          </p:cNvSpPr>
          <p:nvPr/>
        </p:nvSpPr>
        <p:spPr bwMode="auto">
          <a:xfrm flipH="1" flipV="1">
            <a:off x="1295400" y="5181600"/>
            <a:ext cx="228600" cy="381000"/>
          </a:xfrm>
          <a:prstGeom prst="line">
            <a:avLst/>
          </a:prstGeom>
          <a:noFill/>
          <a:ln w="9525">
            <a:solidFill>
              <a:schemeClr val="tx1"/>
            </a:solidFill>
            <a:round/>
            <a:headEnd/>
            <a:tailEnd/>
          </a:ln>
        </p:spPr>
        <p:txBody>
          <a:bodyPr/>
          <a:lstStyle/>
          <a:p>
            <a:endParaRPr lang="en-US"/>
          </a:p>
        </p:txBody>
      </p:sp>
      <p:sp>
        <p:nvSpPr>
          <p:cNvPr id="21517" name="Oval 13"/>
          <p:cNvSpPr>
            <a:spLocks noChangeArrowheads="1"/>
          </p:cNvSpPr>
          <p:nvPr/>
        </p:nvSpPr>
        <p:spPr bwMode="auto">
          <a:xfrm>
            <a:off x="5562600" y="4724400"/>
            <a:ext cx="685800" cy="381000"/>
          </a:xfrm>
          <a:prstGeom prst="ellipse">
            <a:avLst/>
          </a:prstGeom>
          <a:solidFill>
            <a:schemeClr val="accent1"/>
          </a:solidFill>
          <a:ln w="9525">
            <a:solidFill>
              <a:schemeClr val="tx1"/>
            </a:solidFill>
            <a:round/>
            <a:headEnd/>
            <a:tailEnd/>
          </a:ln>
        </p:spPr>
        <p:txBody>
          <a:bodyPr wrap="none" anchor="ctr"/>
          <a:lstStyle/>
          <a:p>
            <a:pPr algn="ctr"/>
            <a:r>
              <a:rPr lang="en-US">
                <a:latin typeface="Arial" charset="0"/>
              </a:rPr>
              <a:t>Site</a:t>
            </a:r>
          </a:p>
        </p:txBody>
      </p:sp>
      <p:sp>
        <p:nvSpPr>
          <p:cNvPr id="21518" name="Oval 14"/>
          <p:cNvSpPr>
            <a:spLocks noChangeArrowheads="1"/>
          </p:cNvSpPr>
          <p:nvPr/>
        </p:nvSpPr>
        <p:spPr bwMode="auto">
          <a:xfrm>
            <a:off x="2286000" y="5867400"/>
            <a:ext cx="457200" cy="304800"/>
          </a:xfrm>
          <a:prstGeom prst="ellipse">
            <a:avLst/>
          </a:prstGeom>
          <a:solidFill>
            <a:schemeClr val="accent1"/>
          </a:solidFill>
          <a:ln w="9525">
            <a:solidFill>
              <a:schemeClr val="tx1"/>
            </a:solidFill>
            <a:round/>
            <a:headEnd/>
            <a:tailEnd/>
          </a:ln>
        </p:spPr>
        <p:txBody>
          <a:bodyPr wrap="none" anchor="ctr"/>
          <a:lstStyle/>
          <a:p>
            <a:pPr algn="ctr"/>
            <a:r>
              <a:rPr lang="en-US">
                <a:latin typeface="Arial" charset="0"/>
              </a:rPr>
              <a:t>S</a:t>
            </a:r>
          </a:p>
        </p:txBody>
      </p:sp>
      <p:sp>
        <p:nvSpPr>
          <p:cNvPr id="21519" name="Oval 15"/>
          <p:cNvSpPr>
            <a:spLocks noChangeArrowheads="1"/>
          </p:cNvSpPr>
          <p:nvPr/>
        </p:nvSpPr>
        <p:spPr bwMode="auto">
          <a:xfrm>
            <a:off x="2743200" y="5105400"/>
            <a:ext cx="685800" cy="381000"/>
          </a:xfrm>
          <a:prstGeom prst="ellipse">
            <a:avLst/>
          </a:prstGeom>
          <a:solidFill>
            <a:schemeClr val="accent1"/>
          </a:solidFill>
          <a:ln w="9525">
            <a:solidFill>
              <a:schemeClr val="tx1"/>
            </a:solidFill>
            <a:round/>
            <a:headEnd/>
            <a:tailEnd/>
          </a:ln>
        </p:spPr>
        <p:txBody>
          <a:bodyPr wrap="none" anchor="ctr"/>
          <a:lstStyle/>
          <a:p>
            <a:pPr algn="ctr"/>
            <a:r>
              <a:rPr lang="en-US">
                <a:latin typeface="Arial" charset="0"/>
              </a:rPr>
              <a:t>ISP</a:t>
            </a:r>
          </a:p>
        </p:txBody>
      </p:sp>
      <p:sp>
        <p:nvSpPr>
          <p:cNvPr id="21520" name="Oval 16"/>
          <p:cNvSpPr>
            <a:spLocks noChangeArrowheads="1"/>
          </p:cNvSpPr>
          <p:nvPr/>
        </p:nvSpPr>
        <p:spPr bwMode="auto">
          <a:xfrm>
            <a:off x="2819400" y="5867400"/>
            <a:ext cx="457200" cy="304800"/>
          </a:xfrm>
          <a:prstGeom prst="ellipse">
            <a:avLst/>
          </a:prstGeom>
          <a:solidFill>
            <a:schemeClr val="accent1"/>
          </a:solidFill>
          <a:ln w="9525">
            <a:solidFill>
              <a:schemeClr val="tx1"/>
            </a:solidFill>
            <a:round/>
            <a:headEnd/>
            <a:tailEnd/>
          </a:ln>
        </p:spPr>
        <p:txBody>
          <a:bodyPr wrap="none" anchor="ctr"/>
          <a:lstStyle/>
          <a:p>
            <a:pPr algn="ctr"/>
            <a:r>
              <a:rPr lang="en-US">
                <a:latin typeface="Arial" charset="0"/>
              </a:rPr>
              <a:t>S</a:t>
            </a:r>
          </a:p>
        </p:txBody>
      </p:sp>
      <p:sp>
        <p:nvSpPr>
          <p:cNvPr id="21521" name="Oval 17"/>
          <p:cNvSpPr>
            <a:spLocks noChangeArrowheads="1"/>
          </p:cNvSpPr>
          <p:nvPr/>
        </p:nvSpPr>
        <p:spPr bwMode="auto">
          <a:xfrm>
            <a:off x="3352800" y="5867400"/>
            <a:ext cx="457200" cy="304800"/>
          </a:xfrm>
          <a:prstGeom prst="ellipse">
            <a:avLst/>
          </a:prstGeom>
          <a:solidFill>
            <a:schemeClr val="accent1"/>
          </a:solidFill>
          <a:ln w="9525">
            <a:solidFill>
              <a:schemeClr val="tx1"/>
            </a:solidFill>
            <a:round/>
            <a:headEnd/>
            <a:tailEnd/>
          </a:ln>
        </p:spPr>
        <p:txBody>
          <a:bodyPr wrap="none" anchor="ctr"/>
          <a:lstStyle/>
          <a:p>
            <a:pPr algn="ctr"/>
            <a:r>
              <a:rPr lang="en-US">
                <a:latin typeface="Arial" charset="0"/>
              </a:rPr>
              <a:t>S</a:t>
            </a:r>
          </a:p>
        </p:txBody>
      </p:sp>
      <p:sp>
        <p:nvSpPr>
          <p:cNvPr id="21522" name="Line 18"/>
          <p:cNvSpPr>
            <a:spLocks noChangeShapeType="1"/>
          </p:cNvSpPr>
          <p:nvPr/>
        </p:nvSpPr>
        <p:spPr bwMode="auto">
          <a:xfrm flipV="1">
            <a:off x="2667000" y="5486400"/>
            <a:ext cx="228600" cy="381000"/>
          </a:xfrm>
          <a:prstGeom prst="line">
            <a:avLst/>
          </a:prstGeom>
          <a:noFill/>
          <a:ln w="9525">
            <a:solidFill>
              <a:schemeClr val="tx1"/>
            </a:solidFill>
            <a:round/>
            <a:headEnd/>
            <a:tailEnd/>
          </a:ln>
        </p:spPr>
        <p:txBody>
          <a:bodyPr/>
          <a:lstStyle/>
          <a:p>
            <a:endParaRPr lang="en-US"/>
          </a:p>
        </p:txBody>
      </p:sp>
      <p:sp>
        <p:nvSpPr>
          <p:cNvPr id="21523" name="Line 19"/>
          <p:cNvSpPr>
            <a:spLocks noChangeShapeType="1"/>
          </p:cNvSpPr>
          <p:nvPr/>
        </p:nvSpPr>
        <p:spPr bwMode="auto">
          <a:xfrm flipV="1">
            <a:off x="3048000" y="5486400"/>
            <a:ext cx="0" cy="381000"/>
          </a:xfrm>
          <a:prstGeom prst="line">
            <a:avLst/>
          </a:prstGeom>
          <a:noFill/>
          <a:ln w="9525">
            <a:solidFill>
              <a:schemeClr val="tx1"/>
            </a:solidFill>
            <a:round/>
            <a:headEnd/>
            <a:tailEnd/>
          </a:ln>
        </p:spPr>
        <p:txBody>
          <a:bodyPr/>
          <a:lstStyle/>
          <a:p>
            <a:endParaRPr lang="en-US"/>
          </a:p>
        </p:txBody>
      </p:sp>
      <p:sp>
        <p:nvSpPr>
          <p:cNvPr id="21524" name="Line 20"/>
          <p:cNvSpPr>
            <a:spLocks noChangeShapeType="1"/>
          </p:cNvSpPr>
          <p:nvPr/>
        </p:nvSpPr>
        <p:spPr bwMode="auto">
          <a:xfrm flipH="1" flipV="1">
            <a:off x="3276600" y="5486400"/>
            <a:ext cx="228600" cy="381000"/>
          </a:xfrm>
          <a:prstGeom prst="line">
            <a:avLst/>
          </a:prstGeom>
          <a:noFill/>
          <a:ln w="9525">
            <a:solidFill>
              <a:schemeClr val="tx1"/>
            </a:solidFill>
            <a:round/>
            <a:headEnd/>
            <a:tailEnd/>
          </a:ln>
        </p:spPr>
        <p:txBody>
          <a:bodyPr/>
          <a:lstStyle/>
          <a:p>
            <a:endParaRPr lang="en-US"/>
          </a:p>
        </p:txBody>
      </p:sp>
      <p:sp>
        <p:nvSpPr>
          <p:cNvPr id="21525" name="Oval 21"/>
          <p:cNvSpPr>
            <a:spLocks noChangeArrowheads="1"/>
          </p:cNvSpPr>
          <p:nvPr/>
        </p:nvSpPr>
        <p:spPr bwMode="auto">
          <a:xfrm>
            <a:off x="4038600" y="5867400"/>
            <a:ext cx="457200" cy="304800"/>
          </a:xfrm>
          <a:prstGeom prst="ellipse">
            <a:avLst/>
          </a:prstGeom>
          <a:solidFill>
            <a:schemeClr val="accent1"/>
          </a:solidFill>
          <a:ln w="9525">
            <a:solidFill>
              <a:schemeClr val="tx1"/>
            </a:solidFill>
            <a:round/>
            <a:headEnd/>
            <a:tailEnd/>
          </a:ln>
        </p:spPr>
        <p:txBody>
          <a:bodyPr wrap="none" anchor="ctr"/>
          <a:lstStyle/>
          <a:p>
            <a:pPr algn="ctr"/>
            <a:r>
              <a:rPr lang="en-US">
                <a:latin typeface="Arial" charset="0"/>
              </a:rPr>
              <a:t>S</a:t>
            </a:r>
          </a:p>
        </p:txBody>
      </p:sp>
      <p:sp>
        <p:nvSpPr>
          <p:cNvPr id="21526" name="Oval 22"/>
          <p:cNvSpPr>
            <a:spLocks noChangeArrowheads="1"/>
          </p:cNvSpPr>
          <p:nvPr/>
        </p:nvSpPr>
        <p:spPr bwMode="auto">
          <a:xfrm>
            <a:off x="4495800" y="5105400"/>
            <a:ext cx="685800" cy="381000"/>
          </a:xfrm>
          <a:prstGeom prst="ellipse">
            <a:avLst/>
          </a:prstGeom>
          <a:solidFill>
            <a:schemeClr val="accent1"/>
          </a:solidFill>
          <a:ln w="9525">
            <a:solidFill>
              <a:schemeClr val="tx1"/>
            </a:solidFill>
            <a:round/>
            <a:headEnd/>
            <a:tailEnd/>
          </a:ln>
        </p:spPr>
        <p:txBody>
          <a:bodyPr wrap="none" anchor="ctr"/>
          <a:lstStyle/>
          <a:p>
            <a:pPr algn="ctr"/>
            <a:r>
              <a:rPr lang="en-US">
                <a:latin typeface="Arial" charset="0"/>
              </a:rPr>
              <a:t>ISP</a:t>
            </a:r>
          </a:p>
        </p:txBody>
      </p:sp>
      <p:sp>
        <p:nvSpPr>
          <p:cNvPr id="21527" name="Oval 23"/>
          <p:cNvSpPr>
            <a:spLocks noChangeArrowheads="1"/>
          </p:cNvSpPr>
          <p:nvPr/>
        </p:nvSpPr>
        <p:spPr bwMode="auto">
          <a:xfrm>
            <a:off x="4572000" y="5867400"/>
            <a:ext cx="457200" cy="304800"/>
          </a:xfrm>
          <a:prstGeom prst="ellipse">
            <a:avLst/>
          </a:prstGeom>
          <a:solidFill>
            <a:schemeClr val="accent1"/>
          </a:solidFill>
          <a:ln w="9525">
            <a:solidFill>
              <a:schemeClr val="tx1"/>
            </a:solidFill>
            <a:round/>
            <a:headEnd/>
            <a:tailEnd/>
          </a:ln>
        </p:spPr>
        <p:txBody>
          <a:bodyPr wrap="none" anchor="ctr"/>
          <a:lstStyle/>
          <a:p>
            <a:pPr algn="ctr"/>
            <a:r>
              <a:rPr lang="en-US">
                <a:latin typeface="Arial" charset="0"/>
              </a:rPr>
              <a:t>S</a:t>
            </a:r>
          </a:p>
        </p:txBody>
      </p:sp>
      <p:sp>
        <p:nvSpPr>
          <p:cNvPr id="21528" name="Oval 24"/>
          <p:cNvSpPr>
            <a:spLocks noChangeArrowheads="1"/>
          </p:cNvSpPr>
          <p:nvPr/>
        </p:nvSpPr>
        <p:spPr bwMode="auto">
          <a:xfrm>
            <a:off x="5105400" y="5867400"/>
            <a:ext cx="457200" cy="304800"/>
          </a:xfrm>
          <a:prstGeom prst="ellipse">
            <a:avLst/>
          </a:prstGeom>
          <a:solidFill>
            <a:schemeClr val="accent1"/>
          </a:solidFill>
          <a:ln w="9525">
            <a:solidFill>
              <a:schemeClr val="tx1"/>
            </a:solidFill>
            <a:round/>
            <a:headEnd/>
            <a:tailEnd/>
          </a:ln>
        </p:spPr>
        <p:txBody>
          <a:bodyPr wrap="none" anchor="ctr"/>
          <a:lstStyle/>
          <a:p>
            <a:pPr algn="ctr"/>
            <a:r>
              <a:rPr lang="en-US">
                <a:latin typeface="Arial" charset="0"/>
              </a:rPr>
              <a:t>S</a:t>
            </a:r>
          </a:p>
        </p:txBody>
      </p:sp>
      <p:sp>
        <p:nvSpPr>
          <p:cNvPr id="21529" name="Line 25"/>
          <p:cNvSpPr>
            <a:spLocks noChangeShapeType="1"/>
          </p:cNvSpPr>
          <p:nvPr/>
        </p:nvSpPr>
        <p:spPr bwMode="auto">
          <a:xfrm flipV="1">
            <a:off x="4419600" y="5486400"/>
            <a:ext cx="228600" cy="381000"/>
          </a:xfrm>
          <a:prstGeom prst="line">
            <a:avLst/>
          </a:prstGeom>
          <a:noFill/>
          <a:ln w="9525">
            <a:solidFill>
              <a:schemeClr val="tx1"/>
            </a:solidFill>
            <a:round/>
            <a:headEnd/>
            <a:tailEnd/>
          </a:ln>
        </p:spPr>
        <p:txBody>
          <a:bodyPr/>
          <a:lstStyle/>
          <a:p>
            <a:endParaRPr lang="en-US"/>
          </a:p>
        </p:txBody>
      </p:sp>
      <p:sp>
        <p:nvSpPr>
          <p:cNvPr id="21530" name="Line 26"/>
          <p:cNvSpPr>
            <a:spLocks noChangeShapeType="1"/>
          </p:cNvSpPr>
          <p:nvPr/>
        </p:nvSpPr>
        <p:spPr bwMode="auto">
          <a:xfrm flipV="1">
            <a:off x="4800600" y="5486400"/>
            <a:ext cx="0" cy="381000"/>
          </a:xfrm>
          <a:prstGeom prst="line">
            <a:avLst/>
          </a:prstGeom>
          <a:noFill/>
          <a:ln w="9525">
            <a:solidFill>
              <a:schemeClr val="tx1"/>
            </a:solidFill>
            <a:round/>
            <a:headEnd/>
            <a:tailEnd/>
          </a:ln>
        </p:spPr>
        <p:txBody>
          <a:bodyPr/>
          <a:lstStyle/>
          <a:p>
            <a:endParaRPr lang="en-US"/>
          </a:p>
        </p:txBody>
      </p:sp>
      <p:sp>
        <p:nvSpPr>
          <p:cNvPr id="21531" name="Line 27"/>
          <p:cNvSpPr>
            <a:spLocks noChangeShapeType="1"/>
          </p:cNvSpPr>
          <p:nvPr/>
        </p:nvSpPr>
        <p:spPr bwMode="auto">
          <a:xfrm flipH="1" flipV="1">
            <a:off x="5029200" y="5486400"/>
            <a:ext cx="228600" cy="381000"/>
          </a:xfrm>
          <a:prstGeom prst="line">
            <a:avLst/>
          </a:prstGeom>
          <a:noFill/>
          <a:ln w="9525">
            <a:solidFill>
              <a:schemeClr val="tx1"/>
            </a:solidFill>
            <a:round/>
            <a:headEnd/>
            <a:tailEnd/>
          </a:ln>
        </p:spPr>
        <p:txBody>
          <a:bodyPr/>
          <a:lstStyle/>
          <a:p>
            <a:endParaRPr lang="en-US"/>
          </a:p>
        </p:txBody>
      </p:sp>
      <p:sp>
        <p:nvSpPr>
          <p:cNvPr id="21532" name="Oval 28"/>
          <p:cNvSpPr>
            <a:spLocks noChangeArrowheads="1"/>
          </p:cNvSpPr>
          <p:nvPr/>
        </p:nvSpPr>
        <p:spPr bwMode="auto">
          <a:xfrm>
            <a:off x="2895600" y="3200400"/>
            <a:ext cx="1371600" cy="685800"/>
          </a:xfrm>
          <a:prstGeom prst="ellipse">
            <a:avLst/>
          </a:prstGeom>
          <a:solidFill>
            <a:schemeClr val="accent1"/>
          </a:solidFill>
          <a:ln w="9525">
            <a:solidFill>
              <a:schemeClr val="tx1"/>
            </a:solidFill>
            <a:round/>
            <a:headEnd/>
            <a:tailEnd/>
          </a:ln>
        </p:spPr>
        <p:txBody>
          <a:bodyPr wrap="none" anchor="ctr"/>
          <a:lstStyle/>
          <a:p>
            <a:pPr algn="ctr"/>
            <a:r>
              <a:rPr lang="en-US">
                <a:latin typeface="Arial" charset="0"/>
              </a:rPr>
              <a:t>Backbone</a:t>
            </a:r>
          </a:p>
          <a:p>
            <a:pPr algn="ctr"/>
            <a:r>
              <a:rPr lang="en-US">
                <a:latin typeface="Arial" charset="0"/>
              </a:rPr>
              <a:t>ISP</a:t>
            </a:r>
          </a:p>
        </p:txBody>
      </p:sp>
      <p:sp>
        <p:nvSpPr>
          <p:cNvPr id="21533" name="Oval 29"/>
          <p:cNvSpPr>
            <a:spLocks noChangeArrowheads="1"/>
          </p:cNvSpPr>
          <p:nvPr/>
        </p:nvSpPr>
        <p:spPr bwMode="auto">
          <a:xfrm>
            <a:off x="4953000" y="3200400"/>
            <a:ext cx="1371600" cy="685800"/>
          </a:xfrm>
          <a:prstGeom prst="ellipse">
            <a:avLst/>
          </a:prstGeom>
          <a:solidFill>
            <a:schemeClr val="accent1"/>
          </a:solidFill>
          <a:ln w="9525">
            <a:solidFill>
              <a:schemeClr val="tx1"/>
            </a:solidFill>
            <a:round/>
            <a:headEnd/>
            <a:tailEnd/>
          </a:ln>
        </p:spPr>
        <p:txBody>
          <a:bodyPr wrap="none" anchor="ctr"/>
          <a:lstStyle/>
          <a:p>
            <a:pPr algn="ctr"/>
            <a:r>
              <a:rPr lang="en-US">
                <a:latin typeface="Arial" charset="0"/>
              </a:rPr>
              <a:t>Backbone</a:t>
            </a:r>
          </a:p>
          <a:p>
            <a:pPr algn="ctr"/>
            <a:r>
              <a:rPr lang="en-US">
                <a:latin typeface="Arial" charset="0"/>
              </a:rPr>
              <a:t>ISP</a:t>
            </a:r>
          </a:p>
        </p:txBody>
      </p:sp>
      <p:sp>
        <p:nvSpPr>
          <p:cNvPr id="21534" name="Rectangle 30"/>
          <p:cNvSpPr>
            <a:spLocks noChangeArrowheads="1"/>
          </p:cNvSpPr>
          <p:nvPr/>
        </p:nvSpPr>
        <p:spPr bwMode="auto">
          <a:xfrm>
            <a:off x="2362200" y="2133600"/>
            <a:ext cx="914400" cy="533400"/>
          </a:xfrm>
          <a:prstGeom prst="rect">
            <a:avLst/>
          </a:prstGeom>
          <a:solidFill>
            <a:schemeClr val="accent1"/>
          </a:solidFill>
          <a:ln w="9525">
            <a:solidFill>
              <a:schemeClr val="tx1"/>
            </a:solidFill>
            <a:miter lim="800000"/>
            <a:headEnd/>
            <a:tailEnd/>
          </a:ln>
        </p:spPr>
        <p:txBody>
          <a:bodyPr wrap="none" anchor="ctr"/>
          <a:lstStyle/>
          <a:p>
            <a:pPr algn="ctr"/>
            <a:r>
              <a:rPr lang="en-US">
                <a:latin typeface="Arial" charset="0"/>
              </a:rPr>
              <a:t>Hosting</a:t>
            </a:r>
          </a:p>
          <a:p>
            <a:pPr algn="ctr"/>
            <a:r>
              <a:rPr lang="en-US">
                <a:latin typeface="Arial" charset="0"/>
              </a:rPr>
              <a:t>Center</a:t>
            </a:r>
          </a:p>
        </p:txBody>
      </p:sp>
      <p:sp>
        <p:nvSpPr>
          <p:cNvPr id="21535" name="Rectangle 31"/>
          <p:cNvSpPr>
            <a:spLocks noChangeArrowheads="1"/>
          </p:cNvSpPr>
          <p:nvPr/>
        </p:nvSpPr>
        <p:spPr bwMode="auto">
          <a:xfrm>
            <a:off x="3886200" y="2133600"/>
            <a:ext cx="914400" cy="533400"/>
          </a:xfrm>
          <a:prstGeom prst="rect">
            <a:avLst/>
          </a:prstGeom>
          <a:solidFill>
            <a:schemeClr val="accent1"/>
          </a:solidFill>
          <a:ln w="9525">
            <a:solidFill>
              <a:schemeClr val="tx1"/>
            </a:solidFill>
            <a:miter lim="800000"/>
            <a:headEnd/>
            <a:tailEnd/>
          </a:ln>
        </p:spPr>
        <p:txBody>
          <a:bodyPr wrap="none" anchor="ctr"/>
          <a:lstStyle/>
          <a:p>
            <a:pPr algn="ctr"/>
            <a:r>
              <a:rPr lang="en-US">
                <a:latin typeface="Arial" charset="0"/>
              </a:rPr>
              <a:t>Hosting</a:t>
            </a:r>
          </a:p>
          <a:p>
            <a:pPr algn="ctr"/>
            <a:r>
              <a:rPr lang="en-US">
                <a:latin typeface="Arial" charset="0"/>
              </a:rPr>
              <a:t>Center</a:t>
            </a:r>
          </a:p>
        </p:txBody>
      </p:sp>
      <p:sp>
        <p:nvSpPr>
          <p:cNvPr id="21536" name="Line 32"/>
          <p:cNvSpPr>
            <a:spLocks noChangeShapeType="1"/>
          </p:cNvSpPr>
          <p:nvPr/>
        </p:nvSpPr>
        <p:spPr bwMode="auto">
          <a:xfrm flipV="1">
            <a:off x="1143000" y="3886200"/>
            <a:ext cx="228600" cy="914400"/>
          </a:xfrm>
          <a:prstGeom prst="line">
            <a:avLst/>
          </a:prstGeom>
          <a:noFill/>
          <a:ln w="9525">
            <a:solidFill>
              <a:schemeClr val="tx1"/>
            </a:solidFill>
            <a:round/>
            <a:headEnd/>
            <a:tailEnd/>
          </a:ln>
        </p:spPr>
        <p:txBody>
          <a:bodyPr/>
          <a:lstStyle/>
          <a:p>
            <a:endParaRPr lang="en-US"/>
          </a:p>
        </p:txBody>
      </p:sp>
      <p:sp>
        <p:nvSpPr>
          <p:cNvPr id="21537" name="Line 33"/>
          <p:cNvSpPr>
            <a:spLocks noChangeShapeType="1"/>
          </p:cNvSpPr>
          <p:nvPr/>
        </p:nvSpPr>
        <p:spPr bwMode="auto">
          <a:xfrm flipV="1">
            <a:off x="1295400" y="3733800"/>
            <a:ext cx="1676400" cy="1066800"/>
          </a:xfrm>
          <a:prstGeom prst="line">
            <a:avLst/>
          </a:prstGeom>
          <a:noFill/>
          <a:ln w="9525">
            <a:solidFill>
              <a:schemeClr val="tx1"/>
            </a:solidFill>
            <a:round/>
            <a:headEnd/>
            <a:tailEnd/>
          </a:ln>
        </p:spPr>
        <p:txBody>
          <a:bodyPr/>
          <a:lstStyle/>
          <a:p>
            <a:endParaRPr lang="en-US"/>
          </a:p>
        </p:txBody>
      </p:sp>
      <p:sp>
        <p:nvSpPr>
          <p:cNvPr id="21538" name="Line 34"/>
          <p:cNvSpPr>
            <a:spLocks noChangeShapeType="1"/>
          </p:cNvSpPr>
          <p:nvPr/>
        </p:nvSpPr>
        <p:spPr bwMode="auto">
          <a:xfrm flipH="1" flipV="1">
            <a:off x="5867400" y="3886200"/>
            <a:ext cx="76200" cy="838200"/>
          </a:xfrm>
          <a:prstGeom prst="line">
            <a:avLst/>
          </a:prstGeom>
          <a:noFill/>
          <a:ln w="9525">
            <a:solidFill>
              <a:schemeClr val="tx1"/>
            </a:solidFill>
            <a:round/>
            <a:headEnd/>
            <a:tailEnd/>
          </a:ln>
        </p:spPr>
        <p:txBody>
          <a:bodyPr/>
          <a:lstStyle/>
          <a:p>
            <a:endParaRPr lang="en-US"/>
          </a:p>
        </p:txBody>
      </p:sp>
      <p:sp>
        <p:nvSpPr>
          <p:cNvPr id="21539" name="Line 35"/>
          <p:cNvSpPr>
            <a:spLocks noChangeShapeType="1"/>
          </p:cNvSpPr>
          <p:nvPr/>
        </p:nvSpPr>
        <p:spPr bwMode="auto">
          <a:xfrm flipH="1" flipV="1">
            <a:off x="4267200" y="3581400"/>
            <a:ext cx="1447800" cy="1219200"/>
          </a:xfrm>
          <a:prstGeom prst="line">
            <a:avLst/>
          </a:prstGeom>
          <a:noFill/>
          <a:ln w="9525">
            <a:solidFill>
              <a:schemeClr val="tx1"/>
            </a:solidFill>
            <a:round/>
            <a:headEnd/>
            <a:tailEnd/>
          </a:ln>
        </p:spPr>
        <p:txBody>
          <a:bodyPr/>
          <a:lstStyle/>
          <a:p>
            <a:endParaRPr lang="en-US"/>
          </a:p>
        </p:txBody>
      </p:sp>
      <p:sp>
        <p:nvSpPr>
          <p:cNvPr id="21540" name="Line 36"/>
          <p:cNvSpPr>
            <a:spLocks noChangeShapeType="1"/>
          </p:cNvSpPr>
          <p:nvPr/>
        </p:nvSpPr>
        <p:spPr bwMode="auto">
          <a:xfrm flipH="1" flipV="1">
            <a:off x="2895600" y="4572000"/>
            <a:ext cx="152400" cy="533400"/>
          </a:xfrm>
          <a:prstGeom prst="line">
            <a:avLst/>
          </a:prstGeom>
          <a:noFill/>
          <a:ln w="9525">
            <a:solidFill>
              <a:schemeClr val="tx1"/>
            </a:solidFill>
            <a:round/>
            <a:headEnd/>
            <a:tailEnd/>
          </a:ln>
        </p:spPr>
        <p:txBody>
          <a:bodyPr/>
          <a:lstStyle/>
          <a:p>
            <a:endParaRPr lang="en-US"/>
          </a:p>
        </p:txBody>
      </p:sp>
      <p:sp>
        <p:nvSpPr>
          <p:cNvPr id="21541" name="Line 37"/>
          <p:cNvSpPr>
            <a:spLocks noChangeShapeType="1"/>
          </p:cNvSpPr>
          <p:nvPr/>
        </p:nvSpPr>
        <p:spPr bwMode="auto">
          <a:xfrm flipH="1" flipV="1">
            <a:off x="4419600" y="4572000"/>
            <a:ext cx="304800" cy="533400"/>
          </a:xfrm>
          <a:prstGeom prst="line">
            <a:avLst/>
          </a:prstGeom>
          <a:noFill/>
          <a:ln w="9525">
            <a:solidFill>
              <a:schemeClr val="tx1"/>
            </a:solidFill>
            <a:round/>
            <a:headEnd/>
            <a:tailEnd/>
          </a:ln>
        </p:spPr>
        <p:txBody>
          <a:bodyPr/>
          <a:lstStyle/>
          <a:p>
            <a:endParaRPr lang="en-US"/>
          </a:p>
        </p:txBody>
      </p:sp>
      <p:sp>
        <p:nvSpPr>
          <p:cNvPr id="21542" name="Line 38"/>
          <p:cNvSpPr>
            <a:spLocks noChangeShapeType="1"/>
          </p:cNvSpPr>
          <p:nvPr/>
        </p:nvSpPr>
        <p:spPr bwMode="auto">
          <a:xfrm>
            <a:off x="1981200" y="3810000"/>
            <a:ext cx="914400" cy="457200"/>
          </a:xfrm>
          <a:prstGeom prst="line">
            <a:avLst/>
          </a:prstGeom>
          <a:noFill/>
          <a:ln w="9525">
            <a:solidFill>
              <a:schemeClr val="tx1"/>
            </a:solidFill>
            <a:round/>
            <a:headEnd/>
            <a:tailEnd/>
          </a:ln>
        </p:spPr>
        <p:txBody>
          <a:bodyPr/>
          <a:lstStyle/>
          <a:p>
            <a:endParaRPr lang="en-US"/>
          </a:p>
        </p:txBody>
      </p:sp>
      <p:sp>
        <p:nvSpPr>
          <p:cNvPr id="21543" name="Line 39"/>
          <p:cNvSpPr>
            <a:spLocks noChangeShapeType="1"/>
          </p:cNvSpPr>
          <p:nvPr/>
        </p:nvSpPr>
        <p:spPr bwMode="auto">
          <a:xfrm flipV="1">
            <a:off x="2971800" y="3810000"/>
            <a:ext cx="228600" cy="457200"/>
          </a:xfrm>
          <a:prstGeom prst="line">
            <a:avLst/>
          </a:prstGeom>
          <a:noFill/>
          <a:ln w="9525">
            <a:solidFill>
              <a:schemeClr val="tx1"/>
            </a:solidFill>
            <a:round/>
            <a:headEnd/>
            <a:tailEnd/>
          </a:ln>
        </p:spPr>
        <p:txBody>
          <a:bodyPr/>
          <a:lstStyle/>
          <a:p>
            <a:endParaRPr lang="en-US"/>
          </a:p>
        </p:txBody>
      </p:sp>
      <p:sp>
        <p:nvSpPr>
          <p:cNvPr id="21544" name="Line 40"/>
          <p:cNvSpPr>
            <a:spLocks noChangeShapeType="1"/>
          </p:cNvSpPr>
          <p:nvPr/>
        </p:nvSpPr>
        <p:spPr bwMode="auto">
          <a:xfrm>
            <a:off x="3962400" y="3810000"/>
            <a:ext cx="381000" cy="457200"/>
          </a:xfrm>
          <a:prstGeom prst="line">
            <a:avLst/>
          </a:prstGeom>
          <a:noFill/>
          <a:ln w="9525">
            <a:solidFill>
              <a:schemeClr val="tx1"/>
            </a:solidFill>
            <a:round/>
            <a:headEnd/>
            <a:tailEnd/>
          </a:ln>
        </p:spPr>
        <p:txBody>
          <a:bodyPr/>
          <a:lstStyle/>
          <a:p>
            <a:endParaRPr lang="en-US"/>
          </a:p>
        </p:txBody>
      </p:sp>
      <p:sp>
        <p:nvSpPr>
          <p:cNvPr id="21545" name="Line 41"/>
          <p:cNvSpPr>
            <a:spLocks noChangeShapeType="1"/>
          </p:cNvSpPr>
          <p:nvPr/>
        </p:nvSpPr>
        <p:spPr bwMode="auto">
          <a:xfrm flipV="1">
            <a:off x="4495800" y="3733800"/>
            <a:ext cx="533400" cy="533400"/>
          </a:xfrm>
          <a:prstGeom prst="line">
            <a:avLst/>
          </a:prstGeom>
          <a:noFill/>
          <a:ln w="9525">
            <a:solidFill>
              <a:schemeClr val="tx1"/>
            </a:solidFill>
            <a:round/>
            <a:headEnd/>
            <a:tailEnd/>
          </a:ln>
        </p:spPr>
        <p:txBody>
          <a:bodyPr/>
          <a:lstStyle/>
          <a:p>
            <a:endParaRPr lang="en-US"/>
          </a:p>
        </p:txBody>
      </p:sp>
      <p:sp>
        <p:nvSpPr>
          <p:cNvPr id="21546" name="Line 42"/>
          <p:cNvSpPr>
            <a:spLocks noChangeShapeType="1"/>
          </p:cNvSpPr>
          <p:nvPr/>
        </p:nvSpPr>
        <p:spPr bwMode="auto">
          <a:xfrm>
            <a:off x="2286000" y="3505200"/>
            <a:ext cx="609600" cy="0"/>
          </a:xfrm>
          <a:prstGeom prst="line">
            <a:avLst/>
          </a:prstGeom>
          <a:noFill/>
          <a:ln w="19050">
            <a:solidFill>
              <a:schemeClr val="tx1"/>
            </a:solidFill>
            <a:round/>
            <a:headEnd/>
            <a:tailEnd/>
          </a:ln>
        </p:spPr>
        <p:txBody>
          <a:bodyPr/>
          <a:lstStyle/>
          <a:p>
            <a:endParaRPr lang="en-US"/>
          </a:p>
        </p:txBody>
      </p:sp>
      <p:sp>
        <p:nvSpPr>
          <p:cNvPr id="21547" name="Line 43"/>
          <p:cNvSpPr>
            <a:spLocks noChangeShapeType="1"/>
          </p:cNvSpPr>
          <p:nvPr/>
        </p:nvSpPr>
        <p:spPr bwMode="auto">
          <a:xfrm flipV="1">
            <a:off x="1981200" y="2667000"/>
            <a:ext cx="533400" cy="609600"/>
          </a:xfrm>
          <a:prstGeom prst="line">
            <a:avLst/>
          </a:prstGeom>
          <a:noFill/>
          <a:ln w="19050">
            <a:solidFill>
              <a:schemeClr val="tx1"/>
            </a:solidFill>
            <a:round/>
            <a:headEnd/>
            <a:tailEnd/>
          </a:ln>
        </p:spPr>
        <p:txBody>
          <a:bodyPr/>
          <a:lstStyle/>
          <a:p>
            <a:endParaRPr lang="en-US"/>
          </a:p>
        </p:txBody>
      </p:sp>
      <p:sp>
        <p:nvSpPr>
          <p:cNvPr id="21548" name="Line 44"/>
          <p:cNvSpPr>
            <a:spLocks noChangeShapeType="1"/>
          </p:cNvSpPr>
          <p:nvPr/>
        </p:nvSpPr>
        <p:spPr bwMode="auto">
          <a:xfrm>
            <a:off x="2819400" y="2667000"/>
            <a:ext cx="381000" cy="609600"/>
          </a:xfrm>
          <a:prstGeom prst="line">
            <a:avLst/>
          </a:prstGeom>
          <a:noFill/>
          <a:ln w="19050">
            <a:solidFill>
              <a:schemeClr val="tx1"/>
            </a:solidFill>
            <a:round/>
            <a:headEnd/>
            <a:tailEnd/>
          </a:ln>
        </p:spPr>
        <p:txBody>
          <a:bodyPr/>
          <a:lstStyle/>
          <a:p>
            <a:endParaRPr lang="en-US"/>
          </a:p>
        </p:txBody>
      </p:sp>
      <p:sp>
        <p:nvSpPr>
          <p:cNvPr id="21549" name="Line 45"/>
          <p:cNvSpPr>
            <a:spLocks noChangeShapeType="1"/>
          </p:cNvSpPr>
          <p:nvPr/>
        </p:nvSpPr>
        <p:spPr bwMode="auto">
          <a:xfrm>
            <a:off x="3124200" y="2667000"/>
            <a:ext cx="1905000" cy="685800"/>
          </a:xfrm>
          <a:prstGeom prst="line">
            <a:avLst/>
          </a:prstGeom>
          <a:noFill/>
          <a:ln w="19050">
            <a:solidFill>
              <a:schemeClr val="tx1"/>
            </a:solidFill>
            <a:round/>
            <a:headEnd/>
            <a:tailEnd/>
          </a:ln>
        </p:spPr>
        <p:txBody>
          <a:bodyPr/>
          <a:lstStyle/>
          <a:p>
            <a:endParaRPr lang="en-US"/>
          </a:p>
        </p:txBody>
      </p:sp>
      <p:sp>
        <p:nvSpPr>
          <p:cNvPr id="21550" name="Line 46"/>
          <p:cNvSpPr>
            <a:spLocks noChangeShapeType="1"/>
          </p:cNvSpPr>
          <p:nvPr/>
        </p:nvSpPr>
        <p:spPr bwMode="auto">
          <a:xfrm flipH="1">
            <a:off x="3886200" y="2667000"/>
            <a:ext cx="381000" cy="533400"/>
          </a:xfrm>
          <a:prstGeom prst="line">
            <a:avLst/>
          </a:prstGeom>
          <a:noFill/>
          <a:ln w="19050">
            <a:solidFill>
              <a:schemeClr val="tx1"/>
            </a:solidFill>
            <a:round/>
            <a:headEnd/>
            <a:tailEnd/>
          </a:ln>
        </p:spPr>
        <p:txBody>
          <a:bodyPr/>
          <a:lstStyle/>
          <a:p>
            <a:endParaRPr lang="en-US"/>
          </a:p>
        </p:txBody>
      </p:sp>
      <p:sp>
        <p:nvSpPr>
          <p:cNvPr id="21551" name="Line 47"/>
          <p:cNvSpPr>
            <a:spLocks noChangeShapeType="1"/>
          </p:cNvSpPr>
          <p:nvPr/>
        </p:nvSpPr>
        <p:spPr bwMode="auto">
          <a:xfrm>
            <a:off x="4419600" y="2667000"/>
            <a:ext cx="762000" cy="609600"/>
          </a:xfrm>
          <a:prstGeom prst="line">
            <a:avLst/>
          </a:prstGeom>
          <a:noFill/>
          <a:ln w="19050">
            <a:solidFill>
              <a:schemeClr val="tx1"/>
            </a:solidFill>
            <a:round/>
            <a:headEnd/>
            <a:tailEnd/>
          </a:ln>
        </p:spPr>
        <p:txBody>
          <a:bodyPr/>
          <a:lstStyle/>
          <a:p>
            <a:endParaRPr lang="en-US"/>
          </a:p>
        </p:txBody>
      </p:sp>
      <p:sp>
        <p:nvSpPr>
          <p:cNvPr id="21552" name="Line 48"/>
          <p:cNvSpPr>
            <a:spLocks noChangeShapeType="1"/>
          </p:cNvSpPr>
          <p:nvPr/>
        </p:nvSpPr>
        <p:spPr bwMode="auto">
          <a:xfrm flipH="1" flipV="1">
            <a:off x="3048000" y="4495800"/>
            <a:ext cx="1524000" cy="685800"/>
          </a:xfrm>
          <a:prstGeom prst="line">
            <a:avLst/>
          </a:prstGeom>
          <a:noFill/>
          <a:ln w="9525">
            <a:solidFill>
              <a:schemeClr val="tx1"/>
            </a:solidFill>
            <a:round/>
            <a:headEnd/>
            <a:tailEnd/>
          </a:ln>
        </p:spPr>
        <p:txBody>
          <a:bodyPr/>
          <a:lstStyle/>
          <a:p>
            <a:endParaRPr lang="en-US"/>
          </a:p>
        </p:txBody>
      </p:sp>
      <p:sp>
        <p:nvSpPr>
          <p:cNvPr id="21553" name="Text Box 49"/>
          <p:cNvSpPr txBox="1">
            <a:spLocks noChangeArrowheads="1"/>
          </p:cNvSpPr>
          <p:nvPr/>
        </p:nvSpPr>
        <p:spPr bwMode="auto">
          <a:xfrm>
            <a:off x="5597525" y="5761038"/>
            <a:ext cx="692150" cy="366712"/>
          </a:xfrm>
          <a:prstGeom prst="rect">
            <a:avLst/>
          </a:prstGeom>
          <a:noFill/>
          <a:ln w="9525">
            <a:noFill/>
            <a:miter lim="800000"/>
            <a:headEnd/>
            <a:tailEnd/>
          </a:ln>
        </p:spPr>
        <p:txBody>
          <a:bodyPr wrap="none">
            <a:spAutoFit/>
          </a:bodyPr>
          <a:lstStyle/>
          <a:p>
            <a:r>
              <a:rPr lang="en-US">
                <a:latin typeface="Arial" charset="0"/>
              </a:rPr>
              <a:t>Sites</a:t>
            </a:r>
          </a:p>
        </p:txBody>
      </p:sp>
      <p:sp>
        <p:nvSpPr>
          <p:cNvPr id="21554" name="Rectangle 50"/>
          <p:cNvSpPr>
            <a:spLocks noChangeArrowheads="1"/>
          </p:cNvSpPr>
          <p:nvPr/>
        </p:nvSpPr>
        <p:spPr bwMode="auto">
          <a:xfrm>
            <a:off x="1447800" y="3716338"/>
            <a:ext cx="330200" cy="338137"/>
          </a:xfrm>
          <a:prstGeom prst="rect">
            <a:avLst/>
          </a:prstGeom>
          <a:solidFill>
            <a:srgbClr val="FF33CC"/>
          </a:solidFill>
          <a:ln w="28575">
            <a:solidFill>
              <a:schemeClr val="tx1"/>
            </a:solidFill>
            <a:prstDash val="dash"/>
            <a:miter lim="800000"/>
            <a:headEnd/>
            <a:tailEnd/>
          </a:ln>
        </p:spPr>
        <p:txBody>
          <a:bodyPr wrap="none" anchor="ctr"/>
          <a:lstStyle/>
          <a:p>
            <a:pPr algn="ctr"/>
            <a:r>
              <a:rPr lang="en-US">
                <a:latin typeface="Arial" charset="0"/>
              </a:rPr>
              <a:t>CS</a:t>
            </a:r>
          </a:p>
        </p:txBody>
      </p:sp>
      <p:sp>
        <p:nvSpPr>
          <p:cNvPr id="21555" name="Rectangle 51"/>
          <p:cNvSpPr>
            <a:spLocks noChangeArrowheads="1"/>
          </p:cNvSpPr>
          <p:nvPr/>
        </p:nvSpPr>
        <p:spPr bwMode="auto">
          <a:xfrm>
            <a:off x="3429000" y="3698875"/>
            <a:ext cx="330200" cy="338138"/>
          </a:xfrm>
          <a:prstGeom prst="rect">
            <a:avLst/>
          </a:prstGeom>
          <a:solidFill>
            <a:srgbClr val="FF33CC"/>
          </a:solidFill>
          <a:ln w="28575">
            <a:solidFill>
              <a:schemeClr val="tx1"/>
            </a:solidFill>
            <a:prstDash val="dash"/>
            <a:miter lim="800000"/>
            <a:headEnd/>
            <a:tailEnd/>
          </a:ln>
        </p:spPr>
        <p:txBody>
          <a:bodyPr wrap="none" anchor="ctr"/>
          <a:lstStyle/>
          <a:p>
            <a:pPr algn="ctr"/>
            <a:r>
              <a:rPr lang="en-US">
                <a:latin typeface="Arial" charset="0"/>
              </a:rPr>
              <a:t>CS</a:t>
            </a:r>
          </a:p>
        </p:txBody>
      </p:sp>
      <p:sp>
        <p:nvSpPr>
          <p:cNvPr id="21556" name="Rectangle 52"/>
          <p:cNvSpPr>
            <a:spLocks noChangeArrowheads="1"/>
          </p:cNvSpPr>
          <p:nvPr/>
        </p:nvSpPr>
        <p:spPr bwMode="auto">
          <a:xfrm>
            <a:off x="5397500" y="3698875"/>
            <a:ext cx="330200" cy="338138"/>
          </a:xfrm>
          <a:prstGeom prst="rect">
            <a:avLst/>
          </a:prstGeom>
          <a:solidFill>
            <a:srgbClr val="FF33CC"/>
          </a:solidFill>
          <a:ln w="28575">
            <a:solidFill>
              <a:schemeClr val="tx1"/>
            </a:solidFill>
            <a:prstDash val="dash"/>
            <a:miter lim="800000"/>
            <a:headEnd/>
            <a:tailEnd/>
          </a:ln>
        </p:spPr>
        <p:txBody>
          <a:bodyPr wrap="none" anchor="ctr"/>
          <a:lstStyle/>
          <a:p>
            <a:pPr algn="ctr"/>
            <a:r>
              <a:rPr lang="en-US">
                <a:latin typeface="Arial" charset="0"/>
              </a:rPr>
              <a:t>CS</a:t>
            </a:r>
          </a:p>
        </p:txBody>
      </p:sp>
      <p:sp>
        <p:nvSpPr>
          <p:cNvPr id="21557" name="Rectangle 53"/>
          <p:cNvSpPr>
            <a:spLocks noChangeArrowheads="1"/>
          </p:cNvSpPr>
          <p:nvPr/>
        </p:nvSpPr>
        <p:spPr bwMode="auto">
          <a:xfrm>
            <a:off x="4953000" y="5181600"/>
            <a:ext cx="330200" cy="338138"/>
          </a:xfrm>
          <a:prstGeom prst="rect">
            <a:avLst/>
          </a:prstGeom>
          <a:solidFill>
            <a:srgbClr val="FF33CC"/>
          </a:solidFill>
          <a:ln w="28575">
            <a:solidFill>
              <a:schemeClr val="tx1"/>
            </a:solidFill>
            <a:prstDash val="dash"/>
            <a:miter lim="800000"/>
            <a:headEnd/>
            <a:tailEnd/>
          </a:ln>
        </p:spPr>
        <p:txBody>
          <a:bodyPr wrap="none" anchor="ctr"/>
          <a:lstStyle/>
          <a:p>
            <a:pPr algn="ctr"/>
            <a:r>
              <a:rPr lang="en-US">
                <a:latin typeface="Arial" charset="0"/>
              </a:rPr>
              <a:t>CS</a:t>
            </a:r>
          </a:p>
        </p:txBody>
      </p:sp>
      <p:sp>
        <p:nvSpPr>
          <p:cNvPr id="21558" name="Rectangle 54"/>
          <p:cNvSpPr>
            <a:spLocks noChangeArrowheads="1"/>
          </p:cNvSpPr>
          <p:nvPr/>
        </p:nvSpPr>
        <p:spPr bwMode="auto">
          <a:xfrm>
            <a:off x="1371600" y="4843463"/>
            <a:ext cx="330200" cy="338137"/>
          </a:xfrm>
          <a:prstGeom prst="rect">
            <a:avLst/>
          </a:prstGeom>
          <a:solidFill>
            <a:srgbClr val="FF33CC"/>
          </a:solidFill>
          <a:ln w="28575">
            <a:solidFill>
              <a:schemeClr val="tx1"/>
            </a:solidFill>
            <a:prstDash val="dash"/>
            <a:miter lim="800000"/>
            <a:headEnd/>
            <a:tailEnd/>
          </a:ln>
        </p:spPr>
        <p:txBody>
          <a:bodyPr wrap="none" anchor="ctr"/>
          <a:lstStyle/>
          <a:p>
            <a:pPr algn="ctr"/>
            <a:r>
              <a:rPr lang="en-US">
                <a:latin typeface="Arial" charset="0"/>
              </a:rPr>
              <a:t>CS</a:t>
            </a:r>
          </a:p>
        </p:txBody>
      </p:sp>
      <p:sp>
        <p:nvSpPr>
          <p:cNvPr id="21559" name="Text Box 55"/>
          <p:cNvSpPr txBox="1">
            <a:spLocks noChangeArrowheads="1"/>
          </p:cNvSpPr>
          <p:nvPr/>
        </p:nvSpPr>
        <p:spPr bwMode="auto">
          <a:xfrm>
            <a:off x="6037263" y="2290763"/>
            <a:ext cx="2997200" cy="3444875"/>
          </a:xfrm>
          <a:prstGeom prst="rect">
            <a:avLst/>
          </a:prstGeom>
          <a:solidFill>
            <a:schemeClr val="bg1"/>
          </a:solidFill>
          <a:ln w="9525">
            <a:noFill/>
            <a:miter lim="800000"/>
            <a:headEnd/>
            <a:tailEnd/>
          </a:ln>
        </p:spPr>
        <p:txBody>
          <a:bodyPr>
            <a:spAutoFit/>
          </a:bodyPr>
          <a:lstStyle/>
          <a:p>
            <a:pPr marL="457200" indent="-457200">
              <a:buFontTx/>
              <a:buAutoNum type="arabicPeriod"/>
            </a:pPr>
            <a:r>
              <a:rPr lang="en-US" sz="2000">
                <a:solidFill>
                  <a:srgbClr val="33CC33"/>
                </a:solidFill>
                <a:latin typeface="Arial" charset="0"/>
              </a:rPr>
              <a:t>Client requests content.</a:t>
            </a:r>
          </a:p>
          <a:p>
            <a:pPr marL="457200" indent="-457200">
              <a:buFontTx/>
              <a:buAutoNum type="arabicPeriod"/>
            </a:pPr>
            <a:r>
              <a:rPr lang="en-US" sz="2000">
                <a:solidFill>
                  <a:srgbClr val="33CC33"/>
                </a:solidFill>
                <a:latin typeface="Arial" charset="0"/>
              </a:rPr>
              <a:t>CS checks cache, if miss gets content from origin server.</a:t>
            </a:r>
          </a:p>
          <a:p>
            <a:pPr marL="457200" indent="-457200">
              <a:buFontTx/>
              <a:buAutoNum type="arabicPeriod"/>
            </a:pPr>
            <a:r>
              <a:rPr lang="en-US" sz="2000">
                <a:solidFill>
                  <a:srgbClr val="33CC33"/>
                </a:solidFill>
                <a:latin typeface="Arial" charset="0"/>
              </a:rPr>
              <a:t>CS caches content, delivers to client.</a:t>
            </a:r>
          </a:p>
          <a:p>
            <a:pPr marL="457200" indent="-457200">
              <a:buFontTx/>
              <a:buAutoNum type="arabicPeriod"/>
            </a:pPr>
            <a:r>
              <a:rPr lang="en-US" sz="2000">
                <a:solidFill>
                  <a:srgbClr val="33CC33"/>
                </a:solidFill>
                <a:latin typeface="Arial" charset="0"/>
              </a:rPr>
              <a:t>Delivers content out of cache on subsequent requests.</a:t>
            </a:r>
          </a:p>
        </p:txBody>
      </p:sp>
      <p:sp>
        <p:nvSpPr>
          <p:cNvPr id="21560" name="Rectangle 56"/>
          <p:cNvSpPr>
            <a:spLocks noChangeArrowheads="1"/>
          </p:cNvSpPr>
          <p:nvPr/>
        </p:nvSpPr>
        <p:spPr bwMode="auto">
          <a:xfrm>
            <a:off x="1790700" y="6340475"/>
            <a:ext cx="330200" cy="338138"/>
          </a:xfrm>
          <a:prstGeom prst="rect">
            <a:avLst/>
          </a:prstGeom>
          <a:solidFill>
            <a:srgbClr val="33CC33"/>
          </a:solidFill>
          <a:ln w="28575">
            <a:solidFill>
              <a:schemeClr val="tx1"/>
            </a:solidFill>
            <a:prstDash val="dash"/>
            <a:miter lim="800000"/>
            <a:headEnd/>
            <a:tailEnd/>
          </a:ln>
        </p:spPr>
        <p:txBody>
          <a:bodyPr wrap="none" anchor="ctr"/>
          <a:lstStyle/>
          <a:p>
            <a:pPr algn="ctr"/>
            <a:r>
              <a:rPr lang="en-US">
                <a:latin typeface="Arial" charset="0"/>
              </a:rPr>
              <a:t>C</a:t>
            </a:r>
          </a:p>
        </p:txBody>
      </p:sp>
      <p:sp>
        <p:nvSpPr>
          <p:cNvPr id="21561" name="Rectangle 57"/>
          <p:cNvSpPr>
            <a:spLocks noChangeArrowheads="1"/>
          </p:cNvSpPr>
          <p:nvPr/>
        </p:nvSpPr>
        <p:spPr bwMode="auto">
          <a:xfrm>
            <a:off x="3721100" y="6340475"/>
            <a:ext cx="330200" cy="338138"/>
          </a:xfrm>
          <a:prstGeom prst="rect">
            <a:avLst/>
          </a:prstGeom>
          <a:solidFill>
            <a:srgbClr val="33CC33"/>
          </a:solidFill>
          <a:ln w="28575">
            <a:solidFill>
              <a:schemeClr val="tx1"/>
            </a:solidFill>
            <a:prstDash val="dash"/>
            <a:miter lim="800000"/>
            <a:headEnd/>
            <a:tailEnd/>
          </a:ln>
        </p:spPr>
        <p:txBody>
          <a:bodyPr wrap="none" anchor="ctr"/>
          <a:lstStyle/>
          <a:p>
            <a:pPr algn="ctr"/>
            <a:r>
              <a:rPr lang="en-US">
                <a:latin typeface="Arial" charset="0"/>
              </a:rPr>
              <a:t>C</a:t>
            </a:r>
          </a:p>
        </p:txBody>
      </p:sp>
      <p:cxnSp>
        <p:nvCxnSpPr>
          <p:cNvPr id="21562" name="AutoShape 58"/>
          <p:cNvCxnSpPr>
            <a:cxnSpLocks noChangeShapeType="1"/>
            <a:stCxn id="21518" idx="3"/>
            <a:endCxn id="21560" idx="0"/>
          </p:cNvCxnSpPr>
          <p:nvPr/>
        </p:nvCxnSpPr>
        <p:spPr bwMode="auto">
          <a:xfrm flipH="1">
            <a:off x="1955800" y="6127750"/>
            <a:ext cx="396875" cy="198438"/>
          </a:xfrm>
          <a:prstGeom prst="straightConnector1">
            <a:avLst/>
          </a:prstGeom>
          <a:noFill/>
          <a:ln w="9525">
            <a:solidFill>
              <a:schemeClr val="tx1"/>
            </a:solidFill>
            <a:round/>
            <a:headEnd/>
            <a:tailEnd/>
          </a:ln>
        </p:spPr>
      </p:cxnSp>
      <p:cxnSp>
        <p:nvCxnSpPr>
          <p:cNvPr id="21563" name="AutoShape 59"/>
          <p:cNvCxnSpPr>
            <a:cxnSpLocks noChangeShapeType="1"/>
            <a:stCxn id="21521" idx="5"/>
            <a:endCxn id="21561" idx="0"/>
          </p:cNvCxnSpPr>
          <p:nvPr/>
        </p:nvCxnSpPr>
        <p:spPr bwMode="auto">
          <a:xfrm>
            <a:off x="3743325" y="6127750"/>
            <a:ext cx="142875" cy="198438"/>
          </a:xfrm>
          <a:prstGeom prst="straightConnector1">
            <a:avLst/>
          </a:prstGeom>
          <a:noFill/>
          <a:ln w="9525">
            <a:solidFill>
              <a:schemeClr val="tx1"/>
            </a:solidFill>
            <a:round/>
            <a:headEnd/>
            <a:tailEnd/>
          </a:ln>
        </p:spPr>
      </p:cxnSp>
      <p:sp>
        <p:nvSpPr>
          <p:cNvPr id="21564" name="Rectangle 60"/>
          <p:cNvSpPr>
            <a:spLocks noChangeArrowheads="1"/>
          </p:cNvSpPr>
          <p:nvPr/>
        </p:nvSpPr>
        <p:spPr bwMode="auto">
          <a:xfrm>
            <a:off x="4114800" y="2286000"/>
            <a:ext cx="330200" cy="338138"/>
          </a:xfrm>
          <a:prstGeom prst="rect">
            <a:avLst/>
          </a:prstGeom>
          <a:solidFill>
            <a:srgbClr val="FF33CC"/>
          </a:solidFill>
          <a:ln w="28575">
            <a:solidFill>
              <a:schemeClr val="tx1"/>
            </a:solidFill>
            <a:prstDash val="dash"/>
            <a:miter lim="800000"/>
            <a:headEnd/>
            <a:tailEnd/>
          </a:ln>
        </p:spPr>
        <p:txBody>
          <a:bodyPr wrap="none" anchor="ctr"/>
          <a:lstStyle/>
          <a:p>
            <a:pPr algn="ctr"/>
            <a:r>
              <a:rPr lang="en-US">
                <a:latin typeface="Arial" charset="0"/>
              </a:rPr>
              <a:t>OS</a:t>
            </a:r>
          </a:p>
        </p:txBody>
      </p:sp>
      <p:sp>
        <p:nvSpPr>
          <p:cNvPr id="21565" name="Rectangle 61"/>
          <p:cNvSpPr>
            <a:spLocks noChangeArrowheads="1"/>
          </p:cNvSpPr>
          <p:nvPr/>
        </p:nvSpPr>
        <p:spPr bwMode="auto">
          <a:xfrm>
            <a:off x="3733800" y="3657600"/>
            <a:ext cx="134938" cy="222250"/>
          </a:xfrm>
          <a:prstGeom prst="rect">
            <a:avLst/>
          </a:prstGeom>
          <a:solidFill>
            <a:srgbClr val="33CC33"/>
          </a:solidFill>
          <a:ln w="9525">
            <a:solidFill>
              <a:schemeClr val="tx1"/>
            </a:solidFill>
            <a:miter lim="800000"/>
            <a:headEnd/>
            <a:tailEnd/>
          </a:ln>
        </p:spPr>
        <p:txBody>
          <a:bodyPr wrap="none" anchor="ctr"/>
          <a:lstStyle/>
          <a:p>
            <a:endParaRPr lang="en-US"/>
          </a:p>
        </p:txBody>
      </p:sp>
      <p:sp>
        <p:nvSpPr>
          <p:cNvPr id="21566" name="Freeform 62"/>
          <p:cNvSpPr>
            <a:spLocks/>
          </p:cNvSpPr>
          <p:nvPr/>
        </p:nvSpPr>
        <p:spPr bwMode="auto">
          <a:xfrm>
            <a:off x="1981200" y="3886200"/>
            <a:ext cx="1447800" cy="2438400"/>
          </a:xfrm>
          <a:custGeom>
            <a:avLst/>
            <a:gdLst>
              <a:gd name="T0" fmla="*/ 0 w 912"/>
              <a:gd name="T1" fmla="*/ 2147483647 h 1536"/>
              <a:gd name="T2" fmla="*/ 483870069 w 912"/>
              <a:gd name="T3" fmla="*/ 2147483647 h 1536"/>
              <a:gd name="T4" fmla="*/ 1209675073 w 912"/>
              <a:gd name="T5" fmla="*/ 2147483647 h 1536"/>
              <a:gd name="T6" fmla="*/ 1451610008 w 912"/>
              <a:gd name="T7" fmla="*/ 846772628 h 1536"/>
              <a:gd name="T8" fmla="*/ 2147483647 w 912"/>
              <a:gd name="T9" fmla="*/ 0 h 1536"/>
              <a:gd name="T10" fmla="*/ 0 60000 65536"/>
              <a:gd name="T11" fmla="*/ 0 60000 65536"/>
              <a:gd name="T12" fmla="*/ 0 60000 65536"/>
              <a:gd name="T13" fmla="*/ 0 60000 65536"/>
              <a:gd name="T14" fmla="*/ 0 60000 65536"/>
              <a:gd name="T15" fmla="*/ 0 w 912"/>
              <a:gd name="T16" fmla="*/ 0 h 1536"/>
              <a:gd name="T17" fmla="*/ 912 w 912"/>
              <a:gd name="T18" fmla="*/ 1536 h 1536"/>
            </a:gdLst>
            <a:ahLst/>
            <a:cxnLst>
              <a:cxn ang="T10">
                <a:pos x="T0" y="T1"/>
              </a:cxn>
              <a:cxn ang="T11">
                <a:pos x="T2" y="T3"/>
              </a:cxn>
              <a:cxn ang="T12">
                <a:pos x="T4" y="T5"/>
              </a:cxn>
              <a:cxn ang="T13">
                <a:pos x="T6" y="T7"/>
              </a:cxn>
              <a:cxn ang="T14">
                <a:pos x="T8" y="T9"/>
              </a:cxn>
            </a:cxnLst>
            <a:rect l="T15" t="T16" r="T17" b="T18"/>
            <a:pathLst>
              <a:path w="912" h="1536">
                <a:moveTo>
                  <a:pt x="0" y="1536"/>
                </a:moveTo>
                <a:cubicBezTo>
                  <a:pt x="56" y="1496"/>
                  <a:pt x="112" y="1456"/>
                  <a:pt x="192" y="1344"/>
                </a:cubicBezTo>
                <a:cubicBezTo>
                  <a:pt x="272" y="1232"/>
                  <a:pt x="416" y="1032"/>
                  <a:pt x="480" y="864"/>
                </a:cubicBezTo>
                <a:cubicBezTo>
                  <a:pt x="544" y="696"/>
                  <a:pt x="504" y="480"/>
                  <a:pt x="576" y="336"/>
                </a:cubicBezTo>
                <a:cubicBezTo>
                  <a:pt x="648" y="192"/>
                  <a:pt x="780" y="96"/>
                  <a:pt x="912" y="0"/>
                </a:cubicBezTo>
              </a:path>
            </a:pathLst>
          </a:custGeom>
          <a:noFill/>
          <a:ln w="57150">
            <a:solidFill>
              <a:srgbClr val="33CC33"/>
            </a:solidFill>
            <a:round/>
            <a:headEnd/>
            <a:tailEnd type="triangle" w="med" len="med"/>
          </a:ln>
        </p:spPr>
        <p:txBody>
          <a:bodyPr/>
          <a:lstStyle/>
          <a:p>
            <a:endParaRPr lang="en-US"/>
          </a:p>
        </p:txBody>
      </p:sp>
      <p:sp>
        <p:nvSpPr>
          <p:cNvPr id="21567" name="Freeform 63"/>
          <p:cNvSpPr>
            <a:spLocks/>
          </p:cNvSpPr>
          <p:nvPr/>
        </p:nvSpPr>
        <p:spPr bwMode="auto">
          <a:xfrm>
            <a:off x="2133600" y="4038600"/>
            <a:ext cx="1447800" cy="2438400"/>
          </a:xfrm>
          <a:custGeom>
            <a:avLst/>
            <a:gdLst>
              <a:gd name="T0" fmla="*/ 0 w 912"/>
              <a:gd name="T1" fmla="*/ 2147483647 h 1536"/>
              <a:gd name="T2" fmla="*/ 483870069 w 912"/>
              <a:gd name="T3" fmla="*/ 2147483647 h 1536"/>
              <a:gd name="T4" fmla="*/ 1209675073 w 912"/>
              <a:gd name="T5" fmla="*/ 2147483647 h 1536"/>
              <a:gd name="T6" fmla="*/ 1451610008 w 912"/>
              <a:gd name="T7" fmla="*/ 846772628 h 1536"/>
              <a:gd name="T8" fmla="*/ 2147483647 w 912"/>
              <a:gd name="T9" fmla="*/ 0 h 1536"/>
              <a:gd name="T10" fmla="*/ 0 60000 65536"/>
              <a:gd name="T11" fmla="*/ 0 60000 65536"/>
              <a:gd name="T12" fmla="*/ 0 60000 65536"/>
              <a:gd name="T13" fmla="*/ 0 60000 65536"/>
              <a:gd name="T14" fmla="*/ 0 60000 65536"/>
              <a:gd name="T15" fmla="*/ 0 w 912"/>
              <a:gd name="T16" fmla="*/ 0 h 1536"/>
              <a:gd name="T17" fmla="*/ 912 w 912"/>
              <a:gd name="T18" fmla="*/ 1536 h 1536"/>
            </a:gdLst>
            <a:ahLst/>
            <a:cxnLst>
              <a:cxn ang="T10">
                <a:pos x="T0" y="T1"/>
              </a:cxn>
              <a:cxn ang="T11">
                <a:pos x="T2" y="T3"/>
              </a:cxn>
              <a:cxn ang="T12">
                <a:pos x="T4" y="T5"/>
              </a:cxn>
              <a:cxn ang="T13">
                <a:pos x="T6" y="T7"/>
              </a:cxn>
              <a:cxn ang="T14">
                <a:pos x="T8" y="T9"/>
              </a:cxn>
            </a:cxnLst>
            <a:rect l="T15" t="T16" r="T17" b="T18"/>
            <a:pathLst>
              <a:path w="912" h="1536">
                <a:moveTo>
                  <a:pt x="0" y="1536"/>
                </a:moveTo>
                <a:cubicBezTo>
                  <a:pt x="56" y="1496"/>
                  <a:pt x="112" y="1456"/>
                  <a:pt x="192" y="1344"/>
                </a:cubicBezTo>
                <a:cubicBezTo>
                  <a:pt x="272" y="1232"/>
                  <a:pt x="416" y="1032"/>
                  <a:pt x="480" y="864"/>
                </a:cubicBezTo>
                <a:cubicBezTo>
                  <a:pt x="544" y="696"/>
                  <a:pt x="504" y="480"/>
                  <a:pt x="576" y="336"/>
                </a:cubicBezTo>
                <a:cubicBezTo>
                  <a:pt x="648" y="192"/>
                  <a:pt x="780" y="96"/>
                  <a:pt x="912" y="0"/>
                </a:cubicBezTo>
              </a:path>
            </a:pathLst>
          </a:custGeom>
          <a:noFill/>
          <a:ln w="57150">
            <a:solidFill>
              <a:srgbClr val="33CC33"/>
            </a:solidFill>
            <a:round/>
            <a:headEnd type="triangle" w="med" len="med"/>
            <a:tailEnd/>
          </a:ln>
        </p:spPr>
        <p:txBody>
          <a:bodyPr/>
          <a:lstStyle/>
          <a:p>
            <a:endParaRPr lang="en-US"/>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pPr eaLnBrk="1" hangingPunct="1"/>
            <a:r>
              <a:rPr lang="en-US" smtClean="0"/>
              <a:t>Pushed CDN</a:t>
            </a:r>
            <a:endParaRPr lang="en-US" sz="3300" smtClean="0"/>
          </a:p>
        </p:txBody>
      </p:sp>
      <p:sp>
        <p:nvSpPr>
          <p:cNvPr id="22531" name="Oval 3"/>
          <p:cNvSpPr>
            <a:spLocks noChangeArrowheads="1"/>
          </p:cNvSpPr>
          <p:nvPr/>
        </p:nvSpPr>
        <p:spPr bwMode="auto">
          <a:xfrm>
            <a:off x="304800" y="5562600"/>
            <a:ext cx="457200" cy="304800"/>
          </a:xfrm>
          <a:prstGeom prst="ellipse">
            <a:avLst/>
          </a:prstGeom>
          <a:solidFill>
            <a:schemeClr val="accent1"/>
          </a:solidFill>
          <a:ln w="9525">
            <a:solidFill>
              <a:schemeClr val="tx1"/>
            </a:solidFill>
            <a:round/>
            <a:headEnd/>
            <a:tailEnd/>
          </a:ln>
        </p:spPr>
        <p:txBody>
          <a:bodyPr wrap="none" anchor="ctr"/>
          <a:lstStyle/>
          <a:p>
            <a:pPr algn="ctr"/>
            <a:r>
              <a:rPr lang="en-US">
                <a:latin typeface="Arial" charset="0"/>
              </a:rPr>
              <a:t>S</a:t>
            </a:r>
          </a:p>
        </p:txBody>
      </p:sp>
      <p:sp>
        <p:nvSpPr>
          <p:cNvPr id="22532" name="Oval 4"/>
          <p:cNvSpPr>
            <a:spLocks noChangeArrowheads="1"/>
          </p:cNvSpPr>
          <p:nvPr/>
        </p:nvSpPr>
        <p:spPr bwMode="auto">
          <a:xfrm>
            <a:off x="762000" y="4800600"/>
            <a:ext cx="685800" cy="381000"/>
          </a:xfrm>
          <a:prstGeom prst="ellipse">
            <a:avLst/>
          </a:prstGeom>
          <a:solidFill>
            <a:schemeClr val="accent1"/>
          </a:solidFill>
          <a:ln w="9525">
            <a:solidFill>
              <a:schemeClr val="tx1"/>
            </a:solidFill>
            <a:round/>
            <a:headEnd/>
            <a:tailEnd/>
          </a:ln>
        </p:spPr>
        <p:txBody>
          <a:bodyPr wrap="none" anchor="ctr"/>
          <a:lstStyle/>
          <a:p>
            <a:pPr algn="ctr"/>
            <a:r>
              <a:rPr lang="en-US">
                <a:latin typeface="Arial" charset="0"/>
              </a:rPr>
              <a:t>ISP</a:t>
            </a:r>
          </a:p>
        </p:txBody>
      </p:sp>
      <p:sp>
        <p:nvSpPr>
          <p:cNvPr id="22533" name="Oval 5"/>
          <p:cNvSpPr>
            <a:spLocks noChangeArrowheads="1"/>
          </p:cNvSpPr>
          <p:nvPr/>
        </p:nvSpPr>
        <p:spPr bwMode="auto">
          <a:xfrm>
            <a:off x="914400" y="3200400"/>
            <a:ext cx="1371600" cy="685800"/>
          </a:xfrm>
          <a:prstGeom prst="ellipse">
            <a:avLst/>
          </a:prstGeom>
          <a:solidFill>
            <a:schemeClr val="accent1"/>
          </a:solidFill>
          <a:ln w="9525">
            <a:solidFill>
              <a:schemeClr val="tx1"/>
            </a:solidFill>
            <a:round/>
            <a:headEnd/>
            <a:tailEnd/>
          </a:ln>
        </p:spPr>
        <p:txBody>
          <a:bodyPr wrap="none" anchor="ctr"/>
          <a:lstStyle/>
          <a:p>
            <a:pPr algn="ctr"/>
            <a:r>
              <a:rPr lang="en-US">
                <a:latin typeface="Arial" charset="0"/>
              </a:rPr>
              <a:t>Backbone</a:t>
            </a:r>
          </a:p>
          <a:p>
            <a:pPr algn="ctr"/>
            <a:r>
              <a:rPr lang="en-US">
                <a:latin typeface="Arial" charset="0"/>
              </a:rPr>
              <a:t>ISP</a:t>
            </a:r>
          </a:p>
        </p:txBody>
      </p:sp>
      <p:sp>
        <p:nvSpPr>
          <p:cNvPr id="22534" name="Rectangle 6"/>
          <p:cNvSpPr>
            <a:spLocks noChangeArrowheads="1"/>
          </p:cNvSpPr>
          <p:nvPr/>
        </p:nvSpPr>
        <p:spPr bwMode="auto">
          <a:xfrm>
            <a:off x="2743200" y="4267200"/>
            <a:ext cx="304800" cy="304800"/>
          </a:xfrm>
          <a:prstGeom prst="rect">
            <a:avLst/>
          </a:prstGeom>
          <a:solidFill>
            <a:schemeClr val="accent1"/>
          </a:solidFill>
          <a:ln w="9525">
            <a:solidFill>
              <a:schemeClr val="tx1"/>
            </a:solidFill>
            <a:miter lim="800000"/>
            <a:headEnd/>
            <a:tailEnd/>
          </a:ln>
        </p:spPr>
        <p:txBody>
          <a:bodyPr wrap="none" anchor="ctr"/>
          <a:lstStyle/>
          <a:p>
            <a:pPr algn="ctr"/>
            <a:r>
              <a:rPr lang="en-US">
                <a:latin typeface="Arial" charset="0"/>
              </a:rPr>
              <a:t>IX</a:t>
            </a:r>
          </a:p>
        </p:txBody>
      </p:sp>
      <p:sp>
        <p:nvSpPr>
          <p:cNvPr id="22535" name="Rectangle 7"/>
          <p:cNvSpPr>
            <a:spLocks noChangeArrowheads="1"/>
          </p:cNvSpPr>
          <p:nvPr/>
        </p:nvSpPr>
        <p:spPr bwMode="auto">
          <a:xfrm>
            <a:off x="4267200" y="4267200"/>
            <a:ext cx="304800" cy="304800"/>
          </a:xfrm>
          <a:prstGeom prst="rect">
            <a:avLst/>
          </a:prstGeom>
          <a:solidFill>
            <a:schemeClr val="accent1"/>
          </a:solidFill>
          <a:ln w="9525">
            <a:solidFill>
              <a:schemeClr val="tx1"/>
            </a:solidFill>
            <a:miter lim="800000"/>
            <a:headEnd/>
            <a:tailEnd/>
          </a:ln>
        </p:spPr>
        <p:txBody>
          <a:bodyPr wrap="none" anchor="ctr"/>
          <a:lstStyle/>
          <a:p>
            <a:pPr algn="ctr"/>
            <a:r>
              <a:rPr lang="en-US">
                <a:latin typeface="Arial" charset="0"/>
              </a:rPr>
              <a:t>IX</a:t>
            </a:r>
          </a:p>
        </p:txBody>
      </p:sp>
      <p:sp>
        <p:nvSpPr>
          <p:cNvPr id="22536" name="Oval 8"/>
          <p:cNvSpPr>
            <a:spLocks noChangeArrowheads="1"/>
          </p:cNvSpPr>
          <p:nvPr/>
        </p:nvSpPr>
        <p:spPr bwMode="auto">
          <a:xfrm>
            <a:off x="838200" y="5562600"/>
            <a:ext cx="457200" cy="304800"/>
          </a:xfrm>
          <a:prstGeom prst="ellipse">
            <a:avLst/>
          </a:prstGeom>
          <a:solidFill>
            <a:schemeClr val="accent1"/>
          </a:solidFill>
          <a:ln w="9525">
            <a:solidFill>
              <a:schemeClr val="tx1"/>
            </a:solidFill>
            <a:round/>
            <a:headEnd/>
            <a:tailEnd/>
          </a:ln>
        </p:spPr>
        <p:txBody>
          <a:bodyPr wrap="none" anchor="ctr"/>
          <a:lstStyle/>
          <a:p>
            <a:pPr algn="ctr"/>
            <a:r>
              <a:rPr lang="en-US">
                <a:latin typeface="Arial" charset="0"/>
              </a:rPr>
              <a:t>S</a:t>
            </a:r>
          </a:p>
        </p:txBody>
      </p:sp>
      <p:sp>
        <p:nvSpPr>
          <p:cNvPr id="22537" name="Oval 9"/>
          <p:cNvSpPr>
            <a:spLocks noChangeArrowheads="1"/>
          </p:cNvSpPr>
          <p:nvPr/>
        </p:nvSpPr>
        <p:spPr bwMode="auto">
          <a:xfrm>
            <a:off x="1371600" y="5562600"/>
            <a:ext cx="457200" cy="304800"/>
          </a:xfrm>
          <a:prstGeom prst="ellipse">
            <a:avLst/>
          </a:prstGeom>
          <a:solidFill>
            <a:schemeClr val="accent1"/>
          </a:solidFill>
          <a:ln w="9525">
            <a:solidFill>
              <a:schemeClr val="tx1"/>
            </a:solidFill>
            <a:round/>
            <a:headEnd/>
            <a:tailEnd/>
          </a:ln>
        </p:spPr>
        <p:txBody>
          <a:bodyPr wrap="none" anchor="ctr"/>
          <a:lstStyle/>
          <a:p>
            <a:pPr algn="ctr"/>
            <a:r>
              <a:rPr lang="en-US">
                <a:latin typeface="Arial" charset="0"/>
              </a:rPr>
              <a:t>S</a:t>
            </a:r>
          </a:p>
        </p:txBody>
      </p:sp>
      <p:sp>
        <p:nvSpPr>
          <p:cNvPr id="22538" name="Line 10"/>
          <p:cNvSpPr>
            <a:spLocks noChangeShapeType="1"/>
          </p:cNvSpPr>
          <p:nvPr/>
        </p:nvSpPr>
        <p:spPr bwMode="auto">
          <a:xfrm flipV="1">
            <a:off x="685800" y="5181600"/>
            <a:ext cx="228600" cy="381000"/>
          </a:xfrm>
          <a:prstGeom prst="line">
            <a:avLst/>
          </a:prstGeom>
          <a:noFill/>
          <a:ln w="9525">
            <a:solidFill>
              <a:schemeClr val="tx1"/>
            </a:solidFill>
            <a:round/>
            <a:headEnd/>
            <a:tailEnd/>
          </a:ln>
        </p:spPr>
        <p:txBody>
          <a:bodyPr/>
          <a:lstStyle/>
          <a:p>
            <a:endParaRPr lang="en-US"/>
          </a:p>
        </p:txBody>
      </p:sp>
      <p:sp>
        <p:nvSpPr>
          <p:cNvPr id="22539" name="Line 11"/>
          <p:cNvSpPr>
            <a:spLocks noChangeShapeType="1"/>
          </p:cNvSpPr>
          <p:nvPr/>
        </p:nvSpPr>
        <p:spPr bwMode="auto">
          <a:xfrm flipV="1">
            <a:off x="1066800" y="5181600"/>
            <a:ext cx="0" cy="381000"/>
          </a:xfrm>
          <a:prstGeom prst="line">
            <a:avLst/>
          </a:prstGeom>
          <a:noFill/>
          <a:ln w="9525">
            <a:solidFill>
              <a:schemeClr val="tx1"/>
            </a:solidFill>
            <a:round/>
            <a:headEnd/>
            <a:tailEnd/>
          </a:ln>
        </p:spPr>
        <p:txBody>
          <a:bodyPr/>
          <a:lstStyle/>
          <a:p>
            <a:endParaRPr lang="en-US"/>
          </a:p>
        </p:txBody>
      </p:sp>
      <p:sp>
        <p:nvSpPr>
          <p:cNvPr id="22540" name="Line 12"/>
          <p:cNvSpPr>
            <a:spLocks noChangeShapeType="1"/>
          </p:cNvSpPr>
          <p:nvPr/>
        </p:nvSpPr>
        <p:spPr bwMode="auto">
          <a:xfrm flipH="1" flipV="1">
            <a:off x="1295400" y="5181600"/>
            <a:ext cx="228600" cy="381000"/>
          </a:xfrm>
          <a:prstGeom prst="line">
            <a:avLst/>
          </a:prstGeom>
          <a:noFill/>
          <a:ln w="9525">
            <a:solidFill>
              <a:schemeClr val="tx1"/>
            </a:solidFill>
            <a:round/>
            <a:headEnd/>
            <a:tailEnd/>
          </a:ln>
        </p:spPr>
        <p:txBody>
          <a:bodyPr/>
          <a:lstStyle/>
          <a:p>
            <a:endParaRPr lang="en-US"/>
          </a:p>
        </p:txBody>
      </p:sp>
      <p:sp>
        <p:nvSpPr>
          <p:cNvPr id="22541" name="Oval 13"/>
          <p:cNvSpPr>
            <a:spLocks noChangeArrowheads="1"/>
          </p:cNvSpPr>
          <p:nvPr/>
        </p:nvSpPr>
        <p:spPr bwMode="auto">
          <a:xfrm>
            <a:off x="5562600" y="4724400"/>
            <a:ext cx="685800" cy="381000"/>
          </a:xfrm>
          <a:prstGeom prst="ellipse">
            <a:avLst/>
          </a:prstGeom>
          <a:solidFill>
            <a:schemeClr val="accent1"/>
          </a:solidFill>
          <a:ln w="9525">
            <a:solidFill>
              <a:schemeClr val="tx1"/>
            </a:solidFill>
            <a:round/>
            <a:headEnd/>
            <a:tailEnd/>
          </a:ln>
        </p:spPr>
        <p:txBody>
          <a:bodyPr wrap="none" anchor="ctr"/>
          <a:lstStyle/>
          <a:p>
            <a:pPr algn="ctr"/>
            <a:r>
              <a:rPr lang="en-US">
                <a:latin typeface="Arial" charset="0"/>
              </a:rPr>
              <a:t>Site</a:t>
            </a:r>
          </a:p>
        </p:txBody>
      </p:sp>
      <p:sp>
        <p:nvSpPr>
          <p:cNvPr id="22542" name="Oval 14"/>
          <p:cNvSpPr>
            <a:spLocks noChangeArrowheads="1"/>
          </p:cNvSpPr>
          <p:nvPr/>
        </p:nvSpPr>
        <p:spPr bwMode="auto">
          <a:xfrm>
            <a:off x="2286000" y="5867400"/>
            <a:ext cx="457200" cy="304800"/>
          </a:xfrm>
          <a:prstGeom prst="ellipse">
            <a:avLst/>
          </a:prstGeom>
          <a:solidFill>
            <a:schemeClr val="accent1"/>
          </a:solidFill>
          <a:ln w="9525">
            <a:solidFill>
              <a:schemeClr val="tx1"/>
            </a:solidFill>
            <a:round/>
            <a:headEnd/>
            <a:tailEnd/>
          </a:ln>
        </p:spPr>
        <p:txBody>
          <a:bodyPr wrap="none" anchor="ctr"/>
          <a:lstStyle/>
          <a:p>
            <a:pPr algn="ctr"/>
            <a:r>
              <a:rPr lang="en-US">
                <a:latin typeface="Arial" charset="0"/>
              </a:rPr>
              <a:t>S</a:t>
            </a:r>
          </a:p>
        </p:txBody>
      </p:sp>
      <p:sp>
        <p:nvSpPr>
          <p:cNvPr id="22543" name="Oval 15"/>
          <p:cNvSpPr>
            <a:spLocks noChangeArrowheads="1"/>
          </p:cNvSpPr>
          <p:nvPr/>
        </p:nvSpPr>
        <p:spPr bwMode="auto">
          <a:xfrm>
            <a:off x="2743200" y="5105400"/>
            <a:ext cx="685800" cy="381000"/>
          </a:xfrm>
          <a:prstGeom prst="ellipse">
            <a:avLst/>
          </a:prstGeom>
          <a:solidFill>
            <a:schemeClr val="accent1"/>
          </a:solidFill>
          <a:ln w="9525">
            <a:solidFill>
              <a:schemeClr val="tx1"/>
            </a:solidFill>
            <a:round/>
            <a:headEnd/>
            <a:tailEnd/>
          </a:ln>
        </p:spPr>
        <p:txBody>
          <a:bodyPr wrap="none" anchor="ctr"/>
          <a:lstStyle/>
          <a:p>
            <a:pPr algn="ctr"/>
            <a:r>
              <a:rPr lang="en-US">
                <a:latin typeface="Arial" charset="0"/>
              </a:rPr>
              <a:t>ISP</a:t>
            </a:r>
          </a:p>
        </p:txBody>
      </p:sp>
      <p:sp>
        <p:nvSpPr>
          <p:cNvPr id="22544" name="Oval 16"/>
          <p:cNvSpPr>
            <a:spLocks noChangeArrowheads="1"/>
          </p:cNvSpPr>
          <p:nvPr/>
        </p:nvSpPr>
        <p:spPr bwMode="auto">
          <a:xfrm>
            <a:off x="2819400" y="5867400"/>
            <a:ext cx="457200" cy="304800"/>
          </a:xfrm>
          <a:prstGeom prst="ellipse">
            <a:avLst/>
          </a:prstGeom>
          <a:solidFill>
            <a:schemeClr val="accent1"/>
          </a:solidFill>
          <a:ln w="9525">
            <a:solidFill>
              <a:schemeClr val="tx1"/>
            </a:solidFill>
            <a:round/>
            <a:headEnd/>
            <a:tailEnd/>
          </a:ln>
        </p:spPr>
        <p:txBody>
          <a:bodyPr wrap="none" anchor="ctr"/>
          <a:lstStyle/>
          <a:p>
            <a:pPr algn="ctr"/>
            <a:r>
              <a:rPr lang="en-US">
                <a:latin typeface="Arial" charset="0"/>
              </a:rPr>
              <a:t>S</a:t>
            </a:r>
          </a:p>
        </p:txBody>
      </p:sp>
      <p:sp>
        <p:nvSpPr>
          <p:cNvPr id="22545" name="Oval 17"/>
          <p:cNvSpPr>
            <a:spLocks noChangeArrowheads="1"/>
          </p:cNvSpPr>
          <p:nvPr/>
        </p:nvSpPr>
        <p:spPr bwMode="auto">
          <a:xfrm>
            <a:off x="3352800" y="5867400"/>
            <a:ext cx="457200" cy="304800"/>
          </a:xfrm>
          <a:prstGeom prst="ellipse">
            <a:avLst/>
          </a:prstGeom>
          <a:solidFill>
            <a:schemeClr val="accent1"/>
          </a:solidFill>
          <a:ln w="9525">
            <a:solidFill>
              <a:schemeClr val="tx1"/>
            </a:solidFill>
            <a:round/>
            <a:headEnd/>
            <a:tailEnd/>
          </a:ln>
        </p:spPr>
        <p:txBody>
          <a:bodyPr wrap="none" anchor="ctr"/>
          <a:lstStyle/>
          <a:p>
            <a:pPr algn="ctr"/>
            <a:r>
              <a:rPr lang="en-US">
                <a:latin typeface="Arial" charset="0"/>
              </a:rPr>
              <a:t>S</a:t>
            </a:r>
          </a:p>
        </p:txBody>
      </p:sp>
      <p:sp>
        <p:nvSpPr>
          <p:cNvPr id="22546" name="Line 18"/>
          <p:cNvSpPr>
            <a:spLocks noChangeShapeType="1"/>
          </p:cNvSpPr>
          <p:nvPr/>
        </p:nvSpPr>
        <p:spPr bwMode="auto">
          <a:xfrm flipV="1">
            <a:off x="2667000" y="5486400"/>
            <a:ext cx="228600" cy="381000"/>
          </a:xfrm>
          <a:prstGeom prst="line">
            <a:avLst/>
          </a:prstGeom>
          <a:noFill/>
          <a:ln w="9525">
            <a:solidFill>
              <a:schemeClr val="tx1"/>
            </a:solidFill>
            <a:round/>
            <a:headEnd/>
            <a:tailEnd/>
          </a:ln>
        </p:spPr>
        <p:txBody>
          <a:bodyPr/>
          <a:lstStyle/>
          <a:p>
            <a:endParaRPr lang="en-US"/>
          </a:p>
        </p:txBody>
      </p:sp>
      <p:sp>
        <p:nvSpPr>
          <p:cNvPr id="22547" name="Line 19"/>
          <p:cNvSpPr>
            <a:spLocks noChangeShapeType="1"/>
          </p:cNvSpPr>
          <p:nvPr/>
        </p:nvSpPr>
        <p:spPr bwMode="auto">
          <a:xfrm flipV="1">
            <a:off x="3048000" y="5486400"/>
            <a:ext cx="0" cy="381000"/>
          </a:xfrm>
          <a:prstGeom prst="line">
            <a:avLst/>
          </a:prstGeom>
          <a:noFill/>
          <a:ln w="9525">
            <a:solidFill>
              <a:schemeClr val="tx1"/>
            </a:solidFill>
            <a:round/>
            <a:headEnd/>
            <a:tailEnd/>
          </a:ln>
        </p:spPr>
        <p:txBody>
          <a:bodyPr/>
          <a:lstStyle/>
          <a:p>
            <a:endParaRPr lang="en-US"/>
          </a:p>
        </p:txBody>
      </p:sp>
      <p:sp>
        <p:nvSpPr>
          <p:cNvPr id="22548" name="Line 20"/>
          <p:cNvSpPr>
            <a:spLocks noChangeShapeType="1"/>
          </p:cNvSpPr>
          <p:nvPr/>
        </p:nvSpPr>
        <p:spPr bwMode="auto">
          <a:xfrm flipH="1" flipV="1">
            <a:off x="3276600" y="5486400"/>
            <a:ext cx="228600" cy="381000"/>
          </a:xfrm>
          <a:prstGeom prst="line">
            <a:avLst/>
          </a:prstGeom>
          <a:noFill/>
          <a:ln w="9525">
            <a:solidFill>
              <a:schemeClr val="tx1"/>
            </a:solidFill>
            <a:round/>
            <a:headEnd/>
            <a:tailEnd/>
          </a:ln>
        </p:spPr>
        <p:txBody>
          <a:bodyPr/>
          <a:lstStyle/>
          <a:p>
            <a:endParaRPr lang="en-US"/>
          </a:p>
        </p:txBody>
      </p:sp>
      <p:sp>
        <p:nvSpPr>
          <p:cNvPr id="22549" name="Oval 21"/>
          <p:cNvSpPr>
            <a:spLocks noChangeArrowheads="1"/>
          </p:cNvSpPr>
          <p:nvPr/>
        </p:nvSpPr>
        <p:spPr bwMode="auto">
          <a:xfrm>
            <a:off x="4038600" y="5867400"/>
            <a:ext cx="457200" cy="304800"/>
          </a:xfrm>
          <a:prstGeom prst="ellipse">
            <a:avLst/>
          </a:prstGeom>
          <a:solidFill>
            <a:schemeClr val="accent1"/>
          </a:solidFill>
          <a:ln w="9525">
            <a:solidFill>
              <a:schemeClr val="tx1"/>
            </a:solidFill>
            <a:round/>
            <a:headEnd/>
            <a:tailEnd/>
          </a:ln>
        </p:spPr>
        <p:txBody>
          <a:bodyPr wrap="none" anchor="ctr"/>
          <a:lstStyle/>
          <a:p>
            <a:pPr algn="ctr"/>
            <a:r>
              <a:rPr lang="en-US">
                <a:latin typeface="Arial" charset="0"/>
              </a:rPr>
              <a:t>S</a:t>
            </a:r>
          </a:p>
        </p:txBody>
      </p:sp>
      <p:sp>
        <p:nvSpPr>
          <p:cNvPr id="22550" name="Oval 22"/>
          <p:cNvSpPr>
            <a:spLocks noChangeArrowheads="1"/>
          </p:cNvSpPr>
          <p:nvPr/>
        </p:nvSpPr>
        <p:spPr bwMode="auto">
          <a:xfrm>
            <a:off x="4495800" y="5105400"/>
            <a:ext cx="685800" cy="381000"/>
          </a:xfrm>
          <a:prstGeom prst="ellipse">
            <a:avLst/>
          </a:prstGeom>
          <a:solidFill>
            <a:schemeClr val="accent1"/>
          </a:solidFill>
          <a:ln w="9525">
            <a:solidFill>
              <a:schemeClr val="tx1"/>
            </a:solidFill>
            <a:round/>
            <a:headEnd/>
            <a:tailEnd/>
          </a:ln>
        </p:spPr>
        <p:txBody>
          <a:bodyPr wrap="none" anchor="ctr"/>
          <a:lstStyle/>
          <a:p>
            <a:pPr algn="ctr"/>
            <a:r>
              <a:rPr lang="en-US">
                <a:latin typeface="Arial" charset="0"/>
              </a:rPr>
              <a:t>ISP</a:t>
            </a:r>
          </a:p>
        </p:txBody>
      </p:sp>
      <p:sp>
        <p:nvSpPr>
          <p:cNvPr id="22551" name="Oval 23"/>
          <p:cNvSpPr>
            <a:spLocks noChangeArrowheads="1"/>
          </p:cNvSpPr>
          <p:nvPr/>
        </p:nvSpPr>
        <p:spPr bwMode="auto">
          <a:xfrm>
            <a:off x="4572000" y="5867400"/>
            <a:ext cx="457200" cy="304800"/>
          </a:xfrm>
          <a:prstGeom prst="ellipse">
            <a:avLst/>
          </a:prstGeom>
          <a:solidFill>
            <a:schemeClr val="accent1"/>
          </a:solidFill>
          <a:ln w="9525">
            <a:solidFill>
              <a:schemeClr val="tx1"/>
            </a:solidFill>
            <a:round/>
            <a:headEnd/>
            <a:tailEnd/>
          </a:ln>
        </p:spPr>
        <p:txBody>
          <a:bodyPr wrap="none" anchor="ctr"/>
          <a:lstStyle/>
          <a:p>
            <a:pPr algn="ctr"/>
            <a:r>
              <a:rPr lang="en-US">
                <a:latin typeface="Arial" charset="0"/>
              </a:rPr>
              <a:t>S</a:t>
            </a:r>
          </a:p>
        </p:txBody>
      </p:sp>
      <p:sp>
        <p:nvSpPr>
          <p:cNvPr id="22552" name="Oval 24"/>
          <p:cNvSpPr>
            <a:spLocks noChangeArrowheads="1"/>
          </p:cNvSpPr>
          <p:nvPr/>
        </p:nvSpPr>
        <p:spPr bwMode="auto">
          <a:xfrm>
            <a:off x="5105400" y="5867400"/>
            <a:ext cx="457200" cy="304800"/>
          </a:xfrm>
          <a:prstGeom prst="ellipse">
            <a:avLst/>
          </a:prstGeom>
          <a:solidFill>
            <a:schemeClr val="accent1"/>
          </a:solidFill>
          <a:ln w="9525">
            <a:solidFill>
              <a:schemeClr val="tx1"/>
            </a:solidFill>
            <a:round/>
            <a:headEnd/>
            <a:tailEnd/>
          </a:ln>
        </p:spPr>
        <p:txBody>
          <a:bodyPr wrap="none" anchor="ctr"/>
          <a:lstStyle/>
          <a:p>
            <a:pPr algn="ctr"/>
            <a:r>
              <a:rPr lang="en-US">
                <a:latin typeface="Arial" charset="0"/>
              </a:rPr>
              <a:t>S</a:t>
            </a:r>
          </a:p>
        </p:txBody>
      </p:sp>
      <p:sp>
        <p:nvSpPr>
          <p:cNvPr id="22553" name="Line 25"/>
          <p:cNvSpPr>
            <a:spLocks noChangeShapeType="1"/>
          </p:cNvSpPr>
          <p:nvPr/>
        </p:nvSpPr>
        <p:spPr bwMode="auto">
          <a:xfrm flipV="1">
            <a:off x="4419600" y="5486400"/>
            <a:ext cx="228600" cy="381000"/>
          </a:xfrm>
          <a:prstGeom prst="line">
            <a:avLst/>
          </a:prstGeom>
          <a:noFill/>
          <a:ln w="9525">
            <a:solidFill>
              <a:schemeClr val="tx1"/>
            </a:solidFill>
            <a:round/>
            <a:headEnd/>
            <a:tailEnd/>
          </a:ln>
        </p:spPr>
        <p:txBody>
          <a:bodyPr/>
          <a:lstStyle/>
          <a:p>
            <a:endParaRPr lang="en-US"/>
          </a:p>
        </p:txBody>
      </p:sp>
      <p:sp>
        <p:nvSpPr>
          <p:cNvPr id="22554" name="Line 26"/>
          <p:cNvSpPr>
            <a:spLocks noChangeShapeType="1"/>
          </p:cNvSpPr>
          <p:nvPr/>
        </p:nvSpPr>
        <p:spPr bwMode="auto">
          <a:xfrm flipV="1">
            <a:off x="4800600" y="5486400"/>
            <a:ext cx="0" cy="381000"/>
          </a:xfrm>
          <a:prstGeom prst="line">
            <a:avLst/>
          </a:prstGeom>
          <a:noFill/>
          <a:ln w="9525">
            <a:solidFill>
              <a:schemeClr val="tx1"/>
            </a:solidFill>
            <a:round/>
            <a:headEnd/>
            <a:tailEnd/>
          </a:ln>
        </p:spPr>
        <p:txBody>
          <a:bodyPr/>
          <a:lstStyle/>
          <a:p>
            <a:endParaRPr lang="en-US"/>
          </a:p>
        </p:txBody>
      </p:sp>
      <p:sp>
        <p:nvSpPr>
          <p:cNvPr id="22555" name="Line 27"/>
          <p:cNvSpPr>
            <a:spLocks noChangeShapeType="1"/>
          </p:cNvSpPr>
          <p:nvPr/>
        </p:nvSpPr>
        <p:spPr bwMode="auto">
          <a:xfrm flipH="1" flipV="1">
            <a:off x="5029200" y="5486400"/>
            <a:ext cx="228600" cy="381000"/>
          </a:xfrm>
          <a:prstGeom prst="line">
            <a:avLst/>
          </a:prstGeom>
          <a:noFill/>
          <a:ln w="9525">
            <a:solidFill>
              <a:schemeClr val="tx1"/>
            </a:solidFill>
            <a:round/>
            <a:headEnd/>
            <a:tailEnd/>
          </a:ln>
        </p:spPr>
        <p:txBody>
          <a:bodyPr/>
          <a:lstStyle/>
          <a:p>
            <a:endParaRPr lang="en-US"/>
          </a:p>
        </p:txBody>
      </p:sp>
      <p:sp>
        <p:nvSpPr>
          <p:cNvPr id="22556" name="Oval 28"/>
          <p:cNvSpPr>
            <a:spLocks noChangeArrowheads="1"/>
          </p:cNvSpPr>
          <p:nvPr/>
        </p:nvSpPr>
        <p:spPr bwMode="auto">
          <a:xfrm>
            <a:off x="2895600" y="3200400"/>
            <a:ext cx="1371600" cy="685800"/>
          </a:xfrm>
          <a:prstGeom prst="ellipse">
            <a:avLst/>
          </a:prstGeom>
          <a:solidFill>
            <a:schemeClr val="accent1"/>
          </a:solidFill>
          <a:ln w="9525">
            <a:solidFill>
              <a:schemeClr val="tx1"/>
            </a:solidFill>
            <a:round/>
            <a:headEnd/>
            <a:tailEnd/>
          </a:ln>
        </p:spPr>
        <p:txBody>
          <a:bodyPr wrap="none" anchor="ctr"/>
          <a:lstStyle/>
          <a:p>
            <a:pPr algn="ctr"/>
            <a:r>
              <a:rPr lang="en-US">
                <a:latin typeface="Arial" charset="0"/>
              </a:rPr>
              <a:t>Backbone</a:t>
            </a:r>
          </a:p>
          <a:p>
            <a:pPr algn="ctr"/>
            <a:r>
              <a:rPr lang="en-US">
                <a:latin typeface="Arial" charset="0"/>
              </a:rPr>
              <a:t>ISP</a:t>
            </a:r>
          </a:p>
        </p:txBody>
      </p:sp>
      <p:sp>
        <p:nvSpPr>
          <p:cNvPr id="22557" name="Oval 29"/>
          <p:cNvSpPr>
            <a:spLocks noChangeArrowheads="1"/>
          </p:cNvSpPr>
          <p:nvPr/>
        </p:nvSpPr>
        <p:spPr bwMode="auto">
          <a:xfrm>
            <a:off x="4953000" y="3200400"/>
            <a:ext cx="1371600" cy="685800"/>
          </a:xfrm>
          <a:prstGeom prst="ellipse">
            <a:avLst/>
          </a:prstGeom>
          <a:solidFill>
            <a:schemeClr val="accent1"/>
          </a:solidFill>
          <a:ln w="9525">
            <a:solidFill>
              <a:schemeClr val="tx1"/>
            </a:solidFill>
            <a:round/>
            <a:headEnd/>
            <a:tailEnd/>
          </a:ln>
        </p:spPr>
        <p:txBody>
          <a:bodyPr wrap="none" anchor="ctr"/>
          <a:lstStyle/>
          <a:p>
            <a:pPr algn="ctr"/>
            <a:r>
              <a:rPr lang="en-US">
                <a:latin typeface="Arial" charset="0"/>
              </a:rPr>
              <a:t>Backbone</a:t>
            </a:r>
          </a:p>
          <a:p>
            <a:pPr algn="ctr"/>
            <a:r>
              <a:rPr lang="en-US">
                <a:latin typeface="Arial" charset="0"/>
              </a:rPr>
              <a:t>ISP</a:t>
            </a:r>
          </a:p>
        </p:txBody>
      </p:sp>
      <p:sp>
        <p:nvSpPr>
          <p:cNvPr id="22558" name="Rectangle 30"/>
          <p:cNvSpPr>
            <a:spLocks noChangeArrowheads="1"/>
          </p:cNvSpPr>
          <p:nvPr/>
        </p:nvSpPr>
        <p:spPr bwMode="auto">
          <a:xfrm>
            <a:off x="2362200" y="2133600"/>
            <a:ext cx="914400" cy="533400"/>
          </a:xfrm>
          <a:prstGeom prst="rect">
            <a:avLst/>
          </a:prstGeom>
          <a:solidFill>
            <a:schemeClr val="accent1"/>
          </a:solidFill>
          <a:ln w="9525">
            <a:solidFill>
              <a:schemeClr val="tx1"/>
            </a:solidFill>
            <a:miter lim="800000"/>
            <a:headEnd/>
            <a:tailEnd/>
          </a:ln>
        </p:spPr>
        <p:txBody>
          <a:bodyPr wrap="none" anchor="ctr"/>
          <a:lstStyle/>
          <a:p>
            <a:pPr algn="ctr"/>
            <a:r>
              <a:rPr lang="en-US">
                <a:latin typeface="Arial" charset="0"/>
              </a:rPr>
              <a:t>Hosting</a:t>
            </a:r>
          </a:p>
          <a:p>
            <a:pPr algn="ctr"/>
            <a:r>
              <a:rPr lang="en-US">
                <a:latin typeface="Arial" charset="0"/>
              </a:rPr>
              <a:t>Center</a:t>
            </a:r>
          </a:p>
        </p:txBody>
      </p:sp>
      <p:sp>
        <p:nvSpPr>
          <p:cNvPr id="22559" name="Rectangle 31"/>
          <p:cNvSpPr>
            <a:spLocks noChangeArrowheads="1"/>
          </p:cNvSpPr>
          <p:nvPr/>
        </p:nvSpPr>
        <p:spPr bwMode="auto">
          <a:xfrm>
            <a:off x="3886200" y="2133600"/>
            <a:ext cx="914400" cy="533400"/>
          </a:xfrm>
          <a:prstGeom prst="rect">
            <a:avLst/>
          </a:prstGeom>
          <a:solidFill>
            <a:schemeClr val="accent1"/>
          </a:solidFill>
          <a:ln w="9525">
            <a:solidFill>
              <a:schemeClr val="tx1"/>
            </a:solidFill>
            <a:miter lim="800000"/>
            <a:headEnd/>
            <a:tailEnd/>
          </a:ln>
        </p:spPr>
        <p:txBody>
          <a:bodyPr wrap="none" anchor="ctr"/>
          <a:lstStyle/>
          <a:p>
            <a:pPr algn="ctr"/>
            <a:r>
              <a:rPr lang="en-US">
                <a:latin typeface="Arial" charset="0"/>
              </a:rPr>
              <a:t>Hosting</a:t>
            </a:r>
          </a:p>
          <a:p>
            <a:pPr algn="ctr"/>
            <a:r>
              <a:rPr lang="en-US">
                <a:latin typeface="Arial" charset="0"/>
              </a:rPr>
              <a:t>Center</a:t>
            </a:r>
          </a:p>
        </p:txBody>
      </p:sp>
      <p:sp>
        <p:nvSpPr>
          <p:cNvPr id="22560" name="Line 32"/>
          <p:cNvSpPr>
            <a:spLocks noChangeShapeType="1"/>
          </p:cNvSpPr>
          <p:nvPr/>
        </p:nvSpPr>
        <p:spPr bwMode="auto">
          <a:xfrm flipV="1">
            <a:off x="1143000" y="3886200"/>
            <a:ext cx="228600" cy="914400"/>
          </a:xfrm>
          <a:prstGeom prst="line">
            <a:avLst/>
          </a:prstGeom>
          <a:noFill/>
          <a:ln w="9525">
            <a:solidFill>
              <a:schemeClr val="tx1"/>
            </a:solidFill>
            <a:round/>
            <a:headEnd/>
            <a:tailEnd/>
          </a:ln>
        </p:spPr>
        <p:txBody>
          <a:bodyPr/>
          <a:lstStyle/>
          <a:p>
            <a:endParaRPr lang="en-US"/>
          </a:p>
        </p:txBody>
      </p:sp>
      <p:sp>
        <p:nvSpPr>
          <p:cNvPr id="22561" name="Line 33"/>
          <p:cNvSpPr>
            <a:spLocks noChangeShapeType="1"/>
          </p:cNvSpPr>
          <p:nvPr/>
        </p:nvSpPr>
        <p:spPr bwMode="auto">
          <a:xfrm flipV="1">
            <a:off x="1295400" y="3733800"/>
            <a:ext cx="1676400" cy="1066800"/>
          </a:xfrm>
          <a:prstGeom prst="line">
            <a:avLst/>
          </a:prstGeom>
          <a:noFill/>
          <a:ln w="9525">
            <a:solidFill>
              <a:schemeClr val="tx1"/>
            </a:solidFill>
            <a:round/>
            <a:headEnd/>
            <a:tailEnd/>
          </a:ln>
        </p:spPr>
        <p:txBody>
          <a:bodyPr/>
          <a:lstStyle/>
          <a:p>
            <a:endParaRPr lang="en-US"/>
          </a:p>
        </p:txBody>
      </p:sp>
      <p:sp>
        <p:nvSpPr>
          <p:cNvPr id="22562" name="Line 34"/>
          <p:cNvSpPr>
            <a:spLocks noChangeShapeType="1"/>
          </p:cNvSpPr>
          <p:nvPr/>
        </p:nvSpPr>
        <p:spPr bwMode="auto">
          <a:xfrm flipH="1" flipV="1">
            <a:off x="5867400" y="3886200"/>
            <a:ext cx="76200" cy="838200"/>
          </a:xfrm>
          <a:prstGeom prst="line">
            <a:avLst/>
          </a:prstGeom>
          <a:noFill/>
          <a:ln w="9525">
            <a:solidFill>
              <a:schemeClr val="tx1"/>
            </a:solidFill>
            <a:round/>
            <a:headEnd/>
            <a:tailEnd/>
          </a:ln>
        </p:spPr>
        <p:txBody>
          <a:bodyPr/>
          <a:lstStyle/>
          <a:p>
            <a:endParaRPr lang="en-US"/>
          </a:p>
        </p:txBody>
      </p:sp>
      <p:sp>
        <p:nvSpPr>
          <p:cNvPr id="22563" name="Line 35"/>
          <p:cNvSpPr>
            <a:spLocks noChangeShapeType="1"/>
          </p:cNvSpPr>
          <p:nvPr/>
        </p:nvSpPr>
        <p:spPr bwMode="auto">
          <a:xfrm flipH="1" flipV="1">
            <a:off x="4267200" y="3581400"/>
            <a:ext cx="1447800" cy="1219200"/>
          </a:xfrm>
          <a:prstGeom prst="line">
            <a:avLst/>
          </a:prstGeom>
          <a:noFill/>
          <a:ln w="9525">
            <a:solidFill>
              <a:schemeClr val="tx1"/>
            </a:solidFill>
            <a:round/>
            <a:headEnd/>
            <a:tailEnd/>
          </a:ln>
        </p:spPr>
        <p:txBody>
          <a:bodyPr/>
          <a:lstStyle/>
          <a:p>
            <a:endParaRPr lang="en-US"/>
          </a:p>
        </p:txBody>
      </p:sp>
      <p:sp>
        <p:nvSpPr>
          <p:cNvPr id="22564" name="Line 36"/>
          <p:cNvSpPr>
            <a:spLocks noChangeShapeType="1"/>
          </p:cNvSpPr>
          <p:nvPr/>
        </p:nvSpPr>
        <p:spPr bwMode="auto">
          <a:xfrm flipH="1" flipV="1">
            <a:off x="2895600" y="4572000"/>
            <a:ext cx="152400" cy="533400"/>
          </a:xfrm>
          <a:prstGeom prst="line">
            <a:avLst/>
          </a:prstGeom>
          <a:noFill/>
          <a:ln w="9525">
            <a:solidFill>
              <a:schemeClr val="tx1"/>
            </a:solidFill>
            <a:round/>
            <a:headEnd/>
            <a:tailEnd/>
          </a:ln>
        </p:spPr>
        <p:txBody>
          <a:bodyPr/>
          <a:lstStyle/>
          <a:p>
            <a:endParaRPr lang="en-US"/>
          </a:p>
        </p:txBody>
      </p:sp>
      <p:sp>
        <p:nvSpPr>
          <p:cNvPr id="22565" name="Line 37"/>
          <p:cNvSpPr>
            <a:spLocks noChangeShapeType="1"/>
          </p:cNvSpPr>
          <p:nvPr/>
        </p:nvSpPr>
        <p:spPr bwMode="auto">
          <a:xfrm flipH="1" flipV="1">
            <a:off x="4419600" y="4572000"/>
            <a:ext cx="304800" cy="533400"/>
          </a:xfrm>
          <a:prstGeom prst="line">
            <a:avLst/>
          </a:prstGeom>
          <a:noFill/>
          <a:ln w="9525">
            <a:solidFill>
              <a:schemeClr val="tx1"/>
            </a:solidFill>
            <a:round/>
            <a:headEnd/>
            <a:tailEnd/>
          </a:ln>
        </p:spPr>
        <p:txBody>
          <a:bodyPr/>
          <a:lstStyle/>
          <a:p>
            <a:endParaRPr lang="en-US"/>
          </a:p>
        </p:txBody>
      </p:sp>
      <p:sp>
        <p:nvSpPr>
          <p:cNvPr id="22566" name="Line 38"/>
          <p:cNvSpPr>
            <a:spLocks noChangeShapeType="1"/>
          </p:cNvSpPr>
          <p:nvPr/>
        </p:nvSpPr>
        <p:spPr bwMode="auto">
          <a:xfrm>
            <a:off x="1981200" y="3810000"/>
            <a:ext cx="914400" cy="457200"/>
          </a:xfrm>
          <a:prstGeom prst="line">
            <a:avLst/>
          </a:prstGeom>
          <a:noFill/>
          <a:ln w="9525">
            <a:solidFill>
              <a:schemeClr val="tx1"/>
            </a:solidFill>
            <a:round/>
            <a:headEnd/>
            <a:tailEnd/>
          </a:ln>
        </p:spPr>
        <p:txBody>
          <a:bodyPr/>
          <a:lstStyle/>
          <a:p>
            <a:endParaRPr lang="en-US"/>
          </a:p>
        </p:txBody>
      </p:sp>
      <p:sp>
        <p:nvSpPr>
          <p:cNvPr id="22567" name="Line 39"/>
          <p:cNvSpPr>
            <a:spLocks noChangeShapeType="1"/>
          </p:cNvSpPr>
          <p:nvPr/>
        </p:nvSpPr>
        <p:spPr bwMode="auto">
          <a:xfrm flipV="1">
            <a:off x="2971800" y="3810000"/>
            <a:ext cx="228600" cy="457200"/>
          </a:xfrm>
          <a:prstGeom prst="line">
            <a:avLst/>
          </a:prstGeom>
          <a:noFill/>
          <a:ln w="9525">
            <a:solidFill>
              <a:schemeClr val="tx1"/>
            </a:solidFill>
            <a:round/>
            <a:headEnd/>
            <a:tailEnd/>
          </a:ln>
        </p:spPr>
        <p:txBody>
          <a:bodyPr/>
          <a:lstStyle/>
          <a:p>
            <a:endParaRPr lang="en-US"/>
          </a:p>
        </p:txBody>
      </p:sp>
      <p:sp>
        <p:nvSpPr>
          <p:cNvPr id="22568" name="Line 40"/>
          <p:cNvSpPr>
            <a:spLocks noChangeShapeType="1"/>
          </p:cNvSpPr>
          <p:nvPr/>
        </p:nvSpPr>
        <p:spPr bwMode="auto">
          <a:xfrm>
            <a:off x="3962400" y="3810000"/>
            <a:ext cx="381000" cy="457200"/>
          </a:xfrm>
          <a:prstGeom prst="line">
            <a:avLst/>
          </a:prstGeom>
          <a:noFill/>
          <a:ln w="9525">
            <a:solidFill>
              <a:schemeClr val="tx1"/>
            </a:solidFill>
            <a:round/>
            <a:headEnd/>
            <a:tailEnd/>
          </a:ln>
        </p:spPr>
        <p:txBody>
          <a:bodyPr/>
          <a:lstStyle/>
          <a:p>
            <a:endParaRPr lang="en-US"/>
          </a:p>
        </p:txBody>
      </p:sp>
      <p:sp>
        <p:nvSpPr>
          <p:cNvPr id="22569" name="Line 41"/>
          <p:cNvSpPr>
            <a:spLocks noChangeShapeType="1"/>
          </p:cNvSpPr>
          <p:nvPr/>
        </p:nvSpPr>
        <p:spPr bwMode="auto">
          <a:xfrm flipV="1">
            <a:off x="4495800" y="3733800"/>
            <a:ext cx="533400" cy="533400"/>
          </a:xfrm>
          <a:prstGeom prst="line">
            <a:avLst/>
          </a:prstGeom>
          <a:noFill/>
          <a:ln w="9525">
            <a:solidFill>
              <a:schemeClr val="tx1"/>
            </a:solidFill>
            <a:round/>
            <a:headEnd/>
            <a:tailEnd/>
          </a:ln>
        </p:spPr>
        <p:txBody>
          <a:bodyPr/>
          <a:lstStyle/>
          <a:p>
            <a:endParaRPr lang="en-US"/>
          </a:p>
        </p:txBody>
      </p:sp>
      <p:sp>
        <p:nvSpPr>
          <p:cNvPr id="22570" name="Line 42"/>
          <p:cNvSpPr>
            <a:spLocks noChangeShapeType="1"/>
          </p:cNvSpPr>
          <p:nvPr/>
        </p:nvSpPr>
        <p:spPr bwMode="auto">
          <a:xfrm>
            <a:off x="2286000" y="3505200"/>
            <a:ext cx="609600" cy="0"/>
          </a:xfrm>
          <a:prstGeom prst="line">
            <a:avLst/>
          </a:prstGeom>
          <a:noFill/>
          <a:ln w="19050">
            <a:solidFill>
              <a:schemeClr val="tx1"/>
            </a:solidFill>
            <a:round/>
            <a:headEnd/>
            <a:tailEnd/>
          </a:ln>
        </p:spPr>
        <p:txBody>
          <a:bodyPr/>
          <a:lstStyle/>
          <a:p>
            <a:endParaRPr lang="en-US"/>
          </a:p>
        </p:txBody>
      </p:sp>
      <p:sp>
        <p:nvSpPr>
          <p:cNvPr id="22571" name="Line 43"/>
          <p:cNvSpPr>
            <a:spLocks noChangeShapeType="1"/>
          </p:cNvSpPr>
          <p:nvPr/>
        </p:nvSpPr>
        <p:spPr bwMode="auto">
          <a:xfrm flipV="1">
            <a:off x="1981200" y="2667000"/>
            <a:ext cx="533400" cy="609600"/>
          </a:xfrm>
          <a:prstGeom prst="line">
            <a:avLst/>
          </a:prstGeom>
          <a:noFill/>
          <a:ln w="19050">
            <a:solidFill>
              <a:schemeClr val="tx1"/>
            </a:solidFill>
            <a:round/>
            <a:headEnd/>
            <a:tailEnd/>
          </a:ln>
        </p:spPr>
        <p:txBody>
          <a:bodyPr/>
          <a:lstStyle/>
          <a:p>
            <a:endParaRPr lang="en-US"/>
          </a:p>
        </p:txBody>
      </p:sp>
      <p:sp>
        <p:nvSpPr>
          <p:cNvPr id="22572" name="Line 44"/>
          <p:cNvSpPr>
            <a:spLocks noChangeShapeType="1"/>
          </p:cNvSpPr>
          <p:nvPr/>
        </p:nvSpPr>
        <p:spPr bwMode="auto">
          <a:xfrm>
            <a:off x="2819400" y="2667000"/>
            <a:ext cx="381000" cy="609600"/>
          </a:xfrm>
          <a:prstGeom prst="line">
            <a:avLst/>
          </a:prstGeom>
          <a:noFill/>
          <a:ln w="19050">
            <a:solidFill>
              <a:schemeClr val="tx1"/>
            </a:solidFill>
            <a:round/>
            <a:headEnd/>
            <a:tailEnd/>
          </a:ln>
        </p:spPr>
        <p:txBody>
          <a:bodyPr/>
          <a:lstStyle/>
          <a:p>
            <a:endParaRPr lang="en-US"/>
          </a:p>
        </p:txBody>
      </p:sp>
      <p:sp>
        <p:nvSpPr>
          <p:cNvPr id="22573" name="Line 45"/>
          <p:cNvSpPr>
            <a:spLocks noChangeShapeType="1"/>
          </p:cNvSpPr>
          <p:nvPr/>
        </p:nvSpPr>
        <p:spPr bwMode="auto">
          <a:xfrm>
            <a:off x="3124200" y="2667000"/>
            <a:ext cx="1905000" cy="685800"/>
          </a:xfrm>
          <a:prstGeom prst="line">
            <a:avLst/>
          </a:prstGeom>
          <a:noFill/>
          <a:ln w="19050">
            <a:solidFill>
              <a:schemeClr val="tx1"/>
            </a:solidFill>
            <a:round/>
            <a:headEnd/>
            <a:tailEnd/>
          </a:ln>
        </p:spPr>
        <p:txBody>
          <a:bodyPr/>
          <a:lstStyle/>
          <a:p>
            <a:endParaRPr lang="en-US"/>
          </a:p>
        </p:txBody>
      </p:sp>
      <p:sp>
        <p:nvSpPr>
          <p:cNvPr id="22574" name="Line 46"/>
          <p:cNvSpPr>
            <a:spLocks noChangeShapeType="1"/>
          </p:cNvSpPr>
          <p:nvPr/>
        </p:nvSpPr>
        <p:spPr bwMode="auto">
          <a:xfrm flipH="1">
            <a:off x="3886200" y="2667000"/>
            <a:ext cx="381000" cy="533400"/>
          </a:xfrm>
          <a:prstGeom prst="line">
            <a:avLst/>
          </a:prstGeom>
          <a:noFill/>
          <a:ln w="19050">
            <a:solidFill>
              <a:schemeClr val="tx1"/>
            </a:solidFill>
            <a:round/>
            <a:headEnd/>
            <a:tailEnd/>
          </a:ln>
        </p:spPr>
        <p:txBody>
          <a:bodyPr/>
          <a:lstStyle/>
          <a:p>
            <a:endParaRPr lang="en-US"/>
          </a:p>
        </p:txBody>
      </p:sp>
      <p:sp>
        <p:nvSpPr>
          <p:cNvPr id="22575" name="Line 47"/>
          <p:cNvSpPr>
            <a:spLocks noChangeShapeType="1"/>
          </p:cNvSpPr>
          <p:nvPr/>
        </p:nvSpPr>
        <p:spPr bwMode="auto">
          <a:xfrm>
            <a:off x="4419600" y="2667000"/>
            <a:ext cx="762000" cy="609600"/>
          </a:xfrm>
          <a:prstGeom prst="line">
            <a:avLst/>
          </a:prstGeom>
          <a:noFill/>
          <a:ln w="19050">
            <a:solidFill>
              <a:schemeClr val="tx1"/>
            </a:solidFill>
            <a:round/>
            <a:headEnd/>
            <a:tailEnd/>
          </a:ln>
        </p:spPr>
        <p:txBody>
          <a:bodyPr/>
          <a:lstStyle/>
          <a:p>
            <a:endParaRPr lang="en-US"/>
          </a:p>
        </p:txBody>
      </p:sp>
      <p:sp>
        <p:nvSpPr>
          <p:cNvPr id="22576" name="Line 48"/>
          <p:cNvSpPr>
            <a:spLocks noChangeShapeType="1"/>
          </p:cNvSpPr>
          <p:nvPr/>
        </p:nvSpPr>
        <p:spPr bwMode="auto">
          <a:xfrm flipH="1" flipV="1">
            <a:off x="3048000" y="4495800"/>
            <a:ext cx="1524000" cy="685800"/>
          </a:xfrm>
          <a:prstGeom prst="line">
            <a:avLst/>
          </a:prstGeom>
          <a:noFill/>
          <a:ln w="9525">
            <a:solidFill>
              <a:schemeClr val="tx1"/>
            </a:solidFill>
            <a:round/>
            <a:headEnd/>
            <a:tailEnd/>
          </a:ln>
        </p:spPr>
        <p:txBody>
          <a:bodyPr/>
          <a:lstStyle/>
          <a:p>
            <a:endParaRPr lang="en-US"/>
          </a:p>
        </p:txBody>
      </p:sp>
      <p:sp>
        <p:nvSpPr>
          <p:cNvPr id="22577" name="Text Box 49"/>
          <p:cNvSpPr txBox="1">
            <a:spLocks noChangeArrowheads="1"/>
          </p:cNvSpPr>
          <p:nvPr/>
        </p:nvSpPr>
        <p:spPr bwMode="auto">
          <a:xfrm>
            <a:off x="5597525" y="5761038"/>
            <a:ext cx="692150" cy="366712"/>
          </a:xfrm>
          <a:prstGeom prst="rect">
            <a:avLst/>
          </a:prstGeom>
          <a:noFill/>
          <a:ln w="9525">
            <a:noFill/>
            <a:miter lim="800000"/>
            <a:headEnd/>
            <a:tailEnd/>
          </a:ln>
        </p:spPr>
        <p:txBody>
          <a:bodyPr wrap="none">
            <a:spAutoFit/>
          </a:bodyPr>
          <a:lstStyle/>
          <a:p>
            <a:r>
              <a:rPr lang="en-US">
                <a:latin typeface="Arial" charset="0"/>
              </a:rPr>
              <a:t>Sites</a:t>
            </a:r>
          </a:p>
        </p:txBody>
      </p:sp>
      <p:sp>
        <p:nvSpPr>
          <p:cNvPr id="22578" name="Rectangle 50"/>
          <p:cNvSpPr>
            <a:spLocks noChangeArrowheads="1"/>
          </p:cNvSpPr>
          <p:nvPr/>
        </p:nvSpPr>
        <p:spPr bwMode="auto">
          <a:xfrm>
            <a:off x="1447800" y="3716338"/>
            <a:ext cx="330200" cy="338137"/>
          </a:xfrm>
          <a:prstGeom prst="rect">
            <a:avLst/>
          </a:prstGeom>
          <a:solidFill>
            <a:srgbClr val="FF33CC"/>
          </a:solidFill>
          <a:ln w="28575">
            <a:solidFill>
              <a:schemeClr val="tx1"/>
            </a:solidFill>
            <a:prstDash val="dash"/>
            <a:miter lim="800000"/>
            <a:headEnd/>
            <a:tailEnd/>
          </a:ln>
        </p:spPr>
        <p:txBody>
          <a:bodyPr wrap="none" anchor="ctr"/>
          <a:lstStyle/>
          <a:p>
            <a:pPr algn="ctr"/>
            <a:r>
              <a:rPr lang="en-US">
                <a:latin typeface="Arial" charset="0"/>
              </a:rPr>
              <a:t>CS</a:t>
            </a:r>
          </a:p>
        </p:txBody>
      </p:sp>
      <p:sp>
        <p:nvSpPr>
          <p:cNvPr id="22579" name="Rectangle 51"/>
          <p:cNvSpPr>
            <a:spLocks noChangeArrowheads="1"/>
          </p:cNvSpPr>
          <p:nvPr/>
        </p:nvSpPr>
        <p:spPr bwMode="auto">
          <a:xfrm>
            <a:off x="3429000" y="3698875"/>
            <a:ext cx="330200" cy="338138"/>
          </a:xfrm>
          <a:prstGeom prst="rect">
            <a:avLst/>
          </a:prstGeom>
          <a:solidFill>
            <a:srgbClr val="FF33CC"/>
          </a:solidFill>
          <a:ln w="28575">
            <a:solidFill>
              <a:schemeClr val="tx1"/>
            </a:solidFill>
            <a:prstDash val="dash"/>
            <a:miter lim="800000"/>
            <a:headEnd/>
            <a:tailEnd/>
          </a:ln>
        </p:spPr>
        <p:txBody>
          <a:bodyPr wrap="none" anchor="ctr"/>
          <a:lstStyle/>
          <a:p>
            <a:pPr algn="ctr"/>
            <a:r>
              <a:rPr lang="en-US">
                <a:latin typeface="Arial" charset="0"/>
              </a:rPr>
              <a:t>CS</a:t>
            </a:r>
          </a:p>
        </p:txBody>
      </p:sp>
      <p:sp>
        <p:nvSpPr>
          <p:cNvPr id="22580" name="Rectangle 52"/>
          <p:cNvSpPr>
            <a:spLocks noChangeArrowheads="1"/>
          </p:cNvSpPr>
          <p:nvPr/>
        </p:nvSpPr>
        <p:spPr bwMode="auto">
          <a:xfrm>
            <a:off x="5397500" y="3698875"/>
            <a:ext cx="330200" cy="338138"/>
          </a:xfrm>
          <a:prstGeom prst="rect">
            <a:avLst/>
          </a:prstGeom>
          <a:solidFill>
            <a:srgbClr val="FF33CC"/>
          </a:solidFill>
          <a:ln w="28575">
            <a:solidFill>
              <a:schemeClr val="tx1"/>
            </a:solidFill>
            <a:prstDash val="dash"/>
            <a:miter lim="800000"/>
            <a:headEnd/>
            <a:tailEnd/>
          </a:ln>
        </p:spPr>
        <p:txBody>
          <a:bodyPr wrap="none" anchor="ctr"/>
          <a:lstStyle/>
          <a:p>
            <a:pPr algn="ctr"/>
            <a:r>
              <a:rPr lang="en-US">
                <a:latin typeface="Arial" charset="0"/>
              </a:rPr>
              <a:t>CS</a:t>
            </a:r>
          </a:p>
        </p:txBody>
      </p:sp>
      <p:sp>
        <p:nvSpPr>
          <p:cNvPr id="22581" name="Rectangle 53"/>
          <p:cNvSpPr>
            <a:spLocks noChangeArrowheads="1"/>
          </p:cNvSpPr>
          <p:nvPr/>
        </p:nvSpPr>
        <p:spPr bwMode="auto">
          <a:xfrm>
            <a:off x="4953000" y="5181600"/>
            <a:ext cx="330200" cy="338138"/>
          </a:xfrm>
          <a:prstGeom prst="rect">
            <a:avLst/>
          </a:prstGeom>
          <a:solidFill>
            <a:srgbClr val="FF33CC"/>
          </a:solidFill>
          <a:ln w="28575">
            <a:solidFill>
              <a:schemeClr val="tx1"/>
            </a:solidFill>
            <a:prstDash val="dash"/>
            <a:miter lim="800000"/>
            <a:headEnd/>
            <a:tailEnd/>
          </a:ln>
        </p:spPr>
        <p:txBody>
          <a:bodyPr wrap="none" anchor="ctr"/>
          <a:lstStyle/>
          <a:p>
            <a:pPr algn="ctr"/>
            <a:r>
              <a:rPr lang="en-US">
                <a:latin typeface="Arial" charset="0"/>
              </a:rPr>
              <a:t>CS</a:t>
            </a:r>
          </a:p>
        </p:txBody>
      </p:sp>
      <p:sp>
        <p:nvSpPr>
          <p:cNvPr id="22582" name="Rectangle 54"/>
          <p:cNvSpPr>
            <a:spLocks noChangeArrowheads="1"/>
          </p:cNvSpPr>
          <p:nvPr/>
        </p:nvSpPr>
        <p:spPr bwMode="auto">
          <a:xfrm>
            <a:off x="1371600" y="4843463"/>
            <a:ext cx="330200" cy="338137"/>
          </a:xfrm>
          <a:prstGeom prst="rect">
            <a:avLst/>
          </a:prstGeom>
          <a:solidFill>
            <a:srgbClr val="FF33CC"/>
          </a:solidFill>
          <a:ln w="28575">
            <a:solidFill>
              <a:schemeClr val="tx1"/>
            </a:solidFill>
            <a:prstDash val="dash"/>
            <a:miter lim="800000"/>
            <a:headEnd/>
            <a:tailEnd/>
          </a:ln>
        </p:spPr>
        <p:txBody>
          <a:bodyPr wrap="none" anchor="ctr"/>
          <a:lstStyle/>
          <a:p>
            <a:pPr algn="ctr"/>
            <a:r>
              <a:rPr lang="en-US">
                <a:latin typeface="Arial" charset="0"/>
              </a:rPr>
              <a:t>CS</a:t>
            </a:r>
          </a:p>
        </p:txBody>
      </p:sp>
      <p:sp>
        <p:nvSpPr>
          <p:cNvPr id="22583" name="Text Box 55"/>
          <p:cNvSpPr txBox="1">
            <a:spLocks noChangeArrowheads="1"/>
          </p:cNvSpPr>
          <p:nvPr/>
        </p:nvSpPr>
        <p:spPr bwMode="auto">
          <a:xfrm>
            <a:off x="6037263" y="2290763"/>
            <a:ext cx="2997200" cy="1006475"/>
          </a:xfrm>
          <a:prstGeom prst="rect">
            <a:avLst/>
          </a:prstGeom>
          <a:solidFill>
            <a:schemeClr val="bg1"/>
          </a:solidFill>
          <a:ln w="9525">
            <a:noFill/>
            <a:miter lim="800000"/>
            <a:headEnd/>
            <a:tailEnd/>
          </a:ln>
        </p:spPr>
        <p:txBody>
          <a:bodyPr>
            <a:spAutoFit/>
          </a:bodyPr>
          <a:lstStyle/>
          <a:p>
            <a:pPr marL="457200" indent="-457200">
              <a:buFontTx/>
              <a:buAutoNum type="arabicPeriod"/>
            </a:pPr>
            <a:r>
              <a:rPr lang="en-US" sz="2000">
                <a:solidFill>
                  <a:srgbClr val="33CC33"/>
                </a:solidFill>
                <a:latin typeface="Arial" charset="0"/>
              </a:rPr>
              <a:t>Origin Server pushes content out to all CSs.</a:t>
            </a:r>
          </a:p>
        </p:txBody>
      </p:sp>
      <p:sp>
        <p:nvSpPr>
          <p:cNvPr id="22584" name="Rectangle 56"/>
          <p:cNvSpPr>
            <a:spLocks noChangeArrowheads="1"/>
          </p:cNvSpPr>
          <p:nvPr/>
        </p:nvSpPr>
        <p:spPr bwMode="auto">
          <a:xfrm>
            <a:off x="1790700" y="6340475"/>
            <a:ext cx="330200" cy="338138"/>
          </a:xfrm>
          <a:prstGeom prst="rect">
            <a:avLst/>
          </a:prstGeom>
          <a:solidFill>
            <a:srgbClr val="33CC33"/>
          </a:solidFill>
          <a:ln w="28575">
            <a:solidFill>
              <a:schemeClr val="tx1"/>
            </a:solidFill>
            <a:prstDash val="dash"/>
            <a:miter lim="800000"/>
            <a:headEnd/>
            <a:tailEnd/>
          </a:ln>
        </p:spPr>
        <p:txBody>
          <a:bodyPr wrap="none" anchor="ctr"/>
          <a:lstStyle/>
          <a:p>
            <a:pPr algn="ctr"/>
            <a:r>
              <a:rPr lang="en-US">
                <a:latin typeface="Arial" charset="0"/>
              </a:rPr>
              <a:t>C</a:t>
            </a:r>
          </a:p>
        </p:txBody>
      </p:sp>
      <p:cxnSp>
        <p:nvCxnSpPr>
          <p:cNvPr id="22585" name="AutoShape 57"/>
          <p:cNvCxnSpPr>
            <a:cxnSpLocks noChangeShapeType="1"/>
            <a:stCxn id="22542" idx="3"/>
            <a:endCxn id="22584" idx="0"/>
          </p:cNvCxnSpPr>
          <p:nvPr/>
        </p:nvCxnSpPr>
        <p:spPr bwMode="auto">
          <a:xfrm flipH="1">
            <a:off x="1955800" y="6127750"/>
            <a:ext cx="396875" cy="198438"/>
          </a:xfrm>
          <a:prstGeom prst="straightConnector1">
            <a:avLst/>
          </a:prstGeom>
          <a:noFill/>
          <a:ln w="9525">
            <a:solidFill>
              <a:schemeClr val="tx1"/>
            </a:solidFill>
            <a:round/>
            <a:headEnd/>
            <a:tailEnd/>
          </a:ln>
        </p:spPr>
      </p:cxnSp>
      <p:sp>
        <p:nvSpPr>
          <p:cNvPr id="22586" name="Rectangle 58"/>
          <p:cNvSpPr>
            <a:spLocks noChangeArrowheads="1"/>
          </p:cNvSpPr>
          <p:nvPr/>
        </p:nvSpPr>
        <p:spPr bwMode="auto">
          <a:xfrm>
            <a:off x="4114800" y="2286000"/>
            <a:ext cx="330200" cy="338138"/>
          </a:xfrm>
          <a:prstGeom prst="rect">
            <a:avLst/>
          </a:prstGeom>
          <a:solidFill>
            <a:srgbClr val="FF33CC"/>
          </a:solidFill>
          <a:ln w="28575">
            <a:solidFill>
              <a:schemeClr val="tx1"/>
            </a:solidFill>
            <a:prstDash val="dash"/>
            <a:miter lim="800000"/>
            <a:headEnd/>
            <a:tailEnd/>
          </a:ln>
        </p:spPr>
        <p:txBody>
          <a:bodyPr wrap="none" anchor="ctr"/>
          <a:lstStyle/>
          <a:p>
            <a:pPr algn="ctr"/>
            <a:r>
              <a:rPr lang="en-US">
                <a:latin typeface="Arial" charset="0"/>
              </a:rPr>
              <a:t>OS</a:t>
            </a:r>
          </a:p>
        </p:txBody>
      </p:sp>
      <p:cxnSp>
        <p:nvCxnSpPr>
          <p:cNvPr id="22587" name="AutoShape 59"/>
          <p:cNvCxnSpPr>
            <a:cxnSpLocks noChangeShapeType="1"/>
            <a:stCxn id="22586" idx="1"/>
            <a:endCxn id="22578" idx="3"/>
          </p:cNvCxnSpPr>
          <p:nvPr/>
        </p:nvCxnSpPr>
        <p:spPr bwMode="auto">
          <a:xfrm flipH="1">
            <a:off x="1792288" y="2455863"/>
            <a:ext cx="2308225" cy="1430337"/>
          </a:xfrm>
          <a:prstGeom prst="straightConnector1">
            <a:avLst/>
          </a:prstGeom>
          <a:noFill/>
          <a:ln w="57150">
            <a:solidFill>
              <a:srgbClr val="33CC33"/>
            </a:solidFill>
            <a:round/>
            <a:headEnd/>
            <a:tailEnd type="triangle" w="med" len="med"/>
          </a:ln>
        </p:spPr>
      </p:cxnSp>
      <p:cxnSp>
        <p:nvCxnSpPr>
          <p:cNvPr id="22588" name="AutoShape 60"/>
          <p:cNvCxnSpPr>
            <a:cxnSpLocks noChangeShapeType="1"/>
            <a:stCxn id="22586" idx="1"/>
            <a:endCxn id="22582" idx="3"/>
          </p:cNvCxnSpPr>
          <p:nvPr/>
        </p:nvCxnSpPr>
        <p:spPr bwMode="auto">
          <a:xfrm flipH="1">
            <a:off x="1716088" y="2455863"/>
            <a:ext cx="2384425" cy="2557462"/>
          </a:xfrm>
          <a:prstGeom prst="straightConnector1">
            <a:avLst/>
          </a:prstGeom>
          <a:noFill/>
          <a:ln w="57150">
            <a:solidFill>
              <a:srgbClr val="33CC33"/>
            </a:solidFill>
            <a:round/>
            <a:headEnd/>
            <a:tailEnd type="triangle" w="med" len="med"/>
          </a:ln>
        </p:spPr>
      </p:cxnSp>
      <p:cxnSp>
        <p:nvCxnSpPr>
          <p:cNvPr id="22589" name="AutoShape 61"/>
          <p:cNvCxnSpPr>
            <a:cxnSpLocks noChangeShapeType="1"/>
            <a:stCxn id="22586" idx="2"/>
            <a:endCxn id="22579" idx="0"/>
          </p:cNvCxnSpPr>
          <p:nvPr/>
        </p:nvCxnSpPr>
        <p:spPr bwMode="auto">
          <a:xfrm flipH="1">
            <a:off x="3594100" y="2638425"/>
            <a:ext cx="685800" cy="1046163"/>
          </a:xfrm>
          <a:prstGeom prst="straightConnector1">
            <a:avLst/>
          </a:prstGeom>
          <a:noFill/>
          <a:ln w="57150">
            <a:solidFill>
              <a:srgbClr val="33CC33"/>
            </a:solidFill>
            <a:round/>
            <a:headEnd/>
            <a:tailEnd type="triangle" w="med" len="med"/>
          </a:ln>
        </p:spPr>
      </p:cxnSp>
      <p:cxnSp>
        <p:nvCxnSpPr>
          <p:cNvPr id="22590" name="AutoShape 62"/>
          <p:cNvCxnSpPr>
            <a:cxnSpLocks noChangeShapeType="1"/>
            <a:stCxn id="22586" idx="2"/>
            <a:endCxn id="22581" idx="0"/>
          </p:cNvCxnSpPr>
          <p:nvPr/>
        </p:nvCxnSpPr>
        <p:spPr bwMode="auto">
          <a:xfrm>
            <a:off x="4279900" y="2638425"/>
            <a:ext cx="838200" cy="2528888"/>
          </a:xfrm>
          <a:prstGeom prst="straightConnector1">
            <a:avLst/>
          </a:prstGeom>
          <a:noFill/>
          <a:ln w="57150">
            <a:solidFill>
              <a:srgbClr val="33CC33"/>
            </a:solidFill>
            <a:round/>
            <a:headEnd/>
            <a:tailEnd type="triangle" w="med" len="med"/>
          </a:ln>
        </p:spPr>
      </p:cxnSp>
      <p:cxnSp>
        <p:nvCxnSpPr>
          <p:cNvPr id="22591" name="AutoShape 63"/>
          <p:cNvCxnSpPr>
            <a:cxnSpLocks noChangeShapeType="1"/>
            <a:stCxn id="22586" idx="3"/>
            <a:endCxn id="22580" idx="0"/>
          </p:cNvCxnSpPr>
          <p:nvPr/>
        </p:nvCxnSpPr>
        <p:spPr bwMode="auto">
          <a:xfrm>
            <a:off x="4459288" y="2455863"/>
            <a:ext cx="1103312" cy="1228725"/>
          </a:xfrm>
          <a:prstGeom prst="straightConnector1">
            <a:avLst/>
          </a:prstGeom>
          <a:noFill/>
          <a:ln w="57150">
            <a:solidFill>
              <a:srgbClr val="33CC33"/>
            </a:solidFill>
            <a:round/>
            <a:headEnd/>
            <a:tailEnd type="triangle" w="med" len="med"/>
          </a:ln>
        </p:spPr>
      </p:cxnSp>
      <p:sp>
        <p:nvSpPr>
          <p:cNvPr id="22592" name="Rectangle 64"/>
          <p:cNvSpPr>
            <a:spLocks noChangeArrowheads="1"/>
          </p:cNvSpPr>
          <p:nvPr/>
        </p:nvSpPr>
        <p:spPr bwMode="auto">
          <a:xfrm>
            <a:off x="3733800" y="3657600"/>
            <a:ext cx="134938" cy="222250"/>
          </a:xfrm>
          <a:prstGeom prst="rect">
            <a:avLst/>
          </a:prstGeom>
          <a:solidFill>
            <a:srgbClr val="33CC33"/>
          </a:solidFill>
          <a:ln w="9525">
            <a:solidFill>
              <a:schemeClr val="tx1"/>
            </a:solidFill>
            <a:miter lim="800000"/>
            <a:headEnd/>
            <a:tailEnd/>
          </a:ln>
        </p:spPr>
        <p:txBody>
          <a:bodyPr wrap="none" anchor="ctr"/>
          <a:lstStyle/>
          <a:p>
            <a:endParaRPr lang="en-US"/>
          </a:p>
        </p:txBody>
      </p:sp>
      <p:sp>
        <p:nvSpPr>
          <p:cNvPr id="22593" name="Rectangle 65"/>
          <p:cNvSpPr>
            <a:spLocks noChangeArrowheads="1"/>
          </p:cNvSpPr>
          <p:nvPr/>
        </p:nvSpPr>
        <p:spPr bwMode="auto">
          <a:xfrm>
            <a:off x="1371600" y="3657600"/>
            <a:ext cx="134938" cy="222250"/>
          </a:xfrm>
          <a:prstGeom prst="rect">
            <a:avLst/>
          </a:prstGeom>
          <a:solidFill>
            <a:srgbClr val="33CC33"/>
          </a:solidFill>
          <a:ln w="9525">
            <a:solidFill>
              <a:schemeClr val="tx1"/>
            </a:solidFill>
            <a:miter lim="800000"/>
            <a:headEnd/>
            <a:tailEnd/>
          </a:ln>
        </p:spPr>
        <p:txBody>
          <a:bodyPr wrap="none" anchor="ctr"/>
          <a:lstStyle/>
          <a:p>
            <a:endParaRPr lang="en-US"/>
          </a:p>
        </p:txBody>
      </p:sp>
      <p:sp>
        <p:nvSpPr>
          <p:cNvPr id="22594" name="Rectangle 66"/>
          <p:cNvSpPr>
            <a:spLocks noChangeArrowheads="1"/>
          </p:cNvSpPr>
          <p:nvPr/>
        </p:nvSpPr>
        <p:spPr bwMode="auto">
          <a:xfrm>
            <a:off x="1295400" y="4800600"/>
            <a:ext cx="134938" cy="222250"/>
          </a:xfrm>
          <a:prstGeom prst="rect">
            <a:avLst/>
          </a:prstGeom>
          <a:solidFill>
            <a:srgbClr val="33CC33"/>
          </a:solidFill>
          <a:ln w="9525">
            <a:solidFill>
              <a:schemeClr val="tx1"/>
            </a:solidFill>
            <a:miter lim="800000"/>
            <a:headEnd/>
            <a:tailEnd/>
          </a:ln>
        </p:spPr>
        <p:txBody>
          <a:bodyPr wrap="none" anchor="ctr"/>
          <a:lstStyle/>
          <a:p>
            <a:endParaRPr lang="en-US"/>
          </a:p>
        </p:txBody>
      </p:sp>
      <p:sp>
        <p:nvSpPr>
          <p:cNvPr id="22595" name="Rectangle 67"/>
          <p:cNvSpPr>
            <a:spLocks noChangeArrowheads="1"/>
          </p:cNvSpPr>
          <p:nvPr/>
        </p:nvSpPr>
        <p:spPr bwMode="auto">
          <a:xfrm>
            <a:off x="5257800" y="5105400"/>
            <a:ext cx="134938" cy="222250"/>
          </a:xfrm>
          <a:prstGeom prst="rect">
            <a:avLst/>
          </a:prstGeom>
          <a:solidFill>
            <a:srgbClr val="33CC33"/>
          </a:solidFill>
          <a:ln w="9525">
            <a:solidFill>
              <a:schemeClr val="tx1"/>
            </a:solidFill>
            <a:miter lim="800000"/>
            <a:headEnd/>
            <a:tailEnd/>
          </a:ln>
        </p:spPr>
        <p:txBody>
          <a:bodyPr wrap="none" anchor="ctr"/>
          <a:lstStyle/>
          <a:p>
            <a:endParaRPr lang="en-US"/>
          </a:p>
        </p:txBody>
      </p:sp>
      <p:sp>
        <p:nvSpPr>
          <p:cNvPr id="22596" name="Rectangle 68"/>
          <p:cNvSpPr>
            <a:spLocks noChangeArrowheads="1"/>
          </p:cNvSpPr>
          <p:nvPr/>
        </p:nvSpPr>
        <p:spPr bwMode="auto">
          <a:xfrm>
            <a:off x="5715000" y="3657600"/>
            <a:ext cx="134938" cy="222250"/>
          </a:xfrm>
          <a:prstGeom prst="rect">
            <a:avLst/>
          </a:prstGeom>
          <a:solidFill>
            <a:srgbClr val="33CC33"/>
          </a:solidFill>
          <a:ln w="9525">
            <a:solidFill>
              <a:schemeClr val="tx1"/>
            </a:solidFill>
            <a:miter lim="800000"/>
            <a:headEnd/>
            <a:tailEnd/>
          </a:ln>
        </p:spPr>
        <p:txBody>
          <a:bodyPr wrap="none" anchor="ctr"/>
          <a:lstStyle/>
          <a:p>
            <a:endParaRPr lang="en-US"/>
          </a:p>
        </p:txBody>
      </p:sp>
      <p:sp>
        <p:nvSpPr>
          <p:cNvPr id="22597" name="Rectangle 69"/>
          <p:cNvSpPr>
            <a:spLocks noChangeArrowheads="1"/>
          </p:cNvSpPr>
          <p:nvPr/>
        </p:nvSpPr>
        <p:spPr bwMode="auto">
          <a:xfrm>
            <a:off x="6037263" y="6324600"/>
            <a:ext cx="330200" cy="338138"/>
          </a:xfrm>
          <a:prstGeom prst="rect">
            <a:avLst/>
          </a:prstGeom>
          <a:solidFill>
            <a:srgbClr val="33CC33"/>
          </a:solidFill>
          <a:ln w="28575">
            <a:solidFill>
              <a:schemeClr val="tx1"/>
            </a:solidFill>
            <a:prstDash val="dash"/>
            <a:miter lim="800000"/>
            <a:headEnd/>
            <a:tailEnd/>
          </a:ln>
        </p:spPr>
        <p:txBody>
          <a:bodyPr wrap="none" anchor="ctr"/>
          <a:lstStyle/>
          <a:p>
            <a:pPr algn="ctr"/>
            <a:r>
              <a:rPr lang="en-US">
                <a:latin typeface="Arial" charset="0"/>
              </a:rPr>
              <a:t>C</a:t>
            </a:r>
          </a:p>
        </p:txBody>
      </p:sp>
      <p:cxnSp>
        <p:nvCxnSpPr>
          <p:cNvPr id="22598" name="AutoShape 70"/>
          <p:cNvCxnSpPr>
            <a:cxnSpLocks noChangeShapeType="1"/>
            <a:endCxn id="22597" idx="0"/>
          </p:cNvCxnSpPr>
          <p:nvPr/>
        </p:nvCxnSpPr>
        <p:spPr bwMode="auto">
          <a:xfrm>
            <a:off x="5495925" y="6127750"/>
            <a:ext cx="706438" cy="182563"/>
          </a:xfrm>
          <a:prstGeom prst="straightConnector1">
            <a:avLst/>
          </a:prstGeom>
          <a:noFill/>
          <a:ln w="9525">
            <a:solidFill>
              <a:schemeClr val="tx1"/>
            </a:solidFill>
            <a:round/>
            <a:headEnd/>
            <a:tailEnd/>
          </a:ln>
        </p:spPr>
      </p:cxn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pPr eaLnBrk="1" hangingPunct="1"/>
            <a:r>
              <a:rPr lang="en-US" smtClean="0"/>
              <a:t>Pushed CDN</a:t>
            </a:r>
            <a:endParaRPr lang="en-US" sz="3300" smtClean="0"/>
          </a:p>
        </p:txBody>
      </p:sp>
      <p:sp>
        <p:nvSpPr>
          <p:cNvPr id="23555" name="Oval 3"/>
          <p:cNvSpPr>
            <a:spLocks noChangeArrowheads="1"/>
          </p:cNvSpPr>
          <p:nvPr/>
        </p:nvSpPr>
        <p:spPr bwMode="auto">
          <a:xfrm>
            <a:off x="304800" y="5562600"/>
            <a:ext cx="457200" cy="304800"/>
          </a:xfrm>
          <a:prstGeom prst="ellipse">
            <a:avLst/>
          </a:prstGeom>
          <a:solidFill>
            <a:schemeClr val="accent1"/>
          </a:solidFill>
          <a:ln w="9525">
            <a:solidFill>
              <a:schemeClr val="tx1"/>
            </a:solidFill>
            <a:round/>
            <a:headEnd/>
            <a:tailEnd/>
          </a:ln>
        </p:spPr>
        <p:txBody>
          <a:bodyPr wrap="none" anchor="ctr"/>
          <a:lstStyle/>
          <a:p>
            <a:pPr algn="ctr"/>
            <a:r>
              <a:rPr lang="en-US">
                <a:latin typeface="Arial" charset="0"/>
              </a:rPr>
              <a:t>S</a:t>
            </a:r>
          </a:p>
        </p:txBody>
      </p:sp>
      <p:sp>
        <p:nvSpPr>
          <p:cNvPr id="23556" name="Oval 4"/>
          <p:cNvSpPr>
            <a:spLocks noChangeArrowheads="1"/>
          </p:cNvSpPr>
          <p:nvPr/>
        </p:nvSpPr>
        <p:spPr bwMode="auto">
          <a:xfrm>
            <a:off x="762000" y="4800600"/>
            <a:ext cx="685800" cy="381000"/>
          </a:xfrm>
          <a:prstGeom prst="ellipse">
            <a:avLst/>
          </a:prstGeom>
          <a:solidFill>
            <a:schemeClr val="accent1"/>
          </a:solidFill>
          <a:ln w="9525">
            <a:solidFill>
              <a:schemeClr val="tx1"/>
            </a:solidFill>
            <a:round/>
            <a:headEnd/>
            <a:tailEnd/>
          </a:ln>
        </p:spPr>
        <p:txBody>
          <a:bodyPr wrap="none" anchor="ctr"/>
          <a:lstStyle/>
          <a:p>
            <a:pPr algn="ctr"/>
            <a:r>
              <a:rPr lang="en-US">
                <a:latin typeface="Arial" charset="0"/>
              </a:rPr>
              <a:t>ISP</a:t>
            </a:r>
          </a:p>
        </p:txBody>
      </p:sp>
      <p:sp>
        <p:nvSpPr>
          <p:cNvPr id="23557" name="Oval 5"/>
          <p:cNvSpPr>
            <a:spLocks noChangeArrowheads="1"/>
          </p:cNvSpPr>
          <p:nvPr/>
        </p:nvSpPr>
        <p:spPr bwMode="auto">
          <a:xfrm>
            <a:off x="914400" y="3200400"/>
            <a:ext cx="1371600" cy="685800"/>
          </a:xfrm>
          <a:prstGeom prst="ellipse">
            <a:avLst/>
          </a:prstGeom>
          <a:solidFill>
            <a:schemeClr val="accent1"/>
          </a:solidFill>
          <a:ln w="9525">
            <a:solidFill>
              <a:schemeClr val="tx1"/>
            </a:solidFill>
            <a:round/>
            <a:headEnd/>
            <a:tailEnd/>
          </a:ln>
        </p:spPr>
        <p:txBody>
          <a:bodyPr wrap="none" anchor="ctr"/>
          <a:lstStyle/>
          <a:p>
            <a:pPr algn="ctr"/>
            <a:r>
              <a:rPr lang="en-US">
                <a:latin typeface="Arial" charset="0"/>
              </a:rPr>
              <a:t>Backbone</a:t>
            </a:r>
          </a:p>
          <a:p>
            <a:pPr algn="ctr"/>
            <a:r>
              <a:rPr lang="en-US">
                <a:latin typeface="Arial" charset="0"/>
              </a:rPr>
              <a:t>ISP</a:t>
            </a:r>
          </a:p>
        </p:txBody>
      </p:sp>
      <p:sp>
        <p:nvSpPr>
          <p:cNvPr id="23558" name="Rectangle 6"/>
          <p:cNvSpPr>
            <a:spLocks noChangeArrowheads="1"/>
          </p:cNvSpPr>
          <p:nvPr/>
        </p:nvSpPr>
        <p:spPr bwMode="auto">
          <a:xfrm>
            <a:off x="2743200" y="4267200"/>
            <a:ext cx="304800" cy="304800"/>
          </a:xfrm>
          <a:prstGeom prst="rect">
            <a:avLst/>
          </a:prstGeom>
          <a:solidFill>
            <a:schemeClr val="accent1"/>
          </a:solidFill>
          <a:ln w="9525">
            <a:solidFill>
              <a:schemeClr val="tx1"/>
            </a:solidFill>
            <a:miter lim="800000"/>
            <a:headEnd/>
            <a:tailEnd/>
          </a:ln>
        </p:spPr>
        <p:txBody>
          <a:bodyPr wrap="none" anchor="ctr"/>
          <a:lstStyle/>
          <a:p>
            <a:pPr algn="ctr"/>
            <a:r>
              <a:rPr lang="en-US">
                <a:latin typeface="Arial" charset="0"/>
              </a:rPr>
              <a:t>IX</a:t>
            </a:r>
          </a:p>
        </p:txBody>
      </p:sp>
      <p:sp>
        <p:nvSpPr>
          <p:cNvPr id="23559" name="Rectangle 7"/>
          <p:cNvSpPr>
            <a:spLocks noChangeArrowheads="1"/>
          </p:cNvSpPr>
          <p:nvPr/>
        </p:nvSpPr>
        <p:spPr bwMode="auto">
          <a:xfrm>
            <a:off x="4267200" y="4267200"/>
            <a:ext cx="304800" cy="304800"/>
          </a:xfrm>
          <a:prstGeom prst="rect">
            <a:avLst/>
          </a:prstGeom>
          <a:solidFill>
            <a:schemeClr val="accent1"/>
          </a:solidFill>
          <a:ln w="9525">
            <a:solidFill>
              <a:schemeClr val="tx1"/>
            </a:solidFill>
            <a:miter lim="800000"/>
            <a:headEnd/>
            <a:tailEnd/>
          </a:ln>
        </p:spPr>
        <p:txBody>
          <a:bodyPr wrap="none" anchor="ctr"/>
          <a:lstStyle/>
          <a:p>
            <a:pPr algn="ctr"/>
            <a:r>
              <a:rPr lang="en-US">
                <a:latin typeface="Arial" charset="0"/>
              </a:rPr>
              <a:t>IX</a:t>
            </a:r>
          </a:p>
        </p:txBody>
      </p:sp>
      <p:sp>
        <p:nvSpPr>
          <p:cNvPr id="23560" name="Oval 8"/>
          <p:cNvSpPr>
            <a:spLocks noChangeArrowheads="1"/>
          </p:cNvSpPr>
          <p:nvPr/>
        </p:nvSpPr>
        <p:spPr bwMode="auto">
          <a:xfrm>
            <a:off x="838200" y="5562600"/>
            <a:ext cx="457200" cy="304800"/>
          </a:xfrm>
          <a:prstGeom prst="ellipse">
            <a:avLst/>
          </a:prstGeom>
          <a:solidFill>
            <a:schemeClr val="accent1"/>
          </a:solidFill>
          <a:ln w="9525">
            <a:solidFill>
              <a:schemeClr val="tx1"/>
            </a:solidFill>
            <a:round/>
            <a:headEnd/>
            <a:tailEnd/>
          </a:ln>
        </p:spPr>
        <p:txBody>
          <a:bodyPr wrap="none" anchor="ctr"/>
          <a:lstStyle/>
          <a:p>
            <a:pPr algn="ctr"/>
            <a:r>
              <a:rPr lang="en-US">
                <a:latin typeface="Arial" charset="0"/>
              </a:rPr>
              <a:t>S</a:t>
            </a:r>
          </a:p>
        </p:txBody>
      </p:sp>
      <p:sp>
        <p:nvSpPr>
          <p:cNvPr id="23561" name="Oval 9"/>
          <p:cNvSpPr>
            <a:spLocks noChangeArrowheads="1"/>
          </p:cNvSpPr>
          <p:nvPr/>
        </p:nvSpPr>
        <p:spPr bwMode="auto">
          <a:xfrm>
            <a:off x="1371600" y="5562600"/>
            <a:ext cx="457200" cy="304800"/>
          </a:xfrm>
          <a:prstGeom prst="ellipse">
            <a:avLst/>
          </a:prstGeom>
          <a:solidFill>
            <a:schemeClr val="accent1"/>
          </a:solidFill>
          <a:ln w="9525">
            <a:solidFill>
              <a:schemeClr val="tx1"/>
            </a:solidFill>
            <a:round/>
            <a:headEnd/>
            <a:tailEnd/>
          </a:ln>
        </p:spPr>
        <p:txBody>
          <a:bodyPr wrap="none" anchor="ctr"/>
          <a:lstStyle/>
          <a:p>
            <a:pPr algn="ctr"/>
            <a:r>
              <a:rPr lang="en-US">
                <a:latin typeface="Arial" charset="0"/>
              </a:rPr>
              <a:t>S</a:t>
            </a:r>
          </a:p>
        </p:txBody>
      </p:sp>
      <p:sp>
        <p:nvSpPr>
          <p:cNvPr id="23562" name="Line 10"/>
          <p:cNvSpPr>
            <a:spLocks noChangeShapeType="1"/>
          </p:cNvSpPr>
          <p:nvPr/>
        </p:nvSpPr>
        <p:spPr bwMode="auto">
          <a:xfrm flipV="1">
            <a:off x="685800" y="5181600"/>
            <a:ext cx="228600" cy="381000"/>
          </a:xfrm>
          <a:prstGeom prst="line">
            <a:avLst/>
          </a:prstGeom>
          <a:noFill/>
          <a:ln w="9525">
            <a:solidFill>
              <a:schemeClr val="tx1"/>
            </a:solidFill>
            <a:round/>
            <a:headEnd/>
            <a:tailEnd/>
          </a:ln>
        </p:spPr>
        <p:txBody>
          <a:bodyPr/>
          <a:lstStyle/>
          <a:p>
            <a:endParaRPr lang="en-US"/>
          </a:p>
        </p:txBody>
      </p:sp>
      <p:sp>
        <p:nvSpPr>
          <p:cNvPr id="23563" name="Line 11"/>
          <p:cNvSpPr>
            <a:spLocks noChangeShapeType="1"/>
          </p:cNvSpPr>
          <p:nvPr/>
        </p:nvSpPr>
        <p:spPr bwMode="auto">
          <a:xfrm flipV="1">
            <a:off x="1066800" y="5181600"/>
            <a:ext cx="0" cy="381000"/>
          </a:xfrm>
          <a:prstGeom prst="line">
            <a:avLst/>
          </a:prstGeom>
          <a:noFill/>
          <a:ln w="9525">
            <a:solidFill>
              <a:schemeClr val="tx1"/>
            </a:solidFill>
            <a:round/>
            <a:headEnd/>
            <a:tailEnd/>
          </a:ln>
        </p:spPr>
        <p:txBody>
          <a:bodyPr/>
          <a:lstStyle/>
          <a:p>
            <a:endParaRPr lang="en-US"/>
          </a:p>
        </p:txBody>
      </p:sp>
      <p:sp>
        <p:nvSpPr>
          <p:cNvPr id="23564" name="Line 12"/>
          <p:cNvSpPr>
            <a:spLocks noChangeShapeType="1"/>
          </p:cNvSpPr>
          <p:nvPr/>
        </p:nvSpPr>
        <p:spPr bwMode="auto">
          <a:xfrm flipH="1" flipV="1">
            <a:off x="1295400" y="5181600"/>
            <a:ext cx="228600" cy="381000"/>
          </a:xfrm>
          <a:prstGeom prst="line">
            <a:avLst/>
          </a:prstGeom>
          <a:noFill/>
          <a:ln w="9525">
            <a:solidFill>
              <a:schemeClr val="tx1"/>
            </a:solidFill>
            <a:round/>
            <a:headEnd/>
            <a:tailEnd/>
          </a:ln>
        </p:spPr>
        <p:txBody>
          <a:bodyPr/>
          <a:lstStyle/>
          <a:p>
            <a:endParaRPr lang="en-US"/>
          </a:p>
        </p:txBody>
      </p:sp>
      <p:sp>
        <p:nvSpPr>
          <p:cNvPr id="23565" name="Oval 13"/>
          <p:cNvSpPr>
            <a:spLocks noChangeArrowheads="1"/>
          </p:cNvSpPr>
          <p:nvPr/>
        </p:nvSpPr>
        <p:spPr bwMode="auto">
          <a:xfrm>
            <a:off x="5562600" y="4724400"/>
            <a:ext cx="685800" cy="381000"/>
          </a:xfrm>
          <a:prstGeom prst="ellipse">
            <a:avLst/>
          </a:prstGeom>
          <a:solidFill>
            <a:schemeClr val="accent1"/>
          </a:solidFill>
          <a:ln w="9525">
            <a:solidFill>
              <a:schemeClr val="tx1"/>
            </a:solidFill>
            <a:round/>
            <a:headEnd/>
            <a:tailEnd/>
          </a:ln>
        </p:spPr>
        <p:txBody>
          <a:bodyPr wrap="none" anchor="ctr"/>
          <a:lstStyle/>
          <a:p>
            <a:pPr algn="ctr"/>
            <a:r>
              <a:rPr lang="en-US">
                <a:latin typeface="Arial" charset="0"/>
              </a:rPr>
              <a:t>Site</a:t>
            </a:r>
          </a:p>
        </p:txBody>
      </p:sp>
      <p:sp>
        <p:nvSpPr>
          <p:cNvPr id="23566" name="Oval 14"/>
          <p:cNvSpPr>
            <a:spLocks noChangeArrowheads="1"/>
          </p:cNvSpPr>
          <p:nvPr/>
        </p:nvSpPr>
        <p:spPr bwMode="auto">
          <a:xfrm>
            <a:off x="2286000" y="5867400"/>
            <a:ext cx="457200" cy="304800"/>
          </a:xfrm>
          <a:prstGeom prst="ellipse">
            <a:avLst/>
          </a:prstGeom>
          <a:solidFill>
            <a:schemeClr val="accent1"/>
          </a:solidFill>
          <a:ln w="9525">
            <a:solidFill>
              <a:schemeClr val="tx1"/>
            </a:solidFill>
            <a:round/>
            <a:headEnd/>
            <a:tailEnd/>
          </a:ln>
        </p:spPr>
        <p:txBody>
          <a:bodyPr wrap="none" anchor="ctr"/>
          <a:lstStyle/>
          <a:p>
            <a:pPr algn="ctr"/>
            <a:r>
              <a:rPr lang="en-US">
                <a:latin typeface="Arial" charset="0"/>
              </a:rPr>
              <a:t>S</a:t>
            </a:r>
          </a:p>
        </p:txBody>
      </p:sp>
      <p:sp>
        <p:nvSpPr>
          <p:cNvPr id="23567" name="Oval 15"/>
          <p:cNvSpPr>
            <a:spLocks noChangeArrowheads="1"/>
          </p:cNvSpPr>
          <p:nvPr/>
        </p:nvSpPr>
        <p:spPr bwMode="auto">
          <a:xfrm>
            <a:off x="2743200" y="5105400"/>
            <a:ext cx="685800" cy="381000"/>
          </a:xfrm>
          <a:prstGeom prst="ellipse">
            <a:avLst/>
          </a:prstGeom>
          <a:solidFill>
            <a:schemeClr val="accent1"/>
          </a:solidFill>
          <a:ln w="9525">
            <a:solidFill>
              <a:schemeClr val="tx1"/>
            </a:solidFill>
            <a:round/>
            <a:headEnd/>
            <a:tailEnd/>
          </a:ln>
        </p:spPr>
        <p:txBody>
          <a:bodyPr wrap="none" anchor="ctr"/>
          <a:lstStyle/>
          <a:p>
            <a:pPr algn="ctr"/>
            <a:r>
              <a:rPr lang="en-US">
                <a:latin typeface="Arial" charset="0"/>
              </a:rPr>
              <a:t>ISP</a:t>
            </a:r>
          </a:p>
        </p:txBody>
      </p:sp>
      <p:sp>
        <p:nvSpPr>
          <p:cNvPr id="23568" name="Oval 16"/>
          <p:cNvSpPr>
            <a:spLocks noChangeArrowheads="1"/>
          </p:cNvSpPr>
          <p:nvPr/>
        </p:nvSpPr>
        <p:spPr bwMode="auto">
          <a:xfrm>
            <a:off x="2819400" y="5867400"/>
            <a:ext cx="457200" cy="304800"/>
          </a:xfrm>
          <a:prstGeom prst="ellipse">
            <a:avLst/>
          </a:prstGeom>
          <a:solidFill>
            <a:schemeClr val="accent1"/>
          </a:solidFill>
          <a:ln w="9525">
            <a:solidFill>
              <a:schemeClr val="tx1"/>
            </a:solidFill>
            <a:round/>
            <a:headEnd/>
            <a:tailEnd/>
          </a:ln>
        </p:spPr>
        <p:txBody>
          <a:bodyPr wrap="none" anchor="ctr"/>
          <a:lstStyle/>
          <a:p>
            <a:pPr algn="ctr"/>
            <a:r>
              <a:rPr lang="en-US">
                <a:latin typeface="Arial" charset="0"/>
              </a:rPr>
              <a:t>S</a:t>
            </a:r>
          </a:p>
        </p:txBody>
      </p:sp>
      <p:sp>
        <p:nvSpPr>
          <p:cNvPr id="23569" name="Oval 17"/>
          <p:cNvSpPr>
            <a:spLocks noChangeArrowheads="1"/>
          </p:cNvSpPr>
          <p:nvPr/>
        </p:nvSpPr>
        <p:spPr bwMode="auto">
          <a:xfrm>
            <a:off x="3352800" y="5867400"/>
            <a:ext cx="457200" cy="304800"/>
          </a:xfrm>
          <a:prstGeom prst="ellipse">
            <a:avLst/>
          </a:prstGeom>
          <a:solidFill>
            <a:schemeClr val="accent1"/>
          </a:solidFill>
          <a:ln w="9525">
            <a:solidFill>
              <a:schemeClr val="tx1"/>
            </a:solidFill>
            <a:round/>
            <a:headEnd/>
            <a:tailEnd/>
          </a:ln>
        </p:spPr>
        <p:txBody>
          <a:bodyPr wrap="none" anchor="ctr"/>
          <a:lstStyle/>
          <a:p>
            <a:pPr algn="ctr"/>
            <a:r>
              <a:rPr lang="en-US">
                <a:latin typeface="Arial" charset="0"/>
              </a:rPr>
              <a:t>S</a:t>
            </a:r>
          </a:p>
        </p:txBody>
      </p:sp>
      <p:sp>
        <p:nvSpPr>
          <p:cNvPr id="23570" name="Line 18"/>
          <p:cNvSpPr>
            <a:spLocks noChangeShapeType="1"/>
          </p:cNvSpPr>
          <p:nvPr/>
        </p:nvSpPr>
        <p:spPr bwMode="auto">
          <a:xfrm flipV="1">
            <a:off x="2667000" y="5486400"/>
            <a:ext cx="228600" cy="381000"/>
          </a:xfrm>
          <a:prstGeom prst="line">
            <a:avLst/>
          </a:prstGeom>
          <a:noFill/>
          <a:ln w="9525">
            <a:solidFill>
              <a:schemeClr val="tx1"/>
            </a:solidFill>
            <a:round/>
            <a:headEnd/>
            <a:tailEnd/>
          </a:ln>
        </p:spPr>
        <p:txBody>
          <a:bodyPr/>
          <a:lstStyle/>
          <a:p>
            <a:endParaRPr lang="en-US"/>
          </a:p>
        </p:txBody>
      </p:sp>
      <p:sp>
        <p:nvSpPr>
          <p:cNvPr id="23571" name="Line 19"/>
          <p:cNvSpPr>
            <a:spLocks noChangeShapeType="1"/>
          </p:cNvSpPr>
          <p:nvPr/>
        </p:nvSpPr>
        <p:spPr bwMode="auto">
          <a:xfrm flipV="1">
            <a:off x="3048000" y="5486400"/>
            <a:ext cx="0" cy="381000"/>
          </a:xfrm>
          <a:prstGeom prst="line">
            <a:avLst/>
          </a:prstGeom>
          <a:noFill/>
          <a:ln w="9525">
            <a:solidFill>
              <a:schemeClr val="tx1"/>
            </a:solidFill>
            <a:round/>
            <a:headEnd/>
            <a:tailEnd/>
          </a:ln>
        </p:spPr>
        <p:txBody>
          <a:bodyPr/>
          <a:lstStyle/>
          <a:p>
            <a:endParaRPr lang="en-US"/>
          </a:p>
        </p:txBody>
      </p:sp>
      <p:sp>
        <p:nvSpPr>
          <p:cNvPr id="23572" name="Line 20"/>
          <p:cNvSpPr>
            <a:spLocks noChangeShapeType="1"/>
          </p:cNvSpPr>
          <p:nvPr/>
        </p:nvSpPr>
        <p:spPr bwMode="auto">
          <a:xfrm flipH="1" flipV="1">
            <a:off x="3276600" y="5486400"/>
            <a:ext cx="228600" cy="381000"/>
          </a:xfrm>
          <a:prstGeom prst="line">
            <a:avLst/>
          </a:prstGeom>
          <a:noFill/>
          <a:ln w="9525">
            <a:solidFill>
              <a:schemeClr val="tx1"/>
            </a:solidFill>
            <a:round/>
            <a:headEnd/>
            <a:tailEnd/>
          </a:ln>
        </p:spPr>
        <p:txBody>
          <a:bodyPr/>
          <a:lstStyle/>
          <a:p>
            <a:endParaRPr lang="en-US"/>
          </a:p>
        </p:txBody>
      </p:sp>
      <p:sp>
        <p:nvSpPr>
          <p:cNvPr id="23573" name="Oval 21"/>
          <p:cNvSpPr>
            <a:spLocks noChangeArrowheads="1"/>
          </p:cNvSpPr>
          <p:nvPr/>
        </p:nvSpPr>
        <p:spPr bwMode="auto">
          <a:xfrm>
            <a:off x="4038600" y="5867400"/>
            <a:ext cx="457200" cy="304800"/>
          </a:xfrm>
          <a:prstGeom prst="ellipse">
            <a:avLst/>
          </a:prstGeom>
          <a:solidFill>
            <a:schemeClr val="accent1"/>
          </a:solidFill>
          <a:ln w="9525">
            <a:solidFill>
              <a:schemeClr val="tx1"/>
            </a:solidFill>
            <a:round/>
            <a:headEnd/>
            <a:tailEnd/>
          </a:ln>
        </p:spPr>
        <p:txBody>
          <a:bodyPr wrap="none" anchor="ctr"/>
          <a:lstStyle/>
          <a:p>
            <a:pPr algn="ctr"/>
            <a:r>
              <a:rPr lang="en-US">
                <a:latin typeface="Arial" charset="0"/>
              </a:rPr>
              <a:t>S</a:t>
            </a:r>
          </a:p>
        </p:txBody>
      </p:sp>
      <p:sp>
        <p:nvSpPr>
          <p:cNvPr id="23574" name="Oval 22"/>
          <p:cNvSpPr>
            <a:spLocks noChangeArrowheads="1"/>
          </p:cNvSpPr>
          <p:nvPr/>
        </p:nvSpPr>
        <p:spPr bwMode="auto">
          <a:xfrm>
            <a:off x="4495800" y="5105400"/>
            <a:ext cx="685800" cy="381000"/>
          </a:xfrm>
          <a:prstGeom prst="ellipse">
            <a:avLst/>
          </a:prstGeom>
          <a:solidFill>
            <a:schemeClr val="accent1"/>
          </a:solidFill>
          <a:ln w="9525">
            <a:solidFill>
              <a:schemeClr val="tx1"/>
            </a:solidFill>
            <a:round/>
            <a:headEnd/>
            <a:tailEnd/>
          </a:ln>
        </p:spPr>
        <p:txBody>
          <a:bodyPr wrap="none" anchor="ctr"/>
          <a:lstStyle/>
          <a:p>
            <a:pPr algn="ctr"/>
            <a:r>
              <a:rPr lang="en-US">
                <a:latin typeface="Arial" charset="0"/>
              </a:rPr>
              <a:t>ISP</a:t>
            </a:r>
          </a:p>
        </p:txBody>
      </p:sp>
      <p:sp>
        <p:nvSpPr>
          <p:cNvPr id="23575" name="Oval 23"/>
          <p:cNvSpPr>
            <a:spLocks noChangeArrowheads="1"/>
          </p:cNvSpPr>
          <p:nvPr/>
        </p:nvSpPr>
        <p:spPr bwMode="auto">
          <a:xfrm>
            <a:off x="4572000" y="5867400"/>
            <a:ext cx="457200" cy="304800"/>
          </a:xfrm>
          <a:prstGeom prst="ellipse">
            <a:avLst/>
          </a:prstGeom>
          <a:solidFill>
            <a:schemeClr val="accent1"/>
          </a:solidFill>
          <a:ln w="9525">
            <a:solidFill>
              <a:schemeClr val="tx1"/>
            </a:solidFill>
            <a:round/>
            <a:headEnd/>
            <a:tailEnd/>
          </a:ln>
        </p:spPr>
        <p:txBody>
          <a:bodyPr wrap="none" anchor="ctr"/>
          <a:lstStyle/>
          <a:p>
            <a:pPr algn="ctr"/>
            <a:r>
              <a:rPr lang="en-US">
                <a:latin typeface="Arial" charset="0"/>
              </a:rPr>
              <a:t>S</a:t>
            </a:r>
          </a:p>
        </p:txBody>
      </p:sp>
      <p:sp>
        <p:nvSpPr>
          <p:cNvPr id="23576" name="Oval 24"/>
          <p:cNvSpPr>
            <a:spLocks noChangeArrowheads="1"/>
          </p:cNvSpPr>
          <p:nvPr/>
        </p:nvSpPr>
        <p:spPr bwMode="auto">
          <a:xfrm>
            <a:off x="5105400" y="5867400"/>
            <a:ext cx="457200" cy="304800"/>
          </a:xfrm>
          <a:prstGeom prst="ellipse">
            <a:avLst/>
          </a:prstGeom>
          <a:solidFill>
            <a:schemeClr val="accent1"/>
          </a:solidFill>
          <a:ln w="9525">
            <a:solidFill>
              <a:schemeClr val="tx1"/>
            </a:solidFill>
            <a:round/>
            <a:headEnd/>
            <a:tailEnd/>
          </a:ln>
        </p:spPr>
        <p:txBody>
          <a:bodyPr wrap="none" anchor="ctr"/>
          <a:lstStyle/>
          <a:p>
            <a:pPr algn="ctr"/>
            <a:r>
              <a:rPr lang="en-US">
                <a:latin typeface="Arial" charset="0"/>
              </a:rPr>
              <a:t>S</a:t>
            </a:r>
          </a:p>
        </p:txBody>
      </p:sp>
      <p:sp>
        <p:nvSpPr>
          <p:cNvPr id="23577" name="Line 25"/>
          <p:cNvSpPr>
            <a:spLocks noChangeShapeType="1"/>
          </p:cNvSpPr>
          <p:nvPr/>
        </p:nvSpPr>
        <p:spPr bwMode="auto">
          <a:xfrm flipV="1">
            <a:off x="4419600" y="5486400"/>
            <a:ext cx="228600" cy="381000"/>
          </a:xfrm>
          <a:prstGeom prst="line">
            <a:avLst/>
          </a:prstGeom>
          <a:noFill/>
          <a:ln w="9525">
            <a:solidFill>
              <a:schemeClr val="tx1"/>
            </a:solidFill>
            <a:round/>
            <a:headEnd/>
            <a:tailEnd/>
          </a:ln>
        </p:spPr>
        <p:txBody>
          <a:bodyPr/>
          <a:lstStyle/>
          <a:p>
            <a:endParaRPr lang="en-US"/>
          </a:p>
        </p:txBody>
      </p:sp>
      <p:sp>
        <p:nvSpPr>
          <p:cNvPr id="23578" name="Line 26"/>
          <p:cNvSpPr>
            <a:spLocks noChangeShapeType="1"/>
          </p:cNvSpPr>
          <p:nvPr/>
        </p:nvSpPr>
        <p:spPr bwMode="auto">
          <a:xfrm flipV="1">
            <a:off x="4800600" y="5486400"/>
            <a:ext cx="0" cy="381000"/>
          </a:xfrm>
          <a:prstGeom prst="line">
            <a:avLst/>
          </a:prstGeom>
          <a:noFill/>
          <a:ln w="9525">
            <a:solidFill>
              <a:schemeClr val="tx1"/>
            </a:solidFill>
            <a:round/>
            <a:headEnd/>
            <a:tailEnd/>
          </a:ln>
        </p:spPr>
        <p:txBody>
          <a:bodyPr/>
          <a:lstStyle/>
          <a:p>
            <a:endParaRPr lang="en-US"/>
          </a:p>
        </p:txBody>
      </p:sp>
      <p:sp>
        <p:nvSpPr>
          <p:cNvPr id="23579" name="Line 27"/>
          <p:cNvSpPr>
            <a:spLocks noChangeShapeType="1"/>
          </p:cNvSpPr>
          <p:nvPr/>
        </p:nvSpPr>
        <p:spPr bwMode="auto">
          <a:xfrm flipH="1" flipV="1">
            <a:off x="5029200" y="5486400"/>
            <a:ext cx="228600" cy="381000"/>
          </a:xfrm>
          <a:prstGeom prst="line">
            <a:avLst/>
          </a:prstGeom>
          <a:noFill/>
          <a:ln w="9525">
            <a:solidFill>
              <a:schemeClr val="tx1"/>
            </a:solidFill>
            <a:round/>
            <a:headEnd/>
            <a:tailEnd/>
          </a:ln>
        </p:spPr>
        <p:txBody>
          <a:bodyPr/>
          <a:lstStyle/>
          <a:p>
            <a:endParaRPr lang="en-US"/>
          </a:p>
        </p:txBody>
      </p:sp>
      <p:sp>
        <p:nvSpPr>
          <p:cNvPr id="23580" name="Oval 28"/>
          <p:cNvSpPr>
            <a:spLocks noChangeArrowheads="1"/>
          </p:cNvSpPr>
          <p:nvPr/>
        </p:nvSpPr>
        <p:spPr bwMode="auto">
          <a:xfrm>
            <a:off x="2895600" y="3200400"/>
            <a:ext cx="1371600" cy="685800"/>
          </a:xfrm>
          <a:prstGeom prst="ellipse">
            <a:avLst/>
          </a:prstGeom>
          <a:solidFill>
            <a:schemeClr val="accent1"/>
          </a:solidFill>
          <a:ln w="9525">
            <a:solidFill>
              <a:schemeClr val="tx1"/>
            </a:solidFill>
            <a:round/>
            <a:headEnd/>
            <a:tailEnd/>
          </a:ln>
        </p:spPr>
        <p:txBody>
          <a:bodyPr wrap="none" anchor="ctr"/>
          <a:lstStyle/>
          <a:p>
            <a:pPr algn="ctr"/>
            <a:r>
              <a:rPr lang="en-US">
                <a:latin typeface="Arial" charset="0"/>
              </a:rPr>
              <a:t>Backbone</a:t>
            </a:r>
          </a:p>
          <a:p>
            <a:pPr algn="ctr"/>
            <a:r>
              <a:rPr lang="en-US">
                <a:latin typeface="Arial" charset="0"/>
              </a:rPr>
              <a:t>ISP</a:t>
            </a:r>
          </a:p>
        </p:txBody>
      </p:sp>
      <p:sp>
        <p:nvSpPr>
          <p:cNvPr id="23581" name="Oval 29"/>
          <p:cNvSpPr>
            <a:spLocks noChangeArrowheads="1"/>
          </p:cNvSpPr>
          <p:nvPr/>
        </p:nvSpPr>
        <p:spPr bwMode="auto">
          <a:xfrm>
            <a:off x="4953000" y="3200400"/>
            <a:ext cx="1371600" cy="685800"/>
          </a:xfrm>
          <a:prstGeom prst="ellipse">
            <a:avLst/>
          </a:prstGeom>
          <a:solidFill>
            <a:schemeClr val="accent1"/>
          </a:solidFill>
          <a:ln w="9525">
            <a:solidFill>
              <a:schemeClr val="tx1"/>
            </a:solidFill>
            <a:round/>
            <a:headEnd/>
            <a:tailEnd/>
          </a:ln>
        </p:spPr>
        <p:txBody>
          <a:bodyPr wrap="none" anchor="ctr"/>
          <a:lstStyle/>
          <a:p>
            <a:pPr algn="ctr"/>
            <a:r>
              <a:rPr lang="en-US">
                <a:latin typeface="Arial" charset="0"/>
              </a:rPr>
              <a:t>Backbone</a:t>
            </a:r>
          </a:p>
          <a:p>
            <a:pPr algn="ctr"/>
            <a:r>
              <a:rPr lang="en-US">
                <a:latin typeface="Arial" charset="0"/>
              </a:rPr>
              <a:t>ISP</a:t>
            </a:r>
          </a:p>
        </p:txBody>
      </p:sp>
      <p:sp>
        <p:nvSpPr>
          <p:cNvPr id="23582" name="Rectangle 30"/>
          <p:cNvSpPr>
            <a:spLocks noChangeArrowheads="1"/>
          </p:cNvSpPr>
          <p:nvPr/>
        </p:nvSpPr>
        <p:spPr bwMode="auto">
          <a:xfrm>
            <a:off x="2362200" y="2133600"/>
            <a:ext cx="914400" cy="533400"/>
          </a:xfrm>
          <a:prstGeom prst="rect">
            <a:avLst/>
          </a:prstGeom>
          <a:solidFill>
            <a:schemeClr val="accent1"/>
          </a:solidFill>
          <a:ln w="9525">
            <a:solidFill>
              <a:schemeClr val="tx1"/>
            </a:solidFill>
            <a:miter lim="800000"/>
            <a:headEnd/>
            <a:tailEnd/>
          </a:ln>
        </p:spPr>
        <p:txBody>
          <a:bodyPr wrap="none" anchor="ctr"/>
          <a:lstStyle/>
          <a:p>
            <a:pPr algn="ctr"/>
            <a:r>
              <a:rPr lang="en-US">
                <a:latin typeface="Arial" charset="0"/>
              </a:rPr>
              <a:t>Hosting</a:t>
            </a:r>
          </a:p>
          <a:p>
            <a:pPr algn="ctr"/>
            <a:r>
              <a:rPr lang="en-US">
                <a:latin typeface="Arial" charset="0"/>
              </a:rPr>
              <a:t>Center</a:t>
            </a:r>
          </a:p>
        </p:txBody>
      </p:sp>
      <p:sp>
        <p:nvSpPr>
          <p:cNvPr id="23583" name="Rectangle 31"/>
          <p:cNvSpPr>
            <a:spLocks noChangeArrowheads="1"/>
          </p:cNvSpPr>
          <p:nvPr/>
        </p:nvSpPr>
        <p:spPr bwMode="auto">
          <a:xfrm>
            <a:off x="3886200" y="2133600"/>
            <a:ext cx="914400" cy="533400"/>
          </a:xfrm>
          <a:prstGeom prst="rect">
            <a:avLst/>
          </a:prstGeom>
          <a:solidFill>
            <a:schemeClr val="accent1"/>
          </a:solidFill>
          <a:ln w="9525">
            <a:solidFill>
              <a:schemeClr val="tx1"/>
            </a:solidFill>
            <a:miter lim="800000"/>
            <a:headEnd/>
            <a:tailEnd/>
          </a:ln>
        </p:spPr>
        <p:txBody>
          <a:bodyPr wrap="none" anchor="ctr"/>
          <a:lstStyle/>
          <a:p>
            <a:pPr algn="ctr"/>
            <a:r>
              <a:rPr lang="en-US">
                <a:latin typeface="Arial" charset="0"/>
              </a:rPr>
              <a:t>Hosting</a:t>
            </a:r>
          </a:p>
          <a:p>
            <a:pPr algn="ctr"/>
            <a:r>
              <a:rPr lang="en-US">
                <a:latin typeface="Arial" charset="0"/>
              </a:rPr>
              <a:t>Center</a:t>
            </a:r>
          </a:p>
        </p:txBody>
      </p:sp>
      <p:sp>
        <p:nvSpPr>
          <p:cNvPr id="23584" name="Line 32"/>
          <p:cNvSpPr>
            <a:spLocks noChangeShapeType="1"/>
          </p:cNvSpPr>
          <p:nvPr/>
        </p:nvSpPr>
        <p:spPr bwMode="auto">
          <a:xfrm flipV="1">
            <a:off x="1143000" y="3886200"/>
            <a:ext cx="228600" cy="914400"/>
          </a:xfrm>
          <a:prstGeom prst="line">
            <a:avLst/>
          </a:prstGeom>
          <a:noFill/>
          <a:ln w="9525">
            <a:solidFill>
              <a:schemeClr val="tx1"/>
            </a:solidFill>
            <a:round/>
            <a:headEnd/>
            <a:tailEnd/>
          </a:ln>
        </p:spPr>
        <p:txBody>
          <a:bodyPr/>
          <a:lstStyle/>
          <a:p>
            <a:endParaRPr lang="en-US"/>
          </a:p>
        </p:txBody>
      </p:sp>
      <p:sp>
        <p:nvSpPr>
          <p:cNvPr id="23585" name="Line 33"/>
          <p:cNvSpPr>
            <a:spLocks noChangeShapeType="1"/>
          </p:cNvSpPr>
          <p:nvPr/>
        </p:nvSpPr>
        <p:spPr bwMode="auto">
          <a:xfrm flipV="1">
            <a:off x="1295400" y="3733800"/>
            <a:ext cx="1676400" cy="1066800"/>
          </a:xfrm>
          <a:prstGeom prst="line">
            <a:avLst/>
          </a:prstGeom>
          <a:noFill/>
          <a:ln w="9525">
            <a:solidFill>
              <a:schemeClr val="tx1"/>
            </a:solidFill>
            <a:round/>
            <a:headEnd/>
            <a:tailEnd/>
          </a:ln>
        </p:spPr>
        <p:txBody>
          <a:bodyPr/>
          <a:lstStyle/>
          <a:p>
            <a:endParaRPr lang="en-US"/>
          </a:p>
        </p:txBody>
      </p:sp>
      <p:sp>
        <p:nvSpPr>
          <p:cNvPr id="23586" name="Line 34"/>
          <p:cNvSpPr>
            <a:spLocks noChangeShapeType="1"/>
          </p:cNvSpPr>
          <p:nvPr/>
        </p:nvSpPr>
        <p:spPr bwMode="auto">
          <a:xfrm flipH="1" flipV="1">
            <a:off x="5867400" y="3886200"/>
            <a:ext cx="76200" cy="838200"/>
          </a:xfrm>
          <a:prstGeom prst="line">
            <a:avLst/>
          </a:prstGeom>
          <a:noFill/>
          <a:ln w="9525">
            <a:solidFill>
              <a:schemeClr val="tx1"/>
            </a:solidFill>
            <a:round/>
            <a:headEnd/>
            <a:tailEnd/>
          </a:ln>
        </p:spPr>
        <p:txBody>
          <a:bodyPr/>
          <a:lstStyle/>
          <a:p>
            <a:endParaRPr lang="en-US"/>
          </a:p>
        </p:txBody>
      </p:sp>
      <p:sp>
        <p:nvSpPr>
          <p:cNvPr id="23587" name="Line 35"/>
          <p:cNvSpPr>
            <a:spLocks noChangeShapeType="1"/>
          </p:cNvSpPr>
          <p:nvPr/>
        </p:nvSpPr>
        <p:spPr bwMode="auto">
          <a:xfrm flipH="1" flipV="1">
            <a:off x="4267200" y="3581400"/>
            <a:ext cx="1447800" cy="1219200"/>
          </a:xfrm>
          <a:prstGeom prst="line">
            <a:avLst/>
          </a:prstGeom>
          <a:noFill/>
          <a:ln w="9525">
            <a:solidFill>
              <a:schemeClr val="tx1"/>
            </a:solidFill>
            <a:round/>
            <a:headEnd/>
            <a:tailEnd/>
          </a:ln>
        </p:spPr>
        <p:txBody>
          <a:bodyPr/>
          <a:lstStyle/>
          <a:p>
            <a:endParaRPr lang="en-US"/>
          </a:p>
        </p:txBody>
      </p:sp>
      <p:sp>
        <p:nvSpPr>
          <p:cNvPr id="23588" name="Line 36"/>
          <p:cNvSpPr>
            <a:spLocks noChangeShapeType="1"/>
          </p:cNvSpPr>
          <p:nvPr/>
        </p:nvSpPr>
        <p:spPr bwMode="auto">
          <a:xfrm flipH="1" flipV="1">
            <a:off x="2895600" y="4572000"/>
            <a:ext cx="152400" cy="533400"/>
          </a:xfrm>
          <a:prstGeom prst="line">
            <a:avLst/>
          </a:prstGeom>
          <a:noFill/>
          <a:ln w="9525">
            <a:solidFill>
              <a:schemeClr val="tx1"/>
            </a:solidFill>
            <a:round/>
            <a:headEnd/>
            <a:tailEnd/>
          </a:ln>
        </p:spPr>
        <p:txBody>
          <a:bodyPr/>
          <a:lstStyle/>
          <a:p>
            <a:endParaRPr lang="en-US"/>
          </a:p>
        </p:txBody>
      </p:sp>
      <p:sp>
        <p:nvSpPr>
          <p:cNvPr id="23589" name="Line 37"/>
          <p:cNvSpPr>
            <a:spLocks noChangeShapeType="1"/>
          </p:cNvSpPr>
          <p:nvPr/>
        </p:nvSpPr>
        <p:spPr bwMode="auto">
          <a:xfrm flipH="1" flipV="1">
            <a:off x="4419600" y="4572000"/>
            <a:ext cx="304800" cy="533400"/>
          </a:xfrm>
          <a:prstGeom prst="line">
            <a:avLst/>
          </a:prstGeom>
          <a:noFill/>
          <a:ln w="9525">
            <a:solidFill>
              <a:schemeClr val="tx1"/>
            </a:solidFill>
            <a:round/>
            <a:headEnd/>
            <a:tailEnd/>
          </a:ln>
        </p:spPr>
        <p:txBody>
          <a:bodyPr/>
          <a:lstStyle/>
          <a:p>
            <a:endParaRPr lang="en-US"/>
          </a:p>
        </p:txBody>
      </p:sp>
      <p:sp>
        <p:nvSpPr>
          <p:cNvPr id="23590" name="Line 38"/>
          <p:cNvSpPr>
            <a:spLocks noChangeShapeType="1"/>
          </p:cNvSpPr>
          <p:nvPr/>
        </p:nvSpPr>
        <p:spPr bwMode="auto">
          <a:xfrm>
            <a:off x="1981200" y="3810000"/>
            <a:ext cx="914400" cy="457200"/>
          </a:xfrm>
          <a:prstGeom prst="line">
            <a:avLst/>
          </a:prstGeom>
          <a:noFill/>
          <a:ln w="9525">
            <a:solidFill>
              <a:schemeClr val="tx1"/>
            </a:solidFill>
            <a:round/>
            <a:headEnd/>
            <a:tailEnd/>
          </a:ln>
        </p:spPr>
        <p:txBody>
          <a:bodyPr/>
          <a:lstStyle/>
          <a:p>
            <a:endParaRPr lang="en-US"/>
          </a:p>
        </p:txBody>
      </p:sp>
      <p:sp>
        <p:nvSpPr>
          <p:cNvPr id="23591" name="Line 39"/>
          <p:cNvSpPr>
            <a:spLocks noChangeShapeType="1"/>
          </p:cNvSpPr>
          <p:nvPr/>
        </p:nvSpPr>
        <p:spPr bwMode="auto">
          <a:xfrm flipV="1">
            <a:off x="2971800" y="3810000"/>
            <a:ext cx="228600" cy="457200"/>
          </a:xfrm>
          <a:prstGeom prst="line">
            <a:avLst/>
          </a:prstGeom>
          <a:noFill/>
          <a:ln w="9525">
            <a:solidFill>
              <a:schemeClr val="tx1"/>
            </a:solidFill>
            <a:round/>
            <a:headEnd/>
            <a:tailEnd/>
          </a:ln>
        </p:spPr>
        <p:txBody>
          <a:bodyPr/>
          <a:lstStyle/>
          <a:p>
            <a:endParaRPr lang="en-US"/>
          </a:p>
        </p:txBody>
      </p:sp>
      <p:sp>
        <p:nvSpPr>
          <p:cNvPr id="23592" name="Line 40"/>
          <p:cNvSpPr>
            <a:spLocks noChangeShapeType="1"/>
          </p:cNvSpPr>
          <p:nvPr/>
        </p:nvSpPr>
        <p:spPr bwMode="auto">
          <a:xfrm>
            <a:off x="3962400" y="3810000"/>
            <a:ext cx="381000" cy="457200"/>
          </a:xfrm>
          <a:prstGeom prst="line">
            <a:avLst/>
          </a:prstGeom>
          <a:noFill/>
          <a:ln w="9525">
            <a:solidFill>
              <a:schemeClr val="tx1"/>
            </a:solidFill>
            <a:round/>
            <a:headEnd/>
            <a:tailEnd/>
          </a:ln>
        </p:spPr>
        <p:txBody>
          <a:bodyPr/>
          <a:lstStyle/>
          <a:p>
            <a:endParaRPr lang="en-US"/>
          </a:p>
        </p:txBody>
      </p:sp>
      <p:sp>
        <p:nvSpPr>
          <p:cNvPr id="23593" name="Line 41"/>
          <p:cNvSpPr>
            <a:spLocks noChangeShapeType="1"/>
          </p:cNvSpPr>
          <p:nvPr/>
        </p:nvSpPr>
        <p:spPr bwMode="auto">
          <a:xfrm flipV="1">
            <a:off x="4495800" y="3733800"/>
            <a:ext cx="533400" cy="533400"/>
          </a:xfrm>
          <a:prstGeom prst="line">
            <a:avLst/>
          </a:prstGeom>
          <a:noFill/>
          <a:ln w="9525">
            <a:solidFill>
              <a:schemeClr val="tx1"/>
            </a:solidFill>
            <a:round/>
            <a:headEnd/>
            <a:tailEnd/>
          </a:ln>
        </p:spPr>
        <p:txBody>
          <a:bodyPr/>
          <a:lstStyle/>
          <a:p>
            <a:endParaRPr lang="en-US"/>
          </a:p>
        </p:txBody>
      </p:sp>
      <p:sp>
        <p:nvSpPr>
          <p:cNvPr id="23594" name="Line 42"/>
          <p:cNvSpPr>
            <a:spLocks noChangeShapeType="1"/>
          </p:cNvSpPr>
          <p:nvPr/>
        </p:nvSpPr>
        <p:spPr bwMode="auto">
          <a:xfrm>
            <a:off x="2286000" y="3505200"/>
            <a:ext cx="609600" cy="0"/>
          </a:xfrm>
          <a:prstGeom prst="line">
            <a:avLst/>
          </a:prstGeom>
          <a:noFill/>
          <a:ln w="19050">
            <a:solidFill>
              <a:schemeClr val="tx1"/>
            </a:solidFill>
            <a:round/>
            <a:headEnd/>
            <a:tailEnd/>
          </a:ln>
        </p:spPr>
        <p:txBody>
          <a:bodyPr/>
          <a:lstStyle/>
          <a:p>
            <a:endParaRPr lang="en-US"/>
          </a:p>
        </p:txBody>
      </p:sp>
      <p:sp>
        <p:nvSpPr>
          <p:cNvPr id="23595" name="Line 43"/>
          <p:cNvSpPr>
            <a:spLocks noChangeShapeType="1"/>
          </p:cNvSpPr>
          <p:nvPr/>
        </p:nvSpPr>
        <p:spPr bwMode="auto">
          <a:xfrm flipV="1">
            <a:off x="1981200" y="2667000"/>
            <a:ext cx="533400" cy="609600"/>
          </a:xfrm>
          <a:prstGeom prst="line">
            <a:avLst/>
          </a:prstGeom>
          <a:noFill/>
          <a:ln w="19050">
            <a:solidFill>
              <a:schemeClr val="tx1"/>
            </a:solidFill>
            <a:round/>
            <a:headEnd/>
            <a:tailEnd/>
          </a:ln>
        </p:spPr>
        <p:txBody>
          <a:bodyPr/>
          <a:lstStyle/>
          <a:p>
            <a:endParaRPr lang="en-US"/>
          </a:p>
        </p:txBody>
      </p:sp>
      <p:sp>
        <p:nvSpPr>
          <p:cNvPr id="23596" name="Line 44"/>
          <p:cNvSpPr>
            <a:spLocks noChangeShapeType="1"/>
          </p:cNvSpPr>
          <p:nvPr/>
        </p:nvSpPr>
        <p:spPr bwMode="auto">
          <a:xfrm>
            <a:off x="2819400" y="2667000"/>
            <a:ext cx="381000" cy="609600"/>
          </a:xfrm>
          <a:prstGeom prst="line">
            <a:avLst/>
          </a:prstGeom>
          <a:noFill/>
          <a:ln w="19050">
            <a:solidFill>
              <a:schemeClr val="tx1"/>
            </a:solidFill>
            <a:round/>
            <a:headEnd/>
            <a:tailEnd/>
          </a:ln>
        </p:spPr>
        <p:txBody>
          <a:bodyPr/>
          <a:lstStyle/>
          <a:p>
            <a:endParaRPr lang="en-US"/>
          </a:p>
        </p:txBody>
      </p:sp>
      <p:sp>
        <p:nvSpPr>
          <p:cNvPr id="23597" name="Line 45"/>
          <p:cNvSpPr>
            <a:spLocks noChangeShapeType="1"/>
          </p:cNvSpPr>
          <p:nvPr/>
        </p:nvSpPr>
        <p:spPr bwMode="auto">
          <a:xfrm>
            <a:off x="3124200" y="2667000"/>
            <a:ext cx="1905000" cy="685800"/>
          </a:xfrm>
          <a:prstGeom prst="line">
            <a:avLst/>
          </a:prstGeom>
          <a:noFill/>
          <a:ln w="19050">
            <a:solidFill>
              <a:schemeClr val="tx1"/>
            </a:solidFill>
            <a:round/>
            <a:headEnd/>
            <a:tailEnd/>
          </a:ln>
        </p:spPr>
        <p:txBody>
          <a:bodyPr/>
          <a:lstStyle/>
          <a:p>
            <a:endParaRPr lang="en-US"/>
          </a:p>
        </p:txBody>
      </p:sp>
      <p:sp>
        <p:nvSpPr>
          <p:cNvPr id="23598" name="Line 46"/>
          <p:cNvSpPr>
            <a:spLocks noChangeShapeType="1"/>
          </p:cNvSpPr>
          <p:nvPr/>
        </p:nvSpPr>
        <p:spPr bwMode="auto">
          <a:xfrm flipH="1">
            <a:off x="3886200" y="2667000"/>
            <a:ext cx="381000" cy="533400"/>
          </a:xfrm>
          <a:prstGeom prst="line">
            <a:avLst/>
          </a:prstGeom>
          <a:noFill/>
          <a:ln w="19050">
            <a:solidFill>
              <a:schemeClr val="tx1"/>
            </a:solidFill>
            <a:round/>
            <a:headEnd/>
            <a:tailEnd/>
          </a:ln>
        </p:spPr>
        <p:txBody>
          <a:bodyPr/>
          <a:lstStyle/>
          <a:p>
            <a:endParaRPr lang="en-US"/>
          </a:p>
        </p:txBody>
      </p:sp>
      <p:sp>
        <p:nvSpPr>
          <p:cNvPr id="23599" name="Line 47"/>
          <p:cNvSpPr>
            <a:spLocks noChangeShapeType="1"/>
          </p:cNvSpPr>
          <p:nvPr/>
        </p:nvSpPr>
        <p:spPr bwMode="auto">
          <a:xfrm>
            <a:off x="4419600" y="2667000"/>
            <a:ext cx="762000" cy="609600"/>
          </a:xfrm>
          <a:prstGeom prst="line">
            <a:avLst/>
          </a:prstGeom>
          <a:noFill/>
          <a:ln w="19050">
            <a:solidFill>
              <a:schemeClr val="tx1"/>
            </a:solidFill>
            <a:round/>
            <a:headEnd/>
            <a:tailEnd/>
          </a:ln>
        </p:spPr>
        <p:txBody>
          <a:bodyPr/>
          <a:lstStyle/>
          <a:p>
            <a:endParaRPr lang="en-US"/>
          </a:p>
        </p:txBody>
      </p:sp>
      <p:sp>
        <p:nvSpPr>
          <p:cNvPr id="23600" name="Line 48"/>
          <p:cNvSpPr>
            <a:spLocks noChangeShapeType="1"/>
          </p:cNvSpPr>
          <p:nvPr/>
        </p:nvSpPr>
        <p:spPr bwMode="auto">
          <a:xfrm flipH="1" flipV="1">
            <a:off x="3048000" y="4495800"/>
            <a:ext cx="1524000" cy="685800"/>
          </a:xfrm>
          <a:prstGeom prst="line">
            <a:avLst/>
          </a:prstGeom>
          <a:noFill/>
          <a:ln w="9525">
            <a:solidFill>
              <a:schemeClr val="tx1"/>
            </a:solidFill>
            <a:round/>
            <a:headEnd/>
            <a:tailEnd/>
          </a:ln>
        </p:spPr>
        <p:txBody>
          <a:bodyPr/>
          <a:lstStyle/>
          <a:p>
            <a:endParaRPr lang="en-US"/>
          </a:p>
        </p:txBody>
      </p:sp>
      <p:sp>
        <p:nvSpPr>
          <p:cNvPr id="23601" name="Text Box 49"/>
          <p:cNvSpPr txBox="1">
            <a:spLocks noChangeArrowheads="1"/>
          </p:cNvSpPr>
          <p:nvPr/>
        </p:nvSpPr>
        <p:spPr bwMode="auto">
          <a:xfrm>
            <a:off x="5597525" y="5761038"/>
            <a:ext cx="692150" cy="366712"/>
          </a:xfrm>
          <a:prstGeom prst="rect">
            <a:avLst/>
          </a:prstGeom>
          <a:noFill/>
          <a:ln w="9525">
            <a:noFill/>
            <a:miter lim="800000"/>
            <a:headEnd/>
            <a:tailEnd/>
          </a:ln>
        </p:spPr>
        <p:txBody>
          <a:bodyPr wrap="none">
            <a:spAutoFit/>
          </a:bodyPr>
          <a:lstStyle/>
          <a:p>
            <a:r>
              <a:rPr lang="en-US">
                <a:latin typeface="Arial" charset="0"/>
              </a:rPr>
              <a:t>Sites</a:t>
            </a:r>
          </a:p>
        </p:txBody>
      </p:sp>
      <p:sp>
        <p:nvSpPr>
          <p:cNvPr id="23602" name="Rectangle 50"/>
          <p:cNvSpPr>
            <a:spLocks noChangeArrowheads="1"/>
          </p:cNvSpPr>
          <p:nvPr/>
        </p:nvSpPr>
        <p:spPr bwMode="auto">
          <a:xfrm>
            <a:off x="1447800" y="3716338"/>
            <a:ext cx="330200" cy="338137"/>
          </a:xfrm>
          <a:prstGeom prst="rect">
            <a:avLst/>
          </a:prstGeom>
          <a:solidFill>
            <a:srgbClr val="FF33CC"/>
          </a:solidFill>
          <a:ln w="28575">
            <a:solidFill>
              <a:schemeClr val="tx1"/>
            </a:solidFill>
            <a:prstDash val="dash"/>
            <a:miter lim="800000"/>
            <a:headEnd/>
            <a:tailEnd/>
          </a:ln>
        </p:spPr>
        <p:txBody>
          <a:bodyPr wrap="none" anchor="ctr"/>
          <a:lstStyle/>
          <a:p>
            <a:pPr algn="ctr"/>
            <a:r>
              <a:rPr lang="en-US">
                <a:latin typeface="Arial" charset="0"/>
              </a:rPr>
              <a:t>CS</a:t>
            </a:r>
          </a:p>
        </p:txBody>
      </p:sp>
      <p:sp>
        <p:nvSpPr>
          <p:cNvPr id="23603" name="Rectangle 51"/>
          <p:cNvSpPr>
            <a:spLocks noChangeArrowheads="1"/>
          </p:cNvSpPr>
          <p:nvPr/>
        </p:nvSpPr>
        <p:spPr bwMode="auto">
          <a:xfrm>
            <a:off x="3429000" y="3698875"/>
            <a:ext cx="330200" cy="338138"/>
          </a:xfrm>
          <a:prstGeom prst="rect">
            <a:avLst/>
          </a:prstGeom>
          <a:solidFill>
            <a:srgbClr val="FF33CC"/>
          </a:solidFill>
          <a:ln w="28575">
            <a:solidFill>
              <a:schemeClr val="tx1"/>
            </a:solidFill>
            <a:prstDash val="dash"/>
            <a:miter lim="800000"/>
            <a:headEnd/>
            <a:tailEnd/>
          </a:ln>
        </p:spPr>
        <p:txBody>
          <a:bodyPr wrap="none" anchor="ctr"/>
          <a:lstStyle/>
          <a:p>
            <a:pPr algn="ctr"/>
            <a:r>
              <a:rPr lang="en-US">
                <a:latin typeface="Arial" charset="0"/>
              </a:rPr>
              <a:t>CS</a:t>
            </a:r>
          </a:p>
        </p:txBody>
      </p:sp>
      <p:sp>
        <p:nvSpPr>
          <p:cNvPr id="23604" name="Rectangle 52"/>
          <p:cNvSpPr>
            <a:spLocks noChangeArrowheads="1"/>
          </p:cNvSpPr>
          <p:nvPr/>
        </p:nvSpPr>
        <p:spPr bwMode="auto">
          <a:xfrm>
            <a:off x="5397500" y="3698875"/>
            <a:ext cx="330200" cy="338138"/>
          </a:xfrm>
          <a:prstGeom prst="rect">
            <a:avLst/>
          </a:prstGeom>
          <a:solidFill>
            <a:srgbClr val="FF33CC"/>
          </a:solidFill>
          <a:ln w="28575">
            <a:solidFill>
              <a:schemeClr val="tx1"/>
            </a:solidFill>
            <a:prstDash val="dash"/>
            <a:miter lim="800000"/>
            <a:headEnd/>
            <a:tailEnd/>
          </a:ln>
        </p:spPr>
        <p:txBody>
          <a:bodyPr wrap="none" anchor="ctr"/>
          <a:lstStyle/>
          <a:p>
            <a:pPr algn="ctr"/>
            <a:r>
              <a:rPr lang="en-US">
                <a:latin typeface="Arial" charset="0"/>
              </a:rPr>
              <a:t>CS</a:t>
            </a:r>
          </a:p>
        </p:txBody>
      </p:sp>
      <p:sp>
        <p:nvSpPr>
          <p:cNvPr id="23605" name="Rectangle 53"/>
          <p:cNvSpPr>
            <a:spLocks noChangeArrowheads="1"/>
          </p:cNvSpPr>
          <p:nvPr/>
        </p:nvSpPr>
        <p:spPr bwMode="auto">
          <a:xfrm>
            <a:off x="4953000" y="5181600"/>
            <a:ext cx="330200" cy="338138"/>
          </a:xfrm>
          <a:prstGeom prst="rect">
            <a:avLst/>
          </a:prstGeom>
          <a:solidFill>
            <a:srgbClr val="FF33CC"/>
          </a:solidFill>
          <a:ln w="28575">
            <a:solidFill>
              <a:schemeClr val="tx1"/>
            </a:solidFill>
            <a:prstDash val="dash"/>
            <a:miter lim="800000"/>
            <a:headEnd/>
            <a:tailEnd/>
          </a:ln>
        </p:spPr>
        <p:txBody>
          <a:bodyPr wrap="none" anchor="ctr"/>
          <a:lstStyle/>
          <a:p>
            <a:pPr algn="ctr"/>
            <a:r>
              <a:rPr lang="en-US">
                <a:latin typeface="Arial" charset="0"/>
              </a:rPr>
              <a:t>CS</a:t>
            </a:r>
          </a:p>
        </p:txBody>
      </p:sp>
      <p:sp>
        <p:nvSpPr>
          <p:cNvPr id="23606" name="Rectangle 54"/>
          <p:cNvSpPr>
            <a:spLocks noChangeArrowheads="1"/>
          </p:cNvSpPr>
          <p:nvPr/>
        </p:nvSpPr>
        <p:spPr bwMode="auto">
          <a:xfrm>
            <a:off x="1371600" y="4843463"/>
            <a:ext cx="330200" cy="338137"/>
          </a:xfrm>
          <a:prstGeom prst="rect">
            <a:avLst/>
          </a:prstGeom>
          <a:solidFill>
            <a:srgbClr val="FF33CC"/>
          </a:solidFill>
          <a:ln w="28575">
            <a:solidFill>
              <a:schemeClr val="tx1"/>
            </a:solidFill>
            <a:prstDash val="dash"/>
            <a:miter lim="800000"/>
            <a:headEnd/>
            <a:tailEnd/>
          </a:ln>
        </p:spPr>
        <p:txBody>
          <a:bodyPr wrap="none" anchor="ctr"/>
          <a:lstStyle/>
          <a:p>
            <a:pPr algn="ctr"/>
            <a:r>
              <a:rPr lang="en-US">
                <a:latin typeface="Arial" charset="0"/>
              </a:rPr>
              <a:t>CS</a:t>
            </a:r>
          </a:p>
        </p:txBody>
      </p:sp>
      <p:sp>
        <p:nvSpPr>
          <p:cNvPr id="23607" name="Text Box 55"/>
          <p:cNvSpPr txBox="1">
            <a:spLocks noChangeArrowheads="1"/>
          </p:cNvSpPr>
          <p:nvPr/>
        </p:nvSpPr>
        <p:spPr bwMode="auto">
          <a:xfrm>
            <a:off x="6037263" y="2290763"/>
            <a:ext cx="2997200" cy="1616075"/>
          </a:xfrm>
          <a:prstGeom prst="rect">
            <a:avLst/>
          </a:prstGeom>
          <a:solidFill>
            <a:schemeClr val="bg1"/>
          </a:solidFill>
          <a:ln w="9525">
            <a:noFill/>
            <a:miter lim="800000"/>
            <a:headEnd/>
            <a:tailEnd/>
          </a:ln>
        </p:spPr>
        <p:txBody>
          <a:bodyPr>
            <a:spAutoFit/>
          </a:bodyPr>
          <a:lstStyle/>
          <a:p>
            <a:pPr marL="457200" indent="-457200">
              <a:buFontTx/>
              <a:buAutoNum type="arabicPeriod"/>
            </a:pPr>
            <a:r>
              <a:rPr lang="en-US" sz="2000">
                <a:solidFill>
                  <a:srgbClr val="33CC33"/>
                </a:solidFill>
                <a:latin typeface="Arial" charset="0"/>
              </a:rPr>
              <a:t>Origin Server pushes content out to all CSs.</a:t>
            </a:r>
          </a:p>
          <a:p>
            <a:pPr marL="457200" indent="-457200">
              <a:buFontTx/>
              <a:buAutoNum type="arabicPeriod"/>
            </a:pPr>
            <a:r>
              <a:rPr lang="en-US" sz="2000">
                <a:solidFill>
                  <a:srgbClr val="33CC33"/>
                </a:solidFill>
                <a:latin typeface="Arial" charset="0"/>
              </a:rPr>
              <a:t>Request served from CSs.</a:t>
            </a:r>
          </a:p>
        </p:txBody>
      </p:sp>
      <p:sp>
        <p:nvSpPr>
          <p:cNvPr id="23608" name="Rectangle 56"/>
          <p:cNvSpPr>
            <a:spLocks noChangeArrowheads="1"/>
          </p:cNvSpPr>
          <p:nvPr/>
        </p:nvSpPr>
        <p:spPr bwMode="auto">
          <a:xfrm>
            <a:off x="1790700" y="6340475"/>
            <a:ext cx="330200" cy="338138"/>
          </a:xfrm>
          <a:prstGeom prst="rect">
            <a:avLst/>
          </a:prstGeom>
          <a:solidFill>
            <a:srgbClr val="33CC33"/>
          </a:solidFill>
          <a:ln w="28575">
            <a:solidFill>
              <a:schemeClr val="tx1"/>
            </a:solidFill>
            <a:prstDash val="dash"/>
            <a:miter lim="800000"/>
            <a:headEnd/>
            <a:tailEnd/>
          </a:ln>
        </p:spPr>
        <p:txBody>
          <a:bodyPr wrap="none" anchor="ctr"/>
          <a:lstStyle/>
          <a:p>
            <a:pPr algn="ctr"/>
            <a:r>
              <a:rPr lang="en-US">
                <a:latin typeface="Arial" charset="0"/>
              </a:rPr>
              <a:t>C</a:t>
            </a:r>
          </a:p>
        </p:txBody>
      </p:sp>
      <p:sp>
        <p:nvSpPr>
          <p:cNvPr id="23609" name="Rectangle 57"/>
          <p:cNvSpPr>
            <a:spLocks noChangeArrowheads="1"/>
          </p:cNvSpPr>
          <p:nvPr/>
        </p:nvSpPr>
        <p:spPr bwMode="auto">
          <a:xfrm>
            <a:off x="6037263" y="6324600"/>
            <a:ext cx="330200" cy="338138"/>
          </a:xfrm>
          <a:prstGeom prst="rect">
            <a:avLst/>
          </a:prstGeom>
          <a:solidFill>
            <a:srgbClr val="33CC33"/>
          </a:solidFill>
          <a:ln w="28575">
            <a:solidFill>
              <a:schemeClr val="tx1"/>
            </a:solidFill>
            <a:prstDash val="dash"/>
            <a:miter lim="800000"/>
            <a:headEnd/>
            <a:tailEnd/>
          </a:ln>
        </p:spPr>
        <p:txBody>
          <a:bodyPr wrap="none" anchor="ctr"/>
          <a:lstStyle/>
          <a:p>
            <a:pPr algn="ctr"/>
            <a:r>
              <a:rPr lang="en-US">
                <a:latin typeface="Arial" charset="0"/>
              </a:rPr>
              <a:t>C</a:t>
            </a:r>
          </a:p>
        </p:txBody>
      </p:sp>
      <p:cxnSp>
        <p:nvCxnSpPr>
          <p:cNvPr id="23610" name="AutoShape 58"/>
          <p:cNvCxnSpPr>
            <a:cxnSpLocks noChangeShapeType="1"/>
            <a:stCxn id="23566" idx="3"/>
            <a:endCxn id="23608" idx="0"/>
          </p:cNvCxnSpPr>
          <p:nvPr/>
        </p:nvCxnSpPr>
        <p:spPr bwMode="auto">
          <a:xfrm flipH="1">
            <a:off x="1955800" y="6127750"/>
            <a:ext cx="396875" cy="198438"/>
          </a:xfrm>
          <a:prstGeom prst="straightConnector1">
            <a:avLst/>
          </a:prstGeom>
          <a:noFill/>
          <a:ln w="9525">
            <a:solidFill>
              <a:schemeClr val="tx1"/>
            </a:solidFill>
            <a:round/>
            <a:headEnd/>
            <a:tailEnd/>
          </a:ln>
        </p:spPr>
      </p:cxnSp>
      <p:cxnSp>
        <p:nvCxnSpPr>
          <p:cNvPr id="23611" name="AutoShape 59"/>
          <p:cNvCxnSpPr>
            <a:cxnSpLocks noChangeShapeType="1"/>
            <a:stCxn id="23576" idx="5"/>
            <a:endCxn id="23609" idx="0"/>
          </p:cNvCxnSpPr>
          <p:nvPr/>
        </p:nvCxnSpPr>
        <p:spPr bwMode="auto">
          <a:xfrm>
            <a:off x="5495925" y="6127750"/>
            <a:ext cx="706438" cy="182563"/>
          </a:xfrm>
          <a:prstGeom prst="straightConnector1">
            <a:avLst/>
          </a:prstGeom>
          <a:noFill/>
          <a:ln w="9525">
            <a:solidFill>
              <a:schemeClr val="tx1"/>
            </a:solidFill>
            <a:round/>
            <a:headEnd/>
            <a:tailEnd/>
          </a:ln>
        </p:spPr>
      </p:cxnSp>
      <p:sp>
        <p:nvSpPr>
          <p:cNvPr id="23612" name="Rectangle 60"/>
          <p:cNvSpPr>
            <a:spLocks noChangeArrowheads="1"/>
          </p:cNvSpPr>
          <p:nvPr/>
        </p:nvSpPr>
        <p:spPr bwMode="auto">
          <a:xfrm>
            <a:off x="4114800" y="2286000"/>
            <a:ext cx="330200" cy="338138"/>
          </a:xfrm>
          <a:prstGeom prst="rect">
            <a:avLst/>
          </a:prstGeom>
          <a:solidFill>
            <a:srgbClr val="FF33CC"/>
          </a:solidFill>
          <a:ln w="28575">
            <a:solidFill>
              <a:schemeClr val="tx1"/>
            </a:solidFill>
            <a:prstDash val="dash"/>
            <a:miter lim="800000"/>
            <a:headEnd/>
            <a:tailEnd/>
          </a:ln>
        </p:spPr>
        <p:txBody>
          <a:bodyPr wrap="none" anchor="ctr"/>
          <a:lstStyle/>
          <a:p>
            <a:pPr algn="ctr"/>
            <a:r>
              <a:rPr lang="en-US">
                <a:latin typeface="Arial" charset="0"/>
              </a:rPr>
              <a:t>OS</a:t>
            </a:r>
          </a:p>
        </p:txBody>
      </p:sp>
      <p:sp>
        <p:nvSpPr>
          <p:cNvPr id="23613" name="Rectangle 61"/>
          <p:cNvSpPr>
            <a:spLocks noChangeArrowheads="1"/>
          </p:cNvSpPr>
          <p:nvPr/>
        </p:nvSpPr>
        <p:spPr bwMode="auto">
          <a:xfrm>
            <a:off x="3733800" y="3657600"/>
            <a:ext cx="134938" cy="222250"/>
          </a:xfrm>
          <a:prstGeom prst="rect">
            <a:avLst/>
          </a:prstGeom>
          <a:solidFill>
            <a:srgbClr val="33CC33"/>
          </a:solidFill>
          <a:ln w="9525">
            <a:solidFill>
              <a:schemeClr val="tx1"/>
            </a:solidFill>
            <a:miter lim="800000"/>
            <a:headEnd/>
            <a:tailEnd/>
          </a:ln>
        </p:spPr>
        <p:txBody>
          <a:bodyPr wrap="none" anchor="ctr"/>
          <a:lstStyle/>
          <a:p>
            <a:endParaRPr lang="en-US"/>
          </a:p>
        </p:txBody>
      </p:sp>
      <p:sp>
        <p:nvSpPr>
          <p:cNvPr id="23614" name="Rectangle 62"/>
          <p:cNvSpPr>
            <a:spLocks noChangeArrowheads="1"/>
          </p:cNvSpPr>
          <p:nvPr/>
        </p:nvSpPr>
        <p:spPr bwMode="auto">
          <a:xfrm>
            <a:off x="1371600" y="3657600"/>
            <a:ext cx="134938" cy="222250"/>
          </a:xfrm>
          <a:prstGeom prst="rect">
            <a:avLst/>
          </a:prstGeom>
          <a:solidFill>
            <a:srgbClr val="33CC33"/>
          </a:solidFill>
          <a:ln w="9525">
            <a:solidFill>
              <a:schemeClr val="tx1"/>
            </a:solidFill>
            <a:miter lim="800000"/>
            <a:headEnd/>
            <a:tailEnd/>
          </a:ln>
        </p:spPr>
        <p:txBody>
          <a:bodyPr wrap="none" anchor="ctr"/>
          <a:lstStyle/>
          <a:p>
            <a:endParaRPr lang="en-US"/>
          </a:p>
        </p:txBody>
      </p:sp>
      <p:sp>
        <p:nvSpPr>
          <p:cNvPr id="23615" name="Rectangle 63"/>
          <p:cNvSpPr>
            <a:spLocks noChangeArrowheads="1"/>
          </p:cNvSpPr>
          <p:nvPr/>
        </p:nvSpPr>
        <p:spPr bwMode="auto">
          <a:xfrm>
            <a:off x="1295400" y="4800600"/>
            <a:ext cx="134938" cy="222250"/>
          </a:xfrm>
          <a:prstGeom prst="rect">
            <a:avLst/>
          </a:prstGeom>
          <a:solidFill>
            <a:srgbClr val="33CC33"/>
          </a:solidFill>
          <a:ln w="9525">
            <a:solidFill>
              <a:schemeClr val="tx1"/>
            </a:solidFill>
            <a:miter lim="800000"/>
            <a:headEnd/>
            <a:tailEnd/>
          </a:ln>
        </p:spPr>
        <p:txBody>
          <a:bodyPr wrap="none" anchor="ctr"/>
          <a:lstStyle/>
          <a:p>
            <a:endParaRPr lang="en-US"/>
          </a:p>
        </p:txBody>
      </p:sp>
      <p:sp>
        <p:nvSpPr>
          <p:cNvPr id="23616" name="Rectangle 64"/>
          <p:cNvSpPr>
            <a:spLocks noChangeArrowheads="1"/>
          </p:cNvSpPr>
          <p:nvPr/>
        </p:nvSpPr>
        <p:spPr bwMode="auto">
          <a:xfrm>
            <a:off x="5257800" y="5105400"/>
            <a:ext cx="134938" cy="222250"/>
          </a:xfrm>
          <a:prstGeom prst="rect">
            <a:avLst/>
          </a:prstGeom>
          <a:solidFill>
            <a:srgbClr val="33CC33"/>
          </a:solidFill>
          <a:ln w="9525">
            <a:solidFill>
              <a:schemeClr val="tx1"/>
            </a:solidFill>
            <a:miter lim="800000"/>
            <a:headEnd/>
            <a:tailEnd/>
          </a:ln>
        </p:spPr>
        <p:txBody>
          <a:bodyPr wrap="none" anchor="ctr"/>
          <a:lstStyle/>
          <a:p>
            <a:endParaRPr lang="en-US"/>
          </a:p>
        </p:txBody>
      </p:sp>
      <p:sp>
        <p:nvSpPr>
          <p:cNvPr id="23617" name="Rectangle 65"/>
          <p:cNvSpPr>
            <a:spLocks noChangeArrowheads="1"/>
          </p:cNvSpPr>
          <p:nvPr/>
        </p:nvSpPr>
        <p:spPr bwMode="auto">
          <a:xfrm>
            <a:off x="5715000" y="3657600"/>
            <a:ext cx="134938" cy="222250"/>
          </a:xfrm>
          <a:prstGeom prst="rect">
            <a:avLst/>
          </a:prstGeom>
          <a:solidFill>
            <a:srgbClr val="33CC33"/>
          </a:solidFill>
          <a:ln w="9525">
            <a:solidFill>
              <a:schemeClr val="tx1"/>
            </a:solidFill>
            <a:miter lim="800000"/>
            <a:headEnd/>
            <a:tailEnd/>
          </a:ln>
        </p:spPr>
        <p:txBody>
          <a:bodyPr wrap="none" anchor="ctr"/>
          <a:lstStyle/>
          <a:p>
            <a:endParaRPr lang="en-US"/>
          </a:p>
        </p:txBody>
      </p:sp>
      <p:sp>
        <p:nvSpPr>
          <p:cNvPr id="23618" name="Freeform 66"/>
          <p:cNvSpPr>
            <a:spLocks/>
          </p:cNvSpPr>
          <p:nvPr/>
        </p:nvSpPr>
        <p:spPr bwMode="auto">
          <a:xfrm>
            <a:off x="1981200" y="3886200"/>
            <a:ext cx="1447800" cy="2438400"/>
          </a:xfrm>
          <a:custGeom>
            <a:avLst/>
            <a:gdLst>
              <a:gd name="T0" fmla="*/ 0 w 912"/>
              <a:gd name="T1" fmla="*/ 2147483647 h 1536"/>
              <a:gd name="T2" fmla="*/ 483870069 w 912"/>
              <a:gd name="T3" fmla="*/ 2147483647 h 1536"/>
              <a:gd name="T4" fmla="*/ 1209675073 w 912"/>
              <a:gd name="T5" fmla="*/ 2147483647 h 1536"/>
              <a:gd name="T6" fmla="*/ 1451610008 w 912"/>
              <a:gd name="T7" fmla="*/ 846772628 h 1536"/>
              <a:gd name="T8" fmla="*/ 2147483647 w 912"/>
              <a:gd name="T9" fmla="*/ 0 h 1536"/>
              <a:gd name="T10" fmla="*/ 0 60000 65536"/>
              <a:gd name="T11" fmla="*/ 0 60000 65536"/>
              <a:gd name="T12" fmla="*/ 0 60000 65536"/>
              <a:gd name="T13" fmla="*/ 0 60000 65536"/>
              <a:gd name="T14" fmla="*/ 0 60000 65536"/>
              <a:gd name="T15" fmla="*/ 0 w 912"/>
              <a:gd name="T16" fmla="*/ 0 h 1536"/>
              <a:gd name="T17" fmla="*/ 912 w 912"/>
              <a:gd name="T18" fmla="*/ 1536 h 1536"/>
            </a:gdLst>
            <a:ahLst/>
            <a:cxnLst>
              <a:cxn ang="T10">
                <a:pos x="T0" y="T1"/>
              </a:cxn>
              <a:cxn ang="T11">
                <a:pos x="T2" y="T3"/>
              </a:cxn>
              <a:cxn ang="T12">
                <a:pos x="T4" y="T5"/>
              </a:cxn>
              <a:cxn ang="T13">
                <a:pos x="T6" y="T7"/>
              </a:cxn>
              <a:cxn ang="T14">
                <a:pos x="T8" y="T9"/>
              </a:cxn>
            </a:cxnLst>
            <a:rect l="T15" t="T16" r="T17" b="T18"/>
            <a:pathLst>
              <a:path w="912" h="1536">
                <a:moveTo>
                  <a:pt x="0" y="1536"/>
                </a:moveTo>
                <a:cubicBezTo>
                  <a:pt x="56" y="1496"/>
                  <a:pt x="112" y="1456"/>
                  <a:pt x="192" y="1344"/>
                </a:cubicBezTo>
                <a:cubicBezTo>
                  <a:pt x="272" y="1232"/>
                  <a:pt x="416" y="1032"/>
                  <a:pt x="480" y="864"/>
                </a:cubicBezTo>
                <a:cubicBezTo>
                  <a:pt x="544" y="696"/>
                  <a:pt x="504" y="480"/>
                  <a:pt x="576" y="336"/>
                </a:cubicBezTo>
                <a:cubicBezTo>
                  <a:pt x="648" y="192"/>
                  <a:pt x="780" y="96"/>
                  <a:pt x="912" y="0"/>
                </a:cubicBezTo>
              </a:path>
            </a:pathLst>
          </a:custGeom>
          <a:noFill/>
          <a:ln w="57150">
            <a:solidFill>
              <a:srgbClr val="33CC33"/>
            </a:solidFill>
            <a:round/>
            <a:headEnd/>
            <a:tailEnd type="triangle" w="med" len="med"/>
          </a:ln>
        </p:spPr>
        <p:txBody>
          <a:bodyPr/>
          <a:lstStyle/>
          <a:p>
            <a:endParaRPr lang="en-US"/>
          </a:p>
        </p:txBody>
      </p:sp>
      <p:sp>
        <p:nvSpPr>
          <p:cNvPr id="23619" name="Freeform 67"/>
          <p:cNvSpPr>
            <a:spLocks/>
          </p:cNvSpPr>
          <p:nvPr/>
        </p:nvSpPr>
        <p:spPr bwMode="auto">
          <a:xfrm>
            <a:off x="2133600" y="4038600"/>
            <a:ext cx="1447800" cy="2438400"/>
          </a:xfrm>
          <a:custGeom>
            <a:avLst/>
            <a:gdLst>
              <a:gd name="T0" fmla="*/ 0 w 912"/>
              <a:gd name="T1" fmla="*/ 2147483647 h 1536"/>
              <a:gd name="T2" fmla="*/ 483870069 w 912"/>
              <a:gd name="T3" fmla="*/ 2147483647 h 1536"/>
              <a:gd name="T4" fmla="*/ 1209675073 w 912"/>
              <a:gd name="T5" fmla="*/ 2147483647 h 1536"/>
              <a:gd name="T6" fmla="*/ 1451610008 w 912"/>
              <a:gd name="T7" fmla="*/ 846772628 h 1536"/>
              <a:gd name="T8" fmla="*/ 2147483647 w 912"/>
              <a:gd name="T9" fmla="*/ 0 h 1536"/>
              <a:gd name="T10" fmla="*/ 0 60000 65536"/>
              <a:gd name="T11" fmla="*/ 0 60000 65536"/>
              <a:gd name="T12" fmla="*/ 0 60000 65536"/>
              <a:gd name="T13" fmla="*/ 0 60000 65536"/>
              <a:gd name="T14" fmla="*/ 0 60000 65536"/>
              <a:gd name="T15" fmla="*/ 0 w 912"/>
              <a:gd name="T16" fmla="*/ 0 h 1536"/>
              <a:gd name="T17" fmla="*/ 912 w 912"/>
              <a:gd name="T18" fmla="*/ 1536 h 1536"/>
            </a:gdLst>
            <a:ahLst/>
            <a:cxnLst>
              <a:cxn ang="T10">
                <a:pos x="T0" y="T1"/>
              </a:cxn>
              <a:cxn ang="T11">
                <a:pos x="T2" y="T3"/>
              </a:cxn>
              <a:cxn ang="T12">
                <a:pos x="T4" y="T5"/>
              </a:cxn>
              <a:cxn ang="T13">
                <a:pos x="T6" y="T7"/>
              </a:cxn>
              <a:cxn ang="T14">
                <a:pos x="T8" y="T9"/>
              </a:cxn>
            </a:cxnLst>
            <a:rect l="T15" t="T16" r="T17" b="T18"/>
            <a:pathLst>
              <a:path w="912" h="1536">
                <a:moveTo>
                  <a:pt x="0" y="1536"/>
                </a:moveTo>
                <a:cubicBezTo>
                  <a:pt x="56" y="1496"/>
                  <a:pt x="112" y="1456"/>
                  <a:pt x="192" y="1344"/>
                </a:cubicBezTo>
                <a:cubicBezTo>
                  <a:pt x="272" y="1232"/>
                  <a:pt x="416" y="1032"/>
                  <a:pt x="480" y="864"/>
                </a:cubicBezTo>
                <a:cubicBezTo>
                  <a:pt x="544" y="696"/>
                  <a:pt x="504" y="480"/>
                  <a:pt x="576" y="336"/>
                </a:cubicBezTo>
                <a:cubicBezTo>
                  <a:pt x="648" y="192"/>
                  <a:pt x="780" y="96"/>
                  <a:pt x="912" y="0"/>
                </a:cubicBezTo>
              </a:path>
            </a:pathLst>
          </a:custGeom>
          <a:noFill/>
          <a:ln w="57150">
            <a:solidFill>
              <a:srgbClr val="33CC33"/>
            </a:solidFill>
            <a:round/>
            <a:headEnd type="triangle" w="med" len="med"/>
            <a:tailEnd/>
          </a:ln>
        </p:spPr>
        <p:txBody>
          <a:bodyPr/>
          <a:lstStyle/>
          <a:p>
            <a:endParaRPr lang="en-US"/>
          </a:p>
        </p:txBody>
      </p:sp>
      <p:sp>
        <p:nvSpPr>
          <p:cNvPr id="23620" name="Freeform 68"/>
          <p:cNvSpPr>
            <a:spLocks/>
          </p:cNvSpPr>
          <p:nvPr/>
        </p:nvSpPr>
        <p:spPr bwMode="auto">
          <a:xfrm>
            <a:off x="5029200" y="5486400"/>
            <a:ext cx="990600" cy="914400"/>
          </a:xfrm>
          <a:custGeom>
            <a:avLst/>
            <a:gdLst>
              <a:gd name="T0" fmla="*/ 1572577282 w 624"/>
              <a:gd name="T1" fmla="*/ 1451609782 h 576"/>
              <a:gd name="T2" fmla="*/ 362902457 w 624"/>
              <a:gd name="T3" fmla="*/ 846772538 h 576"/>
              <a:gd name="T4" fmla="*/ 0 w 624"/>
              <a:gd name="T5" fmla="*/ 0 h 576"/>
              <a:gd name="T6" fmla="*/ 0 60000 65536"/>
              <a:gd name="T7" fmla="*/ 0 60000 65536"/>
              <a:gd name="T8" fmla="*/ 0 60000 65536"/>
              <a:gd name="T9" fmla="*/ 0 w 624"/>
              <a:gd name="T10" fmla="*/ 0 h 576"/>
              <a:gd name="T11" fmla="*/ 624 w 624"/>
              <a:gd name="T12" fmla="*/ 576 h 576"/>
            </a:gdLst>
            <a:ahLst/>
            <a:cxnLst>
              <a:cxn ang="T6">
                <a:pos x="T0" y="T1"/>
              </a:cxn>
              <a:cxn ang="T7">
                <a:pos x="T2" y="T3"/>
              </a:cxn>
              <a:cxn ang="T8">
                <a:pos x="T4" y="T5"/>
              </a:cxn>
            </a:cxnLst>
            <a:rect l="T9" t="T10" r="T11" b="T12"/>
            <a:pathLst>
              <a:path w="624" h="576">
                <a:moveTo>
                  <a:pt x="624" y="576"/>
                </a:moveTo>
                <a:cubicBezTo>
                  <a:pt x="436" y="504"/>
                  <a:pt x="248" y="432"/>
                  <a:pt x="144" y="336"/>
                </a:cubicBezTo>
                <a:cubicBezTo>
                  <a:pt x="40" y="240"/>
                  <a:pt x="20" y="120"/>
                  <a:pt x="0" y="0"/>
                </a:cubicBezTo>
              </a:path>
            </a:pathLst>
          </a:custGeom>
          <a:noFill/>
          <a:ln w="57150">
            <a:solidFill>
              <a:srgbClr val="33CC33"/>
            </a:solidFill>
            <a:round/>
            <a:headEnd/>
            <a:tailEnd type="triangle" w="med" len="med"/>
          </a:ln>
        </p:spPr>
        <p:txBody>
          <a:bodyPr/>
          <a:lstStyle/>
          <a:p>
            <a:endParaRPr lang="en-US"/>
          </a:p>
        </p:txBody>
      </p:sp>
      <p:sp>
        <p:nvSpPr>
          <p:cNvPr id="23621" name="Freeform 69"/>
          <p:cNvSpPr>
            <a:spLocks/>
          </p:cNvSpPr>
          <p:nvPr/>
        </p:nvSpPr>
        <p:spPr bwMode="auto">
          <a:xfrm>
            <a:off x="5257800" y="5486400"/>
            <a:ext cx="990600" cy="838200"/>
          </a:xfrm>
          <a:custGeom>
            <a:avLst/>
            <a:gdLst>
              <a:gd name="T0" fmla="*/ 0 w 624"/>
              <a:gd name="T1" fmla="*/ 0 h 528"/>
              <a:gd name="T2" fmla="*/ 241935005 w 624"/>
              <a:gd name="T3" fmla="*/ 604837419 h 528"/>
              <a:gd name="T4" fmla="*/ 1209674924 w 624"/>
              <a:gd name="T5" fmla="*/ 967739949 h 528"/>
              <a:gd name="T6" fmla="*/ 1572577282 w 624"/>
              <a:gd name="T7" fmla="*/ 1330642282 h 528"/>
              <a:gd name="T8" fmla="*/ 0 60000 65536"/>
              <a:gd name="T9" fmla="*/ 0 60000 65536"/>
              <a:gd name="T10" fmla="*/ 0 60000 65536"/>
              <a:gd name="T11" fmla="*/ 0 60000 65536"/>
              <a:gd name="T12" fmla="*/ 0 w 624"/>
              <a:gd name="T13" fmla="*/ 0 h 528"/>
              <a:gd name="T14" fmla="*/ 624 w 624"/>
              <a:gd name="T15" fmla="*/ 528 h 528"/>
            </a:gdLst>
            <a:ahLst/>
            <a:cxnLst>
              <a:cxn ang="T8">
                <a:pos x="T0" y="T1"/>
              </a:cxn>
              <a:cxn ang="T9">
                <a:pos x="T2" y="T3"/>
              </a:cxn>
              <a:cxn ang="T10">
                <a:pos x="T4" y="T5"/>
              </a:cxn>
              <a:cxn ang="T11">
                <a:pos x="T6" y="T7"/>
              </a:cxn>
            </a:cxnLst>
            <a:rect l="T12" t="T13" r="T14" b="T15"/>
            <a:pathLst>
              <a:path w="624" h="528">
                <a:moveTo>
                  <a:pt x="0" y="0"/>
                </a:moveTo>
                <a:cubicBezTo>
                  <a:pt x="8" y="88"/>
                  <a:pt x="16" y="176"/>
                  <a:pt x="96" y="240"/>
                </a:cubicBezTo>
                <a:cubicBezTo>
                  <a:pt x="176" y="304"/>
                  <a:pt x="392" y="336"/>
                  <a:pt x="480" y="384"/>
                </a:cubicBezTo>
                <a:cubicBezTo>
                  <a:pt x="568" y="432"/>
                  <a:pt x="596" y="480"/>
                  <a:pt x="624" y="528"/>
                </a:cubicBezTo>
              </a:path>
            </a:pathLst>
          </a:custGeom>
          <a:noFill/>
          <a:ln w="57150">
            <a:solidFill>
              <a:srgbClr val="33CC33"/>
            </a:solidFill>
            <a:round/>
            <a:headEnd/>
            <a:tailEnd type="triangle" w="med" len="med"/>
          </a:ln>
        </p:spPr>
        <p:txBody>
          <a:bodyPr/>
          <a:lstStyle/>
          <a:p>
            <a:endParaRPr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Turtles all the way down…</a:t>
            </a:r>
            <a:endParaRPr lang="en-US" dirty="0"/>
          </a:p>
        </p:txBody>
      </p:sp>
      <p:sp>
        <p:nvSpPr>
          <p:cNvPr id="3" name="Content Placeholder 2"/>
          <p:cNvSpPr>
            <a:spLocks noGrp="1"/>
          </p:cNvSpPr>
          <p:nvPr>
            <p:ph idx="1"/>
          </p:nvPr>
        </p:nvSpPr>
        <p:spPr>
          <a:xfrm>
            <a:off x="228600" y="1935163"/>
            <a:ext cx="8686800" cy="4389437"/>
          </a:xfrm>
        </p:spPr>
        <p:txBody>
          <a:bodyPr/>
          <a:lstStyle/>
          <a:p>
            <a:pPr>
              <a:buNone/>
            </a:pPr>
            <a:r>
              <a:rPr lang="en-US" i="1" dirty="0" smtClean="0"/>
              <a:t>“ A well-known scientist (some say it was Bertrand Russell) once gave a public lecture on astronomy. He described how the earth orbits around the sun and how the sun, in turn, orbits around the center of a vast collection of stars called our galaxy. At the end of the lecture, a little old lady at the back of the room got up and said: "What you have told us is rubbish. The world is really a flat plate supported on the back of a giant tortoise." The scientist gave a superior smile before replying, "What is the tortoise standing on?" "You're very clever, young man, very clever," said the old lady. "But it's turtles all the way down!"</a:t>
            </a:r>
            <a:endParaRPr lang="en-US" i="1" dirty="0"/>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pPr eaLnBrk="1" hangingPunct="1"/>
            <a:r>
              <a:rPr lang="en-US" smtClean="0"/>
              <a:t>CDN benefits</a:t>
            </a:r>
          </a:p>
        </p:txBody>
      </p:sp>
      <p:sp>
        <p:nvSpPr>
          <p:cNvPr id="24579" name="Rectangle 3"/>
          <p:cNvSpPr>
            <a:spLocks noGrp="1" noChangeArrowheads="1"/>
          </p:cNvSpPr>
          <p:nvPr>
            <p:ph type="body" idx="1"/>
          </p:nvPr>
        </p:nvSpPr>
        <p:spPr/>
        <p:txBody>
          <a:bodyPr/>
          <a:lstStyle/>
          <a:p>
            <a:pPr eaLnBrk="1" hangingPunct="1"/>
            <a:r>
              <a:rPr lang="en-US" sz="2800" smtClean="0"/>
              <a:t>Content served closer to client</a:t>
            </a:r>
          </a:p>
          <a:p>
            <a:pPr lvl="1" eaLnBrk="1" hangingPunct="1"/>
            <a:r>
              <a:rPr lang="en-US" sz="2400" smtClean="0"/>
              <a:t>Less latency, better performance</a:t>
            </a:r>
          </a:p>
          <a:p>
            <a:pPr eaLnBrk="1" hangingPunct="1"/>
            <a:r>
              <a:rPr lang="en-US" sz="2800" smtClean="0"/>
              <a:t>Load spread over multiple distributed CSs</a:t>
            </a:r>
          </a:p>
          <a:p>
            <a:pPr lvl="1" eaLnBrk="1" hangingPunct="1"/>
            <a:r>
              <a:rPr lang="en-US" sz="2400" smtClean="0"/>
              <a:t>More robust (to ISP failure as well as other failures)</a:t>
            </a:r>
          </a:p>
          <a:p>
            <a:pPr lvl="1" eaLnBrk="1" hangingPunct="1"/>
            <a:r>
              <a:rPr lang="en-US" sz="2400" smtClean="0"/>
              <a:t>Handle flashes better (load spread over ISPs)</a:t>
            </a:r>
          </a:p>
          <a:p>
            <a:pPr lvl="1" eaLnBrk="1" hangingPunct="1"/>
            <a:r>
              <a:rPr lang="en-US" sz="2400" i="1" smtClean="0"/>
              <a:t>But well-connected, replicated Hosting Centers can do this too</a:t>
            </a: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p:txBody>
          <a:bodyPr/>
          <a:lstStyle/>
          <a:p>
            <a:pPr eaLnBrk="1" hangingPunct="1"/>
            <a:r>
              <a:rPr lang="en-US" smtClean="0"/>
              <a:t>How well do CDNs work?</a:t>
            </a:r>
            <a:endParaRPr lang="en-US" sz="3300" smtClean="0"/>
          </a:p>
        </p:txBody>
      </p:sp>
      <p:sp>
        <p:nvSpPr>
          <p:cNvPr id="44035" name="Oval 3"/>
          <p:cNvSpPr>
            <a:spLocks noChangeArrowheads="1"/>
          </p:cNvSpPr>
          <p:nvPr/>
        </p:nvSpPr>
        <p:spPr bwMode="auto">
          <a:xfrm>
            <a:off x="304800" y="5562600"/>
            <a:ext cx="457200" cy="304800"/>
          </a:xfrm>
          <a:prstGeom prst="ellipse">
            <a:avLst/>
          </a:prstGeom>
          <a:solidFill>
            <a:schemeClr val="accent1"/>
          </a:solidFill>
          <a:ln w="9525">
            <a:solidFill>
              <a:schemeClr val="tx1"/>
            </a:solidFill>
            <a:round/>
            <a:headEnd/>
            <a:tailEnd/>
          </a:ln>
        </p:spPr>
        <p:txBody>
          <a:bodyPr wrap="none" anchor="ctr"/>
          <a:lstStyle/>
          <a:p>
            <a:pPr algn="ctr"/>
            <a:r>
              <a:rPr lang="en-US">
                <a:latin typeface="Arial" charset="0"/>
              </a:rPr>
              <a:t>S</a:t>
            </a:r>
          </a:p>
        </p:txBody>
      </p:sp>
      <p:sp>
        <p:nvSpPr>
          <p:cNvPr id="44036" name="Oval 4"/>
          <p:cNvSpPr>
            <a:spLocks noChangeArrowheads="1"/>
          </p:cNvSpPr>
          <p:nvPr/>
        </p:nvSpPr>
        <p:spPr bwMode="auto">
          <a:xfrm>
            <a:off x="762000" y="4800600"/>
            <a:ext cx="685800" cy="381000"/>
          </a:xfrm>
          <a:prstGeom prst="ellipse">
            <a:avLst/>
          </a:prstGeom>
          <a:solidFill>
            <a:schemeClr val="accent1"/>
          </a:solidFill>
          <a:ln w="9525">
            <a:solidFill>
              <a:schemeClr val="tx1"/>
            </a:solidFill>
            <a:round/>
            <a:headEnd/>
            <a:tailEnd/>
          </a:ln>
        </p:spPr>
        <p:txBody>
          <a:bodyPr wrap="none" anchor="ctr"/>
          <a:lstStyle/>
          <a:p>
            <a:pPr algn="ctr"/>
            <a:r>
              <a:rPr lang="en-US">
                <a:latin typeface="Arial" charset="0"/>
              </a:rPr>
              <a:t>ISP</a:t>
            </a:r>
          </a:p>
        </p:txBody>
      </p:sp>
      <p:sp>
        <p:nvSpPr>
          <p:cNvPr id="44037" name="Oval 5"/>
          <p:cNvSpPr>
            <a:spLocks noChangeArrowheads="1"/>
          </p:cNvSpPr>
          <p:nvPr/>
        </p:nvSpPr>
        <p:spPr bwMode="auto">
          <a:xfrm>
            <a:off x="914400" y="3200400"/>
            <a:ext cx="1371600" cy="685800"/>
          </a:xfrm>
          <a:prstGeom prst="ellipse">
            <a:avLst/>
          </a:prstGeom>
          <a:solidFill>
            <a:schemeClr val="accent1"/>
          </a:solidFill>
          <a:ln w="9525">
            <a:solidFill>
              <a:schemeClr val="tx1"/>
            </a:solidFill>
            <a:round/>
            <a:headEnd/>
            <a:tailEnd/>
          </a:ln>
        </p:spPr>
        <p:txBody>
          <a:bodyPr wrap="none" anchor="ctr"/>
          <a:lstStyle/>
          <a:p>
            <a:pPr algn="ctr"/>
            <a:r>
              <a:rPr lang="en-US">
                <a:latin typeface="Arial" charset="0"/>
              </a:rPr>
              <a:t>Backbone</a:t>
            </a:r>
          </a:p>
          <a:p>
            <a:pPr algn="ctr"/>
            <a:r>
              <a:rPr lang="en-US">
                <a:latin typeface="Arial" charset="0"/>
              </a:rPr>
              <a:t>ISP</a:t>
            </a:r>
          </a:p>
        </p:txBody>
      </p:sp>
      <p:sp>
        <p:nvSpPr>
          <p:cNvPr id="44038" name="Rectangle 6"/>
          <p:cNvSpPr>
            <a:spLocks noChangeArrowheads="1"/>
          </p:cNvSpPr>
          <p:nvPr/>
        </p:nvSpPr>
        <p:spPr bwMode="auto">
          <a:xfrm>
            <a:off x="2743200" y="4267200"/>
            <a:ext cx="304800" cy="304800"/>
          </a:xfrm>
          <a:prstGeom prst="rect">
            <a:avLst/>
          </a:prstGeom>
          <a:solidFill>
            <a:schemeClr val="accent1"/>
          </a:solidFill>
          <a:ln w="9525">
            <a:solidFill>
              <a:schemeClr val="tx1"/>
            </a:solidFill>
            <a:miter lim="800000"/>
            <a:headEnd/>
            <a:tailEnd/>
          </a:ln>
        </p:spPr>
        <p:txBody>
          <a:bodyPr wrap="none" anchor="ctr"/>
          <a:lstStyle/>
          <a:p>
            <a:pPr algn="ctr"/>
            <a:r>
              <a:rPr lang="en-US">
                <a:latin typeface="Arial" charset="0"/>
              </a:rPr>
              <a:t>IX</a:t>
            </a:r>
          </a:p>
        </p:txBody>
      </p:sp>
      <p:sp>
        <p:nvSpPr>
          <p:cNvPr id="44039" name="Rectangle 7"/>
          <p:cNvSpPr>
            <a:spLocks noChangeArrowheads="1"/>
          </p:cNvSpPr>
          <p:nvPr/>
        </p:nvSpPr>
        <p:spPr bwMode="auto">
          <a:xfrm>
            <a:off x="4267200" y="4267200"/>
            <a:ext cx="304800" cy="304800"/>
          </a:xfrm>
          <a:prstGeom prst="rect">
            <a:avLst/>
          </a:prstGeom>
          <a:solidFill>
            <a:schemeClr val="accent1"/>
          </a:solidFill>
          <a:ln w="9525">
            <a:solidFill>
              <a:schemeClr val="tx1"/>
            </a:solidFill>
            <a:miter lim="800000"/>
            <a:headEnd/>
            <a:tailEnd/>
          </a:ln>
        </p:spPr>
        <p:txBody>
          <a:bodyPr wrap="none" anchor="ctr"/>
          <a:lstStyle/>
          <a:p>
            <a:pPr algn="ctr"/>
            <a:r>
              <a:rPr lang="en-US">
                <a:latin typeface="Arial" charset="0"/>
              </a:rPr>
              <a:t>IX</a:t>
            </a:r>
          </a:p>
        </p:txBody>
      </p:sp>
      <p:sp>
        <p:nvSpPr>
          <p:cNvPr id="44040" name="Oval 8"/>
          <p:cNvSpPr>
            <a:spLocks noChangeArrowheads="1"/>
          </p:cNvSpPr>
          <p:nvPr/>
        </p:nvSpPr>
        <p:spPr bwMode="auto">
          <a:xfrm>
            <a:off x="838200" y="5562600"/>
            <a:ext cx="457200" cy="304800"/>
          </a:xfrm>
          <a:prstGeom prst="ellipse">
            <a:avLst/>
          </a:prstGeom>
          <a:solidFill>
            <a:schemeClr val="accent1"/>
          </a:solidFill>
          <a:ln w="9525">
            <a:solidFill>
              <a:schemeClr val="tx1"/>
            </a:solidFill>
            <a:round/>
            <a:headEnd/>
            <a:tailEnd/>
          </a:ln>
        </p:spPr>
        <p:txBody>
          <a:bodyPr wrap="none" anchor="ctr"/>
          <a:lstStyle/>
          <a:p>
            <a:pPr algn="ctr"/>
            <a:r>
              <a:rPr lang="en-US">
                <a:latin typeface="Arial" charset="0"/>
              </a:rPr>
              <a:t>S</a:t>
            </a:r>
          </a:p>
        </p:txBody>
      </p:sp>
      <p:sp>
        <p:nvSpPr>
          <p:cNvPr id="44041" name="Oval 9"/>
          <p:cNvSpPr>
            <a:spLocks noChangeArrowheads="1"/>
          </p:cNvSpPr>
          <p:nvPr/>
        </p:nvSpPr>
        <p:spPr bwMode="auto">
          <a:xfrm>
            <a:off x="1371600" y="5562600"/>
            <a:ext cx="457200" cy="304800"/>
          </a:xfrm>
          <a:prstGeom prst="ellipse">
            <a:avLst/>
          </a:prstGeom>
          <a:solidFill>
            <a:schemeClr val="accent1"/>
          </a:solidFill>
          <a:ln w="9525">
            <a:solidFill>
              <a:schemeClr val="tx1"/>
            </a:solidFill>
            <a:round/>
            <a:headEnd/>
            <a:tailEnd/>
          </a:ln>
        </p:spPr>
        <p:txBody>
          <a:bodyPr wrap="none" anchor="ctr"/>
          <a:lstStyle/>
          <a:p>
            <a:pPr algn="ctr"/>
            <a:r>
              <a:rPr lang="en-US">
                <a:latin typeface="Arial" charset="0"/>
              </a:rPr>
              <a:t>S</a:t>
            </a:r>
          </a:p>
        </p:txBody>
      </p:sp>
      <p:sp>
        <p:nvSpPr>
          <p:cNvPr id="44042" name="Line 10"/>
          <p:cNvSpPr>
            <a:spLocks noChangeShapeType="1"/>
          </p:cNvSpPr>
          <p:nvPr/>
        </p:nvSpPr>
        <p:spPr bwMode="auto">
          <a:xfrm flipV="1">
            <a:off x="685800" y="5181600"/>
            <a:ext cx="228600" cy="381000"/>
          </a:xfrm>
          <a:prstGeom prst="line">
            <a:avLst/>
          </a:prstGeom>
          <a:noFill/>
          <a:ln w="9525">
            <a:solidFill>
              <a:schemeClr val="tx1"/>
            </a:solidFill>
            <a:round/>
            <a:headEnd/>
            <a:tailEnd/>
          </a:ln>
        </p:spPr>
        <p:txBody>
          <a:bodyPr/>
          <a:lstStyle/>
          <a:p>
            <a:endParaRPr lang="en-US"/>
          </a:p>
        </p:txBody>
      </p:sp>
      <p:sp>
        <p:nvSpPr>
          <p:cNvPr id="44043" name="Line 11"/>
          <p:cNvSpPr>
            <a:spLocks noChangeShapeType="1"/>
          </p:cNvSpPr>
          <p:nvPr/>
        </p:nvSpPr>
        <p:spPr bwMode="auto">
          <a:xfrm flipV="1">
            <a:off x="1066800" y="5181600"/>
            <a:ext cx="0" cy="381000"/>
          </a:xfrm>
          <a:prstGeom prst="line">
            <a:avLst/>
          </a:prstGeom>
          <a:noFill/>
          <a:ln w="9525">
            <a:solidFill>
              <a:schemeClr val="tx1"/>
            </a:solidFill>
            <a:round/>
            <a:headEnd/>
            <a:tailEnd/>
          </a:ln>
        </p:spPr>
        <p:txBody>
          <a:bodyPr/>
          <a:lstStyle/>
          <a:p>
            <a:endParaRPr lang="en-US"/>
          </a:p>
        </p:txBody>
      </p:sp>
      <p:sp>
        <p:nvSpPr>
          <p:cNvPr id="44044" name="Line 12"/>
          <p:cNvSpPr>
            <a:spLocks noChangeShapeType="1"/>
          </p:cNvSpPr>
          <p:nvPr/>
        </p:nvSpPr>
        <p:spPr bwMode="auto">
          <a:xfrm flipH="1" flipV="1">
            <a:off x="1295400" y="5181600"/>
            <a:ext cx="228600" cy="381000"/>
          </a:xfrm>
          <a:prstGeom prst="line">
            <a:avLst/>
          </a:prstGeom>
          <a:noFill/>
          <a:ln w="9525">
            <a:solidFill>
              <a:schemeClr val="tx1"/>
            </a:solidFill>
            <a:round/>
            <a:headEnd/>
            <a:tailEnd/>
          </a:ln>
        </p:spPr>
        <p:txBody>
          <a:bodyPr/>
          <a:lstStyle/>
          <a:p>
            <a:endParaRPr lang="en-US"/>
          </a:p>
        </p:txBody>
      </p:sp>
      <p:sp>
        <p:nvSpPr>
          <p:cNvPr id="44045" name="Oval 13"/>
          <p:cNvSpPr>
            <a:spLocks noChangeArrowheads="1"/>
          </p:cNvSpPr>
          <p:nvPr/>
        </p:nvSpPr>
        <p:spPr bwMode="auto">
          <a:xfrm>
            <a:off x="5562600" y="4724400"/>
            <a:ext cx="685800" cy="381000"/>
          </a:xfrm>
          <a:prstGeom prst="ellipse">
            <a:avLst/>
          </a:prstGeom>
          <a:solidFill>
            <a:schemeClr val="accent1"/>
          </a:solidFill>
          <a:ln w="9525">
            <a:solidFill>
              <a:schemeClr val="tx1"/>
            </a:solidFill>
            <a:round/>
            <a:headEnd/>
            <a:tailEnd/>
          </a:ln>
        </p:spPr>
        <p:txBody>
          <a:bodyPr wrap="none" anchor="ctr"/>
          <a:lstStyle/>
          <a:p>
            <a:pPr algn="ctr"/>
            <a:r>
              <a:rPr lang="en-US">
                <a:latin typeface="Arial" charset="0"/>
              </a:rPr>
              <a:t>Site</a:t>
            </a:r>
          </a:p>
        </p:txBody>
      </p:sp>
      <p:sp>
        <p:nvSpPr>
          <p:cNvPr id="44046" name="Oval 14"/>
          <p:cNvSpPr>
            <a:spLocks noChangeArrowheads="1"/>
          </p:cNvSpPr>
          <p:nvPr/>
        </p:nvSpPr>
        <p:spPr bwMode="auto">
          <a:xfrm>
            <a:off x="2743200" y="5105400"/>
            <a:ext cx="685800" cy="381000"/>
          </a:xfrm>
          <a:prstGeom prst="ellipse">
            <a:avLst/>
          </a:prstGeom>
          <a:solidFill>
            <a:schemeClr val="accent1"/>
          </a:solidFill>
          <a:ln w="9525">
            <a:solidFill>
              <a:schemeClr val="tx1"/>
            </a:solidFill>
            <a:round/>
            <a:headEnd/>
            <a:tailEnd/>
          </a:ln>
        </p:spPr>
        <p:txBody>
          <a:bodyPr wrap="none" anchor="ctr"/>
          <a:lstStyle/>
          <a:p>
            <a:pPr algn="ctr"/>
            <a:r>
              <a:rPr lang="en-US">
                <a:latin typeface="Arial" charset="0"/>
              </a:rPr>
              <a:t>ISP</a:t>
            </a:r>
          </a:p>
        </p:txBody>
      </p:sp>
      <p:sp>
        <p:nvSpPr>
          <p:cNvPr id="44047" name="Oval 15"/>
          <p:cNvSpPr>
            <a:spLocks noChangeArrowheads="1"/>
          </p:cNvSpPr>
          <p:nvPr/>
        </p:nvSpPr>
        <p:spPr bwMode="auto">
          <a:xfrm>
            <a:off x="2819400" y="5867400"/>
            <a:ext cx="457200" cy="304800"/>
          </a:xfrm>
          <a:prstGeom prst="ellipse">
            <a:avLst/>
          </a:prstGeom>
          <a:solidFill>
            <a:schemeClr val="accent1"/>
          </a:solidFill>
          <a:ln w="9525">
            <a:solidFill>
              <a:schemeClr val="tx1"/>
            </a:solidFill>
            <a:round/>
            <a:headEnd/>
            <a:tailEnd/>
          </a:ln>
        </p:spPr>
        <p:txBody>
          <a:bodyPr wrap="none" anchor="ctr"/>
          <a:lstStyle/>
          <a:p>
            <a:pPr algn="ctr"/>
            <a:r>
              <a:rPr lang="en-US">
                <a:latin typeface="Arial" charset="0"/>
              </a:rPr>
              <a:t>S</a:t>
            </a:r>
          </a:p>
        </p:txBody>
      </p:sp>
      <p:sp>
        <p:nvSpPr>
          <p:cNvPr id="44048" name="Oval 16"/>
          <p:cNvSpPr>
            <a:spLocks noChangeArrowheads="1"/>
          </p:cNvSpPr>
          <p:nvPr/>
        </p:nvSpPr>
        <p:spPr bwMode="auto">
          <a:xfrm>
            <a:off x="3352800" y="5867400"/>
            <a:ext cx="457200" cy="304800"/>
          </a:xfrm>
          <a:prstGeom prst="ellipse">
            <a:avLst/>
          </a:prstGeom>
          <a:solidFill>
            <a:schemeClr val="accent1"/>
          </a:solidFill>
          <a:ln w="9525">
            <a:solidFill>
              <a:schemeClr val="tx1"/>
            </a:solidFill>
            <a:round/>
            <a:headEnd/>
            <a:tailEnd/>
          </a:ln>
        </p:spPr>
        <p:txBody>
          <a:bodyPr wrap="none" anchor="ctr"/>
          <a:lstStyle/>
          <a:p>
            <a:pPr algn="ctr"/>
            <a:r>
              <a:rPr lang="en-US">
                <a:latin typeface="Arial" charset="0"/>
              </a:rPr>
              <a:t>S</a:t>
            </a:r>
          </a:p>
        </p:txBody>
      </p:sp>
      <p:sp>
        <p:nvSpPr>
          <p:cNvPr id="44049" name="Line 17"/>
          <p:cNvSpPr>
            <a:spLocks noChangeShapeType="1"/>
          </p:cNvSpPr>
          <p:nvPr/>
        </p:nvSpPr>
        <p:spPr bwMode="auto">
          <a:xfrm flipV="1">
            <a:off x="3048000" y="5486400"/>
            <a:ext cx="0" cy="381000"/>
          </a:xfrm>
          <a:prstGeom prst="line">
            <a:avLst/>
          </a:prstGeom>
          <a:noFill/>
          <a:ln w="9525">
            <a:solidFill>
              <a:schemeClr val="tx1"/>
            </a:solidFill>
            <a:round/>
            <a:headEnd/>
            <a:tailEnd/>
          </a:ln>
        </p:spPr>
        <p:txBody>
          <a:bodyPr/>
          <a:lstStyle/>
          <a:p>
            <a:endParaRPr lang="en-US"/>
          </a:p>
        </p:txBody>
      </p:sp>
      <p:sp>
        <p:nvSpPr>
          <p:cNvPr id="44050" name="Line 18"/>
          <p:cNvSpPr>
            <a:spLocks noChangeShapeType="1"/>
          </p:cNvSpPr>
          <p:nvPr/>
        </p:nvSpPr>
        <p:spPr bwMode="auto">
          <a:xfrm flipH="1" flipV="1">
            <a:off x="3276600" y="5486400"/>
            <a:ext cx="228600" cy="381000"/>
          </a:xfrm>
          <a:prstGeom prst="line">
            <a:avLst/>
          </a:prstGeom>
          <a:noFill/>
          <a:ln w="9525">
            <a:solidFill>
              <a:schemeClr val="tx1"/>
            </a:solidFill>
            <a:round/>
            <a:headEnd/>
            <a:tailEnd/>
          </a:ln>
        </p:spPr>
        <p:txBody>
          <a:bodyPr/>
          <a:lstStyle/>
          <a:p>
            <a:endParaRPr lang="en-US"/>
          </a:p>
        </p:txBody>
      </p:sp>
      <p:sp>
        <p:nvSpPr>
          <p:cNvPr id="44051" name="Oval 19"/>
          <p:cNvSpPr>
            <a:spLocks noChangeArrowheads="1"/>
          </p:cNvSpPr>
          <p:nvPr/>
        </p:nvSpPr>
        <p:spPr bwMode="auto">
          <a:xfrm>
            <a:off x="4038600" y="5867400"/>
            <a:ext cx="457200" cy="304800"/>
          </a:xfrm>
          <a:prstGeom prst="ellipse">
            <a:avLst/>
          </a:prstGeom>
          <a:solidFill>
            <a:schemeClr val="accent1"/>
          </a:solidFill>
          <a:ln w="9525">
            <a:solidFill>
              <a:schemeClr val="tx1"/>
            </a:solidFill>
            <a:round/>
            <a:headEnd/>
            <a:tailEnd/>
          </a:ln>
        </p:spPr>
        <p:txBody>
          <a:bodyPr wrap="none" anchor="ctr"/>
          <a:lstStyle/>
          <a:p>
            <a:pPr algn="ctr"/>
            <a:r>
              <a:rPr lang="en-US">
                <a:latin typeface="Arial" charset="0"/>
              </a:rPr>
              <a:t>S</a:t>
            </a:r>
          </a:p>
        </p:txBody>
      </p:sp>
      <p:sp>
        <p:nvSpPr>
          <p:cNvPr id="44052" name="Oval 20"/>
          <p:cNvSpPr>
            <a:spLocks noChangeArrowheads="1"/>
          </p:cNvSpPr>
          <p:nvPr/>
        </p:nvSpPr>
        <p:spPr bwMode="auto">
          <a:xfrm>
            <a:off x="4495800" y="5105400"/>
            <a:ext cx="685800" cy="381000"/>
          </a:xfrm>
          <a:prstGeom prst="ellipse">
            <a:avLst/>
          </a:prstGeom>
          <a:solidFill>
            <a:schemeClr val="accent1"/>
          </a:solidFill>
          <a:ln w="9525">
            <a:solidFill>
              <a:schemeClr val="tx1"/>
            </a:solidFill>
            <a:round/>
            <a:headEnd/>
            <a:tailEnd/>
          </a:ln>
        </p:spPr>
        <p:txBody>
          <a:bodyPr wrap="none" anchor="ctr"/>
          <a:lstStyle/>
          <a:p>
            <a:pPr algn="ctr"/>
            <a:r>
              <a:rPr lang="en-US">
                <a:latin typeface="Arial" charset="0"/>
              </a:rPr>
              <a:t>ISP</a:t>
            </a:r>
          </a:p>
        </p:txBody>
      </p:sp>
      <p:sp>
        <p:nvSpPr>
          <p:cNvPr id="44053" name="Oval 21"/>
          <p:cNvSpPr>
            <a:spLocks noChangeArrowheads="1"/>
          </p:cNvSpPr>
          <p:nvPr/>
        </p:nvSpPr>
        <p:spPr bwMode="auto">
          <a:xfrm>
            <a:off x="4572000" y="5867400"/>
            <a:ext cx="457200" cy="304800"/>
          </a:xfrm>
          <a:prstGeom prst="ellipse">
            <a:avLst/>
          </a:prstGeom>
          <a:solidFill>
            <a:schemeClr val="accent1"/>
          </a:solidFill>
          <a:ln w="9525">
            <a:solidFill>
              <a:schemeClr val="tx1"/>
            </a:solidFill>
            <a:round/>
            <a:headEnd/>
            <a:tailEnd/>
          </a:ln>
        </p:spPr>
        <p:txBody>
          <a:bodyPr wrap="none" anchor="ctr"/>
          <a:lstStyle/>
          <a:p>
            <a:pPr algn="ctr"/>
            <a:r>
              <a:rPr lang="en-US">
                <a:latin typeface="Arial" charset="0"/>
              </a:rPr>
              <a:t>S</a:t>
            </a:r>
          </a:p>
        </p:txBody>
      </p:sp>
      <p:sp>
        <p:nvSpPr>
          <p:cNvPr id="44054" name="Oval 22"/>
          <p:cNvSpPr>
            <a:spLocks noChangeArrowheads="1"/>
          </p:cNvSpPr>
          <p:nvPr/>
        </p:nvSpPr>
        <p:spPr bwMode="auto">
          <a:xfrm>
            <a:off x="5105400" y="5867400"/>
            <a:ext cx="457200" cy="304800"/>
          </a:xfrm>
          <a:prstGeom prst="ellipse">
            <a:avLst/>
          </a:prstGeom>
          <a:solidFill>
            <a:schemeClr val="accent1"/>
          </a:solidFill>
          <a:ln w="9525">
            <a:solidFill>
              <a:schemeClr val="tx1"/>
            </a:solidFill>
            <a:round/>
            <a:headEnd/>
            <a:tailEnd/>
          </a:ln>
        </p:spPr>
        <p:txBody>
          <a:bodyPr wrap="none" anchor="ctr"/>
          <a:lstStyle/>
          <a:p>
            <a:pPr algn="ctr"/>
            <a:r>
              <a:rPr lang="en-US">
                <a:latin typeface="Arial" charset="0"/>
              </a:rPr>
              <a:t>S</a:t>
            </a:r>
          </a:p>
        </p:txBody>
      </p:sp>
      <p:sp>
        <p:nvSpPr>
          <p:cNvPr id="44055" name="Line 23"/>
          <p:cNvSpPr>
            <a:spLocks noChangeShapeType="1"/>
          </p:cNvSpPr>
          <p:nvPr/>
        </p:nvSpPr>
        <p:spPr bwMode="auto">
          <a:xfrm flipV="1">
            <a:off x="4419600" y="5486400"/>
            <a:ext cx="228600" cy="381000"/>
          </a:xfrm>
          <a:prstGeom prst="line">
            <a:avLst/>
          </a:prstGeom>
          <a:noFill/>
          <a:ln w="9525">
            <a:solidFill>
              <a:schemeClr val="tx1"/>
            </a:solidFill>
            <a:round/>
            <a:headEnd/>
            <a:tailEnd/>
          </a:ln>
        </p:spPr>
        <p:txBody>
          <a:bodyPr/>
          <a:lstStyle/>
          <a:p>
            <a:endParaRPr lang="en-US"/>
          </a:p>
        </p:txBody>
      </p:sp>
      <p:sp>
        <p:nvSpPr>
          <p:cNvPr id="44056" name="Line 24"/>
          <p:cNvSpPr>
            <a:spLocks noChangeShapeType="1"/>
          </p:cNvSpPr>
          <p:nvPr/>
        </p:nvSpPr>
        <p:spPr bwMode="auto">
          <a:xfrm flipV="1">
            <a:off x="4800600" y="5486400"/>
            <a:ext cx="0" cy="381000"/>
          </a:xfrm>
          <a:prstGeom prst="line">
            <a:avLst/>
          </a:prstGeom>
          <a:noFill/>
          <a:ln w="9525">
            <a:solidFill>
              <a:schemeClr val="tx1"/>
            </a:solidFill>
            <a:round/>
            <a:headEnd/>
            <a:tailEnd/>
          </a:ln>
        </p:spPr>
        <p:txBody>
          <a:bodyPr/>
          <a:lstStyle/>
          <a:p>
            <a:endParaRPr lang="en-US"/>
          </a:p>
        </p:txBody>
      </p:sp>
      <p:sp>
        <p:nvSpPr>
          <p:cNvPr id="44057" name="Line 25"/>
          <p:cNvSpPr>
            <a:spLocks noChangeShapeType="1"/>
          </p:cNvSpPr>
          <p:nvPr/>
        </p:nvSpPr>
        <p:spPr bwMode="auto">
          <a:xfrm flipH="1" flipV="1">
            <a:off x="5029200" y="5486400"/>
            <a:ext cx="228600" cy="381000"/>
          </a:xfrm>
          <a:prstGeom prst="line">
            <a:avLst/>
          </a:prstGeom>
          <a:noFill/>
          <a:ln w="9525">
            <a:solidFill>
              <a:schemeClr val="tx1"/>
            </a:solidFill>
            <a:round/>
            <a:headEnd/>
            <a:tailEnd/>
          </a:ln>
        </p:spPr>
        <p:txBody>
          <a:bodyPr/>
          <a:lstStyle/>
          <a:p>
            <a:endParaRPr lang="en-US"/>
          </a:p>
        </p:txBody>
      </p:sp>
      <p:sp>
        <p:nvSpPr>
          <p:cNvPr id="44058" name="Oval 26"/>
          <p:cNvSpPr>
            <a:spLocks noChangeArrowheads="1"/>
          </p:cNvSpPr>
          <p:nvPr/>
        </p:nvSpPr>
        <p:spPr bwMode="auto">
          <a:xfrm>
            <a:off x="2895600" y="3200400"/>
            <a:ext cx="1371600" cy="685800"/>
          </a:xfrm>
          <a:prstGeom prst="ellipse">
            <a:avLst/>
          </a:prstGeom>
          <a:solidFill>
            <a:schemeClr val="accent1"/>
          </a:solidFill>
          <a:ln w="9525">
            <a:solidFill>
              <a:schemeClr val="tx1"/>
            </a:solidFill>
            <a:round/>
            <a:headEnd/>
            <a:tailEnd/>
          </a:ln>
        </p:spPr>
        <p:txBody>
          <a:bodyPr wrap="none" anchor="ctr"/>
          <a:lstStyle/>
          <a:p>
            <a:pPr algn="ctr"/>
            <a:r>
              <a:rPr lang="en-US">
                <a:latin typeface="Arial" charset="0"/>
              </a:rPr>
              <a:t>Backbone</a:t>
            </a:r>
          </a:p>
          <a:p>
            <a:pPr algn="ctr"/>
            <a:r>
              <a:rPr lang="en-US">
                <a:latin typeface="Arial" charset="0"/>
              </a:rPr>
              <a:t>ISP</a:t>
            </a:r>
          </a:p>
        </p:txBody>
      </p:sp>
      <p:sp>
        <p:nvSpPr>
          <p:cNvPr id="44059" name="Oval 27"/>
          <p:cNvSpPr>
            <a:spLocks noChangeArrowheads="1"/>
          </p:cNvSpPr>
          <p:nvPr/>
        </p:nvSpPr>
        <p:spPr bwMode="auto">
          <a:xfrm>
            <a:off x="4953000" y="3200400"/>
            <a:ext cx="1371600" cy="685800"/>
          </a:xfrm>
          <a:prstGeom prst="ellipse">
            <a:avLst/>
          </a:prstGeom>
          <a:solidFill>
            <a:schemeClr val="accent1"/>
          </a:solidFill>
          <a:ln w="9525">
            <a:solidFill>
              <a:schemeClr val="tx1"/>
            </a:solidFill>
            <a:round/>
            <a:headEnd/>
            <a:tailEnd/>
          </a:ln>
        </p:spPr>
        <p:txBody>
          <a:bodyPr wrap="none" anchor="ctr"/>
          <a:lstStyle/>
          <a:p>
            <a:pPr algn="ctr"/>
            <a:r>
              <a:rPr lang="en-US">
                <a:latin typeface="Arial" charset="0"/>
              </a:rPr>
              <a:t>Backbone</a:t>
            </a:r>
          </a:p>
          <a:p>
            <a:pPr algn="ctr"/>
            <a:r>
              <a:rPr lang="en-US">
                <a:latin typeface="Arial" charset="0"/>
              </a:rPr>
              <a:t>ISP</a:t>
            </a:r>
          </a:p>
        </p:txBody>
      </p:sp>
      <p:sp>
        <p:nvSpPr>
          <p:cNvPr id="44060" name="Rectangle 28"/>
          <p:cNvSpPr>
            <a:spLocks noChangeArrowheads="1"/>
          </p:cNvSpPr>
          <p:nvPr/>
        </p:nvSpPr>
        <p:spPr bwMode="auto">
          <a:xfrm>
            <a:off x="2362200" y="2133600"/>
            <a:ext cx="914400" cy="533400"/>
          </a:xfrm>
          <a:prstGeom prst="rect">
            <a:avLst/>
          </a:prstGeom>
          <a:solidFill>
            <a:schemeClr val="accent1"/>
          </a:solidFill>
          <a:ln w="9525">
            <a:solidFill>
              <a:schemeClr val="tx1"/>
            </a:solidFill>
            <a:miter lim="800000"/>
            <a:headEnd/>
            <a:tailEnd/>
          </a:ln>
        </p:spPr>
        <p:txBody>
          <a:bodyPr wrap="none" anchor="ctr"/>
          <a:lstStyle/>
          <a:p>
            <a:pPr algn="ctr"/>
            <a:r>
              <a:rPr lang="en-US">
                <a:latin typeface="Arial" charset="0"/>
              </a:rPr>
              <a:t>Hosting</a:t>
            </a:r>
          </a:p>
          <a:p>
            <a:pPr algn="ctr"/>
            <a:r>
              <a:rPr lang="en-US">
                <a:latin typeface="Arial" charset="0"/>
              </a:rPr>
              <a:t>Center</a:t>
            </a:r>
          </a:p>
        </p:txBody>
      </p:sp>
      <p:sp>
        <p:nvSpPr>
          <p:cNvPr id="44061" name="Rectangle 29"/>
          <p:cNvSpPr>
            <a:spLocks noChangeArrowheads="1"/>
          </p:cNvSpPr>
          <p:nvPr/>
        </p:nvSpPr>
        <p:spPr bwMode="auto">
          <a:xfrm>
            <a:off x="3886200" y="2133600"/>
            <a:ext cx="914400" cy="533400"/>
          </a:xfrm>
          <a:prstGeom prst="rect">
            <a:avLst/>
          </a:prstGeom>
          <a:solidFill>
            <a:schemeClr val="accent1"/>
          </a:solidFill>
          <a:ln w="9525">
            <a:solidFill>
              <a:schemeClr val="tx1"/>
            </a:solidFill>
            <a:miter lim="800000"/>
            <a:headEnd/>
            <a:tailEnd/>
          </a:ln>
        </p:spPr>
        <p:txBody>
          <a:bodyPr wrap="none" anchor="ctr"/>
          <a:lstStyle/>
          <a:p>
            <a:pPr algn="ctr"/>
            <a:r>
              <a:rPr lang="en-US">
                <a:latin typeface="Arial" charset="0"/>
              </a:rPr>
              <a:t>Hosting</a:t>
            </a:r>
          </a:p>
          <a:p>
            <a:pPr algn="ctr"/>
            <a:r>
              <a:rPr lang="en-US">
                <a:latin typeface="Arial" charset="0"/>
              </a:rPr>
              <a:t>Center</a:t>
            </a:r>
          </a:p>
        </p:txBody>
      </p:sp>
      <p:sp>
        <p:nvSpPr>
          <p:cNvPr id="44062" name="Line 30"/>
          <p:cNvSpPr>
            <a:spLocks noChangeShapeType="1"/>
          </p:cNvSpPr>
          <p:nvPr/>
        </p:nvSpPr>
        <p:spPr bwMode="auto">
          <a:xfrm flipV="1">
            <a:off x="1143000" y="3886200"/>
            <a:ext cx="228600" cy="914400"/>
          </a:xfrm>
          <a:prstGeom prst="line">
            <a:avLst/>
          </a:prstGeom>
          <a:noFill/>
          <a:ln w="9525">
            <a:solidFill>
              <a:schemeClr val="tx1"/>
            </a:solidFill>
            <a:round/>
            <a:headEnd/>
            <a:tailEnd/>
          </a:ln>
        </p:spPr>
        <p:txBody>
          <a:bodyPr/>
          <a:lstStyle/>
          <a:p>
            <a:endParaRPr lang="en-US"/>
          </a:p>
        </p:txBody>
      </p:sp>
      <p:sp>
        <p:nvSpPr>
          <p:cNvPr id="44063" name="Line 31"/>
          <p:cNvSpPr>
            <a:spLocks noChangeShapeType="1"/>
          </p:cNvSpPr>
          <p:nvPr/>
        </p:nvSpPr>
        <p:spPr bwMode="auto">
          <a:xfrm flipV="1">
            <a:off x="1295400" y="3733800"/>
            <a:ext cx="1676400" cy="1066800"/>
          </a:xfrm>
          <a:prstGeom prst="line">
            <a:avLst/>
          </a:prstGeom>
          <a:noFill/>
          <a:ln w="9525">
            <a:solidFill>
              <a:schemeClr val="tx1"/>
            </a:solidFill>
            <a:round/>
            <a:headEnd/>
            <a:tailEnd/>
          </a:ln>
        </p:spPr>
        <p:txBody>
          <a:bodyPr/>
          <a:lstStyle/>
          <a:p>
            <a:endParaRPr lang="en-US"/>
          </a:p>
        </p:txBody>
      </p:sp>
      <p:sp>
        <p:nvSpPr>
          <p:cNvPr id="44064" name="Line 32"/>
          <p:cNvSpPr>
            <a:spLocks noChangeShapeType="1"/>
          </p:cNvSpPr>
          <p:nvPr/>
        </p:nvSpPr>
        <p:spPr bwMode="auto">
          <a:xfrm flipH="1" flipV="1">
            <a:off x="5867400" y="3886200"/>
            <a:ext cx="76200" cy="838200"/>
          </a:xfrm>
          <a:prstGeom prst="line">
            <a:avLst/>
          </a:prstGeom>
          <a:noFill/>
          <a:ln w="9525">
            <a:solidFill>
              <a:schemeClr val="tx1"/>
            </a:solidFill>
            <a:round/>
            <a:headEnd/>
            <a:tailEnd/>
          </a:ln>
        </p:spPr>
        <p:txBody>
          <a:bodyPr/>
          <a:lstStyle/>
          <a:p>
            <a:endParaRPr lang="en-US"/>
          </a:p>
        </p:txBody>
      </p:sp>
      <p:sp>
        <p:nvSpPr>
          <p:cNvPr id="44065" name="Line 33"/>
          <p:cNvSpPr>
            <a:spLocks noChangeShapeType="1"/>
          </p:cNvSpPr>
          <p:nvPr/>
        </p:nvSpPr>
        <p:spPr bwMode="auto">
          <a:xfrm flipH="1" flipV="1">
            <a:off x="4267200" y="3581400"/>
            <a:ext cx="1447800" cy="1219200"/>
          </a:xfrm>
          <a:prstGeom prst="line">
            <a:avLst/>
          </a:prstGeom>
          <a:noFill/>
          <a:ln w="9525">
            <a:solidFill>
              <a:schemeClr val="tx1"/>
            </a:solidFill>
            <a:round/>
            <a:headEnd/>
            <a:tailEnd/>
          </a:ln>
        </p:spPr>
        <p:txBody>
          <a:bodyPr/>
          <a:lstStyle/>
          <a:p>
            <a:endParaRPr lang="en-US"/>
          </a:p>
        </p:txBody>
      </p:sp>
      <p:sp>
        <p:nvSpPr>
          <p:cNvPr id="44066" name="Line 34"/>
          <p:cNvSpPr>
            <a:spLocks noChangeShapeType="1"/>
          </p:cNvSpPr>
          <p:nvPr/>
        </p:nvSpPr>
        <p:spPr bwMode="auto">
          <a:xfrm flipH="1" flipV="1">
            <a:off x="2895600" y="4572000"/>
            <a:ext cx="152400" cy="533400"/>
          </a:xfrm>
          <a:prstGeom prst="line">
            <a:avLst/>
          </a:prstGeom>
          <a:noFill/>
          <a:ln w="9525">
            <a:solidFill>
              <a:schemeClr val="tx1"/>
            </a:solidFill>
            <a:round/>
            <a:headEnd/>
            <a:tailEnd/>
          </a:ln>
        </p:spPr>
        <p:txBody>
          <a:bodyPr/>
          <a:lstStyle/>
          <a:p>
            <a:endParaRPr lang="en-US"/>
          </a:p>
        </p:txBody>
      </p:sp>
      <p:sp>
        <p:nvSpPr>
          <p:cNvPr id="44067" name="Line 35"/>
          <p:cNvSpPr>
            <a:spLocks noChangeShapeType="1"/>
          </p:cNvSpPr>
          <p:nvPr/>
        </p:nvSpPr>
        <p:spPr bwMode="auto">
          <a:xfrm flipH="1" flipV="1">
            <a:off x="4419600" y="4572000"/>
            <a:ext cx="304800" cy="533400"/>
          </a:xfrm>
          <a:prstGeom prst="line">
            <a:avLst/>
          </a:prstGeom>
          <a:noFill/>
          <a:ln w="9525">
            <a:solidFill>
              <a:schemeClr val="tx1"/>
            </a:solidFill>
            <a:round/>
            <a:headEnd/>
            <a:tailEnd/>
          </a:ln>
        </p:spPr>
        <p:txBody>
          <a:bodyPr/>
          <a:lstStyle/>
          <a:p>
            <a:endParaRPr lang="en-US"/>
          </a:p>
        </p:txBody>
      </p:sp>
      <p:sp>
        <p:nvSpPr>
          <p:cNvPr id="44068" name="Line 36"/>
          <p:cNvSpPr>
            <a:spLocks noChangeShapeType="1"/>
          </p:cNvSpPr>
          <p:nvPr/>
        </p:nvSpPr>
        <p:spPr bwMode="auto">
          <a:xfrm>
            <a:off x="1981200" y="3810000"/>
            <a:ext cx="914400" cy="457200"/>
          </a:xfrm>
          <a:prstGeom prst="line">
            <a:avLst/>
          </a:prstGeom>
          <a:noFill/>
          <a:ln w="9525">
            <a:solidFill>
              <a:schemeClr val="tx1"/>
            </a:solidFill>
            <a:round/>
            <a:headEnd/>
            <a:tailEnd/>
          </a:ln>
        </p:spPr>
        <p:txBody>
          <a:bodyPr/>
          <a:lstStyle/>
          <a:p>
            <a:endParaRPr lang="en-US"/>
          </a:p>
        </p:txBody>
      </p:sp>
      <p:sp>
        <p:nvSpPr>
          <p:cNvPr id="44069" name="Line 37"/>
          <p:cNvSpPr>
            <a:spLocks noChangeShapeType="1"/>
          </p:cNvSpPr>
          <p:nvPr/>
        </p:nvSpPr>
        <p:spPr bwMode="auto">
          <a:xfrm flipV="1">
            <a:off x="2971800" y="3810000"/>
            <a:ext cx="228600" cy="457200"/>
          </a:xfrm>
          <a:prstGeom prst="line">
            <a:avLst/>
          </a:prstGeom>
          <a:noFill/>
          <a:ln w="9525">
            <a:solidFill>
              <a:schemeClr val="tx1"/>
            </a:solidFill>
            <a:round/>
            <a:headEnd/>
            <a:tailEnd/>
          </a:ln>
        </p:spPr>
        <p:txBody>
          <a:bodyPr/>
          <a:lstStyle/>
          <a:p>
            <a:endParaRPr lang="en-US"/>
          </a:p>
        </p:txBody>
      </p:sp>
      <p:sp>
        <p:nvSpPr>
          <p:cNvPr id="44070" name="Line 38"/>
          <p:cNvSpPr>
            <a:spLocks noChangeShapeType="1"/>
          </p:cNvSpPr>
          <p:nvPr/>
        </p:nvSpPr>
        <p:spPr bwMode="auto">
          <a:xfrm>
            <a:off x="3962400" y="3810000"/>
            <a:ext cx="381000" cy="457200"/>
          </a:xfrm>
          <a:prstGeom prst="line">
            <a:avLst/>
          </a:prstGeom>
          <a:noFill/>
          <a:ln w="9525">
            <a:solidFill>
              <a:schemeClr val="tx1"/>
            </a:solidFill>
            <a:round/>
            <a:headEnd/>
            <a:tailEnd/>
          </a:ln>
        </p:spPr>
        <p:txBody>
          <a:bodyPr/>
          <a:lstStyle/>
          <a:p>
            <a:endParaRPr lang="en-US"/>
          </a:p>
        </p:txBody>
      </p:sp>
      <p:sp>
        <p:nvSpPr>
          <p:cNvPr id="44071" name="Line 39"/>
          <p:cNvSpPr>
            <a:spLocks noChangeShapeType="1"/>
          </p:cNvSpPr>
          <p:nvPr/>
        </p:nvSpPr>
        <p:spPr bwMode="auto">
          <a:xfrm flipV="1">
            <a:off x="4495800" y="3733800"/>
            <a:ext cx="533400" cy="533400"/>
          </a:xfrm>
          <a:prstGeom prst="line">
            <a:avLst/>
          </a:prstGeom>
          <a:noFill/>
          <a:ln w="9525">
            <a:solidFill>
              <a:schemeClr val="tx1"/>
            </a:solidFill>
            <a:round/>
            <a:headEnd/>
            <a:tailEnd/>
          </a:ln>
        </p:spPr>
        <p:txBody>
          <a:bodyPr/>
          <a:lstStyle/>
          <a:p>
            <a:endParaRPr lang="en-US"/>
          </a:p>
        </p:txBody>
      </p:sp>
      <p:sp>
        <p:nvSpPr>
          <p:cNvPr id="44072" name="Line 40"/>
          <p:cNvSpPr>
            <a:spLocks noChangeShapeType="1"/>
          </p:cNvSpPr>
          <p:nvPr/>
        </p:nvSpPr>
        <p:spPr bwMode="auto">
          <a:xfrm>
            <a:off x="2286000" y="3505200"/>
            <a:ext cx="609600" cy="0"/>
          </a:xfrm>
          <a:prstGeom prst="line">
            <a:avLst/>
          </a:prstGeom>
          <a:noFill/>
          <a:ln w="19050">
            <a:solidFill>
              <a:schemeClr val="tx1"/>
            </a:solidFill>
            <a:round/>
            <a:headEnd/>
            <a:tailEnd/>
          </a:ln>
        </p:spPr>
        <p:txBody>
          <a:bodyPr/>
          <a:lstStyle/>
          <a:p>
            <a:endParaRPr lang="en-US"/>
          </a:p>
        </p:txBody>
      </p:sp>
      <p:sp>
        <p:nvSpPr>
          <p:cNvPr id="44073" name="Line 41"/>
          <p:cNvSpPr>
            <a:spLocks noChangeShapeType="1"/>
          </p:cNvSpPr>
          <p:nvPr/>
        </p:nvSpPr>
        <p:spPr bwMode="auto">
          <a:xfrm flipV="1">
            <a:off x="1981200" y="2667000"/>
            <a:ext cx="533400" cy="609600"/>
          </a:xfrm>
          <a:prstGeom prst="line">
            <a:avLst/>
          </a:prstGeom>
          <a:noFill/>
          <a:ln w="19050">
            <a:solidFill>
              <a:schemeClr val="tx1"/>
            </a:solidFill>
            <a:round/>
            <a:headEnd/>
            <a:tailEnd/>
          </a:ln>
        </p:spPr>
        <p:txBody>
          <a:bodyPr/>
          <a:lstStyle/>
          <a:p>
            <a:endParaRPr lang="en-US"/>
          </a:p>
        </p:txBody>
      </p:sp>
      <p:sp>
        <p:nvSpPr>
          <p:cNvPr id="44074" name="Line 42"/>
          <p:cNvSpPr>
            <a:spLocks noChangeShapeType="1"/>
          </p:cNvSpPr>
          <p:nvPr/>
        </p:nvSpPr>
        <p:spPr bwMode="auto">
          <a:xfrm>
            <a:off x="2819400" y="2667000"/>
            <a:ext cx="381000" cy="609600"/>
          </a:xfrm>
          <a:prstGeom prst="line">
            <a:avLst/>
          </a:prstGeom>
          <a:noFill/>
          <a:ln w="19050">
            <a:solidFill>
              <a:schemeClr val="tx1"/>
            </a:solidFill>
            <a:round/>
            <a:headEnd/>
            <a:tailEnd/>
          </a:ln>
        </p:spPr>
        <p:txBody>
          <a:bodyPr/>
          <a:lstStyle/>
          <a:p>
            <a:endParaRPr lang="en-US"/>
          </a:p>
        </p:txBody>
      </p:sp>
      <p:sp>
        <p:nvSpPr>
          <p:cNvPr id="44075" name="Line 43"/>
          <p:cNvSpPr>
            <a:spLocks noChangeShapeType="1"/>
          </p:cNvSpPr>
          <p:nvPr/>
        </p:nvSpPr>
        <p:spPr bwMode="auto">
          <a:xfrm>
            <a:off x="3124200" y="2667000"/>
            <a:ext cx="1905000" cy="685800"/>
          </a:xfrm>
          <a:prstGeom prst="line">
            <a:avLst/>
          </a:prstGeom>
          <a:noFill/>
          <a:ln w="19050">
            <a:solidFill>
              <a:schemeClr val="tx1"/>
            </a:solidFill>
            <a:round/>
            <a:headEnd/>
            <a:tailEnd/>
          </a:ln>
        </p:spPr>
        <p:txBody>
          <a:bodyPr/>
          <a:lstStyle/>
          <a:p>
            <a:endParaRPr lang="en-US"/>
          </a:p>
        </p:txBody>
      </p:sp>
      <p:sp>
        <p:nvSpPr>
          <p:cNvPr id="44076" name="Line 44"/>
          <p:cNvSpPr>
            <a:spLocks noChangeShapeType="1"/>
          </p:cNvSpPr>
          <p:nvPr/>
        </p:nvSpPr>
        <p:spPr bwMode="auto">
          <a:xfrm flipH="1">
            <a:off x="3886200" y="2667000"/>
            <a:ext cx="381000" cy="533400"/>
          </a:xfrm>
          <a:prstGeom prst="line">
            <a:avLst/>
          </a:prstGeom>
          <a:noFill/>
          <a:ln w="19050">
            <a:solidFill>
              <a:schemeClr val="tx1"/>
            </a:solidFill>
            <a:round/>
            <a:headEnd/>
            <a:tailEnd/>
          </a:ln>
        </p:spPr>
        <p:txBody>
          <a:bodyPr/>
          <a:lstStyle/>
          <a:p>
            <a:endParaRPr lang="en-US"/>
          </a:p>
        </p:txBody>
      </p:sp>
      <p:sp>
        <p:nvSpPr>
          <p:cNvPr id="44077" name="Line 45"/>
          <p:cNvSpPr>
            <a:spLocks noChangeShapeType="1"/>
          </p:cNvSpPr>
          <p:nvPr/>
        </p:nvSpPr>
        <p:spPr bwMode="auto">
          <a:xfrm>
            <a:off x="4419600" y="2667000"/>
            <a:ext cx="762000" cy="609600"/>
          </a:xfrm>
          <a:prstGeom prst="line">
            <a:avLst/>
          </a:prstGeom>
          <a:noFill/>
          <a:ln w="19050">
            <a:solidFill>
              <a:schemeClr val="tx1"/>
            </a:solidFill>
            <a:round/>
            <a:headEnd/>
            <a:tailEnd/>
          </a:ln>
        </p:spPr>
        <p:txBody>
          <a:bodyPr/>
          <a:lstStyle/>
          <a:p>
            <a:endParaRPr lang="en-US"/>
          </a:p>
        </p:txBody>
      </p:sp>
      <p:sp>
        <p:nvSpPr>
          <p:cNvPr id="44078" name="Line 46"/>
          <p:cNvSpPr>
            <a:spLocks noChangeShapeType="1"/>
          </p:cNvSpPr>
          <p:nvPr/>
        </p:nvSpPr>
        <p:spPr bwMode="auto">
          <a:xfrm flipH="1" flipV="1">
            <a:off x="3048000" y="4495800"/>
            <a:ext cx="1524000" cy="685800"/>
          </a:xfrm>
          <a:prstGeom prst="line">
            <a:avLst/>
          </a:prstGeom>
          <a:noFill/>
          <a:ln w="9525">
            <a:solidFill>
              <a:schemeClr val="tx1"/>
            </a:solidFill>
            <a:round/>
            <a:headEnd/>
            <a:tailEnd/>
          </a:ln>
        </p:spPr>
        <p:txBody>
          <a:bodyPr/>
          <a:lstStyle/>
          <a:p>
            <a:endParaRPr lang="en-US"/>
          </a:p>
        </p:txBody>
      </p:sp>
      <p:sp>
        <p:nvSpPr>
          <p:cNvPr id="44079" name="Text Box 47"/>
          <p:cNvSpPr txBox="1">
            <a:spLocks noChangeArrowheads="1"/>
          </p:cNvSpPr>
          <p:nvPr/>
        </p:nvSpPr>
        <p:spPr bwMode="auto">
          <a:xfrm>
            <a:off x="5597525" y="5761038"/>
            <a:ext cx="692150" cy="366712"/>
          </a:xfrm>
          <a:prstGeom prst="rect">
            <a:avLst/>
          </a:prstGeom>
          <a:noFill/>
          <a:ln w="9525">
            <a:noFill/>
            <a:miter lim="800000"/>
            <a:headEnd/>
            <a:tailEnd/>
          </a:ln>
        </p:spPr>
        <p:txBody>
          <a:bodyPr wrap="none">
            <a:spAutoFit/>
          </a:bodyPr>
          <a:lstStyle/>
          <a:p>
            <a:r>
              <a:rPr lang="en-US">
                <a:latin typeface="Arial" charset="0"/>
              </a:rPr>
              <a:t>Sites</a:t>
            </a:r>
          </a:p>
        </p:txBody>
      </p:sp>
      <p:sp>
        <p:nvSpPr>
          <p:cNvPr id="44080" name="Rectangle 48"/>
          <p:cNvSpPr>
            <a:spLocks noChangeArrowheads="1"/>
          </p:cNvSpPr>
          <p:nvPr/>
        </p:nvSpPr>
        <p:spPr bwMode="auto">
          <a:xfrm>
            <a:off x="1447800" y="3716338"/>
            <a:ext cx="330200" cy="338137"/>
          </a:xfrm>
          <a:prstGeom prst="rect">
            <a:avLst/>
          </a:prstGeom>
          <a:solidFill>
            <a:srgbClr val="FF33CC"/>
          </a:solidFill>
          <a:ln w="28575">
            <a:solidFill>
              <a:schemeClr val="tx1"/>
            </a:solidFill>
            <a:prstDash val="dash"/>
            <a:miter lim="800000"/>
            <a:headEnd/>
            <a:tailEnd/>
          </a:ln>
        </p:spPr>
        <p:txBody>
          <a:bodyPr wrap="none" anchor="ctr"/>
          <a:lstStyle/>
          <a:p>
            <a:pPr algn="ctr"/>
            <a:r>
              <a:rPr lang="en-US">
                <a:latin typeface="Arial" charset="0"/>
              </a:rPr>
              <a:t>CS</a:t>
            </a:r>
          </a:p>
        </p:txBody>
      </p:sp>
      <p:sp>
        <p:nvSpPr>
          <p:cNvPr id="44081" name="Rectangle 49"/>
          <p:cNvSpPr>
            <a:spLocks noChangeArrowheads="1"/>
          </p:cNvSpPr>
          <p:nvPr/>
        </p:nvSpPr>
        <p:spPr bwMode="auto">
          <a:xfrm>
            <a:off x="3429000" y="3698875"/>
            <a:ext cx="330200" cy="338138"/>
          </a:xfrm>
          <a:prstGeom prst="rect">
            <a:avLst/>
          </a:prstGeom>
          <a:solidFill>
            <a:srgbClr val="FF33CC"/>
          </a:solidFill>
          <a:ln w="28575">
            <a:solidFill>
              <a:schemeClr val="tx1"/>
            </a:solidFill>
            <a:prstDash val="dash"/>
            <a:miter lim="800000"/>
            <a:headEnd/>
            <a:tailEnd/>
          </a:ln>
        </p:spPr>
        <p:txBody>
          <a:bodyPr wrap="none" anchor="ctr"/>
          <a:lstStyle/>
          <a:p>
            <a:pPr algn="ctr"/>
            <a:r>
              <a:rPr lang="en-US">
                <a:latin typeface="Arial" charset="0"/>
              </a:rPr>
              <a:t>CS</a:t>
            </a:r>
          </a:p>
        </p:txBody>
      </p:sp>
      <p:sp>
        <p:nvSpPr>
          <p:cNvPr id="44082" name="Rectangle 50"/>
          <p:cNvSpPr>
            <a:spLocks noChangeArrowheads="1"/>
          </p:cNvSpPr>
          <p:nvPr/>
        </p:nvSpPr>
        <p:spPr bwMode="auto">
          <a:xfrm>
            <a:off x="5397500" y="3698875"/>
            <a:ext cx="330200" cy="338138"/>
          </a:xfrm>
          <a:prstGeom prst="rect">
            <a:avLst/>
          </a:prstGeom>
          <a:solidFill>
            <a:srgbClr val="FF33CC"/>
          </a:solidFill>
          <a:ln w="28575">
            <a:solidFill>
              <a:schemeClr val="tx1"/>
            </a:solidFill>
            <a:prstDash val="dash"/>
            <a:miter lim="800000"/>
            <a:headEnd/>
            <a:tailEnd/>
          </a:ln>
        </p:spPr>
        <p:txBody>
          <a:bodyPr wrap="none" anchor="ctr"/>
          <a:lstStyle/>
          <a:p>
            <a:pPr algn="ctr"/>
            <a:r>
              <a:rPr lang="en-US">
                <a:latin typeface="Arial" charset="0"/>
              </a:rPr>
              <a:t>CS</a:t>
            </a:r>
          </a:p>
        </p:txBody>
      </p:sp>
      <p:sp>
        <p:nvSpPr>
          <p:cNvPr id="44083" name="Rectangle 51"/>
          <p:cNvSpPr>
            <a:spLocks noChangeArrowheads="1"/>
          </p:cNvSpPr>
          <p:nvPr/>
        </p:nvSpPr>
        <p:spPr bwMode="auto">
          <a:xfrm>
            <a:off x="4953000" y="5181600"/>
            <a:ext cx="330200" cy="338138"/>
          </a:xfrm>
          <a:prstGeom prst="rect">
            <a:avLst/>
          </a:prstGeom>
          <a:solidFill>
            <a:srgbClr val="FF33CC"/>
          </a:solidFill>
          <a:ln w="28575">
            <a:solidFill>
              <a:schemeClr val="tx1"/>
            </a:solidFill>
            <a:prstDash val="dash"/>
            <a:miter lim="800000"/>
            <a:headEnd/>
            <a:tailEnd/>
          </a:ln>
        </p:spPr>
        <p:txBody>
          <a:bodyPr wrap="none" anchor="ctr"/>
          <a:lstStyle/>
          <a:p>
            <a:pPr algn="ctr"/>
            <a:r>
              <a:rPr lang="en-US">
                <a:latin typeface="Arial" charset="0"/>
              </a:rPr>
              <a:t>CS</a:t>
            </a:r>
          </a:p>
        </p:txBody>
      </p:sp>
      <p:sp>
        <p:nvSpPr>
          <p:cNvPr id="44084" name="Rectangle 52"/>
          <p:cNvSpPr>
            <a:spLocks noChangeArrowheads="1"/>
          </p:cNvSpPr>
          <p:nvPr/>
        </p:nvSpPr>
        <p:spPr bwMode="auto">
          <a:xfrm>
            <a:off x="1371600" y="4843463"/>
            <a:ext cx="330200" cy="338137"/>
          </a:xfrm>
          <a:prstGeom prst="rect">
            <a:avLst/>
          </a:prstGeom>
          <a:solidFill>
            <a:srgbClr val="FF33CC"/>
          </a:solidFill>
          <a:ln w="28575">
            <a:solidFill>
              <a:schemeClr val="tx1"/>
            </a:solidFill>
            <a:prstDash val="dash"/>
            <a:miter lim="800000"/>
            <a:headEnd/>
            <a:tailEnd/>
          </a:ln>
        </p:spPr>
        <p:txBody>
          <a:bodyPr wrap="none" anchor="ctr"/>
          <a:lstStyle/>
          <a:p>
            <a:pPr algn="ctr"/>
            <a:r>
              <a:rPr lang="en-US">
                <a:latin typeface="Arial" charset="0"/>
              </a:rPr>
              <a:t>CS</a:t>
            </a:r>
          </a:p>
        </p:txBody>
      </p:sp>
      <p:sp>
        <p:nvSpPr>
          <p:cNvPr id="44085" name="Rectangle 53"/>
          <p:cNvSpPr>
            <a:spLocks noChangeArrowheads="1"/>
          </p:cNvSpPr>
          <p:nvPr/>
        </p:nvSpPr>
        <p:spPr bwMode="auto">
          <a:xfrm>
            <a:off x="5778500" y="6340475"/>
            <a:ext cx="330200" cy="338138"/>
          </a:xfrm>
          <a:prstGeom prst="rect">
            <a:avLst/>
          </a:prstGeom>
          <a:solidFill>
            <a:srgbClr val="33CC33"/>
          </a:solidFill>
          <a:ln w="28575">
            <a:solidFill>
              <a:schemeClr val="tx1"/>
            </a:solidFill>
            <a:prstDash val="dash"/>
            <a:miter lim="800000"/>
            <a:headEnd/>
            <a:tailEnd/>
          </a:ln>
        </p:spPr>
        <p:txBody>
          <a:bodyPr wrap="none" anchor="ctr"/>
          <a:lstStyle/>
          <a:p>
            <a:pPr algn="ctr"/>
            <a:r>
              <a:rPr lang="en-US">
                <a:latin typeface="Arial" charset="0"/>
              </a:rPr>
              <a:t>C</a:t>
            </a:r>
          </a:p>
        </p:txBody>
      </p:sp>
      <p:sp>
        <p:nvSpPr>
          <p:cNvPr id="44086" name="Rectangle 54"/>
          <p:cNvSpPr>
            <a:spLocks noChangeArrowheads="1"/>
          </p:cNvSpPr>
          <p:nvPr/>
        </p:nvSpPr>
        <p:spPr bwMode="auto">
          <a:xfrm>
            <a:off x="3721100" y="6340475"/>
            <a:ext cx="330200" cy="338138"/>
          </a:xfrm>
          <a:prstGeom prst="rect">
            <a:avLst/>
          </a:prstGeom>
          <a:solidFill>
            <a:srgbClr val="33CC33"/>
          </a:solidFill>
          <a:ln w="28575">
            <a:solidFill>
              <a:schemeClr val="tx1"/>
            </a:solidFill>
            <a:prstDash val="dash"/>
            <a:miter lim="800000"/>
            <a:headEnd/>
            <a:tailEnd/>
          </a:ln>
        </p:spPr>
        <p:txBody>
          <a:bodyPr wrap="none" anchor="ctr"/>
          <a:lstStyle/>
          <a:p>
            <a:pPr algn="ctr"/>
            <a:r>
              <a:rPr lang="en-US">
                <a:latin typeface="Arial" charset="0"/>
              </a:rPr>
              <a:t>C</a:t>
            </a:r>
          </a:p>
        </p:txBody>
      </p:sp>
      <p:cxnSp>
        <p:nvCxnSpPr>
          <p:cNvPr id="44087" name="AutoShape 55"/>
          <p:cNvCxnSpPr>
            <a:cxnSpLocks noChangeShapeType="1"/>
            <a:stCxn id="44054" idx="5"/>
            <a:endCxn id="44085" idx="0"/>
          </p:cNvCxnSpPr>
          <p:nvPr/>
        </p:nvCxnSpPr>
        <p:spPr bwMode="auto">
          <a:xfrm>
            <a:off x="5495925" y="6127750"/>
            <a:ext cx="447675" cy="198438"/>
          </a:xfrm>
          <a:prstGeom prst="straightConnector1">
            <a:avLst/>
          </a:prstGeom>
          <a:noFill/>
          <a:ln w="9525">
            <a:solidFill>
              <a:schemeClr val="tx1"/>
            </a:solidFill>
            <a:round/>
            <a:headEnd/>
            <a:tailEnd/>
          </a:ln>
        </p:spPr>
      </p:cxnSp>
      <p:cxnSp>
        <p:nvCxnSpPr>
          <p:cNvPr id="44088" name="AutoShape 56"/>
          <p:cNvCxnSpPr>
            <a:cxnSpLocks noChangeShapeType="1"/>
            <a:stCxn id="44048" idx="5"/>
            <a:endCxn id="44086" idx="0"/>
          </p:cNvCxnSpPr>
          <p:nvPr/>
        </p:nvCxnSpPr>
        <p:spPr bwMode="auto">
          <a:xfrm>
            <a:off x="3743325" y="6127750"/>
            <a:ext cx="142875" cy="198438"/>
          </a:xfrm>
          <a:prstGeom prst="straightConnector1">
            <a:avLst/>
          </a:prstGeom>
          <a:noFill/>
          <a:ln w="9525">
            <a:solidFill>
              <a:schemeClr val="tx1"/>
            </a:solidFill>
            <a:round/>
            <a:headEnd/>
            <a:tailEnd/>
          </a:ln>
        </p:spPr>
      </p:cxnSp>
      <p:sp>
        <p:nvSpPr>
          <p:cNvPr id="44089" name="Rectangle 57"/>
          <p:cNvSpPr>
            <a:spLocks noChangeArrowheads="1"/>
          </p:cNvSpPr>
          <p:nvPr/>
        </p:nvSpPr>
        <p:spPr bwMode="auto">
          <a:xfrm>
            <a:off x="4114800" y="2286000"/>
            <a:ext cx="330200" cy="338138"/>
          </a:xfrm>
          <a:prstGeom prst="rect">
            <a:avLst/>
          </a:prstGeom>
          <a:solidFill>
            <a:srgbClr val="FF33CC"/>
          </a:solidFill>
          <a:ln w="28575">
            <a:solidFill>
              <a:schemeClr val="tx1"/>
            </a:solidFill>
            <a:prstDash val="dash"/>
            <a:miter lim="800000"/>
            <a:headEnd/>
            <a:tailEnd/>
          </a:ln>
        </p:spPr>
        <p:txBody>
          <a:bodyPr wrap="none" anchor="ctr"/>
          <a:lstStyle/>
          <a:p>
            <a:pPr algn="ctr"/>
            <a:r>
              <a:rPr lang="en-US">
                <a:latin typeface="Arial" charset="0"/>
              </a:rPr>
              <a:t>OS</a:t>
            </a:r>
          </a:p>
        </p:txBody>
      </p:sp>
      <p:sp>
        <p:nvSpPr>
          <p:cNvPr id="44090" name="Rectangle 58"/>
          <p:cNvSpPr>
            <a:spLocks noChangeArrowheads="1"/>
          </p:cNvSpPr>
          <p:nvPr/>
        </p:nvSpPr>
        <p:spPr bwMode="auto">
          <a:xfrm>
            <a:off x="2286000" y="5957888"/>
            <a:ext cx="330200" cy="338137"/>
          </a:xfrm>
          <a:prstGeom prst="rect">
            <a:avLst/>
          </a:prstGeom>
          <a:solidFill>
            <a:srgbClr val="33CC33"/>
          </a:solidFill>
          <a:ln w="28575">
            <a:solidFill>
              <a:schemeClr val="tx1"/>
            </a:solidFill>
            <a:prstDash val="dash"/>
            <a:miter lim="800000"/>
            <a:headEnd/>
            <a:tailEnd/>
          </a:ln>
        </p:spPr>
        <p:txBody>
          <a:bodyPr wrap="none" anchor="ctr"/>
          <a:lstStyle/>
          <a:p>
            <a:pPr algn="ctr"/>
            <a:r>
              <a:rPr lang="en-US">
                <a:latin typeface="Arial" charset="0"/>
              </a:rPr>
              <a:t>C</a:t>
            </a:r>
          </a:p>
        </p:txBody>
      </p:sp>
      <p:cxnSp>
        <p:nvCxnSpPr>
          <p:cNvPr id="44091" name="AutoShape 59"/>
          <p:cNvCxnSpPr>
            <a:cxnSpLocks noChangeShapeType="1"/>
            <a:stCxn id="44046" idx="3"/>
            <a:endCxn id="44090" idx="0"/>
          </p:cNvCxnSpPr>
          <p:nvPr/>
        </p:nvCxnSpPr>
        <p:spPr bwMode="auto">
          <a:xfrm flipH="1">
            <a:off x="2451100" y="5430838"/>
            <a:ext cx="392113" cy="512762"/>
          </a:xfrm>
          <a:prstGeom prst="straightConnector1">
            <a:avLst/>
          </a:prstGeom>
          <a:noFill/>
          <a:ln w="9525">
            <a:solidFill>
              <a:schemeClr val="tx1"/>
            </a:solidFill>
            <a:round/>
            <a:headEnd/>
            <a:tailEnd/>
          </a:ln>
        </p:spPr>
      </p:cxn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p:txBody>
          <a:bodyPr/>
          <a:lstStyle/>
          <a:p>
            <a:pPr eaLnBrk="1" hangingPunct="1"/>
            <a:r>
              <a:rPr lang="en-US" smtClean="0"/>
              <a:t>How well do CDNs work?</a:t>
            </a:r>
            <a:endParaRPr lang="en-US" sz="3300" smtClean="0"/>
          </a:p>
        </p:txBody>
      </p:sp>
      <p:sp>
        <p:nvSpPr>
          <p:cNvPr id="45059" name="Oval 3"/>
          <p:cNvSpPr>
            <a:spLocks noChangeArrowheads="1"/>
          </p:cNvSpPr>
          <p:nvPr/>
        </p:nvSpPr>
        <p:spPr bwMode="auto">
          <a:xfrm>
            <a:off x="304800" y="5562600"/>
            <a:ext cx="457200" cy="304800"/>
          </a:xfrm>
          <a:prstGeom prst="ellipse">
            <a:avLst/>
          </a:prstGeom>
          <a:solidFill>
            <a:schemeClr val="accent1"/>
          </a:solidFill>
          <a:ln w="9525">
            <a:solidFill>
              <a:schemeClr val="tx1"/>
            </a:solidFill>
            <a:round/>
            <a:headEnd/>
            <a:tailEnd/>
          </a:ln>
        </p:spPr>
        <p:txBody>
          <a:bodyPr wrap="none" anchor="ctr"/>
          <a:lstStyle/>
          <a:p>
            <a:pPr algn="ctr"/>
            <a:r>
              <a:rPr lang="en-US">
                <a:latin typeface="Arial" charset="0"/>
              </a:rPr>
              <a:t>S</a:t>
            </a:r>
          </a:p>
        </p:txBody>
      </p:sp>
      <p:sp>
        <p:nvSpPr>
          <p:cNvPr id="45060" name="Oval 4"/>
          <p:cNvSpPr>
            <a:spLocks noChangeArrowheads="1"/>
          </p:cNvSpPr>
          <p:nvPr/>
        </p:nvSpPr>
        <p:spPr bwMode="auto">
          <a:xfrm>
            <a:off x="762000" y="4800600"/>
            <a:ext cx="685800" cy="381000"/>
          </a:xfrm>
          <a:prstGeom prst="ellipse">
            <a:avLst/>
          </a:prstGeom>
          <a:solidFill>
            <a:schemeClr val="accent1"/>
          </a:solidFill>
          <a:ln w="9525">
            <a:solidFill>
              <a:schemeClr val="tx1"/>
            </a:solidFill>
            <a:round/>
            <a:headEnd/>
            <a:tailEnd/>
          </a:ln>
        </p:spPr>
        <p:txBody>
          <a:bodyPr wrap="none" anchor="ctr"/>
          <a:lstStyle/>
          <a:p>
            <a:pPr algn="ctr"/>
            <a:r>
              <a:rPr lang="en-US">
                <a:latin typeface="Arial" charset="0"/>
              </a:rPr>
              <a:t>ISP</a:t>
            </a:r>
          </a:p>
        </p:txBody>
      </p:sp>
      <p:sp>
        <p:nvSpPr>
          <p:cNvPr id="45061" name="Oval 5"/>
          <p:cNvSpPr>
            <a:spLocks noChangeArrowheads="1"/>
          </p:cNvSpPr>
          <p:nvPr/>
        </p:nvSpPr>
        <p:spPr bwMode="auto">
          <a:xfrm>
            <a:off x="914400" y="3200400"/>
            <a:ext cx="1371600" cy="685800"/>
          </a:xfrm>
          <a:prstGeom prst="ellipse">
            <a:avLst/>
          </a:prstGeom>
          <a:solidFill>
            <a:schemeClr val="accent1"/>
          </a:solidFill>
          <a:ln w="9525">
            <a:solidFill>
              <a:schemeClr val="tx1"/>
            </a:solidFill>
            <a:round/>
            <a:headEnd/>
            <a:tailEnd/>
          </a:ln>
        </p:spPr>
        <p:txBody>
          <a:bodyPr wrap="none" anchor="ctr"/>
          <a:lstStyle/>
          <a:p>
            <a:pPr algn="ctr"/>
            <a:r>
              <a:rPr lang="en-US">
                <a:latin typeface="Arial" charset="0"/>
              </a:rPr>
              <a:t>Backbone</a:t>
            </a:r>
          </a:p>
          <a:p>
            <a:pPr algn="ctr"/>
            <a:r>
              <a:rPr lang="en-US">
                <a:latin typeface="Arial" charset="0"/>
              </a:rPr>
              <a:t>ISP</a:t>
            </a:r>
          </a:p>
        </p:txBody>
      </p:sp>
      <p:sp>
        <p:nvSpPr>
          <p:cNvPr id="45062" name="Rectangle 6"/>
          <p:cNvSpPr>
            <a:spLocks noChangeArrowheads="1"/>
          </p:cNvSpPr>
          <p:nvPr/>
        </p:nvSpPr>
        <p:spPr bwMode="auto">
          <a:xfrm>
            <a:off x="2743200" y="4267200"/>
            <a:ext cx="304800" cy="304800"/>
          </a:xfrm>
          <a:prstGeom prst="rect">
            <a:avLst/>
          </a:prstGeom>
          <a:solidFill>
            <a:schemeClr val="accent1"/>
          </a:solidFill>
          <a:ln w="9525">
            <a:solidFill>
              <a:schemeClr val="tx1"/>
            </a:solidFill>
            <a:miter lim="800000"/>
            <a:headEnd/>
            <a:tailEnd/>
          </a:ln>
        </p:spPr>
        <p:txBody>
          <a:bodyPr wrap="none" anchor="ctr"/>
          <a:lstStyle/>
          <a:p>
            <a:pPr algn="ctr"/>
            <a:r>
              <a:rPr lang="en-US">
                <a:latin typeface="Arial" charset="0"/>
              </a:rPr>
              <a:t>IX</a:t>
            </a:r>
          </a:p>
        </p:txBody>
      </p:sp>
      <p:sp>
        <p:nvSpPr>
          <p:cNvPr id="45063" name="Rectangle 7"/>
          <p:cNvSpPr>
            <a:spLocks noChangeArrowheads="1"/>
          </p:cNvSpPr>
          <p:nvPr/>
        </p:nvSpPr>
        <p:spPr bwMode="auto">
          <a:xfrm>
            <a:off x="4267200" y="4267200"/>
            <a:ext cx="304800" cy="304800"/>
          </a:xfrm>
          <a:prstGeom prst="rect">
            <a:avLst/>
          </a:prstGeom>
          <a:solidFill>
            <a:schemeClr val="accent1"/>
          </a:solidFill>
          <a:ln w="9525">
            <a:solidFill>
              <a:schemeClr val="tx1"/>
            </a:solidFill>
            <a:miter lim="800000"/>
            <a:headEnd/>
            <a:tailEnd/>
          </a:ln>
        </p:spPr>
        <p:txBody>
          <a:bodyPr wrap="none" anchor="ctr"/>
          <a:lstStyle/>
          <a:p>
            <a:pPr algn="ctr"/>
            <a:r>
              <a:rPr lang="en-US">
                <a:latin typeface="Arial" charset="0"/>
              </a:rPr>
              <a:t>IX</a:t>
            </a:r>
          </a:p>
        </p:txBody>
      </p:sp>
      <p:sp>
        <p:nvSpPr>
          <p:cNvPr id="45064" name="Oval 8"/>
          <p:cNvSpPr>
            <a:spLocks noChangeArrowheads="1"/>
          </p:cNvSpPr>
          <p:nvPr/>
        </p:nvSpPr>
        <p:spPr bwMode="auto">
          <a:xfrm>
            <a:off x="838200" y="5562600"/>
            <a:ext cx="457200" cy="304800"/>
          </a:xfrm>
          <a:prstGeom prst="ellipse">
            <a:avLst/>
          </a:prstGeom>
          <a:solidFill>
            <a:schemeClr val="accent1"/>
          </a:solidFill>
          <a:ln w="9525">
            <a:solidFill>
              <a:schemeClr val="tx1"/>
            </a:solidFill>
            <a:round/>
            <a:headEnd/>
            <a:tailEnd/>
          </a:ln>
        </p:spPr>
        <p:txBody>
          <a:bodyPr wrap="none" anchor="ctr"/>
          <a:lstStyle/>
          <a:p>
            <a:pPr algn="ctr"/>
            <a:r>
              <a:rPr lang="en-US">
                <a:latin typeface="Arial" charset="0"/>
              </a:rPr>
              <a:t>S</a:t>
            </a:r>
          </a:p>
        </p:txBody>
      </p:sp>
      <p:sp>
        <p:nvSpPr>
          <p:cNvPr id="45065" name="Oval 9"/>
          <p:cNvSpPr>
            <a:spLocks noChangeArrowheads="1"/>
          </p:cNvSpPr>
          <p:nvPr/>
        </p:nvSpPr>
        <p:spPr bwMode="auto">
          <a:xfrm>
            <a:off x="1371600" y="5562600"/>
            <a:ext cx="457200" cy="304800"/>
          </a:xfrm>
          <a:prstGeom prst="ellipse">
            <a:avLst/>
          </a:prstGeom>
          <a:solidFill>
            <a:schemeClr val="accent1"/>
          </a:solidFill>
          <a:ln w="9525">
            <a:solidFill>
              <a:schemeClr val="tx1"/>
            </a:solidFill>
            <a:round/>
            <a:headEnd/>
            <a:tailEnd/>
          </a:ln>
        </p:spPr>
        <p:txBody>
          <a:bodyPr wrap="none" anchor="ctr"/>
          <a:lstStyle/>
          <a:p>
            <a:pPr algn="ctr"/>
            <a:r>
              <a:rPr lang="en-US">
                <a:latin typeface="Arial" charset="0"/>
              </a:rPr>
              <a:t>S</a:t>
            </a:r>
          </a:p>
        </p:txBody>
      </p:sp>
      <p:sp>
        <p:nvSpPr>
          <p:cNvPr id="45066" name="Line 10"/>
          <p:cNvSpPr>
            <a:spLocks noChangeShapeType="1"/>
          </p:cNvSpPr>
          <p:nvPr/>
        </p:nvSpPr>
        <p:spPr bwMode="auto">
          <a:xfrm flipV="1">
            <a:off x="685800" y="5181600"/>
            <a:ext cx="228600" cy="381000"/>
          </a:xfrm>
          <a:prstGeom prst="line">
            <a:avLst/>
          </a:prstGeom>
          <a:noFill/>
          <a:ln w="38100">
            <a:solidFill>
              <a:srgbClr val="FF0000"/>
            </a:solidFill>
            <a:prstDash val="dash"/>
            <a:round/>
            <a:headEnd/>
            <a:tailEnd/>
          </a:ln>
        </p:spPr>
        <p:txBody>
          <a:bodyPr/>
          <a:lstStyle/>
          <a:p>
            <a:endParaRPr lang="en-US"/>
          </a:p>
        </p:txBody>
      </p:sp>
      <p:sp>
        <p:nvSpPr>
          <p:cNvPr id="45067" name="Line 11"/>
          <p:cNvSpPr>
            <a:spLocks noChangeShapeType="1"/>
          </p:cNvSpPr>
          <p:nvPr/>
        </p:nvSpPr>
        <p:spPr bwMode="auto">
          <a:xfrm flipV="1">
            <a:off x="1066800" y="5181600"/>
            <a:ext cx="0" cy="381000"/>
          </a:xfrm>
          <a:prstGeom prst="line">
            <a:avLst/>
          </a:prstGeom>
          <a:noFill/>
          <a:ln w="38100">
            <a:solidFill>
              <a:srgbClr val="FF0000"/>
            </a:solidFill>
            <a:prstDash val="dash"/>
            <a:round/>
            <a:headEnd/>
            <a:tailEnd/>
          </a:ln>
        </p:spPr>
        <p:txBody>
          <a:bodyPr/>
          <a:lstStyle/>
          <a:p>
            <a:endParaRPr lang="en-US"/>
          </a:p>
        </p:txBody>
      </p:sp>
      <p:sp>
        <p:nvSpPr>
          <p:cNvPr id="45068" name="Line 12"/>
          <p:cNvSpPr>
            <a:spLocks noChangeShapeType="1"/>
          </p:cNvSpPr>
          <p:nvPr/>
        </p:nvSpPr>
        <p:spPr bwMode="auto">
          <a:xfrm flipH="1" flipV="1">
            <a:off x="1295400" y="5181600"/>
            <a:ext cx="228600" cy="381000"/>
          </a:xfrm>
          <a:prstGeom prst="line">
            <a:avLst/>
          </a:prstGeom>
          <a:noFill/>
          <a:ln w="38100">
            <a:solidFill>
              <a:srgbClr val="FF0000"/>
            </a:solidFill>
            <a:prstDash val="dash"/>
            <a:round/>
            <a:headEnd/>
            <a:tailEnd/>
          </a:ln>
        </p:spPr>
        <p:txBody>
          <a:bodyPr/>
          <a:lstStyle/>
          <a:p>
            <a:endParaRPr lang="en-US"/>
          </a:p>
        </p:txBody>
      </p:sp>
      <p:sp>
        <p:nvSpPr>
          <p:cNvPr id="45069" name="Oval 13"/>
          <p:cNvSpPr>
            <a:spLocks noChangeArrowheads="1"/>
          </p:cNvSpPr>
          <p:nvPr/>
        </p:nvSpPr>
        <p:spPr bwMode="auto">
          <a:xfrm>
            <a:off x="5562600" y="4724400"/>
            <a:ext cx="685800" cy="381000"/>
          </a:xfrm>
          <a:prstGeom prst="ellipse">
            <a:avLst/>
          </a:prstGeom>
          <a:solidFill>
            <a:schemeClr val="accent1"/>
          </a:solidFill>
          <a:ln w="9525">
            <a:solidFill>
              <a:schemeClr val="tx1"/>
            </a:solidFill>
            <a:round/>
            <a:headEnd/>
            <a:tailEnd/>
          </a:ln>
        </p:spPr>
        <p:txBody>
          <a:bodyPr wrap="none" anchor="ctr"/>
          <a:lstStyle/>
          <a:p>
            <a:pPr algn="ctr"/>
            <a:r>
              <a:rPr lang="en-US">
                <a:latin typeface="Arial" charset="0"/>
              </a:rPr>
              <a:t>Site</a:t>
            </a:r>
          </a:p>
        </p:txBody>
      </p:sp>
      <p:sp>
        <p:nvSpPr>
          <p:cNvPr id="45070" name="Oval 14"/>
          <p:cNvSpPr>
            <a:spLocks noChangeArrowheads="1"/>
          </p:cNvSpPr>
          <p:nvPr/>
        </p:nvSpPr>
        <p:spPr bwMode="auto">
          <a:xfrm>
            <a:off x="2743200" y="5105400"/>
            <a:ext cx="685800" cy="381000"/>
          </a:xfrm>
          <a:prstGeom prst="ellipse">
            <a:avLst/>
          </a:prstGeom>
          <a:solidFill>
            <a:schemeClr val="accent1"/>
          </a:solidFill>
          <a:ln w="9525">
            <a:solidFill>
              <a:schemeClr val="tx1"/>
            </a:solidFill>
            <a:round/>
            <a:headEnd/>
            <a:tailEnd/>
          </a:ln>
        </p:spPr>
        <p:txBody>
          <a:bodyPr wrap="none" anchor="ctr"/>
          <a:lstStyle/>
          <a:p>
            <a:pPr algn="ctr"/>
            <a:r>
              <a:rPr lang="en-US">
                <a:latin typeface="Arial" charset="0"/>
              </a:rPr>
              <a:t>ISP</a:t>
            </a:r>
          </a:p>
        </p:txBody>
      </p:sp>
      <p:sp>
        <p:nvSpPr>
          <p:cNvPr id="45071" name="Oval 15"/>
          <p:cNvSpPr>
            <a:spLocks noChangeArrowheads="1"/>
          </p:cNvSpPr>
          <p:nvPr/>
        </p:nvSpPr>
        <p:spPr bwMode="auto">
          <a:xfrm>
            <a:off x="2819400" y="5867400"/>
            <a:ext cx="457200" cy="304800"/>
          </a:xfrm>
          <a:prstGeom prst="ellipse">
            <a:avLst/>
          </a:prstGeom>
          <a:solidFill>
            <a:schemeClr val="accent1"/>
          </a:solidFill>
          <a:ln w="9525">
            <a:solidFill>
              <a:schemeClr val="tx1"/>
            </a:solidFill>
            <a:round/>
            <a:headEnd/>
            <a:tailEnd/>
          </a:ln>
        </p:spPr>
        <p:txBody>
          <a:bodyPr wrap="none" anchor="ctr"/>
          <a:lstStyle/>
          <a:p>
            <a:pPr algn="ctr"/>
            <a:r>
              <a:rPr lang="en-US">
                <a:latin typeface="Arial" charset="0"/>
              </a:rPr>
              <a:t>S</a:t>
            </a:r>
          </a:p>
        </p:txBody>
      </p:sp>
      <p:sp>
        <p:nvSpPr>
          <p:cNvPr id="45072" name="Oval 16"/>
          <p:cNvSpPr>
            <a:spLocks noChangeArrowheads="1"/>
          </p:cNvSpPr>
          <p:nvPr/>
        </p:nvSpPr>
        <p:spPr bwMode="auto">
          <a:xfrm>
            <a:off x="3352800" y="5867400"/>
            <a:ext cx="457200" cy="304800"/>
          </a:xfrm>
          <a:prstGeom prst="ellipse">
            <a:avLst/>
          </a:prstGeom>
          <a:solidFill>
            <a:schemeClr val="accent1"/>
          </a:solidFill>
          <a:ln w="9525">
            <a:solidFill>
              <a:schemeClr val="tx1"/>
            </a:solidFill>
            <a:round/>
            <a:headEnd/>
            <a:tailEnd/>
          </a:ln>
        </p:spPr>
        <p:txBody>
          <a:bodyPr wrap="none" anchor="ctr"/>
          <a:lstStyle/>
          <a:p>
            <a:pPr algn="ctr"/>
            <a:r>
              <a:rPr lang="en-US">
                <a:latin typeface="Arial" charset="0"/>
              </a:rPr>
              <a:t>S</a:t>
            </a:r>
          </a:p>
        </p:txBody>
      </p:sp>
      <p:sp>
        <p:nvSpPr>
          <p:cNvPr id="45073" name="Line 17"/>
          <p:cNvSpPr>
            <a:spLocks noChangeShapeType="1"/>
          </p:cNvSpPr>
          <p:nvPr/>
        </p:nvSpPr>
        <p:spPr bwMode="auto">
          <a:xfrm flipV="1">
            <a:off x="3048000" y="5486400"/>
            <a:ext cx="0" cy="381000"/>
          </a:xfrm>
          <a:prstGeom prst="line">
            <a:avLst/>
          </a:prstGeom>
          <a:noFill/>
          <a:ln w="38100">
            <a:solidFill>
              <a:srgbClr val="FF0000"/>
            </a:solidFill>
            <a:prstDash val="dash"/>
            <a:round/>
            <a:headEnd/>
            <a:tailEnd/>
          </a:ln>
        </p:spPr>
        <p:txBody>
          <a:bodyPr/>
          <a:lstStyle/>
          <a:p>
            <a:endParaRPr lang="en-US"/>
          </a:p>
        </p:txBody>
      </p:sp>
      <p:sp>
        <p:nvSpPr>
          <p:cNvPr id="45074" name="Line 18"/>
          <p:cNvSpPr>
            <a:spLocks noChangeShapeType="1"/>
          </p:cNvSpPr>
          <p:nvPr/>
        </p:nvSpPr>
        <p:spPr bwMode="auto">
          <a:xfrm flipH="1" flipV="1">
            <a:off x="3276600" y="5486400"/>
            <a:ext cx="228600" cy="381000"/>
          </a:xfrm>
          <a:prstGeom prst="line">
            <a:avLst/>
          </a:prstGeom>
          <a:noFill/>
          <a:ln w="38100">
            <a:solidFill>
              <a:srgbClr val="FF0000"/>
            </a:solidFill>
            <a:prstDash val="dash"/>
            <a:round/>
            <a:headEnd/>
            <a:tailEnd/>
          </a:ln>
        </p:spPr>
        <p:txBody>
          <a:bodyPr/>
          <a:lstStyle/>
          <a:p>
            <a:endParaRPr lang="en-US"/>
          </a:p>
        </p:txBody>
      </p:sp>
      <p:sp>
        <p:nvSpPr>
          <p:cNvPr id="45075" name="Oval 19"/>
          <p:cNvSpPr>
            <a:spLocks noChangeArrowheads="1"/>
          </p:cNvSpPr>
          <p:nvPr/>
        </p:nvSpPr>
        <p:spPr bwMode="auto">
          <a:xfrm>
            <a:off x="4038600" y="5867400"/>
            <a:ext cx="457200" cy="304800"/>
          </a:xfrm>
          <a:prstGeom prst="ellipse">
            <a:avLst/>
          </a:prstGeom>
          <a:solidFill>
            <a:schemeClr val="accent1"/>
          </a:solidFill>
          <a:ln w="9525">
            <a:solidFill>
              <a:schemeClr val="tx1"/>
            </a:solidFill>
            <a:round/>
            <a:headEnd/>
            <a:tailEnd/>
          </a:ln>
        </p:spPr>
        <p:txBody>
          <a:bodyPr wrap="none" anchor="ctr"/>
          <a:lstStyle/>
          <a:p>
            <a:pPr algn="ctr"/>
            <a:r>
              <a:rPr lang="en-US">
                <a:latin typeface="Arial" charset="0"/>
              </a:rPr>
              <a:t>S</a:t>
            </a:r>
          </a:p>
        </p:txBody>
      </p:sp>
      <p:sp>
        <p:nvSpPr>
          <p:cNvPr id="45076" name="Oval 20"/>
          <p:cNvSpPr>
            <a:spLocks noChangeArrowheads="1"/>
          </p:cNvSpPr>
          <p:nvPr/>
        </p:nvSpPr>
        <p:spPr bwMode="auto">
          <a:xfrm>
            <a:off x="4495800" y="5105400"/>
            <a:ext cx="685800" cy="381000"/>
          </a:xfrm>
          <a:prstGeom prst="ellipse">
            <a:avLst/>
          </a:prstGeom>
          <a:solidFill>
            <a:schemeClr val="accent1"/>
          </a:solidFill>
          <a:ln w="9525">
            <a:solidFill>
              <a:schemeClr val="tx1"/>
            </a:solidFill>
            <a:round/>
            <a:headEnd/>
            <a:tailEnd/>
          </a:ln>
        </p:spPr>
        <p:txBody>
          <a:bodyPr wrap="none" anchor="ctr"/>
          <a:lstStyle/>
          <a:p>
            <a:pPr algn="ctr"/>
            <a:r>
              <a:rPr lang="en-US">
                <a:latin typeface="Arial" charset="0"/>
              </a:rPr>
              <a:t>ISP</a:t>
            </a:r>
          </a:p>
        </p:txBody>
      </p:sp>
      <p:sp>
        <p:nvSpPr>
          <p:cNvPr id="45077" name="Oval 21"/>
          <p:cNvSpPr>
            <a:spLocks noChangeArrowheads="1"/>
          </p:cNvSpPr>
          <p:nvPr/>
        </p:nvSpPr>
        <p:spPr bwMode="auto">
          <a:xfrm>
            <a:off x="4572000" y="5867400"/>
            <a:ext cx="457200" cy="304800"/>
          </a:xfrm>
          <a:prstGeom prst="ellipse">
            <a:avLst/>
          </a:prstGeom>
          <a:solidFill>
            <a:schemeClr val="accent1"/>
          </a:solidFill>
          <a:ln w="9525">
            <a:solidFill>
              <a:schemeClr val="tx1"/>
            </a:solidFill>
            <a:round/>
            <a:headEnd/>
            <a:tailEnd/>
          </a:ln>
        </p:spPr>
        <p:txBody>
          <a:bodyPr wrap="none" anchor="ctr"/>
          <a:lstStyle/>
          <a:p>
            <a:pPr algn="ctr"/>
            <a:r>
              <a:rPr lang="en-US">
                <a:latin typeface="Arial" charset="0"/>
              </a:rPr>
              <a:t>S</a:t>
            </a:r>
          </a:p>
        </p:txBody>
      </p:sp>
      <p:sp>
        <p:nvSpPr>
          <p:cNvPr id="45078" name="Oval 22"/>
          <p:cNvSpPr>
            <a:spLocks noChangeArrowheads="1"/>
          </p:cNvSpPr>
          <p:nvPr/>
        </p:nvSpPr>
        <p:spPr bwMode="auto">
          <a:xfrm>
            <a:off x="5105400" y="5867400"/>
            <a:ext cx="457200" cy="304800"/>
          </a:xfrm>
          <a:prstGeom prst="ellipse">
            <a:avLst/>
          </a:prstGeom>
          <a:solidFill>
            <a:schemeClr val="accent1"/>
          </a:solidFill>
          <a:ln w="9525">
            <a:solidFill>
              <a:schemeClr val="tx1"/>
            </a:solidFill>
            <a:round/>
            <a:headEnd/>
            <a:tailEnd/>
          </a:ln>
        </p:spPr>
        <p:txBody>
          <a:bodyPr wrap="none" anchor="ctr"/>
          <a:lstStyle/>
          <a:p>
            <a:pPr algn="ctr"/>
            <a:r>
              <a:rPr lang="en-US">
                <a:latin typeface="Arial" charset="0"/>
              </a:rPr>
              <a:t>S</a:t>
            </a:r>
          </a:p>
        </p:txBody>
      </p:sp>
      <p:sp>
        <p:nvSpPr>
          <p:cNvPr id="45079" name="Line 23"/>
          <p:cNvSpPr>
            <a:spLocks noChangeShapeType="1"/>
          </p:cNvSpPr>
          <p:nvPr/>
        </p:nvSpPr>
        <p:spPr bwMode="auto">
          <a:xfrm flipV="1">
            <a:off x="4419600" y="5486400"/>
            <a:ext cx="228600" cy="381000"/>
          </a:xfrm>
          <a:prstGeom prst="line">
            <a:avLst/>
          </a:prstGeom>
          <a:noFill/>
          <a:ln w="38100">
            <a:solidFill>
              <a:srgbClr val="FF0000"/>
            </a:solidFill>
            <a:prstDash val="dash"/>
            <a:round/>
            <a:headEnd/>
            <a:tailEnd/>
          </a:ln>
        </p:spPr>
        <p:txBody>
          <a:bodyPr/>
          <a:lstStyle/>
          <a:p>
            <a:endParaRPr lang="en-US"/>
          </a:p>
        </p:txBody>
      </p:sp>
      <p:sp>
        <p:nvSpPr>
          <p:cNvPr id="45080" name="Line 24"/>
          <p:cNvSpPr>
            <a:spLocks noChangeShapeType="1"/>
          </p:cNvSpPr>
          <p:nvPr/>
        </p:nvSpPr>
        <p:spPr bwMode="auto">
          <a:xfrm flipV="1">
            <a:off x="4800600" y="5486400"/>
            <a:ext cx="0" cy="381000"/>
          </a:xfrm>
          <a:prstGeom prst="line">
            <a:avLst/>
          </a:prstGeom>
          <a:noFill/>
          <a:ln w="38100">
            <a:solidFill>
              <a:srgbClr val="FF0000"/>
            </a:solidFill>
            <a:prstDash val="dash"/>
            <a:round/>
            <a:headEnd/>
            <a:tailEnd/>
          </a:ln>
        </p:spPr>
        <p:txBody>
          <a:bodyPr/>
          <a:lstStyle/>
          <a:p>
            <a:endParaRPr lang="en-US"/>
          </a:p>
        </p:txBody>
      </p:sp>
      <p:sp>
        <p:nvSpPr>
          <p:cNvPr id="45081" name="Line 25"/>
          <p:cNvSpPr>
            <a:spLocks noChangeShapeType="1"/>
          </p:cNvSpPr>
          <p:nvPr/>
        </p:nvSpPr>
        <p:spPr bwMode="auto">
          <a:xfrm flipH="1" flipV="1">
            <a:off x="5029200" y="5486400"/>
            <a:ext cx="228600" cy="381000"/>
          </a:xfrm>
          <a:prstGeom prst="line">
            <a:avLst/>
          </a:prstGeom>
          <a:noFill/>
          <a:ln w="38100">
            <a:solidFill>
              <a:srgbClr val="FF0000"/>
            </a:solidFill>
            <a:prstDash val="dash"/>
            <a:round/>
            <a:headEnd/>
            <a:tailEnd/>
          </a:ln>
        </p:spPr>
        <p:txBody>
          <a:bodyPr/>
          <a:lstStyle/>
          <a:p>
            <a:endParaRPr lang="en-US"/>
          </a:p>
        </p:txBody>
      </p:sp>
      <p:sp>
        <p:nvSpPr>
          <p:cNvPr id="45082" name="Oval 26"/>
          <p:cNvSpPr>
            <a:spLocks noChangeArrowheads="1"/>
          </p:cNvSpPr>
          <p:nvPr/>
        </p:nvSpPr>
        <p:spPr bwMode="auto">
          <a:xfrm>
            <a:off x="2895600" y="3200400"/>
            <a:ext cx="1371600" cy="685800"/>
          </a:xfrm>
          <a:prstGeom prst="ellipse">
            <a:avLst/>
          </a:prstGeom>
          <a:solidFill>
            <a:schemeClr val="accent1"/>
          </a:solidFill>
          <a:ln w="9525">
            <a:solidFill>
              <a:schemeClr val="tx1"/>
            </a:solidFill>
            <a:round/>
            <a:headEnd/>
            <a:tailEnd/>
          </a:ln>
        </p:spPr>
        <p:txBody>
          <a:bodyPr wrap="none" anchor="ctr"/>
          <a:lstStyle/>
          <a:p>
            <a:pPr algn="ctr"/>
            <a:r>
              <a:rPr lang="en-US">
                <a:latin typeface="Arial" charset="0"/>
              </a:rPr>
              <a:t>Backbone</a:t>
            </a:r>
          </a:p>
          <a:p>
            <a:pPr algn="ctr"/>
            <a:r>
              <a:rPr lang="en-US">
                <a:latin typeface="Arial" charset="0"/>
              </a:rPr>
              <a:t>ISP</a:t>
            </a:r>
          </a:p>
        </p:txBody>
      </p:sp>
      <p:sp>
        <p:nvSpPr>
          <p:cNvPr id="45083" name="Oval 27"/>
          <p:cNvSpPr>
            <a:spLocks noChangeArrowheads="1"/>
          </p:cNvSpPr>
          <p:nvPr/>
        </p:nvSpPr>
        <p:spPr bwMode="auto">
          <a:xfrm>
            <a:off x="4953000" y="3200400"/>
            <a:ext cx="1371600" cy="685800"/>
          </a:xfrm>
          <a:prstGeom prst="ellipse">
            <a:avLst/>
          </a:prstGeom>
          <a:solidFill>
            <a:schemeClr val="accent1"/>
          </a:solidFill>
          <a:ln w="9525">
            <a:solidFill>
              <a:schemeClr val="tx1"/>
            </a:solidFill>
            <a:round/>
            <a:headEnd/>
            <a:tailEnd/>
          </a:ln>
        </p:spPr>
        <p:txBody>
          <a:bodyPr wrap="none" anchor="ctr"/>
          <a:lstStyle/>
          <a:p>
            <a:pPr algn="ctr"/>
            <a:r>
              <a:rPr lang="en-US">
                <a:latin typeface="Arial" charset="0"/>
              </a:rPr>
              <a:t>Backbone</a:t>
            </a:r>
          </a:p>
          <a:p>
            <a:pPr algn="ctr"/>
            <a:r>
              <a:rPr lang="en-US">
                <a:latin typeface="Arial" charset="0"/>
              </a:rPr>
              <a:t>ISP</a:t>
            </a:r>
          </a:p>
        </p:txBody>
      </p:sp>
      <p:sp>
        <p:nvSpPr>
          <p:cNvPr id="45084" name="Rectangle 28"/>
          <p:cNvSpPr>
            <a:spLocks noChangeArrowheads="1"/>
          </p:cNvSpPr>
          <p:nvPr/>
        </p:nvSpPr>
        <p:spPr bwMode="auto">
          <a:xfrm>
            <a:off x="2362200" y="2133600"/>
            <a:ext cx="914400" cy="533400"/>
          </a:xfrm>
          <a:prstGeom prst="rect">
            <a:avLst/>
          </a:prstGeom>
          <a:solidFill>
            <a:schemeClr val="accent1"/>
          </a:solidFill>
          <a:ln w="9525">
            <a:solidFill>
              <a:schemeClr val="tx1"/>
            </a:solidFill>
            <a:miter lim="800000"/>
            <a:headEnd/>
            <a:tailEnd/>
          </a:ln>
        </p:spPr>
        <p:txBody>
          <a:bodyPr wrap="none" anchor="ctr"/>
          <a:lstStyle/>
          <a:p>
            <a:pPr algn="ctr"/>
            <a:r>
              <a:rPr lang="en-US">
                <a:latin typeface="Arial" charset="0"/>
              </a:rPr>
              <a:t>Hosting</a:t>
            </a:r>
          </a:p>
          <a:p>
            <a:pPr algn="ctr"/>
            <a:r>
              <a:rPr lang="en-US">
                <a:latin typeface="Arial" charset="0"/>
              </a:rPr>
              <a:t>Center</a:t>
            </a:r>
          </a:p>
        </p:txBody>
      </p:sp>
      <p:sp>
        <p:nvSpPr>
          <p:cNvPr id="45085" name="Rectangle 29"/>
          <p:cNvSpPr>
            <a:spLocks noChangeArrowheads="1"/>
          </p:cNvSpPr>
          <p:nvPr/>
        </p:nvSpPr>
        <p:spPr bwMode="auto">
          <a:xfrm>
            <a:off x="3886200" y="2133600"/>
            <a:ext cx="914400" cy="533400"/>
          </a:xfrm>
          <a:prstGeom prst="rect">
            <a:avLst/>
          </a:prstGeom>
          <a:solidFill>
            <a:schemeClr val="accent1"/>
          </a:solidFill>
          <a:ln w="9525">
            <a:solidFill>
              <a:schemeClr val="tx1"/>
            </a:solidFill>
            <a:miter lim="800000"/>
            <a:headEnd/>
            <a:tailEnd/>
          </a:ln>
        </p:spPr>
        <p:txBody>
          <a:bodyPr wrap="none" anchor="ctr"/>
          <a:lstStyle/>
          <a:p>
            <a:pPr algn="ctr"/>
            <a:r>
              <a:rPr lang="en-US">
                <a:latin typeface="Arial" charset="0"/>
              </a:rPr>
              <a:t>Hosting</a:t>
            </a:r>
          </a:p>
          <a:p>
            <a:pPr algn="ctr"/>
            <a:r>
              <a:rPr lang="en-US">
                <a:latin typeface="Arial" charset="0"/>
              </a:rPr>
              <a:t>Center</a:t>
            </a:r>
          </a:p>
        </p:txBody>
      </p:sp>
      <p:sp>
        <p:nvSpPr>
          <p:cNvPr id="45086" name="Line 30"/>
          <p:cNvSpPr>
            <a:spLocks noChangeShapeType="1"/>
          </p:cNvSpPr>
          <p:nvPr/>
        </p:nvSpPr>
        <p:spPr bwMode="auto">
          <a:xfrm flipV="1">
            <a:off x="1143000" y="3886200"/>
            <a:ext cx="228600" cy="914400"/>
          </a:xfrm>
          <a:prstGeom prst="line">
            <a:avLst/>
          </a:prstGeom>
          <a:noFill/>
          <a:ln w="9525">
            <a:solidFill>
              <a:schemeClr val="tx1"/>
            </a:solidFill>
            <a:round/>
            <a:headEnd/>
            <a:tailEnd/>
          </a:ln>
        </p:spPr>
        <p:txBody>
          <a:bodyPr/>
          <a:lstStyle/>
          <a:p>
            <a:endParaRPr lang="en-US"/>
          </a:p>
        </p:txBody>
      </p:sp>
      <p:sp>
        <p:nvSpPr>
          <p:cNvPr id="45087" name="Line 31"/>
          <p:cNvSpPr>
            <a:spLocks noChangeShapeType="1"/>
          </p:cNvSpPr>
          <p:nvPr/>
        </p:nvSpPr>
        <p:spPr bwMode="auto">
          <a:xfrm flipV="1">
            <a:off x="1295400" y="3733800"/>
            <a:ext cx="1676400" cy="1066800"/>
          </a:xfrm>
          <a:prstGeom prst="line">
            <a:avLst/>
          </a:prstGeom>
          <a:noFill/>
          <a:ln w="9525">
            <a:solidFill>
              <a:schemeClr val="tx1"/>
            </a:solidFill>
            <a:round/>
            <a:headEnd/>
            <a:tailEnd/>
          </a:ln>
        </p:spPr>
        <p:txBody>
          <a:bodyPr/>
          <a:lstStyle/>
          <a:p>
            <a:endParaRPr lang="en-US"/>
          </a:p>
        </p:txBody>
      </p:sp>
      <p:sp>
        <p:nvSpPr>
          <p:cNvPr id="45088" name="Line 32"/>
          <p:cNvSpPr>
            <a:spLocks noChangeShapeType="1"/>
          </p:cNvSpPr>
          <p:nvPr/>
        </p:nvSpPr>
        <p:spPr bwMode="auto">
          <a:xfrm flipH="1" flipV="1">
            <a:off x="5867400" y="3886200"/>
            <a:ext cx="76200" cy="838200"/>
          </a:xfrm>
          <a:prstGeom prst="line">
            <a:avLst/>
          </a:prstGeom>
          <a:noFill/>
          <a:ln w="9525">
            <a:solidFill>
              <a:schemeClr val="tx1"/>
            </a:solidFill>
            <a:round/>
            <a:headEnd/>
            <a:tailEnd/>
          </a:ln>
        </p:spPr>
        <p:txBody>
          <a:bodyPr/>
          <a:lstStyle/>
          <a:p>
            <a:endParaRPr lang="en-US"/>
          </a:p>
        </p:txBody>
      </p:sp>
      <p:sp>
        <p:nvSpPr>
          <p:cNvPr id="45089" name="Line 33"/>
          <p:cNvSpPr>
            <a:spLocks noChangeShapeType="1"/>
          </p:cNvSpPr>
          <p:nvPr/>
        </p:nvSpPr>
        <p:spPr bwMode="auto">
          <a:xfrm flipH="1" flipV="1">
            <a:off x="4267200" y="3581400"/>
            <a:ext cx="1447800" cy="1219200"/>
          </a:xfrm>
          <a:prstGeom prst="line">
            <a:avLst/>
          </a:prstGeom>
          <a:noFill/>
          <a:ln w="9525">
            <a:solidFill>
              <a:schemeClr val="tx1"/>
            </a:solidFill>
            <a:round/>
            <a:headEnd/>
            <a:tailEnd/>
          </a:ln>
        </p:spPr>
        <p:txBody>
          <a:bodyPr/>
          <a:lstStyle/>
          <a:p>
            <a:endParaRPr lang="en-US"/>
          </a:p>
        </p:txBody>
      </p:sp>
      <p:sp>
        <p:nvSpPr>
          <p:cNvPr id="45090" name="Line 34"/>
          <p:cNvSpPr>
            <a:spLocks noChangeShapeType="1"/>
          </p:cNvSpPr>
          <p:nvPr/>
        </p:nvSpPr>
        <p:spPr bwMode="auto">
          <a:xfrm flipH="1" flipV="1">
            <a:off x="2895600" y="4572000"/>
            <a:ext cx="152400" cy="533400"/>
          </a:xfrm>
          <a:prstGeom prst="line">
            <a:avLst/>
          </a:prstGeom>
          <a:noFill/>
          <a:ln w="9525">
            <a:solidFill>
              <a:schemeClr val="tx1"/>
            </a:solidFill>
            <a:round/>
            <a:headEnd/>
            <a:tailEnd/>
          </a:ln>
        </p:spPr>
        <p:txBody>
          <a:bodyPr/>
          <a:lstStyle/>
          <a:p>
            <a:endParaRPr lang="en-US"/>
          </a:p>
        </p:txBody>
      </p:sp>
      <p:sp>
        <p:nvSpPr>
          <p:cNvPr id="45091" name="Line 35"/>
          <p:cNvSpPr>
            <a:spLocks noChangeShapeType="1"/>
          </p:cNvSpPr>
          <p:nvPr/>
        </p:nvSpPr>
        <p:spPr bwMode="auto">
          <a:xfrm flipH="1" flipV="1">
            <a:off x="4419600" y="4572000"/>
            <a:ext cx="304800" cy="533400"/>
          </a:xfrm>
          <a:prstGeom prst="line">
            <a:avLst/>
          </a:prstGeom>
          <a:noFill/>
          <a:ln w="9525">
            <a:solidFill>
              <a:schemeClr val="tx1"/>
            </a:solidFill>
            <a:round/>
            <a:headEnd/>
            <a:tailEnd/>
          </a:ln>
        </p:spPr>
        <p:txBody>
          <a:bodyPr/>
          <a:lstStyle/>
          <a:p>
            <a:endParaRPr lang="en-US"/>
          </a:p>
        </p:txBody>
      </p:sp>
      <p:sp>
        <p:nvSpPr>
          <p:cNvPr id="45092" name="Line 36"/>
          <p:cNvSpPr>
            <a:spLocks noChangeShapeType="1"/>
          </p:cNvSpPr>
          <p:nvPr/>
        </p:nvSpPr>
        <p:spPr bwMode="auto">
          <a:xfrm>
            <a:off x="1981200" y="3810000"/>
            <a:ext cx="914400" cy="457200"/>
          </a:xfrm>
          <a:prstGeom prst="line">
            <a:avLst/>
          </a:prstGeom>
          <a:noFill/>
          <a:ln w="9525">
            <a:solidFill>
              <a:schemeClr val="tx1"/>
            </a:solidFill>
            <a:round/>
            <a:headEnd/>
            <a:tailEnd/>
          </a:ln>
        </p:spPr>
        <p:txBody>
          <a:bodyPr/>
          <a:lstStyle/>
          <a:p>
            <a:endParaRPr lang="en-US"/>
          </a:p>
        </p:txBody>
      </p:sp>
      <p:sp>
        <p:nvSpPr>
          <p:cNvPr id="45093" name="Line 37"/>
          <p:cNvSpPr>
            <a:spLocks noChangeShapeType="1"/>
          </p:cNvSpPr>
          <p:nvPr/>
        </p:nvSpPr>
        <p:spPr bwMode="auto">
          <a:xfrm flipV="1">
            <a:off x="2971800" y="3810000"/>
            <a:ext cx="228600" cy="457200"/>
          </a:xfrm>
          <a:prstGeom prst="line">
            <a:avLst/>
          </a:prstGeom>
          <a:noFill/>
          <a:ln w="9525">
            <a:solidFill>
              <a:schemeClr val="tx1"/>
            </a:solidFill>
            <a:round/>
            <a:headEnd/>
            <a:tailEnd/>
          </a:ln>
        </p:spPr>
        <p:txBody>
          <a:bodyPr/>
          <a:lstStyle/>
          <a:p>
            <a:endParaRPr lang="en-US"/>
          </a:p>
        </p:txBody>
      </p:sp>
      <p:sp>
        <p:nvSpPr>
          <p:cNvPr id="45094" name="Line 38"/>
          <p:cNvSpPr>
            <a:spLocks noChangeShapeType="1"/>
          </p:cNvSpPr>
          <p:nvPr/>
        </p:nvSpPr>
        <p:spPr bwMode="auto">
          <a:xfrm>
            <a:off x="3962400" y="3810000"/>
            <a:ext cx="381000" cy="457200"/>
          </a:xfrm>
          <a:prstGeom prst="line">
            <a:avLst/>
          </a:prstGeom>
          <a:noFill/>
          <a:ln w="9525">
            <a:solidFill>
              <a:schemeClr val="tx1"/>
            </a:solidFill>
            <a:round/>
            <a:headEnd/>
            <a:tailEnd/>
          </a:ln>
        </p:spPr>
        <p:txBody>
          <a:bodyPr/>
          <a:lstStyle/>
          <a:p>
            <a:endParaRPr lang="en-US"/>
          </a:p>
        </p:txBody>
      </p:sp>
      <p:sp>
        <p:nvSpPr>
          <p:cNvPr id="45095" name="Line 39"/>
          <p:cNvSpPr>
            <a:spLocks noChangeShapeType="1"/>
          </p:cNvSpPr>
          <p:nvPr/>
        </p:nvSpPr>
        <p:spPr bwMode="auto">
          <a:xfrm flipV="1">
            <a:off x="4495800" y="3733800"/>
            <a:ext cx="533400" cy="533400"/>
          </a:xfrm>
          <a:prstGeom prst="line">
            <a:avLst/>
          </a:prstGeom>
          <a:noFill/>
          <a:ln w="9525">
            <a:solidFill>
              <a:schemeClr val="tx1"/>
            </a:solidFill>
            <a:round/>
            <a:headEnd/>
            <a:tailEnd/>
          </a:ln>
        </p:spPr>
        <p:txBody>
          <a:bodyPr/>
          <a:lstStyle/>
          <a:p>
            <a:endParaRPr lang="en-US"/>
          </a:p>
        </p:txBody>
      </p:sp>
      <p:sp>
        <p:nvSpPr>
          <p:cNvPr id="45096" name="Line 40"/>
          <p:cNvSpPr>
            <a:spLocks noChangeShapeType="1"/>
          </p:cNvSpPr>
          <p:nvPr/>
        </p:nvSpPr>
        <p:spPr bwMode="auto">
          <a:xfrm>
            <a:off x="2286000" y="3505200"/>
            <a:ext cx="609600" cy="0"/>
          </a:xfrm>
          <a:prstGeom prst="line">
            <a:avLst/>
          </a:prstGeom>
          <a:noFill/>
          <a:ln w="19050">
            <a:solidFill>
              <a:schemeClr val="tx1"/>
            </a:solidFill>
            <a:round/>
            <a:headEnd/>
            <a:tailEnd/>
          </a:ln>
        </p:spPr>
        <p:txBody>
          <a:bodyPr/>
          <a:lstStyle/>
          <a:p>
            <a:endParaRPr lang="en-US"/>
          </a:p>
        </p:txBody>
      </p:sp>
      <p:sp>
        <p:nvSpPr>
          <p:cNvPr id="45097" name="Line 41"/>
          <p:cNvSpPr>
            <a:spLocks noChangeShapeType="1"/>
          </p:cNvSpPr>
          <p:nvPr/>
        </p:nvSpPr>
        <p:spPr bwMode="auto">
          <a:xfrm flipV="1">
            <a:off x="1981200" y="2667000"/>
            <a:ext cx="533400" cy="609600"/>
          </a:xfrm>
          <a:prstGeom prst="line">
            <a:avLst/>
          </a:prstGeom>
          <a:noFill/>
          <a:ln w="19050">
            <a:solidFill>
              <a:schemeClr val="tx1"/>
            </a:solidFill>
            <a:round/>
            <a:headEnd/>
            <a:tailEnd/>
          </a:ln>
        </p:spPr>
        <p:txBody>
          <a:bodyPr/>
          <a:lstStyle/>
          <a:p>
            <a:endParaRPr lang="en-US"/>
          </a:p>
        </p:txBody>
      </p:sp>
      <p:sp>
        <p:nvSpPr>
          <p:cNvPr id="45098" name="Line 42"/>
          <p:cNvSpPr>
            <a:spLocks noChangeShapeType="1"/>
          </p:cNvSpPr>
          <p:nvPr/>
        </p:nvSpPr>
        <p:spPr bwMode="auto">
          <a:xfrm>
            <a:off x="2819400" y="2667000"/>
            <a:ext cx="381000" cy="609600"/>
          </a:xfrm>
          <a:prstGeom prst="line">
            <a:avLst/>
          </a:prstGeom>
          <a:noFill/>
          <a:ln w="19050">
            <a:solidFill>
              <a:schemeClr val="tx1"/>
            </a:solidFill>
            <a:round/>
            <a:headEnd/>
            <a:tailEnd/>
          </a:ln>
        </p:spPr>
        <p:txBody>
          <a:bodyPr/>
          <a:lstStyle/>
          <a:p>
            <a:endParaRPr lang="en-US"/>
          </a:p>
        </p:txBody>
      </p:sp>
      <p:sp>
        <p:nvSpPr>
          <p:cNvPr id="45099" name="Line 43"/>
          <p:cNvSpPr>
            <a:spLocks noChangeShapeType="1"/>
          </p:cNvSpPr>
          <p:nvPr/>
        </p:nvSpPr>
        <p:spPr bwMode="auto">
          <a:xfrm>
            <a:off x="3124200" y="2667000"/>
            <a:ext cx="1905000" cy="685800"/>
          </a:xfrm>
          <a:prstGeom prst="line">
            <a:avLst/>
          </a:prstGeom>
          <a:noFill/>
          <a:ln w="19050">
            <a:solidFill>
              <a:schemeClr val="tx1"/>
            </a:solidFill>
            <a:round/>
            <a:headEnd/>
            <a:tailEnd/>
          </a:ln>
        </p:spPr>
        <p:txBody>
          <a:bodyPr/>
          <a:lstStyle/>
          <a:p>
            <a:endParaRPr lang="en-US"/>
          </a:p>
        </p:txBody>
      </p:sp>
      <p:sp>
        <p:nvSpPr>
          <p:cNvPr id="45100" name="Line 44"/>
          <p:cNvSpPr>
            <a:spLocks noChangeShapeType="1"/>
          </p:cNvSpPr>
          <p:nvPr/>
        </p:nvSpPr>
        <p:spPr bwMode="auto">
          <a:xfrm flipH="1">
            <a:off x="3886200" y="2667000"/>
            <a:ext cx="381000" cy="533400"/>
          </a:xfrm>
          <a:prstGeom prst="line">
            <a:avLst/>
          </a:prstGeom>
          <a:noFill/>
          <a:ln w="19050">
            <a:solidFill>
              <a:schemeClr val="tx1"/>
            </a:solidFill>
            <a:round/>
            <a:headEnd/>
            <a:tailEnd/>
          </a:ln>
        </p:spPr>
        <p:txBody>
          <a:bodyPr/>
          <a:lstStyle/>
          <a:p>
            <a:endParaRPr lang="en-US"/>
          </a:p>
        </p:txBody>
      </p:sp>
      <p:sp>
        <p:nvSpPr>
          <p:cNvPr id="45101" name="Line 45"/>
          <p:cNvSpPr>
            <a:spLocks noChangeShapeType="1"/>
          </p:cNvSpPr>
          <p:nvPr/>
        </p:nvSpPr>
        <p:spPr bwMode="auto">
          <a:xfrm>
            <a:off x="4419600" y="2667000"/>
            <a:ext cx="762000" cy="609600"/>
          </a:xfrm>
          <a:prstGeom prst="line">
            <a:avLst/>
          </a:prstGeom>
          <a:noFill/>
          <a:ln w="19050">
            <a:solidFill>
              <a:schemeClr val="tx1"/>
            </a:solidFill>
            <a:round/>
            <a:headEnd/>
            <a:tailEnd/>
          </a:ln>
        </p:spPr>
        <p:txBody>
          <a:bodyPr/>
          <a:lstStyle/>
          <a:p>
            <a:endParaRPr lang="en-US"/>
          </a:p>
        </p:txBody>
      </p:sp>
      <p:sp>
        <p:nvSpPr>
          <p:cNvPr id="45102" name="Line 46"/>
          <p:cNvSpPr>
            <a:spLocks noChangeShapeType="1"/>
          </p:cNvSpPr>
          <p:nvPr/>
        </p:nvSpPr>
        <p:spPr bwMode="auto">
          <a:xfrm flipH="1" flipV="1">
            <a:off x="3048000" y="4495800"/>
            <a:ext cx="1524000" cy="685800"/>
          </a:xfrm>
          <a:prstGeom prst="line">
            <a:avLst/>
          </a:prstGeom>
          <a:noFill/>
          <a:ln w="9525">
            <a:solidFill>
              <a:schemeClr val="tx1"/>
            </a:solidFill>
            <a:round/>
            <a:headEnd/>
            <a:tailEnd/>
          </a:ln>
        </p:spPr>
        <p:txBody>
          <a:bodyPr/>
          <a:lstStyle/>
          <a:p>
            <a:endParaRPr lang="en-US"/>
          </a:p>
        </p:txBody>
      </p:sp>
      <p:sp>
        <p:nvSpPr>
          <p:cNvPr id="45103" name="Text Box 47"/>
          <p:cNvSpPr txBox="1">
            <a:spLocks noChangeArrowheads="1"/>
          </p:cNvSpPr>
          <p:nvPr/>
        </p:nvSpPr>
        <p:spPr bwMode="auto">
          <a:xfrm>
            <a:off x="5597525" y="5761038"/>
            <a:ext cx="692150" cy="366712"/>
          </a:xfrm>
          <a:prstGeom prst="rect">
            <a:avLst/>
          </a:prstGeom>
          <a:noFill/>
          <a:ln w="9525">
            <a:noFill/>
            <a:miter lim="800000"/>
            <a:headEnd/>
            <a:tailEnd/>
          </a:ln>
        </p:spPr>
        <p:txBody>
          <a:bodyPr wrap="none">
            <a:spAutoFit/>
          </a:bodyPr>
          <a:lstStyle/>
          <a:p>
            <a:r>
              <a:rPr lang="en-US">
                <a:latin typeface="Arial" charset="0"/>
              </a:rPr>
              <a:t>Sites</a:t>
            </a:r>
          </a:p>
        </p:txBody>
      </p:sp>
      <p:sp>
        <p:nvSpPr>
          <p:cNvPr id="45104" name="Rectangle 48"/>
          <p:cNvSpPr>
            <a:spLocks noChangeArrowheads="1"/>
          </p:cNvSpPr>
          <p:nvPr/>
        </p:nvSpPr>
        <p:spPr bwMode="auto">
          <a:xfrm>
            <a:off x="1447800" y="3716338"/>
            <a:ext cx="330200" cy="338137"/>
          </a:xfrm>
          <a:prstGeom prst="rect">
            <a:avLst/>
          </a:prstGeom>
          <a:solidFill>
            <a:srgbClr val="FF33CC"/>
          </a:solidFill>
          <a:ln w="28575">
            <a:solidFill>
              <a:schemeClr val="tx1"/>
            </a:solidFill>
            <a:prstDash val="dash"/>
            <a:miter lim="800000"/>
            <a:headEnd/>
            <a:tailEnd/>
          </a:ln>
        </p:spPr>
        <p:txBody>
          <a:bodyPr wrap="none" anchor="ctr"/>
          <a:lstStyle/>
          <a:p>
            <a:pPr algn="ctr"/>
            <a:r>
              <a:rPr lang="en-US">
                <a:latin typeface="Arial" charset="0"/>
              </a:rPr>
              <a:t>CS</a:t>
            </a:r>
          </a:p>
        </p:txBody>
      </p:sp>
      <p:sp>
        <p:nvSpPr>
          <p:cNvPr id="45105" name="Rectangle 49"/>
          <p:cNvSpPr>
            <a:spLocks noChangeArrowheads="1"/>
          </p:cNvSpPr>
          <p:nvPr/>
        </p:nvSpPr>
        <p:spPr bwMode="auto">
          <a:xfrm>
            <a:off x="3429000" y="3698875"/>
            <a:ext cx="330200" cy="338138"/>
          </a:xfrm>
          <a:prstGeom prst="rect">
            <a:avLst/>
          </a:prstGeom>
          <a:solidFill>
            <a:srgbClr val="FF33CC"/>
          </a:solidFill>
          <a:ln w="28575">
            <a:solidFill>
              <a:schemeClr val="tx1"/>
            </a:solidFill>
            <a:prstDash val="dash"/>
            <a:miter lim="800000"/>
            <a:headEnd/>
            <a:tailEnd/>
          </a:ln>
        </p:spPr>
        <p:txBody>
          <a:bodyPr wrap="none" anchor="ctr"/>
          <a:lstStyle/>
          <a:p>
            <a:pPr algn="ctr"/>
            <a:r>
              <a:rPr lang="en-US">
                <a:latin typeface="Arial" charset="0"/>
              </a:rPr>
              <a:t>CS</a:t>
            </a:r>
          </a:p>
        </p:txBody>
      </p:sp>
      <p:sp>
        <p:nvSpPr>
          <p:cNvPr id="45106" name="Rectangle 50"/>
          <p:cNvSpPr>
            <a:spLocks noChangeArrowheads="1"/>
          </p:cNvSpPr>
          <p:nvPr/>
        </p:nvSpPr>
        <p:spPr bwMode="auto">
          <a:xfrm>
            <a:off x="5397500" y="3698875"/>
            <a:ext cx="330200" cy="338138"/>
          </a:xfrm>
          <a:prstGeom prst="rect">
            <a:avLst/>
          </a:prstGeom>
          <a:solidFill>
            <a:srgbClr val="FF33CC"/>
          </a:solidFill>
          <a:ln w="28575">
            <a:solidFill>
              <a:schemeClr val="tx1"/>
            </a:solidFill>
            <a:prstDash val="dash"/>
            <a:miter lim="800000"/>
            <a:headEnd/>
            <a:tailEnd/>
          </a:ln>
        </p:spPr>
        <p:txBody>
          <a:bodyPr wrap="none" anchor="ctr"/>
          <a:lstStyle/>
          <a:p>
            <a:pPr algn="ctr"/>
            <a:r>
              <a:rPr lang="en-US">
                <a:latin typeface="Arial" charset="0"/>
              </a:rPr>
              <a:t>CS</a:t>
            </a:r>
          </a:p>
        </p:txBody>
      </p:sp>
      <p:sp>
        <p:nvSpPr>
          <p:cNvPr id="45107" name="Rectangle 51"/>
          <p:cNvSpPr>
            <a:spLocks noChangeArrowheads="1"/>
          </p:cNvSpPr>
          <p:nvPr/>
        </p:nvSpPr>
        <p:spPr bwMode="auto">
          <a:xfrm>
            <a:off x="4953000" y="5181600"/>
            <a:ext cx="330200" cy="338138"/>
          </a:xfrm>
          <a:prstGeom prst="rect">
            <a:avLst/>
          </a:prstGeom>
          <a:solidFill>
            <a:srgbClr val="FF33CC"/>
          </a:solidFill>
          <a:ln w="28575">
            <a:solidFill>
              <a:schemeClr val="tx1"/>
            </a:solidFill>
            <a:prstDash val="dash"/>
            <a:miter lim="800000"/>
            <a:headEnd/>
            <a:tailEnd/>
          </a:ln>
        </p:spPr>
        <p:txBody>
          <a:bodyPr wrap="none" anchor="ctr"/>
          <a:lstStyle/>
          <a:p>
            <a:pPr algn="ctr"/>
            <a:r>
              <a:rPr lang="en-US">
                <a:latin typeface="Arial" charset="0"/>
              </a:rPr>
              <a:t>CS</a:t>
            </a:r>
          </a:p>
        </p:txBody>
      </p:sp>
      <p:sp>
        <p:nvSpPr>
          <p:cNvPr id="45108" name="Rectangle 52"/>
          <p:cNvSpPr>
            <a:spLocks noChangeArrowheads="1"/>
          </p:cNvSpPr>
          <p:nvPr/>
        </p:nvSpPr>
        <p:spPr bwMode="auto">
          <a:xfrm>
            <a:off x="1371600" y="4843463"/>
            <a:ext cx="330200" cy="338137"/>
          </a:xfrm>
          <a:prstGeom prst="rect">
            <a:avLst/>
          </a:prstGeom>
          <a:solidFill>
            <a:srgbClr val="FF33CC"/>
          </a:solidFill>
          <a:ln w="28575">
            <a:solidFill>
              <a:schemeClr val="tx1"/>
            </a:solidFill>
            <a:prstDash val="dash"/>
            <a:miter lim="800000"/>
            <a:headEnd/>
            <a:tailEnd/>
          </a:ln>
        </p:spPr>
        <p:txBody>
          <a:bodyPr wrap="none" anchor="ctr"/>
          <a:lstStyle/>
          <a:p>
            <a:pPr algn="ctr"/>
            <a:r>
              <a:rPr lang="en-US">
                <a:latin typeface="Arial" charset="0"/>
              </a:rPr>
              <a:t>CS</a:t>
            </a:r>
          </a:p>
        </p:txBody>
      </p:sp>
      <p:sp>
        <p:nvSpPr>
          <p:cNvPr id="45109" name="Rectangle 53"/>
          <p:cNvSpPr>
            <a:spLocks noChangeArrowheads="1"/>
          </p:cNvSpPr>
          <p:nvPr/>
        </p:nvSpPr>
        <p:spPr bwMode="auto">
          <a:xfrm>
            <a:off x="5778500" y="6340475"/>
            <a:ext cx="330200" cy="338138"/>
          </a:xfrm>
          <a:prstGeom prst="rect">
            <a:avLst/>
          </a:prstGeom>
          <a:solidFill>
            <a:srgbClr val="33CC33"/>
          </a:solidFill>
          <a:ln w="28575">
            <a:solidFill>
              <a:schemeClr val="tx1"/>
            </a:solidFill>
            <a:prstDash val="dash"/>
            <a:miter lim="800000"/>
            <a:headEnd/>
            <a:tailEnd/>
          </a:ln>
        </p:spPr>
        <p:txBody>
          <a:bodyPr wrap="none" anchor="ctr"/>
          <a:lstStyle/>
          <a:p>
            <a:pPr algn="ctr"/>
            <a:r>
              <a:rPr lang="en-US">
                <a:latin typeface="Arial" charset="0"/>
              </a:rPr>
              <a:t>C</a:t>
            </a:r>
          </a:p>
        </p:txBody>
      </p:sp>
      <p:sp>
        <p:nvSpPr>
          <p:cNvPr id="45110" name="Rectangle 54"/>
          <p:cNvSpPr>
            <a:spLocks noChangeArrowheads="1"/>
          </p:cNvSpPr>
          <p:nvPr/>
        </p:nvSpPr>
        <p:spPr bwMode="auto">
          <a:xfrm>
            <a:off x="3721100" y="6340475"/>
            <a:ext cx="330200" cy="338138"/>
          </a:xfrm>
          <a:prstGeom prst="rect">
            <a:avLst/>
          </a:prstGeom>
          <a:solidFill>
            <a:srgbClr val="33CC33"/>
          </a:solidFill>
          <a:ln w="28575">
            <a:solidFill>
              <a:schemeClr val="tx1"/>
            </a:solidFill>
            <a:prstDash val="dash"/>
            <a:miter lim="800000"/>
            <a:headEnd/>
            <a:tailEnd/>
          </a:ln>
        </p:spPr>
        <p:txBody>
          <a:bodyPr wrap="none" anchor="ctr"/>
          <a:lstStyle/>
          <a:p>
            <a:pPr algn="ctr"/>
            <a:r>
              <a:rPr lang="en-US">
                <a:latin typeface="Arial" charset="0"/>
              </a:rPr>
              <a:t>C</a:t>
            </a:r>
          </a:p>
        </p:txBody>
      </p:sp>
      <p:cxnSp>
        <p:nvCxnSpPr>
          <p:cNvPr id="45111" name="AutoShape 55"/>
          <p:cNvCxnSpPr>
            <a:cxnSpLocks noChangeShapeType="1"/>
            <a:stCxn id="45078" idx="5"/>
            <a:endCxn id="45109" idx="0"/>
          </p:cNvCxnSpPr>
          <p:nvPr/>
        </p:nvCxnSpPr>
        <p:spPr bwMode="auto">
          <a:xfrm>
            <a:off x="5495925" y="6127750"/>
            <a:ext cx="447675" cy="198438"/>
          </a:xfrm>
          <a:prstGeom prst="straightConnector1">
            <a:avLst/>
          </a:prstGeom>
          <a:noFill/>
          <a:ln w="9525">
            <a:solidFill>
              <a:schemeClr val="tx1"/>
            </a:solidFill>
            <a:round/>
            <a:headEnd/>
            <a:tailEnd/>
          </a:ln>
        </p:spPr>
      </p:cxnSp>
      <p:cxnSp>
        <p:nvCxnSpPr>
          <p:cNvPr id="45112" name="AutoShape 56"/>
          <p:cNvCxnSpPr>
            <a:cxnSpLocks noChangeShapeType="1"/>
            <a:stCxn id="45072" idx="5"/>
            <a:endCxn id="45110" idx="0"/>
          </p:cNvCxnSpPr>
          <p:nvPr/>
        </p:nvCxnSpPr>
        <p:spPr bwMode="auto">
          <a:xfrm>
            <a:off x="3743325" y="6127750"/>
            <a:ext cx="142875" cy="198438"/>
          </a:xfrm>
          <a:prstGeom prst="straightConnector1">
            <a:avLst/>
          </a:prstGeom>
          <a:noFill/>
          <a:ln w="9525">
            <a:solidFill>
              <a:schemeClr val="tx1"/>
            </a:solidFill>
            <a:round/>
            <a:headEnd/>
            <a:tailEnd/>
          </a:ln>
        </p:spPr>
      </p:cxnSp>
      <p:sp>
        <p:nvSpPr>
          <p:cNvPr id="45113" name="Rectangle 57"/>
          <p:cNvSpPr>
            <a:spLocks noChangeArrowheads="1"/>
          </p:cNvSpPr>
          <p:nvPr/>
        </p:nvSpPr>
        <p:spPr bwMode="auto">
          <a:xfrm>
            <a:off x="4114800" y="2286000"/>
            <a:ext cx="330200" cy="338138"/>
          </a:xfrm>
          <a:prstGeom prst="rect">
            <a:avLst/>
          </a:prstGeom>
          <a:solidFill>
            <a:srgbClr val="FF33CC"/>
          </a:solidFill>
          <a:ln w="28575">
            <a:solidFill>
              <a:schemeClr val="tx1"/>
            </a:solidFill>
            <a:prstDash val="dash"/>
            <a:miter lim="800000"/>
            <a:headEnd/>
            <a:tailEnd/>
          </a:ln>
        </p:spPr>
        <p:txBody>
          <a:bodyPr wrap="none" anchor="ctr"/>
          <a:lstStyle/>
          <a:p>
            <a:pPr algn="ctr"/>
            <a:r>
              <a:rPr lang="en-US">
                <a:latin typeface="Arial" charset="0"/>
              </a:rPr>
              <a:t>OS</a:t>
            </a:r>
          </a:p>
        </p:txBody>
      </p:sp>
      <p:sp>
        <p:nvSpPr>
          <p:cNvPr id="45114" name="Rectangle 58"/>
          <p:cNvSpPr>
            <a:spLocks noChangeArrowheads="1"/>
          </p:cNvSpPr>
          <p:nvPr/>
        </p:nvSpPr>
        <p:spPr bwMode="auto">
          <a:xfrm>
            <a:off x="2286000" y="5957888"/>
            <a:ext cx="330200" cy="338137"/>
          </a:xfrm>
          <a:prstGeom prst="rect">
            <a:avLst/>
          </a:prstGeom>
          <a:solidFill>
            <a:srgbClr val="33CC33"/>
          </a:solidFill>
          <a:ln w="28575">
            <a:solidFill>
              <a:schemeClr val="tx1"/>
            </a:solidFill>
            <a:prstDash val="dash"/>
            <a:miter lim="800000"/>
            <a:headEnd/>
            <a:tailEnd/>
          </a:ln>
        </p:spPr>
        <p:txBody>
          <a:bodyPr wrap="none" anchor="ctr"/>
          <a:lstStyle/>
          <a:p>
            <a:pPr algn="ctr"/>
            <a:r>
              <a:rPr lang="en-US">
                <a:latin typeface="Arial" charset="0"/>
              </a:rPr>
              <a:t>C</a:t>
            </a:r>
          </a:p>
        </p:txBody>
      </p:sp>
      <p:cxnSp>
        <p:nvCxnSpPr>
          <p:cNvPr id="45115" name="AutoShape 59"/>
          <p:cNvCxnSpPr>
            <a:cxnSpLocks noChangeShapeType="1"/>
            <a:stCxn id="45070" idx="3"/>
            <a:endCxn id="45114" idx="0"/>
          </p:cNvCxnSpPr>
          <p:nvPr/>
        </p:nvCxnSpPr>
        <p:spPr bwMode="auto">
          <a:xfrm flipH="1">
            <a:off x="2451100" y="5430838"/>
            <a:ext cx="392113" cy="512762"/>
          </a:xfrm>
          <a:prstGeom prst="straightConnector1">
            <a:avLst/>
          </a:prstGeom>
          <a:noFill/>
          <a:ln w="38100">
            <a:solidFill>
              <a:srgbClr val="FF0000"/>
            </a:solidFill>
            <a:prstDash val="dash"/>
            <a:round/>
            <a:headEnd/>
            <a:tailEnd/>
          </a:ln>
        </p:spPr>
      </p:cxnSp>
      <p:sp>
        <p:nvSpPr>
          <p:cNvPr id="45116" name="Text Box 60"/>
          <p:cNvSpPr txBox="1">
            <a:spLocks noChangeArrowheads="1"/>
          </p:cNvSpPr>
          <p:nvPr/>
        </p:nvSpPr>
        <p:spPr bwMode="auto">
          <a:xfrm>
            <a:off x="6197600" y="2017713"/>
            <a:ext cx="2946400" cy="3378200"/>
          </a:xfrm>
          <a:prstGeom prst="rect">
            <a:avLst/>
          </a:prstGeom>
          <a:noFill/>
          <a:ln w="9525">
            <a:noFill/>
            <a:miter lim="800000"/>
            <a:headEnd/>
            <a:tailEnd/>
          </a:ln>
        </p:spPr>
        <p:txBody>
          <a:bodyPr>
            <a:spAutoFit/>
          </a:bodyPr>
          <a:lstStyle/>
          <a:p>
            <a:r>
              <a:rPr lang="en-US" sz="2400">
                <a:latin typeface="Arial" charset="0"/>
              </a:rPr>
              <a:t>Recall that the bottleneck links are at the edges.  </a:t>
            </a:r>
          </a:p>
          <a:p>
            <a:endParaRPr lang="en-US" sz="2400">
              <a:latin typeface="Arial" charset="0"/>
            </a:endParaRPr>
          </a:p>
          <a:p>
            <a:r>
              <a:rPr lang="en-US" sz="2400">
                <a:latin typeface="Arial" charset="0"/>
              </a:rPr>
              <a:t>Even if CSs are pushed towards the edge, they are still behind the bottleneck link!</a:t>
            </a: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p:txBody>
          <a:bodyPr/>
          <a:lstStyle/>
          <a:p>
            <a:pPr eaLnBrk="1" hangingPunct="1"/>
            <a:r>
              <a:rPr lang="en-US" smtClean="0"/>
              <a:t>Reduced latency can improve TCP performance</a:t>
            </a:r>
          </a:p>
        </p:txBody>
      </p:sp>
      <p:sp>
        <p:nvSpPr>
          <p:cNvPr id="46083" name="Rectangle 3"/>
          <p:cNvSpPr>
            <a:spLocks noGrp="1" noChangeArrowheads="1"/>
          </p:cNvSpPr>
          <p:nvPr>
            <p:ph type="body" idx="1"/>
          </p:nvPr>
        </p:nvSpPr>
        <p:spPr/>
        <p:txBody>
          <a:bodyPr/>
          <a:lstStyle/>
          <a:p>
            <a:pPr eaLnBrk="1" hangingPunct="1">
              <a:lnSpc>
                <a:spcPct val="90000"/>
              </a:lnSpc>
            </a:pPr>
            <a:r>
              <a:rPr lang="en-US" sz="2200" smtClean="0"/>
              <a:t>DNS round trip</a:t>
            </a:r>
          </a:p>
          <a:p>
            <a:pPr eaLnBrk="1" hangingPunct="1">
              <a:lnSpc>
                <a:spcPct val="90000"/>
              </a:lnSpc>
            </a:pPr>
            <a:r>
              <a:rPr lang="en-US" sz="2200" smtClean="0"/>
              <a:t>TCP handshake (2 round trips)</a:t>
            </a:r>
          </a:p>
          <a:p>
            <a:pPr eaLnBrk="1" hangingPunct="1">
              <a:lnSpc>
                <a:spcPct val="90000"/>
              </a:lnSpc>
            </a:pPr>
            <a:r>
              <a:rPr lang="en-US" sz="2200" smtClean="0"/>
              <a:t>Slow-start</a:t>
            </a:r>
          </a:p>
          <a:p>
            <a:pPr lvl="1" eaLnBrk="1" hangingPunct="1">
              <a:lnSpc>
                <a:spcPct val="90000"/>
              </a:lnSpc>
            </a:pPr>
            <a:r>
              <a:rPr lang="en-US" sz="1800" smtClean="0"/>
              <a:t>~8 round trips to fill DSL pipe</a:t>
            </a:r>
          </a:p>
          <a:p>
            <a:pPr lvl="1" eaLnBrk="1" hangingPunct="1">
              <a:lnSpc>
                <a:spcPct val="90000"/>
              </a:lnSpc>
            </a:pPr>
            <a:r>
              <a:rPr lang="en-US" sz="1800" smtClean="0"/>
              <a:t>total 128K bytes</a:t>
            </a:r>
          </a:p>
          <a:p>
            <a:pPr lvl="2" eaLnBrk="1" hangingPunct="1">
              <a:lnSpc>
                <a:spcPct val="90000"/>
              </a:lnSpc>
            </a:pPr>
            <a:r>
              <a:rPr lang="en-US" sz="1600" smtClean="0"/>
              <a:t>Compare to 56 Kbytes for cnn.com home page</a:t>
            </a:r>
          </a:p>
          <a:p>
            <a:pPr lvl="2" eaLnBrk="1" hangingPunct="1">
              <a:lnSpc>
                <a:spcPct val="90000"/>
              </a:lnSpc>
            </a:pPr>
            <a:r>
              <a:rPr lang="en-US" sz="1600" smtClean="0"/>
              <a:t>Download finished before slow-start completes</a:t>
            </a:r>
          </a:p>
          <a:p>
            <a:pPr eaLnBrk="1" hangingPunct="1">
              <a:lnSpc>
                <a:spcPct val="90000"/>
              </a:lnSpc>
            </a:pPr>
            <a:r>
              <a:rPr lang="en-US" sz="2200" smtClean="0"/>
              <a:t>Total 11 round trips</a:t>
            </a:r>
          </a:p>
          <a:p>
            <a:pPr eaLnBrk="1" hangingPunct="1">
              <a:lnSpc>
                <a:spcPct val="90000"/>
              </a:lnSpc>
            </a:pPr>
            <a:r>
              <a:rPr lang="en-US" sz="2200" smtClean="0"/>
              <a:t>Coast-to-coast propagation delay is about 15 ms</a:t>
            </a:r>
          </a:p>
          <a:p>
            <a:pPr lvl="1" eaLnBrk="1" hangingPunct="1">
              <a:lnSpc>
                <a:spcPct val="90000"/>
              </a:lnSpc>
            </a:pPr>
            <a:r>
              <a:rPr lang="en-US" sz="1800" smtClean="0"/>
              <a:t>Measured RTT last night was 50ms</a:t>
            </a:r>
          </a:p>
          <a:p>
            <a:pPr lvl="2" eaLnBrk="1" hangingPunct="1">
              <a:lnSpc>
                <a:spcPct val="90000"/>
              </a:lnSpc>
            </a:pPr>
            <a:r>
              <a:rPr lang="en-US" sz="1600" smtClean="0"/>
              <a:t>No difference between west coast and Cornell!</a:t>
            </a:r>
          </a:p>
          <a:p>
            <a:pPr eaLnBrk="1" hangingPunct="1">
              <a:lnSpc>
                <a:spcPct val="90000"/>
              </a:lnSpc>
            </a:pPr>
            <a:r>
              <a:rPr lang="en-US" sz="2200" smtClean="0"/>
              <a:t>30 ms improvement in RTT means 330 ms total improvement</a:t>
            </a:r>
          </a:p>
          <a:p>
            <a:pPr lvl="1" eaLnBrk="1" hangingPunct="1">
              <a:lnSpc>
                <a:spcPct val="90000"/>
              </a:lnSpc>
            </a:pPr>
            <a:r>
              <a:rPr lang="en-US" sz="1800" smtClean="0"/>
              <a:t>Certainly noticeable</a:t>
            </a: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p:txBody>
          <a:bodyPr/>
          <a:lstStyle/>
          <a:p>
            <a:pPr eaLnBrk="1" hangingPunct="1"/>
            <a:r>
              <a:rPr lang="en-US" smtClean="0"/>
              <a:t>Lets look at a study</a:t>
            </a:r>
          </a:p>
        </p:txBody>
      </p:sp>
      <p:sp>
        <p:nvSpPr>
          <p:cNvPr id="47107" name="Rectangle 3"/>
          <p:cNvSpPr>
            <a:spLocks noGrp="1" noChangeArrowheads="1"/>
          </p:cNvSpPr>
          <p:nvPr>
            <p:ph type="body" idx="1"/>
          </p:nvPr>
        </p:nvSpPr>
        <p:spPr/>
        <p:txBody>
          <a:bodyPr/>
          <a:lstStyle/>
          <a:p>
            <a:pPr eaLnBrk="1" hangingPunct="1"/>
            <a:r>
              <a:rPr lang="en-US" sz="3400" smtClean="0"/>
              <a:t>Zhang, Krishnamurthy and Wills</a:t>
            </a:r>
          </a:p>
          <a:p>
            <a:pPr lvl="1" eaLnBrk="1" hangingPunct="1"/>
            <a:r>
              <a:rPr lang="en-US" sz="3000" smtClean="0"/>
              <a:t>AT&amp;T Labs</a:t>
            </a:r>
          </a:p>
          <a:p>
            <a:pPr eaLnBrk="1" hangingPunct="1"/>
            <a:r>
              <a:rPr lang="en-US" sz="3400" smtClean="0"/>
              <a:t>Traces taken in Sept. 2000 and Jan. 2001</a:t>
            </a:r>
          </a:p>
          <a:p>
            <a:pPr eaLnBrk="1" hangingPunct="1"/>
            <a:r>
              <a:rPr lang="en-US" sz="3400" smtClean="0"/>
              <a:t>Compared CDNs with each other</a:t>
            </a:r>
          </a:p>
          <a:p>
            <a:pPr eaLnBrk="1" hangingPunct="1"/>
            <a:r>
              <a:rPr lang="en-US" sz="3400" smtClean="0"/>
              <a:t>Compared CDNs against non-CDN</a:t>
            </a: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p:txBody>
          <a:bodyPr/>
          <a:lstStyle/>
          <a:p>
            <a:pPr eaLnBrk="1" hangingPunct="1"/>
            <a:r>
              <a:rPr lang="en-US" smtClean="0"/>
              <a:t>Methodology</a:t>
            </a:r>
          </a:p>
        </p:txBody>
      </p:sp>
      <p:sp>
        <p:nvSpPr>
          <p:cNvPr id="48131" name="Rectangle 3"/>
          <p:cNvSpPr>
            <a:spLocks noGrp="1" noChangeArrowheads="1"/>
          </p:cNvSpPr>
          <p:nvPr>
            <p:ph type="body" idx="1"/>
          </p:nvPr>
        </p:nvSpPr>
        <p:spPr/>
        <p:txBody>
          <a:bodyPr/>
          <a:lstStyle/>
          <a:p>
            <a:pPr eaLnBrk="1" hangingPunct="1">
              <a:lnSpc>
                <a:spcPct val="90000"/>
              </a:lnSpc>
            </a:pPr>
            <a:r>
              <a:rPr lang="en-US" sz="2500" smtClean="0"/>
              <a:t>Selected a bunch of CDNs</a:t>
            </a:r>
          </a:p>
          <a:p>
            <a:pPr lvl="1" eaLnBrk="1" hangingPunct="1">
              <a:lnSpc>
                <a:spcPct val="90000"/>
              </a:lnSpc>
            </a:pPr>
            <a:r>
              <a:rPr lang="en-US" sz="2000" smtClean="0"/>
              <a:t>Akamai, Speedera, Digital Island</a:t>
            </a:r>
          </a:p>
          <a:p>
            <a:pPr lvl="2" eaLnBrk="1" hangingPunct="1">
              <a:lnSpc>
                <a:spcPct val="90000"/>
              </a:lnSpc>
            </a:pPr>
            <a:r>
              <a:rPr lang="en-US" sz="1800" smtClean="0"/>
              <a:t>Note, most of these gone now!</a:t>
            </a:r>
          </a:p>
          <a:p>
            <a:pPr eaLnBrk="1" hangingPunct="1">
              <a:lnSpc>
                <a:spcPct val="90000"/>
              </a:lnSpc>
            </a:pPr>
            <a:r>
              <a:rPr lang="en-US" sz="2500" smtClean="0"/>
              <a:t>Selected a number of non-CDN sites for which good performance could be expected</a:t>
            </a:r>
          </a:p>
          <a:p>
            <a:pPr lvl="1" eaLnBrk="1" hangingPunct="1">
              <a:lnSpc>
                <a:spcPct val="90000"/>
              </a:lnSpc>
            </a:pPr>
            <a:r>
              <a:rPr lang="en-US" sz="2000" smtClean="0"/>
              <a:t>U.S. and international origin</a:t>
            </a:r>
          </a:p>
          <a:p>
            <a:pPr lvl="1" eaLnBrk="1" hangingPunct="1">
              <a:lnSpc>
                <a:spcPct val="90000"/>
              </a:lnSpc>
            </a:pPr>
            <a:r>
              <a:rPr lang="en-US" sz="1800" smtClean="0"/>
              <a:t>U.S.:  Amazon, Bloomberg, CNN, ESPN, MTV, NASA, Playboy, Sony, Yahoo</a:t>
            </a:r>
            <a:endParaRPr lang="en-US" sz="2000" smtClean="0"/>
          </a:p>
          <a:p>
            <a:pPr eaLnBrk="1" hangingPunct="1">
              <a:lnSpc>
                <a:spcPct val="90000"/>
              </a:lnSpc>
            </a:pPr>
            <a:r>
              <a:rPr lang="en-US" sz="2500" smtClean="0"/>
              <a:t>Selected a set of images of comparable size for each CDN and non-CDN site</a:t>
            </a:r>
          </a:p>
          <a:p>
            <a:pPr lvl="1" eaLnBrk="1" hangingPunct="1">
              <a:lnSpc>
                <a:spcPct val="90000"/>
              </a:lnSpc>
            </a:pPr>
            <a:r>
              <a:rPr lang="en-US" sz="2000" smtClean="0"/>
              <a:t>Compare apples to apples</a:t>
            </a:r>
          </a:p>
          <a:p>
            <a:pPr eaLnBrk="1" hangingPunct="1">
              <a:lnSpc>
                <a:spcPct val="90000"/>
              </a:lnSpc>
            </a:pPr>
            <a:r>
              <a:rPr lang="en-US" sz="2500" smtClean="0"/>
              <a:t>Downloaded images from 24 NIMI machines</a:t>
            </a: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ChangeArrowheads="1"/>
          </p:cNvSpPr>
          <p:nvPr>
            <p:ph type="title"/>
          </p:nvPr>
        </p:nvSpPr>
        <p:spPr/>
        <p:txBody>
          <a:bodyPr>
            <a:normAutofit fontScale="90000"/>
          </a:bodyPr>
          <a:lstStyle/>
          <a:p>
            <a:pPr eaLnBrk="1" hangingPunct="1"/>
            <a:r>
              <a:rPr lang="en-US" smtClean="0"/>
              <a:t>Response Time Results (II) </a:t>
            </a:r>
            <a:br>
              <a:rPr lang="en-US" smtClean="0"/>
            </a:br>
            <a:r>
              <a:rPr lang="en-US" smtClean="0"/>
              <a:t>Including DNS Lookup Time</a:t>
            </a:r>
          </a:p>
        </p:txBody>
      </p:sp>
      <p:pic>
        <p:nvPicPr>
          <p:cNvPr id="49155" name="Picture 3" descr="ct"/>
          <p:cNvPicPr>
            <a:picLocks noChangeArrowheads="1"/>
          </p:cNvPicPr>
          <p:nvPr/>
        </p:nvPicPr>
        <p:blipFill>
          <a:blip r:embed="rId2"/>
          <a:srcRect/>
          <a:stretch>
            <a:fillRect/>
          </a:stretch>
        </p:blipFill>
        <p:spPr bwMode="auto">
          <a:xfrm>
            <a:off x="1524000" y="2362200"/>
            <a:ext cx="5859463" cy="3692525"/>
          </a:xfrm>
          <a:prstGeom prst="rect">
            <a:avLst/>
          </a:prstGeom>
          <a:noFill/>
          <a:ln w="9525">
            <a:noFill/>
            <a:miter lim="800000"/>
            <a:headEnd/>
            <a:tailEnd/>
          </a:ln>
        </p:spPr>
      </p:pic>
      <p:sp>
        <p:nvSpPr>
          <p:cNvPr id="49156" name="Text Box 4"/>
          <p:cNvSpPr txBox="1">
            <a:spLocks noChangeArrowheads="1"/>
          </p:cNvSpPr>
          <p:nvPr/>
        </p:nvSpPr>
        <p:spPr bwMode="auto">
          <a:xfrm flipV="1">
            <a:off x="1066800" y="3048000"/>
            <a:ext cx="473075" cy="2667000"/>
          </a:xfrm>
          <a:prstGeom prst="rect">
            <a:avLst/>
          </a:prstGeom>
          <a:noFill/>
          <a:ln w="9525">
            <a:noFill/>
            <a:miter lim="800000"/>
            <a:headEnd/>
            <a:tailEnd/>
          </a:ln>
        </p:spPr>
        <p:txBody>
          <a:bodyPr vert="eaVert">
            <a:spAutoFit/>
          </a:bodyPr>
          <a:lstStyle/>
          <a:p>
            <a:pPr algn="ctr" eaLnBrk="1" hangingPunct="1"/>
            <a:r>
              <a:rPr lang="en-US" sz="1900">
                <a:latin typeface="Helvetica" pitchFamily="34" charset="0"/>
              </a:rPr>
              <a:t>Cumulative Probability</a:t>
            </a: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p:txBody>
          <a:bodyPr>
            <a:normAutofit fontScale="90000"/>
          </a:bodyPr>
          <a:lstStyle/>
          <a:p>
            <a:pPr eaLnBrk="1" hangingPunct="1"/>
            <a:r>
              <a:rPr lang="en-US" smtClean="0"/>
              <a:t>Response Time Results (II) </a:t>
            </a:r>
            <a:br>
              <a:rPr lang="en-US" smtClean="0"/>
            </a:br>
            <a:r>
              <a:rPr lang="en-US" smtClean="0"/>
              <a:t>Including DNS Lookup Time</a:t>
            </a:r>
          </a:p>
        </p:txBody>
      </p:sp>
      <p:pic>
        <p:nvPicPr>
          <p:cNvPr id="50179" name="Picture 3" descr="ct"/>
          <p:cNvPicPr>
            <a:picLocks noChangeArrowheads="1"/>
          </p:cNvPicPr>
          <p:nvPr/>
        </p:nvPicPr>
        <p:blipFill>
          <a:blip r:embed="rId2"/>
          <a:srcRect/>
          <a:stretch>
            <a:fillRect/>
          </a:stretch>
        </p:blipFill>
        <p:spPr bwMode="auto">
          <a:xfrm>
            <a:off x="1524000" y="2362200"/>
            <a:ext cx="5859463" cy="3692525"/>
          </a:xfrm>
          <a:prstGeom prst="rect">
            <a:avLst/>
          </a:prstGeom>
          <a:noFill/>
          <a:ln w="9525">
            <a:noFill/>
            <a:miter lim="800000"/>
            <a:headEnd/>
            <a:tailEnd/>
          </a:ln>
        </p:spPr>
      </p:pic>
      <p:sp>
        <p:nvSpPr>
          <p:cNvPr id="50180" name="Text Box 4"/>
          <p:cNvSpPr txBox="1">
            <a:spLocks noChangeArrowheads="1"/>
          </p:cNvSpPr>
          <p:nvPr/>
        </p:nvSpPr>
        <p:spPr bwMode="auto">
          <a:xfrm flipV="1">
            <a:off x="1066800" y="3048000"/>
            <a:ext cx="473075" cy="2667000"/>
          </a:xfrm>
          <a:prstGeom prst="rect">
            <a:avLst/>
          </a:prstGeom>
          <a:noFill/>
          <a:ln w="9525">
            <a:noFill/>
            <a:miter lim="800000"/>
            <a:headEnd/>
            <a:tailEnd/>
          </a:ln>
        </p:spPr>
        <p:txBody>
          <a:bodyPr vert="eaVert">
            <a:spAutoFit/>
          </a:bodyPr>
          <a:lstStyle/>
          <a:p>
            <a:pPr algn="ctr" eaLnBrk="1" hangingPunct="1"/>
            <a:r>
              <a:rPr lang="en-US" sz="1900">
                <a:latin typeface="Helvetica" pitchFamily="34" charset="0"/>
              </a:rPr>
              <a:t>Cumulative Probability</a:t>
            </a:r>
          </a:p>
        </p:txBody>
      </p:sp>
      <p:sp>
        <p:nvSpPr>
          <p:cNvPr id="50181" name="Line 5"/>
          <p:cNvSpPr>
            <a:spLocks noChangeShapeType="1"/>
          </p:cNvSpPr>
          <p:nvPr/>
        </p:nvSpPr>
        <p:spPr bwMode="auto">
          <a:xfrm>
            <a:off x="2230438" y="3925888"/>
            <a:ext cx="635000" cy="0"/>
          </a:xfrm>
          <a:prstGeom prst="line">
            <a:avLst/>
          </a:prstGeom>
          <a:noFill/>
          <a:ln w="38100">
            <a:solidFill>
              <a:schemeClr val="tx2"/>
            </a:solidFill>
            <a:round/>
            <a:headEnd type="triangle" w="med" len="med"/>
            <a:tailEnd type="triangle" w="med" len="med"/>
          </a:ln>
        </p:spPr>
        <p:txBody>
          <a:bodyPr/>
          <a:lstStyle/>
          <a:p>
            <a:endParaRPr lang="en-US"/>
          </a:p>
        </p:txBody>
      </p:sp>
      <p:sp>
        <p:nvSpPr>
          <p:cNvPr id="50182" name="Text Box 6"/>
          <p:cNvSpPr txBox="1">
            <a:spLocks noChangeArrowheads="1"/>
          </p:cNvSpPr>
          <p:nvPr/>
        </p:nvSpPr>
        <p:spPr bwMode="auto">
          <a:xfrm>
            <a:off x="669925" y="5826125"/>
            <a:ext cx="7543800" cy="822325"/>
          </a:xfrm>
          <a:prstGeom prst="rect">
            <a:avLst/>
          </a:prstGeom>
          <a:solidFill>
            <a:srgbClr val="6666FF"/>
          </a:solidFill>
          <a:ln w="63500">
            <a:noFill/>
            <a:miter lim="800000"/>
            <a:headEnd/>
            <a:tailEnd/>
          </a:ln>
        </p:spPr>
        <p:txBody>
          <a:bodyPr>
            <a:spAutoFit/>
          </a:bodyPr>
          <a:lstStyle/>
          <a:p>
            <a:pPr algn="ctr" eaLnBrk="1" hangingPunct="1"/>
            <a:r>
              <a:rPr lang="en-US" sz="2400">
                <a:solidFill>
                  <a:schemeClr val="bg1"/>
                </a:solidFill>
                <a:latin typeface="Helvetica" pitchFamily="34" charset="0"/>
              </a:rPr>
              <a:t>Author conclusion:  CDNs generally provide much shorter download time.</a:t>
            </a:r>
            <a:endParaRPr lang="en-US" sz="2400" b="1">
              <a:solidFill>
                <a:schemeClr val="bg1"/>
              </a:solidFill>
              <a:latin typeface="Helvetica" pitchFamily="34" charset="0"/>
              <a:sym typeface="Symbol" pitchFamily="18" charset="2"/>
            </a:endParaRPr>
          </a:p>
        </p:txBody>
      </p:sp>
      <p:sp>
        <p:nvSpPr>
          <p:cNvPr id="50183" name="Text Box 7"/>
          <p:cNvSpPr txBox="1">
            <a:spLocks noChangeArrowheads="1"/>
          </p:cNvSpPr>
          <p:nvPr/>
        </p:nvSpPr>
        <p:spPr bwMode="auto">
          <a:xfrm>
            <a:off x="334963" y="2093913"/>
            <a:ext cx="1895475" cy="822325"/>
          </a:xfrm>
          <a:prstGeom prst="rect">
            <a:avLst/>
          </a:prstGeom>
          <a:noFill/>
          <a:ln w="9525">
            <a:noFill/>
            <a:miter lim="800000"/>
            <a:headEnd/>
            <a:tailEnd/>
          </a:ln>
        </p:spPr>
        <p:txBody>
          <a:bodyPr>
            <a:spAutoFit/>
          </a:bodyPr>
          <a:lstStyle/>
          <a:p>
            <a:r>
              <a:rPr lang="en-US" sz="2400">
                <a:latin typeface="Arial" charset="0"/>
              </a:rPr>
              <a:t>About one second</a:t>
            </a:r>
          </a:p>
        </p:txBody>
      </p:sp>
      <p:sp>
        <p:nvSpPr>
          <p:cNvPr id="50184" name="Line 8"/>
          <p:cNvSpPr>
            <a:spLocks noChangeShapeType="1"/>
          </p:cNvSpPr>
          <p:nvPr/>
        </p:nvSpPr>
        <p:spPr bwMode="auto">
          <a:xfrm>
            <a:off x="1600200" y="2590800"/>
            <a:ext cx="914400" cy="1219200"/>
          </a:xfrm>
          <a:prstGeom prst="line">
            <a:avLst/>
          </a:prstGeom>
          <a:noFill/>
          <a:ln w="28575">
            <a:solidFill>
              <a:schemeClr val="tx2"/>
            </a:solidFill>
            <a:prstDash val="dash"/>
            <a:round/>
            <a:headEnd/>
            <a:tailEnd type="triangle" w="med" len="med"/>
          </a:ln>
        </p:spPr>
        <p:txBody>
          <a:bodyPr/>
          <a:lstStyle/>
          <a:p>
            <a:endParaRPr lang="en-US"/>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ChangeArrowheads="1"/>
          </p:cNvSpPr>
          <p:nvPr>
            <p:ph type="title"/>
          </p:nvPr>
        </p:nvSpPr>
        <p:spPr/>
        <p:txBody>
          <a:bodyPr/>
          <a:lstStyle/>
          <a:p>
            <a:pPr eaLnBrk="1" hangingPunct="1"/>
            <a:r>
              <a:rPr lang="en-US" smtClean="0"/>
              <a:t>CDNs out-performed non-CDNs</a:t>
            </a:r>
          </a:p>
        </p:txBody>
      </p:sp>
      <p:sp>
        <p:nvSpPr>
          <p:cNvPr id="51203" name="Rectangle 3"/>
          <p:cNvSpPr>
            <a:spLocks noGrp="1" noChangeArrowheads="1"/>
          </p:cNvSpPr>
          <p:nvPr>
            <p:ph type="body" idx="1"/>
          </p:nvPr>
        </p:nvSpPr>
        <p:spPr/>
        <p:txBody>
          <a:bodyPr/>
          <a:lstStyle/>
          <a:p>
            <a:pPr eaLnBrk="1" hangingPunct="1"/>
            <a:r>
              <a:rPr lang="en-US" smtClean="0"/>
              <a:t>Why is this?</a:t>
            </a:r>
          </a:p>
          <a:p>
            <a:pPr eaLnBrk="1" hangingPunct="1"/>
            <a:r>
              <a:rPr lang="en-US" smtClean="0"/>
              <a:t>Lets consider ability to pick good content servers…</a:t>
            </a:r>
          </a:p>
          <a:p>
            <a:pPr eaLnBrk="1" hangingPunct="1"/>
            <a:r>
              <a:rPr lang="en-US" smtClean="0"/>
              <a:t>They compared time to download with a fixed IP address versus the IP address dynamically selected by the CDN for each download</a:t>
            </a:r>
          </a:p>
          <a:p>
            <a:pPr lvl="1" eaLnBrk="1" hangingPunct="1"/>
            <a:r>
              <a:rPr lang="en-US" smtClean="0"/>
              <a:t>Recall:  short DNS TTLs</a:t>
            </a: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ChangeArrowheads="1"/>
          </p:cNvSpPr>
          <p:nvPr>
            <p:ph type="title"/>
          </p:nvPr>
        </p:nvSpPr>
        <p:spPr/>
        <p:txBody>
          <a:bodyPr>
            <a:normAutofit fontScale="90000"/>
          </a:bodyPr>
          <a:lstStyle/>
          <a:p>
            <a:pPr eaLnBrk="1" hangingPunct="1"/>
            <a:r>
              <a:rPr lang="en-US" smtClean="0"/>
              <a:t>Effectiveness of DNS load balancing</a:t>
            </a:r>
          </a:p>
        </p:txBody>
      </p:sp>
      <p:pic>
        <p:nvPicPr>
          <p:cNvPr id="52227" name="Picture 3" descr="fix"/>
          <p:cNvPicPr>
            <a:picLocks noChangeAspect="1" noChangeArrowheads="1"/>
          </p:cNvPicPr>
          <p:nvPr/>
        </p:nvPicPr>
        <p:blipFill>
          <a:blip r:embed="rId3"/>
          <a:srcRect/>
          <a:stretch>
            <a:fillRect/>
          </a:stretch>
        </p:blipFill>
        <p:spPr bwMode="auto">
          <a:xfrm>
            <a:off x="1066800" y="2093913"/>
            <a:ext cx="6781800" cy="4337050"/>
          </a:xfrm>
          <a:prstGeom prst="rect">
            <a:avLst/>
          </a:prstGeom>
          <a:noFill/>
          <a:ln w="9525">
            <a:noFill/>
            <a:miter lim="800000"/>
            <a:headEnd/>
            <a:tailEnd/>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Standards all the way down…</a:t>
            </a:r>
            <a:endParaRPr lang="en-US" dirty="0"/>
          </a:p>
        </p:txBody>
      </p:sp>
      <p:sp>
        <p:nvSpPr>
          <p:cNvPr id="3" name="Content Placeholder 2"/>
          <p:cNvSpPr>
            <a:spLocks noGrp="1"/>
          </p:cNvSpPr>
          <p:nvPr>
            <p:ph idx="1"/>
          </p:nvPr>
        </p:nvSpPr>
        <p:spPr/>
        <p:txBody>
          <a:bodyPr/>
          <a:lstStyle/>
          <a:p>
            <a:r>
              <a:rPr lang="en-US" dirty="0" smtClean="0"/>
              <a:t>We’re starting to see a second generation of standards layered on the basic web services ones</a:t>
            </a:r>
          </a:p>
          <a:p>
            <a:pPr lvl="1"/>
            <a:r>
              <a:rPr lang="en-US" dirty="0" smtClean="0"/>
              <a:t>XML on the bottom (web page stuff)</a:t>
            </a:r>
          </a:p>
          <a:p>
            <a:pPr lvl="1"/>
            <a:r>
              <a:rPr lang="en-US" dirty="0" smtClean="0"/>
              <a:t>Then web services on top of the web page stuff</a:t>
            </a:r>
          </a:p>
          <a:p>
            <a:pPr lvl="1"/>
            <a:r>
              <a:rPr lang="en-US" dirty="0" smtClean="0"/>
              <a:t>Then, for example, the military “global information grid” (GIG) layered over web services</a:t>
            </a:r>
          </a:p>
          <a:p>
            <a:pPr lvl="1"/>
            <a:r>
              <a:rPr lang="en-US" dirty="0" smtClean="0"/>
              <a:t>Other emerging standards: financial data centers, medical computing systems, etc</a:t>
            </a:r>
          </a:p>
          <a:p>
            <a:r>
              <a:rPr lang="en-US" dirty="0" smtClean="0"/>
              <a:t>These generally adopt the underlying standard, then add additional rules for using it for specific purposes</a:t>
            </a:r>
            <a:endParaRPr lang="en-US" dirty="0"/>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p:txBody>
          <a:bodyPr>
            <a:normAutofit fontScale="90000"/>
          </a:bodyPr>
          <a:lstStyle/>
          <a:p>
            <a:pPr eaLnBrk="1" hangingPunct="1"/>
            <a:r>
              <a:rPr lang="en-US" smtClean="0"/>
              <a:t>Effectiveness of DNS load balancing</a:t>
            </a:r>
          </a:p>
        </p:txBody>
      </p:sp>
      <p:pic>
        <p:nvPicPr>
          <p:cNvPr id="53251" name="Picture 3" descr="fix"/>
          <p:cNvPicPr>
            <a:picLocks noChangeAspect="1" noChangeArrowheads="1"/>
          </p:cNvPicPr>
          <p:nvPr/>
        </p:nvPicPr>
        <p:blipFill>
          <a:blip r:embed="rId3"/>
          <a:srcRect/>
          <a:stretch>
            <a:fillRect/>
          </a:stretch>
        </p:blipFill>
        <p:spPr bwMode="auto">
          <a:xfrm>
            <a:off x="1066800" y="2093913"/>
            <a:ext cx="6781800" cy="4337050"/>
          </a:xfrm>
          <a:prstGeom prst="rect">
            <a:avLst/>
          </a:prstGeom>
          <a:noFill/>
          <a:ln w="9525">
            <a:noFill/>
            <a:miter lim="800000"/>
            <a:headEnd/>
            <a:tailEnd/>
          </a:ln>
        </p:spPr>
      </p:pic>
      <p:sp>
        <p:nvSpPr>
          <p:cNvPr id="53252" name="Text Box 4"/>
          <p:cNvSpPr txBox="1">
            <a:spLocks noChangeArrowheads="1"/>
          </p:cNvSpPr>
          <p:nvPr/>
        </p:nvSpPr>
        <p:spPr bwMode="auto">
          <a:xfrm>
            <a:off x="334963" y="2238375"/>
            <a:ext cx="4164012" cy="3935413"/>
          </a:xfrm>
          <a:prstGeom prst="rect">
            <a:avLst/>
          </a:prstGeom>
          <a:solidFill>
            <a:schemeClr val="bg1"/>
          </a:solidFill>
          <a:ln w="9525">
            <a:noFill/>
            <a:miter lim="800000"/>
            <a:headEnd/>
            <a:tailEnd/>
          </a:ln>
        </p:spPr>
        <p:txBody>
          <a:bodyPr>
            <a:spAutoFit/>
          </a:bodyPr>
          <a:lstStyle/>
          <a:p>
            <a:r>
              <a:rPr lang="en-US" sz="2800">
                <a:solidFill>
                  <a:schemeClr val="tx2"/>
                </a:solidFill>
                <a:latin typeface="Arial" charset="0"/>
              </a:rPr>
              <a:t>Black:  longer download time</a:t>
            </a:r>
          </a:p>
          <a:p>
            <a:r>
              <a:rPr lang="en-US" sz="2800">
                <a:latin typeface="Arial" charset="0"/>
              </a:rPr>
              <a:t>Blue:  shorter download time, but total time longer because of DNS lookup</a:t>
            </a:r>
          </a:p>
          <a:p>
            <a:r>
              <a:rPr lang="en-US" sz="2800">
                <a:solidFill>
                  <a:srgbClr val="33CC33"/>
                </a:solidFill>
                <a:latin typeface="Arial" charset="0"/>
              </a:rPr>
              <a:t>Green:  same IP address chosen</a:t>
            </a:r>
          </a:p>
          <a:p>
            <a:r>
              <a:rPr lang="en-US" sz="2800">
                <a:solidFill>
                  <a:srgbClr val="FF0000"/>
                </a:solidFill>
                <a:latin typeface="Arial" charset="0"/>
              </a:rPr>
              <a:t>Red:  shorter total time</a:t>
            </a:r>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ChangeArrowheads="1"/>
          </p:cNvSpPr>
          <p:nvPr>
            <p:ph type="title"/>
          </p:nvPr>
        </p:nvSpPr>
        <p:spPr/>
        <p:txBody>
          <a:bodyPr>
            <a:normAutofit fontScale="90000"/>
          </a:bodyPr>
          <a:lstStyle/>
          <a:p>
            <a:pPr eaLnBrk="1" hangingPunct="1"/>
            <a:r>
              <a:rPr lang="en-US" smtClean="0"/>
              <a:t>DNS load balancing not very effective</a:t>
            </a:r>
          </a:p>
        </p:txBody>
      </p:sp>
      <p:pic>
        <p:nvPicPr>
          <p:cNvPr id="54275" name="Picture 3" descr="fix"/>
          <p:cNvPicPr>
            <a:picLocks noChangeAspect="1" noChangeArrowheads="1"/>
          </p:cNvPicPr>
          <p:nvPr/>
        </p:nvPicPr>
        <p:blipFill>
          <a:blip r:embed="rId3"/>
          <a:srcRect/>
          <a:stretch>
            <a:fillRect/>
          </a:stretch>
        </p:blipFill>
        <p:spPr bwMode="auto">
          <a:xfrm>
            <a:off x="1066800" y="2093913"/>
            <a:ext cx="6781800" cy="4337050"/>
          </a:xfrm>
          <a:prstGeom prst="rect">
            <a:avLst/>
          </a:prstGeom>
          <a:noFill/>
          <a:ln w="9525">
            <a:noFill/>
            <a:miter lim="800000"/>
            <a:headEnd/>
            <a:tailEnd/>
          </a:ln>
        </p:spPr>
      </p:pic>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ChangeArrowheads="1"/>
          </p:cNvSpPr>
          <p:nvPr>
            <p:ph type="title"/>
          </p:nvPr>
        </p:nvSpPr>
        <p:spPr/>
        <p:txBody>
          <a:bodyPr/>
          <a:lstStyle/>
          <a:p>
            <a:pPr eaLnBrk="1" hangingPunct="1"/>
            <a:r>
              <a:rPr lang="en-US" smtClean="0"/>
              <a:t>Other findings of study</a:t>
            </a:r>
          </a:p>
        </p:txBody>
      </p:sp>
      <p:sp>
        <p:nvSpPr>
          <p:cNvPr id="55299" name="Rectangle 3"/>
          <p:cNvSpPr>
            <a:spLocks noGrp="1" noChangeArrowheads="1"/>
          </p:cNvSpPr>
          <p:nvPr>
            <p:ph type="body" idx="1"/>
          </p:nvPr>
        </p:nvSpPr>
        <p:spPr/>
        <p:txBody>
          <a:bodyPr/>
          <a:lstStyle/>
          <a:p>
            <a:pPr eaLnBrk="1" hangingPunct="1">
              <a:lnSpc>
                <a:spcPct val="90000"/>
              </a:lnSpc>
            </a:pPr>
            <a:r>
              <a:rPr lang="en-US" sz="2500" smtClean="0"/>
              <a:t>Each CDN performed best for at least one (NIMI) client</a:t>
            </a:r>
          </a:p>
          <a:p>
            <a:pPr lvl="1" eaLnBrk="1" hangingPunct="1">
              <a:lnSpc>
                <a:spcPct val="90000"/>
              </a:lnSpc>
            </a:pPr>
            <a:r>
              <a:rPr lang="en-US" sz="2000" smtClean="0"/>
              <a:t>Why?  Because of proximity?</a:t>
            </a:r>
          </a:p>
          <a:p>
            <a:pPr eaLnBrk="1" hangingPunct="1">
              <a:lnSpc>
                <a:spcPct val="90000"/>
              </a:lnSpc>
            </a:pPr>
            <a:r>
              <a:rPr lang="en-US" sz="2500" smtClean="0"/>
              <a:t>The best origin sites were better than the worst CDNs</a:t>
            </a:r>
          </a:p>
          <a:p>
            <a:pPr eaLnBrk="1" hangingPunct="1">
              <a:lnSpc>
                <a:spcPct val="90000"/>
              </a:lnSpc>
            </a:pPr>
            <a:r>
              <a:rPr lang="en-US" sz="2500" smtClean="0"/>
              <a:t>CDNs with more servers don’t necessarily perform better</a:t>
            </a:r>
          </a:p>
          <a:p>
            <a:pPr lvl="1" eaLnBrk="1" hangingPunct="1">
              <a:lnSpc>
                <a:spcPct val="90000"/>
              </a:lnSpc>
            </a:pPr>
            <a:r>
              <a:rPr lang="en-US" sz="2000" smtClean="0"/>
              <a:t>Note that they don’t know load on servers…</a:t>
            </a:r>
          </a:p>
          <a:p>
            <a:pPr eaLnBrk="1" hangingPunct="1">
              <a:lnSpc>
                <a:spcPct val="90000"/>
              </a:lnSpc>
            </a:pPr>
            <a:r>
              <a:rPr lang="en-US" sz="2500" smtClean="0"/>
              <a:t>HTTP 1.1 improvements (parallel download, pipelined download) help a lot</a:t>
            </a:r>
          </a:p>
          <a:p>
            <a:pPr lvl="1" eaLnBrk="1" hangingPunct="1">
              <a:lnSpc>
                <a:spcPct val="90000"/>
              </a:lnSpc>
            </a:pPr>
            <a:r>
              <a:rPr lang="en-US" sz="2000" smtClean="0"/>
              <a:t>Even more so for origin (non-CDN) cases</a:t>
            </a:r>
          </a:p>
          <a:p>
            <a:pPr lvl="1" eaLnBrk="1" hangingPunct="1">
              <a:lnSpc>
                <a:spcPct val="90000"/>
              </a:lnSpc>
            </a:pPr>
            <a:r>
              <a:rPr lang="en-US" sz="2000" smtClean="0"/>
              <a:t>Note not all origin sites implement pipelining</a:t>
            </a:r>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ChangeArrowheads="1"/>
          </p:cNvSpPr>
          <p:nvPr>
            <p:ph type="title"/>
          </p:nvPr>
        </p:nvSpPr>
        <p:spPr/>
        <p:txBody>
          <a:bodyPr/>
          <a:lstStyle/>
          <a:p>
            <a:pPr eaLnBrk="1" hangingPunct="1"/>
            <a:r>
              <a:rPr lang="en-US" smtClean="0"/>
              <a:t>Ultimately a frustrating study</a:t>
            </a:r>
          </a:p>
        </p:txBody>
      </p:sp>
      <p:sp>
        <p:nvSpPr>
          <p:cNvPr id="56323" name="Rectangle 3"/>
          <p:cNvSpPr>
            <a:spLocks noGrp="1" noChangeArrowheads="1"/>
          </p:cNvSpPr>
          <p:nvPr>
            <p:ph type="body" idx="1"/>
          </p:nvPr>
        </p:nvSpPr>
        <p:spPr/>
        <p:txBody>
          <a:bodyPr/>
          <a:lstStyle/>
          <a:p>
            <a:pPr eaLnBrk="1" hangingPunct="1"/>
            <a:r>
              <a:rPr lang="en-US" smtClean="0"/>
              <a:t>Never actually says </a:t>
            </a:r>
            <a:r>
              <a:rPr lang="en-US" i="1" smtClean="0"/>
              <a:t>why</a:t>
            </a:r>
            <a:r>
              <a:rPr lang="en-US" smtClean="0"/>
              <a:t> CDNs perform better, only that they do</a:t>
            </a:r>
          </a:p>
          <a:p>
            <a:pPr eaLnBrk="1" hangingPunct="1"/>
            <a:r>
              <a:rPr lang="en-US" smtClean="0"/>
              <a:t>For all we know, maybe it is because CDNs threw more money at the problem</a:t>
            </a:r>
          </a:p>
          <a:p>
            <a:pPr lvl="1" eaLnBrk="1" hangingPunct="1"/>
            <a:r>
              <a:rPr lang="en-US" smtClean="0"/>
              <a:t>More server capacity and bandwidth relative to load</a:t>
            </a:r>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Back to web services</a:t>
            </a:r>
            <a:endParaRPr lang="en-US" dirty="0"/>
          </a:p>
        </p:txBody>
      </p:sp>
      <p:sp>
        <p:nvSpPr>
          <p:cNvPr id="3" name="Content Placeholder 2"/>
          <p:cNvSpPr>
            <a:spLocks noGrp="1"/>
          </p:cNvSpPr>
          <p:nvPr>
            <p:ph idx="1"/>
          </p:nvPr>
        </p:nvSpPr>
        <p:spPr/>
        <p:txBody>
          <a:bodyPr/>
          <a:lstStyle/>
          <a:p>
            <a:r>
              <a:rPr lang="en-US" dirty="0" smtClean="0"/>
              <a:t>We’ve seen that</a:t>
            </a:r>
          </a:p>
          <a:p>
            <a:pPr lvl="1"/>
            <a:r>
              <a:rPr lang="en-US" dirty="0" smtClean="0"/>
              <a:t>They embody a lot of standards, for good reasons</a:t>
            </a:r>
          </a:p>
          <a:p>
            <a:pPr lvl="1"/>
            <a:r>
              <a:rPr lang="en-US" dirty="0" smtClean="0"/>
              <a:t>Talking to Amazon.com is far more complex than just connecting one computer to another: many levels of choices and many services are ultimately involved</a:t>
            </a:r>
          </a:p>
          <a:p>
            <a:pPr lvl="1"/>
            <a:r>
              <a:rPr lang="en-US" dirty="0" smtClean="0"/>
              <a:t>Even serving relatively static content entails remarkably complex and diverse infrastructure.  True services do much more than just hand out copies of files!</a:t>
            </a:r>
            <a:endParaRPr lang="en-US" dirty="0"/>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Relating to CS5140 themes</a:t>
            </a:r>
            <a:endParaRPr lang="en-US" dirty="0"/>
          </a:p>
        </p:txBody>
      </p:sp>
      <p:sp>
        <p:nvSpPr>
          <p:cNvPr id="3" name="Content Placeholder 2"/>
          <p:cNvSpPr>
            <a:spLocks noGrp="1"/>
          </p:cNvSpPr>
          <p:nvPr>
            <p:ph idx="1"/>
          </p:nvPr>
        </p:nvSpPr>
        <p:spPr/>
        <p:txBody>
          <a:bodyPr/>
          <a:lstStyle/>
          <a:p>
            <a:r>
              <a:rPr lang="en-US" dirty="0" smtClean="0"/>
              <a:t>We’ll look more closely at some of the major components of today’s most successful data centers</a:t>
            </a:r>
          </a:p>
          <a:p>
            <a:r>
              <a:rPr lang="en-US" dirty="0" smtClean="0"/>
              <a:t>But rather than limiting ourselves to superficial structure, we’ll ask how things work on the inside</a:t>
            </a:r>
          </a:p>
          <a:p>
            <a:pPr lvl="1"/>
            <a:r>
              <a:rPr lang="en-US" dirty="0" smtClean="0"/>
              <a:t>For example, how does Google’s Map/Reduce work?</a:t>
            </a:r>
          </a:p>
          <a:p>
            <a:pPr lvl="1"/>
            <a:r>
              <a:rPr lang="en-US" dirty="0" smtClean="0"/>
              <a:t>It resides on a cluster management platform.  How does that work?</a:t>
            </a:r>
          </a:p>
          <a:p>
            <a:pPr lvl="1"/>
            <a:r>
              <a:rPr lang="en-US" dirty="0" smtClean="0"/>
              <a:t>At the core, locking and synchronization mechanisms.  How do these work?</a:t>
            </a:r>
            <a:endParaRPr lang="en-US" dirty="0"/>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Trustworthy web services</a:t>
            </a:r>
            <a:endParaRPr lang="en-US" dirty="0"/>
          </a:p>
        </p:txBody>
      </p:sp>
      <p:sp>
        <p:nvSpPr>
          <p:cNvPr id="3" name="Content Placeholder 2"/>
          <p:cNvSpPr>
            <a:spLocks noGrp="1"/>
          </p:cNvSpPr>
          <p:nvPr>
            <p:ph idx="1"/>
          </p:nvPr>
        </p:nvSpPr>
        <p:spPr>
          <a:xfrm>
            <a:off x="457200" y="1935163"/>
            <a:ext cx="8382000" cy="4389437"/>
          </a:xfrm>
        </p:spPr>
        <p:txBody>
          <a:bodyPr/>
          <a:lstStyle/>
          <a:p>
            <a:r>
              <a:rPr lang="en-US" dirty="0" smtClean="0"/>
              <a:t>A preoccupation of many today, and a Cornell specialty</a:t>
            </a:r>
          </a:p>
          <a:p>
            <a:pPr lvl="1"/>
            <a:r>
              <a:rPr lang="en-US" dirty="0" smtClean="0"/>
              <a:t>Not only do we want this complex infrastructure to work, but we ALSO want it to…</a:t>
            </a:r>
          </a:p>
          <a:p>
            <a:pPr lvl="1"/>
            <a:r>
              <a:rPr lang="en-US" dirty="0" smtClean="0"/>
              <a:t>… be secure, and protect private data</a:t>
            </a:r>
          </a:p>
          <a:p>
            <a:pPr lvl="1"/>
            <a:r>
              <a:rPr lang="en-US" dirty="0" smtClean="0"/>
              <a:t>… give correct answers, and maintain availability</a:t>
            </a:r>
          </a:p>
          <a:p>
            <a:pPr lvl="1"/>
            <a:r>
              <a:rPr lang="en-US" dirty="0" smtClean="0"/>
              <a:t>… be hard to disrupt or attack</a:t>
            </a:r>
          </a:p>
          <a:p>
            <a:pPr lvl="1"/>
            <a:r>
              <a:rPr lang="en-US" dirty="0" smtClean="0"/>
              <a:t>... defend itself against spoofing, </a:t>
            </a:r>
            <a:r>
              <a:rPr lang="en-US" dirty="0" err="1" smtClean="0"/>
              <a:t>pfishing</a:t>
            </a:r>
            <a:r>
              <a:rPr lang="en-US" dirty="0" smtClean="0"/>
              <a:t>, etc</a:t>
            </a:r>
          </a:p>
          <a:p>
            <a:pPr lvl="1"/>
            <a:r>
              <a:rPr lang="en-US" dirty="0" smtClean="0"/>
              <a:t>… be efficient to manage and cost-effective</a:t>
            </a:r>
          </a:p>
          <a:p>
            <a:r>
              <a:rPr lang="en-US" dirty="0" smtClean="0"/>
              <a:t>Existing platforms don’t satisfy these goals!</a:t>
            </a:r>
            <a:endParaRPr lang="en-US" dirty="0"/>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Next week</a:t>
            </a:r>
            <a:endParaRPr lang="en-US" dirty="0"/>
          </a:p>
        </p:txBody>
      </p:sp>
      <p:sp>
        <p:nvSpPr>
          <p:cNvPr id="3" name="Content Placeholder 2"/>
          <p:cNvSpPr>
            <a:spLocks noGrp="1"/>
          </p:cNvSpPr>
          <p:nvPr>
            <p:ph idx="1"/>
          </p:nvPr>
        </p:nvSpPr>
        <p:spPr/>
        <p:txBody>
          <a:bodyPr/>
          <a:lstStyle/>
          <a:p>
            <a:r>
              <a:rPr lang="en-US" dirty="0" smtClean="0"/>
              <a:t>Services found in cloud computing systems and other SOA environments</a:t>
            </a:r>
          </a:p>
          <a:p>
            <a:pPr lvl="1"/>
            <a:r>
              <a:rPr lang="en-US" dirty="0" smtClean="0"/>
              <a:t>There are lots of ways to build them… </a:t>
            </a:r>
            <a:r>
              <a:rPr lang="en-US" smtClean="0"/>
              <a:t>some more </a:t>
            </a:r>
            <a:r>
              <a:rPr lang="en-US" dirty="0" smtClean="0"/>
              <a:t>effective than others</a:t>
            </a:r>
          </a:p>
          <a:p>
            <a:pPr lvl="1"/>
            <a:r>
              <a:rPr lang="en-US" dirty="0" smtClean="0"/>
              <a:t>Today we looked at standards… but standards don’t extend to telling us how to build the services we need</a:t>
            </a:r>
          </a:p>
          <a:p>
            <a:r>
              <a:rPr lang="en-US" dirty="0" smtClean="0"/>
              <a:t>We’ll spend a full lecture on Map/Reduce</a:t>
            </a:r>
          </a:p>
          <a:p>
            <a:pPr lvl="1"/>
            <a:r>
              <a:rPr lang="en-US" dirty="0" smtClean="0"/>
              <a:t>Recommend that you read the OSDI paper about this platform</a:t>
            </a:r>
          </a:p>
          <a:p>
            <a:pPr lvl="1"/>
            <a:r>
              <a:rPr lang="en-US" dirty="0" smtClean="0"/>
              <a:t>Map/Reduce will be a focus of assignment one</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Elements of the standard?</a:t>
            </a:r>
            <a:endParaRPr lang="en-US" dirty="0"/>
          </a:p>
        </p:txBody>
      </p:sp>
      <p:sp>
        <p:nvSpPr>
          <p:cNvPr id="3" name="Content Placeholder 2"/>
          <p:cNvSpPr>
            <a:spLocks noGrp="1"/>
          </p:cNvSpPr>
          <p:nvPr>
            <p:ph idx="1"/>
          </p:nvPr>
        </p:nvSpPr>
        <p:spPr/>
        <p:txBody>
          <a:bodyPr/>
          <a:lstStyle/>
          <a:p>
            <a:r>
              <a:rPr lang="en-US" dirty="0" smtClean="0"/>
              <a:t>A collection of documents that spell out the rules</a:t>
            </a:r>
          </a:p>
          <a:p>
            <a:pPr lvl="1"/>
            <a:r>
              <a:rPr lang="en-US" dirty="0" smtClean="0"/>
              <a:t>There are a </a:t>
            </a:r>
            <a:r>
              <a:rPr lang="en-US" i="1" dirty="0" smtClean="0"/>
              <a:t>great many</a:t>
            </a:r>
            <a:r>
              <a:rPr lang="en-US" dirty="0" smtClean="0"/>
              <a:t> of these documents</a:t>
            </a:r>
          </a:p>
          <a:p>
            <a:pPr lvl="1"/>
            <a:r>
              <a:rPr lang="en-US" dirty="0" smtClean="0"/>
              <a:t>And like many standards, not all have been widely adopted</a:t>
            </a:r>
          </a:p>
          <a:p>
            <a:r>
              <a:rPr lang="en-US" dirty="0" smtClean="0"/>
              <a:t>Vendors like Microsoft, BEA, IBM (even Google) have their own platforms implementing parts of these documents;  in theory the systems interoperate</a:t>
            </a:r>
          </a:p>
          <a:p>
            <a:r>
              <a:rPr lang="en-US" dirty="0" smtClean="0"/>
              <a:t>But they also compete, by innovating around the edges</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pPr eaLnBrk="1" hangingPunct="1"/>
            <a:r>
              <a:rPr lang="en-US" dirty="0" smtClean="0"/>
              <a:t>Basic Web Services model</a:t>
            </a:r>
          </a:p>
        </p:txBody>
      </p:sp>
      <p:sp>
        <p:nvSpPr>
          <p:cNvPr id="7171" name="Rectangle 3"/>
          <p:cNvSpPr>
            <a:spLocks noChangeArrowheads="1"/>
          </p:cNvSpPr>
          <p:nvPr/>
        </p:nvSpPr>
        <p:spPr bwMode="auto">
          <a:xfrm>
            <a:off x="5791200" y="2057400"/>
            <a:ext cx="2514600" cy="4648200"/>
          </a:xfrm>
          <a:prstGeom prst="rect">
            <a:avLst/>
          </a:prstGeom>
          <a:solidFill>
            <a:schemeClr val="accent1"/>
          </a:solidFill>
          <a:ln w="9525">
            <a:solidFill>
              <a:schemeClr val="tx1"/>
            </a:solidFill>
            <a:miter lim="800000"/>
            <a:headEnd/>
            <a:tailEnd/>
          </a:ln>
        </p:spPr>
        <p:txBody>
          <a:bodyPr wrap="none" anchor="ctr"/>
          <a:lstStyle/>
          <a:p>
            <a:endParaRPr lang="en-US"/>
          </a:p>
        </p:txBody>
      </p:sp>
      <p:sp>
        <p:nvSpPr>
          <p:cNvPr id="7172" name="Text Box 4"/>
          <p:cNvSpPr txBox="1">
            <a:spLocks noChangeArrowheads="1"/>
          </p:cNvSpPr>
          <p:nvPr/>
        </p:nvSpPr>
        <p:spPr bwMode="auto">
          <a:xfrm>
            <a:off x="6096000" y="5486400"/>
            <a:ext cx="1981200" cy="1066800"/>
          </a:xfrm>
          <a:prstGeom prst="rect">
            <a:avLst/>
          </a:prstGeom>
          <a:noFill/>
          <a:ln w="9525">
            <a:noFill/>
            <a:miter lim="800000"/>
            <a:headEnd/>
            <a:tailEnd/>
          </a:ln>
        </p:spPr>
        <p:txBody>
          <a:bodyPr>
            <a:spAutoFit/>
          </a:bodyPr>
          <a:lstStyle/>
          <a:p>
            <a:pPr algn="ctr" eaLnBrk="0" hangingPunct="0">
              <a:spcBef>
                <a:spcPct val="50000"/>
              </a:spcBef>
            </a:pPr>
            <a:r>
              <a:rPr lang="en-US" sz="3200">
                <a:solidFill>
                  <a:schemeClr val="tx2"/>
                </a:solidFill>
                <a:latin typeface="Arial" charset="0"/>
              </a:rPr>
              <a:t>Web Service</a:t>
            </a:r>
          </a:p>
        </p:txBody>
      </p:sp>
      <p:sp>
        <p:nvSpPr>
          <p:cNvPr id="7173" name="Rectangle 5"/>
          <p:cNvSpPr>
            <a:spLocks noChangeArrowheads="1"/>
          </p:cNvSpPr>
          <p:nvPr/>
        </p:nvSpPr>
        <p:spPr bwMode="auto">
          <a:xfrm>
            <a:off x="6096000" y="2362200"/>
            <a:ext cx="1905000" cy="2209800"/>
          </a:xfrm>
          <a:prstGeom prst="rect">
            <a:avLst/>
          </a:prstGeom>
          <a:solidFill>
            <a:schemeClr val="tx2"/>
          </a:solidFill>
          <a:ln w="9525">
            <a:solidFill>
              <a:schemeClr val="tx1"/>
            </a:solidFill>
            <a:miter lim="800000"/>
            <a:headEnd/>
            <a:tailEnd/>
          </a:ln>
        </p:spPr>
        <p:txBody>
          <a:bodyPr wrap="none" anchor="ctr"/>
          <a:lstStyle/>
          <a:p>
            <a:endParaRPr lang="en-US"/>
          </a:p>
        </p:txBody>
      </p:sp>
      <p:sp>
        <p:nvSpPr>
          <p:cNvPr id="7174" name="Text Box 6"/>
          <p:cNvSpPr txBox="1">
            <a:spLocks noChangeArrowheads="1"/>
          </p:cNvSpPr>
          <p:nvPr/>
        </p:nvSpPr>
        <p:spPr bwMode="auto">
          <a:xfrm>
            <a:off x="6477000" y="2514600"/>
            <a:ext cx="1143000" cy="581025"/>
          </a:xfrm>
          <a:prstGeom prst="rect">
            <a:avLst/>
          </a:prstGeom>
          <a:solidFill>
            <a:schemeClr val="bg1"/>
          </a:solidFill>
          <a:ln w="9525">
            <a:noFill/>
            <a:miter lim="800000"/>
            <a:headEnd/>
            <a:tailEnd/>
          </a:ln>
        </p:spPr>
        <p:txBody>
          <a:bodyPr>
            <a:spAutoFit/>
          </a:bodyPr>
          <a:lstStyle/>
          <a:p>
            <a:pPr algn="ctr" eaLnBrk="0" hangingPunct="0">
              <a:spcBef>
                <a:spcPct val="50000"/>
              </a:spcBef>
            </a:pPr>
            <a:r>
              <a:rPr lang="en-US" sz="1600" b="1">
                <a:solidFill>
                  <a:schemeClr val="tx2"/>
                </a:solidFill>
                <a:latin typeface="Arial" charset="0"/>
              </a:rPr>
              <a:t>SOAP Router</a:t>
            </a:r>
          </a:p>
        </p:txBody>
      </p:sp>
      <p:sp>
        <p:nvSpPr>
          <p:cNvPr id="7175" name="Oval 7"/>
          <p:cNvSpPr>
            <a:spLocks noChangeArrowheads="1"/>
          </p:cNvSpPr>
          <p:nvPr/>
        </p:nvSpPr>
        <p:spPr bwMode="auto">
          <a:xfrm>
            <a:off x="6248400" y="3276600"/>
            <a:ext cx="381000" cy="381000"/>
          </a:xfrm>
          <a:prstGeom prst="ellipse">
            <a:avLst/>
          </a:prstGeom>
          <a:solidFill>
            <a:schemeClr val="accent1"/>
          </a:solidFill>
          <a:ln w="9525">
            <a:solidFill>
              <a:schemeClr val="tx1"/>
            </a:solidFill>
            <a:round/>
            <a:headEnd/>
            <a:tailEnd/>
          </a:ln>
        </p:spPr>
        <p:txBody>
          <a:bodyPr wrap="none" anchor="ctr"/>
          <a:lstStyle/>
          <a:p>
            <a:endParaRPr lang="en-US"/>
          </a:p>
        </p:txBody>
      </p:sp>
      <p:sp>
        <p:nvSpPr>
          <p:cNvPr id="7176" name="Oval 8"/>
          <p:cNvSpPr>
            <a:spLocks noChangeArrowheads="1"/>
          </p:cNvSpPr>
          <p:nvPr/>
        </p:nvSpPr>
        <p:spPr bwMode="auto">
          <a:xfrm>
            <a:off x="7467600" y="3276600"/>
            <a:ext cx="381000" cy="381000"/>
          </a:xfrm>
          <a:prstGeom prst="ellipse">
            <a:avLst/>
          </a:prstGeom>
          <a:solidFill>
            <a:srgbClr val="FF0000"/>
          </a:solidFill>
          <a:ln w="9525">
            <a:solidFill>
              <a:schemeClr val="tx1"/>
            </a:solidFill>
            <a:round/>
            <a:headEnd/>
            <a:tailEnd/>
          </a:ln>
        </p:spPr>
        <p:txBody>
          <a:bodyPr wrap="none" anchor="ctr"/>
          <a:lstStyle/>
          <a:p>
            <a:endParaRPr lang="en-US"/>
          </a:p>
        </p:txBody>
      </p:sp>
      <p:sp>
        <p:nvSpPr>
          <p:cNvPr id="7177" name="Line 9"/>
          <p:cNvSpPr>
            <a:spLocks noChangeShapeType="1"/>
          </p:cNvSpPr>
          <p:nvPr/>
        </p:nvSpPr>
        <p:spPr bwMode="auto">
          <a:xfrm>
            <a:off x="5486400" y="2590800"/>
            <a:ext cx="914400" cy="0"/>
          </a:xfrm>
          <a:prstGeom prst="line">
            <a:avLst/>
          </a:prstGeom>
          <a:noFill/>
          <a:ln w="57150">
            <a:solidFill>
              <a:srgbClr val="98FA6C"/>
            </a:solidFill>
            <a:round/>
            <a:headEnd/>
            <a:tailEnd type="triangle" w="med" len="med"/>
          </a:ln>
        </p:spPr>
        <p:txBody>
          <a:bodyPr/>
          <a:lstStyle/>
          <a:p>
            <a:endParaRPr lang="en-US"/>
          </a:p>
        </p:txBody>
      </p:sp>
      <p:sp>
        <p:nvSpPr>
          <p:cNvPr id="7178" name="Line 10"/>
          <p:cNvSpPr>
            <a:spLocks noChangeShapeType="1"/>
          </p:cNvSpPr>
          <p:nvPr/>
        </p:nvSpPr>
        <p:spPr bwMode="auto">
          <a:xfrm>
            <a:off x="7010400" y="3048000"/>
            <a:ext cx="0" cy="762000"/>
          </a:xfrm>
          <a:prstGeom prst="line">
            <a:avLst/>
          </a:prstGeom>
          <a:noFill/>
          <a:ln w="38100">
            <a:solidFill>
              <a:srgbClr val="98FA6C"/>
            </a:solidFill>
            <a:round/>
            <a:headEnd/>
            <a:tailEnd type="triangle" w="med" len="med"/>
          </a:ln>
        </p:spPr>
        <p:txBody>
          <a:bodyPr/>
          <a:lstStyle/>
          <a:p>
            <a:endParaRPr lang="en-US"/>
          </a:p>
        </p:txBody>
      </p:sp>
      <p:sp>
        <p:nvSpPr>
          <p:cNvPr id="7179" name="Line 11"/>
          <p:cNvSpPr>
            <a:spLocks noChangeShapeType="1"/>
          </p:cNvSpPr>
          <p:nvPr/>
        </p:nvSpPr>
        <p:spPr bwMode="auto">
          <a:xfrm flipH="1" flipV="1">
            <a:off x="7162800" y="3048000"/>
            <a:ext cx="0" cy="762000"/>
          </a:xfrm>
          <a:prstGeom prst="line">
            <a:avLst/>
          </a:prstGeom>
          <a:noFill/>
          <a:ln w="38100">
            <a:solidFill>
              <a:srgbClr val="FF0000"/>
            </a:solidFill>
            <a:round/>
            <a:headEnd/>
            <a:tailEnd type="triangle" w="med" len="med"/>
          </a:ln>
        </p:spPr>
        <p:txBody>
          <a:bodyPr/>
          <a:lstStyle/>
          <a:p>
            <a:endParaRPr lang="en-US"/>
          </a:p>
        </p:txBody>
      </p:sp>
      <p:sp>
        <p:nvSpPr>
          <p:cNvPr id="7180" name="Oval 12"/>
          <p:cNvSpPr>
            <a:spLocks noChangeArrowheads="1"/>
          </p:cNvSpPr>
          <p:nvPr/>
        </p:nvSpPr>
        <p:spPr bwMode="auto">
          <a:xfrm>
            <a:off x="6858000" y="3276600"/>
            <a:ext cx="381000" cy="381000"/>
          </a:xfrm>
          <a:prstGeom prst="ellipse">
            <a:avLst/>
          </a:prstGeom>
          <a:solidFill>
            <a:srgbClr val="98FA6C"/>
          </a:solidFill>
          <a:ln w="9525">
            <a:solidFill>
              <a:schemeClr val="tx1"/>
            </a:solidFill>
            <a:round/>
            <a:headEnd/>
            <a:tailEnd/>
          </a:ln>
        </p:spPr>
        <p:txBody>
          <a:bodyPr wrap="none" anchor="ctr"/>
          <a:lstStyle/>
          <a:p>
            <a:endParaRPr lang="en-US"/>
          </a:p>
        </p:txBody>
      </p:sp>
      <p:sp>
        <p:nvSpPr>
          <p:cNvPr id="7181" name="Line 13"/>
          <p:cNvSpPr>
            <a:spLocks noChangeShapeType="1"/>
          </p:cNvSpPr>
          <p:nvPr/>
        </p:nvSpPr>
        <p:spPr bwMode="auto">
          <a:xfrm flipH="1">
            <a:off x="5486400" y="2819400"/>
            <a:ext cx="914400" cy="0"/>
          </a:xfrm>
          <a:prstGeom prst="line">
            <a:avLst/>
          </a:prstGeom>
          <a:noFill/>
          <a:ln w="57150">
            <a:solidFill>
              <a:srgbClr val="FF0000"/>
            </a:solidFill>
            <a:round/>
            <a:headEnd/>
            <a:tailEnd type="triangle" w="med" len="med"/>
          </a:ln>
        </p:spPr>
        <p:txBody>
          <a:bodyPr/>
          <a:lstStyle/>
          <a:p>
            <a:endParaRPr lang="en-US"/>
          </a:p>
        </p:txBody>
      </p:sp>
      <p:sp>
        <p:nvSpPr>
          <p:cNvPr id="7182" name="Line 14"/>
          <p:cNvSpPr>
            <a:spLocks noChangeShapeType="1"/>
          </p:cNvSpPr>
          <p:nvPr/>
        </p:nvSpPr>
        <p:spPr bwMode="auto">
          <a:xfrm flipH="1">
            <a:off x="6477000" y="3048000"/>
            <a:ext cx="304800" cy="228600"/>
          </a:xfrm>
          <a:prstGeom prst="line">
            <a:avLst/>
          </a:prstGeom>
          <a:noFill/>
          <a:ln w="38100">
            <a:solidFill>
              <a:schemeClr val="tx1"/>
            </a:solidFill>
            <a:round/>
            <a:headEnd/>
            <a:tailEnd/>
          </a:ln>
        </p:spPr>
        <p:txBody>
          <a:bodyPr/>
          <a:lstStyle/>
          <a:p>
            <a:endParaRPr lang="en-US"/>
          </a:p>
        </p:txBody>
      </p:sp>
      <p:sp>
        <p:nvSpPr>
          <p:cNvPr id="7183" name="Line 15"/>
          <p:cNvSpPr>
            <a:spLocks noChangeShapeType="1"/>
          </p:cNvSpPr>
          <p:nvPr/>
        </p:nvSpPr>
        <p:spPr bwMode="auto">
          <a:xfrm>
            <a:off x="7315200" y="3048000"/>
            <a:ext cx="304800" cy="228600"/>
          </a:xfrm>
          <a:prstGeom prst="line">
            <a:avLst/>
          </a:prstGeom>
          <a:noFill/>
          <a:ln w="38100">
            <a:solidFill>
              <a:schemeClr val="tx1"/>
            </a:solidFill>
            <a:round/>
            <a:headEnd/>
            <a:tailEnd/>
          </a:ln>
        </p:spPr>
        <p:txBody>
          <a:bodyPr/>
          <a:lstStyle/>
          <a:p>
            <a:endParaRPr lang="en-US"/>
          </a:p>
        </p:txBody>
      </p:sp>
      <p:sp>
        <p:nvSpPr>
          <p:cNvPr id="7184" name="Line 16"/>
          <p:cNvSpPr>
            <a:spLocks noChangeShapeType="1"/>
          </p:cNvSpPr>
          <p:nvPr/>
        </p:nvSpPr>
        <p:spPr bwMode="auto">
          <a:xfrm>
            <a:off x="6400800" y="3657600"/>
            <a:ext cx="0" cy="304800"/>
          </a:xfrm>
          <a:prstGeom prst="line">
            <a:avLst/>
          </a:prstGeom>
          <a:noFill/>
          <a:ln w="38100">
            <a:solidFill>
              <a:schemeClr val="tx1"/>
            </a:solidFill>
            <a:round/>
            <a:headEnd/>
            <a:tailEnd/>
          </a:ln>
        </p:spPr>
        <p:txBody>
          <a:bodyPr/>
          <a:lstStyle/>
          <a:p>
            <a:endParaRPr lang="en-US"/>
          </a:p>
        </p:txBody>
      </p:sp>
      <p:sp>
        <p:nvSpPr>
          <p:cNvPr id="7185" name="Line 17"/>
          <p:cNvSpPr>
            <a:spLocks noChangeShapeType="1"/>
          </p:cNvSpPr>
          <p:nvPr/>
        </p:nvSpPr>
        <p:spPr bwMode="auto">
          <a:xfrm>
            <a:off x="7620000" y="3657600"/>
            <a:ext cx="0" cy="304800"/>
          </a:xfrm>
          <a:prstGeom prst="line">
            <a:avLst/>
          </a:prstGeom>
          <a:noFill/>
          <a:ln w="38100">
            <a:solidFill>
              <a:schemeClr val="tx1"/>
            </a:solidFill>
            <a:round/>
            <a:headEnd/>
            <a:tailEnd/>
          </a:ln>
        </p:spPr>
        <p:txBody>
          <a:bodyPr/>
          <a:lstStyle/>
          <a:p>
            <a:endParaRPr lang="en-US"/>
          </a:p>
        </p:txBody>
      </p:sp>
      <p:sp>
        <p:nvSpPr>
          <p:cNvPr id="7186" name="Text Box 18"/>
          <p:cNvSpPr txBox="1">
            <a:spLocks noChangeArrowheads="1"/>
          </p:cNvSpPr>
          <p:nvPr/>
        </p:nvSpPr>
        <p:spPr bwMode="auto">
          <a:xfrm>
            <a:off x="6248400" y="3838575"/>
            <a:ext cx="1600200" cy="581025"/>
          </a:xfrm>
          <a:prstGeom prst="rect">
            <a:avLst/>
          </a:prstGeom>
          <a:solidFill>
            <a:schemeClr val="bg1"/>
          </a:solidFill>
          <a:ln w="9525">
            <a:noFill/>
            <a:miter lim="800000"/>
            <a:headEnd/>
            <a:tailEnd/>
          </a:ln>
        </p:spPr>
        <p:txBody>
          <a:bodyPr>
            <a:spAutoFit/>
          </a:bodyPr>
          <a:lstStyle/>
          <a:p>
            <a:pPr algn="ctr" eaLnBrk="0" hangingPunct="0">
              <a:spcBef>
                <a:spcPct val="50000"/>
              </a:spcBef>
            </a:pPr>
            <a:r>
              <a:rPr lang="en-US" sz="1600" b="1">
                <a:solidFill>
                  <a:schemeClr val="tx2"/>
                </a:solidFill>
                <a:latin typeface="Arial" charset="0"/>
              </a:rPr>
              <a:t>Backend Processes</a:t>
            </a:r>
          </a:p>
        </p:txBody>
      </p:sp>
      <p:sp>
        <p:nvSpPr>
          <p:cNvPr id="7187" name="Text Box 19"/>
          <p:cNvSpPr txBox="1">
            <a:spLocks noChangeArrowheads="1"/>
          </p:cNvSpPr>
          <p:nvPr/>
        </p:nvSpPr>
        <p:spPr bwMode="auto">
          <a:xfrm>
            <a:off x="2819400" y="2209800"/>
            <a:ext cx="2133600" cy="955675"/>
          </a:xfrm>
          <a:prstGeom prst="rect">
            <a:avLst/>
          </a:prstGeom>
          <a:solidFill>
            <a:srgbClr val="FFF917"/>
          </a:solidFill>
          <a:ln w="9525">
            <a:solidFill>
              <a:schemeClr val="tx1"/>
            </a:solidFill>
            <a:miter lim="800000"/>
            <a:headEnd/>
            <a:tailEnd/>
          </a:ln>
        </p:spPr>
        <p:txBody>
          <a:bodyPr>
            <a:spAutoFit/>
          </a:bodyPr>
          <a:lstStyle/>
          <a:p>
            <a:pPr algn="ctr">
              <a:spcBef>
                <a:spcPct val="50000"/>
              </a:spcBef>
            </a:pPr>
            <a:r>
              <a:rPr lang="en-US" sz="2800"/>
              <a:t>Client System</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Rectangle 3"/>
          <p:cNvSpPr>
            <a:spLocks noGrp="1" noChangeArrowheads="1"/>
          </p:cNvSpPr>
          <p:nvPr>
            <p:ph type="body" sz="half" idx="1"/>
          </p:nvPr>
        </p:nvSpPr>
        <p:spPr>
          <a:xfrm>
            <a:off x="1182688" y="2017713"/>
            <a:ext cx="3802062" cy="4114800"/>
          </a:xfrm>
        </p:spPr>
        <p:txBody>
          <a:bodyPr/>
          <a:lstStyle/>
          <a:p>
            <a:pPr eaLnBrk="1" hangingPunct="1"/>
            <a:r>
              <a:rPr lang="en-US" sz="1800" smtClean="0"/>
              <a:t>“Web Services are software components described via WSDL which are capable of being accessed via standard network protocols such as SOAP over HTTP.”</a:t>
            </a:r>
          </a:p>
          <a:p>
            <a:pPr eaLnBrk="1" hangingPunct="1">
              <a:buFont typeface="Wingdings" pitchFamily="2" charset="2"/>
              <a:buNone/>
            </a:pPr>
            <a:endParaRPr lang="en-US" sz="1800" smtClean="0"/>
          </a:p>
        </p:txBody>
      </p:sp>
      <p:sp>
        <p:nvSpPr>
          <p:cNvPr id="8196" name="Rectangle 4"/>
          <p:cNvSpPr>
            <a:spLocks noChangeArrowheads="1"/>
          </p:cNvSpPr>
          <p:nvPr/>
        </p:nvSpPr>
        <p:spPr bwMode="auto">
          <a:xfrm>
            <a:off x="5791200" y="2057400"/>
            <a:ext cx="2514600" cy="4648200"/>
          </a:xfrm>
          <a:prstGeom prst="rect">
            <a:avLst/>
          </a:prstGeom>
          <a:solidFill>
            <a:schemeClr val="accent1"/>
          </a:solidFill>
          <a:ln w="9525">
            <a:solidFill>
              <a:schemeClr val="tx1"/>
            </a:solidFill>
            <a:miter lim="800000"/>
            <a:headEnd/>
            <a:tailEnd/>
          </a:ln>
        </p:spPr>
        <p:txBody>
          <a:bodyPr wrap="none" anchor="ctr"/>
          <a:lstStyle/>
          <a:p>
            <a:endParaRPr lang="en-US"/>
          </a:p>
        </p:txBody>
      </p:sp>
      <p:sp>
        <p:nvSpPr>
          <p:cNvPr id="8197" name="Text Box 5"/>
          <p:cNvSpPr txBox="1">
            <a:spLocks noChangeArrowheads="1"/>
          </p:cNvSpPr>
          <p:nvPr/>
        </p:nvSpPr>
        <p:spPr bwMode="auto">
          <a:xfrm>
            <a:off x="6096000" y="5486400"/>
            <a:ext cx="1981200" cy="1066800"/>
          </a:xfrm>
          <a:prstGeom prst="rect">
            <a:avLst/>
          </a:prstGeom>
          <a:noFill/>
          <a:ln w="9525">
            <a:noFill/>
            <a:miter lim="800000"/>
            <a:headEnd/>
            <a:tailEnd/>
          </a:ln>
        </p:spPr>
        <p:txBody>
          <a:bodyPr>
            <a:spAutoFit/>
          </a:bodyPr>
          <a:lstStyle/>
          <a:p>
            <a:pPr algn="ctr" eaLnBrk="0" hangingPunct="0">
              <a:spcBef>
                <a:spcPct val="50000"/>
              </a:spcBef>
            </a:pPr>
            <a:r>
              <a:rPr lang="en-US" sz="3200">
                <a:solidFill>
                  <a:schemeClr val="tx2"/>
                </a:solidFill>
                <a:latin typeface="Arial" charset="0"/>
              </a:rPr>
              <a:t>Web Service</a:t>
            </a:r>
          </a:p>
        </p:txBody>
      </p:sp>
      <p:sp>
        <p:nvSpPr>
          <p:cNvPr id="8198" name="Rectangle 6"/>
          <p:cNvSpPr>
            <a:spLocks noChangeArrowheads="1"/>
          </p:cNvSpPr>
          <p:nvPr/>
        </p:nvSpPr>
        <p:spPr bwMode="auto">
          <a:xfrm>
            <a:off x="6096000" y="2362200"/>
            <a:ext cx="1905000" cy="2209800"/>
          </a:xfrm>
          <a:prstGeom prst="rect">
            <a:avLst/>
          </a:prstGeom>
          <a:solidFill>
            <a:schemeClr val="tx2"/>
          </a:solidFill>
          <a:ln w="9525">
            <a:solidFill>
              <a:schemeClr val="tx1"/>
            </a:solidFill>
            <a:miter lim="800000"/>
            <a:headEnd/>
            <a:tailEnd/>
          </a:ln>
        </p:spPr>
        <p:txBody>
          <a:bodyPr wrap="none" anchor="ctr"/>
          <a:lstStyle/>
          <a:p>
            <a:endParaRPr lang="en-US"/>
          </a:p>
        </p:txBody>
      </p:sp>
      <p:sp>
        <p:nvSpPr>
          <p:cNvPr id="8199" name="Text Box 7"/>
          <p:cNvSpPr txBox="1">
            <a:spLocks noChangeArrowheads="1"/>
          </p:cNvSpPr>
          <p:nvPr/>
        </p:nvSpPr>
        <p:spPr bwMode="auto">
          <a:xfrm>
            <a:off x="6477000" y="2514600"/>
            <a:ext cx="1143000" cy="581025"/>
          </a:xfrm>
          <a:prstGeom prst="rect">
            <a:avLst/>
          </a:prstGeom>
          <a:solidFill>
            <a:schemeClr val="bg1"/>
          </a:solidFill>
          <a:ln w="9525">
            <a:noFill/>
            <a:miter lim="800000"/>
            <a:headEnd/>
            <a:tailEnd/>
          </a:ln>
        </p:spPr>
        <p:txBody>
          <a:bodyPr>
            <a:spAutoFit/>
          </a:bodyPr>
          <a:lstStyle/>
          <a:p>
            <a:pPr algn="ctr" eaLnBrk="0" hangingPunct="0">
              <a:spcBef>
                <a:spcPct val="50000"/>
              </a:spcBef>
            </a:pPr>
            <a:r>
              <a:rPr lang="en-US" sz="1600" b="1">
                <a:solidFill>
                  <a:schemeClr val="tx2"/>
                </a:solidFill>
                <a:latin typeface="Arial" charset="0"/>
              </a:rPr>
              <a:t>SOAP Router</a:t>
            </a:r>
          </a:p>
        </p:txBody>
      </p:sp>
      <p:sp>
        <p:nvSpPr>
          <p:cNvPr id="8200" name="Oval 8"/>
          <p:cNvSpPr>
            <a:spLocks noChangeArrowheads="1"/>
          </p:cNvSpPr>
          <p:nvPr/>
        </p:nvSpPr>
        <p:spPr bwMode="auto">
          <a:xfrm>
            <a:off x="6248400" y="3276600"/>
            <a:ext cx="381000" cy="381000"/>
          </a:xfrm>
          <a:prstGeom prst="ellipse">
            <a:avLst/>
          </a:prstGeom>
          <a:solidFill>
            <a:schemeClr val="accent1"/>
          </a:solidFill>
          <a:ln w="9525">
            <a:solidFill>
              <a:schemeClr val="tx1"/>
            </a:solidFill>
            <a:round/>
            <a:headEnd/>
            <a:tailEnd/>
          </a:ln>
        </p:spPr>
        <p:txBody>
          <a:bodyPr wrap="none" anchor="ctr"/>
          <a:lstStyle/>
          <a:p>
            <a:endParaRPr lang="en-US"/>
          </a:p>
        </p:txBody>
      </p:sp>
      <p:sp>
        <p:nvSpPr>
          <p:cNvPr id="8201" name="Oval 9"/>
          <p:cNvSpPr>
            <a:spLocks noChangeArrowheads="1"/>
          </p:cNvSpPr>
          <p:nvPr/>
        </p:nvSpPr>
        <p:spPr bwMode="auto">
          <a:xfrm>
            <a:off x="7467600" y="3276600"/>
            <a:ext cx="381000" cy="381000"/>
          </a:xfrm>
          <a:prstGeom prst="ellipse">
            <a:avLst/>
          </a:prstGeom>
          <a:solidFill>
            <a:srgbClr val="FF0000"/>
          </a:solidFill>
          <a:ln w="9525">
            <a:solidFill>
              <a:schemeClr val="tx1"/>
            </a:solidFill>
            <a:round/>
            <a:headEnd/>
            <a:tailEnd/>
          </a:ln>
        </p:spPr>
        <p:txBody>
          <a:bodyPr wrap="none" anchor="ctr"/>
          <a:lstStyle/>
          <a:p>
            <a:endParaRPr lang="en-US"/>
          </a:p>
        </p:txBody>
      </p:sp>
      <p:sp>
        <p:nvSpPr>
          <p:cNvPr id="8202" name="Line 10"/>
          <p:cNvSpPr>
            <a:spLocks noChangeShapeType="1"/>
          </p:cNvSpPr>
          <p:nvPr/>
        </p:nvSpPr>
        <p:spPr bwMode="auto">
          <a:xfrm>
            <a:off x="5486400" y="2590800"/>
            <a:ext cx="914400" cy="0"/>
          </a:xfrm>
          <a:prstGeom prst="line">
            <a:avLst/>
          </a:prstGeom>
          <a:noFill/>
          <a:ln w="57150">
            <a:solidFill>
              <a:srgbClr val="98FA6C"/>
            </a:solidFill>
            <a:round/>
            <a:headEnd/>
            <a:tailEnd type="triangle" w="med" len="med"/>
          </a:ln>
        </p:spPr>
        <p:txBody>
          <a:bodyPr/>
          <a:lstStyle/>
          <a:p>
            <a:endParaRPr lang="en-US"/>
          </a:p>
        </p:txBody>
      </p:sp>
      <p:sp>
        <p:nvSpPr>
          <p:cNvPr id="8203" name="Line 11"/>
          <p:cNvSpPr>
            <a:spLocks noChangeShapeType="1"/>
          </p:cNvSpPr>
          <p:nvPr/>
        </p:nvSpPr>
        <p:spPr bwMode="auto">
          <a:xfrm>
            <a:off x="7010400" y="3048000"/>
            <a:ext cx="0" cy="762000"/>
          </a:xfrm>
          <a:prstGeom prst="line">
            <a:avLst/>
          </a:prstGeom>
          <a:noFill/>
          <a:ln w="38100">
            <a:solidFill>
              <a:srgbClr val="98FA6C"/>
            </a:solidFill>
            <a:round/>
            <a:headEnd/>
            <a:tailEnd type="triangle" w="med" len="med"/>
          </a:ln>
        </p:spPr>
        <p:txBody>
          <a:bodyPr/>
          <a:lstStyle/>
          <a:p>
            <a:endParaRPr lang="en-US"/>
          </a:p>
        </p:txBody>
      </p:sp>
      <p:sp>
        <p:nvSpPr>
          <p:cNvPr id="8204" name="Line 12"/>
          <p:cNvSpPr>
            <a:spLocks noChangeShapeType="1"/>
          </p:cNvSpPr>
          <p:nvPr/>
        </p:nvSpPr>
        <p:spPr bwMode="auto">
          <a:xfrm flipH="1" flipV="1">
            <a:off x="7162800" y="3048000"/>
            <a:ext cx="0" cy="762000"/>
          </a:xfrm>
          <a:prstGeom prst="line">
            <a:avLst/>
          </a:prstGeom>
          <a:noFill/>
          <a:ln w="38100">
            <a:solidFill>
              <a:srgbClr val="FF0000"/>
            </a:solidFill>
            <a:round/>
            <a:headEnd/>
            <a:tailEnd type="triangle" w="med" len="med"/>
          </a:ln>
        </p:spPr>
        <p:txBody>
          <a:bodyPr/>
          <a:lstStyle/>
          <a:p>
            <a:endParaRPr lang="en-US"/>
          </a:p>
        </p:txBody>
      </p:sp>
      <p:sp>
        <p:nvSpPr>
          <p:cNvPr id="8205" name="Oval 13"/>
          <p:cNvSpPr>
            <a:spLocks noChangeArrowheads="1"/>
          </p:cNvSpPr>
          <p:nvPr/>
        </p:nvSpPr>
        <p:spPr bwMode="auto">
          <a:xfrm>
            <a:off x="6858000" y="3276600"/>
            <a:ext cx="381000" cy="381000"/>
          </a:xfrm>
          <a:prstGeom prst="ellipse">
            <a:avLst/>
          </a:prstGeom>
          <a:solidFill>
            <a:srgbClr val="98FA6C"/>
          </a:solidFill>
          <a:ln w="9525">
            <a:solidFill>
              <a:schemeClr val="tx1"/>
            </a:solidFill>
            <a:round/>
            <a:headEnd/>
            <a:tailEnd/>
          </a:ln>
        </p:spPr>
        <p:txBody>
          <a:bodyPr wrap="none" anchor="ctr"/>
          <a:lstStyle/>
          <a:p>
            <a:endParaRPr lang="en-US"/>
          </a:p>
        </p:txBody>
      </p:sp>
      <p:sp>
        <p:nvSpPr>
          <p:cNvPr id="8206" name="Line 14"/>
          <p:cNvSpPr>
            <a:spLocks noChangeShapeType="1"/>
          </p:cNvSpPr>
          <p:nvPr/>
        </p:nvSpPr>
        <p:spPr bwMode="auto">
          <a:xfrm flipH="1">
            <a:off x="5486400" y="2819400"/>
            <a:ext cx="914400" cy="0"/>
          </a:xfrm>
          <a:prstGeom prst="line">
            <a:avLst/>
          </a:prstGeom>
          <a:noFill/>
          <a:ln w="57150">
            <a:solidFill>
              <a:srgbClr val="FF0000"/>
            </a:solidFill>
            <a:round/>
            <a:headEnd/>
            <a:tailEnd type="triangle" w="med" len="med"/>
          </a:ln>
        </p:spPr>
        <p:txBody>
          <a:bodyPr/>
          <a:lstStyle/>
          <a:p>
            <a:endParaRPr lang="en-US"/>
          </a:p>
        </p:txBody>
      </p:sp>
      <p:sp>
        <p:nvSpPr>
          <p:cNvPr id="8207" name="Line 15"/>
          <p:cNvSpPr>
            <a:spLocks noChangeShapeType="1"/>
          </p:cNvSpPr>
          <p:nvPr/>
        </p:nvSpPr>
        <p:spPr bwMode="auto">
          <a:xfrm flipH="1">
            <a:off x="6477000" y="3048000"/>
            <a:ext cx="304800" cy="228600"/>
          </a:xfrm>
          <a:prstGeom prst="line">
            <a:avLst/>
          </a:prstGeom>
          <a:noFill/>
          <a:ln w="38100">
            <a:solidFill>
              <a:schemeClr val="tx1"/>
            </a:solidFill>
            <a:round/>
            <a:headEnd/>
            <a:tailEnd/>
          </a:ln>
        </p:spPr>
        <p:txBody>
          <a:bodyPr/>
          <a:lstStyle/>
          <a:p>
            <a:endParaRPr lang="en-US"/>
          </a:p>
        </p:txBody>
      </p:sp>
      <p:sp>
        <p:nvSpPr>
          <p:cNvPr id="8208" name="Line 16"/>
          <p:cNvSpPr>
            <a:spLocks noChangeShapeType="1"/>
          </p:cNvSpPr>
          <p:nvPr/>
        </p:nvSpPr>
        <p:spPr bwMode="auto">
          <a:xfrm>
            <a:off x="7315200" y="3048000"/>
            <a:ext cx="304800" cy="228600"/>
          </a:xfrm>
          <a:prstGeom prst="line">
            <a:avLst/>
          </a:prstGeom>
          <a:noFill/>
          <a:ln w="38100">
            <a:solidFill>
              <a:schemeClr val="tx1"/>
            </a:solidFill>
            <a:round/>
            <a:headEnd/>
            <a:tailEnd/>
          </a:ln>
        </p:spPr>
        <p:txBody>
          <a:bodyPr/>
          <a:lstStyle/>
          <a:p>
            <a:endParaRPr lang="en-US"/>
          </a:p>
        </p:txBody>
      </p:sp>
      <p:sp>
        <p:nvSpPr>
          <p:cNvPr id="8209" name="Line 17"/>
          <p:cNvSpPr>
            <a:spLocks noChangeShapeType="1"/>
          </p:cNvSpPr>
          <p:nvPr/>
        </p:nvSpPr>
        <p:spPr bwMode="auto">
          <a:xfrm>
            <a:off x="6400800" y="3657600"/>
            <a:ext cx="0" cy="304800"/>
          </a:xfrm>
          <a:prstGeom prst="line">
            <a:avLst/>
          </a:prstGeom>
          <a:noFill/>
          <a:ln w="38100">
            <a:solidFill>
              <a:schemeClr val="tx1"/>
            </a:solidFill>
            <a:round/>
            <a:headEnd/>
            <a:tailEnd/>
          </a:ln>
        </p:spPr>
        <p:txBody>
          <a:bodyPr/>
          <a:lstStyle/>
          <a:p>
            <a:endParaRPr lang="en-US"/>
          </a:p>
        </p:txBody>
      </p:sp>
      <p:sp>
        <p:nvSpPr>
          <p:cNvPr id="8210" name="Line 18"/>
          <p:cNvSpPr>
            <a:spLocks noChangeShapeType="1"/>
          </p:cNvSpPr>
          <p:nvPr/>
        </p:nvSpPr>
        <p:spPr bwMode="auto">
          <a:xfrm>
            <a:off x="7620000" y="3657600"/>
            <a:ext cx="0" cy="304800"/>
          </a:xfrm>
          <a:prstGeom prst="line">
            <a:avLst/>
          </a:prstGeom>
          <a:noFill/>
          <a:ln w="38100">
            <a:solidFill>
              <a:schemeClr val="tx1"/>
            </a:solidFill>
            <a:round/>
            <a:headEnd/>
            <a:tailEnd/>
          </a:ln>
        </p:spPr>
        <p:txBody>
          <a:bodyPr/>
          <a:lstStyle/>
          <a:p>
            <a:endParaRPr lang="en-US"/>
          </a:p>
        </p:txBody>
      </p:sp>
      <p:sp>
        <p:nvSpPr>
          <p:cNvPr id="8211" name="Text Box 19"/>
          <p:cNvSpPr txBox="1">
            <a:spLocks noChangeArrowheads="1"/>
          </p:cNvSpPr>
          <p:nvPr/>
        </p:nvSpPr>
        <p:spPr bwMode="auto">
          <a:xfrm>
            <a:off x="6248400" y="3838575"/>
            <a:ext cx="1600200" cy="581025"/>
          </a:xfrm>
          <a:prstGeom prst="rect">
            <a:avLst/>
          </a:prstGeom>
          <a:solidFill>
            <a:schemeClr val="bg1"/>
          </a:solidFill>
          <a:ln w="9525">
            <a:noFill/>
            <a:miter lim="800000"/>
            <a:headEnd/>
            <a:tailEnd/>
          </a:ln>
        </p:spPr>
        <p:txBody>
          <a:bodyPr>
            <a:spAutoFit/>
          </a:bodyPr>
          <a:lstStyle/>
          <a:p>
            <a:pPr algn="ctr" eaLnBrk="0" hangingPunct="0">
              <a:spcBef>
                <a:spcPct val="50000"/>
              </a:spcBef>
            </a:pPr>
            <a:r>
              <a:rPr lang="en-US" sz="1600" b="1">
                <a:solidFill>
                  <a:schemeClr val="tx2"/>
                </a:solidFill>
                <a:latin typeface="Arial" charset="0"/>
              </a:rPr>
              <a:t>Backend Processes</a:t>
            </a:r>
          </a:p>
        </p:txBody>
      </p:sp>
      <p:sp>
        <p:nvSpPr>
          <p:cNvPr id="22" name="Rectangle 2"/>
          <p:cNvSpPr>
            <a:spLocks noGrp="1" noChangeArrowheads="1"/>
          </p:cNvSpPr>
          <p:nvPr>
            <p:ph type="title"/>
          </p:nvPr>
        </p:nvSpPr>
        <p:spPr>
          <a:xfrm>
            <a:off x="1150938" y="617538"/>
            <a:ext cx="7793037" cy="1143000"/>
          </a:xfrm>
        </p:spPr>
        <p:txBody>
          <a:bodyPr/>
          <a:lstStyle/>
          <a:p>
            <a:pPr eaLnBrk="1" hangingPunct="1"/>
            <a:r>
              <a:rPr lang="en-US" dirty="0" smtClean="0"/>
              <a:t>Basic Web Services model</a:t>
            </a: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2.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docProps/app.xml><?xml version="1.0" encoding="utf-8"?>
<Properties xmlns="http://schemas.openxmlformats.org/officeDocument/2006/extended-properties" xmlns:vt="http://schemas.openxmlformats.org/officeDocument/2006/docPropsVTypes">
  <Template>Flow</Template>
  <TotalTime>2229</TotalTime>
  <Words>4388</Words>
  <Application>Microsoft Office PowerPoint</Application>
  <PresentationFormat>On-screen Show (4:3)</PresentationFormat>
  <Paragraphs>883</Paragraphs>
  <Slides>67</Slides>
  <Notes>6</Notes>
  <HiddenSlides>0</HiddenSlides>
  <MMClips>0</MMClips>
  <ScaleCrop>false</ScaleCrop>
  <HeadingPairs>
    <vt:vector size="4" baseType="variant">
      <vt:variant>
        <vt:lpstr>Theme</vt:lpstr>
      </vt:variant>
      <vt:variant>
        <vt:i4>1</vt:i4>
      </vt:variant>
      <vt:variant>
        <vt:lpstr>Slide Titles</vt:lpstr>
      </vt:variant>
      <vt:variant>
        <vt:i4>67</vt:i4>
      </vt:variant>
    </vt:vector>
  </HeadingPairs>
  <TitlesOfParts>
    <vt:vector size="68" baseType="lpstr">
      <vt:lpstr>Flow</vt:lpstr>
      <vt:lpstr>Web Services and SOA Standards</vt:lpstr>
      <vt:lpstr>A story of standards…</vt:lpstr>
      <vt:lpstr>A short history of standards</vt:lpstr>
      <vt:lpstr>(Today) Web Services are “hot”</vt:lpstr>
      <vt:lpstr>Turtles all the way down…</vt:lpstr>
      <vt:lpstr>Standards all the way down…</vt:lpstr>
      <vt:lpstr>Elements of the standard?</vt:lpstr>
      <vt:lpstr>Basic Web Services model</vt:lpstr>
      <vt:lpstr>Basic Web Services model</vt:lpstr>
      <vt:lpstr>Basic Web Services model</vt:lpstr>
      <vt:lpstr>Basic Web Services model</vt:lpstr>
      <vt:lpstr>Basic Web Services model</vt:lpstr>
      <vt:lpstr>Web Services are often Front Ends</vt:lpstr>
      <vt:lpstr>The Web Services “stack”</vt:lpstr>
      <vt:lpstr>How Web Services work</vt:lpstr>
      <vt:lpstr>Marshalling Issues</vt:lpstr>
      <vt:lpstr>Marshalling…</vt:lpstr>
      <vt:lpstr>Comparing with CORBA</vt:lpstr>
      <vt:lpstr>Comparing with CORBA</vt:lpstr>
      <vt:lpstr>Remote method invocation</vt:lpstr>
      <vt:lpstr>RPC Optimization</vt:lpstr>
      <vt:lpstr>RPC – what can go wrong?</vt:lpstr>
      <vt:lpstr>What happens when machines could fail too?</vt:lpstr>
      <vt:lpstr>How about layering RPC on TCP?</vt:lpstr>
      <vt:lpstr>TCP…</vt:lpstr>
      <vt:lpstr>TCP optimizations</vt:lpstr>
      <vt:lpstr>Back to RPC on TCP:</vt:lpstr>
      <vt:lpstr>RPC Semantics</vt:lpstr>
      <vt:lpstr>RPC Semantics…</vt:lpstr>
      <vt:lpstr>Most data centers are behind a NAT box</vt:lpstr>
      <vt:lpstr>Discovery</vt:lpstr>
      <vt:lpstr>Example of a repository</vt:lpstr>
      <vt:lpstr>Roles?</vt:lpstr>
      <vt:lpstr>Discovery and naming</vt:lpstr>
      <vt:lpstr>Client talks to eStuff.com</vt:lpstr>
      <vt:lpstr>A glimpse inside eStuff.com</vt:lpstr>
      <vt:lpstr>In fact things are even more complex….</vt:lpstr>
      <vt:lpstr>To illustrate, look at CDNs</vt:lpstr>
      <vt:lpstr>Basic event sequence</vt:lpstr>
      <vt:lpstr>Content Routing Principle (a.k.a. Content Distribution Network)</vt:lpstr>
      <vt:lpstr>Content Routing Principle (a.k.a. Content Distribution Network)</vt:lpstr>
      <vt:lpstr>Content Routing Principle (a.k.a. Content Distribution Network)</vt:lpstr>
      <vt:lpstr>Two basic types of CDN:  cached and pushed</vt:lpstr>
      <vt:lpstr>Cached CDN</vt:lpstr>
      <vt:lpstr>Cached CDN</vt:lpstr>
      <vt:lpstr>Cached CDN</vt:lpstr>
      <vt:lpstr>Cached CDN</vt:lpstr>
      <vt:lpstr>Pushed CDN</vt:lpstr>
      <vt:lpstr>Pushed CDN</vt:lpstr>
      <vt:lpstr>CDN benefits</vt:lpstr>
      <vt:lpstr>How well do CDNs work?</vt:lpstr>
      <vt:lpstr>How well do CDNs work?</vt:lpstr>
      <vt:lpstr>Reduced latency can improve TCP performance</vt:lpstr>
      <vt:lpstr>Lets look at a study</vt:lpstr>
      <vt:lpstr>Methodology</vt:lpstr>
      <vt:lpstr>Response Time Results (II)  Including DNS Lookup Time</vt:lpstr>
      <vt:lpstr>Response Time Results (II)  Including DNS Lookup Time</vt:lpstr>
      <vt:lpstr>CDNs out-performed non-CDNs</vt:lpstr>
      <vt:lpstr>Effectiveness of DNS load balancing</vt:lpstr>
      <vt:lpstr>Effectiveness of DNS load balancing</vt:lpstr>
      <vt:lpstr>DNS load balancing not very effective</vt:lpstr>
      <vt:lpstr>Other findings of study</vt:lpstr>
      <vt:lpstr>Ultimately a frustrating study</vt:lpstr>
      <vt:lpstr>Back to web services</vt:lpstr>
      <vt:lpstr>Relating to CS5140 themes</vt:lpstr>
      <vt:lpstr>Trustworthy web services</vt:lpstr>
      <vt:lpstr>Next week</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Creating a Trustworthy Active Web</dc:title>
  <dc:creator>Ken Birman</dc:creator>
  <cp:lastModifiedBy>ken</cp:lastModifiedBy>
  <cp:revision>229</cp:revision>
  <dcterms:created xsi:type="dcterms:W3CDTF">2006-08-16T00:00:00Z</dcterms:created>
  <dcterms:modified xsi:type="dcterms:W3CDTF">2008-08-26T19:36:41Z</dcterms:modified>
</cp:coreProperties>
</file>