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docProps/app.xml" ContentType="application/vnd.openxmlformats-officedocument.extended-propertie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30"/>
  </p:notesMasterIdLst>
  <p:sldIdLst>
    <p:sldId id="258" r:id="rId2"/>
    <p:sldId id="301" r:id="rId3"/>
    <p:sldId id="333" r:id="rId4"/>
    <p:sldId id="302" r:id="rId5"/>
    <p:sldId id="303" r:id="rId6"/>
    <p:sldId id="304" r:id="rId7"/>
    <p:sldId id="305" r:id="rId8"/>
    <p:sldId id="306" r:id="rId9"/>
    <p:sldId id="307" r:id="rId10"/>
    <p:sldId id="286" r:id="rId11"/>
    <p:sldId id="287" r:id="rId12"/>
    <p:sldId id="290" r:id="rId13"/>
    <p:sldId id="291" r:id="rId14"/>
    <p:sldId id="292" r:id="rId15"/>
    <p:sldId id="334" r:id="rId16"/>
    <p:sldId id="335" r:id="rId17"/>
    <p:sldId id="331" r:id="rId18"/>
    <p:sldId id="332" r:id="rId19"/>
    <p:sldId id="310" r:id="rId20"/>
    <p:sldId id="311" r:id="rId21"/>
    <p:sldId id="312" r:id="rId22"/>
    <p:sldId id="329" r:id="rId23"/>
    <p:sldId id="313" r:id="rId24"/>
    <p:sldId id="316" r:id="rId25"/>
    <p:sldId id="325" r:id="rId26"/>
    <p:sldId id="327" r:id="rId27"/>
    <p:sldId id="328" r:id="rId28"/>
    <p:sldId id="330" r:id="rId2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8383"/>
    <a:srgbClr val="CCFFFF"/>
    <a:srgbClr val="DDDDDD"/>
    <a:srgbClr val="0000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20"/>
    <p:restoredTop sz="94660"/>
  </p:normalViewPr>
  <p:slideViewPr>
    <p:cSldViewPr>
      <p:cViewPr varScale="1">
        <p:scale>
          <a:sx n="151" d="100"/>
          <a:sy n="151" d="100"/>
        </p:scale>
        <p:origin x="-168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2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2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dirty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2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E2C5356-15A9-4648-A3CF-7D4CBD1397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0"/>
            <a:ext cx="2057400" cy="6126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0198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0"/>
            <a:ext cx="7772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88900" y="1004888"/>
            <a:ext cx="86868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228600" y="1066800"/>
            <a:ext cx="8686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1033" name="Text Box 9"/>
          <p:cNvSpPr txBox="1">
            <a:spLocks noChangeArrowheads="1"/>
          </p:cNvSpPr>
          <p:nvPr/>
        </p:nvSpPr>
        <p:spPr bwMode="auto">
          <a:xfrm>
            <a:off x="325438" y="6442075"/>
            <a:ext cx="8534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800" i="1" dirty="0"/>
              <a:t>CS 5150</a:t>
            </a:r>
            <a:r>
              <a:rPr lang="en-US" sz="1800" dirty="0"/>
              <a:t>						        		        </a:t>
            </a:r>
            <a:r>
              <a:rPr lang="en-US" sz="1800" i="1" dirty="0"/>
              <a:t> </a:t>
            </a:r>
            <a:fld id="{1CFEF938-BB67-EF45-84EE-40936562AE83}" type="slidenum">
              <a:rPr lang="en-US" sz="1800" i="1"/>
              <a:pPr>
                <a:spcBef>
                  <a:spcPct val="50000"/>
                </a:spcBef>
                <a:defRPr/>
              </a:pPr>
              <a:t>‹#›</a:t>
            </a:fld>
            <a:endParaRPr lang="en-US" sz="1800" dirty="0"/>
          </a:p>
        </p:txBody>
      </p:sp>
      <p:sp>
        <p:nvSpPr>
          <p:cNvPr id="1034" name="Line 10"/>
          <p:cNvSpPr>
            <a:spLocks noChangeShapeType="1"/>
          </p:cNvSpPr>
          <p:nvPr userDrawn="1"/>
        </p:nvSpPr>
        <p:spPr bwMode="auto">
          <a:xfrm>
            <a:off x="152400" y="6400800"/>
            <a:ext cx="86868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0000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 5150 </a:t>
            </a:r>
            <a:br>
              <a:rPr lang="en-US" dirty="0"/>
            </a:br>
            <a:r>
              <a:rPr lang="en-US" dirty="0"/>
              <a:t>Software Engineering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2590800"/>
            <a:ext cx="79248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</a:rPr>
              <a:t>Lecture 26</a:t>
            </a:r>
          </a:p>
          <a:p>
            <a:pPr algn="ctr">
              <a:spcBef>
                <a:spcPct val="50000"/>
              </a:spcBef>
            </a:pPr>
            <a:r>
              <a:rPr lang="en-US" sz="2800" b="1" dirty="0"/>
              <a:t>The Business of Software Development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Development as a Profession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1066800" y="4191000"/>
            <a:ext cx="7696200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CC"/>
                </a:solidFill>
              </a:rPr>
              <a:t>Question:</a:t>
            </a:r>
            <a:r>
              <a:rPr lang="en-US" b="1" dirty="0">
                <a:solidFill>
                  <a:schemeClr val="accent2"/>
                </a:solidFill>
              </a:rPr>
              <a:t>  </a:t>
            </a:r>
            <a:r>
              <a:rPr lang="en-US" dirty="0">
                <a:solidFill>
                  <a:schemeClr val="tx2"/>
                </a:solidFill>
              </a:rPr>
              <a:t>Is software development a branch of engineering?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CC"/>
                </a:solidFill>
              </a:rPr>
              <a:t>Answer:</a:t>
            </a:r>
            <a:r>
              <a:rPr lang="en-US" b="1" dirty="0">
                <a:solidFill>
                  <a:schemeClr val="accent2"/>
                </a:solidFill>
              </a:rPr>
              <a:t>  </a:t>
            </a:r>
            <a:r>
              <a:rPr lang="en-US" dirty="0">
                <a:solidFill>
                  <a:schemeClr val="tx2"/>
                </a:solidFill>
              </a:rPr>
              <a:t>It depends on how you define </a:t>
            </a:r>
            <a:r>
              <a:rPr lang="en-US" i="1" dirty="0">
                <a:solidFill>
                  <a:schemeClr val="tx2"/>
                </a:solidFill>
              </a:rPr>
              <a:t>engineering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2514600" y="1600200"/>
            <a:ext cx="4114800" cy="229235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endParaRPr lang="en-US" b="1" i="1" dirty="0">
              <a:solidFill>
                <a:schemeClr val="accent2"/>
              </a:solidFill>
            </a:endParaRPr>
          </a:p>
          <a:p>
            <a:pPr algn="ctr">
              <a:spcBef>
                <a:spcPct val="50000"/>
              </a:spcBef>
            </a:pPr>
            <a:r>
              <a:rPr lang="en-US" b="1" i="1" dirty="0">
                <a:solidFill>
                  <a:srgbClr val="0000CC"/>
                </a:solidFill>
              </a:rPr>
              <a:t>Software development demands a high degree of professionalism.</a:t>
            </a:r>
          </a:p>
          <a:p>
            <a:pPr algn="ctr"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1143000"/>
          </a:xfrm>
        </p:spPr>
        <p:txBody>
          <a:bodyPr/>
          <a:lstStyle/>
          <a:p>
            <a:r>
              <a:rPr lang="en-US" dirty="0"/>
              <a:t>What is Engineering?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1447800" y="1295400"/>
            <a:ext cx="7086600" cy="469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CC"/>
                </a:solidFill>
              </a:rPr>
              <a:t>A definition of engineering</a:t>
            </a:r>
          </a:p>
          <a:p>
            <a:pPr>
              <a:spcBef>
                <a:spcPct val="50000"/>
              </a:spcBef>
            </a:pPr>
            <a:r>
              <a:rPr lang="en-US" dirty="0"/>
              <a:t>The profession of:</a:t>
            </a:r>
          </a:p>
          <a:p>
            <a:pPr>
              <a:spcBef>
                <a:spcPct val="50000"/>
              </a:spcBef>
            </a:pPr>
            <a:r>
              <a:rPr lang="en-US" dirty="0"/>
              <a:t>... creating cost-effective solutions ...</a:t>
            </a:r>
          </a:p>
          <a:p>
            <a:pPr>
              <a:spcBef>
                <a:spcPct val="15000"/>
              </a:spcBef>
            </a:pPr>
            <a:r>
              <a:rPr lang="en-US" dirty="0"/>
              <a:t>... to practical problems ...</a:t>
            </a:r>
          </a:p>
          <a:p>
            <a:pPr>
              <a:spcBef>
                <a:spcPct val="15000"/>
              </a:spcBef>
            </a:pPr>
            <a:r>
              <a:rPr lang="en-US" dirty="0"/>
              <a:t>... by applying scientific knowledge ...</a:t>
            </a:r>
          </a:p>
          <a:p>
            <a:pPr>
              <a:spcBef>
                <a:spcPct val="15000"/>
              </a:spcBef>
            </a:pPr>
            <a:r>
              <a:rPr lang="en-US" dirty="0"/>
              <a:t>... and established practices ...</a:t>
            </a:r>
          </a:p>
          <a:p>
            <a:pPr>
              <a:spcBef>
                <a:spcPct val="15000"/>
              </a:spcBef>
            </a:pPr>
            <a:r>
              <a:rPr lang="en-US" dirty="0"/>
              <a:t>... building things ...</a:t>
            </a:r>
          </a:p>
          <a:p>
            <a:pPr>
              <a:spcBef>
                <a:spcPct val="50000"/>
              </a:spcBef>
            </a:pPr>
            <a:r>
              <a:rPr lang="en-US" b="1" i="1" dirty="0"/>
              <a:t>and taking responsibility for them!</a:t>
            </a:r>
          </a:p>
          <a:p>
            <a:pPr>
              <a:spcBef>
                <a:spcPct val="50000"/>
              </a:spcBef>
            </a:pPr>
            <a:r>
              <a:rPr lang="en-US" b="1" i="1" dirty="0">
                <a:solidFill>
                  <a:srgbClr val="0000CC"/>
                </a:solidFill>
              </a:rPr>
              <a:t>With this definition, software development is clearly engineering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990600"/>
          </a:xfrm>
        </p:spPr>
        <p:txBody>
          <a:bodyPr/>
          <a:lstStyle/>
          <a:p>
            <a:r>
              <a:rPr lang="en-US" dirty="0"/>
              <a:t>The Craft of Software Development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685800" y="1447800"/>
            <a:ext cx="8077200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CC"/>
                </a:solidFill>
              </a:rPr>
              <a:t>Software products are very varied</a:t>
            </a:r>
          </a:p>
          <a:p>
            <a:pPr>
              <a:spcBef>
                <a:spcPct val="50000"/>
              </a:spcBef>
            </a:pPr>
            <a:r>
              <a:rPr lang="en-US" dirty="0"/>
              <a:t>--&gt;  Client requirements are very different</a:t>
            </a:r>
          </a:p>
          <a:p>
            <a:pPr>
              <a:spcBef>
                <a:spcPct val="50000"/>
              </a:spcBef>
            </a:pPr>
            <a:r>
              <a:rPr lang="en-US" dirty="0"/>
              <a:t>--&gt;  There is no standard process for software engineering</a:t>
            </a:r>
          </a:p>
          <a:p>
            <a:pPr>
              <a:spcBef>
                <a:spcPct val="50000"/>
              </a:spcBef>
            </a:pPr>
            <a:r>
              <a:rPr lang="en-US" dirty="0"/>
              <a:t>--&gt;  There is no best language, operating system, platform, </a:t>
            </a:r>
          </a:p>
          <a:p>
            <a:r>
              <a:rPr lang="en-US" dirty="0"/>
              <a:t>       database system, development environment, etc.</a:t>
            </a:r>
          </a:p>
          <a:p>
            <a:pPr>
              <a:spcBef>
                <a:spcPct val="50000"/>
              </a:spcBef>
            </a:pPr>
            <a:r>
              <a:rPr lang="en-US" dirty="0"/>
              <a:t>A skilled software developer knows about a wide variety of approaches, methods, tools.  The </a:t>
            </a:r>
            <a:r>
              <a:rPr lang="en-US" b="1" dirty="0">
                <a:solidFill>
                  <a:srgbClr val="0000CC"/>
                </a:solidFill>
              </a:rPr>
              <a:t>craft</a:t>
            </a:r>
            <a:r>
              <a:rPr lang="en-US" b="1" dirty="0"/>
              <a:t> </a:t>
            </a:r>
            <a:r>
              <a:rPr lang="en-US" dirty="0"/>
              <a:t>of software engineering is to select appropriate methods for each project and apply them effectively.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dirty="0"/>
              <a:t>Crafts, Science, Engineering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584200" y="1935163"/>
            <a:ext cx="1143000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990600" y="2514600"/>
            <a:ext cx="2209800" cy="11430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2971800" y="2667000"/>
            <a:ext cx="381000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3195638" y="1925638"/>
            <a:ext cx="2209800" cy="11430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799" name="AutoShape 7"/>
          <p:cNvSpPr>
            <a:spLocks noChangeArrowheads="1"/>
          </p:cNvSpPr>
          <p:nvPr/>
        </p:nvSpPr>
        <p:spPr bwMode="auto">
          <a:xfrm>
            <a:off x="3200400" y="3067050"/>
            <a:ext cx="2209800" cy="11430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3195638" y="3543300"/>
            <a:ext cx="2290762" cy="990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801" name="AutoShape 9"/>
          <p:cNvSpPr>
            <a:spLocks noChangeArrowheads="1"/>
          </p:cNvSpPr>
          <p:nvPr/>
        </p:nvSpPr>
        <p:spPr bwMode="auto">
          <a:xfrm>
            <a:off x="5413375" y="2635250"/>
            <a:ext cx="2209800" cy="11430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5410200" y="2895600"/>
            <a:ext cx="304800" cy="304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3186113" y="1790700"/>
            <a:ext cx="609600" cy="838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914400" y="2667000"/>
            <a:ext cx="4572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805" name="Rectangle 13"/>
          <p:cNvSpPr>
            <a:spLocks noChangeArrowheads="1"/>
          </p:cNvSpPr>
          <p:nvPr/>
        </p:nvSpPr>
        <p:spPr bwMode="auto">
          <a:xfrm>
            <a:off x="5576888" y="2433638"/>
            <a:ext cx="2133600" cy="1447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5194300" y="2066925"/>
            <a:ext cx="228600" cy="7429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807" name="AutoShape 15"/>
          <p:cNvSpPr>
            <a:spLocks noChangeArrowheads="1"/>
          </p:cNvSpPr>
          <p:nvPr/>
        </p:nvSpPr>
        <p:spPr bwMode="auto">
          <a:xfrm>
            <a:off x="5394325" y="1798638"/>
            <a:ext cx="2209800" cy="83185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5176838" y="3084513"/>
            <a:ext cx="533400" cy="838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5391150" y="1722438"/>
            <a:ext cx="2438400" cy="31591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7315200" y="1676400"/>
            <a:ext cx="457200" cy="1295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1320800" y="24844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Production</a:t>
            </a:r>
          </a:p>
        </p:txBody>
      </p:sp>
      <p:sp>
        <p:nvSpPr>
          <p:cNvPr id="33812" name="Text Box 20"/>
          <p:cNvSpPr txBox="1">
            <a:spLocks noChangeArrowheads="1"/>
          </p:cNvSpPr>
          <p:nvPr/>
        </p:nvSpPr>
        <p:spPr bwMode="auto">
          <a:xfrm>
            <a:off x="1701800" y="3627438"/>
            <a:ext cx="106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Craft</a:t>
            </a:r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3454400" y="3017838"/>
            <a:ext cx="182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Commercial</a:t>
            </a:r>
          </a:p>
        </p:txBody>
      </p:sp>
      <p:sp>
        <p:nvSpPr>
          <p:cNvPr id="33814" name="Text Box 22"/>
          <p:cNvSpPr txBox="1">
            <a:spLocks noChangeArrowheads="1"/>
          </p:cNvSpPr>
          <p:nvPr/>
        </p:nvSpPr>
        <p:spPr bwMode="auto">
          <a:xfrm>
            <a:off x="3911600" y="1951038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Science</a:t>
            </a:r>
          </a:p>
        </p:txBody>
      </p:sp>
      <p:sp>
        <p:nvSpPr>
          <p:cNvPr id="33815" name="Text Box 23"/>
          <p:cNvSpPr txBox="1">
            <a:spLocks noChangeArrowheads="1"/>
          </p:cNvSpPr>
          <p:nvPr/>
        </p:nvSpPr>
        <p:spPr bwMode="auto">
          <a:xfrm>
            <a:off x="5651500" y="2676525"/>
            <a:ext cx="1905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Professional</a:t>
            </a:r>
          </a:p>
          <a:p>
            <a:r>
              <a:rPr lang="en-US" dirty="0"/>
              <a:t>Engineering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304800" y="5562600"/>
            <a:ext cx="5943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 dirty="0"/>
              <a:t>From: Shaw and Garlan</a:t>
            </a:r>
            <a:endParaRPr lang="en-US" dirty="0"/>
          </a:p>
        </p:txBody>
      </p:sp>
      <p:sp>
        <p:nvSpPr>
          <p:cNvPr id="33817" name="Rectangle 26"/>
          <p:cNvSpPr>
            <a:spLocks noChangeArrowheads="1"/>
          </p:cNvSpPr>
          <p:nvPr/>
        </p:nvSpPr>
        <p:spPr bwMode="auto">
          <a:xfrm>
            <a:off x="762000" y="2057400"/>
            <a:ext cx="533400" cy="838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dirty="0"/>
              <a:t>Crafts, Science, Engineering</a:t>
            </a:r>
          </a:p>
        </p:txBody>
      </p:sp>
      <p:sp>
        <p:nvSpPr>
          <p:cNvPr id="34819" name="AutoShape 4"/>
          <p:cNvSpPr>
            <a:spLocks noChangeArrowheads="1"/>
          </p:cNvSpPr>
          <p:nvPr/>
        </p:nvSpPr>
        <p:spPr bwMode="auto">
          <a:xfrm>
            <a:off x="100013" y="3146425"/>
            <a:ext cx="2922587" cy="1730375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4820" name="Rectangle 5"/>
          <p:cNvSpPr>
            <a:spLocks noChangeArrowheads="1"/>
          </p:cNvSpPr>
          <p:nvPr/>
        </p:nvSpPr>
        <p:spPr bwMode="auto">
          <a:xfrm>
            <a:off x="2720975" y="3376613"/>
            <a:ext cx="503238" cy="9239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4821" name="AutoShape 6"/>
          <p:cNvSpPr>
            <a:spLocks noChangeArrowheads="1"/>
          </p:cNvSpPr>
          <p:nvPr/>
        </p:nvSpPr>
        <p:spPr bwMode="auto">
          <a:xfrm>
            <a:off x="3016250" y="2255838"/>
            <a:ext cx="2922588" cy="1728787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4822" name="AutoShape 7"/>
          <p:cNvSpPr>
            <a:spLocks noChangeArrowheads="1"/>
          </p:cNvSpPr>
          <p:nvPr/>
        </p:nvSpPr>
        <p:spPr bwMode="auto">
          <a:xfrm>
            <a:off x="3022600" y="3983038"/>
            <a:ext cx="2922588" cy="1730375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4823" name="Rectangle 8"/>
          <p:cNvSpPr>
            <a:spLocks noChangeArrowheads="1"/>
          </p:cNvSpPr>
          <p:nvPr/>
        </p:nvSpPr>
        <p:spPr bwMode="auto">
          <a:xfrm>
            <a:off x="3016250" y="4646613"/>
            <a:ext cx="3028950" cy="1193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4824" name="AutoShape 9"/>
          <p:cNvSpPr>
            <a:spLocks noChangeArrowheads="1"/>
          </p:cNvSpPr>
          <p:nvPr/>
        </p:nvSpPr>
        <p:spPr bwMode="auto">
          <a:xfrm>
            <a:off x="5948363" y="3328988"/>
            <a:ext cx="2922587" cy="1730375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4825" name="Rectangle 10"/>
          <p:cNvSpPr>
            <a:spLocks noChangeArrowheads="1"/>
          </p:cNvSpPr>
          <p:nvPr/>
        </p:nvSpPr>
        <p:spPr bwMode="auto">
          <a:xfrm>
            <a:off x="5945188" y="3722688"/>
            <a:ext cx="403225" cy="4619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4826" name="Rectangle 11"/>
          <p:cNvSpPr>
            <a:spLocks noChangeArrowheads="1"/>
          </p:cNvSpPr>
          <p:nvPr/>
        </p:nvSpPr>
        <p:spPr bwMode="auto">
          <a:xfrm>
            <a:off x="3003550" y="2051050"/>
            <a:ext cx="806450" cy="12684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4827" name="Rectangle 12"/>
          <p:cNvSpPr>
            <a:spLocks noChangeArrowheads="1"/>
          </p:cNvSpPr>
          <p:nvPr/>
        </p:nvSpPr>
        <p:spPr bwMode="auto">
          <a:xfrm>
            <a:off x="0" y="3376613"/>
            <a:ext cx="604838" cy="16160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4828" name="Rectangle 13"/>
          <p:cNvSpPr>
            <a:spLocks noChangeArrowheads="1"/>
          </p:cNvSpPr>
          <p:nvPr/>
        </p:nvSpPr>
        <p:spPr bwMode="auto">
          <a:xfrm>
            <a:off x="6165850" y="3024188"/>
            <a:ext cx="2820988" cy="21907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4829" name="Rectangle 14"/>
          <p:cNvSpPr>
            <a:spLocks noChangeArrowheads="1"/>
          </p:cNvSpPr>
          <p:nvPr/>
        </p:nvSpPr>
        <p:spPr bwMode="auto">
          <a:xfrm>
            <a:off x="5659438" y="2468563"/>
            <a:ext cx="301625" cy="11255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4830" name="AutoShape 15"/>
          <p:cNvSpPr>
            <a:spLocks noChangeArrowheads="1"/>
          </p:cNvSpPr>
          <p:nvPr/>
        </p:nvSpPr>
        <p:spPr bwMode="auto">
          <a:xfrm>
            <a:off x="5924550" y="2063750"/>
            <a:ext cx="2921000" cy="125888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4831" name="Rectangle 16"/>
          <p:cNvSpPr>
            <a:spLocks noChangeArrowheads="1"/>
          </p:cNvSpPr>
          <p:nvPr/>
        </p:nvSpPr>
        <p:spPr bwMode="auto">
          <a:xfrm>
            <a:off x="5635625" y="3989388"/>
            <a:ext cx="706438" cy="1270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4832" name="Rectangle 17"/>
          <p:cNvSpPr>
            <a:spLocks noChangeArrowheads="1"/>
          </p:cNvSpPr>
          <p:nvPr/>
        </p:nvSpPr>
        <p:spPr bwMode="auto">
          <a:xfrm>
            <a:off x="5919788" y="1947863"/>
            <a:ext cx="3224212" cy="4778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4833" name="Rectangle 18"/>
          <p:cNvSpPr>
            <a:spLocks noChangeArrowheads="1"/>
          </p:cNvSpPr>
          <p:nvPr/>
        </p:nvSpPr>
        <p:spPr bwMode="auto">
          <a:xfrm>
            <a:off x="8464550" y="1878013"/>
            <a:ext cx="603250" cy="19605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4834" name="Text Box 19"/>
          <p:cNvSpPr txBox="1">
            <a:spLocks noChangeArrowheads="1"/>
          </p:cNvSpPr>
          <p:nvPr/>
        </p:nvSpPr>
        <p:spPr bwMode="auto">
          <a:xfrm>
            <a:off x="538163" y="3100388"/>
            <a:ext cx="2517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Production</a:t>
            </a:r>
          </a:p>
        </p:txBody>
      </p:sp>
      <p:sp>
        <p:nvSpPr>
          <p:cNvPr id="34835" name="Text Box 20"/>
          <p:cNvSpPr txBox="1">
            <a:spLocks noChangeArrowheads="1"/>
          </p:cNvSpPr>
          <p:nvPr/>
        </p:nvSpPr>
        <p:spPr bwMode="auto">
          <a:xfrm>
            <a:off x="1041400" y="4830763"/>
            <a:ext cx="14097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Craft</a:t>
            </a:r>
          </a:p>
        </p:txBody>
      </p:sp>
      <p:sp>
        <p:nvSpPr>
          <p:cNvPr id="34836" name="Text Box 21"/>
          <p:cNvSpPr txBox="1">
            <a:spLocks noChangeArrowheads="1"/>
          </p:cNvSpPr>
          <p:nvPr/>
        </p:nvSpPr>
        <p:spPr bwMode="auto">
          <a:xfrm>
            <a:off x="3359150" y="3908425"/>
            <a:ext cx="2417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Commercial</a:t>
            </a:r>
          </a:p>
        </p:txBody>
      </p:sp>
      <p:sp>
        <p:nvSpPr>
          <p:cNvPr id="34837" name="Text Box 22"/>
          <p:cNvSpPr txBox="1">
            <a:spLocks noChangeArrowheads="1"/>
          </p:cNvSpPr>
          <p:nvPr/>
        </p:nvSpPr>
        <p:spPr bwMode="auto">
          <a:xfrm>
            <a:off x="3963988" y="2293938"/>
            <a:ext cx="1812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Science</a:t>
            </a:r>
          </a:p>
        </p:txBody>
      </p:sp>
      <p:sp>
        <p:nvSpPr>
          <p:cNvPr id="34838" name="Text Box 23"/>
          <p:cNvSpPr txBox="1">
            <a:spLocks noChangeArrowheads="1"/>
          </p:cNvSpPr>
          <p:nvPr/>
        </p:nvSpPr>
        <p:spPr bwMode="auto">
          <a:xfrm>
            <a:off x="6311900" y="3505200"/>
            <a:ext cx="25193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Professional</a:t>
            </a:r>
          </a:p>
          <a:p>
            <a:r>
              <a:rPr lang="en-US" dirty="0"/>
              <a:t>Engineering</a:t>
            </a:r>
          </a:p>
        </p:txBody>
      </p:sp>
      <p:sp>
        <p:nvSpPr>
          <p:cNvPr id="34839" name="Text Box 24"/>
          <p:cNvSpPr txBox="1">
            <a:spLocks noChangeArrowheads="1"/>
          </p:cNvSpPr>
          <p:nvPr/>
        </p:nvSpPr>
        <p:spPr bwMode="auto">
          <a:xfrm>
            <a:off x="304800" y="5535613"/>
            <a:ext cx="5943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i="1" dirty="0"/>
              <a:t>From: Shaw and Garlan</a:t>
            </a:r>
            <a:endParaRPr lang="en-US" dirty="0"/>
          </a:p>
        </p:txBody>
      </p:sp>
      <p:sp>
        <p:nvSpPr>
          <p:cNvPr id="34840" name="Text Box 26"/>
          <p:cNvSpPr txBox="1">
            <a:spLocks noChangeArrowheads="1"/>
          </p:cNvSpPr>
          <p:nvPr/>
        </p:nvSpPr>
        <p:spPr bwMode="auto">
          <a:xfrm>
            <a:off x="3657600" y="1344613"/>
            <a:ext cx="2057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FF0000"/>
                </a:solidFill>
              </a:rPr>
              <a:t>algorithms</a:t>
            </a:r>
          </a:p>
          <a:p>
            <a:r>
              <a:rPr lang="en-US" i="1" dirty="0">
                <a:solidFill>
                  <a:srgbClr val="FF0000"/>
                </a:solidFill>
              </a:rPr>
              <a:t>data structures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4841" name="Rectangle 27"/>
          <p:cNvSpPr>
            <a:spLocks noChangeArrowheads="1"/>
          </p:cNvSpPr>
          <p:nvPr/>
        </p:nvSpPr>
        <p:spPr bwMode="auto">
          <a:xfrm>
            <a:off x="0" y="2716213"/>
            <a:ext cx="533400" cy="762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4842" name="Text Box 28"/>
          <p:cNvSpPr txBox="1">
            <a:spLocks noChangeArrowheads="1"/>
          </p:cNvSpPr>
          <p:nvPr/>
        </p:nvSpPr>
        <p:spPr bwMode="auto">
          <a:xfrm>
            <a:off x="6400800" y="2487613"/>
            <a:ext cx="1828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dirty="0">
                <a:solidFill>
                  <a:srgbClr val="FF0000"/>
                </a:solidFill>
              </a:rPr>
              <a:t>compiler construction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4843" name="Text Box 29"/>
          <p:cNvSpPr txBox="1">
            <a:spLocks noChangeArrowheads="1"/>
          </p:cNvSpPr>
          <p:nvPr/>
        </p:nvSpPr>
        <p:spPr bwMode="auto">
          <a:xfrm>
            <a:off x="3200400" y="3173413"/>
            <a:ext cx="2895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i="1" dirty="0">
                <a:solidFill>
                  <a:srgbClr val="FF0000"/>
                </a:solidFill>
              </a:rPr>
              <a:t>software development</a:t>
            </a:r>
          </a:p>
          <a:p>
            <a:r>
              <a:rPr lang="en-US" i="1" dirty="0">
                <a:solidFill>
                  <a:srgbClr val="FF0000"/>
                </a:solidFill>
              </a:rPr>
              <a:t>methodologies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Engineering: Personal Thoughts</a:t>
            </a:r>
          </a:p>
        </p:txBody>
      </p:sp>
      <p:sp>
        <p:nvSpPr>
          <p:cNvPr id="19459" name="TextBox 2"/>
          <p:cNvSpPr txBox="1">
            <a:spLocks noChangeArrowheads="1"/>
          </p:cNvSpPr>
          <p:nvPr/>
        </p:nvSpPr>
        <p:spPr bwMode="auto">
          <a:xfrm>
            <a:off x="457200" y="1524000"/>
            <a:ext cx="80010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344488" indent="-344488">
              <a:spcBef>
                <a:spcPts val="1200"/>
              </a:spcBef>
            </a:pPr>
            <a:r>
              <a:rPr lang="en-US" b="1" dirty="0">
                <a:solidFill>
                  <a:srgbClr val="0000CC"/>
                </a:solidFill>
              </a:rPr>
              <a:t>The software industry needs to take more responsibility for </a:t>
            </a:r>
          </a:p>
          <a:p>
            <a:pPr marL="344488" indent="-344488"/>
            <a:r>
              <a:rPr lang="en-US" b="1" dirty="0">
                <a:solidFill>
                  <a:srgbClr val="0000CC"/>
                </a:solidFill>
              </a:rPr>
              <a:t>its products.</a:t>
            </a:r>
          </a:p>
          <a:p>
            <a:pPr marL="344488" indent="-344488">
              <a:spcBef>
                <a:spcPts val="1200"/>
              </a:spcBef>
            </a:pPr>
            <a:r>
              <a:rPr lang="en-US" dirty="0">
                <a:solidFill>
                  <a:schemeClr val="tx2"/>
                </a:solidFill>
              </a:rPr>
              <a:t>•	Products are sold or licensed with no guarantees about whether they work as advertised.</a:t>
            </a:r>
          </a:p>
          <a:p>
            <a:pPr marL="344488" indent="-344488">
              <a:spcBef>
                <a:spcPts val="1200"/>
              </a:spcBef>
            </a:pPr>
            <a:r>
              <a:rPr lang="en-US" dirty="0">
                <a:solidFill>
                  <a:schemeClr val="tx2"/>
                </a:solidFill>
              </a:rPr>
              <a:t>•	Time-to-market dominates much of software development.</a:t>
            </a:r>
          </a:p>
          <a:p>
            <a:pPr marL="344488" indent="-344488">
              <a:spcBef>
                <a:spcPts val="1200"/>
              </a:spcBef>
            </a:pPr>
            <a:r>
              <a:rPr lang="en-US" dirty="0">
                <a:solidFill>
                  <a:schemeClr val="tx2"/>
                </a:solidFill>
              </a:rPr>
              <a:t>•	We know how to develop much more reliable and secure software, but reliability and security often have low priority in business plans.</a:t>
            </a:r>
          </a:p>
          <a:p>
            <a:pPr marL="344488" indent="-344488">
              <a:spcBef>
                <a:spcPts val="1200"/>
              </a:spcBef>
            </a:pPr>
            <a:r>
              <a:rPr lang="en-US" b="1" i="1" dirty="0">
                <a:solidFill>
                  <a:srgbClr val="0000CC"/>
                </a:solidFill>
              </a:rPr>
              <a:t>Compare: The car industry (safety and reliability)</a:t>
            </a:r>
          </a:p>
          <a:p>
            <a:pPr marL="344488" indent="-344488"/>
            <a:endParaRPr lang="en-US" dirty="0">
              <a:solidFill>
                <a:srgbClr val="0000CC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Engineering: Personal Thoughts</a:t>
            </a:r>
          </a:p>
        </p:txBody>
      </p:sp>
      <p:sp>
        <p:nvSpPr>
          <p:cNvPr id="20483" name="TextBox 2"/>
          <p:cNvSpPr txBox="1">
            <a:spLocks noChangeArrowheads="1"/>
          </p:cNvSpPr>
          <p:nvPr/>
        </p:nvSpPr>
        <p:spPr bwMode="auto">
          <a:xfrm>
            <a:off x="990600" y="1600200"/>
            <a:ext cx="7315200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344488" indent="-344488">
              <a:spcBef>
                <a:spcPts val="1200"/>
              </a:spcBef>
            </a:pPr>
            <a:r>
              <a:rPr lang="en-US" b="1" dirty="0">
                <a:solidFill>
                  <a:srgbClr val="0000CC"/>
                </a:solidFill>
              </a:rPr>
              <a:t>Too much software development is wasted</a:t>
            </a:r>
          </a:p>
          <a:p>
            <a:pPr marL="344488" indent="-344488">
              <a:spcBef>
                <a:spcPts val="1200"/>
              </a:spcBef>
            </a:pPr>
            <a:r>
              <a:rPr lang="en-US" dirty="0"/>
              <a:t>•	Projects are begun with poorly thought out scope.</a:t>
            </a:r>
          </a:p>
          <a:p>
            <a:pPr marL="344488" indent="-344488">
              <a:spcBef>
                <a:spcPts val="1200"/>
              </a:spcBef>
            </a:pPr>
            <a:r>
              <a:rPr lang="en-US" dirty="0"/>
              <a:t>•	Senior management pays too little attention to a strategic area of their organization.</a:t>
            </a:r>
          </a:p>
          <a:p>
            <a:pPr marL="344488" indent="-344488">
              <a:spcBef>
                <a:spcPts val="1200"/>
              </a:spcBef>
            </a:pPr>
            <a:r>
              <a:rPr lang="en-US" dirty="0"/>
              <a:t>•	Technical teams are poorly led.</a:t>
            </a:r>
          </a:p>
          <a:p>
            <a:pPr marL="344488" indent="-344488">
              <a:spcBef>
                <a:spcPts val="1200"/>
              </a:spcBef>
            </a:pPr>
            <a:r>
              <a:rPr lang="en-US" dirty="0"/>
              <a:t>•	We do not have a good methodology for education in software development.</a:t>
            </a:r>
          </a:p>
          <a:p>
            <a:pPr marL="344488" indent="-344488">
              <a:spcBef>
                <a:spcPts val="1200"/>
              </a:spcBef>
            </a:pPr>
            <a:r>
              <a:rPr lang="en-US" b="1" i="1" dirty="0">
                <a:solidFill>
                  <a:srgbClr val="0000CC"/>
                </a:solidFill>
              </a:rPr>
              <a:t>	Example: Thick sandwich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Software Projects Fail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371600" y="1981200"/>
            <a:ext cx="69342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There is an article on this topic in IEEE Spectrum:</a:t>
            </a:r>
          </a:p>
          <a:p>
            <a:pPr>
              <a:spcBef>
                <a:spcPct val="50000"/>
              </a:spcBef>
            </a:pPr>
            <a:r>
              <a:rPr lang="en-US" u="sng" dirty="0">
                <a:solidFill>
                  <a:srgbClr val="0018F7"/>
                </a:solidFill>
              </a:rPr>
              <a:t>http://spectrum.ieee.org/computing/software/why-software-fails</a:t>
            </a:r>
            <a:endParaRPr lang="en-US" u="sng" dirty="0">
              <a:solidFill>
                <a:srgbClr val="0018F7"/>
              </a:solidFill>
              <a:latin typeface="Helvetica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Software Projects Fail</a:t>
            </a:r>
          </a:p>
        </p:txBody>
      </p:sp>
      <p:sp>
        <p:nvSpPr>
          <p:cNvPr id="22531" name="TextBox 2"/>
          <p:cNvSpPr txBox="1">
            <a:spLocks noChangeArrowheads="1"/>
          </p:cNvSpPr>
          <p:nvPr/>
        </p:nvSpPr>
        <p:spPr bwMode="auto">
          <a:xfrm>
            <a:off x="457200" y="1095375"/>
            <a:ext cx="8229600" cy="494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403225" indent="-403225">
              <a:spcBef>
                <a:spcPts val="300"/>
              </a:spcBef>
            </a:pPr>
            <a:r>
              <a:rPr lang="en-US" b="1" i="1" dirty="0">
                <a:solidFill>
                  <a:srgbClr val="0000CC"/>
                </a:solidFill>
              </a:rPr>
              <a:t>•	Unrealistic or unarticulated project goals</a:t>
            </a:r>
          </a:p>
          <a:p>
            <a:pPr marL="403225" indent="-403225">
              <a:spcBef>
                <a:spcPts val="300"/>
              </a:spcBef>
            </a:pPr>
            <a:r>
              <a:rPr lang="en-US" dirty="0"/>
              <a:t>•	Inaccurate estimates of needed resources</a:t>
            </a:r>
          </a:p>
          <a:p>
            <a:pPr marL="403225" indent="-403225">
              <a:spcBef>
                <a:spcPts val="300"/>
              </a:spcBef>
            </a:pPr>
            <a:r>
              <a:rPr lang="en-US" dirty="0"/>
              <a:t>•	Badly defined system requirements</a:t>
            </a:r>
          </a:p>
          <a:p>
            <a:pPr marL="403225" indent="-403225">
              <a:spcBef>
                <a:spcPts val="300"/>
              </a:spcBef>
            </a:pPr>
            <a:r>
              <a:rPr lang="en-US" dirty="0"/>
              <a:t>•	Poor reporting of the project's status</a:t>
            </a:r>
          </a:p>
          <a:p>
            <a:pPr marL="403225" indent="-403225">
              <a:spcBef>
                <a:spcPts val="300"/>
              </a:spcBef>
            </a:pPr>
            <a:r>
              <a:rPr lang="en-US" dirty="0"/>
              <a:t>•	Unmanaged risks</a:t>
            </a:r>
          </a:p>
          <a:p>
            <a:pPr marL="403225" indent="-403225">
              <a:spcBef>
                <a:spcPts val="300"/>
              </a:spcBef>
            </a:pPr>
            <a:r>
              <a:rPr lang="en-US" b="1" i="1" dirty="0">
                <a:solidFill>
                  <a:srgbClr val="0000CC"/>
                </a:solidFill>
              </a:rPr>
              <a:t>•	Poor communication among customers, developers, &amp; users</a:t>
            </a:r>
          </a:p>
          <a:p>
            <a:pPr marL="403225" indent="-403225">
              <a:spcBef>
                <a:spcPts val="300"/>
              </a:spcBef>
            </a:pPr>
            <a:r>
              <a:rPr lang="en-US" dirty="0"/>
              <a:t>•	Use of immature technology</a:t>
            </a:r>
          </a:p>
          <a:p>
            <a:pPr marL="403225" indent="-403225">
              <a:spcBef>
                <a:spcPts val="300"/>
              </a:spcBef>
            </a:pPr>
            <a:r>
              <a:rPr lang="en-US" dirty="0"/>
              <a:t>•	Inability to handle the project's complexity</a:t>
            </a:r>
          </a:p>
          <a:p>
            <a:pPr marL="403225" indent="-403225">
              <a:spcBef>
                <a:spcPts val="300"/>
              </a:spcBef>
            </a:pPr>
            <a:r>
              <a:rPr lang="en-US" dirty="0"/>
              <a:t>•	Sloppy development practices</a:t>
            </a:r>
          </a:p>
          <a:p>
            <a:pPr marL="403225" indent="-403225">
              <a:spcBef>
                <a:spcPts val="300"/>
              </a:spcBef>
            </a:pPr>
            <a:r>
              <a:rPr lang="en-US" dirty="0"/>
              <a:t>•	Poor project management</a:t>
            </a:r>
          </a:p>
          <a:p>
            <a:pPr marL="403225" indent="-403225">
              <a:spcBef>
                <a:spcPts val="300"/>
              </a:spcBef>
            </a:pPr>
            <a:r>
              <a:rPr lang="en-US" b="1" i="1" dirty="0">
                <a:solidFill>
                  <a:srgbClr val="0000CC"/>
                </a:solidFill>
              </a:rPr>
              <a:t>•	Stakeholder politics</a:t>
            </a:r>
          </a:p>
          <a:p>
            <a:pPr marL="403225" indent="-403225">
              <a:spcBef>
                <a:spcPts val="300"/>
              </a:spcBef>
            </a:pPr>
            <a:r>
              <a:rPr lang="en-US" b="1" i="1" dirty="0">
                <a:solidFill>
                  <a:srgbClr val="0000CC"/>
                </a:solidFill>
              </a:rPr>
              <a:t>•	Commercial pressures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Failures and Risks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533400" y="1219200"/>
            <a:ext cx="8153400" cy="493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>
                <a:solidFill>
                  <a:srgbClr val="0000CC"/>
                </a:solidFill>
              </a:rPr>
              <a:t>Software development projects can fail in many ways:</a:t>
            </a:r>
            <a:endParaRPr lang="en-US" i="1" dirty="0">
              <a:solidFill>
                <a:schemeClr val="tx2"/>
              </a:solidFill>
            </a:endParaRPr>
          </a:p>
          <a:p>
            <a:pPr>
              <a:spcBef>
                <a:spcPct val="50000"/>
              </a:spcBef>
            </a:pPr>
            <a:r>
              <a:rPr lang="en-US" u="sng" dirty="0">
                <a:sym typeface="Marlett" charset="0"/>
              </a:rPr>
              <a:t>The software engineering triangle</a:t>
            </a:r>
            <a:endParaRPr lang="en-US" dirty="0">
              <a:sym typeface="Marlett" charset="0"/>
            </a:endParaRPr>
          </a:p>
          <a:p>
            <a:pPr>
              <a:spcBef>
                <a:spcPct val="1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Late</a:t>
            </a:r>
          </a:p>
          <a:p>
            <a:pPr>
              <a:spcBef>
                <a:spcPct val="10000"/>
              </a:spcBef>
            </a:pPr>
            <a:r>
              <a:rPr lang="en-US" dirty="0">
                <a:sym typeface="Marlett" charset="0"/>
              </a:rPr>
              <a:t>•   Over budget</a:t>
            </a:r>
          </a:p>
          <a:p>
            <a:pPr>
              <a:spcBef>
                <a:spcPct val="1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Lack of function, full of bugs, bad performance </a:t>
            </a:r>
          </a:p>
          <a:p>
            <a:pPr>
              <a:spcBef>
                <a:spcPct val="50000"/>
              </a:spcBef>
            </a:pPr>
            <a:r>
              <a:rPr lang="en-US" u="sng" dirty="0">
                <a:sym typeface="Marlett" charset="0"/>
              </a:rPr>
              <a:t>Changing circumstances</a:t>
            </a:r>
            <a:endParaRPr lang="en-US" dirty="0">
              <a:sym typeface="Marlett" charset="0"/>
            </a:endParaRPr>
          </a:p>
          <a:p>
            <a:pPr>
              <a:spcBef>
                <a:spcPct val="1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Changing markets</a:t>
            </a:r>
          </a:p>
          <a:p>
            <a:pPr>
              <a:spcBef>
                <a:spcPct val="1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Better alternatives</a:t>
            </a:r>
          </a:p>
          <a:p>
            <a:pPr>
              <a:spcBef>
                <a:spcPct val="1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Changes of management</a:t>
            </a:r>
          </a:p>
          <a:p>
            <a:pPr>
              <a:spcBef>
                <a:spcPct val="50000"/>
              </a:spcBef>
            </a:pPr>
            <a:r>
              <a:rPr lang="en-US" b="1" i="1" dirty="0">
                <a:solidFill>
                  <a:srgbClr val="0000CC"/>
                </a:solidFill>
                <a:sym typeface="Marlett" charset="0"/>
              </a:rPr>
              <a:t>The biggest single source of problems is poor understanding of requirements by management &amp; developers</a:t>
            </a:r>
            <a:endParaRPr lang="en-US" b="1" i="1" dirty="0">
              <a:sym typeface="Marlett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Administration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676400" y="2209800"/>
            <a:ext cx="6096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Risk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447800" y="1600200"/>
            <a:ext cx="640080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>
                <a:solidFill>
                  <a:srgbClr val="0000CC"/>
                </a:solidFill>
                <a:sym typeface="Marlett" charset="0"/>
              </a:rPr>
              <a:t>Manage projects to avoid risk:</a:t>
            </a:r>
            <a:endParaRPr lang="en-US" b="1" dirty="0">
              <a:solidFill>
                <a:srgbClr val="0000CC"/>
              </a:solidFill>
              <a:sym typeface="Marlett" charset="0"/>
            </a:endParaRPr>
          </a:p>
          <a:p>
            <a:pPr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Open and visible software process</a:t>
            </a:r>
          </a:p>
          <a:p>
            <a:pPr>
              <a:spcBef>
                <a:spcPct val="50000"/>
              </a:spcBef>
            </a:pPr>
            <a:r>
              <a:rPr lang="en-US" dirty="0">
                <a:sym typeface="Marlett" charset="0"/>
              </a:rPr>
              <a:t>	=&gt; Avoid surprises</a:t>
            </a:r>
          </a:p>
          <a:p>
            <a:pPr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Continual review of requirements</a:t>
            </a:r>
          </a:p>
          <a:p>
            <a:pPr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Willingness to modify or cancel projects</a:t>
            </a:r>
          </a:p>
          <a:p>
            <a:pPr>
              <a:spcBef>
                <a:spcPct val="50000"/>
              </a:spcBef>
            </a:pPr>
            <a:r>
              <a:rPr lang="en-US" dirty="0">
                <a:sym typeface="Marlett" charset="0"/>
              </a:rPr>
              <a:t>•   Short phases, each with deliverables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to Complete a Software Project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81000" y="1066800"/>
            <a:ext cx="87630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346075" indent="-346075">
              <a:spcBef>
                <a:spcPct val="50000"/>
              </a:spcBef>
            </a:pPr>
            <a:r>
              <a:rPr lang="en-US" b="1" i="1" dirty="0">
                <a:solidFill>
                  <a:srgbClr val="0000CC"/>
                </a:solidFill>
              </a:rPr>
              <a:t>Large software projects typically take at least two years from </a:t>
            </a:r>
          </a:p>
          <a:p>
            <a:pPr marL="346075" indent="-346075"/>
            <a:r>
              <a:rPr lang="en-US" b="1" i="1" dirty="0">
                <a:solidFill>
                  <a:srgbClr val="0000CC"/>
                </a:solidFill>
              </a:rPr>
              <a:t>start to finish</a:t>
            </a:r>
          </a:p>
          <a:p>
            <a:pPr marL="346075" indent="-346075"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Formative phase -- changes of plan are easy to accommodate</a:t>
            </a:r>
          </a:p>
          <a:p>
            <a:pPr marL="346075" indent="-346075"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Implementation phase -- fundamental changes are almost impossible</a:t>
            </a:r>
          </a:p>
          <a:p>
            <a:pPr marL="346075" indent="-346075">
              <a:spcBef>
                <a:spcPct val="50000"/>
              </a:spcBef>
            </a:pPr>
            <a:r>
              <a:rPr lang="en-US" i="1" dirty="0">
                <a:sym typeface="Marlett" charset="0"/>
              </a:rPr>
              <a:t>Yet many things can change in two years.</a:t>
            </a:r>
          </a:p>
          <a:p>
            <a:pPr marL="346075" indent="-346075">
              <a:spcBef>
                <a:spcPct val="50000"/>
              </a:spcBef>
            </a:pPr>
            <a:r>
              <a:rPr lang="en-US" dirty="0"/>
              <a:t>Many modern software methodologies aim to apply the </a:t>
            </a:r>
          </a:p>
          <a:p>
            <a:pPr marL="346075" indent="-346075"/>
            <a:r>
              <a:rPr lang="en-US" dirty="0"/>
              <a:t>advantages of small teams and short development cycles to </a:t>
            </a:r>
          </a:p>
          <a:p>
            <a:pPr marL="346075" indent="-346075"/>
            <a:r>
              <a:rPr lang="en-US" dirty="0"/>
              <a:t>large projects.</a:t>
            </a:r>
          </a:p>
          <a:p>
            <a:pPr marL="346075" indent="-346075">
              <a:spcBef>
                <a:spcPct val="50000"/>
              </a:spcBef>
            </a:pPr>
            <a:r>
              <a:rPr lang="en-US" b="1" dirty="0">
                <a:solidFill>
                  <a:srgbClr val="0000CC"/>
                </a:solidFill>
              </a:rPr>
              <a:t>Rapid Application Development</a:t>
            </a:r>
            <a:r>
              <a:rPr lang="en-US" dirty="0"/>
              <a:t> or </a:t>
            </a:r>
            <a:r>
              <a:rPr lang="en-US" b="1" dirty="0">
                <a:solidFill>
                  <a:srgbClr val="0000CC"/>
                </a:solidFill>
              </a:rPr>
              <a:t>Agile Software Development</a:t>
            </a:r>
            <a:r>
              <a:rPr lang="en-US" dirty="0"/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990600"/>
          </a:xfrm>
        </p:spPr>
        <p:txBody>
          <a:bodyPr/>
          <a:lstStyle/>
          <a:p>
            <a:r>
              <a:rPr lang="en-US" dirty="0"/>
              <a:t>Managing Risk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457200" y="1371600"/>
            <a:ext cx="8153400" cy="429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344488" indent="-344488"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Major computing projects are very complex.  Inevitably 	there are delays and failures.</a:t>
            </a:r>
          </a:p>
          <a:p>
            <a:pPr marL="344488" indent="-344488"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Few organizations know how to manage risk &amp; uncertainty.</a:t>
            </a:r>
          </a:p>
          <a:p>
            <a:pPr marL="344488" indent="-344488"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The best Chief Information Officers</a:t>
            </a:r>
          </a:p>
          <a:p>
            <a:pPr marL="344488" indent="-344488">
              <a:spcBef>
                <a:spcPct val="50000"/>
              </a:spcBef>
            </a:pPr>
            <a:r>
              <a:rPr lang="en-US" dirty="0">
                <a:sym typeface="Marlett" charset="0"/>
              </a:rPr>
              <a:t>	=&gt; Manage to minimize risk</a:t>
            </a:r>
          </a:p>
          <a:p>
            <a:pPr marL="344488" indent="-344488">
              <a:spcBef>
                <a:spcPct val="50000"/>
              </a:spcBef>
            </a:pPr>
            <a:r>
              <a:rPr lang="en-US" dirty="0">
                <a:sym typeface="Marlett" charset="0"/>
              </a:rPr>
              <a:t>	=&gt; Have the confidence of their staff who keep them	      </a:t>
            </a:r>
          </a:p>
          <a:p>
            <a:pPr marL="344488" indent="-344488"/>
            <a:r>
              <a:rPr lang="en-US" dirty="0">
                <a:sym typeface="Marlett" charset="0"/>
              </a:rPr>
              <a:t>          truthfully informed</a:t>
            </a:r>
          </a:p>
          <a:p>
            <a:pPr marL="344488" indent="-344488">
              <a:spcBef>
                <a:spcPct val="50000"/>
              </a:spcBef>
            </a:pPr>
            <a:r>
              <a:rPr lang="en-US" dirty="0">
                <a:sym typeface="Marlett" charset="0"/>
              </a:rPr>
              <a:t>	=&gt; Have the self-confidence to keep their seniors </a:t>
            </a:r>
          </a:p>
          <a:p>
            <a:pPr marL="344488" indent="-344488"/>
            <a:r>
              <a:rPr lang="en-US" dirty="0">
                <a:sym typeface="Marlett" charset="0"/>
              </a:rPr>
              <a:t>          truthfully informed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Stop Gracefully</a:t>
            </a:r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762000" y="1447800"/>
            <a:ext cx="7467600" cy="383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344488" indent="-344488"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It is harder to cancel a project than to start it.</a:t>
            </a:r>
          </a:p>
          <a:p>
            <a:pPr marL="344488" indent="-344488">
              <a:spcBef>
                <a:spcPct val="25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It is harder to withdraw a service than introduce it.</a:t>
            </a:r>
          </a:p>
          <a:p>
            <a:pPr marL="344488" indent="-344488">
              <a:spcBef>
                <a:spcPct val="50000"/>
              </a:spcBef>
            </a:pPr>
            <a:r>
              <a:rPr lang="en-US" u="sng" dirty="0">
                <a:sym typeface="Marlett" charset="0"/>
              </a:rPr>
              <a:t>Considerations</a:t>
            </a:r>
            <a:endParaRPr lang="en-US" dirty="0">
              <a:sym typeface="Marlett" charset="0"/>
            </a:endParaRPr>
          </a:p>
          <a:p>
            <a:pPr marL="344488" indent="-344488"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The proponents of the system must now reverse their public stance.</a:t>
            </a:r>
          </a:p>
          <a:p>
            <a:pPr marL="344488" indent="-344488">
              <a:spcBef>
                <a:spcPct val="50000"/>
              </a:spcBef>
            </a:pPr>
            <a:r>
              <a:rPr lang="en-US" dirty="0">
                <a:sym typeface="Marlett" charset="0"/>
              </a:rPr>
              <a:t>	=&gt; Management of expectations</a:t>
            </a:r>
          </a:p>
          <a:p>
            <a:pPr marL="344488" indent="-344488">
              <a:spcBef>
                <a:spcPct val="25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Users of the service need a migration strategy.</a:t>
            </a:r>
          </a:p>
          <a:p>
            <a:pPr marL="344488" indent="-344488">
              <a:spcBef>
                <a:spcPct val="25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Technical staff must have a graceful path forward.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Too Big to Cancel!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609600" y="1524000"/>
            <a:ext cx="80772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u="sng" dirty="0">
                <a:solidFill>
                  <a:schemeClr val="tx2"/>
                </a:solidFill>
              </a:rPr>
              <a:t>Example:</a:t>
            </a:r>
            <a:r>
              <a:rPr lang="en-US" dirty="0">
                <a:solidFill>
                  <a:schemeClr val="tx2"/>
                </a:solidFill>
              </a:rPr>
              <a:t>  University A had antiquated administrative systems. Senior management decided to replace them all with commercial packages from X.  The timetable and budget were hopelessly optimistic.</a:t>
            </a:r>
          </a:p>
          <a:p>
            <a:pPr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Staff get dispirited.</a:t>
            </a: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The Chief Information Officer finds another job.</a:t>
            </a:r>
          </a:p>
          <a:p>
            <a:pPr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A new Chief Information Officer is appointed.</a:t>
            </a:r>
          </a:p>
          <a:p>
            <a:pPr>
              <a:spcBef>
                <a:spcPct val="50000"/>
              </a:spcBef>
            </a:pPr>
            <a:r>
              <a:rPr lang="en-US" dirty="0">
                <a:sym typeface="Marlett" charset="0"/>
              </a:rPr>
              <a:t>What should she do?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Accept the Obvious!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533400" y="1295400"/>
            <a:ext cx="822960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Six organizations were funded by the National Science Foundation, for one year, to develop demonstration projects.</a:t>
            </a:r>
          </a:p>
          <a:p>
            <a:pPr>
              <a:spcBef>
                <a:spcPct val="50000"/>
              </a:spcBef>
            </a:pPr>
            <a:r>
              <a:rPr lang="en-US" dirty="0"/>
              <a:t>The National Science Foundation hoped that the six organizations would then submit a multi-million, five year proposal to develop the production system together.</a:t>
            </a:r>
          </a:p>
          <a:p>
            <a:pPr>
              <a:spcBef>
                <a:spcPct val="50000"/>
              </a:spcBef>
            </a:pPr>
            <a:r>
              <a:rPr lang="en-US" b="1" i="1" dirty="0">
                <a:solidFill>
                  <a:srgbClr val="0000CC"/>
                </a:solidFill>
              </a:rPr>
              <a:t>but ... there were differences (technical and personal) between the organizations.</a:t>
            </a:r>
          </a:p>
          <a:p>
            <a:pPr>
              <a:spcBef>
                <a:spcPct val="50000"/>
              </a:spcBef>
            </a:pPr>
            <a:r>
              <a:rPr lang="en-US" dirty="0"/>
              <a:t>Three weeks before the proposal was due, the principal investigator at University Q decided that the plan was doomed to failure.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CC"/>
                </a:solidFill>
              </a:rPr>
              <a:t>What should he do?</a:t>
            </a:r>
          </a:p>
        </p:txBody>
      </p:sp>
    </p:spTree>
  </p:cSld>
  <p:clrMapOvr>
    <a:masterClrMapping/>
  </p:clrMapOvr>
  <p:transition spd="slow"/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Senior Management Dynamics</a:t>
            </a: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533400" y="1447800"/>
            <a:ext cx="8305800" cy="425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Directors and shareholders appoint the President</a:t>
            </a:r>
          </a:p>
          <a:p>
            <a:pPr>
              <a:spcBef>
                <a:spcPct val="10000"/>
              </a:spcBef>
            </a:pPr>
            <a:r>
              <a:rPr lang="en-US" dirty="0">
                <a:sym typeface="Marlett" charset="0"/>
              </a:rPr>
              <a:t>	=&gt; The President does not want to admit failures</a:t>
            </a:r>
          </a:p>
          <a:p>
            <a:pPr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The President appoints the Chief Information Officer</a:t>
            </a:r>
          </a:p>
          <a:p>
            <a:pPr>
              <a:spcBef>
                <a:spcPct val="10000"/>
              </a:spcBef>
            </a:pPr>
            <a:r>
              <a:rPr lang="en-US" dirty="0">
                <a:sym typeface="Marlett" charset="0"/>
              </a:rPr>
              <a:t>	=&gt; The CIO does not want to 	admit failures</a:t>
            </a:r>
          </a:p>
          <a:p>
            <a:pPr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The CIO appoints the computing managers</a:t>
            </a:r>
          </a:p>
          <a:p>
            <a:pPr>
              <a:spcBef>
                <a:spcPct val="10000"/>
              </a:spcBef>
            </a:pPr>
            <a:r>
              <a:rPr lang="en-US" dirty="0">
                <a:sym typeface="Marlett" charset="0"/>
              </a:rPr>
              <a:t>	=&gt; The computing mangers do not want to admit failures</a:t>
            </a:r>
          </a:p>
          <a:p>
            <a:pPr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The computing managers appoint the developers</a:t>
            </a:r>
          </a:p>
          <a:p>
            <a:pPr>
              <a:spcBef>
                <a:spcPct val="10000"/>
              </a:spcBef>
            </a:pPr>
            <a:r>
              <a:rPr lang="en-US" dirty="0">
                <a:sym typeface="Marlett" charset="0"/>
              </a:rPr>
              <a:t>	=&gt; The developers do not want to admit failure</a:t>
            </a:r>
          </a:p>
          <a:p>
            <a:pPr>
              <a:spcBef>
                <a:spcPct val="50000"/>
              </a:spcBef>
            </a:pPr>
            <a:r>
              <a:rPr lang="en-US" b="1" i="1" dirty="0">
                <a:solidFill>
                  <a:srgbClr val="0000CC"/>
                </a:solidFill>
                <a:sym typeface="Marlett" charset="0"/>
              </a:rPr>
              <a:t>Everybody pretends that things are going well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Senior Management Dynamics</a:t>
            </a: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914400" y="1447800"/>
            <a:ext cx="78486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dirty="0">
                <a:solidFill>
                  <a:srgbClr val="0000CC"/>
                </a:solidFill>
              </a:rPr>
              <a:t>At last the troubles can not be hidden ...</a:t>
            </a:r>
          </a:p>
          <a:p>
            <a:pPr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Directors and shareholders try to blame the President</a:t>
            </a:r>
          </a:p>
          <a:p>
            <a:pPr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The President tries to blame the Chief Information Officer</a:t>
            </a:r>
          </a:p>
          <a:p>
            <a:pPr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The CIO tries to blame the computing managers			(and grumbles about the President)</a:t>
            </a:r>
          </a:p>
          <a:p>
            <a:pPr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The computing managers try to blame the developers		(and grumble about the CIO)</a:t>
            </a:r>
          </a:p>
          <a:p>
            <a:pPr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</a:t>
            </a:r>
            <a:r>
              <a:rPr lang="en-US" dirty="0">
                <a:sym typeface="Marlett" charset="0"/>
              </a:rPr>
              <a:t>The developers grumble about their managers </a:t>
            </a:r>
            <a:endParaRPr lang="en-US" i="1" dirty="0">
              <a:sym typeface="Marlett" charset="0"/>
            </a:endParaRPr>
          </a:p>
          <a:p>
            <a:pPr>
              <a:spcBef>
                <a:spcPct val="50000"/>
              </a:spcBef>
            </a:pPr>
            <a:r>
              <a:rPr lang="en-US" b="1" i="1" dirty="0">
                <a:solidFill>
                  <a:schemeClr val="tx2"/>
                </a:solidFill>
              </a:rPr>
              <a:t>What can we do better?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762000"/>
          </a:xfrm>
        </p:spPr>
        <p:txBody>
          <a:bodyPr/>
          <a:lstStyle/>
          <a:p>
            <a:r>
              <a:rPr lang="en-US" dirty="0"/>
              <a:t>A Summary of CS 5150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685800" y="2209800"/>
            <a:ext cx="792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838200" y="1219200"/>
            <a:ext cx="76962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346075" indent="-346075"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	Software is </a:t>
            </a:r>
            <a:r>
              <a:rPr lang="en-US" b="1" dirty="0">
                <a:solidFill>
                  <a:srgbClr val="0000CC"/>
                </a:solidFill>
                <a:ea typeface="Times New Roman" charset="0"/>
                <a:cs typeface="Times New Roman" charset="0"/>
                <a:sym typeface="Marlett" charset="0"/>
              </a:rPr>
              <a:t>expensive</a:t>
            </a: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.  Understand who is paying and what they want.</a:t>
            </a:r>
          </a:p>
          <a:p>
            <a:pPr marL="346075" indent="-346075"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	If the </a:t>
            </a:r>
            <a:r>
              <a:rPr lang="en-US" b="1" dirty="0">
                <a:solidFill>
                  <a:srgbClr val="0000CC"/>
                </a:solidFill>
                <a:ea typeface="Times New Roman" charset="0"/>
                <a:cs typeface="Times New Roman" charset="0"/>
                <a:sym typeface="Marlett" charset="0"/>
              </a:rPr>
              <a:t>requirements</a:t>
            </a: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 are not well defined, the system will fail.</a:t>
            </a:r>
            <a:endParaRPr lang="en-US" b="1" dirty="0">
              <a:ea typeface="Times New Roman" charset="0"/>
              <a:cs typeface="Times New Roman" charset="0"/>
              <a:sym typeface="Marlett" charset="0"/>
            </a:endParaRPr>
          </a:p>
          <a:p>
            <a:pPr marL="346075" indent="-346075"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 Good </a:t>
            </a:r>
            <a:r>
              <a:rPr lang="en-US" b="1" dirty="0">
                <a:solidFill>
                  <a:srgbClr val="0000CC"/>
                </a:solidFill>
                <a:ea typeface="Times New Roman" charset="0"/>
                <a:cs typeface="Times New Roman" charset="0"/>
                <a:sym typeface="Marlett" charset="0"/>
              </a:rPr>
              <a:t>processes </a:t>
            </a: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help the development of good software.</a:t>
            </a:r>
          </a:p>
          <a:p>
            <a:pPr marL="346075" indent="-346075"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 Software engineering is a </a:t>
            </a:r>
            <a:r>
              <a:rPr lang="en-US" b="1" dirty="0">
                <a:solidFill>
                  <a:srgbClr val="0000CC"/>
                </a:solidFill>
                <a:ea typeface="Times New Roman" charset="0"/>
                <a:cs typeface="Times New Roman" charset="0"/>
                <a:sym typeface="Marlett" charset="0"/>
              </a:rPr>
              <a:t>craft</a:t>
            </a: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, not a fixed procedure</a:t>
            </a:r>
            <a:endParaRPr lang="en-US" dirty="0">
              <a:solidFill>
                <a:schemeClr val="tx2"/>
              </a:solidFill>
              <a:ea typeface="Times New Roman" charset="0"/>
              <a:cs typeface="Times New Roman" charset="0"/>
              <a:sym typeface="Marlett" charset="0"/>
            </a:endParaRPr>
          </a:p>
          <a:p>
            <a:pPr marL="346075" indent="-346075"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 Minimize </a:t>
            </a:r>
            <a:r>
              <a:rPr lang="en-US" b="1" dirty="0">
                <a:solidFill>
                  <a:srgbClr val="0000CC"/>
                </a:solidFill>
                <a:ea typeface="Times New Roman" charset="0"/>
                <a:cs typeface="Times New Roman" charset="0"/>
                <a:sym typeface="Marlett" charset="0"/>
              </a:rPr>
              <a:t>risk</a:t>
            </a: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:</a:t>
            </a:r>
          </a:p>
          <a:p>
            <a:pPr marL="346075" indent="-346075">
              <a:spcBef>
                <a:spcPct val="25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		have </a:t>
            </a:r>
            <a:r>
              <a:rPr lang="en-US" b="1" dirty="0">
                <a:solidFill>
                  <a:srgbClr val="0000CC"/>
                </a:solidFill>
                <a:ea typeface="Times New Roman" charset="0"/>
                <a:cs typeface="Times New Roman" charset="0"/>
                <a:sym typeface="Marlett" charset="0"/>
              </a:rPr>
              <a:t>visible</a:t>
            </a: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 process</a:t>
            </a:r>
          </a:p>
          <a:p>
            <a:pPr marL="346075" indent="-346075"/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		balance </a:t>
            </a:r>
            <a:r>
              <a:rPr lang="en-US" b="1" dirty="0">
                <a:solidFill>
                  <a:srgbClr val="0000CC"/>
                </a:solidFill>
                <a:ea typeface="Times New Roman" charset="0"/>
                <a:cs typeface="Times New Roman" charset="0"/>
                <a:sym typeface="Marlett" charset="0"/>
              </a:rPr>
              <a:t>function</a:t>
            </a: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 v. </a:t>
            </a:r>
            <a:r>
              <a:rPr lang="en-US" b="1" dirty="0">
                <a:solidFill>
                  <a:srgbClr val="0000CC"/>
                </a:solidFill>
                <a:ea typeface="Times New Roman" charset="0"/>
                <a:cs typeface="Times New Roman" charset="0"/>
                <a:sym typeface="Marlett" charset="0"/>
              </a:rPr>
              <a:t>time</a:t>
            </a: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 v. </a:t>
            </a:r>
            <a:r>
              <a:rPr lang="en-US" b="1" dirty="0">
                <a:solidFill>
                  <a:srgbClr val="0000CC"/>
                </a:solidFill>
                <a:ea typeface="Times New Roman" charset="0"/>
                <a:cs typeface="Times New Roman" charset="0"/>
                <a:sym typeface="Marlett" charset="0"/>
              </a:rPr>
              <a:t>cost</a:t>
            </a:r>
          </a:p>
          <a:p>
            <a:pPr marL="346075" indent="-346075">
              <a:spcBef>
                <a:spcPct val="25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    Good software requires good </a:t>
            </a:r>
            <a:r>
              <a:rPr lang="en-US" b="1" dirty="0">
                <a:solidFill>
                  <a:srgbClr val="0000CC"/>
                </a:solidFill>
                <a:ea typeface="Times New Roman" charset="0"/>
                <a:cs typeface="Times New Roman" charset="0"/>
                <a:sym typeface="Marlett" charset="0"/>
              </a:rPr>
              <a:t>people</a:t>
            </a: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 + good </a:t>
            </a:r>
            <a:r>
              <a:rPr lang="en-US" b="1" dirty="0">
                <a:solidFill>
                  <a:srgbClr val="0000CC"/>
                </a:solidFill>
                <a:ea typeface="Times New Roman" charset="0"/>
                <a:cs typeface="Times New Roman" charset="0"/>
                <a:sym typeface="Marlett" charset="0"/>
              </a:rPr>
              <a:t>technology</a:t>
            </a: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	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Business Topics in CS 5150</a:t>
            </a:r>
          </a:p>
        </p:txBody>
      </p:sp>
      <p:sp>
        <p:nvSpPr>
          <p:cNvPr id="16387" name="TextBox 2"/>
          <p:cNvSpPr txBox="1">
            <a:spLocks noChangeArrowheads="1"/>
          </p:cNvSpPr>
          <p:nvPr/>
        </p:nvSpPr>
        <p:spPr bwMode="auto">
          <a:xfrm>
            <a:off x="1066800" y="1295400"/>
            <a:ext cx="7239000" cy="538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344488" indent="-344488"/>
            <a:r>
              <a:rPr lang="en-US" dirty="0"/>
              <a:t>•	</a:t>
            </a:r>
            <a:r>
              <a:rPr lang="en-US" b="1" dirty="0">
                <a:solidFill>
                  <a:srgbClr val="0000CC"/>
                </a:solidFill>
              </a:rPr>
              <a:t>Strategic</a:t>
            </a:r>
            <a:r>
              <a:rPr lang="en-US" dirty="0"/>
              <a:t> importance of software to organizations.</a:t>
            </a:r>
          </a:p>
          <a:p>
            <a:pPr marL="344488" indent="-344488">
              <a:spcBef>
                <a:spcPts val="1200"/>
              </a:spcBef>
            </a:pPr>
            <a:r>
              <a:rPr lang="en-US" dirty="0"/>
              <a:t>•	Roles of </a:t>
            </a:r>
            <a:r>
              <a:rPr lang="en-US" b="1" dirty="0">
                <a:solidFill>
                  <a:srgbClr val="0000CC"/>
                </a:solidFill>
              </a:rPr>
              <a:t>clients</a:t>
            </a:r>
            <a:r>
              <a:rPr lang="en-US" dirty="0"/>
              <a:t>, </a:t>
            </a:r>
            <a:r>
              <a:rPr lang="en-US" b="1" dirty="0">
                <a:solidFill>
                  <a:srgbClr val="0000CC"/>
                </a:solidFill>
              </a:rPr>
              <a:t>customers</a:t>
            </a:r>
            <a:r>
              <a:rPr lang="en-US" dirty="0"/>
              <a:t>, and developers.</a:t>
            </a:r>
          </a:p>
          <a:p>
            <a:pPr marL="344488" indent="-344488">
              <a:spcBef>
                <a:spcPts val="1200"/>
              </a:spcBef>
            </a:pPr>
            <a:r>
              <a:rPr lang="en-US" dirty="0"/>
              <a:t>•	Professional </a:t>
            </a:r>
            <a:r>
              <a:rPr lang="en-US" b="1" dirty="0">
                <a:solidFill>
                  <a:srgbClr val="0000CC"/>
                </a:solidFill>
              </a:rPr>
              <a:t>responsibility</a:t>
            </a:r>
            <a:r>
              <a:rPr lang="en-US" dirty="0"/>
              <a:t>.</a:t>
            </a:r>
          </a:p>
          <a:p>
            <a:pPr marL="344488" indent="-344488">
              <a:spcBef>
                <a:spcPts val="1200"/>
              </a:spcBef>
            </a:pPr>
            <a:r>
              <a:rPr lang="en-US" dirty="0"/>
              <a:t>•	</a:t>
            </a:r>
            <a:r>
              <a:rPr lang="en-US" b="1" dirty="0">
                <a:solidFill>
                  <a:srgbClr val="0000CC"/>
                </a:solidFill>
              </a:rPr>
              <a:t>Legal:</a:t>
            </a:r>
            <a:r>
              <a:rPr lang="en-US" dirty="0"/>
              <a:t> contracts, trade secrets, copyright, patents.</a:t>
            </a:r>
          </a:p>
          <a:p>
            <a:pPr marL="344488" indent="-344488">
              <a:spcBef>
                <a:spcPts val="1200"/>
              </a:spcBef>
            </a:pPr>
            <a:r>
              <a:rPr lang="en-US" dirty="0"/>
              <a:t>•	</a:t>
            </a:r>
            <a:r>
              <a:rPr lang="en-US" b="1" dirty="0">
                <a:solidFill>
                  <a:srgbClr val="0000CC"/>
                </a:solidFill>
              </a:rPr>
              <a:t>People:</a:t>
            </a:r>
            <a:r>
              <a:rPr lang="en-US" dirty="0"/>
              <a:t> managing groups, careers.</a:t>
            </a:r>
          </a:p>
          <a:p>
            <a:pPr marL="344488" indent="-344488">
              <a:spcBef>
                <a:spcPts val="1200"/>
              </a:spcBef>
            </a:pPr>
            <a:r>
              <a:rPr lang="en-US" dirty="0"/>
              <a:t>•	Start ups and </a:t>
            </a:r>
            <a:r>
              <a:rPr lang="en-US" b="1" dirty="0">
                <a:solidFill>
                  <a:srgbClr val="0000CC"/>
                </a:solidFill>
              </a:rPr>
              <a:t>entrepreneurship</a:t>
            </a:r>
            <a:r>
              <a:rPr lang="en-US" dirty="0"/>
              <a:t>.</a:t>
            </a:r>
          </a:p>
          <a:p>
            <a:pPr marL="344488" indent="-344488">
              <a:spcBef>
                <a:spcPts val="1200"/>
              </a:spcBef>
            </a:pPr>
            <a:r>
              <a:rPr lang="en-US" dirty="0"/>
              <a:t>•	</a:t>
            </a:r>
            <a:r>
              <a:rPr lang="en-US" b="1" dirty="0">
                <a:solidFill>
                  <a:srgbClr val="0000CC"/>
                </a:solidFill>
              </a:rPr>
              <a:t>Processes</a:t>
            </a:r>
            <a:r>
              <a:rPr lang="en-US" dirty="0"/>
              <a:t> and </a:t>
            </a:r>
            <a:r>
              <a:rPr lang="en-US" b="1" dirty="0">
                <a:solidFill>
                  <a:srgbClr val="0000CC"/>
                </a:solidFill>
              </a:rPr>
              <a:t>scheduling</a:t>
            </a:r>
            <a:r>
              <a:rPr lang="en-US" dirty="0"/>
              <a:t>.</a:t>
            </a:r>
          </a:p>
          <a:p>
            <a:pPr marL="344488" indent="-344488">
              <a:spcBef>
                <a:spcPts val="1200"/>
              </a:spcBef>
            </a:pPr>
            <a:r>
              <a:rPr lang="en-US" dirty="0"/>
              <a:t>•	Costs: </a:t>
            </a:r>
            <a:r>
              <a:rPr lang="en-US" b="1" dirty="0">
                <a:solidFill>
                  <a:srgbClr val="0000CC"/>
                </a:solidFill>
              </a:rPr>
              <a:t>functionality </a:t>
            </a:r>
            <a:r>
              <a:rPr lang="en-US" dirty="0"/>
              <a:t>– </a:t>
            </a:r>
            <a:r>
              <a:rPr lang="en-US" b="1" dirty="0">
                <a:solidFill>
                  <a:srgbClr val="0000CC"/>
                </a:solidFill>
              </a:rPr>
              <a:t>timeliness </a:t>
            </a:r>
            <a:r>
              <a:rPr lang="en-US" dirty="0"/>
              <a:t>– </a:t>
            </a:r>
            <a:r>
              <a:rPr lang="en-US" b="1" dirty="0">
                <a:solidFill>
                  <a:srgbClr val="0000CC"/>
                </a:solidFill>
              </a:rPr>
              <a:t>resources</a:t>
            </a:r>
            <a:r>
              <a:rPr lang="en-US" dirty="0"/>
              <a:t>.</a:t>
            </a:r>
          </a:p>
          <a:p>
            <a:pPr marL="344488" indent="-344488">
              <a:spcBef>
                <a:spcPts val="1200"/>
              </a:spcBef>
            </a:pPr>
            <a:r>
              <a:rPr lang="en-US" dirty="0"/>
              <a:t>•	</a:t>
            </a:r>
            <a:r>
              <a:rPr lang="en-US" b="1" dirty="0">
                <a:solidFill>
                  <a:srgbClr val="0000CC"/>
                </a:solidFill>
              </a:rPr>
              <a:t>Risks </a:t>
            </a:r>
            <a:r>
              <a:rPr lang="en-US" dirty="0"/>
              <a:t>and </a:t>
            </a:r>
            <a:r>
              <a:rPr lang="en-US" b="1" dirty="0">
                <a:solidFill>
                  <a:srgbClr val="0000CC"/>
                </a:solidFill>
              </a:rPr>
              <a:t>visibility</a:t>
            </a:r>
            <a:r>
              <a:rPr lang="en-US" dirty="0"/>
              <a:t>.</a:t>
            </a:r>
          </a:p>
          <a:p>
            <a:pPr marL="344488" indent="-344488"/>
            <a:endParaRPr lang="en-US" dirty="0"/>
          </a:p>
          <a:p>
            <a:pPr marL="344488" indent="-344488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0"/>
            <a:ext cx="7772400" cy="914400"/>
          </a:xfrm>
        </p:spPr>
        <p:txBody>
          <a:bodyPr/>
          <a:lstStyle/>
          <a:p>
            <a:r>
              <a:rPr lang="en-US" dirty="0"/>
              <a:t>Business Models:</a:t>
            </a:r>
            <a:br>
              <a:rPr lang="en-US" dirty="0"/>
            </a:br>
            <a:r>
              <a:rPr lang="en-US" dirty="0"/>
              <a:t>Free-Lance Software Development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762000" y="1600200"/>
            <a:ext cx="8077200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defTabSz="919163">
              <a:spcBef>
                <a:spcPct val="50000"/>
              </a:spcBef>
            </a:pPr>
            <a:r>
              <a:rPr lang="en-US" dirty="0">
                <a:solidFill>
                  <a:schemeClr val="tx2"/>
                </a:solidFill>
              </a:rPr>
              <a:t>You and a few friends create a company to develop software.  You are offered a contract to write bespoke software (e.g., a commercial web site).</a:t>
            </a:r>
          </a:p>
          <a:p>
            <a:pPr defTabSz="919163">
              <a:spcBef>
                <a:spcPct val="50000"/>
              </a:spcBef>
            </a:pPr>
            <a:r>
              <a:rPr lang="en-US" dirty="0">
                <a:solidFill>
                  <a:schemeClr val="tx2"/>
                </a:solidFill>
              </a:rPr>
              <a:t>How much should you charge per hour?</a:t>
            </a:r>
          </a:p>
          <a:p>
            <a:pPr defTabSz="919163">
              <a:spcBef>
                <a:spcPct val="50000"/>
              </a:spcBef>
            </a:pPr>
            <a:r>
              <a:rPr lang="en-US" dirty="0">
                <a:solidFill>
                  <a:schemeClr val="tx2"/>
                </a:solidFill>
              </a:rPr>
              <a:t>You plan to work 40 hours a week for 50 weeks of the year and want to earn $50,000.</a:t>
            </a:r>
          </a:p>
          <a:p>
            <a:pPr defTabSz="919163">
              <a:spcBef>
                <a:spcPct val="50000"/>
              </a:spcBef>
            </a:pPr>
            <a:r>
              <a:rPr lang="en-US" dirty="0">
                <a:solidFill>
                  <a:schemeClr val="accent2"/>
                </a:solidFill>
              </a:rPr>
              <a:t>Hourly rate = $50,000 / (40 x 50) = $25</a:t>
            </a:r>
          </a:p>
          <a:p>
            <a:pPr defTabSz="919163">
              <a:spcBef>
                <a:spcPct val="50000"/>
              </a:spcBef>
            </a:pPr>
            <a:r>
              <a:rPr lang="en-US" b="1" i="1" dirty="0">
                <a:solidFill>
                  <a:schemeClr val="tx2"/>
                </a:solidFill>
              </a:rPr>
              <a:t>But ...</a:t>
            </a:r>
          </a:p>
          <a:p>
            <a:pPr defTabSz="919163">
              <a:spcBef>
                <a:spcPct val="50000"/>
              </a:spcBef>
            </a:pPr>
            <a:r>
              <a:rPr lang="en-US" dirty="0">
                <a:solidFill>
                  <a:schemeClr val="tx2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95325" y="49213"/>
            <a:ext cx="7772400" cy="941387"/>
          </a:xfrm>
        </p:spPr>
        <p:txBody>
          <a:bodyPr/>
          <a:lstStyle/>
          <a:p>
            <a:r>
              <a:rPr lang="en-US" dirty="0"/>
              <a:t>Free-Lance Software Development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609600" y="1295400"/>
            <a:ext cx="80772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defTabSz="919163">
              <a:spcBef>
                <a:spcPct val="50000"/>
              </a:spcBef>
            </a:pPr>
            <a:r>
              <a:rPr lang="en-US" dirty="0">
                <a:solidFill>
                  <a:schemeClr val="tx2"/>
                </a:solidFill>
              </a:rPr>
              <a:t>	Salary				$50,000</a:t>
            </a:r>
          </a:p>
          <a:p>
            <a:pPr defTabSz="919163"/>
            <a:r>
              <a:rPr lang="en-US" dirty="0">
                <a:solidFill>
                  <a:schemeClr val="tx2"/>
                </a:solidFill>
              </a:rPr>
              <a:t>	Benefits (including taxes)	$15,000</a:t>
            </a:r>
          </a:p>
          <a:p>
            <a:pPr defTabSz="919163"/>
            <a:r>
              <a:rPr lang="en-US" dirty="0">
                <a:solidFill>
                  <a:schemeClr val="tx2"/>
                </a:solidFill>
              </a:rPr>
              <a:t>	Rent, equipment, etc.		$10,000</a:t>
            </a:r>
          </a:p>
          <a:p>
            <a:pPr defTabSz="919163"/>
            <a:r>
              <a:rPr lang="en-US" dirty="0">
                <a:solidFill>
                  <a:schemeClr val="tx2"/>
                </a:solidFill>
              </a:rPr>
              <a:t>	Fees, services, etc.		$15,000</a:t>
            </a:r>
          </a:p>
          <a:p>
            <a:pPr defTabSz="919163"/>
            <a:r>
              <a:rPr lang="en-US" dirty="0">
                <a:solidFill>
                  <a:schemeClr val="tx2"/>
                </a:solidFill>
              </a:rPr>
              <a:t>	Travel and misc.		$10,000</a:t>
            </a:r>
          </a:p>
          <a:p>
            <a:pPr defTabSz="919163"/>
            <a:r>
              <a:rPr lang="en-US" dirty="0">
                <a:solidFill>
                  <a:schemeClr val="tx2"/>
                </a:solidFill>
              </a:rPr>
              <a:t>	    TOTAL EXPENSE	          $100,000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>
            <a:off x="1219200" y="3200400"/>
            <a:ext cx="52578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1676400" y="3657600"/>
            <a:ext cx="5181600" cy="21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chemeClr val="tx2"/>
                </a:solidFill>
              </a:rPr>
              <a:t>Hours worked			  2,000</a:t>
            </a:r>
          </a:p>
          <a:p>
            <a:r>
              <a:rPr lang="en-US" i="1" dirty="0">
                <a:solidFill>
                  <a:schemeClr val="tx2"/>
                </a:solidFill>
              </a:rPr>
              <a:t>less</a:t>
            </a:r>
            <a:r>
              <a:rPr lang="en-US" dirty="0">
                <a:solidFill>
                  <a:schemeClr val="tx2"/>
                </a:solidFill>
              </a:rPr>
              <a:t> administration		     400</a:t>
            </a:r>
          </a:p>
          <a:p>
            <a:r>
              <a:rPr lang="en-US" i="1" dirty="0">
                <a:solidFill>
                  <a:schemeClr val="tx2"/>
                </a:solidFill>
              </a:rPr>
              <a:t>less</a:t>
            </a:r>
            <a:r>
              <a:rPr lang="en-US" dirty="0">
                <a:solidFill>
                  <a:schemeClr val="tx2"/>
                </a:solidFill>
              </a:rPr>
              <a:t> marketing			     350</a:t>
            </a:r>
          </a:p>
          <a:p>
            <a:r>
              <a:rPr lang="en-US" dirty="0">
                <a:solidFill>
                  <a:schemeClr val="tx2"/>
                </a:solidFill>
              </a:rPr>
              <a:t>  BILLABLE HOURS		  1,250</a:t>
            </a: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chemeClr val="accent2"/>
                </a:solidFill>
              </a:rPr>
              <a:t>Hourly rate = $100,000 /1,250 = $80</a:t>
            </a:r>
          </a:p>
        </p:txBody>
      </p:sp>
      <p:sp>
        <p:nvSpPr>
          <p:cNvPr id="27654" name="Line 6"/>
          <p:cNvSpPr>
            <a:spLocks noChangeShapeType="1"/>
          </p:cNvSpPr>
          <p:nvPr/>
        </p:nvSpPr>
        <p:spPr bwMode="auto">
          <a:xfrm>
            <a:off x="1371600" y="4800600"/>
            <a:ext cx="52578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Free-Lance Software Development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533400" y="1219200"/>
            <a:ext cx="8153400" cy="483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CC"/>
                </a:solidFill>
              </a:rPr>
              <a:t>You MUST have a contract with the customer.  It may be a simple letter or a complex agreement.</a:t>
            </a:r>
          </a:p>
          <a:p>
            <a:pPr>
              <a:spcBef>
                <a:spcPct val="50000"/>
              </a:spcBef>
            </a:pPr>
            <a:r>
              <a:rPr lang="en-US" b="1" i="1" dirty="0">
                <a:solidFill>
                  <a:srgbClr val="0000CC"/>
                </a:solidFill>
              </a:rPr>
              <a:t>What should it contain?</a:t>
            </a:r>
          </a:p>
          <a:p>
            <a:pPr>
              <a:spcBef>
                <a:spcPct val="50000"/>
              </a:spcBef>
            </a:pPr>
            <a:r>
              <a:rPr lang="en-US" dirty="0"/>
              <a:t>Are you being paid by the hour? Or by completion of the task?</a:t>
            </a:r>
          </a:p>
          <a:p>
            <a:pPr>
              <a:spcBef>
                <a:spcPct val="50000"/>
              </a:spcBef>
            </a:pPr>
            <a:r>
              <a:rPr lang="en-US" dirty="0"/>
              <a:t>What acceptance tests will be done?  Who decides when the job is done?</a:t>
            </a:r>
          </a:p>
          <a:p>
            <a:pPr>
              <a:spcBef>
                <a:spcPct val="50000"/>
              </a:spcBef>
            </a:pPr>
            <a:r>
              <a:rPr lang="en-US" dirty="0"/>
              <a:t>Who owns the software?  What licenses does the other party have?</a:t>
            </a:r>
          </a:p>
          <a:p>
            <a:pPr>
              <a:spcBef>
                <a:spcPct val="50000"/>
              </a:spcBef>
            </a:pPr>
            <a:r>
              <a:rPr lang="en-US" dirty="0"/>
              <a:t>Who provides hardware, software that is required, supplies, etc.?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CC"/>
                </a:solidFill>
              </a:rPr>
              <a:t>When will you get your money? 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69950"/>
          </a:xfrm>
        </p:spPr>
        <p:txBody>
          <a:bodyPr/>
          <a:lstStyle/>
          <a:p>
            <a:r>
              <a:rPr lang="en-US" dirty="0"/>
              <a:t>Business Model: Packaged Software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1295400" y="1371600"/>
            <a:ext cx="6858000" cy="447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344488" indent="-344488">
              <a:spcBef>
                <a:spcPct val="50000"/>
              </a:spcBef>
            </a:pPr>
            <a:r>
              <a:rPr lang="en-US" b="1" dirty="0">
                <a:solidFill>
                  <a:srgbClr val="0000CC"/>
                </a:solidFill>
              </a:rPr>
              <a:t>Example of fixed and variable cost:</a:t>
            </a:r>
          </a:p>
          <a:p>
            <a:pPr marL="344488" indent="-344488"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	</a:t>
            </a:r>
            <a:r>
              <a:rPr lang="en-US" dirty="0">
                <a:solidFill>
                  <a:schemeClr val="tx2"/>
                </a:solidFill>
              </a:rPr>
              <a:t>The initial development cost of a software product is $1 million.</a:t>
            </a:r>
          </a:p>
          <a:p>
            <a:pPr marL="344488" indent="-344488"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	</a:t>
            </a:r>
            <a:r>
              <a:rPr lang="en-US" dirty="0">
                <a:solidFill>
                  <a:schemeClr val="tx2"/>
                </a:solidFill>
              </a:rPr>
              <a:t>The cost of packaging and distribution of each copy is $5.</a:t>
            </a:r>
          </a:p>
          <a:p>
            <a:pPr marL="344488" indent="-344488"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	</a:t>
            </a:r>
            <a:r>
              <a:rPr lang="en-US" dirty="0">
                <a:solidFill>
                  <a:schemeClr val="tx2"/>
                </a:solidFill>
              </a:rPr>
              <a:t>Technical support costs average $15 per copy.</a:t>
            </a:r>
          </a:p>
          <a:p>
            <a:pPr marL="344488" indent="-344488">
              <a:spcBef>
                <a:spcPct val="50000"/>
              </a:spcBef>
            </a:pPr>
            <a:r>
              <a:rPr lang="en-US" dirty="0">
                <a:ea typeface="Times New Roman" charset="0"/>
                <a:cs typeface="Times New Roman" charset="0"/>
                <a:sym typeface="Marlett" charset="0"/>
              </a:rPr>
              <a:t>•	</a:t>
            </a:r>
            <a:r>
              <a:rPr lang="en-US" dirty="0">
                <a:solidFill>
                  <a:schemeClr val="tx2"/>
                </a:solidFill>
              </a:rPr>
              <a:t>The package sells for $200 per copy.</a:t>
            </a:r>
          </a:p>
          <a:p>
            <a:pPr marL="344488" indent="-344488">
              <a:spcBef>
                <a:spcPct val="50000"/>
              </a:spcBef>
            </a:pPr>
            <a:r>
              <a:rPr lang="en-US" dirty="0">
                <a:solidFill>
                  <a:schemeClr val="tx2"/>
                </a:solidFill>
              </a:rPr>
              <a:t>Fixed cost = $1 million</a:t>
            </a:r>
          </a:p>
          <a:p>
            <a:pPr marL="344488" indent="-344488">
              <a:spcBef>
                <a:spcPct val="50000"/>
              </a:spcBef>
            </a:pPr>
            <a:r>
              <a:rPr lang="en-US" dirty="0">
                <a:solidFill>
                  <a:schemeClr val="tx2"/>
                </a:solidFill>
              </a:rPr>
              <a:t>Variable cost = $20</a:t>
            </a:r>
          </a:p>
        </p:txBody>
      </p:sp>
      <p:sp>
        <p:nvSpPr>
          <p:cNvPr id="29700" name="Line 4"/>
          <p:cNvSpPr>
            <a:spLocks noChangeShapeType="1"/>
          </p:cNvSpPr>
          <p:nvPr/>
        </p:nvSpPr>
        <p:spPr bwMode="auto">
          <a:xfrm>
            <a:off x="228600" y="4800600"/>
            <a:ext cx="83820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4613"/>
            <a:ext cx="8153400" cy="1143000"/>
          </a:xfrm>
        </p:spPr>
        <p:txBody>
          <a:bodyPr/>
          <a:lstStyle/>
          <a:p>
            <a:r>
              <a:rPr lang="en-US" dirty="0"/>
              <a:t>Fixed and Variable Costs: Profit or Loss</a:t>
            </a:r>
          </a:p>
        </p:txBody>
      </p:sp>
      <p:sp>
        <p:nvSpPr>
          <p:cNvPr id="30723" name="Line 3"/>
          <p:cNvSpPr>
            <a:spLocks noChangeShapeType="1"/>
          </p:cNvSpPr>
          <p:nvPr/>
        </p:nvSpPr>
        <p:spPr bwMode="auto">
          <a:xfrm>
            <a:off x="1371600" y="1752600"/>
            <a:ext cx="0" cy="419100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>
            <a:off x="1371600" y="5943600"/>
            <a:ext cx="6629400" cy="0"/>
          </a:xfrm>
          <a:prstGeom prst="line">
            <a:avLst/>
          </a:prstGeom>
          <a:noFill/>
          <a:ln w="9525">
            <a:solidFill>
              <a:schemeClr val="tx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04800" y="16002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chemeClr val="tx2"/>
                </a:solidFill>
              </a:rPr>
              <a:t>$1.5M</a:t>
            </a:r>
          </a:p>
        </p:txBody>
      </p:sp>
      <p:sp>
        <p:nvSpPr>
          <p:cNvPr id="30726" name="Line 6"/>
          <p:cNvSpPr>
            <a:spLocks noChangeShapeType="1"/>
          </p:cNvSpPr>
          <p:nvPr/>
        </p:nvSpPr>
        <p:spPr bwMode="auto">
          <a:xfrm>
            <a:off x="1371600" y="3200400"/>
            <a:ext cx="6629400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30727" name="Line 7"/>
          <p:cNvSpPr>
            <a:spLocks noChangeShapeType="1"/>
          </p:cNvSpPr>
          <p:nvPr/>
        </p:nvSpPr>
        <p:spPr bwMode="auto">
          <a:xfrm>
            <a:off x="1371600" y="4572000"/>
            <a:ext cx="6629400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30728" name="Line 8"/>
          <p:cNvSpPr>
            <a:spLocks noChangeShapeType="1"/>
          </p:cNvSpPr>
          <p:nvPr/>
        </p:nvSpPr>
        <p:spPr bwMode="auto">
          <a:xfrm>
            <a:off x="1371600" y="1828800"/>
            <a:ext cx="6629400" cy="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457200" y="28956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chemeClr val="tx2"/>
                </a:solidFill>
              </a:rPr>
              <a:t>$1.0M</a:t>
            </a:r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381000" y="42672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chemeClr val="tx2"/>
                </a:solidFill>
              </a:rPr>
              <a:t>$0.5M</a:t>
            </a:r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 flipV="1">
            <a:off x="3200400" y="1752600"/>
            <a:ext cx="0" cy="41910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 flipV="1">
            <a:off x="5029200" y="1752600"/>
            <a:ext cx="0" cy="41910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 flipV="1">
            <a:off x="6858000" y="1752600"/>
            <a:ext cx="0" cy="4191000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8077200" y="5486400"/>
            <a:ext cx="838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chemeClr val="tx2"/>
                </a:solidFill>
              </a:rPr>
              <a:t>Unit sales</a:t>
            </a:r>
          </a:p>
        </p:txBody>
      </p:sp>
      <p:sp>
        <p:nvSpPr>
          <p:cNvPr id="30735" name="Text Box 15"/>
          <p:cNvSpPr txBox="1">
            <a:spLocks noChangeArrowheads="1"/>
          </p:cNvSpPr>
          <p:nvPr/>
        </p:nvSpPr>
        <p:spPr bwMode="auto">
          <a:xfrm>
            <a:off x="2590800" y="58674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chemeClr val="tx2"/>
                </a:solidFill>
              </a:rPr>
              <a:t>2,500</a:t>
            </a:r>
          </a:p>
        </p:txBody>
      </p:sp>
      <p:sp>
        <p:nvSpPr>
          <p:cNvPr id="30736" name="Text Box 16"/>
          <p:cNvSpPr txBox="1">
            <a:spLocks noChangeArrowheads="1"/>
          </p:cNvSpPr>
          <p:nvPr/>
        </p:nvSpPr>
        <p:spPr bwMode="auto">
          <a:xfrm>
            <a:off x="4419600" y="5867400"/>
            <a:ext cx="1143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chemeClr val="tx2"/>
                </a:solidFill>
              </a:rPr>
              <a:t>5,000</a:t>
            </a:r>
          </a:p>
        </p:txBody>
      </p: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6324600" y="58674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dirty="0">
                <a:solidFill>
                  <a:schemeClr val="tx2"/>
                </a:solidFill>
              </a:rPr>
              <a:t>7,500</a:t>
            </a:r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 flipH="1">
            <a:off x="1371600" y="2895600"/>
            <a:ext cx="5486400" cy="3048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 flipV="1">
            <a:off x="1371600" y="1828800"/>
            <a:ext cx="5486400" cy="41148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 dirty="0"/>
          </a:p>
        </p:txBody>
      </p: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6934200" y="12954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Revenue</a:t>
            </a:r>
          </a:p>
        </p:txBody>
      </p:sp>
      <p:sp>
        <p:nvSpPr>
          <p:cNvPr id="30741" name="Text Box 21"/>
          <p:cNvSpPr txBox="1">
            <a:spLocks noChangeArrowheads="1"/>
          </p:cNvSpPr>
          <p:nvPr/>
        </p:nvSpPr>
        <p:spPr bwMode="auto">
          <a:xfrm>
            <a:off x="6934200" y="26670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CC"/>
                </a:solidFill>
              </a:rPr>
              <a:t>Costs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or Loss?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381000" y="1143000"/>
            <a:ext cx="8534400" cy="498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marL="344488" indent="-344488">
              <a:spcBef>
                <a:spcPct val="50000"/>
              </a:spcBef>
            </a:pPr>
            <a:r>
              <a:rPr lang="en-US" b="1" dirty="0">
                <a:solidFill>
                  <a:srgbClr val="0000CC"/>
                </a:solidFill>
              </a:rPr>
              <a:t>If you sell 7,500 copies do you make a profit of $350K?</a:t>
            </a:r>
          </a:p>
          <a:p>
            <a:pPr marL="344488" indent="-344488">
              <a:spcBef>
                <a:spcPct val="20000"/>
              </a:spcBef>
              <a:buFontTx/>
              <a:buChar char="•"/>
            </a:pPr>
            <a:r>
              <a:rPr lang="en-US" dirty="0"/>
              <a:t>Did you borrow money to cover the start-up period?  How much interest did you pay?</a:t>
            </a:r>
          </a:p>
          <a:p>
            <a:pPr marL="344488" indent="-344488">
              <a:spcBef>
                <a:spcPct val="20000"/>
              </a:spcBef>
              <a:buFontTx/>
              <a:buChar char="•"/>
            </a:pPr>
            <a:r>
              <a:rPr lang="en-US" dirty="0"/>
              <a:t>What about taxes?</a:t>
            </a:r>
          </a:p>
          <a:p>
            <a:pPr marL="344488" indent="-344488">
              <a:spcBef>
                <a:spcPct val="50000"/>
              </a:spcBef>
            </a:pPr>
            <a:r>
              <a:rPr lang="en-US" b="1" dirty="0">
                <a:solidFill>
                  <a:srgbClr val="0000CC"/>
                </a:solidFill>
              </a:rPr>
              <a:t>Cash flow</a:t>
            </a:r>
          </a:p>
          <a:p>
            <a:pPr marL="344488" indent="-344488">
              <a:spcBef>
                <a:spcPct val="20000"/>
              </a:spcBef>
              <a:buFontTx/>
              <a:buChar char="•"/>
            </a:pPr>
            <a:r>
              <a:rPr lang="en-US" dirty="0"/>
              <a:t>When will you be paid (always late)?</a:t>
            </a:r>
          </a:p>
          <a:p>
            <a:pPr marL="344488" indent="-344488">
              <a:spcBef>
                <a:spcPct val="20000"/>
              </a:spcBef>
              <a:buFontTx/>
              <a:buChar char="•"/>
            </a:pPr>
            <a:r>
              <a:rPr lang="en-US" dirty="0"/>
              <a:t>When do you have to pay your bills?</a:t>
            </a:r>
          </a:p>
          <a:p>
            <a:pPr marL="344488" indent="-344488">
              <a:spcBef>
                <a:spcPct val="50000"/>
              </a:spcBef>
            </a:pPr>
            <a:r>
              <a:rPr lang="en-US" b="1" dirty="0">
                <a:solidFill>
                  <a:srgbClr val="0000CC"/>
                </a:solidFill>
              </a:rPr>
              <a:t>Risk</a:t>
            </a:r>
          </a:p>
          <a:p>
            <a:pPr marL="344488" indent="-344488">
              <a:spcBef>
                <a:spcPct val="20000"/>
              </a:spcBef>
              <a:buFontTx/>
              <a:buChar char="•"/>
            </a:pPr>
            <a:r>
              <a:rPr lang="en-US" dirty="0"/>
              <a:t>What extra costs do you have if the product is a year late?</a:t>
            </a:r>
          </a:p>
          <a:p>
            <a:pPr marL="344488" indent="-344488">
              <a:spcBef>
                <a:spcPct val="20000"/>
              </a:spcBef>
              <a:buFontTx/>
              <a:buChar char="•"/>
            </a:pPr>
            <a:r>
              <a:rPr lang="en-US" dirty="0"/>
              <a:t>What if you only sell 5,000 copies?</a:t>
            </a:r>
          </a:p>
          <a:p>
            <a:pPr marL="344488" indent="-344488">
              <a:spcBef>
                <a:spcPct val="20000"/>
              </a:spcBef>
              <a:buFontTx/>
              <a:buChar char="•"/>
            </a:pPr>
            <a:r>
              <a:rPr lang="en-US" dirty="0"/>
              <a:t>If you increase the price, does your revenue go up or down?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2136</TotalTime>
  <Words>1789</Words>
  <Application>Microsoft Macintosh PowerPoint</Application>
  <PresentationFormat>On-screen Show (4:3)</PresentationFormat>
  <Paragraphs>227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Times New Roman</vt:lpstr>
      <vt:lpstr>ＭＳ Ｐゴシック</vt:lpstr>
      <vt:lpstr>Arial</vt:lpstr>
      <vt:lpstr>Helvetica</vt:lpstr>
      <vt:lpstr>Marlett</vt:lpstr>
      <vt:lpstr>Default Design</vt:lpstr>
      <vt:lpstr>CS 5150  Software Engineering</vt:lpstr>
      <vt:lpstr>Administration</vt:lpstr>
      <vt:lpstr>Business Topics in CS 5150</vt:lpstr>
      <vt:lpstr>Business Models: Free-Lance Software Development</vt:lpstr>
      <vt:lpstr>Free-Lance Software Development</vt:lpstr>
      <vt:lpstr>Free-Lance Software Development</vt:lpstr>
      <vt:lpstr>Business Model: Packaged Software</vt:lpstr>
      <vt:lpstr>Fixed and Variable Costs: Profit or Loss</vt:lpstr>
      <vt:lpstr>Profit or Loss?</vt:lpstr>
      <vt:lpstr>Software Development as a Profession</vt:lpstr>
      <vt:lpstr>What is Engineering?</vt:lpstr>
      <vt:lpstr>The Craft of Software Development</vt:lpstr>
      <vt:lpstr>Crafts, Science, Engineering</vt:lpstr>
      <vt:lpstr>Crafts, Science, Engineering</vt:lpstr>
      <vt:lpstr>Software Engineering: Personal Thoughts</vt:lpstr>
      <vt:lpstr>Software Engineering: Personal Thoughts</vt:lpstr>
      <vt:lpstr>Why Software Projects Fail</vt:lpstr>
      <vt:lpstr>Why Software Projects Fail</vt:lpstr>
      <vt:lpstr>Failures and Risks</vt:lpstr>
      <vt:lpstr>Managing Risk</vt:lpstr>
      <vt:lpstr>Time to Complete a Software Project</vt:lpstr>
      <vt:lpstr>Managing Risk</vt:lpstr>
      <vt:lpstr>How to Stop Gracefully</vt:lpstr>
      <vt:lpstr>Too Big to Cancel!</vt:lpstr>
      <vt:lpstr>Accept the Obvious!</vt:lpstr>
      <vt:lpstr>Senior Management Dynamics</vt:lpstr>
      <vt:lpstr>Senior Management Dynamics</vt:lpstr>
      <vt:lpstr>A Summary of CS 5150</vt:lpstr>
    </vt:vector>
  </TitlesOfParts>
  <Company>Cornell University Computer Science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 -  No Slide Title</dc:title>
  <dc:creator>wya</dc:creator>
  <cp:keywords/>
  <cp:lastModifiedBy>William Arms</cp:lastModifiedBy>
  <cp:revision>157</cp:revision>
  <dcterms:created xsi:type="dcterms:W3CDTF">2010-12-01T13:47:24Z</dcterms:created>
  <dcterms:modified xsi:type="dcterms:W3CDTF">2010-12-01T14:00:20Z</dcterms:modified>
</cp:coreProperties>
</file>