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65" r:id="rId2"/>
  </p:sldMasterIdLst>
  <p:notesMasterIdLst>
    <p:notesMasterId r:id="rId16"/>
  </p:notesMasterIdLst>
  <p:sldIdLst>
    <p:sldId id="374" r:id="rId3"/>
    <p:sldId id="540" r:id="rId4"/>
    <p:sldId id="542" r:id="rId5"/>
    <p:sldId id="543" r:id="rId6"/>
    <p:sldId id="544" r:id="rId7"/>
    <p:sldId id="545" r:id="rId8"/>
    <p:sldId id="573" r:id="rId9"/>
    <p:sldId id="574" r:id="rId10"/>
    <p:sldId id="579" r:id="rId11"/>
    <p:sldId id="580" r:id="rId12"/>
    <p:sldId id="577" r:id="rId13"/>
    <p:sldId id="581" r:id="rId14"/>
    <p:sldId id="582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96" autoAdjust="0"/>
    <p:restoredTop sz="92322" autoAdjust="0"/>
  </p:normalViewPr>
  <p:slideViewPr>
    <p:cSldViewPr>
      <p:cViewPr>
        <p:scale>
          <a:sx n="91" d="100"/>
          <a:sy n="91" d="100"/>
        </p:scale>
        <p:origin x="257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tags" Target="tags/tag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CF018C9-76CA-D74A-904F-0CAD721BC2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90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F029C-0E0A-044F-BC45-E732C1BB804E}" type="slidenum">
              <a:rPr lang="en-US"/>
              <a:pPr/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74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6A4940-C790-8347-A00C-6FD0A09FC170}" type="slidenum">
              <a:rPr lang="en-US"/>
              <a:pPr/>
              <a:t>2</a:t>
            </a:fld>
            <a:endParaRPr lang="en-US"/>
          </a:p>
        </p:txBody>
      </p:sp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3750" cy="345281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4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986975-1F8B-EB46-A22F-EBDA9934B02D}" type="slidenum">
              <a:rPr lang="en-US"/>
              <a:pPr/>
              <a:t>3</a:t>
            </a:fld>
            <a:endParaRPr lang="en-US"/>
          </a:p>
        </p:txBody>
      </p:sp>
      <p:sp>
        <p:nvSpPr>
          <p:cNvPr id="80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3750" cy="345281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34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91E4A2-1AEA-B942-A324-5E4A1F00ACA1}" type="slidenum">
              <a:rPr lang="en-US"/>
              <a:pPr/>
              <a:t>5</a:t>
            </a:fld>
            <a:endParaRPr lang="en-US"/>
          </a:p>
        </p:txBody>
      </p:sp>
      <p:sp>
        <p:nvSpPr>
          <p:cNvPr id="78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3750" cy="345281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2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D16E27-3390-DA49-9ABC-B7AED05B164C}" type="slidenum">
              <a:rPr lang="en-US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9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3750" cy="345281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0588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9958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9283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708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9756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35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912769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3254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2394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6942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3802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71130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375977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317441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2369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0255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2098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4856047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229719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70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713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22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01172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28906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79971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872466" y="6477000"/>
            <a:ext cx="42391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fld id="{7B52D678-B397-134F-ADB5-6CAB2B706B44}" type="slidenum">
              <a:rPr lang="en-US" sz="1600" smtClean="0"/>
              <a:t>‹#›</a:t>
            </a:fld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/>
  <p:txStyles>
    <p:titleStyle>
      <a:lvl1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2pPr>
      <a:lvl3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3pPr>
      <a:lvl4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4pPr>
      <a:lvl5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53028" name="Line 4"/>
          <p:cNvSpPr>
            <a:spLocks noChangeShapeType="1"/>
          </p:cNvSpPr>
          <p:nvPr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53029" name="Line 5"/>
          <p:cNvSpPr>
            <a:spLocks noChangeShapeType="1"/>
          </p:cNvSpPr>
          <p:nvPr userDrawn="1"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53030" name="Text Box 6"/>
          <p:cNvSpPr txBox="1">
            <a:spLocks noChangeArrowheads="1"/>
          </p:cNvSpPr>
          <p:nvPr userDrawn="1"/>
        </p:nvSpPr>
        <p:spPr bwMode="auto">
          <a:xfrm>
            <a:off x="7518400" y="6473825"/>
            <a:ext cx="904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>
                <a:solidFill>
                  <a:srgbClr val="000000"/>
                </a:solidFill>
              </a:rPr>
              <a:t>Carla P. Gomes</a:t>
            </a:r>
          </a:p>
          <a:p>
            <a:pPr algn="ctr">
              <a:defRPr/>
            </a:pPr>
            <a:r>
              <a:rPr lang="en-US" sz="900">
                <a:solidFill>
                  <a:srgbClr val="000000"/>
                </a:solidFill>
              </a:rPr>
              <a:t>INFO372</a:t>
            </a:r>
          </a:p>
        </p:txBody>
      </p:sp>
    </p:spTree>
    <p:extLst>
      <p:ext uri="{BB962C8B-B14F-4D97-AF65-F5344CB8AC3E}">
        <p14:creationId xmlns:p14="http://schemas.microsoft.com/office/powerpoint/2010/main" val="8456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elman@cs.cornell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CS 4700: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438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chemeClr val="accent2"/>
                </a:solidFill>
              </a:rPr>
              <a:t>Prof. Bart Selman</a:t>
            </a:r>
          </a:p>
          <a:p>
            <a:pPr>
              <a:lnSpc>
                <a:spcPct val="80000"/>
              </a:lnSpc>
            </a:pPr>
            <a:r>
              <a:rPr lang="en-US" sz="1800" dirty="0" err="1" smtClean="0">
                <a:solidFill>
                  <a:schemeClr val="tx2"/>
                </a:solidFill>
                <a:hlinkClick r:id="rId3"/>
              </a:rPr>
              <a:t>selman@cs.cornell.edu</a:t>
            </a:r>
            <a:endParaRPr lang="en-US" sz="18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rgbClr val="3333CC"/>
                </a:solidFill>
              </a:rPr>
              <a:t>Machine Learning: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rgbClr val="3333CC"/>
                </a:solidFill>
              </a:rPr>
              <a:t>Decision Trees ---</a:t>
            </a:r>
          </a:p>
          <a:p>
            <a:pPr>
              <a:lnSpc>
                <a:spcPct val="80000"/>
              </a:lnSpc>
            </a:pPr>
            <a:endParaRPr lang="en-US" sz="1800" b="1" dirty="0">
              <a:solidFill>
                <a:srgbClr val="3333CC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rgbClr val="3333CC"/>
                </a:solidFill>
              </a:rPr>
              <a:t>Generalization and Overfitting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rgbClr val="3333CC"/>
                </a:solidFill>
              </a:rPr>
              <a:t>Russell &amp; </a:t>
            </a:r>
            <a:r>
              <a:rPr lang="en-US" sz="1800" b="1" dirty="0" err="1" smtClean="0">
                <a:solidFill>
                  <a:srgbClr val="3333CC"/>
                </a:solidFill>
              </a:rPr>
              <a:t>Norvig</a:t>
            </a:r>
            <a:r>
              <a:rPr lang="en-US" sz="1800" b="1" dirty="0" smtClean="0">
                <a:solidFill>
                  <a:srgbClr val="3333CC"/>
                </a:solidFill>
              </a:rPr>
              <a:t>:  18.3.5, 18.3.6 &amp; 18.4</a:t>
            </a:r>
            <a:endParaRPr lang="en-US" sz="1800" b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500" y="762000"/>
            <a:ext cx="3492500" cy="2324100"/>
          </a:xfrm>
          <a:prstGeom prst="rect">
            <a:avLst/>
          </a:prstGeom>
        </p:spPr>
      </p:pic>
      <p:sp>
        <p:nvSpPr>
          <p:cNvPr id="1266690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-152400"/>
            <a:ext cx="9220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Reflection of history of AI ---Overfitting or something else?</a:t>
            </a:r>
            <a:endParaRPr lang="en-US" sz="2000" dirty="0" smtClean="0">
              <a:solidFill>
                <a:srgbClr val="FF0000"/>
              </a:solidFill>
              <a:cs typeface="+mj-cs"/>
            </a:endParaRPr>
          </a:p>
        </p:txBody>
      </p:sp>
      <p:sp>
        <p:nvSpPr>
          <p:cNvPr id="126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381000"/>
            <a:ext cx="9067800" cy="6477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Cars climbing up trees (at CMU)…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          </a:t>
            </a:r>
            <a:r>
              <a:rPr lang="en-US" sz="2400" b="1" dirty="0" smtClean="0">
                <a:solidFill>
                  <a:srgbClr val="3333CC"/>
                </a:solidFill>
                <a:cs typeface="+mn-cs"/>
              </a:rPr>
              <a:t>Road sides look like parallel lines.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3333CC"/>
                </a:solidFill>
                <a:cs typeface="+mn-cs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cs typeface="+mn-cs"/>
              </a:rPr>
              <a:t>          But, unfortunately, so do trees!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"/>
              </a:rPr>
              <a:t>Related “incident”: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3333CC"/>
                </a:solidFill>
                <a:cs typeface=""/>
              </a:rPr>
              <a:t>Task: Given pictures of wooded areas,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3333CC"/>
                </a:solidFill>
                <a:cs typeface="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cs typeface=""/>
              </a:rPr>
              <a:t>       find pictures where tanks are hidden.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3333CC"/>
                </a:solidFill>
                <a:cs typeface=""/>
              </a:rPr>
              <a:t> </a:t>
            </a:r>
            <a:r>
              <a:rPr lang="en-US" sz="2400" b="1" dirty="0" smtClean="0">
                <a:solidFill>
                  <a:srgbClr val="3333CC"/>
                </a:solidFill>
                <a:cs typeface=""/>
              </a:rPr>
              <a:t>       (late 1960s, DARPA challenge)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3333CC"/>
                </a:solidFill>
                <a:cs typeface=""/>
              </a:rPr>
              <a:t>Remarkably good performance on test set (like 99% correct).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"/>
              </a:rPr>
              <a:t>Then, general noticed, pictures containing tanks were taken in the late afternoon. Without tanks, in the morning. </a:t>
            </a:r>
            <a:r>
              <a:rPr lang="en-US" sz="2400" b="1" dirty="0" smtClean="0">
                <a:solidFill>
                  <a:srgbClr val="FF0000"/>
                </a:solidFill>
                <a:cs typeface=""/>
                <a:sym typeface="Wingdings"/>
              </a:rPr>
              <a:t>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3333CC"/>
                </a:solidFill>
                <a:cs typeface=""/>
                <a:sym typeface="Wingdings"/>
              </a:rPr>
              <a:t>What is the issue here? Good or bad learning? Overfitting? Or something else?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"/>
              </a:rPr>
              <a:t>ML is “good” but: The training data itself “flawed”!!!!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cs typeface=""/>
              </a:rPr>
              <a:t>Also, problem with “algorithmic bias.”  ML methods learn / reinforce “unwanted” biases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cs typeface=""/>
              </a:rPr>
              <a:t>eg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cs typeface=""/>
              </a:rPr>
              <a:t> in hiring or loan decisions.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cs typeface=""/>
              </a:rPr>
              <a:t>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cs typeface=""/>
              </a:rPr>
              <a:t>But, data scientists may not realize it!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533400"/>
            <a:ext cx="4142792" cy="2819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91400" y="9906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000000"/>
              </a:solidFill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255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6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6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6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6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" fill="hold"/>
                                        <p:tgtEl>
                                          <p:spTgt spid="126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" fill="hold"/>
                                        <p:tgtEl>
                                          <p:spTgt spid="126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6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6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66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66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66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66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66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66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105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Procedure for finding the optimal tree size is called “model selection.”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See section 18.4.1 R&amp;N and Fig. 18.8.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chemeClr val="accent2"/>
                </a:solidFill>
              </a:rPr>
              <a:t>To determine validation error for each tree size, use k-fold cross-validation. (Uses the data better than “holdout cross-validation.”)</a:t>
            </a:r>
          </a:p>
          <a:p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Uses “all data - test set” --- k times splits that set into a training</a:t>
            </a:r>
          </a:p>
          <a:p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set and a validation set.</a:t>
            </a:r>
          </a:p>
          <a:p>
            <a:endParaRPr lang="en-US" b="1" dirty="0">
              <a:solidFill>
                <a:schemeClr val="accent2"/>
              </a:solidFill>
            </a:endParaRPr>
          </a:p>
          <a:p>
            <a:r>
              <a:rPr lang="en-US" b="1" dirty="0" smtClean="0">
                <a:solidFill>
                  <a:srgbClr val="3333CC"/>
                </a:solidFill>
              </a:rPr>
              <a:t>After right decision tree size is found from the error rate curve on</a:t>
            </a:r>
          </a:p>
          <a:p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smtClean="0">
                <a:solidFill>
                  <a:srgbClr val="3333CC"/>
                </a:solidFill>
              </a:rPr>
              <a:t>     validation data, train on all training data to get final decision tree</a:t>
            </a:r>
          </a:p>
          <a:p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smtClean="0">
                <a:solidFill>
                  <a:srgbClr val="3333CC"/>
                </a:solidFill>
              </a:rPr>
              <a:t>     (of the right size).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Finally, evaluate tree on the test data (not used before) to get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true generalization error (to unseen examples).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6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</a:t>
            </a:r>
            <a:br>
              <a:rPr lang="en-US"/>
            </a:br>
            <a:r>
              <a:rPr lang="en-US"/>
              <a:t>When to use Decision Trees</a:t>
            </a:r>
          </a:p>
        </p:txBody>
      </p:sp>
      <p:sp>
        <p:nvSpPr>
          <p:cNvPr id="96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Instances presented as </a:t>
            </a:r>
            <a:r>
              <a:rPr lang="en-US" dirty="0" smtClean="0">
                <a:solidFill>
                  <a:schemeClr val="accent2"/>
                </a:solidFill>
              </a:rPr>
              <a:t>attribute / feature - value </a:t>
            </a:r>
            <a:r>
              <a:rPr lang="en-US" dirty="0">
                <a:solidFill>
                  <a:schemeClr val="accent2"/>
                </a:solidFill>
              </a:rPr>
              <a:t>pairs</a:t>
            </a:r>
          </a:p>
          <a:p>
            <a:r>
              <a:rPr lang="en-US" dirty="0"/>
              <a:t>Method of approximating discrete-valued functions</a:t>
            </a:r>
          </a:p>
          <a:p>
            <a:r>
              <a:rPr lang="en-US" dirty="0"/>
              <a:t>	Target function has discrete values: </a:t>
            </a:r>
            <a:r>
              <a:rPr lang="en-US" dirty="0">
                <a:solidFill>
                  <a:schemeClr val="accent2"/>
                </a:solidFill>
              </a:rPr>
              <a:t>classification problems</a:t>
            </a:r>
          </a:p>
          <a:p>
            <a:endParaRPr lang="en-US" dirty="0" smtClean="0"/>
          </a:p>
          <a:p>
            <a:r>
              <a:rPr lang="en-US" dirty="0" smtClean="0"/>
              <a:t>Robust </a:t>
            </a:r>
            <a:r>
              <a:rPr lang="en-US" dirty="0"/>
              <a:t>to </a:t>
            </a:r>
            <a:r>
              <a:rPr lang="en-US" dirty="0">
                <a:solidFill>
                  <a:schemeClr val="accent2"/>
                </a:solidFill>
              </a:rPr>
              <a:t>noisy data</a:t>
            </a:r>
            <a:r>
              <a:rPr lang="en-US" dirty="0"/>
              <a:t>:</a:t>
            </a:r>
          </a:p>
          <a:p>
            <a:r>
              <a:rPr lang="en-US" dirty="0"/>
              <a:t>	Training data may contain </a:t>
            </a:r>
          </a:p>
          <a:p>
            <a:pPr lvl="1"/>
            <a:r>
              <a:rPr lang="en-US" dirty="0"/>
              <a:t>errors</a:t>
            </a:r>
          </a:p>
          <a:p>
            <a:pPr lvl="1"/>
            <a:r>
              <a:rPr lang="en-US" dirty="0"/>
              <a:t>missing attribute values</a:t>
            </a:r>
          </a:p>
          <a:p>
            <a:r>
              <a:rPr lang="en-US" b="1" dirty="0"/>
              <a:t>Typical bias: prefer smaller trees </a:t>
            </a:r>
            <a:r>
              <a:rPr lang="en-US" b="1" dirty="0">
                <a:solidFill>
                  <a:schemeClr val="accent2"/>
                </a:solidFill>
              </a:rPr>
              <a:t>(Ockham's razor )</a:t>
            </a:r>
          </a:p>
        </p:txBody>
      </p:sp>
      <p:sp>
        <p:nvSpPr>
          <p:cNvPr id="961540" name="Rectangle 4"/>
          <p:cNvSpPr>
            <a:spLocks noChangeArrowheads="1"/>
          </p:cNvSpPr>
          <p:nvPr/>
        </p:nvSpPr>
        <p:spPr bwMode="auto">
          <a:xfrm>
            <a:off x="1600200" y="5715000"/>
            <a:ext cx="68510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 dirty="0">
                <a:solidFill>
                  <a:srgbClr val="3333CC"/>
                </a:solidFill>
              </a:rPr>
              <a:t>Widely used, practical and easy to interpret results</a:t>
            </a:r>
          </a:p>
        </p:txBody>
      </p:sp>
    </p:spTree>
    <p:extLst>
      <p:ext uri="{BB962C8B-B14F-4D97-AF65-F5344CB8AC3E}">
        <p14:creationId xmlns:p14="http://schemas.microsoft.com/office/powerpoint/2010/main" val="39948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924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Inducing decision trees is one of the </a:t>
            </a:r>
            <a:r>
              <a:rPr lang="en-US" dirty="0">
                <a:solidFill>
                  <a:schemeClr val="accent2"/>
                </a:solidFill>
              </a:rPr>
              <a:t>most widely used learning methods in practice </a:t>
            </a:r>
          </a:p>
          <a:p>
            <a:pPr>
              <a:lnSpc>
                <a:spcPct val="90000"/>
              </a:lnSpc>
            </a:pPr>
            <a:r>
              <a:rPr lang="en-US" dirty="0"/>
              <a:t>Can </a:t>
            </a:r>
            <a:r>
              <a:rPr lang="en-US" dirty="0">
                <a:solidFill>
                  <a:schemeClr val="accent2"/>
                </a:solidFill>
              </a:rPr>
              <a:t>outperform human experts</a:t>
            </a:r>
            <a:r>
              <a:rPr lang="en-US" dirty="0"/>
              <a:t> in many problems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Strengths </a:t>
            </a:r>
            <a:r>
              <a:rPr lang="en-US" dirty="0"/>
              <a:t>include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chemeClr val="accent2"/>
                </a:solidFill>
              </a:rPr>
              <a:t>Fast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chemeClr val="accent2"/>
                </a:solidFill>
              </a:rPr>
              <a:t>simple to </a:t>
            </a:r>
            <a:r>
              <a:rPr lang="en-US" dirty="0" smtClean="0">
                <a:solidFill>
                  <a:schemeClr val="accent2"/>
                </a:solidFill>
              </a:rPr>
              <a:t>implement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human readable</a:t>
            </a:r>
            <a:endParaRPr lang="en-US" dirty="0">
              <a:solidFill>
                <a:schemeClr val="accent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can convert result to a set of easily </a:t>
            </a:r>
            <a:r>
              <a:rPr lang="en-US" dirty="0">
                <a:solidFill>
                  <a:schemeClr val="accent2"/>
                </a:solidFill>
              </a:rPr>
              <a:t>interpretable rules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empirically valid in many </a:t>
            </a:r>
            <a:r>
              <a:rPr lang="en-US" dirty="0">
                <a:solidFill>
                  <a:schemeClr val="accent2"/>
                </a:solidFill>
              </a:rPr>
              <a:t>commercial products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handles </a:t>
            </a:r>
            <a:r>
              <a:rPr lang="en-US" dirty="0">
                <a:solidFill>
                  <a:schemeClr val="accent2"/>
                </a:solidFill>
              </a:rPr>
              <a:t>noisy data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Weaknesses </a:t>
            </a:r>
            <a:r>
              <a:rPr lang="en-US" dirty="0"/>
              <a:t>include: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"</a:t>
            </a:r>
            <a:r>
              <a:rPr lang="en-US" sz="1800" dirty="0" err="1"/>
              <a:t>Univariate</a:t>
            </a:r>
            <a:r>
              <a:rPr lang="en-US" sz="1800" dirty="0"/>
              <a:t>" splits/partitioning using only </a:t>
            </a:r>
            <a:r>
              <a:rPr lang="en-US" sz="1800" dirty="0">
                <a:solidFill>
                  <a:schemeClr val="accent2"/>
                </a:solidFill>
              </a:rPr>
              <a:t>one attribute at a time so limits types of possible trees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accent2"/>
                </a:solidFill>
              </a:rPr>
              <a:t>large decision trees may be hard to understand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requires </a:t>
            </a:r>
            <a:r>
              <a:rPr lang="en-US" sz="1800" dirty="0">
                <a:solidFill>
                  <a:schemeClr val="accent2"/>
                </a:solidFill>
              </a:rPr>
              <a:t>fixed-length feature vectors</a:t>
            </a:r>
            <a:r>
              <a:rPr lang="en-US" sz="1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non-incremental (i.e., </a:t>
            </a:r>
            <a:r>
              <a:rPr lang="en-US" sz="1800" dirty="0">
                <a:solidFill>
                  <a:schemeClr val="accent2"/>
                </a:solidFill>
              </a:rPr>
              <a:t>batch method</a:t>
            </a:r>
            <a:r>
              <a:rPr lang="en-US" sz="1800" dirty="0" smtClean="0">
                <a:solidFill>
                  <a:schemeClr val="accent2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accent2"/>
                </a:solidFill>
              </a:rPr>
              <a:t>r</a:t>
            </a:r>
            <a:r>
              <a:rPr lang="en-US" sz="1800" dirty="0" smtClean="0">
                <a:solidFill>
                  <a:schemeClr val="accent2"/>
                </a:solidFill>
              </a:rPr>
              <a:t>equires “good” features. Feature engineering. </a:t>
            </a:r>
            <a:r>
              <a:rPr lang="en-US" sz="1800" smtClean="0">
                <a:solidFill>
                  <a:schemeClr val="accent2"/>
                </a:solidFill>
              </a:rPr>
              <a:t>[Alleviated by </a:t>
            </a:r>
            <a:r>
              <a:rPr lang="en-US" sz="1800" dirty="0" smtClean="0">
                <a:solidFill>
                  <a:schemeClr val="accent2"/>
                </a:solidFill>
              </a:rPr>
              <a:t>Deep Learning.]</a:t>
            </a:r>
            <a:endParaRPr lang="en-US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2400" y="2286000"/>
            <a:ext cx="440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Can be a legal requirement! Why?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4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9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9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5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5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95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95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95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95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95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95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956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956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Extensions of the </a:t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Decision Tree Learning Algorithm</a:t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(Briefly)</a:t>
            </a:r>
          </a:p>
        </p:txBody>
      </p:sp>
      <p:sp>
        <p:nvSpPr>
          <p:cNvPr id="83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Noisy data </a:t>
            </a:r>
            <a:endParaRPr lang="en-US" sz="24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</a:rPr>
              <a:t>Overfitting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</a:rPr>
              <a:t> and Model Selection</a:t>
            </a:r>
            <a:endParaRPr lang="en-US" sz="2400" b="1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accent2"/>
              </a:solidFill>
            </a:endParaRPr>
          </a:p>
          <a:p>
            <a:endParaRPr lang="en-US" b="1" dirty="0">
              <a:solidFill>
                <a:schemeClr val="accent2"/>
              </a:solidFill>
            </a:endParaRPr>
          </a:p>
          <a:p>
            <a:r>
              <a:rPr lang="en-US" b="1" dirty="0" smtClean="0">
                <a:solidFill>
                  <a:schemeClr val="accent2"/>
                </a:solidFill>
              </a:rPr>
              <a:t>Cross </a:t>
            </a:r>
            <a:r>
              <a:rPr lang="en-US" b="1" dirty="0">
                <a:solidFill>
                  <a:schemeClr val="accent2"/>
                </a:solidFill>
              </a:rPr>
              <a:t>Validation</a:t>
            </a:r>
          </a:p>
          <a:p>
            <a:r>
              <a:rPr lang="en-US" b="1" dirty="0">
                <a:solidFill>
                  <a:schemeClr val="accent2"/>
                </a:solidFill>
              </a:rPr>
              <a:t>Missing Data </a:t>
            </a:r>
            <a:r>
              <a:rPr lang="en-US" b="1" dirty="0" smtClean="0">
                <a:solidFill>
                  <a:schemeClr val="accent2"/>
                </a:solidFill>
              </a:rPr>
              <a:t>(R&amp;N, Section 18.3.6)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Using </a:t>
            </a:r>
            <a:r>
              <a:rPr lang="en-US" b="1" dirty="0">
                <a:solidFill>
                  <a:schemeClr val="accent2"/>
                </a:solidFill>
              </a:rPr>
              <a:t>gain ratios </a:t>
            </a:r>
            <a:r>
              <a:rPr lang="en-US" b="1" dirty="0" smtClean="0">
                <a:solidFill>
                  <a:schemeClr val="accent2"/>
                </a:solidFill>
              </a:rPr>
              <a:t>(R&amp;N, Section 18.3.6)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Real</a:t>
            </a:r>
            <a:r>
              <a:rPr lang="en-US" b="1" dirty="0">
                <a:solidFill>
                  <a:schemeClr val="accent2"/>
                </a:solidFill>
              </a:rPr>
              <a:t>-valued </a:t>
            </a:r>
            <a:r>
              <a:rPr lang="en-US" b="1" dirty="0" smtClean="0">
                <a:solidFill>
                  <a:schemeClr val="accent2"/>
                </a:solidFill>
              </a:rPr>
              <a:t>data (R&amp;N, Section 18.3.6)</a:t>
            </a:r>
            <a:endParaRPr lang="en-US" b="1" dirty="0">
              <a:solidFill>
                <a:schemeClr val="accent2"/>
              </a:solidFill>
            </a:endParaRPr>
          </a:p>
          <a:p>
            <a:r>
              <a:rPr lang="en-US" b="1" dirty="0">
                <a:solidFill>
                  <a:schemeClr val="accent2"/>
                </a:solidFill>
              </a:rPr>
              <a:t>Generation of </a:t>
            </a:r>
            <a:r>
              <a:rPr lang="en-US" b="1" dirty="0" smtClean="0">
                <a:solidFill>
                  <a:schemeClr val="accent2"/>
                </a:solidFill>
              </a:rPr>
              <a:t>rules and pruning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Machine Learning: Noisy </a:t>
            </a:r>
            <a:r>
              <a:rPr lang="en-US" sz="2800" dirty="0">
                <a:solidFill>
                  <a:srgbClr val="FF0000"/>
                </a:solidFill>
              </a:rPr>
              <a:t>data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410200"/>
          </a:xfrm>
        </p:spPr>
        <p:txBody>
          <a:bodyPr/>
          <a:lstStyle/>
          <a:p>
            <a:pPr marL="230188" indent="-230188"/>
            <a:r>
              <a:rPr lang="en-US" dirty="0"/>
              <a:t>Many kinds of "noise" that could occur in the examples:</a:t>
            </a:r>
          </a:p>
          <a:p>
            <a:pPr marL="230188" indent="-230188"/>
            <a:endParaRPr lang="en-US" dirty="0"/>
          </a:p>
          <a:p>
            <a:pPr marL="568325" lvl="1" indent="-223838"/>
            <a:r>
              <a:rPr lang="en-US" dirty="0"/>
              <a:t>Two examples have </a:t>
            </a:r>
            <a:r>
              <a:rPr lang="en-US" dirty="0">
                <a:solidFill>
                  <a:schemeClr val="accent2"/>
                </a:solidFill>
              </a:rPr>
              <a:t>same attribute/value </a:t>
            </a:r>
            <a:r>
              <a:rPr lang="en-US" dirty="0" smtClean="0">
                <a:solidFill>
                  <a:schemeClr val="accent2"/>
                </a:solidFill>
              </a:rPr>
              <a:t>pairs (“feature values”), </a:t>
            </a:r>
            <a:r>
              <a:rPr lang="en-US" dirty="0">
                <a:solidFill>
                  <a:schemeClr val="accent2"/>
                </a:solidFill>
              </a:rPr>
              <a:t>but different classifications</a:t>
            </a:r>
          </a:p>
          <a:p>
            <a:pPr marL="976313" lvl="2" indent="-233363">
              <a:buFontTx/>
              <a:buNone/>
            </a:pPr>
            <a:r>
              <a:rPr lang="en-US" dirty="0">
                <a:sym typeface="Wingdings" charset="0"/>
              </a:rPr>
              <a:t>report </a:t>
            </a:r>
            <a:r>
              <a:rPr lang="en-US" dirty="0">
                <a:solidFill>
                  <a:schemeClr val="accent2"/>
                </a:solidFill>
                <a:sym typeface="Wingdings" charset="0"/>
              </a:rPr>
              <a:t>majority classification</a:t>
            </a:r>
            <a:r>
              <a:rPr lang="en-US" dirty="0">
                <a:sym typeface="Wingdings" charset="0"/>
              </a:rPr>
              <a:t> for the examples corresponding to the node </a:t>
            </a:r>
          </a:p>
          <a:p>
            <a:pPr marL="976313" lvl="2" indent="-233363">
              <a:buFontTx/>
              <a:buNone/>
            </a:pPr>
            <a:r>
              <a:rPr lang="en-US" dirty="0">
                <a:sym typeface="Wingdings" charset="0"/>
              </a:rPr>
              <a:t>deterministic hypothesis.</a:t>
            </a:r>
          </a:p>
          <a:p>
            <a:pPr marL="976313" lvl="2" indent="-233363">
              <a:buFontTx/>
              <a:buNone/>
            </a:pPr>
            <a:r>
              <a:rPr lang="en-US" dirty="0">
                <a:sym typeface="Wingdings" charset="0"/>
              </a:rPr>
              <a:t>report </a:t>
            </a:r>
            <a:r>
              <a:rPr lang="en-US" dirty="0">
                <a:solidFill>
                  <a:schemeClr val="accent2"/>
                </a:solidFill>
                <a:sym typeface="Wingdings" charset="0"/>
              </a:rPr>
              <a:t>estimated probabilities of each classification</a:t>
            </a:r>
            <a:r>
              <a:rPr lang="en-US" dirty="0">
                <a:sym typeface="Wingdings" charset="0"/>
              </a:rPr>
              <a:t> using the relative frequency (if considering stochastic hypotheses)</a:t>
            </a:r>
          </a:p>
          <a:p>
            <a:pPr marL="976313" lvl="2" indent="-233363">
              <a:buFontTx/>
              <a:buNone/>
            </a:pPr>
            <a:endParaRPr lang="en-US" dirty="0"/>
          </a:p>
          <a:p>
            <a:pPr marL="568325" lvl="1" indent="-223838"/>
            <a:r>
              <a:rPr lang="en-US" dirty="0"/>
              <a:t>Some values of </a:t>
            </a:r>
            <a:r>
              <a:rPr lang="en-US" dirty="0">
                <a:solidFill>
                  <a:schemeClr val="accent2"/>
                </a:solidFill>
              </a:rPr>
              <a:t>attributes are incorrect</a:t>
            </a:r>
            <a:r>
              <a:rPr lang="en-US" dirty="0"/>
              <a:t> because of errors in the data acquisition process or the preprocessing phase </a:t>
            </a:r>
          </a:p>
          <a:p>
            <a:pPr marL="568325" lvl="1" indent="-223838"/>
            <a:endParaRPr lang="en-US" dirty="0"/>
          </a:p>
          <a:p>
            <a:pPr marL="568325" lvl="1" indent="-223838"/>
            <a:r>
              <a:rPr lang="en-US" dirty="0"/>
              <a:t>The </a:t>
            </a:r>
            <a:r>
              <a:rPr lang="en-US" dirty="0">
                <a:solidFill>
                  <a:schemeClr val="accent2"/>
                </a:solidFill>
              </a:rPr>
              <a:t>classification is wrong</a:t>
            </a:r>
            <a:r>
              <a:rPr lang="en-US" dirty="0"/>
              <a:t> (e.g., + instead of -) because of some error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4400" y="5715000"/>
            <a:ext cx="71815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2"/>
                </a:solidFill>
              </a:rPr>
              <a:t>Given noisy data (unavoidable) --- make sure you don’t</a:t>
            </a:r>
            <a:br>
              <a:rPr lang="en-US" b="1" i="1" dirty="0" smtClean="0">
                <a:solidFill>
                  <a:schemeClr val="accent2"/>
                </a:solidFill>
              </a:rPr>
            </a:br>
            <a:r>
              <a:rPr lang="en-US" b="1" i="1" dirty="0" smtClean="0">
                <a:solidFill>
                  <a:schemeClr val="accent2"/>
                </a:solidFill>
              </a:rPr>
              <a:t>“</a:t>
            </a:r>
            <a:r>
              <a:rPr lang="en-US" b="1" i="1" dirty="0" err="1" smtClean="0">
                <a:solidFill>
                  <a:schemeClr val="accent2"/>
                </a:solidFill>
              </a:rPr>
              <a:t>overfit</a:t>
            </a:r>
            <a:r>
              <a:rPr lang="en-US" b="1" i="1" dirty="0" smtClean="0">
                <a:solidFill>
                  <a:schemeClr val="accent2"/>
                </a:solidFill>
              </a:rPr>
              <a:t>” your learned model.</a:t>
            </a:r>
            <a:endParaRPr lang="en-US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620000" cy="533400"/>
          </a:xfrm>
        </p:spPr>
        <p:txBody>
          <a:bodyPr/>
          <a:lstStyle/>
          <a:p>
            <a:r>
              <a:rPr lang="en-US" sz="2800" err="1">
                <a:solidFill>
                  <a:srgbClr val="FF0000"/>
                </a:solidFill>
              </a:rPr>
              <a:t>Overfitting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958470" name="Rectangle 6"/>
          <p:cNvSpPr>
            <a:spLocks noChangeArrowheads="1"/>
          </p:cNvSpPr>
          <p:nvPr/>
        </p:nvSpPr>
        <p:spPr bwMode="auto">
          <a:xfrm>
            <a:off x="762000" y="533400"/>
            <a:ext cx="79248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Ex.: Problem </a:t>
            </a:r>
            <a:r>
              <a:rPr lang="en-US" sz="2000" dirty="0"/>
              <a:t>of trying to predict the roll of a die. The experiment data </a:t>
            </a:r>
            <a:r>
              <a:rPr lang="en-US" sz="2000" dirty="0" smtClean="0"/>
              <a:t>include</a:t>
            </a:r>
            <a:r>
              <a:rPr lang="en-US" sz="2000" dirty="0"/>
              <a:t> </a:t>
            </a:r>
            <a:r>
              <a:rPr lang="en-US" sz="2000" dirty="0" smtClean="0"/>
              <a:t>features:</a:t>
            </a:r>
            <a:endParaRPr lang="en-US" sz="2000" dirty="0"/>
          </a:p>
          <a:p>
            <a:pPr>
              <a:spcBef>
                <a:spcPct val="20000"/>
              </a:spcBef>
            </a:pPr>
            <a:endParaRPr lang="en-US" sz="2000" dirty="0"/>
          </a:p>
          <a:p>
            <a:pPr lvl="1">
              <a:spcBef>
                <a:spcPct val="20000"/>
              </a:spcBef>
            </a:pPr>
            <a:r>
              <a:rPr lang="en-US" sz="2000" dirty="0" smtClean="0"/>
              <a:t>(1) Day </a:t>
            </a:r>
            <a:r>
              <a:rPr lang="en-US" sz="2000" dirty="0"/>
              <a:t>of the </a:t>
            </a:r>
            <a:r>
              <a:rPr lang="en-US" sz="2000" dirty="0" smtClean="0"/>
              <a:t>week</a:t>
            </a:r>
            <a:endParaRPr lang="en-US" sz="2000" dirty="0"/>
          </a:p>
          <a:p>
            <a:pPr lvl="1">
              <a:spcBef>
                <a:spcPct val="20000"/>
              </a:spcBef>
            </a:pPr>
            <a:r>
              <a:rPr lang="en-US" sz="2000" dirty="0" smtClean="0"/>
              <a:t>(2</a:t>
            </a:r>
            <a:r>
              <a:rPr lang="en-US" sz="2000" dirty="0"/>
              <a:t>) Month of the </a:t>
            </a:r>
            <a:r>
              <a:rPr lang="en-US" sz="2000" dirty="0" smtClean="0"/>
              <a:t>week</a:t>
            </a:r>
            <a:endParaRPr lang="en-US" sz="2000" dirty="0"/>
          </a:p>
          <a:p>
            <a:pPr lvl="1">
              <a:spcBef>
                <a:spcPct val="20000"/>
              </a:spcBef>
            </a:pPr>
            <a:r>
              <a:rPr lang="en-US" sz="2000" dirty="0" smtClean="0"/>
              <a:t>(3</a:t>
            </a:r>
            <a:r>
              <a:rPr lang="en-US" sz="2000" dirty="0"/>
              <a:t>) Color of the </a:t>
            </a:r>
            <a:r>
              <a:rPr lang="en-US" sz="2000" dirty="0" smtClean="0"/>
              <a:t>die </a:t>
            </a:r>
            <a:endParaRPr lang="en-US" sz="2000" dirty="0"/>
          </a:p>
          <a:p>
            <a:pPr lvl="1">
              <a:spcBef>
                <a:spcPct val="20000"/>
              </a:spcBef>
            </a:pPr>
            <a:r>
              <a:rPr lang="en-US" sz="2000" dirty="0" smtClean="0"/>
              <a:t>….</a:t>
            </a:r>
          </a:p>
          <a:p>
            <a:pPr lvl="1">
              <a:spcBef>
                <a:spcPct val="20000"/>
              </a:spcBef>
            </a:pPr>
            <a:endParaRPr lang="en-US" sz="2000" dirty="0"/>
          </a:p>
          <a:p>
            <a:pPr>
              <a:spcBef>
                <a:spcPct val="20000"/>
              </a:spcBef>
            </a:pPr>
            <a:r>
              <a:rPr lang="en-US" sz="2000" dirty="0" smtClean="0"/>
              <a:t>DTL may </a:t>
            </a:r>
            <a:r>
              <a:rPr lang="en-US" sz="2000" dirty="0"/>
              <a:t>find </a:t>
            </a:r>
            <a:r>
              <a:rPr lang="en-US" sz="2000" dirty="0">
                <a:solidFill>
                  <a:schemeClr val="accent2"/>
                </a:solidFill>
              </a:rPr>
              <a:t>an </a:t>
            </a:r>
            <a:r>
              <a:rPr lang="en-US" sz="2000" dirty="0" smtClean="0">
                <a:solidFill>
                  <a:schemeClr val="accent2"/>
                </a:solidFill>
              </a:rPr>
              <a:t>hypothesis that fits the data but </a:t>
            </a:r>
            <a:r>
              <a:rPr lang="en-US" sz="2000" dirty="0">
                <a:solidFill>
                  <a:schemeClr val="accent2"/>
                </a:solidFill>
              </a:rPr>
              <a:t>with irrelevant attributes</a:t>
            </a:r>
            <a:r>
              <a:rPr lang="en-US" sz="2000" dirty="0"/>
              <a:t>.</a:t>
            </a:r>
          </a:p>
        </p:txBody>
      </p:sp>
      <p:sp>
        <p:nvSpPr>
          <p:cNvPr id="958472" name="Rectangle 8"/>
          <p:cNvSpPr>
            <a:spLocks noChangeArrowheads="1"/>
          </p:cNvSpPr>
          <p:nvPr/>
        </p:nvSpPr>
        <p:spPr bwMode="auto">
          <a:xfrm>
            <a:off x="457200" y="40386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dirty="0"/>
              <a:t>Some attributes are </a:t>
            </a:r>
            <a:r>
              <a:rPr lang="en-US" sz="2000" dirty="0">
                <a:solidFill>
                  <a:schemeClr val="accent2"/>
                </a:solidFill>
              </a:rPr>
              <a:t>irrelevant </a:t>
            </a:r>
            <a:r>
              <a:rPr lang="en-US" sz="2000" dirty="0"/>
              <a:t>to the decision-making process, e.g., color</a:t>
            </a:r>
          </a:p>
          <a:p>
            <a:pPr algn="ctr">
              <a:spcBef>
                <a:spcPct val="20000"/>
              </a:spcBef>
            </a:pPr>
            <a:r>
              <a:rPr lang="en-US" sz="2000" dirty="0"/>
              <a:t>of a die is</a:t>
            </a:r>
            <a:r>
              <a:rPr lang="en-US" sz="2000" dirty="0">
                <a:solidFill>
                  <a:schemeClr val="accent2"/>
                </a:solidFill>
              </a:rPr>
              <a:t> irrelevant</a:t>
            </a:r>
            <a:r>
              <a:rPr lang="en-US" sz="2000" dirty="0"/>
              <a:t> to its outcome but they are </a:t>
            </a:r>
            <a:r>
              <a:rPr lang="en-US" sz="2000" dirty="0">
                <a:solidFill>
                  <a:schemeClr val="accent2"/>
                </a:solidFill>
              </a:rPr>
              <a:t>used to differentiate examples</a:t>
            </a:r>
            <a:r>
              <a:rPr lang="en-US" sz="2000" dirty="0"/>
              <a:t>  </a:t>
            </a:r>
            <a:r>
              <a:rPr lang="en-US" sz="2000" dirty="0">
                <a:sym typeface="Wingdings" charset="0"/>
              </a:rPr>
              <a:t></a:t>
            </a:r>
            <a:r>
              <a:rPr lang="en-US" sz="2000" dirty="0"/>
              <a:t> </a:t>
            </a:r>
            <a:r>
              <a:rPr lang="en-US" sz="2000" dirty="0" err="1">
                <a:solidFill>
                  <a:schemeClr val="accent2"/>
                </a:solidFill>
              </a:rPr>
              <a:t>Overfitting</a:t>
            </a:r>
            <a:r>
              <a:rPr lang="en-US" sz="200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958473" name="Text Box 9"/>
          <p:cNvSpPr txBox="1">
            <a:spLocks noChangeArrowheads="1"/>
          </p:cNvSpPr>
          <p:nvPr/>
        </p:nvSpPr>
        <p:spPr bwMode="auto">
          <a:xfrm>
            <a:off x="1310843" y="5341203"/>
            <a:ext cx="66223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i="1" dirty="0" smtClean="0">
                <a:solidFill>
                  <a:schemeClr val="accent2"/>
                </a:solidFill>
              </a:rPr>
              <a:t>Overfitting</a:t>
            </a:r>
            <a:r>
              <a:rPr lang="en-US" i="1" dirty="0" smtClean="0"/>
              <a:t> </a:t>
            </a:r>
            <a:r>
              <a:rPr lang="en-US" i="1" dirty="0"/>
              <a:t>means fitting the </a:t>
            </a:r>
            <a:r>
              <a:rPr lang="en-US" b="1" i="1" dirty="0">
                <a:solidFill>
                  <a:srgbClr val="FF0000"/>
                </a:solidFill>
              </a:rPr>
              <a:t>training set </a:t>
            </a:r>
            <a:r>
              <a:rPr lang="ja-JP" altLang="en-US" i="1" dirty="0">
                <a:solidFill>
                  <a:schemeClr val="accent2"/>
                </a:solidFill>
                <a:latin typeface="Arial"/>
              </a:rPr>
              <a:t>“</a:t>
            </a:r>
            <a:r>
              <a:rPr lang="en-US" i="1" dirty="0">
                <a:solidFill>
                  <a:schemeClr val="accent2"/>
                </a:solidFill>
              </a:rPr>
              <a:t>too well</a:t>
            </a:r>
            <a:r>
              <a:rPr lang="ja-JP" altLang="en-US" i="1" dirty="0">
                <a:solidFill>
                  <a:schemeClr val="accent2"/>
                </a:solidFill>
                <a:latin typeface="Arial"/>
              </a:rPr>
              <a:t>”</a:t>
            </a:r>
            <a:r>
              <a:rPr lang="en-US" i="1" dirty="0"/>
              <a:t> </a:t>
            </a:r>
          </a:p>
          <a:p>
            <a:pPr marL="342900" indent="-342900" algn="ctr">
              <a:buFont typeface="Wingdings" charset="2"/>
              <a:buChar char="à"/>
            </a:pPr>
            <a:r>
              <a:rPr lang="en-US" b="1" i="1" dirty="0" smtClean="0">
                <a:solidFill>
                  <a:srgbClr val="FF0000"/>
                </a:solidFill>
              </a:rPr>
              <a:t>performance </a:t>
            </a:r>
            <a:r>
              <a:rPr lang="en-US" b="1" i="1" dirty="0">
                <a:solidFill>
                  <a:srgbClr val="FF0000"/>
                </a:solidFill>
              </a:rPr>
              <a:t>on the test set degrades</a:t>
            </a:r>
            <a:r>
              <a:rPr lang="en-US" b="1" i="1" dirty="0" smtClean="0">
                <a:solidFill>
                  <a:srgbClr val="FF0000"/>
                </a:solidFill>
              </a:rPr>
              <a:t>.</a:t>
            </a:r>
            <a:endParaRPr lang="en-US" b="1" i="1" dirty="0">
              <a:solidFill>
                <a:srgbClr val="FF0000"/>
              </a:solidFill>
            </a:endParaRPr>
          </a:p>
          <a:p>
            <a:pPr marL="342900" indent="-342900" algn="ctr">
              <a:buFont typeface="Wingdings" charset="2"/>
              <a:buChar char="à"/>
            </a:pPr>
            <a:r>
              <a:rPr lang="en-US" b="1" i="1" dirty="0" smtClean="0">
                <a:solidFill>
                  <a:srgbClr val="FF0000"/>
                </a:solidFill>
              </a:rPr>
              <a:t>I.e. validation error goes up!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72" grpId="0"/>
      <p:bldP spid="9584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33400"/>
            <a:ext cx="8382000" cy="5410200"/>
          </a:xfrm>
        </p:spPr>
        <p:txBody>
          <a:bodyPr/>
          <a:lstStyle/>
          <a:p>
            <a:pPr marL="230188" indent="-230188"/>
            <a:endParaRPr lang="en-US" dirty="0"/>
          </a:p>
          <a:p>
            <a:pPr marL="230188" indent="-230188"/>
            <a:r>
              <a:rPr lang="en-US" dirty="0"/>
              <a:t>If the  hypothesis space has </a:t>
            </a:r>
            <a:r>
              <a:rPr lang="en-US" dirty="0">
                <a:solidFill>
                  <a:schemeClr val="accent2"/>
                </a:solidFill>
              </a:rPr>
              <a:t>many dimensions</a:t>
            </a:r>
            <a:r>
              <a:rPr lang="en-US" dirty="0"/>
              <a:t> because of </a:t>
            </a:r>
            <a:r>
              <a:rPr lang="en-US" dirty="0">
                <a:solidFill>
                  <a:schemeClr val="accent2"/>
                </a:solidFill>
              </a:rPr>
              <a:t>a large number of </a:t>
            </a:r>
          </a:p>
          <a:p>
            <a:pPr marL="568325" lvl="1" indent="-223838">
              <a:buFontTx/>
              <a:buNone/>
            </a:pPr>
            <a:r>
              <a:rPr lang="en-US" dirty="0">
                <a:solidFill>
                  <a:schemeClr val="accent2"/>
                </a:solidFill>
              </a:rPr>
              <a:t>attributes</a:t>
            </a:r>
            <a:r>
              <a:rPr lang="en-US" dirty="0"/>
              <a:t>, we may find </a:t>
            </a:r>
            <a:r>
              <a:rPr lang="en-US" b="1" dirty="0">
                <a:solidFill>
                  <a:schemeClr val="accent2"/>
                </a:solidFill>
              </a:rPr>
              <a:t>meaningless regularity</a:t>
            </a:r>
            <a:r>
              <a:rPr lang="en-US" dirty="0"/>
              <a:t> in the data that </a:t>
            </a:r>
            <a:r>
              <a:rPr lang="en-US" dirty="0">
                <a:solidFill>
                  <a:schemeClr val="accent2"/>
                </a:solidFill>
              </a:rPr>
              <a:t>is irrelevant </a:t>
            </a:r>
          </a:p>
          <a:p>
            <a:pPr marL="568325" lvl="1" indent="-223838">
              <a:buFontTx/>
              <a:buNone/>
            </a:pPr>
            <a:r>
              <a:rPr lang="en-US" dirty="0">
                <a:solidFill>
                  <a:schemeClr val="accent2"/>
                </a:solidFill>
              </a:rPr>
              <a:t>to the true, important, distinguishing features. </a:t>
            </a:r>
            <a:endParaRPr lang="en-US" b="1" dirty="0">
              <a:solidFill>
                <a:schemeClr val="accent2"/>
              </a:solidFill>
            </a:endParaRPr>
          </a:p>
          <a:p>
            <a:pPr marL="568325" lvl="1" indent="-223838">
              <a:buFontTx/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976313" lvl="2" indent="-233363"/>
            <a:r>
              <a:rPr lang="en-US" b="1" dirty="0"/>
              <a:t>Fix by </a:t>
            </a:r>
            <a:r>
              <a:rPr lang="en-US" b="1" dirty="0">
                <a:solidFill>
                  <a:schemeClr val="accent2"/>
                </a:solidFill>
              </a:rPr>
              <a:t>pruning </a:t>
            </a:r>
            <a:r>
              <a:rPr lang="en-US" b="1" dirty="0" smtClean="0">
                <a:solidFill>
                  <a:schemeClr val="accent2"/>
                </a:solidFill>
              </a:rPr>
              <a:t>to lower # nodes</a:t>
            </a:r>
            <a:r>
              <a:rPr lang="en-US" b="1" dirty="0" smtClean="0"/>
              <a:t> </a:t>
            </a:r>
            <a:r>
              <a:rPr lang="en-US" b="1" dirty="0"/>
              <a:t>in the decision </a:t>
            </a:r>
            <a:r>
              <a:rPr lang="en-US" b="1" dirty="0" smtClean="0"/>
              <a:t>tree</a:t>
            </a:r>
            <a:r>
              <a:rPr lang="en-US" dirty="0"/>
              <a:t> </a:t>
            </a:r>
            <a:r>
              <a:rPr lang="en-US" b="1" dirty="0" smtClean="0">
                <a:solidFill>
                  <a:srgbClr val="3333CC"/>
                </a:solidFill>
              </a:rPr>
              <a:t>or put a</a:t>
            </a:r>
          </a:p>
          <a:p>
            <a:pPr marL="742950" lvl="2" indent="0">
              <a:buNone/>
            </a:pP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smtClean="0">
                <a:solidFill>
                  <a:srgbClr val="3333CC"/>
                </a:solidFill>
              </a:rPr>
              <a:t>   limit on number of nodes created.</a:t>
            </a:r>
            <a:endParaRPr lang="en-US" b="1" dirty="0">
              <a:solidFill>
                <a:srgbClr val="3333CC"/>
              </a:solidFill>
            </a:endParaRPr>
          </a:p>
          <a:p>
            <a:pPr marL="976313" lvl="2" indent="-233363"/>
            <a:endParaRPr lang="en-US" dirty="0"/>
          </a:p>
          <a:p>
            <a:pPr marL="976313" lvl="2" indent="-233363"/>
            <a:r>
              <a:rPr lang="en-US" b="1" dirty="0"/>
              <a:t>For example, if </a:t>
            </a:r>
            <a:r>
              <a:rPr lang="en-US" b="1" dirty="0">
                <a:solidFill>
                  <a:schemeClr val="accent2"/>
                </a:solidFill>
              </a:rPr>
              <a:t>Gain</a:t>
            </a:r>
            <a:r>
              <a:rPr lang="en-US" b="1" dirty="0"/>
              <a:t> of the </a:t>
            </a:r>
            <a:r>
              <a:rPr lang="en-US" b="1" dirty="0">
                <a:solidFill>
                  <a:schemeClr val="accent2"/>
                </a:solidFill>
              </a:rPr>
              <a:t>best attribute</a:t>
            </a:r>
            <a:r>
              <a:rPr lang="en-US" b="1" dirty="0"/>
              <a:t> at a node is </a:t>
            </a:r>
            <a:r>
              <a:rPr lang="en-US" b="1" dirty="0">
                <a:solidFill>
                  <a:schemeClr val="accent2"/>
                </a:solidFill>
              </a:rPr>
              <a:t>below a threshold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stop</a:t>
            </a:r>
            <a:r>
              <a:rPr lang="en-US" b="1" dirty="0"/>
              <a:t> and make </a:t>
            </a:r>
            <a:r>
              <a:rPr lang="en-US" b="1" dirty="0">
                <a:solidFill>
                  <a:schemeClr val="accent2"/>
                </a:solidFill>
              </a:rPr>
              <a:t>this node a leaf</a:t>
            </a:r>
            <a:r>
              <a:rPr lang="en-US" b="1" dirty="0"/>
              <a:t> rather than generating children no</a:t>
            </a:r>
            <a:r>
              <a:rPr lang="en-US" dirty="0"/>
              <a:t>des. </a:t>
            </a:r>
          </a:p>
        </p:txBody>
      </p:sp>
      <p:sp>
        <p:nvSpPr>
          <p:cNvPr id="783365" name="Text Box 5"/>
          <p:cNvSpPr txBox="1">
            <a:spLocks noChangeArrowheads="1"/>
          </p:cNvSpPr>
          <p:nvPr/>
        </p:nvSpPr>
        <p:spPr bwMode="auto">
          <a:xfrm>
            <a:off x="533400" y="4267200"/>
            <a:ext cx="755967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</a:rPr>
              <a:t>Overfitting is a key problem </a:t>
            </a:r>
            <a:r>
              <a:rPr lang="en-US" sz="2000" b="1" i="1" dirty="0" smtClean="0">
                <a:solidFill>
                  <a:srgbClr val="FF0000"/>
                </a:solidFill>
              </a:rPr>
              <a:t>in machine learning</a:t>
            </a:r>
            <a:r>
              <a:rPr lang="en-US" sz="2000" b="1" i="1" dirty="0">
                <a:solidFill>
                  <a:srgbClr val="FF0000"/>
                </a:solidFill>
              </a:rPr>
              <a:t>. </a:t>
            </a:r>
            <a:r>
              <a:rPr lang="en-US" sz="2000" b="1" i="1" dirty="0" smtClean="0">
                <a:solidFill>
                  <a:srgbClr val="FF0000"/>
                </a:solidFill>
              </a:rPr>
              <a:t>There are formal results on the number of examples needed to properly train an hypothesis of a certain complexity (“number of parameters” or # nodes in DT). The more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params</a:t>
            </a:r>
            <a:r>
              <a:rPr lang="en-US" sz="2000" b="1" i="1" dirty="0" smtClean="0">
                <a:solidFill>
                  <a:srgbClr val="FF0000"/>
                </a:solidFill>
              </a:rPr>
              <a:t>, the more data is needed. </a:t>
            </a:r>
          </a:p>
          <a:p>
            <a:endParaRPr lang="en-US" sz="2000" b="1" dirty="0">
              <a:solidFill>
                <a:srgbClr val="3333CC"/>
              </a:solidFill>
              <a:sym typeface="Wingdings" charset="0"/>
            </a:endParaRPr>
          </a:p>
          <a:p>
            <a:r>
              <a:rPr lang="en-US" sz="2000" b="1" dirty="0" smtClean="0">
                <a:solidFill>
                  <a:srgbClr val="3333CC"/>
                </a:solidFill>
                <a:sym typeface="Wingdings" charset="0"/>
              </a:rPr>
              <a:t>Neural nets: Choosing the right number of layers and nodes in layers.</a:t>
            </a:r>
            <a:endParaRPr lang="en-US" sz="2000" b="1" dirty="0">
              <a:solidFill>
                <a:srgbClr val="3333CC"/>
              </a:solidFill>
              <a:sym typeface="Wingding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9369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2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3" fill="hold">
                                          <p:stCondLst>
                                            <p:cond delay="23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" decel="50000" autoRev="1" fill="hold">
                                          <p:stCondLst>
                                            <p:cond delay="23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8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8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304800"/>
            <a:ext cx="7467600" cy="1066800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Overfitting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9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915400" cy="5943600"/>
          </a:xfrm>
        </p:spPr>
        <p:txBody>
          <a:bodyPr/>
          <a:lstStyle/>
          <a:p>
            <a:r>
              <a:rPr lang="en-US" sz="2400" b="1" dirty="0" smtClean="0"/>
              <a:t>Let</a:t>
            </a:r>
            <a:r>
              <a:rPr lang="en-US" sz="2400" b="1" dirty="0" smtClean="0">
                <a:latin typeface="Arial"/>
              </a:rPr>
              <a:t>’</a:t>
            </a:r>
            <a:r>
              <a:rPr lang="en-US" sz="2400" b="1" dirty="0" smtClean="0"/>
              <a:t>s </a:t>
            </a:r>
            <a:r>
              <a:rPr lang="en-US" sz="2400" b="1" dirty="0"/>
              <a:t>consider </a:t>
            </a:r>
            <a:r>
              <a:rPr lang="en-US" sz="2400" b="1" dirty="0">
                <a:solidFill>
                  <a:schemeClr val="accent2"/>
                </a:solidFill>
              </a:rPr>
              <a:t>D</a:t>
            </a:r>
            <a:r>
              <a:rPr lang="en-US" sz="2400" b="1" dirty="0"/>
              <a:t>, the entire </a:t>
            </a:r>
            <a:r>
              <a:rPr lang="en-US" sz="2400" b="1" dirty="0">
                <a:solidFill>
                  <a:schemeClr val="accent2"/>
                </a:solidFill>
              </a:rPr>
              <a:t>distribution of data,</a:t>
            </a:r>
            <a:r>
              <a:rPr lang="en-US" sz="2400" b="1" dirty="0"/>
              <a:t> and </a:t>
            </a:r>
            <a:r>
              <a:rPr lang="en-US" sz="2400" b="1" dirty="0">
                <a:solidFill>
                  <a:schemeClr val="accent2"/>
                </a:solidFill>
              </a:rPr>
              <a:t>T</a:t>
            </a:r>
            <a:r>
              <a:rPr lang="en-US" sz="2400" b="1" dirty="0"/>
              <a:t>, the </a:t>
            </a:r>
            <a:r>
              <a:rPr lang="en-US" sz="2400" b="1" dirty="0">
                <a:solidFill>
                  <a:schemeClr val="accent2"/>
                </a:solidFill>
              </a:rPr>
              <a:t>training set</a:t>
            </a:r>
            <a:r>
              <a:rPr lang="en-US" sz="2400" b="1" dirty="0"/>
              <a:t>.</a:t>
            </a:r>
          </a:p>
          <a:p>
            <a:endParaRPr lang="en-US" b="1" dirty="0"/>
          </a:p>
          <a:p>
            <a:r>
              <a:rPr lang="en-US" sz="2400" b="1" dirty="0"/>
              <a:t>Hypothesis h </a:t>
            </a:r>
            <a:r>
              <a:rPr lang="en-US" sz="2400" b="1" dirty="0">
                <a:sym typeface="Symbol" charset="0"/>
              </a:rPr>
              <a:t></a:t>
            </a:r>
            <a:r>
              <a:rPr lang="en-US" sz="2400" b="1" dirty="0"/>
              <a:t> H </a:t>
            </a:r>
            <a:r>
              <a:rPr lang="en-US" sz="2400" b="1" dirty="0" err="1"/>
              <a:t>overfits</a:t>
            </a:r>
            <a:r>
              <a:rPr lang="en-US" sz="2400" b="1" dirty="0"/>
              <a:t> D if</a:t>
            </a:r>
          </a:p>
          <a:p>
            <a:pPr marL="457200" lvl="1" indent="0">
              <a:buNone/>
            </a:pPr>
            <a:r>
              <a:rPr lang="en-US" sz="2400" b="1" dirty="0">
                <a:sym typeface="Symbol" charset="0"/>
              </a:rPr>
              <a:t> </a:t>
            </a:r>
            <a:r>
              <a:rPr lang="en-US" sz="2400" b="1" dirty="0"/>
              <a:t>h</a:t>
            </a:r>
            <a:r>
              <a:rPr lang="ja-JP" altLang="en-US" sz="2400" b="1" dirty="0">
                <a:latin typeface="Arial"/>
              </a:rPr>
              <a:t>’</a:t>
            </a:r>
            <a:r>
              <a:rPr lang="en-US" sz="2400" b="1" dirty="0" smtClean="0">
                <a:sym typeface="Symbol" charset="0"/>
              </a:rPr>
              <a:t> h</a:t>
            </a:r>
            <a:r>
              <a:rPr lang="en-US" sz="2400" b="1" dirty="0" smtClean="0"/>
              <a:t> </a:t>
            </a:r>
            <a:r>
              <a:rPr lang="en-US" sz="2400" b="1" dirty="0">
                <a:sym typeface="Symbol" charset="0"/>
              </a:rPr>
              <a:t></a:t>
            </a:r>
            <a:r>
              <a:rPr lang="en-US" sz="2400" b="1" dirty="0"/>
              <a:t> H such that</a:t>
            </a:r>
            <a:endParaRPr lang="en-US" sz="2800" b="1" dirty="0"/>
          </a:p>
          <a:p>
            <a:pPr marL="914400" lvl="2" indent="0">
              <a:buNone/>
            </a:pPr>
            <a:r>
              <a:rPr lang="en-US" sz="2800" b="1" dirty="0" smtClean="0"/>
              <a:t>(1) </a:t>
            </a:r>
            <a:r>
              <a:rPr lang="en-US" sz="2800" b="1" dirty="0" err="1" smtClean="0"/>
              <a:t>error</a:t>
            </a:r>
            <a:r>
              <a:rPr lang="en-US" sz="2800" b="1" baseline="-25000" dirty="0" err="1" smtClean="0">
                <a:solidFill>
                  <a:srgbClr val="FF0000"/>
                </a:solidFill>
              </a:rPr>
              <a:t>T</a:t>
            </a:r>
            <a:r>
              <a:rPr lang="en-US" sz="2800" b="1" dirty="0" smtClean="0"/>
              <a:t>(h</a:t>
            </a:r>
            <a:r>
              <a:rPr lang="en-US" sz="2800" b="1" dirty="0"/>
              <a:t>) &lt; </a:t>
            </a:r>
            <a:r>
              <a:rPr lang="en-US" sz="2800" b="1" dirty="0" err="1"/>
              <a:t>error</a:t>
            </a:r>
            <a:r>
              <a:rPr lang="en-US" sz="2800" b="1" baseline="-25000" dirty="0" err="1">
                <a:solidFill>
                  <a:srgbClr val="FF0000"/>
                </a:solidFill>
              </a:rPr>
              <a:t>T</a:t>
            </a:r>
            <a:r>
              <a:rPr lang="en-US" sz="2800" b="1" dirty="0"/>
              <a:t>(h</a:t>
            </a:r>
            <a:r>
              <a:rPr lang="ja-JP" altLang="en-US" sz="2800" b="1" dirty="0">
                <a:latin typeface="Arial"/>
              </a:rPr>
              <a:t>’</a:t>
            </a:r>
            <a:r>
              <a:rPr lang="en-US" sz="2800" b="1" dirty="0"/>
              <a:t>) </a:t>
            </a:r>
            <a:r>
              <a:rPr lang="en-US" sz="2400" dirty="0" smtClean="0"/>
              <a:t>[i.e. doing well on training set] but </a:t>
            </a:r>
            <a:endParaRPr lang="en-US" sz="2400" dirty="0"/>
          </a:p>
          <a:p>
            <a:pPr marL="914400" lvl="2" indent="0">
              <a:buNone/>
            </a:pPr>
            <a:r>
              <a:rPr lang="en-US" sz="2800" b="1" dirty="0" smtClean="0"/>
              <a:t>(2) </a:t>
            </a:r>
            <a:r>
              <a:rPr lang="en-US" sz="2800" b="1" dirty="0" err="1" smtClean="0"/>
              <a:t>error</a:t>
            </a:r>
            <a:r>
              <a:rPr lang="en-US" sz="2800" b="1" baseline="-25000" dirty="0" err="1" smtClean="0">
                <a:solidFill>
                  <a:srgbClr val="FF0000"/>
                </a:solidFill>
              </a:rPr>
              <a:t>D</a:t>
            </a:r>
            <a:r>
              <a:rPr lang="en-US" sz="2800" b="1" dirty="0" smtClean="0"/>
              <a:t>(h</a:t>
            </a:r>
            <a:r>
              <a:rPr lang="en-US" sz="2800" b="1" dirty="0"/>
              <a:t>) &gt; </a:t>
            </a:r>
            <a:r>
              <a:rPr lang="en-US" sz="2800" b="1" dirty="0" err="1"/>
              <a:t>error</a:t>
            </a:r>
            <a:r>
              <a:rPr lang="en-US" sz="2800" b="1" baseline="-25000" dirty="0" err="1">
                <a:solidFill>
                  <a:srgbClr val="FF0000"/>
                </a:solidFill>
              </a:rPr>
              <a:t>D</a:t>
            </a:r>
            <a:r>
              <a:rPr lang="en-US" sz="2800" b="1" dirty="0"/>
              <a:t>(h</a:t>
            </a:r>
            <a:r>
              <a:rPr lang="ja-JP" altLang="en-US" sz="2800" b="1" dirty="0">
                <a:latin typeface="Arial"/>
              </a:rPr>
              <a:t>’</a:t>
            </a:r>
            <a:r>
              <a:rPr lang="en-US" sz="2800" b="1" dirty="0"/>
              <a:t>)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pPr marL="914400" lvl="2" indent="0">
              <a:buNone/>
            </a:pPr>
            <a:r>
              <a:rPr lang="en-US" sz="2000" b="1" dirty="0" smtClean="0"/>
              <a:t> </a:t>
            </a:r>
          </a:p>
          <a:p>
            <a:pPr marL="114300" indent="0"/>
            <a:r>
              <a:rPr lang="en-US" sz="2400" b="1" dirty="0" smtClean="0"/>
              <a:t>What do we care about most (1) or (2)?</a:t>
            </a:r>
            <a:endParaRPr lang="en-US" sz="2400" b="1" dirty="0"/>
          </a:p>
          <a:p>
            <a:pPr marL="114300" indent="0"/>
            <a:r>
              <a:rPr lang="en-US" sz="2400" b="1" i="1" dirty="0"/>
              <a:t>E</a:t>
            </a:r>
            <a:r>
              <a:rPr lang="en-US" sz="2400" b="1" i="1" dirty="0" smtClean="0"/>
              <a:t>stimate error on full distribution by using test data set.</a:t>
            </a:r>
          </a:p>
          <a:p>
            <a:pPr marL="514350" lvl="1" indent="0">
              <a:buNone/>
            </a:pPr>
            <a:r>
              <a:rPr lang="en-US" sz="2400" b="1" i="1" dirty="0" smtClean="0"/>
              <a:t>Error on test data: Generalization error (want it low!!)</a:t>
            </a:r>
          </a:p>
          <a:p>
            <a:pPr marL="114300" indent="0"/>
            <a:r>
              <a:rPr lang="en-US" sz="2400" b="1" i="1" dirty="0" smtClean="0">
                <a:solidFill>
                  <a:srgbClr val="FF0000"/>
                </a:solidFill>
              </a:rPr>
              <a:t>Generalization to unseen examples/data is what we care about.</a:t>
            </a:r>
            <a:endParaRPr lang="en-US" sz="2400" b="1" i="1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7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7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97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7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9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97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"/>
            <a:ext cx="8229600" cy="41148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Data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overfitting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is the arguably the most common pitfall in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      machine learning.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Why?</a:t>
            </a:r>
          </a:p>
          <a:p>
            <a:endParaRPr lang="en-US" dirty="0" smtClean="0"/>
          </a:p>
          <a:p>
            <a:pPr marL="457200" indent="-457200">
              <a:buAutoNum type="arabicParenR"/>
            </a:pPr>
            <a:r>
              <a:rPr lang="en-US" b="1" dirty="0" smtClean="0">
                <a:solidFill>
                  <a:schemeClr val="accent2"/>
                </a:solidFill>
              </a:rPr>
              <a:t>Temptation to use as much data as possible to train on. (“Ignore test till end.” Test set too small.) Data “peeking” not noticed.</a:t>
            </a:r>
          </a:p>
          <a:p>
            <a:pPr marL="0" indent="0"/>
            <a:endParaRPr lang="en-US" b="1" dirty="0" smtClean="0">
              <a:solidFill>
                <a:schemeClr val="accent2"/>
              </a:solidFill>
            </a:endParaRPr>
          </a:p>
          <a:p>
            <a:pPr marL="457200" indent="-457200">
              <a:buAutoNum type="arabicParenR"/>
            </a:pPr>
            <a:r>
              <a:rPr lang="en-US" b="1" i="1" dirty="0" smtClean="0">
                <a:solidFill>
                  <a:srgbClr val="FF0000"/>
                </a:solidFill>
              </a:rPr>
              <a:t>Temptation to fit very complex hypothesis </a:t>
            </a:r>
            <a:r>
              <a:rPr lang="en-US" b="1" dirty="0" smtClean="0">
                <a:solidFill>
                  <a:schemeClr val="accent2"/>
                </a:solidFill>
              </a:rPr>
              <a:t>(e.g. large decision tree). In general, the larger the tree, the better the fit to the training data.</a:t>
            </a:r>
          </a:p>
          <a:p>
            <a:pPr marL="0" indent="0"/>
            <a:endParaRPr lang="en-US" b="1" dirty="0">
              <a:solidFill>
                <a:schemeClr val="accent2"/>
              </a:solidFill>
            </a:endParaRPr>
          </a:p>
          <a:p>
            <a:pPr marL="0" indent="0"/>
            <a:r>
              <a:rPr lang="en-US" b="1" dirty="0" smtClean="0">
                <a:solidFill>
                  <a:schemeClr val="accent2"/>
                </a:solidFill>
              </a:rPr>
              <a:t>        It’s hard to think of a better fit to the training data as a “worse”</a:t>
            </a:r>
          </a:p>
          <a:p>
            <a:pPr marL="0" indent="0"/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   result. Often difficult to fit training data well, so it seems that </a:t>
            </a:r>
          </a:p>
          <a:p>
            <a:pPr marL="0" indent="0"/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      “a good fit to the training data means a good result.”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9086" y="5410200"/>
            <a:ext cx="771051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Modern “savior:” Massive amounts of data to train on!</a:t>
            </a:r>
          </a:p>
          <a:p>
            <a:r>
              <a:rPr lang="en-US" dirty="0" smtClean="0"/>
              <a:t>Somewhat characteristic of ML AI community vs. traditional</a:t>
            </a:r>
          </a:p>
          <a:p>
            <a:r>
              <a:rPr lang="en-US" dirty="0" smtClean="0"/>
              <a:t>statistics community.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623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11-14 at 2.11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8573247" cy="4343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76200"/>
            <a:ext cx="4265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Key figure in machine learning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876800"/>
            <a:ext cx="5352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33CC"/>
                </a:solidFill>
              </a:rPr>
              <a:t>Note: with larger and larger trees,</a:t>
            </a:r>
          </a:p>
          <a:p>
            <a:r>
              <a:rPr lang="en-US" sz="2000" b="1" dirty="0" smtClean="0">
                <a:solidFill>
                  <a:srgbClr val="3333CC"/>
                </a:solidFill>
              </a:rPr>
              <a:t>we just do better and better on the training set!</a:t>
            </a:r>
            <a:endParaRPr lang="en-US" sz="2000" b="1" dirty="0">
              <a:solidFill>
                <a:srgbClr val="33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1447800"/>
            <a:ext cx="205817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We set tree size as </a:t>
            </a:r>
          </a:p>
          <a:p>
            <a:r>
              <a:rPr lang="en-US" sz="2000" dirty="0" smtClean="0"/>
              <a:t>a parameter in our</a:t>
            </a:r>
          </a:p>
          <a:p>
            <a:r>
              <a:rPr lang="en-US" sz="2000" dirty="0" smtClean="0"/>
              <a:t>DT learning alg.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562600"/>
            <a:ext cx="7226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note the performance on the validation set degrades!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14800" y="4572000"/>
            <a:ext cx="1136449" cy="400110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Tree size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737142" y="2261143"/>
            <a:ext cx="1326004" cy="400110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Error rate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0" y="3048000"/>
            <a:ext cx="305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Overfitting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kicks in…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Up Arrow 9"/>
          <p:cNvSpPr/>
          <p:nvPr/>
        </p:nvSpPr>
        <p:spPr>
          <a:xfrm rot="9758824">
            <a:off x="4731040" y="1935696"/>
            <a:ext cx="457200" cy="1647209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52800" y="1824335"/>
            <a:ext cx="2286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Optimal tree size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76800" y="41910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n-US" dirty="0" err="1"/>
              <a:t>error</a:t>
            </a:r>
            <a:r>
              <a:rPr lang="en-US" baseline="-25000" dirty="0" err="1"/>
              <a:t>T</a:t>
            </a:r>
            <a:r>
              <a:rPr lang="en-US" dirty="0"/>
              <a:t>(h) &lt; </a:t>
            </a:r>
            <a:r>
              <a:rPr lang="en-US" dirty="0" err="1"/>
              <a:t>error</a:t>
            </a:r>
            <a:r>
              <a:rPr lang="en-US" baseline="-25000" dirty="0" err="1"/>
              <a:t>T</a:t>
            </a:r>
            <a:r>
              <a:rPr lang="en-US" dirty="0"/>
              <a:t>(h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) but </a:t>
            </a:r>
          </a:p>
          <a:p>
            <a:pPr lvl="2"/>
            <a:r>
              <a:rPr lang="en-US" dirty="0" err="1"/>
              <a:t>error</a:t>
            </a:r>
            <a:r>
              <a:rPr lang="en-US" baseline="-25000" dirty="0" err="1"/>
              <a:t>D</a:t>
            </a:r>
            <a:r>
              <a:rPr lang="en-US" dirty="0"/>
              <a:t>(h) &gt; </a:t>
            </a:r>
            <a:r>
              <a:rPr lang="en-US" dirty="0" err="1"/>
              <a:t>error</a:t>
            </a:r>
            <a:r>
              <a:rPr lang="en-US" baseline="-25000" dirty="0" err="1"/>
              <a:t>D</a:t>
            </a:r>
            <a:r>
              <a:rPr lang="en-US" dirty="0"/>
              <a:t>(h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)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6019800"/>
            <a:ext cx="71256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Note: Similar curves can happen when training too long in complex</a:t>
            </a:r>
          </a:p>
          <a:p>
            <a:r>
              <a:rPr lang="en-US" sz="2000" dirty="0" smtClean="0"/>
              <a:t>hypothesis space with lots of parameters to set.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1479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 animBg="1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2"/>
                </a:solidFill>
              </a:rPr>
              <a:t>Aside: From intro lecture: Is this an example of overfitting or something else?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80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ELMAN@C02GT4M7DJWT3PP7" val="470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4342B"/>
      </a:hlink>
      <a:folHlink>
        <a:srgbClr val="40B21F"/>
      </a:folHlink>
    </a:clrScheme>
    <a:fontScheme name="1_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54164</TotalTime>
  <Words>1229</Words>
  <Application>Microsoft Macintosh PowerPoint</Application>
  <PresentationFormat>On-screen Show (4:3)</PresentationFormat>
  <Paragraphs>159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Symbol</vt:lpstr>
      <vt:lpstr>Times New Roman</vt:lpstr>
      <vt:lpstr>Wingdings</vt:lpstr>
      <vt:lpstr>Arial</vt:lpstr>
      <vt:lpstr>Default Design</vt:lpstr>
      <vt:lpstr>1_Default Design</vt:lpstr>
      <vt:lpstr>CS 4700: Foundations of  Artificial Intelligence</vt:lpstr>
      <vt:lpstr>Extensions of the  Decision Tree Learning Algorithm (Briefly)</vt:lpstr>
      <vt:lpstr>Machine Learning: Noisy data </vt:lpstr>
      <vt:lpstr>Overfitting </vt:lpstr>
      <vt:lpstr>PowerPoint Presentation</vt:lpstr>
      <vt:lpstr>Overfitting</vt:lpstr>
      <vt:lpstr>PowerPoint Presentation</vt:lpstr>
      <vt:lpstr>PowerPoint Presentation</vt:lpstr>
      <vt:lpstr>Aside: From intro lecture: Is this an example of overfitting or something else?</vt:lpstr>
      <vt:lpstr>Reflection of history of AI ---Overfitting or something else?</vt:lpstr>
      <vt:lpstr>PowerPoint Presentation</vt:lpstr>
      <vt:lpstr>Summary: When to use Decision Trees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1049</cp:revision>
  <dcterms:created xsi:type="dcterms:W3CDTF">1601-01-01T00:00:00Z</dcterms:created>
  <dcterms:modified xsi:type="dcterms:W3CDTF">2017-11-13T23:38:05Z</dcterms:modified>
</cp:coreProperties>
</file>