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752" r:id="rId2"/>
  </p:sldMasterIdLst>
  <p:notesMasterIdLst>
    <p:notesMasterId r:id="rId30"/>
  </p:notesMasterIdLst>
  <p:handoutMasterIdLst>
    <p:handoutMasterId r:id="rId31"/>
  </p:handoutMasterIdLst>
  <p:sldIdLst>
    <p:sldId id="374" r:id="rId3"/>
    <p:sldId id="491" r:id="rId4"/>
    <p:sldId id="475" r:id="rId5"/>
    <p:sldId id="476" r:id="rId6"/>
    <p:sldId id="462" r:id="rId7"/>
    <p:sldId id="492" r:id="rId8"/>
    <p:sldId id="494" r:id="rId9"/>
    <p:sldId id="493" r:id="rId10"/>
    <p:sldId id="495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97" r:id="rId19"/>
    <p:sldId id="504" r:id="rId20"/>
    <p:sldId id="505" r:id="rId21"/>
    <p:sldId id="506" r:id="rId22"/>
    <p:sldId id="507" r:id="rId23"/>
    <p:sldId id="508" r:id="rId24"/>
    <p:sldId id="509" r:id="rId25"/>
    <p:sldId id="593" r:id="rId26"/>
    <p:sldId id="594" r:id="rId27"/>
    <p:sldId id="595" r:id="rId28"/>
    <p:sldId id="59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A91008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CC"/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3077"/>
  </p:normalViewPr>
  <p:slideViewPr>
    <p:cSldViewPr>
      <p:cViewPr varScale="1">
        <p:scale>
          <a:sx n="59" d="100"/>
          <a:sy n="59" d="100"/>
        </p:scale>
        <p:origin x="11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520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13A9788-B701-0F4A-B08D-856A69CC0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4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1531517-99D3-B84B-91FD-1B16B6C42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8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5C624-9755-FB4D-A6DA-867A3E51330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59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076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237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65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A71D-AEE5-4F18-A361-E7C0A1042A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7286-03F0-4F54-8A43-4BCEC5233C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0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F1F9-C70F-4335-8A8E-DB703CDFCD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993F-381E-4CBE-8C84-A5419FE914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68D8-FF1C-4835-A7E8-C13C0DDB0E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BAB8-3D43-4A2D-9844-A10EFFA327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7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9023-4D6C-4C7E-84F2-365D05399D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F4A7-4EAE-4FA8-B70F-E7C4842379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65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AA87-A1A8-4309-BBB5-4CBA7C75BB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7D452-1E11-48A4-870F-7E17833127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4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02CF-F115-490C-BD3C-4FE75B9B8F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F37C-1432-4334-98BB-367C92DF57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62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2D4F-CDE3-47D5-BD04-C4F450724C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2645-8B56-4852-82E7-C6AA3226A8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12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15FB-EC8F-4E9C-B68B-A4F4D8C96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E278-C512-4BF1-B229-E9FA00292E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8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EAB9-F80C-4578-976C-38E9A5E6A6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7E2D-1382-473A-AF52-90F9DA1518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73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3E4E-EDE7-419D-87F3-9F3C5CD5BB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4D5D-2B91-4E2D-A3F6-87CFDA8620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7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96A3-94F1-4CBE-B6FC-5C82521CB5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D777-1934-4AD8-92F6-1A83F42E08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8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3522-9C75-4A20-BE88-4C0B568127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96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364B0DE4-D9AF-4CBE-B405-62B9E18479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03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B726B8B6-B4C3-492B-A75C-39BB0C0493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91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1003C-6DF3-4E5D-BA98-C474502AE9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07726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5D85-2BD4-4E50-843A-BB2C83D8B2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2118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4134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06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06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98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7564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8427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681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8524875" y="6181725"/>
            <a:ext cx="48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fld id="{D6DBCA8B-DB34-D340-84E9-1CE2A0D79EF6}" type="slidenum">
              <a:rPr lang="en-US" sz="2000">
                <a:cs typeface="+mn-cs"/>
              </a:rPr>
              <a:pPr algn="ctr">
                <a:defRPr/>
              </a:pPr>
              <a:t>‹#›</a:t>
            </a:fld>
            <a:endParaRPr lang="en-US" sz="200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64EA966-35E4-46D8-B2A3-866DA46FF4B2}" type="datetimeFigureOut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  <a:ea typeface="+mn-ea"/>
                <a:cs typeface="+mn-cs"/>
              </a:rPr>
              <a:pPr eaLnBrk="0" hangingPunct="0">
                <a:defRPr/>
              </a:pPr>
              <a:t>10/10/17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7A72267-4B42-494E-BB38-B723FB6482BD}" type="slidenum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80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Module: Knowledge, Reasoning, and Planning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Logical Agents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Model </a:t>
            </a:r>
            <a:r>
              <a:rPr lang="en-US" sz="2400" b="1" smtClean="0">
                <a:solidFill>
                  <a:srgbClr val="FF0000"/>
                </a:solidFill>
                <a:cs typeface="+mn-cs"/>
              </a:rPr>
              <a:t>Theoretic Semantics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>
                <a:solidFill>
                  <a:srgbClr val="FF0000"/>
                </a:solidFill>
                <a:cs typeface="+mn-cs"/>
              </a:rPr>
              <a:t>Entailment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and Proof Theory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R&amp;N: Chapter 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2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0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21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533400"/>
            <a:ext cx="9144000" cy="52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2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852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968424"/>
            <a:ext cx="62352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“symbol grounding problem.”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22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9144000" cy="40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68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22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" y="1717110"/>
            <a:ext cx="9144000" cy="3997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5297269"/>
            <a:ext cx="1278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True!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228600"/>
            <a:ext cx="3915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Semantics (</a:t>
            </a:r>
            <a:r>
              <a:rPr lang="en-US" sz="3200" b="1" smtClean="0">
                <a:solidFill>
                  <a:srgbClr val="FF0000"/>
                </a:solidFill>
              </a:rPr>
              <a:t>as before)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016" y="826698"/>
            <a:ext cx="7427584" cy="313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92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2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9144000" cy="5439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334000"/>
            <a:ext cx="4414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Compositional semantics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3962400"/>
            <a:ext cx="3755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Logical validity / tautology.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34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22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9144000" cy="5486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933" y="3124200"/>
            <a:ext cx="8898468" cy="2514600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6248400"/>
            <a:ext cx="5410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I.e.:   </a:t>
            </a:r>
            <a:r>
              <a:rPr lang="en-US" sz="2800" b="1" dirty="0" smtClean="0">
                <a:solidFill>
                  <a:srgbClr val="3333CC"/>
                </a:solidFill>
              </a:rPr>
              <a:t>Models(KB</a:t>
            </a:r>
            <a:r>
              <a:rPr lang="en-US" sz="2800" b="1" dirty="0">
                <a:solidFill>
                  <a:srgbClr val="3333CC"/>
                </a:solidFill>
              </a:rPr>
              <a:t>)        Models(  </a:t>
            </a:r>
            <a:r>
              <a:rPr lang="en-US" sz="2800" b="1" dirty="0" smtClean="0">
                <a:solidFill>
                  <a:srgbClr val="3333CC"/>
                </a:solidFill>
              </a:rPr>
              <a:t>    )</a:t>
            </a:r>
            <a:endParaRPr lang="en-US" sz="2800" b="1" dirty="0">
              <a:solidFill>
                <a:srgbClr val="3333CC"/>
              </a:solidFill>
            </a:endParaRPr>
          </a:p>
        </p:txBody>
      </p:sp>
      <p:pic>
        <p:nvPicPr>
          <p:cNvPr id="6" name="Picture 5" descr="Screen Shot 2012-10-24 at 1.33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273800"/>
            <a:ext cx="355600" cy="431800"/>
          </a:xfrm>
          <a:prstGeom prst="rect">
            <a:avLst/>
          </a:prstGeom>
        </p:spPr>
      </p:pic>
      <p:pic>
        <p:nvPicPr>
          <p:cNvPr id="7" name="Picture 6" descr="Screen Shot 2012-10-24 at 1.35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324600"/>
            <a:ext cx="377032" cy="45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4495800"/>
            <a:ext cx="44196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Note: KB defines exactly the set of worlds we are interested in.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I.e., our current knowledge about the world.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9" name="Picture 4" descr="model-inclu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815612" cy="257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867400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“KB entails \alpha”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31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Observation about “language”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816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Possibly the key property of a language (both formal and natural) is that </a:t>
            </a:r>
            <a:r>
              <a:rPr lang="en-US" b="1" dirty="0" smtClean="0">
                <a:solidFill>
                  <a:srgbClr val="FF0000"/>
                </a:solidFill>
              </a:rPr>
              <a:t>relatively short statements can capture exponentially large sets of possible situations (“worlds”).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allows intelligent entities to communicate and think about the </a:t>
            </a:r>
            <a:r>
              <a:rPr lang="en-US" b="1" dirty="0" smtClean="0">
                <a:solidFill>
                  <a:srgbClr val="FF0000"/>
                </a:solidFill>
              </a:rPr>
              <a:t>exponential set of possible future world trajectories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exponential sets of possible world states</a:t>
            </a:r>
            <a:r>
              <a:rPr lang="en-US" dirty="0" smtClean="0"/>
              <a:t> when we only have partial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22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8672"/>
            <a:ext cx="9144000" cy="5753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1905000"/>
            <a:ext cx="2100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Example soon.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16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23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485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00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2590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Logical agents: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400" b="1" dirty="0" smtClean="0">
                <a:solidFill>
                  <a:srgbClr val="3333CC"/>
                </a:solidFill>
              </a:rPr>
              <a:t>Agents with some representation of the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</a:rPr>
              <a:t>    complex knowledge about the world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</a:rPr>
              <a:t>/ its environment,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</a:rPr>
              <a:t>    and uses inference to derive new information from that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</a:rPr>
              <a:t>    knowledge combined with new inputs (e.g. via perception).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>
              <a:solidFill>
                <a:srgbClr val="FF0000"/>
              </a:solidFill>
              <a:sym typeface="Wingdings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  <a:defRPr/>
            </a:pPr>
            <a:endParaRPr lang="en-US" sz="1800" dirty="0" smtClean="0">
              <a:sym typeface="Wingdings" charset="0"/>
            </a:endParaRPr>
          </a:p>
          <a:p>
            <a:pPr lvl="1" algn="ctr" eaLnBrk="1" hangingPunct="1">
              <a:lnSpc>
                <a:spcPct val="90000"/>
              </a:lnSpc>
              <a:buFont typeface="Wingdings" charset="0"/>
              <a:buChar char="à"/>
              <a:defRPr/>
            </a:pPr>
            <a:endParaRPr lang="en-US" sz="1800" dirty="0" smtClean="0">
              <a:sym typeface="Wingdings" charset="0"/>
            </a:endParaRPr>
          </a:p>
          <a:p>
            <a:pPr lvl="1" algn="ctr" eaLnBrk="1" hangingPunct="1">
              <a:lnSpc>
                <a:spcPct val="90000"/>
              </a:lnSpc>
              <a:defRPr/>
            </a:pPr>
            <a:endParaRPr lang="en-US" sz="1800" dirty="0" smtClean="0"/>
          </a:p>
        </p:txBody>
      </p:sp>
      <p:sp>
        <p:nvSpPr>
          <p:cNvPr id="1794052" name="Rectangle 4"/>
          <p:cNvSpPr>
            <a:spLocks noChangeArrowheads="1"/>
          </p:cNvSpPr>
          <p:nvPr/>
        </p:nvSpPr>
        <p:spPr bwMode="auto">
          <a:xfrm>
            <a:off x="1600200" y="3352800"/>
            <a:ext cx="6324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Key issues: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	1- Representation of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knowledge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           What form? Meaning / semantics?</a:t>
            </a:r>
            <a:endParaRPr lang="en-US" b="1" dirty="0">
              <a:solidFill>
                <a:srgbClr val="FF0000"/>
              </a:solidFill>
              <a:cs typeface="+mn-cs"/>
            </a:endParaRP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	2- Reasoning and inference 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processes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            Efficiency.</a:t>
            </a:r>
            <a:endParaRPr lang="en-US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794053" name="Rectangle 5"/>
          <p:cNvSpPr>
            <a:spLocks noChangeArrowheads="1"/>
          </p:cNvSpPr>
          <p:nvPr/>
        </p:nvSpPr>
        <p:spPr bwMode="auto">
          <a:xfrm>
            <a:off x="1295400" y="3352800"/>
            <a:ext cx="7162800" cy="2133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550167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9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4052" grpId="0"/>
      <p:bldP spid="17940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23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459236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4400" y="838200"/>
            <a:ext cx="4724400" cy="1066800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1942" y="3962400"/>
            <a:ext cx="67249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Note: (1) This was Aristotle’s original goal ---</a:t>
            </a:r>
          </a:p>
          <a:p>
            <a:r>
              <a:rPr lang="en-US" b="1" dirty="0" smtClean="0">
                <a:solidFill>
                  <a:srgbClr val="3333CC"/>
                </a:solidFill>
              </a:rPr>
              <a:t>Construct </a:t>
            </a:r>
            <a:r>
              <a:rPr lang="en-US" b="1" dirty="0" smtClean="0">
                <a:solidFill>
                  <a:srgbClr val="FF0000"/>
                </a:solidFill>
              </a:rPr>
              <a:t>infallible arguments based purely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on the </a:t>
            </a:r>
            <a:r>
              <a:rPr lang="en-US" b="1" i="1" dirty="0" smtClean="0">
                <a:solidFill>
                  <a:srgbClr val="FF0000"/>
                </a:solidFill>
              </a:rPr>
              <a:t>form of statements </a:t>
            </a:r>
            <a:r>
              <a:rPr lang="en-US" b="1" dirty="0" smtClean="0">
                <a:solidFill>
                  <a:srgbClr val="3333CC"/>
                </a:solidFill>
              </a:rPr>
              <a:t>--- not on the “meaning”</a:t>
            </a:r>
          </a:p>
          <a:p>
            <a:r>
              <a:rPr lang="en-US" b="1" dirty="0" smtClean="0">
                <a:solidFill>
                  <a:srgbClr val="3333CC"/>
                </a:solidFill>
              </a:rPr>
              <a:t>of individual propositions.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532060"/>
            <a:ext cx="699582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>(2) </a:t>
            </a:r>
            <a:r>
              <a:rPr lang="en-US" b="1" i="1" dirty="0">
                <a:solidFill>
                  <a:srgbClr val="3333CC"/>
                </a:solidFill>
              </a:rPr>
              <a:t>Sets of models can be exponential size or worse,</a:t>
            </a:r>
          </a:p>
          <a:p>
            <a:r>
              <a:rPr lang="en-US" b="1" i="1" dirty="0">
                <a:solidFill>
                  <a:srgbClr val="3333CC"/>
                </a:solidFill>
              </a:rPr>
              <a:t>compared to symbolic inference (deduction). I.e., we</a:t>
            </a:r>
          </a:p>
          <a:p>
            <a:r>
              <a:rPr lang="en-US" b="1" i="1" dirty="0">
                <a:solidFill>
                  <a:srgbClr val="3333CC"/>
                </a:solidFill>
              </a:rPr>
              <a:t>manipulate short descriptions of exponential size sets</a:t>
            </a:r>
            <a:r>
              <a:rPr lang="en-US" b="1" i="1" dirty="0" smtClean="0">
                <a:solidFill>
                  <a:srgbClr val="3333CC"/>
                </a:solidFill>
              </a:rPr>
              <a:t>.</a:t>
            </a:r>
            <a:endParaRPr lang="en-US" b="1" i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59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23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0108"/>
            <a:ext cx="9144000" cy="574589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3733800" y="990600"/>
            <a:ext cx="27432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Modus Ponens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44659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23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04350"/>
            <a:ext cx="9144000" cy="49876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1447800"/>
            <a:ext cx="2438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Modus Ponens</a:t>
            </a:r>
          </a:p>
        </p:txBody>
      </p:sp>
    </p:spTree>
    <p:extLst>
      <p:ext uri="{BB962C8B-B14F-4D97-AF65-F5344CB8AC3E}">
        <p14:creationId xmlns:p14="http://schemas.microsoft.com/office/powerpoint/2010/main" val="2444659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23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9144000" cy="53263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105400"/>
            <a:ext cx="6400800" cy="914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3-10-28 at 3.35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1600" cy="134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600200" y="265868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(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610100"/>
            <a:ext cx="9271686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114800"/>
            <a:ext cx="9271686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357" y="3557743"/>
            <a:ext cx="9271686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2357" y="3086383"/>
            <a:ext cx="9271686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6477" y="2605243"/>
            <a:ext cx="9271686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1" animBg="1"/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782"/>
            <a:ext cx="9144000" cy="650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2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Addendum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685800"/>
            <a:ext cx="6560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Standard syntax and semantics for propositional</a:t>
            </a:r>
          </a:p>
          <a:p>
            <a:r>
              <a:rPr lang="en-US" b="1" dirty="0" smtClean="0">
                <a:solidFill>
                  <a:srgbClr val="3333CC"/>
                </a:solidFill>
              </a:rPr>
              <a:t>logic. (CS-2800; see 7.4.1 and 7.4.2.)</a:t>
            </a:r>
          </a:p>
        </p:txBody>
      </p:sp>
      <p:pic>
        <p:nvPicPr>
          <p:cNvPr id="8" name="Picture 7" descr="Screen Shot 2012-10-29 at 2.15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7772400" cy="3914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057400"/>
            <a:ext cx="1125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Syntax: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9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Semantics</a:t>
            </a:r>
          </a:p>
          <a:p>
            <a:endParaRPr lang="en-US" dirty="0"/>
          </a:p>
          <a:p>
            <a:r>
              <a:rPr lang="en-US" dirty="0" smtClean="0"/>
              <a:t>Note</a:t>
            </a:r>
            <a:r>
              <a:rPr lang="en-US" dirty="0"/>
              <a:t>: Truth value of a sentence is built from its </a:t>
            </a:r>
            <a:r>
              <a:rPr lang="en-US" dirty="0" smtClean="0"/>
              <a:t>parts </a:t>
            </a:r>
            <a:r>
              <a:rPr lang="en-US" dirty="0"/>
              <a:t>“compositional semantics”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0208" r="7813" b="50000"/>
          <a:stretch>
            <a:fillRect/>
          </a:stretch>
        </p:blipFill>
        <p:spPr bwMode="auto">
          <a:xfrm>
            <a:off x="685800" y="2743200"/>
            <a:ext cx="76962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230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39583" r="3125" b="15625"/>
          <a:stretch>
            <a:fillRect/>
          </a:stretch>
        </p:blipFill>
        <p:spPr bwMode="auto">
          <a:xfrm>
            <a:off x="1524000" y="1447800"/>
            <a:ext cx="65532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457200"/>
            <a:ext cx="289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Logical equivalences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7862" y="3048000"/>
            <a:ext cx="54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(*)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329535"/>
            <a:ext cx="6404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(*</a:t>
            </a:r>
            <a:r>
              <a:rPr lang="en-US" sz="2000" b="1" dirty="0" smtClean="0">
                <a:solidFill>
                  <a:srgbClr val="FF0000"/>
                </a:solidFill>
              </a:rPr>
              <a:t>)  </a:t>
            </a:r>
            <a:r>
              <a:rPr lang="en-US" sz="2000" b="1" dirty="0" smtClean="0">
                <a:solidFill>
                  <a:schemeClr val="accent2"/>
                </a:solidFill>
              </a:rPr>
              <a:t>key to go to clausal (Conjunctive Normal Form)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Implication for “humans”; clauses for machines.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de Morgan laws also very useful in going to clausal form.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56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Knowledge-base Agents</a:t>
            </a:r>
          </a:p>
        </p:txBody>
      </p:sp>
      <p:sp>
        <p:nvSpPr>
          <p:cNvPr id="196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4114800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Key issues:</a:t>
            </a:r>
          </a:p>
          <a:p>
            <a:pPr lvl="1" eaLnBrk="1" hangingPunct="1">
              <a:defRPr/>
            </a:pPr>
            <a:r>
              <a:rPr lang="en-US" sz="2400" dirty="0" smtClean="0"/>
              <a:t>Representation of knowledge </a:t>
            </a:r>
            <a:r>
              <a:rPr lang="en-US" sz="2400" dirty="0" smtClean="0">
                <a:sym typeface="Wingdings" charset="0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  <a:sym typeface="Wingdings" charset="0"/>
              </a:rPr>
              <a:t>knowledge base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sz="2400" dirty="0" smtClean="0"/>
              <a:t>Reasoning processes </a:t>
            </a:r>
            <a:r>
              <a:rPr lang="en-US" sz="2400" dirty="0" smtClean="0">
                <a:sym typeface="Wingdings" charset="0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  <a:sym typeface="Wingdings" charset="0"/>
              </a:rPr>
              <a:t>inference/reasoning 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	</a:t>
            </a:r>
          </a:p>
        </p:txBody>
      </p:sp>
      <p:sp>
        <p:nvSpPr>
          <p:cNvPr id="1960964" name="Text Box 4"/>
          <p:cNvSpPr txBox="1">
            <a:spLocks noChangeArrowheads="1"/>
          </p:cNvSpPr>
          <p:nvPr/>
        </p:nvSpPr>
        <p:spPr bwMode="auto">
          <a:xfrm>
            <a:off x="914400" y="5562600"/>
            <a:ext cx="58785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3333CC"/>
                </a:solidFill>
                <a:cs typeface="+mn-cs"/>
              </a:rPr>
              <a:t>(*) called </a:t>
            </a:r>
            <a:r>
              <a:rPr lang="en-US" sz="2000" b="1" dirty="0" smtClean="0">
                <a:solidFill>
                  <a:srgbClr val="3333CC"/>
                </a:solidFill>
                <a:cs typeface="+mn-cs"/>
              </a:rPr>
              <a:t>Knowledge </a:t>
            </a:r>
            <a:r>
              <a:rPr lang="en-US" sz="2000" b="1" dirty="0">
                <a:solidFill>
                  <a:srgbClr val="3333CC"/>
                </a:solidFill>
                <a:cs typeface="+mn-cs"/>
              </a:rPr>
              <a:t>R</a:t>
            </a:r>
            <a:r>
              <a:rPr lang="en-US" sz="2000" b="1" dirty="0" smtClean="0">
                <a:solidFill>
                  <a:srgbClr val="3333CC"/>
                </a:solidFill>
                <a:cs typeface="+mn-cs"/>
              </a:rPr>
              <a:t>epresentation (KR) language</a:t>
            </a:r>
            <a:endParaRPr lang="en-US" sz="2000" b="1" dirty="0">
              <a:solidFill>
                <a:srgbClr val="3333CC"/>
              </a:solidFill>
              <a:cs typeface="+mn-cs"/>
            </a:endParaRPr>
          </a:p>
        </p:txBody>
      </p:sp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990600" y="3200400"/>
            <a:ext cx="7239000" cy="1265238"/>
            <a:chOff x="624" y="2592"/>
            <a:chExt cx="4560" cy="797"/>
          </a:xfrm>
        </p:grpSpPr>
        <p:sp>
          <p:nvSpPr>
            <p:cNvPr id="1960966" name="Rectangle 6"/>
            <p:cNvSpPr>
              <a:spLocks noChangeArrowheads="1"/>
            </p:cNvSpPr>
            <p:nvPr/>
          </p:nvSpPr>
          <p:spPr bwMode="auto">
            <a:xfrm>
              <a:off x="624" y="2592"/>
              <a:ext cx="4416" cy="67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0967" name="Rectangle 7"/>
            <p:cNvSpPr>
              <a:spLocks noChangeArrowheads="1"/>
            </p:cNvSpPr>
            <p:nvPr/>
          </p:nvSpPr>
          <p:spPr bwMode="auto">
            <a:xfrm>
              <a:off x="624" y="2640"/>
              <a:ext cx="45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cs typeface="+mn-cs"/>
                </a:rPr>
                <a:t>Knowledge base = set of </a:t>
              </a:r>
              <a:r>
                <a:rPr lang="en-US" dirty="0">
                  <a:solidFill>
                    <a:srgbClr val="FF0000"/>
                  </a:solidFill>
                  <a:cs typeface="+mn-cs"/>
                </a:rPr>
                <a:t>sentences</a:t>
              </a:r>
              <a:r>
                <a:rPr lang="en-US" dirty="0">
                  <a:cs typeface="+mn-cs"/>
                </a:rPr>
                <a:t> in a </a:t>
              </a:r>
              <a:r>
                <a:rPr lang="en-US" dirty="0">
                  <a:solidFill>
                    <a:srgbClr val="FF0000"/>
                  </a:solidFill>
                  <a:cs typeface="+mn-cs"/>
                </a:rPr>
                <a:t>formal </a:t>
              </a:r>
              <a:r>
                <a:rPr lang="en-US" dirty="0">
                  <a:cs typeface="+mn-cs"/>
                </a:rPr>
                <a:t>language  representing facts about the </a:t>
              </a:r>
              <a:r>
                <a:rPr lang="en-US" dirty="0" smtClean="0">
                  <a:cs typeface="+mn-cs"/>
                </a:rPr>
                <a:t>world (</a:t>
              </a:r>
              <a:r>
                <a:rPr lang="en-US" dirty="0">
                  <a:cs typeface="+mn-cs"/>
                </a:rPr>
                <a:t>*)</a:t>
              </a:r>
            </a:p>
            <a:p>
              <a:pPr lvl="1" algn="ctr">
                <a:spcBef>
                  <a:spcPct val="50000"/>
                </a:spcBef>
                <a:buFontTx/>
                <a:buChar char="–"/>
                <a:defRPr/>
              </a:pPr>
              <a:endParaRPr lang="en-US" sz="1600" dirty="0">
                <a:cs typeface="+mn-cs"/>
              </a:endParaRPr>
            </a:p>
          </p:txBody>
        </p:sp>
      </p:grpSp>
    </p:spTree>
  </p:cSld>
  <p:clrMapOvr>
    <a:masterClrMapping/>
  </p:clrMapOvr>
  <p:transition advTm="1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Knowledge bases</a:t>
            </a:r>
          </a:p>
        </p:txBody>
      </p:sp>
      <p:sp>
        <p:nvSpPr>
          <p:cNvPr id="196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2936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Key aspects: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How to add sentences to the knowledge base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How to query the knowledge base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Both tasks may involve </a:t>
            </a:r>
            <a:r>
              <a:rPr lang="en-US" b="1" dirty="0" smtClean="0">
                <a:solidFill>
                  <a:srgbClr val="FF0000"/>
                </a:solidFill>
              </a:rPr>
              <a:t>inference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FF0000"/>
                </a:solidFill>
              </a:rPr>
              <a:t>i.e. how to derive new sentences from old sentences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Logical agents – </a:t>
            </a:r>
            <a:r>
              <a:rPr lang="en-US" b="1" dirty="0" smtClean="0">
                <a:solidFill>
                  <a:srgbClr val="FF0000"/>
                </a:solidFill>
              </a:rPr>
              <a:t>inference</a:t>
            </a:r>
            <a:r>
              <a:rPr lang="en-US" b="1" dirty="0" smtClean="0"/>
              <a:t> must obey the fundamental requirement that when one asks a question to the knowledge base, the </a:t>
            </a:r>
            <a:r>
              <a:rPr lang="en-US" b="1" dirty="0" smtClean="0">
                <a:solidFill>
                  <a:srgbClr val="FF0000"/>
                </a:solidFill>
              </a:rPr>
              <a:t>answer should </a:t>
            </a:r>
            <a:r>
              <a:rPr lang="en-US" b="1" i="1" dirty="0" smtClean="0">
                <a:solidFill>
                  <a:srgbClr val="FF0000"/>
                </a:solidFill>
              </a:rPr>
              <a:t>follow</a:t>
            </a:r>
            <a:r>
              <a:rPr lang="en-US" b="1" dirty="0" smtClean="0">
                <a:solidFill>
                  <a:srgbClr val="FF0000"/>
                </a:solidFill>
              </a:rPr>
              <a:t> from what has been told to the knowledge base previously</a:t>
            </a:r>
            <a:r>
              <a:rPr lang="en-US" b="1" dirty="0" smtClean="0"/>
              <a:t>. (In other words the inference process should not </a:t>
            </a:r>
            <a:r>
              <a:rPr lang="ja-JP" altLang="en-US" b="1" dirty="0" smtClean="0">
                <a:latin typeface="Arial"/>
              </a:rPr>
              <a:t>“</a:t>
            </a:r>
            <a:r>
              <a:rPr lang="en-US" b="1" dirty="0" smtClean="0"/>
              <a:t>make things</a:t>
            </a:r>
            <a:r>
              <a:rPr lang="ja-JP" altLang="en-US" b="1" dirty="0" smtClean="0">
                <a:latin typeface="Arial"/>
              </a:rPr>
              <a:t>”</a:t>
            </a:r>
            <a:r>
              <a:rPr lang="en-US" b="1" dirty="0" smtClean="0"/>
              <a:t> up…)</a:t>
            </a:r>
          </a:p>
        </p:txBody>
      </p:sp>
      <p:pic>
        <p:nvPicPr>
          <p:cNvPr id="9219" name="Picture 4" descr="k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54625"/>
            <a:ext cx="65532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5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A simple knowledge-based agent</a:t>
            </a:r>
          </a:p>
        </p:txBody>
      </p:sp>
      <p:sp>
        <p:nvSpPr>
          <p:cNvPr id="193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962400"/>
            <a:ext cx="7772400" cy="1758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2D2DB9"/>
                </a:solidFill>
                <a:cs typeface="+mn-cs"/>
              </a:rPr>
              <a:t>The agent must be able to: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2D2DB9"/>
                </a:solidFill>
              </a:rPr>
              <a:t>Represent states, actions, etc.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2D2DB9"/>
                </a:solidFill>
              </a:rPr>
              <a:t>Incorporate new percepts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2D2DB9"/>
                </a:solidFill>
              </a:rPr>
              <a:t>Update internal representations of the world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2D2DB9"/>
                </a:solidFill>
              </a:rPr>
              <a:t>Deduce hidden properties of the world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2D2DB9"/>
                </a:solidFill>
              </a:rPr>
              <a:t>Deduce appropriate actions
</a:t>
            </a:r>
          </a:p>
        </p:txBody>
      </p:sp>
      <p:pic>
        <p:nvPicPr>
          <p:cNvPr id="193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30208" b="36459"/>
          <a:stretch>
            <a:fillRect/>
          </a:stretch>
        </p:blipFill>
        <p:spPr bwMode="auto">
          <a:xfrm>
            <a:off x="533400" y="1066800"/>
            <a:ext cx="7620000" cy="277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457200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KR language candidate</a:t>
            </a:r>
            <a:r>
              <a:rPr lang="en-US" b="1" dirty="0">
                <a:solidFill>
                  <a:schemeClr val="accent2"/>
                </a:solidFill>
              </a:rPr>
              <a:t>: 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logical </a:t>
            </a:r>
            <a:r>
              <a:rPr lang="en-US" b="1" dirty="0">
                <a:solidFill>
                  <a:srgbClr val="FF0000"/>
                </a:solidFill>
              </a:rPr>
              <a:t>language </a:t>
            </a:r>
            <a:r>
              <a:rPr lang="en-US" b="1" dirty="0">
                <a:solidFill>
                  <a:schemeClr val="accent2"/>
                </a:solidFill>
              </a:rPr>
              <a:t>(propositional / first-order</a:t>
            </a:r>
            <a:r>
              <a:rPr lang="en-US" b="1" dirty="0" smtClean="0">
                <a:solidFill>
                  <a:schemeClr val="accent2"/>
                </a:solidFill>
              </a:rPr>
              <a:t>) combined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</a:t>
            </a:r>
            <a:r>
              <a:rPr lang="en-US" b="1" dirty="0">
                <a:solidFill>
                  <a:schemeClr val="accent2"/>
                </a:solidFill>
              </a:rPr>
              <a:t>with a logical inference </a:t>
            </a:r>
            <a:r>
              <a:rPr lang="en-US" b="1" dirty="0" smtClean="0">
                <a:solidFill>
                  <a:schemeClr val="accent2"/>
                </a:solidFill>
              </a:rPr>
              <a:t>mechanism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i="1" dirty="0">
                <a:solidFill>
                  <a:schemeClr val="accent2"/>
                </a:solidFill>
              </a:rPr>
              <a:t>How close to human thought? (mental-models / Johnson-Laird</a:t>
            </a:r>
            <a:r>
              <a:rPr lang="en-US" b="1" i="1" dirty="0" smtClean="0">
                <a:solidFill>
                  <a:schemeClr val="accent2"/>
                </a:solidFill>
              </a:rPr>
              <a:t>).</a:t>
            </a:r>
          </a:p>
          <a:p>
            <a:endParaRPr lang="en-US" b="1" i="1" dirty="0">
              <a:solidFill>
                <a:schemeClr val="accent2"/>
              </a:solidFill>
            </a:endParaRPr>
          </a:p>
          <a:p>
            <a:r>
              <a:rPr lang="en-US" b="1" i="1" dirty="0" smtClean="0">
                <a:solidFill>
                  <a:schemeClr val="accent2"/>
                </a:solidFill>
              </a:rPr>
              <a:t>What is “the language of thought”?</a:t>
            </a:r>
          </a:p>
          <a:p>
            <a:endParaRPr lang="en-US" b="1" i="1" dirty="0" smtClean="0">
              <a:solidFill>
                <a:schemeClr val="accent2"/>
              </a:solidFill>
            </a:endParaRPr>
          </a:p>
          <a:p>
            <a:endParaRPr lang="en-US" b="1" i="1" dirty="0">
              <a:solidFill>
                <a:schemeClr val="accent2"/>
              </a:solidFill>
            </a:endParaRPr>
          </a:p>
          <a:p>
            <a:r>
              <a:rPr lang="en-US" b="1" i="1" dirty="0">
                <a:solidFill>
                  <a:schemeClr val="accent2"/>
                </a:solidFill>
              </a:rPr>
              <a:t>Why not use natural language (e.g. English)?</a:t>
            </a:r>
          </a:p>
          <a:p>
            <a:endParaRPr lang="en-US" b="1" i="1" dirty="0" smtClean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800600"/>
            <a:ext cx="7086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want clear syntax &amp; semantics (well-defined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meaning), and, mechanism to infer new information.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Soln.: Use a formal language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505200"/>
            <a:ext cx="6841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Greeks / Boole / </a:t>
            </a:r>
            <a:r>
              <a:rPr lang="en-US" b="1" dirty="0" err="1" smtClean="0">
                <a:solidFill>
                  <a:srgbClr val="3333CC"/>
                </a:solidFill>
              </a:rPr>
              <a:t>Frege</a:t>
            </a:r>
            <a:r>
              <a:rPr lang="en-US" b="1" dirty="0" smtClean="0">
                <a:solidFill>
                  <a:srgbClr val="3333CC"/>
                </a:solidFill>
              </a:rPr>
              <a:t> --- Rational thought: Logic?</a:t>
            </a:r>
            <a:endParaRPr lang="en-US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89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16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667516" cy="5105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28800" y="3962400"/>
            <a:ext cx="7162800" cy="1600200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5715000"/>
            <a:ext cx="467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CC"/>
                </a:solidFill>
              </a:rPr>
              <a:t>Consider: to-the-right-of(</a:t>
            </a:r>
            <a:r>
              <a:rPr lang="en-US" sz="2800" b="1" dirty="0" err="1" smtClean="0">
                <a:solidFill>
                  <a:srgbClr val="3333CC"/>
                </a:solidFill>
              </a:rPr>
              <a:t>x,y</a:t>
            </a:r>
            <a:r>
              <a:rPr lang="en-US" sz="2800" b="1" dirty="0" smtClean="0">
                <a:solidFill>
                  <a:srgbClr val="3333CC"/>
                </a:solidFill>
              </a:rPr>
              <a:t>)</a:t>
            </a:r>
            <a:endParaRPr lang="en-US" sz="2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44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16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2668"/>
            <a:ext cx="8991600" cy="51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60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20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90"/>
            <a:ext cx="9144000" cy="563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7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87049</TotalTime>
  <Words>585</Words>
  <Application>Microsoft Macintosh PowerPoint</Application>
  <PresentationFormat>On-screen Show (4:3)</PresentationFormat>
  <Paragraphs>97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Comic Sans MS</vt:lpstr>
      <vt:lpstr>ＭＳ Ｐゴシック</vt:lpstr>
      <vt:lpstr>Times New Roman</vt:lpstr>
      <vt:lpstr>Wingdings</vt:lpstr>
      <vt:lpstr>Arial</vt:lpstr>
      <vt:lpstr>Default Design</vt:lpstr>
      <vt:lpstr>Office Theme</vt:lpstr>
      <vt:lpstr>CS 4700: Foundations of  Artificial Intelligence</vt:lpstr>
      <vt:lpstr>PowerPoint Presentation</vt:lpstr>
      <vt:lpstr>Knowledge-base Agents</vt:lpstr>
      <vt:lpstr>Knowledge bases</vt:lpstr>
      <vt:lpstr>A simple knowledge-based agent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Observation about “language”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Addendum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1566</cp:revision>
  <dcterms:created xsi:type="dcterms:W3CDTF">1601-01-01T00:00:00Z</dcterms:created>
  <dcterms:modified xsi:type="dcterms:W3CDTF">2017-10-10T06:55:06Z</dcterms:modified>
</cp:coreProperties>
</file>