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4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2" r:id="rId1"/>
    <p:sldMasterId id="2147483752" r:id="rId2"/>
    <p:sldMasterId id="2147483783" r:id="rId3"/>
    <p:sldMasterId id="2147483798" r:id="rId4"/>
    <p:sldMasterId id="2147483814" r:id="rId5"/>
  </p:sldMasterIdLst>
  <p:notesMasterIdLst>
    <p:notesMasterId r:id="rId33"/>
  </p:notesMasterIdLst>
  <p:handoutMasterIdLst>
    <p:handoutMasterId r:id="rId34"/>
  </p:handoutMasterIdLst>
  <p:sldIdLst>
    <p:sldId id="374" r:id="rId6"/>
    <p:sldId id="488" r:id="rId7"/>
    <p:sldId id="375" r:id="rId8"/>
    <p:sldId id="491" r:id="rId9"/>
    <p:sldId id="475" r:id="rId10"/>
    <p:sldId id="492" r:id="rId11"/>
    <p:sldId id="500" r:id="rId12"/>
    <p:sldId id="501" r:id="rId13"/>
    <p:sldId id="616" r:id="rId14"/>
    <p:sldId id="617" r:id="rId15"/>
    <p:sldId id="629" r:id="rId16"/>
    <p:sldId id="549" r:id="rId17"/>
    <p:sldId id="620" r:id="rId18"/>
    <p:sldId id="619" r:id="rId19"/>
    <p:sldId id="623" r:id="rId20"/>
    <p:sldId id="618" r:id="rId21"/>
    <p:sldId id="561" r:id="rId22"/>
    <p:sldId id="562" r:id="rId23"/>
    <p:sldId id="590" r:id="rId24"/>
    <p:sldId id="624" r:id="rId25"/>
    <p:sldId id="591" r:id="rId26"/>
    <p:sldId id="592" r:id="rId27"/>
    <p:sldId id="593" r:id="rId28"/>
    <p:sldId id="594" r:id="rId29"/>
    <p:sldId id="595" r:id="rId30"/>
    <p:sldId id="596" r:id="rId31"/>
    <p:sldId id="597" r:id="rId3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showNarration="1" useTimings="0">
    <p:present/>
    <p:sldAll/>
    <p:penClr>
      <a:srgbClr val="A91008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3333CC"/>
    <a:srgbClr val="000000"/>
    <a:srgbClr val="CC00CC"/>
    <a:srgbClr val="66FF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219"/>
    <p:restoredTop sz="93056"/>
  </p:normalViewPr>
  <p:slideViewPr>
    <p:cSldViewPr>
      <p:cViewPr varScale="1">
        <p:scale>
          <a:sx n="91" d="100"/>
          <a:sy n="91" d="100"/>
        </p:scale>
        <p:origin x="1152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096"/>
    </p:cViewPr>
  </p:sorterViewPr>
  <p:notesViewPr>
    <p:cSldViewPr>
      <p:cViewPr varScale="1">
        <p:scale>
          <a:sx n="59" d="100"/>
          <a:sy n="59" d="100"/>
        </p:scale>
        <p:origin x="-1788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9" Type="http://schemas.openxmlformats.org/officeDocument/2006/relationships/slide" Target="slides/slide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3" Type="http://schemas.openxmlformats.org/officeDocument/2006/relationships/notesMaster" Target="notesMasters/notesMaster1.xml"/><Relationship Id="rId34" Type="http://schemas.openxmlformats.org/officeDocument/2006/relationships/handoutMaster" Target="handoutMasters/handoutMaster1.xml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113A9788-B701-0F4A-B08D-856A69CC0B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3045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41531517-99D3-B84B-91FD-1B16B6C421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4782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775C624-9755-FB4D-A6DA-867A3E513300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217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28824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357C8F-8C49-E546-A217-5911E361FD64}" type="slidenum">
              <a:rPr lang="en-US" altLang="en-US">
                <a:solidFill>
                  <a:srgbClr val="000000"/>
                </a:solidFill>
              </a:rPr>
              <a:pPr/>
              <a:t>10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674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04925" y="806450"/>
            <a:ext cx="4249738" cy="3187700"/>
          </a:xfrm>
          <a:ln w="12700" cap="flat">
            <a:solidFill>
              <a:schemeClr val="tx1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sp>
      <p:sp>
        <p:nvSpPr>
          <p:cNvPr id="1674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</p:spPr>
        <p:txBody>
          <a:bodyPr lIns="92046" tIns="46023" rIns="92046" bIns="46023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84038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C24712-603B-4EA5-A8CF-5BDED66AAEED}" type="slidenum">
              <a:rPr lang="en-US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66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00119">
              <a:defRPr sz="2400" b="1">
                <a:solidFill>
                  <a:srgbClr val="063DE8"/>
                </a:solidFill>
                <a:latin typeface="Arial" pitchFamily="34" charset="0"/>
              </a:defRPr>
            </a:lvl1pPr>
            <a:lvl2pPr marL="730079" indent="-280800" defTabSz="900119">
              <a:defRPr sz="2400" b="1">
                <a:solidFill>
                  <a:srgbClr val="063DE8"/>
                </a:solidFill>
                <a:latin typeface="Arial" pitchFamily="34" charset="0"/>
              </a:defRPr>
            </a:lvl2pPr>
            <a:lvl3pPr marL="1123197" indent="-224639" defTabSz="900119">
              <a:defRPr sz="2400" b="1">
                <a:solidFill>
                  <a:srgbClr val="063DE8"/>
                </a:solidFill>
                <a:latin typeface="Arial" pitchFamily="34" charset="0"/>
              </a:defRPr>
            </a:lvl3pPr>
            <a:lvl4pPr marL="1572476" indent="-224639" defTabSz="900119">
              <a:defRPr sz="2400" b="1">
                <a:solidFill>
                  <a:srgbClr val="063DE8"/>
                </a:solidFill>
                <a:latin typeface="Arial" pitchFamily="34" charset="0"/>
              </a:defRPr>
            </a:lvl4pPr>
            <a:lvl5pPr marL="2021756" indent="-224639" defTabSz="900119">
              <a:defRPr sz="2400" b="1">
                <a:solidFill>
                  <a:srgbClr val="063DE8"/>
                </a:solidFill>
                <a:latin typeface="Arial" pitchFamily="34" charset="0"/>
              </a:defRPr>
            </a:lvl5pPr>
            <a:lvl6pPr marL="2471035" indent="-224639" algn="ctr" defTabSz="900119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rgbClr val="063DE8"/>
                </a:solidFill>
                <a:latin typeface="Arial" pitchFamily="34" charset="0"/>
              </a:defRPr>
            </a:lvl6pPr>
            <a:lvl7pPr marL="2920314" indent="-224639" algn="ctr" defTabSz="900119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rgbClr val="063DE8"/>
                </a:solidFill>
                <a:latin typeface="Arial" pitchFamily="34" charset="0"/>
              </a:defRPr>
            </a:lvl7pPr>
            <a:lvl8pPr marL="3369593" indent="-224639" algn="ctr" defTabSz="900119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rgbClr val="063DE8"/>
                </a:solidFill>
                <a:latin typeface="Arial" pitchFamily="34" charset="0"/>
              </a:defRPr>
            </a:lvl8pPr>
            <a:lvl9pPr marL="3818872" indent="-224639" algn="ctr" defTabSz="900119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rgbClr val="063DE8"/>
                </a:solidFill>
                <a:latin typeface="Arial" pitchFamily="34" charset="0"/>
              </a:defRPr>
            </a:lvl9pPr>
          </a:lstStyle>
          <a:p>
            <a:fld id="{79F37002-729F-45FE-B968-FCEBEE4105F0}" type="slidenum">
              <a:rPr lang="en-US" sz="1000" b="0">
                <a:solidFill>
                  <a:prstClr val="black"/>
                </a:solidFill>
                <a:latin typeface="Times New Roman" pitchFamily="18" charset="0"/>
              </a:rPr>
              <a:pPr/>
              <a:t>17</a:t>
            </a:fld>
            <a:endParaRPr lang="en-US" sz="1000" b="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2929259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307618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72379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7050" y="304800"/>
            <a:ext cx="19621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304800"/>
            <a:ext cx="57340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306524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22098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098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7B50623-F715-4449-A542-976C80618F0A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444064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aseline="0">
                <a:solidFill>
                  <a:srgbClr val="0000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AA71D-AEE5-4F18-A361-E7C0A1042A9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57286-03F0-4F54-8A43-4BCEC5233CE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20055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DF1F9-C70F-4335-8A8E-DB703CDFCD4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A993F-381E-4CBE-8C84-A5419FE914A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3368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AF68D8-FF1C-4835-A7E8-C13C0DDB0ED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29BAB8-3D43-4A2D-9844-A10EFFA3277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47779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F29023-4D6C-4C7E-84F2-365D05399DA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E7F4A7-4EAE-4FA8-B70F-E7C48423797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37650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5EAA87-A1A8-4309-BBB5-4CBA7C75BB9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97D452-1E11-48A4-870F-7E178331275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83145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D02CF-F115-490C-BD3C-4FE75B9B8F9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9F37C-1432-4334-98BB-367C92DF572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9625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822D4F-CDE3-47D5-BD04-C4F450724CF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52645-8B56-4852-82E7-C6AA3226A8D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812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3085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F715FB-EC8F-4E9C-B68B-A4F4D8C96B3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39E278-C512-4BF1-B229-E9FA00292EB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10021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D4EAB9-F80C-4578-976C-38E9A5E6A6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37E2D-1382-473A-AF52-90F9DA15183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14735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B3E4E-EDE7-419D-87F3-9F3C5CD5BB6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6F4D5D-2B91-4E2D-A3F6-87CFDA8620B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08700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FE96A3-94F1-4CBE-B6FC-5C82521CB57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0D777-1934-4AD8-92F6-1A83F42E086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32878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EA3522-9C75-4A20-BE88-4C0B5681270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28964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0" y="1306513"/>
            <a:ext cx="44958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306513"/>
            <a:ext cx="4495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0" y="6667500"/>
            <a:ext cx="5791200" cy="381000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Daniel S. Weld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239000" y="6629400"/>
            <a:ext cx="1905000" cy="228600"/>
          </a:xfrm>
        </p:spPr>
        <p:txBody>
          <a:bodyPr/>
          <a:lstStyle>
            <a:lvl1pPr>
              <a:defRPr/>
            </a:lvl1pPr>
          </a:lstStyle>
          <a:p>
            <a:fld id="{364B0DE4-D9AF-4CBE-B405-62B9E1847964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030391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0" y="1306513"/>
            <a:ext cx="4495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306513"/>
            <a:ext cx="44958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0" y="6667500"/>
            <a:ext cx="5791200" cy="381000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Daniel S. Weld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239000" y="6629400"/>
            <a:ext cx="1905000" cy="228600"/>
          </a:xfrm>
        </p:spPr>
        <p:txBody>
          <a:bodyPr/>
          <a:lstStyle>
            <a:lvl1pPr>
              <a:defRPr/>
            </a:lvl1pPr>
          </a:lstStyle>
          <a:p>
            <a:fld id="{B726B8B6-B4C3-492B-A75C-39BB0C0493D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38914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8538" y="284163"/>
            <a:ext cx="7304087" cy="8429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143000"/>
            <a:ext cx="3540125" cy="48958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59325" y="1143000"/>
            <a:ext cx="3540125" cy="2371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59325" y="3667125"/>
            <a:ext cx="3540125" cy="2371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385D85-2BD4-4E50-843A-BB2C83D8B29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2521183"/>
      </p:ext>
    </p:extLst>
  </p:cSld>
  <p:clrMapOvr>
    <a:masterClrMapping/>
  </p:clrMapOvr>
  <p:transition>
    <p:wipe dir="r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27707C7-CC56-B146-BB38-B39C57EEFA48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793598"/>
      </p:ext>
    </p:extLst>
  </p:cSld>
  <p:clrMapOvr>
    <a:masterClrMapping/>
  </p:clrMapOvr>
  <p:transition spd="med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3AB4EFF-67E0-3244-AB14-AD1D8F9EE798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4836138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64413446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2F391F2-5CC5-F943-9729-9BB4A958159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82718"/>
      </p:ext>
    </p:extLst>
  </p:cSld>
  <p:clrMapOvr>
    <a:masterClrMapping/>
  </p:clrMapOvr>
  <p:transition spd="med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2098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098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F973C3D-E50D-2A4D-B9EF-EBCF491E05F8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9564167"/>
      </p:ext>
    </p:extLst>
  </p:cSld>
  <p:clrMapOvr>
    <a:masterClrMapping/>
  </p:clrMapOvr>
  <p:transition spd="med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652148E-7489-7C40-958C-18212418D7F8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952668"/>
      </p:ext>
    </p:extLst>
  </p:cSld>
  <p:clrMapOvr>
    <a:masterClrMapping/>
  </p:clrMapOvr>
  <p:transition spd="med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340C06D-B750-9B42-A1B4-E8A8359B14EA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0523671"/>
      </p:ext>
    </p:extLst>
  </p:cSld>
  <p:clrMapOvr>
    <a:masterClrMapping/>
  </p:clrMapOvr>
  <p:transition spd="med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6568C69-39E8-8C4C-B214-637470C652A0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6646441"/>
      </p:ext>
    </p:extLst>
  </p:cSld>
  <p:clrMapOvr>
    <a:masterClrMapping/>
  </p:clrMapOvr>
  <p:transition spd="med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D800719-87C9-6D4B-9E21-290922202174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379915"/>
      </p:ext>
    </p:extLst>
  </p:cSld>
  <p:clrMapOvr>
    <a:masterClrMapping/>
  </p:clrMapOvr>
  <p:transition spd="med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8B976A2-DC65-AC46-A460-D1431C440EF9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5769503"/>
      </p:ext>
    </p:extLst>
  </p:cSld>
  <p:clrMapOvr>
    <a:masterClrMapping/>
  </p:clrMapOvr>
  <p:transition spd="med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6769D69-535A-B34E-83BE-4B7BD20ADDEB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0252109"/>
      </p:ext>
    </p:extLst>
  </p:cSld>
  <p:clrMapOvr>
    <a:masterClrMapping/>
  </p:clrMapOvr>
  <p:transition spd="med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00850" y="304800"/>
            <a:ext cx="203835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96265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6D046F1-F223-F74B-9AF6-F621C8FF7183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423083"/>
      </p:ext>
    </p:extLst>
  </p:cSld>
  <p:clrMapOvr>
    <a:masterClrMapping/>
  </p:clrMapOvr>
  <p:transition spd="med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22098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098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7B50623-F715-4449-A542-976C80618F0A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998324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950633"/>
      </p:ext>
    </p:extLst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22098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2209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3434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DCD2FF4-F680-C444-969E-F1D44FBF58B9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6534822"/>
      </p:ext>
    </p:extLst>
  </p:cSld>
  <p:clrMapOvr>
    <a:masterClrMapping/>
  </p:clrMapOvr>
  <p:transition spd="med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aseline="0">
                <a:solidFill>
                  <a:srgbClr val="0000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AA71D-AEE5-4F18-A361-E7C0A1042A9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57286-03F0-4F54-8A43-4BCEC5233CE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47774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DF1F9-C70F-4335-8A8E-DB703CDFCD4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A993F-381E-4CBE-8C84-A5419FE914A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739278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AF68D8-FF1C-4835-A7E8-C13C0DDB0ED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29BAB8-3D43-4A2D-9844-A10EFFA3277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604083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F29023-4D6C-4C7E-84F2-365D05399DA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E7F4A7-4EAE-4FA8-B70F-E7C48423797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82836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5EAA87-A1A8-4309-BBB5-4CBA7C75BB9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97D452-1E11-48A4-870F-7E178331275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9727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D02CF-F115-490C-BD3C-4FE75B9B8F9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9F37C-1432-4334-98BB-367C92DF572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909425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822D4F-CDE3-47D5-BD04-C4F450724CF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52645-8B56-4852-82E7-C6AA3226A8D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50997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F715FB-EC8F-4E9C-B68B-A4F4D8C96B3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39E278-C512-4BF1-B229-E9FA00292EB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558191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D4EAB9-F80C-4578-976C-38E9A5E6A6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37E2D-1382-473A-AF52-90F9DA15183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67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280680"/>
      </p:ext>
    </p:extLst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B3E4E-EDE7-419D-87F3-9F3C5CD5BB6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6F4D5D-2B91-4E2D-A3F6-87CFDA8620B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212007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FE96A3-94F1-4CBE-B6FC-5C82521CB57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0D777-1934-4AD8-92F6-1A83F42E086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466416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EA3522-9C75-4A20-BE88-4C0B5681270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5890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0" y="1306513"/>
            <a:ext cx="44958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306513"/>
            <a:ext cx="4495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0" y="6667500"/>
            <a:ext cx="5791200" cy="381000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Daniel S. Weld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239000" y="6629400"/>
            <a:ext cx="1905000" cy="228600"/>
          </a:xfrm>
        </p:spPr>
        <p:txBody>
          <a:bodyPr/>
          <a:lstStyle>
            <a:lvl1pPr>
              <a:defRPr/>
            </a:lvl1pPr>
          </a:lstStyle>
          <a:p>
            <a:fld id="{364B0DE4-D9AF-4CBE-B405-62B9E1847964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909446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0" y="1306513"/>
            <a:ext cx="4495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306513"/>
            <a:ext cx="44958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0" y="6667500"/>
            <a:ext cx="5791200" cy="381000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Daniel S. Weld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239000" y="6629400"/>
            <a:ext cx="1905000" cy="228600"/>
          </a:xfrm>
        </p:spPr>
        <p:txBody>
          <a:bodyPr/>
          <a:lstStyle>
            <a:lvl1pPr>
              <a:defRPr/>
            </a:lvl1pPr>
          </a:lstStyle>
          <a:p>
            <a:fld id="{B726B8B6-B4C3-492B-A75C-39BB0C0493D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475892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8538" y="284163"/>
            <a:ext cx="7304087" cy="8429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143000"/>
            <a:ext cx="3540125" cy="48958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59325" y="1143000"/>
            <a:ext cx="3540125" cy="2371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59325" y="3667125"/>
            <a:ext cx="3540125" cy="2371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385D85-2BD4-4E50-843A-BB2C83D8B29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4839099"/>
      </p:ext>
    </p:extLst>
  </p:cSld>
  <p:clrMapOvr>
    <a:masterClrMapping/>
  </p:clrMapOvr>
  <p:transition>
    <p:wipe dir="r"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aseline="0">
                <a:solidFill>
                  <a:srgbClr val="0000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AA71D-AEE5-4F18-A361-E7C0A1042A9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57286-03F0-4F54-8A43-4BCEC5233CE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72423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DF1F9-C70F-4335-8A8E-DB703CDFCD4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A993F-381E-4CBE-8C84-A5419FE914A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749365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AF68D8-FF1C-4835-A7E8-C13C0DDB0ED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29BAB8-3D43-4A2D-9844-A10EFFA3277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336700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F29023-4D6C-4C7E-84F2-365D05399DA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E7F4A7-4EAE-4FA8-B70F-E7C48423797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0078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198572"/>
      </p:ext>
    </p:extLst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5EAA87-A1A8-4309-BBB5-4CBA7C75BB9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97D452-1E11-48A4-870F-7E178331275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940823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D02CF-F115-490C-BD3C-4FE75B9B8F9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9F37C-1432-4334-98BB-367C92DF572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680859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822D4F-CDE3-47D5-BD04-C4F450724CF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52645-8B56-4852-82E7-C6AA3226A8D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132935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F715FB-EC8F-4E9C-B68B-A4F4D8C96B3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39E278-C512-4BF1-B229-E9FA00292EB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48328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D4EAB9-F80C-4578-976C-38E9A5E6A6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37E2D-1382-473A-AF52-90F9DA15183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677404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B3E4E-EDE7-419D-87F3-9F3C5CD5BB6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6F4D5D-2B91-4E2D-A3F6-87CFDA8620B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4161760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FE96A3-94F1-4CBE-B6FC-5C82521CB57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0D777-1934-4AD8-92F6-1A83F42E086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467494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EA3522-9C75-4A20-BE88-4C0B5681270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687469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0" y="1306513"/>
            <a:ext cx="44958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306513"/>
            <a:ext cx="4495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0" y="6667500"/>
            <a:ext cx="5791200" cy="381000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Daniel S. Weld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239000" y="6629400"/>
            <a:ext cx="1905000" cy="228600"/>
          </a:xfrm>
        </p:spPr>
        <p:txBody>
          <a:bodyPr/>
          <a:lstStyle>
            <a:lvl1pPr>
              <a:defRPr/>
            </a:lvl1pPr>
          </a:lstStyle>
          <a:p>
            <a:fld id="{364B0DE4-D9AF-4CBE-B405-62B9E1847964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134872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0" y="1306513"/>
            <a:ext cx="4495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306513"/>
            <a:ext cx="44958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0" y="6667500"/>
            <a:ext cx="5791200" cy="381000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Daniel S. Weld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239000" y="6629400"/>
            <a:ext cx="1905000" cy="228600"/>
          </a:xfrm>
        </p:spPr>
        <p:txBody>
          <a:bodyPr/>
          <a:lstStyle>
            <a:lvl1pPr>
              <a:defRPr/>
            </a:lvl1pPr>
          </a:lstStyle>
          <a:p>
            <a:fld id="{B726B8B6-B4C3-492B-A75C-39BB0C0493D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2733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1756413"/>
      </p:ext>
    </p:extLst>
  </p:cSld>
  <p:clrMapOvr>
    <a:masterClrMapping/>
  </p:clrMapOvr>
  <p:transition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8538" y="284163"/>
            <a:ext cx="7304087" cy="8429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143000"/>
            <a:ext cx="3540125" cy="48958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59325" y="1143000"/>
            <a:ext cx="3540125" cy="2371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59325" y="3667125"/>
            <a:ext cx="3540125" cy="2371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385D85-2BD4-4E50-843A-BB2C83D8B29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1050267"/>
      </p:ext>
    </p:extLst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69842794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06815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26.xml"/><Relationship Id="rId15" Type="http://schemas.openxmlformats.org/officeDocument/2006/relationships/slideLayout" Target="../slideLayouts/slideLayout27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8.xml"/><Relationship Id="rId12" Type="http://schemas.openxmlformats.org/officeDocument/2006/relationships/slideLayout" Target="../slideLayouts/slideLayout39.xml"/><Relationship Id="rId13" Type="http://schemas.openxmlformats.org/officeDocument/2006/relationships/slideLayout" Target="../slideLayouts/slideLayout40.xml"/><Relationship Id="rId14" Type="http://schemas.openxmlformats.org/officeDocument/2006/relationships/theme" Target="../theme/theme3.xml"/><Relationship Id="rId1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9.xml"/><Relationship Id="rId3" Type="http://schemas.openxmlformats.org/officeDocument/2006/relationships/slideLayout" Target="../slideLayouts/slideLayout30.xml"/><Relationship Id="rId4" Type="http://schemas.openxmlformats.org/officeDocument/2006/relationships/slideLayout" Target="../slideLayouts/slideLayout31.xml"/><Relationship Id="rId5" Type="http://schemas.openxmlformats.org/officeDocument/2006/relationships/slideLayout" Target="../slideLayouts/slideLayout32.xml"/><Relationship Id="rId6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4.xml"/><Relationship Id="rId8" Type="http://schemas.openxmlformats.org/officeDocument/2006/relationships/slideLayout" Target="../slideLayouts/slideLayout35.xml"/><Relationship Id="rId9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37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1.xml"/><Relationship Id="rId12" Type="http://schemas.openxmlformats.org/officeDocument/2006/relationships/slideLayout" Target="../slideLayouts/slideLayout52.xml"/><Relationship Id="rId13" Type="http://schemas.openxmlformats.org/officeDocument/2006/relationships/slideLayout" Target="../slideLayouts/slideLayout53.xml"/><Relationship Id="rId14" Type="http://schemas.openxmlformats.org/officeDocument/2006/relationships/slideLayout" Target="../slideLayouts/slideLayout54.xml"/><Relationship Id="rId15" Type="http://schemas.openxmlformats.org/officeDocument/2006/relationships/slideLayout" Target="../slideLayouts/slideLayout55.xml"/><Relationship Id="rId16" Type="http://schemas.openxmlformats.org/officeDocument/2006/relationships/theme" Target="../theme/theme4.xml"/><Relationship Id="rId1" Type="http://schemas.openxmlformats.org/officeDocument/2006/relationships/slideLayout" Target="../slideLayouts/slideLayout41.xml"/><Relationship Id="rId2" Type="http://schemas.openxmlformats.org/officeDocument/2006/relationships/slideLayout" Target="../slideLayouts/slideLayout42.xml"/><Relationship Id="rId3" Type="http://schemas.openxmlformats.org/officeDocument/2006/relationships/slideLayout" Target="../slideLayouts/slideLayout43.xml"/><Relationship Id="rId4" Type="http://schemas.openxmlformats.org/officeDocument/2006/relationships/slideLayout" Target="../slideLayouts/slideLayout44.xml"/><Relationship Id="rId5" Type="http://schemas.openxmlformats.org/officeDocument/2006/relationships/slideLayout" Target="../slideLayouts/slideLayout45.xml"/><Relationship Id="rId6" Type="http://schemas.openxmlformats.org/officeDocument/2006/relationships/slideLayout" Target="../slideLayouts/slideLayout46.xml"/><Relationship Id="rId7" Type="http://schemas.openxmlformats.org/officeDocument/2006/relationships/slideLayout" Target="../slideLayouts/slideLayout47.xml"/><Relationship Id="rId8" Type="http://schemas.openxmlformats.org/officeDocument/2006/relationships/slideLayout" Target="../slideLayouts/slideLayout48.xml"/><Relationship Id="rId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0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67.xml"/><Relationship Id="rId13" Type="http://schemas.openxmlformats.org/officeDocument/2006/relationships/slideLayout" Target="../slideLayouts/slideLayout68.xml"/><Relationship Id="rId14" Type="http://schemas.openxmlformats.org/officeDocument/2006/relationships/slideLayout" Target="../slideLayouts/slideLayout69.xml"/><Relationship Id="rId15" Type="http://schemas.openxmlformats.org/officeDocument/2006/relationships/slideLayout" Target="../slideLayouts/slideLayout70.xml"/><Relationship Id="rId16" Type="http://schemas.openxmlformats.org/officeDocument/2006/relationships/theme" Target="../theme/theme5.xml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6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6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68678" name="Text Box 6"/>
          <p:cNvSpPr txBox="1">
            <a:spLocks noChangeArrowheads="1"/>
          </p:cNvSpPr>
          <p:nvPr userDrawn="1"/>
        </p:nvSpPr>
        <p:spPr bwMode="auto">
          <a:xfrm>
            <a:off x="8524875" y="6181725"/>
            <a:ext cx="4826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fld id="{D6DBCA8B-DB34-D340-84E9-1CE2A0D79EF6}" type="slidenum">
              <a:rPr lang="en-US" sz="2000">
                <a:cs typeface="+mn-cs"/>
              </a:rPr>
              <a:pPr algn="ctr">
                <a:defRPr/>
              </a:pPr>
              <a:t>‹#›</a:t>
            </a:fld>
            <a:endParaRPr lang="en-US" sz="2000" dirty="0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  <p:sldLayoutId id="2147483797" r:id="rId12"/>
  </p:sldLayoutIdLst>
  <p:transition/>
  <p:txStyles>
    <p:titleStyle>
      <a:lvl1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>
              <a:defRPr/>
            </a:pPr>
            <a:fld id="{164EA966-35E4-46D8-B2A3-866DA46FF4B2}" type="datetimeFigureOut">
              <a:rPr lang="en-US" b="1">
                <a:solidFill>
                  <a:prstClr val="black">
                    <a:tint val="75000"/>
                  </a:prstClr>
                </a:solidFill>
                <a:latin typeface="Comic Sans MS" charset="0"/>
                <a:ea typeface="+mn-ea"/>
                <a:cs typeface="+mn-cs"/>
              </a:rPr>
              <a:pPr eaLnBrk="0" hangingPunct="0">
                <a:defRPr/>
              </a:pPr>
              <a:t>10/10/17</a:t>
            </a:fld>
            <a:endParaRPr lang="en-US" b="1">
              <a:solidFill>
                <a:prstClr val="black">
                  <a:tint val="75000"/>
                </a:prstClr>
              </a:solidFill>
              <a:latin typeface="Comic Sans MS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>
              <a:defRPr/>
            </a:pPr>
            <a:endParaRPr lang="en-US" b="1">
              <a:solidFill>
                <a:prstClr val="black">
                  <a:tint val="75000"/>
                </a:prstClr>
              </a:solidFill>
              <a:latin typeface="Comic Sans MS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>
              <a:defRPr/>
            </a:pPr>
            <a:fld id="{17A72267-4B42-494E-BB38-B723FB6482BD}" type="slidenum">
              <a:rPr lang="en-US" b="1">
                <a:solidFill>
                  <a:prstClr val="black">
                    <a:tint val="75000"/>
                  </a:prstClr>
                </a:solidFill>
                <a:latin typeface="Comic Sans MS" charset="0"/>
                <a:ea typeface="+mn-ea"/>
                <a:cs typeface="+mn-cs"/>
              </a:rPr>
              <a:pPr eaLnBrk="0" hangingPunct="0">
                <a:defRPr/>
              </a:pPr>
              <a:t>‹#›</a:t>
            </a:fld>
            <a:endParaRPr lang="en-US" b="1">
              <a:solidFill>
                <a:prstClr val="black">
                  <a:tint val="75000"/>
                </a:prstClr>
              </a:solidFill>
              <a:latin typeface="Comic Sans MS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7806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  <p:sldLayoutId id="2147483765" r:id="rId13"/>
    <p:sldLayoutId id="2147483766" r:id="rId14"/>
    <p:sldLayoutId id="2147483768" r:id="rId15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0000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2098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1" name="Line 7"/>
          <p:cNvSpPr>
            <a:spLocks noChangeShapeType="1"/>
          </p:cNvSpPr>
          <p:nvPr userDrawn="1"/>
        </p:nvSpPr>
        <p:spPr bwMode="auto">
          <a:xfrm>
            <a:off x="1295400" y="1752600"/>
            <a:ext cx="784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mtClean="0">
              <a:solidFill>
                <a:srgbClr val="000000"/>
              </a:solidFill>
              <a:ea typeface=""/>
              <a:cs typeface=""/>
            </a:endParaRPr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fld id="{2EAFC69D-2CCA-B14B-A25F-C93EAB34F965}" type="slidenum">
              <a:rPr lang="en-US" altLang="en-US" smtClean="0">
                <a:solidFill>
                  <a:srgbClr val="000000"/>
                </a:solidFill>
                <a:ea typeface=""/>
                <a:cs typeface=""/>
              </a:rPr>
              <a:pPr/>
              <a:t>‹#›</a:t>
            </a:fld>
            <a:endParaRPr lang="en-US" altLang="en-US" smtClean="0">
              <a:solidFill>
                <a:srgbClr val="000000"/>
              </a:solidFill>
              <a:ea typeface=""/>
              <a:cs typeface=""/>
            </a:endParaRPr>
          </a:p>
        </p:txBody>
      </p:sp>
    </p:spTree>
    <p:extLst>
      <p:ext uri="{BB962C8B-B14F-4D97-AF65-F5344CB8AC3E}">
        <p14:creationId xmlns:p14="http://schemas.microsoft.com/office/powerpoint/2010/main" val="36814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  <p:sldLayoutId id="2147483796" r:id="rId13"/>
  </p:sldLayoutIdLst>
  <p:transition spd="med"/>
  <p:timing>
    <p:tnLst>
      <p:par>
        <p:cTn id="1" dur="indefinite" restart="never" nodeType="tmRoot"/>
      </p:par>
    </p:tnLst>
  </p:timing>
  <p:hf hdr="0" ftr="0" dt="0"/>
  <p:txStyles>
    <p:titleStyle>
      <a:lvl1pPr algn="r" rtl="0" fontAlgn="base">
        <a:spcBef>
          <a:spcPct val="0"/>
        </a:spcBef>
        <a:spcAft>
          <a:spcPct val="0"/>
        </a:spcAft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</a:defRPr>
      </a:lvl2pPr>
      <a:lvl3pPr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</a:defRPr>
      </a:lvl3pPr>
      <a:lvl4pPr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</a:defRPr>
      </a:lvl4pPr>
      <a:lvl5pPr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>
              <a:defRPr/>
            </a:pPr>
            <a:fld id="{164EA966-35E4-46D8-B2A3-866DA46FF4B2}" type="datetimeFigureOut">
              <a:rPr lang="en-US" b="1">
                <a:solidFill>
                  <a:prstClr val="black">
                    <a:tint val="75000"/>
                  </a:prstClr>
                </a:solidFill>
                <a:latin typeface="Comic Sans MS" charset="0"/>
              </a:rPr>
              <a:pPr eaLnBrk="0" hangingPunct="0">
                <a:defRPr/>
              </a:pPr>
              <a:t>10/10/17</a:t>
            </a:fld>
            <a:endParaRPr lang="en-US" b="1">
              <a:solidFill>
                <a:prstClr val="black">
                  <a:tint val="75000"/>
                </a:prstClr>
              </a:solidFill>
              <a:latin typeface="Comic Sans M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>
              <a:defRPr/>
            </a:pPr>
            <a:endParaRPr lang="en-US" b="1">
              <a:solidFill>
                <a:prstClr val="black">
                  <a:tint val="75000"/>
                </a:prstClr>
              </a:solidFill>
              <a:latin typeface="Comic Sans MS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>
              <a:defRPr/>
            </a:pPr>
            <a:fld id="{17A72267-4B42-494E-BB38-B723FB6482BD}" type="slidenum">
              <a:rPr lang="en-US" b="1">
                <a:solidFill>
                  <a:prstClr val="black">
                    <a:tint val="75000"/>
                  </a:prstClr>
                </a:solidFill>
                <a:latin typeface="Comic Sans MS" charset="0"/>
              </a:rPr>
              <a:pPr eaLnBrk="0" hangingPunct="0">
                <a:defRPr/>
              </a:pPr>
              <a:t>‹#›</a:t>
            </a:fld>
            <a:endParaRPr lang="en-US" b="1">
              <a:solidFill>
                <a:prstClr val="black">
                  <a:tint val="75000"/>
                </a:prstClr>
              </a:solidFill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440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  <p:sldLayoutId id="2147483810" r:id="rId12"/>
    <p:sldLayoutId id="2147483811" r:id="rId13"/>
    <p:sldLayoutId id="2147483812" r:id="rId14"/>
    <p:sldLayoutId id="2147483813" r:id="rId15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0000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>
              <a:defRPr/>
            </a:pPr>
            <a:fld id="{164EA966-35E4-46D8-B2A3-866DA46FF4B2}" type="datetimeFigureOut">
              <a:rPr lang="en-US" b="1">
                <a:solidFill>
                  <a:prstClr val="black">
                    <a:tint val="75000"/>
                  </a:prstClr>
                </a:solidFill>
                <a:latin typeface="Comic Sans MS" charset="0"/>
              </a:rPr>
              <a:pPr eaLnBrk="0" hangingPunct="0">
                <a:defRPr/>
              </a:pPr>
              <a:t>10/10/17</a:t>
            </a:fld>
            <a:endParaRPr lang="en-US" b="1">
              <a:solidFill>
                <a:prstClr val="black">
                  <a:tint val="75000"/>
                </a:prstClr>
              </a:solidFill>
              <a:latin typeface="Comic Sans M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>
              <a:defRPr/>
            </a:pPr>
            <a:endParaRPr lang="en-US" b="1">
              <a:solidFill>
                <a:prstClr val="black">
                  <a:tint val="75000"/>
                </a:prstClr>
              </a:solidFill>
              <a:latin typeface="Comic Sans MS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>
              <a:defRPr/>
            </a:pPr>
            <a:fld id="{17A72267-4B42-494E-BB38-B723FB6482BD}" type="slidenum">
              <a:rPr lang="en-US" b="1">
                <a:solidFill>
                  <a:prstClr val="black">
                    <a:tint val="75000"/>
                  </a:prstClr>
                </a:solidFill>
                <a:latin typeface="Comic Sans MS" charset="0"/>
              </a:rPr>
              <a:pPr eaLnBrk="0" hangingPunct="0">
                <a:defRPr/>
              </a:pPr>
              <a:t>‹#›</a:t>
            </a:fld>
            <a:endParaRPr lang="en-US" b="1">
              <a:solidFill>
                <a:prstClr val="black">
                  <a:tint val="75000"/>
                </a:prstClr>
              </a:solidFill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708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  <p:sldLayoutId id="2147483826" r:id="rId12"/>
    <p:sldLayoutId id="2147483827" r:id="rId13"/>
    <p:sldLayoutId id="2147483828" r:id="rId14"/>
    <p:sldLayoutId id="2147483829" r:id="rId15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0000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mailto:selman@cs.cornell.edu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5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Relationship Id="rId2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Relationship Id="rId2" Type="http://schemas.openxmlformats.org/officeDocument/2006/relationships/image" Target="../media/image10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11.png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12.png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3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image" Target="../media/image13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image" Target="../media/image14.png"/><Relationship Id="rId3" Type="http://schemas.openxmlformats.org/officeDocument/2006/relationships/image" Target="../media/image1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4" Type="http://schemas.openxmlformats.org/officeDocument/2006/relationships/image" Target="../media/image16.png"/><Relationship Id="rId5" Type="http://schemas.openxmlformats.org/officeDocument/2006/relationships/image" Target="../media/image17.png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3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838200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  <a:cs typeface="+mj-cs"/>
              </a:rPr>
              <a:t>CS 4700:</a:t>
            </a:r>
            <a:br>
              <a:rPr lang="en-US" dirty="0" smtClean="0">
                <a:solidFill>
                  <a:srgbClr val="FF0000"/>
                </a:solidFill>
                <a:cs typeface="+mj-cs"/>
              </a:rPr>
            </a:br>
            <a:r>
              <a:rPr lang="en-US" dirty="0" smtClean="0">
                <a:solidFill>
                  <a:srgbClr val="FF0000"/>
                </a:solidFill>
                <a:cs typeface="+mj-cs"/>
              </a:rPr>
              <a:t>Foundations of  Artificial Intelligence</a:t>
            </a:r>
          </a:p>
        </p:txBody>
      </p:sp>
      <p:sp>
        <p:nvSpPr>
          <p:cNvPr id="19046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819400"/>
            <a:ext cx="6705600" cy="2895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400" b="1" dirty="0" smtClean="0">
                <a:solidFill>
                  <a:schemeClr val="accent2"/>
                </a:solidFill>
                <a:cs typeface="+mn-cs"/>
              </a:rPr>
              <a:t>Bart Selman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b="1" dirty="0" err="1" smtClean="0">
                <a:solidFill>
                  <a:schemeClr val="accent2"/>
                </a:solidFill>
                <a:cs typeface="+mn-cs"/>
                <a:hlinkClick r:id="rId3"/>
              </a:rPr>
              <a:t>selman@cs.cornell.edu</a:t>
            </a:r>
            <a:endParaRPr lang="en-US" sz="2400" b="1" dirty="0" smtClean="0">
              <a:solidFill>
                <a:schemeClr val="accent2"/>
              </a:solidFill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2400" b="1" dirty="0" smtClean="0">
              <a:solidFill>
                <a:srgbClr val="3333CC"/>
              </a:solidFill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2400" b="1" dirty="0" smtClean="0">
              <a:solidFill>
                <a:srgbClr val="3333CC"/>
              </a:solidFill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b="1" dirty="0" smtClean="0">
                <a:solidFill>
                  <a:srgbClr val="FF0000"/>
                </a:solidFill>
                <a:cs typeface="+mn-cs"/>
              </a:rPr>
              <a:t>Logical Agents ---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b="1" dirty="0" smtClean="0">
                <a:solidFill>
                  <a:srgbClr val="FF0000"/>
                </a:solidFill>
                <a:cs typeface="+mn-cs"/>
              </a:rPr>
              <a:t>Intro Knowledge Representation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b="1" dirty="0" smtClean="0">
                <a:solidFill>
                  <a:srgbClr val="FF0000"/>
                </a:solidFill>
                <a:cs typeface="+mn-cs"/>
              </a:rPr>
              <a:t> &amp; Boolean Satisfiability (SAT) encodings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400" b="1" dirty="0" smtClean="0">
              <a:solidFill>
                <a:srgbClr val="FF0000"/>
              </a:solidFill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b="1" dirty="0" smtClean="0">
                <a:solidFill>
                  <a:srgbClr val="3333CC"/>
                </a:solidFill>
                <a:cs typeface="+mn-cs"/>
              </a:rPr>
              <a:t>R&amp;N: Chapter 7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3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054475" y="476250"/>
            <a:ext cx="4821238" cy="457200"/>
          </a:xfrm>
          <a:noFill/>
          <a:ln/>
        </p:spPr>
        <p:txBody>
          <a:bodyPr wrap="none" lIns="92075" tIns="46038" rIns="92075" bIns="46038" anchor="b">
            <a:spAutoFit/>
          </a:bodyPr>
          <a:lstStyle/>
          <a:p>
            <a:r>
              <a:rPr lang="en-US" altLang="en-US" sz="2400">
                <a:solidFill>
                  <a:schemeClr val="tx1"/>
                </a:solidFill>
              </a:rPr>
              <a:t>Propositional Satisfiability problem</a:t>
            </a:r>
          </a:p>
        </p:txBody>
      </p:sp>
      <p:sp>
        <p:nvSpPr>
          <p:cNvPr id="1673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052512"/>
            <a:ext cx="8494713" cy="2605088"/>
          </a:xfrm>
          <a:noFill/>
          <a:ln/>
        </p:spPr>
        <p:txBody>
          <a:bodyPr lIns="92075" tIns="46038" rIns="92075" bIns="46038"/>
          <a:lstStyle/>
          <a:p>
            <a:pPr marL="233363" indent="-233363"/>
            <a:endParaRPr lang="en-US" altLang="en-US" sz="1800" dirty="0"/>
          </a:p>
          <a:p>
            <a:pPr marL="233363" indent="-233363"/>
            <a:r>
              <a:rPr lang="en-US" altLang="en-US" dirty="0" err="1">
                <a:solidFill>
                  <a:srgbClr val="FF0000"/>
                </a:solidFill>
              </a:rPr>
              <a:t>Satifiability</a:t>
            </a:r>
            <a:r>
              <a:rPr lang="en-US" altLang="en-US" dirty="0">
                <a:solidFill>
                  <a:srgbClr val="FF0000"/>
                </a:solidFill>
              </a:rPr>
              <a:t> (SAT):</a:t>
            </a:r>
            <a:r>
              <a:rPr lang="en-US" altLang="en-US" dirty="0"/>
              <a:t> Given a formula in propositional calculus, is there a model</a:t>
            </a:r>
          </a:p>
          <a:p>
            <a:pPr marL="233363" indent="-233363"/>
            <a:r>
              <a:rPr lang="en-US" altLang="en-US" dirty="0"/>
              <a:t>(i.e., a satisfying interpretation, an assignment to its variables) making it true?</a:t>
            </a:r>
          </a:p>
          <a:p>
            <a:pPr marL="233363" indent="-233363"/>
            <a:endParaRPr lang="en-US" altLang="en-US" dirty="0"/>
          </a:p>
          <a:p>
            <a:pPr marL="233363" indent="-233363"/>
            <a:r>
              <a:rPr lang="en-US" altLang="en-US" dirty="0"/>
              <a:t>We consider clausal form, e.g.:</a:t>
            </a:r>
          </a:p>
          <a:p>
            <a:pPr marL="233363" indent="-233363"/>
            <a:r>
              <a:rPr lang="en-US" altLang="en-US" dirty="0"/>
              <a:t>			( </a:t>
            </a:r>
            <a:r>
              <a:rPr lang="en-US" altLang="en-US" dirty="0">
                <a:solidFill>
                  <a:srgbClr val="FF0000"/>
                </a:solidFill>
              </a:rPr>
              <a:t>a</a:t>
            </a:r>
            <a:r>
              <a:rPr lang="en-US" altLang="en-US" b="1" dirty="0"/>
              <a:t>  </a:t>
            </a:r>
            <a:r>
              <a:rPr lang="en-US" altLang="en-US" sz="1600" dirty="0">
                <a:sym typeface="Symbol" charset="2"/>
              </a:rPr>
              <a:t></a:t>
            </a:r>
            <a:r>
              <a:rPr lang="en-US" altLang="en-US" dirty="0"/>
              <a:t>   </a:t>
            </a:r>
            <a:r>
              <a:rPr lang="en-US" altLang="en-US" dirty="0">
                <a:solidFill>
                  <a:srgbClr val="FF0000"/>
                </a:solidFill>
                <a:sym typeface="Symbol" charset="2"/>
              </a:rPr>
              <a:t></a:t>
            </a:r>
            <a:r>
              <a:rPr lang="en-US" altLang="en-US" i="1" dirty="0">
                <a:solidFill>
                  <a:srgbClr val="FF0000"/>
                </a:solidFill>
              </a:rPr>
              <a:t>b</a:t>
            </a:r>
            <a:r>
              <a:rPr lang="en-US" altLang="en-US" dirty="0"/>
              <a:t> </a:t>
            </a:r>
            <a:r>
              <a:rPr lang="en-US" altLang="en-US" sz="1600" dirty="0">
                <a:sym typeface="Symbol" charset="2"/>
              </a:rPr>
              <a:t>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>
                <a:solidFill>
                  <a:srgbClr val="FF0000"/>
                </a:solidFill>
                <a:sym typeface="Symbol" charset="2"/>
              </a:rPr>
              <a:t></a:t>
            </a:r>
            <a:r>
              <a:rPr lang="en-US" altLang="en-US" dirty="0">
                <a:solidFill>
                  <a:srgbClr val="FF0000"/>
                </a:solidFill>
              </a:rPr>
              <a:t> c</a:t>
            </a:r>
            <a:r>
              <a:rPr lang="en-US" altLang="en-US" dirty="0"/>
              <a:t> ) </a:t>
            </a:r>
            <a:r>
              <a:rPr lang="en-US" altLang="en-US" sz="1600" dirty="0"/>
              <a:t>AND </a:t>
            </a:r>
            <a:r>
              <a:rPr lang="en-US" altLang="en-US" dirty="0"/>
              <a:t> ( </a:t>
            </a:r>
            <a:r>
              <a:rPr lang="en-US" altLang="en-US" dirty="0">
                <a:solidFill>
                  <a:srgbClr val="FF0000"/>
                </a:solidFill>
              </a:rPr>
              <a:t>b</a:t>
            </a:r>
            <a:r>
              <a:rPr lang="en-US" altLang="en-US" dirty="0"/>
              <a:t> </a:t>
            </a:r>
            <a:r>
              <a:rPr lang="en-US" altLang="en-US" sz="1600" dirty="0">
                <a:sym typeface="Symbol" charset="2"/>
              </a:rPr>
              <a:t>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>
                <a:solidFill>
                  <a:srgbClr val="FF0000"/>
                </a:solidFill>
                <a:sym typeface="Symbol" charset="2"/>
              </a:rPr>
              <a:t></a:t>
            </a:r>
            <a:r>
              <a:rPr lang="en-US" altLang="en-US" dirty="0">
                <a:solidFill>
                  <a:srgbClr val="FF0000"/>
                </a:solidFill>
              </a:rPr>
              <a:t> c</a:t>
            </a:r>
            <a:r>
              <a:rPr lang="en-US" altLang="en-US" dirty="0"/>
              <a:t>) </a:t>
            </a:r>
            <a:r>
              <a:rPr lang="en-US" altLang="en-US" sz="1600" dirty="0"/>
              <a:t>AND</a:t>
            </a:r>
            <a:r>
              <a:rPr lang="en-US" altLang="en-US" dirty="0"/>
              <a:t> ( </a:t>
            </a:r>
            <a:r>
              <a:rPr lang="en-US" altLang="en-US" dirty="0">
                <a:solidFill>
                  <a:srgbClr val="FF0000"/>
                </a:solidFill>
              </a:rPr>
              <a:t>a</a:t>
            </a:r>
            <a:r>
              <a:rPr lang="en-US" altLang="en-US" dirty="0"/>
              <a:t> </a:t>
            </a:r>
            <a:r>
              <a:rPr lang="en-US" altLang="en-US" sz="1600" dirty="0">
                <a:sym typeface="Symbol" charset="2"/>
              </a:rPr>
              <a:t>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c</a:t>
            </a:r>
            <a:r>
              <a:rPr lang="en-US" altLang="en-US" dirty="0"/>
              <a:t>)</a:t>
            </a:r>
          </a:p>
        </p:txBody>
      </p:sp>
      <p:graphicFrame>
        <p:nvGraphicFramePr>
          <p:cNvPr id="1673220" name="Object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630961774"/>
              </p:ext>
            </p:extLst>
          </p:nvPr>
        </p:nvGraphicFramePr>
        <p:xfrm>
          <a:off x="5715000" y="3381375"/>
          <a:ext cx="474663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7" name="Equation" r:id="rId4" imgW="164880" imgH="190440" progId="Equation.3">
                  <p:embed/>
                </p:oleObj>
              </mc:Choice>
              <mc:Fallback>
                <p:oleObj name="Equation" r:id="rId4" imgW="164880" imgH="1904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381375"/>
                        <a:ext cx="474663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73221" name="Text Box 5"/>
          <p:cNvSpPr txBox="1">
            <a:spLocks noChangeArrowheads="1"/>
          </p:cNvSpPr>
          <p:nvPr/>
        </p:nvSpPr>
        <p:spPr bwMode="auto">
          <a:xfrm>
            <a:off x="6172200" y="3505200"/>
            <a:ext cx="26130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2000" smtClean="0">
                <a:solidFill>
                  <a:srgbClr val="FF0000"/>
                </a:solidFill>
                <a:latin typeface="Arial" charset="0"/>
                <a:ea typeface=""/>
                <a:cs typeface=""/>
              </a:rPr>
              <a:t>possible assignments</a:t>
            </a:r>
          </a:p>
        </p:txBody>
      </p:sp>
      <p:sp>
        <p:nvSpPr>
          <p:cNvPr id="1673222" name="Rectangle 6"/>
          <p:cNvSpPr>
            <a:spLocks noChangeArrowheads="1"/>
          </p:cNvSpPr>
          <p:nvPr/>
        </p:nvSpPr>
        <p:spPr bwMode="auto">
          <a:xfrm>
            <a:off x="609600" y="5334000"/>
            <a:ext cx="7924800" cy="1330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en-US" sz="2000" b="1" dirty="0" smtClean="0">
                <a:solidFill>
                  <a:srgbClr val="000000"/>
                </a:solidFill>
                <a:ea typeface=""/>
                <a:cs typeface=""/>
              </a:rPr>
              <a:t>SAT: prototypical hard combinatorial search and reasoning problem. Problem is NP-Complete. (Cook 1971)</a:t>
            </a:r>
          </a:p>
          <a:p>
            <a:pPr algn="ctr"/>
            <a:r>
              <a:rPr lang="en-US" altLang="en-US" sz="2000" b="1" dirty="0" smtClean="0">
                <a:solidFill>
                  <a:srgbClr val="FF0000"/>
                </a:solidFill>
                <a:ea typeface=""/>
                <a:cs typeface=""/>
              </a:rPr>
              <a:t>Surprising “power” of SAT for encoding computational problems </a:t>
            </a:r>
          </a:p>
          <a:p>
            <a:pPr algn="ctr"/>
            <a:r>
              <a:rPr lang="en-US" altLang="en-US" sz="2000" b="1" dirty="0" smtClean="0">
                <a:solidFill>
                  <a:srgbClr val="FF0000"/>
                </a:solidFill>
                <a:ea typeface=""/>
                <a:cs typeface=""/>
              </a:rPr>
              <a:t>Modern SAT Solvers use this language.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89722" y="4254711"/>
            <a:ext cx="639720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2"/>
                </a:solidFill>
              </a:rPr>
              <a:t>Note: Any propositional logic expression can be</a:t>
            </a:r>
          </a:p>
          <a:p>
            <a:r>
              <a:rPr lang="en-US" b="1" dirty="0">
                <a:solidFill>
                  <a:schemeClr val="accent2"/>
                </a:solidFill>
              </a:rPr>
              <a:t>r</a:t>
            </a:r>
            <a:r>
              <a:rPr lang="en-US" b="1" dirty="0" smtClean="0">
                <a:solidFill>
                  <a:schemeClr val="accent2"/>
                </a:solidFill>
              </a:rPr>
              <a:t>ewritten in clausal form.</a:t>
            </a:r>
            <a:endParaRPr lang="en-US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1670718"/>
      </p:ext>
    </p:extLst>
  </p:cSld>
  <p:clrMapOvr>
    <a:masterClrMapping/>
  </p:clrMapOvr>
  <p:transition spd="med" advTm="1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3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73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73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3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73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73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3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73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73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3221" grpId="0"/>
      <p:bldP spid="16732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SAT Encodings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752600"/>
            <a:ext cx="7772400" cy="4114800"/>
          </a:xfrm>
        </p:spPr>
        <p:txBody>
          <a:bodyPr/>
          <a:lstStyle/>
          <a:p>
            <a:r>
              <a:rPr lang="en-US" sz="2400" b="1" dirty="0" smtClean="0">
                <a:solidFill>
                  <a:schemeClr val="accent2"/>
                </a:solidFill>
              </a:rPr>
              <a:t>We’ll use clausal form to encode our task specific knowledge in such way that a satisfying assignment to the Boolean variables represents a solution the the task under consideration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endParaRPr lang="en-US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A broad range of (AI) reasoning tasks can be encoded</a:t>
            </a:r>
          </a:p>
          <a:p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t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his way. E.g., planning, scheduling, diagnosis, and verification.</a:t>
            </a:r>
            <a:endParaRPr lang="en-US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88924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-381000"/>
            <a:ext cx="7772400" cy="1143000"/>
          </a:xfrm>
        </p:spPr>
        <p:txBody>
          <a:bodyPr/>
          <a:lstStyle/>
          <a:p>
            <a:r>
              <a:rPr lang="en-US" sz="2800" dirty="0" smtClean="0">
                <a:solidFill>
                  <a:srgbClr val="FF0000"/>
                </a:solidFill>
              </a:rPr>
              <a:t> SAT Solvers</a:t>
            </a:r>
            <a:endParaRPr lang="en-US" sz="2800" dirty="0"/>
          </a:p>
        </p:txBody>
      </p:sp>
      <p:sp>
        <p:nvSpPr>
          <p:cNvPr id="12" name="Rectangle 11"/>
          <p:cNvSpPr/>
          <p:nvPr/>
        </p:nvSpPr>
        <p:spPr>
          <a:xfrm>
            <a:off x="381000" y="1295400"/>
            <a:ext cx="5029200" cy="955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endParaRPr lang="en-US" sz="1800" b="1" dirty="0" smtClean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  <a:spcBef>
                <a:spcPct val="20000"/>
              </a:spcBef>
            </a:pPr>
            <a:endParaRPr lang="en-US" sz="1800" b="1" dirty="0"/>
          </a:p>
          <a:p>
            <a:pPr>
              <a:lnSpc>
                <a:spcPct val="90000"/>
              </a:lnSpc>
              <a:spcBef>
                <a:spcPct val="20000"/>
              </a:spcBef>
            </a:pPr>
            <a:endParaRPr lang="en-US" sz="18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0" y="914400"/>
            <a:ext cx="939962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M</a:t>
            </a:r>
            <a:r>
              <a:rPr lang="en-US" dirty="0" smtClean="0">
                <a:solidFill>
                  <a:schemeClr val="accent2"/>
                </a:solidFill>
              </a:rPr>
              <a:t>odern </a:t>
            </a:r>
            <a:r>
              <a:rPr lang="en-US" dirty="0" err="1" smtClean="0">
                <a:solidFill>
                  <a:schemeClr val="accent2"/>
                </a:solidFill>
              </a:rPr>
              <a:t>Satisfiability</a:t>
            </a:r>
            <a:r>
              <a:rPr lang="en-US" dirty="0" smtClean="0">
                <a:solidFill>
                  <a:schemeClr val="accent2"/>
                </a:solidFill>
              </a:rPr>
              <a:t> (SAT) solvers operating on the clausal form</a:t>
            </a:r>
          </a:p>
          <a:p>
            <a:r>
              <a:rPr lang="en-US" dirty="0">
                <a:solidFill>
                  <a:schemeClr val="accent2"/>
                </a:solidFill>
              </a:rPr>
              <a:t>a</a:t>
            </a:r>
            <a:r>
              <a:rPr lang="en-US" dirty="0" smtClean="0">
                <a:solidFill>
                  <a:schemeClr val="accent2"/>
                </a:solidFill>
              </a:rPr>
              <a:t>re surprisingly  *much* more efficient than other logic-based approaches </a:t>
            </a:r>
          </a:p>
          <a:p>
            <a:r>
              <a:rPr lang="en-US" dirty="0" smtClean="0">
                <a:solidFill>
                  <a:schemeClr val="accent2"/>
                </a:solidFill>
              </a:rPr>
              <a:t>(e.g., pure resolution that will be discussed later)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2000" y="2514600"/>
            <a:ext cx="7772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The SAT solvers treat the set of clauses as a set of constraints (disjunctions) on Boolean variables. Current solvers are very powerful. Can handle 1 Million+ variables and several millions of clauses. 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chemeClr val="accent2"/>
                </a:solidFill>
              </a:rPr>
              <a:t>Systematic: Davis Putnam (DPLL) + </a:t>
            </a:r>
            <a:r>
              <a:rPr lang="en-US" i="1" dirty="0" smtClean="0">
                <a:solidFill>
                  <a:srgbClr val="FF0000"/>
                </a:solidFill>
              </a:rPr>
              <a:t>series of improvements</a:t>
            </a:r>
          </a:p>
          <a:p>
            <a:r>
              <a:rPr lang="en-US" dirty="0" smtClean="0">
                <a:solidFill>
                  <a:schemeClr val="accent2"/>
                </a:solidFill>
              </a:rPr>
              <a:t>Stochastic local search: </a:t>
            </a:r>
            <a:r>
              <a:rPr lang="en-US" dirty="0" err="1" smtClean="0">
                <a:solidFill>
                  <a:schemeClr val="accent2"/>
                </a:solidFill>
              </a:rPr>
              <a:t>WalkSAT</a:t>
            </a:r>
            <a:r>
              <a:rPr lang="en-US" dirty="0" smtClean="0">
                <a:solidFill>
                  <a:schemeClr val="accent2"/>
                </a:solidFill>
              </a:rPr>
              <a:t>  (issue?)</a:t>
            </a:r>
          </a:p>
        </p:txBody>
      </p:sp>
    </p:spTree>
    <p:extLst>
      <p:ext uri="{BB962C8B-B14F-4D97-AF65-F5344CB8AC3E}">
        <p14:creationId xmlns:p14="http://schemas.microsoft.com/office/powerpoint/2010/main" val="140447930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7EEF83-5387-D947-AA9E-42A04E9665E9}" type="slidenum">
              <a:rPr lang="en-US" altLang="en-US">
                <a:solidFill>
                  <a:srgbClr val="000000"/>
                </a:solidFill>
              </a:rPr>
              <a:pPr/>
              <a:t>13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675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pPr algn="r"/>
            <a:r>
              <a:rPr lang="en-US" altLang="en-US" sz="3200"/>
              <a:t>Satisfiability </a:t>
            </a:r>
            <a:br>
              <a:rPr lang="en-US" altLang="en-US" sz="3200"/>
            </a:br>
            <a:r>
              <a:rPr lang="en-US" altLang="en-US" sz="3200"/>
              <a:t>as an Encoding Language</a:t>
            </a:r>
          </a:p>
        </p:txBody>
      </p:sp>
    </p:spTree>
    <p:extLst>
      <p:ext uri="{BB962C8B-B14F-4D97-AF65-F5344CB8AC3E}">
        <p14:creationId xmlns:p14="http://schemas.microsoft.com/office/powerpoint/2010/main" val="1884973915"/>
      </p:ext>
    </p:extLst>
  </p:cSld>
  <p:clrMapOvr>
    <a:masterClrMapping/>
  </p:clrMapOvr>
  <p:transition spd="med" advTm="10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5029200" y="-228600"/>
            <a:ext cx="4114800" cy="1295400"/>
          </a:xfrm>
        </p:spPr>
        <p:txBody>
          <a:bodyPr/>
          <a:lstStyle/>
          <a:p>
            <a:pPr algn="r"/>
            <a:r>
              <a:rPr lang="en-US" sz="3200" dirty="0" smtClean="0"/>
              <a:t>SAT </a:t>
            </a:r>
            <a:r>
              <a:rPr lang="en-US" sz="3200" dirty="0"/>
              <a:t>Translation of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Graph Coloring</a:t>
            </a:r>
            <a:endParaRPr lang="en-US" sz="3200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546104"/>
            <a:ext cx="6181062" cy="4854695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sz="2800" dirty="0">
                <a:solidFill>
                  <a:schemeClr val="accent2"/>
                </a:solidFill>
              </a:rPr>
              <a:t>At least one </a:t>
            </a:r>
            <a:r>
              <a:rPr lang="en-US" sz="2800" dirty="0" smtClean="0">
                <a:solidFill>
                  <a:schemeClr val="accent2"/>
                </a:solidFill>
              </a:rPr>
              <a:t>of K colors per node </a:t>
            </a:r>
            <a:r>
              <a:rPr lang="en-US" sz="2800" dirty="0" err="1" smtClean="0">
                <a:solidFill>
                  <a:schemeClr val="accent2"/>
                </a:solidFill>
              </a:rPr>
              <a:t>i</a:t>
            </a:r>
            <a:r>
              <a:rPr lang="en-US" sz="2800" dirty="0" smtClean="0">
                <a:solidFill>
                  <a:schemeClr val="accent2"/>
                </a:solidFill>
              </a:rPr>
              <a:t> :</a:t>
            </a:r>
            <a:endParaRPr lang="en-US" sz="2800" dirty="0">
              <a:solidFill>
                <a:schemeClr val="accent2"/>
              </a:solidFill>
            </a:endParaRPr>
          </a:p>
          <a:p>
            <a:pPr marL="457200" lvl="1" indent="0">
              <a:lnSpc>
                <a:spcPct val="90000"/>
              </a:lnSpc>
              <a:buNone/>
            </a:pPr>
            <a:r>
              <a:rPr lang="en-US" dirty="0" smtClean="0"/>
              <a:t>(C</a:t>
            </a:r>
            <a:r>
              <a:rPr lang="en-US" sz="3600" baseline="-25000" dirty="0" smtClean="0"/>
              <a:t>i,1</a:t>
            </a:r>
            <a:r>
              <a:rPr lang="en-US" dirty="0" smtClean="0"/>
              <a:t> </a:t>
            </a:r>
            <a:r>
              <a:rPr lang="en-US" dirty="0"/>
              <a:t>v </a:t>
            </a:r>
            <a:r>
              <a:rPr lang="en-US" dirty="0" smtClean="0"/>
              <a:t>C</a:t>
            </a:r>
            <a:r>
              <a:rPr lang="en-US" sz="3600" baseline="-25000" dirty="0" smtClean="0"/>
              <a:t>i,2</a:t>
            </a:r>
            <a:r>
              <a:rPr lang="en-US" dirty="0" smtClean="0"/>
              <a:t> </a:t>
            </a:r>
            <a:r>
              <a:rPr lang="en-US" dirty="0"/>
              <a:t>v </a:t>
            </a:r>
            <a:r>
              <a:rPr lang="en-US" dirty="0" smtClean="0"/>
              <a:t>C</a:t>
            </a:r>
            <a:r>
              <a:rPr lang="en-US" sz="3600" baseline="-25000" dirty="0" smtClean="0"/>
              <a:t>i,3</a:t>
            </a:r>
            <a:r>
              <a:rPr lang="en-US" dirty="0" smtClean="0"/>
              <a:t> v </a:t>
            </a:r>
            <a:r>
              <a:rPr lang="en-US" dirty="0"/>
              <a:t>... </a:t>
            </a:r>
            <a:r>
              <a:rPr lang="en-US" dirty="0" smtClean="0"/>
              <a:t>V </a:t>
            </a:r>
            <a:r>
              <a:rPr lang="en-US" dirty="0" err="1" smtClean="0"/>
              <a:t>C</a:t>
            </a:r>
            <a:r>
              <a:rPr lang="en-US" sz="3600" baseline="-25000" dirty="0" err="1" smtClean="0"/>
              <a:t>i,K</a:t>
            </a:r>
            <a:r>
              <a:rPr lang="en-US" dirty="0" smtClean="0"/>
              <a:t>)</a:t>
            </a:r>
            <a:br>
              <a:rPr lang="en-US" dirty="0" smtClean="0"/>
            </a:br>
            <a:endParaRPr lang="en-US" sz="2800" dirty="0" smtClean="0">
              <a:solidFill>
                <a:srgbClr val="C0504D"/>
              </a:solidFill>
            </a:endParaRPr>
          </a:p>
          <a:p>
            <a:pPr>
              <a:lnSpc>
                <a:spcPct val="90000"/>
              </a:lnSpc>
              <a:buNone/>
            </a:pPr>
            <a:r>
              <a:rPr lang="en-US" sz="2800" dirty="0" smtClean="0">
                <a:solidFill>
                  <a:srgbClr val="C0504D"/>
                </a:solidFill>
              </a:rPr>
              <a:t>At most </a:t>
            </a:r>
            <a:r>
              <a:rPr lang="en-US" sz="2800" dirty="0">
                <a:solidFill>
                  <a:srgbClr val="C0504D"/>
                </a:solidFill>
              </a:rPr>
              <a:t>one color per </a:t>
            </a:r>
            <a:r>
              <a:rPr lang="en-US" sz="2800" dirty="0" smtClean="0">
                <a:solidFill>
                  <a:srgbClr val="C0504D"/>
                </a:solidFill>
              </a:rPr>
              <a:t>node </a:t>
            </a:r>
            <a:r>
              <a:rPr lang="en-US" sz="2800" dirty="0" err="1" smtClean="0">
                <a:solidFill>
                  <a:srgbClr val="C0504D"/>
                </a:solidFill>
              </a:rPr>
              <a:t>i</a:t>
            </a:r>
            <a:r>
              <a:rPr lang="en-US" sz="2800" dirty="0" smtClean="0">
                <a:solidFill>
                  <a:srgbClr val="C0504D"/>
                </a:solidFill>
              </a:rPr>
              <a:t> 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dirty="0"/>
              <a:t>(~</a:t>
            </a:r>
            <a:r>
              <a:rPr lang="en-US" dirty="0" err="1" smtClean="0"/>
              <a:t>C</a:t>
            </a:r>
            <a:r>
              <a:rPr lang="en-US" sz="3600" baseline="-25000" dirty="0" err="1" smtClean="0"/>
              <a:t>i,k</a:t>
            </a:r>
            <a:r>
              <a:rPr lang="en-US" dirty="0" smtClean="0"/>
              <a:t> </a:t>
            </a:r>
            <a:r>
              <a:rPr lang="en-US" dirty="0"/>
              <a:t>v </a:t>
            </a:r>
            <a:r>
              <a:rPr lang="en-US" dirty="0" smtClean="0"/>
              <a:t>~</a:t>
            </a:r>
            <a:r>
              <a:rPr lang="en-US" dirty="0" err="1" smtClean="0"/>
              <a:t>C</a:t>
            </a:r>
            <a:r>
              <a:rPr lang="en-US" sz="3600" baseline="-25000" dirty="0" err="1" smtClean="0"/>
              <a:t>i,k</a:t>
            </a:r>
            <a:r>
              <a:rPr lang="en-US" sz="3600" baseline="-25000" dirty="0" smtClean="0"/>
              <a:t>’ </a:t>
            </a:r>
            <a:r>
              <a:rPr lang="en-US" dirty="0" smtClean="0"/>
              <a:t>)    for all k =/= k’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2800" dirty="0" smtClean="0">
              <a:solidFill>
                <a:srgbClr val="376092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dirty="0" smtClean="0">
                <a:solidFill>
                  <a:srgbClr val="C0504D"/>
                </a:solidFill>
              </a:rPr>
              <a:t>If node </a:t>
            </a:r>
            <a:r>
              <a:rPr lang="en-US" sz="2800" dirty="0" err="1" smtClean="0">
                <a:solidFill>
                  <a:srgbClr val="C0504D"/>
                </a:solidFill>
              </a:rPr>
              <a:t>i</a:t>
            </a:r>
            <a:r>
              <a:rPr lang="en-US" sz="2800" dirty="0" smtClean="0">
                <a:solidFill>
                  <a:srgbClr val="C0504D"/>
                </a:solidFill>
              </a:rPr>
              <a:t> and node j (=/= </a:t>
            </a:r>
            <a:r>
              <a:rPr lang="en-US" sz="2800" dirty="0" err="1" smtClean="0">
                <a:solidFill>
                  <a:srgbClr val="C0504D"/>
                </a:solidFill>
              </a:rPr>
              <a:t>i</a:t>
            </a:r>
            <a:r>
              <a:rPr lang="en-US" sz="2800" dirty="0" smtClean="0">
                <a:solidFill>
                  <a:srgbClr val="C0504D"/>
                </a:solidFill>
              </a:rPr>
              <a:t>) share an edge,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dirty="0" smtClean="0">
                <a:solidFill>
                  <a:srgbClr val="C0504D"/>
                </a:solidFill>
              </a:rPr>
              <a:t>need to have different colors:</a:t>
            </a:r>
            <a:endParaRPr lang="en-US" sz="2800" dirty="0">
              <a:solidFill>
                <a:srgbClr val="C0504D"/>
              </a:solidFill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dirty="0"/>
              <a:t>(</a:t>
            </a:r>
            <a:r>
              <a:rPr lang="en-US" dirty="0" smtClean="0"/>
              <a:t>~</a:t>
            </a:r>
            <a:r>
              <a:rPr lang="en-US" dirty="0" err="1" smtClean="0"/>
              <a:t>C</a:t>
            </a:r>
            <a:r>
              <a:rPr lang="en-US" sz="3600" baseline="-25000" dirty="0" err="1" smtClean="0"/>
              <a:t>i,l</a:t>
            </a:r>
            <a:r>
              <a:rPr lang="en-US" dirty="0" smtClean="0"/>
              <a:t> v ~</a:t>
            </a:r>
            <a:r>
              <a:rPr lang="en-US" dirty="0" err="1" smtClean="0"/>
              <a:t>C</a:t>
            </a:r>
            <a:r>
              <a:rPr lang="en-US" sz="3600" baseline="-25000" dirty="0" err="1" smtClean="0"/>
              <a:t>j,l</a:t>
            </a:r>
            <a:r>
              <a:rPr lang="en-US" dirty="0" smtClean="0"/>
              <a:t>)      for all 1 &lt;= I &lt;= K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 smtClean="0"/>
              <a:t> </a:t>
            </a:r>
            <a:endParaRPr lang="en-US" dirty="0"/>
          </a:p>
          <a:p>
            <a:pPr lvl="1">
              <a:lnSpc>
                <a:spcPct val="90000"/>
              </a:lnSpc>
              <a:buFontTx/>
              <a:buNone/>
            </a:pPr>
            <a:endParaRPr lang="en-US" dirty="0" smtClean="0"/>
          </a:p>
          <a:p>
            <a:pPr marL="57150" indent="0">
              <a:lnSpc>
                <a:spcPct val="90000"/>
              </a:lnSpc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2468" y="533400"/>
            <a:ext cx="473053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376092"/>
                </a:solidFill>
              </a:rPr>
              <a:t>C</a:t>
            </a:r>
            <a:r>
              <a:rPr lang="en-US" sz="3200" b="1" baseline="-25000" dirty="0" err="1" smtClean="0">
                <a:solidFill>
                  <a:srgbClr val="376092"/>
                </a:solidFill>
              </a:rPr>
              <a:t>i,k</a:t>
            </a:r>
            <a:r>
              <a:rPr lang="en-US" b="1" dirty="0" smtClean="0">
                <a:solidFill>
                  <a:srgbClr val="376092"/>
                </a:solidFill>
              </a:rPr>
              <a:t>  node </a:t>
            </a:r>
            <a:r>
              <a:rPr lang="en-US" b="1" dirty="0" err="1" smtClean="0">
                <a:solidFill>
                  <a:srgbClr val="376092"/>
                </a:solidFill>
              </a:rPr>
              <a:t>i</a:t>
            </a:r>
            <a:r>
              <a:rPr lang="en-US" b="1" dirty="0" smtClean="0">
                <a:solidFill>
                  <a:srgbClr val="376092"/>
                </a:solidFill>
              </a:rPr>
              <a:t> has color k</a:t>
            </a:r>
          </a:p>
          <a:p>
            <a:r>
              <a:rPr lang="en-US" b="1" dirty="0" smtClean="0">
                <a:solidFill>
                  <a:srgbClr val="376092"/>
                </a:solidFill>
              </a:rPr>
              <a:t>Total # colors: K. Total # nodes: N.</a:t>
            </a:r>
            <a:endParaRPr lang="en-US" b="1" dirty="0">
              <a:solidFill>
                <a:srgbClr val="376092"/>
              </a:solidFill>
            </a:endParaRPr>
          </a:p>
        </p:txBody>
      </p:sp>
      <p:pic>
        <p:nvPicPr>
          <p:cNvPr id="10" name="Picture 4" descr="australia-cs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990600"/>
            <a:ext cx="2743200" cy="2352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333462" y="3505200"/>
            <a:ext cx="2734338" cy="26161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4F81BD">
                    <a:lumMod val="75000"/>
                  </a:srgbClr>
                </a:solidFill>
              </a:rPr>
              <a:t>Note: Translation from</a:t>
            </a:r>
          </a:p>
          <a:p>
            <a:r>
              <a:rPr lang="en-US" sz="2000" b="1" dirty="0" smtClean="0">
                <a:solidFill>
                  <a:srgbClr val="4F81BD">
                    <a:lumMod val="75000"/>
                  </a:srgbClr>
                </a:solidFill>
              </a:rPr>
              <a:t>“problem” into SAT.</a:t>
            </a:r>
          </a:p>
          <a:p>
            <a:r>
              <a:rPr lang="en-US" sz="2000" b="1" dirty="0" smtClean="0">
                <a:solidFill>
                  <a:srgbClr val="4F81BD">
                    <a:lumMod val="75000"/>
                  </a:srgbClr>
                </a:solidFill>
              </a:rPr>
              <a:t>Reverse of usual</a:t>
            </a:r>
          </a:p>
          <a:p>
            <a:r>
              <a:rPr lang="en-US" sz="2000" b="1" dirty="0">
                <a:solidFill>
                  <a:srgbClr val="4F81BD">
                    <a:lumMod val="75000"/>
                  </a:srgbClr>
                </a:solidFill>
              </a:rPr>
              <a:t>t</a:t>
            </a:r>
            <a:r>
              <a:rPr lang="en-US" sz="2000" b="1" dirty="0" smtClean="0">
                <a:solidFill>
                  <a:srgbClr val="4F81BD">
                    <a:lumMod val="75000"/>
                  </a:srgbClr>
                </a:solidFill>
              </a:rPr>
              <a:t>ranslation to show </a:t>
            </a:r>
          </a:p>
          <a:p>
            <a:r>
              <a:rPr lang="en-US" sz="2000" b="1" dirty="0" smtClean="0">
                <a:solidFill>
                  <a:srgbClr val="4F81BD">
                    <a:lumMod val="75000"/>
                  </a:srgbClr>
                </a:solidFill>
              </a:rPr>
              <a:t>NP-completeness.</a:t>
            </a:r>
          </a:p>
          <a:p>
            <a:endParaRPr lang="en-US" sz="2000" dirty="0">
              <a:solidFill>
                <a:srgbClr val="4F81BD">
                  <a:lumMod val="75000"/>
                </a:srgbClr>
              </a:solidFill>
            </a:endParaRPr>
          </a:p>
          <a:p>
            <a:r>
              <a:rPr lang="en-US" sz="2000" b="1" dirty="0" smtClean="0">
                <a:solidFill>
                  <a:srgbClr val="4F81BD">
                    <a:lumMod val="75000"/>
                  </a:srgbClr>
                </a:solidFill>
              </a:rPr>
              <a:t>Works also for (easy)</a:t>
            </a:r>
          </a:p>
          <a:p>
            <a:r>
              <a:rPr lang="en-US" sz="2000" b="1" dirty="0" err="1" smtClean="0">
                <a:solidFill>
                  <a:srgbClr val="4F81BD">
                    <a:lumMod val="75000"/>
                  </a:srgbClr>
                </a:solidFill>
              </a:rPr>
              <a:t>polytime</a:t>
            </a:r>
            <a:r>
              <a:rPr lang="en-US" sz="2000" b="1" dirty="0" smtClean="0">
                <a:solidFill>
                  <a:srgbClr val="4F81BD">
                    <a:lumMod val="75000"/>
                  </a:srgbClr>
                </a:solidFill>
              </a:rPr>
              <a:t> problems!</a:t>
            </a:r>
            <a:endParaRPr lang="en-US" sz="2000" b="1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2400" y="152400"/>
            <a:ext cx="13298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Variables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038600" y="304800"/>
            <a:ext cx="13856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NxK</a:t>
            </a:r>
            <a:r>
              <a:rPr lang="en-US" dirty="0" smtClean="0"/>
              <a:t> </a:t>
            </a:r>
            <a:r>
              <a:rPr lang="en-US" dirty="0" err="1" smtClean="0"/>
              <a:t>vars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936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39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39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39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39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39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39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7EEF83-5387-D947-AA9E-42A04E9665E9}" type="slidenum">
              <a:rPr lang="en-US" altLang="en-US">
                <a:solidFill>
                  <a:srgbClr val="000000"/>
                </a:solidFill>
              </a:rPr>
              <a:pPr/>
              <a:t>15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675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pPr algn="r"/>
            <a:r>
              <a:rPr lang="en-US" altLang="en-US" sz="3200" dirty="0" smtClean="0"/>
              <a:t>SAT Solvers in the Real World </a:t>
            </a:r>
            <a:endParaRPr lang="en-US" altLang="en-US" sz="3200" dirty="0"/>
          </a:p>
        </p:txBody>
      </p:sp>
      <p:sp>
        <p:nvSpPr>
          <p:cNvPr id="1675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2000"/>
          </a:p>
        </p:txBody>
      </p:sp>
    </p:spTree>
    <p:extLst>
      <p:ext uri="{BB962C8B-B14F-4D97-AF65-F5344CB8AC3E}">
        <p14:creationId xmlns:p14="http://schemas.microsoft.com/office/powerpoint/2010/main" val="3516772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"/>
    </mc:Choice>
    <mc:Fallback xmlns="">
      <p:transition xmlns:p14="http://schemas.microsoft.com/office/powerpoint/2010/main" spd="slow" advTm="10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NASA Deep Space </a:t>
            </a:r>
            <a:r>
              <a:rPr lang="en-US" dirty="0" smtClean="0"/>
              <a:t>One Spacecraft:</a:t>
            </a:r>
            <a:br>
              <a:rPr lang="en-US" dirty="0" smtClean="0"/>
            </a:br>
            <a:r>
              <a:rPr lang="en-US" dirty="0" smtClean="0"/>
              <a:t> Remote Agent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0" y="1828800"/>
            <a:ext cx="5257800" cy="4525963"/>
          </a:xfrm>
        </p:spPr>
        <p:txBody>
          <a:bodyPr/>
          <a:lstStyle/>
          <a:p>
            <a:r>
              <a:rPr lang="en-US" sz="2400" dirty="0"/>
              <a:t>Remote Agent (remote intelligent self-repair software) (RAX), developed at NASA </a:t>
            </a:r>
            <a:r>
              <a:rPr lang="en-US" sz="2400" dirty="0" smtClean="0"/>
              <a:t> </a:t>
            </a:r>
            <a:r>
              <a:rPr lang="en-US" sz="2400" dirty="0"/>
              <a:t>and JPL, was </a:t>
            </a:r>
            <a:r>
              <a:rPr lang="en-US" sz="2400" dirty="0">
                <a:solidFill>
                  <a:srgbClr val="FF0000"/>
                </a:solidFill>
              </a:rPr>
              <a:t>the first artificial-intelligence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control system to control a spacecraft without human </a:t>
            </a:r>
            <a:r>
              <a:rPr lang="en-US" sz="2400" dirty="0" smtClean="0">
                <a:solidFill>
                  <a:srgbClr val="FF0000"/>
                </a:solidFill>
              </a:rPr>
              <a:t>supervision</a:t>
            </a:r>
            <a:r>
              <a:rPr lang="en-US" sz="2400" dirty="0" smtClean="0"/>
              <a:t>.</a:t>
            </a:r>
            <a:endParaRPr lang="en-US" sz="2400" baseline="30000" dirty="0"/>
          </a:p>
          <a:p>
            <a:r>
              <a:rPr lang="en-US" sz="2400" dirty="0" smtClean="0"/>
              <a:t>Remote </a:t>
            </a:r>
            <a:r>
              <a:rPr lang="en-US" sz="2400" dirty="0"/>
              <a:t>Agent successfully demonstrated the ability </a:t>
            </a:r>
            <a:r>
              <a:rPr lang="en-US" sz="2400" dirty="0">
                <a:solidFill>
                  <a:srgbClr val="FF0000"/>
                </a:solidFill>
              </a:rPr>
              <a:t>to plan onboard activities</a:t>
            </a:r>
            <a:r>
              <a:rPr lang="en-US" sz="2400" dirty="0"/>
              <a:t> and </a:t>
            </a:r>
            <a:r>
              <a:rPr lang="en-US" sz="2400" dirty="0">
                <a:solidFill>
                  <a:srgbClr val="FF0000"/>
                </a:solidFill>
              </a:rPr>
              <a:t>correctly diagnose and respond to </a:t>
            </a:r>
            <a:r>
              <a:rPr lang="en-US" sz="2400" dirty="0" smtClean="0">
                <a:solidFill>
                  <a:srgbClr val="FF0000"/>
                </a:solidFill>
              </a:rPr>
              <a:t> faults </a:t>
            </a:r>
            <a:r>
              <a:rPr lang="en-US" sz="2400" dirty="0">
                <a:solidFill>
                  <a:srgbClr val="FF0000"/>
                </a:solidFill>
              </a:rPr>
              <a:t>in spacecraft components through its built-in REPL environment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90800"/>
            <a:ext cx="3633073" cy="2469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659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NASA Deep Space One: Remote Agent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6000" y="1431940"/>
            <a:ext cx="7366000" cy="1587500"/>
          </a:xfrm>
        </p:spPr>
        <p:txBody>
          <a:bodyPr/>
          <a:lstStyle/>
          <a:p>
            <a:pPr>
              <a:buFontTx/>
              <a:buChar char="•"/>
            </a:pPr>
            <a:r>
              <a:rPr lang="en-US" smtClean="0"/>
              <a:t>Autonomous diagnosis &amp; repair “Remote Agent”</a:t>
            </a:r>
          </a:p>
          <a:p>
            <a:pPr>
              <a:buFontTx/>
              <a:buChar char="•"/>
            </a:pPr>
            <a:r>
              <a:rPr lang="en-US" smtClean="0"/>
              <a:t>Compiled systems schematic to 7,000 var SAT problem</a:t>
            </a:r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19513"/>
            <a:ext cx="4616450" cy="3138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152400" y="5638800"/>
            <a:ext cx="3043238" cy="1003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eaLnBrk="0" hangingPunct="0"/>
            <a:r>
              <a:rPr lang="en-US" altLang="en-US" sz="2000">
                <a:solidFill>
                  <a:srgbClr val="EAEC5E"/>
                </a:solidFill>
                <a:latin typeface="Times" pitchFamily="18" charset="0"/>
                <a:ea typeface="+mn-ea"/>
                <a:cs typeface="+mn-cs"/>
              </a:rPr>
              <a:t>Started:  January 1996</a:t>
            </a:r>
          </a:p>
          <a:p>
            <a:pPr eaLnBrk="0" hangingPunct="0"/>
            <a:r>
              <a:rPr lang="en-US" altLang="en-US" sz="2000">
                <a:solidFill>
                  <a:srgbClr val="EAEC5E"/>
                </a:solidFill>
                <a:latin typeface="Times" pitchFamily="18" charset="0"/>
                <a:ea typeface="+mn-ea"/>
                <a:cs typeface="+mn-cs"/>
              </a:rPr>
              <a:t>Launch: October 15th, 1998</a:t>
            </a:r>
          </a:p>
          <a:p>
            <a:pPr eaLnBrk="0" hangingPunct="0"/>
            <a:r>
              <a:rPr lang="en-US" altLang="en-US" sz="2000">
                <a:solidFill>
                  <a:srgbClr val="EAEC5E"/>
                </a:solidFill>
                <a:latin typeface="Times" pitchFamily="18" charset="0"/>
                <a:ea typeface="+mn-ea"/>
                <a:cs typeface="+mn-cs"/>
              </a:rPr>
              <a:t>Experiment: May 17-21</a:t>
            </a:r>
          </a:p>
        </p:txBody>
      </p:sp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497263"/>
            <a:ext cx="3657600" cy="3189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0773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Deep Space 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69780" cy="4525963"/>
          </a:xfrm>
        </p:spPr>
        <p:txBody>
          <a:bodyPr/>
          <a:lstStyle/>
          <a:p>
            <a:r>
              <a:rPr lang="en-US" sz="2400" dirty="0">
                <a:solidFill>
                  <a:srgbClr val="0000FF"/>
                </a:solidFill>
              </a:rPr>
              <a:t>a failed electronics </a:t>
            </a:r>
            <a:r>
              <a:rPr lang="en-US" sz="2400" dirty="0" smtClean="0">
                <a:solidFill>
                  <a:srgbClr val="0000FF"/>
                </a:solidFill>
              </a:rPr>
              <a:t>unit</a:t>
            </a:r>
          </a:p>
          <a:p>
            <a:pPr lvl="1"/>
            <a:r>
              <a:rPr lang="en-US" sz="2000" dirty="0" smtClean="0"/>
              <a:t>Remote </a:t>
            </a:r>
            <a:r>
              <a:rPr lang="en-US" sz="2000" dirty="0"/>
              <a:t>Agent fixed by reactivating the unit</a:t>
            </a:r>
            <a:r>
              <a:rPr lang="en-US" sz="2000" dirty="0" smtClean="0"/>
              <a:t>.</a:t>
            </a:r>
          </a:p>
          <a:p>
            <a:endParaRPr lang="en-US" sz="2400" dirty="0"/>
          </a:p>
          <a:p>
            <a:r>
              <a:rPr lang="en-US" sz="2400" dirty="0">
                <a:solidFill>
                  <a:srgbClr val="0000FF"/>
                </a:solidFill>
              </a:rPr>
              <a:t>a failed sensor providing false </a:t>
            </a:r>
            <a:r>
              <a:rPr lang="en-US" sz="2400" dirty="0" smtClean="0">
                <a:solidFill>
                  <a:srgbClr val="0000FF"/>
                </a:solidFill>
              </a:rPr>
              <a:t>information</a:t>
            </a:r>
          </a:p>
          <a:p>
            <a:pPr lvl="1"/>
            <a:r>
              <a:rPr lang="en-US" sz="2000" dirty="0" smtClean="0"/>
              <a:t>Remote </a:t>
            </a:r>
            <a:r>
              <a:rPr lang="en-US" sz="2000" dirty="0"/>
              <a:t>Agent recognized as unreliable and therefore correctly ignored</a:t>
            </a:r>
            <a:r>
              <a:rPr lang="en-US" sz="2000" dirty="0" smtClean="0"/>
              <a:t>.</a:t>
            </a:r>
          </a:p>
          <a:p>
            <a:endParaRPr lang="en-US" sz="2400" dirty="0"/>
          </a:p>
          <a:p>
            <a:r>
              <a:rPr lang="en-US" sz="2400" dirty="0">
                <a:solidFill>
                  <a:srgbClr val="0000FF"/>
                </a:solidFill>
              </a:rPr>
              <a:t>an </a:t>
            </a:r>
            <a:r>
              <a:rPr lang="en-US" sz="2400" dirty="0" smtClean="0">
                <a:solidFill>
                  <a:srgbClr val="0000FF"/>
                </a:solidFill>
              </a:rPr>
              <a:t>altitude </a:t>
            </a:r>
            <a:r>
              <a:rPr lang="en-US" sz="2400" dirty="0">
                <a:solidFill>
                  <a:srgbClr val="0000FF"/>
                </a:solidFill>
              </a:rPr>
              <a:t>control thruster (a small engine for controlling the spacecraft's orientation) stuck in the "off" </a:t>
            </a:r>
            <a:r>
              <a:rPr lang="en-US" sz="2400" dirty="0" smtClean="0">
                <a:solidFill>
                  <a:srgbClr val="0000FF"/>
                </a:solidFill>
              </a:rPr>
              <a:t>position </a:t>
            </a:r>
          </a:p>
          <a:p>
            <a:pPr lvl="1"/>
            <a:r>
              <a:rPr lang="en-US" sz="2000" dirty="0" smtClean="0"/>
              <a:t>Remote </a:t>
            </a:r>
            <a:r>
              <a:rPr lang="en-US" sz="2000" dirty="0"/>
              <a:t>Agent detected and compensated for by switching to a mode that did not rely on that thruster.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82871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F0580A-AE7F-9A44-9A0D-0BD941BA8E33}" type="slidenum">
              <a:rPr lang="en-US" altLang="en-US">
                <a:solidFill>
                  <a:srgbClr val="000000"/>
                </a:solidFill>
              </a:rPr>
              <a:pPr/>
              <a:t>19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680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98438"/>
            <a:ext cx="8302625" cy="842962"/>
          </a:xfrm>
        </p:spPr>
        <p:txBody>
          <a:bodyPr/>
          <a:lstStyle/>
          <a:p>
            <a:r>
              <a:rPr lang="en-US" altLang="en-US" sz="2800"/>
              <a:t>Significant progress in </a:t>
            </a:r>
            <a:br>
              <a:rPr lang="en-US" altLang="en-US" sz="2800"/>
            </a:br>
            <a:r>
              <a:rPr lang="en-US" altLang="en-US" sz="2800" u="sng"/>
              <a:t>Satisfiability Methods</a:t>
            </a:r>
            <a:endParaRPr lang="en-US" altLang="en-US" sz="2800"/>
          </a:p>
        </p:txBody>
      </p:sp>
      <p:sp>
        <p:nvSpPr>
          <p:cNvPr id="1680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 </a:t>
            </a:r>
          </a:p>
        </p:txBody>
      </p:sp>
      <p:sp>
        <p:nvSpPr>
          <p:cNvPr id="1680388" name="Text Box 4"/>
          <p:cNvSpPr txBox="1">
            <a:spLocks noChangeArrowheads="1"/>
          </p:cNvSpPr>
          <p:nvPr/>
        </p:nvSpPr>
        <p:spPr bwMode="auto">
          <a:xfrm>
            <a:off x="381000" y="1981200"/>
            <a:ext cx="48768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800" smtClean="0">
                <a:solidFill>
                  <a:srgbClr val="000000"/>
                </a:solidFill>
                <a:latin typeface="Arial" charset="0"/>
                <a:ea typeface=""/>
                <a:cs typeface=""/>
              </a:rPr>
              <a:t>Software and hardware verification – complete methods are critical  - e.g. for verifying the correctness of chip design, using SAT encodings</a:t>
            </a:r>
          </a:p>
        </p:txBody>
      </p:sp>
      <p:pic>
        <p:nvPicPr>
          <p:cNvPr id="1680389" name="Picture 5" descr="chi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3810000"/>
            <a:ext cx="2667000" cy="18542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80391" name="Text Box 7"/>
          <p:cNvSpPr txBox="1">
            <a:spLocks noChangeArrowheads="1"/>
          </p:cNvSpPr>
          <p:nvPr/>
        </p:nvSpPr>
        <p:spPr bwMode="auto">
          <a:xfrm>
            <a:off x="3489325" y="620713"/>
            <a:ext cx="1841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endParaRPr lang="en-US" altLang="en-US" sz="1400" i="1" smtClean="0">
              <a:solidFill>
                <a:srgbClr val="CCCCFF"/>
              </a:solidFill>
              <a:latin typeface="Arial" charset="0"/>
              <a:ea typeface=""/>
              <a:cs typeface=""/>
            </a:endParaRPr>
          </a:p>
        </p:txBody>
      </p:sp>
      <p:sp>
        <p:nvSpPr>
          <p:cNvPr id="1680392" name="Rectangle 8"/>
          <p:cNvSpPr>
            <a:spLocks noChangeArrowheads="1"/>
          </p:cNvSpPr>
          <p:nvPr/>
        </p:nvSpPr>
        <p:spPr bwMode="auto">
          <a:xfrm>
            <a:off x="76200" y="4495800"/>
            <a:ext cx="64770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US" altLang="en-US" sz="1800" b="1" dirty="0" smtClean="0">
                <a:solidFill>
                  <a:srgbClr val="063DE8"/>
                </a:solidFill>
                <a:latin typeface="Arial" charset="0"/>
                <a:ea typeface=""/>
                <a:cs typeface=""/>
              </a:rPr>
              <a:t>  </a:t>
            </a:r>
            <a:r>
              <a:rPr lang="en-US" altLang="en-US" sz="1800" dirty="0" smtClean="0">
                <a:solidFill>
                  <a:srgbClr val="000000"/>
                </a:solidFill>
                <a:latin typeface="Arial" charset="0"/>
                <a:ea typeface=""/>
                <a:cs typeface=""/>
              </a:rPr>
              <a:t>Going from 50 variable in, 200 constraints</a:t>
            </a:r>
          </a:p>
          <a:p>
            <a:pPr eaLnBrk="0" hangingPunct="0"/>
            <a:r>
              <a:rPr lang="en-US" altLang="en-US" sz="1800" dirty="0" smtClean="0">
                <a:solidFill>
                  <a:srgbClr val="000000"/>
                </a:solidFill>
                <a:latin typeface="Arial" charset="0"/>
                <a:ea typeface=""/>
                <a:cs typeface=""/>
              </a:rPr>
              <a:t>  to 1,000,000+ variables  and 5,000,000+ constraints</a:t>
            </a:r>
          </a:p>
          <a:p>
            <a:pPr eaLnBrk="0" hangingPunct="0"/>
            <a:r>
              <a:rPr lang="en-US" altLang="en-US" sz="1800" dirty="0" smtClean="0">
                <a:solidFill>
                  <a:srgbClr val="000000"/>
                </a:solidFill>
                <a:latin typeface="Arial" charset="0"/>
                <a:ea typeface=""/>
                <a:cs typeface=""/>
              </a:rPr>
              <a:t>  in the last 20 years</a:t>
            </a:r>
          </a:p>
          <a:p>
            <a:pPr eaLnBrk="0" hangingPunct="0"/>
            <a:endParaRPr lang="en-US" altLang="en-US" sz="1800" dirty="0">
              <a:solidFill>
                <a:srgbClr val="000000"/>
              </a:solidFill>
              <a:latin typeface="Arial" charset="0"/>
              <a:ea typeface=""/>
              <a:cs typeface=""/>
            </a:endParaRPr>
          </a:p>
          <a:p>
            <a:pPr eaLnBrk="0" hangingPunct="0"/>
            <a:r>
              <a:rPr lang="en-US" altLang="en-US" dirty="0" smtClean="0">
                <a:solidFill>
                  <a:srgbClr val="000000"/>
                </a:solidFill>
                <a:ea typeface=""/>
                <a:cs typeface=""/>
              </a:rPr>
              <a:t>  </a:t>
            </a:r>
          </a:p>
        </p:txBody>
      </p:sp>
      <p:sp>
        <p:nvSpPr>
          <p:cNvPr id="1680393" name="Rectangle 9"/>
          <p:cNvSpPr>
            <a:spLocks noChangeArrowheads="1"/>
          </p:cNvSpPr>
          <p:nvPr/>
        </p:nvSpPr>
        <p:spPr bwMode="auto">
          <a:xfrm>
            <a:off x="4876800" y="2057400"/>
            <a:ext cx="3276600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/>
            <a:r>
              <a:rPr lang="en-US" altLang="en-US" sz="1800" b="1" smtClean="0">
                <a:solidFill>
                  <a:srgbClr val="000000"/>
                </a:solidFill>
                <a:ea typeface=""/>
                <a:cs typeface=""/>
              </a:rPr>
              <a:t>Applications:</a:t>
            </a:r>
          </a:p>
          <a:p>
            <a:pPr algn="r"/>
            <a:r>
              <a:rPr lang="en-US" altLang="en-US" sz="1800" b="1" smtClean="0">
                <a:solidFill>
                  <a:srgbClr val="000000"/>
                </a:solidFill>
                <a:ea typeface=""/>
                <a:cs typeface=""/>
              </a:rPr>
              <a:t> Hardware and </a:t>
            </a:r>
          </a:p>
          <a:p>
            <a:pPr algn="r"/>
            <a:r>
              <a:rPr lang="en-US" altLang="en-US" sz="1800" b="1" smtClean="0">
                <a:solidFill>
                  <a:srgbClr val="000000"/>
                </a:solidFill>
                <a:ea typeface=""/>
                <a:cs typeface=""/>
              </a:rPr>
              <a:t>Software Verification </a:t>
            </a:r>
          </a:p>
          <a:p>
            <a:pPr algn="r"/>
            <a:r>
              <a:rPr lang="en-US" altLang="en-US" sz="1800" b="1" smtClean="0">
                <a:solidFill>
                  <a:srgbClr val="000000"/>
                </a:solidFill>
                <a:ea typeface=""/>
                <a:cs typeface=""/>
              </a:rPr>
              <a:t>Planning, </a:t>
            </a:r>
          </a:p>
          <a:p>
            <a:pPr algn="r"/>
            <a:r>
              <a:rPr lang="en-US" altLang="en-US" sz="1800" b="1" smtClean="0">
                <a:solidFill>
                  <a:srgbClr val="000000"/>
                </a:solidFill>
                <a:ea typeface=""/>
                <a:cs typeface=""/>
              </a:rPr>
              <a:t>Protocol Design, etc.</a:t>
            </a:r>
          </a:p>
        </p:txBody>
      </p:sp>
    </p:spTree>
    <p:extLst>
      <p:ext uri="{BB962C8B-B14F-4D97-AF65-F5344CB8AC3E}">
        <p14:creationId xmlns:p14="http://schemas.microsoft.com/office/powerpoint/2010/main" val="181360224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goal-based-age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8200" y="1143000"/>
            <a:ext cx="7391400" cy="4705350"/>
          </a:xfrm>
          <a:prstGeom prst="rect">
            <a:avLst/>
          </a:prstGeo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6146" name="TextBox 2"/>
          <p:cNvSpPr txBox="1">
            <a:spLocks noChangeArrowheads="1"/>
          </p:cNvSpPr>
          <p:nvPr/>
        </p:nvSpPr>
        <p:spPr bwMode="auto">
          <a:xfrm>
            <a:off x="3124200" y="304800"/>
            <a:ext cx="39925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b="1">
                <a:solidFill>
                  <a:srgbClr val="FF0000"/>
                </a:solidFill>
              </a:rPr>
              <a:t>A Model-Based Agent</a:t>
            </a:r>
          </a:p>
        </p:txBody>
      </p:sp>
      <p:sp>
        <p:nvSpPr>
          <p:cNvPr id="4" name="TextBox 3"/>
          <p:cNvSpPr txBox="1"/>
          <p:nvPr/>
        </p:nvSpPr>
        <p:spPr>
          <a:xfrm rot="2300757">
            <a:off x="2192914" y="4897914"/>
            <a:ext cx="5003800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Requires: Knowledge and Reasoning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sz="4000" dirty="0" smtClean="0"/>
              <a:t>Progress in Last 25 years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525963"/>
          </a:xfrm>
        </p:spPr>
        <p:txBody>
          <a:bodyPr/>
          <a:lstStyle/>
          <a:p>
            <a:r>
              <a:rPr lang="en-US" sz="2000" b="1" dirty="0" smtClean="0">
                <a:solidFill>
                  <a:srgbClr val="376092"/>
                </a:solidFill>
              </a:rPr>
              <a:t>Search </a:t>
            </a:r>
            <a:r>
              <a:rPr lang="en-US" sz="2000" b="1" dirty="0">
                <a:solidFill>
                  <a:srgbClr val="376092"/>
                </a:solidFill>
              </a:rPr>
              <a:t>space: from 10^30 to 10^300,000.</a:t>
            </a:r>
          </a:p>
          <a:p>
            <a:pPr marL="0" indent="0">
              <a:buNone/>
            </a:pPr>
            <a:r>
              <a:rPr lang="en-US" sz="2000" b="1" dirty="0" smtClean="0">
                <a:solidFill>
                  <a:srgbClr val="376092"/>
                </a:solidFill>
              </a:rPr>
              <a:t>	[</a:t>
            </a:r>
            <a:r>
              <a:rPr lang="en-US" sz="2000" b="1" dirty="0">
                <a:solidFill>
                  <a:srgbClr val="376092"/>
                </a:solidFill>
              </a:rPr>
              <a:t>Aside: “one can encode quite a bit in 1M variables.”]</a:t>
            </a:r>
          </a:p>
          <a:p>
            <a:endParaRPr lang="en-US" sz="2000" b="1" dirty="0" smtClean="0">
              <a:solidFill>
                <a:srgbClr val="376092"/>
              </a:solidFill>
            </a:endParaRPr>
          </a:p>
          <a:p>
            <a:r>
              <a:rPr lang="en-US" sz="2000" b="1" dirty="0" smtClean="0"/>
              <a:t> </a:t>
            </a:r>
            <a:r>
              <a:rPr lang="en-US" sz="2000" b="1" dirty="0">
                <a:solidFill>
                  <a:srgbClr val="008000"/>
                </a:solidFill>
              </a:rPr>
              <a:t>Is this just Moore’s Law? It helped, but not much…</a:t>
            </a:r>
          </a:p>
          <a:p>
            <a:pPr marL="0" indent="0">
              <a:buNone/>
            </a:pPr>
            <a:r>
              <a:rPr lang="en-US" sz="2000" b="1" dirty="0" smtClean="0">
                <a:solidFill>
                  <a:srgbClr val="008000"/>
                </a:solidFill>
              </a:rPr>
              <a:t>       – 2x </a:t>
            </a:r>
            <a:r>
              <a:rPr lang="en-US" sz="2000" b="1" dirty="0">
                <a:solidFill>
                  <a:srgbClr val="008000"/>
                </a:solidFill>
              </a:rPr>
              <a:t>faster computers does </a:t>
            </a:r>
            <a:r>
              <a:rPr lang="en-US" sz="2000" b="1" i="1" dirty="0">
                <a:solidFill>
                  <a:srgbClr val="008000"/>
                </a:solidFill>
              </a:rPr>
              <a:t>not </a:t>
            </a:r>
            <a:r>
              <a:rPr lang="en-US" sz="2000" b="1" dirty="0">
                <a:solidFill>
                  <a:srgbClr val="008000"/>
                </a:solidFill>
              </a:rPr>
              <a:t>mean can solve 2x larger </a:t>
            </a:r>
            <a:r>
              <a:rPr lang="en-US" sz="2000" b="1" dirty="0" smtClean="0">
                <a:solidFill>
                  <a:srgbClr val="008000"/>
                </a:solidFill>
              </a:rPr>
              <a:t>instances</a:t>
            </a:r>
            <a:endParaRPr lang="en-US" sz="2000" b="1" dirty="0">
              <a:solidFill>
                <a:srgbClr val="008000"/>
              </a:solidFill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rgbClr val="008000"/>
                </a:solidFill>
              </a:rPr>
              <a:t>       –  search </a:t>
            </a:r>
            <a:r>
              <a:rPr lang="en-US" sz="2000" b="1" dirty="0">
                <a:solidFill>
                  <a:srgbClr val="008000"/>
                </a:solidFill>
              </a:rPr>
              <a:t>difficulty does </a:t>
            </a:r>
            <a:r>
              <a:rPr lang="en-US" sz="2000" b="1" dirty="0" smtClean="0">
                <a:solidFill>
                  <a:srgbClr val="008000"/>
                </a:solidFill>
              </a:rPr>
              <a:t>*not* </a:t>
            </a:r>
            <a:r>
              <a:rPr lang="en-US" sz="2000" b="1" dirty="0">
                <a:solidFill>
                  <a:srgbClr val="008000"/>
                </a:solidFill>
              </a:rPr>
              <a:t>scale linearly with problem size</a:t>
            </a:r>
            <a:r>
              <a:rPr lang="en-US" sz="2000" b="1" dirty="0" smtClean="0">
                <a:solidFill>
                  <a:srgbClr val="008000"/>
                </a:solidFill>
              </a:rPr>
              <a:t>!</a:t>
            </a:r>
          </a:p>
          <a:p>
            <a:pPr marL="0" indent="0">
              <a:buNone/>
            </a:pPr>
            <a:r>
              <a:rPr lang="en-US" sz="2000" b="1" dirty="0" smtClean="0">
                <a:solidFill>
                  <a:srgbClr val="008000"/>
                </a:solidFill>
              </a:rPr>
              <a:t>                 In </a:t>
            </a:r>
            <a:r>
              <a:rPr lang="en-US" sz="2000" b="1" dirty="0">
                <a:solidFill>
                  <a:srgbClr val="008000"/>
                </a:solidFill>
              </a:rPr>
              <a:t>fact, </a:t>
            </a:r>
            <a:r>
              <a:rPr lang="en-US" sz="2000" b="1" dirty="0" smtClean="0">
                <a:solidFill>
                  <a:srgbClr val="008000"/>
                </a:solidFill>
              </a:rPr>
              <a:t>for </a:t>
            </a:r>
            <a:r>
              <a:rPr lang="en-US" sz="2000" b="1" dirty="0">
                <a:solidFill>
                  <a:srgbClr val="008000"/>
                </a:solidFill>
              </a:rPr>
              <a:t>O(2^n), 2x faster, </a:t>
            </a:r>
            <a:r>
              <a:rPr lang="en-US" sz="2000" b="1" dirty="0" smtClean="0">
                <a:solidFill>
                  <a:srgbClr val="008000"/>
                </a:solidFill>
              </a:rPr>
              <a:t>how many more </a:t>
            </a:r>
            <a:r>
              <a:rPr lang="en-US" sz="2000" b="1" dirty="0" err="1" smtClean="0">
                <a:solidFill>
                  <a:srgbClr val="008000"/>
                </a:solidFill>
              </a:rPr>
              <a:t>vars</a:t>
            </a:r>
            <a:r>
              <a:rPr lang="en-US" sz="2000" b="1" dirty="0" smtClean="0">
                <a:solidFill>
                  <a:srgbClr val="008000"/>
                </a:solidFill>
              </a:rPr>
              <a:t>?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008000"/>
                </a:solidFill>
              </a:rPr>
              <a:t>	</a:t>
            </a:r>
            <a:r>
              <a:rPr lang="en-US" sz="2000" b="1" dirty="0" smtClean="0">
                <a:solidFill>
                  <a:srgbClr val="008000"/>
                </a:solidFill>
              </a:rPr>
              <a:t>		handles </a:t>
            </a:r>
            <a:r>
              <a:rPr lang="en-US" sz="2000" b="1" dirty="0">
                <a:solidFill>
                  <a:srgbClr val="008000"/>
                </a:solidFill>
              </a:rPr>
              <a:t>1 more variable!</a:t>
            </a:r>
            <a:r>
              <a:rPr lang="en-US" sz="2000" b="1" dirty="0" smtClean="0">
                <a:solidFill>
                  <a:srgbClr val="008000"/>
                </a:solidFill>
              </a:rPr>
              <a:t>!</a:t>
            </a:r>
          </a:p>
          <a:p>
            <a:pPr marL="0" indent="0">
              <a:buNone/>
            </a:pPr>
            <a:r>
              <a:rPr lang="en-US" sz="2000" b="1" dirty="0" smtClean="0">
                <a:solidFill>
                  <a:srgbClr val="008000"/>
                </a:solidFill>
              </a:rPr>
              <a:t>       Mainly algorithmic progress. Memory growth also key.</a:t>
            </a:r>
          </a:p>
          <a:p>
            <a:pPr marL="0" indent="0">
              <a:buNone/>
            </a:pPr>
            <a:endParaRPr lang="en-US" sz="2000" b="1" dirty="0">
              <a:solidFill>
                <a:srgbClr val="008000"/>
              </a:solidFill>
            </a:endParaRPr>
          </a:p>
          <a:p>
            <a:r>
              <a:rPr lang="en-US" sz="2000" b="1" dirty="0"/>
              <a:t> Tools: 50+ competitive SAT solvers </a:t>
            </a:r>
            <a:r>
              <a:rPr lang="en-US" sz="2000" b="1" dirty="0" smtClean="0"/>
              <a:t>available (e.g. </a:t>
            </a:r>
            <a:r>
              <a:rPr lang="en-US" sz="2000" b="1" dirty="0" err="1" smtClean="0"/>
              <a:t>Minisat</a:t>
            </a:r>
            <a:r>
              <a:rPr lang="en-US" sz="2000" b="1" dirty="0" smtClean="0"/>
              <a:t> solver)</a:t>
            </a:r>
          </a:p>
          <a:p>
            <a:r>
              <a:rPr lang="en-US" sz="2000" b="1" dirty="0"/>
              <a:t>See http://</a:t>
            </a:r>
            <a:r>
              <a:rPr lang="en-US" sz="2000" b="1" dirty="0" err="1"/>
              <a:t>www.satcompetition.org</a:t>
            </a:r>
            <a:r>
              <a:rPr lang="en-US" sz="2000" b="1" dirty="0"/>
              <a:t>/</a:t>
            </a:r>
          </a:p>
        </p:txBody>
      </p:sp>
      <p:sp>
        <p:nvSpPr>
          <p:cNvPr id="4" name="Rectangle 3"/>
          <p:cNvSpPr/>
          <p:nvPr/>
        </p:nvSpPr>
        <p:spPr>
          <a:xfrm>
            <a:off x="352926" y="762000"/>
            <a:ext cx="876300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i="1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Significant progress since the 1990’s. </a:t>
            </a:r>
            <a:r>
              <a:rPr lang="en-US" sz="20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How much?</a:t>
            </a:r>
          </a:p>
          <a:p>
            <a:pPr marL="342900" lvl="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Problem size: </a:t>
            </a:r>
            <a:r>
              <a:rPr lang="en-US" sz="2000" b="1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We went from 100 variables, 200 constraints (early 90’s)</a:t>
            </a:r>
          </a:p>
          <a:p>
            <a:pPr lvl="0" eaLnBrk="0" hangingPunct="0">
              <a:spcBef>
                <a:spcPct val="20000"/>
              </a:spcBef>
            </a:pPr>
            <a:r>
              <a:rPr lang="en-US" sz="2000" b="1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	to 1,000,000+ variables and 5,000,000+ constraints in 20 years</a:t>
            </a:r>
          </a:p>
          <a:p>
            <a:pPr marL="342900" lvl="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endParaRPr lang="en-US" sz="2000" dirty="0"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5341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71852-6023-634C-8908-C285D1CE43F9}" type="slidenum">
              <a:rPr lang="en-US" altLang="en-US">
                <a:solidFill>
                  <a:srgbClr val="000000"/>
                </a:solidFill>
              </a:rPr>
              <a:pPr/>
              <a:t>21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681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3124200"/>
            <a:ext cx="7772400" cy="1143000"/>
          </a:xfrm>
        </p:spPr>
        <p:txBody>
          <a:bodyPr/>
          <a:lstStyle/>
          <a:p>
            <a:r>
              <a:rPr lang="en-US" altLang="en-US"/>
              <a:t>Model Checking</a:t>
            </a:r>
          </a:p>
        </p:txBody>
      </p:sp>
    </p:spTree>
    <p:extLst>
      <p:ext uri="{BB962C8B-B14F-4D97-AF65-F5344CB8AC3E}">
        <p14:creationId xmlns:p14="http://schemas.microsoft.com/office/powerpoint/2010/main" val="1977445809"/>
      </p:ext>
    </p:extLst>
  </p:cSld>
  <p:clrMapOvr>
    <a:masterClrMapping/>
  </p:clrMapOvr>
  <p:transition spd="med" advTm="10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8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Turing Award</a:t>
            </a:r>
          </a:p>
        </p:txBody>
      </p:sp>
      <p:pic>
        <p:nvPicPr>
          <p:cNvPr id="170803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524000"/>
            <a:ext cx="7010400" cy="494823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08036" name="Text Box 4"/>
          <p:cNvSpPr txBox="1">
            <a:spLocks noChangeArrowheads="1"/>
          </p:cNvSpPr>
          <p:nvPr/>
        </p:nvSpPr>
        <p:spPr bwMode="auto">
          <a:xfrm>
            <a:off x="685800" y="6491288"/>
            <a:ext cx="1924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1800" smtClean="0">
                <a:solidFill>
                  <a:srgbClr val="000000"/>
                </a:solidFill>
                <a:latin typeface="Arial" charset="0"/>
                <a:ea typeface=""/>
                <a:cs typeface=""/>
              </a:rPr>
              <a:t>Source: Slashdot</a:t>
            </a:r>
          </a:p>
        </p:txBody>
      </p:sp>
    </p:spTree>
    <p:extLst>
      <p:ext uri="{BB962C8B-B14F-4D97-AF65-F5344CB8AC3E}">
        <p14:creationId xmlns:p14="http://schemas.microsoft.com/office/powerpoint/2010/main" val="47479089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40D191-BDEB-C847-97E5-1D5F2BDB76A0}" type="slidenum">
              <a:rPr lang="en-US" altLang="en-US">
                <a:solidFill>
                  <a:srgbClr val="000000"/>
                </a:solidFill>
              </a:rPr>
              <a:pPr/>
              <a:t>23</a:t>
            </a:fld>
            <a:endParaRPr lang="en-US" altLang="en-US">
              <a:solidFill>
                <a:srgbClr val="000000"/>
              </a:solidFill>
            </a:endParaRPr>
          </a:p>
        </p:txBody>
      </p:sp>
      <p:graphicFrame>
        <p:nvGraphicFramePr>
          <p:cNvPr id="1682434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2057400" y="1833563"/>
          <a:ext cx="5791200" cy="4948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66" name="Bitmap Image" r:id="rId3" imgW="4695238" imgH="4191585" progId="Paint.Picture">
                  <p:embed/>
                </p:oleObj>
              </mc:Choice>
              <mc:Fallback>
                <p:oleObj name="Bitmap Image" r:id="rId3" imgW="4695238" imgH="4191585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833563"/>
                        <a:ext cx="5791200" cy="4948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12700" cap="flat" cmpd="sng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8243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 “real world” example</a:t>
            </a:r>
          </a:p>
        </p:txBody>
      </p:sp>
      <p:sp>
        <p:nvSpPr>
          <p:cNvPr id="1682436" name="Line 4"/>
          <p:cNvSpPr>
            <a:spLocks noChangeShapeType="1"/>
          </p:cNvSpPr>
          <p:nvPr/>
        </p:nvSpPr>
        <p:spPr bwMode="auto">
          <a:xfrm>
            <a:off x="3276600" y="4043363"/>
            <a:ext cx="3200400" cy="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mtClean="0">
              <a:solidFill>
                <a:srgbClr val="000000"/>
              </a:solidFill>
              <a:ea typeface=""/>
              <a:cs typeface=""/>
            </a:endParaRPr>
          </a:p>
        </p:txBody>
      </p:sp>
      <p:sp>
        <p:nvSpPr>
          <p:cNvPr id="1682437" name="Line 5"/>
          <p:cNvSpPr>
            <a:spLocks noChangeShapeType="1"/>
          </p:cNvSpPr>
          <p:nvPr/>
        </p:nvSpPr>
        <p:spPr bwMode="auto">
          <a:xfrm>
            <a:off x="3733800" y="2900363"/>
            <a:ext cx="2971800" cy="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mtClean="0">
              <a:solidFill>
                <a:srgbClr val="000000"/>
              </a:solidFill>
              <a:ea typeface=""/>
              <a:cs typeface=""/>
            </a:endParaRPr>
          </a:p>
        </p:txBody>
      </p:sp>
      <p:sp>
        <p:nvSpPr>
          <p:cNvPr id="1682438" name="Line 6"/>
          <p:cNvSpPr>
            <a:spLocks noChangeShapeType="1"/>
          </p:cNvSpPr>
          <p:nvPr/>
        </p:nvSpPr>
        <p:spPr bwMode="auto">
          <a:xfrm>
            <a:off x="2514600" y="4271963"/>
            <a:ext cx="3886200" cy="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mtClean="0">
              <a:solidFill>
                <a:srgbClr val="000000"/>
              </a:solidFill>
              <a:ea typeface=""/>
              <a:cs typeface=""/>
            </a:endParaRPr>
          </a:p>
        </p:txBody>
      </p:sp>
      <p:sp>
        <p:nvSpPr>
          <p:cNvPr id="1682439" name="Line 7"/>
          <p:cNvSpPr>
            <a:spLocks noChangeShapeType="1"/>
          </p:cNvSpPr>
          <p:nvPr/>
        </p:nvSpPr>
        <p:spPr bwMode="auto">
          <a:xfrm>
            <a:off x="2438400" y="4576763"/>
            <a:ext cx="4038600" cy="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mtClean="0">
              <a:solidFill>
                <a:srgbClr val="000000"/>
              </a:solidFill>
              <a:ea typeface=""/>
              <a:cs typeface=""/>
            </a:endParaRPr>
          </a:p>
        </p:txBody>
      </p:sp>
      <p:sp>
        <p:nvSpPr>
          <p:cNvPr id="1682440" name="Line 8"/>
          <p:cNvSpPr>
            <a:spLocks noChangeShapeType="1"/>
          </p:cNvSpPr>
          <p:nvPr/>
        </p:nvSpPr>
        <p:spPr bwMode="auto">
          <a:xfrm>
            <a:off x="2438400" y="4805363"/>
            <a:ext cx="2286000" cy="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mtClean="0">
              <a:solidFill>
                <a:srgbClr val="000000"/>
              </a:solidFill>
              <a:ea typeface=""/>
              <a:cs typeface=""/>
            </a:endParaRPr>
          </a:p>
        </p:txBody>
      </p:sp>
    </p:spTree>
    <p:extLst>
      <p:ext uri="{BB962C8B-B14F-4D97-AF65-F5344CB8AC3E}">
        <p14:creationId xmlns:p14="http://schemas.microsoft.com/office/powerpoint/2010/main" val="190875643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83458" name="Object 2"/>
          <p:cNvGraphicFramePr>
            <a:graphicFrameLocks noChangeAspect="1"/>
          </p:cNvGraphicFramePr>
          <p:nvPr/>
        </p:nvGraphicFramePr>
        <p:xfrm>
          <a:off x="2057400" y="1371600"/>
          <a:ext cx="5638800" cy="5068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90" name="Bitmap Image" r:id="rId3" imgW="4676190" imgH="4133333" progId="Paint.Picture">
                  <p:embed/>
                </p:oleObj>
              </mc:Choice>
              <mc:Fallback>
                <p:oleObj name="Bitmap Image" r:id="rId3" imgW="4676190" imgH="4133333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371600"/>
                        <a:ext cx="5638800" cy="5068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83459" name="Text Box 3"/>
          <p:cNvSpPr txBox="1">
            <a:spLocks noChangeArrowheads="1"/>
          </p:cNvSpPr>
          <p:nvPr/>
        </p:nvSpPr>
        <p:spPr bwMode="auto">
          <a:xfrm>
            <a:off x="3892550" y="2667000"/>
            <a:ext cx="292735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2000" b="1" i="1" smtClean="0">
                <a:solidFill>
                  <a:srgbClr val="FF0000"/>
                </a:solidFill>
                <a:ea typeface=""/>
                <a:cs typeface=""/>
              </a:rPr>
              <a:t>i.e.</a:t>
            </a:r>
            <a:r>
              <a:rPr lang="en-US" altLang="en-US" sz="2000" b="1" smtClean="0">
                <a:solidFill>
                  <a:srgbClr val="FF0000"/>
                </a:solidFill>
                <a:latin typeface="Arial" charset="0"/>
                <a:ea typeface=""/>
                <a:cs typeface=""/>
              </a:rPr>
              <a:t>  ((</a:t>
            </a:r>
            <a:r>
              <a:rPr lang="en-US" altLang="en-US" sz="2000" b="1" smtClean="0">
                <a:solidFill>
                  <a:srgbClr val="FF0000"/>
                </a:solidFill>
                <a:latin typeface="Arial" charset="0"/>
                <a:ea typeface=""/>
                <a:cs typeface=""/>
                <a:sym typeface="Mathematica1" charset="0"/>
              </a:rPr>
              <a:t>not </a:t>
            </a:r>
            <a:r>
              <a:rPr lang="en-US" altLang="en-US" sz="2000" b="1" i="1" smtClean="0">
                <a:solidFill>
                  <a:srgbClr val="FF0000"/>
                </a:solidFill>
                <a:latin typeface="Arial" charset="0"/>
                <a:ea typeface=""/>
                <a:cs typeface=""/>
                <a:sym typeface="Mathematica1" charset="0"/>
              </a:rPr>
              <a:t>x</a:t>
            </a:r>
            <a:r>
              <a:rPr lang="en-US" altLang="en-US" sz="2000" b="1" baseline="-25000" smtClean="0">
                <a:solidFill>
                  <a:srgbClr val="FF0000"/>
                </a:solidFill>
                <a:latin typeface="Arial" charset="0"/>
                <a:ea typeface=""/>
                <a:cs typeface=""/>
              </a:rPr>
              <a:t>1</a:t>
            </a:r>
            <a:r>
              <a:rPr lang="en-US" altLang="en-US" sz="2000" b="1" smtClean="0">
                <a:solidFill>
                  <a:srgbClr val="FF0000"/>
                </a:solidFill>
                <a:latin typeface="Arial" charset="0"/>
                <a:ea typeface=""/>
                <a:cs typeface=""/>
              </a:rPr>
              <a:t>) or </a:t>
            </a:r>
            <a:r>
              <a:rPr lang="en-US" altLang="en-US" sz="2000" b="1" i="1" smtClean="0">
                <a:solidFill>
                  <a:srgbClr val="FF0000"/>
                </a:solidFill>
                <a:latin typeface="Arial" charset="0"/>
                <a:ea typeface=""/>
                <a:cs typeface=""/>
              </a:rPr>
              <a:t>x</a:t>
            </a:r>
            <a:r>
              <a:rPr lang="en-US" altLang="en-US" sz="2000" b="1" baseline="-25000" smtClean="0">
                <a:solidFill>
                  <a:srgbClr val="FF0000"/>
                </a:solidFill>
                <a:latin typeface="Arial" charset="0"/>
                <a:ea typeface=""/>
                <a:cs typeface=""/>
              </a:rPr>
              <a:t>7</a:t>
            </a:r>
            <a:r>
              <a:rPr lang="en-US" altLang="en-US" sz="2000" b="1" smtClean="0">
                <a:solidFill>
                  <a:srgbClr val="FF0000"/>
                </a:solidFill>
                <a:latin typeface="Arial" charset="0"/>
                <a:ea typeface=""/>
                <a:cs typeface=""/>
              </a:rPr>
              <a:t>)</a:t>
            </a:r>
          </a:p>
          <a:p>
            <a:pPr algn="ctr" eaLnBrk="0" hangingPunct="0"/>
            <a:r>
              <a:rPr lang="en-US" altLang="en-US" sz="2000" b="1" smtClean="0">
                <a:solidFill>
                  <a:srgbClr val="FF0000"/>
                </a:solidFill>
                <a:latin typeface="Arial" charset="0"/>
                <a:ea typeface=""/>
                <a:cs typeface=""/>
              </a:rPr>
              <a:t>        and ((</a:t>
            </a:r>
            <a:r>
              <a:rPr lang="en-US" altLang="en-US" sz="2000" b="1" smtClean="0">
                <a:solidFill>
                  <a:srgbClr val="FF0000"/>
                </a:solidFill>
                <a:latin typeface="Arial" charset="0"/>
                <a:ea typeface=""/>
                <a:cs typeface=""/>
                <a:sym typeface="Mathematica1" charset="0"/>
              </a:rPr>
              <a:t>not </a:t>
            </a:r>
            <a:r>
              <a:rPr lang="en-US" altLang="en-US" sz="2000" b="1" i="1" smtClean="0">
                <a:solidFill>
                  <a:srgbClr val="FF0000"/>
                </a:solidFill>
                <a:latin typeface="Arial" charset="0"/>
                <a:ea typeface=""/>
                <a:cs typeface=""/>
              </a:rPr>
              <a:t>x</a:t>
            </a:r>
            <a:r>
              <a:rPr lang="en-US" altLang="en-US" sz="2000" b="1" baseline="-25000" smtClean="0">
                <a:solidFill>
                  <a:srgbClr val="FF0000"/>
                </a:solidFill>
                <a:latin typeface="Arial" charset="0"/>
                <a:ea typeface=""/>
                <a:cs typeface=""/>
              </a:rPr>
              <a:t>1</a:t>
            </a:r>
            <a:r>
              <a:rPr lang="en-US" altLang="en-US" sz="2000" b="1" smtClean="0">
                <a:solidFill>
                  <a:srgbClr val="FF0000"/>
                </a:solidFill>
                <a:latin typeface="Arial" charset="0"/>
                <a:ea typeface=""/>
                <a:cs typeface=""/>
              </a:rPr>
              <a:t>) or </a:t>
            </a:r>
            <a:r>
              <a:rPr lang="en-US" altLang="en-US" sz="2000" b="1" i="1" smtClean="0">
                <a:solidFill>
                  <a:srgbClr val="FF0000"/>
                </a:solidFill>
                <a:latin typeface="Arial" charset="0"/>
                <a:ea typeface=""/>
                <a:cs typeface=""/>
              </a:rPr>
              <a:t>x</a:t>
            </a:r>
            <a:r>
              <a:rPr lang="en-US" altLang="en-US" sz="2000" b="1" baseline="-25000" smtClean="0">
                <a:solidFill>
                  <a:srgbClr val="FF0000"/>
                </a:solidFill>
                <a:latin typeface="Arial" charset="0"/>
                <a:ea typeface=""/>
                <a:cs typeface=""/>
              </a:rPr>
              <a:t>6</a:t>
            </a:r>
            <a:r>
              <a:rPr lang="en-US" altLang="en-US" sz="2000" b="1" smtClean="0">
                <a:solidFill>
                  <a:srgbClr val="FF0000"/>
                </a:solidFill>
                <a:latin typeface="Arial" charset="0"/>
                <a:ea typeface=""/>
                <a:cs typeface=""/>
              </a:rPr>
              <a:t>)</a:t>
            </a:r>
          </a:p>
          <a:p>
            <a:pPr algn="ctr" eaLnBrk="0" hangingPunct="0"/>
            <a:r>
              <a:rPr lang="en-US" altLang="en-US" sz="2000" b="1" smtClean="0">
                <a:solidFill>
                  <a:srgbClr val="FF0000"/>
                </a:solidFill>
                <a:latin typeface="Arial" charset="0"/>
                <a:ea typeface=""/>
                <a:cs typeface=""/>
              </a:rPr>
              <a:t>and … </a:t>
            </a:r>
            <a:r>
              <a:rPr lang="en-US" altLang="en-US" sz="2000" b="1" i="1" smtClean="0">
                <a:solidFill>
                  <a:srgbClr val="FF0000"/>
                </a:solidFill>
                <a:latin typeface="Arial" charset="0"/>
                <a:ea typeface=""/>
                <a:cs typeface=""/>
              </a:rPr>
              <a:t>etc.</a:t>
            </a:r>
          </a:p>
        </p:txBody>
      </p:sp>
      <p:sp>
        <p:nvSpPr>
          <p:cNvPr id="1683460" name="Text Box 4"/>
          <p:cNvSpPr txBox="1">
            <a:spLocks noChangeArrowheads="1"/>
          </p:cNvSpPr>
          <p:nvPr/>
        </p:nvSpPr>
        <p:spPr bwMode="auto">
          <a:xfrm>
            <a:off x="5427663" y="1828800"/>
            <a:ext cx="184150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endParaRPr lang="en-US" altLang="en-US" sz="2000" b="1" smtClean="0">
              <a:solidFill>
                <a:srgbClr val="CCCCFF"/>
              </a:solidFill>
              <a:latin typeface="Arial" charset="0"/>
              <a:ea typeface=""/>
              <a:cs typeface=""/>
            </a:endParaRPr>
          </a:p>
        </p:txBody>
      </p:sp>
      <p:sp>
        <p:nvSpPr>
          <p:cNvPr id="1683461" name="Text Box 5"/>
          <p:cNvSpPr txBox="1">
            <a:spLocks noChangeArrowheads="1"/>
          </p:cNvSpPr>
          <p:nvPr/>
        </p:nvSpPr>
        <p:spPr bwMode="auto">
          <a:xfrm>
            <a:off x="914400" y="457200"/>
            <a:ext cx="7696200" cy="5794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en-US" altLang="en-US" sz="3200" b="1" smtClean="0">
                <a:solidFill>
                  <a:srgbClr val="000000"/>
                </a:solidFill>
                <a:ea typeface=""/>
                <a:cs typeface=""/>
              </a:rPr>
              <a:t>Bounded Model Checking instance:</a:t>
            </a:r>
          </a:p>
        </p:txBody>
      </p:sp>
      <p:sp>
        <p:nvSpPr>
          <p:cNvPr id="1683462" name="Text Box 6"/>
          <p:cNvSpPr txBox="1">
            <a:spLocks noChangeArrowheads="1"/>
          </p:cNvSpPr>
          <p:nvPr/>
        </p:nvSpPr>
        <p:spPr bwMode="auto">
          <a:xfrm>
            <a:off x="3009900" y="1905000"/>
            <a:ext cx="1327150" cy="3365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1600" i="1" smtClean="0">
                <a:solidFill>
                  <a:srgbClr val="CCCCFF"/>
                </a:solidFill>
                <a:latin typeface="Arial" charset="0"/>
                <a:ea typeface=""/>
                <a:cs typeface=""/>
              </a:rPr>
              <a:t>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35863373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84482" name="Picture 2" descr="page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600200"/>
            <a:ext cx="4819650" cy="24098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84483" name="Text Box 3"/>
          <p:cNvSpPr txBox="1">
            <a:spLocks noChangeArrowheads="1"/>
          </p:cNvSpPr>
          <p:nvPr/>
        </p:nvSpPr>
        <p:spPr bwMode="auto">
          <a:xfrm>
            <a:off x="1954213" y="4495800"/>
            <a:ext cx="6372225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2000" b="1" smtClean="0">
                <a:solidFill>
                  <a:srgbClr val="FF0000"/>
                </a:solidFill>
                <a:latin typeface="Arial" charset="0"/>
                <a:ea typeface=""/>
                <a:cs typeface=""/>
              </a:rPr>
              <a:t>(</a:t>
            </a:r>
            <a:r>
              <a:rPr lang="en-US" altLang="en-US" sz="2000" b="1" i="1" smtClean="0">
                <a:solidFill>
                  <a:srgbClr val="FF0000"/>
                </a:solidFill>
                <a:latin typeface="Arial" charset="0"/>
                <a:ea typeface=""/>
                <a:cs typeface=""/>
              </a:rPr>
              <a:t>x</a:t>
            </a:r>
            <a:r>
              <a:rPr lang="en-US" altLang="en-US" sz="2000" b="1" baseline="-25000" smtClean="0">
                <a:solidFill>
                  <a:srgbClr val="FF0000"/>
                </a:solidFill>
                <a:latin typeface="Arial" charset="0"/>
                <a:ea typeface=""/>
                <a:cs typeface=""/>
              </a:rPr>
              <a:t>177</a:t>
            </a:r>
            <a:r>
              <a:rPr lang="en-US" altLang="en-US" sz="2000" b="1" smtClean="0">
                <a:solidFill>
                  <a:srgbClr val="FF0000"/>
                </a:solidFill>
                <a:latin typeface="Arial" charset="0"/>
                <a:ea typeface=""/>
                <a:cs typeface=""/>
              </a:rPr>
              <a:t> or </a:t>
            </a:r>
            <a:r>
              <a:rPr lang="en-US" altLang="en-US" sz="2000" b="1" i="1" smtClean="0">
                <a:solidFill>
                  <a:srgbClr val="FF0000"/>
                </a:solidFill>
                <a:latin typeface="Arial" charset="0"/>
                <a:ea typeface=""/>
                <a:cs typeface=""/>
              </a:rPr>
              <a:t>x</a:t>
            </a:r>
            <a:r>
              <a:rPr lang="en-US" altLang="en-US" sz="2000" b="1" baseline="-25000" smtClean="0">
                <a:solidFill>
                  <a:srgbClr val="FF0000"/>
                </a:solidFill>
                <a:latin typeface="Arial" charset="0"/>
                <a:ea typeface=""/>
                <a:cs typeface=""/>
              </a:rPr>
              <a:t>169</a:t>
            </a:r>
            <a:r>
              <a:rPr lang="en-US" altLang="en-US" sz="2000" b="1" smtClean="0">
                <a:solidFill>
                  <a:srgbClr val="FF0000"/>
                </a:solidFill>
                <a:latin typeface="Arial" charset="0"/>
                <a:ea typeface=""/>
                <a:cs typeface=""/>
              </a:rPr>
              <a:t> or </a:t>
            </a:r>
            <a:r>
              <a:rPr lang="en-US" altLang="en-US" sz="2000" b="1" i="1" smtClean="0">
                <a:solidFill>
                  <a:srgbClr val="FF0000"/>
                </a:solidFill>
                <a:latin typeface="Arial" charset="0"/>
                <a:ea typeface=""/>
                <a:cs typeface=""/>
              </a:rPr>
              <a:t>x</a:t>
            </a:r>
            <a:r>
              <a:rPr lang="en-US" altLang="en-US" sz="2000" b="1" baseline="-25000" smtClean="0">
                <a:solidFill>
                  <a:srgbClr val="FF0000"/>
                </a:solidFill>
                <a:latin typeface="Arial" charset="0"/>
                <a:ea typeface=""/>
                <a:cs typeface=""/>
              </a:rPr>
              <a:t>161</a:t>
            </a:r>
            <a:r>
              <a:rPr lang="en-US" altLang="en-US" sz="2000" b="1" smtClean="0">
                <a:solidFill>
                  <a:srgbClr val="FF0000"/>
                </a:solidFill>
                <a:latin typeface="Arial" charset="0"/>
                <a:ea typeface=""/>
                <a:cs typeface=""/>
              </a:rPr>
              <a:t> or </a:t>
            </a:r>
            <a:r>
              <a:rPr lang="en-US" altLang="en-US" sz="2000" b="1" i="1" smtClean="0">
                <a:solidFill>
                  <a:srgbClr val="FF0000"/>
                </a:solidFill>
                <a:latin typeface="Arial" charset="0"/>
                <a:ea typeface=""/>
                <a:cs typeface=""/>
              </a:rPr>
              <a:t>x</a:t>
            </a:r>
            <a:r>
              <a:rPr lang="en-US" altLang="en-US" sz="2000" b="1" baseline="-25000" smtClean="0">
                <a:solidFill>
                  <a:srgbClr val="FF0000"/>
                </a:solidFill>
                <a:latin typeface="Arial" charset="0"/>
                <a:ea typeface=""/>
                <a:cs typeface=""/>
              </a:rPr>
              <a:t>153</a:t>
            </a:r>
            <a:r>
              <a:rPr lang="en-US" altLang="en-US" sz="2000" b="1" smtClean="0">
                <a:solidFill>
                  <a:srgbClr val="FF0000"/>
                </a:solidFill>
                <a:latin typeface="Arial" charset="0"/>
                <a:ea typeface=""/>
                <a:cs typeface=""/>
              </a:rPr>
              <a:t> …</a:t>
            </a:r>
          </a:p>
          <a:p>
            <a:pPr algn="ctr" eaLnBrk="0" hangingPunct="0"/>
            <a:r>
              <a:rPr lang="en-US" altLang="en-US" sz="2000" b="1" smtClean="0">
                <a:solidFill>
                  <a:srgbClr val="FF0000"/>
                </a:solidFill>
                <a:latin typeface="Arial" charset="0"/>
                <a:ea typeface=""/>
                <a:cs typeface=""/>
              </a:rPr>
              <a:t>                   or </a:t>
            </a:r>
            <a:r>
              <a:rPr lang="en-US" altLang="en-US" sz="2000" b="1" i="1" smtClean="0">
                <a:solidFill>
                  <a:srgbClr val="FF0000"/>
                </a:solidFill>
                <a:latin typeface="Arial" charset="0"/>
                <a:ea typeface=""/>
                <a:cs typeface=""/>
              </a:rPr>
              <a:t>x</a:t>
            </a:r>
            <a:r>
              <a:rPr lang="en-US" altLang="en-US" sz="2000" b="1" baseline="-25000" smtClean="0">
                <a:solidFill>
                  <a:srgbClr val="FF0000"/>
                </a:solidFill>
                <a:latin typeface="Arial" charset="0"/>
                <a:ea typeface=""/>
                <a:cs typeface=""/>
              </a:rPr>
              <a:t>17</a:t>
            </a:r>
            <a:r>
              <a:rPr lang="en-US" altLang="en-US" sz="2000" b="1" smtClean="0">
                <a:solidFill>
                  <a:srgbClr val="FF0000"/>
                </a:solidFill>
                <a:latin typeface="Arial" charset="0"/>
                <a:ea typeface=""/>
                <a:cs typeface=""/>
              </a:rPr>
              <a:t> or </a:t>
            </a:r>
            <a:r>
              <a:rPr lang="en-US" altLang="en-US" sz="2000" b="1" i="1" smtClean="0">
                <a:solidFill>
                  <a:srgbClr val="FF0000"/>
                </a:solidFill>
                <a:latin typeface="Arial" charset="0"/>
                <a:ea typeface=""/>
                <a:cs typeface=""/>
              </a:rPr>
              <a:t>x</a:t>
            </a:r>
            <a:r>
              <a:rPr lang="en-US" altLang="en-US" sz="2000" b="1" baseline="-25000" smtClean="0">
                <a:solidFill>
                  <a:srgbClr val="FF0000"/>
                </a:solidFill>
                <a:latin typeface="Arial" charset="0"/>
                <a:ea typeface=""/>
                <a:cs typeface=""/>
              </a:rPr>
              <a:t>9</a:t>
            </a:r>
            <a:r>
              <a:rPr lang="en-US" altLang="en-US" sz="2000" b="1" smtClean="0">
                <a:solidFill>
                  <a:srgbClr val="FF0000"/>
                </a:solidFill>
                <a:latin typeface="Arial" charset="0"/>
                <a:ea typeface=""/>
                <a:cs typeface=""/>
              </a:rPr>
              <a:t> or </a:t>
            </a:r>
            <a:r>
              <a:rPr lang="en-US" altLang="en-US" sz="2000" b="1" i="1" smtClean="0">
                <a:solidFill>
                  <a:srgbClr val="FF0000"/>
                </a:solidFill>
                <a:latin typeface="Arial" charset="0"/>
                <a:ea typeface=""/>
                <a:cs typeface=""/>
              </a:rPr>
              <a:t>x</a:t>
            </a:r>
            <a:r>
              <a:rPr lang="en-US" altLang="en-US" sz="2000" b="1" baseline="-25000" smtClean="0">
                <a:solidFill>
                  <a:srgbClr val="FF0000"/>
                </a:solidFill>
                <a:latin typeface="Arial" charset="0"/>
                <a:ea typeface=""/>
                <a:cs typeface=""/>
              </a:rPr>
              <a:t>1</a:t>
            </a:r>
            <a:r>
              <a:rPr lang="en-US" altLang="en-US" sz="2000" b="1" smtClean="0">
                <a:solidFill>
                  <a:srgbClr val="FF0000"/>
                </a:solidFill>
                <a:latin typeface="Arial" charset="0"/>
                <a:ea typeface=""/>
                <a:cs typeface=""/>
              </a:rPr>
              <a:t> or (</a:t>
            </a:r>
            <a:r>
              <a:rPr lang="en-US" altLang="en-US" sz="2000" b="1" smtClean="0">
                <a:solidFill>
                  <a:srgbClr val="FF0000"/>
                </a:solidFill>
                <a:latin typeface="Arial" charset="0"/>
                <a:ea typeface=""/>
                <a:cs typeface=""/>
                <a:sym typeface="Mathematica1" charset="0"/>
              </a:rPr>
              <a:t>not </a:t>
            </a:r>
            <a:r>
              <a:rPr lang="en-US" altLang="en-US" sz="2000" b="1" i="1" smtClean="0">
                <a:solidFill>
                  <a:srgbClr val="FF0000"/>
                </a:solidFill>
                <a:latin typeface="Arial" charset="0"/>
                <a:ea typeface=""/>
                <a:cs typeface=""/>
              </a:rPr>
              <a:t>x</a:t>
            </a:r>
            <a:r>
              <a:rPr lang="en-US" altLang="en-US" sz="2000" b="1" baseline="-25000" smtClean="0">
                <a:solidFill>
                  <a:srgbClr val="FF0000"/>
                </a:solidFill>
                <a:latin typeface="Arial" charset="0"/>
                <a:ea typeface=""/>
                <a:cs typeface=""/>
              </a:rPr>
              <a:t>185</a:t>
            </a:r>
            <a:r>
              <a:rPr lang="en-US" altLang="en-US" sz="2000" b="1" smtClean="0">
                <a:solidFill>
                  <a:srgbClr val="FF0000"/>
                </a:solidFill>
                <a:latin typeface="Arial" charset="0"/>
                <a:ea typeface=""/>
                <a:cs typeface=""/>
              </a:rPr>
              <a:t>)) </a:t>
            </a:r>
          </a:p>
          <a:p>
            <a:pPr algn="ctr" eaLnBrk="0" hangingPunct="0"/>
            <a:endParaRPr lang="en-US" altLang="en-US" sz="2000" b="1" smtClean="0">
              <a:solidFill>
                <a:srgbClr val="FF0000"/>
              </a:solidFill>
              <a:latin typeface="Arial" charset="0"/>
              <a:ea typeface=""/>
              <a:cs typeface=""/>
            </a:endParaRPr>
          </a:p>
          <a:p>
            <a:pPr algn="ctr" eaLnBrk="0" hangingPunct="0"/>
            <a:r>
              <a:rPr lang="en-US" altLang="en-US" sz="2000" b="1" smtClean="0">
                <a:solidFill>
                  <a:srgbClr val="000000"/>
                </a:solidFill>
                <a:latin typeface="Arial" charset="0"/>
                <a:ea typeface=""/>
                <a:cs typeface=""/>
              </a:rPr>
              <a:t>clauses / constraints are getting more interesting…</a:t>
            </a:r>
          </a:p>
        </p:txBody>
      </p:sp>
      <p:sp>
        <p:nvSpPr>
          <p:cNvPr id="1684484" name="Line 4"/>
          <p:cNvSpPr>
            <a:spLocks noChangeShapeType="1"/>
          </p:cNvSpPr>
          <p:nvPr/>
        </p:nvSpPr>
        <p:spPr bwMode="auto">
          <a:xfrm>
            <a:off x="3048000" y="3657600"/>
            <a:ext cx="914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mtClean="0">
              <a:solidFill>
                <a:srgbClr val="000000"/>
              </a:solidFill>
              <a:ea typeface=""/>
              <a:cs typeface=""/>
            </a:endParaRPr>
          </a:p>
        </p:txBody>
      </p:sp>
      <p:sp>
        <p:nvSpPr>
          <p:cNvPr id="1684485" name="Text Box 5"/>
          <p:cNvSpPr txBox="1">
            <a:spLocks noChangeArrowheads="1"/>
          </p:cNvSpPr>
          <p:nvPr/>
        </p:nvSpPr>
        <p:spPr bwMode="auto">
          <a:xfrm>
            <a:off x="5867400" y="457200"/>
            <a:ext cx="27130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63DE8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 eaLnBrk="0" hangingPunct="0"/>
            <a:r>
              <a:rPr lang="en-US" altLang="en-US" sz="3200" b="1" smtClean="0">
                <a:solidFill>
                  <a:srgbClr val="000000"/>
                </a:solidFill>
                <a:ea typeface=""/>
                <a:cs typeface=""/>
              </a:rPr>
              <a:t>10 pages later:</a:t>
            </a:r>
          </a:p>
        </p:txBody>
      </p:sp>
      <p:sp>
        <p:nvSpPr>
          <p:cNvPr id="1684486" name="Text Box 6"/>
          <p:cNvSpPr txBox="1">
            <a:spLocks noChangeArrowheads="1"/>
          </p:cNvSpPr>
          <p:nvPr/>
        </p:nvSpPr>
        <p:spPr bwMode="auto">
          <a:xfrm>
            <a:off x="1676400" y="1828800"/>
            <a:ext cx="1231900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2000" b="1" smtClean="0">
                <a:solidFill>
                  <a:srgbClr val="CCCCFF"/>
                </a:solidFill>
                <a:latin typeface="Arial" charset="0"/>
                <a:ea typeface=""/>
                <a:cs typeface=""/>
              </a:rPr>
              <a:t>               </a:t>
            </a:r>
          </a:p>
        </p:txBody>
      </p:sp>
      <p:sp>
        <p:nvSpPr>
          <p:cNvPr id="1684487" name="Text Box 7"/>
          <p:cNvSpPr txBox="1">
            <a:spLocks noChangeArrowheads="1"/>
          </p:cNvSpPr>
          <p:nvPr/>
        </p:nvSpPr>
        <p:spPr bwMode="auto">
          <a:xfrm>
            <a:off x="1533525" y="404971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2000" b="1" smtClean="0">
                <a:solidFill>
                  <a:srgbClr val="000000"/>
                </a:solidFill>
                <a:latin typeface="Arial" charset="0"/>
                <a:ea typeface=""/>
                <a:cs typeface="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6361601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B065-32F0-694F-A527-DB398A297F5C}" type="slidenum">
              <a:rPr lang="en-US" altLang="en-US">
                <a:solidFill>
                  <a:srgbClr val="000000"/>
                </a:solidFill>
              </a:rPr>
              <a:pPr/>
              <a:t>26</a:t>
            </a:fld>
            <a:endParaRPr lang="en-US" altLang="en-US">
              <a:solidFill>
                <a:srgbClr val="000000"/>
              </a:solidFill>
            </a:endParaRPr>
          </a:p>
        </p:txBody>
      </p:sp>
      <p:pic>
        <p:nvPicPr>
          <p:cNvPr id="1685506" name="Picture 2" descr="page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981200"/>
            <a:ext cx="4667250" cy="27432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85507" name="Text Box 3"/>
          <p:cNvSpPr txBox="1">
            <a:spLocks noChangeArrowheads="1"/>
          </p:cNvSpPr>
          <p:nvPr/>
        </p:nvSpPr>
        <p:spPr bwMode="auto">
          <a:xfrm>
            <a:off x="5562600" y="533400"/>
            <a:ext cx="31194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63DE8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3200" b="1" smtClean="0">
                <a:solidFill>
                  <a:srgbClr val="000000"/>
                </a:solidFill>
                <a:ea typeface=""/>
                <a:cs typeface=""/>
              </a:rPr>
              <a:t>4000 pages later:</a:t>
            </a:r>
          </a:p>
        </p:txBody>
      </p:sp>
      <p:pic>
        <p:nvPicPr>
          <p:cNvPr id="1685508" name="Picture 4" descr="page4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4343400"/>
            <a:ext cx="4810125" cy="17145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85509" name="Text Box 5"/>
          <p:cNvSpPr txBox="1">
            <a:spLocks noChangeArrowheads="1"/>
          </p:cNvSpPr>
          <p:nvPr/>
        </p:nvSpPr>
        <p:spPr bwMode="auto">
          <a:xfrm>
            <a:off x="2209800" y="1905000"/>
            <a:ext cx="2209800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2000" b="1" smtClean="0">
                <a:solidFill>
                  <a:srgbClr val="CCCCFF"/>
                </a:solidFill>
                <a:latin typeface="Arial" charset="0"/>
                <a:ea typeface=""/>
                <a:cs typeface=""/>
              </a:rPr>
              <a:t>                             </a:t>
            </a:r>
          </a:p>
        </p:txBody>
      </p:sp>
      <p:sp>
        <p:nvSpPr>
          <p:cNvPr id="1685510" name="Text Box 6"/>
          <p:cNvSpPr txBox="1">
            <a:spLocks noChangeArrowheads="1"/>
          </p:cNvSpPr>
          <p:nvPr/>
        </p:nvSpPr>
        <p:spPr bwMode="auto">
          <a:xfrm>
            <a:off x="2752725" y="587851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2000" b="1" smtClean="0">
                <a:solidFill>
                  <a:srgbClr val="000000"/>
                </a:solidFill>
                <a:latin typeface="Arial" charset="0"/>
                <a:ea typeface=""/>
                <a:cs typeface=""/>
              </a:rPr>
              <a:t>…</a:t>
            </a:r>
          </a:p>
        </p:txBody>
      </p:sp>
      <p:sp>
        <p:nvSpPr>
          <p:cNvPr id="1685511" name="Line 7"/>
          <p:cNvSpPr>
            <a:spLocks noChangeShapeType="1"/>
          </p:cNvSpPr>
          <p:nvPr/>
        </p:nvSpPr>
        <p:spPr bwMode="auto">
          <a:xfrm flipV="1">
            <a:off x="1219200" y="3886200"/>
            <a:ext cx="10668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mtClean="0">
              <a:solidFill>
                <a:srgbClr val="000000"/>
              </a:solidFill>
              <a:ea typeface=""/>
              <a:cs typeface=""/>
            </a:endParaRPr>
          </a:p>
        </p:txBody>
      </p:sp>
      <p:sp>
        <p:nvSpPr>
          <p:cNvPr id="1685512" name="Text Box 8"/>
          <p:cNvSpPr txBox="1">
            <a:spLocks noChangeArrowheads="1"/>
          </p:cNvSpPr>
          <p:nvPr/>
        </p:nvSpPr>
        <p:spPr bwMode="auto">
          <a:xfrm>
            <a:off x="304800" y="3962400"/>
            <a:ext cx="1752600" cy="1403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 sz="3600" i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"/>
                <a:cs typeface=""/>
              </a:rPr>
              <a:t>!!!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altLang="en-US" sz="2000" i="1" smtClean="0">
                <a:solidFill>
                  <a:srgbClr val="FF0000"/>
                </a:solidFill>
                <a:latin typeface="Arial" charset="0"/>
                <a:ea typeface=""/>
                <a:cs typeface=""/>
              </a:rPr>
              <a:t>a 59-cnf clause…</a:t>
            </a:r>
          </a:p>
        </p:txBody>
      </p:sp>
    </p:spTree>
    <p:extLst>
      <p:ext uri="{BB962C8B-B14F-4D97-AF65-F5344CB8AC3E}">
        <p14:creationId xmlns:p14="http://schemas.microsoft.com/office/powerpoint/2010/main" val="170338839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86530" name="Object 2"/>
          <p:cNvGraphicFramePr>
            <a:graphicFrameLocks noChangeAspect="1"/>
          </p:cNvGraphicFramePr>
          <p:nvPr/>
        </p:nvGraphicFramePr>
        <p:xfrm>
          <a:off x="2362200" y="5081588"/>
          <a:ext cx="4800600" cy="881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62" name="Bitmap Image" r:id="rId3" imgW="3010320" imgH="552527" progId="Paint.Picture">
                  <p:embed/>
                </p:oleObj>
              </mc:Choice>
              <mc:Fallback>
                <p:oleObj name="Bitmap Image" r:id="rId3" imgW="3010320" imgH="552527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5081588"/>
                        <a:ext cx="4800600" cy="881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86531" name="Picture 3" descr="page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371600"/>
            <a:ext cx="3343275" cy="35909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86532" name="Text Box 4"/>
          <p:cNvSpPr txBox="1">
            <a:spLocks noChangeArrowheads="1"/>
          </p:cNvSpPr>
          <p:nvPr/>
        </p:nvSpPr>
        <p:spPr bwMode="auto">
          <a:xfrm>
            <a:off x="3886200" y="457200"/>
            <a:ext cx="48450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63DE8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3200" b="1" smtClean="0">
                <a:solidFill>
                  <a:srgbClr val="000000"/>
                </a:solidFill>
                <a:ea typeface=""/>
                <a:cs typeface=""/>
              </a:rPr>
              <a:t>Finally, 15,000 pages later:</a:t>
            </a:r>
          </a:p>
        </p:txBody>
      </p:sp>
      <p:sp>
        <p:nvSpPr>
          <p:cNvPr id="1686533" name="Text Box 5"/>
          <p:cNvSpPr txBox="1">
            <a:spLocks noChangeArrowheads="1"/>
          </p:cNvSpPr>
          <p:nvPr/>
        </p:nvSpPr>
        <p:spPr bwMode="auto">
          <a:xfrm>
            <a:off x="2263775" y="5918200"/>
            <a:ext cx="469741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2000" b="1" smtClean="0">
                <a:solidFill>
                  <a:srgbClr val="000000"/>
                </a:solidFill>
                <a:latin typeface="Arial" charset="0"/>
                <a:ea typeface=""/>
                <a:cs typeface=""/>
              </a:rPr>
              <a:t>MiniSAT solver solves </a:t>
            </a:r>
          </a:p>
          <a:p>
            <a:pPr algn="ctr" eaLnBrk="0" hangingPunct="0"/>
            <a:r>
              <a:rPr lang="en-US" altLang="en-US" sz="2000" b="1" smtClean="0">
                <a:solidFill>
                  <a:srgbClr val="000000"/>
                </a:solidFill>
                <a:latin typeface="Arial" charset="0"/>
                <a:ea typeface=""/>
                <a:cs typeface=""/>
              </a:rPr>
              <a:t>this instance in less than one minute.</a:t>
            </a:r>
          </a:p>
        </p:txBody>
      </p:sp>
      <p:sp>
        <p:nvSpPr>
          <p:cNvPr id="1686534" name="Text Box 6"/>
          <p:cNvSpPr txBox="1">
            <a:spLocks noChangeArrowheads="1"/>
          </p:cNvSpPr>
          <p:nvPr/>
        </p:nvSpPr>
        <p:spPr bwMode="auto">
          <a:xfrm>
            <a:off x="685800" y="5257800"/>
            <a:ext cx="213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 sz="2000" b="1" i="1" smtClean="0">
                <a:solidFill>
                  <a:srgbClr val="FF0000"/>
                </a:solidFill>
                <a:latin typeface="Arial" charset="0"/>
                <a:ea typeface=""/>
                <a:cs typeface=""/>
              </a:rPr>
              <a:t>Note that:</a:t>
            </a:r>
          </a:p>
        </p:txBody>
      </p:sp>
      <p:sp>
        <p:nvSpPr>
          <p:cNvPr id="1686535" name="Text Box 7"/>
          <p:cNvSpPr txBox="1">
            <a:spLocks noChangeArrowheads="1"/>
          </p:cNvSpPr>
          <p:nvPr/>
        </p:nvSpPr>
        <p:spPr bwMode="auto">
          <a:xfrm>
            <a:off x="2971800" y="1371600"/>
            <a:ext cx="3124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 altLang="en-US" sz="1600" i="1" smtClean="0">
              <a:solidFill>
                <a:srgbClr val="CCCCFF"/>
              </a:solidFill>
              <a:latin typeface="Arial" charset="0"/>
              <a:ea typeface=""/>
              <a:cs typeface=""/>
            </a:endParaRPr>
          </a:p>
        </p:txBody>
      </p:sp>
      <p:sp>
        <p:nvSpPr>
          <p:cNvPr id="1686536" name="Rectangle 8"/>
          <p:cNvSpPr>
            <a:spLocks noChangeArrowheads="1"/>
          </p:cNvSpPr>
          <p:nvPr/>
        </p:nvSpPr>
        <p:spPr bwMode="auto">
          <a:xfrm>
            <a:off x="2743200" y="1371600"/>
            <a:ext cx="3581400" cy="381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mtClean="0">
              <a:solidFill>
                <a:srgbClr val="000000"/>
              </a:solidFill>
              <a:ea typeface=""/>
              <a:cs typeface=""/>
            </a:endParaRPr>
          </a:p>
        </p:txBody>
      </p:sp>
      <p:sp>
        <p:nvSpPr>
          <p:cNvPr id="1686537" name="Text Box 9"/>
          <p:cNvSpPr txBox="1">
            <a:spLocks noChangeArrowheads="1"/>
          </p:cNvSpPr>
          <p:nvPr/>
        </p:nvSpPr>
        <p:spPr bwMode="auto">
          <a:xfrm>
            <a:off x="6248400" y="5257800"/>
            <a:ext cx="1828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 sz="2000" b="1" i="1" smtClean="0">
                <a:solidFill>
                  <a:srgbClr val="FF0000"/>
                </a:solidFill>
                <a:latin typeface="Arial" charset="0"/>
                <a:ea typeface=""/>
                <a:cs typeface=""/>
              </a:rPr>
              <a:t>… </a:t>
            </a:r>
            <a:r>
              <a:rPr lang="en-US" altLang="en-US" sz="2000" b="1" smtClean="0">
                <a:solidFill>
                  <a:srgbClr val="FF0000"/>
                </a:solidFill>
                <a:latin typeface="Arial" charset="0"/>
                <a:ea typeface=""/>
                <a:cs typeface=""/>
              </a:rPr>
              <a:t>!!!</a:t>
            </a:r>
          </a:p>
        </p:txBody>
      </p:sp>
    </p:spTree>
    <p:extLst>
      <p:ext uri="{BB962C8B-B14F-4D97-AF65-F5344CB8AC3E}">
        <p14:creationId xmlns:p14="http://schemas.microsoft.com/office/powerpoint/2010/main" val="74417257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6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6533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4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3333CC"/>
                </a:solidFill>
                <a:cs typeface="+mj-cs"/>
              </a:rPr>
              <a:t>Knowledge and Reasoning </a:t>
            </a:r>
            <a:br>
              <a:rPr lang="en-US" dirty="0" smtClean="0">
                <a:solidFill>
                  <a:srgbClr val="3333CC"/>
                </a:solidFill>
                <a:cs typeface="+mj-cs"/>
              </a:rPr>
            </a:br>
            <a:endParaRPr lang="en-US" dirty="0" smtClean="0">
              <a:solidFill>
                <a:srgbClr val="3333CC"/>
              </a:solidFill>
              <a:cs typeface="+mj-cs"/>
            </a:endParaRPr>
          </a:p>
        </p:txBody>
      </p:sp>
      <p:sp>
        <p:nvSpPr>
          <p:cNvPr id="1794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14400"/>
            <a:ext cx="9296400" cy="51816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b="1" dirty="0" smtClean="0">
                <a:solidFill>
                  <a:srgbClr val="FF0000"/>
                </a:solidFill>
              </a:rPr>
              <a:t>Knowledge and Reasoning:</a:t>
            </a:r>
            <a:endParaRPr lang="en-US" sz="2400" b="1" dirty="0"/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b="1" dirty="0" smtClean="0">
                <a:sym typeface="Wingdings" charset="0"/>
              </a:rPr>
              <a:t>     humans are very good at acquiring new  information by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b="1" dirty="0">
                <a:sym typeface="Wingdings" charset="0"/>
              </a:rPr>
              <a:t> </a:t>
            </a:r>
            <a:r>
              <a:rPr lang="en-US" sz="2400" b="1" dirty="0" smtClean="0">
                <a:sym typeface="Wingdings" charset="0"/>
              </a:rPr>
              <a:t>    combining </a:t>
            </a:r>
            <a:r>
              <a:rPr lang="en-US" sz="2400" b="1" dirty="0" smtClean="0">
                <a:solidFill>
                  <a:srgbClr val="FF0000"/>
                </a:solidFill>
                <a:sym typeface="Wingdings" charset="0"/>
              </a:rPr>
              <a:t>raw knowledge, experience with  reasoning.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b="1" dirty="0">
                <a:solidFill>
                  <a:srgbClr val="FF0000"/>
                </a:solidFill>
                <a:sym typeface="Wingdings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sym typeface="Wingdings" charset="0"/>
              </a:rPr>
              <a:t>   </a:t>
            </a:r>
            <a:r>
              <a:rPr lang="en-US" sz="2400" b="1" dirty="0" smtClean="0">
                <a:solidFill>
                  <a:srgbClr val="3333CC"/>
                </a:solidFill>
                <a:sym typeface="Wingdings" charset="0"/>
              </a:rPr>
              <a:t>AI-slogan:  “Knowledge is power” (or “Data is power”?)</a:t>
            </a:r>
          </a:p>
          <a:p>
            <a:pPr lvl="1" algn="ctr" eaLnBrk="1" hangingPunct="1">
              <a:lnSpc>
                <a:spcPct val="90000"/>
              </a:lnSpc>
              <a:buFontTx/>
              <a:buNone/>
              <a:defRPr/>
            </a:pPr>
            <a:endParaRPr lang="en-US" sz="1800" dirty="0" smtClean="0">
              <a:solidFill>
                <a:srgbClr val="FF0000"/>
              </a:solidFill>
              <a:sym typeface="Wingdings" charset="0"/>
            </a:endParaRP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b="1" dirty="0" smtClean="0">
                <a:solidFill>
                  <a:srgbClr val="3333CC"/>
                </a:solidFill>
                <a:sym typeface="Wingdings" charset="0"/>
              </a:rPr>
              <a:t>Examples: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400" dirty="0">
                <a:sym typeface="Wingdings" charset="0"/>
              </a:rPr>
              <a:t> </a:t>
            </a:r>
            <a:r>
              <a:rPr lang="en-US" sz="2400" dirty="0" smtClean="0">
                <a:sym typeface="Wingdings" charset="0"/>
              </a:rPr>
              <a:t>   </a:t>
            </a:r>
            <a:r>
              <a:rPr lang="en-US" sz="2400" dirty="0">
                <a:sym typeface="Wingdings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sym typeface="Wingdings" charset="0"/>
              </a:rPr>
              <a:t>Medical diagnosis </a:t>
            </a:r>
            <a:r>
              <a:rPr lang="en-US" sz="2400" b="1" dirty="0" smtClean="0">
                <a:solidFill>
                  <a:schemeClr val="accent2"/>
                </a:solidFill>
                <a:sym typeface="Wingdings" charset="0"/>
              </a:rPr>
              <a:t>--- physician diagnosing a patient</a:t>
            </a:r>
            <a:endParaRPr lang="en-US" sz="2400" b="1" dirty="0">
              <a:solidFill>
                <a:schemeClr val="accent2"/>
              </a:solidFill>
              <a:sym typeface="Wingdings" charset="0"/>
            </a:endParaRPr>
          </a:p>
          <a:p>
            <a:pPr lvl="1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400" b="1" dirty="0" smtClean="0">
                <a:solidFill>
                  <a:schemeClr val="accent2"/>
                </a:solidFill>
                <a:sym typeface="Wingdings" charset="0"/>
              </a:rPr>
              <a:t>          infers what disease, based on the knowledge he/she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400" b="1" dirty="0">
                <a:solidFill>
                  <a:schemeClr val="accent2"/>
                </a:solidFill>
                <a:sym typeface="Wingdings" charset="0"/>
              </a:rPr>
              <a:t> </a:t>
            </a:r>
            <a:r>
              <a:rPr lang="en-US" sz="2400" b="1" dirty="0" smtClean="0">
                <a:solidFill>
                  <a:schemeClr val="accent2"/>
                </a:solidFill>
                <a:sym typeface="Wingdings" charset="0"/>
              </a:rPr>
              <a:t>         acquired as a student, textbooks, prior cases 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400" b="1" dirty="0">
                <a:solidFill>
                  <a:schemeClr val="accent2"/>
                </a:solidFill>
                <a:sym typeface="Wingdings" charset="0"/>
              </a:rPr>
              <a:t> </a:t>
            </a:r>
            <a:r>
              <a:rPr lang="en-US" sz="2400" b="1" dirty="0" smtClean="0">
                <a:solidFill>
                  <a:schemeClr val="accent2"/>
                </a:solidFill>
                <a:sym typeface="Wingdings" charset="0"/>
              </a:rPr>
              <a:t>    </a:t>
            </a:r>
            <a:r>
              <a:rPr lang="en-US" sz="2400" b="1" dirty="0" smtClean="0">
                <a:solidFill>
                  <a:srgbClr val="FF0000"/>
                </a:solidFill>
                <a:sym typeface="Wingdings" charset="0"/>
              </a:rPr>
              <a:t>Common sense knowledge / reasoning </a:t>
            </a:r>
            <a:r>
              <a:rPr lang="en-US" sz="2400" b="1" dirty="0" smtClean="0">
                <a:solidFill>
                  <a:srgbClr val="3333CC"/>
                </a:solidFill>
                <a:sym typeface="Wingdings" charset="0"/>
              </a:rPr>
              <a:t>--- 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400" b="1" dirty="0">
                <a:solidFill>
                  <a:srgbClr val="3333CC"/>
                </a:solidFill>
                <a:sym typeface="Wingdings" charset="0"/>
              </a:rPr>
              <a:t> </a:t>
            </a:r>
            <a:r>
              <a:rPr lang="en-US" sz="2400" b="1" dirty="0" smtClean="0">
                <a:solidFill>
                  <a:srgbClr val="3333CC"/>
                </a:solidFill>
                <a:sym typeface="Wingdings" charset="0"/>
              </a:rPr>
              <a:t>         common everyday assumptions / inferences. e.g., 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400" b="1" dirty="0">
                <a:solidFill>
                  <a:srgbClr val="3333CC"/>
                </a:solidFill>
                <a:sym typeface="Wingdings" charset="0"/>
              </a:rPr>
              <a:t> </a:t>
            </a:r>
            <a:r>
              <a:rPr lang="en-US" sz="2400" b="1" dirty="0" smtClean="0">
                <a:solidFill>
                  <a:srgbClr val="3333CC"/>
                </a:solidFill>
                <a:sym typeface="Wingdings" charset="0"/>
              </a:rPr>
              <a:t>         (1) “lecture starts at four” infer pm not am;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400" b="1" dirty="0">
                <a:solidFill>
                  <a:srgbClr val="3333CC"/>
                </a:solidFill>
                <a:sym typeface="Wingdings" charset="0"/>
              </a:rPr>
              <a:t> </a:t>
            </a:r>
            <a:r>
              <a:rPr lang="en-US" sz="2400" b="1" dirty="0" smtClean="0">
                <a:solidFill>
                  <a:srgbClr val="3333CC"/>
                </a:solidFill>
                <a:sym typeface="Wingdings" charset="0"/>
              </a:rPr>
              <a:t>         (2) when traveling, I assume there is some way to get 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400" b="1" dirty="0">
                <a:solidFill>
                  <a:srgbClr val="3333CC"/>
                </a:solidFill>
                <a:sym typeface="Wingdings" charset="0"/>
              </a:rPr>
              <a:t> </a:t>
            </a:r>
            <a:r>
              <a:rPr lang="en-US" sz="2400" b="1" dirty="0" smtClean="0">
                <a:solidFill>
                  <a:srgbClr val="3333CC"/>
                </a:solidFill>
                <a:sym typeface="Wingdings" charset="0"/>
              </a:rPr>
              <a:t>         from the airport to the hotel.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400" b="1" dirty="0">
                <a:solidFill>
                  <a:srgbClr val="3333CC"/>
                </a:solidFill>
                <a:sym typeface="Wingdings" charset="0"/>
              </a:rPr>
              <a:t> </a:t>
            </a:r>
            <a:r>
              <a:rPr lang="en-US" sz="2400" b="1" dirty="0" smtClean="0">
                <a:solidFill>
                  <a:srgbClr val="3333CC"/>
                </a:solidFill>
                <a:sym typeface="Wingdings" charset="0"/>
              </a:rPr>
              <a:t>        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400" b="1" dirty="0">
                <a:solidFill>
                  <a:srgbClr val="3333CC"/>
                </a:solidFill>
                <a:sym typeface="Wingdings" charset="0"/>
              </a:rPr>
              <a:t> </a:t>
            </a:r>
            <a:r>
              <a:rPr lang="en-US" sz="2400" b="1" dirty="0" smtClean="0">
                <a:solidFill>
                  <a:srgbClr val="3333CC"/>
                </a:solidFill>
                <a:sym typeface="Wingdings" charset="0"/>
              </a:rPr>
              <a:t>         </a:t>
            </a:r>
          </a:p>
          <a:p>
            <a:pPr marL="457200" lvl="1" indent="0" eaLnBrk="1" hangingPunct="1">
              <a:lnSpc>
                <a:spcPct val="90000"/>
              </a:lnSpc>
              <a:buNone/>
              <a:defRPr/>
            </a:pPr>
            <a:endParaRPr lang="en-US" sz="1800" dirty="0" smtClean="0">
              <a:sym typeface="Wingdings" charset="0"/>
            </a:endParaRPr>
          </a:p>
          <a:p>
            <a:pPr lvl="1" algn="ctr" eaLnBrk="1" hangingPunct="1">
              <a:lnSpc>
                <a:spcPct val="90000"/>
              </a:lnSpc>
              <a:buFont typeface="Wingdings" charset="0"/>
              <a:buChar char="à"/>
              <a:defRPr/>
            </a:pPr>
            <a:endParaRPr lang="en-US" sz="1800" dirty="0" smtClean="0">
              <a:sym typeface="Wingdings" charset="0"/>
            </a:endParaRPr>
          </a:p>
          <a:p>
            <a:pPr lvl="1" algn="ctr" eaLnBrk="1" hangingPunct="1">
              <a:lnSpc>
                <a:spcPct val="90000"/>
              </a:lnSpc>
              <a:defRPr/>
            </a:pPr>
            <a:endParaRPr lang="en-US" sz="1800" dirty="0" smtClean="0"/>
          </a:p>
        </p:txBody>
      </p:sp>
    </p:spTree>
  </p:cSld>
  <p:clrMapOvr>
    <a:masterClrMapping/>
  </p:clrMapOvr>
  <p:transition advTm="1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4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94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94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4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94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94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4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94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94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40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940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940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40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940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940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40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940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940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40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940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940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405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9405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9405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405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79405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9405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4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838200"/>
            <a:ext cx="8686800" cy="25908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b="1" dirty="0" smtClean="0">
                <a:solidFill>
                  <a:srgbClr val="FF0000"/>
                </a:solidFill>
              </a:rPr>
              <a:t>Logical agents: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</a:rPr>
              <a:t>    </a:t>
            </a:r>
            <a:r>
              <a:rPr lang="en-US" sz="2400" b="1" dirty="0" smtClean="0">
                <a:solidFill>
                  <a:srgbClr val="3333CC"/>
                </a:solidFill>
              </a:rPr>
              <a:t>Agents with some representation of the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b="1" dirty="0">
                <a:solidFill>
                  <a:srgbClr val="3333CC"/>
                </a:solidFill>
              </a:rPr>
              <a:t> </a:t>
            </a:r>
            <a:r>
              <a:rPr lang="en-US" sz="2400" b="1" dirty="0" smtClean="0">
                <a:solidFill>
                  <a:srgbClr val="3333CC"/>
                </a:solidFill>
              </a:rPr>
              <a:t>    complex </a:t>
            </a:r>
            <a:r>
              <a:rPr lang="en-US" sz="2400" b="1" dirty="0" smtClean="0">
                <a:solidFill>
                  <a:srgbClr val="FF0000"/>
                </a:solidFill>
              </a:rPr>
              <a:t>knowledge about the world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smtClean="0">
                <a:solidFill>
                  <a:srgbClr val="3333CC"/>
                </a:solidFill>
              </a:rPr>
              <a:t>/ its environment,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b="1" dirty="0">
                <a:solidFill>
                  <a:srgbClr val="3333CC"/>
                </a:solidFill>
              </a:rPr>
              <a:t> </a:t>
            </a:r>
            <a:r>
              <a:rPr lang="en-US" sz="2400" b="1" dirty="0" smtClean="0">
                <a:solidFill>
                  <a:srgbClr val="3333CC"/>
                </a:solidFill>
              </a:rPr>
              <a:t>    and uses </a:t>
            </a:r>
            <a:r>
              <a:rPr lang="en-US" sz="2400" b="1" dirty="0" smtClean="0">
                <a:solidFill>
                  <a:srgbClr val="FF0000"/>
                </a:solidFill>
              </a:rPr>
              <a:t>inference</a:t>
            </a:r>
            <a:r>
              <a:rPr lang="en-US" sz="2400" b="1" dirty="0" smtClean="0">
                <a:solidFill>
                  <a:srgbClr val="3333CC"/>
                </a:solidFill>
              </a:rPr>
              <a:t> to </a:t>
            </a:r>
            <a:r>
              <a:rPr lang="en-US" sz="2400" b="1" dirty="0" smtClean="0">
                <a:solidFill>
                  <a:srgbClr val="FF0000"/>
                </a:solidFill>
              </a:rPr>
              <a:t>derive new information </a:t>
            </a:r>
            <a:r>
              <a:rPr lang="en-US" sz="2400" b="1" dirty="0" smtClean="0">
                <a:solidFill>
                  <a:srgbClr val="3333CC"/>
                </a:solidFill>
              </a:rPr>
              <a:t>from that 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b="1" dirty="0">
                <a:solidFill>
                  <a:srgbClr val="3333CC"/>
                </a:solidFill>
              </a:rPr>
              <a:t> </a:t>
            </a:r>
            <a:r>
              <a:rPr lang="en-US" sz="2400" b="1" dirty="0" smtClean="0">
                <a:solidFill>
                  <a:srgbClr val="3333CC"/>
                </a:solidFill>
              </a:rPr>
              <a:t>    knowledge combined with new inputs (e.g. via perception).</a:t>
            </a:r>
          </a:p>
          <a:p>
            <a:pPr lvl="1" algn="ctr" eaLnBrk="1" hangingPunct="1">
              <a:lnSpc>
                <a:spcPct val="90000"/>
              </a:lnSpc>
              <a:buFontTx/>
              <a:buNone/>
              <a:defRPr/>
            </a:pPr>
            <a:endParaRPr lang="en-US" sz="1800" dirty="0" smtClean="0">
              <a:solidFill>
                <a:srgbClr val="FF0000"/>
              </a:solidFill>
              <a:sym typeface="Wingdings" charset="0"/>
            </a:endParaRPr>
          </a:p>
          <a:p>
            <a:pPr lvl="1" eaLnBrk="1" hangingPunct="1">
              <a:lnSpc>
                <a:spcPct val="90000"/>
              </a:lnSpc>
              <a:buFont typeface="Wingdings" charset="0"/>
              <a:buChar char="à"/>
              <a:defRPr/>
            </a:pPr>
            <a:endParaRPr lang="en-US" sz="1800" dirty="0" smtClean="0">
              <a:sym typeface="Wingdings" charset="0"/>
            </a:endParaRPr>
          </a:p>
          <a:p>
            <a:pPr lvl="1" algn="ctr" eaLnBrk="1" hangingPunct="1">
              <a:lnSpc>
                <a:spcPct val="90000"/>
              </a:lnSpc>
              <a:buFont typeface="Wingdings" charset="0"/>
              <a:buChar char="à"/>
              <a:defRPr/>
            </a:pPr>
            <a:endParaRPr lang="en-US" sz="1800" dirty="0" smtClean="0">
              <a:sym typeface="Wingdings" charset="0"/>
            </a:endParaRPr>
          </a:p>
          <a:p>
            <a:pPr lvl="1" algn="ctr" eaLnBrk="1" hangingPunct="1">
              <a:lnSpc>
                <a:spcPct val="90000"/>
              </a:lnSpc>
              <a:defRPr/>
            </a:pPr>
            <a:endParaRPr lang="en-US" sz="1800" dirty="0" smtClean="0"/>
          </a:p>
        </p:txBody>
      </p:sp>
      <p:sp>
        <p:nvSpPr>
          <p:cNvPr id="1794052" name="Rectangle 4"/>
          <p:cNvSpPr>
            <a:spLocks noChangeArrowheads="1"/>
          </p:cNvSpPr>
          <p:nvPr/>
        </p:nvSpPr>
        <p:spPr bwMode="auto">
          <a:xfrm>
            <a:off x="1600200" y="3352800"/>
            <a:ext cx="632460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FF0000"/>
                </a:solidFill>
                <a:cs typeface="+mn-cs"/>
              </a:rPr>
              <a:t>Key issues:</a:t>
            </a:r>
          </a:p>
          <a:p>
            <a:pPr lvl="1">
              <a:defRPr/>
            </a:pPr>
            <a:r>
              <a:rPr lang="en-US" b="1" dirty="0">
                <a:solidFill>
                  <a:srgbClr val="FF0000"/>
                </a:solidFill>
                <a:cs typeface="+mn-cs"/>
              </a:rPr>
              <a:t>	1- Representation of </a:t>
            </a:r>
            <a:r>
              <a:rPr lang="en-US" b="1" dirty="0" smtClean="0">
                <a:solidFill>
                  <a:srgbClr val="FF0000"/>
                </a:solidFill>
                <a:cs typeface="+mn-cs"/>
              </a:rPr>
              <a:t>knowledge</a:t>
            </a:r>
          </a:p>
          <a:p>
            <a:pPr lvl="1">
              <a:defRPr/>
            </a:pPr>
            <a:r>
              <a:rPr lang="en-US" b="1" dirty="0">
                <a:solidFill>
                  <a:srgbClr val="FF0000"/>
                </a:solidFill>
                <a:cs typeface="+mn-cs"/>
              </a:rPr>
              <a:t> </a:t>
            </a:r>
            <a:r>
              <a:rPr lang="en-US" b="1" dirty="0" smtClean="0">
                <a:solidFill>
                  <a:srgbClr val="FF0000"/>
                </a:solidFill>
                <a:cs typeface="+mn-cs"/>
              </a:rPr>
              <a:t>            What form? Meaning / semantics?</a:t>
            </a:r>
            <a:endParaRPr lang="en-US" b="1" dirty="0">
              <a:solidFill>
                <a:srgbClr val="FF0000"/>
              </a:solidFill>
              <a:cs typeface="+mn-cs"/>
            </a:endParaRPr>
          </a:p>
          <a:p>
            <a:pPr lvl="1">
              <a:defRPr/>
            </a:pPr>
            <a:r>
              <a:rPr lang="en-US" b="1" dirty="0">
                <a:solidFill>
                  <a:srgbClr val="FF0000"/>
                </a:solidFill>
                <a:cs typeface="+mn-cs"/>
              </a:rPr>
              <a:t>	2- Reasoning and inference  </a:t>
            </a:r>
            <a:r>
              <a:rPr lang="en-US" b="1" dirty="0" smtClean="0">
                <a:solidFill>
                  <a:srgbClr val="FF0000"/>
                </a:solidFill>
                <a:cs typeface="+mn-cs"/>
              </a:rPr>
              <a:t>processes</a:t>
            </a:r>
          </a:p>
          <a:p>
            <a:pPr lvl="1">
              <a:defRPr/>
            </a:pPr>
            <a:r>
              <a:rPr lang="en-US" b="1" dirty="0">
                <a:solidFill>
                  <a:srgbClr val="FF0000"/>
                </a:solidFill>
                <a:cs typeface="+mn-cs"/>
              </a:rPr>
              <a:t> </a:t>
            </a:r>
            <a:r>
              <a:rPr lang="en-US" b="1" dirty="0" smtClean="0">
                <a:solidFill>
                  <a:srgbClr val="FF0000"/>
                </a:solidFill>
                <a:cs typeface="+mn-cs"/>
              </a:rPr>
              <a:t>             Efficiency.</a:t>
            </a:r>
            <a:endParaRPr lang="en-US" b="1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1794053" name="Rectangle 5"/>
          <p:cNvSpPr>
            <a:spLocks noChangeArrowheads="1"/>
          </p:cNvSpPr>
          <p:nvPr/>
        </p:nvSpPr>
        <p:spPr bwMode="auto">
          <a:xfrm>
            <a:off x="1295400" y="3352800"/>
            <a:ext cx="7162800" cy="21336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5550167"/>
      </p:ext>
    </p:extLst>
  </p:cSld>
  <p:clrMapOvr>
    <a:masterClrMapping/>
  </p:clrMapOvr>
  <p:transition advTm="1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94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94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94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94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4052" grpId="0"/>
      <p:bldP spid="179405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Knowledge-base Agents</a:t>
            </a:r>
          </a:p>
        </p:txBody>
      </p:sp>
      <p:sp>
        <p:nvSpPr>
          <p:cNvPr id="196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066800"/>
            <a:ext cx="7772400" cy="4114800"/>
          </a:xfrm>
        </p:spPr>
        <p:txBody>
          <a:bodyPr/>
          <a:lstStyle/>
          <a:p>
            <a:pPr lvl="1" eaLnBrk="1" hangingPunct="1">
              <a:buFontTx/>
              <a:buNone/>
              <a:defRPr/>
            </a:pPr>
            <a:endParaRPr lang="en-US" sz="1800" dirty="0" smtClean="0"/>
          </a:p>
          <a:p>
            <a:pPr eaLnBrk="1" hangingPunct="1">
              <a:defRPr/>
            </a:pPr>
            <a:r>
              <a:rPr lang="en-US" sz="2400" dirty="0" smtClean="0">
                <a:cs typeface="+mn-cs"/>
              </a:rPr>
              <a:t>Key issues:</a:t>
            </a:r>
          </a:p>
          <a:p>
            <a:pPr lvl="1" eaLnBrk="1" hangingPunct="1">
              <a:defRPr/>
            </a:pPr>
            <a:r>
              <a:rPr lang="en-US" sz="2400" dirty="0" smtClean="0"/>
              <a:t>Representation of knowledge </a:t>
            </a:r>
            <a:r>
              <a:rPr lang="en-US" sz="2400" dirty="0" smtClean="0">
                <a:sym typeface="Wingdings" charset="0"/>
              </a:rPr>
              <a:t> </a:t>
            </a:r>
            <a:r>
              <a:rPr lang="en-US" sz="2400" dirty="0" smtClean="0">
                <a:solidFill>
                  <a:srgbClr val="FF0000"/>
                </a:solidFill>
                <a:sym typeface="Wingdings" charset="0"/>
              </a:rPr>
              <a:t>knowledge base</a:t>
            </a:r>
            <a:endParaRPr lang="en-US" sz="2400" dirty="0" smtClean="0">
              <a:solidFill>
                <a:srgbClr val="FF0000"/>
              </a:solidFill>
            </a:endParaRPr>
          </a:p>
          <a:p>
            <a:pPr lvl="1" eaLnBrk="1" hangingPunct="1">
              <a:defRPr/>
            </a:pPr>
            <a:r>
              <a:rPr lang="en-US" sz="2400" dirty="0" smtClean="0"/>
              <a:t>Reasoning processes </a:t>
            </a:r>
            <a:r>
              <a:rPr lang="en-US" sz="2400" dirty="0" smtClean="0">
                <a:sym typeface="Wingdings" charset="0"/>
              </a:rPr>
              <a:t> </a:t>
            </a:r>
            <a:r>
              <a:rPr lang="en-US" sz="2400" dirty="0" smtClean="0">
                <a:solidFill>
                  <a:srgbClr val="FF0000"/>
                </a:solidFill>
                <a:sym typeface="Wingdings" charset="0"/>
              </a:rPr>
              <a:t>inference/reasoning </a:t>
            </a:r>
            <a:endParaRPr lang="en-US" sz="2400" dirty="0" smtClean="0"/>
          </a:p>
          <a:p>
            <a:pPr eaLnBrk="1" hangingPunct="1">
              <a:defRPr/>
            </a:pPr>
            <a:r>
              <a:rPr lang="en-US" sz="2400" dirty="0" smtClean="0">
                <a:cs typeface="+mn-cs"/>
              </a:rPr>
              <a:t>	</a:t>
            </a:r>
          </a:p>
        </p:txBody>
      </p:sp>
      <p:sp>
        <p:nvSpPr>
          <p:cNvPr id="1960964" name="Text Box 4"/>
          <p:cNvSpPr txBox="1">
            <a:spLocks noChangeArrowheads="1"/>
          </p:cNvSpPr>
          <p:nvPr/>
        </p:nvSpPr>
        <p:spPr bwMode="auto">
          <a:xfrm>
            <a:off x="914400" y="5562600"/>
            <a:ext cx="587853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 dirty="0">
                <a:solidFill>
                  <a:srgbClr val="3333CC"/>
                </a:solidFill>
                <a:cs typeface="+mn-cs"/>
              </a:rPr>
              <a:t>(*) called </a:t>
            </a:r>
            <a:r>
              <a:rPr lang="en-US" sz="2000" b="1" dirty="0" smtClean="0">
                <a:solidFill>
                  <a:srgbClr val="3333CC"/>
                </a:solidFill>
                <a:cs typeface="+mn-cs"/>
              </a:rPr>
              <a:t>Knowledge </a:t>
            </a:r>
            <a:r>
              <a:rPr lang="en-US" sz="2000" b="1" dirty="0">
                <a:solidFill>
                  <a:srgbClr val="3333CC"/>
                </a:solidFill>
                <a:cs typeface="+mn-cs"/>
              </a:rPr>
              <a:t>R</a:t>
            </a:r>
            <a:r>
              <a:rPr lang="en-US" sz="2000" b="1" dirty="0" smtClean="0">
                <a:solidFill>
                  <a:srgbClr val="3333CC"/>
                </a:solidFill>
                <a:cs typeface="+mn-cs"/>
              </a:rPr>
              <a:t>epresentation (KR) language</a:t>
            </a:r>
            <a:endParaRPr lang="en-US" sz="2000" b="1" dirty="0">
              <a:solidFill>
                <a:srgbClr val="3333CC"/>
              </a:solidFill>
              <a:cs typeface="+mn-cs"/>
            </a:endParaRPr>
          </a:p>
        </p:txBody>
      </p:sp>
      <p:grpSp>
        <p:nvGrpSpPr>
          <p:cNvPr id="8196" name="Group 5"/>
          <p:cNvGrpSpPr>
            <a:grpSpLocks/>
          </p:cNvGrpSpPr>
          <p:nvPr/>
        </p:nvGrpSpPr>
        <p:grpSpPr bwMode="auto">
          <a:xfrm>
            <a:off x="990600" y="3200400"/>
            <a:ext cx="7239000" cy="1265238"/>
            <a:chOff x="624" y="2592"/>
            <a:chExt cx="4560" cy="797"/>
          </a:xfrm>
        </p:grpSpPr>
        <p:sp>
          <p:nvSpPr>
            <p:cNvPr id="1960966" name="Rectangle 6"/>
            <p:cNvSpPr>
              <a:spLocks noChangeArrowheads="1"/>
            </p:cNvSpPr>
            <p:nvPr/>
          </p:nvSpPr>
          <p:spPr bwMode="auto">
            <a:xfrm>
              <a:off x="624" y="2592"/>
              <a:ext cx="4416" cy="672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960967" name="Rectangle 7"/>
            <p:cNvSpPr>
              <a:spLocks noChangeArrowheads="1"/>
            </p:cNvSpPr>
            <p:nvPr/>
          </p:nvSpPr>
          <p:spPr bwMode="auto">
            <a:xfrm>
              <a:off x="624" y="2640"/>
              <a:ext cx="4560" cy="7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dirty="0">
                  <a:cs typeface="+mn-cs"/>
                </a:rPr>
                <a:t>Knowledge base = set of </a:t>
              </a:r>
              <a:r>
                <a:rPr lang="en-US" dirty="0">
                  <a:solidFill>
                    <a:srgbClr val="FF0000"/>
                  </a:solidFill>
                  <a:cs typeface="+mn-cs"/>
                </a:rPr>
                <a:t>sentences</a:t>
              </a:r>
              <a:r>
                <a:rPr lang="en-US" dirty="0">
                  <a:cs typeface="+mn-cs"/>
                </a:rPr>
                <a:t> in a </a:t>
              </a:r>
              <a:r>
                <a:rPr lang="en-US" dirty="0">
                  <a:solidFill>
                    <a:srgbClr val="FF0000"/>
                  </a:solidFill>
                  <a:cs typeface="+mn-cs"/>
                </a:rPr>
                <a:t>formal </a:t>
              </a:r>
              <a:r>
                <a:rPr lang="en-US" dirty="0">
                  <a:cs typeface="+mn-cs"/>
                </a:rPr>
                <a:t>language  representing facts about the </a:t>
              </a:r>
              <a:r>
                <a:rPr lang="en-US" dirty="0" smtClean="0">
                  <a:cs typeface="+mn-cs"/>
                </a:rPr>
                <a:t>world (</a:t>
              </a:r>
              <a:r>
                <a:rPr lang="en-US" dirty="0">
                  <a:cs typeface="+mn-cs"/>
                </a:rPr>
                <a:t>*)</a:t>
              </a:r>
            </a:p>
            <a:p>
              <a:pPr lvl="1" algn="ctr">
                <a:spcBef>
                  <a:spcPct val="50000"/>
                </a:spcBef>
                <a:buFontTx/>
                <a:buChar char="–"/>
                <a:defRPr/>
              </a:pPr>
              <a:endParaRPr lang="en-US" sz="1600" dirty="0">
                <a:cs typeface="+mn-cs"/>
              </a:endParaRPr>
            </a:p>
          </p:txBody>
        </p:sp>
      </p:grpSp>
    </p:spTree>
  </p:cSld>
  <p:clrMapOvr>
    <a:masterClrMapping/>
  </p:clrMapOvr>
  <p:transition advTm="1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2000" y="457200"/>
            <a:ext cx="76962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accent2"/>
                </a:solidFill>
              </a:rPr>
              <a:t>Knowledge Representation  language candidate</a:t>
            </a:r>
            <a:r>
              <a:rPr lang="en-US" b="1" dirty="0">
                <a:solidFill>
                  <a:schemeClr val="accent2"/>
                </a:solidFill>
              </a:rPr>
              <a:t>: </a:t>
            </a:r>
            <a:endParaRPr lang="en-US" b="1" dirty="0" smtClean="0">
              <a:solidFill>
                <a:schemeClr val="accent2"/>
              </a:solidFill>
            </a:endParaRPr>
          </a:p>
          <a:p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smtClean="0">
                <a:solidFill>
                  <a:schemeClr val="accent2"/>
                </a:solidFill>
              </a:rPr>
              <a:t>    </a:t>
            </a:r>
            <a:r>
              <a:rPr lang="en-US" b="1" dirty="0" smtClean="0">
                <a:solidFill>
                  <a:srgbClr val="FF0000"/>
                </a:solidFill>
              </a:rPr>
              <a:t>logical </a:t>
            </a:r>
            <a:r>
              <a:rPr lang="en-US" b="1" dirty="0">
                <a:solidFill>
                  <a:srgbClr val="FF0000"/>
                </a:solidFill>
              </a:rPr>
              <a:t>language </a:t>
            </a:r>
            <a:r>
              <a:rPr lang="en-US" b="1" dirty="0" smtClean="0">
                <a:solidFill>
                  <a:schemeClr val="accent2"/>
                </a:solidFill>
              </a:rPr>
              <a:t>(</a:t>
            </a:r>
            <a:r>
              <a:rPr lang="en-US" b="1" dirty="0">
                <a:solidFill>
                  <a:schemeClr val="accent2"/>
                </a:solidFill>
              </a:rPr>
              <a:t>propositional / first-order</a:t>
            </a:r>
            <a:r>
              <a:rPr lang="en-US" b="1" dirty="0" smtClean="0">
                <a:solidFill>
                  <a:schemeClr val="accent2"/>
                </a:solidFill>
              </a:rPr>
              <a:t>) </a:t>
            </a:r>
            <a:endParaRPr lang="en-US" b="1" dirty="0">
              <a:solidFill>
                <a:schemeClr val="accent2"/>
              </a:solidFill>
            </a:endParaRPr>
          </a:p>
          <a:p>
            <a:r>
              <a:rPr lang="en-US" b="1" dirty="0" smtClean="0">
                <a:solidFill>
                  <a:schemeClr val="accent2"/>
                </a:solidFill>
              </a:rPr>
              <a:t>     combined with </a:t>
            </a:r>
            <a:r>
              <a:rPr lang="en-US" b="1" dirty="0">
                <a:solidFill>
                  <a:schemeClr val="accent2"/>
                </a:solidFill>
              </a:rPr>
              <a:t>a logical inference </a:t>
            </a:r>
            <a:r>
              <a:rPr lang="en-US" b="1" dirty="0" smtClean="0">
                <a:solidFill>
                  <a:schemeClr val="accent2"/>
                </a:solidFill>
              </a:rPr>
              <a:t>mechanism</a:t>
            </a:r>
          </a:p>
          <a:p>
            <a:endParaRPr lang="en-US" b="1" dirty="0">
              <a:solidFill>
                <a:schemeClr val="accent2"/>
              </a:solidFill>
            </a:endParaRPr>
          </a:p>
          <a:p>
            <a:endParaRPr lang="en-US" b="1" i="1" dirty="0" smtClean="0">
              <a:solidFill>
                <a:schemeClr val="accent2"/>
              </a:solidFill>
            </a:endParaRPr>
          </a:p>
          <a:p>
            <a:r>
              <a:rPr lang="en-US" b="1" i="1" dirty="0" smtClean="0">
                <a:solidFill>
                  <a:schemeClr val="accent2"/>
                </a:solidFill>
              </a:rPr>
              <a:t>Why not use natural language (e.g. English)?</a:t>
            </a:r>
          </a:p>
          <a:p>
            <a:endParaRPr lang="en-US" b="1" i="1" dirty="0" smtClean="0">
              <a:solidFill>
                <a:schemeClr val="accent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95400" y="3581400"/>
            <a:ext cx="70866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We want clear syntax &amp; semantics (well-defined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meaning), and, mechanism to infer new information.</a:t>
            </a:r>
          </a:p>
          <a:p>
            <a:r>
              <a:rPr lang="en-US" b="1" dirty="0" smtClean="0">
                <a:solidFill>
                  <a:schemeClr val="accent2"/>
                </a:solidFill>
              </a:rPr>
              <a:t>Soln.: Use a formal language</a:t>
            </a:r>
            <a:r>
              <a:rPr lang="en-US" dirty="0" smtClean="0">
                <a:solidFill>
                  <a:schemeClr val="accent2"/>
                </a:solidFill>
              </a:rPr>
              <a:t>.</a:t>
            </a:r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358910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2-10-24 at 12.22.09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066800"/>
            <a:ext cx="9144000" cy="40434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14400" y="4800600"/>
            <a:ext cx="75566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2"/>
                </a:solidFill>
              </a:rPr>
              <a:t>Note: You have seen propositional logic in other courses.</a:t>
            </a:r>
          </a:p>
          <a:p>
            <a:r>
              <a:rPr lang="en-US" b="1" dirty="0" smtClean="0">
                <a:solidFill>
                  <a:schemeClr val="accent2"/>
                </a:solidFill>
              </a:rPr>
              <a:t>Make sure you review!</a:t>
            </a:r>
            <a:endParaRPr lang="en-US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116857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2-10-24 at 12.22.21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1" y="1717110"/>
            <a:ext cx="9144000" cy="399789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86200" y="5297269"/>
            <a:ext cx="12786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True!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33800" y="228600"/>
            <a:ext cx="1962797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Semantics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3016" y="826698"/>
            <a:ext cx="7427584" cy="3135702"/>
          </a:xfrm>
          <a:prstGeom prst="rect">
            <a:avLst/>
          </a:prstGeom>
        </p:spPr>
      </p:pic>
      <p:grpSp>
        <p:nvGrpSpPr>
          <p:cNvPr id="24" name="Group 23"/>
          <p:cNvGrpSpPr/>
          <p:nvPr/>
        </p:nvGrpSpPr>
        <p:grpSpPr>
          <a:xfrm>
            <a:off x="7848600" y="1143000"/>
            <a:ext cx="1160315" cy="461665"/>
            <a:chOff x="7848600" y="1143000"/>
            <a:chExt cx="1160315" cy="461665"/>
          </a:xfrm>
        </p:grpSpPr>
        <p:grpSp>
          <p:nvGrpSpPr>
            <p:cNvPr id="18" name="Group 17"/>
            <p:cNvGrpSpPr/>
            <p:nvPr/>
          </p:nvGrpSpPr>
          <p:grpSpPr>
            <a:xfrm>
              <a:off x="7848600" y="1295400"/>
              <a:ext cx="228600" cy="152400"/>
              <a:chOff x="6553200" y="533400"/>
              <a:chExt cx="228600" cy="152400"/>
            </a:xfrm>
          </p:grpSpPr>
          <p:cxnSp>
            <p:nvCxnSpPr>
              <p:cNvPr id="15" name="Straight Connector 14"/>
              <p:cNvCxnSpPr/>
              <p:nvPr/>
            </p:nvCxnSpPr>
            <p:spPr>
              <a:xfrm>
                <a:off x="6553200" y="533400"/>
                <a:ext cx="228600" cy="0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6781800" y="533400"/>
                <a:ext cx="0" cy="152400"/>
              </a:xfrm>
              <a:prstGeom prst="line">
                <a:avLst/>
              </a:prstGeom>
              <a:ln>
                <a:solidFill>
                  <a:srgbClr val="60606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" name="TextBox 18"/>
            <p:cNvSpPr txBox="1"/>
            <p:nvPr/>
          </p:nvSpPr>
          <p:spPr>
            <a:xfrm>
              <a:off x="8077200" y="1143000"/>
              <a:ext cx="93171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75000"/>
                    </a:schemeClr>
                  </a:solidFill>
                </a:rPr>
                <a:t>P V Q</a:t>
              </a:r>
              <a:endParaRPr lang="en-US" dirty="0">
                <a:solidFill>
                  <a:schemeClr val="bg2">
                    <a:lumMod val="75000"/>
                  </a:schemeClr>
                </a:solidFill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8051340" y="1752600"/>
            <a:ext cx="7548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True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8051340" y="2286000"/>
            <a:ext cx="7548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True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8011591" y="2819400"/>
            <a:ext cx="8343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False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8051340" y="3429000"/>
            <a:ext cx="7548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4924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fld id="{B2C3E5C0-CE92-C444-BABE-2AC503F7F3FE}" type="slidenum">
              <a:rPr lang="en-US" altLang="en-US">
                <a:solidFill>
                  <a:srgbClr val="000000"/>
                </a:solidFill>
              </a:rPr>
              <a:pPr/>
              <a:t>9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672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pPr algn="r"/>
            <a:r>
              <a:rPr lang="en-US" altLang="en-US" sz="3200" dirty="0" smtClean="0"/>
              <a:t>Boolean Satisfiability (SAT</a:t>
            </a:r>
            <a:endParaRPr lang="en-US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608985612"/>
      </p:ext>
    </p:extLst>
  </p:cSld>
  <p:clrMapOvr>
    <a:masterClrMapping/>
  </p:clrMapOvr>
  <p:transition advTm="1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87908</TotalTime>
  <Words>1043</Words>
  <Application>Microsoft Macintosh PowerPoint</Application>
  <PresentationFormat>On-screen Show (4:3)</PresentationFormat>
  <Paragraphs>205</Paragraphs>
  <Slides>27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5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43" baseType="lpstr">
      <vt:lpstr>Calibri</vt:lpstr>
      <vt:lpstr>Comic Sans MS</vt:lpstr>
      <vt:lpstr>Mathematica1</vt:lpstr>
      <vt:lpstr>ＭＳ Ｐゴシック</vt:lpstr>
      <vt:lpstr>Symbol</vt:lpstr>
      <vt:lpstr>Times</vt:lpstr>
      <vt:lpstr>Times New Roman</vt:lpstr>
      <vt:lpstr>Wingdings</vt:lpstr>
      <vt:lpstr>Arial</vt:lpstr>
      <vt:lpstr>Default Design</vt:lpstr>
      <vt:lpstr>Office Theme</vt:lpstr>
      <vt:lpstr>2_Default Design</vt:lpstr>
      <vt:lpstr>1_Office Theme</vt:lpstr>
      <vt:lpstr>2_Office Theme</vt:lpstr>
      <vt:lpstr>Equation</vt:lpstr>
      <vt:lpstr>Bitmap Image</vt:lpstr>
      <vt:lpstr>CS 4700: Foundations of  Artificial Intelligence</vt:lpstr>
      <vt:lpstr>PowerPoint Presentation</vt:lpstr>
      <vt:lpstr>Knowledge and Reasoning  </vt:lpstr>
      <vt:lpstr>PowerPoint Presentation</vt:lpstr>
      <vt:lpstr>Knowledge-base Agents</vt:lpstr>
      <vt:lpstr>PowerPoint Presentation</vt:lpstr>
      <vt:lpstr>PowerPoint Presentation</vt:lpstr>
      <vt:lpstr>PowerPoint Presentation</vt:lpstr>
      <vt:lpstr>Boolean Satisfiability (SAT</vt:lpstr>
      <vt:lpstr>Propositional Satisfiability problem</vt:lpstr>
      <vt:lpstr>SAT Encodings</vt:lpstr>
      <vt:lpstr> SAT Solvers</vt:lpstr>
      <vt:lpstr>Satisfiability  as an Encoding Language</vt:lpstr>
      <vt:lpstr>SAT Translation of  Graph Coloring</vt:lpstr>
      <vt:lpstr>SAT Solvers in the Real World </vt:lpstr>
      <vt:lpstr>NASA Deep Space One Spacecraft:  Remote Agent </vt:lpstr>
      <vt:lpstr>NASA Deep Space One: Remote Agent </vt:lpstr>
      <vt:lpstr>Deep Space One</vt:lpstr>
      <vt:lpstr>Significant progress in  Satisfiability Methods</vt:lpstr>
      <vt:lpstr>Progress in Last 25 years</vt:lpstr>
      <vt:lpstr>Model Checking</vt:lpstr>
      <vt:lpstr>Turing Award</vt:lpstr>
      <vt:lpstr>A “real world” example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Microsoft Office User</cp:lastModifiedBy>
  <cp:revision>1595</cp:revision>
  <cp:lastPrinted>2016-10-07T07:35:05Z</cp:lastPrinted>
  <dcterms:created xsi:type="dcterms:W3CDTF">1601-01-01T00:00:00Z</dcterms:created>
  <dcterms:modified xsi:type="dcterms:W3CDTF">2017-10-10T07:11:44Z</dcterms:modified>
</cp:coreProperties>
</file>